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36"/>
  </p:notesMasterIdLst>
  <p:handoutMasterIdLst>
    <p:handoutMasterId r:id="rId37"/>
  </p:handoutMasterIdLst>
  <p:sldIdLst>
    <p:sldId id="292" r:id="rId2"/>
    <p:sldId id="351" r:id="rId3"/>
    <p:sldId id="285" r:id="rId4"/>
    <p:sldId id="343" r:id="rId5"/>
    <p:sldId id="349" r:id="rId6"/>
    <p:sldId id="326" r:id="rId7"/>
    <p:sldId id="327" r:id="rId8"/>
    <p:sldId id="353" r:id="rId9"/>
    <p:sldId id="329" r:id="rId10"/>
    <p:sldId id="304" r:id="rId11"/>
    <p:sldId id="305" r:id="rId12"/>
    <p:sldId id="306" r:id="rId13"/>
    <p:sldId id="322" r:id="rId14"/>
    <p:sldId id="323" r:id="rId15"/>
    <p:sldId id="307" r:id="rId16"/>
    <p:sldId id="330" r:id="rId17"/>
    <p:sldId id="309" r:id="rId18"/>
    <p:sldId id="331" r:id="rId19"/>
    <p:sldId id="311" r:id="rId20"/>
    <p:sldId id="312" r:id="rId21"/>
    <p:sldId id="346" r:id="rId22"/>
    <p:sldId id="313" r:id="rId23"/>
    <p:sldId id="314" r:id="rId24"/>
    <p:sldId id="315" r:id="rId25"/>
    <p:sldId id="332" r:id="rId26"/>
    <p:sldId id="333" r:id="rId27"/>
    <p:sldId id="334" r:id="rId28"/>
    <p:sldId id="335" r:id="rId29"/>
    <p:sldId id="350" r:id="rId30"/>
    <p:sldId id="342" r:id="rId31"/>
    <p:sldId id="352" r:id="rId32"/>
    <p:sldId id="445" r:id="rId33"/>
    <p:sldId id="337" r:id="rId34"/>
    <p:sldId id="446" r:id="rId35"/>
  </p:sldIdLst>
  <p:sldSz cx="9144000" cy="5143500" type="screen16x9"/>
  <p:notesSz cx="6794500" cy="9918700"/>
  <p:defaultText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33"/>
    <a:srgbClr val="E27100"/>
    <a:srgbClr val="54C2F0"/>
    <a:srgbClr val="EE5500"/>
    <a:srgbClr val="008CCF"/>
    <a:srgbClr val="000000"/>
    <a:srgbClr val="2E1345"/>
    <a:srgbClr val="EE7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9741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37996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80837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1904922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87959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4582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220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62505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530557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a:t>フォントサイズ</a:t>
            </a:r>
            <a:r>
              <a:rPr kumimoji="1" lang="en-US" altLang="ja-JP"/>
              <a:t>24 </a:t>
            </a:r>
            <a:r>
              <a:rPr kumimoji="1" lang="ja-JP" altLang="en-US"/>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642359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40804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970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6911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68436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81772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109463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24938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64585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4968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92262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32580261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a:t>SuperStream-NX</a:t>
            </a:r>
            <a:br>
              <a:rPr lang="en-US" altLang="ja-JP"/>
            </a:br>
            <a:r>
              <a:rPr lang="ja-JP" altLang="en-US"/>
              <a:t>グループ経営管理　ご紹介補足資料</a:t>
            </a:r>
            <a:endParaRPr kumimoji="1" lang="ja-JP" altLang="en-US"/>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6" name="テキスト ボックス 5">
            <a:extLst>
              <a:ext uri="{FF2B5EF4-FFF2-40B4-BE49-F238E27FC236}">
                <a16:creationId xmlns:a16="http://schemas.microsoft.com/office/drawing/2014/main" id="{52CDC1EB-1B92-1BFF-650E-0D4E517AE63D}"/>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グループ全体経営状態の可視化（グループ経営</a:t>
            </a:r>
            <a:r>
              <a:rPr lang="en-US" altLang="ja-JP"/>
              <a:t>KPI)</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ROE</a:t>
            </a:r>
            <a:r>
              <a:rPr lang="ja-JP" altLang="en-US"/>
              <a:t>／</a:t>
            </a:r>
            <a:r>
              <a:rPr lang="en-US" altLang="ja-JP"/>
              <a:t>ROA</a:t>
            </a:r>
            <a:r>
              <a:rPr lang="ja-JP" altLang="en-US"/>
              <a:t>をはじめとした経営指標をテンプレートでご提供します</a:t>
            </a:r>
          </a:p>
          <a:p>
            <a:pPr>
              <a:lnSpc>
                <a:spcPts val="1800"/>
              </a:lnSpc>
            </a:pPr>
            <a:r>
              <a:rPr lang="ja-JP" altLang="en-US"/>
              <a:t>各グループ全体／グループ各社の速報値をダッシュボード形式で確認できます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386629" y="4638969"/>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3" name="グループ化 12"/>
          <p:cNvGrpSpPr/>
          <p:nvPr/>
        </p:nvGrpSpPr>
        <p:grpSpPr>
          <a:xfrm>
            <a:off x="350365" y="1431964"/>
            <a:ext cx="3924436" cy="3420380"/>
            <a:chOff x="287524" y="2312876"/>
            <a:chExt cx="3924436" cy="3420380"/>
          </a:xfrm>
        </p:grpSpPr>
        <p:sp>
          <p:nvSpPr>
            <p:cNvPr id="14" name="正方形/長方形 13"/>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グループ全体の経営状態の可視化</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企業で必要な経営</a:t>
              </a:r>
              <a:r>
                <a:rPr kumimoji="0" lang="en-US" altLang="ja-JP" kern="0">
                  <a:solidFill>
                    <a:srgbClr val="000000"/>
                  </a:solidFill>
                  <a:latin typeface="メイリオ"/>
                  <a:ea typeface="メイリオ"/>
                  <a:cs typeface="メイリオ" pitchFamily="50" charset="-128"/>
                </a:rPr>
                <a:t>KPI</a:t>
              </a:r>
              <a:r>
                <a:rPr kumimoji="0" lang="ja-JP" altLang="en-US" kern="0">
                  <a:solidFill>
                    <a:srgbClr val="000000"/>
                  </a:solidFill>
                  <a:latin typeface="メイリオ"/>
                  <a:ea typeface="メイリオ"/>
                  <a:cs typeface="メイリオ" pitchFamily="50" charset="-128"/>
                </a:rPr>
                <a:t>指標を標準でご提供</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様々な分析軸をドリルダウンに</a:t>
              </a:r>
              <a:endParaRPr kumimoji="0" lang="en-US" altLang="ja-JP" kern="0">
                <a:solidFill>
                  <a:srgbClr val="000000"/>
                </a:solidFill>
                <a:latin typeface="メイリオ"/>
                <a:ea typeface="メイリオ"/>
                <a:cs typeface="メイリオ" pitchFamily="50" charset="-128"/>
              </a:endParaRPr>
            </a:p>
            <a:p>
              <a:pPr>
                <a:buClr>
                  <a:srgbClr val="FF6600"/>
                </a:buClr>
                <a:buSzPct val="75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より詳細展開</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15"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8" name="図 7"/>
          <p:cNvPicPr>
            <a:picLocks noChangeAspect="1"/>
          </p:cNvPicPr>
          <p:nvPr/>
        </p:nvPicPr>
        <p:blipFill>
          <a:blip r:embed="rId2"/>
          <a:stretch>
            <a:fillRect/>
          </a:stretch>
        </p:blipFill>
        <p:spPr>
          <a:xfrm>
            <a:off x="4431836" y="1887674"/>
            <a:ext cx="4460164" cy="2676732"/>
          </a:xfrm>
          <a:prstGeom prst="rect">
            <a:avLst/>
          </a:prstGeom>
          <a:ln>
            <a:solidFill>
              <a:schemeClr val="bg1">
                <a:lumMod val="65000"/>
              </a:schemeClr>
            </a:solidFill>
          </a:ln>
        </p:spPr>
      </p:pic>
    </p:spTree>
    <p:extLst>
      <p:ext uri="{BB962C8B-B14F-4D97-AF65-F5344CB8AC3E}">
        <p14:creationId xmlns:p14="http://schemas.microsoft.com/office/powerpoint/2010/main" val="377283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グループ全体のセグメント分析をビジュアル・簡単に</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事業／地域／顧客など様々なセグメントの分析軸でグループ全体を分析できます</a:t>
            </a:r>
          </a:p>
          <a:p>
            <a:pPr>
              <a:lnSpc>
                <a:spcPts val="1800"/>
              </a:lnSpc>
            </a:pPr>
            <a:r>
              <a:rPr lang="en-US" altLang="ja-JP"/>
              <a:t>IFRS</a:t>
            </a:r>
            <a:r>
              <a:rPr lang="ja-JP" altLang="en-US"/>
              <a:t>で必要となるマネジメントアプローチにも有効です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6" name="Text Box 90"/>
          <p:cNvSpPr txBox="1">
            <a:spLocks noChangeArrowheads="1"/>
          </p:cNvSpPr>
          <p:nvPr/>
        </p:nvSpPr>
        <p:spPr bwMode="auto">
          <a:xfrm>
            <a:off x="4490866" y="195968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組織</a:t>
            </a:r>
          </a:p>
        </p:txBody>
      </p:sp>
      <p:sp>
        <p:nvSpPr>
          <p:cNvPr id="27" name="Text Box 91"/>
          <p:cNvSpPr txBox="1">
            <a:spLocks noChangeArrowheads="1"/>
          </p:cNvSpPr>
          <p:nvPr/>
        </p:nvSpPr>
        <p:spPr bwMode="auto">
          <a:xfrm>
            <a:off x="4490866" y="2312107"/>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事業</a:t>
            </a:r>
          </a:p>
        </p:txBody>
      </p:sp>
      <p:sp>
        <p:nvSpPr>
          <p:cNvPr id="28" name="Rectangle 92"/>
          <p:cNvSpPr>
            <a:spLocks noChangeArrowheads="1"/>
          </p:cNvSpPr>
          <p:nvPr/>
        </p:nvSpPr>
        <p:spPr bwMode="auto">
          <a:xfrm>
            <a:off x="6002978" y="3010143"/>
            <a:ext cx="2745486" cy="293688"/>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事業別の製品カテゴリー</a:t>
            </a:r>
          </a:p>
        </p:txBody>
      </p:sp>
      <p:sp>
        <p:nvSpPr>
          <p:cNvPr id="29" name="Rectangle 93"/>
          <p:cNvSpPr>
            <a:spLocks noChangeArrowheads="1"/>
          </p:cNvSpPr>
          <p:nvPr/>
        </p:nvSpPr>
        <p:spPr bwMode="auto">
          <a:xfrm>
            <a:off x="6002978" y="3364157"/>
            <a:ext cx="2745486" cy="293687"/>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各種プロジェクト</a:t>
            </a:r>
          </a:p>
        </p:txBody>
      </p:sp>
      <p:sp>
        <p:nvSpPr>
          <p:cNvPr id="30" name="Rectangle 94"/>
          <p:cNvSpPr>
            <a:spLocks noChangeArrowheads="1"/>
          </p:cNvSpPr>
          <p:nvPr/>
        </p:nvSpPr>
        <p:spPr bwMode="auto">
          <a:xfrm>
            <a:off x="6002978" y="3686580"/>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得意先・仕入先・社員など</a:t>
            </a:r>
          </a:p>
        </p:txBody>
      </p:sp>
      <p:sp>
        <p:nvSpPr>
          <p:cNvPr id="31" name="Rectangle 95"/>
          <p:cNvSpPr>
            <a:spLocks noChangeArrowheads="1"/>
          </p:cNvSpPr>
          <p:nvPr/>
        </p:nvSpPr>
        <p:spPr bwMode="auto">
          <a:xfrm>
            <a:off x="6002978" y="266453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所在地エリア・所在地</a:t>
            </a:r>
          </a:p>
        </p:txBody>
      </p:sp>
      <p:sp>
        <p:nvSpPr>
          <p:cNvPr id="32" name="Text Box 97"/>
          <p:cNvSpPr txBox="1">
            <a:spLocks noChangeArrowheads="1"/>
          </p:cNvSpPr>
          <p:nvPr/>
        </p:nvSpPr>
        <p:spPr bwMode="auto">
          <a:xfrm>
            <a:off x="4490866" y="3686581"/>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相手先</a:t>
            </a:r>
          </a:p>
        </p:txBody>
      </p:sp>
      <p:sp>
        <p:nvSpPr>
          <p:cNvPr id="33" name="Text Box 98"/>
          <p:cNvSpPr txBox="1">
            <a:spLocks noChangeArrowheads="1"/>
          </p:cNvSpPr>
          <p:nvPr/>
        </p:nvSpPr>
        <p:spPr bwMode="auto">
          <a:xfrm>
            <a:off x="4490866" y="3364156"/>
            <a:ext cx="1485290" cy="284162"/>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プロジェクト</a:t>
            </a:r>
          </a:p>
        </p:txBody>
      </p:sp>
      <p:sp>
        <p:nvSpPr>
          <p:cNvPr id="34" name="Text Box 99"/>
          <p:cNvSpPr txBox="1">
            <a:spLocks noChangeArrowheads="1"/>
          </p:cNvSpPr>
          <p:nvPr/>
        </p:nvSpPr>
        <p:spPr bwMode="auto">
          <a:xfrm>
            <a:off x="4490866" y="3010144"/>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製品カテゴリ</a:t>
            </a:r>
          </a:p>
        </p:txBody>
      </p:sp>
      <p:sp>
        <p:nvSpPr>
          <p:cNvPr id="35" name="Text Box 100"/>
          <p:cNvSpPr txBox="1">
            <a:spLocks noChangeArrowheads="1"/>
          </p:cNvSpPr>
          <p:nvPr/>
        </p:nvSpPr>
        <p:spPr bwMode="auto">
          <a:xfrm>
            <a:off x="4490866" y="2664532"/>
            <a:ext cx="1485290" cy="284163"/>
          </a:xfrm>
          <a:prstGeom prst="rect">
            <a:avLst/>
          </a:prstGeom>
          <a:solidFill>
            <a:srgbClr val="77A233"/>
          </a:solidFill>
          <a:ln w="9525" algn="ctr">
            <a:noFill/>
            <a:miter lim="800000"/>
            <a:headEnd/>
            <a:tailEnd/>
          </a:ln>
          <a:effectLst/>
        </p:spPr>
        <p:txBody>
          <a:bodyPr/>
          <a:lstStyle/>
          <a:p>
            <a:pPr algn="ctr">
              <a:spcBef>
                <a:spcPct val="50000"/>
              </a:spcBef>
              <a:defRPr/>
            </a:pPr>
            <a:r>
              <a:rPr kumimoji="0" lang="ja-JP" altLang="en-US" sz="1600" kern="0">
                <a:solidFill>
                  <a:srgbClr val="FFFFFF"/>
                </a:solidFill>
                <a:cs typeface="メイリオ" pitchFamily="50" charset="-128"/>
              </a:rPr>
              <a:t>エリア</a:t>
            </a:r>
          </a:p>
        </p:txBody>
      </p:sp>
      <p:sp>
        <p:nvSpPr>
          <p:cNvPr id="36" name="Rectangle 102"/>
          <p:cNvSpPr>
            <a:spLocks noChangeArrowheads="1"/>
          </p:cNvSpPr>
          <p:nvPr/>
        </p:nvSpPr>
        <p:spPr bwMode="auto">
          <a:xfrm>
            <a:off x="6002978" y="2312106"/>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事業領域・事業分野</a:t>
            </a:r>
          </a:p>
        </p:txBody>
      </p:sp>
      <p:sp>
        <p:nvSpPr>
          <p:cNvPr id="37" name="Rectangle 103"/>
          <p:cNvSpPr>
            <a:spLocks noChangeArrowheads="1"/>
          </p:cNvSpPr>
          <p:nvPr/>
        </p:nvSpPr>
        <p:spPr bwMode="auto">
          <a:xfrm>
            <a:off x="6002978" y="1959681"/>
            <a:ext cx="2745486" cy="292100"/>
          </a:xfrm>
          <a:prstGeom prst="rect">
            <a:avLst/>
          </a:prstGeom>
          <a:solidFill>
            <a:srgbClr val="FFFFFF"/>
          </a:solidFill>
          <a:ln w="9525" algn="ctr">
            <a:solidFill>
              <a:srgbClr val="77A233"/>
            </a:solidFill>
            <a:miter lim="800000"/>
            <a:headEnd/>
            <a:tailEnd/>
          </a:ln>
          <a:effectLst/>
        </p:spPr>
        <p:txBody>
          <a:bodyPr lIns="90000" tIns="46800" rIns="90000" bIns="46800" anchor="ctr"/>
          <a:lstStyle/>
          <a:p>
            <a:pPr>
              <a:spcBef>
                <a:spcPct val="50000"/>
              </a:spcBef>
              <a:buFont typeface="Wingdings" pitchFamily="2" charset="2"/>
              <a:buNone/>
              <a:defRPr/>
            </a:pPr>
            <a:r>
              <a:rPr kumimoji="0" lang="ja-JP" altLang="en-US" sz="1600" kern="0">
                <a:solidFill>
                  <a:sysClr val="windowText" lastClr="000000">
                    <a:lumMod val="75000"/>
                    <a:lumOff val="25000"/>
                  </a:sysClr>
                </a:solidFill>
                <a:cs typeface="メイリオ" pitchFamily="50" charset="-128"/>
              </a:rPr>
              <a:t>組織・管理会計組織</a:t>
            </a:r>
          </a:p>
        </p:txBody>
      </p:sp>
      <p:sp>
        <p:nvSpPr>
          <p:cNvPr id="38" name="テキスト ボックス 37"/>
          <p:cNvSpPr txBox="1"/>
          <p:nvPr/>
        </p:nvSpPr>
        <p:spPr>
          <a:xfrm>
            <a:off x="4535996" y="1527634"/>
            <a:ext cx="3322294" cy="415925"/>
          </a:xfrm>
          <a:prstGeom prst="rect">
            <a:avLst/>
          </a:prstGeom>
        </p:spPr>
        <p:txBody>
          <a:bodyPr wrap="none" lIns="0" tIns="0" rIns="0" bIns="0" rtlCol="0" anchor="t" anchorCtr="0">
            <a:normAutofit/>
          </a:bodyPr>
          <a:lstStyle/>
          <a:p>
            <a:pPr>
              <a:lnSpc>
                <a:spcPts val="2800"/>
              </a:lnSpc>
              <a:spcBef>
                <a:spcPct val="0"/>
              </a:spcBef>
              <a:defRPr/>
            </a:pPr>
            <a:r>
              <a:rPr lang="en-US" altLang="ja-JP" b="1">
                <a:solidFill>
                  <a:srgbClr val="77A233"/>
                </a:solidFill>
                <a:cs typeface="メイリオ" pitchFamily="50" charset="-128"/>
              </a:rPr>
              <a:t>NX</a:t>
            </a:r>
            <a:r>
              <a:rPr lang="ja-JP" altLang="en-US" b="1">
                <a:solidFill>
                  <a:srgbClr val="77A233"/>
                </a:solidFill>
                <a:cs typeface="メイリオ" pitchFamily="50" charset="-128"/>
              </a:rPr>
              <a:t>で管理可能なセグメント例</a:t>
            </a:r>
            <a:endParaRPr kumimoji="0" lang="en-US" altLang="ja-JP" b="1" kern="0">
              <a:solidFill>
                <a:srgbClr val="77A233"/>
              </a:solidFill>
              <a:cs typeface="メイリオ" pitchFamily="50" charset="-128"/>
            </a:endParaRPr>
          </a:p>
        </p:txBody>
      </p:sp>
      <p:sp>
        <p:nvSpPr>
          <p:cNvPr id="39" name="テキスト ボックス 38"/>
          <p:cNvSpPr txBox="1"/>
          <p:nvPr/>
        </p:nvSpPr>
        <p:spPr>
          <a:xfrm>
            <a:off x="4427984" y="4113614"/>
            <a:ext cx="3322294" cy="415925"/>
          </a:xfrm>
          <a:prstGeom prst="rect">
            <a:avLst/>
          </a:prstGeom>
        </p:spPr>
        <p:txBody>
          <a:bodyPr wrap="none" lIns="0" tIns="0" rIns="0" bIns="0" rtlCol="0" anchor="t" anchorCtr="0">
            <a:normAutofit/>
          </a:bodyPr>
          <a:lstStyle/>
          <a:p>
            <a:pPr>
              <a:lnSpc>
                <a:spcPts val="2800"/>
              </a:lnSpc>
              <a:spcBef>
                <a:spcPct val="0"/>
              </a:spcBef>
              <a:defRPr/>
            </a:pPr>
            <a:r>
              <a:rPr kumimoji="0" lang="en-US" altLang="ja-JP" sz="1600" kern="0">
                <a:solidFill>
                  <a:sysClr val="windowText" lastClr="000000">
                    <a:lumMod val="75000"/>
                    <a:lumOff val="25000"/>
                  </a:sysClr>
                </a:solidFill>
                <a:cs typeface="メイリオ" pitchFamily="50" charset="-128"/>
              </a:rPr>
              <a:t>※</a:t>
            </a:r>
            <a:r>
              <a:rPr kumimoji="0" lang="ja-JP" altLang="en-US" sz="1400" kern="0">
                <a:solidFill>
                  <a:sysClr val="windowText" lastClr="000000">
                    <a:lumMod val="75000"/>
                    <a:lumOff val="25000"/>
                  </a:sysClr>
                </a:solidFill>
                <a:cs typeface="メイリオ" pitchFamily="50" charset="-128"/>
              </a:rPr>
              <a:t>セグメント名称や相手先は自由に</a:t>
            </a:r>
            <a:r>
              <a:rPr kumimoji="0" lang="en-US" altLang="ja-JP" sz="1400" kern="0">
                <a:solidFill>
                  <a:sysClr val="windowText" lastClr="000000">
                    <a:lumMod val="75000"/>
                    <a:lumOff val="25000"/>
                  </a:sysClr>
                </a:solidFill>
                <a:cs typeface="メイリオ" pitchFamily="50" charset="-128"/>
              </a:rPr>
              <a:t>NX</a:t>
            </a:r>
            <a:r>
              <a:rPr kumimoji="0" lang="ja-JP" altLang="en-US" sz="1400" kern="0">
                <a:solidFill>
                  <a:sysClr val="windowText" lastClr="000000">
                    <a:lumMod val="75000"/>
                    <a:lumOff val="25000"/>
                  </a:sysClr>
                </a:solidFill>
                <a:cs typeface="メイリオ" pitchFamily="50" charset="-128"/>
              </a:rPr>
              <a:t>統合会計で設定</a:t>
            </a:r>
            <a:endParaRPr kumimoji="0" lang="en-US" altLang="ja-JP" sz="1400" kern="0">
              <a:solidFill>
                <a:sysClr val="windowText" lastClr="000000">
                  <a:lumMod val="75000"/>
                  <a:lumOff val="25000"/>
                </a:sysClr>
              </a:solidFill>
              <a:cs typeface="メイリオ" pitchFamily="50" charset="-128"/>
            </a:endParaRPr>
          </a:p>
        </p:txBody>
      </p:sp>
      <p:grpSp>
        <p:nvGrpSpPr>
          <p:cNvPr id="40" name="グループ化 39"/>
          <p:cNvGrpSpPr/>
          <p:nvPr/>
        </p:nvGrpSpPr>
        <p:grpSpPr>
          <a:xfrm>
            <a:off x="539552" y="1563637"/>
            <a:ext cx="3780420" cy="3146068"/>
            <a:chOff x="287524" y="2312876"/>
            <a:chExt cx="3780420" cy="3146068"/>
          </a:xfrm>
        </p:grpSpPr>
        <p:sp>
          <p:nvSpPr>
            <p:cNvPr id="41" name="正方形/長方形 40"/>
            <p:cNvSpPr/>
            <p:nvPr/>
          </p:nvSpPr>
          <p:spPr>
            <a:xfrm>
              <a:off x="287524" y="2312876"/>
              <a:ext cx="3780420" cy="3146068"/>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グループ全体の管理会計情報をモニタリング</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前年対比情報を分析</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42"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42001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欲しい情報を・いつでも・お好みのレイアウトで</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帳票レイアウトはユーザが自由に定義（縦軸／横軸／集計項目）できます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／画像出力など自由に２次加工可能です</a:t>
            </a:r>
          </a:p>
          <a:p>
            <a:pPr>
              <a:lnSpc>
                <a:spcPts val="1800"/>
              </a:lnSpc>
            </a:pPr>
            <a:r>
              <a:rPr lang="ja-JP" altLang="en-US"/>
              <a:t>仕訳明細までドリルスルーを行えます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3"/>
          <p:cNvPicPr>
            <a:picLocks noChangeAspect="1" noChangeArrowheads="1"/>
          </p:cNvPicPr>
          <p:nvPr/>
        </p:nvPicPr>
        <p:blipFill>
          <a:blip r:embed="rId2" cstate="print"/>
          <a:srcRect/>
          <a:stretch>
            <a:fillRect/>
          </a:stretch>
        </p:blipFill>
        <p:spPr bwMode="auto">
          <a:xfrm>
            <a:off x="4603104" y="2095192"/>
            <a:ext cx="3924435" cy="2169935"/>
          </a:xfrm>
          <a:prstGeom prst="rect">
            <a:avLst/>
          </a:prstGeom>
          <a:noFill/>
          <a:ln w="9525">
            <a:noFill/>
            <a:miter lim="800000"/>
            <a:headEnd/>
            <a:tailEnd/>
          </a:ln>
        </p:spPr>
      </p:pic>
      <p:grpSp>
        <p:nvGrpSpPr>
          <p:cNvPr id="21" name="グループ化 20"/>
          <p:cNvGrpSpPr/>
          <p:nvPr/>
        </p:nvGrpSpPr>
        <p:grpSpPr>
          <a:xfrm>
            <a:off x="4666008" y="2394045"/>
            <a:ext cx="3743481" cy="1763073"/>
            <a:chOff x="215735" y="4478821"/>
            <a:chExt cx="3975206" cy="1872209"/>
          </a:xfrm>
        </p:grpSpPr>
        <p:grpSp>
          <p:nvGrpSpPr>
            <p:cNvPr id="22" name="グループ化 31"/>
            <p:cNvGrpSpPr/>
            <p:nvPr/>
          </p:nvGrpSpPr>
          <p:grpSpPr>
            <a:xfrm>
              <a:off x="215735" y="4478821"/>
              <a:ext cx="2376263" cy="1872209"/>
              <a:chOff x="39944" y="4436470"/>
              <a:chExt cx="2376266" cy="1872200"/>
            </a:xfrm>
          </p:grpSpPr>
          <p:sp>
            <p:nvSpPr>
              <p:cNvPr id="24" name="正方形/長方形 4"/>
              <p:cNvSpPr/>
              <p:nvPr/>
            </p:nvSpPr>
            <p:spPr>
              <a:xfrm>
                <a:off x="39944" y="4508476"/>
                <a:ext cx="790480" cy="1800194"/>
              </a:xfrm>
              <a:prstGeom prst="rect">
                <a:avLst/>
              </a:prstGeom>
              <a:noFill/>
              <a:ln w="38100" cmpd="sng">
                <a:solidFill>
                  <a:srgbClr val="E27100"/>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kern="0">
                  <a:solidFill>
                    <a:srgbClr val="FFFFFF"/>
                  </a:solidFill>
                  <a:latin typeface="HGP創英角ｺﾞｼｯｸUB" pitchFamily="50" charset="-128"/>
                  <a:ea typeface="HGP創英角ｺﾞｼｯｸUB" pitchFamily="50" charset="-128"/>
                </a:endParaRPr>
              </a:p>
            </p:txBody>
          </p:sp>
          <p:cxnSp>
            <p:nvCxnSpPr>
              <p:cNvPr id="25" name="直線矢印コネクタ 24"/>
              <p:cNvCxnSpPr/>
              <p:nvPr/>
            </p:nvCxnSpPr>
            <p:spPr>
              <a:xfrm flipV="1">
                <a:off x="830424" y="4436470"/>
                <a:ext cx="1585786" cy="407326"/>
              </a:xfrm>
              <a:prstGeom prst="straightConnector1">
                <a:avLst/>
              </a:prstGeom>
              <a:noFill/>
              <a:ln w="34925" cap="flat" cmpd="sng" algn="ctr">
                <a:solidFill>
                  <a:srgbClr val="E27100"/>
                </a:solidFill>
                <a:prstDash val="sysDash"/>
                <a:tailEnd type="arrow"/>
              </a:ln>
              <a:effectLst/>
            </p:spPr>
          </p:cxnSp>
          <p:cxnSp>
            <p:nvCxnSpPr>
              <p:cNvPr id="26" name="直線矢印コネクタ 25"/>
              <p:cNvCxnSpPr/>
              <p:nvPr/>
            </p:nvCxnSpPr>
            <p:spPr>
              <a:xfrm>
                <a:off x="830424" y="4908332"/>
                <a:ext cx="1081729" cy="1112309"/>
              </a:xfrm>
              <a:prstGeom prst="straightConnector1">
                <a:avLst/>
              </a:prstGeom>
              <a:noFill/>
              <a:ln w="34925" cap="flat" cmpd="sng" algn="ctr">
                <a:solidFill>
                  <a:srgbClr val="E27100"/>
                </a:solidFill>
                <a:prstDash val="sysDash"/>
                <a:tailEnd type="arrow"/>
              </a:ln>
              <a:effectLst/>
            </p:spPr>
          </p:cxnSp>
          <p:cxnSp>
            <p:nvCxnSpPr>
              <p:cNvPr id="27" name="直線矢印コネクタ 26"/>
              <p:cNvCxnSpPr/>
              <p:nvPr/>
            </p:nvCxnSpPr>
            <p:spPr>
              <a:xfrm>
                <a:off x="830423" y="4891258"/>
                <a:ext cx="649681" cy="121291"/>
              </a:xfrm>
              <a:prstGeom prst="straightConnector1">
                <a:avLst/>
              </a:prstGeom>
              <a:noFill/>
              <a:ln w="34925" cap="flat" cmpd="sng" algn="ctr">
                <a:solidFill>
                  <a:srgbClr val="E27100"/>
                </a:solidFill>
                <a:prstDash val="sysDash"/>
                <a:tailEnd type="arrow"/>
              </a:ln>
              <a:effectLst/>
            </p:spPr>
          </p:cxnSp>
        </p:grpSp>
        <p:sp>
          <p:nvSpPr>
            <p:cNvPr id="23" name="AutoShape 36"/>
            <p:cNvSpPr>
              <a:spLocks noChangeArrowheads="1"/>
            </p:cNvSpPr>
            <p:nvPr/>
          </p:nvSpPr>
          <p:spPr bwMode="auto">
            <a:xfrm>
              <a:off x="1863491" y="4769919"/>
              <a:ext cx="2327450" cy="1087354"/>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b="1" kern="0">
                  <a:solidFill>
                    <a:srgbClr val="0065AE"/>
                  </a:solidFill>
                  <a:cs typeface="メイリオ" pitchFamily="50" charset="-128"/>
                </a:rPr>
                <a:t>縦軸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横軸</a:t>
              </a:r>
              <a:r>
                <a:rPr kumimoji="0" lang="en-US" altLang="ja-JP" b="1" kern="0">
                  <a:solidFill>
                    <a:srgbClr val="0065AE"/>
                  </a:solidFill>
                  <a:cs typeface="メイリオ" pitchFamily="50" charset="-128"/>
                </a:rPr>
                <a:t>/</a:t>
              </a:r>
              <a:r>
                <a:rPr kumimoji="0" lang="ja-JP" altLang="en-US" b="1" kern="0">
                  <a:solidFill>
                    <a:srgbClr val="0065AE"/>
                  </a:solidFill>
                  <a:cs typeface="メイリオ" pitchFamily="50" charset="-128"/>
                </a:rPr>
                <a:t>集計軸</a:t>
              </a:r>
              <a:r>
                <a:rPr kumimoji="0" lang="en-US" altLang="ja-JP" b="1" kern="0">
                  <a:solidFill>
                    <a:srgbClr val="0065AE"/>
                  </a:solidFill>
                  <a:cs typeface="メイリオ" pitchFamily="50" charset="-128"/>
                </a:rPr>
                <a:t>  </a:t>
              </a:r>
              <a:r>
                <a:rPr kumimoji="0" lang="ja-JP" altLang="en-US" b="1" kern="0">
                  <a:solidFill>
                    <a:srgbClr val="0065AE"/>
                  </a:solidFill>
                  <a:cs typeface="メイリオ" pitchFamily="50" charset="-128"/>
                </a:rPr>
                <a:t>レイアウトを自由に設定</a:t>
              </a:r>
            </a:p>
          </p:txBody>
        </p:sp>
      </p:grpSp>
      <p:grpSp>
        <p:nvGrpSpPr>
          <p:cNvPr id="28" name="グループ化 27"/>
          <p:cNvGrpSpPr/>
          <p:nvPr/>
        </p:nvGrpSpPr>
        <p:grpSpPr>
          <a:xfrm>
            <a:off x="637991" y="1698986"/>
            <a:ext cx="3695671" cy="3220998"/>
            <a:chOff x="287524" y="2312876"/>
            <a:chExt cx="3924436" cy="3420380"/>
          </a:xfrm>
        </p:grpSpPr>
        <p:sp>
          <p:nvSpPr>
            <p:cNvPr id="29" name="正方形/長方形 28"/>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レイアウトの縦軸・横軸・集計項目に対して経理ご担当者で自由に定義が可能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大量データでも数秒で集計できる高速パフォーマンスを実現</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endParaRPr kumimoji="0" lang="en-US" altLang="ja-JP" kern="0">
                <a:solidFill>
                  <a:srgbClr val="000000"/>
                </a:solidFill>
                <a:latin typeface="メイリオ"/>
                <a:ea typeface="メイリオ"/>
                <a:cs typeface="メイリオ" pitchFamily="50" charset="-128"/>
              </a:endParaRPr>
            </a:p>
          </p:txBody>
        </p:sp>
        <p:sp>
          <p:nvSpPr>
            <p:cNvPr id="30" name="AutoShape 6"/>
            <p:cNvSpPr>
              <a:spLocks noChangeArrowheads="1"/>
            </p:cNvSpPr>
            <p:nvPr/>
          </p:nvSpPr>
          <p:spPr bwMode="auto">
            <a:xfrm>
              <a:off x="293155" y="2312876"/>
              <a:ext cx="3918805"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6780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690617" y="3872641"/>
            <a:ext cx="3018627" cy="1047896"/>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柔軟なボード作成機能</a:t>
            </a:r>
          </a:p>
        </p:txBody>
      </p:sp>
      <p:sp>
        <p:nvSpPr>
          <p:cNvPr id="5" name="テキスト プレースホルダー 4"/>
          <p:cNvSpPr>
            <a:spLocks noGrp="1"/>
          </p:cNvSpPr>
          <p:nvPr>
            <p:ph type="body" sz="quarter" idx="17"/>
          </p:nvPr>
        </p:nvSpPr>
        <p:spPr/>
        <p:txBody>
          <a:bodyPr/>
          <a:lstStyle/>
          <a:p>
            <a:r>
              <a:rPr kumimoji="1" lang="ja-JP" altLang="en-US"/>
              <a:t>ボード作成時には下記のような柔軟なダッシュボードを作成することが可能です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13</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6" name="グループ化 25"/>
          <p:cNvGrpSpPr/>
          <p:nvPr/>
        </p:nvGrpSpPr>
        <p:grpSpPr>
          <a:xfrm>
            <a:off x="511692" y="1202927"/>
            <a:ext cx="3569241" cy="3670292"/>
            <a:chOff x="286268" y="2305791"/>
            <a:chExt cx="3925692" cy="3427465"/>
          </a:xfrm>
        </p:grpSpPr>
        <p:sp>
          <p:nvSpPr>
            <p:cNvPr id="27" name="正方形/長方形 26"/>
            <p:cNvSpPr/>
            <p:nvPr/>
          </p:nvSpPr>
          <p:spPr>
            <a:xfrm>
              <a:off x="287524" y="2312876"/>
              <a:ext cx="3924436"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ワードクラウドアイテム</a:t>
              </a:r>
            </a:p>
            <a:p>
              <a:pPr lvl="0">
                <a:buClr>
                  <a:srgbClr val="FF6600"/>
                </a:buClr>
                <a:buSzPct val="75000"/>
                <a:defRPr/>
              </a:pPr>
              <a:r>
                <a:rPr kumimoji="0" lang="ja-JP" altLang="en-US" sz="1200" kern="0">
                  <a:solidFill>
                    <a:srgbClr val="000000"/>
                  </a:solidFill>
                  <a:cs typeface="メイリオ" pitchFamily="50" charset="-128"/>
                </a:rPr>
                <a:t>例えば機能コードと売上を使って等、集計データを文字の大きさ、色で表現するアイテムです</a:t>
              </a:r>
            </a:p>
            <a:p>
              <a:pPr lvl="0">
                <a:buClr>
                  <a:srgbClr val="FF6600"/>
                </a:buClr>
                <a:buSzPct val="75000"/>
                <a:defRPr/>
              </a:pPr>
              <a:r>
                <a:rPr kumimoji="0" lang="ja-JP" altLang="en-US" sz="1200" kern="0">
                  <a:solidFill>
                    <a:srgbClr val="000000"/>
                  </a:solidFill>
                  <a:cs typeface="メイリオ" pitchFamily="50" charset="-128"/>
                </a:rPr>
                <a:t>文字の大きさや色で注目すべきキーワードを印象付けることができます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サンキーダイアグラム</a:t>
              </a:r>
            </a:p>
            <a:p>
              <a:pPr lvl="0">
                <a:buClr>
                  <a:srgbClr val="FF6600"/>
                </a:buClr>
                <a:buSzPct val="75000"/>
                <a:defRPr/>
              </a:pPr>
              <a:r>
                <a:rPr kumimoji="0" lang="ja-JP" altLang="en-US" sz="1200" kern="0">
                  <a:solidFill>
                    <a:srgbClr val="000000"/>
                  </a:solidFill>
                  <a:cs typeface="メイリオ" pitchFamily="50" charset="-128"/>
                </a:rPr>
                <a:t>集計データをフローと流量を線の大きさ、色で表現するアイテムです。スタートからゴールまでの流量の変化や、ボトルネックなどがわかります</a:t>
              </a: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ボタンアイテムをグループ化</a:t>
              </a:r>
            </a:p>
            <a:p>
              <a:pPr lvl="0">
                <a:buClr>
                  <a:srgbClr val="FF6600"/>
                </a:buClr>
                <a:buSzPct val="75000"/>
                <a:defRPr/>
              </a:pPr>
              <a:r>
                <a:rPr kumimoji="0" lang="ja-JP" altLang="en-US" sz="1200" kern="0">
                  <a:solidFill>
                    <a:srgbClr val="000000"/>
                  </a:solidFill>
                  <a:cs typeface="メイリオ" pitchFamily="50" charset="-128"/>
                </a:rPr>
                <a:t>複数のボタンをグループ化し、ラジオ機能で</a:t>
              </a:r>
              <a:endParaRPr kumimoji="0" lang="en-US" altLang="ja-JP" sz="1200"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切り替えることが可能です</a:t>
              </a:r>
            </a:p>
            <a:p>
              <a:pPr lvl="0">
                <a:buClr>
                  <a:srgbClr val="FF6600"/>
                </a:buClr>
                <a:buSzPct val="75000"/>
                <a:defRPr/>
              </a:pPr>
              <a:r>
                <a:rPr kumimoji="0" lang="ja-JP" altLang="en-US" sz="1200" kern="0">
                  <a:solidFill>
                    <a:srgbClr val="000000"/>
                  </a:solidFill>
                  <a:cs typeface="メイリオ" pitchFamily="50" charset="-128"/>
                </a:rPr>
                <a:t>　例</a:t>
              </a:r>
              <a:r>
                <a:rPr kumimoji="0" lang="en-US" altLang="ja-JP" sz="1200" kern="0">
                  <a:solidFill>
                    <a:srgbClr val="000000"/>
                  </a:solidFill>
                  <a:cs typeface="メイリオ" pitchFamily="50" charset="-128"/>
                </a:rPr>
                <a:t>)</a:t>
              </a:r>
              <a:r>
                <a:rPr kumimoji="0" lang="ja-JP" altLang="en-US" sz="1200" kern="0">
                  <a:solidFill>
                    <a:srgbClr val="000000"/>
                  </a:solidFill>
                  <a:cs typeface="メイリオ" pitchFamily="50" charset="-128"/>
                </a:rPr>
                <a:t>年度、半期、四半期月度など</a:t>
              </a: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28" name="AutoShape 6"/>
            <p:cNvSpPr>
              <a:spLocks noChangeArrowheads="1"/>
            </p:cNvSpPr>
            <p:nvPr/>
          </p:nvSpPr>
          <p:spPr bwMode="auto">
            <a:xfrm>
              <a:off x="286268" y="2305791"/>
              <a:ext cx="3918805" cy="2922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7" name="右矢印 16"/>
          <p:cNvSpPr/>
          <p:nvPr/>
        </p:nvSpPr>
        <p:spPr>
          <a:xfrm>
            <a:off x="4152771" y="1682406"/>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3" name="右矢印 42"/>
          <p:cNvSpPr/>
          <p:nvPr/>
        </p:nvSpPr>
        <p:spPr>
          <a:xfrm>
            <a:off x="4165402" y="282235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4165402" y="4225020"/>
            <a:ext cx="432048" cy="288032"/>
          </a:xfrm>
          <a:prstGeom prst="rightArrow">
            <a:avLst/>
          </a:prstGeom>
          <a:solidFill>
            <a:srgbClr val="54C2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6883955" y="3709326"/>
            <a:ext cx="1408344" cy="632831"/>
          </a:xfrm>
          <a:prstGeom prst="wedgeRoundRectCallout">
            <a:avLst>
              <a:gd name="adj1" fmla="val -71275"/>
              <a:gd name="adj2" fmla="val 399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検索条件を</a:t>
            </a:r>
          </a:p>
          <a:p>
            <a:pPr algn="ctr"/>
            <a:r>
              <a:rPr lang="ja-JP" altLang="en-US" sz="1200"/>
              <a:t>ラジオボタン化</a:t>
            </a:r>
          </a:p>
        </p:txBody>
      </p:sp>
      <p:pic>
        <p:nvPicPr>
          <p:cNvPr id="8" name="図 7"/>
          <p:cNvPicPr>
            <a:picLocks noChangeAspect="1"/>
          </p:cNvPicPr>
          <p:nvPr/>
        </p:nvPicPr>
        <p:blipFill>
          <a:blip r:embed="rId4"/>
          <a:stretch>
            <a:fillRect/>
          </a:stretch>
        </p:blipFill>
        <p:spPr>
          <a:xfrm>
            <a:off x="4680381" y="2480847"/>
            <a:ext cx="1932695" cy="1087909"/>
          </a:xfrm>
          <a:prstGeom prst="rect">
            <a:avLst/>
          </a:prstGeom>
          <a:ln>
            <a:solidFill>
              <a:schemeClr val="bg1">
                <a:lumMod val="65000"/>
              </a:schemeClr>
            </a:solidFill>
          </a:ln>
        </p:spPr>
      </p:pic>
      <p:sp>
        <p:nvSpPr>
          <p:cNvPr id="33" name="角丸四角形吹き出し 32"/>
          <p:cNvSpPr/>
          <p:nvPr/>
        </p:nvSpPr>
        <p:spPr>
          <a:xfrm>
            <a:off x="6856276" y="2571750"/>
            <a:ext cx="1352601" cy="597149"/>
          </a:xfrm>
          <a:prstGeom prst="wedgeRoundRectCallout">
            <a:avLst>
              <a:gd name="adj1" fmla="val -73540"/>
              <a:gd name="adj2" fmla="val 4408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経路と帯の幅</a:t>
            </a:r>
          </a:p>
          <a:p>
            <a:pPr algn="ctr"/>
            <a:r>
              <a:rPr lang="ja-JP" altLang="en-US" sz="1200"/>
              <a:t>で表現</a:t>
            </a:r>
          </a:p>
        </p:txBody>
      </p:sp>
      <p:pic>
        <p:nvPicPr>
          <p:cNvPr id="9" name="図 8"/>
          <p:cNvPicPr>
            <a:picLocks noChangeAspect="1"/>
          </p:cNvPicPr>
          <p:nvPr/>
        </p:nvPicPr>
        <p:blipFill rotWithShape="1">
          <a:blip r:embed="rId5"/>
          <a:srcRect l="381"/>
          <a:stretch/>
        </p:blipFill>
        <p:spPr>
          <a:xfrm>
            <a:off x="4680381" y="1298418"/>
            <a:ext cx="1952601" cy="1004081"/>
          </a:xfrm>
          <a:prstGeom prst="rect">
            <a:avLst/>
          </a:prstGeom>
          <a:ln>
            <a:solidFill>
              <a:schemeClr val="bg1">
                <a:lumMod val="65000"/>
              </a:schemeClr>
            </a:solidFill>
          </a:ln>
        </p:spPr>
      </p:pic>
      <p:sp>
        <p:nvSpPr>
          <p:cNvPr id="30" name="角丸四角形吹き出し 29"/>
          <p:cNvSpPr/>
          <p:nvPr/>
        </p:nvSpPr>
        <p:spPr>
          <a:xfrm>
            <a:off x="6846066" y="1444078"/>
            <a:ext cx="1352601" cy="573140"/>
          </a:xfrm>
          <a:prstGeom prst="wedgeRoundRectCallout">
            <a:avLst>
              <a:gd name="adj1" fmla="val -79456"/>
              <a:gd name="adj2" fmla="val 38392"/>
              <a:gd name="adj3" fmla="val 1666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a:t>文字と大きさ</a:t>
            </a:r>
          </a:p>
          <a:p>
            <a:pPr algn="ctr"/>
            <a:r>
              <a:rPr lang="ja-JP" altLang="en-US" sz="1200"/>
              <a:t>で表現</a:t>
            </a:r>
          </a:p>
        </p:txBody>
      </p:sp>
      <p:sp>
        <p:nvSpPr>
          <p:cNvPr id="29" name="正方形/長方形 28"/>
          <p:cNvSpPr/>
          <p:nvPr/>
        </p:nvSpPr>
        <p:spPr>
          <a:xfrm>
            <a:off x="6199929" y="3939902"/>
            <a:ext cx="196141" cy="992098"/>
          </a:xfrm>
          <a:prstGeom prst="rect">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四角形吹き出し 31"/>
          <p:cNvSpPr/>
          <p:nvPr/>
        </p:nvSpPr>
        <p:spPr>
          <a:xfrm>
            <a:off x="5128363" y="3985502"/>
            <a:ext cx="665559" cy="364088"/>
          </a:xfrm>
          <a:prstGeom prst="wedgeRectCallout">
            <a:avLst>
              <a:gd name="adj1" fmla="val -85129"/>
              <a:gd name="adj2" fmla="val -35369"/>
            </a:avLst>
          </a:prstGeom>
          <a:noFill/>
          <a:ln w="12700">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1" name="図 10"/>
          <p:cNvPicPr>
            <a:picLocks noChangeAspect="1"/>
          </p:cNvPicPr>
          <p:nvPr/>
        </p:nvPicPr>
        <p:blipFill>
          <a:blip r:embed="rId6"/>
          <a:stretch>
            <a:fillRect/>
          </a:stretch>
        </p:blipFill>
        <p:spPr>
          <a:xfrm>
            <a:off x="5140994" y="3985502"/>
            <a:ext cx="645393" cy="364087"/>
          </a:xfrm>
          <a:prstGeom prst="rect">
            <a:avLst/>
          </a:prstGeom>
        </p:spPr>
      </p:pic>
    </p:spTree>
    <p:extLst>
      <p:ext uri="{BB962C8B-B14F-4D97-AF65-F5344CB8AC3E}">
        <p14:creationId xmlns:p14="http://schemas.microsoft.com/office/powerpoint/2010/main" val="41682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kumimoji="1" lang="ja-JP" altLang="en-US"/>
              <a:t>豊富な通達機能</a:t>
            </a:r>
          </a:p>
        </p:txBody>
      </p:sp>
      <p:sp>
        <p:nvSpPr>
          <p:cNvPr id="5" name="テキスト プレースホルダー 4"/>
          <p:cNvSpPr>
            <a:spLocks noGrp="1"/>
          </p:cNvSpPr>
          <p:nvPr>
            <p:ph type="body" sz="quarter" idx="17"/>
          </p:nvPr>
        </p:nvSpPr>
        <p:spPr/>
        <p:txBody>
          <a:bodyPr/>
          <a:lstStyle/>
          <a:p>
            <a:pPr>
              <a:lnSpc>
                <a:spcPts val="1800"/>
              </a:lnSpc>
            </a:pPr>
            <a:r>
              <a:rPr kumimoji="1" lang="ja-JP" altLang="en-US"/>
              <a:t>グループ経営管理のライセンスを持っていなくてもメール配信やチャットアプリと</a:t>
            </a:r>
            <a:endParaRPr kumimoji="1" lang="en-US" altLang="ja-JP"/>
          </a:p>
          <a:p>
            <a:pPr>
              <a:lnSpc>
                <a:spcPts val="1800"/>
              </a:lnSpc>
            </a:pPr>
            <a:r>
              <a:rPr kumimoji="1" lang="ja-JP" altLang="en-US"/>
              <a:t>連携可能です。画像やテキストファイルを送信可能です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56" name="正方形/長方形 55"/>
          <p:cNvSpPr/>
          <p:nvPr/>
        </p:nvSpPr>
        <p:spPr>
          <a:xfrm>
            <a:off x="501795" y="1450659"/>
            <a:ext cx="4059020" cy="2009843"/>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メール配信可能</a:t>
            </a:r>
            <a:endParaRPr kumimoji="0" lang="en-US" altLang="ja-JP" kern="0">
              <a:solidFill>
                <a:srgbClr val="000000"/>
              </a:solidFill>
              <a:cs typeface="メイリオ" pitchFamily="50" charset="-128"/>
            </a:endParaRPr>
          </a:p>
          <a:p>
            <a:pPr lvl="0">
              <a:buClr>
                <a:srgbClr val="FF6600"/>
              </a:buClr>
              <a:buSzPct val="75000"/>
              <a:defRPr/>
            </a:pPr>
            <a:r>
              <a:rPr kumimoji="0" lang="ja-JP" altLang="en-US" sz="1200" kern="0">
                <a:solidFill>
                  <a:srgbClr val="000000"/>
                </a:solidFill>
                <a:cs typeface="メイリオ" pitchFamily="50" charset="-128"/>
              </a:rPr>
              <a:t>作成したファイルを特定アドレスにメール配信可能です</a:t>
            </a:r>
            <a:endParaRPr kumimoji="0" lang="en-US" altLang="ja-JP" sz="1200" kern="0">
              <a:solidFill>
                <a:srgbClr val="000000"/>
              </a:solidFill>
              <a:cs typeface="メイリオ" pitchFamily="50" charset="-128"/>
            </a:endParaRPr>
          </a:p>
          <a:p>
            <a:pPr lvl="0">
              <a:buClr>
                <a:srgbClr val="FF6600"/>
              </a:buClr>
              <a:buSzPct val="75000"/>
              <a:defRPr/>
            </a:pPr>
            <a:endParaRPr kumimoji="0" lang="ja-JP" altLang="en-US"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cs typeface="メイリオ" pitchFamily="50" charset="-128"/>
              </a:rPr>
              <a:t>チャットアプリと連携</a:t>
            </a:r>
          </a:p>
          <a:p>
            <a:pPr lvl="0">
              <a:buClr>
                <a:srgbClr val="FF6600"/>
              </a:buClr>
              <a:buSzPct val="75000"/>
              <a:defRPr/>
            </a:pPr>
            <a:r>
              <a:rPr kumimoji="0" lang="ja-JP" altLang="en-US" sz="1200" kern="0">
                <a:solidFill>
                  <a:srgbClr val="000000"/>
                </a:solidFill>
                <a:cs typeface="メイリオ" pitchFamily="50" charset="-128"/>
              </a:rPr>
              <a:t>グループ経営管理とチャットアプリを接続することで、メッセージや画像を送ることができます</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57" name="AutoShape 6"/>
          <p:cNvSpPr>
            <a:spLocks noChangeArrowheads="1"/>
          </p:cNvSpPr>
          <p:nvPr/>
        </p:nvSpPr>
        <p:spPr bwMode="auto">
          <a:xfrm>
            <a:off x="503548" y="1446496"/>
            <a:ext cx="4057267" cy="331107"/>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nvGrpSpPr>
          <p:cNvPr id="58" name="グループ化 57"/>
          <p:cNvGrpSpPr/>
          <p:nvPr/>
        </p:nvGrpSpPr>
        <p:grpSpPr>
          <a:xfrm>
            <a:off x="4824028" y="3536054"/>
            <a:ext cx="1444696" cy="1333010"/>
            <a:chOff x="4615067" y="3939040"/>
            <a:chExt cx="1577114" cy="1333010"/>
          </a:xfrm>
        </p:grpSpPr>
        <p:pic>
          <p:nvPicPr>
            <p:cNvPr id="59" name="図 5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15067" y="3939040"/>
              <a:ext cx="1577114" cy="1333010"/>
            </a:xfrm>
            <a:prstGeom prst="rect">
              <a:avLst/>
            </a:prstGeom>
            <a:ln>
              <a:solidFill>
                <a:schemeClr val="bg1">
                  <a:lumMod val="65000"/>
                </a:schemeClr>
              </a:solidFill>
            </a:ln>
          </p:spPr>
        </p:pic>
        <p:sp>
          <p:nvSpPr>
            <p:cNvPr id="60" name="正方形/長方形 59"/>
            <p:cNvSpPr/>
            <p:nvPr/>
          </p:nvSpPr>
          <p:spPr>
            <a:xfrm>
              <a:off x="4647924" y="4882631"/>
              <a:ext cx="361422" cy="389419"/>
            </a:xfrm>
            <a:prstGeom prst="rect">
              <a:avLst/>
            </a:prstGeom>
            <a:solidFill>
              <a:srgbClr val="3E0E40">
                <a:alpha val="90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p:cNvSpPr/>
            <p:nvPr/>
          </p:nvSpPr>
          <p:spPr>
            <a:xfrm>
              <a:off x="4698254" y="4482262"/>
              <a:ext cx="312137" cy="119821"/>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a:off x="4696430" y="4659081"/>
              <a:ext cx="312137" cy="148662"/>
            </a:xfrm>
            <a:prstGeom prst="rect">
              <a:avLst/>
            </a:prstGeom>
            <a:solidFill>
              <a:srgbClr val="3E0E4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 name="下矢印 63"/>
          <p:cNvSpPr/>
          <p:nvPr/>
        </p:nvSpPr>
        <p:spPr>
          <a:xfrm rot="961246">
            <a:off x="5376958" y="3009292"/>
            <a:ext cx="321734"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下矢印 64"/>
          <p:cNvSpPr/>
          <p:nvPr/>
        </p:nvSpPr>
        <p:spPr>
          <a:xfrm>
            <a:off x="6562472" y="3017286"/>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下矢印 65"/>
          <p:cNvSpPr/>
          <p:nvPr/>
        </p:nvSpPr>
        <p:spPr>
          <a:xfrm rot="19978045">
            <a:off x="7632500" y="2998573"/>
            <a:ext cx="339672" cy="487442"/>
          </a:xfrm>
          <a:prstGeom prst="down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Freeform 36"/>
          <p:cNvSpPr>
            <a:spLocks noEditPoints="1"/>
          </p:cNvSpPr>
          <p:nvPr/>
        </p:nvSpPr>
        <p:spPr bwMode="auto">
          <a:xfrm>
            <a:off x="7506262" y="3542778"/>
            <a:ext cx="667942" cy="46574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6"/>
          <p:cNvSpPr>
            <a:spLocks/>
          </p:cNvSpPr>
          <p:nvPr/>
        </p:nvSpPr>
        <p:spPr bwMode="auto">
          <a:xfrm>
            <a:off x="8025455" y="3670910"/>
            <a:ext cx="439738" cy="488950"/>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782" y="1263875"/>
            <a:ext cx="1515060" cy="273839"/>
          </a:xfrm>
          <a:prstGeom prst="rect">
            <a:avLst/>
          </a:prstGeom>
        </p:spPr>
      </p:pic>
      <p:graphicFrame>
        <p:nvGraphicFramePr>
          <p:cNvPr id="70" name="表 69"/>
          <p:cNvGraphicFramePr>
            <a:graphicFrameLocks noGrp="1"/>
          </p:cNvGraphicFramePr>
          <p:nvPr>
            <p:extLst>
              <p:ext uri="{D42A27DB-BD31-4B8C-83A1-F6EECF244321}">
                <p14:modId xmlns:p14="http://schemas.microsoft.com/office/powerpoint/2010/main" val="3990280461"/>
              </p:ext>
            </p:extLst>
          </p:nvPr>
        </p:nvGraphicFramePr>
        <p:xfrm>
          <a:off x="501796" y="3507500"/>
          <a:ext cx="4074088" cy="1406987"/>
        </p:xfrm>
        <a:graphic>
          <a:graphicData uri="http://schemas.openxmlformats.org/drawingml/2006/table">
            <a:tbl>
              <a:tblPr firstRow="1" bandRow="1">
                <a:tableStyleId>{21E4AEA4-8DFA-4A89-87EB-49C32662AFE0}</a:tableStyleId>
              </a:tblPr>
              <a:tblGrid>
                <a:gridCol w="904248">
                  <a:extLst>
                    <a:ext uri="{9D8B030D-6E8A-4147-A177-3AD203B41FA5}">
                      <a16:colId xmlns:a16="http://schemas.microsoft.com/office/drawing/2014/main" val="3574715428"/>
                    </a:ext>
                  </a:extLst>
                </a:gridCol>
                <a:gridCol w="993681">
                  <a:extLst>
                    <a:ext uri="{9D8B030D-6E8A-4147-A177-3AD203B41FA5}">
                      <a16:colId xmlns:a16="http://schemas.microsoft.com/office/drawing/2014/main" val="1249460293"/>
                    </a:ext>
                  </a:extLst>
                </a:gridCol>
                <a:gridCol w="1073175">
                  <a:extLst>
                    <a:ext uri="{9D8B030D-6E8A-4147-A177-3AD203B41FA5}">
                      <a16:colId xmlns:a16="http://schemas.microsoft.com/office/drawing/2014/main" val="647990554"/>
                    </a:ext>
                  </a:extLst>
                </a:gridCol>
                <a:gridCol w="1102984">
                  <a:extLst>
                    <a:ext uri="{9D8B030D-6E8A-4147-A177-3AD203B41FA5}">
                      <a16:colId xmlns:a16="http://schemas.microsoft.com/office/drawing/2014/main" val="3216692108"/>
                    </a:ext>
                  </a:extLst>
                </a:gridCol>
              </a:tblGrid>
              <a:tr h="256152">
                <a:tc>
                  <a:txBody>
                    <a:bodyPr/>
                    <a:lstStyle/>
                    <a:p>
                      <a:pPr algn="ctr"/>
                      <a:r>
                        <a:rPr lang="ja-JP" altLang="en-US" sz="700"/>
                        <a:t>チャットアプリ</a:t>
                      </a:r>
                      <a:endParaRPr kumimoji="1" lang="ja-JP" altLang="en-US" sz="700">
                        <a:latin typeface="+mn-ea"/>
                        <a:ea typeface="+mn-ea"/>
                      </a:endParaRPr>
                    </a:p>
                  </a:txBody>
                  <a:tcPr/>
                </a:tc>
                <a:tc>
                  <a:txBody>
                    <a:bodyPr/>
                    <a:lstStyle/>
                    <a:p>
                      <a:pPr algn="ctr"/>
                      <a:r>
                        <a:rPr kumimoji="1" lang="ja-JP" altLang="en-US" sz="700">
                          <a:latin typeface="+mn-ea"/>
                          <a:ea typeface="+mn-ea"/>
                        </a:rPr>
                        <a:t>テキスト</a:t>
                      </a:r>
                    </a:p>
                  </a:txBody>
                  <a:tcPr/>
                </a:tc>
                <a:tc>
                  <a:txBody>
                    <a:bodyPr/>
                    <a:lstStyle/>
                    <a:p>
                      <a:pPr algn="ctr"/>
                      <a:r>
                        <a:rPr kumimoji="1" lang="ja-JP" altLang="en-US" sz="700">
                          <a:latin typeface="+mn-ea"/>
                          <a:ea typeface="+mn-ea"/>
                        </a:rPr>
                        <a:t>画像ファイル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PNG</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JPG</a:t>
                      </a:r>
                      <a:endParaRPr kumimoji="1" lang="ja-JP" altLang="en-US" sz="600">
                        <a:latin typeface="+mn-ea"/>
                        <a:ea typeface="+mn-ea"/>
                      </a:endParaRPr>
                    </a:p>
                  </a:txBody>
                  <a:tcPr/>
                </a:tc>
                <a:tc>
                  <a:txBody>
                    <a:bodyPr/>
                    <a:lstStyle/>
                    <a:p>
                      <a:pPr algn="ctr"/>
                      <a:r>
                        <a:rPr kumimoji="1" lang="ja-JP" altLang="en-US" sz="700">
                          <a:latin typeface="+mn-ea"/>
                          <a:ea typeface="+mn-ea"/>
                        </a:rPr>
                        <a:t>ファイル</a:t>
                      </a:r>
                      <a:endParaRPr kumimoji="1" lang="en-US" altLang="ja-JP" sz="700">
                        <a:latin typeface="+mn-ea"/>
                        <a:ea typeface="+mn-ea"/>
                      </a:endParaRPr>
                    </a:p>
                    <a:p>
                      <a:pPr algn="ctr"/>
                      <a:r>
                        <a:rPr kumimoji="1" lang="en-US" altLang="ja-JP" sz="600" b="1" kern="1200">
                          <a:solidFill>
                            <a:schemeClr val="lt1"/>
                          </a:solidFill>
                          <a:effectLst/>
                          <a:latin typeface="+mn-ea"/>
                          <a:ea typeface="+mn-ea"/>
                          <a:cs typeface="+mn-cs"/>
                        </a:rPr>
                        <a:t>PDF</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CSV</a:t>
                      </a:r>
                      <a:r>
                        <a:rPr kumimoji="1" lang="ja-JP" altLang="ja-JP" sz="600" b="1" kern="1200" err="1">
                          <a:solidFill>
                            <a:schemeClr val="lt1"/>
                          </a:solidFill>
                          <a:effectLst/>
                          <a:latin typeface="+mn-ea"/>
                          <a:ea typeface="+mn-ea"/>
                          <a:cs typeface="+mn-cs"/>
                        </a:rPr>
                        <a:t>、</a:t>
                      </a:r>
                      <a:r>
                        <a:rPr kumimoji="1" lang="en-US" altLang="ja-JP" sz="600" b="1" kern="1200">
                          <a:solidFill>
                            <a:schemeClr val="lt1"/>
                          </a:solidFill>
                          <a:effectLst/>
                          <a:latin typeface="+mn-ea"/>
                          <a:ea typeface="+mn-ea"/>
                          <a:cs typeface="+mn-cs"/>
                        </a:rPr>
                        <a:t>Excel</a:t>
                      </a:r>
                      <a:endParaRPr kumimoji="1" lang="ja-JP" altLang="en-US" sz="600">
                        <a:latin typeface="+mn-ea"/>
                        <a:ea typeface="+mn-ea"/>
                      </a:endParaRPr>
                    </a:p>
                  </a:txBody>
                  <a:tcPr/>
                </a:tc>
                <a:extLst>
                  <a:ext uri="{0D108BD9-81ED-4DB2-BD59-A6C34878D82A}">
                    <a16:rowId xmlns:a16="http://schemas.microsoft.com/office/drawing/2014/main" val="1785220058"/>
                  </a:ext>
                </a:extLst>
              </a:tr>
              <a:tr h="164999">
                <a:tc>
                  <a:txBody>
                    <a:bodyPr/>
                    <a:lstStyle/>
                    <a:p>
                      <a:pPr algn="l" fontAlgn="ctr"/>
                      <a:r>
                        <a:rPr lang="ja-JP" altLang="en-US" sz="700" b="0" i="0" u="none" strike="noStrike">
                          <a:solidFill>
                            <a:srgbClr val="000000"/>
                          </a:solidFill>
                          <a:effectLst/>
                          <a:latin typeface="+mn-ea"/>
                          <a:ea typeface="+mn-ea"/>
                        </a:rPr>
                        <a:t>チャットワーク</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3911004275"/>
                  </a:ext>
                </a:extLst>
              </a:tr>
              <a:tr h="164999">
                <a:tc>
                  <a:txBody>
                    <a:bodyPr/>
                    <a:lstStyle/>
                    <a:p>
                      <a:pPr algn="l" fontAlgn="ctr"/>
                      <a:r>
                        <a:rPr lang="en-US" sz="700" b="0" i="0" u="none" strike="noStrike">
                          <a:solidFill>
                            <a:srgbClr val="000000"/>
                          </a:solidFill>
                          <a:effectLst/>
                          <a:latin typeface="+mn-ea"/>
                          <a:ea typeface="+mn-ea"/>
                        </a:rPr>
                        <a:t>LINE WORKS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2364678278"/>
                  </a:ext>
                </a:extLst>
              </a:tr>
              <a:tr h="164999">
                <a:tc>
                  <a:txBody>
                    <a:bodyPr/>
                    <a:lstStyle/>
                    <a:p>
                      <a:pPr algn="l" fontAlgn="ctr"/>
                      <a:r>
                        <a:rPr lang="en-US" sz="700" b="0" i="0" u="none" strike="noStrike">
                          <a:solidFill>
                            <a:srgbClr val="000000"/>
                          </a:solidFill>
                          <a:effectLst/>
                          <a:latin typeface="+mn-ea"/>
                          <a:ea typeface="+mn-ea"/>
                        </a:rPr>
                        <a:t>Slack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635554843"/>
                  </a:ext>
                </a:extLst>
              </a:tr>
              <a:tr h="164999">
                <a:tc>
                  <a:txBody>
                    <a:bodyPr/>
                    <a:lstStyle/>
                    <a:p>
                      <a:pPr algn="l" fontAlgn="ctr"/>
                      <a:r>
                        <a:rPr lang="ja-JP" altLang="en-US" sz="700" b="0" i="0" u="none" strike="noStrike">
                          <a:solidFill>
                            <a:srgbClr val="000000"/>
                          </a:solidFill>
                          <a:effectLst/>
                          <a:latin typeface="+mn-ea"/>
                          <a:ea typeface="+mn-ea"/>
                        </a:rPr>
                        <a:t>アクリート</a:t>
                      </a:r>
                      <a:r>
                        <a:rPr lang="en-US" sz="700" b="0" i="0" u="none" strike="noStrike">
                          <a:solidFill>
                            <a:srgbClr val="000000"/>
                          </a:solidFill>
                          <a:effectLst/>
                          <a:latin typeface="+mn-ea"/>
                          <a:ea typeface="+mn-ea"/>
                        </a:rPr>
                        <a:t>SMS</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4187300181"/>
                  </a:ext>
                </a:extLst>
              </a:tr>
              <a:tr h="164999">
                <a:tc>
                  <a:txBody>
                    <a:bodyPr/>
                    <a:lstStyle/>
                    <a:p>
                      <a:pPr algn="l" fontAlgn="ctr"/>
                      <a:r>
                        <a:rPr lang="en-US" sz="700" b="0" i="0" u="none" strike="noStrike">
                          <a:solidFill>
                            <a:srgbClr val="000000"/>
                          </a:solidFill>
                          <a:effectLst/>
                          <a:latin typeface="+mn-ea"/>
                          <a:ea typeface="+mn-ea"/>
                        </a:rPr>
                        <a:t>direct</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2791308215"/>
                  </a:ext>
                </a:extLst>
              </a:tr>
              <a:tr h="127433">
                <a:tc>
                  <a:txBody>
                    <a:bodyPr/>
                    <a:lstStyle/>
                    <a:p>
                      <a:pPr algn="l" fontAlgn="ctr"/>
                      <a:r>
                        <a:rPr lang="en-US" sz="700" b="0" i="0" u="none" strike="noStrike">
                          <a:solidFill>
                            <a:srgbClr val="000000"/>
                          </a:solidFill>
                          <a:effectLst/>
                          <a:latin typeface="+mn-ea"/>
                          <a:ea typeface="+mn-ea"/>
                        </a:rPr>
                        <a:t>WeChat Work</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1114175379"/>
                  </a:ext>
                </a:extLst>
              </a:tr>
              <a:tr h="164999">
                <a:tc>
                  <a:txBody>
                    <a:bodyPr/>
                    <a:lstStyle/>
                    <a:p>
                      <a:pPr algn="l" fontAlgn="ctr"/>
                      <a:r>
                        <a:rPr lang="en-US" sz="700" b="0" i="0" u="none" strike="noStrike">
                          <a:solidFill>
                            <a:srgbClr val="000000"/>
                          </a:solidFill>
                          <a:effectLst/>
                          <a:latin typeface="+mn-ea"/>
                          <a:ea typeface="+mn-ea"/>
                        </a:rPr>
                        <a:t>LINE</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5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5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778408982"/>
                  </a:ext>
                </a:extLst>
              </a:tr>
            </a:tbl>
          </a:graphicData>
        </a:graphic>
      </p:graphicFrame>
      <p:pic>
        <p:nvPicPr>
          <p:cNvPr id="8" name="図 7"/>
          <p:cNvPicPr>
            <a:picLocks noChangeAspect="1"/>
          </p:cNvPicPr>
          <p:nvPr/>
        </p:nvPicPr>
        <p:blipFill>
          <a:blip r:embed="rId4"/>
          <a:stretch>
            <a:fillRect/>
          </a:stretch>
        </p:blipFill>
        <p:spPr>
          <a:xfrm>
            <a:off x="4908760" y="1570528"/>
            <a:ext cx="3455104" cy="1340037"/>
          </a:xfrm>
          <a:prstGeom prst="rect">
            <a:avLst/>
          </a:prstGeom>
          <a:ln>
            <a:solidFill>
              <a:schemeClr val="bg1">
                <a:lumMod val="65000"/>
              </a:schemeClr>
            </a:solidFill>
          </a:ln>
        </p:spPr>
      </p:pic>
      <p:pic>
        <p:nvPicPr>
          <p:cNvPr id="9" name="図 8"/>
          <p:cNvPicPr>
            <a:picLocks noChangeAspect="1"/>
          </p:cNvPicPr>
          <p:nvPr/>
        </p:nvPicPr>
        <p:blipFill rotWithShape="1">
          <a:blip r:embed="rId5"/>
          <a:srcRect l="637"/>
          <a:stretch/>
        </p:blipFill>
        <p:spPr>
          <a:xfrm>
            <a:off x="6408204" y="3539529"/>
            <a:ext cx="756295" cy="1358603"/>
          </a:xfrm>
          <a:prstGeom prst="rect">
            <a:avLst/>
          </a:prstGeom>
          <a:ln>
            <a:solidFill>
              <a:schemeClr val="bg1">
                <a:lumMod val="65000"/>
              </a:schemeClr>
            </a:solidFill>
          </a:ln>
        </p:spPr>
      </p:pic>
      <p:sp>
        <p:nvSpPr>
          <p:cNvPr id="7" name="正方形/長方形 6"/>
          <p:cNvSpPr/>
          <p:nvPr/>
        </p:nvSpPr>
        <p:spPr>
          <a:xfrm>
            <a:off x="4835096" y="3651870"/>
            <a:ext cx="380204" cy="1217194"/>
          </a:xfrm>
          <a:prstGeom prst="rect">
            <a:avLst/>
          </a:prstGeom>
          <a:solidFill>
            <a:srgbClr val="2E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462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非会計データ連動（システムを横断した分析を実現）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経営指標を目的とした利用用途として各システムのデータを一元化管理できます</a:t>
            </a:r>
          </a:p>
          <a:p>
            <a:pPr>
              <a:lnSpc>
                <a:spcPts val="1800"/>
              </a:lnSpc>
            </a:pPr>
            <a:r>
              <a:rPr lang="ja-JP" altLang="en-US"/>
              <a:t>単価／数量／ポイント／在庫や回転率など、</a:t>
            </a:r>
            <a:r>
              <a:rPr lang="en-US" altLang="ja-JP"/>
              <a:t>SuperStream</a:t>
            </a:r>
            <a:r>
              <a:rPr lang="ja-JP" altLang="en-US"/>
              <a:t>以外のシステムや</a:t>
            </a:r>
            <a:r>
              <a:rPr lang="en-US" altLang="ja-JP"/>
              <a:t>Excel</a:t>
            </a:r>
            <a:r>
              <a:rPr lang="ja-JP" altLang="en-US"/>
              <a:t>で</a:t>
            </a:r>
            <a:endParaRPr lang="en-US" altLang="ja-JP"/>
          </a:p>
          <a:p>
            <a:pPr>
              <a:lnSpc>
                <a:spcPts val="1800"/>
              </a:lnSpc>
            </a:pPr>
            <a:r>
              <a:rPr lang="ja-JP" altLang="en-US"/>
              <a:t>管理している「非会計情報」を統合したレポート作成が可能です</a:t>
            </a:r>
          </a:p>
          <a:p>
            <a:endParaRPr lang="ja-JP" altLang="en-US"/>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7" name="テキスト ボックス 26"/>
          <p:cNvSpPr txBox="1"/>
          <p:nvPr/>
        </p:nvSpPr>
        <p:spPr>
          <a:xfrm>
            <a:off x="4772985" y="1753106"/>
            <a:ext cx="1364447" cy="313507"/>
          </a:xfrm>
          <a:prstGeom prst="rect">
            <a:avLst/>
          </a:prstGeom>
        </p:spPr>
        <p:txBody>
          <a:bodyPr wrap="none" lIns="0" tIns="0" rIns="0" bIns="0" rtlCol="0" anchor="t" anchorCtr="0">
            <a:noAutofit/>
          </a:bodyPr>
          <a:lstStyle/>
          <a:p>
            <a:pPr>
              <a:lnSpc>
                <a:spcPts val="2800"/>
              </a:lnSpc>
              <a:spcBef>
                <a:spcPct val="0"/>
              </a:spcBef>
              <a:defRPr/>
            </a:pPr>
            <a:r>
              <a:rPr lang="ja-JP" altLang="en-US" sz="1600" b="1">
                <a:solidFill>
                  <a:srgbClr val="FF9900"/>
                </a:solidFill>
                <a:cs typeface="メイリオ" pitchFamily="50" charset="-128"/>
              </a:rPr>
              <a:t>財務会計／管理会計</a:t>
            </a:r>
          </a:p>
        </p:txBody>
      </p:sp>
      <p:sp>
        <p:nvSpPr>
          <p:cNvPr id="28" name="テキスト ボックス 27"/>
          <p:cNvSpPr txBox="1"/>
          <p:nvPr/>
        </p:nvSpPr>
        <p:spPr>
          <a:xfrm>
            <a:off x="5098499" y="2751874"/>
            <a:ext cx="1200106" cy="717202"/>
          </a:xfrm>
          <a:prstGeom prst="rect">
            <a:avLst/>
          </a:prstGeom>
        </p:spPr>
        <p:txBody>
          <a:bodyPr wrap="none" lIns="0" tIns="0" rIns="0" bIns="0" rtlCol="0" anchor="t" anchorCtr="0">
            <a:normAutofit/>
          </a:bodyPr>
          <a:lstStyle/>
          <a:p>
            <a:pPr algn="ctr">
              <a:lnSpc>
                <a:spcPts val="1800"/>
              </a:lnSpc>
              <a:spcBef>
                <a:spcPct val="0"/>
              </a:spcBef>
              <a:defRPr/>
            </a:pPr>
            <a:r>
              <a:rPr kumimoji="0" lang="ja-JP" altLang="en-US" sz="1600" b="1" kern="0">
                <a:solidFill>
                  <a:srgbClr val="FF9900"/>
                </a:solidFill>
                <a:cs typeface="メイリオ" pitchFamily="50" charset="-128"/>
              </a:rPr>
              <a:t>他</a:t>
            </a:r>
            <a:r>
              <a:rPr lang="ja-JP" altLang="en-US" sz="1600" b="1">
                <a:solidFill>
                  <a:srgbClr val="FF9900"/>
                </a:solidFill>
                <a:cs typeface="メイリオ" pitchFamily="50" charset="-128"/>
              </a:rPr>
              <a:t>システムデータ</a:t>
            </a:r>
            <a:endParaRPr kumimoji="0" lang="en-US" altLang="ja-JP" sz="1600" b="1" kern="0">
              <a:solidFill>
                <a:srgbClr val="FF9900"/>
              </a:solidFill>
              <a:cs typeface="メイリオ" pitchFamily="50" charset="-128"/>
            </a:endParaRPr>
          </a:p>
          <a:p>
            <a:pPr algn="ctr">
              <a:lnSpc>
                <a:spcPts val="1800"/>
              </a:lnSpc>
              <a:spcBef>
                <a:spcPct val="0"/>
              </a:spcBef>
              <a:defRPr/>
            </a:pPr>
            <a:r>
              <a:rPr lang="ja-JP" altLang="en-US" sz="1200" b="1">
                <a:solidFill>
                  <a:srgbClr val="54C2F0"/>
                </a:solidFill>
                <a:cs typeface="メイリオ" pitchFamily="50" charset="-128"/>
              </a:rPr>
              <a:t>販売数・在庫数</a:t>
            </a:r>
          </a:p>
        </p:txBody>
      </p:sp>
      <p:sp>
        <p:nvSpPr>
          <p:cNvPr id="29" name="テキスト ボックス 28"/>
          <p:cNvSpPr txBox="1"/>
          <p:nvPr/>
        </p:nvSpPr>
        <p:spPr>
          <a:xfrm>
            <a:off x="4559792" y="3815517"/>
            <a:ext cx="2305771" cy="338873"/>
          </a:xfrm>
          <a:prstGeom prst="rect">
            <a:avLst/>
          </a:prstGeom>
        </p:spPr>
        <p:txBody>
          <a:bodyPr wrap="none" lIns="0" tIns="0" rIns="0" bIns="0" rtlCol="0" anchor="t" anchorCtr="0">
            <a:noAutofit/>
          </a:bodyPr>
          <a:lstStyle/>
          <a:p>
            <a:pPr algn="ctr">
              <a:lnSpc>
                <a:spcPts val="1700"/>
              </a:lnSpc>
              <a:spcBef>
                <a:spcPct val="0"/>
              </a:spcBef>
              <a:defRPr/>
            </a:pPr>
            <a:r>
              <a:rPr kumimoji="0" lang="ja-JP" altLang="en-US" sz="1600" b="1" kern="0">
                <a:solidFill>
                  <a:srgbClr val="FF9900"/>
                </a:solidFill>
                <a:cs typeface="メイリオ" pitchFamily="50" charset="-128"/>
              </a:rPr>
              <a:t>非会計科目数値</a:t>
            </a:r>
            <a:endParaRPr kumimoji="0" lang="en-US" altLang="ja-JP" sz="1600" b="1" kern="0">
              <a:solidFill>
                <a:srgbClr val="FF9900"/>
              </a:solidFill>
              <a:cs typeface="メイリオ" pitchFamily="50" charset="-128"/>
            </a:endParaRPr>
          </a:p>
          <a:p>
            <a:pPr algn="ctr">
              <a:lnSpc>
                <a:spcPts val="1700"/>
              </a:lnSpc>
              <a:spcBef>
                <a:spcPct val="0"/>
              </a:spcBef>
              <a:defRPr/>
            </a:pPr>
            <a:r>
              <a:rPr lang="ja-JP" altLang="en-US" sz="1400" b="1">
                <a:solidFill>
                  <a:srgbClr val="FFFFFF"/>
                </a:solidFill>
                <a:cs typeface="メイリオ" pitchFamily="50" charset="-128"/>
              </a:rPr>
              <a:t> </a:t>
            </a:r>
            <a:r>
              <a:rPr lang="ja-JP" altLang="en-US" sz="1200" b="1">
                <a:solidFill>
                  <a:srgbClr val="54C2F0"/>
                </a:solidFill>
                <a:cs typeface="メイリオ" pitchFamily="50" charset="-128"/>
              </a:rPr>
              <a:t>ポイント・車両数等</a:t>
            </a:r>
          </a:p>
        </p:txBody>
      </p:sp>
      <p:pic>
        <p:nvPicPr>
          <p:cNvPr id="30" name="Picture 4"/>
          <p:cNvPicPr>
            <a:picLocks noChangeAspect="1" noChangeArrowheads="1"/>
          </p:cNvPicPr>
          <p:nvPr/>
        </p:nvPicPr>
        <p:blipFill>
          <a:blip r:embed="rId2" cstate="print"/>
          <a:srcRect/>
          <a:stretch>
            <a:fillRect/>
          </a:stretch>
        </p:blipFill>
        <p:spPr bwMode="auto">
          <a:xfrm>
            <a:off x="6682588" y="2296869"/>
            <a:ext cx="2060092" cy="1587552"/>
          </a:xfrm>
          <a:prstGeom prst="rect">
            <a:avLst/>
          </a:prstGeom>
          <a:noFill/>
          <a:ln w="9525">
            <a:noFill/>
            <a:miter lim="800000"/>
            <a:headEnd/>
            <a:tailEnd/>
          </a:ln>
          <a:scene3d>
            <a:camera prst="isometricOffAxis2Left"/>
            <a:lightRig rig="threePt" dir="t"/>
          </a:scene3d>
        </p:spPr>
      </p:pic>
      <p:sp>
        <p:nvSpPr>
          <p:cNvPr id="31" name="右矢印 30"/>
          <p:cNvSpPr/>
          <p:nvPr/>
        </p:nvSpPr>
        <p:spPr>
          <a:xfrm>
            <a:off x="5398088" y="3186682"/>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2" name="右矢印 31"/>
          <p:cNvSpPr/>
          <p:nvPr/>
        </p:nvSpPr>
        <p:spPr>
          <a:xfrm>
            <a:off x="5366209" y="2072303"/>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3" name="右矢印 32"/>
          <p:cNvSpPr/>
          <p:nvPr/>
        </p:nvSpPr>
        <p:spPr>
          <a:xfrm>
            <a:off x="5400690" y="4218788"/>
            <a:ext cx="442464" cy="28239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pic>
        <p:nvPicPr>
          <p:cNvPr id="34" name="図 33" descr="クリップボード02.jpg"/>
          <p:cNvPicPr>
            <a:picLocks noChangeAspect="1"/>
          </p:cNvPicPr>
          <p:nvPr/>
        </p:nvPicPr>
        <p:blipFill>
          <a:blip r:embed="rId3" cstate="print"/>
          <a:srcRect l="39663" t="16875" r="18829"/>
          <a:stretch>
            <a:fillRect/>
          </a:stretch>
        </p:blipFill>
        <p:spPr>
          <a:xfrm>
            <a:off x="7536432" y="2888761"/>
            <a:ext cx="937903" cy="772912"/>
          </a:xfrm>
          <a:prstGeom prst="rect">
            <a:avLst/>
          </a:prstGeom>
          <a:ln>
            <a:solidFill>
              <a:srgbClr val="0065AE"/>
            </a:solidFill>
          </a:ln>
          <a:effectLst>
            <a:outerShdw blurRad="50800" dist="38100" dir="16200000" rotWithShape="0">
              <a:srgbClr val="FFFFFF">
                <a:lumMod val="75000"/>
                <a:alpha val="40000"/>
              </a:srgbClr>
            </a:outerShdw>
          </a:effectLst>
          <a:scene3d>
            <a:camera prst="orthographicFront">
              <a:rot lat="1080000" lon="1560000" rev="0"/>
            </a:camera>
            <a:lightRig rig="threePt" dir="t"/>
          </a:scene3d>
        </p:spPr>
      </p:pic>
      <p:pic>
        <p:nvPicPr>
          <p:cNvPr id="35" name="Picture 4"/>
          <p:cNvPicPr>
            <a:picLocks noChangeAspect="1" noChangeArrowheads="1"/>
          </p:cNvPicPr>
          <p:nvPr/>
        </p:nvPicPr>
        <p:blipFill>
          <a:blip r:embed="rId4" cstate="print"/>
          <a:srcRect/>
          <a:stretch>
            <a:fillRect/>
          </a:stretch>
        </p:blipFill>
        <p:spPr bwMode="auto">
          <a:xfrm>
            <a:off x="7856205" y="3727764"/>
            <a:ext cx="1035795" cy="691447"/>
          </a:xfrm>
          <a:prstGeom prst="rect">
            <a:avLst/>
          </a:prstGeom>
          <a:noFill/>
          <a:scene3d>
            <a:camera prst="orthographicFront">
              <a:rot lat="1080000" lon="1560000" rev="0"/>
            </a:camera>
            <a:lightRig rig="threePt" dir="t"/>
          </a:scene3d>
        </p:spPr>
      </p:pic>
      <p:sp>
        <p:nvSpPr>
          <p:cNvPr id="36" name="角丸四角形 35"/>
          <p:cNvSpPr/>
          <p:nvPr/>
        </p:nvSpPr>
        <p:spPr>
          <a:xfrm>
            <a:off x="6763263" y="1743687"/>
            <a:ext cx="1861169" cy="382242"/>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a:solidFill>
                  <a:srgbClr val="FFFFFF"/>
                </a:solidFill>
                <a:latin typeface="メイリオ"/>
                <a:ea typeface="メイリオ"/>
                <a:cs typeface="メイリオ" pitchFamily="50" charset="-128"/>
              </a:rPr>
              <a:t>グループ経営管理</a:t>
            </a:r>
          </a:p>
        </p:txBody>
      </p:sp>
      <p:grpSp>
        <p:nvGrpSpPr>
          <p:cNvPr id="45" name="グループ化 44"/>
          <p:cNvGrpSpPr/>
          <p:nvPr/>
        </p:nvGrpSpPr>
        <p:grpSpPr>
          <a:xfrm>
            <a:off x="514322" y="1754991"/>
            <a:ext cx="2935867" cy="2810665"/>
            <a:chOff x="852976" y="1669297"/>
            <a:chExt cx="2098844" cy="2810665"/>
          </a:xfrm>
        </p:grpSpPr>
        <p:sp>
          <p:nvSpPr>
            <p:cNvPr id="38" name="正方形/長方形 37"/>
            <p:cNvSpPr/>
            <p:nvPr/>
          </p:nvSpPr>
          <p:spPr>
            <a:xfrm>
              <a:off x="852976" y="1671650"/>
              <a:ext cx="2098844" cy="280831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SuperStream</a:t>
              </a:r>
              <a:r>
                <a:rPr kumimoji="0" lang="ja-JP" altLang="en-US" kern="0">
                  <a:solidFill>
                    <a:srgbClr val="000000"/>
                  </a:solidFill>
                  <a:latin typeface="メイリオ"/>
                  <a:ea typeface="メイリオ"/>
                  <a:cs typeface="メイリオ" pitchFamily="50" charset="-128"/>
                </a:rPr>
                <a:t>以外のデータを取込</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取り込んだデータを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用いてレポート作成</a:t>
              </a:r>
              <a:endParaRPr kumimoji="0" lang="en-US" altLang="ja-JP" kern="0">
                <a:solidFill>
                  <a:srgbClr val="000000"/>
                </a:solidFill>
                <a:latin typeface="メイリオ"/>
                <a:ea typeface="メイリオ"/>
                <a:cs typeface="メイリオ" pitchFamily="50" charset="-128"/>
              </a:endParaRPr>
            </a:p>
          </p:txBody>
        </p:sp>
        <p:sp>
          <p:nvSpPr>
            <p:cNvPr id="39" name="AutoShape 6"/>
            <p:cNvSpPr>
              <a:spLocks noChangeArrowheads="1"/>
            </p:cNvSpPr>
            <p:nvPr/>
          </p:nvSpPr>
          <p:spPr bwMode="auto">
            <a:xfrm>
              <a:off x="852976" y="1669297"/>
              <a:ext cx="2095718" cy="305032"/>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テキスト ボックス 39"/>
          <p:cNvSpPr txBox="1"/>
          <p:nvPr/>
        </p:nvSpPr>
        <p:spPr bwMode="black">
          <a:xfrm>
            <a:off x="3858369" y="3919639"/>
            <a:ext cx="565769" cy="25774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41" name="Freeform 393"/>
          <p:cNvSpPr>
            <a:spLocks noEditPoints="1"/>
          </p:cNvSpPr>
          <p:nvPr/>
        </p:nvSpPr>
        <p:spPr bwMode="auto">
          <a:xfrm>
            <a:off x="3904045" y="3795886"/>
            <a:ext cx="688922" cy="75082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2" name="フローチャート : 磁気ディスク 25"/>
          <p:cNvSpPr/>
          <p:nvPr/>
        </p:nvSpPr>
        <p:spPr>
          <a:xfrm>
            <a:off x="3613656" y="1714466"/>
            <a:ext cx="1123325" cy="757407"/>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3" name="フローチャート : 磁気ディスク 26"/>
          <p:cNvSpPr/>
          <p:nvPr/>
        </p:nvSpPr>
        <p:spPr>
          <a:xfrm>
            <a:off x="3613656" y="2715766"/>
            <a:ext cx="1123325" cy="757407"/>
          </a:xfrm>
          <a:prstGeom prst="flowChartMagneticDisk">
            <a:avLst/>
          </a:prstGeom>
          <a:solidFill>
            <a:srgbClr val="FF9900"/>
          </a:solidFill>
          <a:ln w="25400" cap="flat" cmpd="sng" algn="ctr">
            <a:solidFill>
              <a:srgbClr val="FFFFFF"/>
            </a:solidFill>
            <a:prstDash val="solid"/>
          </a:ln>
          <a:effectLst/>
        </p:spPr>
        <p:txBody>
          <a:bodyPr lIns="91436" tIns="45718" rIns="91436" bIns="45718" rtlCol="0" anchor="ctr"/>
          <a:lstStyle/>
          <a:p>
            <a:pPr algn="ctr">
              <a:defRPr/>
            </a:pPr>
            <a:endParaRPr kumimoji="0" lang="ja-JP" altLang="en-US" sz="1400" kern="0">
              <a:solidFill>
                <a:srgbClr val="FFFFFF"/>
              </a:solidFill>
              <a:ea typeface="Meiryo UI" pitchFamily="50" charset="-128"/>
              <a:cs typeface="Meiryo UI" pitchFamily="50" charset="-128"/>
            </a:endParaRPr>
          </a:p>
        </p:txBody>
      </p:sp>
      <p:sp>
        <p:nvSpPr>
          <p:cNvPr id="44" name="テキスト ボックス 43"/>
          <p:cNvSpPr txBox="1"/>
          <p:nvPr/>
        </p:nvSpPr>
        <p:spPr>
          <a:xfrm>
            <a:off x="4702953" y="4573399"/>
            <a:ext cx="4009047" cy="358601"/>
          </a:xfrm>
          <a:prstGeom prst="rect">
            <a:avLst/>
          </a:prstGeom>
        </p:spPr>
        <p:txBody>
          <a:bodyPr wrap="none" lIns="0" tIns="0" rIns="0" bIns="0" rtlCol="0" anchor="t" anchorCtr="0">
            <a:noAutofit/>
          </a:bodyPr>
          <a:lstStyle/>
          <a:p>
            <a:pPr>
              <a:lnSpc>
                <a:spcPts val="1200"/>
              </a:lnSpc>
              <a:spcBef>
                <a:spcPct val="0"/>
              </a:spcBef>
              <a:defRPr/>
            </a:pP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※SuperStream</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以外の他システムとの連携機能は</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ODBC</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接続</a:t>
            </a:r>
            <a:r>
              <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設定など個別設定が必要</a:t>
            </a:r>
            <a:endParaRPr kumimoji="0" lang="en-US" altLang="ja-JP" sz="8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1200"/>
              </a:lnSpc>
              <a:spcBef>
                <a:spcPct val="0"/>
              </a:spcBef>
              <a:defRPr/>
            </a:pPr>
            <a:r>
              <a:rPr kumimoji="0" lang="ja-JP" altLang="en-US" sz="800" kern="0">
                <a:solidFill>
                  <a:sysClr val="windowText" lastClr="000000">
                    <a:lumMod val="75000"/>
                    <a:lumOff val="25000"/>
                  </a:sysClr>
                </a:solidFill>
                <a:latin typeface="メイリオ" pitchFamily="50" charset="-128"/>
                <a:ea typeface="メイリオ" pitchFamily="50" charset="-128"/>
                <a:cs typeface="メイリオ" pitchFamily="50" charset="-128"/>
              </a:rPr>
              <a:t>　（個別設定の該当部分に関しては保守対象外</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lnSpc>
                <a:spcPts val="2800"/>
              </a:lnSpc>
              <a:spcBef>
                <a:spcPct val="0"/>
              </a:spcBef>
              <a:defRPr/>
            </a:pPr>
            <a:endParaRPr lang="ja-JP" altLang="en-US" sz="100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3858369" y="2471873"/>
            <a:ext cx="1145679" cy="41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91880" y="2063338"/>
            <a:ext cx="1358520" cy="292388"/>
          </a:xfrm>
          <a:prstGeom prst="rect">
            <a:avLst/>
          </a:prstGeom>
          <a:noFill/>
        </p:spPr>
        <p:txBody>
          <a:bodyPr wrap="square" rtlCol="0">
            <a:spAutoFit/>
          </a:bodyPr>
          <a:lstStyle/>
          <a:p>
            <a:pPr lvl="0" algn="ctr">
              <a:defRPr/>
            </a:pPr>
            <a:r>
              <a:rPr kumimoji="0" lang="en-US" altLang="ja-JP" sz="1300" kern="0" err="1">
                <a:solidFill>
                  <a:srgbClr val="FFFFFF"/>
                </a:solidFill>
                <a:ea typeface="Meiryo UI" pitchFamily="50" charset="-128"/>
                <a:cs typeface="Meiryo UI" pitchFamily="50" charset="-128"/>
              </a:rPr>
              <a:t>SuperStream</a:t>
            </a:r>
            <a:endParaRPr kumimoji="0" lang="ja-JP" altLang="en-US" sz="1300" kern="0">
              <a:solidFill>
                <a:srgbClr val="FFFFFF"/>
              </a:solidFill>
              <a:ea typeface="Meiryo UI" pitchFamily="50" charset="-128"/>
              <a:cs typeface="Meiryo UI" pitchFamily="50" charset="-128"/>
            </a:endParaRPr>
          </a:p>
        </p:txBody>
      </p:sp>
      <p:sp>
        <p:nvSpPr>
          <p:cNvPr id="37" name="テキスト ボックス 36"/>
          <p:cNvSpPr txBox="1"/>
          <p:nvPr/>
        </p:nvSpPr>
        <p:spPr>
          <a:xfrm>
            <a:off x="3491880" y="3049387"/>
            <a:ext cx="1358520" cy="292388"/>
          </a:xfrm>
          <a:prstGeom prst="rect">
            <a:avLst/>
          </a:prstGeom>
          <a:noFill/>
        </p:spPr>
        <p:txBody>
          <a:bodyPr wrap="square" rtlCol="0">
            <a:spAutoFit/>
          </a:bodyPr>
          <a:lstStyle/>
          <a:p>
            <a:pPr algn="ctr">
              <a:defRPr/>
            </a:pPr>
            <a:r>
              <a:rPr kumimoji="0" lang="en-US" altLang="ja-JP" sz="1300" kern="0" err="1">
                <a:solidFill>
                  <a:srgbClr val="FFFFFF"/>
                </a:solidFill>
                <a:ea typeface="Meiryo UI" pitchFamily="50" charset="-128"/>
                <a:cs typeface="Meiryo UI" pitchFamily="50" charset="-128"/>
              </a:rPr>
              <a:t>OtherSystem</a:t>
            </a:r>
            <a:endParaRPr kumimoji="0" lang="ja-JP" altLang="en-US" sz="1300" kern="0">
              <a:solidFill>
                <a:srgbClr val="FFFFFF"/>
              </a:solidFill>
              <a:ea typeface="Meiryo UI" pitchFamily="50" charset="-128"/>
              <a:cs typeface="Meiryo UI" pitchFamily="50" charset="-128"/>
            </a:endParaRPr>
          </a:p>
        </p:txBody>
      </p:sp>
    </p:spTree>
    <p:extLst>
      <p:ext uri="{BB962C8B-B14F-4D97-AF65-F5344CB8AC3E}">
        <p14:creationId xmlns:p14="http://schemas.microsoft.com/office/powerpoint/2010/main" val="60605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Agent</a:t>
            </a:r>
            <a:r>
              <a:rPr lang="ja-JP" altLang="en-US"/>
              <a:t>機能（</a:t>
            </a:r>
            <a:r>
              <a:rPr lang="en-US" altLang="ja-JP"/>
              <a:t>Excel</a:t>
            </a:r>
            <a:r>
              <a:rPr lang="ja-JP" altLang="en-US"/>
              <a:t>情報をリアルタイムに収集）</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各個人で管理している業績予測等の</a:t>
            </a:r>
            <a:r>
              <a:rPr lang="en-US" altLang="ja-JP"/>
              <a:t>Excel</a:t>
            </a:r>
            <a:r>
              <a:rPr lang="ja-JP" altLang="en-US"/>
              <a:t>ファイルを自動でアップデート可能です</a:t>
            </a:r>
            <a:endParaRPr lang="en-US" altLang="ja-JP"/>
          </a:p>
          <a:p>
            <a:pPr>
              <a:lnSpc>
                <a:spcPts val="1800"/>
              </a:lnSpc>
            </a:pPr>
            <a:r>
              <a:rPr lang="en-US" altLang="ja-JP"/>
              <a:t>Excel</a:t>
            </a:r>
            <a:r>
              <a:rPr lang="ja-JP" altLang="en-US"/>
              <a:t>ファイル保存後すぐに最新の業績予想情報が閲覧可能です</a:t>
            </a:r>
          </a:p>
          <a:p>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16</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4" name="角丸四角形 33"/>
          <p:cNvSpPr/>
          <p:nvPr/>
        </p:nvSpPr>
        <p:spPr>
          <a:xfrm>
            <a:off x="4824029" y="4134520"/>
            <a:ext cx="2412268" cy="504056"/>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grpSp>
        <p:nvGrpSpPr>
          <p:cNvPr id="35" name="グループ化 34"/>
          <p:cNvGrpSpPr/>
          <p:nvPr/>
        </p:nvGrpSpPr>
        <p:grpSpPr>
          <a:xfrm>
            <a:off x="611558" y="1455626"/>
            <a:ext cx="3865192" cy="3384376"/>
            <a:chOff x="287523" y="2312876"/>
            <a:chExt cx="3865192" cy="3420380"/>
          </a:xfrm>
        </p:grpSpPr>
        <p:sp>
          <p:nvSpPr>
            <p:cNvPr id="36" name="正方形/長方形 35"/>
            <p:cNvSpPr/>
            <p:nvPr/>
          </p:nvSpPr>
          <p:spPr>
            <a:xfrm>
              <a:off x="287523" y="2312876"/>
              <a:ext cx="386519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グループ経営管理にログイン</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することなく、数字の変更が可能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使い慣れた</a:t>
              </a: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ファイルを</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そのまま連携</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リアルタイムにグループ経営管理に反映</a:t>
              </a:r>
              <a:endParaRPr kumimoji="0" lang="en-US" altLang="ja-JP" kern="0">
                <a:solidFill>
                  <a:srgbClr val="000000"/>
                </a:solidFill>
                <a:latin typeface="メイリオ"/>
                <a:ea typeface="メイリオ"/>
                <a:cs typeface="メイリオ" pitchFamily="50" charset="-128"/>
              </a:endParaRPr>
            </a:p>
          </p:txBody>
        </p:sp>
        <p:sp>
          <p:nvSpPr>
            <p:cNvPr id="37" name="AutoShape 6"/>
            <p:cNvSpPr>
              <a:spLocks noChangeArrowheads="1"/>
            </p:cNvSpPr>
            <p:nvPr/>
          </p:nvSpPr>
          <p:spPr bwMode="auto">
            <a:xfrm>
              <a:off x="293155" y="2312876"/>
              <a:ext cx="3859560"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38" name="テキスト ボックス 37"/>
          <p:cNvSpPr txBox="1"/>
          <p:nvPr/>
        </p:nvSpPr>
        <p:spPr bwMode="black">
          <a:xfrm>
            <a:off x="4896036" y="2556655"/>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sp>
        <p:nvSpPr>
          <p:cNvPr id="39" name="Freeform 393"/>
          <p:cNvSpPr>
            <a:spLocks noEditPoints="1"/>
          </p:cNvSpPr>
          <p:nvPr/>
        </p:nvSpPr>
        <p:spPr bwMode="auto">
          <a:xfrm>
            <a:off x="4912556" y="2417217"/>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0" name="右矢印 39"/>
          <p:cNvSpPr/>
          <p:nvPr/>
        </p:nvSpPr>
        <p:spPr>
          <a:xfrm rot="5400000">
            <a:off x="5670122" y="3619506"/>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41" name="テキスト ボックス 40"/>
          <p:cNvSpPr txBox="1"/>
          <p:nvPr/>
        </p:nvSpPr>
        <p:spPr>
          <a:xfrm>
            <a:off x="6228184" y="3577064"/>
            <a:ext cx="914400" cy="528496"/>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54C2F0"/>
                </a:solidFill>
                <a:cs typeface="メイリオ" pitchFamily="50" charset="-128"/>
              </a:rPr>
              <a:t>Excel</a:t>
            </a:r>
            <a:r>
              <a:rPr lang="ja-JP" altLang="en-US" sz="1600" b="1">
                <a:solidFill>
                  <a:srgbClr val="54C2F0"/>
                </a:solidFill>
                <a:cs typeface="メイリオ" pitchFamily="50" charset="-128"/>
              </a:rPr>
              <a:t>の変更内容を反映</a:t>
            </a:r>
            <a:endParaRPr lang="en-US" altLang="ja-JP" sz="1600" b="1">
              <a:solidFill>
                <a:srgbClr val="54C2F0"/>
              </a:solidFill>
              <a:cs typeface="メイリオ" pitchFamily="50" charset="-128"/>
            </a:endParaRPr>
          </a:p>
        </p:txBody>
      </p:sp>
      <p:sp>
        <p:nvSpPr>
          <p:cNvPr id="42" name="Freeform 393"/>
          <p:cNvSpPr>
            <a:spLocks noEditPoints="1"/>
          </p:cNvSpPr>
          <p:nvPr/>
        </p:nvSpPr>
        <p:spPr bwMode="auto">
          <a:xfrm>
            <a:off x="6048164" y="2438375"/>
            <a:ext cx="896938" cy="95726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43" name="テキスト ボックス 42"/>
          <p:cNvSpPr txBox="1"/>
          <p:nvPr/>
        </p:nvSpPr>
        <p:spPr bwMode="black">
          <a:xfrm>
            <a:off x="6028488" y="2570879"/>
            <a:ext cx="736600" cy="328614"/>
          </a:xfrm>
          <a:prstGeom prst="rect">
            <a:avLst/>
          </a:prstGeom>
        </p:spPr>
        <p:txBody>
          <a:bodyPr wrap="none" lIns="0" tIns="0" rIns="0" bIns="0"/>
          <a:lstStyle/>
          <a:p>
            <a:pPr algn="ctr" defTabSz="685766">
              <a:defRPr/>
            </a:pPr>
            <a:r>
              <a:rPr lang="en-US" altLang="ja-JP" sz="1600" kern="0">
                <a:solidFill>
                  <a:srgbClr val="77A233"/>
                </a:solidFill>
                <a:uFill>
                  <a:solidFill>
                    <a:srgbClr val="FFC000"/>
                  </a:solidFill>
                </a:uFill>
                <a:cs typeface="メイリオ" pitchFamily="50" charset="-128"/>
              </a:rPr>
              <a:t>XLS</a:t>
            </a:r>
          </a:p>
        </p:txBody>
      </p:sp>
      <p:grpSp>
        <p:nvGrpSpPr>
          <p:cNvPr id="44" name="グループ化 111"/>
          <p:cNvGrpSpPr>
            <a:grpSpLocks noChangeAspect="1"/>
          </p:cNvGrpSpPr>
          <p:nvPr/>
        </p:nvGrpSpPr>
        <p:grpSpPr>
          <a:xfrm>
            <a:off x="4931923" y="1612064"/>
            <a:ext cx="936221" cy="684000"/>
            <a:chOff x="755576" y="2708920"/>
            <a:chExt cx="1116064" cy="815392"/>
          </a:xfrm>
          <a:solidFill>
            <a:srgbClr val="FF9900"/>
          </a:solidFill>
        </p:grpSpPr>
        <p:grpSp>
          <p:nvGrpSpPr>
            <p:cNvPr id="45" name="グループ化 514"/>
            <p:cNvGrpSpPr/>
            <p:nvPr/>
          </p:nvGrpSpPr>
          <p:grpSpPr>
            <a:xfrm>
              <a:off x="755576" y="2888940"/>
              <a:ext cx="635372" cy="635372"/>
              <a:chOff x="3203848" y="3291830"/>
              <a:chExt cx="381000" cy="381000"/>
            </a:xfrm>
            <a:grpFill/>
          </p:grpSpPr>
          <p:sp>
            <p:nvSpPr>
              <p:cNvPr id="49"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46" name="グループ化 525"/>
            <p:cNvGrpSpPr/>
            <p:nvPr/>
          </p:nvGrpSpPr>
          <p:grpSpPr>
            <a:xfrm>
              <a:off x="1331640" y="2708920"/>
              <a:ext cx="540000" cy="540000"/>
              <a:chOff x="3784104" y="1923678"/>
              <a:chExt cx="381000" cy="381000"/>
            </a:xfrm>
            <a:grpFill/>
          </p:grpSpPr>
          <p:sp>
            <p:nvSpPr>
              <p:cNvPr id="4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grpSp>
        <p:nvGrpSpPr>
          <p:cNvPr id="51" name="グループ化 111"/>
          <p:cNvGrpSpPr>
            <a:grpSpLocks noChangeAspect="1"/>
          </p:cNvGrpSpPr>
          <p:nvPr/>
        </p:nvGrpSpPr>
        <p:grpSpPr>
          <a:xfrm>
            <a:off x="6048165" y="1610283"/>
            <a:ext cx="936221" cy="684000"/>
            <a:chOff x="755576" y="2708920"/>
            <a:chExt cx="1116064" cy="815392"/>
          </a:xfrm>
          <a:solidFill>
            <a:srgbClr val="FF9900"/>
          </a:solidFill>
        </p:grpSpPr>
        <p:grpSp>
          <p:nvGrpSpPr>
            <p:cNvPr id="52" name="グループ化 514"/>
            <p:cNvGrpSpPr/>
            <p:nvPr/>
          </p:nvGrpSpPr>
          <p:grpSpPr>
            <a:xfrm>
              <a:off x="755576" y="2888940"/>
              <a:ext cx="635372" cy="635372"/>
              <a:chOff x="3203848" y="3291830"/>
              <a:chExt cx="381000" cy="381000"/>
            </a:xfrm>
            <a:grpFill/>
          </p:grpSpPr>
          <p:sp>
            <p:nvSpPr>
              <p:cNvPr id="56"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5"/>
            <p:cNvGrpSpPr/>
            <p:nvPr/>
          </p:nvGrpSpPr>
          <p:grpSpPr>
            <a:xfrm>
              <a:off x="1331640" y="2708920"/>
              <a:ext cx="540000" cy="540000"/>
              <a:chOff x="3784104" y="1923678"/>
              <a:chExt cx="381000" cy="381000"/>
            </a:xfrm>
            <a:grpFill/>
          </p:grpSpPr>
          <p:sp>
            <p:nvSpPr>
              <p:cNvPr id="5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58" name="テキスト ボックス 57"/>
          <p:cNvSpPr txBox="1"/>
          <p:nvPr/>
        </p:nvSpPr>
        <p:spPr>
          <a:xfrm>
            <a:off x="6768244" y="2042331"/>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来月の見込値が</a:t>
            </a:r>
            <a:r>
              <a:rPr lang="en-US" altLang="ja-JP" sz="1600" b="1">
                <a:solidFill>
                  <a:srgbClr val="54C2F0"/>
                </a:solidFill>
                <a:cs typeface="メイリオ" pitchFamily="50" charset="-128"/>
              </a:rPr>
              <a:t>UP</a:t>
            </a:r>
          </a:p>
        </p:txBody>
      </p:sp>
    </p:spTree>
    <p:extLst>
      <p:ext uri="{BB962C8B-B14F-4D97-AF65-F5344CB8AC3E}">
        <p14:creationId xmlns:p14="http://schemas.microsoft.com/office/powerpoint/2010/main" val="112563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Excel</a:t>
            </a:r>
            <a:r>
              <a:rPr lang="ja-JP" altLang="en-US"/>
              <a:t> </a:t>
            </a:r>
            <a:r>
              <a:rPr lang="en-US" altLang="ja-JP"/>
              <a:t>Extractor</a:t>
            </a:r>
            <a:r>
              <a:rPr lang="ja-JP" altLang="en-US"/>
              <a:t>（</a:t>
            </a:r>
            <a:r>
              <a:rPr lang="en-US" altLang="ja-JP"/>
              <a:t>Excel</a:t>
            </a:r>
            <a:r>
              <a:rPr lang="ja-JP" altLang="en-US"/>
              <a:t>取込レイアウト設定機能）</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社内に散在するさまざまな</a:t>
            </a:r>
            <a:r>
              <a:rPr lang="en-US" altLang="ja-JP"/>
              <a:t>Excel</a:t>
            </a:r>
            <a:r>
              <a:rPr lang="ja-JP" altLang="en-US"/>
              <a:t>データの必要部分を切り出し、取込可能です</a:t>
            </a:r>
          </a:p>
          <a:p>
            <a:pPr>
              <a:lnSpc>
                <a:spcPts val="1800"/>
              </a:lnSpc>
            </a:pPr>
            <a:r>
              <a:rPr lang="en-US" altLang="ja-JP"/>
              <a:t>Excel</a:t>
            </a:r>
            <a:r>
              <a:rPr lang="ja-JP" altLang="en-US"/>
              <a:t>データ取込のため、変換の手間が不要です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60" name="グループ化 56"/>
          <p:cNvGrpSpPr/>
          <p:nvPr/>
        </p:nvGrpSpPr>
        <p:grpSpPr>
          <a:xfrm>
            <a:off x="6353296" y="3064061"/>
            <a:ext cx="679692" cy="643919"/>
            <a:chOff x="1367644" y="4221088"/>
            <a:chExt cx="1188132" cy="1188132"/>
          </a:xfrm>
          <a:solidFill>
            <a:srgbClr val="54C2F0"/>
          </a:solidFill>
        </p:grpSpPr>
        <p:sp>
          <p:nvSpPr>
            <p:cNvPr id="61" name="直方体 60"/>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2" name="直方体 61"/>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3" name="直方体 62"/>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4" name="直方体 63"/>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5" name="直方体 64"/>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6" name="直方体 65"/>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7" name="直方体 66"/>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8" name="直方体 67"/>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9" name="直方体 68"/>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0" name="直方体 69"/>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1" name="直方体 70"/>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2" name="直方体 71"/>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3" name="直方体 72"/>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4" name="直方体 73"/>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5" name="直方体 74"/>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6" name="直方体 75"/>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7" name="直方体 76"/>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8" name="直方体 77"/>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79" name="直方体 78"/>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0" name="直方体 79"/>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1" name="直方体 80"/>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2" name="直方体 81"/>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3" name="直方体 82"/>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4" name="直方体 83"/>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5" name="直方体 84"/>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6" name="直方体 85"/>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7" name="直方体 86"/>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8" name="直方体 87"/>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89" name="直方体 88"/>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0" name="直方体 89"/>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1" name="直方体 90"/>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2" name="直方体 91"/>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98" name="テキスト ボックス 97"/>
          <p:cNvSpPr txBox="1"/>
          <p:nvPr/>
        </p:nvSpPr>
        <p:spPr>
          <a:xfrm>
            <a:off x="6990742" y="2731167"/>
            <a:ext cx="1681345" cy="357733"/>
          </a:xfrm>
          <a:prstGeom prst="rect">
            <a:avLst/>
          </a:prstGeom>
        </p:spPr>
        <p:txBody>
          <a:bodyPr wrap="square" lIns="0" tIns="0" rIns="0" bIns="0" rtlCol="0" anchor="t" anchorCtr="0">
            <a:normAutofit/>
          </a:bodyPr>
          <a:lstStyle/>
          <a:p>
            <a:pPr>
              <a:lnSpc>
                <a:spcPts val="2800"/>
              </a:lnSpc>
              <a:spcBef>
                <a:spcPct val="0"/>
              </a:spcBef>
            </a:pPr>
            <a:r>
              <a:rPr lang="ja-JP" altLang="en-US" sz="1400" b="1">
                <a:solidFill>
                  <a:prstClr val="black"/>
                </a:solidFill>
                <a:cs typeface="メイリオ" pitchFamily="50" charset="-128"/>
              </a:rPr>
              <a:t>ドラッグ＆ドロップ</a:t>
            </a:r>
          </a:p>
        </p:txBody>
      </p:sp>
      <p:sp>
        <p:nvSpPr>
          <p:cNvPr id="99" name="角丸四角形 98"/>
          <p:cNvSpPr/>
          <p:nvPr/>
        </p:nvSpPr>
        <p:spPr>
          <a:xfrm>
            <a:off x="7062750" y="2085403"/>
            <a:ext cx="1430932" cy="715466"/>
          </a:xfrm>
          <a:prstGeom prst="roundRect">
            <a:avLst>
              <a:gd name="adj" fmla="val 3851"/>
            </a:avLst>
          </a:prstGeom>
          <a:solidFill>
            <a:srgbClr val="54C2F0"/>
          </a:solidFill>
          <a:ln w="25400" cap="flat" cmpd="sng" algn="ctr">
            <a:solidFill>
              <a:srgbClr val="FFFFFF"/>
            </a:solidFill>
            <a:prstDash val="solid"/>
          </a:ln>
          <a:effectLst/>
        </p:spPr>
        <p:txBody>
          <a:bodyPr rtlCol="0" anchor="ctr"/>
          <a:lstStyle/>
          <a:p>
            <a:pPr algn="ctr">
              <a:defRPr/>
            </a:pPr>
            <a:r>
              <a:rPr kumimoji="0" lang="en-US" altLang="ja-JP" kern="0">
                <a:solidFill>
                  <a:srgbClr val="FFFFFF"/>
                </a:solidFill>
                <a:latin typeface="メイリオ"/>
                <a:ea typeface="メイリオ"/>
              </a:rPr>
              <a:t>Enterprise Manager</a:t>
            </a:r>
            <a:endParaRPr kumimoji="0" lang="ja-JP" altLang="en-US" kern="0">
              <a:solidFill>
                <a:srgbClr val="FFFFFF"/>
              </a:solidFill>
              <a:latin typeface="メイリオ"/>
              <a:ea typeface="メイリオ"/>
            </a:endParaRPr>
          </a:p>
        </p:txBody>
      </p:sp>
      <p:sp>
        <p:nvSpPr>
          <p:cNvPr id="100" name="Freeform 322"/>
          <p:cNvSpPr>
            <a:spLocks/>
          </p:cNvSpPr>
          <p:nvPr/>
        </p:nvSpPr>
        <p:spPr bwMode="auto">
          <a:xfrm>
            <a:off x="5406566" y="2121177"/>
            <a:ext cx="787012" cy="679692"/>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prstClr val="black"/>
              </a:solidFill>
            </a:endParaRPr>
          </a:p>
        </p:txBody>
      </p:sp>
      <p:sp>
        <p:nvSpPr>
          <p:cNvPr id="101" name="テキスト ボックス 100"/>
          <p:cNvSpPr txBox="1"/>
          <p:nvPr/>
        </p:nvSpPr>
        <p:spPr>
          <a:xfrm>
            <a:off x="4974518" y="2731167"/>
            <a:ext cx="1466705" cy="357733"/>
          </a:xfrm>
          <a:prstGeom prst="rect">
            <a:avLst/>
          </a:prstGeom>
        </p:spPr>
        <p:txBody>
          <a:bodyPr wrap="square" lIns="0" tIns="0" rIns="0" bIns="0" rtlCol="0" anchor="t" anchorCtr="0">
            <a:normAutofit/>
          </a:bodyPr>
          <a:lstStyle/>
          <a:p>
            <a:pPr algn="ctr">
              <a:lnSpc>
                <a:spcPts val="2800"/>
              </a:lnSpc>
              <a:spcBef>
                <a:spcPct val="0"/>
              </a:spcBef>
            </a:pPr>
            <a:r>
              <a:rPr lang="ja-JP" altLang="en-US" sz="1400" b="1">
                <a:solidFill>
                  <a:prstClr val="black"/>
                </a:solidFill>
                <a:cs typeface="メイリオ" pitchFamily="50" charset="-128"/>
              </a:rPr>
              <a:t>フォルダに配置</a:t>
            </a:r>
          </a:p>
        </p:txBody>
      </p:sp>
      <p:sp>
        <p:nvSpPr>
          <p:cNvPr id="102" name="テキスト ボックス 101"/>
          <p:cNvSpPr txBox="1"/>
          <p:nvPr/>
        </p:nvSpPr>
        <p:spPr bwMode="black">
          <a:xfrm>
            <a:off x="6518080" y="1337508"/>
            <a:ext cx="196357" cy="71879"/>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XLS</a:t>
            </a:r>
          </a:p>
        </p:txBody>
      </p:sp>
      <p:sp>
        <p:nvSpPr>
          <p:cNvPr id="103" name="Freeform 393"/>
          <p:cNvSpPr>
            <a:spLocks noEditPoints="1"/>
          </p:cNvSpPr>
          <p:nvPr/>
        </p:nvSpPr>
        <p:spPr bwMode="auto">
          <a:xfrm>
            <a:off x="6401692" y="1267549"/>
            <a:ext cx="594159" cy="61431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104" name="グループ化 105"/>
          <p:cNvGrpSpPr/>
          <p:nvPr/>
        </p:nvGrpSpPr>
        <p:grpSpPr>
          <a:xfrm>
            <a:off x="575244" y="1442881"/>
            <a:ext cx="4415853" cy="3420380"/>
            <a:chOff x="287524" y="2312876"/>
            <a:chExt cx="4104457" cy="3420380"/>
          </a:xfrm>
        </p:grpSpPr>
        <p:sp>
          <p:nvSpPr>
            <p:cNvPr id="105" name="正方形/長方形 104"/>
            <p:cNvSpPr/>
            <p:nvPr/>
          </p:nvSpPr>
          <p:spPr>
            <a:xfrm>
              <a:off x="287524" y="2312876"/>
              <a:ext cx="4104457"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Excel</a:t>
              </a:r>
              <a:r>
                <a:rPr kumimoji="0" lang="ja-JP" altLang="en-US" kern="0">
                  <a:solidFill>
                    <a:srgbClr val="000000"/>
                  </a:solidFill>
                  <a:latin typeface="メイリオ"/>
                  <a:ea typeface="メイリオ"/>
                  <a:cs typeface="メイリオ" pitchFamily="50" charset="-128"/>
                </a:rPr>
                <a:t>データの必要なセルのみ取込可能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で設定したファイルを所定のフォルダに配置することにより自動取込が可能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グループ経営管理データベースに蓄積したデータと</a:t>
              </a:r>
              <a:r>
                <a:rPr kumimoji="0" lang="en-US" altLang="ja-JP" kern="0" err="1">
                  <a:solidFill>
                    <a:srgbClr val="000000"/>
                  </a:solidFill>
                  <a:latin typeface="メイリオ"/>
                  <a:ea typeface="メイリオ"/>
                  <a:cs typeface="メイリオ" pitchFamily="50" charset="-128"/>
                </a:rPr>
                <a:t>ExcelExtractor</a:t>
              </a:r>
              <a:r>
                <a:rPr kumimoji="0" lang="ja-JP" altLang="en-US" kern="0">
                  <a:solidFill>
                    <a:srgbClr val="000000"/>
                  </a:solidFill>
                  <a:latin typeface="メイリオ"/>
                  <a:ea typeface="メイリオ"/>
                  <a:cs typeface="メイリオ" pitchFamily="50" charset="-128"/>
                </a:rPr>
                <a:t>で取込したデータを参照可能</a:t>
              </a:r>
              <a:endParaRPr kumimoji="0" lang="en-US" altLang="ja-JP" kern="0">
                <a:solidFill>
                  <a:srgbClr val="000000"/>
                </a:solidFill>
                <a:latin typeface="メイリオ"/>
                <a:ea typeface="メイリオ"/>
                <a:cs typeface="メイリオ" pitchFamily="50" charset="-128"/>
              </a:endParaRPr>
            </a:p>
          </p:txBody>
        </p:sp>
        <p:sp>
          <p:nvSpPr>
            <p:cNvPr id="106" name="AutoShape 6"/>
            <p:cNvSpPr>
              <a:spLocks noChangeArrowheads="1"/>
            </p:cNvSpPr>
            <p:nvPr/>
          </p:nvSpPr>
          <p:spPr bwMode="auto">
            <a:xfrm>
              <a:off x="293155" y="2312876"/>
              <a:ext cx="4098826"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107" name="テキスト ボックス 106"/>
          <p:cNvSpPr txBox="1"/>
          <p:nvPr/>
        </p:nvSpPr>
        <p:spPr>
          <a:xfrm>
            <a:off x="5764925" y="3755814"/>
            <a:ext cx="1967529" cy="286186"/>
          </a:xfrm>
          <a:prstGeom prst="rect">
            <a:avLst/>
          </a:prstGeom>
        </p:spPr>
        <p:txBody>
          <a:bodyPr wrap="none" lIns="0" tIns="0" rIns="0" bIns="0" rtlCol="0" anchor="t" anchorCtr="0">
            <a:noAutofit/>
          </a:bodyPr>
          <a:lstStyle/>
          <a:p>
            <a:pPr algn="ctr">
              <a:spcBef>
                <a:spcPct val="0"/>
              </a:spcBef>
            </a:pPr>
            <a:r>
              <a:rPr lang="ja-JP" altLang="en-US" sz="1400" b="1">
                <a:solidFill>
                  <a:prstClr val="black"/>
                </a:solidFill>
                <a:ea typeface="Meiryo UI" pitchFamily="50" charset="-128"/>
                <a:cs typeface="Meiryo UI" pitchFamily="50" charset="-128"/>
              </a:rPr>
              <a:t>グループ経営管理データベース</a:t>
            </a:r>
          </a:p>
        </p:txBody>
      </p:sp>
      <p:sp>
        <p:nvSpPr>
          <p:cNvPr id="108" name="右矢印 107"/>
          <p:cNvSpPr/>
          <p:nvPr/>
        </p:nvSpPr>
        <p:spPr>
          <a:xfrm rot="5400000">
            <a:off x="6508835" y="1921694"/>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09" name="右矢印 108"/>
          <p:cNvSpPr/>
          <p:nvPr/>
        </p:nvSpPr>
        <p:spPr>
          <a:xfrm rot="5400000">
            <a:off x="6526760" y="2700352"/>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0" name="角丸四角形 109"/>
          <p:cNvSpPr/>
          <p:nvPr/>
        </p:nvSpPr>
        <p:spPr>
          <a:xfrm>
            <a:off x="5539986" y="4351323"/>
            <a:ext cx="2396810" cy="36141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b="1" kern="0">
                <a:solidFill>
                  <a:srgbClr val="FFFFFF"/>
                </a:solidFill>
                <a:latin typeface="メイリオ"/>
                <a:ea typeface="メイリオ"/>
                <a:cs typeface="メイリオ" pitchFamily="50" charset="-128"/>
              </a:rPr>
              <a:t>グループ経営管理</a:t>
            </a:r>
          </a:p>
        </p:txBody>
      </p:sp>
      <p:sp>
        <p:nvSpPr>
          <p:cNvPr id="111" name="右矢印 110"/>
          <p:cNvSpPr/>
          <p:nvPr/>
        </p:nvSpPr>
        <p:spPr>
          <a:xfrm rot="5400000">
            <a:off x="6532162" y="3977648"/>
            <a:ext cx="321960" cy="357733"/>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112" name="角丸四角形 111"/>
          <p:cNvSpPr/>
          <p:nvPr/>
        </p:nvSpPr>
        <p:spPr>
          <a:xfrm>
            <a:off x="6419060" y="2294096"/>
            <a:ext cx="525298" cy="357733"/>
          </a:xfrm>
          <a:prstGeom prst="roundRect">
            <a:avLst/>
          </a:prstGeom>
          <a:solidFill>
            <a:srgbClr val="FFFFFF">
              <a:lumMod val="85000"/>
            </a:srgbClr>
          </a:solidFill>
          <a:ln w="25400" cap="flat" cmpd="sng" algn="ctr">
            <a:noFill/>
            <a:prstDash val="solid"/>
          </a:ln>
          <a:effectLst/>
        </p:spPr>
        <p:txBody>
          <a:bodyPr rtlCol="0" anchor="ctr"/>
          <a:lstStyle/>
          <a:p>
            <a:pPr algn="ctr">
              <a:defRPr/>
            </a:pPr>
            <a:r>
              <a:rPr kumimoji="0" lang="en-US" altLang="ja-JP" sz="1400" b="1" kern="0">
                <a:solidFill>
                  <a:srgbClr val="FFFFFF"/>
                </a:solidFill>
                <a:latin typeface="メイリオ"/>
                <a:ea typeface="メイリオ"/>
                <a:cs typeface="メイリオ" pitchFamily="50" charset="-128"/>
              </a:rPr>
              <a:t>OR</a:t>
            </a:r>
            <a:endParaRPr kumimoji="0" lang="ja-JP" altLang="en-US" sz="1400" b="1" kern="0">
              <a:solidFill>
                <a:srgbClr val="FFFFFF"/>
              </a:solidFill>
              <a:latin typeface="メイリオ"/>
              <a:ea typeface="メイリオ"/>
              <a:cs typeface="メイリオ" pitchFamily="50" charset="-128"/>
            </a:endParaRPr>
          </a:p>
        </p:txBody>
      </p:sp>
    </p:spTree>
    <p:extLst>
      <p:ext uri="{BB962C8B-B14F-4D97-AF65-F5344CB8AC3E}">
        <p14:creationId xmlns:p14="http://schemas.microsoft.com/office/powerpoint/2010/main" val="219304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着地予測シミュレーション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月単位の実績や予算の積み上げ金額を集計し、着地金額の確認可能です</a:t>
            </a:r>
          </a:p>
          <a:p>
            <a:r>
              <a:rPr lang="ja-JP" altLang="en-US"/>
              <a:t>月次以外に四半期／半期／年度単位／個社別／全社別の着地見込みを管理可能です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pSp>
        <p:nvGrpSpPr>
          <p:cNvPr id="20" name="グループ化 19"/>
          <p:cNvGrpSpPr/>
          <p:nvPr/>
        </p:nvGrpSpPr>
        <p:grpSpPr>
          <a:xfrm>
            <a:off x="646057" y="1491630"/>
            <a:ext cx="3888432" cy="3420380"/>
            <a:chOff x="50662" y="2369178"/>
            <a:chExt cx="3888432" cy="3420380"/>
          </a:xfrm>
        </p:grpSpPr>
        <p:sp>
          <p:nvSpPr>
            <p:cNvPr id="21" name="正方形/長方形 20"/>
            <p:cNvSpPr/>
            <p:nvPr/>
          </p:nvSpPr>
          <p:spPr>
            <a:xfrm>
              <a:off x="50662" y="2369178"/>
              <a:ext cx="3888432"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カレンダマスタで基準月を指定</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基準月まで実績、基準月以降は見込値を表示させることにより今後の見通しをたてることが可能</a:t>
              </a: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kern="0">
                  <a:solidFill>
                    <a:srgbClr val="000000"/>
                  </a:solidFill>
                  <a:latin typeface="メイリオ"/>
                  <a:ea typeface="メイリオ"/>
                  <a:cs typeface="メイリオ" pitchFamily="50" charset="-128"/>
                </a:rPr>
                <a:t>どの予算パターンを見込値にするか指定することも可能</a:t>
              </a:r>
            </a:p>
          </p:txBody>
        </p:sp>
        <p:sp>
          <p:nvSpPr>
            <p:cNvPr id="22" name="AutoShape 6"/>
            <p:cNvSpPr>
              <a:spLocks noChangeArrowheads="1"/>
            </p:cNvSpPr>
            <p:nvPr/>
          </p:nvSpPr>
          <p:spPr bwMode="auto">
            <a:xfrm>
              <a:off x="56293" y="2369178"/>
              <a:ext cx="3882801"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3" name="Freeform 420"/>
          <p:cNvSpPr>
            <a:spLocks noEditPoints="1"/>
          </p:cNvSpPr>
          <p:nvPr/>
        </p:nvSpPr>
        <p:spPr bwMode="auto">
          <a:xfrm>
            <a:off x="4797118" y="2427734"/>
            <a:ext cx="875961" cy="875961"/>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328"/>
          <p:cNvSpPr>
            <a:spLocks noEditPoints="1"/>
          </p:cNvSpPr>
          <p:nvPr/>
        </p:nvSpPr>
        <p:spPr bwMode="auto">
          <a:xfrm>
            <a:off x="6351084" y="2463842"/>
            <a:ext cx="735807" cy="83394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5" name="テキスト ボックス 24"/>
          <p:cNvSpPr txBox="1"/>
          <p:nvPr/>
        </p:nvSpPr>
        <p:spPr>
          <a:xfrm>
            <a:off x="4738984" y="3411708"/>
            <a:ext cx="1154059" cy="718908"/>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4</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6</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実績</a:t>
            </a:r>
            <a:endParaRPr lang="en-US" altLang="ja-JP" sz="1600" b="1">
              <a:solidFill>
                <a:srgbClr val="54C2F0"/>
              </a:solidFill>
              <a:cs typeface="メイリオ" pitchFamily="50" charset="-128"/>
            </a:endParaRPr>
          </a:p>
        </p:txBody>
      </p:sp>
      <p:sp>
        <p:nvSpPr>
          <p:cNvPr id="26" name="テキスト ボックス 25"/>
          <p:cNvSpPr txBox="1"/>
          <p:nvPr/>
        </p:nvSpPr>
        <p:spPr>
          <a:xfrm>
            <a:off x="6170580" y="3407836"/>
            <a:ext cx="1096813" cy="892106"/>
          </a:xfrm>
          <a:prstGeom prst="rect">
            <a:avLst/>
          </a:prstGeom>
        </p:spPr>
        <p:txBody>
          <a:bodyPr wrap="none" lIns="0" tIns="0" rIns="0" bIns="0" rtlCol="0" anchor="t" anchorCtr="0">
            <a:normAutofit/>
          </a:bodyPr>
          <a:lstStyle/>
          <a:p>
            <a:pPr algn="ctr">
              <a:lnSpc>
                <a:spcPts val="2800"/>
              </a:lnSpc>
              <a:spcBef>
                <a:spcPct val="0"/>
              </a:spcBef>
              <a:defRPr/>
            </a:pPr>
            <a:r>
              <a:rPr lang="en-US" altLang="ja-JP" sz="1600" b="1">
                <a:solidFill>
                  <a:srgbClr val="54C2F0"/>
                </a:solidFill>
                <a:cs typeface="メイリオ" pitchFamily="50" charset="-128"/>
              </a:rPr>
              <a:t>7</a:t>
            </a:r>
            <a:r>
              <a:rPr lang="ja-JP" altLang="en-US" sz="1600" b="1">
                <a:solidFill>
                  <a:srgbClr val="54C2F0"/>
                </a:solidFill>
                <a:cs typeface="メイリオ" pitchFamily="50" charset="-128"/>
              </a:rPr>
              <a:t>月～</a:t>
            </a:r>
            <a:r>
              <a:rPr lang="en-US" altLang="ja-JP" sz="1600" b="1">
                <a:solidFill>
                  <a:srgbClr val="54C2F0"/>
                </a:solidFill>
                <a:cs typeface="メイリオ" pitchFamily="50" charset="-128"/>
              </a:rPr>
              <a:t>3</a:t>
            </a:r>
            <a:r>
              <a:rPr lang="ja-JP" altLang="en-US" sz="1600" b="1">
                <a:solidFill>
                  <a:srgbClr val="54C2F0"/>
                </a:solidFill>
                <a:cs typeface="メイリオ" pitchFamily="50" charset="-128"/>
              </a:rPr>
              <a:t>月</a:t>
            </a:r>
            <a:endParaRPr lang="en-US" altLang="ja-JP" sz="1600" b="1">
              <a:solidFill>
                <a:srgbClr val="54C2F0"/>
              </a:solidFill>
              <a:cs typeface="メイリオ" pitchFamily="50" charset="-128"/>
            </a:endParaRPr>
          </a:p>
          <a:p>
            <a:pPr algn="ctr">
              <a:lnSpc>
                <a:spcPts val="2800"/>
              </a:lnSpc>
              <a:spcBef>
                <a:spcPct val="0"/>
              </a:spcBef>
              <a:defRPr/>
            </a:pPr>
            <a:r>
              <a:rPr lang="ja-JP" altLang="en-US" sz="1600" b="1">
                <a:solidFill>
                  <a:srgbClr val="54C2F0"/>
                </a:solidFill>
                <a:cs typeface="メイリオ" pitchFamily="50" charset="-128"/>
              </a:rPr>
              <a:t>予測値</a:t>
            </a:r>
            <a:endParaRPr lang="en-US" altLang="ja-JP" sz="1600" b="1">
              <a:solidFill>
                <a:srgbClr val="54C2F0"/>
              </a:solidFill>
              <a:cs typeface="メイリオ" pitchFamily="50" charset="-128"/>
            </a:endParaRPr>
          </a:p>
        </p:txBody>
      </p:sp>
      <p:sp>
        <p:nvSpPr>
          <p:cNvPr id="27" name="十字形 26"/>
          <p:cNvSpPr/>
          <p:nvPr/>
        </p:nvSpPr>
        <p:spPr>
          <a:xfrm>
            <a:off x="5771157" y="2688105"/>
            <a:ext cx="420461" cy="385423"/>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28" name="等号 27"/>
          <p:cNvSpPr/>
          <p:nvPr/>
        </p:nvSpPr>
        <p:spPr>
          <a:xfrm>
            <a:off x="7199164" y="2665485"/>
            <a:ext cx="525577" cy="455500"/>
          </a:xfrm>
          <a:prstGeom prst="mathEqual">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black"/>
              </a:solidFill>
              <a:latin typeface="メイリオ"/>
              <a:ea typeface="メイリオ"/>
            </a:endParaRPr>
          </a:p>
        </p:txBody>
      </p:sp>
      <p:sp>
        <p:nvSpPr>
          <p:cNvPr id="29" name="Freeform 444"/>
          <p:cNvSpPr>
            <a:spLocks noEditPoints="1"/>
          </p:cNvSpPr>
          <p:nvPr/>
        </p:nvSpPr>
        <p:spPr bwMode="auto">
          <a:xfrm>
            <a:off x="7863704" y="2427734"/>
            <a:ext cx="700769" cy="741746"/>
          </a:xfrm>
          <a:custGeom>
            <a:avLst/>
            <a:gdLst>
              <a:gd name="T0" fmla="*/ 768 w 875"/>
              <a:gd name="T1" fmla="*/ 751 h 830"/>
              <a:gd name="T2" fmla="*/ 751 w 875"/>
              <a:gd name="T3" fmla="*/ 745 h 830"/>
              <a:gd name="T4" fmla="*/ 743 w 875"/>
              <a:gd name="T5" fmla="*/ 733 h 830"/>
              <a:gd name="T6" fmla="*/ 745 w 875"/>
              <a:gd name="T7" fmla="*/ 715 h 830"/>
              <a:gd name="T8" fmla="*/ 760 w 875"/>
              <a:gd name="T9" fmla="*/ 703 h 830"/>
              <a:gd name="T10" fmla="*/ 807 w 875"/>
              <a:gd name="T11" fmla="*/ 681 h 830"/>
              <a:gd name="T12" fmla="*/ 826 w 875"/>
              <a:gd name="T13" fmla="*/ 638 h 830"/>
              <a:gd name="T14" fmla="*/ 790 w 875"/>
              <a:gd name="T15" fmla="*/ 619 h 830"/>
              <a:gd name="T16" fmla="*/ 772 w 875"/>
              <a:gd name="T17" fmla="*/ 614 h 830"/>
              <a:gd name="T18" fmla="*/ 765 w 875"/>
              <a:gd name="T19" fmla="*/ 602 h 830"/>
              <a:gd name="T20" fmla="*/ 766 w 875"/>
              <a:gd name="T21" fmla="*/ 583 h 830"/>
              <a:gd name="T22" fmla="*/ 780 w 875"/>
              <a:gd name="T23" fmla="*/ 571 h 830"/>
              <a:gd name="T24" fmla="*/ 828 w 875"/>
              <a:gd name="T25" fmla="*/ 552 h 830"/>
              <a:gd name="T26" fmla="*/ 849 w 875"/>
              <a:gd name="T27" fmla="*/ 507 h 830"/>
              <a:gd name="T28" fmla="*/ 811 w 875"/>
              <a:gd name="T29" fmla="*/ 485 h 830"/>
              <a:gd name="T30" fmla="*/ 793 w 875"/>
              <a:gd name="T31" fmla="*/ 480 h 830"/>
              <a:gd name="T32" fmla="*/ 785 w 875"/>
              <a:gd name="T33" fmla="*/ 468 h 830"/>
              <a:gd name="T34" fmla="*/ 787 w 875"/>
              <a:gd name="T35" fmla="*/ 450 h 830"/>
              <a:gd name="T36" fmla="*/ 802 w 875"/>
              <a:gd name="T37" fmla="*/ 438 h 830"/>
              <a:gd name="T38" fmla="*/ 849 w 875"/>
              <a:gd name="T39" fmla="*/ 423 h 830"/>
              <a:gd name="T40" fmla="*/ 870 w 875"/>
              <a:gd name="T41" fmla="*/ 387 h 830"/>
              <a:gd name="T42" fmla="*/ 853 w 875"/>
              <a:gd name="T43" fmla="*/ 349 h 830"/>
              <a:gd name="T44" fmla="*/ 778 w 875"/>
              <a:gd name="T45" fmla="*/ 348 h 830"/>
              <a:gd name="T46" fmla="*/ 717 w 875"/>
              <a:gd name="T47" fmla="*/ 333 h 830"/>
              <a:gd name="T48" fmla="*/ 642 w 875"/>
              <a:gd name="T49" fmla="*/ 295 h 830"/>
              <a:gd name="T50" fmla="*/ 660 w 875"/>
              <a:gd name="T51" fmla="*/ 229 h 830"/>
              <a:gd name="T52" fmla="*/ 672 w 875"/>
              <a:gd name="T53" fmla="*/ 137 h 830"/>
              <a:gd name="T54" fmla="*/ 666 w 875"/>
              <a:gd name="T55" fmla="*/ 56 h 830"/>
              <a:gd name="T56" fmla="*/ 642 w 875"/>
              <a:gd name="T57" fmla="*/ 11 h 830"/>
              <a:gd name="T58" fmla="*/ 627 w 875"/>
              <a:gd name="T59" fmla="*/ 2 h 830"/>
              <a:gd name="T60" fmla="*/ 592 w 875"/>
              <a:gd name="T61" fmla="*/ 3 h 830"/>
              <a:gd name="T62" fmla="*/ 569 w 875"/>
              <a:gd name="T63" fmla="*/ 27 h 830"/>
              <a:gd name="T64" fmla="*/ 543 w 875"/>
              <a:gd name="T65" fmla="*/ 98 h 830"/>
              <a:gd name="T66" fmla="*/ 501 w 875"/>
              <a:gd name="T67" fmla="*/ 217 h 830"/>
              <a:gd name="T68" fmla="*/ 444 w 875"/>
              <a:gd name="T69" fmla="*/ 306 h 830"/>
              <a:gd name="T70" fmla="*/ 394 w 875"/>
              <a:gd name="T71" fmla="*/ 351 h 830"/>
              <a:gd name="T72" fmla="*/ 342 w 875"/>
              <a:gd name="T73" fmla="*/ 379 h 830"/>
              <a:gd name="T74" fmla="*/ 277 w 875"/>
              <a:gd name="T75" fmla="*/ 397 h 830"/>
              <a:gd name="T76" fmla="*/ 297 w 875"/>
              <a:gd name="T77" fmla="*/ 747 h 830"/>
              <a:gd name="T78" fmla="*/ 412 w 875"/>
              <a:gd name="T79" fmla="*/ 763 h 830"/>
              <a:gd name="T80" fmla="*/ 513 w 875"/>
              <a:gd name="T81" fmla="*/ 795 h 830"/>
              <a:gd name="T82" fmla="*/ 607 w 875"/>
              <a:gd name="T83" fmla="*/ 824 h 830"/>
              <a:gd name="T84" fmla="*/ 663 w 875"/>
              <a:gd name="T85" fmla="*/ 830 h 830"/>
              <a:gd name="T86" fmla="*/ 721 w 875"/>
              <a:gd name="T87" fmla="*/ 824 h 830"/>
              <a:gd name="T88" fmla="*/ 767 w 875"/>
              <a:gd name="T89" fmla="*/ 803 h 830"/>
              <a:gd name="T90" fmla="*/ 796 w 875"/>
              <a:gd name="T91" fmla="*/ 765 h 830"/>
              <a:gd name="T92" fmla="*/ 0 w 875"/>
              <a:gd name="T93" fmla="*/ 365 h 830"/>
              <a:gd name="T94" fmla="*/ 0 w 875"/>
              <a:gd name="T95" fmla="*/ 365 h 830"/>
              <a:gd name="T96" fmla="*/ 127 w 875"/>
              <a:gd name="T97" fmla="*/ 672 h 830"/>
              <a:gd name="T98" fmla="*/ 111 w 875"/>
              <a:gd name="T99" fmla="*/ 655 h 830"/>
              <a:gd name="T100" fmla="*/ 91 w 875"/>
              <a:gd name="T101" fmla="*/ 654 h 830"/>
              <a:gd name="T102" fmla="*/ 71 w 875"/>
              <a:gd name="T103" fmla="*/ 667 h 830"/>
              <a:gd name="T104" fmla="*/ 65 w 875"/>
              <a:gd name="T105" fmla="*/ 685 h 830"/>
              <a:gd name="T106" fmla="*/ 75 w 875"/>
              <a:gd name="T107" fmla="*/ 708 h 830"/>
              <a:gd name="T108" fmla="*/ 97 w 875"/>
              <a:gd name="T109" fmla="*/ 716 h 830"/>
              <a:gd name="T110" fmla="*/ 115 w 875"/>
              <a:gd name="T111" fmla="*/ 711 h 830"/>
              <a:gd name="T112" fmla="*/ 129 w 875"/>
              <a:gd name="T113" fmla="*/ 691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5" h="830">
                <a:moveTo>
                  <a:pt x="802" y="740"/>
                </a:moveTo>
                <a:lnTo>
                  <a:pt x="773" y="750"/>
                </a:lnTo>
                <a:lnTo>
                  <a:pt x="773" y="750"/>
                </a:lnTo>
                <a:lnTo>
                  <a:pt x="768" y="751"/>
                </a:lnTo>
                <a:lnTo>
                  <a:pt x="763" y="751"/>
                </a:lnTo>
                <a:lnTo>
                  <a:pt x="760" y="750"/>
                </a:lnTo>
                <a:lnTo>
                  <a:pt x="755" y="747"/>
                </a:lnTo>
                <a:lnTo>
                  <a:pt x="751" y="745"/>
                </a:lnTo>
                <a:lnTo>
                  <a:pt x="748" y="743"/>
                </a:lnTo>
                <a:lnTo>
                  <a:pt x="745" y="738"/>
                </a:lnTo>
                <a:lnTo>
                  <a:pt x="743" y="733"/>
                </a:lnTo>
                <a:lnTo>
                  <a:pt x="743" y="733"/>
                </a:lnTo>
                <a:lnTo>
                  <a:pt x="742" y="728"/>
                </a:lnTo>
                <a:lnTo>
                  <a:pt x="742" y="723"/>
                </a:lnTo>
                <a:lnTo>
                  <a:pt x="743" y="720"/>
                </a:lnTo>
                <a:lnTo>
                  <a:pt x="745" y="715"/>
                </a:lnTo>
                <a:lnTo>
                  <a:pt x="748" y="711"/>
                </a:lnTo>
                <a:lnTo>
                  <a:pt x="751" y="708"/>
                </a:lnTo>
                <a:lnTo>
                  <a:pt x="755" y="705"/>
                </a:lnTo>
                <a:lnTo>
                  <a:pt x="760" y="703"/>
                </a:lnTo>
                <a:lnTo>
                  <a:pt x="786" y="693"/>
                </a:lnTo>
                <a:lnTo>
                  <a:pt x="786" y="693"/>
                </a:lnTo>
                <a:lnTo>
                  <a:pt x="797" y="689"/>
                </a:lnTo>
                <a:lnTo>
                  <a:pt x="807" y="681"/>
                </a:lnTo>
                <a:lnTo>
                  <a:pt x="813" y="673"/>
                </a:lnTo>
                <a:lnTo>
                  <a:pt x="819" y="663"/>
                </a:lnTo>
                <a:lnTo>
                  <a:pt x="822" y="651"/>
                </a:lnTo>
                <a:lnTo>
                  <a:pt x="826" y="638"/>
                </a:lnTo>
                <a:lnTo>
                  <a:pt x="831" y="606"/>
                </a:lnTo>
                <a:lnTo>
                  <a:pt x="795" y="618"/>
                </a:lnTo>
                <a:lnTo>
                  <a:pt x="795" y="618"/>
                </a:lnTo>
                <a:lnTo>
                  <a:pt x="790" y="619"/>
                </a:lnTo>
                <a:lnTo>
                  <a:pt x="785" y="619"/>
                </a:lnTo>
                <a:lnTo>
                  <a:pt x="780" y="618"/>
                </a:lnTo>
                <a:lnTo>
                  <a:pt x="777" y="617"/>
                </a:lnTo>
                <a:lnTo>
                  <a:pt x="772" y="614"/>
                </a:lnTo>
                <a:lnTo>
                  <a:pt x="769" y="611"/>
                </a:lnTo>
                <a:lnTo>
                  <a:pt x="766" y="606"/>
                </a:lnTo>
                <a:lnTo>
                  <a:pt x="765" y="602"/>
                </a:lnTo>
                <a:lnTo>
                  <a:pt x="765" y="602"/>
                </a:lnTo>
                <a:lnTo>
                  <a:pt x="763" y="597"/>
                </a:lnTo>
                <a:lnTo>
                  <a:pt x="763" y="593"/>
                </a:lnTo>
                <a:lnTo>
                  <a:pt x="765" y="588"/>
                </a:lnTo>
                <a:lnTo>
                  <a:pt x="766" y="583"/>
                </a:lnTo>
                <a:lnTo>
                  <a:pt x="768" y="579"/>
                </a:lnTo>
                <a:lnTo>
                  <a:pt x="772" y="576"/>
                </a:lnTo>
                <a:lnTo>
                  <a:pt x="777" y="573"/>
                </a:lnTo>
                <a:lnTo>
                  <a:pt x="780" y="571"/>
                </a:lnTo>
                <a:lnTo>
                  <a:pt x="808" y="563"/>
                </a:lnTo>
                <a:lnTo>
                  <a:pt x="808" y="563"/>
                </a:lnTo>
                <a:lnTo>
                  <a:pt x="820" y="558"/>
                </a:lnTo>
                <a:lnTo>
                  <a:pt x="828" y="552"/>
                </a:lnTo>
                <a:lnTo>
                  <a:pt x="835" y="543"/>
                </a:lnTo>
                <a:lnTo>
                  <a:pt x="841" y="533"/>
                </a:lnTo>
                <a:lnTo>
                  <a:pt x="845" y="521"/>
                </a:lnTo>
                <a:lnTo>
                  <a:pt x="849" y="507"/>
                </a:lnTo>
                <a:lnTo>
                  <a:pt x="855" y="473"/>
                </a:lnTo>
                <a:lnTo>
                  <a:pt x="816" y="485"/>
                </a:lnTo>
                <a:lnTo>
                  <a:pt x="816" y="485"/>
                </a:lnTo>
                <a:lnTo>
                  <a:pt x="811" y="485"/>
                </a:lnTo>
                <a:lnTo>
                  <a:pt x="807" y="485"/>
                </a:lnTo>
                <a:lnTo>
                  <a:pt x="802" y="485"/>
                </a:lnTo>
                <a:lnTo>
                  <a:pt x="797" y="482"/>
                </a:lnTo>
                <a:lnTo>
                  <a:pt x="793" y="480"/>
                </a:lnTo>
                <a:lnTo>
                  <a:pt x="790" y="476"/>
                </a:lnTo>
                <a:lnTo>
                  <a:pt x="787" y="473"/>
                </a:lnTo>
                <a:lnTo>
                  <a:pt x="785" y="468"/>
                </a:lnTo>
                <a:lnTo>
                  <a:pt x="785" y="468"/>
                </a:lnTo>
                <a:lnTo>
                  <a:pt x="785" y="463"/>
                </a:lnTo>
                <a:lnTo>
                  <a:pt x="785" y="458"/>
                </a:lnTo>
                <a:lnTo>
                  <a:pt x="786" y="453"/>
                </a:lnTo>
                <a:lnTo>
                  <a:pt x="787" y="450"/>
                </a:lnTo>
                <a:lnTo>
                  <a:pt x="790" y="445"/>
                </a:lnTo>
                <a:lnTo>
                  <a:pt x="793" y="443"/>
                </a:lnTo>
                <a:lnTo>
                  <a:pt x="797" y="439"/>
                </a:lnTo>
                <a:lnTo>
                  <a:pt x="802" y="438"/>
                </a:lnTo>
                <a:lnTo>
                  <a:pt x="839" y="428"/>
                </a:lnTo>
                <a:lnTo>
                  <a:pt x="839" y="428"/>
                </a:lnTo>
                <a:lnTo>
                  <a:pt x="844" y="426"/>
                </a:lnTo>
                <a:lnTo>
                  <a:pt x="849" y="423"/>
                </a:lnTo>
                <a:lnTo>
                  <a:pt x="857" y="417"/>
                </a:lnTo>
                <a:lnTo>
                  <a:pt x="863" y="409"/>
                </a:lnTo>
                <a:lnTo>
                  <a:pt x="868" y="399"/>
                </a:lnTo>
                <a:lnTo>
                  <a:pt x="870" y="387"/>
                </a:lnTo>
                <a:lnTo>
                  <a:pt x="873" y="374"/>
                </a:lnTo>
                <a:lnTo>
                  <a:pt x="875" y="347"/>
                </a:lnTo>
                <a:lnTo>
                  <a:pt x="875" y="347"/>
                </a:lnTo>
                <a:lnTo>
                  <a:pt x="853" y="349"/>
                </a:lnTo>
                <a:lnTo>
                  <a:pt x="833" y="350"/>
                </a:lnTo>
                <a:lnTo>
                  <a:pt x="814" y="350"/>
                </a:lnTo>
                <a:lnTo>
                  <a:pt x="795" y="349"/>
                </a:lnTo>
                <a:lnTo>
                  <a:pt x="778" y="348"/>
                </a:lnTo>
                <a:lnTo>
                  <a:pt x="761" y="345"/>
                </a:lnTo>
                <a:lnTo>
                  <a:pt x="745" y="342"/>
                </a:lnTo>
                <a:lnTo>
                  <a:pt x="731" y="338"/>
                </a:lnTo>
                <a:lnTo>
                  <a:pt x="717" y="333"/>
                </a:lnTo>
                <a:lnTo>
                  <a:pt x="703" y="330"/>
                </a:lnTo>
                <a:lnTo>
                  <a:pt x="681" y="319"/>
                </a:lnTo>
                <a:lnTo>
                  <a:pt x="660" y="307"/>
                </a:lnTo>
                <a:lnTo>
                  <a:pt x="642" y="295"/>
                </a:lnTo>
                <a:lnTo>
                  <a:pt x="642" y="295"/>
                </a:lnTo>
                <a:lnTo>
                  <a:pt x="649" y="273"/>
                </a:lnTo>
                <a:lnTo>
                  <a:pt x="655" y="252"/>
                </a:lnTo>
                <a:lnTo>
                  <a:pt x="660" y="229"/>
                </a:lnTo>
                <a:lnTo>
                  <a:pt x="665" y="205"/>
                </a:lnTo>
                <a:lnTo>
                  <a:pt x="669" y="182"/>
                </a:lnTo>
                <a:lnTo>
                  <a:pt x="671" y="159"/>
                </a:lnTo>
                <a:lnTo>
                  <a:pt x="672" y="137"/>
                </a:lnTo>
                <a:lnTo>
                  <a:pt x="672" y="114"/>
                </a:lnTo>
                <a:lnTo>
                  <a:pt x="672" y="93"/>
                </a:lnTo>
                <a:lnTo>
                  <a:pt x="670" y="74"/>
                </a:lnTo>
                <a:lnTo>
                  <a:pt x="666" y="56"/>
                </a:lnTo>
                <a:lnTo>
                  <a:pt x="661" y="41"/>
                </a:lnTo>
                <a:lnTo>
                  <a:pt x="655" y="26"/>
                </a:lnTo>
                <a:lnTo>
                  <a:pt x="647" y="15"/>
                </a:lnTo>
                <a:lnTo>
                  <a:pt x="642" y="11"/>
                </a:lnTo>
                <a:lnTo>
                  <a:pt x="637" y="7"/>
                </a:lnTo>
                <a:lnTo>
                  <a:pt x="633" y="5"/>
                </a:lnTo>
                <a:lnTo>
                  <a:pt x="627" y="2"/>
                </a:lnTo>
                <a:lnTo>
                  <a:pt x="627" y="2"/>
                </a:lnTo>
                <a:lnTo>
                  <a:pt x="617" y="0"/>
                </a:lnTo>
                <a:lnTo>
                  <a:pt x="607" y="0"/>
                </a:lnTo>
                <a:lnTo>
                  <a:pt x="600" y="1"/>
                </a:lnTo>
                <a:lnTo>
                  <a:pt x="592" y="3"/>
                </a:lnTo>
                <a:lnTo>
                  <a:pt x="586" y="8"/>
                </a:lnTo>
                <a:lnTo>
                  <a:pt x="580" y="13"/>
                </a:lnTo>
                <a:lnTo>
                  <a:pt x="574" y="20"/>
                </a:lnTo>
                <a:lnTo>
                  <a:pt x="569" y="27"/>
                </a:lnTo>
                <a:lnTo>
                  <a:pt x="561" y="44"/>
                </a:lnTo>
                <a:lnTo>
                  <a:pt x="555" y="62"/>
                </a:lnTo>
                <a:lnTo>
                  <a:pt x="543" y="98"/>
                </a:lnTo>
                <a:lnTo>
                  <a:pt x="543" y="98"/>
                </a:lnTo>
                <a:lnTo>
                  <a:pt x="528" y="145"/>
                </a:lnTo>
                <a:lnTo>
                  <a:pt x="520" y="169"/>
                </a:lnTo>
                <a:lnTo>
                  <a:pt x="510" y="193"/>
                </a:lnTo>
                <a:lnTo>
                  <a:pt x="501" y="217"/>
                </a:lnTo>
                <a:lnTo>
                  <a:pt x="489" y="240"/>
                </a:lnTo>
                <a:lnTo>
                  <a:pt x="475" y="263"/>
                </a:lnTo>
                <a:lnTo>
                  <a:pt x="461" y="285"/>
                </a:lnTo>
                <a:lnTo>
                  <a:pt x="444" y="306"/>
                </a:lnTo>
                <a:lnTo>
                  <a:pt x="426" y="325"/>
                </a:lnTo>
                <a:lnTo>
                  <a:pt x="415" y="335"/>
                </a:lnTo>
                <a:lnTo>
                  <a:pt x="405" y="343"/>
                </a:lnTo>
                <a:lnTo>
                  <a:pt x="394" y="351"/>
                </a:lnTo>
                <a:lnTo>
                  <a:pt x="382" y="359"/>
                </a:lnTo>
                <a:lnTo>
                  <a:pt x="369" y="366"/>
                </a:lnTo>
                <a:lnTo>
                  <a:pt x="355" y="373"/>
                </a:lnTo>
                <a:lnTo>
                  <a:pt x="342" y="379"/>
                </a:lnTo>
                <a:lnTo>
                  <a:pt x="327" y="385"/>
                </a:lnTo>
                <a:lnTo>
                  <a:pt x="311" y="390"/>
                </a:lnTo>
                <a:lnTo>
                  <a:pt x="295" y="393"/>
                </a:lnTo>
                <a:lnTo>
                  <a:pt x="277" y="397"/>
                </a:lnTo>
                <a:lnTo>
                  <a:pt x="259" y="399"/>
                </a:lnTo>
                <a:lnTo>
                  <a:pt x="259" y="746"/>
                </a:lnTo>
                <a:lnTo>
                  <a:pt x="259" y="746"/>
                </a:lnTo>
                <a:lnTo>
                  <a:pt x="297" y="747"/>
                </a:lnTo>
                <a:lnTo>
                  <a:pt x="329" y="750"/>
                </a:lnTo>
                <a:lnTo>
                  <a:pt x="359" y="752"/>
                </a:lnTo>
                <a:lnTo>
                  <a:pt x="387" y="757"/>
                </a:lnTo>
                <a:lnTo>
                  <a:pt x="412" y="763"/>
                </a:lnTo>
                <a:lnTo>
                  <a:pt x="435" y="769"/>
                </a:lnTo>
                <a:lnTo>
                  <a:pt x="455" y="775"/>
                </a:lnTo>
                <a:lnTo>
                  <a:pt x="475" y="782"/>
                </a:lnTo>
                <a:lnTo>
                  <a:pt x="513" y="795"/>
                </a:lnTo>
                <a:lnTo>
                  <a:pt x="549" y="809"/>
                </a:lnTo>
                <a:lnTo>
                  <a:pt x="568" y="815"/>
                </a:lnTo>
                <a:lnTo>
                  <a:pt x="587" y="821"/>
                </a:lnTo>
                <a:lnTo>
                  <a:pt x="607" y="824"/>
                </a:lnTo>
                <a:lnTo>
                  <a:pt x="629" y="828"/>
                </a:lnTo>
                <a:lnTo>
                  <a:pt x="629" y="828"/>
                </a:lnTo>
                <a:lnTo>
                  <a:pt x="647" y="829"/>
                </a:lnTo>
                <a:lnTo>
                  <a:pt x="663" y="830"/>
                </a:lnTo>
                <a:lnTo>
                  <a:pt x="678" y="829"/>
                </a:lnTo>
                <a:lnTo>
                  <a:pt x="694" y="829"/>
                </a:lnTo>
                <a:lnTo>
                  <a:pt x="708" y="827"/>
                </a:lnTo>
                <a:lnTo>
                  <a:pt x="721" y="824"/>
                </a:lnTo>
                <a:lnTo>
                  <a:pt x="735" y="819"/>
                </a:lnTo>
                <a:lnTo>
                  <a:pt x="747" y="815"/>
                </a:lnTo>
                <a:lnTo>
                  <a:pt x="757" y="810"/>
                </a:lnTo>
                <a:lnTo>
                  <a:pt x="767" y="803"/>
                </a:lnTo>
                <a:lnTo>
                  <a:pt x="775" y="794"/>
                </a:lnTo>
                <a:lnTo>
                  <a:pt x="784" y="786"/>
                </a:lnTo>
                <a:lnTo>
                  <a:pt x="790" y="776"/>
                </a:lnTo>
                <a:lnTo>
                  <a:pt x="796" y="765"/>
                </a:lnTo>
                <a:lnTo>
                  <a:pt x="799" y="753"/>
                </a:lnTo>
                <a:lnTo>
                  <a:pt x="802" y="740"/>
                </a:lnTo>
                <a:lnTo>
                  <a:pt x="802" y="740"/>
                </a:lnTo>
                <a:close/>
                <a:moveTo>
                  <a:pt x="0" y="365"/>
                </a:moveTo>
                <a:lnTo>
                  <a:pt x="0" y="773"/>
                </a:lnTo>
                <a:lnTo>
                  <a:pt x="196" y="773"/>
                </a:lnTo>
                <a:lnTo>
                  <a:pt x="196" y="365"/>
                </a:lnTo>
                <a:lnTo>
                  <a:pt x="0" y="365"/>
                </a:lnTo>
                <a:close/>
                <a:moveTo>
                  <a:pt x="130" y="685"/>
                </a:moveTo>
                <a:lnTo>
                  <a:pt x="130" y="685"/>
                </a:lnTo>
                <a:lnTo>
                  <a:pt x="129" y="678"/>
                </a:lnTo>
                <a:lnTo>
                  <a:pt x="127" y="672"/>
                </a:lnTo>
                <a:lnTo>
                  <a:pt x="124" y="667"/>
                </a:lnTo>
                <a:lnTo>
                  <a:pt x="120" y="662"/>
                </a:lnTo>
                <a:lnTo>
                  <a:pt x="115" y="659"/>
                </a:lnTo>
                <a:lnTo>
                  <a:pt x="111" y="655"/>
                </a:lnTo>
                <a:lnTo>
                  <a:pt x="103" y="654"/>
                </a:lnTo>
                <a:lnTo>
                  <a:pt x="97" y="653"/>
                </a:lnTo>
                <a:lnTo>
                  <a:pt x="97" y="653"/>
                </a:lnTo>
                <a:lnTo>
                  <a:pt x="91" y="654"/>
                </a:lnTo>
                <a:lnTo>
                  <a:pt x="85" y="655"/>
                </a:lnTo>
                <a:lnTo>
                  <a:pt x="79" y="659"/>
                </a:lnTo>
                <a:lnTo>
                  <a:pt x="75" y="662"/>
                </a:lnTo>
                <a:lnTo>
                  <a:pt x="71" y="667"/>
                </a:lnTo>
                <a:lnTo>
                  <a:pt x="69" y="672"/>
                </a:lnTo>
                <a:lnTo>
                  <a:pt x="66" y="678"/>
                </a:lnTo>
                <a:lnTo>
                  <a:pt x="65" y="685"/>
                </a:lnTo>
                <a:lnTo>
                  <a:pt x="65" y="685"/>
                </a:lnTo>
                <a:lnTo>
                  <a:pt x="66" y="691"/>
                </a:lnTo>
                <a:lnTo>
                  <a:pt x="69" y="697"/>
                </a:lnTo>
                <a:lnTo>
                  <a:pt x="71" y="703"/>
                </a:lnTo>
                <a:lnTo>
                  <a:pt x="75" y="708"/>
                </a:lnTo>
                <a:lnTo>
                  <a:pt x="79" y="711"/>
                </a:lnTo>
                <a:lnTo>
                  <a:pt x="85" y="714"/>
                </a:lnTo>
                <a:lnTo>
                  <a:pt x="91" y="716"/>
                </a:lnTo>
                <a:lnTo>
                  <a:pt x="97" y="716"/>
                </a:lnTo>
                <a:lnTo>
                  <a:pt x="97" y="716"/>
                </a:lnTo>
                <a:lnTo>
                  <a:pt x="103" y="716"/>
                </a:lnTo>
                <a:lnTo>
                  <a:pt x="111" y="714"/>
                </a:lnTo>
                <a:lnTo>
                  <a:pt x="115" y="711"/>
                </a:lnTo>
                <a:lnTo>
                  <a:pt x="120" y="708"/>
                </a:lnTo>
                <a:lnTo>
                  <a:pt x="124" y="703"/>
                </a:lnTo>
                <a:lnTo>
                  <a:pt x="127" y="697"/>
                </a:lnTo>
                <a:lnTo>
                  <a:pt x="129" y="691"/>
                </a:lnTo>
                <a:lnTo>
                  <a:pt x="130" y="685"/>
                </a:lnTo>
                <a:lnTo>
                  <a:pt x="130" y="685"/>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テキスト ボックス 29"/>
          <p:cNvSpPr txBox="1"/>
          <p:nvPr/>
        </p:nvSpPr>
        <p:spPr>
          <a:xfrm>
            <a:off x="7855285" y="3409617"/>
            <a:ext cx="914400" cy="528496"/>
          </a:xfrm>
          <a:prstGeom prst="rect">
            <a:avLst/>
          </a:prstGeom>
        </p:spPr>
        <p:txBody>
          <a:bodyPr wrap="none" lIns="0" tIns="0" rIns="0" bIns="0" rtlCol="0" anchor="t" anchorCtr="0">
            <a:normAutofit/>
          </a:bodyPr>
          <a:lstStyle/>
          <a:p>
            <a:pPr>
              <a:lnSpc>
                <a:spcPts val="2800"/>
              </a:lnSpc>
              <a:spcBef>
                <a:spcPct val="0"/>
              </a:spcBef>
              <a:defRPr/>
            </a:pPr>
            <a:r>
              <a:rPr lang="ja-JP" altLang="en-US" sz="1600" b="1">
                <a:solidFill>
                  <a:srgbClr val="54C2F0"/>
                </a:solidFill>
                <a:cs typeface="メイリオ" pitchFamily="50" charset="-128"/>
              </a:rPr>
              <a:t>見通し</a:t>
            </a:r>
            <a:endParaRPr lang="en-US" altLang="ja-JP" sz="1600" b="1">
              <a:solidFill>
                <a:srgbClr val="54C2F0"/>
              </a:solidFill>
              <a:cs typeface="メイリオ" pitchFamily="50" charset="-128"/>
            </a:endParaRPr>
          </a:p>
        </p:txBody>
      </p:sp>
    </p:spTree>
    <p:extLst>
      <p:ext uri="{BB962C8B-B14F-4D97-AF65-F5344CB8AC3E}">
        <p14:creationId xmlns:p14="http://schemas.microsoft.com/office/powerpoint/2010/main" val="234749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モバイル・タブレット対応</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iPad</a:t>
            </a:r>
            <a:r>
              <a:rPr lang="ja-JP" altLang="en-US"/>
              <a:t>／</a:t>
            </a:r>
            <a:r>
              <a:rPr lang="en-US" altLang="ja-JP"/>
              <a:t>iPhone</a:t>
            </a:r>
            <a:r>
              <a:rPr lang="ja-JP" altLang="en-US"/>
              <a:t>からグループ会社全体の経営情報をいつでも、どこでも閲覧可能です</a:t>
            </a:r>
          </a:p>
          <a:p>
            <a:r>
              <a:rPr lang="ja-JP" altLang="en-US"/>
              <a:t>チャートのペイントやメール送信など機能も充実しています</a:t>
            </a:r>
          </a:p>
          <a:p>
            <a:endParaRPr kumimoji="1" lang="en-US" altLang="ja-JP"/>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9" name="図 18"/>
          <p:cNvPicPr>
            <a:picLocks noChangeAspect="1"/>
          </p:cNvPicPr>
          <p:nvPr/>
        </p:nvPicPr>
        <p:blipFill>
          <a:blip r:embed="rId2" cstate="print"/>
          <a:stretch>
            <a:fillRect/>
          </a:stretch>
        </p:blipFill>
        <p:spPr>
          <a:xfrm rot="5400000">
            <a:off x="6632301" y="1317509"/>
            <a:ext cx="1845645" cy="2073237"/>
          </a:xfrm>
          <a:prstGeom prst="rect">
            <a:avLst/>
          </a:prstGeom>
        </p:spPr>
      </p:pic>
      <p:pic>
        <p:nvPicPr>
          <p:cNvPr id="20" name="図 19"/>
          <p:cNvPicPr>
            <a:picLocks noChangeAspect="1"/>
          </p:cNvPicPr>
          <p:nvPr/>
        </p:nvPicPr>
        <p:blipFill>
          <a:blip r:embed="rId3" cstate="print"/>
          <a:stretch>
            <a:fillRect/>
          </a:stretch>
        </p:blipFill>
        <p:spPr>
          <a:xfrm rot="5400000">
            <a:off x="6748592" y="3101914"/>
            <a:ext cx="1613061" cy="2073237"/>
          </a:xfrm>
          <a:prstGeom prst="rect">
            <a:avLst/>
          </a:prstGeom>
        </p:spPr>
      </p:pic>
      <p:pic>
        <p:nvPicPr>
          <p:cNvPr id="23" name="図 22"/>
          <p:cNvPicPr>
            <a:picLocks noChangeAspect="1"/>
          </p:cNvPicPr>
          <p:nvPr/>
        </p:nvPicPr>
        <p:blipFill>
          <a:blip r:embed="rId2" cstate="print"/>
          <a:stretch>
            <a:fillRect/>
          </a:stretch>
        </p:blipFill>
        <p:spPr>
          <a:xfrm rot="5400000">
            <a:off x="4456621" y="1940097"/>
            <a:ext cx="1845645" cy="2073237"/>
          </a:xfrm>
          <a:prstGeom prst="rect">
            <a:avLst/>
          </a:prstGeom>
        </p:spPr>
      </p:pic>
      <p:sp>
        <p:nvSpPr>
          <p:cNvPr id="29" name="正方形/長方形 28"/>
          <p:cNvSpPr/>
          <p:nvPr/>
        </p:nvSpPr>
        <p:spPr>
          <a:xfrm>
            <a:off x="361538" y="1528524"/>
            <a:ext cx="3780420" cy="2988332"/>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iPad/iPhone</a:t>
            </a:r>
            <a:r>
              <a:rPr kumimoji="0" lang="ja-JP" altLang="en-US" kern="0">
                <a:solidFill>
                  <a:sysClr val="windowText" lastClr="000000"/>
                </a:solidFill>
                <a:latin typeface="メイリオ"/>
                <a:ea typeface="メイリオ"/>
                <a:cs typeface="メイリオ" pitchFamily="50" charset="-128"/>
              </a:rPr>
              <a:t>をサポート（</a:t>
            </a:r>
            <a:r>
              <a:rPr kumimoji="0" lang="en-US" altLang="ja-JP" kern="0" err="1">
                <a:solidFill>
                  <a:sysClr val="windowText" lastClr="000000"/>
                </a:solidFill>
                <a:latin typeface="メイリオ"/>
                <a:ea typeface="メイリオ"/>
                <a:cs typeface="メイリオ" pitchFamily="50" charset="-128"/>
              </a:rPr>
              <a:t>iPad</a:t>
            </a:r>
            <a:r>
              <a:rPr kumimoji="0" lang="en-US" altLang="ja-JP" kern="0">
                <a:solidFill>
                  <a:sysClr val="windowText" lastClr="000000"/>
                </a:solidFill>
                <a:latin typeface="メイリオ"/>
                <a:ea typeface="メイリオ"/>
                <a:cs typeface="メイリオ" pitchFamily="50" charset="-128"/>
              </a:rPr>
              <a:t> /</a:t>
            </a:r>
            <a:r>
              <a:rPr kumimoji="0" lang="ja-JP" altLang="en-US" kern="0">
                <a:solidFill>
                  <a:sysClr val="windowText" lastClr="000000"/>
                </a:solidFill>
                <a:latin typeface="メイリオ"/>
                <a:ea typeface="メイリオ"/>
                <a:cs typeface="メイリオ" pitchFamily="50" charset="-128"/>
              </a:rPr>
              <a:t> </a:t>
            </a:r>
            <a:r>
              <a:rPr kumimoji="0" lang="en-US" altLang="ja-JP" kern="0" err="1">
                <a:solidFill>
                  <a:sysClr val="windowText" lastClr="000000"/>
                </a:solidFill>
                <a:latin typeface="メイリオ"/>
                <a:ea typeface="メイリオ"/>
                <a:cs typeface="メイリオ" pitchFamily="50" charset="-128"/>
              </a:rPr>
              <a:t>iPad</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Air</a:t>
            </a:r>
            <a:r>
              <a:rPr kumimoji="0" lang="ja-JP" altLang="en-US" kern="0">
                <a:solidFill>
                  <a:sysClr val="windowText" lastClr="000000"/>
                </a:solidFill>
                <a:latin typeface="メイリオ"/>
                <a:ea typeface="メイリオ"/>
                <a:cs typeface="メイリオ" pitchFamily="50" charset="-128"/>
              </a:rPr>
              <a:t> </a:t>
            </a:r>
            <a:r>
              <a:rPr kumimoji="0" lang="en-US" altLang="ja-JP" kern="0">
                <a:solidFill>
                  <a:sysClr val="windowText" lastClr="000000"/>
                </a:solidFill>
                <a:latin typeface="メイリオ"/>
                <a:ea typeface="メイリオ"/>
                <a:cs typeface="メイリオ" pitchFamily="50" charset="-128"/>
              </a:rPr>
              <a:t>/ iPad mini / iPhone</a:t>
            </a:r>
            <a:r>
              <a:rPr kumimoji="0" lang="ja-JP" altLang="en-US" kern="0">
                <a:solidFill>
                  <a:sysClr val="windowText" lastClr="000000"/>
                </a:solidFill>
                <a:latin typeface="メイリオ"/>
                <a:ea typeface="メイリオ"/>
                <a:cs typeface="メイリオ" pitchFamily="50" charset="-128"/>
              </a:rPr>
              <a:t>）</a:t>
            </a:r>
            <a:endParaRPr kumimoji="0" lang="en-US" altLang="ja-JP" kern="0">
              <a:solidFill>
                <a:sysClr val="windowText" lastClr="000000"/>
              </a:solidFill>
              <a:latin typeface="メイリオ"/>
              <a:ea typeface="メイリオ"/>
              <a:cs typeface="メイリオ" pitchFamily="50" charset="-128"/>
            </a:endParaRPr>
          </a:p>
          <a:p>
            <a:pPr>
              <a:buClr>
                <a:srgbClr val="FF9900"/>
              </a:buClr>
              <a:buSzPct val="80000"/>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キャッシュ機能によりオフライン環境でも利用可能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30" name="AutoShape 6"/>
          <p:cNvSpPr>
            <a:spLocks noChangeArrowheads="1"/>
          </p:cNvSpPr>
          <p:nvPr/>
        </p:nvSpPr>
        <p:spPr bwMode="auto">
          <a:xfrm>
            <a:off x="367169" y="152852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pic>
        <p:nvPicPr>
          <p:cNvPr id="18" name="図 17"/>
          <p:cNvPicPr>
            <a:picLocks noChangeAspect="1"/>
          </p:cNvPicPr>
          <p:nvPr/>
        </p:nvPicPr>
        <p:blipFill>
          <a:blip r:embed="rId4"/>
          <a:stretch>
            <a:fillRect/>
          </a:stretch>
        </p:blipFill>
        <p:spPr>
          <a:xfrm>
            <a:off x="4439221" y="2186558"/>
            <a:ext cx="1880444" cy="1580314"/>
          </a:xfrm>
          <a:prstGeom prst="rect">
            <a:avLst/>
          </a:prstGeom>
        </p:spPr>
      </p:pic>
      <p:pic>
        <p:nvPicPr>
          <p:cNvPr id="8" name="図 7"/>
          <p:cNvPicPr>
            <a:picLocks noChangeAspect="1"/>
          </p:cNvPicPr>
          <p:nvPr/>
        </p:nvPicPr>
        <p:blipFill rotWithShape="1">
          <a:blip r:embed="rId5"/>
          <a:srcRect l="758" r="-1"/>
          <a:stretch/>
        </p:blipFill>
        <p:spPr>
          <a:xfrm>
            <a:off x="6670226" y="3452011"/>
            <a:ext cx="1769793" cy="1373043"/>
          </a:xfrm>
          <a:prstGeom prst="rect">
            <a:avLst/>
          </a:prstGeom>
        </p:spPr>
      </p:pic>
      <p:pic>
        <p:nvPicPr>
          <p:cNvPr id="9" name="図 8"/>
          <p:cNvPicPr>
            <a:picLocks noChangeAspect="1"/>
          </p:cNvPicPr>
          <p:nvPr/>
        </p:nvPicPr>
        <p:blipFill>
          <a:blip r:embed="rId6"/>
          <a:stretch>
            <a:fillRect/>
          </a:stretch>
        </p:blipFill>
        <p:spPr>
          <a:xfrm>
            <a:off x="6622337" y="1536615"/>
            <a:ext cx="1865572" cy="1635024"/>
          </a:xfrm>
          <a:prstGeom prst="rect">
            <a:avLst/>
          </a:prstGeom>
        </p:spPr>
      </p:pic>
      <p:sp>
        <p:nvSpPr>
          <p:cNvPr id="15" name="テキスト ボックス 14"/>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Tree>
    <p:extLst>
      <p:ext uri="{BB962C8B-B14F-4D97-AF65-F5344CB8AC3E}">
        <p14:creationId xmlns:p14="http://schemas.microsoft.com/office/powerpoint/2010/main" val="3211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pPr lvl="0"/>
            <a:r>
              <a:rPr lang="ja-JP" altLang="en-US">
                <a:solidFill>
                  <a:srgbClr val="008CCF"/>
                </a:solidFill>
              </a:rPr>
              <a:t>グループ経営管理システムフロー</a:t>
            </a:r>
            <a:endParaRPr lang="en-US" altLang="ja-JP">
              <a:solidFill>
                <a:srgbClr val="008CCF"/>
              </a:solidFill>
            </a:endParaRPr>
          </a:p>
          <a:p>
            <a:pPr lvl="0"/>
            <a:endParaRPr lang="ja-JP" altLang="en-US">
              <a:solidFill>
                <a:srgbClr val="008CCF"/>
              </a:solidFill>
            </a:endParaRPr>
          </a:p>
          <a:p>
            <a:pPr>
              <a:spcBef>
                <a:spcPts val="600"/>
              </a:spcBef>
            </a:pPr>
            <a:r>
              <a:rPr lang="en-US" altLang="ja-JP" sz="2200" b="0">
                <a:solidFill>
                  <a:schemeClr val="accent1"/>
                </a:solidFill>
              </a:rPr>
              <a:t>02</a:t>
            </a:r>
          </a:p>
          <a:p>
            <a:pPr lvl="0"/>
            <a:r>
              <a:rPr lang="ja-JP" altLang="en-US">
                <a:solidFill>
                  <a:srgbClr val="008CCF"/>
                </a:solidFill>
              </a:rPr>
              <a:t>グループ経営管理特長</a:t>
            </a:r>
            <a:endParaRPr lang="en-US" altLang="ja-JP">
              <a:solidFill>
                <a:srgbClr val="008CCF"/>
              </a:solidFill>
            </a:endParaRPr>
          </a:p>
          <a:p>
            <a:pPr lvl="0"/>
            <a:endParaRPr lang="ja-JP" altLang="en-US">
              <a:solidFill>
                <a:srgbClr val="008CCF"/>
              </a:solidFill>
            </a:endParaRPr>
          </a:p>
          <a:p>
            <a:r>
              <a:rPr lang="en-US" altLang="ja-JP" sz="2200" b="0">
                <a:solidFill>
                  <a:schemeClr val="accent1"/>
                </a:solidFill>
              </a:rPr>
              <a:t>03</a:t>
            </a:r>
          </a:p>
          <a:p>
            <a:pPr lvl="0"/>
            <a:r>
              <a:rPr lang="ja-JP" altLang="en-US">
                <a:solidFill>
                  <a:srgbClr val="008CCF"/>
                </a:solidFill>
              </a:rPr>
              <a:t>提供標準テンプレート</a:t>
            </a:r>
          </a:p>
          <a:p>
            <a:endParaRPr lang="en-US" altLang="ja-JP"/>
          </a:p>
          <a:p>
            <a:r>
              <a:rPr lang="en-US" altLang="ja-JP" sz="2200" b="0">
                <a:solidFill>
                  <a:schemeClr val="accent1"/>
                </a:solidFill>
              </a:rPr>
              <a:t>04</a:t>
            </a:r>
          </a:p>
          <a:p>
            <a:r>
              <a:rPr lang="ja-JP" altLang="en-US"/>
              <a:t>稼働環境</a:t>
            </a:r>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192743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レポートオプション（レポート作成の負荷を軽減）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複数の表やグラフ、地図等を組み合わせて、</a:t>
            </a:r>
            <a:r>
              <a:rPr lang="en-US" altLang="ja-JP"/>
              <a:t>Excel</a:t>
            </a:r>
            <a:r>
              <a:rPr lang="ja-JP" altLang="en-US"/>
              <a:t>ファイルや</a:t>
            </a:r>
            <a:r>
              <a:rPr lang="en-US" altLang="ja-JP"/>
              <a:t>PowerPoint</a:t>
            </a:r>
            <a:r>
              <a:rPr lang="ja-JP" altLang="en-US"/>
              <a:t>に出力可能です</a:t>
            </a:r>
          </a:p>
          <a:p>
            <a:pPr>
              <a:lnSpc>
                <a:spcPts val="1800"/>
              </a:lnSpc>
            </a:pPr>
            <a:r>
              <a:rPr lang="ja-JP" altLang="en-US"/>
              <a:t>報告書や提出用レポート作成などの負荷を軽減します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ボード上の複数アイテムをレイアウト設定し、</a:t>
              </a:r>
              <a:r>
                <a:rPr kumimoji="0" lang="en-US" altLang="ja-JP" kern="0">
                  <a:solidFill>
                    <a:sysClr val="windowText" lastClr="000000"/>
                  </a:solidFill>
                  <a:latin typeface="メイリオ"/>
                  <a:ea typeface="メイリオ"/>
                  <a:cs typeface="メイリオ" pitchFamily="50" charset="-128"/>
                </a:rPr>
                <a:t>Excel</a:t>
              </a:r>
              <a:r>
                <a:rPr kumimoji="0" lang="ja-JP" altLang="en-US" kern="0">
                  <a:solidFill>
                    <a:sysClr val="windowText" lastClr="000000"/>
                  </a:solidFill>
                  <a:latin typeface="メイリオ"/>
                  <a:ea typeface="メイリオ"/>
                  <a:cs typeface="メイリオ" pitchFamily="50" charset="-128"/>
                </a:rPr>
                <a:t>に出力</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ysClr val="windowText" lastClr="000000"/>
                  </a:solidFill>
                  <a:latin typeface="メイリオ"/>
                  <a:ea typeface="メイリオ"/>
                  <a:cs typeface="メイリオ" pitchFamily="50" charset="-128"/>
                </a:rPr>
                <a:t>Excelsheet</a:t>
              </a:r>
              <a:r>
                <a:rPr kumimoji="0" lang="ja-JP" altLang="en-US" kern="0">
                  <a:solidFill>
                    <a:sysClr val="windowText" lastClr="000000"/>
                  </a:solidFill>
                  <a:latin typeface="メイリオ"/>
                  <a:ea typeface="メイリオ"/>
                  <a:cs typeface="メイリオ" pitchFamily="50" charset="-128"/>
                </a:rPr>
                <a:t>の分割単位を任意に指定可能（会社、部門等）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latin typeface="メイリオ"/>
                  <a:ea typeface="メイリオ"/>
                  <a:cs typeface="メイリオ" pitchFamily="50" charset="-128"/>
                </a:rPr>
                <a:t>出力ボタンを選択しダウンロードする他、タスク設定によるフォルダ自動保存、メール配信が可能　</a:t>
              </a:r>
              <a:endParaRPr lang="ja-JP" altLang="en-US" kern="0">
                <a:latin typeface="メイリオ"/>
                <a:ea typeface="メイリオ"/>
                <a:cs typeface="メイリオ" pitchFamily="50" charset="-128"/>
              </a:endParaRPr>
            </a:p>
            <a:p>
              <a:pPr marL="174625" indent="-174625">
                <a:buClr>
                  <a:srgbClr val="FF9900"/>
                </a:buClr>
                <a:buSzPct val="80000"/>
                <a:defRPr/>
              </a:pPr>
              <a:endParaRPr kumimoji="0" lang="en-US" altLang="ja-JP" sz="1200" kern="0">
                <a:solidFill>
                  <a:sysClr val="windowText" lastClr="000000">
                    <a:lumMod val="75000"/>
                    <a:lumOff val="25000"/>
                  </a:sysClr>
                </a:solidFill>
                <a:latin typeface="メイリオ"/>
                <a:ea typeface="メイリオ"/>
                <a:cs typeface="メイリオ" pitchFamily="50" charset="-128"/>
              </a:endParaRP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19" name="Picture 2"/>
          <p:cNvPicPr>
            <a:picLocks noChangeAspect="1" noChangeArrowheads="1"/>
          </p:cNvPicPr>
          <p:nvPr/>
        </p:nvPicPr>
        <p:blipFill>
          <a:blip r:embed="rId2" cstate="print"/>
          <a:srcRect t="16824"/>
          <a:stretch/>
        </p:blipFill>
        <p:spPr bwMode="auto">
          <a:xfrm>
            <a:off x="4500081" y="1743658"/>
            <a:ext cx="2773328" cy="1691173"/>
          </a:xfrm>
          <a:prstGeom prst="rect">
            <a:avLst/>
          </a:prstGeom>
          <a:noFill/>
          <a:ln w="9525">
            <a:noFill/>
            <a:miter lim="800000"/>
            <a:headEnd/>
            <a:tailEnd/>
          </a:ln>
        </p:spPr>
      </p:pic>
      <p:sp>
        <p:nvSpPr>
          <p:cNvPr id="20" name="AutoShape 29"/>
          <p:cNvSpPr>
            <a:spLocks noChangeArrowheads="1"/>
          </p:cNvSpPr>
          <p:nvPr/>
        </p:nvSpPr>
        <p:spPr bwMode="auto">
          <a:xfrm>
            <a:off x="4284562" y="1523459"/>
            <a:ext cx="3975298" cy="229217"/>
          </a:xfrm>
          <a:prstGeom prst="roundRect">
            <a:avLst>
              <a:gd name="adj" fmla="val 5012"/>
            </a:avLst>
          </a:prstGeom>
          <a:noFill/>
          <a:ln w="25400" cap="flat" cmpd="sng" algn="ctr">
            <a:noFill/>
            <a:prstDash val="solid"/>
            <a:headEnd/>
            <a:tailEnd/>
          </a:ln>
          <a:effectLst/>
        </p:spPr>
        <p:txBody>
          <a:bodyPr wrap="square" lIns="90000" tIns="46800" rIns="90000" bIns="46800">
            <a:spAutoFit/>
          </a:bodyPr>
          <a:lstStyle/>
          <a:p>
            <a:pPr algn="ctr">
              <a:lnSpc>
                <a:spcPts val="1000"/>
              </a:lnSpc>
              <a:spcBef>
                <a:spcPct val="50000"/>
              </a:spcBef>
              <a:defRPr/>
            </a:pPr>
            <a:r>
              <a:rPr kumimoji="0" lang="en-US" altLang="ja-JP" sz="1400" b="1" kern="0">
                <a:solidFill>
                  <a:srgbClr val="00B050"/>
                </a:solidFill>
                <a:latin typeface="メイリオ"/>
                <a:ea typeface="メイリオ"/>
                <a:cs typeface="メイリオ" pitchFamily="50" charset="-128"/>
              </a:rPr>
              <a:t>Excel</a:t>
            </a:r>
            <a:r>
              <a:rPr kumimoji="0" lang="ja-JP" altLang="en-US" sz="1400" b="1" kern="0">
                <a:solidFill>
                  <a:srgbClr val="00B050"/>
                </a:solidFill>
                <a:latin typeface="メイリオ"/>
                <a:ea typeface="メイリオ"/>
                <a:cs typeface="メイリオ" pitchFamily="50" charset="-128"/>
              </a:rPr>
              <a:t>ファイル出力例：ダッシュボード形式</a:t>
            </a:r>
          </a:p>
        </p:txBody>
      </p:sp>
      <p:pic>
        <p:nvPicPr>
          <p:cNvPr id="21" name="Picture 3"/>
          <p:cNvPicPr>
            <a:picLocks noChangeAspect="1" noChangeArrowheads="1"/>
          </p:cNvPicPr>
          <p:nvPr/>
        </p:nvPicPr>
        <p:blipFill>
          <a:blip r:embed="rId3" cstate="print"/>
          <a:srcRect t="25869"/>
          <a:stretch/>
        </p:blipFill>
        <p:spPr bwMode="auto">
          <a:xfrm>
            <a:off x="6851855" y="3226695"/>
            <a:ext cx="1764845" cy="1308308"/>
          </a:xfrm>
          <a:prstGeom prst="rect">
            <a:avLst/>
          </a:prstGeom>
          <a:noFill/>
          <a:ln w="9525">
            <a:noFill/>
            <a:miter lim="800000"/>
            <a:headEnd/>
            <a:tailEnd/>
          </a:ln>
        </p:spPr>
      </p:pic>
      <p:sp>
        <p:nvSpPr>
          <p:cNvPr id="22" name="正方形/長方形 21"/>
          <p:cNvSpPr/>
          <p:nvPr/>
        </p:nvSpPr>
        <p:spPr>
          <a:xfrm>
            <a:off x="7051897" y="2874029"/>
            <a:ext cx="1670533" cy="307777"/>
          </a:xfrm>
          <a:prstGeom prst="rect">
            <a:avLst/>
          </a:prstGeom>
        </p:spPr>
        <p:txBody>
          <a:bodyPr wrap="square">
            <a:spAutoFit/>
          </a:bodyPr>
          <a:lstStyle/>
          <a:p>
            <a:pPr>
              <a:defRPr/>
            </a:pPr>
            <a:r>
              <a:rPr kumimoji="0" lang="ja-JP" altLang="en-US" sz="1400" b="1" kern="0">
                <a:solidFill>
                  <a:srgbClr val="00B050"/>
                </a:solidFill>
                <a:cs typeface="メイリオ" pitchFamily="50" charset="-128"/>
              </a:rPr>
              <a:t>　明細データ形式</a:t>
            </a:r>
            <a:endParaRPr kumimoji="0" lang="ja-JP" altLang="en-US" sz="1400" kern="0">
              <a:solidFill>
                <a:prstClr val="black"/>
              </a:solidFill>
            </a:endParaRPr>
          </a:p>
        </p:txBody>
      </p:sp>
    </p:spTree>
    <p:extLst>
      <p:ext uri="{BB962C8B-B14F-4D97-AF65-F5344CB8AC3E}">
        <p14:creationId xmlns:p14="http://schemas.microsoft.com/office/powerpoint/2010/main" val="288256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ボード設計書出力</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ボードおよび配置アイテムの設定内容を</a:t>
            </a:r>
            <a:r>
              <a:rPr lang="en-US" altLang="ja-JP"/>
              <a:t>HTML</a:t>
            </a:r>
            <a:r>
              <a:rPr lang="ja-JP" altLang="en-US"/>
              <a:t>ファイルに出力できます</a:t>
            </a:r>
            <a:endParaRPr lang="en-US" altLang="ja-JP"/>
          </a:p>
          <a:p>
            <a:pPr>
              <a:lnSpc>
                <a:spcPts val="1800"/>
              </a:lnSpc>
            </a:pPr>
            <a:r>
              <a:rPr kumimoji="1" lang="ja-JP" altLang="en-US"/>
              <a:t>設定項目を一覧で確認でき、開発生産性やメンテナンス性が向上します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488950" y="4604402"/>
            <a:ext cx="1890696" cy="118169"/>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grpSp>
        <p:nvGrpSpPr>
          <p:cNvPr id="16" name="グループ化 15"/>
          <p:cNvGrpSpPr/>
          <p:nvPr/>
        </p:nvGrpSpPr>
        <p:grpSpPr>
          <a:xfrm>
            <a:off x="452686" y="1452575"/>
            <a:ext cx="3780420" cy="3420380"/>
            <a:chOff x="287524" y="2312876"/>
            <a:chExt cx="3780420" cy="3420380"/>
          </a:xfrm>
        </p:grpSpPr>
        <p:sp>
          <p:nvSpPr>
            <p:cNvPr id="17" name="正方形/長方形 16"/>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en-US" altLang="ja-JP" kern="0">
                  <a:cs typeface="メイリオ" pitchFamily="50" charset="-128"/>
                </a:rPr>
                <a:t>HTML</a:t>
              </a:r>
              <a:r>
                <a:rPr kumimoji="0" lang="ja-JP" altLang="en-US" kern="0">
                  <a:cs typeface="メイリオ" pitchFamily="50" charset="-128"/>
                </a:rPr>
                <a:t>ファイルに出力</a:t>
              </a:r>
              <a:endParaRPr kumimoji="0" lang="en-US" altLang="ja-JP" kern="0">
                <a:cs typeface="メイリオ" pitchFamily="50" charset="-128"/>
              </a:endParaRPr>
            </a:p>
            <a:p>
              <a:pPr>
                <a:buClr>
                  <a:srgbClr val="FF9900"/>
                </a:buClr>
                <a:buSzPct val="80000"/>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ボード、アイテム、データソース、データセットへのアンカーメニュー</a:t>
              </a:r>
              <a:endParaRPr kumimoji="0" lang="en-US" altLang="ja-JP" kern="0">
                <a:cs typeface="メイリオ" pitchFamily="50" charset="-128"/>
              </a:endParaRPr>
            </a:p>
            <a:p>
              <a:pPr marL="174625" indent="-174625">
                <a:buClr>
                  <a:srgbClr val="FF9900"/>
                </a:buClr>
                <a:buSzPct val="80000"/>
                <a:buFont typeface="Wingdings" pitchFamily="2" charset="2"/>
                <a:buChar char="n"/>
                <a:defRPr/>
              </a:pPr>
              <a:endParaRPr kumimoji="0" lang="en-US" altLang="ja-JP" kern="0">
                <a:cs typeface="メイリオ" pitchFamily="50" charset="-128"/>
              </a:endParaRPr>
            </a:p>
            <a:p>
              <a:pPr marL="174625" indent="-174625">
                <a:buClr>
                  <a:srgbClr val="FF9900"/>
                </a:buClr>
                <a:buSzPct val="80000"/>
                <a:buFont typeface="Wingdings" pitchFamily="2" charset="2"/>
                <a:buChar char="n"/>
                <a:defRPr/>
              </a:pPr>
              <a:r>
                <a:rPr kumimoji="0" lang="ja-JP" altLang="en-US" kern="0">
                  <a:cs typeface="メイリオ" pitchFamily="50" charset="-128"/>
                </a:rPr>
                <a:t>他のアイテムやデータソースを示すアンカーリンク</a:t>
              </a:r>
            </a:p>
          </p:txBody>
        </p:sp>
        <p:sp>
          <p:nvSpPr>
            <p:cNvPr id="18"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9972" y="1563638"/>
            <a:ext cx="1760050" cy="1800200"/>
          </a:xfrm>
          <a:prstGeom prst="rect">
            <a:avLst/>
          </a:prstGeom>
          <a:ln>
            <a:solidFill>
              <a:schemeClr val="tx1"/>
            </a:solidFill>
          </a:ln>
          <a:effectLst/>
        </p:spPr>
      </p:pic>
      <p:pic>
        <p:nvPicPr>
          <p:cNvPr id="25" name="図 24"/>
          <p:cNvPicPr>
            <a:picLocks noChangeAspect="1"/>
          </p:cNvPicPr>
          <p:nvPr/>
        </p:nvPicPr>
        <p:blipFill>
          <a:blip r:embed="rId4"/>
          <a:stretch>
            <a:fillRect/>
          </a:stretch>
        </p:blipFill>
        <p:spPr>
          <a:xfrm>
            <a:off x="5984416" y="2391730"/>
            <a:ext cx="2935308" cy="2448272"/>
          </a:xfrm>
          <a:prstGeom prst="rect">
            <a:avLst/>
          </a:prstGeom>
          <a:ln>
            <a:solidFill>
              <a:schemeClr val="tx1"/>
            </a:solidFill>
          </a:ln>
        </p:spPr>
      </p:pic>
      <p:sp>
        <p:nvSpPr>
          <p:cNvPr id="29" name="正方形/長方形 28"/>
          <p:cNvSpPr/>
          <p:nvPr/>
        </p:nvSpPr>
        <p:spPr>
          <a:xfrm flipV="1">
            <a:off x="5976156" y="2571750"/>
            <a:ext cx="1404156" cy="117118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正方形/長方形 29"/>
          <p:cNvSpPr/>
          <p:nvPr/>
        </p:nvSpPr>
        <p:spPr>
          <a:xfrm flipV="1">
            <a:off x="7416316" y="3111810"/>
            <a:ext cx="1332148" cy="180020"/>
          </a:xfrm>
          <a:prstGeom prst="rect">
            <a:avLst/>
          </a:prstGeom>
          <a:noFill/>
          <a:ln w="25400">
            <a:solidFill>
              <a:srgbClr val="54C2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曲折矢印 7"/>
          <p:cNvSpPr/>
          <p:nvPr/>
        </p:nvSpPr>
        <p:spPr>
          <a:xfrm flipV="1">
            <a:off x="5248433" y="3291830"/>
            <a:ext cx="683707" cy="776523"/>
          </a:xfrm>
          <a:prstGeom prst="bentArrow">
            <a:avLst>
              <a:gd name="adj1" fmla="val 25000"/>
              <a:gd name="adj2" fmla="val 50000"/>
              <a:gd name="adj3" fmla="val 25000"/>
              <a:gd name="adj4" fmla="val 35969"/>
            </a:avLst>
          </a:prstGeom>
          <a:solidFill>
            <a:srgbClr val="54C2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3413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コーディングオプション</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住所情報から緯度経度を自動取得し、地図上に該当地点を表示します</a:t>
            </a:r>
            <a:endParaRPr lang="en-US" altLang="ja-JP"/>
          </a:p>
          <a:p>
            <a:r>
              <a:rPr lang="ja-JP" altLang="en-US"/>
              <a:t>地図上の検索欄に住所を入力する事で、緯度経度に変換して該当地点を表示可能です</a:t>
            </a:r>
          </a:p>
          <a:p>
            <a:endParaRPr lang="ja-JP" altLang="en-US"/>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22</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13" name="Picture 2"/>
          <p:cNvPicPr>
            <a:picLocks noChangeAspect="1" noChangeArrowheads="1"/>
          </p:cNvPicPr>
          <p:nvPr/>
        </p:nvPicPr>
        <p:blipFill>
          <a:blip r:embed="rId2" cstate="print"/>
          <a:srcRect/>
          <a:stretch>
            <a:fillRect/>
          </a:stretch>
        </p:blipFill>
        <p:spPr bwMode="auto">
          <a:xfrm>
            <a:off x="5368805" y="3222422"/>
            <a:ext cx="2465236" cy="1636699"/>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a:off x="4665870" y="1566400"/>
            <a:ext cx="3618162" cy="1627347"/>
          </a:xfrm>
          <a:prstGeom prst="rect">
            <a:avLst/>
          </a:prstGeom>
          <a:noFill/>
          <a:ln w="9525">
            <a:noFill/>
            <a:miter lim="800000"/>
            <a:headEnd/>
            <a:tailEnd/>
          </a:ln>
          <a:effectLst/>
        </p:spPr>
      </p:pic>
      <p:grpSp>
        <p:nvGrpSpPr>
          <p:cNvPr id="15" name="グループ化 14"/>
          <p:cNvGrpSpPr/>
          <p:nvPr/>
        </p:nvGrpSpPr>
        <p:grpSpPr>
          <a:xfrm>
            <a:off x="521790" y="1466750"/>
            <a:ext cx="3780420" cy="3420380"/>
            <a:chOff x="287524" y="2312876"/>
            <a:chExt cx="3780420" cy="3420380"/>
          </a:xfrm>
        </p:grpSpPr>
        <p:sp>
          <p:nvSpPr>
            <p:cNvPr id="16" name="正方形/長方形 1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元データに緯度経度情報がない場合でも、住所情報を緯度経度に変換してポイント表示</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住所情報以外に、郵便番号や</a:t>
              </a:r>
              <a:r>
                <a:rPr kumimoji="0" lang="en-US" altLang="ja-JP" kern="0">
                  <a:solidFill>
                    <a:sysClr val="windowText" lastClr="000000"/>
                  </a:solidFill>
                  <a:latin typeface="メイリオ"/>
                  <a:ea typeface="メイリオ"/>
                  <a:cs typeface="メイリオ" pitchFamily="50" charset="-128"/>
                </a:rPr>
                <a:t>IP</a:t>
              </a:r>
              <a:r>
                <a:rPr kumimoji="0" lang="ja-JP" altLang="en-US" kern="0">
                  <a:solidFill>
                    <a:sysClr val="windowText" lastClr="000000"/>
                  </a:solidFill>
                  <a:latin typeface="メイリオ"/>
                  <a:ea typeface="メイリオ"/>
                  <a:cs typeface="メイリオ" pitchFamily="50" charset="-128"/>
                </a:rPr>
                <a:t>アドレスのデータを緯度経度に変換する事が可能</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地図上の検索欄に住所を入力する事で、該当地点の表示が可能</a:t>
              </a:r>
            </a:p>
          </p:txBody>
        </p:sp>
        <p:sp>
          <p:nvSpPr>
            <p:cNvPr id="1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264081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楕円 15"/>
          <p:cNvSpPr/>
          <p:nvPr/>
        </p:nvSpPr>
        <p:spPr>
          <a:xfrm rot="20580000">
            <a:off x="4322437" y="3752924"/>
            <a:ext cx="1716028" cy="1554251"/>
          </a:xfrm>
          <a:prstGeom prst="ellipse">
            <a:avLst/>
          </a:prstGeom>
          <a:ln>
            <a:noFill/>
          </a:ln>
          <a:scene3d>
            <a:camera prst="orthographicFront">
              <a:rot lat="18022516" lon="21084920" rev="595503"/>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013"/>
          </a:p>
        </p:txBody>
      </p:sp>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インメモリオプション（高速な処理スピードを実現）</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チューニングレスで超高速集計を行います</a:t>
            </a:r>
            <a:endParaRPr lang="en-US" altLang="ja-JP"/>
          </a:p>
          <a:p>
            <a:r>
              <a:rPr lang="ja-JP" altLang="en-US"/>
              <a:t>データベースサーバーかインメモリサーバの接続について自動判定します</a:t>
            </a:r>
          </a:p>
          <a:p>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5" name="正方形/長方形 44"/>
          <p:cNvSpPr/>
          <p:nvPr/>
        </p:nvSpPr>
        <p:spPr>
          <a:xfrm>
            <a:off x="466301" y="1537069"/>
            <a:ext cx="3780420" cy="306034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既存のテーブルまたはビュー毎に選択するだけでアクセスが有ればメモリをロード</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r>
              <a:rPr kumimoji="0" lang="ja-JP" altLang="en-US" kern="0">
                <a:solidFill>
                  <a:sysClr val="windowText" lastClr="000000"/>
                </a:solidFill>
                <a:latin typeface="メイリオ"/>
                <a:ea typeface="メイリオ"/>
                <a:cs typeface="メイリオ" pitchFamily="50" charset="-128"/>
              </a:rPr>
              <a:t>　</a:t>
            </a: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ysClr val="windowText" lastClr="000000"/>
                </a:solidFill>
                <a:latin typeface="メイリオ"/>
                <a:ea typeface="メイリオ"/>
                <a:cs typeface="メイリオ" pitchFamily="50" charset="-128"/>
              </a:rPr>
              <a:t>メモリのサイジングは、サイジングツールを利用</a:t>
            </a: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46" name="AutoShape 6"/>
          <p:cNvSpPr>
            <a:spLocks noChangeArrowheads="1"/>
          </p:cNvSpPr>
          <p:nvPr/>
        </p:nvSpPr>
        <p:spPr bwMode="auto">
          <a:xfrm>
            <a:off x="471932" y="1537069"/>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7" name="角丸四角形 46"/>
          <p:cNvSpPr/>
          <p:nvPr/>
        </p:nvSpPr>
        <p:spPr>
          <a:xfrm>
            <a:off x="6613765" y="1483459"/>
            <a:ext cx="1918675" cy="3212523"/>
          </a:xfrm>
          <a:prstGeom prst="roundRect">
            <a:avLst>
              <a:gd name="adj" fmla="val 6361"/>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pic>
        <p:nvPicPr>
          <p:cNvPr id="48" name="図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008" y="3542688"/>
            <a:ext cx="606930" cy="436541"/>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987" y="3684175"/>
            <a:ext cx="606930" cy="437396"/>
          </a:xfrm>
          <a:prstGeom prst="rect">
            <a:avLst/>
          </a:prstGeom>
        </p:spPr>
      </p:pic>
      <p:sp>
        <p:nvSpPr>
          <p:cNvPr id="50" name="テキスト ボックス 33"/>
          <p:cNvSpPr txBox="1"/>
          <p:nvPr/>
        </p:nvSpPr>
        <p:spPr>
          <a:xfrm>
            <a:off x="7218013" y="4258786"/>
            <a:ext cx="1013276" cy="2112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インメモリサーバー</a:t>
            </a:r>
            <a:endParaRPr lang="ja-JP" altLang="en-US" sz="900">
              <a:latin typeface="Meiryo UI" panose="020B0604030504040204" pitchFamily="50" charset="-128"/>
              <a:ea typeface="Meiryo UI" panose="020B0604030504040204" pitchFamily="50" charset="-128"/>
            </a:endParaRPr>
          </a:p>
        </p:txBody>
      </p:sp>
      <p:sp>
        <p:nvSpPr>
          <p:cNvPr id="51" name="テキスト ボックス 34"/>
          <p:cNvSpPr txBox="1"/>
          <p:nvPr/>
        </p:nvSpPr>
        <p:spPr>
          <a:xfrm>
            <a:off x="5550450" y="3495933"/>
            <a:ext cx="1063365" cy="1754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en-US" sz="900">
                <a:latin typeface="Meiryo UI" panose="020B0604030504040204" pitchFamily="50" charset="-128"/>
                <a:ea typeface="Meiryo UI" panose="020B0604030504040204" pitchFamily="50" charset="-128"/>
              </a:rPr>
              <a:t>アプリケーション</a:t>
            </a:r>
            <a:r>
              <a:rPr lang="ja-JP" altLang="ja-JP" sz="900">
                <a:latin typeface="Meiryo UI" panose="020B0604030504040204" pitchFamily="50" charset="-128"/>
                <a:ea typeface="Meiryo UI" panose="020B0604030504040204" pitchFamily="50" charset="-128"/>
              </a:rPr>
              <a:t>サーバー</a:t>
            </a:r>
            <a:endParaRPr lang="ja-JP" altLang="en-US" sz="900">
              <a:latin typeface="Meiryo UI" panose="020B0604030504040204" pitchFamily="50" charset="-128"/>
              <a:ea typeface="Meiryo UI" panose="020B0604030504040204" pitchFamily="50" charset="-128"/>
            </a:endParaRPr>
          </a:p>
        </p:txBody>
      </p:sp>
      <p:sp>
        <p:nvSpPr>
          <p:cNvPr id="52" name="テキスト ボックス 34"/>
          <p:cNvSpPr txBox="1"/>
          <p:nvPr/>
        </p:nvSpPr>
        <p:spPr>
          <a:xfrm>
            <a:off x="7200292" y="2415786"/>
            <a:ext cx="1135550" cy="3086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a:latin typeface="Meiryo UI" panose="020B0604030504040204" pitchFamily="50" charset="-128"/>
                <a:ea typeface="Meiryo UI" panose="020B0604030504040204" pitchFamily="50" charset="-128"/>
              </a:rPr>
              <a:t>NX</a:t>
            </a:r>
            <a:r>
              <a:rPr lang="ja-JP" altLang="ja-JP" sz="900">
                <a:latin typeface="Meiryo UI" panose="020B0604030504040204" pitchFamily="50" charset="-128"/>
                <a:ea typeface="Meiryo UI" panose="020B0604030504040204" pitchFamily="50" charset="-128"/>
              </a:rPr>
              <a:t>グループ経営管理</a:t>
            </a:r>
            <a:endParaRPr lang="en-US" altLang="ja-JP" sz="900">
              <a:latin typeface="Meiryo UI" panose="020B0604030504040204" pitchFamily="50" charset="-128"/>
              <a:ea typeface="Meiryo UI" panose="020B0604030504040204" pitchFamily="50" charset="-128"/>
            </a:endParaRPr>
          </a:p>
          <a:p>
            <a:r>
              <a:rPr lang="ja-JP" altLang="ja-JP" sz="900">
                <a:latin typeface="Meiryo UI" panose="020B0604030504040204" pitchFamily="50" charset="-128"/>
                <a:ea typeface="Meiryo UI" panose="020B0604030504040204" pitchFamily="50" charset="-128"/>
              </a:rPr>
              <a:t>データベースサーバー</a:t>
            </a:r>
            <a:endParaRPr lang="ja-JP" altLang="en-US" sz="90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855125" y="2764210"/>
            <a:ext cx="1562571" cy="600164"/>
          </a:xfrm>
          <a:prstGeom prst="rect">
            <a:avLst/>
          </a:prstGeom>
          <a:noFill/>
        </p:spPr>
        <p:txBody>
          <a:bodyPr wrap="square" rtlCol="0">
            <a:spAutoFit/>
          </a:bodyPr>
          <a:lstStyle/>
          <a:p>
            <a:pPr algn="ctr"/>
            <a:r>
              <a:rPr lang="ja-JP" altLang="en-US" sz="1100">
                <a:solidFill>
                  <a:srgbClr val="0000CC"/>
                </a:solidFill>
              </a:rPr>
              <a:t>最初のアタッチ時</a:t>
            </a:r>
          </a:p>
          <a:p>
            <a:pPr algn="ctr"/>
            <a:r>
              <a:rPr lang="ja-JP" altLang="en-US" sz="1100">
                <a:solidFill>
                  <a:srgbClr val="0000CC"/>
                </a:solidFill>
              </a:rPr>
              <a:t>または</a:t>
            </a:r>
          </a:p>
          <a:p>
            <a:pPr algn="ctr"/>
            <a:r>
              <a:rPr lang="ja-JP" altLang="en-US" sz="1100">
                <a:solidFill>
                  <a:srgbClr val="0000CC"/>
                </a:solidFill>
              </a:rPr>
              <a:t>バッチ更新でロード</a:t>
            </a:r>
          </a:p>
        </p:txBody>
      </p:sp>
      <p:grpSp>
        <p:nvGrpSpPr>
          <p:cNvPr id="54" name="グループ化 53"/>
          <p:cNvGrpSpPr/>
          <p:nvPr/>
        </p:nvGrpSpPr>
        <p:grpSpPr>
          <a:xfrm>
            <a:off x="6250494" y="2700301"/>
            <a:ext cx="684076" cy="653796"/>
            <a:chOff x="5605681" y="4325223"/>
            <a:chExt cx="1656184" cy="653796"/>
          </a:xfrm>
        </p:grpSpPr>
        <p:sp>
          <p:nvSpPr>
            <p:cNvPr id="55" name="二方向矢印 54"/>
            <p:cNvSpPr/>
            <p:nvPr/>
          </p:nvSpPr>
          <p:spPr>
            <a:xfrm>
              <a:off x="5605681" y="4325223"/>
              <a:ext cx="1656184" cy="435925"/>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6" name="二方向矢印 55"/>
            <p:cNvSpPr/>
            <p:nvPr/>
          </p:nvSpPr>
          <p:spPr>
            <a:xfrm flipV="1">
              <a:off x="5605681" y="4555718"/>
              <a:ext cx="1656184" cy="423301"/>
            </a:xfrm>
            <a:prstGeom prst="leftUpArrow">
              <a:avLst>
                <a:gd name="adj1" fmla="val 30669"/>
                <a:gd name="adj2" fmla="val 25000"/>
                <a:gd name="adj3" fmla="val 42007"/>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grpSp>
      <p:sp>
        <p:nvSpPr>
          <p:cNvPr id="57" name="左右矢印 56"/>
          <p:cNvSpPr/>
          <p:nvPr/>
        </p:nvSpPr>
        <p:spPr>
          <a:xfrm rot="1800000">
            <a:off x="4859846" y="2617066"/>
            <a:ext cx="742678" cy="418565"/>
          </a:xfrm>
          <a:prstGeom prst="lef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8" name="テキスト ボックス 37"/>
          <p:cNvSpPr txBox="1"/>
          <p:nvPr/>
        </p:nvSpPr>
        <p:spPr>
          <a:xfrm>
            <a:off x="4432922" y="2351200"/>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a:t>クライアント</a:t>
            </a:r>
            <a:endParaRPr lang="ja-JP" altLang="en-US" sz="800">
              <a:latin typeface="Meiryo UI" panose="020B0604030504040204" pitchFamily="50" charset="-128"/>
              <a:ea typeface="Meiryo UI" panose="020B0604030504040204" pitchFamily="50" charset="-128"/>
            </a:endParaRPr>
          </a:p>
        </p:txBody>
      </p:sp>
      <p:grpSp>
        <p:nvGrpSpPr>
          <p:cNvPr id="59" name="グループ化 57"/>
          <p:cNvGrpSpPr/>
          <p:nvPr/>
        </p:nvGrpSpPr>
        <p:grpSpPr>
          <a:xfrm>
            <a:off x="4715299" y="3832922"/>
            <a:ext cx="576064" cy="960566"/>
            <a:chOff x="7452320" y="5481228"/>
            <a:chExt cx="576064" cy="960566"/>
          </a:xfrm>
        </p:grpSpPr>
        <p:pic>
          <p:nvPicPr>
            <p:cNvPr id="60" name="Picture 2"/>
            <p:cNvPicPr>
              <a:picLocks noChangeAspect="1" noChangeArrowheads="1"/>
            </p:cNvPicPr>
            <p:nvPr/>
          </p:nvPicPr>
          <p:blipFill>
            <a:blip r:embed="rId4"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61" name="Picture 2"/>
            <p:cNvPicPr>
              <a:picLocks noChangeAspect="1" noChangeArrowheads="1"/>
            </p:cNvPicPr>
            <p:nvPr/>
          </p:nvPicPr>
          <p:blipFill>
            <a:blip r:embed="rId5"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62" name="Freeform 447"/>
          <p:cNvSpPr>
            <a:spLocks noEditPoints="1"/>
          </p:cNvSpPr>
          <p:nvPr/>
        </p:nvSpPr>
        <p:spPr bwMode="auto">
          <a:xfrm>
            <a:off x="5730469" y="2595832"/>
            <a:ext cx="512316" cy="792088"/>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3" name="Freeform 447"/>
          <p:cNvSpPr>
            <a:spLocks noEditPoints="1"/>
          </p:cNvSpPr>
          <p:nvPr/>
        </p:nvSpPr>
        <p:spPr bwMode="auto">
          <a:xfrm>
            <a:off x="7028849" y="1626625"/>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4" name="Freeform 447"/>
          <p:cNvSpPr>
            <a:spLocks noEditPoints="1"/>
          </p:cNvSpPr>
          <p:nvPr/>
        </p:nvSpPr>
        <p:spPr bwMode="auto">
          <a:xfrm>
            <a:off x="7027140" y="3458882"/>
            <a:ext cx="441668" cy="696663"/>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nvGrpSpPr>
          <p:cNvPr id="65" name="グループ化 525"/>
          <p:cNvGrpSpPr/>
          <p:nvPr/>
        </p:nvGrpSpPr>
        <p:grpSpPr>
          <a:xfrm>
            <a:off x="4644068" y="1771495"/>
            <a:ext cx="540000" cy="540000"/>
            <a:chOff x="3784104" y="1923678"/>
            <a:chExt cx="381000" cy="381000"/>
          </a:xfrm>
          <a:solidFill>
            <a:srgbClr val="54C2F0"/>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54C2F0"/>
                </a:solidFill>
              </a:endParaRPr>
            </a:p>
          </p:txBody>
        </p:sp>
      </p:grpSp>
      <p:sp>
        <p:nvSpPr>
          <p:cNvPr id="68" name="Freeform 320"/>
          <p:cNvSpPr>
            <a:spLocks noEditPoints="1"/>
          </p:cNvSpPr>
          <p:nvPr/>
        </p:nvSpPr>
        <p:spPr bwMode="auto">
          <a:xfrm>
            <a:off x="7536355" y="1692692"/>
            <a:ext cx="384573" cy="393742"/>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9" name="グループ化 259"/>
          <p:cNvGrpSpPr/>
          <p:nvPr/>
        </p:nvGrpSpPr>
        <p:grpSpPr>
          <a:xfrm>
            <a:off x="5184068" y="1539015"/>
            <a:ext cx="432048" cy="468052"/>
            <a:chOff x="3985816" y="682625"/>
            <a:chExt cx="381000" cy="381000"/>
          </a:xfrm>
          <a:solidFill>
            <a:schemeClr val="tx2"/>
          </a:solidFill>
        </p:grpSpPr>
        <p:sp>
          <p:nvSpPr>
            <p:cNvPr id="70"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1"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2"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3" name="グループ化 510"/>
          <p:cNvGrpSpPr/>
          <p:nvPr/>
        </p:nvGrpSpPr>
        <p:grpSpPr>
          <a:xfrm>
            <a:off x="5318236" y="3748590"/>
            <a:ext cx="349290" cy="322126"/>
            <a:chOff x="5990456" y="2643758"/>
            <a:chExt cx="381000" cy="381000"/>
          </a:xfrm>
          <a:solidFill>
            <a:schemeClr val="tx2"/>
          </a:solidFill>
        </p:grpSpPr>
        <p:sp>
          <p:nvSpPr>
            <p:cNvPr id="74" name="Freeform 536"/>
            <p:cNvSpPr>
              <a:spLocks/>
            </p:cNvSpPr>
            <p:nvPr/>
          </p:nvSpPr>
          <p:spPr bwMode="auto">
            <a:xfrm>
              <a:off x="5990456" y="2948558"/>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537"/>
            <p:cNvSpPr>
              <a:spLocks/>
            </p:cNvSpPr>
            <p:nvPr/>
          </p:nvSpPr>
          <p:spPr bwMode="auto">
            <a:xfrm>
              <a:off x="5990456" y="2643758"/>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538"/>
            <p:cNvSpPr>
              <a:spLocks/>
            </p:cNvSpPr>
            <p:nvPr/>
          </p:nvSpPr>
          <p:spPr bwMode="auto">
            <a:xfrm>
              <a:off x="5990456" y="2796158"/>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37"/>
          <p:cNvSpPr txBox="1"/>
          <p:nvPr/>
        </p:nvSpPr>
        <p:spPr>
          <a:xfrm>
            <a:off x="4462114" y="4760705"/>
            <a:ext cx="1107497"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a:t>モバイル</a:t>
            </a:r>
            <a:endParaRPr lang="ja-JP" altLang="en-US" sz="800">
              <a:latin typeface="Meiryo UI" panose="020B0604030504040204" pitchFamily="50" charset="-128"/>
              <a:ea typeface="Meiryo UI" panose="020B0604030504040204" pitchFamily="50" charset="-128"/>
            </a:endParaRPr>
          </a:p>
        </p:txBody>
      </p:sp>
      <p:sp>
        <p:nvSpPr>
          <p:cNvPr id="78"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23</a:t>
            </a:fld>
            <a:endParaRPr lang="ja-JP" altLang="en-US"/>
          </a:p>
        </p:txBody>
      </p:sp>
    </p:spTree>
    <p:extLst>
      <p:ext uri="{BB962C8B-B14F-4D97-AF65-F5344CB8AC3E}">
        <p14:creationId xmlns:p14="http://schemas.microsoft.com/office/powerpoint/2010/main" val="115228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en-US" altLang="ja-JP"/>
              <a:t>GEO</a:t>
            </a:r>
            <a:r>
              <a:rPr lang="ja-JP" altLang="en-US"/>
              <a:t> </a:t>
            </a:r>
            <a:r>
              <a:rPr lang="en-US" altLang="ja-JP"/>
              <a:t>MAP</a:t>
            </a:r>
            <a:endParaRPr lang="ja-JP" altLang="en-US"/>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住所情報から地図情報への自動マッピングとマッピング時に集計も可能です</a:t>
            </a:r>
          </a:p>
          <a:p>
            <a:pPr>
              <a:lnSpc>
                <a:spcPts val="1800"/>
              </a:lnSpc>
            </a:pPr>
            <a:r>
              <a:rPr lang="ja-JP" altLang="en-US"/>
              <a:t>標準テンプレートでは、得意先別売上と組織別売上の切り口で表示します</a:t>
            </a: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24</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5" name="フッター プレースホルダー 2"/>
          <p:cNvSpPr txBox="1">
            <a:spLocks/>
          </p:cNvSpPr>
          <p:nvPr/>
        </p:nvSpPr>
        <p:spPr>
          <a:xfrm>
            <a:off x="575816" y="4581743"/>
            <a:ext cx="2160000" cy="135000"/>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6" name="図 15" descr="クリップボード02.jpg"/>
          <p:cNvPicPr>
            <a:picLocks noChangeAspect="1"/>
          </p:cNvPicPr>
          <p:nvPr/>
        </p:nvPicPr>
        <p:blipFill>
          <a:blip r:embed="rId2" cstate="print"/>
          <a:srcRect l="39663" t="16875" r="18829"/>
          <a:stretch>
            <a:fillRect/>
          </a:stretch>
        </p:blipFill>
        <p:spPr>
          <a:xfrm>
            <a:off x="4551610" y="1707654"/>
            <a:ext cx="2412268" cy="2455188"/>
          </a:xfrm>
          <a:prstGeom prst="rect">
            <a:avLst/>
          </a:prstGeom>
          <a:ln>
            <a:solidFill>
              <a:srgbClr val="0065AE"/>
            </a:solidFill>
          </a:ln>
          <a:effectLst>
            <a:outerShdw blurRad="50800" dist="38100" dir="16200000" rotWithShape="0">
              <a:srgbClr val="FFFFFF">
                <a:lumMod val="75000"/>
                <a:alpha val="40000"/>
              </a:srgbClr>
            </a:outerShdw>
          </a:effectLst>
        </p:spPr>
      </p:pic>
      <p:pic>
        <p:nvPicPr>
          <p:cNvPr id="17" name="Picture 3"/>
          <p:cNvPicPr>
            <a:picLocks noChangeAspect="1" noChangeArrowheads="1"/>
          </p:cNvPicPr>
          <p:nvPr/>
        </p:nvPicPr>
        <p:blipFill>
          <a:blip r:embed="rId3" cstate="print"/>
          <a:srcRect/>
          <a:stretch>
            <a:fillRect/>
          </a:stretch>
        </p:blipFill>
        <p:spPr bwMode="auto">
          <a:xfrm>
            <a:off x="6280579" y="2376944"/>
            <a:ext cx="2413554" cy="2502944"/>
          </a:xfrm>
          <a:prstGeom prst="rect">
            <a:avLst/>
          </a:prstGeom>
          <a:noFill/>
          <a:ln>
            <a:solidFill>
              <a:srgbClr val="0065AE"/>
            </a:solidFill>
          </a:ln>
        </p:spPr>
      </p:pic>
      <p:grpSp>
        <p:nvGrpSpPr>
          <p:cNvPr id="18" name="グループ化 17"/>
          <p:cNvGrpSpPr/>
          <p:nvPr/>
        </p:nvGrpSpPr>
        <p:grpSpPr>
          <a:xfrm>
            <a:off x="539552" y="1446746"/>
            <a:ext cx="3780420" cy="3420380"/>
            <a:chOff x="287524" y="2312876"/>
            <a:chExt cx="3780420" cy="3420380"/>
          </a:xfrm>
        </p:grpSpPr>
        <p:sp>
          <p:nvSpPr>
            <p:cNvPr id="19" name="正方形/長方形 18"/>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NX</a:t>
              </a:r>
              <a:r>
                <a:rPr kumimoji="0" lang="ja-JP" altLang="en-US" kern="0">
                  <a:solidFill>
                    <a:srgbClr val="000000"/>
                  </a:solidFill>
                  <a:latin typeface="メイリオ"/>
                  <a:ea typeface="メイリオ"/>
                  <a:cs typeface="メイリオ" pitchFamily="50" charset="-128"/>
                </a:rPr>
                <a:t>統合会計の得意先住所／部門別住所と自動紐づけ</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日本地図だけでなく、世界地図も対応</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市区町村レベルまでドリルダウン可能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ヒートマップで表示可能</a:t>
              </a:r>
              <a:endParaRPr kumimoji="0" lang="en-US" altLang="ja-JP" kern="0">
                <a:solidFill>
                  <a:srgbClr val="000000"/>
                </a:solidFill>
                <a:latin typeface="メイリオ"/>
                <a:ea typeface="メイリオ"/>
                <a:cs typeface="メイリオ" pitchFamily="50" charset="-128"/>
              </a:endParaRPr>
            </a:p>
          </p:txBody>
        </p:sp>
        <p:sp>
          <p:nvSpPr>
            <p:cNvPr id="20"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1" name="AutoShape 29"/>
          <p:cNvSpPr>
            <a:spLocks noChangeArrowheads="1"/>
          </p:cNvSpPr>
          <p:nvPr/>
        </p:nvSpPr>
        <p:spPr bwMode="auto">
          <a:xfrm>
            <a:off x="4544236" y="1439603"/>
            <a:ext cx="2419200"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得意先別売上</a:t>
            </a:r>
          </a:p>
        </p:txBody>
      </p:sp>
      <p:sp>
        <p:nvSpPr>
          <p:cNvPr id="22" name="AutoShape 29"/>
          <p:cNvSpPr>
            <a:spLocks noChangeArrowheads="1"/>
          </p:cNvSpPr>
          <p:nvPr/>
        </p:nvSpPr>
        <p:spPr bwMode="auto">
          <a:xfrm>
            <a:off x="6281865" y="2359609"/>
            <a:ext cx="2412268" cy="35655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組織別売上</a:t>
            </a:r>
          </a:p>
        </p:txBody>
      </p:sp>
    </p:spTree>
    <p:extLst>
      <p:ext uri="{BB962C8B-B14F-4D97-AF65-F5344CB8AC3E}">
        <p14:creationId xmlns:p14="http://schemas.microsoft.com/office/powerpoint/2010/main" val="144335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639155" y="1779090"/>
            <a:ext cx="2001297" cy="1305667"/>
          </a:xfrm>
          <a:prstGeom prst="rect">
            <a:avLst/>
          </a:prstGeom>
          <a:ln>
            <a:solidFill>
              <a:schemeClr val="bg1">
                <a:lumMod val="65000"/>
              </a:schemeClr>
            </a:solidFill>
          </a:ln>
        </p:spPr>
      </p:pic>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グループ全体の会計データを明細まで追跡</a:t>
            </a:r>
          </a:p>
          <a:p>
            <a:endParaRPr kumimoji="1" lang="ja-JP" altLang="en-US"/>
          </a:p>
        </p:txBody>
      </p:sp>
      <p:sp>
        <p:nvSpPr>
          <p:cNvPr id="5" name="テキスト プレースホルダー 4"/>
          <p:cNvSpPr>
            <a:spLocks noGrp="1"/>
          </p:cNvSpPr>
          <p:nvPr>
            <p:ph type="body" sz="quarter" idx="17"/>
          </p:nvPr>
        </p:nvSpPr>
        <p:spPr>
          <a:xfrm>
            <a:off x="360000" y="864000"/>
            <a:ext cx="8640763" cy="196407"/>
          </a:xfrm>
        </p:spPr>
        <p:txBody>
          <a:bodyPr/>
          <a:lstStyle/>
          <a:p>
            <a:pPr>
              <a:lnSpc>
                <a:spcPts val="1800"/>
              </a:lnSpc>
            </a:pPr>
            <a:r>
              <a:rPr lang="ja-JP" altLang="en-US"/>
              <a:t>グループ全体の財務諸表を統合し汎用的なレポート作成が可能です</a:t>
            </a:r>
          </a:p>
          <a:p>
            <a:pPr>
              <a:lnSpc>
                <a:spcPts val="1800"/>
              </a:lnSpc>
            </a:pPr>
            <a:r>
              <a:rPr lang="ja-JP" altLang="en-US"/>
              <a:t>仕訳明細データまでドリルスルー可能です</a:t>
            </a:r>
          </a:p>
          <a:p>
            <a:pPr>
              <a:lnSpc>
                <a:spcPts val="1800"/>
              </a:lnSpc>
            </a:pPr>
            <a:r>
              <a:rPr lang="ja-JP" altLang="en-US"/>
              <a:t>レポーティングデータは</a:t>
            </a:r>
            <a:r>
              <a:rPr lang="en-US" altLang="ja-JP"/>
              <a:t>Excel</a:t>
            </a:r>
            <a:r>
              <a:rPr lang="ja-JP" altLang="en-US"/>
              <a:t>／</a:t>
            </a:r>
            <a:r>
              <a:rPr lang="en-US" altLang="ja-JP"/>
              <a:t>PDF</a:t>
            </a:r>
            <a:r>
              <a:rPr lang="ja-JP" altLang="en-US"/>
              <a:t>／画像出力など自由に二次加工できます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20" name="Picture 4"/>
          <p:cNvPicPr>
            <a:picLocks noChangeAspect="1" noChangeArrowheads="1"/>
          </p:cNvPicPr>
          <p:nvPr/>
        </p:nvPicPr>
        <p:blipFill>
          <a:blip r:embed="rId3" cstate="print"/>
          <a:srcRect/>
          <a:stretch>
            <a:fillRect/>
          </a:stretch>
        </p:blipFill>
        <p:spPr bwMode="auto">
          <a:xfrm>
            <a:off x="4416438" y="1798903"/>
            <a:ext cx="2052228" cy="1341568"/>
          </a:xfrm>
          <a:prstGeom prst="rect">
            <a:avLst/>
          </a:prstGeom>
          <a:noFill/>
          <a:ln>
            <a:solidFill>
              <a:schemeClr val="bg1">
                <a:lumMod val="65000"/>
              </a:schemeClr>
            </a:solidFill>
          </a:ln>
          <a:effectLst>
            <a:outerShdw algn="ctr" rotWithShape="0">
              <a:schemeClr val="bg1">
                <a:lumMod val="65000"/>
              </a:schemeClr>
            </a:outerShdw>
          </a:effectLst>
        </p:spPr>
      </p:pic>
      <p:pic>
        <p:nvPicPr>
          <p:cNvPr id="21" name="Picture 6"/>
          <p:cNvPicPr>
            <a:picLocks noChangeAspect="1" noChangeArrowheads="1"/>
          </p:cNvPicPr>
          <p:nvPr/>
        </p:nvPicPr>
        <p:blipFill>
          <a:blip r:embed="rId4" cstate="print"/>
          <a:srcRect/>
          <a:stretch>
            <a:fillRect/>
          </a:stretch>
        </p:blipFill>
        <p:spPr bwMode="auto">
          <a:xfrm>
            <a:off x="4884687" y="3335717"/>
            <a:ext cx="3681672" cy="1550178"/>
          </a:xfrm>
          <a:prstGeom prst="rect">
            <a:avLst/>
          </a:prstGeom>
          <a:noFill/>
          <a:ln w="9525">
            <a:noFill/>
            <a:miter lim="800000"/>
            <a:headEnd/>
            <a:tailEnd/>
          </a:ln>
        </p:spPr>
      </p:pic>
      <p:sp>
        <p:nvSpPr>
          <p:cNvPr id="23" name="AutoShape 36"/>
          <p:cNvSpPr>
            <a:spLocks noChangeArrowheads="1"/>
          </p:cNvSpPr>
          <p:nvPr/>
        </p:nvSpPr>
        <p:spPr bwMode="auto">
          <a:xfrm>
            <a:off x="4416438" y="1743840"/>
            <a:ext cx="2052228" cy="378699"/>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集計グラフ</a:t>
            </a:r>
          </a:p>
        </p:txBody>
      </p:sp>
      <p:sp>
        <p:nvSpPr>
          <p:cNvPr id="24" name="AutoShape 29"/>
          <p:cNvSpPr>
            <a:spLocks noChangeArrowheads="1"/>
          </p:cNvSpPr>
          <p:nvPr/>
        </p:nvSpPr>
        <p:spPr bwMode="auto">
          <a:xfrm>
            <a:off x="6639154" y="1742400"/>
            <a:ext cx="2001297" cy="378000"/>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財務諸表</a:t>
            </a:r>
          </a:p>
        </p:txBody>
      </p:sp>
      <p:grpSp>
        <p:nvGrpSpPr>
          <p:cNvPr id="25" name="グループ化 24"/>
          <p:cNvGrpSpPr/>
          <p:nvPr/>
        </p:nvGrpSpPr>
        <p:grpSpPr>
          <a:xfrm>
            <a:off x="431540" y="1742209"/>
            <a:ext cx="3780420" cy="3134997"/>
            <a:chOff x="287524" y="2312876"/>
            <a:chExt cx="3780420" cy="3420380"/>
          </a:xfrm>
        </p:grpSpPr>
        <p:sp>
          <p:nvSpPr>
            <p:cNvPr id="26" name="正方形/長方形 25"/>
            <p:cNvSpPr/>
            <p:nvPr/>
          </p:nvSpPr>
          <p:spPr>
            <a:xfrm>
              <a:off x="287524" y="2312876"/>
              <a:ext cx="3780420"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すべてのチャートに仕訳データまでのドリルスルー設定が可能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データベースエンジンの高速集計機能により、大量データ保持・出力の実現</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PDF/Excel/CSV/</a:t>
              </a:r>
              <a:r>
                <a:rPr kumimoji="0" lang="ja-JP" altLang="en-US" kern="0">
                  <a:solidFill>
                    <a:srgbClr val="000000"/>
                  </a:solidFill>
                  <a:latin typeface="メイリオ"/>
                  <a:ea typeface="メイリオ"/>
                  <a:cs typeface="メイリオ" pitchFamily="50" charset="-128"/>
                </a:rPr>
                <a:t>画像データへの出力</a:t>
              </a:r>
            </a:p>
          </p:txBody>
        </p:sp>
        <p:sp>
          <p:nvSpPr>
            <p:cNvPr id="27" name="AutoShape 6"/>
            <p:cNvSpPr>
              <a:spLocks noChangeArrowheads="1"/>
            </p:cNvSpPr>
            <p:nvPr/>
          </p:nvSpPr>
          <p:spPr bwMode="auto">
            <a:xfrm>
              <a:off x="293155" y="2312876"/>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28" name="AutoShape 29"/>
          <p:cNvSpPr>
            <a:spLocks noChangeArrowheads="1"/>
          </p:cNvSpPr>
          <p:nvPr/>
        </p:nvSpPr>
        <p:spPr bwMode="auto">
          <a:xfrm>
            <a:off x="4884687" y="3325992"/>
            <a:ext cx="3681672" cy="347982"/>
          </a:xfrm>
          <a:prstGeom prst="rect">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lnSpc>
                <a:spcPts val="1900"/>
              </a:lnSpc>
              <a:spcBef>
                <a:spcPct val="50000"/>
              </a:spcBef>
              <a:defRPr/>
            </a:pPr>
            <a:r>
              <a:rPr kumimoji="0" lang="ja-JP" altLang="en-US" b="1" kern="0">
                <a:solidFill>
                  <a:srgbClr val="FFFFFF"/>
                </a:solidFill>
                <a:latin typeface="メイリオ"/>
                <a:ea typeface="メイリオ"/>
                <a:cs typeface="メイリオ" pitchFamily="50" charset="-128"/>
              </a:rPr>
              <a:t>仕訳明細（ドリルスルー）</a:t>
            </a:r>
          </a:p>
        </p:txBody>
      </p:sp>
      <p:sp>
        <p:nvSpPr>
          <p:cNvPr id="29" name="右矢印 28"/>
          <p:cNvSpPr/>
          <p:nvPr/>
        </p:nvSpPr>
        <p:spPr>
          <a:xfrm rot="3152904">
            <a:off x="6095999" y="2857632"/>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
        <p:nvSpPr>
          <p:cNvPr id="30" name="右矢印 29"/>
          <p:cNvSpPr/>
          <p:nvPr/>
        </p:nvSpPr>
        <p:spPr>
          <a:xfrm rot="7364699">
            <a:off x="6796159" y="2856978"/>
            <a:ext cx="540060" cy="360040"/>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prstClr val="white"/>
              </a:solidFill>
            </a:endParaRPr>
          </a:p>
        </p:txBody>
      </p:sp>
    </p:spTree>
    <p:extLst>
      <p:ext uri="{BB962C8B-B14F-4D97-AF65-F5344CB8AC3E}">
        <p14:creationId xmlns:p14="http://schemas.microsoft.com/office/powerpoint/2010/main" val="232691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国内</a:t>
            </a:r>
            <a:r>
              <a:rPr lang="en-US" altLang="ja-JP"/>
              <a:t>/IFRS</a:t>
            </a:r>
            <a:r>
              <a:rPr lang="ja-JP" altLang="en-US"/>
              <a:t>の複数元帳を保持</a:t>
            </a:r>
          </a:p>
          <a:p>
            <a:endParaRPr kumimoji="1" lang="ja-JP" altLang="en-US"/>
          </a:p>
        </p:txBody>
      </p:sp>
      <p:sp>
        <p:nvSpPr>
          <p:cNvPr id="5" name="テキスト プレースホルダー 4"/>
          <p:cNvSpPr>
            <a:spLocks noGrp="1"/>
          </p:cNvSpPr>
          <p:nvPr>
            <p:ph type="body" sz="quarter" idx="17"/>
          </p:nvPr>
        </p:nvSpPr>
        <p:spPr/>
        <p:txBody>
          <a:bodyPr/>
          <a:lstStyle/>
          <a:p>
            <a:r>
              <a:rPr lang="en-US" altLang="ja-JP"/>
              <a:t>IFRS</a:t>
            </a:r>
            <a:r>
              <a:rPr lang="ja-JP" altLang="en-US"/>
              <a:t>／日本基準の両方の出力が可能です</a:t>
            </a:r>
          </a:p>
          <a:p>
            <a:r>
              <a:rPr lang="ja-JP" altLang="en-US"/>
              <a:t>グループ全体や各社／部門の予実などのレポーティングが可能です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21" name="正方形/長方形 20"/>
          <p:cNvSpPr/>
          <p:nvPr/>
        </p:nvSpPr>
        <p:spPr>
          <a:xfrm>
            <a:off x="543128" y="1436310"/>
            <a:ext cx="3591335" cy="3444234"/>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／日本の両基準による</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財務諸表の出力</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グループ全体／各社／部門の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en-US" altLang="ja-JP" kern="0">
                <a:solidFill>
                  <a:srgbClr val="000000"/>
                </a:solidFill>
                <a:latin typeface="メイリオ"/>
                <a:ea typeface="メイリオ"/>
                <a:cs typeface="メイリオ" pitchFamily="50" charset="-128"/>
              </a:rPr>
              <a:t>  </a:t>
            </a:r>
            <a:r>
              <a:rPr kumimoji="0" lang="ja-JP" altLang="en-US" kern="0">
                <a:solidFill>
                  <a:srgbClr val="000000"/>
                </a:solidFill>
                <a:latin typeface="メイリオ"/>
                <a:ea typeface="メイリオ"/>
                <a:cs typeface="メイリオ" pitchFamily="50" charset="-128"/>
              </a:rPr>
              <a:t>ドリルダウン</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月次／四半期／半期／年次の</a:t>
            </a:r>
            <a:endParaRPr kumimoji="0" lang="en-US" altLang="ja-JP" kern="0">
              <a:solidFill>
                <a:srgbClr val="000000"/>
              </a:solidFill>
              <a:latin typeface="メイリオ"/>
              <a:ea typeface="メイリオ"/>
              <a:cs typeface="メイリオ" pitchFamily="50" charset="-128"/>
            </a:endParaRPr>
          </a:p>
          <a:p>
            <a:pPr>
              <a:buClr>
                <a:srgbClr val="FF9900"/>
              </a:buClr>
              <a:buSzPct val="80000"/>
              <a:defRPr/>
            </a:pPr>
            <a:r>
              <a:rPr kumimoji="0" lang="ja-JP" altLang="en-US" kern="0">
                <a:solidFill>
                  <a:srgbClr val="000000"/>
                </a:solidFill>
                <a:latin typeface="メイリオ"/>
                <a:ea typeface="メイリオ"/>
                <a:cs typeface="メイリオ" pitchFamily="50" charset="-128"/>
              </a:rPr>
              <a:t>  切替</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ja-JP" altLang="en-US"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予算対比／前年対比</a:t>
            </a:r>
          </a:p>
        </p:txBody>
      </p:sp>
      <p:sp>
        <p:nvSpPr>
          <p:cNvPr id="22" name="AutoShape 6"/>
          <p:cNvSpPr>
            <a:spLocks noChangeArrowheads="1"/>
          </p:cNvSpPr>
          <p:nvPr/>
        </p:nvSpPr>
        <p:spPr bwMode="auto">
          <a:xfrm>
            <a:off x="542848" y="1432700"/>
            <a:ext cx="3591615" cy="368588"/>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23" name="フローチャート : 磁気ディスク 16"/>
          <p:cNvSpPr/>
          <p:nvPr/>
        </p:nvSpPr>
        <p:spPr>
          <a:xfrm>
            <a:off x="4550660" y="4240729"/>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日本基準</a:t>
            </a:r>
          </a:p>
        </p:txBody>
      </p:sp>
      <p:sp>
        <p:nvSpPr>
          <p:cNvPr id="24" name="フローチャート : 磁気ディスク 17"/>
          <p:cNvSpPr/>
          <p:nvPr/>
        </p:nvSpPr>
        <p:spPr>
          <a:xfrm>
            <a:off x="6480212" y="4233308"/>
            <a:ext cx="1800200" cy="704334"/>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algn="ctr">
              <a:defRPr/>
            </a:pPr>
            <a:r>
              <a:rPr kumimoji="0" lang="ja-JP" altLang="en-US" kern="0">
                <a:solidFill>
                  <a:srgbClr val="FFFFFF"/>
                </a:solidFill>
                <a:ea typeface="Meiryo UI" pitchFamily="50" charset="-128"/>
                <a:cs typeface="Meiryo UI" pitchFamily="50" charset="-128"/>
              </a:rPr>
              <a:t>　 　</a:t>
            </a:r>
            <a:r>
              <a:rPr kumimoji="0" lang="en-US" altLang="ja-JP" kern="0">
                <a:solidFill>
                  <a:srgbClr val="FFFFFF"/>
                </a:solidFill>
                <a:ea typeface="Meiryo UI" pitchFamily="50" charset="-128"/>
                <a:cs typeface="Meiryo UI" pitchFamily="50" charset="-128"/>
              </a:rPr>
              <a:t>IFRS</a:t>
            </a:r>
            <a:r>
              <a:rPr kumimoji="0" lang="ja-JP" altLang="en-US" kern="0">
                <a:solidFill>
                  <a:srgbClr val="FFFFFF"/>
                </a:solidFill>
                <a:ea typeface="Meiryo UI" pitchFamily="50" charset="-128"/>
                <a:cs typeface="Meiryo UI" pitchFamily="50" charset="-128"/>
              </a:rPr>
              <a:t>基準</a:t>
            </a:r>
          </a:p>
        </p:txBody>
      </p:sp>
      <p:sp>
        <p:nvSpPr>
          <p:cNvPr id="25" name="円/楕円 27"/>
          <p:cNvSpPr/>
          <p:nvPr/>
        </p:nvSpPr>
        <p:spPr>
          <a:xfrm>
            <a:off x="4782587" y="4503421"/>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6" name="円/楕円 28"/>
          <p:cNvSpPr/>
          <p:nvPr/>
        </p:nvSpPr>
        <p:spPr>
          <a:xfrm>
            <a:off x="6624229" y="4496000"/>
            <a:ext cx="360040" cy="360040"/>
          </a:xfrm>
          <a:prstGeom prst="ellipse">
            <a:avLst/>
          </a:prstGeom>
          <a:solidFill>
            <a:srgbClr val="FFFFFF"/>
          </a:solidFill>
          <a:ln w="25400" cap="flat" cmpd="sng" algn="ctr">
            <a:solidFill>
              <a:srgbClr val="FFFFFF"/>
            </a:solidFill>
            <a:prstDash val="solid"/>
          </a:ln>
          <a:effectLst/>
        </p:spPr>
        <p:txBody>
          <a:bodyPr rtlCol="0" anchor="t"/>
          <a:lstStyle/>
          <a:p>
            <a:pPr algn="ctr">
              <a:lnSpc>
                <a:spcPts val="2000"/>
              </a:lnSpc>
              <a:defRPr/>
            </a:pPr>
            <a:r>
              <a:rPr kumimoji="0" lang="ja-JP" altLang="en-US" sz="2000" kern="0">
                <a:solidFill>
                  <a:srgbClr val="54C2F0"/>
                </a:solidFill>
                <a:latin typeface="メイリオ"/>
                <a:ea typeface="メイリオ"/>
              </a:rPr>
              <a:t>＄</a:t>
            </a:r>
          </a:p>
        </p:txBody>
      </p:sp>
      <p:sp>
        <p:nvSpPr>
          <p:cNvPr id="27" name="フッター プレースホルダー 2"/>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pic>
        <p:nvPicPr>
          <p:cNvPr id="3" name="図 2"/>
          <p:cNvPicPr>
            <a:picLocks noChangeAspect="1"/>
          </p:cNvPicPr>
          <p:nvPr/>
        </p:nvPicPr>
        <p:blipFill>
          <a:blip r:embed="rId2"/>
          <a:stretch>
            <a:fillRect/>
          </a:stretch>
        </p:blipFill>
        <p:spPr>
          <a:xfrm>
            <a:off x="4412869" y="1798739"/>
            <a:ext cx="3955211" cy="2327470"/>
          </a:xfrm>
          <a:prstGeom prst="rect">
            <a:avLst/>
          </a:prstGeom>
        </p:spPr>
      </p:pic>
      <p:sp>
        <p:nvSpPr>
          <p:cNvPr id="19" name="AutoShape 11"/>
          <p:cNvSpPr>
            <a:spLocks noChangeArrowheads="1"/>
          </p:cNvSpPr>
          <p:nvPr/>
        </p:nvSpPr>
        <p:spPr bwMode="auto">
          <a:xfrm>
            <a:off x="4412869" y="1460144"/>
            <a:ext cx="3956400" cy="371513"/>
          </a:xfrm>
          <a:prstGeom prst="roundRect">
            <a:avLst>
              <a:gd name="adj" fmla="val 2"/>
            </a:avLst>
          </a:prstGeom>
          <a:solidFill>
            <a:srgbClr val="54C2F0"/>
          </a:solidFill>
          <a:ln w="25400" cap="flat" cmpd="sng" algn="ctr">
            <a:solidFill>
              <a:srgbClr val="54C2F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グループ財務諸表</a:t>
            </a:r>
          </a:p>
        </p:txBody>
      </p:sp>
    </p:spTree>
    <p:extLst>
      <p:ext uri="{BB962C8B-B14F-4D97-AF65-F5344CB8AC3E}">
        <p14:creationId xmlns:p14="http://schemas.microsoft.com/office/powerpoint/2010/main" val="256502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多彩な検索条件</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承認済伝票以外に未提出や承認中の伝票を選択し集計可能です </a:t>
            </a:r>
          </a:p>
          <a:p>
            <a:r>
              <a:rPr lang="ja-JP" altLang="en-US"/>
              <a:t>一般伝票以外に決算伝票を選択し集計可能です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27</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12" name="フッター プレースホルダー 2"/>
          <p:cNvSpPr txBox="1">
            <a:spLocks/>
          </p:cNvSpPr>
          <p:nvPr/>
        </p:nvSpPr>
        <p:spPr>
          <a:xfrm>
            <a:off x="576908" y="4156488"/>
            <a:ext cx="1896894" cy="11855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pic>
        <p:nvPicPr>
          <p:cNvPr id="13" name="Picture 4"/>
          <p:cNvPicPr>
            <a:picLocks noChangeAspect="1" noChangeArrowheads="1"/>
          </p:cNvPicPr>
          <p:nvPr/>
        </p:nvPicPr>
        <p:blipFill>
          <a:blip r:embed="rId2" cstate="print"/>
          <a:srcRect/>
          <a:stretch>
            <a:fillRect/>
          </a:stretch>
        </p:blipFill>
        <p:spPr bwMode="auto">
          <a:xfrm>
            <a:off x="5040052" y="1469427"/>
            <a:ext cx="3554148" cy="2746339"/>
          </a:xfrm>
          <a:prstGeom prst="rect">
            <a:avLst/>
          </a:prstGeom>
          <a:noFill/>
          <a:ln w="9525">
            <a:noFill/>
            <a:miter lim="800000"/>
            <a:headEnd/>
            <a:tailEnd/>
          </a:ln>
        </p:spPr>
      </p:pic>
      <p:grpSp>
        <p:nvGrpSpPr>
          <p:cNvPr id="14" name="グループ化 13"/>
          <p:cNvGrpSpPr/>
          <p:nvPr/>
        </p:nvGrpSpPr>
        <p:grpSpPr>
          <a:xfrm>
            <a:off x="611560" y="1474312"/>
            <a:ext cx="4208090" cy="3383162"/>
            <a:chOff x="287524" y="2312876"/>
            <a:chExt cx="3915435" cy="3420380"/>
          </a:xfrm>
        </p:grpSpPr>
        <p:sp>
          <p:nvSpPr>
            <p:cNvPr id="15" name="正方形/長方形 14"/>
            <p:cNvSpPr/>
            <p:nvPr/>
          </p:nvSpPr>
          <p:spPr>
            <a:xfrm>
              <a:off x="287524" y="2312876"/>
              <a:ext cx="3915435" cy="342038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制度遡及区分</a:t>
              </a:r>
            </a:p>
            <a:p>
              <a:pPr marL="174625" indent="-174625">
                <a:buClr>
                  <a:srgbClr val="FF9900"/>
                </a:buClr>
                <a:buSzPct val="80000"/>
                <a:buFont typeface="Wingdings" pitchFamily="2" charset="2"/>
                <a:buChar char="n"/>
                <a:defRPr/>
              </a:pPr>
              <a:r>
                <a:rPr kumimoji="0" lang="en-US" altLang="ja-JP" kern="0">
                  <a:solidFill>
                    <a:srgbClr val="000000"/>
                  </a:solidFill>
                  <a:latin typeface="メイリオ"/>
                  <a:ea typeface="メイリオ"/>
                  <a:cs typeface="メイリオ" pitchFamily="50" charset="-128"/>
                </a:rPr>
                <a:t>IFRS</a:t>
              </a:r>
              <a:r>
                <a:rPr kumimoji="0" lang="ja-JP" altLang="en-US" kern="0">
                  <a:solidFill>
                    <a:srgbClr val="000000"/>
                  </a:solidFill>
                  <a:latin typeface="メイリオ"/>
                  <a:ea typeface="メイリオ"/>
                  <a:cs typeface="メイリオ" pitchFamily="50" charset="-128"/>
                </a:rPr>
                <a:t>基準</a:t>
              </a:r>
              <a:r>
                <a:rPr kumimoji="0" lang="en-US" altLang="ja-JP" kern="0">
                  <a:solidFill>
                    <a:srgbClr val="000000"/>
                  </a:solidFill>
                  <a:latin typeface="メイリオ"/>
                  <a:ea typeface="メイリオ"/>
                  <a:cs typeface="メイリオ" pitchFamily="50" charset="-128"/>
                </a:rPr>
                <a:t>/</a:t>
              </a:r>
              <a:r>
                <a:rPr kumimoji="0" lang="ja-JP" altLang="en-US" kern="0">
                  <a:solidFill>
                    <a:srgbClr val="000000"/>
                  </a:solidFill>
                  <a:latin typeface="メイリオ"/>
                  <a:ea typeface="メイリオ"/>
                  <a:cs typeface="メイリオ" pitchFamily="50" charset="-128"/>
                </a:rPr>
                <a:t>日本基準、過年度遡及元帳</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承認状態区分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ワークフロー承認状態</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決算伝票を含む／含まない</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関係会社区分</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関係会社の仕訳を含む／含まない</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共通予算パターンコード</a:t>
              </a: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予算パターンの選択可能</a:t>
              </a:r>
            </a:p>
            <a:p>
              <a:pPr marL="174625" indent="-174625">
                <a:buClr>
                  <a:srgbClr val="FF9900"/>
                </a:buClr>
                <a:buSzPct val="80000"/>
                <a:buFont typeface="Wingdings" pitchFamily="2" charset="2"/>
                <a:buChar char="n"/>
                <a:defRPr/>
              </a:pPr>
              <a:endParaRPr kumimoji="0" lang="ja-JP" altLang="en-US" kern="0">
                <a:solidFill>
                  <a:sysClr val="windowText" lastClr="000000">
                    <a:lumMod val="75000"/>
                    <a:lumOff val="25000"/>
                  </a:sysClr>
                </a:solidFill>
                <a:latin typeface="メイリオ"/>
                <a:ea typeface="メイリオ"/>
                <a:cs typeface="メイリオ" pitchFamily="50" charset="-128"/>
              </a:endParaRPr>
            </a:p>
          </p:txBody>
        </p:sp>
        <p:sp>
          <p:nvSpPr>
            <p:cNvPr id="16" name="AutoShape 6"/>
            <p:cNvSpPr>
              <a:spLocks noChangeArrowheads="1"/>
            </p:cNvSpPr>
            <p:nvPr/>
          </p:nvSpPr>
          <p:spPr bwMode="auto">
            <a:xfrm>
              <a:off x="293155" y="2312876"/>
              <a:ext cx="3909804" cy="37560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Tree>
    <p:extLst>
      <p:ext uri="{BB962C8B-B14F-4D97-AF65-F5344CB8AC3E}">
        <p14:creationId xmlns:p14="http://schemas.microsoft.com/office/powerpoint/2010/main" val="198559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マスタの階層化</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会社を横断したグループ全体でのマスタ階層化が可能です</a:t>
            </a:r>
            <a:endParaRPr lang="en-US" altLang="ja-JP"/>
          </a:p>
          <a:p>
            <a:pPr>
              <a:lnSpc>
                <a:spcPts val="1800"/>
              </a:lnSpc>
            </a:pPr>
            <a:r>
              <a:rPr lang="en-US" altLang="ja-JP"/>
              <a:t>NX</a:t>
            </a:r>
            <a:r>
              <a:rPr lang="ja-JP" altLang="en-US"/>
              <a:t>の得意先（</a:t>
            </a:r>
            <a:r>
              <a:rPr lang="en-US" altLang="ja-JP"/>
              <a:t>AR)</a:t>
            </a:r>
            <a:r>
              <a:rPr lang="ja-JP" altLang="en-US"/>
              <a:t>や仕入先（</a:t>
            </a:r>
            <a:r>
              <a:rPr lang="en-US" altLang="ja-JP"/>
              <a:t>AP</a:t>
            </a:r>
            <a:r>
              <a:rPr lang="ja-JP" altLang="en-US"/>
              <a:t>）を階層化しグループ企業全体の取引を最大</a:t>
            </a:r>
            <a:r>
              <a:rPr lang="en-US" altLang="ja-JP"/>
              <a:t>5</a:t>
            </a:r>
            <a:r>
              <a:rPr lang="ja-JP" altLang="en-US"/>
              <a:t>段階まで参照することが可能です。取引先グループ単位の売上や仕入等を参照・確認可能です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25" name="Text Box 140"/>
          <p:cNvSpPr txBox="1">
            <a:spLocks noChangeArrowheads="1"/>
          </p:cNvSpPr>
          <p:nvPr/>
        </p:nvSpPr>
        <p:spPr bwMode="auto">
          <a:xfrm>
            <a:off x="6614089" y="2792455"/>
            <a:ext cx="1036915"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C</a:t>
            </a:r>
            <a:r>
              <a:rPr kumimoji="0" lang="ja-JP" altLang="en-US" sz="1200" kern="0">
                <a:solidFill>
                  <a:srgbClr val="FFFFFF"/>
                </a:solidFill>
                <a:cs typeface="メイリオ" pitchFamily="50" charset="-128"/>
              </a:rPr>
              <a:t>社</a:t>
            </a:r>
            <a:endParaRPr kumimoji="0" lang="en-US" altLang="ja-JP" sz="1200" kern="0">
              <a:solidFill>
                <a:srgbClr val="FFFFFF"/>
              </a:solidFill>
              <a:cs typeface="メイリオ" pitchFamily="50" charset="-128"/>
            </a:endParaRPr>
          </a:p>
        </p:txBody>
      </p:sp>
      <p:sp>
        <p:nvSpPr>
          <p:cNvPr id="26" name="正方形/長方形 25"/>
          <p:cNvSpPr/>
          <p:nvPr/>
        </p:nvSpPr>
        <p:spPr>
          <a:xfrm>
            <a:off x="3868258" y="244089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7" name="正方形/長方形 26"/>
          <p:cNvSpPr/>
          <p:nvPr/>
        </p:nvSpPr>
        <p:spPr>
          <a:xfrm>
            <a:off x="3868258" y="1715427"/>
            <a:ext cx="4700185" cy="633670"/>
          </a:xfrm>
          <a:prstGeom prst="rect">
            <a:avLst/>
          </a:prstGeom>
          <a:noFill/>
          <a:ln w="38100" cap="flat" cmpd="sng" algn="ctr">
            <a:solidFill>
              <a:srgbClr val="54C2F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28" name="Text Box 140"/>
          <p:cNvSpPr txBox="1">
            <a:spLocks noChangeArrowheads="1"/>
          </p:cNvSpPr>
          <p:nvPr/>
        </p:nvSpPr>
        <p:spPr bwMode="auto">
          <a:xfrm>
            <a:off x="1691680" y="3753468"/>
            <a:ext cx="1296144" cy="461637"/>
          </a:xfrm>
          <a:prstGeom prst="rect">
            <a:avLst/>
          </a:prstGeom>
          <a:noFill/>
          <a:ln w="9525">
            <a:noFill/>
            <a:miter lim="800000"/>
            <a:headEnd/>
            <a:tailEnd/>
          </a:ln>
          <a:effectLst>
            <a:prstShdw prst="shdw17" dist="17961" dir="2700000">
              <a:srgbClr val="5C5C99"/>
            </a:prstShdw>
          </a:effectLst>
        </p:spPr>
        <p:txBody>
          <a:bodyPr wrap="square" lIns="91413" tIns="45706" rIns="91413" bIns="45706">
            <a:spAutoFit/>
          </a:bodyPr>
          <a:lstStyle/>
          <a:p>
            <a:pPr algn="ctr" defTabSz="915988">
              <a:defRPr/>
            </a:pPr>
            <a:r>
              <a:rPr kumimoji="0" lang="ja-JP" altLang="en-US" sz="1200" kern="0">
                <a:solidFill>
                  <a:srgbClr val="FFFFFF"/>
                </a:solidFill>
                <a:cs typeface="メイリオ" pitchFamily="50" charset="-128"/>
              </a:rPr>
              <a:t>取引先</a:t>
            </a:r>
            <a:endParaRPr kumimoji="0" lang="en-US" altLang="ja-JP" sz="1200" kern="0">
              <a:solidFill>
                <a:srgbClr val="FFFFFF"/>
              </a:solidFill>
              <a:cs typeface="メイリオ" pitchFamily="50" charset="-128"/>
            </a:endParaRPr>
          </a:p>
          <a:p>
            <a:pPr algn="ctr" defTabSz="915988">
              <a:defRPr/>
            </a:pPr>
            <a:r>
              <a:rPr kumimoji="0" lang="en-US" altLang="ja-JP" sz="1200" kern="0">
                <a:solidFill>
                  <a:srgbClr val="FFFFFF"/>
                </a:solidFill>
                <a:cs typeface="メイリオ" pitchFamily="50" charset="-128"/>
              </a:rPr>
              <a:t>D</a:t>
            </a:r>
            <a:r>
              <a:rPr kumimoji="0" lang="ja-JP" altLang="en-US" sz="1200" kern="0">
                <a:solidFill>
                  <a:srgbClr val="FFFFFF"/>
                </a:solidFill>
                <a:cs typeface="メイリオ" pitchFamily="50" charset="-128"/>
              </a:rPr>
              <a:t>事業所</a:t>
            </a:r>
            <a:endParaRPr kumimoji="0" lang="en-US" altLang="ja-JP" sz="1200" kern="0">
              <a:solidFill>
                <a:srgbClr val="FFFFFF"/>
              </a:solidFill>
              <a:cs typeface="メイリオ" pitchFamily="50" charset="-128"/>
            </a:endParaRPr>
          </a:p>
        </p:txBody>
      </p:sp>
      <p:sp>
        <p:nvSpPr>
          <p:cNvPr id="29" name="正方形/長方形 28"/>
          <p:cNvSpPr/>
          <p:nvPr/>
        </p:nvSpPr>
        <p:spPr>
          <a:xfrm>
            <a:off x="3868258" y="3254017"/>
            <a:ext cx="4700185" cy="691277"/>
          </a:xfrm>
          <a:prstGeom prst="rect">
            <a:avLst/>
          </a:prstGeom>
          <a:noFill/>
          <a:ln w="38100" cap="flat" cmpd="sng" algn="ctr">
            <a:solidFill>
              <a:srgbClr val="EE5500"/>
            </a:solidFill>
            <a:prstDash val="sysDot"/>
          </a:ln>
          <a:effectLst/>
        </p:spPr>
        <p:txBody>
          <a:bodyPr rtlCol="0" anchor="ctr"/>
          <a:lstStyle/>
          <a:p>
            <a:pPr algn="ctr">
              <a:defRPr/>
            </a:pPr>
            <a:endParaRPr lang="ja-JP" altLang="en-US" kern="0">
              <a:solidFill>
                <a:srgbClr val="FFFFFF"/>
              </a:solidFill>
              <a:latin typeface="Microsoft Sans Serif"/>
              <a:ea typeface="ＭＳ Ｐゴシック"/>
            </a:endParaRPr>
          </a:p>
        </p:txBody>
      </p:sp>
      <p:sp>
        <p:nvSpPr>
          <p:cNvPr id="30" name="フローチャート : 磁気ディスク 53"/>
          <p:cNvSpPr/>
          <p:nvPr/>
        </p:nvSpPr>
        <p:spPr bwMode="auto">
          <a:xfrm>
            <a:off x="7533369"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G</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1" name="フローチャート : 磁気ディスク 54"/>
          <p:cNvSpPr/>
          <p:nvPr/>
        </p:nvSpPr>
        <p:spPr bwMode="auto">
          <a:xfrm>
            <a:off x="4869073"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B</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2" name="フローチャート : 磁気ディスク 55"/>
          <p:cNvSpPr/>
          <p:nvPr/>
        </p:nvSpPr>
        <p:spPr bwMode="auto">
          <a:xfrm>
            <a:off x="6381241" y="2562740"/>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C</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3" name="フローチャート : 磁気ディスク 57"/>
          <p:cNvSpPr/>
          <p:nvPr/>
        </p:nvSpPr>
        <p:spPr bwMode="auto">
          <a:xfrm>
            <a:off x="5125524"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E</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4" name="フローチャート : 磁気ディスク 58"/>
          <p:cNvSpPr/>
          <p:nvPr/>
        </p:nvSpPr>
        <p:spPr bwMode="auto">
          <a:xfrm>
            <a:off x="6329446"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F</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
        <p:nvSpPr>
          <p:cNvPr id="35" name="フローチャート : 磁気ディスク 65"/>
          <p:cNvSpPr/>
          <p:nvPr/>
        </p:nvSpPr>
        <p:spPr bwMode="auto">
          <a:xfrm>
            <a:off x="5517145" y="1779662"/>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A</a:t>
            </a:r>
            <a:r>
              <a:rPr kumimoji="0" lang="ja-JP" altLang="en-US" sz="1200" kern="0">
                <a:solidFill>
                  <a:sysClr val="window" lastClr="FFFFFF"/>
                </a:solidFill>
                <a:cs typeface="Times New Roman" pitchFamily="18" charset="0"/>
              </a:rPr>
              <a:t>グループ</a:t>
            </a:r>
            <a:endParaRPr kumimoji="0" lang="en-US" altLang="ja-JP" sz="1200" kern="0">
              <a:solidFill>
                <a:sysClr val="window" lastClr="FFFFFF"/>
              </a:solidFill>
              <a:cs typeface="Times New Roman" pitchFamily="18" charset="0"/>
            </a:endParaRPr>
          </a:p>
        </p:txBody>
      </p:sp>
      <p:sp>
        <p:nvSpPr>
          <p:cNvPr id="36" name="テキスト ボックス 35"/>
          <p:cNvSpPr txBox="1"/>
          <p:nvPr/>
        </p:nvSpPr>
        <p:spPr>
          <a:xfrm>
            <a:off x="3851068" y="4067137"/>
            <a:ext cx="4717375" cy="806490"/>
          </a:xfrm>
          <a:prstGeom prst="rect">
            <a:avLst/>
          </a:prstGeom>
          <a:solidFill>
            <a:srgbClr val="EE5500"/>
          </a:solidFill>
          <a:ln w="25400" cap="flat" cmpd="sng" algn="ctr">
            <a:solidFill>
              <a:srgbClr val="EE5500"/>
            </a:solidFill>
            <a:prstDash val="solid"/>
          </a:ln>
          <a:effectLst/>
        </p:spPr>
        <p:txBody>
          <a:bodyPr wrap="square" lIns="0" tIns="0" rIns="0" bIns="0" rtlCol="0" anchor="ctr" anchorCtr="0">
            <a:noAutofit/>
          </a:bodyPr>
          <a:lstStyle/>
          <a:p>
            <a:pPr algn="ctr" fontAlgn="b">
              <a:defRPr/>
            </a:pPr>
            <a:r>
              <a:rPr kumimoji="0" lang="ja-JP" altLang="en-US" sz="1600" kern="0">
                <a:solidFill>
                  <a:srgbClr val="FFFFFF"/>
                </a:solidFill>
                <a:latin typeface="メイリオ"/>
                <a:ea typeface="メイリオ"/>
                <a:cs typeface="メイリオ" pitchFamily="50" charset="-128"/>
              </a:rPr>
              <a:t>各企業の得意先コード等が異なっている場合も</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グループ経営管理で階層化・紐付を行い</a:t>
            </a:r>
            <a:endParaRPr kumimoji="0" lang="en-US" altLang="ja-JP" sz="1600" kern="0">
              <a:solidFill>
                <a:srgbClr val="FFFFFF"/>
              </a:solidFill>
              <a:latin typeface="メイリオ"/>
              <a:ea typeface="メイリオ"/>
              <a:cs typeface="メイリオ" pitchFamily="50" charset="-128"/>
            </a:endParaRPr>
          </a:p>
          <a:p>
            <a:pPr algn="ctr" fontAlgn="b">
              <a:defRPr/>
            </a:pPr>
            <a:r>
              <a:rPr kumimoji="0" lang="ja-JP" altLang="en-US" sz="1600" kern="0">
                <a:solidFill>
                  <a:srgbClr val="FFFFFF"/>
                </a:solidFill>
                <a:latin typeface="メイリオ"/>
                <a:ea typeface="メイリオ"/>
                <a:cs typeface="メイリオ" pitchFamily="50" charset="-128"/>
              </a:rPr>
              <a:t>取引先グループ企業単位の業績管理が可能</a:t>
            </a:r>
            <a:endParaRPr kumimoji="0" lang="ja-JP" altLang="ja-JP" sz="1600" kern="0">
              <a:solidFill>
                <a:srgbClr val="FFFFFF"/>
              </a:solidFill>
              <a:latin typeface="メイリオ"/>
              <a:ea typeface="メイリオ"/>
              <a:cs typeface="メイリオ" pitchFamily="50" charset="-128"/>
            </a:endParaRPr>
          </a:p>
        </p:txBody>
      </p:sp>
      <p:grpSp>
        <p:nvGrpSpPr>
          <p:cNvPr id="37" name="グループ化 36"/>
          <p:cNvGrpSpPr/>
          <p:nvPr/>
        </p:nvGrpSpPr>
        <p:grpSpPr>
          <a:xfrm>
            <a:off x="406902" y="1756568"/>
            <a:ext cx="3192989" cy="2975422"/>
            <a:chOff x="301566" y="2308554"/>
            <a:chExt cx="3780420" cy="3424702"/>
          </a:xfrm>
        </p:grpSpPr>
        <p:sp>
          <p:nvSpPr>
            <p:cNvPr id="38" name="正方形/長方形 37"/>
            <p:cNvSpPr/>
            <p:nvPr/>
          </p:nvSpPr>
          <p:spPr>
            <a:xfrm>
              <a:off x="301566" y="2312876"/>
              <a:ext cx="3780420" cy="3420380"/>
            </a:xfrm>
            <a:prstGeom prst="rect">
              <a:avLst/>
            </a:prstGeom>
            <a:solidFill>
              <a:srgbClr val="FFFFFF"/>
            </a:solidFill>
            <a:ln w="25400" cap="flat" cmpd="sng" algn="ctr">
              <a:solidFill>
                <a:srgbClr val="EE5500"/>
              </a:solidFill>
              <a:prstDash val="solid"/>
            </a:ln>
            <a:effectLst/>
          </p:spPr>
          <p:txBody>
            <a:bodyPr rtlCol="0" anchor="t"/>
            <a:lstStyle/>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prstClr val="black"/>
                  </a:solidFill>
                  <a:latin typeface="メイリオ"/>
                  <a:ea typeface="メイリオ"/>
                  <a:cs typeface="メイリオ" pitchFamily="50" charset="-128"/>
                </a:rPr>
                <a:t>グループを横断したマスタの階層化が可能</a:t>
              </a:r>
              <a:endParaRPr kumimoji="0" lang="en-US" altLang="ja-JP" kern="0">
                <a:solidFill>
                  <a:prstClr val="black"/>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グループ全体での取引高を確認</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r>
                <a:rPr kumimoji="0" lang="ja-JP" altLang="en-US" kern="0">
                  <a:solidFill>
                    <a:srgbClr val="000000"/>
                  </a:solidFill>
                  <a:latin typeface="メイリオ"/>
                  <a:ea typeface="メイリオ"/>
                  <a:cs typeface="メイリオ" pitchFamily="50" charset="-128"/>
                </a:rPr>
                <a:t>各社のコードが異なっていても紐づけ可能</a:t>
              </a:r>
              <a:endParaRPr kumimoji="0" lang="en-US" altLang="ja-JP" kern="0">
                <a:solidFill>
                  <a:srgbClr val="000000"/>
                </a:solidFill>
                <a:latin typeface="メイリオ"/>
                <a:ea typeface="メイリオ"/>
                <a:cs typeface="メイリオ" pitchFamily="50" charset="-128"/>
              </a:endParaRPr>
            </a:p>
            <a:p>
              <a:pPr marL="174625" indent="-174625">
                <a:buClr>
                  <a:srgbClr val="FF9900"/>
                </a:buClr>
                <a:buSzPct val="80000"/>
                <a:buFont typeface="Wingdings" pitchFamily="2" charset="2"/>
                <a:buChar char="n"/>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a:p>
              <a:pPr marL="174625" indent="-174625">
                <a:buClr>
                  <a:srgbClr val="FF9900"/>
                </a:buClr>
                <a:buSzPct val="80000"/>
                <a:defRPr/>
              </a:pPr>
              <a:endParaRPr kumimoji="0" lang="en-US" altLang="ja-JP" kern="0">
                <a:solidFill>
                  <a:sysClr val="windowText" lastClr="000000">
                    <a:lumMod val="75000"/>
                    <a:lumOff val="25000"/>
                  </a:sysClr>
                </a:solidFill>
                <a:latin typeface="メイリオ"/>
                <a:ea typeface="メイリオ"/>
                <a:cs typeface="メイリオ" pitchFamily="50" charset="-128"/>
              </a:endParaRPr>
            </a:p>
          </p:txBody>
        </p:sp>
        <p:sp>
          <p:nvSpPr>
            <p:cNvPr id="39" name="AutoShape 6"/>
            <p:cNvSpPr>
              <a:spLocks noChangeArrowheads="1"/>
            </p:cNvSpPr>
            <p:nvPr/>
          </p:nvSpPr>
          <p:spPr bwMode="auto">
            <a:xfrm>
              <a:off x="301566" y="2308554"/>
              <a:ext cx="3774789" cy="371513"/>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grpSp>
      <p:sp>
        <p:nvSpPr>
          <p:cNvPr id="40" name="フローチャート : 磁気ディスク 56"/>
          <p:cNvSpPr/>
          <p:nvPr/>
        </p:nvSpPr>
        <p:spPr bwMode="auto">
          <a:xfrm>
            <a:off x="3921602" y="3339856"/>
            <a:ext cx="963067" cy="497427"/>
          </a:xfrm>
          <a:prstGeom prst="flowChartMagneticDisk">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solidFill>
              <a:sysClr val="window" lastClr="FFFF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kumimoji="0" lang="ja-JP" altLang="en-US" sz="1200" kern="0">
                <a:solidFill>
                  <a:sysClr val="window" lastClr="FFFFFF"/>
                </a:solidFill>
                <a:cs typeface="Times New Roman" pitchFamily="18" charset="0"/>
              </a:rPr>
              <a:t>取引先</a:t>
            </a:r>
            <a:endParaRPr kumimoji="0" lang="en-US" altLang="ja-JP" sz="1200" kern="0">
              <a:solidFill>
                <a:sysClr val="window" lastClr="FFFFFF"/>
              </a:solidFill>
              <a:cs typeface="Times New Roman" pitchFamily="18" charset="0"/>
            </a:endParaRPr>
          </a:p>
          <a:p>
            <a:pPr algn="ctr">
              <a:defRPr/>
            </a:pPr>
            <a:r>
              <a:rPr kumimoji="0" lang="en-US" altLang="ja-JP" sz="1200" kern="0">
                <a:solidFill>
                  <a:sysClr val="window" lastClr="FFFFFF"/>
                </a:solidFill>
                <a:cs typeface="Times New Roman" pitchFamily="18" charset="0"/>
              </a:rPr>
              <a:t>D</a:t>
            </a:r>
            <a:r>
              <a:rPr kumimoji="0" lang="ja-JP" altLang="en-US" sz="1200" kern="0">
                <a:solidFill>
                  <a:sysClr val="window" lastClr="FFFFFF"/>
                </a:solidFill>
                <a:cs typeface="Times New Roman" pitchFamily="18" charset="0"/>
              </a:rPr>
              <a:t>事業所</a:t>
            </a:r>
            <a:endParaRPr kumimoji="0" lang="en-US" altLang="ja-JP" sz="1200" kern="0">
              <a:solidFill>
                <a:sysClr val="window" lastClr="FFFFFF"/>
              </a:solidFill>
              <a:cs typeface="Times New Roman" pitchFamily="18" charset="0"/>
            </a:endParaRPr>
          </a:p>
        </p:txBody>
      </p:sp>
    </p:spTree>
    <p:extLst>
      <p:ext uri="{BB962C8B-B14F-4D97-AF65-F5344CB8AC3E}">
        <p14:creationId xmlns:p14="http://schemas.microsoft.com/office/powerpoint/2010/main" val="232875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29</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03</a:t>
            </a:r>
            <a:br>
              <a:rPr kumimoji="1" lang="en-US" altLang="ja-JP"/>
            </a:br>
            <a:r>
              <a:rPr lang="ja-JP" altLang="en-US">
                <a:solidFill>
                  <a:srgbClr val="008CCF"/>
                </a:solidFill>
              </a:rPr>
              <a:t>提供標準テンプレート</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21242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01</a:t>
            </a:r>
            <a:br>
              <a:rPr kumimoji="1" lang="en-US" altLang="ja-JP"/>
            </a:br>
            <a:r>
              <a:rPr lang="ja-JP" altLang="en-US">
                <a:solidFill>
                  <a:srgbClr val="008CCF"/>
                </a:solidFill>
              </a:rPr>
              <a:t>グループ経営管理システムフロー</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提供テンプレート</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標準テンプレート一覧</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30</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886403782"/>
              </p:ext>
            </p:extLst>
          </p:nvPr>
        </p:nvGraphicFramePr>
        <p:xfrm>
          <a:off x="289571" y="1007963"/>
          <a:ext cx="3851947" cy="3854404"/>
        </p:xfrm>
        <a:graphic>
          <a:graphicData uri="http://schemas.openxmlformats.org/drawingml/2006/table">
            <a:tbl>
              <a:tblPr/>
              <a:tblGrid>
                <a:gridCol w="1283982">
                  <a:extLst>
                    <a:ext uri="{9D8B030D-6E8A-4147-A177-3AD203B41FA5}">
                      <a16:colId xmlns:a16="http://schemas.microsoft.com/office/drawing/2014/main" val="1210944605"/>
                    </a:ext>
                  </a:extLst>
                </a:gridCol>
                <a:gridCol w="991977">
                  <a:extLst>
                    <a:ext uri="{9D8B030D-6E8A-4147-A177-3AD203B41FA5}">
                      <a16:colId xmlns:a16="http://schemas.microsoft.com/office/drawing/2014/main" val="3908021246"/>
                    </a:ext>
                  </a:extLst>
                </a:gridCol>
                <a:gridCol w="1575988">
                  <a:extLst>
                    <a:ext uri="{9D8B030D-6E8A-4147-A177-3AD203B41FA5}">
                      <a16:colId xmlns:a16="http://schemas.microsoft.com/office/drawing/2014/main" val="3759674496"/>
                    </a:ext>
                  </a:extLst>
                </a:gridCol>
              </a:tblGrid>
              <a:tr h="212891">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3115360230"/>
                  </a:ext>
                </a:extLst>
              </a:tr>
              <a:tr h="212891">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経営ダッシュ分析ボード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0235809"/>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四半期別売上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四半期売上</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47709867"/>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予算対比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860989070"/>
                  </a:ext>
                </a:extLst>
              </a:tr>
              <a:tr h="212891">
                <a:tc vMerge="1">
                  <a:txBody>
                    <a:bodyPr/>
                    <a:lstStyle/>
                    <a:p>
                      <a:endParaRPr kumimoji="1" lang="ja-JP" altLang="en-US"/>
                    </a:p>
                  </a:txBody>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会社売上</a:t>
                      </a:r>
                      <a:r>
                        <a:rPr lang="en-US" altLang="zh-CN" sz="700" b="0" i="0" u="none" strike="noStrike">
                          <a:solidFill>
                            <a:srgbClr val="000000"/>
                          </a:solidFill>
                          <a:effectLst/>
                          <a:latin typeface="メイリオ" panose="020B0604030504040204" pitchFamily="50" charset="-128"/>
                          <a:ea typeface="メイリオ" panose="020B0604030504040204" pitchFamily="50" charset="-128"/>
                        </a:rPr>
                        <a:t>/</a:t>
                      </a:r>
                      <a:r>
                        <a:rPr lang="zh-CN" altLang="en-US" sz="700" b="0" i="0" u="none" strike="noStrike">
                          <a:solidFill>
                            <a:srgbClr val="000000"/>
                          </a:solidFill>
                          <a:effectLst/>
                          <a:latin typeface="メイリオ" panose="020B0604030504040204" pitchFamily="50" charset="-128"/>
                          <a:ea typeface="メイリオ" panose="020B0604030504040204" pitchFamily="50" charset="-128"/>
                        </a:rPr>
                        <a:t>前年対比</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72508110"/>
                  </a:ext>
                </a:extLst>
              </a:tr>
              <a:tr h="212891">
                <a:tc vMerge="1">
                  <a:txBody>
                    <a:bodyPr/>
                    <a:lstStyle/>
                    <a:p>
                      <a:endParaRPr kumimoji="1" lang="ja-JP" altLang="en-US"/>
                    </a:p>
                  </a:txBody>
                  <a:tcPr/>
                </a:tc>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当月・累計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サマリ（当月）</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37331093"/>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サマリ（累積）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68642745"/>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着地予測（累積）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93882835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科目推移（月別）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391637381"/>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PL</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科目推移（累積）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731311556"/>
                  </a:ext>
                </a:extLst>
              </a:tr>
              <a:tr h="212891">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セグメント別売上分析ボード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機能別期間別売上分析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83892527"/>
                  </a:ext>
                </a:extLst>
              </a:tr>
              <a:tr h="212891">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機能別組織別売上分析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949051885"/>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得意先別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得意先別売上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78823756"/>
                  </a:ext>
                </a:extLst>
              </a:tr>
              <a:tr h="212891">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組織別</a:t>
                      </a:r>
                      <a:r>
                        <a:rPr lang="en-US" sz="700" b="0" i="0" u="none" strike="noStrike">
                          <a:solidFill>
                            <a:srgbClr val="000000"/>
                          </a:solidFill>
                          <a:effectLst/>
                          <a:latin typeface="メイリオ" panose="020B0604030504040204" pitchFamily="50" charset="-128"/>
                          <a:ea typeface="メイリオ" panose="020B0604030504040204" pitchFamily="50" charset="-128"/>
                        </a:rPr>
                        <a:t>GEO</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組織別売上</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GEO</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分析</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75346425"/>
                  </a:ext>
                </a:extLst>
              </a:tr>
              <a:tr h="224074">
                <a:tc rowSpan="4">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売上高営業利益率と営業利益金額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509386651"/>
                  </a:ext>
                </a:extLst>
              </a:tr>
              <a:tr h="2240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売上高経常利益率と経常利益金額</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53975617"/>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株主資本利益率（</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ROE</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799957170"/>
                  </a:ext>
                </a:extLst>
              </a:tr>
              <a:tr h="212891">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dirty="0">
                          <a:solidFill>
                            <a:srgbClr val="000000"/>
                          </a:solidFill>
                          <a:effectLst/>
                          <a:latin typeface="メイリオ" panose="020B0604030504040204" pitchFamily="50" charset="-128"/>
                          <a:ea typeface="メイリオ" panose="020B0604030504040204" pitchFamily="50" charset="-128"/>
                        </a:rPr>
                        <a:t>総資産経常利益率（</a:t>
                      </a:r>
                      <a:r>
                        <a:rPr lang="en-US" altLang="zh-TW" sz="700" b="0" i="0" u="none" strike="noStrike" dirty="0">
                          <a:solidFill>
                            <a:srgbClr val="000000"/>
                          </a:solidFill>
                          <a:effectLst/>
                          <a:latin typeface="メイリオ" panose="020B0604030504040204" pitchFamily="50" charset="-128"/>
                          <a:ea typeface="メイリオ" panose="020B0604030504040204" pitchFamily="50" charset="-128"/>
                        </a:rPr>
                        <a:t>ROA</a:t>
                      </a:r>
                      <a:r>
                        <a:rPr lang="zh-TW" altLang="en-US" sz="7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880" marR="7880" marT="78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9310984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030365211"/>
              </p:ext>
            </p:extLst>
          </p:nvPr>
        </p:nvGraphicFramePr>
        <p:xfrm>
          <a:off x="4197076" y="1007963"/>
          <a:ext cx="4502500" cy="3854409"/>
        </p:xfrm>
        <a:graphic>
          <a:graphicData uri="http://schemas.openxmlformats.org/drawingml/2006/table">
            <a:tbl>
              <a:tblPr/>
              <a:tblGrid>
                <a:gridCol w="1500834">
                  <a:extLst>
                    <a:ext uri="{9D8B030D-6E8A-4147-A177-3AD203B41FA5}">
                      <a16:colId xmlns:a16="http://schemas.microsoft.com/office/drawing/2014/main" val="1891827221"/>
                    </a:ext>
                  </a:extLst>
                </a:gridCol>
                <a:gridCol w="1173319">
                  <a:extLst>
                    <a:ext uri="{9D8B030D-6E8A-4147-A177-3AD203B41FA5}">
                      <a16:colId xmlns:a16="http://schemas.microsoft.com/office/drawing/2014/main" val="4262488981"/>
                    </a:ext>
                  </a:extLst>
                </a:gridCol>
                <a:gridCol w="1828347">
                  <a:extLst>
                    <a:ext uri="{9D8B030D-6E8A-4147-A177-3AD203B41FA5}">
                      <a16:colId xmlns:a16="http://schemas.microsoft.com/office/drawing/2014/main" val="1474946725"/>
                    </a:ext>
                  </a:extLst>
                </a:gridCol>
              </a:tblGrid>
              <a:tr h="202493">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ボードメニュー</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分析画面</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tc>
                  <a:txBody>
                    <a:bodyPr/>
                    <a:lstStyle/>
                    <a:p>
                      <a:pPr algn="ctr" rtl="0" fontAlgn="ctr"/>
                      <a:r>
                        <a:rPr lang="ja-JP" altLang="en-US" sz="800" b="1" i="0" u="none" strike="noStrike">
                          <a:solidFill>
                            <a:srgbClr val="FFFFFF"/>
                          </a:solidFill>
                          <a:effectLst/>
                          <a:latin typeface="メイリオ" panose="020B0604030504040204" pitchFamily="50" charset="-128"/>
                          <a:ea typeface="メイリオ" panose="020B0604030504040204" pitchFamily="50" charset="-128"/>
                        </a:rPr>
                        <a:t>チャート名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5AE"/>
                    </a:solidFill>
                  </a:tcPr>
                </a:tc>
                <a:extLst>
                  <a:ext uri="{0D108BD9-81ED-4DB2-BD59-A6C34878D82A}">
                    <a16:rowId xmlns:a16="http://schemas.microsoft.com/office/drawing/2014/main" val="740516687"/>
                  </a:ext>
                </a:extLst>
              </a:tr>
              <a:tr h="202493">
                <a:tc rowSpan="9">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KPI</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収益性分析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売上高総利益率と売上総利益金額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1841678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売上高人件費率と人件費金額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631467590"/>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売上高販管費率と販管費金額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262964518"/>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売上高研究開発費率と研究開発費金額</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3364224357"/>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一覧＜収益性分析集計表＞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909503400"/>
                  </a:ext>
                </a:extLst>
              </a:tr>
              <a:tr h="202493">
                <a:tc vMerge="1">
                  <a:txBody>
                    <a:bodyPr/>
                    <a:lstStyle/>
                    <a:p>
                      <a:endParaRPr kumimoji="1" lang="ja-JP" altLang="en-US"/>
                    </a:p>
                  </a:txBody>
                  <a:tcPr/>
                </a:tc>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効率性分析</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安全性分析</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株主資本比率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075803226"/>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総資産回転率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164538698"/>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流動比率</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226641117"/>
                  </a:ext>
                </a:extLst>
              </a:tr>
              <a:tr h="20601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経営</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KPI</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一覧＜効率性</a:t>
                      </a:r>
                      <a:r>
                        <a:rPr lang="en-US" altLang="zh-TW" sz="7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安全性分析集計表＞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003914665"/>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推移表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84774682"/>
                  </a:ext>
                </a:extLst>
              </a:tr>
              <a:tr h="202493">
                <a:tc vMerge="1">
                  <a:txBody>
                    <a:bodyPr/>
                    <a:lstStyle/>
                    <a:p>
                      <a:endParaRPr kumimoji="1" lang="ja-JP" altLang="en-US"/>
                    </a:p>
                  </a:txBody>
                  <a:tcPr/>
                </a:tc>
                <a:tc>
                  <a:txBody>
                    <a:bodyPr/>
                    <a:lstStyle/>
                    <a:p>
                      <a:pPr algn="l" rtl="0" fontAlgn="ct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概要集計</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全社</a:t>
                      </a:r>
                      <a:r>
                        <a:rPr lang="en-US" sz="700" b="0" i="0" u="none" strike="noStrike">
                          <a:solidFill>
                            <a:srgbClr val="000000"/>
                          </a:solidFill>
                          <a:effectLst/>
                          <a:latin typeface="メイリオ" panose="020B0604030504040204" pitchFamily="50" charset="-128"/>
                          <a:ea typeface="メイリオ" panose="020B0604030504040204" pitchFamily="50" charset="-128"/>
                        </a:rPr>
                        <a:t>P/L</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集計表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2306043437"/>
                  </a:ext>
                </a:extLst>
              </a:tr>
              <a:tr h="202493">
                <a:tc rowSpan="5">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財務諸表分析ボード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399394042"/>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貸借対照表（推移）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622878265"/>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56946909"/>
                  </a:ext>
                </a:extLst>
              </a:tr>
              <a:tr h="202493">
                <a:tc vMerge="1">
                  <a:txBody>
                    <a:bodyPr/>
                    <a:lstStyle/>
                    <a:p>
                      <a:endParaRPr kumimoji="1" lang="ja-JP" altLang="en-US"/>
                    </a:p>
                  </a:txBody>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zh-TW" altLang="en-US" sz="700" b="0" i="0" u="none" strike="noStrike">
                          <a:solidFill>
                            <a:srgbClr val="000000"/>
                          </a:solidFill>
                          <a:effectLst/>
                          <a:latin typeface="メイリオ" panose="020B0604030504040204" pitchFamily="50" charset="-128"/>
                          <a:ea typeface="メイリオ" panose="020B0604030504040204" pitchFamily="50" charset="-128"/>
                        </a:rPr>
                        <a:t>損益計算書（推移）</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3512159414"/>
                  </a:ext>
                </a:extLst>
              </a:tr>
              <a:tr h="202493">
                <a:tc vMerge="1">
                  <a:txBody>
                    <a:bodyPr/>
                    <a:lstStyle/>
                    <a:p>
                      <a:endParaRPr kumimoji="1" lang="ja-JP" altLang="en-US"/>
                    </a:p>
                  </a:txBody>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キャッシュフロー計算書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1567450149"/>
                  </a:ext>
                </a:extLst>
              </a:tr>
              <a:tr h="202493">
                <a:tc rowSpan="2">
                  <a:txBody>
                    <a:bodyPr/>
                    <a:lstStyle/>
                    <a:p>
                      <a:pPr algn="l"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組織シミュレーション分析ボード</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rowSpan="2">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組織シミュレーション</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tc>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損益計算書</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3"/>
                    </a:solidFill>
                  </a:tcPr>
                </a:tc>
                <a:extLst>
                  <a:ext uri="{0D108BD9-81ED-4DB2-BD59-A6C34878D82A}">
                    <a16:rowId xmlns:a16="http://schemas.microsoft.com/office/drawing/2014/main" val="4141632364"/>
                  </a:ext>
                </a:extLst>
              </a:tr>
              <a:tr h="20249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貸借対照表</a:t>
                      </a:r>
                    </a:p>
                  </a:txBody>
                  <a:tcPr marL="7452" marR="7452" marT="745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2"/>
                    </a:solidFill>
                  </a:tcPr>
                </a:tc>
                <a:extLst>
                  <a:ext uri="{0D108BD9-81ED-4DB2-BD59-A6C34878D82A}">
                    <a16:rowId xmlns:a16="http://schemas.microsoft.com/office/drawing/2014/main" val="2279934717"/>
                  </a:ext>
                </a:extLst>
              </a:tr>
            </a:tbl>
          </a:graphicData>
        </a:graphic>
      </p:graphicFrame>
    </p:spTree>
    <p:extLst>
      <p:ext uri="{BB962C8B-B14F-4D97-AF65-F5344CB8AC3E}">
        <p14:creationId xmlns:p14="http://schemas.microsoft.com/office/powerpoint/2010/main" val="367180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31</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04</a:t>
            </a:r>
            <a:br>
              <a:rPr kumimoji="1" lang="en-US" altLang="ja-JP"/>
            </a:br>
            <a:r>
              <a:rPr kumimoji="1" lang="ja-JP" altLang="en-US"/>
              <a:t>稼働環境</a:t>
            </a:r>
            <a:endParaRPr lang="ja-JP" altLang="en-US">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402530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グループ経営管理 稼働環境</a:t>
            </a:r>
            <a:endParaRPr kumimoji="1" lang="ja-JP" altLang="en-US"/>
          </a:p>
        </p:txBody>
      </p:sp>
      <p:sp>
        <p:nvSpPr>
          <p:cNvPr id="5" name="テキスト プレースホルダー 4"/>
          <p:cNvSpPr>
            <a:spLocks noGrp="1"/>
          </p:cNvSpPr>
          <p:nvPr>
            <p:ph type="body" sz="quarter" idx="16"/>
          </p:nvPr>
        </p:nvSpPr>
        <p:spPr/>
        <p:txBody>
          <a:bodyPr/>
          <a:lstStyle/>
          <a:p>
            <a:r>
              <a:rPr lang="ja-JP" altLang="en-US"/>
              <a:t>グループ経営管理 オンプレミス構成</a:t>
            </a:r>
          </a:p>
          <a:p>
            <a:endParaRPr kumimoji="1" lang="ja-JP" altLang="en-US"/>
          </a:p>
        </p:txBody>
      </p:sp>
      <p:sp>
        <p:nvSpPr>
          <p:cNvPr id="50" name="スライド番号プレースホルダー 4"/>
          <p:cNvSpPr>
            <a:spLocks noGrp="1"/>
          </p:cNvSpPr>
          <p:nvPr>
            <p:ph type="sldNum" sz="quarter" idx="10"/>
          </p:nvPr>
        </p:nvSpPr>
        <p:spPr/>
        <p:txBody>
          <a:bodyPr/>
          <a:lstStyle/>
          <a:p>
            <a:fld id="{78AE49ED-73EF-499C-8307-28EB0E7CF529}" type="slidenum">
              <a:rPr lang="ja-JP" altLang="en-US" smtClean="0"/>
              <a:pPr/>
              <a:t>32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Freeform 447"/>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 name="テキスト ボックス 7"/>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9" name="テキスト ボックス 8"/>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10" name="テキスト ボックス 9"/>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12" name="テキスト ボックス 11"/>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13" name="直線コネクタ 12"/>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14" name="直線コネクタ 13"/>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15" name="角丸四角形 14"/>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grpSp>
        <p:nvGrpSpPr>
          <p:cNvPr id="16" name="グループ化 59"/>
          <p:cNvGrpSpPr/>
          <p:nvPr/>
        </p:nvGrpSpPr>
        <p:grpSpPr>
          <a:xfrm>
            <a:off x="4680012" y="915566"/>
            <a:ext cx="4140460" cy="288032"/>
            <a:chOff x="4067944" y="1782069"/>
            <a:chExt cx="3456384" cy="288032"/>
          </a:xfrm>
        </p:grpSpPr>
        <p:sp>
          <p:nvSpPr>
            <p:cNvPr id="17" name="角丸四角形 16"/>
            <p:cNvSpPr/>
            <p:nvPr/>
          </p:nvSpPr>
          <p:spPr>
            <a:xfrm>
              <a:off x="4067944" y="1782069"/>
              <a:ext cx="3456384"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18" name="テキスト ボックス 17"/>
            <p:cNvSpPr txBox="1"/>
            <p:nvPr/>
          </p:nvSpPr>
          <p:spPr>
            <a:xfrm>
              <a:off x="4139952" y="1818073"/>
              <a:ext cx="3312368" cy="242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cs typeface="メイリオ" pitchFamily="50" charset="-128"/>
                </a:rPr>
                <a:t>SuperStream</a:t>
              </a:r>
              <a:r>
                <a:rPr kumimoji="0" lang="en-US" altLang="ja-JP" sz="1600" b="1" i="0" u="none" strike="noStrike" kern="0" cap="none" spc="0" normalizeH="0" baseline="0" noProof="0">
                  <a:ln>
                    <a:noFill/>
                  </a:ln>
                  <a:solidFill>
                    <a:srgbClr val="FFFFFF"/>
                  </a:solidFill>
                  <a:effectLst/>
                  <a:uLnTx/>
                  <a:uFillTx/>
                  <a:cs typeface="メイリオ" pitchFamily="50" charset="-128"/>
                </a:rPr>
                <a:t>-NX </a:t>
              </a:r>
              <a:r>
                <a:rPr kumimoji="0" lang="ja-JP" altLang="en-US" sz="1600" b="1" i="0" u="none" strike="noStrike" kern="0" cap="none" spc="0" normalizeH="0" baseline="0" noProof="0">
                  <a:ln>
                    <a:noFill/>
                  </a:ln>
                  <a:solidFill>
                    <a:srgbClr val="FFFFFF"/>
                  </a:solidFill>
                  <a:effectLst/>
                  <a:uLnTx/>
                  <a:uFillTx/>
                  <a:cs typeface="メイリオ" pitchFamily="50" charset="-128"/>
                </a:rPr>
                <a:t>グループ経営管理</a:t>
              </a:r>
            </a:p>
          </p:txBody>
        </p:sp>
      </p:grpSp>
      <p:sp>
        <p:nvSpPr>
          <p:cNvPr id="19" name="テキスト ボックス 18"/>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sp>
        <p:nvSpPr>
          <p:cNvPr id="21" name="角丸四角形 20"/>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22" name="テキスト ボックス 21"/>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23" name="テキスト ボックス 22"/>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24" name="テキスト ボックス 23"/>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27" name="テキスト ボックス 26"/>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29" name="テキスト ボックス 28"/>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30" name="テキスト ボックス 29"/>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31" name="角丸四角形 30"/>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32" name="テキスト ボックス 31"/>
          <p:cNvSpPr txBox="1"/>
          <p:nvPr/>
        </p:nvSpPr>
        <p:spPr>
          <a:xfrm>
            <a:off x="431540" y="951713"/>
            <a:ext cx="3888432" cy="242631"/>
          </a:xfrm>
          <a:prstGeom prst="rect">
            <a:avLst/>
          </a:prstGeom>
        </p:spPr>
        <p:txBody>
          <a:bodyPr wrap="square" lIns="0" tIns="0" rIns="0" bIns="0" rtlCol="0" anchor="t" anchorCtr="0">
            <a:noAutofit/>
          </a:bodyPr>
          <a:lstStyle/>
          <a:p>
            <a:pPr algn="ctr">
              <a:spcBef>
                <a:spcPct val="0"/>
              </a:spcBef>
            </a:pPr>
            <a:r>
              <a:rPr lang="en-US" altLang="ja-JP" sz="1600" b="1" err="1">
                <a:solidFill>
                  <a:srgbClr val="FFFFFF"/>
                </a:solidFill>
                <a:cs typeface="メイリオ" pitchFamily="50" charset="-128"/>
              </a:rPr>
              <a:t>SuperStream</a:t>
            </a:r>
            <a:r>
              <a:rPr lang="en-US" altLang="ja-JP" sz="1600" b="1">
                <a:solidFill>
                  <a:srgbClr val="FFFFFF"/>
                </a:solidFill>
                <a:cs typeface="メイリオ" pitchFamily="50" charset="-128"/>
              </a:rPr>
              <a:t>-NX</a:t>
            </a:r>
            <a:r>
              <a:rPr lang="ja-JP" altLang="en-US" sz="1600" b="1">
                <a:solidFill>
                  <a:srgbClr val="FFFFFF"/>
                </a:solidFill>
                <a:cs typeface="メイリオ" pitchFamily="50" charset="-128"/>
              </a:rPr>
              <a:t> 統合会計</a:t>
            </a:r>
            <a:r>
              <a:rPr lang="en-US" altLang="ja-JP" sz="1600" b="1">
                <a:solidFill>
                  <a:srgbClr val="FFFFFF"/>
                </a:solidFill>
                <a:cs typeface="メイリオ" pitchFamily="50" charset="-128"/>
              </a:rPr>
              <a:t>/</a:t>
            </a:r>
            <a:r>
              <a:rPr lang="ja-JP" altLang="en-US" sz="1600" b="1">
                <a:solidFill>
                  <a:srgbClr val="FFFFFF"/>
                </a:solidFill>
                <a:cs typeface="メイリオ" pitchFamily="50" charset="-128"/>
              </a:rPr>
              <a:t>固定資産 </a:t>
            </a:r>
          </a:p>
        </p:txBody>
      </p:sp>
      <p:grpSp>
        <p:nvGrpSpPr>
          <p:cNvPr id="33" name="グループ化 525"/>
          <p:cNvGrpSpPr/>
          <p:nvPr/>
        </p:nvGrpSpPr>
        <p:grpSpPr>
          <a:xfrm>
            <a:off x="5580172" y="3363898"/>
            <a:ext cx="540000" cy="540000"/>
            <a:chOff x="3784104" y="1923678"/>
            <a:chExt cx="381000" cy="381000"/>
          </a:xfrm>
          <a:solidFill>
            <a:srgbClr val="54C2F0"/>
          </a:solidFill>
        </p:grpSpPr>
        <p:sp>
          <p:nvSpPr>
            <p:cNvPr id="3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3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39" name="Freeform 416"/>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Freeform 447"/>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Freeform 447"/>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2" name="Freeform 447"/>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43" name="直線コネクタ 42"/>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44" name="直線コネクタ 43"/>
          <p:cNvCxnSpPr/>
          <p:nvPr/>
        </p:nvCxnSpPr>
        <p:spPr>
          <a:xfrm>
            <a:off x="3002454" y="2881665"/>
            <a:ext cx="0" cy="350787"/>
          </a:xfrm>
          <a:prstGeom prst="line">
            <a:avLst/>
          </a:prstGeom>
          <a:noFill/>
          <a:ln w="28575" cap="flat" cmpd="sng" algn="ctr">
            <a:solidFill>
              <a:srgbClr val="54C2F0"/>
            </a:solidFill>
            <a:prstDash val="solid"/>
          </a:ln>
          <a:effectLst/>
        </p:spPr>
      </p:cxnSp>
      <p:sp>
        <p:nvSpPr>
          <p:cNvPr id="45" name="フローチャート: 処理 44"/>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46" name="直線コネクタ 45"/>
          <p:cNvCxnSpPr/>
          <p:nvPr/>
        </p:nvCxnSpPr>
        <p:spPr>
          <a:xfrm>
            <a:off x="971600" y="2881094"/>
            <a:ext cx="0" cy="350787"/>
          </a:xfrm>
          <a:prstGeom prst="line">
            <a:avLst/>
          </a:prstGeom>
          <a:noFill/>
          <a:ln w="28575" cap="flat" cmpd="sng" algn="ctr">
            <a:solidFill>
              <a:srgbClr val="54C2F0"/>
            </a:solidFill>
            <a:prstDash val="solid"/>
          </a:ln>
          <a:effectLst/>
        </p:spPr>
      </p:cxn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53" name="テキスト ボックス 52"/>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500" kern="0">
                <a:solidFill>
                  <a:prstClr val="black">
                    <a:lumMod val="75000"/>
                    <a:lumOff val="25000"/>
                  </a:prstClr>
                </a:solidFill>
                <a:cs typeface="メイリオ" pitchFamily="50" charset="-128"/>
              </a:rPr>
              <a:t>■</a:t>
            </a:r>
            <a:r>
              <a:rPr kumimoji="0" lang="ja-JP" altLang="en-US" sz="10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kern="0">
                <a:solidFill>
                  <a:prstClr val="black">
                    <a:lumMod val="75000"/>
                    <a:lumOff val="25000"/>
                  </a:prstClr>
                </a:solidFill>
                <a:cs typeface="メイリオ" pitchFamily="50" charset="-128"/>
              </a:rPr>
              <a:t>■</a:t>
            </a:r>
            <a:r>
              <a:rPr kumimoji="0" lang="en-US" altLang="ja-JP" sz="5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500" b="0" i="0" u="none" strike="noStrike" kern="0" cap="none" spc="0" normalizeH="0" baseline="0" noProof="0">
                <a:ln>
                  <a:noFill/>
                </a:ln>
                <a:solidFill>
                  <a:prstClr val="black">
                    <a:lumMod val="75000"/>
                    <a:lumOff val="25000"/>
                  </a:prstClr>
                </a:solidFill>
                <a:effectLst/>
                <a:uLnTx/>
                <a:uFillTx/>
                <a:cs typeface="メイリオ" pitchFamily="50" charset="-128"/>
              </a:rPr>
              <a:t>■</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cxnSp>
        <p:nvCxnSpPr>
          <p:cNvPr id="56" name="直線コネクタ 55"/>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52" name="テキスト ボックス 51"/>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cxnSp>
        <p:nvCxnSpPr>
          <p:cNvPr id="2" name="直線コネクタ 1">
            <a:extLst>
              <a:ext uri="{FF2B5EF4-FFF2-40B4-BE49-F238E27FC236}">
                <a16:creationId xmlns:a16="http://schemas.microsoft.com/office/drawing/2014/main" id="{C9BBD3DD-9937-1F8B-461C-AF70350BF710}"/>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grpSp>
        <p:nvGrpSpPr>
          <p:cNvPr id="6" name="グループ化 525">
            <a:extLst>
              <a:ext uri="{FF2B5EF4-FFF2-40B4-BE49-F238E27FC236}">
                <a16:creationId xmlns:a16="http://schemas.microsoft.com/office/drawing/2014/main" id="{C63A5306-FB92-C0E2-B137-23C0A7E1D3A5}"/>
              </a:ext>
            </a:extLst>
          </p:cNvPr>
          <p:cNvGrpSpPr/>
          <p:nvPr/>
        </p:nvGrpSpPr>
        <p:grpSpPr>
          <a:xfrm>
            <a:off x="1467843" y="3363898"/>
            <a:ext cx="540000" cy="540000"/>
            <a:chOff x="3784104" y="1923678"/>
            <a:chExt cx="381000" cy="381000"/>
          </a:xfrm>
          <a:solidFill>
            <a:srgbClr val="54C2F0"/>
          </a:solidFill>
        </p:grpSpPr>
        <p:sp>
          <p:nvSpPr>
            <p:cNvPr id="11" name="Freeform 560">
              <a:extLst>
                <a:ext uri="{FF2B5EF4-FFF2-40B4-BE49-F238E27FC236}">
                  <a16:creationId xmlns:a16="http://schemas.microsoft.com/office/drawing/2014/main" id="{EC9081A7-D6B8-E3F8-A3D3-B3DF20C9B772}"/>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25" name="Freeform 561">
              <a:extLst>
                <a:ext uri="{FF2B5EF4-FFF2-40B4-BE49-F238E27FC236}">
                  <a16:creationId xmlns:a16="http://schemas.microsoft.com/office/drawing/2014/main" id="{CC7A50BD-D59A-FDA4-20A5-C7C6EEE17FA8}"/>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26" name="テキスト ボックス 25">
            <a:extLst>
              <a:ext uri="{FF2B5EF4-FFF2-40B4-BE49-F238E27FC236}">
                <a16:creationId xmlns:a16="http://schemas.microsoft.com/office/drawing/2014/main" id="{675D8B20-DBEB-ECD5-64C4-63762DFACD70}"/>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8" name="Freeform 416">
            <a:extLst>
              <a:ext uri="{FF2B5EF4-FFF2-40B4-BE49-F238E27FC236}">
                <a16:creationId xmlns:a16="http://schemas.microsoft.com/office/drawing/2014/main" id="{7F7C34CA-49FC-59E7-6093-9E795CB14B65}"/>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51" name="直線コネクタ 50">
            <a:extLst>
              <a:ext uri="{FF2B5EF4-FFF2-40B4-BE49-F238E27FC236}">
                <a16:creationId xmlns:a16="http://schemas.microsoft.com/office/drawing/2014/main" id="{9CE18660-8BFC-1C56-B34D-59364B372162}"/>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57" name="テキスト ボックス 56">
            <a:extLst>
              <a:ext uri="{FF2B5EF4-FFF2-40B4-BE49-F238E27FC236}">
                <a16:creationId xmlns:a16="http://schemas.microsoft.com/office/drawing/2014/main" id="{AA9D7C87-427E-A480-7FBB-88C12A2185A8}"/>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20" name="テキスト ボックス 19">
            <a:extLst>
              <a:ext uri="{FF2B5EF4-FFF2-40B4-BE49-F238E27FC236}">
                <a16:creationId xmlns:a16="http://schemas.microsoft.com/office/drawing/2014/main" id="{26FDDA09-E9EA-C5E5-2670-860672E76D9A}"/>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
        <p:nvSpPr>
          <p:cNvPr id="36" name="正方形/長方形 35">
            <a:extLst>
              <a:ext uri="{FF2B5EF4-FFF2-40B4-BE49-F238E27FC236}">
                <a16:creationId xmlns:a16="http://schemas.microsoft.com/office/drawing/2014/main" id="{32C78F6C-302F-8DD3-B93A-85E7E79E2B60}"/>
              </a:ext>
            </a:extLst>
          </p:cNvPr>
          <p:cNvSpPr/>
          <p:nvPr/>
        </p:nvSpPr>
        <p:spPr>
          <a:xfrm>
            <a:off x="235435" y="900000"/>
            <a:ext cx="4300125" cy="4056550"/>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8" name="テキスト ボックス 37">
            <a:extLst>
              <a:ext uri="{FF2B5EF4-FFF2-40B4-BE49-F238E27FC236}">
                <a16:creationId xmlns:a16="http://schemas.microsoft.com/office/drawing/2014/main" id="{C1BF3D35-274D-D292-A60F-F5B51E743308}"/>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spTree>
    <p:extLst>
      <p:ext uri="{BB962C8B-B14F-4D97-AF65-F5344CB8AC3E}">
        <p14:creationId xmlns:p14="http://schemas.microsoft.com/office/powerpoint/2010/main" val="105323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 ライセンスについて</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ユーザーライセンスの考え方</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en-US" altLang="ja-JP"/>
              <a:t>『Standard User』</a:t>
            </a:r>
            <a:r>
              <a:rPr lang="ja-JP" altLang="en-US"/>
              <a:t>と</a:t>
            </a:r>
            <a:r>
              <a:rPr lang="en-US" altLang="ja-JP"/>
              <a:t>『Limited User』</a:t>
            </a:r>
            <a:r>
              <a:rPr lang="ja-JP" altLang="en-US"/>
              <a:t>の２種から選択可能です</a:t>
            </a:r>
          </a:p>
          <a:p>
            <a:pPr>
              <a:lnSpc>
                <a:spcPts val="1800"/>
              </a:lnSpc>
            </a:pPr>
            <a:r>
              <a:rPr lang="en-US" altLang="ja-JP"/>
              <a:t>『Standard User』</a:t>
            </a:r>
            <a:r>
              <a:rPr lang="ja-JP" altLang="en-US"/>
              <a:t>はデータ連携やデータソースの変更などすべて可能です</a:t>
            </a:r>
          </a:p>
          <a:p>
            <a:pPr>
              <a:lnSpc>
                <a:spcPts val="1800"/>
              </a:lnSpc>
            </a:pPr>
            <a:r>
              <a:rPr lang="en-US" altLang="ja-JP"/>
              <a:t>『Limited User』</a:t>
            </a:r>
            <a:r>
              <a:rPr lang="ja-JP" altLang="en-US"/>
              <a:t>はボードの変更、作成、出力が可能です</a:t>
            </a:r>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33</a:t>
            </a:fld>
            <a:endParaRPr lang="ja-JP" altLang="en-US"/>
          </a:p>
        </p:txBody>
      </p:sp>
      <p:sp>
        <p:nvSpPr>
          <p:cNvPr id="144"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75" name="角丸四角形 74"/>
          <p:cNvSpPr/>
          <p:nvPr/>
        </p:nvSpPr>
        <p:spPr>
          <a:xfrm>
            <a:off x="642520" y="1700579"/>
            <a:ext cx="7637892" cy="3000961"/>
          </a:xfrm>
          <a:prstGeom prst="roundRect">
            <a:avLst>
              <a:gd name="adj" fmla="val 9622"/>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kern="0">
              <a:solidFill>
                <a:prstClr val="black"/>
              </a:solidFill>
            </a:endParaRPr>
          </a:p>
        </p:txBody>
      </p:sp>
      <p:sp>
        <p:nvSpPr>
          <p:cNvPr id="76" name="テキスト ボックス 75"/>
          <p:cNvSpPr txBox="1"/>
          <p:nvPr/>
        </p:nvSpPr>
        <p:spPr>
          <a:xfrm>
            <a:off x="898170" y="1986456"/>
            <a:ext cx="4229618" cy="1107996"/>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NX</a:t>
            </a:r>
            <a:r>
              <a:rPr lang="ja-JP" altLang="en-US" sz="1200">
                <a:solidFill>
                  <a:prstClr val="black"/>
                </a:solidFill>
                <a:cs typeface="メイリオ" pitchFamily="50" charset="-128"/>
              </a:rPr>
              <a:t>統合会計からのデータ連携設定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・非会計データの連携設定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・非会計データのデータソース設定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・非会計データのクエリー設定</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・ユーザの管理（アクセス制御／ユーザグループ設定など）</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・ログデータの参照</a:t>
            </a:r>
            <a:endParaRPr lang="en-US" altLang="ja-JP" sz="1200">
              <a:solidFill>
                <a:prstClr val="black"/>
              </a:solidFill>
              <a:cs typeface="メイリオ" pitchFamily="50" charset="-128"/>
            </a:endParaRPr>
          </a:p>
        </p:txBody>
      </p:sp>
      <p:sp>
        <p:nvSpPr>
          <p:cNvPr id="77" name="角丸四角形 76"/>
          <p:cNvSpPr/>
          <p:nvPr/>
        </p:nvSpPr>
        <p:spPr>
          <a:xfrm>
            <a:off x="812789" y="1700579"/>
            <a:ext cx="4626060"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0065AE"/>
                </a:solidFill>
                <a:cs typeface="メイリオ" pitchFamily="50" charset="-128"/>
              </a:rPr>
              <a:t>Standard User</a:t>
            </a:r>
            <a:r>
              <a:rPr kumimoji="0" lang="ja-JP" altLang="en-US" sz="1600" b="1" kern="0">
                <a:solidFill>
                  <a:prstClr val="black"/>
                </a:solidFill>
                <a:cs typeface="メイリオ" pitchFamily="50" charset="-128"/>
              </a:rPr>
              <a:t>利用範囲（分析データの作成）</a:t>
            </a:r>
            <a:endParaRPr kumimoji="0" lang="en-US" altLang="ja-JP" sz="1600" b="1" kern="0">
              <a:solidFill>
                <a:prstClr val="black"/>
              </a:solidFill>
              <a:cs typeface="メイリオ" pitchFamily="50" charset="-128"/>
            </a:endParaRPr>
          </a:p>
        </p:txBody>
      </p:sp>
      <p:sp>
        <p:nvSpPr>
          <p:cNvPr id="78" name="角丸四角形 77"/>
          <p:cNvSpPr/>
          <p:nvPr/>
        </p:nvSpPr>
        <p:spPr>
          <a:xfrm>
            <a:off x="760987" y="3308579"/>
            <a:ext cx="7376652" cy="1286282"/>
          </a:xfrm>
          <a:prstGeom prst="roundRect">
            <a:avLst/>
          </a:prstGeom>
          <a:solidFill>
            <a:srgbClr val="FFFFFF"/>
          </a:solidFill>
          <a:ln w="57150" cap="flat" cmpd="sng" algn="ctr">
            <a:solidFill>
              <a:srgbClr val="EE5500"/>
            </a:solidFill>
            <a:prstDash val="solid"/>
          </a:ln>
          <a:effectLst/>
        </p:spPr>
        <p:txBody>
          <a:bodyPr rtlCol="0" anchor="ctr"/>
          <a:lstStyle/>
          <a:p>
            <a:pPr algn="ctr">
              <a:defRPr/>
            </a:pPr>
            <a:endParaRPr kumimoji="0" lang="ja-JP" altLang="en-US" sz="1600" kern="0">
              <a:solidFill>
                <a:prstClr val="black"/>
              </a:solidFill>
            </a:endParaRPr>
          </a:p>
        </p:txBody>
      </p:sp>
      <p:sp>
        <p:nvSpPr>
          <p:cNvPr id="79" name="角丸四角形 78"/>
          <p:cNvSpPr/>
          <p:nvPr/>
        </p:nvSpPr>
        <p:spPr>
          <a:xfrm>
            <a:off x="760986" y="3342042"/>
            <a:ext cx="4725903" cy="374571"/>
          </a:xfrm>
          <a:prstGeom prst="roundRect">
            <a:avLst/>
          </a:prstGeom>
          <a:noFill/>
          <a:ln w="25400" cap="flat" cmpd="sng" algn="ctr">
            <a:noFill/>
            <a:prstDash val="solid"/>
          </a:ln>
          <a:effectLst/>
        </p:spPr>
        <p:txBody>
          <a:bodyPr wrap="square" rtlCol="0" anchor="ctr">
            <a:spAutoFit/>
          </a:bodyPr>
          <a:lstStyle/>
          <a:p>
            <a:pPr>
              <a:defRPr/>
            </a:pPr>
            <a:r>
              <a:rPr kumimoji="0" lang="en-US" altLang="ja-JP" sz="1600" b="1" kern="0">
                <a:solidFill>
                  <a:srgbClr val="EE5500"/>
                </a:solidFill>
                <a:cs typeface="メイリオ" pitchFamily="50" charset="-128"/>
              </a:rPr>
              <a:t>Limited User </a:t>
            </a:r>
            <a:r>
              <a:rPr kumimoji="0" lang="ja-JP" altLang="en-US" sz="1600" b="1" kern="0">
                <a:solidFill>
                  <a:prstClr val="black"/>
                </a:solidFill>
                <a:cs typeface="メイリオ" pitchFamily="50" charset="-128"/>
              </a:rPr>
              <a:t>利用範囲（分析データの活用）</a:t>
            </a:r>
            <a:endParaRPr kumimoji="0" lang="en-US" altLang="ja-JP" sz="1600" b="1" kern="0">
              <a:solidFill>
                <a:prstClr val="black"/>
              </a:solidFill>
              <a:cs typeface="メイリオ" pitchFamily="50" charset="-128"/>
            </a:endParaRPr>
          </a:p>
        </p:txBody>
      </p:sp>
      <p:sp>
        <p:nvSpPr>
          <p:cNvPr id="80" name="テキスト ボックス 79"/>
          <p:cNvSpPr txBox="1"/>
          <p:nvPr/>
        </p:nvSpPr>
        <p:spPr>
          <a:xfrm>
            <a:off x="898170" y="3643237"/>
            <a:ext cx="3461225" cy="923330"/>
          </a:xfrm>
          <a:prstGeom prst="rect">
            <a:avLst/>
          </a:prstGeom>
        </p:spPr>
        <p:txBody>
          <a:bodyPr wrap="square" lIns="0" tIns="0" rIns="0" bIns="0" rtlCol="0" anchor="t" anchorCtr="0">
            <a:spAutoFit/>
          </a:bodyPr>
          <a:lstStyle/>
          <a:p>
            <a:pPr>
              <a:spcBef>
                <a:spcPct val="0"/>
              </a:spcBef>
            </a:pPr>
            <a:r>
              <a:rPr lang="ja-JP" altLang="en-US" sz="1200">
                <a:solidFill>
                  <a:prstClr val="black"/>
                </a:solidFill>
                <a:cs typeface="メイリオ" pitchFamily="50" charset="-128"/>
              </a:rPr>
              <a:t>・標準分析レポートの参照および変更</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・任意分析レポート・グラフの作成</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・分析レポートの出力（</a:t>
            </a:r>
            <a:r>
              <a:rPr lang="en-US" altLang="ja-JP" sz="1200">
                <a:solidFill>
                  <a:prstClr val="black"/>
                </a:solidFill>
                <a:cs typeface="メイリオ" pitchFamily="50" charset="-128"/>
              </a:rPr>
              <a:t>Excel</a:t>
            </a:r>
            <a:r>
              <a:rPr lang="ja-JP" altLang="en-US" sz="1200">
                <a:solidFill>
                  <a:prstClr val="black"/>
                </a:solidFill>
                <a:cs typeface="メイリオ" pitchFamily="50" charset="-128"/>
              </a:rPr>
              <a:t>／</a:t>
            </a:r>
            <a:r>
              <a:rPr lang="en-US" altLang="ja-JP" sz="1200">
                <a:solidFill>
                  <a:prstClr val="black"/>
                </a:solidFill>
                <a:cs typeface="メイリオ" pitchFamily="50" charset="-128"/>
              </a:rPr>
              <a:t>PDF</a:t>
            </a:r>
            <a:r>
              <a:rPr lang="ja-JP" altLang="en-US" sz="1200" err="1">
                <a:solidFill>
                  <a:prstClr val="black"/>
                </a:solidFill>
                <a:cs typeface="メイリオ" pitchFamily="50" charset="-128"/>
              </a:rPr>
              <a:t>／</a:t>
            </a:r>
            <a:r>
              <a:rPr lang="en-US" altLang="ja-JP" sz="1200">
                <a:solidFill>
                  <a:prstClr val="black"/>
                </a:solidFill>
                <a:cs typeface="メイリオ" pitchFamily="50" charset="-128"/>
              </a:rPr>
              <a:t>JPG</a:t>
            </a:r>
            <a:r>
              <a:rPr lang="ja-JP" altLang="en-US" sz="1200">
                <a:solidFill>
                  <a:prstClr val="black"/>
                </a:solidFill>
                <a:cs typeface="メイリオ" pitchFamily="50" charset="-128"/>
              </a:rPr>
              <a:t>）</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ファイルの取込</a:t>
            </a:r>
            <a:endParaRPr lang="en-US" altLang="ja-JP" sz="1200">
              <a:solidFill>
                <a:prstClr val="black"/>
              </a:solidFill>
              <a:cs typeface="メイリオ" pitchFamily="50" charset="-128"/>
            </a:endParaRPr>
          </a:p>
          <a:p>
            <a:pPr>
              <a:spcBef>
                <a:spcPct val="0"/>
              </a:spcBef>
            </a:pPr>
            <a:r>
              <a:rPr lang="ja-JP" altLang="en-US" sz="1200">
                <a:solidFill>
                  <a:prstClr val="black"/>
                </a:solidFill>
                <a:cs typeface="メイリオ" pitchFamily="50" charset="-128"/>
              </a:rPr>
              <a:t>・</a:t>
            </a:r>
            <a:r>
              <a:rPr lang="en-US" altLang="ja-JP" sz="1200">
                <a:solidFill>
                  <a:prstClr val="black"/>
                </a:solidFill>
                <a:cs typeface="メイリオ" pitchFamily="50" charset="-128"/>
              </a:rPr>
              <a:t>CSV</a:t>
            </a:r>
            <a:r>
              <a:rPr lang="ja-JP" altLang="en-US" sz="1200">
                <a:solidFill>
                  <a:prstClr val="black"/>
                </a:solidFill>
                <a:cs typeface="メイリオ" pitchFamily="50" charset="-128"/>
              </a:rPr>
              <a:t>ファイルのデータソース設定</a:t>
            </a:r>
            <a:endParaRPr lang="en-US" altLang="ja-JP" sz="1200">
              <a:solidFill>
                <a:prstClr val="black"/>
              </a:solidFill>
              <a:cs typeface="メイリオ" pitchFamily="50" charset="-128"/>
            </a:endParaRPr>
          </a:p>
        </p:txBody>
      </p:sp>
      <p:sp>
        <p:nvSpPr>
          <p:cNvPr id="81" name="十字形 80"/>
          <p:cNvSpPr/>
          <p:nvPr/>
        </p:nvSpPr>
        <p:spPr>
          <a:xfrm>
            <a:off x="2968222" y="2880361"/>
            <a:ext cx="399372" cy="366091"/>
          </a:xfrm>
          <a:prstGeom prst="plus">
            <a:avLst>
              <a:gd name="adj" fmla="val 38228"/>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endParaRPr>
          </a:p>
        </p:txBody>
      </p:sp>
      <p:grpSp>
        <p:nvGrpSpPr>
          <p:cNvPr id="143" name="グループ化 142"/>
          <p:cNvGrpSpPr/>
          <p:nvPr/>
        </p:nvGrpSpPr>
        <p:grpSpPr>
          <a:xfrm>
            <a:off x="5248387" y="3514995"/>
            <a:ext cx="2625319" cy="914927"/>
            <a:chOff x="5724128" y="3925076"/>
            <a:chExt cx="2625319" cy="914927"/>
          </a:xfrm>
        </p:grpSpPr>
        <p:pic>
          <p:nvPicPr>
            <p:cNvPr id="82" name="Picture 2"/>
            <p:cNvPicPr>
              <a:picLocks noChangeAspect="1" noChangeArrowheads="1"/>
            </p:cNvPicPr>
            <p:nvPr/>
          </p:nvPicPr>
          <p:blipFill>
            <a:blip r:embed="rId2" cstate="print"/>
            <a:srcRect/>
            <a:stretch>
              <a:fillRect/>
            </a:stretch>
          </p:blipFill>
          <p:spPr bwMode="auto">
            <a:xfrm>
              <a:off x="6408204" y="3925076"/>
              <a:ext cx="1167287" cy="698901"/>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3" name="Picture 4"/>
            <p:cNvPicPr>
              <a:picLocks noChangeAspect="1" noChangeArrowheads="1"/>
            </p:cNvPicPr>
            <p:nvPr/>
          </p:nvPicPr>
          <p:blipFill>
            <a:blip r:embed="rId3" cstate="print"/>
            <a:srcRect/>
            <a:stretch>
              <a:fillRect/>
            </a:stretch>
          </p:blipFill>
          <p:spPr bwMode="auto">
            <a:xfrm>
              <a:off x="6912262" y="4142661"/>
              <a:ext cx="1205374" cy="625334"/>
            </a:xfrm>
            <a:prstGeom prst="rect">
              <a:avLst/>
            </a:prstGeom>
            <a:noFill/>
            <a:ln w="9525">
              <a:noFill/>
              <a:miter lim="800000"/>
              <a:headEnd/>
              <a:tailEnd/>
            </a:ln>
            <a:effectLst>
              <a:outerShdw blurRad="241300" dist="12700" dir="2700000" sy="-23000" kx="-800400" algn="bl" rotWithShape="0">
                <a:prstClr val="black">
                  <a:alpha val="20000"/>
                </a:prstClr>
              </a:outerShdw>
            </a:effectLst>
            <a:scene3d>
              <a:camera prst="perspectiveHeroicExtremeRightFacing"/>
              <a:lightRig rig="threePt" dir="t"/>
            </a:scene3d>
          </p:spPr>
        </p:pic>
        <p:pic>
          <p:nvPicPr>
            <p:cNvPr id="84" name="Picture 10"/>
            <p:cNvPicPr>
              <a:picLocks noChangeAspect="1" noChangeArrowheads="1"/>
            </p:cNvPicPr>
            <p:nvPr/>
          </p:nvPicPr>
          <p:blipFill>
            <a:blip r:embed="rId4" cstate="email"/>
            <a:srcRect/>
            <a:stretch>
              <a:fillRect/>
            </a:stretch>
          </p:blipFill>
          <p:spPr bwMode="auto">
            <a:xfrm>
              <a:off x="7873060" y="4338918"/>
              <a:ext cx="476387" cy="476387"/>
            </a:xfrm>
            <a:prstGeom prst="rect">
              <a:avLst/>
            </a:prstGeom>
            <a:noFill/>
            <a:ln w="9525">
              <a:noFill/>
              <a:miter lim="800000"/>
              <a:headEnd/>
              <a:tailEnd/>
            </a:ln>
            <a:effectLst/>
          </p:spPr>
        </p:pic>
        <p:grpSp>
          <p:nvGrpSpPr>
            <p:cNvPr id="90" name="グループ化 89"/>
            <p:cNvGrpSpPr/>
            <p:nvPr/>
          </p:nvGrpSpPr>
          <p:grpSpPr>
            <a:xfrm>
              <a:off x="5724128" y="4481217"/>
              <a:ext cx="621064" cy="358786"/>
              <a:chOff x="839782" y="2062947"/>
              <a:chExt cx="671878" cy="388155"/>
            </a:xfrm>
            <a:solidFill>
              <a:srgbClr val="54C2F0"/>
            </a:solidFill>
          </p:grpSpPr>
          <p:sp>
            <p:nvSpPr>
              <p:cNvPr id="91"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92" name="グループ化 525"/>
              <p:cNvGrpSpPr/>
              <p:nvPr/>
            </p:nvGrpSpPr>
            <p:grpSpPr>
              <a:xfrm>
                <a:off x="1123519" y="2062947"/>
                <a:ext cx="388141" cy="388155"/>
                <a:chOff x="3784104" y="1923667"/>
                <a:chExt cx="381000" cy="381011"/>
              </a:xfrm>
              <a:grpFill/>
            </p:grpSpPr>
            <p:sp>
              <p:nvSpPr>
                <p:cNvPr id="9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94" name="Freeform 561"/>
                <p:cNvSpPr>
                  <a:spLocks noEditPoints="1"/>
                </p:cNvSpPr>
                <p:nvPr/>
              </p:nvSpPr>
              <p:spPr bwMode="auto">
                <a:xfrm>
                  <a:off x="3784104" y="1923667"/>
                  <a:ext cx="381000" cy="29209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grpSp>
      <p:grpSp>
        <p:nvGrpSpPr>
          <p:cNvPr id="142" name="グループ化 141"/>
          <p:cNvGrpSpPr/>
          <p:nvPr/>
        </p:nvGrpSpPr>
        <p:grpSpPr>
          <a:xfrm>
            <a:off x="5227528" y="1747552"/>
            <a:ext cx="2521769" cy="1530791"/>
            <a:chOff x="5736326" y="1952010"/>
            <a:chExt cx="2521769" cy="1530791"/>
          </a:xfrm>
        </p:grpSpPr>
        <p:sp>
          <p:nvSpPr>
            <p:cNvPr id="99" name="環状矢印 98"/>
            <p:cNvSpPr/>
            <p:nvPr/>
          </p:nvSpPr>
          <p:spPr>
            <a:xfrm rot="1315420">
              <a:off x="6501351" y="2844639"/>
              <a:ext cx="718758"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1725511" lon="11303120" rev="13049547"/>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41" name="グループ化 140"/>
            <p:cNvGrpSpPr/>
            <p:nvPr/>
          </p:nvGrpSpPr>
          <p:grpSpPr>
            <a:xfrm>
              <a:off x="5736326" y="1952010"/>
              <a:ext cx="2521769" cy="1445931"/>
              <a:chOff x="5736326" y="1952010"/>
              <a:chExt cx="2521769" cy="1445931"/>
            </a:xfrm>
          </p:grpSpPr>
          <p:grpSp>
            <p:nvGrpSpPr>
              <p:cNvPr id="85" name="グループ化 84"/>
              <p:cNvGrpSpPr/>
              <p:nvPr/>
            </p:nvGrpSpPr>
            <p:grpSpPr>
              <a:xfrm>
                <a:off x="5736326" y="2897041"/>
                <a:ext cx="621064" cy="358786"/>
                <a:chOff x="839782" y="2062944"/>
                <a:chExt cx="671878" cy="388141"/>
              </a:xfrm>
              <a:solidFill>
                <a:srgbClr val="54C2F0"/>
              </a:solidFill>
            </p:grpSpPr>
            <p:sp>
              <p:nvSpPr>
                <p:cNvPr id="86" name="Freeform 330"/>
                <p:cNvSpPr>
                  <a:spLocks noEditPoints="1"/>
                </p:cNvSpPr>
                <p:nvPr/>
              </p:nvSpPr>
              <p:spPr bwMode="auto">
                <a:xfrm>
                  <a:off x="839782" y="2065393"/>
                  <a:ext cx="232785" cy="38569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nvGrpSpPr>
                <p:cNvPr id="87" name="グループ化 525"/>
                <p:cNvGrpSpPr/>
                <p:nvPr/>
              </p:nvGrpSpPr>
              <p:grpSpPr>
                <a:xfrm>
                  <a:off x="1123519" y="2062944"/>
                  <a:ext cx="388141" cy="388141"/>
                  <a:chOff x="3784104" y="1923678"/>
                  <a:chExt cx="381000" cy="381000"/>
                </a:xfrm>
                <a:grpFill/>
              </p:grpSpPr>
              <p:sp>
                <p:nvSpPr>
                  <p:cNvPr id="8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sp>
                <p:nvSpPr>
                  <p:cNvPr id="8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cs typeface="メイリオ" pitchFamily="50" charset="-128"/>
                    </a:endParaRPr>
                  </a:p>
                </p:txBody>
              </p:sp>
            </p:grpSp>
          </p:grpSp>
          <p:sp>
            <p:nvSpPr>
              <p:cNvPr id="95" name="Freeform 529"/>
              <p:cNvSpPr>
                <a:spLocks noEditPoints="1"/>
              </p:cNvSpPr>
              <p:nvPr/>
            </p:nvSpPr>
            <p:spPr bwMode="auto">
              <a:xfrm>
                <a:off x="7128284" y="2968298"/>
                <a:ext cx="337042" cy="346835"/>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6" name="Freeform 447"/>
              <p:cNvSpPr>
                <a:spLocks noEditPoints="1"/>
              </p:cNvSpPr>
              <p:nvPr/>
            </p:nvSpPr>
            <p:spPr bwMode="auto">
              <a:xfrm>
                <a:off x="6471952" y="2454964"/>
                <a:ext cx="240602" cy="33281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7" name="環状矢印 96"/>
              <p:cNvSpPr/>
              <p:nvPr/>
            </p:nvSpPr>
            <p:spPr>
              <a:xfrm rot="1315420">
                <a:off x="6515527" y="2071666"/>
                <a:ext cx="599058" cy="68713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98" name="環状矢印 97"/>
              <p:cNvSpPr/>
              <p:nvPr/>
            </p:nvSpPr>
            <p:spPr>
              <a:xfrm rot="5400000">
                <a:off x="7363861" y="2025147"/>
                <a:ext cx="599058" cy="638163"/>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sp>
            <p:nvSpPr>
              <p:cNvPr id="100" name="環状矢印 99"/>
              <p:cNvSpPr/>
              <p:nvPr/>
            </p:nvSpPr>
            <p:spPr>
              <a:xfrm rot="19060381">
                <a:off x="7577639" y="2759779"/>
                <a:ext cx="680456" cy="638162"/>
              </a:xfrm>
              <a:prstGeom prst="circularArrow">
                <a:avLst>
                  <a:gd name="adj1" fmla="val 10563"/>
                  <a:gd name="adj2" fmla="val 1142319"/>
                  <a:gd name="adj3" fmla="val 15674194"/>
                  <a:gd name="adj4" fmla="val 10800000"/>
                  <a:gd name="adj5" fmla="val 12500"/>
                </a:avLst>
              </a:prstGeom>
              <a:gradFill rotWithShape="1">
                <a:gsLst>
                  <a:gs pos="0">
                    <a:srgbClr val="FFFFFF"/>
                  </a:gs>
                  <a:gs pos="80000">
                    <a:srgbClr val="B91B17">
                      <a:shade val="93000"/>
                      <a:satMod val="130000"/>
                    </a:srgbClr>
                  </a:gs>
                  <a:gs pos="100000">
                    <a:srgbClr val="B91B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21583318" lon="10077125" rev="12734894"/>
                </a:camera>
                <a:lightRig rig="threePt" dir="t">
                  <a:rot lat="0" lon="0" rev="1200000"/>
                </a:lightRig>
              </a:scene3d>
              <a:sp3d>
                <a:bevelT w="63500" h="25400"/>
              </a:sp3d>
            </p:spPr>
            <p:txBody>
              <a:bodyPr rtlCol="0" anchor="ctr"/>
              <a:lstStyle/>
              <a:p>
                <a:pPr algn="ctr">
                  <a:defRPr/>
                </a:pPr>
                <a:endParaRPr kumimoji="0" lang="ja-JP" altLang="en-US" kern="0">
                  <a:solidFill>
                    <a:prstClr val="black"/>
                  </a:solidFill>
                </a:endParaRPr>
              </a:p>
            </p:txBody>
          </p:sp>
          <p:grpSp>
            <p:nvGrpSpPr>
              <p:cNvPr id="101" name="グループ化 56"/>
              <p:cNvGrpSpPr/>
              <p:nvPr/>
            </p:nvGrpSpPr>
            <p:grpSpPr>
              <a:xfrm>
                <a:off x="7724948" y="2438330"/>
                <a:ext cx="446892" cy="457456"/>
                <a:chOff x="1367644" y="4221088"/>
                <a:chExt cx="1188132" cy="1188132"/>
              </a:xfrm>
              <a:solidFill>
                <a:srgbClr val="54C2F0"/>
              </a:solidFill>
            </p:grpSpPr>
            <p:sp>
              <p:nvSpPr>
                <p:cNvPr id="102" name="直方体 101"/>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3" name="直方体 102"/>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4" name="直方体 103"/>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5" name="直方体 104"/>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6" name="直方体 105"/>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7" name="直方体 106"/>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8" name="直方体 107"/>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09" name="直方体 108"/>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0" name="直方体 109"/>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1" name="直方体 110"/>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2" name="直方体 111"/>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3" name="直方体 112"/>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4" name="直方体 113"/>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5" name="直方体 114"/>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6" name="直方体 115"/>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7" name="直方体 116"/>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8" name="直方体 117"/>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19" name="直方体 118"/>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0" name="直方体 119"/>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1" name="直方体 120"/>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2" name="直方体 121"/>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3" name="直方体 122"/>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4" name="直方体 123"/>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5" name="直方体 124"/>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6" name="直方体 125"/>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7" name="直方体 126"/>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8" name="直方体 127"/>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29" name="直方体 128"/>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0" name="直方体 129"/>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1" name="直方体 130"/>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2" name="直方体 131"/>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3" name="直方体 132"/>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4" name="直方体 133"/>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5" name="直方体 134"/>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6" name="直方体 135"/>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7" name="直方体 136"/>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sp>
              <p:nvSpPr>
                <p:cNvPr id="138" name="直方体 137"/>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endParaRPr>
                </a:p>
              </p:txBody>
            </p:sp>
          </p:grpSp>
          <p:sp>
            <p:nvSpPr>
              <p:cNvPr id="139" name="Freeform 393"/>
              <p:cNvSpPr>
                <a:spLocks noEditPoints="1"/>
              </p:cNvSpPr>
              <p:nvPr/>
            </p:nvSpPr>
            <p:spPr bwMode="auto">
              <a:xfrm>
                <a:off x="7200292" y="1952010"/>
                <a:ext cx="246825" cy="32720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sp>
        <p:nvSpPr>
          <p:cNvPr id="145" name="テキスト ボックス 144"/>
          <p:cNvSpPr txBox="1"/>
          <p:nvPr/>
        </p:nvSpPr>
        <p:spPr>
          <a:xfrm>
            <a:off x="4114643" y="4760550"/>
            <a:ext cx="4643755" cy="342900"/>
          </a:xfrm>
          <a:prstGeom prst="rect">
            <a:avLst/>
          </a:prstGeom>
        </p:spPr>
        <p:txBody>
          <a:bodyPr wrap="none" lIns="0" tIns="0" rIns="0" bIns="0" rtlCol="0" anchor="t" anchorCtr="0">
            <a:noAutofit/>
          </a:bodyPr>
          <a:lstStyle/>
          <a:p>
            <a:pPr>
              <a:lnSpc>
                <a:spcPts val="1200"/>
              </a:lnSpc>
              <a:spcBef>
                <a:spcPct val="0"/>
              </a:spcBef>
            </a:pPr>
            <a:r>
              <a:rPr lang="en-US" altLang="ja-JP" sz="751">
                <a:solidFill>
                  <a:prstClr val="black"/>
                </a:solidFill>
                <a:cs typeface="メイリオ" pitchFamily="50" charset="-128"/>
              </a:rPr>
              <a:t>※SuperStream</a:t>
            </a:r>
            <a:r>
              <a:rPr lang="ja-JP" altLang="en-US" sz="751">
                <a:solidFill>
                  <a:prstClr val="black"/>
                </a:solidFill>
                <a:cs typeface="メイリオ" pitchFamily="50" charset="-128"/>
              </a:rPr>
              <a:t>以外の非会計データの連携機能は</a:t>
            </a:r>
            <a:r>
              <a:rPr lang="en-US" altLang="ja-JP" sz="751">
                <a:solidFill>
                  <a:prstClr val="black"/>
                </a:solidFill>
                <a:cs typeface="メイリオ" pitchFamily="50" charset="-128"/>
              </a:rPr>
              <a:t>ODBC</a:t>
            </a:r>
            <a:r>
              <a:rPr lang="ja-JP" altLang="en-US" sz="751">
                <a:solidFill>
                  <a:prstClr val="black"/>
                </a:solidFill>
                <a:cs typeface="メイリオ" pitchFamily="50" charset="-128"/>
              </a:rPr>
              <a:t>接続</a:t>
            </a:r>
            <a:r>
              <a:rPr lang="en-US" altLang="ja-JP" sz="751">
                <a:solidFill>
                  <a:prstClr val="black"/>
                </a:solidFill>
                <a:cs typeface="メイリオ" pitchFamily="50" charset="-128"/>
              </a:rPr>
              <a:t>/</a:t>
            </a:r>
            <a:r>
              <a:rPr lang="ja-JP" altLang="en-US" sz="751">
                <a:solidFill>
                  <a:prstClr val="black"/>
                </a:solidFill>
                <a:cs typeface="メイリオ" pitchFamily="50" charset="-128"/>
              </a:rPr>
              <a:t>設定などの個別設定が必要</a:t>
            </a:r>
            <a:endParaRPr lang="en-US" altLang="ja-JP" sz="751">
              <a:solidFill>
                <a:prstClr val="black"/>
              </a:solidFill>
              <a:cs typeface="メイリオ" pitchFamily="50" charset="-128"/>
            </a:endParaRPr>
          </a:p>
          <a:p>
            <a:pPr>
              <a:lnSpc>
                <a:spcPts val="1200"/>
              </a:lnSpc>
              <a:spcBef>
                <a:spcPct val="0"/>
              </a:spcBef>
            </a:pPr>
            <a:r>
              <a:rPr lang="ja-JP" altLang="en-US" sz="751">
                <a:solidFill>
                  <a:prstClr val="black"/>
                </a:solidFill>
                <a:cs typeface="メイリオ" pitchFamily="50" charset="-128"/>
              </a:rPr>
              <a:t>　個別設定の該当部分の範囲に関しては保守対象外となりますのでご了承下さい</a:t>
            </a:r>
            <a:endParaRPr lang="en-US" altLang="ja-JP" sz="751">
              <a:solidFill>
                <a:prstClr val="black"/>
              </a:solidFill>
              <a:cs typeface="メイリオ" pitchFamily="50" charset="-128"/>
            </a:endParaRPr>
          </a:p>
          <a:p>
            <a:pPr>
              <a:lnSpc>
                <a:spcPts val="2100"/>
              </a:lnSpc>
              <a:spcBef>
                <a:spcPct val="0"/>
              </a:spcBef>
            </a:pPr>
            <a:endParaRPr lang="ja-JP" altLang="en-US" sz="751">
              <a:solidFill>
                <a:prstClr val="black"/>
              </a:solidFill>
              <a:cs typeface="メイリオ" pitchFamily="50" charset="-128"/>
            </a:endParaRPr>
          </a:p>
        </p:txBody>
      </p:sp>
    </p:spTree>
    <p:extLst>
      <p:ext uri="{BB962C8B-B14F-4D97-AF65-F5344CB8AC3E}">
        <p14:creationId xmlns:p14="http://schemas.microsoft.com/office/powerpoint/2010/main" val="401163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34</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 name="図 3"/>
          <p:cNvPicPr>
            <a:picLocks noChangeAspect="1"/>
          </p:cNvPicPr>
          <p:nvPr/>
        </p:nvPicPr>
        <p:blipFill>
          <a:blip r:embed="rId2"/>
          <a:stretch>
            <a:fillRect/>
          </a:stretch>
        </p:blipFill>
        <p:spPr>
          <a:xfrm>
            <a:off x="2627784" y="2982223"/>
            <a:ext cx="1996591" cy="1153993"/>
          </a:xfrm>
          <a:prstGeom prst="rect">
            <a:avLst/>
          </a:prstGeom>
          <a:effectLst>
            <a:outerShdw blurRad="50800" dist="38100" dir="2700000" algn="t" rotWithShape="0">
              <a:prstClr val="black">
                <a:alpha val="40000"/>
              </a:prstClr>
            </a:outerShdw>
          </a:effectLst>
        </p:spPr>
      </p:pic>
      <p:pic>
        <p:nvPicPr>
          <p:cNvPr id="17" name="Picture 2"/>
          <p:cNvPicPr>
            <a:picLocks noChangeAspect="1" noChangeArrowheads="1"/>
          </p:cNvPicPr>
          <p:nvPr/>
        </p:nvPicPr>
        <p:blipFill>
          <a:blip r:embed="rId3" cstate="print"/>
          <a:srcRect/>
          <a:stretch>
            <a:fillRect/>
          </a:stretch>
        </p:blipFill>
        <p:spPr bwMode="auto">
          <a:xfrm>
            <a:off x="467544" y="2967794"/>
            <a:ext cx="2016224" cy="1181924"/>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4"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25" name="Picture 5"/>
          <p:cNvPicPr>
            <a:picLocks noChangeAspect="1" noChangeArrowheads="1"/>
          </p:cNvPicPr>
          <p:nvPr/>
        </p:nvPicPr>
        <p:blipFill>
          <a:blip r:embed="rId5"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83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a:p>
        </p:txBody>
      </p:sp>
      <p:sp>
        <p:nvSpPr>
          <p:cNvPr id="5" name="タイトル 4"/>
          <p:cNvSpPr>
            <a:spLocks noGrp="1"/>
          </p:cNvSpPr>
          <p:nvPr>
            <p:ph type="title"/>
          </p:nvPr>
        </p:nvSpPr>
        <p:spPr/>
        <p:txBody>
          <a:bodyPr/>
          <a:lstStyle/>
          <a:p>
            <a:pPr lvl="0"/>
            <a:r>
              <a:rPr lang="en-US" altLang="ja-JP" sz="2400" b="0">
                <a:solidFill>
                  <a:schemeClr val="accent1"/>
                </a:solidFill>
              </a:rPr>
              <a:t>02</a:t>
            </a:r>
            <a:br>
              <a:rPr kumimoji="1" lang="en-US" altLang="ja-JP"/>
            </a:br>
            <a:r>
              <a:rPr lang="ja-JP" altLang="en-US">
                <a:solidFill>
                  <a:srgbClr val="008CCF"/>
                </a:solidFill>
              </a:rPr>
              <a:t>グループ経営管理特長</a:t>
            </a:r>
            <a:endParaRPr lang="en-US" altLang="ja-JP">
              <a:solidFill>
                <a:srgbClr val="008CCF"/>
              </a:solidFill>
            </a:endParaRP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57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グループ経営管理特長</a:t>
            </a:r>
            <a:br>
              <a:rPr lang="en-US" altLang="ja-JP"/>
            </a:br>
            <a:endParaRPr kumimoji="1" lang="ja-JP" altLang="en-US"/>
          </a:p>
        </p:txBody>
      </p:sp>
      <p:sp>
        <p:nvSpPr>
          <p:cNvPr id="6" name="テキスト プレースホルダー 5"/>
          <p:cNvSpPr>
            <a:spLocks noGrp="1"/>
          </p:cNvSpPr>
          <p:nvPr>
            <p:ph type="body" sz="quarter" idx="16"/>
          </p:nvPr>
        </p:nvSpPr>
        <p:spPr/>
        <p:txBody>
          <a:bodyPr/>
          <a:lstStyle/>
          <a:p>
            <a:r>
              <a:rPr lang="ja-JP" altLang="en-US"/>
              <a:t>グループ経営管理の位置づけ</a:t>
            </a:r>
          </a:p>
          <a:p>
            <a:endParaRPr kumimoji="1" lang="ja-JP" altLang="en-US"/>
          </a:p>
        </p:txBody>
      </p:sp>
      <p:sp>
        <p:nvSpPr>
          <p:cNvPr id="7" name="テキスト プレースホルダー 6"/>
          <p:cNvSpPr>
            <a:spLocks noGrp="1"/>
          </p:cNvSpPr>
          <p:nvPr>
            <p:ph type="body" sz="quarter" idx="17"/>
          </p:nvPr>
        </p:nvSpPr>
        <p:spPr/>
        <p:txBody>
          <a:bodyPr/>
          <a:lstStyle/>
          <a:p>
            <a:pPr>
              <a:lnSpc>
                <a:spcPts val="1800"/>
              </a:lnSpc>
            </a:pPr>
            <a:r>
              <a:rPr lang="ja-JP" altLang="en-US"/>
              <a:t>厳しいビジネス競争を勝ち抜く企業に不可欠なのは、正確な最新情報に基づく迅速な意思決定です。経営状況や財務諸表のモニタリング、分析、レポート化をスピーディかつ中長期的に実施し、企業グループ全体の経営戦略を支援します</a:t>
            </a:r>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a:p>
        </p:txBody>
      </p:sp>
      <p:sp>
        <p:nvSpPr>
          <p:cNvPr id="135"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94" name="角丸四角形 93"/>
          <p:cNvSpPr/>
          <p:nvPr/>
        </p:nvSpPr>
        <p:spPr>
          <a:xfrm>
            <a:off x="6156457" y="1758066"/>
            <a:ext cx="2520000" cy="2198455"/>
          </a:xfrm>
          <a:prstGeom prst="roundRect">
            <a:avLst>
              <a:gd name="adj" fmla="val 7719"/>
            </a:avLst>
          </a:prstGeom>
          <a:solidFill>
            <a:srgbClr val="FFFFFF"/>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5" name="テキスト ボックス 94"/>
          <p:cNvSpPr txBox="1"/>
          <p:nvPr/>
        </p:nvSpPr>
        <p:spPr>
          <a:xfrm>
            <a:off x="6156177" y="1824674"/>
            <a:ext cx="2520280" cy="266436"/>
          </a:xfrm>
          <a:prstGeom prst="rect">
            <a:avLst/>
          </a:prstGeom>
        </p:spPr>
        <p:txBody>
          <a:bodyPr wrap="none" lIns="0" tIns="0" rIns="0" bIns="0" rtlCol="0" anchor="t" anchorCtr="0">
            <a:normAutofit/>
          </a:bodyPr>
          <a:lstStyle/>
          <a:p>
            <a:pPr algn="ctr">
              <a:spcBef>
                <a:spcPct val="0"/>
              </a:spcBef>
              <a:defRPr/>
            </a:pPr>
            <a:r>
              <a:rPr kumimoji="0" lang="ja-JP" altLang="en-US" sz="1600" b="1" kern="0">
                <a:solidFill>
                  <a:srgbClr val="54C2F0"/>
                </a:solidFill>
                <a:cs typeface="メイリオ" pitchFamily="50" charset="-128"/>
              </a:rPr>
              <a:t>グループ各社</a:t>
            </a:r>
          </a:p>
        </p:txBody>
      </p:sp>
      <p:sp>
        <p:nvSpPr>
          <p:cNvPr id="96" name="正方形/長方形 95"/>
          <p:cNvSpPr/>
          <p:nvPr/>
        </p:nvSpPr>
        <p:spPr>
          <a:xfrm>
            <a:off x="6651267" y="3391582"/>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7" name="正方形/長方形 96"/>
          <p:cNvSpPr/>
          <p:nvPr/>
        </p:nvSpPr>
        <p:spPr>
          <a:xfrm>
            <a:off x="6651267" y="2342565"/>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8" name="正方形/長方形 97"/>
          <p:cNvSpPr/>
          <p:nvPr/>
        </p:nvSpPr>
        <p:spPr>
          <a:xfrm>
            <a:off x="6651267" y="2867074"/>
            <a:ext cx="1728192" cy="370477"/>
          </a:xfrm>
          <a:prstGeom prst="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99" name="テキスト ボックス 98"/>
          <p:cNvSpPr txBox="1"/>
          <p:nvPr/>
        </p:nvSpPr>
        <p:spPr>
          <a:xfrm>
            <a:off x="6876257" y="2441605"/>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endParaRPr kumimoji="0" lang="en-US" altLang="ja-JP" sz="1600" b="1" kern="0">
              <a:solidFill>
                <a:srgbClr val="FFFFFF"/>
              </a:solidFill>
              <a:cs typeface="メイリオ" pitchFamily="50" charset="-128"/>
            </a:endParaRPr>
          </a:p>
        </p:txBody>
      </p:sp>
      <p:sp>
        <p:nvSpPr>
          <p:cNvPr id="100" name="テキスト ボックス 99"/>
          <p:cNvSpPr txBox="1"/>
          <p:nvPr/>
        </p:nvSpPr>
        <p:spPr>
          <a:xfrm>
            <a:off x="6872364" y="2976059"/>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1" name="テキスト ボックス 100"/>
          <p:cNvSpPr txBox="1"/>
          <p:nvPr/>
        </p:nvSpPr>
        <p:spPr>
          <a:xfrm>
            <a:off x="6872364" y="3497081"/>
            <a:ext cx="1224136" cy="199827"/>
          </a:xfrm>
          <a:prstGeom prst="rect">
            <a:avLst/>
          </a:prstGeom>
        </p:spPr>
        <p:txBody>
          <a:bodyPr wrap="none" lIns="0" tIns="0" rIns="0" bIns="0" rtlCol="0" anchor="t" anchorCtr="0">
            <a:noAutofit/>
          </a:bodyPr>
          <a:lstStyle/>
          <a:p>
            <a:pPr algn="ctr">
              <a:spcBef>
                <a:spcPct val="0"/>
              </a:spcBef>
              <a:defRPr/>
            </a:pPr>
            <a:r>
              <a:rPr kumimoji="0" lang="ja-JP" altLang="en-US" sz="1600" b="1" kern="0">
                <a:solidFill>
                  <a:srgbClr val="FFFFFF"/>
                </a:solidFill>
                <a:cs typeface="メイリオ" pitchFamily="50" charset="-128"/>
              </a:rPr>
              <a:t>会計システム</a:t>
            </a:r>
          </a:p>
        </p:txBody>
      </p:sp>
      <p:sp>
        <p:nvSpPr>
          <p:cNvPr id="102" name="テキスト ボックス 101"/>
          <p:cNvSpPr txBox="1"/>
          <p:nvPr/>
        </p:nvSpPr>
        <p:spPr>
          <a:xfrm>
            <a:off x="7092281" y="2091110"/>
            <a:ext cx="792088" cy="199827"/>
          </a:xfrm>
          <a:prstGeom prst="rect">
            <a:avLst/>
          </a:prstGeom>
        </p:spPr>
        <p:txBody>
          <a:bodyPr wrap="none" lIns="0" tIns="0" rIns="0" bIns="0" rtlCol="0" anchor="t" anchorCtr="0">
            <a:noAutofit/>
          </a:bodyPr>
          <a:lstStyle/>
          <a:p>
            <a:pPr algn="ctr">
              <a:spcBef>
                <a:spcPct val="0"/>
              </a:spcBef>
              <a:defRPr/>
            </a:pPr>
            <a:r>
              <a:rPr kumimoji="0" lang="ja-JP" altLang="en-US" sz="1600" kern="0">
                <a:solidFill>
                  <a:sysClr val="windowText" lastClr="000000">
                    <a:lumMod val="75000"/>
                    <a:lumOff val="25000"/>
                  </a:sysClr>
                </a:solidFill>
                <a:cs typeface="メイリオ" pitchFamily="50" charset="-128"/>
              </a:rPr>
              <a:t>財務諸表</a:t>
            </a:r>
          </a:p>
        </p:txBody>
      </p:sp>
      <p:grpSp>
        <p:nvGrpSpPr>
          <p:cNvPr id="103" name="グループ化 52"/>
          <p:cNvGrpSpPr/>
          <p:nvPr/>
        </p:nvGrpSpPr>
        <p:grpSpPr>
          <a:xfrm>
            <a:off x="6147212" y="1573218"/>
            <a:ext cx="675051" cy="455359"/>
            <a:chOff x="251520" y="2924944"/>
            <a:chExt cx="645230" cy="576000"/>
          </a:xfrm>
          <a:solidFill>
            <a:srgbClr val="E27100"/>
          </a:solidFill>
        </p:grpSpPr>
        <p:sp>
          <p:nvSpPr>
            <p:cNvPr id="104" name="角丸四角形 103"/>
            <p:cNvSpPr/>
            <p:nvPr/>
          </p:nvSpPr>
          <p:spPr>
            <a:xfrm>
              <a:off x="251520" y="2924944"/>
              <a:ext cx="576064" cy="576000"/>
            </a:xfrm>
            <a:prstGeom prst="roundRect">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05" name="テキスト ボックス 104"/>
            <p:cNvSpPr txBox="1"/>
            <p:nvPr/>
          </p:nvSpPr>
          <p:spPr>
            <a:xfrm>
              <a:off x="392694" y="3059995"/>
              <a:ext cx="504056" cy="360040"/>
            </a:xfrm>
            <a:prstGeom prst="rect">
              <a:avLst/>
            </a:prstGeom>
            <a:noFill/>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個別</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会計</a:t>
              </a:r>
            </a:p>
          </p:txBody>
        </p:sp>
      </p:grpSp>
      <p:sp>
        <p:nvSpPr>
          <p:cNvPr id="107" name="角丸四角形 106"/>
          <p:cNvSpPr/>
          <p:nvPr/>
        </p:nvSpPr>
        <p:spPr>
          <a:xfrm>
            <a:off x="467544" y="1758070"/>
            <a:ext cx="2520280" cy="2198455"/>
          </a:xfrm>
          <a:prstGeom prst="roundRect">
            <a:avLst>
              <a:gd name="adj" fmla="val 7719"/>
            </a:avLst>
          </a:prstGeom>
          <a:solidFill>
            <a:srgbClr val="FFFFFF"/>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08" name="グループ化 18"/>
          <p:cNvGrpSpPr/>
          <p:nvPr/>
        </p:nvGrpSpPr>
        <p:grpSpPr>
          <a:xfrm>
            <a:off x="323528" y="1583354"/>
            <a:ext cx="678841" cy="445287"/>
            <a:chOff x="251520" y="2924944"/>
            <a:chExt cx="648852" cy="576000"/>
          </a:xfrm>
        </p:grpSpPr>
        <p:sp>
          <p:nvSpPr>
            <p:cNvPr id="113" name="角丸四角形 112"/>
            <p:cNvSpPr/>
            <p:nvPr/>
          </p:nvSpPr>
          <p:spPr>
            <a:xfrm>
              <a:off x="251520" y="2924944"/>
              <a:ext cx="576064" cy="57600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4" name="テキスト ボックス 113"/>
            <p:cNvSpPr txBox="1"/>
            <p:nvPr/>
          </p:nvSpPr>
          <p:spPr>
            <a:xfrm>
              <a:off x="396316" y="3054009"/>
              <a:ext cx="504056" cy="360040"/>
            </a:xfrm>
            <a:prstGeom prst="rect">
              <a:avLst/>
            </a:prstGeom>
          </p:spPr>
          <p:txBody>
            <a:bodyPr wrap="none" lIns="0" tIns="0" rIns="0" bIns="0" rtlCol="0" anchor="t" anchorCtr="0">
              <a:normAutofit fontScale="70000" lnSpcReduction="20000"/>
            </a:bodyPr>
            <a:lstStyle/>
            <a:p>
              <a:pPr>
                <a:spcBef>
                  <a:spcPct val="0"/>
                </a:spcBef>
                <a:defRPr/>
              </a:pPr>
              <a:r>
                <a:rPr kumimoji="0" lang="ja-JP" altLang="en-US" sz="1600" b="1" kern="0">
                  <a:solidFill>
                    <a:srgbClr val="FFFFFF"/>
                  </a:solidFill>
                  <a:cs typeface="メイリオ" pitchFamily="50" charset="-128"/>
                </a:rPr>
                <a:t>制度</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09" name="テキスト ボックス 108"/>
          <p:cNvSpPr txBox="1"/>
          <p:nvPr/>
        </p:nvSpPr>
        <p:spPr>
          <a:xfrm>
            <a:off x="620525" y="2099287"/>
            <a:ext cx="2376264" cy="749283"/>
          </a:xfrm>
          <a:prstGeom prst="rect">
            <a:avLst/>
          </a:prstGeom>
        </p:spPr>
        <p:txBody>
          <a:bodyPr wrap="none" lIns="0" tIns="0" rIns="0" bIns="0" rtlCol="0" anchor="t" anchorCtr="0">
            <a:normAutofit/>
          </a:bodyPr>
          <a:lstStyle/>
          <a:p>
            <a:pPr>
              <a:lnSpc>
                <a:spcPct val="150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社外へ財務諸表公開</a:t>
            </a:r>
            <a:endParaRPr kumimoji="0" lang="en-US" altLang="ja-JP" sz="1600" kern="0">
              <a:solidFill>
                <a:sysClr val="windowText" lastClr="000000"/>
              </a:solidFill>
              <a:cs typeface="メイリオ" pitchFamily="50" charset="-128"/>
            </a:endParaRPr>
          </a:p>
          <a:p>
            <a:pPr>
              <a:lnSpc>
                <a:spcPct val="150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四半期</a:t>
            </a:r>
          </a:p>
        </p:txBody>
      </p:sp>
      <p:grpSp>
        <p:nvGrpSpPr>
          <p:cNvPr id="110" name="グループ化 51"/>
          <p:cNvGrpSpPr/>
          <p:nvPr/>
        </p:nvGrpSpPr>
        <p:grpSpPr>
          <a:xfrm>
            <a:off x="818618" y="2890733"/>
            <a:ext cx="1728192" cy="370477"/>
            <a:chOff x="827584" y="4410217"/>
            <a:chExt cx="1728192" cy="504056"/>
          </a:xfrm>
        </p:grpSpPr>
        <p:sp>
          <p:nvSpPr>
            <p:cNvPr id="111" name="正方形/長方形 110"/>
            <p:cNvSpPr/>
            <p:nvPr/>
          </p:nvSpPr>
          <p:spPr>
            <a:xfrm>
              <a:off x="827584" y="4410217"/>
              <a:ext cx="1728192" cy="504056"/>
            </a:xfrm>
            <a:prstGeom prst="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12" name="テキスト ボックス 111"/>
            <p:cNvSpPr txBox="1"/>
            <p:nvPr/>
          </p:nvSpPr>
          <p:spPr>
            <a:xfrm>
              <a:off x="1061538" y="4544980"/>
              <a:ext cx="1224136" cy="216024"/>
            </a:xfrm>
            <a:prstGeom prst="rect">
              <a:avLst/>
            </a:prstGeom>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連結システム</a:t>
              </a:r>
            </a:p>
          </p:txBody>
        </p:sp>
      </p:grpSp>
      <p:sp>
        <p:nvSpPr>
          <p:cNvPr id="116" name="角丸四角形 115"/>
          <p:cNvSpPr/>
          <p:nvPr/>
        </p:nvSpPr>
        <p:spPr>
          <a:xfrm>
            <a:off x="3275856" y="1758006"/>
            <a:ext cx="2520000" cy="2198455"/>
          </a:xfrm>
          <a:prstGeom prst="roundRect">
            <a:avLst>
              <a:gd name="adj" fmla="val 7719"/>
            </a:avLst>
          </a:prstGeom>
          <a:solidFill>
            <a:srgbClr val="FFFFFF"/>
          </a:solidFill>
          <a:ln w="25400" cap="flat" cmpd="sng" algn="ctr">
            <a:solidFill>
              <a:srgbClr val="00B0F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grpSp>
        <p:nvGrpSpPr>
          <p:cNvPr id="117" name="グループ化 20"/>
          <p:cNvGrpSpPr/>
          <p:nvPr/>
        </p:nvGrpSpPr>
        <p:grpSpPr>
          <a:xfrm>
            <a:off x="3131840" y="1583354"/>
            <a:ext cx="664926" cy="445224"/>
            <a:chOff x="251520" y="3023339"/>
            <a:chExt cx="635552" cy="477605"/>
          </a:xfrm>
        </p:grpSpPr>
        <p:sp>
          <p:nvSpPr>
            <p:cNvPr id="119" name="角丸四角形 118"/>
            <p:cNvSpPr/>
            <p:nvPr/>
          </p:nvSpPr>
          <p:spPr>
            <a:xfrm>
              <a:off x="251520" y="3023339"/>
              <a:ext cx="576064" cy="477605"/>
            </a:xfrm>
            <a:prstGeom prst="round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20" name="テキスト ボックス 119"/>
            <p:cNvSpPr txBox="1"/>
            <p:nvPr/>
          </p:nvSpPr>
          <p:spPr>
            <a:xfrm>
              <a:off x="383016" y="3119146"/>
              <a:ext cx="504056" cy="360040"/>
            </a:xfrm>
            <a:prstGeom prst="rect">
              <a:avLst/>
            </a:prstGeom>
          </p:spPr>
          <p:txBody>
            <a:bodyPr wrap="none" lIns="0" tIns="0" rIns="0" bIns="0" rtlCol="0" anchor="t" anchorCtr="0">
              <a:normAutofit fontScale="77500" lnSpcReduction="20000"/>
            </a:bodyPr>
            <a:lstStyle/>
            <a:p>
              <a:pPr>
                <a:spcBef>
                  <a:spcPct val="0"/>
                </a:spcBef>
                <a:defRPr/>
              </a:pPr>
              <a:r>
                <a:rPr kumimoji="0" lang="ja-JP" altLang="en-US" sz="1600" b="1" kern="0">
                  <a:solidFill>
                    <a:srgbClr val="FFFFFF"/>
                  </a:solidFill>
                  <a:cs typeface="メイリオ" pitchFamily="50" charset="-128"/>
                </a:rPr>
                <a:t>管理</a:t>
              </a:r>
              <a:endParaRPr kumimoji="0" lang="en-US" altLang="ja-JP" sz="1600" b="1" kern="0">
                <a:solidFill>
                  <a:srgbClr val="FFFFFF"/>
                </a:solidFill>
                <a:cs typeface="メイリオ" pitchFamily="50" charset="-128"/>
              </a:endParaRPr>
            </a:p>
            <a:p>
              <a:pPr>
                <a:spcBef>
                  <a:spcPct val="0"/>
                </a:spcBef>
                <a:defRPr/>
              </a:pPr>
              <a:r>
                <a:rPr kumimoji="0" lang="ja-JP" altLang="en-US" sz="1600" b="1" kern="0">
                  <a:solidFill>
                    <a:srgbClr val="FFFFFF"/>
                  </a:solidFill>
                  <a:cs typeface="メイリオ" pitchFamily="50" charset="-128"/>
                </a:rPr>
                <a:t>連結</a:t>
              </a:r>
            </a:p>
          </p:txBody>
        </p:sp>
      </p:grpSp>
      <p:sp>
        <p:nvSpPr>
          <p:cNvPr id="118" name="テキスト ボックス 25"/>
          <p:cNvSpPr txBox="1"/>
          <p:nvPr/>
        </p:nvSpPr>
        <p:spPr>
          <a:xfrm>
            <a:off x="3419872" y="2107829"/>
            <a:ext cx="2376264" cy="815892"/>
          </a:xfrm>
          <a:prstGeom prst="rect">
            <a:avLst/>
          </a:prstGeom>
        </p:spPr>
        <p:txBody>
          <a:bodyPr wrap="none" lIns="0" tIns="0" rIns="0" bIns="0" rtlCol="0" anchor="t" anchorCtr="0">
            <a:noAutofit/>
          </a:bodyPr>
          <a:lstStyle/>
          <a:p>
            <a:pPr>
              <a:lnSpc>
                <a:spcPts val="2000"/>
              </a:lnSpc>
              <a:spcBef>
                <a:spcPct val="0"/>
              </a:spcBef>
              <a:defRPr/>
            </a:pPr>
            <a:r>
              <a:rPr kumimoji="0" lang="ja-JP" altLang="en-US" sz="1600" kern="0">
                <a:solidFill>
                  <a:sysClr val="windowText" lastClr="000000"/>
                </a:solidFill>
                <a:cs typeface="メイリオ" pitchFamily="50" charset="-128"/>
              </a:rPr>
              <a:t>目的</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グループ全体の</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モニタリング・ 意思決定</a:t>
            </a:r>
            <a:endParaRPr kumimoji="0" lang="en-US" altLang="ja-JP" sz="1600" kern="0">
              <a:solidFill>
                <a:sysClr val="windowText" lastClr="000000"/>
              </a:solidFill>
              <a:cs typeface="メイリオ" pitchFamily="50" charset="-128"/>
            </a:endParaRPr>
          </a:p>
          <a:p>
            <a:pPr>
              <a:lnSpc>
                <a:spcPts val="2000"/>
              </a:lnSpc>
              <a:spcBef>
                <a:spcPct val="0"/>
              </a:spcBef>
              <a:defRPr/>
            </a:pPr>
            <a:r>
              <a:rPr kumimoji="0" lang="ja-JP" altLang="en-US" sz="1600" kern="0">
                <a:solidFill>
                  <a:sysClr val="windowText" lastClr="000000"/>
                </a:solidFill>
                <a:cs typeface="メイリオ" pitchFamily="50" charset="-128"/>
              </a:rPr>
              <a:t>タイミング</a:t>
            </a:r>
            <a:r>
              <a:rPr kumimoji="0" lang="en-US" altLang="ja-JP" sz="1600" kern="0">
                <a:solidFill>
                  <a:sysClr val="windowText" lastClr="000000"/>
                </a:solidFill>
                <a:cs typeface="メイリオ" pitchFamily="50" charset="-128"/>
              </a:rPr>
              <a:t>:</a:t>
            </a:r>
            <a:r>
              <a:rPr kumimoji="0" lang="ja-JP" altLang="en-US" sz="1600" kern="0">
                <a:solidFill>
                  <a:sysClr val="windowText" lastClr="000000"/>
                </a:solidFill>
                <a:cs typeface="メイリオ" pitchFamily="50" charset="-128"/>
              </a:rPr>
              <a:t>シームレス</a:t>
            </a:r>
          </a:p>
        </p:txBody>
      </p:sp>
      <p:sp>
        <p:nvSpPr>
          <p:cNvPr id="121" name="Rectangle 3"/>
          <p:cNvSpPr>
            <a:spLocks noChangeArrowheads="1"/>
          </p:cNvSpPr>
          <p:nvPr/>
        </p:nvSpPr>
        <p:spPr bwMode="auto">
          <a:xfrm>
            <a:off x="419811" y="4009876"/>
            <a:ext cx="8325484" cy="757130"/>
          </a:xfrm>
          <a:prstGeom prst="rect">
            <a:avLst/>
          </a:prstGeom>
          <a:solidFill>
            <a:srgbClr val="EE5500"/>
          </a:solidFill>
          <a:ln w="25400" cap="flat" cmpd="sng" algn="ctr">
            <a:solidFill>
              <a:srgbClr val="EE5500"/>
            </a:solidFill>
            <a:prstDash val="solid"/>
            <a:headEnd/>
            <a:tailEnd/>
          </a:ln>
          <a:effectLst/>
        </p:spPr>
        <p:txBody>
          <a:bodyPr wrap="square">
            <a:spAutoFit/>
          </a:bodyPr>
          <a:lstStyle/>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各社の</a:t>
            </a:r>
            <a:r>
              <a:rPr kumimoji="0" lang="en-US" altLang="ja-JP" kern="0">
                <a:solidFill>
                  <a:srgbClr val="FFFFFF"/>
                </a:solidFill>
                <a:latin typeface="メイリオ"/>
                <a:ea typeface="メイリオ"/>
                <a:cs typeface="メイリオ" pitchFamily="50" charset="-128"/>
              </a:rPr>
              <a:t>NX</a:t>
            </a:r>
            <a:r>
              <a:rPr kumimoji="0" lang="ja-JP" altLang="en-US" kern="0">
                <a:solidFill>
                  <a:srgbClr val="FFFFFF"/>
                </a:solidFill>
                <a:latin typeface="メイリオ"/>
                <a:ea typeface="メイリオ"/>
                <a:cs typeface="メイリオ" pitchFamily="50" charset="-128"/>
              </a:rPr>
              <a:t>統合会計で蓄積された管理会計データを</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モニタリング</a:t>
            </a:r>
            <a:r>
              <a:rPr kumimoji="0" lang="en-US" altLang="ja-JP" b="1" kern="0">
                <a:solidFill>
                  <a:srgbClr val="FFFFFF"/>
                </a:solidFill>
                <a:latin typeface="メイリオ"/>
                <a:ea typeface="メイリオ"/>
                <a:cs typeface="メイリオ" pitchFamily="50" charset="-128"/>
              </a:rPr>
              <a:t>”</a:t>
            </a:r>
            <a:endParaRPr kumimoji="0" lang="en-US" altLang="ja-JP" kern="0">
              <a:solidFill>
                <a:srgbClr val="FFFFFF"/>
              </a:solidFill>
              <a:latin typeface="メイリオ"/>
              <a:ea typeface="メイリオ"/>
              <a:cs typeface="メイリオ" pitchFamily="50" charset="-128"/>
            </a:endParaRPr>
          </a:p>
          <a:p>
            <a:pPr>
              <a:lnSpc>
                <a:spcPct val="120000"/>
              </a:lnSpc>
              <a:buClr>
                <a:srgbClr val="FFFFFF"/>
              </a:buClr>
              <a:buSzPct val="75000"/>
              <a:defRPr/>
            </a:pPr>
            <a:r>
              <a:rPr kumimoji="0" lang="ja-JP" altLang="en-US" kern="0">
                <a:solidFill>
                  <a:srgbClr val="FFFFFF"/>
                </a:solidFill>
                <a:latin typeface="メイリオ"/>
                <a:ea typeface="メイリオ"/>
                <a:cs typeface="メイリオ" pitchFamily="50" charset="-128"/>
              </a:rPr>
              <a:t>　 制度連結とは違った、グループ全体の管理連結により</a:t>
            </a:r>
            <a:r>
              <a:rPr kumimoji="0" lang="en-US" altLang="ja-JP" b="1" kern="0">
                <a:solidFill>
                  <a:srgbClr val="FFFFFF"/>
                </a:solidFill>
                <a:latin typeface="メイリオ"/>
                <a:ea typeface="メイリオ"/>
                <a:cs typeface="メイリオ" pitchFamily="50" charset="-128"/>
              </a:rPr>
              <a:t>”</a:t>
            </a:r>
            <a:r>
              <a:rPr kumimoji="0" lang="ja-JP" altLang="en-US" b="1" kern="0">
                <a:solidFill>
                  <a:srgbClr val="FFFFFF"/>
                </a:solidFill>
                <a:latin typeface="メイリオ"/>
                <a:ea typeface="メイリオ"/>
                <a:cs typeface="メイリオ" pitchFamily="50" charset="-128"/>
              </a:rPr>
              <a:t>意思決定を迅速化</a:t>
            </a:r>
            <a:r>
              <a:rPr kumimoji="0" lang="en-US" altLang="ja-JP" b="1" kern="0">
                <a:solidFill>
                  <a:srgbClr val="FFFFFF"/>
                </a:solidFill>
                <a:latin typeface="メイリオ"/>
                <a:ea typeface="メイリオ"/>
                <a:cs typeface="メイリオ" pitchFamily="50" charset="-128"/>
              </a:rPr>
              <a:t>”</a:t>
            </a:r>
            <a:endParaRPr kumimoji="0" lang="ja-JP" altLang="en-US" b="1" kern="0">
              <a:solidFill>
                <a:srgbClr val="FFFFFF"/>
              </a:solidFill>
              <a:latin typeface="メイリオ"/>
              <a:ea typeface="メイリオ"/>
              <a:cs typeface="メイリオ" pitchFamily="50" charset="-128"/>
            </a:endParaRPr>
          </a:p>
        </p:txBody>
      </p:sp>
      <p:cxnSp>
        <p:nvCxnSpPr>
          <p:cNvPr id="122" name="直線コネクタ 121"/>
          <p:cNvCxnSpPr>
            <a:stCxn id="111" idx="3"/>
            <a:endCxn id="98" idx="1"/>
          </p:cNvCxnSpPr>
          <p:nvPr/>
        </p:nvCxnSpPr>
        <p:spPr>
          <a:xfrm flipV="1">
            <a:off x="2546810" y="3052313"/>
            <a:ext cx="4104457" cy="23659"/>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4" name="直線コネクタ 123"/>
          <p:cNvCxnSpPr>
            <a:endCxn id="96" idx="1"/>
          </p:cNvCxnSpPr>
          <p:nvPr/>
        </p:nvCxnSpPr>
        <p:spPr>
          <a:xfrm>
            <a:off x="5436096" y="3094090"/>
            <a:ext cx="1215171" cy="482731"/>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cxnSp>
        <p:nvCxnSpPr>
          <p:cNvPr id="125" name="直線コネクタ 124"/>
          <p:cNvCxnSpPr>
            <a:endCxn id="97" idx="1"/>
          </p:cNvCxnSpPr>
          <p:nvPr/>
        </p:nvCxnSpPr>
        <p:spPr>
          <a:xfrm flipV="1">
            <a:off x="5436096" y="2527804"/>
            <a:ext cx="1215171" cy="523427"/>
          </a:xfrm>
          <a:prstGeom prst="line">
            <a:avLst/>
          </a:prstGeom>
          <a:noFill/>
          <a:ln w="38100" cap="flat" cmpd="sng" algn="ctr">
            <a:solidFill>
              <a:srgbClr val="FFFFFF">
                <a:lumMod val="50000"/>
              </a:srgbClr>
            </a:solidFill>
            <a:prstDash val="solid"/>
          </a:ln>
          <a:effectLst>
            <a:outerShdw blurRad="40000" dist="23000" dir="5400000" rotWithShape="0">
              <a:srgbClr val="000000">
                <a:alpha val="35000"/>
              </a:srgbClr>
            </a:outerShdw>
          </a:effectLst>
        </p:spPr>
      </p:cxnSp>
      <p:sp>
        <p:nvSpPr>
          <p:cNvPr id="126" name="テキスト ボックス 125"/>
          <p:cNvSpPr txBox="1"/>
          <p:nvPr/>
        </p:nvSpPr>
        <p:spPr>
          <a:xfrm>
            <a:off x="2915816" y="314781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r>
              <a:rPr lang="en-US" altLang="ja-JP" sz="1200" b="1">
                <a:solidFill>
                  <a:srgbClr val="EE5500"/>
                </a:solidFill>
                <a:cs typeface="メイリオ" pitchFamily="50" charset="-128"/>
              </a:rPr>
              <a:t>/</a:t>
            </a:r>
            <a:r>
              <a:rPr lang="ja-JP" altLang="en-US" sz="1200" b="1">
                <a:solidFill>
                  <a:srgbClr val="EE5500"/>
                </a:solidFill>
                <a:cs typeface="メイリオ" pitchFamily="50" charset="-128"/>
              </a:rPr>
              <a:t>四半期</a:t>
            </a:r>
          </a:p>
        </p:txBody>
      </p:sp>
      <p:sp>
        <p:nvSpPr>
          <p:cNvPr id="127" name="テキスト ボックス 126"/>
          <p:cNvSpPr txBox="1"/>
          <p:nvPr/>
        </p:nvSpPr>
        <p:spPr>
          <a:xfrm>
            <a:off x="6187838" y="235754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日次</a:t>
            </a:r>
          </a:p>
        </p:txBody>
      </p:sp>
      <p:sp>
        <p:nvSpPr>
          <p:cNvPr id="128" name="テキスト ボックス 127"/>
          <p:cNvSpPr txBox="1"/>
          <p:nvPr/>
        </p:nvSpPr>
        <p:spPr>
          <a:xfrm>
            <a:off x="6187838" y="2846564"/>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週次</a:t>
            </a:r>
          </a:p>
        </p:txBody>
      </p:sp>
      <p:sp>
        <p:nvSpPr>
          <p:cNvPr id="129" name="テキスト ボックス 128"/>
          <p:cNvSpPr txBox="1"/>
          <p:nvPr/>
        </p:nvSpPr>
        <p:spPr>
          <a:xfrm>
            <a:off x="6187838" y="3675836"/>
            <a:ext cx="432048" cy="199827"/>
          </a:xfrm>
          <a:prstGeom prst="rect">
            <a:avLst/>
          </a:prstGeom>
        </p:spPr>
        <p:txBody>
          <a:bodyPr wrap="none" lIns="0" tIns="0" rIns="0" bIns="0" rtlCol="0" anchor="t" anchorCtr="0">
            <a:noAutofit/>
          </a:bodyPr>
          <a:lstStyle/>
          <a:p>
            <a:pPr algn="ctr">
              <a:spcBef>
                <a:spcPct val="0"/>
              </a:spcBef>
            </a:pPr>
            <a:r>
              <a:rPr lang="ja-JP" altLang="en-US" sz="1200" b="1">
                <a:solidFill>
                  <a:srgbClr val="EE5500"/>
                </a:solidFill>
                <a:cs typeface="メイリオ" pitchFamily="50" charset="-128"/>
              </a:rPr>
              <a:t>月次</a:t>
            </a:r>
          </a:p>
        </p:txBody>
      </p:sp>
      <p:sp>
        <p:nvSpPr>
          <p:cNvPr id="131" name="正方形/長方形 130"/>
          <p:cNvSpPr/>
          <p:nvPr/>
        </p:nvSpPr>
        <p:spPr>
          <a:xfrm>
            <a:off x="3689972" y="2897801"/>
            <a:ext cx="1728192" cy="370477"/>
          </a:xfrm>
          <a:prstGeom prst="rect">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132" name="テキスト ボックス 131"/>
          <p:cNvSpPr txBox="1"/>
          <p:nvPr/>
        </p:nvSpPr>
        <p:spPr>
          <a:xfrm>
            <a:off x="3765257" y="2998588"/>
            <a:ext cx="1224136" cy="199827"/>
          </a:xfrm>
          <a:prstGeom prst="rect">
            <a:avLst/>
          </a:prstGeom>
          <a:solidFill>
            <a:srgbClr val="EE5500"/>
          </a:solidFill>
          <a:ln>
            <a:solidFill>
              <a:srgbClr val="EE5500"/>
            </a:solidFill>
          </a:ln>
        </p:spPr>
        <p:txBody>
          <a:bodyPr wrap="none" lIns="0" tIns="0" rIns="0" bIns="0" rtlCol="0" anchor="t" anchorCtr="0">
            <a:noAutofit/>
          </a:bodyPr>
          <a:lstStyle/>
          <a:p>
            <a:pPr>
              <a:spcBef>
                <a:spcPct val="0"/>
              </a:spcBef>
              <a:defRPr/>
            </a:pPr>
            <a:r>
              <a:rPr kumimoji="0" lang="ja-JP" altLang="en-US" sz="1600" b="1" kern="0">
                <a:solidFill>
                  <a:srgbClr val="FFFFFF"/>
                </a:solidFill>
                <a:cs typeface="メイリオ" pitchFamily="50" charset="-128"/>
              </a:rPr>
              <a:t>グループ経営管理</a:t>
            </a:r>
          </a:p>
        </p:txBody>
      </p:sp>
      <p:sp>
        <p:nvSpPr>
          <p:cNvPr id="133" name="Freeform 307"/>
          <p:cNvSpPr>
            <a:spLocks noEditPoints="1"/>
          </p:cNvSpPr>
          <p:nvPr/>
        </p:nvSpPr>
        <p:spPr bwMode="auto">
          <a:xfrm>
            <a:off x="458507" y="403164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
        <p:nvSpPr>
          <p:cNvPr id="134" name="Freeform 307"/>
          <p:cNvSpPr>
            <a:spLocks noEditPoints="1"/>
          </p:cNvSpPr>
          <p:nvPr/>
        </p:nvSpPr>
        <p:spPr bwMode="auto">
          <a:xfrm>
            <a:off x="458507" y="4395882"/>
            <a:ext cx="324036" cy="324036"/>
          </a:xfrm>
          <a:custGeom>
            <a:avLst/>
            <a:gdLst>
              <a:gd name="T0" fmla="*/ 540 w 876"/>
              <a:gd name="T1" fmla="*/ 101 h 878"/>
              <a:gd name="T2" fmla="*/ 661 w 876"/>
              <a:gd name="T3" fmla="*/ 166 h 878"/>
              <a:gd name="T4" fmla="*/ 741 w 876"/>
              <a:gd name="T5" fmla="*/ 258 h 878"/>
              <a:gd name="T6" fmla="*/ 787 w 876"/>
              <a:gd name="T7" fmla="*/ 387 h 878"/>
              <a:gd name="T8" fmla="*/ 784 w 876"/>
              <a:gd name="T9" fmla="*/ 508 h 878"/>
              <a:gd name="T10" fmla="*/ 732 w 876"/>
              <a:gd name="T11" fmla="*/ 635 h 878"/>
              <a:gd name="T12" fmla="*/ 648 w 876"/>
              <a:gd name="T13" fmla="*/ 723 h 878"/>
              <a:gd name="T14" fmla="*/ 525 w 876"/>
              <a:gd name="T15" fmla="*/ 782 h 878"/>
              <a:gd name="T16" fmla="*/ 403 w 876"/>
              <a:gd name="T17" fmla="*/ 790 h 878"/>
              <a:gd name="T18" fmla="*/ 271 w 876"/>
              <a:gd name="T19" fmla="*/ 750 h 878"/>
              <a:gd name="T20" fmla="*/ 177 w 876"/>
              <a:gd name="T21" fmla="*/ 676 h 878"/>
              <a:gd name="T22" fmla="*/ 106 w 876"/>
              <a:gd name="T23" fmla="*/ 558 h 878"/>
              <a:gd name="T24" fmla="*/ 86 w 876"/>
              <a:gd name="T25" fmla="*/ 438 h 878"/>
              <a:gd name="T26" fmla="*/ 112 w 876"/>
              <a:gd name="T27" fmla="*/ 304 h 878"/>
              <a:gd name="T28" fmla="*/ 189 w 876"/>
              <a:gd name="T29" fmla="*/ 189 h 878"/>
              <a:gd name="T30" fmla="*/ 287 w 876"/>
              <a:gd name="T31" fmla="*/ 119 h 878"/>
              <a:gd name="T32" fmla="*/ 420 w 876"/>
              <a:gd name="T33" fmla="*/ 87 h 878"/>
              <a:gd name="T34" fmla="*/ 329 w 876"/>
              <a:gd name="T35" fmla="*/ 15 h 878"/>
              <a:gd name="T36" fmla="*/ 176 w 876"/>
              <a:gd name="T37" fmla="*/ 88 h 878"/>
              <a:gd name="T38" fmla="*/ 63 w 876"/>
              <a:gd name="T39" fmla="*/ 212 h 878"/>
              <a:gd name="T40" fmla="*/ 5 w 876"/>
              <a:gd name="T41" fmla="*/ 372 h 878"/>
              <a:gd name="T42" fmla="*/ 9 w 876"/>
              <a:gd name="T43" fmla="*/ 527 h 878"/>
              <a:gd name="T44" fmla="*/ 75 w 876"/>
              <a:gd name="T45" fmla="*/ 684 h 878"/>
              <a:gd name="T46" fmla="*/ 194 w 876"/>
              <a:gd name="T47" fmla="*/ 802 h 878"/>
              <a:gd name="T48" fmla="*/ 349 w 876"/>
              <a:gd name="T49" fmla="*/ 868 h 878"/>
              <a:gd name="T50" fmla="*/ 504 w 876"/>
              <a:gd name="T51" fmla="*/ 872 h 878"/>
              <a:gd name="T52" fmla="*/ 665 w 876"/>
              <a:gd name="T53" fmla="*/ 814 h 878"/>
              <a:gd name="T54" fmla="*/ 789 w 876"/>
              <a:gd name="T55" fmla="*/ 701 h 878"/>
              <a:gd name="T56" fmla="*/ 862 w 876"/>
              <a:gd name="T57" fmla="*/ 549 h 878"/>
              <a:gd name="T58" fmla="*/ 874 w 876"/>
              <a:gd name="T59" fmla="*/ 394 h 878"/>
              <a:gd name="T60" fmla="*/ 823 w 876"/>
              <a:gd name="T61" fmla="*/ 230 h 878"/>
              <a:gd name="T62" fmla="*/ 717 w 876"/>
              <a:gd name="T63" fmla="*/ 101 h 878"/>
              <a:gd name="T64" fmla="*/ 568 w 876"/>
              <a:gd name="T65" fmla="*/ 21 h 878"/>
              <a:gd name="T66" fmla="*/ 466 w 876"/>
              <a:gd name="T67" fmla="*/ 411 h 878"/>
              <a:gd name="T68" fmla="*/ 472 w 876"/>
              <a:gd name="T69" fmla="*/ 460 h 878"/>
              <a:gd name="T70" fmla="*/ 424 w 876"/>
              <a:gd name="T71" fmla="*/ 474 h 878"/>
              <a:gd name="T72" fmla="*/ 401 w 876"/>
              <a:gd name="T73" fmla="*/ 431 h 878"/>
              <a:gd name="T74" fmla="*/ 438 w 876"/>
              <a:gd name="T75" fmla="*/ 399 h 878"/>
              <a:gd name="T76" fmla="*/ 738 w 876"/>
              <a:gd name="T77" fmla="*/ 454 h 878"/>
              <a:gd name="T78" fmla="*/ 702 w 876"/>
              <a:gd name="T79" fmla="*/ 582 h 878"/>
              <a:gd name="T80" fmla="*/ 541 w 876"/>
              <a:gd name="T81" fmla="*/ 720 h 878"/>
              <a:gd name="T82" fmla="*/ 438 w 876"/>
              <a:gd name="T83" fmla="*/ 740 h 878"/>
              <a:gd name="T84" fmla="*/ 321 w 876"/>
              <a:gd name="T85" fmla="*/ 716 h 878"/>
              <a:gd name="T86" fmla="*/ 161 w 876"/>
              <a:gd name="T87" fmla="*/ 556 h 878"/>
              <a:gd name="T88" fmla="*/ 138 w 876"/>
              <a:gd name="T89" fmla="*/ 438 h 878"/>
              <a:gd name="T90" fmla="*/ 156 w 876"/>
              <a:gd name="T91" fmla="*/ 335 h 878"/>
              <a:gd name="T92" fmla="*/ 295 w 876"/>
              <a:gd name="T93" fmla="*/ 176 h 878"/>
              <a:gd name="T94" fmla="*/ 423 w 876"/>
              <a:gd name="T95" fmla="*/ 140 h 878"/>
              <a:gd name="T96" fmla="*/ 527 w 876"/>
              <a:gd name="T97" fmla="*/ 153 h 878"/>
              <a:gd name="T98" fmla="*/ 687 w 876"/>
              <a:gd name="T99" fmla="*/ 272 h 878"/>
              <a:gd name="T100" fmla="*/ 737 w 876"/>
              <a:gd name="T101" fmla="*/ 408 h 878"/>
              <a:gd name="T102" fmla="*/ 439 w 876"/>
              <a:gd name="T103" fmla="*/ 347 h 878"/>
              <a:gd name="T104" fmla="*/ 375 w 876"/>
              <a:gd name="T105" fmla="*/ 374 h 878"/>
              <a:gd name="T106" fmla="*/ 349 w 876"/>
              <a:gd name="T107" fmla="*/ 447 h 878"/>
              <a:gd name="T108" fmla="*/ 478 w 876"/>
              <a:gd name="T109" fmla="*/ 520 h 878"/>
              <a:gd name="T110" fmla="*/ 525 w 876"/>
              <a:gd name="T111" fmla="*/ 46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6" h="878">
                <a:moveTo>
                  <a:pt x="438" y="86"/>
                </a:moveTo>
                <a:lnTo>
                  <a:pt x="438" y="86"/>
                </a:lnTo>
                <a:lnTo>
                  <a:pt x="455" y="87"/>
                </a:lnTo>
                <a:lnTo>
                  <a:pt x="473" y="88"/>
                </a:lnTo>
                <a:lnTo>
                  <a:pt x="490" y="89"/>
                </a:lnTo>
                <a:lnTo>
                  <a:pt x="508" y="93"/>
                </a:lnTo>
                <a:lnTo>
                  <a:pt x="525" y="96"/>
                </a:lnTo>
                <a:lnTo>
                  <a:pt x="540" y="101"/>
                </a:lnTo>
                <a:lnTo>
                  <a:pt x="557" y="106"/>
                </a:lnTo>
                <a:lnTo>
                  <a:pt x="573" y="113"/>
                </a:lnTo>
                <a:lnTo>
                  <a:pt x="588" y="119"/>
                </a:lnTo>
                <a:lnTo>
                  <a:pt x="604" y="128"/>
                </a:lnTo>
                <a:lnTo>
                  <a:pt x="619" y="136"/>
                </a:lnTo>
                <a:lnTo>
                  <a:pt x="634" y="146"/>
                </a:lnTo>
                <a:lnTo>
                  <a:pt x="648" y="155"/>
                </a:lnTo>
                <a:lnTo>
                  <a:pt x="661" y="166"/>
                </a:lnTo>
                <a:lnTo>
                  <a:pt x="675" y="177"/>
                </a:lnTo>
                <a:lnTo>
                  <a:pt x="688" y="189"/>
                </a:lnTo>
                <a:lnTo>
                  <a:pt x="688" y="189"/>
                </a:lnTo>
                <a:lnTo>
                  <a:pt x="700" y="202"/>
                </a:lnTo>
                <a:lnTo>
                  <a:pt x="711" y="215"/>
                </a:lnTo>
                <a:lnTo>
                  <a:pt x="721" y="230"/>
                </a:lnTo>
                <a:lnTo>
                  <a:pt x="732" y="243"/>
                </a:lnTo>
                <a:lnTo>
                  <a:pt x="741" y="258"/>
                </a:lnTo>
                <a:lnTo>
                  <a:pt x="749" y="273"/>
                </a:lnTo>
                <a:lnTo>
                  <a:pt x="757" y="288"/>
                </a:lnTo>
                <a:lnTo>
                  <a:pt x="765" y="304"/>
                </a:lnTo>
                <a:lnTo>
                  <a:pt x="771" y="320"/>
                </a:lnTo>
                <a:lnTo>
                  <a:pt x="775" y="336"/>
                </a:lnTo>
                <a:lnTo>
                  <a:pt x="780" y="353"/>
                </a:lnTo>
                <a:lnTo>
                  <a:pt x="784" y="370"/>
                </a:lnTo>
                <a:lnTo>
                  <a:pt x="787" y="387"/>
                </a:lnTo>
                <a:lnTo>
                  <a:pt x="789" y="404"/>
                </a:lnTo>
                <a:lnTo>
                  <a:pt x="791" y="422"/>
                </a:lnTo>
                <a:lnTo>
                  <a:pt x="791" y="438"/>
                </a:lnTo>
                <a:lnTo>
                  <a:pt x="791" y="438"/>
                </a:lnTo>
                <a:lnTo>
                  <a:pt x="791" y="456"/>
                </a:lnTo>
                <a:lnTo>
                  <a:pt x="789" y="474"/>
                </a:lnTo>
                <a:lnTo>
                  <a:pt x="787" y="491"/>
                </a:lnTo>
                <a:lnTo>
                  <a:pt x="784" y="508"/>
                </a:lnTo>
                <a:lnTo>
                  <a:pt x="780" y="525"/>
                </a:lnTo>
                <a:lnTo>
                  <a:pt x="775" y="542"/>
                </a:lnTo>
                <a:lnTo>
                  <a:pt x="771" y="558"/>
                </a:lnTo>
                <a:lnTo>
                  <a:pt x="765" y="574"/>
                </a:lnTo>
                <a:lnTo>
                  <a:pt x="757" y="590"/>
                </a:lnTo>
                <a:lnTo>
                  <a:pt x="749" y="605"/>
                </a:lnTo>
                <a:lnTo>
                  <a:pt x="741" y="621"/>
                </a:lnTo>
                <a:lnTo>
                  <a:pt x="732" y="635"/>
                </a:lnTo>
                <a:lnTo>
                  <a:pt x="721" y="648"/>
                </a:lnTo>
                <a:lnTo>
                  <a:pt x="711" y="663"/>
                </a:lnTo>
                <a:lnTo>
                  <a:pt x="700" y="676"/>
                </a:lnTo>
                <a:lnTo>
                  <a:pt x="688" y="689"/>
                </a:lnTo>
                <a:lnTo>
                  <a:pt x="688" y="689"/>
                </a:lnTo>
                <a:lnTo>
                  <a:pt x="675" y="701"/>
                </a:lnTo>
                <a:lnTo>
                  <a:pt x="661" y="712"/>
                </a:lnTo>
                <a:lnTo>
                  <a:pt x="648" y="723"/>
                </a:lnTo>
                <a:lnTo>
                  <a:pt x="634" y="732"/>
                </a:lnTo>
                <a:lnTo>
                  <a:pt x="619" y="742"/>
                </a:lnTo>
                <a:lnTo>
                  <a:pt x="604" y="750"/>
                </a:lnTo>
                <a:lnTo>
                  <a:pt x="588" y="759"/>
                </a:lnTo>
                <a:lnTo>
                  <a:pt x="573" y="765"/>
                </a:lnTo>
                <a:lnTo>
                  <a:pt x="557" y="772"/>
                </a:lnTo>
                <a:lnTo>
                  <a:pt x="540" y="777"/>
                </a:lnTo>
                <a:lnTo>
                  <a:pt x="525" y="782"/>
                </a:lnTo>
                <a:lnTo>
                  <a:pt x="508" y="785"/>
                </a:lnTo>
                <a:lnTo>
                  <a:pt x="490" y="789"/>
                </a:lnTo>
                <a:lnTo>
                  <a:pt x="473" y="790"/>
                </a:lnTo>
                <a:lnTo>
                  <a:pt x="455" y="791"/>
                </a:lnTo>
                <a:lnTo>
                  <a:pt x="438" y="792"/>
                </a:lnTo>
                <a:lnTo>
                  <a:pt x="438" y="792"/>
                </a:lnTo>
                <a:lnTo>
                  <a:pt x="420" y="791"/>
                </a:lnTo>
                <a:lnTo>
                  <a:pt x="403" y="790"/>
                </a:lnTo>
                <a:lnTo>
                  <a:pt x="385" y="789"/>
                </a:lnTo>
                <a:lnTo>
                  <a:pt x="369" y="785"/>
                </a:lnTo>
                <a:lnTo>
                  <a:pt x="352" y="782"/>
                </a:lnTo>
                <a:lnTo>
                  <a:pt x="335" y="777"/>
                </a:lnTo>
                <a:lnTo>
                  <a:pt x="318" y="772"/>
                </a:lnTo>
                <a:lnTo>
                  <a:pt x="303" y="765"/>
                </a:lnTo>
                <a:lnTo>
                  <a:pt x="287" y="759"/>
                </a:lnTo>
                <a:lnTo>
                  <a:pt x="271" y="750"/>
                </a:lnTo>
                <a:lnTo>
                  <a:pt x="257" y="742"/>
                </a:lnTo>
                <a:lnTo>
                  <a:pt x="243" y="732"/>
                </a:lnTo>
                <a:lnTo>
                  <a:pt x="228" y="723"/>
                </a:lnTo>
                <a:lnTo>
                  <a:pt x="214" y="712"/>
                </a:lnTo>
                <a:lnTo>
                  <a:pt x="201" y="701"/>
                </a:lnTo>
                <a:lnTo>
                  <a:pt x="189" y="689"/>
                </a:lnTo>
                <a:lnTo>
                  <a:pt x="189" y="689"/>
                </a:lnTo>
                <a:lnTo>
                  <a:pt x="177" y="676"/>
                </a:lnTo>
                <a:lnTo>
                  <a:pt x="165" y="663"/>
                </a:lnTo>
                <a:lnTo>
                  <a:pt x="154" y="648"/>
                </a:lnTo>
                <a:lnTo>
                  <a:pt x="144" y="635"/>
                </a:lnTo>
                <a:lnTo>
                  <a:pt x="135" y="621"/>
                </a:lnTo>
                <a:lnTo>
                  <a:pt x="126" y="605"/>
                </a:lnTo>
                <a:lnTo>
                  <a:pt x="119" y="590"/>
                </a:lnTo>
                <a:lnTo>
                  <a:pt x="112" y="574"/>
                </a:lnTo>
                <a:lnTo>
                  <a:pt x="106" y="558"/>
                </a:lnTo>
                <a:lnTo>
                  <a:pt x="100" y="542"/>
                </a:lnTo>
                <a:lnTo>
                  <a:pt x="95" y="525"/>
                </a:lnTo>
                <a:lnTo>
                  <a:pt x="92" y="508"/>
                </a:lnTo>
                <a:lnTo>
                  <a:pt x="89" y="491"/>
                </a:lnTo>
                <a:lnTo>
                  <a:pt x="87" y="474"/>
                </a:lnTo>
                <a:lnTo>
                  <a:pt x="86" y="456"/>
                </a:lnTo>
                <a:lnTo>
                  <a:pt x="86" y="438"/>
                </a:lnTo>
                <a:lnTo>
                  <a:pt x="86" y="438"/>
                </a:lnTo>
                <a:lnTo>
                  <a:pt x="86" y="422"/>
                </a:lnTo>
                <a:lnTo>
                  <a:pt x="87" y="404"/>
                </a:lnTo>
                <a:lnTo>
                  <a:pt x="89" y="387"/>
                </a:lnTo>
                <a:lnTo>
                  <a:pt x="92" y="370"/>
                </a:lnTo>
                <a:lnTo>
                  <a:pt x="95" y="353"/>
                </a:lnTo>
                <a:lnTo>
                  <a:pt x="100" y="336"/>
                </a:lnTo>
                <a:lnTo>
                  <a:pt x="106" y="320"/>
                </a:lnTo>
                <a:lnTo>
                  <a:pt x="112" y="304"/>
                </a:lnTo>
                <a:lnTo>
                  <a:pt x="119" y="288"/>
                </a:lnTo>
                <a:lnTo>
                  <a:pt x="126" y="273"/>
                </a:lnTo>
                <a:lnTo>
                  <a:pt x="135" y="258"/>
                </a:lnTo>
                <a:lnTo>
                  <a:pt x="144" y="243"/>
                </a:lnTo>
                <a:lnTo>
                  <a:pt x="154" y="230"/>
                </a:lnTo>
                <a:lnTo>
                  <a:pt x="165" y="215"/>
                </a:lnTo>
                <a:lnTo>
                  <a:pt x="177" y="202"/>
                </a:lnTo>
                <a:lnTo>
                  <a:pt x="189" y="189"/>
                </a:lnTo>
                <a:lnTo>
                  <a:pt x="189" y="189"/>
                </a:lnTo>
                <a:lnTo>
                  <a:pt x="201" y="177"/>
                </a:lnTo>
                <a:lnTo>
                  <a:pt x="214" y="166"/>
                </a:lnTo>
                <a:lnTo>
                  <a:pt x="228" y="155"/>
                </a:lnTo>
                <a:lnTo>
                  <a:pt x="243" y="146"/>
                </a:lnTo>
                <a:lnTo>
                  <a:pt x="257" y="136"/>
                </a:lnTo>
                <a:lnTo>
                  <a:pt x="271" y="128"/>
                </a:lnTo>
                <a:lnTo>
                  <a:pt x="287" y="119"/>
                </a:lnTo>
                <a:lnTo>
                  <a:pt x="303" y="113"/>
                </a:lnTo>
                <a:lnTo>
                  <a:pt x="318" y="106"/>
                </a:lnTo>
                <a:lnTo>
                  <a:pt x="335" y="101"/>
                </a:lnTo>
                <a:lnTo>
                  <a:pt x="352" y="96"/>
                </a:lnTo>
                <a:lnTo>
                  <a:pt x="369" y="93"/>
                </a:lnTo>
                <a:lnTo>
                  <a:pt x="385" y="89"/>
                </a:lnTo>
                <a:lnTo>
                  <a:pt x="403" y="88"/>
                </a:lnTo>
                <a:lnTo>
                  <a:pt x="420" y="87"/>
                </a:lnTo>
                <a:lnTo>
                  <a:pt x="438" y="86"/>
                </a:lnTo>
                <a:close/>
                <a:moveTo>
                  <a:pt x="438" y="0"/>
                </a:moveTo>
                <a:lnTo>
                  <a:pt x="438" y="0"/>
                </a:lnTo>
                <a:lnTo>
                  <a:pt x="415" y="2"/>
                </a:lnTo>
                <a:lnTo>
                  <a:pt x="393" y="3"/>
                </a:lnTo>
                <a:lnTo>
                  <a:pt x="371" y="6"/>
                </a:lnTo>
                <a:lnTo>
                  <a:pt x="349" y="10"/>
                </a:lnTo>
                <a:lnTo>
                  <a:pt x="329" y="15"/>
                </a:lnTo>
                <a:lnTo>
                  <a:pt x="307" y="21"/>
                </a:lnTo>
                <a:lnTo>
                  <a:pt x="287" y="28"/>
                </a:lnTo>
                <a:lnTo>
                  <a:pt x="268" y="35"/>
                </a:lnTo>
                <a:lnTo>
                  <a:pt x="247" y="44"/>
                </a:lnTo>
                <a:lnTo>
                  <a:pt x="229" y="54"/>
                </a:lnTo>
                <a:lnTo>
                  <a:pt x="210" y="64"/>
                </a:lnTo>
                <a:lnTo>
                  <a:pt x="194" y="76"/>
                </a:lnTo>
                <a:lnTo>
                  <a:pt x="176" y="88"/>
                </a:lnTo>
                <a:lnTo>
                  <a:pt x="160" y="101"/>
                </a:lnTo>
                <a:lnTo>
                  <a:pt x="143" y="114"/>
                </a:lnTo>
                <a:lnTo>
                  <a:pt x="129" y="129"/>
                </a:lnTo>
                <a:lnTo>
                  <a:pt x="113" y="144"/>
                </a:lnTo>
                <a:lnTo>
                  <a:pt x="100" y="160"/>
                </a:lnTo>
                <a:lnTo>
                  <a:pt x="87" y="177"/>
                </a:lnTo>
                <a:lnTo>
                  <a:pt x="75" y="194"/>
                </a:lnTo>
                <a:lnTo>
                  <a:pt x="63" y="212"/>
                </a:lnTo>
                <a:lnTo>
                  <a:pt x="53" y="230"/>
                </a:lnTo>
                <a:lnTo>
                  <a:pt x="44" y="249"/>
                </a:lnTo>
                <a:lnTo>
                  <a:pt x="34" y="268"/>
                </a:lnTo>
                <a:lnTo>
                  <a:pt x="27" y="288"/>
                </a:lnTo>
                <a:lnTo>
                  <a:pt x="20" y="309"/>
                </a:lnTo>
                <a:lnTo>
                  <a:pt x="14" y="329"/>
                </a:lnTo>
                <a:lnTo>
                  <a:pt x="9" y="351"/>
                </a:lnTo>
                <a:lnTo>
                  <a:pt x="5" y="372"/>
                </a:lnTo>
                <a:lnTo>
                  <a:pt x="3" y="394"/>
                </a:lnTo>
                <a:lnTo>
                  <a:pt x="0" y="417"/>
                </a:lnTo>
                <a:lnTo>
                  <a:pt x="0" y="438"/>
                </a:lnTo>
                <a:lnTo>
                  <a:pt x="0" y="438"/>
                </a:lnTo>
                <a:lnTo>
                  <a:pt x="0" y="461"/>
                </a:lnTo>
                <a:lnTo>
                  <a:pt x="3" y="484"/>
                </a:lnTo>
                <a:lnTo>
                  <a:pt x="5" y="506"/>
                </a:lnTo>
                <a:lnTo>
                  <a:pt x="9" y="527"/>
                </a:lnTo>
                <a:lnTo>
                  <a:pt x="14" y="549"/>
                </a:lnTo>
                <a:lnTo>
                  <a:pt x="20" y="569"/>
                </a:lnTo>
                <a:lnTo>
                  <a:pt x="27" y="590"/>
                </a:lnTo>
                <a:lnTo>
                  <a:pt x="34" y="610"/>
                </a:lnTo>
                <a:lnTo>
                  <a:pt x="44" y="629"/>
                </a:lnTo>
                <a:lnTo>
                  <a:pt x="53" y="648"/>
                </a:lnTo>
                <a:lnTo>
                  <a:pt x="63" y="666"/>
                </a:lnTo>
                <a:lnTo>
                  <a:pt x="75" y="684"/>
                </a:lnTo>
                <a:lnTo>
                  <a:pt x="87" y="701"/>
                </a:lnTo>
                <a:lnTo>
                  <a:pt x="100" y="718"/>
                </a:lnTo>
                <a:lnTo>
                  <a:pt x="113" y="734"/>
                </a:lnTo>
                <a:lnTo>
                  <a:pt x="129" y="749"/>
                </a:lnTo>
                <a:lnTo>
                  <a:pt x="143" y="764"/>
                </a:lnTo>
                <a:lnTo>
                  <a:pt x="160" y="777"/>
                </a:lnTo>
                <a:lnTo>
                  <a:pt x="176" y="790"/>
                </a:lnTo>
                <a:lnTo>
                  <a:pt x="194" y="802"/>
                </a:lnTo>
                <a:lnTo>
                  <a:pt x="210" y="814"/>
                </a:lnTo>
                <a:lnTo>
                  <a:pt x="229" y="825"/>
                </a:lnTo>
                <a:lnTo>
                  <a:pt x="247" y="834"/>
                </a:lnTo>
                <a:lnTo>
                  <a:pt x="268" y="843"/>
                </a:lnTo>
                <a:lnTo>
                  <a:pt x="287" y="850"/>
                </a:lnTo>
                <a:lnTo>
                  <a:pt x="307" y="857"/>
                </a:lnTo>
                <a:lnTo>
                  <a:pt x="329" y="863"/>
                </a:lnTo>
                <a:lnTo>
                  <a:pt x="349" y="868"/>
                </a:lnTo>
                <a:lnTo>
                  <a:pt x="371" y="872"/>
                </a:lnTo>
                <a:lnTo>
                  <a:pt x="393" y="875"/>
                </a:lnTo>
                <a:lnTo>
                  <a:pt x="415" y="876"/>
                </a:lnTo>
                <a:lnTo>
                  <a:pt x="438" y="878"/>
                </a:lnTo>
                <a:lnTo>
                  <a:pt x="438" y="878"/>
                </a:lnTo>
                <a:lnTo>
                  <a:pt x="461" y="876"/>
                </a:lnTo>
                <a:lnTo>
                  <a:pt x="483" y="875"/>
                </a:lnTo>
                <a:lnTo>
                  <a:pt x="504" y="872"/>
                </a:lnTo>
                <a:lnTo>
                  <a:pt x="526" y="868"/>
                </a:lnTo>
                <a:lnTo>
                  <a:pt x="547" y="863"/>
                </a:lnTo>
                <a:lnTo>
                  <a:pt x="568" y="857"/>
                </a:lnTo>
                <a:lnTo>
                  <a:pt x="588" y="850"/>
                </a:lnTo>
                <a:lnTo>
                  <a:pt x="609" y="843"/>
                </a:lnTo>
                <a:lnTo>
                  <a:pt x="628" y="834"/>
                </a:lnTo>
                <a:lnTo>
                  <a:pt x="647" y="825"/>
                </a:lnTo>
                <a:lnTo>
                  <a:pt x="665" y="814"/>
                </a:lnTo>
                <a:lnTo>
                  <a:pt x="683" y="802"/>
                </a:lnTo>
                <a:lnTo>
                  <a:pt x="700" y="790"/>
                </a:lnTo>
                <a:lnTo>
                  <a:pt x="717" y="777"/>
                </a:lnTo>
                <a:lnTo>
                  <a:pt x="732" y="764"/>
                </a:lnTo>
                <a:lnTo>
                  <a:pt x="748" y="749"/>
                </a:lnTo>
                <a:lnTo>
                  <a:pt x="762" y="734"/>
                </a:lnTo>
                <a:lnTo>
                  <a:pt x="777" y="718"/>
                </a:lnTo>
                <a:lnTo>
                  <a:pt x="789" y="701"/>
                </a:lnTo>
                <a:lnTo>
                  <a:pt x="802" y="684"/>
                </a:lnTo>
                <a:lnTo>
                  <a:pt x="813" y="666"/>
                </a:lnTo>
                <a:lnTo>
                  <a:pt x="823" y="648"/>
                </a:lnTo>
                <a:lnTo>
                  <a:pt x="833" y="629"/>
                </a:lnTo>
                <a:lnTo>
                  <a:pt x="841" y="610"/>
                </a:lnTo>
                <a:lnTo>
                  <a:pt x="850" y="590"/>
                </a:lnTo>
                <a:lnTo>
                  <a:pt x="857" y="569"/>
                </a:lnTo>
                <a:lnTo>
                  <a:pt x="862" y="549"/>
                </a:lnTo>
                <a:lnTo>
                  <a:pt x="868" y="527"/>
                </a:lnTo>
                <a:lnTo>
                  <a:pt x="871" y="506"/>
                </a:lnTo>
                <a:lnTo>
                  <a:pt x="874" y="484"/>
                </a:lnTo>
                <a:lnTo>
                  <a:pt x="875" y="461"/>
                </a:lnTo>
                <a:lnTo>
                  <a:pt x="876" y="438"/>
                </a:lnTo>
                <a:lnTo>
                  <a:pt x="876" y="438"/>
                </a:lnTo>
                <a:lnTo>
                  <a:pt x="875" y="417"/>
                </a:lnTo>
                <a:lnTo>
                  <a:pt x="874" y="394"/>
                </a:lnTo>
                <a:lnTo>
                  <a:pt x="871" y="372"/>
                </a:lnTo>
                <a:lnTo>
                  <a:pt x="868" y="351"/>
                </a:lnTo>
                <a:lnTo>
                  <a:pt x="862" y="329"/>
                </a:lnTo>
                <a:lnTo>
                  <a:pt x="857" y="309"/>
                </a:lnTo>
                <a:lnTo>
                  <a:pt x="850" y="288"/>
                </a:lnTo>
                <a:lnTo>
                  <a:pt x="841" y="268"/>
                </a:lnTo>
                <a:lnTo>
                  <a:pt x="833" y="249"/>
                </a:lnTo>
                <a:lnTo>
                  <a:pt x="823" y="230"/>
                </a:lnTo>
                <a:lnTo>
                  <a:pt x="813" y="212"/>
                </a:lnTo>
                <a:lnTo>
                  <a:pt x="802" y="194"/>
                </a:lnTo>
                <a:lnTo>
                  <a:pt x="789" y="177"/>
                </a:lnTo>
                <a:lnTo>
                  <a:pt x="777" y="160"/>
                </a:lnTo>
                <a:lnTo>
                  <a:pt x="762" y="144"/>
                </a:lnTo>
                <a:lnTo>
                  <a:pt x="748" y="129"/>
                </a:lnTo>
                <a:lnTo>
                  <a:pt x="732" y="114"/>
                </a:lnTo>
                <a:lnTo>
                  <a:pt x="717" y="101"/>
                </a:lnTo>
                <a:lnTo>
                  <a:pt x="700" y="88"/>
                </a:lnTo>
                <a:lnTo>
                  <a:pt x="683" y="76"/>
                </a:lnTo>
                <a:lnTo>
                  <a:pt x="665" y="64"/>
                </a:lnTo>
                <a:lnTo>
                  <a:pt x="647" y="54"/>
                </a:lnTo>
                <a:lnTo>
                  <a:pt x="628" y="44"/>
                </a:lnTo>
                <a:lnTo>
                  <a:pt x="609" y="35"/>
                </a:lnTo>
                <a:lnTo>
                  <a:pt x="588" y="28"/>
                </a:lnTo>
                <a:lnTo>
                  <a:pt x="568" y="21"/>
                </a:lnTo>
                <a:lnTo>
                  <a:pt x="547" y="15"/>
                </a:lnTo>
                <a:lnTo>
                  <a:pt x="526" y="10"/>
                </a:lnTo>
                <a:lnTo>
                  <a:pt x="504" y="6"/>
                </a:lnTo>
                <a:lnTo>
                  <a:pt x="483" y="3"/>
                </a:lnTo>
                <a:lnTo>
                  <a:pt x="461" y="2"/>
                </a:lnTo>
                <a:lnTo>
                  <a:pt x="438" y="0"/>
                </a:lnTo>
                <a:lnTo>
                  <a:pt x="438" y="0"/>
                </a:lnTo>
                <a:close/>
                <a:moveTo>
                  <a:pt x="466" y="411"/>
                </a:moveTo>
                <a:lnTo>
                  <a:pt x="466" y="411"/>
                </a:lnTo>
                <a:lnTo>
                  <a:pt x="472" y="417"/>
                </a:lnTo>
                <a:lnTo>
                  <a:pt x="475" y="424"/>
                </a:lnTo>
                <a:lnTo>
                  <a:pt x="477" y="431"/>
                </a:lnTo>
                <a:lnTo>
                  <a:pt x="478" y="438"/>
                </a:lnTo>
                <a:lnTo>
                  <a:pt x="477" y="446"/>
                </a:lnTo>
                <a:lnTo>
                  <a:pt x="475" y="453"/>
                </a:lnTo>
                <a:lnTo>
                  <a:pt x="472" y="460"/>
                </a:lnTo>
                <a:lnTo>
                  <a:pt x="466" y="466"/>
                </a:lnTo>
                <a:lnTo>
                  <a:pt x="466" y="466"/>
                </a:lnTo>
                <a:lnTo>
                  <a:pt x="460" y="471"/>
                </a:lnTo>
                <a:lnTo>
                  <a:pt x="454" y="474"/>
                </a:lnTo>
                <a:lnTo>
                  <a:pt x="447" y="477"/>
                </a:lnTo>
                <a:lnTo>
                  <a:pt x="438" y="477"/>
                </a:lnTo>
                <a:lnTo>
                  <a:pt x="431" y="477"/>
                </a:lnTo>
                <a:lnTo>
                  <a:pt x="424" y="474"/>
                </a:lnTo>
                <a:lnTo>
                  <a:pt x="418" y="471"/>
                </a:lnTo>
                <a:lnTo>
                  <a:pt x="412" y="466"/>
                </a:lnTo>
                <a:lnTo>
                  <a:pt x="412" y="466"/>
                </a:lnTo>
                <a:lnTo>
                  <a:pt x="406" y="460"/>
                </a:lnTo>
                <a:lnTo>
                  <a:pt x="402" y="453"/>
                </a:lnTo>
                <a:lnTo>
                  <a:pt x="401" y="446"/>
                </a:lnTo>
                <a:lnTo>
                  <a:pt x="400" y="438"/>
                </a:lnTo>
                <a:lnTo>
                  <a:pt x="401" y="431"/>
                </a:lnTo>
                <a:lnTo>
                  <a:pt x="402" y="424"/>
                </a:lnTo>
                <a:lnTo>
                  <a:pt x="406" y="417"/>
                </a:lnTo>
                <a:lnTo>
                  <a:pt x="412" y="411"/>
                </a:lnTo>
                <a:lnTo>
                  <a:pt x="412" y="411"/>
                </a:lnTo>
                <a:lnTo>
                  <a:pt x="418" y="406"/>
                </a:lnTo>
                <a:lnTo>
                  <a:pt x="424" y="402"/>
                </a:lnTo>
                <a:lnTo>
                  <a:pt x="431" y="400"/>
                </a:lnTo>
                <a:lnTo>
                  <a:pt x="438" y="399"/>
                </a:lnTo>
                <a:lnTo>
                  <a:pt x="447" y="400"/>
                </a:lnTo>
                <a:lnTo>
                  <a:pt x="454" y="402"/>
                </a:lnTo>
                <a:lnTo>
                  <a:pt x="460" y="406"/>
                </a:lnTo>
                <a:lnTo>
                  <a:pt x="466" y="411"/>
                </a:lnTo>
                <a:lnTo>
                  <a:pt x="466" y="411"/>
                </a:lnTo>
                <a:close/>
                <a:moveTo>
                  <a:pt x="738" y="438"/>
                </a:moveTo>
                <a:lnTo>
                  <a:pt x="738" y="438"/>
                </a:lnTo>
                <a:lnTo>
                  <a:pt x="738" y="454"/>
                </a:lnTo>
                <a:lnTo>
                  <a:pt x="737" y="470"/>
                </a:lnTo>
                <a:lnTo>
                  <a:pt x="735" y="485"/>
                </a:lnTo>
                <a:lnTo>
                  <a:pt x="732" y="500"/>
                </a:lnTo>
                <a:lnTo>
                  <a:pt x="729" y="514"/>
                </a:lnTo>
                <a:lnTo>
                  <a:pt x="725" y="528"/>
                </a:lnTo>
                <a:lnTo>
                  <a:pt x="720" y="543"/>
                </a:lnTo>
                <a:lnTo>
                  <a:pt x="714" y="556"/>
                </a:lnTo>
                <a:lnTo>
                  <a:pt x="702" y="582"/>
                </a:lnTo>
                <a:lnTo>
                  <a:pt x="687" y="606"/>
                </a:lnTo>
                <a:lnTo>
                  <a:pt x="670" y="630"/>
                </a:lnTo>
                <a:lnTo>
                  <a:pt x="651" y="651"/>
                </a:lnTo>
                <a:lnTo>
                  <a:pt x="629" y="671"/>
                </a:lnTo>
                <a:lnTo>
                  <a:pt x="606" y="688"/>
                </a:lnTo>
                <a:lnTo>
                  <a:pt x="581" y="702"/>
                </a:lnTo>
                <a:lnTo>
                  <a:pt x="555" y="716"/>
                </a:lnTo>
                <a:lnTo>
                  <a:pt x="541" y="720"/>
                </a:lnTo>
                <a:lnTo>
                  <a:pt x="527" y="725"/>
                </a:lnTo>
                <a:lnTo>
                  <a:pt x="513" y="730"/>
                </a:lnTo>
                <a:lnTo>
                  <a:pt x="498" y="734"/>
                </a:lnTo>
                <a:lnTo>
                  <a:pt x="484" y="736"/>
                </a:lnTo>
                <a:lnTo>
                  <a:pt x="468" y="737"/>
                </a:lnTo>
                <a:lnTo>
                  <a:pt x="454" y="738"/>
                </a:lnTo>
                <a:lnTo>
                  <a:pt x="438" y="740"/>
                </a:lnTo>
                <a:lnTo>
                  <a:pt x="438" y="740"/>
                </a:lnTo>
                <a:lnTo>
                  <a:pt x="423" y="738"/>
                </a:lnTo>
                <a:lnTo>
                  <a:pt x="407" y="737"/>
                </a:lnTo>
                <a:lnTo>
                  <a:pt x="393" y="736"/>
                </a:lnTo>
                <a:lnTo>
                  <a:pt x="377" y="734"/>
                </a:lnTo>
                <a:lnTo>
                  <a:pt x="363" y="730"/>
                </a:lnTo>
                <a:lnTo>
                  <a:pt x="348" y="725"/>
                </a:lnTo>
                <a:lnTo>
                  <a:pt x="335" y="720"/>
                </a:lnTo>
                <a:lnTo>
                  <a:pt x="321" y="716"/>
                </a:lnTo>
                <a:lnTo>
                  <a:pt x="295" y="702"/>
                </a:lnTo>
                <a:lnTo>
                  <a:pt x="270" y="688"/>
                </a:lnTo>
                <a:lnTo>
                  <a:pt x="247" y="671"/>
                </a:lnTo>
                <a:lnTo>
                  <a:pt x="226" y="651"/>
                </a:lnTo>
                <a:lnTo>
                  <a:pt x="207" y="630"/>
                </a:lnTo>
                <a:lnTo>
                  <a:pt x="189" y="606"/>
                </a:lnTo>
                <a:lnTo>
                  <a:pt x="174" y="582"/>
                </a:lnTo>
                <a:lnTo>
                  <a:pt x="161" y="556"/>
                </a:lnTo>
                <a:lnTo>
                  <a:pt x="156" y="543"/>
                </a:lnTo>
                <a:lnTo>
                  <a:pt x="152" y="528"/>
                </a:lnTo>
                <a:lnTo>
                  <a:pt x="147" y="514"/>
                </a:lnTo>
                <a:lnTo>
                  <a:pt x="144" y="500"/>
                </a:lnTo>
                <a:lnTo>
                  <a:pt x="142" y="485"/>
                </a:lnTo>
                <a:lnTo>
                  <a:pt x="140" y="470"/>
                </a:lnTo>
                <a:lnTo>
                  <a:pt x="138" y="454"/>
                </a:lnTo>
                <a:lnTo>
                  <a:pt x="138" y="438"/>
                </a:lnTo>
                <a:lnTo>
                  <a:pt x="138" y="438"/>
                </a:lnTo>
                <a:lnTo>
                  <a:pt x="138" y="424"/>
                </a:lnTo>
                <a:lnTo>
                  <a:pt x="140" y="408"/>
                </a:lnTo>
                <a:lnTo>
                  <a:pt x="142" y="393"/>
                </a:lnTo>
                <a:lnTo>
                  <a:pt x="144" y="378"/>
                </a:lnTo>
                <a:lnTo>
                  <a:pt x="147" y="364"/>
                </a:lnTo>
                <a:lnTo>
                  <a:pt x="152" y="350"/>
                </a:lnTo>
                <a:lnTo>
                  <a:pt x="156" y="335"/>
                </a:lnTo>
                <a:lnTo>
                  <a:pt x="161" y="322"/>
                </a:lnTo>
                <a:lnTo>
                  <a:pt x="174" y="296"/>
                </a:lnTo>
                <a:lnTo>
                  <a:pt x="189" y="272"/>
                </a:lnTo>
                <a:lnTo>
                  <a:pt x="207" y="248"/>
                </a:lnTo>
                <a:lnTo>
                  <a:pt x="226" y="227"/>
                </a:lnTo>
                <a:lnTo>
                  <a:pt x="247" y="207"/>
                </a:lnTo>
                <a:lnTo>
                  <a:pt x="270" y="190"/>
                </a:lnTo>
                <a:lnTo>
                  <a:pt x="295" y="176"/>
                </a:lnTo>
                <a:lnTo>
                  <a:pt x="321" y="162"/>
                </a:lnTo>
                <a:lnTo>
                  <a:pt x="335" y="158"/>
                </a:lnTo>
                <a:lnTo>
                  <a:pt x="348" y="153"/>
                </a:lnTo>
                <a:lnTo>
                  <a:pt x="363" y="148"/>
                </a:lnTo>
                <a:lnTo>
                  <a:pt x="377" y="144"/>
                </a:lnTo>
                <a:lnTo>
                  <a:pt x="393" y="142"/>
                </a:lnTo>
                <a:lnTo>
                  <a:pt x="407" y="141"/>
                </a:lnTo>
                <a:lnTo>
                  <a:pt x="423" y="140"/>
                </a:lnTo>
                <a:lnTo>
                  <a:pt x="438" y="138"/>
                </a:lnTo>
                <a:lnTo>
                  <a:pt x="438" y="138"/>
                </a:lnTo>
                <a:lnTo>
                  <a:pt x="454" y="140"/>
                </a:lnTo>
                <a:lnTo>
                  <a:pt x="468" y="141"/>
                </a:lnTo>
                <a:lnTo>
                  <a:pt x="484" y="142"/>
                </a:lnTo>
                <a:lnTo>
                  <a:pt x="498" y="144"/>
                </a:lnTo>
                <a:lnTo>
                  <a:pt x="513" y="148"/>
                </a:lnTo>
                <a:lnTo>
                  <a:pt x="527" y="153"/>
                </a:lnTo>
                <a:lnTo>
                  <a:pt x="541" y="158"/>
                </a:lnTo>
                <a:lnTo>
                  <a:pt x="555" y="162"/>
                </a:lnTo>
                <a:lnTo>
                  <a:pt x="581" y="176"/>
                </a:lnTo>
                <a:lnTo>
                  <a:pt x="606" y="190"/>
                </a:lnTo>
                <a:lnTo>
                  <a:pt x="629" y="207"/>
                </a:lnTo>
                <a:lnTo>
                  <a:pt x="651" y="227"/>
                </a:lnTo>
                <a:lnTo>
                  <a:pt x="670" y="248"/>
                </a:lnTo>
                <a:lnTo>
                  <a:pt x="687" y="272"/>
                </a:lnTo>
                <a:lnTo>
                  <a:pt x="702" y="296"/>
                </a:lnTo>
                <a:lnTo>
                  <a:pt x="714" y="322"/>
                </a:lnTo>
                <a:lnTo>
                  <a:pt x="720" y="335"/>
                </a:lnTo>
                <a:lnTo>
                  <a:pt x="725" y="350"/>
                </a:lnTo>
                <a:lnTo>
                  <a:pt x="729" y="364"/>
                </a:lnTo>
                <a:lnTo>
                  <a:pt x="732" y="378"/>
                </a:lnTo>
                <a:lnTo>
                  <a:pt x="735" y="393"/>
                </a:lnTo>
                <a:lnTo>
                  <a:pt x="737" y="408"/>
                </a:lnTo>
                <a:lnTo>
                  <a:pt x="738" y="424"/>
                </a:lnTo>
                <a:lnTo>
                  <a:pt x="738" y="438"/>
                </a:lnTo>
                <a:lnTo>
                  <a:pt x="738" y="438"/>
                </a:lnTo>
                <a:close/>
                <a:moveTo>
                  <a:pt x="528" y="428"/>
                </a:moveTo>
                <a:lnTo>
                  <a:pt x="618" y="258"/>
                </a:lnTo>
                <a:lnTo>
                  <a:pt x="449" y="348"/>
                </a:lnTo>
                <a:lnTo>
                  <a:pt x="449" y="348"/>
                </a:lnTo>
                <a:lnTo>
                  <a:pt x="439" y="347"/>
                </a:lnTo>
                <a:lnTo>
                  <a:pt x="429" y="348"/>
                </a:lnTo>
                <a:lnTo>
                  <a:pt x="419" y="350"/>
                </a:lnTo>
                <a:lnTo>
                  <a:pt x="409" y="352"/>
                </a:lnTo>
                <a:lnTo>
                  <a:pt x="400" y="357"/>
                </a:lnTo>
                <a:lnTo>
                  <a:pt x="391" y="362"/>
                </a:lnTo>
                <a:lnTo>
                  <a:pt x="383" y="368"/>
                </a:lnTo>
                <a:lnTo>
                  <a:pt x="375" y="374"/>
                </a:lnTo>
                <a:lnTo>
                  <a:pt x="375" y="374"/>
                </a:lnTo>
                <a:lnTo>
                  <a:pt x="367" y="382"/>
                </a:lnTo>
                <a:lnTo>
                  <a:pt x="363" y="390"/>
                </a:lnTo>
                <a:lnTo>
                  <a:pt x="357" y="399"/>
                </a:lnTo>
                <a:lnTo>
                  <a:pt x="353" y="408"/>
                </a:lnTo>
                <a:lnTo>
                  <a:pt x="351" y="418"/>
                </a:lnTo>
                <a:lnTo>
                  <a:pt x="349" y="428"/>
                </a:lnTo>
                <a:lnTo>
                  <a:pt x="348" y="437"/>
                </a:lnTo>
                <a:lnTo>
                  <a:pt x="349" y="447"/>
                </a:lnTo>
                <a:lnTo>
                  <a:pt x="257" y="620"/>
                </a:lnTo>
                <a:lnTo>
                  <a:pt x="430" y="528"/>
                </a:lnTo>
                <a:lnTo>
                  <a:pt x="430" y="528"/>
                </a:lnTo>
                <a:lnTo>
                  <a:pt x="439" y="528"/>
                </a:lnTo>
                <a:lnTo>
                  <a:pt x="449" y="528"/>
                </a:lnTo>
                <a:lnTo>
                  <a:pt x="460" y="526"/>
                </a:lnTo>
                <a:lnTo>
                  <a:pt x="468" y="524"/>
                </a:lnTo>
                <a:lnTo>
                  <a:pt x="478" y="520"/>
                </a:lnTo>
                <a:lnTo>
                  <a:pt x="486" y="515"/>
                </a:lnTo>
                <a:lnTo>
                  <a:pt x="495" y="509"/>
                </a:lnTo>
                <a:lnTo>
                  <a:pt x="503" y="502"/>
                </a:lnTo>
                <a:lnTo>
                  <a:pt x="503" y="502"/>
                </a:lnTo>
                <a:lnTo>
                  <a:pt x="509" y="495"/>
                </a:lnTo>
                <a:lnTo>
                  <a:pt x="515" y="486"/>
                </a:lnTo>
                <a:lnTo>
                  <a:pt x="520" y="478"/>
                </a:lnTo>
                <a:lnTo>
                  <a:pt x="525" y="468"/>
                </a:lnTo>
                <a:lnTo>
                  <a:pt x="527" y="459"/>
                </a:lnTo>
                <a:lnTo>
                  <a:pt x="528" y="448"/>
                </a:lnTo>
                <a:lnTo>
                  <a:pt x="529" y="438"/>
                </a:lnTo>
                <a:lnTo>
                  <a:pt x="528" y="428"/>
                </a:lnTo>
                <a:lnTo>
                  <a:pt x="528"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rgbClr val="FFFFFF"/>
              </a:solidFill>
            </a:endParaRPr>
          </a:p>
        </p:txBody>
      </p:sp>
    </p:spTree>
    <p:extLst>
      <p:ext uri="{BB962C8B-B14F-4D97-AF65-F5344CB8AC3E}">
        <p14:creationId xmlns:p14="http://schemas.microsoft.com/office/powerpoint/2010/main" val="89242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グループ全体の管理連結を実現</a:t>
            </a:r>
          </a:p>
          <a:p>
            <a:endParaRPr kumimoji="1" lang="ja-JP" altLang="en-US"/>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各社の</a:t>
            </a:r>
            <a:r>
              <a:rPr lang="en-US" altLang="ja-JP"/>
              <a:t>NX</a:t>
            </a:r>
            <a:r>
              <a:rPr lang="ja-JP" altLang="en-US"/>
              <a:t>統合会計の財務諸表データを管理連結します</a:t>
            </a:r>
          </a:p>
          <a:p>
            <a:pPr>
              <a:lnSpc>
                <a:spcPts val="1800"/>
              </a:lnSpc>
            </a:pPr>
            <a:r>
              <a:rPr lang="ja-JP" altLang="en-US"/>
              <a:t>経営層向けのダッシュボード機能、経営企画向けの分析機能を利用し</a:t>
            </a:r>
          </a:p>
          <a:p>
            <a:pPr>
              <a:lnSpc>
                <a:spcPts val="1800"/>
              </a:lnSpc>
            </a:pPr>
            <a:r>
              <a:rPr lang="ja-JP" altLang="en-US"/>
              <a:t>経営</a:t>
            </a:r>
            <a:r>
              <a:rPr lang="en-US" altLang="ja-JP"/>
              <a:t>KPI</a:t>
            </a:r>
            <a:r>
              <a:rPr lang="ja-JP" altLang="en-US"/>
              <a:t>として</a:t>
            </a:r>
            <a:r>
              <a:rPr lang="en-US" altLang="ja-JP"/>
              <a:t>ROE</a:t>
            </a:r>
            <a:r>
              <a:rPr lang="ja-JP" altLang="en-US"/>
              <a:t>／</a:t>
            </a:r>
            <a:r>
              <a:rPr lang="en-US" altLang="ja-JP"/>
              <a:t>ROA</a:t>
            </a:r>
            <a:r>
              <a:rPr lang="ja-JP" altLang="en-US"/>
              <a:t>／販管費率／人件費率などの数値の把握が可能です</a:t>
            </a:r>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a:t>
            </a:fld>
            <a:endParaRPr lang="ja-JP" altLang="en-US"/>
          </a:p>
        </p:txBody>
      </p:sp>
      <p:sp>
        <p:nvSpPr>
          <p:cNvPr id="58"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31" name="フッター プレースホルダー 2"/>
          <p:cNvSpPr txBox="1">
            <a:spLocks/>
          </p:cNvSpPr>
          <p:nvPr/>
        </p:nvSpPr>
        <p:spPr>
          <a:xfrm>
            <a:off x="609211" y="4616035"/>
            <a:ext cx="2004573" cy="125286"/>
          </a:xfrm>
          <a:prstGeom prst="rect">
            <a:avLst/>
          </a:prstGeom>
        </p:spPr>
        <p:txBody>
          <a:bodyPr vert="horz" lIns="0" tIns="0" rIns="0" bIns="0" rtlCol="0" anchor="b" anchorCtr="0"/>
          <a:lstStyle>
            <a:defPPr>
              <a:defRPr lang="ja-JP"/>
            </a:defPPr>
            <a:lvl1pPr marL="0" algn="l" defTabSz="914377" rtl="0" eaLnBrk="1" latinLnBrk="0" hangingPunct="1">
              <a:defRPr kumimoji="1" sz="600" kern="1200">
                <a:solidFill>
                  <a:schemeClr val="tx1">
                    <a:tint val="75000"/>
                  </a:schemeClr>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32" name="テキスト ボックス 31"/>
          <p:cNvSpPr txBox="1"/>
          <p:nvPr/>
        </p:nvSpPr>
        <p:spPr>
          <a:xfrm>
            <a:off x="4382589" y="1675088"/>
            <a:ext cx="2988807" cy="424301"/>
          </a:xfrm>
          <a:prstGeom prst="rect">
            <a:avLst/>
          </a:prstGeom>
        </p:spPr>
        <p:txBody>
          <a:bodyPr wrap="none" lIns="0" tIns="0" rIns="0" bIns="0" rtlCol="0" anchor="t" anchorCtr="0">
            <a:normAutofit/>
          </a:bodyPr>
          <a:lstStyle/>
          <a:p>
            <a:pPr>
              <a:lnSpc>
                <a:spcPts val="2800"/>
              </a:lnSpc>
              <a:spcBef>
                <a:spcPct val="0"/>
              </a:spcBef>
              <a:defRPr/>
            </a:pPr>
            <a:r>
              <a:rPr lang="en-US" altLang="ja-JP" sz="1600" b="1">
                <a:solidFill>
                  <a:srgbClr val="77A233"/>
                </a:solidFill>
                <a:cs typeface="メイリオ" pitchFamily="50" charset="-128"/>
              </a:rPr>
              <a:t>SuperStream</a:t>
            </a:r>
            <a:r>
              <a:rPr lang="ja-JP" altLang="en-US" sz="1600" b="1">
                <a:solidFill>
                  <a:srgbClr val="77A233"/>
                </a:solidFill>
                <a:cs typeface="メイリオ" pitchFamily="50" charset="-128"/>
              </a:rPr>
              <a:t>で実現するグループ経営管理</a:t>
            </a:r>
          </a:p>
        </p:txBody>
      </p:sp>
      <p:cxnSp>
        <p:nvCxnSpPr>
          <p:cNvPr id="34" name="直線コネクタ 33"/>
          <p:cNvCxnSpPr/>
          <p:nvPr/>
        </p:nvCxnSpPr>
        <p:spPr>
          <a:xfrm flipH="1">
            <a:off x="5888907" y="3353668"/>
            <a:ext cx="935571" cy="0"/>
          </a:xfrm>
          <a:prstGeom prst="line">
            <a:avLst/>
          </a:prstGeom>
          <a:noFill/>
          <a:ln w="73025" cap="flat" cmpd="sng" algn="ctr">
            <a:solidFill>
              <a:srgbClr val="E27100"/>
            </a:solidFill>
            <a:prstDash val="sysDot"/>
          </a:ln>
          <a:effectLst/>
        </p:spPr>
      </p:cxnSp>
      <p:cxnSp>
        <p:nvCxnSpPr>
          <p:cNvPr id="35" name="直線コネクタ 34"/>
          <p:cNvCxnSpPr/>
          <p:nvPr/>
        </p:nvCxnSpPr>
        <p:spPr>
          <a:xfrm>
            <a:off x="6391444" y="2139594"/>
            <a:ext cx="11510" cy="2323554"/>
          </a:xfrm>
          <a:prstGeom prst="line">
            <a:avLst/>
          </a:prstGeom>
          <a:noFill/>
          <a:ln w="73025" cap="flat" cmpd="sng" algn="ctr">
            <a:solidFill>
              <a:srgbClr val="E27100"/>
            </a:solidFill>
            <a:prstDash val="sysDot"/>
          </a:ln>
          <a:effectLst/>
        </p:spPr>
      </p:cxnSp>
      <p:cxnSp>
        <p:nvCxnSpPr>
          <p:cNvPr id="36" name="直線コネクタ 35"/>
          <p:cNvCxnSpPr/>
          <p:nvPr/>
        </p:nvCxnSpPr>
        <p:spPr>
          <a:xfrm flipH="1">
            <a:off x="6442242" y="4429730"/>
            <a:ext cx="400959" cy="0"/>
          </a:xfrm>
          <a:prstGeom prst="line">
            <a:avLst/>
          </a:prstGeom>
          <a:noFill/>
          <a:ln w="73025" cap="flat" cmpd="sng" algn="ctr">
            <a:solidFill>
              <a:srgbClr val="E27100"/>
            </a:solidFill>
            <a:prstDash val="sysDot"/>
          </a:ln>
          <a:effectLst/>
        </p:spPr>
      </p:cxnSp>
      <p:sp>
        <p:nvSpPr>
          <p:cNvPr id="37" name="テキスト ボックス 36"/>
          <p:cNvSpPr txBox="1"/>
          <p:nvPr/>
        </p:nvSpPr>
        <p:spPr>
          <a:xfrm>
            <a:off x="4526182" y="4011525"/>
            <a:ext cx="848603" cy="472286"/>
          </a:xfrm>
          <a:prstGeom prst="rect">
            <a:avLst/>
          </a:prstGeom>
        </p:spPr>
        <p:txBody>
          <a:bodyPr wrap="none" lIns="0" tIns="0" rIns="0" bIns="0" rtlCol="0" anchor="t" anchorCtr="0">
            <a:normAutofit/>
          </a:bodyPr>
          <a:lstStyle/>
          <a:p>
            <a:pPr>
              <a:spcBef>
                <a:spcPct val="0"/>
              </a:spcBef>
              <a:defRPr/>
            </a:pPr>
            <a:r>
              <a:rPr kumimoji="0" lang="ja-JP" altLang="en-US" sz="1200" b="1" kern="0">
                <a:solidFill>
                  <a:srgbClr val="FFFFFF"/>
                </a:solidFill>
                <a:cs typeface="メイリオ" pitchFamily="50" charset="-128"/>
              </a:rPr>
              <a:t>グループ経営管理</a:t>
            </a:r>
            <a:endParaRPr kumimoji="0" lang="en-US" altLang="ja-JP" sz="1200" b="1" kern="0">
              <a:solidFill>
                <a:srgbClr val="FFFFFF"/>
              </a:solidFill>
              <a:cs typeface="メイリオ" pitchFamily="50" charset="-128"/>
            </a:endParaRPr>
          </a:p>
          <a:p>
            <a:pPr>
              <a:spcBef>
                <a:spcPct val="0"/>
              </a:spcBef>
              <a:defRPr/>
            </a:pPr>
            <a:r>
              <a:rPr kumimoji="0" lang="ja-JP" altLang="en-US" sz="1200" b="1" kern="0">
                <a:solidFill>
                  <a:srgbClr val="FFFFFF"/>
                </a:solidFill>
                <a:cs typeface="メイリオ" pitchFamily="50" charset="-128"/>
              </a:rPr>
              <a:t>（管理連結</a:t>
            </a:r>
            <a:r>
              <a:rPr kumimoji="0" lang="en-US" altLang="ja-JP" sz="1200" b="1" kern="0">
                <a:solidFill>
                  <a:srgbClr val="FFFFFF"/>
                </a:solidFill>
                <a:cs typeface="メイリオ" pitchFamily="50" charset="-128"/>
              </a:rPr>
              <a:t>BI</a:t>
            </a:r>
            <a:r>
              <a:rPr kumimoji="0" lang="ja-JP" altLang="en-US" sz="1200" b="1" kern="0">
                <a:solidFill>
                  <a:srgbClr val="FFFFFF"/>
                </a:solidFill>
                <a:cs typeface="メイリオ" pitchFamily="50" charset="-128"/>
              </a:rPr>
              <a:t>）</a:t>
            </a:r>
            <a:endParaRPr lang="ja-JP" altLang="en-US" sz="1200" b="1">
              <a:solidFill>
                <a:srgbClr val="FFFFFF"/>
              </a:solidFill>
              <a:cs typeface="メイリオ" pitchFamily="50" charset="-128"/>
            </a:endParaRPr>
          </a:p>
        </p:txBody>
      </p:sp>
      <p:pic>
        <p:nvPicPr>
          <p:cNvPr id="39" name="Picture 2"/>
          <p:cNvPicPr>
            <a:picLocks noChangeAspect="1" noChangeArrowheads="1"/>
          </p:cNvPicPr>
          <p:nvPr/>
        </p:nvPicPr>
        <p:blipFill>
          <a:blip r:embed="rId2" cstate="email"/>
          <a:srcRect/>
          <a:stretch>
            <a:fillRect/>
          </a:stretch>
        </p:blipFill>
        <p:spPr bwMode="auto">
          <a:xfrm>
            <a:off x="7368156" y="2284303"/>
            <a:ext cx="1294080" cy="181006"/>
          </a:xfrm>
          <a:prstGeom prst="rect">
            <a:avLst/>
          </a:prstGeom>
          <a:noFill/>
          <a:ln w="9525">
            <a:noFill/>
            <a:miter lim="800000"/>
            <a:headEnd/>
            <a:tailEnd/>
          </a:ln>
          <a:effectLst/>
        </p:spPr>
      </p:pic>
      <p:sp>
        <p:nvSpPr>
          <p:cNvPr id="40" name="テキスト ボックス 39"/>
          <p:cNvSpPr txBox="1"/>
          <p:nvPr/>
        </p:nvSpPr>
        <p:spPr>
          <a:xfrm>
            <a:off x="6739103" y="2455183"/>
            <a:ext cx="848603" cy="490467"/>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グループ本社</a:t>
            </a:r>
            <a:endParaRPr lang="ja-JP" altLang="en-US" sz="1200" b="1">
              <a:solidFill>
                <a:srgbClr val="FFFFFF">
                  <a:lumMod val="50000"/>
                </a:srgbClr>
              </a:solidFill>
              <a:cs typeface="メイリオ" pitchFamily="50" charset="-128"/>
            </a:endParaRPr>
          </a:p>
        </p:txBody>
      </p:sp>
      <p:pic>
        <p:nvPicPr>
          <p:cNvPr id="42" name="Picture 2"/>
          <p:cNvPicPr>
            <a:picLocks noChangeAspect="1" noChangeArrowheads="1"/>
          </p:cNvPicPr>
          <p:nvPr/>
        </p:nvPicPr>
        <p:blipFill>
          <a:blip r:embed="rId2" cstate="email"/>
          <a:srcRect/>
          <a:stretch>
            <a:fillRect/>
          </a:stretch>
        </p:blipFill>
        <p:spPr bwMode="auto">
          <a:xfrm>
            <a:off x="7368156" y="3313154"/>
            <a:ext cx="1294080" cy="181006"/>
          </a:xfrm>
          <a:prstGeom prst="rect">
            <a:avLst/>
          </a:prstGeom>
          <a:noFill/>
          <a:ln w="9525">
            <a:noFill/>
            <a:miter lim="800000"/>
            <a:headEnd/>
            <a:tailEnd/>
          </a:ln>
          <a:effectLst/>
        </p:spPr>
      </p:pic>
      <p:sp>
        <p:nvSpPr>
          <p:cNvPr id="43" name="テキスト ボックス 42"/>
          <p:cNvSpPr txBox="1"/>
          <p:nvPr/>
        </p:nvSpPr>
        <p:spPr>
          <a:xfrm>
            <a:off x="6739103" y="3495723"/>
            <a:ext cx="842937" cy="759749"/>
          </a:xfrm>
          <a:prstGeom prst="rect">
            <a:avLst/>
          </a:prstGeom>
        </p:spPr>
        <p:txBody>
          <a:bodyPr wrap="none" lIns="0" tIns="0" rIns="0" bIns="0" rtlCol="0" anchor="t" anchorCtr="0">
            <a:normAutofit/>
          </a:bodyPr>
          <a:lstStyle/>
          <a:p>
            <a:pPr>
              <a:lnSpc>
                <a:spcPts val="2800"/>
              </a:lnSpc>
              <a:spcBef>
                <a:spcPct val="0"/>
              </a:spcBef>
              <a:defRPr/>
            </a:pPr>
            <a:r>
              <a:rPr kumimoji="0" lang="ja-JP" altLang="en-US" sz="1200" b="1" kern="0">
                <a:solidFill>
                  <a:srgbClr val="FFFFFF">
                    <a:lumMod val="50000"/>
                  </a:srgbClr>
                </a:solidFill>
                <a:cs typeface="メイリオ" pitchFamily="50" charset="-128"/>
              </a:rPr>
              <a:t>グループ</a:t>
            </a:r>
            <a:r>
              <a:rPr kumimoji="0" lang="en-US" altLang="ja-JP" sz="1200" b="1" kern="0">
                <a:solidFill>
                  <a:srgbClr val="FFFFFF">
                    <a:lumMod val="50000"/>
                  </a:srgbClr>
                </a:solidFill>
                <a:cs typeface="メイリオ" pitchFamily="50" charset="-128"/>
              </a:rPr>
              <a:t>A</a:t>
            </a:r>
            <a:r>
              <a:rPr kumimoji="0" lang="ja-JP" altLang="en-US" sz="1200" b="1" kern="0">
                <a:solidFill>
                  <a:srgbClr val="FFFFFF">
                    <a:lumMod val="50000"/>
                  </a:srgbClr>
                </a:solidFill>
                <a:cs typeface="メイリオ" pitchFamily="50" charset="-128"/>
              </a:rPr>
              <a:t>社</a:t>
            </a:r>
            <a:endParaRPr lang="ja-JP" altLang="en-US" sz="1200" b="1">
              <a:solidFill>
                <a:srgbClr val="FFFFFF">
                  <a:lumMod val="50000"/>
                </a:srgbClr>
              </a:solidFill>
              <a:cs typeface="メイリオ" pitchFamily="50" charset="-128"/>
            </a:endParaRPr>
          </a:p>
        </p:txBody>
      </p:sp>
      <p:sp>
        <p:nvSpPr>
          <p:cNvPr id="44" name="角丸四角形 43"/>
          <p:cNvSpPr/>
          <p:nvPr/>
        </p:nvSpPr>
        <p:spPr>
          <a:xfrm>
            <a:off x="4275036" y="3127531"/>
            <a:ext cx="1737490" cy="452273"/>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400" b="1" kern="0">
                <a:solidFill>
                  <a:srgbClr val="FFFFFF"/>
                </a:solidFill>
                <a:latin typeface="メイリオ"/>
                <a:ea typeface="メイリオ"/>
                <a:cs typeface="メイリオ" pitchFamily="50" charset="-128"/>
              </a:rPr>
              <a:t>グループ経営管理</a:t>
            </a:r>
          </a:p>
        </p:txBody>
      </p:sp>
      <p:sp>
        <p:nvSpPr>
          <p:cNvPr id="46" name="正方形/長方形 45"/>
          <p:cNvSpPr/>
          <p:nvPr/>
        </p:nvSpPr>
        <p:spPr>
          <a:xfrm>
            <a:off x="575556" y="1740036"/>
            <a:ext cx="3608633" cy="3174260"/>
          </a:xfrm>
          <a:prstGeom prst="rect">
            <a:avLst/>
          </a:prstGeom>
          <a:solidFill>
            <a:srgbClr val="FFFFFF"/>
          </a:solidFill>
          <a:ln w="25400" cap="flat" cmpd="sng" algn="ctr">
            <a:solidFill>
              <a:srgbClr val="EE5500"/>
            </a:solidFill>
            <a:prstDash val="solid"/>
          </a:ln>
          <a:effectLst/>
        </p:spPr>
        <p:txBody>
          <a:bodyPr rtlCol="0" anchor="ctr"/>
          <a:lstStyle/>
          <a:p>
            <a:pPr marL="174625" indent="-174625">
              <a:buClr>
                <a:srgbClr val="FF6600"/>
              </a:buClr>
              <a:buSzPct val="75000"/>
              <a:buFont typeface="Wingdings" pitchFamily="2" charset="2"/>
              <a:buChar char="n"/>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グループ全体</a:t>
            </a:r>
            <a:r>
              <a:rPr kumimoji="0" lang="en-US" altLang="ja-JP" sz="1600" kern="0">
                <a:solidFill>
                  <a:sysClr val="windowText" lastClr="000000">
                    <a:lumMod val="75000"/>
                    <a:lumOff val="25000"/>
                  </a:sysClr>
                </a:solidFill>
                <a:latin typeface="メイリオ"/>
                <a:ea typeface="メイリオ"/>
                <a:cs typeface="メイリオ" pitchFamily="50" charset="-128"/>
              </a:rPr>
              <a:t>/</a:t>
            </a:r>
            <a:r>
              <a:rPr kumimoji="0" lang="ja-JP" altLang="en-US" sz="1600" kern="0">
                <a:solidFill>
                  <a:sysClr val="windowText" lastClr="000000">
                    <a:lumMod val="75000"/>
                    <a:lumOff val="25000"/>
                  </a:sysClr>
                </a:solidFill>
                <a:latin typeface="メイリオ"/>
                <a:ea typeface="メイリオ"/>
                <a:cs typeface="メイリオ" pitchFamily="50" charset="-128"/>
              </a:rPr>
              <a:t>個社単位の経営状態を可視化</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ダッシュボードによる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r>
              <a:rPr kumimoji="0" lang="ja-JP" altLang="en-US" sz="1600" kern="0">
                <a:solidFill>
                  <a:sysClr val="windowText" lastClr="000000">
                    <a:lumMod val="75000"/>
                    <a:lumOff val="25000"/>
                  </a:sysClr>
                </a:solidFill>
                <a:latin typeface="メイリオ"/>
                <a:ea typeface="メイリオ"/>
                <a:cs typeface="メイリオ" pitchFamily="50" charset="-128"/>
              </a:rPr>
              <a:t>「見える化」の実現</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様々な分析軸をドリルダウンにより詳細展開</a:t>
            </a:r>
            <a:endParaRPr kumimoji="0" lang="en-US" altLang="ja-JP"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defRPr/>
            </a:pPr>
            <a:endParaRPr kumimoji="0" lang="ja-JP" altLang="en-US" sz="1600" kern="0">
              <a:solidFill>
                <a:sysClr val="windowText" lastClr="000000">
                  <a:lumMod val="75000"/>
                  <a:lumOff val="25000"/>
                </a:sysClr>
              </a:solidFill>
              <a:latin typeface="メイリオ"/>
              <a:ea typeface="メイリオ"/>
              <a:cs typeface="メイリオ" pitchFamily="50" charset="-128"/>
            </a:endParaRPr>
          </a:p>
          <a:p>
            <a:pPr marL="174625" indent="-174625">
              <a:buClr>
                <a:srgbClr val="FF6600"/>
              </a:buClr>
              <a:buSzPct val="75000"/>
              <a:buFont typeface="Wingdings" pitchFamily="2" charset="2"/>
              <a:buChar char="n"/>
              <a:defRPr/>
            </a:pPr>
            <a:r>
              <a:rPr kumimoji="0" lang="ja-JP" altLang="en-US" sz="1600" kern="0">
                <a:solidFill>
                  <a:sysClr val="windowText" lastClr="000000">
                    <a:lumMod val="75000"/>
                    <a:lumOff val="25000"/>
                  </a:sysClr>
                </a:solidFill>
                <a:latin typeface="メイリオ"/>
                <a:ea typeface="メイリオ"/>
                <a:cs typeface="メイリオ" pitchFamily="50" charset="-128"/>
              </a:rPr>
              <a:t>レポートは定期的にメールで送付</a:t>
            </a:r>
          </a:p>
        </p:txBody>
      </p:sp>
      <p:sp>
        <p:nvSpPr>
          <p:cNvPr id="47" name="AutoShape 6"/>
          <p:cNvSpPr>
            <a:spLocks noChangeArrowheads="1"/>
          </p:cNvSpPr>
          <p:nvPr/>
        </p:nvSpPr>
        <p:spPr bwMode="auto">
          <a:xfrm>
            <a:off x="580782" y="1740036"/>
            <a:ext cx="3603407" cy="344780"/>
          </a:xfrm>
          <a:prstGeom prst="roundRect">
            <a:avLst>
              <a:gd name="adj" fmla="val 0"/>
            </a:avLst>
          </a:prstGeom>
          <a:solidFill>
            <a:srgbClr val="EE5500"/>
          </a:solidFill>
          <a:ln w="25400" cap="flat" cmpd="sng" algn="ctr">
            <a:solidFill>
              <a:srgbClr val="EE5500"/>
            </a:solidFill>
            <a:prstDash val="solid"/>
            <a:headEnd/>
            <a:tailEnd/>
          </a:ln>
          <a:effectLst/>
        </p:spPr>
        <p:txBody>
          <a:bodyPr wrap="square" lIns="90000" tIns="46800" rIns="90000" bIns="46800">
            <a:spAutoFit/>
          </a:bodyPr>
          <a:lstStyle/>
          <a:p>
            <a:pPr algn="ctr">
              <a:spcBef>
                <a:spcPct val="50000"/>
              </a:spcBef>
              <a:defRPr/>
            </a:pPr>
            <a:r>
              <a:rPr kumimoji="0" lang="ja-JP" altLang="en-US" b="1" kern="0">
                <a:solidFill>
                  <a:srgbClr val="FFFFFF"/>
                </a:solidFill>
                <a:latin typeface="メイリオ"/>
                <a:ea typeface="メイリオ"/>
                <a:cs typeface="メイリオ" pitchFamily="50" charset="-128"/>
              </a:rPr>
              <a:t>主要機能</a:t>
            </a:r>
          </a:p>
        </p:txBody>
      </p:sp>
      <p:sp>
        <p:nvSpPr>
          <p:cNvPr id="48" name="Freeform 370"/>
          <p:cNvSpPr>
            <a:spLocks noEditPoints="1"/>
          </p:cNvSpPr>
          <p:nvPr/>
        </p:nvSpPr>
        <p:spPr bwMode="auto">
          <a:xfrm>
            <a:off x="6892579" y="2000162"/>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cxnSp>
        <p:nvCxnSpPr>
          <p:cNvPr id="49" name="直線コネクタ 48"/>
          <p:cNvCxnSpPr/>
          <p:nvPr/>
        </p:nvCxnSpPr>
        <p:spPr>
          <a:xfrm flipH="1">
            <a:off x="6401450" y="2179765"/>
            <a:ext cx="400959" cy="0"/>
          </a:xfrm>
          <a:prstGeom prst="line">
            <a:avLst/>
          </a:prstGeom>
          <a:noFill/>
          <a:ln w="73025" cap="flat" cmpd="sng" algn="ctr">
            <a:solidFill>
              <a:srgbClr val="E27100"/>
            </a:solidFill>
            <a:prstDash val="sysDot"/>
          </a:ln>
          <a:effectLst/>
        </p:spPr>
      </p:cxnSp>
      <p:sp>
        <p:nvSpPr>
          <p:cNvPr id="50" name="Freeform 370"/>
          <p:cNvSpPr>
            <a:spLocks noEditPoints="1"/>
          </p:cNvSpPr>
          <p:nvPr/>
        </p:nvSpPr>
        <p:spPr bwMode="auto">
          <a:xfrm>
            <a:off x="6892579" y="3035973"/>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370"/>
          <p:cNvSpPr>
            <a:spLocks noEditPoints="1"/>
          </p:cNvSpPr>
          <p:nvPr/>
        </p:nvSpPr>
        <p:spPr bwMode="auto">
          <a:xfrm>
            <a:off x="6892579" y="4113508"/>
            <a:ext cx="418408" cy="458187"/>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7" name="テキスト ボックス 56"/>
          <p:cNvSpPr txBox="1"/>
          <p:nvPr/>
        </p:nvSpPr>
        <p:spPr>
          <a:xfrm>
            <a:off x="6739103" y="4659982"/>
            <a:ext cx="1523126" cy="457200"/>
          </a:xfrm>
          <a:prstGeom prst="rect">
            <a:avLst/>
          </a:prstGeom>
        </p:spPr>
        <p:txBody>
          <a:bodyPr wrap="none" lIns="0" tIns="0" rIns="0" bIns="0" rtlCol="0" anchor="t" anchorCtr="0">
            <a:noAutofit/>
          </a:bodyPr>
          <a:lstStyle/>
          <a:p>
            <a:pPr>
              <a:spcBef>
                <a:spcPct val="0"/>
              </a:spcBef>
              <a:defRPr/>
            </a:pP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グループ</a:t>
            </a:r>
            <a:r>
              <a:rPr kumimoji="0" lang="en-US" altLang="ja-JP" sz="1200" b="1" kern="0">
                <a:solidFill>
                  <a:srgbClr val="FFFFFF">
                    <a:lumMod val="50000"/>
                  </a:srgbClr>
                </a:solidFill>
                <a:latin typeface="メイリオ" pitchFamily="50" charset="-128"/>
                <a:ea typeface="メイリオ" pitchFamily="50" charset="-128"/>
                <a:cs typeface="メイリオ" pitchFamily="50" charset="-128"/>
              </a:rPr>
              <a:t>B</a:t>
            </a:r>
            <a:r>
              <a:rPr kumimoji="0" lang="ja-JP" altLang="en-US" sz="1200" b="1" kern="0">
                <a:solidFill>
                  <a:srgbClr val="FFFFFF">
                    <a:lumMod val="50000"/>
                  </a:srgbClr>
                </a:solidFill>
                <a:latin typeface="メイリオ" pitchFamily="50" charset="-128"/>
                <a:ea typeface="メイリオ" pitchFamily="50" charset="-128"/>
                <a:cs typeface="メイリオ" pitchFamily="50" charset="-128"/>
              </a:rPr>
              <a:t>社</a:t>
            </a:r>
            <a:endParaRPr kumimoji="0" lang="en-US" altLang="ja-JP" sz="1200" b="1" kern="0">
              <a:solidFill>
                <a:srgbClr val="FFFFFF">
                  <a:lumMod val="50000"/>
                </a:srgbClr>
              </a:solidFill>
              <a:latin typeface="メイリオ" pitchFamily="50" charset="-128"/>
              <a:ea typeface="メイリオ" pitchFamily="50" charset="-128"/>
              <a:cs typeface="メイリオ" pitchFamily="50" charset="-128"/>
            </a:endParaRPr>
          </a:p>
        </p:txBody>
      </p:sp>
      <p:pic>
        <p:nvPicPr>
          <p:cNvPr id="26" name="Picture 2"/>
          <p:cNvPicPr>
            <a:picLocks noChangeAspect="1" noChangeArrowheads="1"/>
          </p:cNvPicPr>
          <p:nvPr/>
        </p:nvPicPr>
        <p:blipFill>
          <a:blip r:embed="rId2" cstate="email"/>
          <a:srcRect/>
          <a:stretch>
            <a:fillRect/>
          </a:stretch>
        </p:blipFill>
        <p:spPr bwMode="auto">
          <a:xfrm>
            <a:off x="7368156" y="4298956"/>
            <a:ext cx="1294080" cy="181006"/>
          </a:xfrm>
          <a:prstGeom prst="rect">
            <a:avLst/>
          </a:prstGeom>
          <a:noFill/>
          <a:ln w="9525">
            <a:noFill/>
            <a:miter lim="800000"/>
            <a:headEnd/>
            <a:tailEnd/>
          </a:ln>
          <a:effectLst/>
        </p:spPr>
      </p:pic>
    </p:spTree>
    <p:extLst>
      <p:ext uri="{BB962C8B-B14F-4D97-AF65-F5344CB8AC3E}">
        <p14:creationId xmlns:p14="http://schemas.microsoft.com/office/powerpoint/2010/main" val="21163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グループ経営管理の特長①</a:t>
            </a:r>
          </a:p>
        </p:txBody>
      </p:sp>
      <p:sp>
        <p:nvSpPr>
          <p:cNvPr id="5" name="テキスト プレースホルダー 4"/>
          <p:cNvSpPr>
            <a:spLocks noGrp="1"/>
          </p:cNvSpPr>
          <p:nvPr>
            <p:ph type="body" sz="quarter" idx="17"/>
          </p:nvPr>
        </p:nvSpPr>
        <p:spPr/>
        <p:txBody>
          <a:bodyPr/>
          <a:lstStyle/>
          <a:p>
            <a:pPr>
              <a:lnSpc>
                <a:spcPts val="1800"/>
              </a:lnSpc>
            </a:pPr>
            <a:r>
              <a:rPr lang="ja-JP" altLang="en-US"/>
              <a:t>各社および企業グループ全体での経営状況を確認できるだけでなく、あらゆる分析軸を</a:t>
            </a:r>
            <a:endParaRPr lang="en-US" altLang="ja-JP"/>
          </a:p>
          <a:p>
            <a:pPr>
              <a:lnSpc>
                <a:spcPts val="1800"/>
              </a:lnSpc>
            </a:pPr>
            <a:r>
              <a:rPr lang="ja-JP" altLang="en-US"/>
              <a:t>モニタリングすることで現状を詳細に把握可能で通達機能も充実しています</a:t>
            </a:r>
            <a:endParaRPr lang="en-US" altLang="ja-JP"/>
          </a:p>
          <a:p>
            <a:endParaRPr lang="ja-JP" altLang="en-US"/>
          </a:p>
          <a:p>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8</a:t>
            </a:fld>
            <a:endParaRPr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63" name="Picture 3"/>
          <p:cNvPicPr>
            <a:picLocks noChangeAspect="1" noChangeArrowheads="1"/>
          </p:cNvPicPr>
          <p:nvPr/>
        </p:nvPicPr>
        <p:blipFill>
          <a:blip r:embed="rId3" cstate="print"/>
          <a:srcRect/>
          <a:stretch>
            <a:fillRect/>
          </a:stretch>
        </p:blipFill>
        <p:spPr bwMode="auto">
          <a:xfrm>
            <a:off x="1406611" y="3939902"/>
            <a:ext cx="2273490" cy="1031074"/>
          </a:xfrm>
          <a:prstGeom prst="rect">
            <a:avLst/>
          </a:prstGeom>
          <a:noFill/>
          <a:ln w="9525">
            <a:solidFill>
              <a:srgbClr val="FFFFFF">
                <a:lumMod val="75000"/>
              </a:srgbClr>
            </a:solidFill>
            <a:miter lim="800000"/>
            <a:headEnd/>
            <a:tailEnd/>
          </a:ln>
        </p:spPr>
      </p:pic>
      <p:grpSp>
        <p:nvGrpSpPr>
          <p:cNvPr id="64" name="グループ化 27"/>
          <p:cNvGrpSpPr/>
          <p:nvPr/>
        </p:nvGrpSpPr>
        <p:grpSpPr>
          <a:xfrm>
            <a:off x="1444905" y="4170042"/>
            <a:ext cx="2157345" cy="800934"/>
            <a:chOff x="215735" y="3790485"/>
            <a:chExt cx="5041546" cy="2423451"/>
          </a:xfrm>
        </p:grpSpPr>
        <p:grpSp>
          <p:nvGrpSpPr>
            <p:cNvPr id="87" name="グループ化 31"/>
            <p:cNvGrpSpPr/>
            <p:nvPr/>
          </p:nvGrpSpPr>
          <p:grpSpPr>
            <a:xfrm>
              <a:off x="215735" y="3790485"/>
              <a:ext cx="1933912" cy="2423451"/>
              <a:chOff x="39944" y="3748150"/>
              <a:chExt cx="1933912" cy="2423451"/>
            </a:xfrm>
          </p:grpSpPr>
          <p:sp>
            <p:nvSpPr>
              <p:cNvPr id="89"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kumimoji="0" lang="ja-JP" altLang="en-US" kern="0">
                  <a:solidFill>
                    <a:srgbClr val="FFFFFF"/>
                  </a:solidFill>
                  <a:latin typeface="HGP創英角ｺﾞｼｯｸUB" pitchFamily="50" charset="-128"/>
                  <a:ea typeface="HGP創英角ｺﾞｼｯｸUB" pitchFamily="50" charset="-128"/>
                </a:endParaRPr>
              </a:p>
            </p:txBody>
          </p:sp>
          <p:cxnSp>
            <p:nvCxnSpPr>
              <p:cNvPr id="90" name="直線矢印コネクタ 89"/>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91" name="直線矢印コネクタ 90"/>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92" name="直線矢印コネクタ 91"/>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88" name="AutoShape 36"/>
            <p:cNvSpPr>
              <a:spLocks noChangeArrowheads="1"/>
            </p:cNvSpPr>
            <p:nvPr/>
          </p:nvSpPr>
          <p:spPr bwMode="auto">
            <a:xfrm>
              <a:off x="1975028" y="4049053"/>
              <a:ext cx="3282253" cy="2016456"/>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algn="ctr">
                <a:spcBef>
                  <a:spcPct val="50000"/>
                </a:spcBef>
                <a:defRPr/>
              </a:pPr>
              <a:r>
                <a:rPr kumimoji="0" lang="ja-JP" altLang="en-US" sz="1100" b="1" kern="0">
                  <a:solidFill>
                    <a:srgbClr val="00AEEB"/>
                  </a:solidFill>
                  <a:cs typeface="メイリオ" pitchFamily="50" charset="-128"/>
                </a:rPr>
                <a:t>縦軸・横軸・集計軸に</a:t>
              </a:r>
              <a:r>
                <a:rPr kumimoji="0" lang="en-US" altLang="ja-JP" sz="1100" b="1" kern="0">
                  <a:solidFill>
                    <a:srgbClr val="00AEEB"/>
                  </a:solidFill>
                  <a:cs typeface="メイリオ" pitchFamily="50" charset="-128"/>
                </a:rPr>
                <a:t>  </a:t>
              </a:r>
              <a:r>
                <a:rPr kumimoji="0" lang="ja-JP" altLang="en-US" sz="1100" b="1" kern="0">
                  <a:solidFill>
                    <a:srgbClr val="00AEEB"/>
                  </a:solidFill>
                  <a:cs typeface="メイリオ" pitchFamily="50" charset="-128"/>
                </a:rPr>
                <a:t>レイアウトを自由に設定</a:t>
              </a:r>
            </a:p>
          </p:txBody>
        </p:sp>
      </p:grpSp>
      <p:sp>
        <p:nvSpPr>
          <p:cNvPr id="65" name="Rectangle 94"/>
          <p:cNvSpPr>
            <a:spLocks noChangeArrowheads="1"/>
          </p:cNvSpPr>
          <p:nvPr/>
        </p:nvSpPr>
        <p:spPr bwMode="auto">
          <a:xfrm>
            <a:off x="463720"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標準テンプレートをご用意</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チャットアプリ連携やメール送信可</a:t>
            </a:r>
          </a:p>
        </p:txBody>
      </p:sp>
      <p:sp>
        <p:nvSpPr>
          <p:cNvPr id="67" name="Rectangle 94"/>
          <p:cNvSpPr>
            <a:spLocks noChangeArrowheads="1"/>
          </p:cNvSpPr>
          <p:nvPr/>
        </p:nvSpPr>
        <p:spPr bwMode="auto">
          <a:xfrm>
            <a:off x="469101"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汎用的なレポート作成</a:t>
            </a:r>
          </a:p>
        </p:txBody>
      </p:sp>
      <p:sp>
        <p:nvSpPr>
          <p:cNvPr id="68" name="Rectangle 94"/>
          <p:cNvSpPr>
            <a:spLocks noChangeArrowheads="1"/>
          </p:cNvSpPr>
          <p:nvPr/>
        </p:nvSpPr>
        <p:spPr bwMode="auto">
          <a:xfrm>
            <a:off x="4655127" y="3149271"/>
            <a:ext cx="3841309"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latin typeface="メイリオ"/>
                <a:ea typeface="メイリオ"/>
                <a:cs typeface="メイリオ" pitchFamily="50" charset="-128"/>
              </a:rPr>
              <a:t>SuperStream</a:t>
            </a:r>
            <a:r>
              <a:rPr kumimoji="0" lang="ja-JP" altLang="en-US" sz="1600" kern="0">
                <a:solidFill>
                  <a:prstClr val="white"/>
                </a:solidFill>
                <a:latin typeface="メイリオ"/>
                <a:ea typeface="メイリオ"/>
                <a:cs typeface="メイリオ" pitchFamily="50" charset="-128"/>
              </a:rPr>
              <a:t>以外の非会計データ</a:t>
            </a:r>
          </a:p>
        </p:txBody>
      </p:sp>
      <p:sp>
        <p:nvSpPr>
          <p:cNvPr id="69" name="テキスト ボックス 68"/>
          <p:cNvSpPr txBox="1"/>
          <p:nvPr/>
        </p:nvSpPr>
        <p:spPr>
          <a:xfrm>
            <a:off x="705616" y="1789463"/>
            <a:ext cx="2974485" cy="404306"/>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グループ全体、各社の業績のモニタリングが可能</a:t>
            </a:r>
            <a:endParaRPr kumimoji="0" lang="en-US" altLang="ja-JP" sz="12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200" kern="0">
              <a:solidFill>
                <a:prstClr val="black">
                  <a:lumMod val="75000"/>
                  <a:lumOff val="25000"/>
                </a:prstClr>
              </a:solidFill>
              <a:cs typeface="メイリオ" pitchFamily="50" charset="-128"/>
            </a:endParaRPr>
          </a:p>
          <a:p>
            <a:pPr>
              <a:lnSpc>
                <a:spcPts val="2800"/>
              </a:lnSpc>
              <a:spcBef>
                <a:spcPct val="0"/>
              </a:spcBef>
              <a:defRPr/>
            </a:pPr>
            <a:endParaRPr kumimoji="0" lang="ja-JP" altLang="en-US" sz="2400" kern="0">
              <a:solidFill>
                <a:prstClr val="black">
                  <a:lumMod val="75000"/>
                  <a:lumOff val="25000"/>
                </a:prstClr>
              </a:solidFill>
            </a:endParaRPr>
          </a:p>
        </p:txBody>
      </p:sp>
      <p:sp>
        <p:nvSpPr>
          <p:cNvPr id="70" name="テキスト ボックス 69"/>
          <p:cNvSpPr txBox="1"/>
          <p:nvPr/>
        </p:nvSpPr>
        <p:spPr>
          <a:xfrm>
            <a:off x="4708854" y="1774257"/>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sp>
        <p:nvSpPr>
          <p:cNvPr id="71" name="テキスト ボックス 70"/>
          <p:cNvSpPr txBox="1"/>
          <p:nvPr/>
        </p:nvSpPr>
        <p:spPr>
          <a:xfrm>
            <a:off x="4936604" y="3526042"/>
            <a:ext cx="3020824" cy="355263"/>
          </a:xfrm>
          <a:prstGeom prst="rect">
            <a:avLst/>
          </a:prstGeom>
        </p:spPr>
        <p:txBody>
          <a:bodyPr wrap="none" lIns="0" tIns="0" rIns="0" bIns="0" rtlCol="0" anchor="t" anchorCtr="0">
            <a:normAutofit fontScale="25000" lnSpcReduction="20000"/>
          </a:bodyPr>
          <a:lstStyle/>
          <a:p>
            <a:pPr>
              <a:lnSpc>
                <a:spcPts val="1300"/>
              </a:lnSpc>
              <a:spcBef>
                <a:spcPct val="20000"/>
              </a:spcBef>
              <a:defRPr/>
            </a:pPr>
            <a:r>
              <a:rPr kumimoji="0" lang="ja-JP" altLang="en-US" sz="4800" kern="0">
                <a:solidFill>
                  <a:prstClr val="black">
                    <a:lumMod val="75000"/>
                    <a:lumOff val="25000"/>
                  </a:prstClr>
                </a:solidFill>
                <a:cs typeface="メイリオ" pitchFamily="50" charset="-128"/>
              </a:rPr>
              <a:t>経営指標をシステム統合し、経営数値として必要な</a:t>
            </a:r>
            <a:endParaRPr kumimoji="0" lang="en-US" altLang="ja-JP" sz="4800" kern="0">
              <a:solidFill>
                <a:prstClr val="black">
                  <a:lumMod val="75000"/>
                  <a:lumOff val="25000"/>
                </a:prstClr>
              </a:solidFill>
              <a:cs typeface="メイリオ" pitchFamily="50" charset="-128"/>
            </a:endParaRPr>
          </a:p>
          <a:p>
            <a:pPr>
              <a:lnSpc>
                <a:spcPts val="1300"/>
              </a:lnSpc>
              <a:spcBef>
                <a:spcPct val="20000"/>
              </a:spcBef>
              <a:defRPr/>
            </a:pPr>
            <a:r>
              <a:rPr kumimoji="0" lang="en-US" altLang="ja-JP" sz="4800" kern="0" err="1">
                <a:solidFill>
                  <a:prstClr val="black">
                    <a:lumMod val="75000"/>
                    <a:lumOff val="25000"/>
                  </a:prstClr>
                </a:solidFill>
                <a:cs typeface="メイリオ" pitchFamily="50" charset="-128"/>
              </a:rPr>
              <a:t>SuperStream</a:t>
            </a:r>
            <a:r>
              <a:rPr kumimoji="0" lang="ja-JP" altLang="en-US" sz="4800" kern="0">
                <a:solidFill>
                  <a:prstClr val="black">
                    <a:lumMod val="75000"/>
                    <a:lumOff val="25000"/>
                  </a:prstClr>
                </a:solidFill>
                <a:cs typeface="メイリオ" pitchFamily="50" charset="-128"/>
              </a:rPr>
              <a:t>以外の非会計データとの連動が可能</a:t>
            </a:r>
          </a:p>
          <a:p>
            <a:pPr>
              <a:lnSpc>
                <a:spcPts val="2800"/>
              </a:lnSpc>
              <a:spcBef>
                <a:spcPct val="0"/>
              </a:spcBef>
              <a:defRPr/>
            </a:pPr>
            <a:endParaRPr kumimoji="0" lang="ja-JP" altLang="en-US" sz="2400" kern="0">
              <a:solidFill>
                <a:prstClr val="black"/>
              </a:solidFill>
            </a:endParaRPr>
          </a:p>
        </p:txBody>
      </p:sp>
      <p:sp>
        <p:nvSpPr>
          <p:cNvPr id="72" name="テキスト ボックス 71"/>
          <p:cNvSpPr txBox="1"/>
          <p:nvPr/>
        </p:nvSpPr>
        <p:spPr>
          <a:xfrm>
            <a:off x="708604" y="3517012"/>
            <a:ext cx="3123131" cy="510858"/>
          </a:xfrm>
          <a:prstGeom prst="rect">
            <a:avLst/>
          </a:prstGeom>
        </p:spPr>
        <p:txBody>
          <a:bodyPr wrap="none" lIns="0" tIns="0" rIns="0" bIns="0" rtlCol="0" anchor="t" anchorCtr="0">
            <a:noAutofit/>
          </a:bodyPr>
          <a:lstStyle/>
          <a:p>
            <a:pPr>
              <a:lnSpc>
                <a:spcPts val="1300"/>
              </a:lnSpc>
              <a:spcBef>
                <a:spcPct val="20000"/>
              </a:spcBef>
            </a:pPr>
            <a:r>
              <a:rPr lang="ja-JP" altLang="en-US" sz="1200">
                <a:solidFill>
                  <a:prstClr val="black">
                    <a:lumMod val="75000"/>
                    <a:lumOff val="25000"/>
                  </a:prstClr>
                </a:solidFill>
                <a:cs typeface="メイリオ" pitchFamily="50" charset="-128"/>
              </a:rPr>
              <a:t>欲しい情報を好みのレイアウトで縦軸・横軸・</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73" name="Picture 4"/>
          <p:cNvPicPr>
            <a:picLocks noChangeAspect="1" noChangeArrowheads="1"/>
          </p:cNvPicPr>
          <p:nvPr/>
        </p:nvPicPr>
        <p:blipFill>
          <a:blip r:embed="rId4" cstate="print"/>
          <a:srcRect/>
          <a:stretch>
            <a:fillRect/>
          </a:stretch>
        </p:blipFill>
        <p:spPr bwMode="auto">
          <a:xfrm>
            <a:off x="5611070" y="3921975"/>
            <a:ext cx="1826442" cy="1088283"/>
          </a:xfrm>
          <a:prstGeom prst="rect">
            <a:avLst/>
          </a:prstGeom>
          <a:noFill/>
          <a:ln w="9525">
            <a:solidFill>
              <a:srgbClr val="FFFFFF">
                <a:lumMod val="75000"/>
              </a:srgbClr>
            </a:solidFill>
            <a:miter lim="800000"/>
            <a:headEnd/>
            <a:tailEnd/>
          </a:ln>
        </p:spPr>
      </p:pic>
      <p:sp>
        <p:nvSpPr>
          <p:cNvPr id="86" name="テキスト ボックス 85"/>
          <p:cNvSpPr txBox="1"/>
          <p:nvPr/>
        </p:nvSpPr>
        <p:spPr>
          <a:xfrm>
            <a:off x="1003780" y="2935878"/>
            <a:ext cx="2532781" cy="168392"/>
          </a:xfrm>
          <a:prstGeom prst="rect">
            <a:avLst/>
          </a:prstGeom>
        </p:spPr>
        <p:txBody>
          <a:bodyPr wrap="none" lIns="0" tIns="0" rIns="0" bIns="0" rtlCol="0" anchor="t" anchorCtr="0">
            <a:normAutofit/>
          </a:bodyPr>
          <a:lstStyle/>
          <a:p>
            <a:pPr>
              <a:lnSpc>
                <a:spcPts val="1300"/>
              </a:lnSpc>
              <a:spcBef>
                <a:spcPct val="20000"/>
              </a:spcBef>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標準テンプレートの提供プロダクトは統合会計のみ</a:t>
            </a:r>
            <a:endParaRPr kumimoji="0" lang="en-US" altLang="ja-JP" sz="900" kern="0">
              <a:solidFill>
                <a:prstClr val="black">
                  <a:lumMod val="75000"/>
                  <a:lumOff val="25000"/>
                </a:prstClr>
              </a:solidFill>
              <a:cs typeface="メイリオ" pitchFamily="50" charset="-128"/>
            </a:endParaRPr>
          </a:p>
          <a:p>
            <a:pPr>
              <a:lnSpc>
                <a:spcPts val="1300"/>
              </a:lnSpc>
              <a:spcBef>
                <a:spcPct val="20000"/>
              </a:spcBef>
              <a:defRPr/>
            </a:pPr>
            <a:endParaRPr kumimoji="0" lang="ja-JP" altLang="en-US" sz="1050" kern="0">
              <a:solidFill>
                <a:prstClr val="black">
                  <a:lumMod val="75000"/>
                  <a:lumOff val="25000"/>
                </a:prstClr>
              </a:solidFill>
              <a:cs typeface="メイリオ" pitchFamily="50" charset="-128"/>
            </a:endParaRPr>
          </a:p>
          <a:p>
            <a:pPr>
              <a:lnSpc>
                <a:spcPts val="2800"/>
              </a:lnSpc>
              <a:spcBef>
                <a:spcPct val="0"/>
              </a:spcBef>
              <a:defRPr/>
            </a:pPr>
            <a:endParaRPr kumimoji="0" lang="ja-JP" altLang="en-US" kern="0">
              <a:solidFill>
                <a:prstClr val="black">
                  <a:lumMod val="75000"/>
                  <a:lumOff val="25000"/>
                </a:prstClr>
              </a:solidFill>
            </a:endParaRPr>
          </a:p>
        </p:txBody>
      </p:sp>
      <p:pic>
        <p:nvPicPr>
          <p:cNvPr id="10" name="図 9"/>
          <p:cNvPicPr>
            <a:picLocks noChangeAspect="1"/>
          </p:cNvPicPr>
          <p:nvPr/>
        </p:nvPicPr>
        <p:blipFill>
          <a:blip r:embed="rId5"/>
          <a:stretch>
            <a:fillRect/>
          </a:stretch>
        </p:blipFill>
        <p:spPr>
          <a:xfrm>
            <a:off x="995404" y="1991616"/>
            <a:ext cx="1547952" cy="787930"/>
          </a:xfrm>
          <a:prstGeom prst="rect">
            <a:avLst/>
          </a:prstGeom>
          <a:ln>
            <a:solidFill>
              <a:schemeClr val="bg1">
                <a:lumMod val="65000"/>
              </a:schemeClr>
            </a:solidFill>
          </a:ln>
        </p:spPr>
      </p:pic>
      <p:pic>
        <p:nvPicPr>
          <p:cNvPr id="7" name="図 6"/>
          <p:cNvPicPr>
            <a:picLocks noChangeAspect="1"/>
          </p:cNvPicPr>
          <p:nvPr/>
        </p:nvPicPr>
        <p:blipFill>
          <a:blip r:embed="rId6"/>
          <a:stretch>
            <a:fillRect/>
          </a:stretch>
        </p:blipFill>
        <p:spPr>
          <a:xfrm>
            <a:off x="2180936" y="2114686"/>
            <a:ext cx="1403822" cy="782444"/>
          </a:xfrm>
          <a:prstGeom prst="rect">
            <a:avLst/>
          </a:prstGeom>
          <a:ln>
            <a:solidFill>
              <a:schemeClr val="bg1">
                <a:lumMod val="65000"/>
              </a:schemeClr>
            </a:solidFill>
          </a:ln>
        </p:spPr>
      </p:pic>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2401" y="1983467"/>
            <a:ext cx="1239374" cy="224010"/>
          </a:xfrm>
          <a:prstGeom prst="rect">
            <a:avLst/>
          </a:prstGeom>
        </p:spPr>
      </p:pic>
      <p:pic>
        <p:nvPicPr>
          <p:cNvPr id="54" name="図 53"/>
          <p:cNvPicPr>
            <a:picLocks noChangeAspect="1"/>
          </p:cNvPicPr>
          <p:nvPr/>
        </p:nvPicPr>
        <p:blipFill rotWithShape="1">
          <a:blip r:embed="rId8"/>
          <a:srcRect r="45422"/>
          <a:stretch/>
        </p:blipFill>
        <p:spPr>
          <a:xfrm>
            <a:off x="4934516" y="2234472"/>
            <a:ext cx="1167259" cy="829475"/>
          </a:xfrm>
          <a:prstGeom prst="rect">
            <a:avLst/>
          </a:prstGeom>
          <a:ln>
            <a:solidFill>
              <a:schemeClr val="bg1">
                <a:lumMod val="65000"/>
              </a:schemeClr>
            </a:solidFill>
          </a:ln>
        </p:spPr>
      </p:pic>
      <p:sp>
        <p:nvSpPr>
          <p:cNvPr id="56" name="右矢印 55"/>
          <p:cNvSpPr/>
          <p:nvPr/>
        </p:nvSpPr>
        <p:spPr>
          <a:xfrm>
            <a:off x="6238800" y="226957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8" name="右矢印 57"/>
          <p:cNvSpPr/>
          <p:nvPr/>
        </p:nvSpPr>
        <p:spPr>
          <a:xfrm>
            <a:off x="6239759" y="2787774"/>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Freeform 23"/>
          <p:cNvSpPr>
            <a:spLocks noEditPoints="1"/>
          </p:cNvSpPr>
          <p:nvPr/>
        </p:nvSpPr>
        <p:spPr bwMode="auto">
          <a:xfrm>
            <a:off x="6669822" y="2078312"/>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7315498" y="1991616"/>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4" name="Freeform 36"/>
          <p:cNvSpPr>
            <a:spLocks noEditPoints="1"/>
          </p:cNvSpPr>
          <p:nvPr/>
        </p:nvSpPr>
        <p:spPr bwMode="auto">
          <a:xfrm>
            <a:off x="6735269" y="2751770"/>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76"/>
          <p:cNvSpPr>
            <a:spLocks/>
          </p:cNvSpPr>
          <p:nvPr/>
        </p:nvSpPr>
        <p:spPr bwMode="auto">
          <a:xfrm>
            <a:off x="7056278" y="2830462"/>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6161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グループ経営管理特長</a:t>
            </a:r>
            <a:endParaRPr kumimoji="1" lang="ja-JP" altLang="en-US"/>
          </a:p>
        </p:txBody>
      </p:sp>
      <p:sp>
        <p:nvSpPr>
          <p:cNvPr id="4" name="テキスト プレースホルダー 3"/>
          <p:cNvSpPr>
            <a:spLocks noGrp="1"/>
          </p:cNvSpPr>
          <p:nvPr>
            <p:ph type="body" sz="quarter" idx="16"/>
          </p:nvPr>
        </p:nvSpPr>
        <p:spPr/>
        <p:txBody>
          <a:bodyPr/>
          <a:lstStyle/>
          <a:p>
            <a:r>
              <a:rPr lang="ja-JP" altLang="en-US"/>
              <a:t>グループ経営管理の特長②</a:t>
            </a:r>
          </a:p>
        </p:txBody>
      </p:sp>
      <p:sp>
        <p:nvSpPr>
          <p:cNvPr id="39" name="テキスト プレースホルダー 4"/>
          <p:cNvSpPr>
            <a:spLocks noGrp="1"/>
          </p:cNvSpPr>
          <p:nvPr>
            <p:ph type="body" sz="quarter" idx="17"/>
          </p:nvPr>
        </p:nvSpPr>
        <p:spPr/>
        <p:txBody>
          <a:bodyPr/>
          <a:lstStyle/>
          <a:p>
            <a:pPr>
              <a:lnSpc>
                <a:spcPts val="1800"/>
              </a:lnSpc>
            </a:pPr>
            <a:r>
              <a:rPr lang="ja-JP" altLang="en-US"/>
              <a:t>グループ経営管理内だけでなく、</a:t>
            </a:r>
            <a:r>
              <a:rPr lang="en-US" altLang="ja-JP"/>
              <a:t>Excel</a:t>
            </a:r>
            <a:r>
              <a:rPr lang="ja-JP" altLang="en-US"/>
              <a:t>ファイルとの連動、</a:t>
            </a:r>
            <a:r>
              <a:rPr lang="en-US" altLang="ja-JP"/>
              <a:t>PDF</a:t>
            </a:r>
            <a:r>
              <a:rPr lang="ja-JP" altLang="en-US"/>
              <a:t>出力後の変更、</a:t>
            </a:r>
            <a:endParaRPr lang="en-US" altLang="ja-JP"/>
          </a:p>
          <a:p>
            <a:pPr>
              <a:lnSpc>
                <a:spcPts val="1800"/>
              </a:lnSpc>
            </a:pPr>
            <a:r>
              <a:rPr lang="ja-JP" altLang="en-US"/>
              <a:t>他システムや</a:t>
            </a:r>
            <a:r>
              <a:rPr lang="en-US" altLang="ja-JP"/>
              <a:t>Excel</a:t>
            </a:r>
            <a:r>
              <a:rPr lang="ja-JP" altLang="en-US"/>
              <a:t>データを連携し分析が可能です</a:t>
            </a:r>
          </a:p>
          <a:p>
            <a:pPr>
              <a:lnSpc>
                <a:spcPts val="1800"/>
              </a:lnSpc>
            </a:pPr>
            <a:endParaRPr kumimoji="1"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9</a:t>
            </a:fld>
            <a:endParaRPr lang="ja-JP" altLang="en-US"/>
          </a:p>
        </p:txBody>
      </p:sp>
      <p:sp>
        <p:nvSpPr>
          <p:cNvPr id="65" name="Rectangle 94"/>
          <p:cNvSpPr>
            <a:spLocks noChangeArrowheads="1"/>
          </p:cNvSpPr>
          <p:nvPr/>
        </p:nvSpPr>
        <p:spPr bwMode="auto">
          <a:xfrm>
            <a:off x="503548" y="1395719"/>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a:solidFill>
                  <a:prstClr val="white"/>
                </a:solidFill>
                <a:cs typeface="メイリオ" pitchFamily="50" charset="-128"/>
              </a:rPr>
              <a:t>Excel</a:t>
            </a:r>
            <a:r>
              <a:rPr kumimoji="0" lang="ja-JP" altLang="en-US" sz="1600" kern="0">
                <a:solidFill>
                  <a:prstClr val="white"/>
                </a:solidFill>
                <a:cs typeface="メイリオ" pitchFamily="50" charset="-128"/>
              </a:rPr>
              <a:t> </a:t>
            </a:r>
            <a:r>
              <a:rPr kumimoji="0" lang="en-US" altLang="ja-JP" sz="1600" kern="0">
                <a:solidFill>
                  <a:prstClr val="white"/>
                </a:solidFill>
                <a:cs typeface="メイリオ" pitchFamily="50" charset="-128"/>
              </a:rPr>
              <a:t>Agent</a:t>
            </a:r>
            <a:r>
              <a:rPr kumimoji="0" lang="ja-JP" altLang="en-US" sz="1600" kern="0">
                <a:solidFill>
                  <a:prstClr val="white"/>
                </a:solidFill>
                <a:cs typeface="メイリオ" pitchFamily="50" charset="-128"/>
              </a:rPr>
              <a:t>機能</a:t>
            </a:r>
          </a:p>
        </p:txBody>
      </p:sp>
      <p:sp>
        <p:nvSpPr>
          <p:cNvPr id="66" name="Rectangle 94"/>
          <p:cNvSpPr>
            <a:spLocks noChangeArrowheads="1"/>
          </p:cNvSpPr>
          <p:nvPr/>
        </p:nvSpPr>
        <p:spPr bwMode="auto">
          <a:xfrm>
            <a:off x="4647832" y="1400089"/>
            <a:ext cx="3920612"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en-US" altLang="ja-JP" sz="1600" kern="0" err="1">
                <a:solidFill>
                  <a:prstClr val="white"/>
                </a:solidFill>
                <a:cs typeface="メイリオ" pitchFamily="50" charset="-128"/>
              </a:rPr>
              <a:t>ExcelExtractor</a:t>
            </a:r>
            <a:r>
              <a:rPr kumimoji="0" lang="ja-JP" altLang="en-US" sz="1600" kern="0">
                <a:solidFill>
                  <a:prstClr val="white"/>
                </a:solidFill>
                <a:cs typeface="メイリオ" pitchFamily="50" charset="-128"/>
              </a:rPr>
              <a:t>機能</a:t>
            </a:r>
          </a:p>
        </p:txBody>
      </p:sp>
      <p:sp>
        <p:nvSpPr>
          <p:cNvPr id="67" name="Rectangle 94"/>
          <p:cNvSpPr>
            <a:spLocks noChangeArrowheads="1"/>
          </p:cNvSpPr>
          <p:nvPr/>
        </p:nvSpPr>
        <p:spPr bwMode="auto">
          <a:xfrm>
            <a:off x="508929" y="3158376"/>
            <a:ext cx="3778863" cy="307327"/>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cs typeface="メイリオ" pitchFamily="50" charset="-128"/>
              </a:rPr>
              <a:t>予測シミュレーション</a:t>
            </a:r>
          </a:p>
        </p:txBody>
      </p:sp>
      <p:sp>
        <p:nvSpPr>
          <p:cNvPr id="68" name="Rectangle 94"/>
          <p:cNvSpPr>
            <a:spLocks noChangeArrowheads="1"/>
          </p:cNvSpPr>
          <p:nvPr/>
        </p:nvSpPr>
        <p:spPr bwMode="auto">
          <a:xfrm>
            <a:off x="4647832" y="3148168"/>
            <a:ext cx="3852428" cy="316431"/>
          </a:xfrm>
          <a:prstGeom prst="rect">
            <a:avLst/>
          </a:prstGeom>
          <a:solidFill>
            <a:srgbClr val="007BC7"/>
          </a:solidFill>
          <a:ln w="25400" cap="flat" cmpd="sng" algn="ctr">
            <a:noFill/>
            <a:prstDash val="solid"/>
            <a:headEnd/>
            <a:tailEnd/>
          </a:ln>
          <a:effectLst/>
        </p:spPr>
        <p:txBody>
          <a:bodyPr lIns="36000" rIns="36000" anchor="ctr"/>
          <a:lstStyle/>
          <a:p>
            <a:pPr algn="ctr">
              <a:defRPr/>
            </a:pPr>
            <a:r>
              <a:rPr kumimoji="0" lang="ja-JP" altLang="en-US" sz="1600" kern="0">
                <a:solidFill>
                  <a:prstClr val="white"/>
                </a:solidFill>
                <a:latin typeface="メイリオ"/>
                <a:ea typeface="メイリオ"/>
                <a:cs typeface="メイリオ" pitchFamily="50" charset="-128"/>
              </a:rPr>
              <a:t>モバイル対応</a:t>
            </a:r>
          </a:p>
        </p:txBody>
      </p:sp>
      <p:sp>
        <p:nvSpPr>
          <p:cNvPr id="43" name="右矢印 42"/>
          <p:cNvSpPr/>
          <p:nvPr/>
        </p:nvSpPr>
        <p:spPr>
          <a:xfrm>
            <a:off x="1733158"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4" name="AutoShape 36"/>
          <p:cNvSpPr>
            <a:spLocks noChangeArrowheads="1"/>
          </p:cNvSpPr>
          <p:nvPr/>
        </p:nvSpPr>
        <p:spPr bwMode="auto">
          <a:xfrm>
            <a:off x="665985" y="2760070"/>
            <a:ext cx="3391598" cy="308880"/>
          </a:xfrm>
          <a:prstGeom prst="roundRect">
            <a:avLst>
              <a:gd name="adj" fmla="val 16667"/>
            </a:avLst>
          </a:prstGeom>
          <a:noFill/>
          <a:ln w="25400" cap="flat" cmpd="sng" algn="ctr">
            <a:solidFill>
              <a:srgbClr val="007BC7"/>
            </a:solidFill>
            <a:prstDash val="solid"/>
            <a:headEnd/>
            <a:tailEnd/>
          </a:ln>
          <a:effectLst/>
        </p:spPr>
        <p:txBody>
          <a:bodyPr wrap="square" lIns="90000" tIns="46800" rIns="90000" bIns="46800" anchor="ctr" anchorCtr="0">
            <a:spAutoFit/>
          </a:bodyPr>
          <a:lstStyle/>
          <a:p>
            <a:pPr algn="ctr">
              <a:spcBef>
                <a:spcPct val="50000"/>
              </a:spcBef>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を変更⇒グループ経営管理に自動反映</a:t>
            </a:r>
          </a:p>
        </p:txBody>
      </p:sp>
      <p:sp>
        <p:nvSpPr>
          <p:cNvPr id="46" name="右矢印 45"/>
          <p:cNvSpPr/>
          <p:nvPr/>
        </p:nvSpPr>
        <p:spPr>
          <a:xfrm>
            <a:off x="5250716"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48" name="テキスト ボックス 47"/>
          <p:cNvSpPr txBox="1"/>
          <p:nvPr/>
        </p:nvSpPr>
        <p:spPr>
          <a:xfrm>
            <a:off x="967066" y="1759867"/>
            <a:ext cx="3090517" cy="458648"/>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情報を自動的に収集し、レポート作成</a:t>
            </a:r>
            <a:endParaRPr lang="en-US" altLang="ja-JP" sz="1200">
              <a:solidFill>
                <a:prstClr val="black">
                  <a:lumMod val="75000"/>
                  <a:lumOff val="25000"/>
                </a:prstClr>
              </a:solidFill>
              <a:cs typeface="メイリオ" pitchFamily="50" charset="-128"/>
            </a:endParaRPr>
          </a:p>
        </p:txBody>
      </p:sp>
      <p:sp>
        <p:nvSpPr>
          <p:cNvPr id="49" name="テキスト ボックス 48"/>
          <p:cNvSpPr txBox="1"/>
          <p:nvPr/>
        </p:nvSpPr>
        <p:spPr>
          <a:xfrm>
            <a:off x="4930574" y="1747981"/>
            <a:ext cx="3090517" cy="181377"/>
          </a:xfrm>
          <a:prstGeom prst="rect">
            <a:avLst/>
          </a:prstGeom>
        </p:spPr>
        <p:txBody>
          <a:bodyPr wrap="none" lIns="0" tIns="0" rIns="0" bIns="0" rtlCol="0" anchor="t" anchorCtr="0">
            <a:noAutofit/>
          </a:bodyPr>
          <a:lstStyle/>
          <a:p>
            <a:pPr>
              <a:lnSpc>
                <a:spcPts val="1300"/>
              </a:lnSpc>
              <a:spcBef>
                <a:spcPct val="20000"/>
              </a:spcBef>
            </a:pPr>
            <a:r>
              <a:rPr lang="en-US" altLang="ja-JP" sz="1200">
                <a:solidFill>
                  <a:prstClr val="black">
                    <a:lumMod val="75000"/>
                    <a:lumOff val="25000"/>
                  </a:prstClr>
                </a:solidFill>
                <a:cs typeface="メイリオ" pitchFamily="50" charset="-128"/>
              </a:rPr>
              <a:t>Excel</a:t>
            </a:r>
            <a:r>
              <a:rPr lang="ja-JP" altLang="en-US" sz="1200">
                <a:solidFill>
                  <a:prstClr val="black">
                    <a:lumMod val="75000"/>
                    <a:lumOff val="25000"/>
                  </a:prstClr>
                </a:solidFill>
                <a:cs typeface="メイリオ" pitchFamily="50" charset="-128"/>
              </a:rPr>
              <a:t>情報とデータベース情報を元にレポート作成</a:t>
            </a:r>
            <a:endParaRPr lang="en-US" altLang="ja-JP" sz="1200">
              <a:solidFill>
                <a:prstClr val="black">
                  <a:lumMod val="75000"/>
                  <a:lumOff val="25000"/>
                </a:prstClr>
              </a:solidFill>
              <a:cs typeface="メイリオ" pitchFamily="50" charset="-128"/>
            </a:endParaRPr>
          </a:p>
        </p:txBody>
      </p:sp>
      <p:sp>
        <p:nvSpPr>
          <p:cNvPr id="50" name="テキスト ボックス 49"/>
          <p:cNvSpPr txBox="1"/>
          <p:nvPr/>
        </p:nvSpPr>
        <p:spPr bwMode="black">
          <a:xfrm>
            <a:off x="1046862" y="2542327"/>
            <a:ext cx="399578" cy="299961"/>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1" name="Freeform 393"/>
          <p:cNvSpPr>
            <a:spLocks noEditPoints="1"/>
          </p:cNvSpPr>
          <p:nvPr/>
        </p:nvSpPr>
        <p:spPr bwMode="auto">
          <a:xfrm>
            <a:off x="1080481" y="2076748"/>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sp>
        <p:nvSpPr>
          <p:cNvPr id="52" name="テキスト ボックス 51"/>
          <p:cNvSpPr txBox="1"/>
          <p:nvPr/>
        </p:nvSpPr>
        <p:spPr bwMode="black">
          <a:xfrm>
            <a:off x="4787674" y="2451498"/>
            <a:ext cx="436743" cy="215956"/>
          </a:xfrm>
          <a:prstGeom prst="rect">
            <a:avLst/>
          </a:prstGeom>
        </p:spPr>
        <p:txBody>
          <a:bodyPr wrap="none" lIns="0" tIns="0" rIns="0" bIns="0"/>
          <a:lstStyle/>
          <a:p>
            <a:pPr algn="ctr" defTabSz="685766">
              <a:defRPr/>
            </a:pPr>
            <a:r>
              <a:rPr lang="en-US" altLang="ja-JP" sz="1400" kern="0">
                <a:solidFill>
                  <a:srgbClr val="77A233"/>
                </a:solidFill>
                <a:uFill>
                  <a:solidFill>
                    <a:srgbClr val="FFC000"/>
                  </a:solidFill>
                </a:uFill>
                <a:cs typeface="メイリオ" pitchFamily="50" charset="-128"/>
              </a:rPr>
              <a:t>Excel</a:t>
            </a:r>
          </a:p>
        </p:txBody>
      </p:sp>
      <p:sp>
        <p:nvSpPr>
          <p:cNvPr id="53" name="Freeform 393"/>
          <p:cNvSpPr>
            <a:spLocks noEditPoints="1"/>
          </p:cNvSpPr>
          <p:nvPr/>
        </p:nvSpPr>
        <p:spPr bwMode="auto">
          <a:xfrm>
            <a:off x="4818513" y="1992255"/>
            <a:ext cx="361690" cy="4306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kern="0">
              <a:solidFill>
                <a:sysClr val="windowText" lastClr="000000"/>
              </a:solidFill>
              <a:ea typeface="ＭＳ Ｐゴシック" pitchFamily="50" charset="-128"/>
            </a:endParaRPr>
          </a:p>
        </p:txBody>
      </p:sp>
      <p:grpSp>
        <p:nvGrpSpPr>
          <p:cNvPr id="54" name="グループ化 56"/>
          <p:cNvGrpSpPr/>
          <p:nvPr/>
        </p:nvGrpSpPr>
        <p:grpSpPr>
          <a:xfrm>
            <a:off x="5505896" y="1963902"/>
            <a:ext cx="538714" cy="510360"/>
            <a:chOff x="1367644" y="4221088"/>
            <a:chExt cx="1188132" cy="1188132"/>
          </a:xfrm>
          <a:solidFill>
            <a:srgbClr val="54C2F0"/>
          </a:solidFill>
        </p:grpSpPr>
        <p:sp>
          <p:nvSpPr>
            <p:cNvPr id="57" name="直方体 56"/>
            <p:cNvSpPr/>
            <p:nvPr/>
          </p:nvSpPr>
          <p:spPr>
            <a:xfrm>
              <a:off x="1367644"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8" name="直方体 57"/>
            <p:cNvSpPr/>
            <p:nvPr/>
          </p:nvSpPr>
          <p:spPr>
            <a:xfrm>
              <a:off x="1367644"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59" name="直方体 58"/>
            <p:cNvSpPr/>
            <p:nvPr/>
          </p:nvSpPr>
          <p:spPr>
            <a:xfrm>
              <a:off x="1367644"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0" name="直方体 59"/>
            <p:cNvSpPr/>
            <p:nvPr/>
          </p:nvSpPr>
          <p:spPr>
            <a:xfrm>
              <a:off x="1583668"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61" name="直方体 60"/>
            <p:cNvSpPr/>
            <p:nvPr/>
          </p:nvSpPr>
          <p:spPr>
            <a:xfrm>
              <a:off x="1583668"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3" name="直方体 92"/>
            <p:cNvSpPr/>
            <p:nvPr/>
          </p:nvSpPr>
          <p:spPr>
            <a:xfrm>
              <a:off x="1583668"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4" name="直方体 93"/>
            <p:cNvSpPr/>
            <p:nvPr/>
          </p:nvSpPr>
          <p:spPr>
            <a:xfrm>
              <a:off x="1799692"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5" name="直方体 94"/>
            <p:cNvSpPr/>
            <p:nvPr/>
          </p:nvSpPr>
          <p:spPr>
            <a:xfrm>
              <a:off x="1799692"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6" name="直方体 95"/>
            <p:cNvSpPr/>
            <p:nvPr/>
          </p:nvSpPr>
          <p:spPr>
            <a:xfrm>
              <a:off x="1799692"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7" name="直方体 96"/>
            <p:cNvSpPr/>
            <p:nvPr/>
          </p:nvSpPr>
          <p:spPr>
            <a:xfrm>
              <a:off x="2231740"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8" name="直方体 97"/>
            <p:cNvSpPr/>
            <p:nvPr/>
          </p:nvSpPr>
          <p:spPr>
            <a:xfrm>
              <a:off x="2231740"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99" name="直方体 98"/>
            <p:cNvSpPr/>
            <p:nvPr/>
          </p:nvSpPr>
          <p:spPr>
            <a:xfrm>
              <a:off x="2231740"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0" name="直方体 99"/>
            <p:cNvSpPr/>
            <p:nvPr/>
          </p:nvSpPr>
          <p:spPr>
            <a:xfrm>
              <a:off x="2159732" y="494116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1" name="直方体 100"/>
            <p:cNvSpPr/>
            <p:nvPr/>
          </p:nvSpPr>
          <p:spPr>
            <a:xfrm>
              <a:off x="2159732" y="472514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2" name="直方体 101"/>
            <p:cNvSpPr/>
            <p:nvPr/>
          </p:nvSpPr>
          <p:spPr>
            <a:xfrm>
              <a:off x="2159732" y="450912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3" name="直方体 102"/>
            <p:cNvSpPr/>
            <p:nvPr/>
          </p:nvSpPr>
          <p:spPr>
            <a:xfrm>
              <a:off x="2087724" y="501317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4" name="直方体 103"/>
            <p:cNvSpPr/>
            <p:nvPr/>
          </p:nvSpPr>
          <p:spPr>
            <a:xfrm>
              <a:off x="2087724" y="479715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5" name="直方体 104"/>
            <p:cNvSpPr/>
            <p:nvPr/>
          </p:nvSpPr>
          <p:spPr>
            <a:xfrm>
              <a:off x="2087724" y="458112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6" name="直方体 105"/>
            <p:cNvSpPr/>
            <p:nvPr/>
          </p:nvSpPr>
          <p:spPr>
            <a:xfrm>
              <a:off x="2015716" y="508518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7" name="直方体 106"/>
            <p:cNvSpPr/>
            <p:nvPr/>
          </p:nvSpPr>
          <p:spPr>
            <a:xfrm>
              <a:off x="2015716" y="4869160"/>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8" name="直方体 107"/>
            <p:cNvSpPr/>
            <p:nvPr/>
          </p:nvSpPr>
          <p:spPr>
            <a:xfrm>
              <a:off x="2015716" y="465313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09" name="直方体 108"/>
            <p:cNvSpPr/>
            <p:nvPr/>
          </p:nvSpPr>
          <p:spPr>
            <a:xfrm>
              <a:off x="1583668"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0" name="直方体 109"/>
            <p:cNvSpPr/>
            <p:nvPr/>
          </p:nvSpPr>
          <p:spPr>
            <a:xfrm>
              <a:off x="1511660"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1" name="直方体 110"/>
            <p:cNvSpPr/>
            <p:nvPr/>
          </p:nvSpPr>
          <p:spPr>
            <a:xfrm>
              <a:off x="1439652"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2" name="直方体 111"/>
            <p:cNvSpPr/>
            <p:nvPr/>
          </p:nvSpPr>
          <p:spPr>
            <a:xfrm>
              <a:off x="1799692"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3" name="直方体 112"/>
            <p:cNvSpPr/>
            <p:nvPr/>
          </p:nvSpPr>
          <p:spPr>
            <a:xfrm>
              <a:off x="1727684"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4" name="直方体 113"/>
            <p:cNvSpPr/>
            <p:nvPr/>
          </p:nvSpPr>
          <p:spPr>
            <a:xfrm>
              <a:off x="1655676"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5" name="直方体 114"/>
            <p:cNvSpPr/>
            <p:nvPr/>
          </p:nvSpPr>
          <p:spPr>
            <a:xfrm>
              <a:off x="1367644"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6" name="直方体 115"/>
            <p:cNvSpPr/>
            <p:nvPr/>
          </p:nvSpPr>
          <p:spPr>
            <a:xfrm>
              <a:off x="1583668"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7" name="直方体 116"/>
            <p:cNvSpPr/>
            <p:nvPr/>
          </p:nvSpPr>
          <p:spPr>
            <a:xfrm>
              <a:off x="2015716"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8" name="直方体 117"/>
            <p:cNvSpPr/>
            <p:nvPr/>
          </p:nvSpPr>
          <p:spPr>
            <a:xfrm>
              <a:off x="1943708"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19" name="直方体 118"/>
            <p:cNvSpPr/>
            <p:nvPr/>
          </p:nvSpPr>
          <p:spPr>
            <a:xfrm>
              <a:off x="1871700"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0" name="直方体 119"/>
            <p:cNvSpPr/>
            <p:nvPr/>
          </p:nvSpPr>
          <p:spPr>
            <a:xfrm>
              <a:off x="1799692"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1" name="直方体 120"/>
            <p:cNvSpPr/>
            <p:nvPr/>
          </p:nvSpPr>
          <p:spPr>
            <a:xfrm>
              <a:off x="2231740" y="4221088"/>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2" name="直方体 121"/>
            <p:cNvSpPr/>
            <p:nvPr/>
          </p:nvSpPr>
          <p:spPr>
            <a:xfrm>
              <a:off x="2159732" y="4293096"/>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3" name="直方体 122"/>
            <p:cNvSpPr/>
            <p:nvPr/>
          </p:nvSpPr>
          <p:spPr>
            <a:xfrm>
              <a:off x="2087724" y="4365104"/>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124" name="直方体 123"/>
            <p:cNvSpPr/>
            <p:nvPr/>
          </p:nvSpPr>
          <p:spPr>
            <a:xfrm>
              <a:off x="2015716" y="4437112"/>
              <a:ext cx="324036" cy="324036"/>
            </a:xfrm>
            <a:prstGeom prst="cube">
              <a:avLst>
                <a:gd name="adj" fmla="val 27939"/>
              </a:avLst>
            </a:prstGeom>
            <a:grpFill/>
            <a:ln w="25400" cap="flat" cmpd="sng" algn="ctr">
              <a:solidFill>
                <a:srgbClr val="FFFFFF"/>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grpSp>
      <p:sp>
        <p:nvSpPr>
          <p:cNvPr id="55" name="テキスト ボックス 54"/>
          <p:cNvSpPr txBox="1"/>
          <p:nvPr/>
        </p:nvSpPr>
        <p:spPr>
          <a:xfrm>
            <a:off x="6079906" y="2118557"/>
            <a:ext cx="544205" cy="238608"/>
          </a:xfrm>
          <a:prstGeom prst="rect">
            <a:avLst/>
          </a:prstGeom>
        </p:spPr>
        <p:txBody>
          <a:bodyPr wrap="none" lIns="0" tIns="0" rIns="0" bIns="0" rtlCol="0" anchor="t" anchorCtr="0">
            <a:noAutofit/>
          </a:bodyPr>
          <a:lstStyle/>
          <a:p>
            <a:pPr>
              <a:buFont typeface="Wingdings" pitchFamily="2" charset="2"/>
              <a:buNone/>
            </a:pPr>
            <a:r>
              <a:rPr lang="ja-JP" altLang="en-US" sz="900">
                <a:solidFill>
                  <a:prstClr val="black">
                    <a:lumMod val="75000"/>
                    <a:lumOff val="25000"/>
                  </a:prstClr>
                </a:solidFill>
                <a:cs typeface="メイリオ" pitchFamily="50" charset="-128"/>
              </a:rPr>
              <a:t>経営管理</a:t>
            </a:r>
            <a:endParaRPr lang="en-US" altLang="ja-JP" sz="900">
              <a:solidFill>
                <a:prstClr val="black">
                  <a:lumMod val="75000"/>
                  <a:lumOff val="25000"/>
                </a:prstClr>
              </a:solidFill>
              <a:cs typeface="メイリオ" pitchFamily="50" charset="-128"/>
            </a:endParaRPr>
          </a:p>
          <a:p>
            <a:pPr>
              <a:buFont typeface="Wingdings" pitchFamily="2" charset="2"/>
              <a:buNone/>
            </a:pPr>
            <a:r>
              <a:rPr lang="ja-JP" altLang="en-US" sz="900">
                <a:solidFill>
                  <a:prstClr val="black">
                    <a:lumMod val="75000"/>
                    <a:lumOff val="25000"/>
                  </a:prstClr>
                </a:solidFill>
                <a:cs typeface="メイリオ" pitchFamily="50" charset="-128"/>
              </a:rPr>
              <a:t>分析</a:t>
            </a:r>
            <a:r>
              <a:rPr lang="en-US" altLang="ja-JP" sz="900">
                <a:solidFill>
                  <a:prstClr val="black">
                    <a:lumMod val="75000"/>
                    <a:lumOff val="25000"/>
                  </a:prstClr>
                </a:solidFill>
                <a:cs typeface="メイリオ" pitchFamily="50" charset="-128"/>
              </a:rPr>
              <a:t>DB</a:t>
            </a:r>
          </a:p>
          <a:p>
            <a:pPr>
              <a:buFont typeface="Wingdings" pitchFamily="2" charset="2"/>
              <a:buNone/>
            </a:pPr>
            <a:endParaRPr lang="en-US" altLang="ja-JP" sz="900">
              <a:solidFill>
                <a:prstClr val="black">
                  <a:lumMod val="75000"/>
                  <a:lumOff val="25000"/>
                </a:prstClr>
              </a:solidFill>
              <a:cs typeface="メイリオ" pitchFamily="50" charset="-128"/>
            </a:endParaRPr>
          </a:p>
        </p:txBody>
      </p:sp>
      <p:sp>
        <p:nvSpPr>
          <p:cNvPr id="56" name="右矢印 55"/>
          <p:cNvSpPr/>
          <p:nvPr/>
        </p:nvSpPr>
        <p:spPr>
          <a:xfrm>
            <a:off x="6656171" y="2185606"/>
            <a:ext cx="198473" cy="170120"/>
          </a:xfrm>
          <a:prstGeom prst="rightArrow">
            <a:avLst/>
          </a:prstGeom>
          <a:solidFill>
            <a:srgbClr val="007BC7"/>
          </a:solidFill>
          <a:ln w="25400" cap="flat" cmpd="sng" algn="ctr">
            <a:solidFill>
              <a:srgbClr val="007BC7"/>
            </a:solidFill>
            <a:prstDash val="solid"/>
          </a:ln>
          <a:effectLst/>
        </p:spPr>
        <p:txBody>
          <a:bodyPr rtlCol="0" anchor="ctr"/>
          <a:lstStyle/>
          <a:p>
            <a:pPr algn="ctr">
              <a:defRPr/>
            </a:pPr>
            <a:endParaRPr kumimoji="0" lang="ja-JP" altLang="en-US" kern="0">
              <a:solidFill>
                <a:prstClr val="white"/>
              </a:solidFill>
              <a:latin typeface="メイリオ"/>
              <a:ea typeface="メイリオ"/>
            </a:endParaRPr>
          </a:p>
        </p:txBody>
      </p:sp>
      <p:sp>
        <p:nvSpPr>
          <p:cNvPr id="8" name="テキスト ボックス 7"/>
          <p:cNvSpPr txBox="1"/>
          <p:nvPr/>
        </p:nvSpPr>
        <p:spPr>
          <a:xfrm>
            <a:off x="4986199" y="2742161"/>
            <a:ext cx="3425895" cy="425758"/>
          </a:xfrm>
          <a:prstGeom prst="rect">
            <a:avLst/>
          </a:prstGeom>
          <a:noFill/>
        </p:spPr>
        <p:txBody>
          <a:bodyPr wrap="square" rtlCol="0">
            <a:spAutoFit/>
          </a:bodyPr>
          <a:lstStyle/>
          <a:p>
            <a:pPr algn="ctr">
              <a:lnSpc>
                <a:spcPts val="1300"/>
              </a:lnSpc>
              <a:defRPr/>
            </a:pPr>
            <a:r>
              <a:rPr kumimoji="0" lang="en-US" altLang="ja-JP" sz="1200" b="1" kern="0">
                <a:solidFill>
                  <a:srgbClr val="000000"/>
                </a:solidFill>
                <a:cs typeface="メイリオ" pitchFamily="50" charset="-128"/>
              </a:rPr>
              <a:t>Excel</a:t>
            </a:r>
            <a:r>
              <a:rPr kumimoji="0" lang="ja-JP" altLang="en-US" sz="1200" b="1" kern="0">
                <a:solidFill>
                  <a:srgbClr val="000000"/>
                </a:solidFill>
                <a:cs typeface="メイリオ" pitchFamily="50" charset="-128"/>
              </a:rPr>
              <a:t>を変更、データベースの蓄積データ</a:t>
            </a:r>
            <a:endParaRPr kumimoji="0" lang="en-US" altLang="ja-JP" sz="1200" b="1" kern="0">
              <a:solidFill>
                <a:srgbClr val="000000"/>
              </a:solidFill>
              <a:cs typeface="メイリオ" pitchFamily="50" charset="-128"/>
            </a:endParaRPr>
          </a:p>
          <a:p>
            <a:pPr algn="ctr">
              <a:lnSpc>
                <a:spcPts val="1300"/>
              </a:lnSpc>
              <a:defRPr/>
            </a:pPr>
            <a:r>
              <a:rPr kumimoji="0" lang="ja-JP" altLang="en-US" sz="1200" b="1" kern="0">
                <a:solidFill>
                  <a:srgbClr val="000000"/>
                </a:solidFill>
                <a:cs typeface="メイリオ" pitchFamily="50" charset="-128"/>
              </a:rPr>
              <a:t>⇒グループ経営管理に自動反映</a:t>
            </a:r>
            <a:endParaRPr kumimoji="1" lang="ja-JP" altLang="en-US"/>
          </a:p>
        </p:txBody>
      </p:sp>
      <p:sp>
        <p:nvSpPr>
          <p:cNvPr id="9" name="角丸四角形 8"/>
          <p:cNvSpPr/>
          <p:nvPr/>
        </p:nvSpPr>
        <p:spPr>
          <a:xfrm>
            <a:off x="4973867" y="2739770"/>
            <a:ext cx="3450561" cy="338882"/>
          </a:xfrm>
          <a:prstGeom prst="roundRect">
            <a:avLst/>
          </a:prstGeom>
          <a:no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9" name="図 128"/>
          <p:cNvPicPr>
            <a:picLocks noChangeAspect="1"/>
          </p:cNvPicPr>
          <p:nvPr/>
        </p:nvPicPr>
        <p:blipFill>
          <a:blip r:embed="rId2" cstate="print"/>
          <a:stretch>
            <a:fillRect/>
          </a:stretch>
        </p:blipFill>
        <p:spPr>
          <a:xfrm rot="5400000">
            <a:off x="5612194" y="3628680"/>
            <a:ext cx="1107940" cy="1572130"/>
          </a:xfrm>
          <a:prstGeom prst="rect">
            <a:avLst/>
          </a:prstGeom>
          <a:scene3d>
            <a:camera prst="orthographicFront"/>
            <a:lightRig rig="threePt" dir="t"/>
          </a:scene3d>
          <a:sp3d prstMaterial="metal"/>
        </p:spPr>
      </p:pic>
      <p:grpSp>
        <p:nvGrpSpPr>
          <p:cNvPr id="131" name="グループ化 57"/>
          <p:cNvGrpSpPr/>
          <p:nvPr/>
        </p:nvGrpSpPr>
        <p:grpSpPr>
          <a:xfrm>
            <a:off x="7126492" y="4102088"/>
            <a:ext cx="505523" cy="868232"/>
            <a:chOff x="7452320" y="5481228"/>
            <a:chExt cx="576064" cy="960566"/>
          </a:xfrm>
        </p:grpSpPr>
        <p:pic>
          <p:nvPicPr>
            <p:cNvPr id="132" name="Picture 2"/>
            <p:cNvPicPr>
              <a:picLocks noChangeAspect="1" noChangeArrowheads="1"/>
            </p:cNvPicPr>
            <p:nvPr/>
          </p:nvPicPr>
          <p:blipFill>
            <a:blip r:embed="rId3" cstate="screen"/>
            <a:srcRect/>
            <a:stretch>
              <a:fillRect/>
            </a:stretch>
          </p:blipFill>
          <p:spPr bwMode="auto">
            <a:xfrm>
              <a:off x="7452320" y="5481228"/>
              <a:ext cx="576064"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133" name="Picture 2"/>
            <p:cNvPicPr>
              <a:picLocks noChangeAspect="1" noChangeArrowheads="1"/>
            </p:cNvPicPr>
            <p:nvPr/>
          </p:nvPicPr>
          <p:blipFill>
            <a:blip r:embed="rId4" cstate="print"/>
            <a:srcRect/>
            <a:stretch>
              <a:fillRect/>
            </a:stretch>
          </p:blipFill>
          <p:spPr bwMode="auto">
            <a:xfrm rot="16200000">
              <a:off x="7399807" y="5664778"/>
              <a:ext cx="564553" cy="364494"/>
            </a:xfrm>
            <a:prstGeom prst="rect">
              <a:avLst/>
            </a:prstGeom>
            <a:noFill/>
            <a:ln w="9525">
              <a:solidFill>
                <a:srgbClr val="0033CC"/>
              </a:solidFill>
              <a:miter lim="800000"/>
              <a:headEnd/>
              <a:tailEnd/>
            </a:ln>
          </p:spPr>
        </p:pic>
      </p:grpSp>
      <p:sp>
        <p:nvSpPr>
          <p:cNvPr id="134" name="AutoShape 102"/>
          <p:cNvSpPr>
            <a:spLocks/>
          </p:cNvSpPr>
          <p:nvPr/>
        </p:nvSpPr>
        <p:spPr bwMode="auto">
          <a:xfrm>
            <a:off x="783388" y="3416621"/>
            <a:ext cx="3306800" cy="603296"/>
          </a:xfrm>
          <a:prstGeom prst="accentBorderCallout2">
            <a:avLst>
              <a:gd name="adj1" fmla="val 17602"/>
              <a:gd name="adj2" fmla="val 102250"/>
              <a:gd name="adj3" fmla="val 17602"/>
              <a:gd name="adj4" fmla="val 104130"/>
              <a:gd name="adj5" fmla="val 69111"/>
              <a:gd name="adj6" fmla="val 103418"/>
            </a:avLst>
          </a:prstGeom>
          <a:noFill/>
          <a:ln w="9525" algn="ctr">
            <a:noFill/>
            <a:miter lim="800000"/>
            <a:headEnd/>
            <a:tailEnd/>
          </a:ln>
          <a:effectLst/>
        </p:spPr>
        <p:txBody>
          <a:bodyPr lIns="36000" tIns="36000" rIns="36000" bIns="36000" anchor="ctr"/>
          <a:lstStyle/>
          <a:p>
            <a:pPr>
              <a:lnSpc>
                <a:spcPts val="1300"/>
              </a:lnSpc>
              <a:spcBef>
                <a:spcPct val="20000"/>
              </a:spcBef>
            </a:pPr>
            <a:r>
              <a:rPr lang="ja-JP" altLang="en-US" sz="1200">
                <a:solidFill>
                  <a:prstClr val="black">
                    <a:lumMod val="75000"/>
                    <a:lumOff val="25000"/>
                  </a:prstClr>
                </a:solidFill>
                <a:cs typeface="メイリオ" pitchFamily="50" charset="-128"/>
              </a:rPr>
              <a:t>月単位の実績や予算の積み上げ金額を集計し、</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着地予測金額をシミュレーション</a:t>
            </a:r>
            <a:endParaRPr lang="en-US" altLang="ja-JP" sz="1200">
              <a:solidFill>
                <a:prstClr val="black">
                  <a:lumMod val="75000"/>
                  <a:lumOff val="25000"/>
                </a:prstClr>
              </a:solidFill>
              <a:cs typeface="メイリオ" pitchFamily="50" charset="-128"/>
            </a:endParaRPr>
          </a:p>
        </p:txBody>
      </p:sp>
      <p:sp>
        <p:nvSpPr>
          <p:cNvPr id="135" name="テキスト ボックス 134"/>
          <p:cNvSpPr txBox="1"/>
          <p:nvPr/>
        </p:nvSpPr>
        <p:spPr>
          <a:xfrm>
            <a:off x="4953743" y="3497639"/>
            <a:ext cx="4082753" cy="463578"/>
          </a:xfrm>
          <a:prstGeom prst="rect">
            <a:avLst/>
          </a:prstGeom>
        </p:spPr>
        <p:txBody>
          <a:bodyPr wrap="none" lIns="0" tIns="0" rIns="0" bIns="0" rtlCol="0" anchor="t" anchorCtr="0">
            <a:noAutofit/>
          </a:bodyPr>
          <a:lstStyle/>
          <a:p>
            <a:pPr>
              <a:lnSpc>
                <a:spcPts val="1300"/>
              </a:lnSpc>
              <a:spcBef>
                <a:spcPct val="20000"/>
              </a:spcBef>
            </a:pPr>
            <a:r>
              <a:rPr lang="en-US" altLang="ja-JP" sz="1200" err="1">
                <a:solidFill>
                  <a:prstClr val="black">
                    <a:lumMod val="75000"/>
                    <a:lumOff val="25000"/>
                  </a:prstClr>
                </a:solidFill>
                <a:cs typeface="メイリオ" pitchFamily="50" charset="-128"/>
              </a:rPr>
              <a:t>iPad</a:t>
            </a:r>
            <a:r>
              <a:rPr lang="en-US" altLang="ja-JP" sz="1200">
                <a:solidFill>
                  <a:prstClr val="black">
                    <a:lumMod val="75000"/>
                    <a:lumOff val="25000"/>
                  </a:prstClr>
                </a:solidFill>
                <a:cs typeface="メイリオ" pitchFamily="50" charset="-128"/>
              </a:rPr>
              <a:t>/</a:t>
            </a:r>
            <a:r>
              <a:rPr lang="en-US" altLang="ja-JP" sz="1200" err="1">
                <a:solidFill>
                  <a:prstClr val="black">
                    <a:lumMod val="75000"/>
                    <a:lumOff val="25000"/>
                  </a:prstClr>
                </a:solidFill>
                <a:cs typeface="メイリオ" pitchFamily="50" charset="-128"/>
              </a:rPr>
              <a:t>iPhone</a:t>
            </a:r>
            <a:r>
              <a:rPr lang="ja-JP" altLang="en-US" sz="1200">
                <a:solidFill>
                  <a:prstClr val="black">
                    <a:lumMod val="75000"/>
                    <a:lumOff val="25000"/>
                  </a:prstClr>
                </a:solidFill>
                <a:cs typeface="メイリオ" pitchFamily="50" charset="-128"/>
              </a:rPr>
              <a:t>からグループ会社全体の経営情報</a:t>
            </a:r>
            <a:endParaRPr lang="en-US" altLang="ja-JP" sz="1200">
              <a:solidFill>
                <a:prstClr val="black">
                  <a:lumMod val="75000"/>
                  <a:lumOff val="25000"/>
                </a:prstClr>
              </a:solidFill>
              <a:cs typeface="メイリオ" pitchFamily="50" charset="-128"/>
            </a:endParaRPr>
          </a:p>
          <a:p>
            <a:pPr>
              <a:lnSpc>
                <a:spcPts val="1300"/>
              </a:lnSpc>
              <a:spcBef>
                <a:spcPct val="20000"/>
              </a:spcBef>
            </a:pPr>
            <a:r>
              <a:rPr lang="ja-JP" altLang="en-US" sz="1200">
                <a:solidFill>
                  <a:prstClr val="black">
                    <a:lumMod val="75000"/>
                    <a:lumOff val="25000"/>
                  </a:prstClr>
                </a:solidFill>
                <a:cs typeface="メイリオ" pitchFamily="50" charset="-128"/>
              </a:rPr>
              <a:t>（会計・人事</a:t>
            </a:r>
            <a:r>
              <a:rPr lang="en-US" altLang="ja-JP" sz="1200">
                <a:solidFill>
                  <a:prstClr val="black">
                    <a:lumMod val="75000"/>
                    <a:lumOff val="25000"/>
                  </a:prstClr>
                </a:solidFill>
                <a:cs typeface="メイリオ" pitchFamily="50" charset="-128"/>
              </a:rPr>
              <a:t>/</a:t>
            </a:r>
            <a:r>
              <a:rPr lang="ja-JP" altLang="en-US" sz="1200">
                <a:solidFill>
                  <a:prstClr val="black">
                    <a:lumMod val="75000"/>
                    <a:lumOff val="25000"/>
                  </a:prstClr>
                </a:solidFill>
                <a:cs typeface="メイリオ" pitchFamily="50" charset="-128"/>
              </a:rPr>
              <a:t>給与）をいつでも、どこでも閲覧可能</a:t>
            </a:r>
            <a:endParaRPr lang="en-US" altLang="ja-JP" sz="1200">
              <a:solidFill>
                <a:prstClr val="black">
                  <a:lumMod val="75000"/>
                  <a:lumOff val="25000"/>
                </a:prstClr>
              </a:solidFill>
              <a:cs typeface="メイリオ" pitchFamily="50" charset="-128"/>
            </a:endParaRPr>
          </a:p>
        </p:txBody>
      </p:sp>
      <p:pic>
        <p:nvPicPr>
          <p:cNvPr id="136" name="Picture 2"/>
          <p:cNvPicPr>
            <a:picLocks noChangeAspect="1" noChangeArrowheads="1"/>
          </p:cNvPicPr>
          <p:nvPr/>
        </p:nvPicPr>
        <p:blipFill>
          <a:blip r:embed="rId5" cstate="print"/>
          <a:srcRect/>
          <a:stretch>
            <a:fillRect/>
          </a:stretch>
        </p:blipFill>
        <p:spPr bwMode="auto">
          <a:xfrm>
            <a:off x="967066" y="3898741"/>
            <a:ext cx="2779544" cy="1123339"/>
          </a:xfrm>
          <a:prstGeom prst="rect">
            <a:avLst/>
          </a:prstGeom>
          <a:noFill/>
          <a:ln w="9525">
            <a:noFill/>
            <a:miter lim="800000"/>
            <a:headEnd/>
            <a:tailEnd/>
          </a:ln>
        </p:spPr>
      </p:pic>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pic>
        <p:nvPicPr>
          <p:cNvPr id="5" name="図 4"/>
          <p:cNvPicPr>
            <a:picLocks noChangeAspect="1"/>
          </p:cNvPicPr>
          <p:nvPr/>
        </p:nvPicPr>
        <p:blipFill rotWithShape="1">
          <a:blip r:embed="rId6"/>
          <a:srcRect l="267"/>
          <a:stretch/>
        </p:blipFill>
        <p:spPr>
          <a:xfrm>
            <a:off x="2222617" y="1935821"/>
            <a:ext cx="1594910" cy="758822"/>
          </a:xfrm>
          <a:prstGeom prst="rect">
            <a:avLst/>
          </a:prstGeom>
          <a:ln>
            <a:solidFill>
              <a:schemeClr val="bg1">
                <a:lumMod val="65000"/>
              </a:schemeClr>
            </a:solidFill>
          </a:ln>
        </p:spPr>
      </p:pic>
      <p:pic>
        <p:nvPicPr>
          <p:cNvPr id="74" name="図 73"/>
          <p:cNvPicPr>
            <a:picLocks noChangeAspect="1"/>
          </p:cNvPicPr>
          <p:nvPr/>
        </p:nvPicPr>
        <p:blipFill rotWithShape="1">
          <a:blip r:embed="rId6"/>
          <a:srcRect l="267"/>
          <a:stretch/>
        </p:blipFill>
        <p:spPr>
          <a:xfrm>
            <a:off x="7017581" y="1935821"/>
            <a:ext cx="1594910" cy="758822"/>
          </a:xfrm>
          <a:prstGeom prst="rect">
            <a:avLst/>
          </a:prstGeom>
          <a:ln>
            <a:solidFill>
              <a:schemeClr val="bg1">
                <a:lumMod val="65000"/>
              </a:schemeClr>
            </a:solidFill>
          </a:ln>
        </p:spPr>
      </p:pic>
      <p:pic>
        <p:nvPicPr>
          <p:cNvPr id="7" name="図 6"/>
          <p:cNvPicPr>
            <a:picLocks noChangeAspect="1"/>
          </p:cNvPicPr>
          <p:nvPr/>
        </p:nvPicPr>
        <p:blipFill>
          <a:blip r:embed="rId7"/>
          <a:stretch>
            <a:fillRect/>
          </a:stretch>
        </p:blipFill>
        <p:spPr>
          <a:xfrm>
            <a:off x="5453872" y="3945313"/>
            <a:ext cx="1424584" cy="936807"/>
          </a:xfrm>
          <a:prstGeom prst="rect">
            <a:avLst/>
          </a:prstGeom>
        </p:spPr>
      </p:pic>
    </p:spTree>
    <p:extLst>
      <p:ext uri="{BB962C8B-B14F-4D97-AF65-F5344CB8AC3E}">
        <p14:creationId xmlns:p14="http://schemas.microsoft.com/office/powerpoint/2010/main" val="1367317014"/>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3722</Words>
  <Application>Microsoft Office PowerPoint</Application>
  <PresentationFormat>画面に合わせる (16:9)</PresentationFormat>
  <Paragraphs>727</Paragraphs>
  <Slides>34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34</vt:i4>
      </vt:variant>
    </vt:vector>
  </HeadingPairs>
  <TitlesOfParts>
    <vt:vector size="46" baseType="lpstr">
      <vt:lpstr>Arial Unicode MS</vt:lpstr>
      <vt:lpstr>HGP創英角ｺﾞｼｯｸUB</vt:lpstr>
      <vt:lpstr>Meiryo UI</vt:lpstr>
      <vt:lpstr>ＭＳ Ｐゴシック</vt:lpstr>
      <vt:lpstr>メイリオ</vt:lpstr>
      <vt:lpstr>游ゴシック</vt:lpstr>
      <vt:lpstr>Arial</vt:lpstr>
      <vt:lpstr>Calibri</vt:lpstr>
      <vt:lpstr>Microsoft Sans Serif</vt:lpstr>
      <vt:lpstr>Times New Roman</vt:lpstr>
      <vt:lpstr>Wingdings</vt:lpstr>
      <vt:lpstr>1_Office ​​テーマ</vt:lpstr>
      <vt:lpstr>SuperStream-NX グループ経営管理　ご紹介補足資料</vt:lpstr>
      <vt:lpstr>PowerPoint プレゼンテーション</vt:lpstr>
      <vt:lpstr>01 グループ経営管理システムフロー</vt:lpstr>
      <vt:lpstr>グループ経営管理 システムフロー</vt:lpstr>
      <vt:lpstr>02 グループ経営管理特長</vt:lpstr>
      <vt:lpstr>グループ経営管理特長 </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グループ経営管理特長</vt:lpstr>
      <vt:lpstr>03 提供標準テンプレート</vt:lpstr>
      <vt:lpstr>グループ経営管理 提供テンプレート</vt:lpstr>
      <vt:lpstr>04 稼働環境</vt:lpstr>
      <vt:lpstr>グループ経営管理 稼働環境</vt:lpstr>
      <vt:lpstr>グループ経営管理 ライセンスについて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2026-06-01T00:46:55Z</dcterms:created>
  <dcterms:modified xsi:type="dcterms:W3CDTF">2026-06-01T00:47:14Z</dcterms:modified>
</cp:coreProperties>
</file>