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4"/>
    <p:sldMasterId id="2147483664" r:id="rId5"/>
  </p:sldMasterIdLst>
  <p:notesMasterIdLst>
    <p:notesMasterId r:id="rId34"/>
  </p:notesMasterIdLst>
  <p:handoutMasterIdLst>
    <p:handoutMasterId r:id="rId35"/>
  </p:handoutMasterIdLst>
  <p:sldIdLst>
    <p:sldId id="292" r:id="rId6"/>
    <p:sldId id="366" r:id="rId7"/>
    <p:sldId id="285" r:id="rId8"/>
    <p:sldId id="1414" r:id="rId9"/>
    <p:sldId id="1560" r:id="rId10"/>
    <p:sldId id="1555" r:id="rId11"/>
    <p:sldId id="1556" r:id="rId12"/>
    <p:sldId id="1561" r:id="rId13"/>
    <p:sldId id="1563" r:id="rId14"/>
    <p:sldId id="1603" r:id="rId15"/>
    <p:sldId id="1413" r:id="rId16"/>
    <p:sldId id="1597" r:id="rId17"/>
    <p:sldId id="1589" r:id="rId18"/>
    <p:sldId id="1590" r:id="rId19"/>
    <p:sldId id="1591" r:id="rId20"/>
    <p:sldId id="1604" r:id="rId21"/>
    <p:sldId id="1569" r:id="rId22"/>
    <p:sldId id="1570" r:id="rId23"/>
    <p:sldId id="1576" r:id="rId24"/>
    <p:sldId id="1598" r:id="rId25"/>
    <p:sldId id="1599" r:id="rId26"/>
    <p:sldId id="1600" r:id="rId27"/>
    <p:sldId id="1601" r:id="rId28"/>
    <p:sldId id="1602" r:id="rId29"/>
    <p:sldId id="1583" r:id="rId30"/>
    <p:sldId id="1539" r:id="rId31"/>
    <p:sldId id="1540" r:id="rId32"/>
    <p:sldId id="441" r:id="rId33"/>
  </p:sldIdLst>
  <p:sldSz cx="9144000" cy="5143500" type="screen16x9"/>
  <p:notesSz cx="6794500" cy="9918700"/>
  <p:defaultText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CF"/>
    <a:srgbClr val="CE67A4"/>
    <a:srgbClr val="BA83B7"/>
    <a:srgbClr val="467E98"/>
    <a:srgbClr val="B2B6B6"/>
    <a:srgbClr val="54C3F1"/>
    <a:srgbClr val="7F7F7F"/>
    <a:srgbClr val="EE7B48"/>
    <a:srgbClr val="F8CAB6"/>
    <a:srgbClr val="FC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96349" autoAdjust="0"/>
  </p:normalViewPr>
  <p:slideViewPr>
    <p:cSldViewPr>
      <p:cViewPr varScale="1">
        <p:scale>
          <a:sx n="154" d="100"/>
          <a:sy n="154" d="100"/>
        </p:scale>
        <p:origin x="162" y="138"/>
      </p:cViewPr>
      <p:guideLst/>
    </p:cSldViewPr>
  </p:slideViewPr>
  <p:outlineViewPr>
    <p:cViewPr>
      <p:scale>
        <a:sx n="33" d="100"/>
        <a:sy n="33" d="100"/>
      </p:scale>
      <p:origin x="0" y="-3694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115" d="100"/>
          <a:sy n="115" d="100"/>
        </p:scale>
        <p:origin x="5178" y="9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8E7D5C9-3FE6-4013-A8C2-9F80DE517CE6}" type="datetimeFigureOut">
              <a:rPr kumimoji="1" lang="ja-JP" altLang="en-US" smtClean="0"/>
              <a:t>2025/7/1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9F902CAD-248E-41DC-BB4B-3B8E2399885D}" type="slidenum">
              <a:rPr kumimoji="1" lang="ja-JP" altLang="en-US" smtClean="0"/>
              <a:t>‹#›</a:t>
            </a:fld>
            <a:endParaRPr kumimoji="1" lang="ja-JP" altLang="en-US"/>
          </a:p>
        </p:txBody>
      </p:sp>
    </p:spTree>
    <p:extLst>
      <p:ext uri="{BB962C8B-B14F-4D97-AF65-F5344CB8AC3E}">
        <p14:creationId xmlns:p14="http://schemas.microsoft.com/office/powerpoint/2010/main" val="294934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2025/7/1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347488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具体的にはどんなメリットがあるか見てみましょう。</a:t>
            </a:r>
            <a:endParaRPr kumimoji="1" lang="en-US" altLang="ja-JP" dirty="0"/>
          </a:p>
          <a:p>
            <a:r>
              <a:rPr kumimoji="1" lang="ja-JP" altLang="en-US" dirty="0"/>
              <a:t>大きくわけて</a:t>
            </a:r>
            <a:r>
              <a:rPr kumimoji="1" lang="en-US" altLang="ja-JP" dirty="0"/>
              <a:t>3</a:t>
            </a:r>
            <a:r>
              <a:rPr kumimoji="1" lang="ja-JP" altLang="en-US" dirty="0"/>
              <a:t>つのメリットがあります。</a:t>
            </a:r>
            <a:endParaRPr kumimoji="1" lang="en-US" altLang="ja-JP" dirty="0"/>
          </a:p>
          <a:p>
            <a:endParaRPr kumimoji="1" lang="en-US" altLang="ja-JP" dirty="0"/>
          </a:p>
          <a:p>
            <a:pPr defTabSz="1321811">
              <a:defRPr/>
            </a:pPr>
            <a:r>
              <a:rPr lang="ja-JP" altLang="en-US" b="1" dirty="0">
                <a:solidFill>
                  <a:srgbClr val="EE5500"/>
                </a:solidFill>
              </a:rPr>
              <a:t>左から見ていただいて業務効率化、</a:t>
            </a:r>
            <a:r>
              <a:rPr lang="ja-JP" altLang="en-US" b="1" dirty="0">
                <a:solidFill>
                  <a:schemeClr val="tx2">
                    <a:lumMod val="75000"/>
                  </a:schemeClr>
                </a:solidFill>
              </a:rPr>
              <a:t>内部統制、コスト削減</a:t>
            </a:r>
            <a:endParaRPr lang="en-US" altLang="ja-JP" b="1" dirty="0">
              <a:solidFill>
                <a:schemeClr val="tx2">
                  <a:lumMod val="75000"/>
                </a:schemeClr>
              </a:solidFill>
            </a:endParaRPr>
          </a:p>
          <a:p>
            <a:pPr defTabSz="1321811">
              <a:defRPr/>
            </a:pPr>
            <a:r>
              <a:rPr lang="ja-JP" altLang="en-US" dirty="0">
                <a:solidFill>
                  <a:schemeClr val="tx2">
                    <a:lumMod val="75000"/>
                  </a:schemeClr>
                </a:solidFill>
              </a:rPr>
              <a:t>の</a:t>
            </a:r>
            <a:r>
              <a:rPr lang="en-US" altLang="ja-JP" dirty="0">
                <a:solidFill>
                  <a:schemeClr val="tx2">
                    <a:lumMod val="75000"/>
                  </a:schemeClr>
                </a:solidFill>
              </a:rPr>
              <a:t>3</a:t>
            </a:r>
            <a:r>
              <a:rPr lang="ja-JP" altLang="en-US" dirty="0">
                <a:solidFill>
                  <a:schemeClr val="tx2">
                    <a:lumMod val="75000"/>
                  </a:schemeClr>
                </a:solidFill>
              </a:rPr>
              <a:t>つです。</a:t>
            </a:r>
            <a:endParaRPr lang="ja-JP" altLang="en-US" dirty="0">
              <a:solidFill>
                <a:srgbClr val="EE5500"/>
              </a:solidFill>
            </a:endParaRPr>
          </a:p>
          <a:p>
            <a:endParaRPr kumimoji="1" lang="en-US" altLang="ja-JP" dirty="0"/>
          </a:p>
          <a:p>
            <a:r>
              <a:rPr kumimoji="1" lang="ja-JP" altLang="en-US" dirty="0"/>
              <a:t>業務効率化ですが、</a:t>
            </a:r>
            <a:endParaRPr kumimoji="1" lang="en-US" altLang="ja-JP" dirty="0"/>
          </a:p>
          <a:p>
            <a:r>
              <a:rPr lang="ja-JP" altLang="en-US" dirty="0">
                <a:solidFill>
                  <a:schemeClr val="tx1">
                    <a:lumMod val="65000"/>
                    <a:lumOff val="35000"/>
                  </a:schemeClr>
                </a:solidFill>
              </a:rPr>
              <a:t>まずは請求書の発行から請求書受取側の支払処理まで、プロセスが簡単になります。</a:t>
            </a:r>
            <a:endParaRPr lang="en-US" altLang="ja-JP" dirty="0">
              <a:solidFill>
                <a:schemeClr val="tx1">
                  <a:lumMod val="65000"/>
                  <a:lumOff val="35000"/>
                </a:schemeClr>
              </a:solidFill>
            </a:endParaRPr>
          </a:p>
          <a:p>
            <a:r>
              <a:rPr lang="ja-JP" altLang="en-US" dirty="0">
                <a:solidFill>
                  <a:schemeClr val="tx1">
                    <a:lumMod val="65000"/>
                    <a:lumOff val="35000"/>
                  </a:schemeClr>
                </a:solidFill>
              </a:rPr>
              <a:t>そのほかに分析や課題解決等の生産性の高い仕事に集中できるようになります。</a:t>
            </a:r>
            <a:endParaRPr lang="en-US" altLang="ja-JP" dirty="0">
              <a:solidFill>
                <a:schemeClr val="tx1">
                  <a:lumMod val="65000"/>
                  <a:lumOff val="35000"/>
                </a:schemeClr>
              </a:solidFill>
            </a:endParaRPr>
          </a:p>
          <a:p>
            <a:r>
              <a:rPr lang="ja-JP" altLang="en-US" dirty="0">
                <a:solidFill>
                  <a:schemeClr val="tx1">
                    <a:lumMod val="65000"/>
                    <a:lumOff val="35000"/>
                  </a:schemeClr>
                </a:solidFill>
              </a:rPr>
              <a:t>★また、受取側においては、適格請求書の要件を満たした請求書のみが送られて</a:t>
            </a:r>
            <a:endParaRPr lang="en-US" altLang="ja-JP" dirty="0">
              <a:solidFill>
                <a:schemeClr val="tx1">
                  <a:lumMod val="65000"/>
                  <a:lumOff val="35000"/>
                </a:schemeClr>
              </a:solidFill>
            </a:endParaRPr>
          </a:p>
          <a:p>
            <a:r>
              <a:rPr lang="ja-JP" altLang="en-US" dirty="0">
                <a:solidFill>
                  <a:schemeClr val="tx1">
                    <a:lumMod val="65000"/>
                    <a:lumOff val="35000"/>
                  </a:schemeClr>
                </a:solidFill>
              </a:rPr>
              <a:t>　　くるため、インボイス制度後に増えた、要件チェックの作業を軽減する事ができます。</a:t>
            </a:r>
            <a:endParaRPr lang="en-US" altLang="ja-JP" dirty="0">
              <a:solidFill>
                <a:schemeClr val="tx1">
                  <a:lumMod val="65000"/>
                  <a:lumOff val="35000"/>
                </a:schemeClr>
              </a:solidFill>
            </a:endParaRPr>
          </a:p>
          <a:p>
            <a:endParaRPr kumimoji="1" lang="en-US" altLang="ja-JP" dirty="0"/>
          </a:p>
          <a:p>
            <a:r>
              <a:rPr kumimoji="1" lang="ja-JP" altLang="en-US" dirty="0"/>
              <a:t>真ん中が内部統制です。</a:t>
            </a:r>
            <a:endParaRPr kumimoji="1" lang="en-US" altLang="ja-JP" dirty="0"/>
          </a:p>
          <a:p>
            <a:r>
              <a:rPr kumimoji="1" lang="ja-JP" altLang="en-US" dirty="0"/>
              <a:t>人的ミス防止やセキュリティ向上に効果があります。</a:t>
            </a:r>
            <a:endParaRPr kumimoji="1" lang="en-US" altLang="ja-JP" dirty="0"/>
          </a:p>
          <a:p>
            <a:endParaRPr kumimoji="1" lang="en-US" altLang="ja-JP" dirty="0"/>
          </a:p>
          <a:p>
            <a:r>
              <a:rPr kumimoji="1" lang="ja-JP" altLang="en-US" dirty="0"/>
              <a:t>個人的にここが一番重要かと思っております。</a:t>
            </a:r>
            <a:endParaRPr kumimoji="1" lang="en-US" altLang="ja-JP" dirty="0"/>
          </a:p>
          <a:p>
            <a:endParaRPr kumimoji="1" lang="en-US" altLang="ja-JP" dirty="0"/>
          </a:p>
          <a:p>
            <a:r>
              <a:rPr kumimoji="1" lang="ja-JP" altLang="en-US" dirty="0"/>
              <a:t>（小話）</a:t>
            </a:r>
            <a:endParaRPr kumimoji="1" lang="en-US" altLang="ja-JP" dirty="0"/>
          </a:p>
          <a:p>
            <a:r>
              <a:rPr kumimoji="1" lang="ja-JP" altLang="en-US" dirty="0"/>
              <a:t>なぜかといいますと、昨日弊社にて内部監査あったんですが、</a:t>
            </a:r>
            <a:endParaRPr kumimoji="1" lang="en-US" altLang="ja-JP" dirty="0"/>
          </a:p>
          <a:p>
            <a:r>
              <a:rPr kumimoji="1" lang="ja-JP" altLang="en-US" dirty="0"/>
              <a:t>精神的にまいっちゃいまして、</a:t>
            </a:r>
            <a:endParaRPr kumimoji="1" lang="en-US" altLang="ja-JP" dirty="0"/>
          </a:p>
          <a:p>
            <a:r>
              <a:rPr kumimoji="1" lang="ja-JP" altLang="en-US" dirty="0"/>
              <a:t>付箋の枚数まで数えられるんじゃないかとビクビクしましたよ。。</a:t>
            </a:r>
            <a:endParaRPr kumimoji="1" lang="en-US" altLang="ja-JP" dirty="0"/>
          </a:p>
          <a:p>
            <a:endParaRPr kumimoji="1" lang="en-US" altLang="ja-JP" dirty="0"/>
          </a:p>
          <a:p>
            <a:r>
              <a:rPr kumimoji="1" lang="ja-JP" altLang="en-US" dirty="0"/>
              <a:t>なので、内部統制に関しては</a:t>
            </a:r>
            <a:endParaRPr kumimoji="1" lang="en-US" altLang="ja-JP" dirty="0"/>
          </a:p>
          <a:p>
            <a:r>
              <a:rPr kumimoji="1" lang="ja-JP" altLang="en-US" dirty="0"/>
              <a:t>特に重要な人的ミスを防止するためにも必要な部分ですよね。</a:t>
            </a:r>
            <a:endParaRPr kumimoji="1" lang="en-US" altLang="ja-JP" dirty="0"/>
          </a:p>
          <a:p>
            <a:endParaRPr kumimoji="1" lang="en-US" altLang="ja-JP" dirty="0"/>
          </a:p>
          <a:p>
            <a:endParaRPr kumimoji="1" lang="en-US" altLang="ja-JP" dirty="0"/>
          </a:p>
          <a:p>
            <a:r>
              <a:rPr kumimoji="1" lang="ja-JP" altLang="en-US" dirty="0"/>
              <a:t>そして最後にコスト削減。</a:t>
            </a:r>
            <a:endParaRPr kumimoji="1" lang="en-US" altLang="ja-JP" dirty="0"/>
          </a:p>
          <a:p>
            <a:r>
              <a:rPr kumimoji="1" lang="ja-JP" altLang="en-US" dirty="0"/>
              <a:t>印刷の紙代、インク代、保管のスペース、切手代など</a:t>
            </a:r>
            <a:endParaRPr kumimoji="1" lang="en-US" altLang="ja-JP" dirty="0"/>
          </a:p>
          <a:p>
            <a:r>
              <a:rPr kumimoji="1" lang="ja-JP" altLang="en-US" dirty="0"/>
              <a:t>色々と細かいお金がかかってくるところを削減できます。</a:t>
            </a:r>
            <a:endParaRPr kumimoji="1" lang="en-US" altLang="ja-JP" dirty="0"/>
          </a:p>
          <a:p>
            <a:endParaRPr kumimoji="1" lang="en-US" altLang="ja-JP" dirty="0"/>
          </a:p>
          <a:p>
            <a:r>
              <a:rPr kumimoji="1" lang="ja-JP" altLang="en-US" dirty="0"/>
              <a:t>この</a:t>
            </a:r>
            <a:r>
              <a:rPr kumimoji="1" lang="en-US" altLang="ja-JP" dirty="0"/>
              <a:t>3</a:t>
            </a:r>
            <a:r>
              <a:rPr kumimoji="1" lang="ja-JP" altLang="en-US" dirty="0"/>
              <a:t>つが最大のメリットかと思います。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4288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14926807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395292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6"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74833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389578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68577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34990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9"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15516" y="1241481"/>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4"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09587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0599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6402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accent4"/>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2569365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4"/>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045917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4"/>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416823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84016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4"/>
        </a:solidFill>
        <a:effectLst/>
      </p:bgPr>
    </p:bg>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01119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616769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72225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5"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15516" y="1241481"/>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3188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38031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1851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8000" y="216000"/>
            <a:ext cx="7093545"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82130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61200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12987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7999" y="216001"/>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5" name="テキスト プレースホルダー 10"/>
          <p:cNvSpPr>
            <a:spLocks noGrp="1"/>
          </p:cNvSpPr>
          <p:nvPr>
            <p:ph type="body" sz="quarter" idx="17" hasCustomPrompt="1"/>
          </p:nvPr>
        </p:nvSpPr>
        <p:spPr>
          <a:xfrm>
            <a:off x="360000" y="864000"/>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4475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E7B48"/>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76527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7"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13016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84884195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8527179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slideLayout" Target="../slideLayouts/slideLayout7.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www.fastaccounting.jp/news/20240322/12809/"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digital.go.jp/policies/electronic_invoice/list-japanese"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wmf"/></Relationships>
</file>

<file path=ppt/slides/_rels/slide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2.wmf"/><Relationship Id="rId4" Type="http://schemas.openxmlformats.org/officeDocument/2006/relationships/image" Target="../media/image4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eipa.jp/library/59a542ac4afe427b0dbd94f3/6759306a1a356e4704f2957d.pdf" TargetMode="External"/><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ntachannel" TargetMode="External"/><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www.eipa.jp/c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デジタルインボイスオプション</a:t>
            </a:r>
            <a:br>
              <a:rPr lang="en-US" altLang="ja-JP" dirty="0"/>
            </a:br>
            <a:r>
              <a:rPr lang="ja-JP" altLang="en-US" dirty="0"/>
              <a:t>ご紹介補足資料</a:t>
            </a:r>
            <a:endParaRPr kumimoji="1"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2" name="テキスト ボックス 1">
            <a:extLst>
              <a:ext uri="{FF2B5EF4-FFF2-40B4-BE49-F238E27FC236}">
                <a16:creationId xmlns:a16="http://schemas.microsoft.com/office/drawing/2014/main" id="{AF6F9B19-9AF5-63AF-3E76-CAC88093148B}"/>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2025-06-01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22724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85AEAA-B90F-8555-C389-54C9F82DEF11}"/>
              </a:ext>
            </a:extLst>
          </p:cNvPr>
          <p:cNvSpPr/>
          <p:nvPr/>
        </p:nvSpPr>
        <p:spPr>
          <a:xfrm>
            <a:off x="5997503" y="2709546"/>
            <a:ext cx="2844316" cy="432048"/>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DF23453-A078-3473-69D3-A808212C0EBD}"/>
              </a:ext>
            </a:extLst>
          </p:cNvPr>
          <p:cNvSpPr>
            <a:spLocks noGrp="1"/>
          </p:cNvSpPr>
          <p:nvPr>
            <p:ph type="title"/>
          </p:nvPr>
        </p:nvSpPr>
        <p:spPr/>
        <p:txBody>
          <a:bodyPr/>
          <a:lstStyle/>
          <a:p>
            <a:r>
              <a:rPr kumimoji="1" lang="en-US" altLang="ja-JP" dirty="0"/>
              <a:t>EIPA</a:t>
            </a:r>
            <a:r>
              <a:rPr kumimoji="1" lang="ja-JP" altLang="en-US" dirty="0"/>
              <a:t>の活動</a:t>
            </a:r>
          </a:p>
        </p:txBody>
      </p:sp>
      <p:sp>
        <p:nvSpPr>
          <p:cNvPr id="3" name="スライド番号プレースホルダー 2">
            <a:extLst>
              <a:ext uri="{FF2B5EF4-FFF2-40B4-BE49-F238E27FC236}">
                <a16:creationId xmlns:a16="http://schemas.microsoft.com/office/drawing/2014/main" id="{C14150C2-853E-C551-9CC2-50D24E6437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AC29E0C5-75DC-90E2-491F-BAC3FFF81C7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a:extLst>
              <a:ext uri="{FF2B5EF4-FFF2-40B4-BE49-F238E27FC236}">
                <a16:creationId xmlns:a16="http://schemas.microsoft.com/office/drawing/2014/main" id="{ECD62847-95D4-E755-4D1B-6140D9995DE6}"/>
              </a:ext>
            </a:extLst>
          </p:cNvPr>
          <p:cNvPicPr>
            <a:picLocks noChangeAspect="1"/>
          </p:cNvPicPr>
          <p:nvPr/>
        </p:nvPicPr>
        <p:blipFill>
          <a:blip r:embed="rId2"/>
          <a:stretch>
            <a:fillRect/>
          </a:stretch>
        </p:blipFill>
        <p:spPr>
          <a:xfrm>
            <a:off x="6350449" y="1365169"/>
            <a:ext cx="2543660" cy="563422"/>
          </a:xfrm>
          <a:prstGeom prst="rect">
            <a:avLst/>
          </a:prstGeom>
        </p:spPr>
      </p:pic>
      <p:graphicFrame>
        <p:nvGraphicFramePr>
          <p:cNvPr id="11" name="表 10">
            <a:extLst>
              <a:ext uri="{FF2B5EF4-FFF2-40B4-BE49-F238E27FC236}">
                <a16:creationId xmlns:a16="http://schemas.microsoft.com/office/drawing/2014/main" id="{5764C558-08E5-9DDF-C44E-F2016BE6B2AD}"/>
              </a:ext>
            </a:extLst>
          </p:cNvPr>
          <p:cNvGraphicFramePr>
            <a:graphicFrameLocks noGrp="1"/>
          </p:cNvGraphicFramePr>
          <p:nvPr/>
        </p:nvGraphicFramePr>
        <p:xfrm>
          <a:off x="288000" y="1959682"/>
          <a:ext cx="8553819" cy="2714540"/>
        </p:xfrm>
        <a:graphic>
          <a:graphicData uri="http://schemas.openxmlformats.org/drawingml/2006/table">
            <a:tbl>
              <a:tblPr firstRow="1" bandRow="1">
                <a:tableStyleId>{5940675A-B579-460E-94D1-54222C63F5DA}</a:tableStyleId>
              </a:tblPr>
              <a:tblGrid>
                <a:gridCol w="2851273">
                  <a:extLst>
                    <a:ext uri="{9D8B030D-6E8A-4147-A177-3AD203B41FA5}">
                      <a16:colId xmlns:a16="http://schemas.microsoft.com/office/drawing/2014/main" val="3748992445"/>
                    </a:ext>
                  </a:extLst>
                </a:gridCol>
                <a:gridCol w="2851273">
                  <a:extLst>
                    <a:ext uri="{9D8B030D-6E8A-4147-A177-3AD203B41FA5}">
                      <a16:colId xmlns:a16="http://schemas.microsoft.com/office/drawing/2014/main" val="2965034990"/>
                    </a:ext>
                  </a:extLst>
                </a:gridCol>
                <a:gridCol w="2851273">
                  <a:extLst>
                    <a:ext uri="{9D8B030D-6E8A-4147-A177-3AD203B41FA5}">
                      <a16:colId xmlns:a16="http://schemas.microsoft.com/office/drawing/2014/main" val="2725652921"/>
                    </a:ext>
                  </a:extLst>
                </a:gridCol>
              </a:tblGrid>
              <a:tr h="370840">
                <a:tc>
                  <a:txBody>
                    <a:bodyPr/>
                    <a:lstStyle/>
                    <a:p>
                      <a:pPr algn="l" fontAlgn="t"/>
                      <a:r>
                        <a:rPr lang="ja-JP" altLang="en-US" sz="1000" b="0" dirty="0">
                          <a:effectLst/>
                        </a:rPr>
                        <a:t>株式会社 アイ・ジェイ・エス</a:t>
                      </a:r>
                      <a:endParaRPr lang="en-US" altLang="ja-JP" sz="1000" b="0" dirty="0">
                        <a:effectLst/>
                        <a:latin typeface="+mn-ea"/>
                        <a:ea typeface="+mn-ea"/>
                      </a:endParaRPr>
                    </a:p>
                  </a:txBody>
                  <a:tcPr marL="81578" marR="81578" marT="55065" marB="55065"/>
                </a:tc>
                <a:tc>
                  <a:txBody>
                    <a:bodyPr/>
                    <a:lstStyle/>
                    <a:p>
                      <a:pPr algn="l" fontAlgn="t"/>
                      <a:r>
                        <a:rPr lang="ja-JP" altLang="en-US" sz="1000" b="0">
                          <a:solidFill>
                            <a:schemeClr val="tx1"/>
                          </a:solidFill>
                          <a:effectLst/>
                        </a:rPr>
                        <a:t>株式会社 インフォマート</a:t>
                      </a:r>
                      <a:endParaRPr lang="en-US" altLang="ja-JP" sz="1000" b="0">
                        <a:solidFill>
                          <a:schemeClr val="tx1"/>
                        </a:solidFill>
                        <a:effectLst/>
                        <a:latin typeface="+mn-ea"/>
                        <a:ea typeface="+mn-ea"/>
                      </a:endParaRPr>
                    </a:p>
                  </a:txBody>
                  <a:tcPr marL="81578" marR="81578" marT="55065" marB="55065"/>
                </a:tc>
                <a:tc>
                  <a:txBody>
                    <a:bodyPr/>
                    <a:lstStyle/>
                    <a:p>
                      <a:pPr algn="l" fontAlgn="t"/>
                      <a:r>
                        <a:rPr lang="ja-JP" altLang="en-US" sz="1000" b="0">
                          <a:effectLst/>
                        </a:rPr>
                        <a:t>ウイングアーク１ｓｔ 株式会社</a:t>
                      </a:r>
                      <a:endParaRPr lang="en-US" altLang="ja-JP" sz="1000" b="0">
                        <a:effectLst/>
                        <a:latin typeface="+mn-ea"/>
                        <a:ea typeface="+mn-ea"/>
                      </a:endParaRPr>
                    </a:p>
                  </a:txBody>
                  <a:tcPr marL="81578" marR="81578" marT="55065" marB="55065"/>
                </a:tc>
                <a:extLst>
                  <a:ext uri="{0D108BD9-81ED-4DB2-BD59-A6C34878D82A}">
                    <a16:rowId xmlns:a16="http://schemas.microsoft.com/office/drawing/2014/main" val="1132229950"/>
                  </a:ext>
                </a:extLst>
              </a:tr>
              <a:tr h="370840">
                <a:tc>
                  <a:txBody>
                    <a:bodyPr/>
                    <a:lstStyle/>
                    <a:p>
                      <a:pPr algn="l" fontAlgn="t"/>
                      <a:r>
                        <a:rPr lang="ja-JP" altLang="en-US" sz="1000" b="0" dirty="0">
                          <a:effectLst/>
                        </a:rPr>
                        <a:t>株式会社 エッサム</a:t>
                      </a:r>
                      <a:endParaRPr lang="en-US" altLang="ja-JP" sz="1000" b="0" dirty="0">
                        <a:effectLst/>
                        <a:latin typeface="+mn-ea"/>
                        <a:ea typeface="+mn-ea"/>
                      </a:endParaRPr>
                    </a:p>
                  </a:txBody>
                  <a:tcPr marL="81578" marR="81578" marT="55065" marB="55065"/>
                </a:tc>
                <a:tc>
                  <a:txBody>
                    <a:bodyPr/>
                    <a:lstStyle/>
                    <a:p>
                      <a:pPr algn="l" fontAlgn="t"/>
                      <a:r>
                        <a:rPr lang="ja-JP" altLang="en-US" sz="1000" b="0" dirty="0">
                          <a:solidFill>
                            <a:schemeClr val="tx1"/>
                          </a:solidFill>
                          <a:effectLst/>
                        </a:rPr>
                        <a:t>株式会社 </a:t>
                      </a:r>
                      <a:r>
                        <a:rPr lang="en-US" altLang="ja-JP" sz="1000" b="0" dirty="0">
                          <a:solidFill>
                            <a:schemeClr val="tx1"/>
                          </a:solidFill>
                          <a:effectLst/>
                        </a:rPr>
                        <a:t>NTT</a:t>
                      </a:r>
                      <a:r>
                        <a:rPr lang="ja-JP" altLang="en-US" sz="1000" b="0" dirty="0">
                          <a:solidFill>
                            <a:schemeClr val="tx1"/>
                          </a:solidFill>
                          <a:effectLst/>
                        </a:rPr>
                        <a:t>データビジネスブレインズ</a:t>
                      </a:r>
                      <a:endParaRPr lang="en-US" altLang="ja-JP" sz="1000" b="0" dirty="0">
                        <a:solidFill>
                          <a:schemeClr val="tx1"/>
                        </a:solidFill>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a:effectLst/>
                        </a:rPr>
                        <a:t>株式会社 </a:t>
                      </a:r>
                      <a:r>
                        <a:rPr lang="en-US" altLang="ja-JP" sz="1000" b="0">
                          <a:effectLst/>
                        </a:rPr>
                        <a:t>ＯＳＫ</a:t>
                      </a:r>
                      <a:endParaRPr lang="en-US" altLang="ja-JP" sz="1000" b="0">
                        <a:effectLst/>
                        <a:latin typeface="+mn-ea"/>
                        <a:ea typeface="+mn-ea"/>
                      </a:endParaRPr>
                    </a:p>
                  </a:txBody>
                  <a:tcPr marL="81578" marR="81578" marT="55065" marB="55065"/>
                </a:tc>
                <a:extLst>
                  <a:ext uri="{0D108BD9-81ED-4DB2-BD59-A6C34878D82A}">
                    <a16:rowId xmlns:a16="http://schemas.microsoft.com/office/drawing/2014/main" val="1554258933"/>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応研 株式会社</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株式会社 オービックビジネスコンサルタント</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1" dirty="0">
                          <a:solidFill>
                            <a:schemeClr val="tx2"/>
                          </a:solidFill>
                          <a:effectLst/>
                        </a:rPr>
                        <a:t>キヤノンＩＴソリューションズ 株式会社</a:t>
                      </a:r>
                      <a:endParaRPr lang="en-US" altLang="ja-JP" sz="1100" b="1" dirty="0">
                        <a:solidFill>
                          <a:schemeClr val="tx2"/>
                        </a:solidFill>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1" dirty="0" err="1">
                          <a:solidFill>
                            <a:schemeClr val="tx2"/>
                          </a:solidFill>
                          <a:effectLst/>
                        </a:rPr>
                        <a:t>SuperStream</a:t>
                      </a:r>
                      <a:r>
                        <a:rPr lang="en-US" altLang="ja-JP" sz="1100" b="1" dirty="0">
                          <a:solidFill>
                            <a:schemeClr val="tx2"/>
                          </a:solidFill>
                          <a:effectLst/>
                        </a:rPr>
                        <a:t>-NX</a:t>
                      </a:r>
                      <a:endParaRPr lang="ja-JP" altLang="en-US" sz="1100" b="1" dirty="0">
                        <a:solidFill>
                          <a:schemeClr val="tx2"/>
                        </a:solidFill>
                        <a:effectLst/>
                        <a:latin typeface="+mn-ea"/>
                        <a:ea typeface="+mn-ea"/>
                      </a:endParaRPr>
                    </a:p>
                  </a:txBody>
                  <a:tcPr marL="81578" marR="81578" marT="55065" marB="55065"/>
                </a:tc>
                <a:extLst>
                  <a:ext uri="{0D108BD9-81ED-4DB2-BD59-A6C34878D82A}">
                    <a16:rowId xmlns:a16="http://schemas.microsoft.com/office/drawing/2014/main" val="1466326551"/>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インフォコム 株式会社</a:t>
                      </a:r>
                      <a:endParaRPr lang="en-US" altLang="ja-JP"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セイコーソリューションズ 株式会社</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株式会社 </a:t>
                      </a:r>
                      <a:r>
                        <a:rPr lang="en-US" altLang="ja-JP" sz="1000" b="0" dirty="0">
                          <a:effectLst/>
                        </a:rPr>
                        <a:t>ＴＫＣ</a:t>
                      </a:r>
                      <a:endParaRPr lang="en-US" altLang="ja-JP" sz="1000" b="0" dirty="0">
                        <a:effectLst/>
                        <a:latin typeface="+mn-ea"/>
                        <a:ea typeface="+mn-ea"/>
                      </a:endParaRPr>
                    </a:p>
                  </a:txBody>
                  <a:tcPr marL="81578" marR="81578" marT="55065" marB="55065"/>
                </a:tc>
                <a:extLst>
                  <a:ext uri="{0D108BD9-81ED-4DB2-BD59-A6C34878D82A}">
                    <a16:rowId xmlns:a16="http://schemas.microsoft.com/office/drawing/2014/main" val="4016436213"/>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ピー・シー・エー 株式会社</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ビジネスエンジニアリング 株式会社</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株式会社 マネーフォワード</a:t>
                      </a:r>
                      <a:endParaRPr lang="ja-JP" altLang="en-US" sz="1000" b="0" dirty="0">
                        <a:effectLst/>
                        <a:latin typeface="+mn-ea"/>
                        <a:ea typeface="+mn-ea"/>
                      </a:endParaRPr>
                    </a:p>
                  </a:txBody>
                  <a:tcPr marL="81578" marR="81578" marT="55065" marB="55065"/>
                </a:tc>
                <a:extLst>
                  <a:ext uri="{0D108BD9-81ED-4DB2-BD59-A6C34878D82A}">
                    <a16:rowId xmlns:a16="http://schemas.microsoft.com/office/drawing/2014/main" val="3625814558"/>
                  </a:ext>
                </a:extLst>
              </a:tr>
              <a:tr h="370840">
                <a:tc>
                  <a:txBody>
                    <a:bodyPr/>
                    <a:lstStyle/>
                    <a:p>
                      <a:pPr algn="l" fontAlgn="t"/>
                      <a:r>
                        <a:rPr lang="ja-JP" altLang="en-US" sz="1000" b="0">
                          <a:effectLst/>
                        </a:rPr>
                        <a:t>株式会社 ミライコミュニケーションネットワーク</a:t>
                      </a:r>
                      <a:endParaRPr lang="en-US" altLang="ja-JP" sz="1000" b="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株式会社 ミロク情報サービス</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弥生 株式会社</a:t>
                      </a:r>
                      <a:endParaRPr lang="ja-JP" altLang="en-US" sz="1000" b="0" dirty="0">
                        <a:effectLst/>
                        <a:latin typeface="+mn-ea"/>
                        <a:ea typeface="+mn-ea"/>
                      </a:endParaRPr>
                    </a:p>
                  </a:txBody>
                  <a:tcPr marL="81578" marR="81578" marT="55065" marB="55065"/>
                </a:tc>
                <a:extLst>
                  <a:ext uri="{0D108BD9-81ED-4DB2-BD59-A6C34878D82A}">
                    <a16:rowId xmlns:a16="http://schemas.microsoft.com/office/drawing/2014/main" val="184335157"/>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ラディックス 株式会社</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株式会社 ワークスアプリケーションズ</a:t>
                      </a:r>
                      <a:endParaRPr lang="ja-JP" altLang="en-US" sz="1000" b="0" dirty="0">
                        <a:effectLst/>
                        <a:latin typeface="+mn-ea"/>
                        <a:ea typeface="+mn-ea"/>
                      </a:endParaRPr>
                    </a:p>
                  </a:txBody>
                  <a:tcPr marL="81578" marR="81578" marT="55065" marB="55065"/>
                </a:tc>
                <a:tc>
                  <a:txBody>
                    <a:bodyPr/>
                    <a:lstStyle/>
                    <a:p>
                      <a:pPr algn="ctr" fontAlgn="t"/>
                      <a:r>
                        <a:rPr lang="ja-JP" altLang="en-US" sz="1000" b="0" dirty="0">
                          <a:effectLst/>
                        </a:rPr>
                        <a:t>－</a:t>
                      </a:r>
                      <a:endParaRPr lang="ja-JP" altLang="en-US" sz="1000" b="0" dirty="0">
                        <a:effectLst/>
                        <a:latin typeface="+mn-ea"/>
                        <a:ea typeface="+mn-ea"/>
                      </a:endParaRPr>
                    </a:p>
                  </a:txBody>
                  <a:tcPr marL="81578" marR="81578" marT="55065" marB="55065"/>
                </a:tc>
                <a:extLst>
                  <a:ext uri="{0D108BD9-81ED-4DB2-BD59-A6C34878D82A}">
                    <a16:rowId xmlns:a16="http://schemas.microsoft.com/office/drawing/2014/main" val="1886907019"/>
                  </a:ext>
                </a:extLst>
              </a:tr>
            </a:tbl>
          </a:graphicData>
        </a:graphic>
      </p:graphicFrame>
      <p:sp>
        <p:nvSpPr>
          <p:cNvPr id="17" name="テキスト プレースホルダー 2">
            <a:extLst>
              <a:ext uri="{FF2B5EF4-FFF2-40B4-BE49-F238E27FC236}">
                <a16:creationId xmlns:a16="http://schemas.microsoft.com/office/drawing/2014/main" id="{E1251372-80D6-91D6-0AAF-63479E06EF87}"/>
              </a:ext>
            </a:extLst>
          </p:cNvPr>
          <p:cNvSpPr txBox="1">
            <a:spLocks/>
          </p:cNvSpPr>
          <p:nvPr/>
        </p:nvSpPr>
        <p:spPr>
          <a:xfrm>
            <a:off x="250543" y="686419"/>
            <a:ext cx="8425225" cy="6086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rgbClr val="008CCF"/>
              </a:buClr>
              <a:buFont typeface="Wingdings" panose="05000000000000000000" pitchFamily="2" charset="2"/>
              <a:buChar char="n"/>
            </a:pPr>
            <a:r>
              <a:rPr lang="ja-JP" altLang="en-US" sz="1400" dirty="0"/>
              <a:t>デジタルインボイスの普及に向け、</a:t>
            </a:r>
            <a:r>
              <a:rPr lang="en-US" altLang="ja-JP" sz="1400" dirty="0"/>
              <a:t>EIPA</a:t>
            </a:r>
            <a:r>
              <a:rPr lang="ja-JP" altLang="en-US" sz="1400" dirty="0"/>
              <a:t>（デジタルインボイス推進協議会）に参画</a:t>
            </a:r>
            <a:endParaRPr lang="en-US" altLang="ja-JP" sz="1400" dirty="0"/>
          </a:p>
          <a:p>
            <a:pPr>
              <a:buClr>
                <a:srgbClr val="008CCF"/>
              </a:buClr>
              <a:buFont typeface="Wingdings" panose="05000000000000000000" pitchFamily="2" charset="2"/>
              <a:buChar char="n"/>
            </a:pPr>
            <a:r>
              <a:rPr lang="ja-JP" altLang="en-US" sz="1400" dirty="0"/>
              <a:t>協議会会員間での</a:t>
            </a:r>
            <a:r>
              <a:rPr lang="en-US" altLang="ja-JP" sz="1400" dirty="0" err="1"/>
              <a:t>Peppol</a:t>
            </a:r>
            <a:r>
              <a:rPr lang="en-US" altLang="ja-JP" sz="1400" dirty="0"/>
              <a:t> e-invoice</a:t>
            </a:r>
            <a:r>
              <a:rPr lang="ja-JP" altLang="en-US" sz="1400" dirty="0"/>
              <a:t>相互接続テストや普及に向けた課題の協議を実施</a:t>
            </a:r>
            <a:endParaRPr lang="en-US" altLang="ja-JP" sz="1400" dirty="0"/>
          </a:p>
          <a:p>
            <a:pPr>
              <a:buClr>
                <a:srgbClr val="008CCF"/>
              </a:buClr>
              <a:buFont typeface="Wingdings" panose="05000000000000000000" pitchFamily="2" charset="2"/>
              <a:buChar char="n"/>
            </a:pPr>
            <a:r>
              <a:rPr lang="ja-JP" altLang="en-US" sz="1400" dirty="0"/>
              <a:t>第</a:t>
            </a:r>
            <a:r>
              <a:rPr lang="en-US" altLang="ja-JP" sz="1400" dirty="0"/>
              <a:t>2</a:t>
            </a:r>
            <a:r>
              <a:rPr lang="ja-JP" altLang="en-US" sz="1400" dirty="0"/>
              <a:t>回</a:t>
            </a:r>
            <a:r>
              <a:rPr lang="en-US" altLang="ja-JP" sz="1400" dirty="0" err="1"/>
              <a:t>Peppol</a:t>
            </a:r>
            <a:r>
              <a:rPr lang="en-US" altLang="ja-JP" sz="1400" dirty="0"/>
              <a:t> e-invoice</a:t>
            </a:r>
            <a:r>
              <a:rPr lang="ja-JP" altLang="en-US" sz="1400" dirty="0"/>
              <a:t>相互接続テスト</a:t>
            </a:r>
            <a:r>
              <a:rPr lang="en-US" altLang="ja-JP" sz="1400" dirty="0"/>
              <a:t>(C1→C4)_</a:t>
            </a:r>
            <a:r>
              <a:rPr lang="ja-JP" altLang="en-US" sz="1400" dirty="0"/>
              <a:t>適格請求書</a:t>
            </a:r>
            <a:endParaRPr lang="en-US" altLang="ja-JP" sz="1400" dirty="0"/>
          </a:p>
          <a:p>
            <a:pPr marL="0" indent="0">
              <a:buClr>
                <a:srgbClr val="008CCF"/>
              </a:buClr>
              <a:buNone/>
            </a:pPr>
            <a:r>
              <a:rPr lang="ja-JP" altLang="en-US" sz="1400" dirty="0">
                <a:solidFill>
                  <a:srgbClr val="008CCF"/>
                </a:solidFill>
              </a:rPr>
              <a:t>　　下記</a:t>
            </a:r>
            <a:r>
              <a:rPr lang="en-US" altLang="ja-JP" sz="1400" dirty="0">
                <a:solidFill>
                  <a:srgbClr val="008CCF"/>
                </a:solidFill>
              </a:rPr>
              <a:t>20</a:t>
            </a:r>
            <a:r>
              <a:rPr lang="ja-JP" altLang="en-US" sz="1400" dirty="0">
                <a:solidFill>
                  <a:srgbClr val="008CCF"/>
                </a:solidFill>
              </a:rPr>
              <a:t>社のアプリケーション間で成功済</a:t>
            </a:r>
            <a:endParaRPr lang="en-US" altLang="ja-JP" sz="1400" dirty="0">
              <a:solidFill>
                <a:srgbClr val="008CCF"/>
              </a:solidFill>
            </a:endParaRPr>
          </a:p>
          <a:p>
            <a:pPr>
              <a:buClr>
                <a:srgbClr val="008CCF"/>
              </a:buClr>
              <a:buFont typeface="Wingdings" panose="05000000000000000000" pitchFamily="2" charset="2"/>
              <a:buChar char="n"/>
            </a:pPr>
            <a:endParaRPr lang="en-US" altLang="ja-JP" sz="1400" dirty="0"/>
          </a:p>
          <a:p>
            <a:pPr>
              <a:buClr>
                <a:srgbClr val="008CCF"/>
              </a:buClr>
              <a:buFont typeface="Wingdings" panose="05000000000000000000" pitchFamily="2" charset="2"/>
              <a:buChar char="n"/>
            </a:pPr>
            <a:endParaRPr lang="ja-JP" altLang="en-US" sz="1400" dirty="0"/>
          </a:p>
        </p:txBody>
      </p:sp>
      <p:sp>
        <p:nvSpPr>
          <p:cNvPr id="6" name="テキスト ボックス 5">
            <a:extLst>
              <a:ext uri="{FF2B5EF4-FFF2-40B4-BE49-F238E27FC236}">
                <a16:creationId xmlns:a16="http://schemas.microsoft.com/office/drawing/2014/main" id="{CFCA2E18-D422-F9FF-7662-BB20E4E8B6F2}"/>
              </a:ext>
            </a:extLst>
          </p:cNvPr>
          <p:cNvSpPr txBox="1"/>
          <p:nvPr/>
        </p:nvSpPr>
        <p:spPr>
          <a:xfrm>
            <a:off x="4617770" y="4660946"/>
            <a:ext cx="4065889" cy="338554"/>
          </a:xfrm>
          <a:prstGeom prst="rect">
            <a:avLst/>
          </a:prstGeom>
          <a:noFill/>
        </p:spPr>
        <p:txBody>
          <a:bodyPr wrap="square">
            <a:spAutoFit/>
          </a:bodyPr>
          <a:lstStyle/>
          <a:p>
            <a:pPr algn="r"/>
            <a:r>
              <a:rPr lang="ja-JP" altLang="en-US" sz="800" b="0" i="0" dirty="0">
                <a:solidFill>
                  <a:srgbClr val="000000"/>
                </a:solidFill>
                <a:effectLst/>
              </a:rPr>
              <a:t>参加会社（</a:t>
            </a:r>
            <a:r>
              <a:rPr lang="en-US" altLang="ja-JP" sz="800" b="0" i="0" dirty="0">
                <a:solidFill>
                  <a:srgbClr val="000000"/>
                </a:solidFill>
                <a:effectLst/>
              </a:rPr>
              <a:t>50</a:t>
            </a:r>
            <a:r>
              <a:rPr lang="ja-JP" altLang="en-US" sz="800" b="0" i="0" dirty="0">
                <a:solidFill>
                  <a:srgbClr val="000000"/>
                </a:solidFill>
                <a:effectLst/>
              </a:rPr>
              <a:t>音順）</a:t>
            </a:r>
            <a:endParaRPr lang="en-US" altLang="ja-JP" sz="800" b="0" i="0" dirty="0">
              <a:solidFill>
                <a:srgbClr val="000000"/>
              </a:solidFill>
              <a:effectLst/>
            </a:endParaRPr>
          </a:p>
          <a:p>
            <a:pPr algn="r"/>
            <a:r>
              <a:rPr lang="en-US" altLang="ja-JP" sz="800" dirty="0"/>
              <a:t>※</a:t>
            </a:r>
            <a:r>
              <a:rPr lang="ja-JP" altLang="en-US" sz="800" dirty="0"/>
              <a:t>各社の社名は</a:t>
            </a:r>
            <a:r>
              <a:rPr lang="en-US" altLang="ja-JP" sz="800" dirty="0"/>
              <a:t>2025</a:t>
            </a:r>
            <a:r>
              <a:rPr lang="ja-JP" altLang="en-US" sz="800" dirty="0"/>
              <a:t>年</a:t>
            </a:r>
            <a:r>
              <a:rPr lang="en-US" altLang="ja-JP" sz="800" dirty="0"/>
              <a:t>1</a:t>
            </a:r>
            <a:r>
              <a:rPr lang="ja-JP" altLang="en-US" sz="800" dirty="0"/>
              <a:t>月</a:t>
            </a:r>
            <a:r>
              <a:rPr lang="en-US" altLang="ja-JP" sz="800" dirty="0"/>
              <a:t>17</a:t>
            </a:r>
            <a:r>
              <a:rPr lang="ja-JP" altLang="en-US" sz="800" dirty="0"/>
              <a:t>日時点の情報です</a:t>
            </a:r>
          </a:p>
        </p:txBody>
      </p:sp>
    </p:spTree>
    <p:extLst>
      <p:ext uri="{BB962C8B-B14F-4D97-AF65-F5344CB8AC3E}">
        <p14:creationId xmlns:p14="http://schemas.microsoft.com/office/powerpoint/2010/main" val="127747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0657B55-A054-D1AB-57EB-23825F435B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3" name="タイトル 2">
            <a:extLst>
              <a:ext uri="{FF2B5EF4-FFF2-40B4-BE49-F238E27FC236}">
                <a16:creationId xmlns:a16="http://schemas.microsoft.com/office/drawing/2014/main" id="{4559040F-5D29-3911-F7E0-7A96257879F3}"/>
              </a:ext>
            </a:extLst>
          </p:cNvPr>
          <p:cNvSpPr>
            <a:spLocks noGrp="1"/>
          </p:cNvSpPr>
          <p:nvPr>
            <p:ph type="title"/>
          </p:nvPr>
        </p:nvSpPr>
        <p:spPr/>
        <p:txBody>
          <a:bodyPr/>
          <a:lstStyle/>
          <a:p>
            <a:r>
              <a:rPr lang="en-US" altLang="ja-JP" sz="2400" b="0" dirty="0">
                <a:solidFill>
                  <a:srgbClr val="FFC000"/>
                </a:solidFill>
              </a:rPr>
              <a:t>02</a:t>
            </a:r>
            <a:br>
              <a:rPr kumimoji="1" lang="en-US" altLang="ja-JP" dirty="0"/>
            </a:br>
            <a:r>
              <a:rPr kumimoji="1" lang="en-US" altLang="ja-JP" dirty="0" err="1"/>
              <a:t>SuperStram</a:t>
            </a:r>
            <a:r>
              <a:rPr kumimoji="1" lang="en-US" altLang="ja-JP" dirty="0"/>
              <a:t>-NX</a:t>
            </a:r>
            <a:br>
              <a:rPr kumimoji="1" lang="en-US" altLang="ja-JP" dirty="0"/>
            </a:br>
            <a:r>
              <a:rPr lang="ja-JP" altLang="en-US" dirty="0"/>
              <a:t>デジタルインボイスオプションについて</a:t>
            </a:r>
            <a:endParaRPr kumimoji="1" lang="ja-JP" altLang="en-US" dirty="0"/>
          </a:p>
        </p:txBody>
      </p:sp>
      <p:sp>
        <p:nvSpPr>
          <p:cNvPr id="4" name="フッター プレースホルダー 3">
            <a:extLst>
              <a:ext uri="{FF2B5EF4-FFF2-40B4-BE49-F238E27FC236}">
                <a16:creationId xmlns:a16="http://schemas.microsoft.com/office/drawing/2014/main" id="{5833F3FB-45B5-2A5C-1FC7-185D9234185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25039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7BA56AC-A32B-D4A8-ECCE-BC7BF7E77A6E}"/>
              </a:ext>
            </a:extLst>
          </p:cNvPr>
          <p:cNvSpPr>
            <a:spLocks noGrp="1"/>
          </p:cNvSpPr>
          <p:nvPr>
            <p:ph type="title"/>
          </p:nvPr>
        </p:nvSpPr>
        <p:spPr/>
        <p:txBody>
          <a:bodyPr/>
          <a:lstStyle/>
          <a:p>
            <a:r>
              <a:rPr kumimoji="1" lang="en-US" altLang="ja-JP" dirty="0" err="1"/>
              <a:t>SuperStram</a:t>
            </a:r>
            <a:r>
              <a:rPr kumimoji="1" lang="en-US" altLang="ja-JP" dirty="0"/>
              <a:t>-NX </a:t>
            </a:r>
            <a:r>
              <a:rPr kumimoji="1" lang="ja-JP" altLang="en-US" dirty="0"/>
              <a:t>デジタルインボイスオプション</a:t>
            </a:r>
            <a:endParaRPr lang="ja-JP" altLang="en-US" dirty="0"/>
          </a:p>
        </p:txBody>
      </p:sp>
      <p:sp>
        <p:nvSpPr>
          <p:cNvPr id="7" name="テキスト プレースホルダー 6">
            <a:extLst>
              <a:ext uri="{FF2B5EF4-FFF2-40B4-BE49-F238E27FC236}">
                <a16:creationId xmlns:a16="http://schemas.microsoft.com/office/drawing/2014/main" id="{1C6168D5-746D-0293-D63C-D0D7236F8E1E}"/>
              </a:ext>
            </a:extLst>
          </p:cNvPr>
          <p:cNvSpPr>
            <a:spLocks noGrp="1"/>
          </p:cNvSpPr>
          <p:nvPr>
            <p:ph type="body" sz="quarter" idx="16"/>
          </p:nvPr>
        </p:nvSpPr>
        <p:spPr>
          <a:xfrm>
            <a:off x="198000" y="576000"/>
            <a:ext cx="7191716" cy="324000"/>
          </a:xfrm>
        </p:spPr>
        <p:txBody>
          <a:bodyPr/>
          <a:lstStyle/>
          <a:p>
            <a:r>
              <a:rPr lang="en-US" altLang="ja-JP" dirty="0" err="1"/>
              <a:t>SuperStream</a:t>
            </a:r>
            <a:r>
              <a:rPr lang="en-US" altLang="ja-JP" dirty="0"/>
              <a:t>-NX</a:t>
            </a:r>
            <a:r>
              <a:rPr lang="ja-JP" altLang="en-US" dirty="0"/>
              <a:t>デジタルインボイス概要図</a:t>
            </a:r>
          </a:p>
        </p:txBody>
      </p:sp>
      <p:sp>
        <p:nvSpPr>
          <p:cNvPr id="8" name="テキスト プレースホルダー 7">
            <a:extLst>
              <a:ext uri="{FF2B5EF4-FFF2-40B4-BE49-F238E27FC236}">
                <a16:creationId xmlns:a16="http://schemas.microsoft.com/office/drawing/2014/main" id="{EC371DE0-BCAF-89FC-6CAC-5DFC2C502961}"/>
              </a:ext>
            </a:extLst>
          </p:cNvPr>
          <p:cNvSpPr>
            <a:spLocks noGrp="1"/>
          </p:cNvSpPr>
          <p:nvPr>
            <p:ph type="body" sz="quarter" idx="17"/>
          </p:nvPr>
        </p:nvSpPr>
        <p:spPr/>
        <p:txBody>
          <a:bodyPr/>
          <a:lstStyle/>
          <a:p>
            <a:r>
              <a:rPr lang="ja-JP" altLang="en-US" dirty="0"/>
              <a:t>売り手：債権伝票を基にデジタルインボイスを作成し、</a:t>
            </a:r>
            <a:r>
              <a:rPr lang="en-US" altLang="ja-JP" dirty="0" err="1"/>
              <a:t>Peppol</a:t>
            </a:r>
            <a:r>
              <a:rPr lang="ja-JP" altLang="en-US" dirty="0"/>
              <a:t>ネットワークを介して配信</a:t>
            </a:r>
          </a:p>
          <a:p>
            <a:r>
              <a:rPr lang="ja-JP" altLang="en-US" dirty="0"/>
              <a:t>買い手：</a:t>
            </a:r>
            <a:r>
              <a:rPr lang="en-US" altLang="ja-JP" dirty="0" err="1"/>
              <a:t>Peppol</a:t>
            </a:r>
            <a:r>
              <a:rPr lang="ja-JP" altLang="en-US" dirty="0"/>
              <a:t>ネットワークを介して、デジタルインボイスを受信し支払伝票を自動作成</a:t>
            </a:r>
          </a:p>
          <a:p>
            <a:endParaRPr lang="ja-JP" altLang="en-US" dirty="0"/>
          </a:p>
        </p:txBody>
      </p:sp>
      <p:sp>
        <p:nvSpPr>
          <p:cNvPr id="4" name="スライド番号プレースホルダー 3">
            <a:extLst>
              <a:ext uri="{FF2B5EF4-FFF2-40B4-BE49-F238E27FC236}">
                <a16:creationId xmlns:a16="http://schemas.microsoft.com/office/drawing/2014/main" id="{771A2205-3BEE-2B38-0EC6-7E67A16D18A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フッター プレースホルダー 4">
            <a:extLst>
              <a:ext uri="{FF2B5EF4-FFF2-40B4-BE49-F238E27FC236}">
                <a16:creationId xmlns:a16="http://schemas.microsoft.com/office/drawing/2014/main" id="{E1C25489-1CA6-7508-A9F4-8FEC41D40D2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2" name="正方形/長方形 1">
            <a:extLst>
              <a:ext uri="{FF2B5EF4-FFF2-40B4-BE49-F238E27FC236}">
                <a16:creationId xmlns:a16="http://schemas.microsoft.com/office/drawing/2014/main" id="{AF1069F4-78F1-87F9-9D43-0FB2CF6BFD09}"/>
              </a:ext>
            </a:extLst>
          </p:cNvPr>
          <p:cNvSpPr/>
          <p:nvPr/>
        </p:nvSpPr>
        <p:spPr>
          <a:xfrm>
            <a:off x="340289" y="1547295"/>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8">
            <a:extLst>
              <a:ext uri="{FF2B5EF4-FFF2-40B4-BE49-F238E27FC236}">
                <a16:creationId xmlns:a16="http://schemas.microsoft.com/office/drawing/2014/main" id="{E788C693-ADFA-E62E-B6FA-D3001329CB91}"/>
              </a:ext>
            </a:extLst>
          </p:cNvPr>
          <p:cNvSpPr>
            <a:spLocks noChangeArrowheads="1"/>
          </p:cNvSpPr>
          <p:nvPr/>
        </p:nvSpPr>
        <p:spPr bwMode="auto">
          <a:xfrm>
            <a:off x="443484" y="1926675"/>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62" name="Freeform 9">
            <a:extLst>
              <a:ext uri="{FF2B5EF4-FFF2-40B4-BE49-F238E27FC236}">
                <a16:creationId xmlns:a16="http://schemas.microsoft.com/office/drawing/2014/main" id="{E7877BE1-1E5B-F8DF-5C7C-897F2B64E523}"/>
              </a:ext>
            </a:extLst>
          </p:cNvPr>
          <p:cNvSpPr>
            <a:spLocks noEditPoints="1"/>
          </p:cNvSpPr>
          <p:nvPr/>
        </p:nvSpPr>
        <p:spPr bwMode="auto">
          <a:xfrm>
            <a:off x="601721" y="1997464"/>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メイリオ"/>
              <a:ea typeface="メイリオ"/>
            </a:endParaRPr>
          </a:p>
        </p:txBody>
      </p:sp>
      <p:grpSp>
        <p:nvGrpSpPr>
          <p:cNvPr id="163" name="グループ化 162">
            <a:extLst>
              <a:ext uri="{FF2B5EF4-FFF2-40B4-BE49-F238E27FC236}">
                <a16:creationId xmlns:a16="http://schemas.microsoft.com/office/drawing/2014/main" id="{BA16809A-790B-CA4D-FC27-0734EF8A86FD}"/>
              </a:ext>
            </a:extLst>
          </p:cNvPr>
          <p:cNvGrpSpPr/>
          <p:nvPr/>
        </p:nvGrpSpPr>
        <p:grpSpPr>
          <a:xfrm>
            <a:off x="495455" y="2418190"/>
            <a:ext cx="1000361" cy="364807"/>
            <a:chOff x="930561" y="1504111"/>
            <a:chExt cx="1000361" cy="364807"/>
          </a:xfrm>
        </p:grpSpPr>
        <p:sp>
          <p:nvSpPr>
            <p:cNvPr id="164" name="Freeform 61">
              <a:extLst>
                <a:ext uri="{FF2B5EF4-FFF2-40B4-BE49-F238E27FC236}">
                  <a16:creationId xmlns:a16="http://schemas.microsoft.com/office/drawing/2014/main" id="{9196A824-7EC5-E5E4-B1CD-02D67DBCB487}"/>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65" name="グループ化 164">
              <a:extLst>
                <a:ext uri="{FF2B5EF4-FFF2-40B4-BE49-F238E27FC236}">
                  <a16:creationId xmlns:a16="http://schemas.microsoft.com/office/drawing/2014/main" id="{77171162-534D-D308-EF77-1E06B0428614}"/>
                </a:ext>
              </a:extLst>
            </p:cNvPr>
            <p:cNvGrpSpPr/>
            <p:nvPr/>
          </p:nvGrpSpPr>
          <p:grpSpPr>
            <a:xfrm>
              <a:off x="1518172" y="1576183"/>
              <a:ext cx="412750" cy="220662"/>
              <a:chOff x="1518172" y="1536274"/>
              <a:chExt cx="412750" cy="220662"/>
            </a:xfrm>
          </p:grpSpPr>
          <p:sp>
            <p:nvSpPr>
              <p:cNvPr id="166" name="Freeform 59">
                <a:extLst>
                  <a:ext uri="{FF2B5EF4-FFF2-40B4-BE49-F238E27FC236}">
                    <a16:creationId xmlns:a16="http://schemas.microsoft.com/office/drawing/2014/main" id="{56E37F39-BDB5-9439-3435-34716AE66D15}"/>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67" name="Freeform 60">
                <a:extLst>
                  <a:ext uri="{FF2B5EF4-FFF2-40B4-BE49-F238E27FC236}">
                    <a16:creationId xmlns:a16="http://schemas.microsoft.com/office/drawing/2014/main" id="{F2A89091-7FBF-BE18-A162-DE99B191BA24}"/>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68" name="Rectangle 83">
            <a:extLst>
              <a:ext uri="{FF2B5EF4-FFF2-40B4-BE49-F238E27FC236}">
                <a16:creationId xmlns:a16="http://schemas.microsoft.com/office/drawing/2014/main" id="{3B3F81D6-8B56-3BBE-FC16-AE7094724DBF}"/>
              </a:ext>
            </a:extLst>
          </p:cNvPr>
          <p:cNvSpPr>
            <a:spLocks noChangeArrowheads="1"/>
          </p:cNvSpPr>
          <p:nvPr/>
        </p:nvSpPr>
        <p:spPr bwMode="auto">
          <a:xfrm>
            <a:off x="1767693" y="1936633"/>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69" name="Freeform 87">
            <a:extLst>
              <a:ext uri="{FF2B5EF4-FFF2-40B4-BE49-F238E27FC236}">
                <a16:creationId xmlns:a16="http://schemas.microsoft.com/office/drawing/2014/main" id="{12EE72CC-165B-C92D-E18B-BAF11843ED28}"/>
              </a:ext>
            </a:extLst>
          </p:cNvPr>
          <p:cNvSpPr>
            <a:spLocks noEditPoints="1"/>
          </p:cNvSpPr>
          <p:nvPr/>
        </p:nvSpPr>
        <p:spPr bwMode="auto">
          <a:xfrm>
            <a:off x="1880430" y="1995957"/>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0" name="グループ化 169">
            <a:extLst>
              <a:ext uri="{FF2B5EF4-FFF2-40B4-BE49-F238E27FC236}">
                <a16:creationId xmlns:a16="http://schemas.microsoft.com/office/drawing/2014/main" id="{9979F6B2-4819-E78C-89A0-82161FF92AD8}"/>
              </a:ext>
            </a:extLst>
          </p:cNvPr>
          <p:cNvGrpSpPr/>
          <p:nvPr/>
        </p:nvGrpSpPr>
        <p:grpSpPr>
          <a:xfrm>
            <a:off x="2063379" y="2427285"/>
            <a:ext cx="1000361" cy="349103"/>
            <a:chOff x="2467463" y="1484723"/>
            <a:chExt cx="1082664" cy="377825"/>
          </a:xfrm>
        </p:grpSpPr>
        <p:grpSp>
          <p:nvGrpSpPr>
            <p:cNvPr id="171" name="グループ化 170">
              <a:extLst>
                <a:ext uri="{FF2B5EF4-FFF2-40B4-BE49-F238E27FC236}">
                  <a16:creationId xmlns:a16="http://schemas.microsoft.com/office/drawing/2014/main" id="{741ED23F-3CC6-1750-A6F5-461BF2F6A310}"/>
                </a:ext>
              </a:extLst>
            </p:cNvPr>
            <p:cNvGrpSpPr/>
            <p:nvPr/>
          </p:nvGrpSpPr>
          <p:grpSpPr>
            <a:xfrm>
              <a:off x="2467463" y="1484723"/>
              <a:ext cx="288926" cy="377825"/>
              <a:chOff x="757238" y="4846638"/>
              <a:chExt cx="288926" cy="377825"/>
            </a:xfrm>
          </p:grpSpPr>
          <p:sp>
            <p:nvSpPr>
              <p:cNvPr id="196" name="Freeform 33">
                <a:extLst>
                  <a:ext uri="{FF2B5EF4-FFF2-40B4-BE49-F238E27FC236}">
                    <a16:creationId xmlns:a16="http://schemas.microsoft.com/office/drawing/2014/main" id="{C94DD3B7-01D4-D3DF-618F-6DF58AEF32C4}"/>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7" name="Freeform 34">
                <a:extLst>
                  <a:ext uri="{FF2B5EF4-FFF2-40B4-BE49-F238E27FC236}">
                    <a16:creationId xmlns:a16="http://schemas.microsoft.com/office/drawing/2014/main" id="{8E1A73DB-0DD2-15CC-2054-F24B2628ED37}"/>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8" name="Rectangle 35">
                <a:extLst>
                  <a:ext uri="{FF2B5EF4-FFF2-40B4-BE49-F238E27FC236}">
                    <a16:creationId xmlns:a16="http://schemas.microsoft.com/office/drawing/2014/main" id="{95440C09-FD8C-BB43-3FDA-351FB8EC868C}"/>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9" name="Rectangle 36">
                <a:extLst>
                  <a:ext uri="{FF2B5EF4-FFF2-40B4-BE49-F238E27FC236}">
                    <a16:creationId xmlns:a16="http://schemas.microsoft.com/office/drawing/2014/main" id="{2D8715DA-754F-39B2-E270-564AA2E6FF7D}"/>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0" name="Rectangle 37">
                <a:extLst>
                  <a:ext uri="{FF2B5EF4-FFF2-40B4-BE49-F238E27FC236}">
                    <a16:creationId xmlns:a16="http://schemas.microsoft.com/office/drawing/2014/main" id="{04D5F602-5104-C2BA-E787-4E42D502CFAE}"/>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1" name="Freeform 38">
                <a:extLst>
                  <a:ext uri="{FF2B5EF4-FFF2-40B4-BE49-F238E27FC236}">
                    <a16:creationId xmlns:a16="http://schemas.microsoft.com/office/drawing/2014/main" id="{B9BBED80-6145-543E-EFC1-897A3A57AC9D}"/>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2" name="Freeform 39">
                <a:extLst>
                  <a:ext uri="{FF2B5EF4-FFF2-40B4-BE49-F238E27FC236}">
                    <a16:creationId xmlns:a16="http://schemas.microsoft.com/office/drawing/2014/main" id="{281C3D07-6F39-CDBC-9A25-CAD0AC1FAB69}"/>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3" name="Freeform 40">
                <a:extLst>
                  <a:ext uri="{FF2B5EF4-FFF2-40B4-BE49-F238E27FC236}">
                    <a16:creationId xmlns:a16="http://schemas.microsoft.com/office/drawing/2014/main" id="{5DFF3DAB-6EA3-7DA9-0D13-C595E635FFF4}"/>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4" name="Freeform 41">
                <a:extLst>
                  <a:ext uri="{FF2B5EF4-FFF2-40B4-BE49-F238E27FC236}">
                    <a16:creationId xmlns:a16="http://schemas.microsoft.com/office/drawing/2014/main" id="{3FAEA4F0-D30A-D9DD-B1BD-46435131FDF3}"/>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5" name="Rectangle 42">
                <a:extLst>
                  <a:ext uri="{FF2B5EF4-FFF2-40B4-BE49-F238E27FC236}">
                    <a16:creationId xmlns:a16="http://schemas.microsoft.com/office/drawing/2014/main" id="{F303A475-FBEC-7444-8384-F9E93B58BE6D}"/>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6" name="Freeform 43">
                <a:extLst>
                  <a:ext uri="{FF2B5EF4-FFF2-40B4-BE49-F238E27FC236}">
                    <a16:creationId xmlns:a16="http://schemas.microsoft.com/office/drawing/2014/main" id="{E0EFD016-EC2E-A4D4-BBAF-E12EAD70170A}"/>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72" name="グループ化 171">
              <a:extLst>
                <a:ext uri="{FF2B5EF4-FFF2-40B4-BE49-F238E27FC236}">
                  <a16:creationId xmlns:a16="http://schemas.microsoft.com/office/drawing/2014/main" id="{D6B3F86B-9DF2-B362-AA0C-0A7676E215CC}"/>
                </a:ext>
              </a:extLst>
            </p:cNvPr>
            <p:cNvGrpSpPr/>
            <p:nvPr/>
          </p:nvGrpSpPr>
          <p:grpSpPr>
            <a:xfrm>
              <a:off x="2864332" y="1484723"/>
              <a:ext cx="288926" cy="377825"/>
              <a:chOff x="757238" y="4846638"/>
              <a:chExt cx="288926" cy="377825"/>
            </a:xfrm>
          </p:grpSpPr>
          <p:sp>
            <p:nvSpPr>
              <p:cNvPr id="185" name="Freeform 33">
                <a:extLst>
                  <a:ext uri="{FF2B5EF4-FFF2-40B4-BE49-F238E27FC236}">
                    <a16:creationId xmlns:a16="http://schemas.microsoft.com/office/drawing/2014/main" id="{79FF8884-8CFD-EBC0-C581-9899906EF02A}"/>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6" name="Freeform 34">
                <a:extLst>
                  <a:ext uri="{FF2B5EF4-FFF2-40B4-BE49-F238E27FC236}">
                    <a16:creationId xmlns:a16="http://schemas.microsoft.com/office/drawing/2014/main" id="{E5C4666E-71F2-5DEA-D7FF-3A6AFAD44F0E}"/>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7" name="Rectangle 35">
                <a:extLst>
                  <a:ext uri="{FF2B5EF4-FFF2-40B4-BE49-F238E27FC236}">
                    <a16:creationId xmlns:a16="http://schemas.microsoft.com/office/drawing/2014/main" id="{1DFDD763-AB44-4650-233B-9999540D5D28}"/>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8" name="Rectangle 36">
                <a:extLst>
                  <a:ext uri="{FF2B5EF4-FFF2-40B4-BE49-F238E27FC236}">
                    <a16:creationId xmlns:a16="http://schemas.microsoft.com/office/drawing/2014/main" id="{1CE0BF2C-5B8A-B446-66AB-9A65C2BE23FD}"/>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9" name="Rectangle 37">
                <a:extLst>
                  <a:ext uri="{FF2B5EF4-FFF2-40B4-BE49-F238E27FC236}">
                    <a16:creationId xmlns:a16="http://schemas.microsoft.com/office/drawing/2014/main" id="{98E99C10-5472-D0B7-E3EF-CA0E310F0362}"/>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0" name="Freeform 38">
                <a:extLst>
                  <a:ext uri="{FF2B5EF4-FFF2-40B4-BE49-F238E27FC236}">
                    <a16:creationId xmlns:a16="http://schemas.microsoft.com/office/drawing/2014/main" id="{1333871A-33B5-5346-E671-EE3DCC8A09E9}"/>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1" name="Freeform 39">
                <a:extLst>
                  <a:ext uri="{FF2B5EF4-FFF2-40B4-BE49-F238E27FC236}">
                    <a16:creationId xmlns:a16="http://schemas.microsoft.com/office/drawing/2014/main" id="{1311EF40-497A-8FA7-AD66-4FBE0AD6C4F4}"/>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2" name="Freeform 40">
                <a:extLst>
                  <a:ext uri="{FF2B5EF4-FFF2-40B4-BE49-F238E27FC236}">
                    <a16:creationId xmlns:a16="http://schemas.microsoft.com/office/drawing/2014/main" id="{D256570F-F91B-2D67-1037-0A7885FDA5CB}"/>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3" name="Freeform 41">
                <a:extLst>
                  <a:ext uri="{FF2B5EF4-FFF2-40B4-BE49-F238E27FC236}">
                    <a16:creationId xmlns:a16="http://schemas.microsoft.com/office/drawing/2014/main" id="{BA6ACDD2-77B4-E88D-CAF9-AC6ABCA05C8E}"/>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4" name="Rectangle 42">
                <a:extLst>
                  <a:ext uri="{FF2B5EF4-FFF2-40B4-BE49-F238E27FC236}">
                    <a16:creationId xmlns:a16="http://schemas.microsoft.com/office/drawing/2014/main" id="{144CFD25-D343-179C-C286-F37D9248391E}"/>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5" name="Freeform 43">
                <a:extLst>
                  <a:ext uri="{FF2B5EF4-FFF2-40B4-BE49-F238E27FC236}">
                    <a16:creationId xmlns:a16="http://schemas.microsoft.com/office/drawing/2014/main" id="{3DE3C009-BDF2-3C4C-0BA2-3CACBAC54FCE}"/>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73" name="グループ化 172">
              <a:extLst>
                <a:ext uri="{FF2B5EF4-FFF2-40B4-BE49-F238E27FC236}">
                  <a16:creationId xmlns:a16="http://schemas.microsoft.com/office/drawing/2014/main" id="{F998A537-24A7-0FC3-D2A6-50DCEF8422AA}"/>
                </a:ext>
              </a:extLst>
            </p:cNvPr>
            <p:cNvGrpSpPr/>
            <p:nvPr/>
          </p:nvGrpSpPr>
          <p:grpSpPr>
            <a:xfrm>
              <a:off x="3261201" y="1484723"/>
              <a:ext cx="288926" cy="377825"/>
              <a:chOff x="757238" y="4846638"/>
              <a:chExt cx="288926" cy="377825"/>
            </a:xfrm>
          </p:grpSpPr>
          <p:sp>
            <p:nvSpPr>
              <p:cNvPr id="174" name="Freeform 33">
                <a:extLst>
                  <a:ext uri="{FF2B5EF4-FFF2-40B4-BE49-F238E27FC236}">
                    <a16:creationId xmlns:a16="http://schemas.microsoft.com/office/drawing/2014/main" id="{2EAF4191-C12C-F940-3DEC-9E126B3AEE3D}"/>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5" name="Freeform 34">
                <a:extLst>
                  <a:ext uri="{FF2B5EF4-FFF2-40B4-BE49-F238E27FC236}">
                    <a16:creationId xmlns:a16="http://schemas.microsoft.com/office/drawing/2014/main" id="{E9640CA1-3852-7C6B-31C7-7CCBA285AB88}"/>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6" name="Rectangle 35">
                <a:extLst>
                  <a:ext uri="{FF2B5EF4-FFF2-40B4-BE49-F238E27FC236}">
                    <a16:creationId xmlns:a16="http://schemas.microsoft.com/office/drawing/2014/main" id="{8D5E96B1-1025-4F47-EDC5-88AF08E9092E}"/>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7" name="Rectangle 36">
                <a:extLst>
                  <a:ext uri="{FF2B5EF4-FFF2-40B4-BE49-F238E27FC236}">
                    <a16:creationId xmlns:a16="http://schemas.microsoft.com/office/drawing/2014/main" id="{B77E3EA3-89EA-E2EE-2404-5537A19E20F6}"/>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8" name="Rectangle 37">
                <a:extLst>
                  <a:ext uri="{FF2B5EF4-FFF2-40B4-BE49-F238E27FC236}">
                    <a16:creationId xmlns:a16="http://schemas.microsoft.com/office/drawing/2014/main" id="{FB39293B-C8BE-1646-19CA-E2C2ADF6CB7A}"/>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9" name="Freeform 38">
                <a:extLst>
                  <a:ext uri="{FF2B5EF4-FFF2-40B4-BE49-F238E27FC236}">
                    <a16:creationId xmlns:a16="http://schemas.microsoft.com/office/drawing/2014/main" id="{CD0A9907-48F6-8516-B8B8-7EEF74980242}"/>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0" name="Freeform 39">
                <a:extLst>
                  <a:ext uri="{FF2B5EF4-FFF2-40B4-BE49-F238E27FC236}">
                    <a16:creationId xmlns:a16="http://schemas.microsoft.com/office/drawing/2014/main" id="{CA42277E-05C2-5AEF-2F5C-927351FC40BE}"/>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1" name="Freeform 40">
                <a:extLst>
                  <a:ext uri="{FF2B5EF4-FFF2-40B4-BE49-F238E27FC236}">
                    <a16:creationId xmlns:a16="http://schemas.microsoft.com/office/drawing/2014/main" id="{8F413051-0DAB-1B5E-6979-19AEA5CDC9F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2" name="Freeform 41">
                <a:extLst>
                  <a:ext uri="{FF2B5EF4-FFF2-40B4-BE49-F238E27FC236}">
                    <a16:creationId xmlns:a16="http://schemas.microsoft.com/office/drawing/2014/main" id="{FF4285D7-A4D9-9974-96AB-C0C552E4CC4B}"/>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3" name="Rectangle 42">
                <a:extLst>
                  <a:ext uri="{FF2B5EF4-FFF2-40B4-BE49-F238E27FC236}">
                    <a16:creationId xmlns:a16="http://schemas.microsoft.com/office/drawing/2014/main" id="{9676FEA3-AA76-46A4-A912-5F784A65C742}"/>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4" name="Freeform 43">
                <a:extLst>
                  <a:ext uri="{FF2B5EF4-FFF2-40B4-BE49-F238E27FC236}">
                    <a16:creationId xmlns:a16="http://schemas.microsoft.com/office/drawing/2014/main" id="{FD645880-7A3D-BA78-0C0D-F3CE7882EBB3}"/>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207" name="正方形/長方形 206">
            <a:extLst>
              <a:ext uri="{FF2B5EF4-FFF2-40B4-BE49-F238E27FC236}">
                <a16:creationId xmlns:a16="http://schemas.microsoft.com/office/drawing/2014/main" id="{A77C9E5E-8386-826D-145B-4799CF02C946}"/>
              </a:ext>
            </a:extLst>
          </p:cNvPr>
          <p:cNvSpPr/>
          <p:nvPr/>
        </p:nvSpPr>
        <p:spPr>
          <a:xfrm>
            <a:off x="340289" y="1547295"/>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08" name="正方形/長方形 207">
            <a:extLst>
              <a:ext uri="{FF2B5EF4-FFF2-40B4-BE49-F238E27FC236}">
                <a16:creationId xmlns:a16="http://schemas.microsoft.com/office/drawing/2014/main" id="{6DD779AE-18E1-55FE-D96F-90850951828C}"/>
              </a:ext>
            </a:extLst>
          </p:cNvPr>
          <p:cNvSpPr/>
          <p:nvPr/>
        </p:nvSpPr>
        <p:spPr>
          <a:xfrm>
            <a:off x="5686671" y="3125587"/>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Rectangle 8">
            <a:extLst>
              <a:ext uri="{FF2B5EF4-FFF2-40B4-BE49-F238E27FC236}">
                <a16:creationId xmlns:a16="http://schemas.microsoft.com/office/drawing/2014/main" id="{C6CCC55F-C633-C3E1-7D7D-D8CCC5E4297F}"/>
              </a:ext>
            </a:extLst>
          </p:cNvPr>
          <p:cNvSpPr>
            <a:spLocks noChangeArrowheads="1"/>
          </p:cNvSpPr>
          <p:nvPr/>
        </p:nvSpPr>
        <p:spPr bwMode="auto">
          <a:xfrm>
            <a:off x="7593113" y="3504967"/>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0" name="Freeform 9">
            <a:extLst>
              <a:ext uri="{FF2B5EF4-FFF2-40B4-BE49-F238E27FC236}">
                <a16:creationId xmlns:a16="http://schemas.microsoft.com/office/drawing/2014/main" id="{2016BE09-CC4D-667A-8461-33AB4A16FA31}"/>
              </a:ext>
            </a:extLst>
          </p:cNvPr>
          <p:cNvSpPr>
            <a:spLocks noEditPoints="1"/>
          </p:cNvSpPr>
          <p:nvPr/>
        </p:nvSpPr>
        <p:spPr bwMode="auto">
          <a:xfrm>
            <a:off x="7751350" y="3575756"/>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メイリオ"/>
              <a:ea typeface="メイリオ"/>
            </a:endParaRPr>
          </a:p>
        </p:txBody>
      </p:sp>
      <p:sp>
        <p:nvSpPr>
          <p:cNvPr id="211" name="Rectangle 83">
            <a:extLst>
              <a:ext uri="{FF2B5EF4-FFF2-40B4-BE49-F238E27FC236}">
                <a16:creationId xmlns:a16="http://schemas.microsoft.com/office/drawing/2014/main" id="{783987C7-9742-6123-6982-A2E2D5BE3BDF}"/>
              </a:ext>
            </a:extLst>
          </p:cNvPr>
          <p:cNvSpPr>
            <a:spLocks noChangeArrowheads="1"/>
          </p:cNvSpPr>
          <p:nvPr/>
        </p:nvSpPr>
        <p:spPr bwMode="auto">
          <a:xfrm>
            <a:off x="5789866" y="3493407"/>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2" name="Freeform 87">
            <a:extLst>
              <a:ext uri="{FF2B5EF4-FFF2-40B4-BE49-F238E27FC236}">
                <a16:creationId xmlns:a16="http://schemas.microsoft.com/office/drawing/2014/main" id="{B7C880DC-2DBD-A8CF-F546-4A410266371E}"/>
              </a:ext>
            </a:extLst>
          </p:cNvPr>
          <p:cNvSpPr>
            <a:spLocks noEditPoints="1"/>
          </p:cNvSpPr>
          <p:nvPr/>
        </p:nvSpPr>
        <p:spPr bwMode="auto">
          <a:xfrm>
            <a:off x="5894210" y="3574249"/>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213" name="グループ化 212">
            <a:extLst>
              <a:ext uri="{FF2B5EF4-FFF2-40B4-BE49-F238E27FC236}">
                <a16:creationId xmlns:a16="http://schemas.microsoft.com/office/drawing/2014/main" id="{267F89CC-A00B-1283-E915-59F7F6ADD896}"/>
              </a:ext>
            </a:extLst>
          </p:cNvPr>
          <p:cNvGrpSpPr/>
          <p:nvPr/>
        </p:nvGrpSpPr>
        <p:grpSpPr>
          <a:xfrm>
            <a:off x="6077159" y="4005577"/>
            <a:ext cx="1000361" cy="349103"/>
            <a:chOff x="2467463" y="1484723"/>
            <a:chExt cx="1082664" cy="377825"/>
          </a:xfrm>
        </p:grpSpPr>
        <p:grpSp>
          <p:nvGrpSpPr>
            <p:cNvPr id="214" name="グループ化 213">
              <a:extLst>
                <a:ext uri="{FF2B5EF4-FFF2-40B4-BE49-F238E27FC236}">
                  <a16:creationId xmlns:a16="http://schemas.microsoft.com/office/drawing/2014/main" id="{56C32128-A7FD-A64C-14FB-806C07587501}"/>
                </a:ext>
              </a:extLst>
            </p:cNvPr>
            <p:cNvGrpSpPr/>
            <p:nvPr/>
          </p:nvGrpSpPr>
          <p:grpSpPr>
            <a:xfrm>
              <a:off x="2467463" y="1484723"/>
              <a:ext cx="288926" cy="377825"/>
              <a:chOff x="757238" y="4846638"/>
              <a:chExt cx="288926" cy="377825"/>
            </a:xfrm>
          </p:grpSpPr>
          <p:sp>
            <p:nvSpPr>
              <p:cNvPr id="239" name="Freeform 33">
                <a:extLst>
                  <a:ext uri="{FF2B5EF4-FFF2-40B4-BE49-F238E27FC236}">
                    <a16:creationId xmlns:a16="http://schemas.microsoft.com/office/drawing/2014/main" id="{7646221C-8113-726C-1268-34BC0EA6993B}"/>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0" name="Freeform 34">
                <a:extLst>
                  <a:ext uri="{FF2B5EF4-FFF2-40B4-BE49-F238E27FC236}">
                    <a16:creationId xmlns:a16="http://schemas.microsoft.com/office/drawing/2014/main" id="{D0D21701-A611-9C4A-FE90-207F96773862}"/>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1" name="Rectangle 35">
                <a:extLst>
                  <a:ext uri="{FF2B5EF4-FFF2-40B4-BE49-F238E27FC236}">
                    <a16:creationId xmlns:a16="http://schemas.microsoft.com/office/drawing/2014/main" id="{0D60B404-2BD8-F1E3-A95A-91955CDD1AAE}"/>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2" name="Rectangle 36">
                <a:extLst>
                  <a:ext uri="{FF2B5EF4-FFF2-40B4-BE49-F238E27FC236}">
                    <a16:creationId xmlns:a16="http://schemas.microsoft.com/office/drawing/2014/main" id="{1FAF31EE-CEDF-410E-2832-97EFC1F91E8C}"/>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メイリオ"/>
                  <a:ea typeface="メイリオ"/>
                </a:endParaRPr>
              </a:p>
            </p:txBody>
          </p:sp>
          <p:sp>
            <p:nvSpPr>
              <p:cNvPr id="243" name="Rectangle 37">
                <a:extLst>
                  <a:ext uri="{FF2B5EF4-FFF2-40B4-BE49-F238E27FC236}">
                    <a16:creationId xmlns:a16="http://schemas.microsoft.com/office/drawing/2014/main" id="{D518E521-4563-015F-FADE-CC69662CCEAC}"/>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4" name="Freeform 38">
                <a:extLst>
                  <a:ext uri="{FF2B5EF4-FFF2-40B4-BE49-F238E27FC236}">
                    <a16:creationId xmlns:a16="http://schemas.microsoft.com/office/drawing/2014/main" id="{6F9CD809-CFCE-8CB2-FC3A-C5D222C0E6FB}"/>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5" name="Freeform 39">
                <a:extLst>
                  <a:ext uri="{FF2B5EF4-FFF2-40B4-BE49-F238E27FC236}">
                    <a16:creationId xmlns:a16="http://schemas.microsoft.com/office/drawing/2014/main" id="{E1315A86-F0F7-A9D5-574C-CAD0CFED8B62}"/>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6" name="Freeform 40">
                <a:extLst>
                  <a:ext uri="{FF2B5EF4-FFF2-40B4-BE49-F238E27FC236}">
                    <a16:creationId xmlns:a16="http://schemas.microsoft.com/office/drawing/2014/main" id="{8213EE78-77F3-8E68-05BB-804D877FE5E4}"/>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7" name="Freeform 41">
                <a:extLst>
                  <a:ext uri="{FF2B5EF4-FFF2-40B4-BE49-F238E27FC236}">
                    <a16:creationId xmlns:a16="http://schemas.microsoft.com/office/drawing/2014/main" id="{FFF3A89E-0457-2C61-7305-8EB20B191C74}"/>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8" name="Rectangle 42">
                <a:extLst>
                  <a:ext uri="{FF2B5EF4-FFF2-40B4-BE49-F238E27FC236}">
                    <a16:creationId xmlns:a16="http://schemas.microsoft.com/office/drawing/2014/main" id="{79628978-858D-A5D5-0EAB-CCB9B9DC6903}"/>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9" name="Freeform 43">
                <a:extLst>
                  <a:ext uri="{FF2B5EF4-FFF2-40B4-BE49-F238E27FC236}">
                    <a16:creationId xmlns:a16="http://schemas.microsoft.com/office/drawing/2014/main" id="{4C5775C0-77AA-8E19-0FFF-3A40616AC2A7}"/>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215" name="グループ化 214">
              <a:extLst>
                <a:ext uri="{FF2B5EF4-FFF2-40B4-BE49-F238E27FC236}">
                  <a16:creationId xmlns:a16="http://schemas.microsoft.com/office/drawing/2014/main" id="{18E2E2E6-3E70-3E79-3093-97C91257B7BF}"/>
                </a:ext>
              </a:extLst>
            </p:cNvPr>
            <p:cNvGrpSpPr/>
            <p:nvPr/>
          </p:nvGrpSpPr>
          <p:grpSpPr>
            <a:xfrm>
              <a:off x="2864332" y="1484723"/>
              <a:ext cx="288926" cy="377825"/>
              <a:chOff x="757238" y="4846638"/>
              <a:chExt cx="288926" cy="377825"/>
            </a:xfrm>
          </p:grpSpPr>
          <p:sp>
            <p:nvSpPr>
              <p:cNvPr id="228" name="Freeform 33">
                <a:extLst>
                  <a:ext uri="{FF2B5EF4-FFF2-40B4-BE49-F238E27FC236}">
                    <a16:creationId xmlns:a16="http://schemas.microsoft.com/office/drawing/2014/main" id="{4C9A25AF-4F81-CF0A-EDCC-C12C664C424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9" name="Freeform 34">
                <a:extLst>
                  <a:ext uri="{FF2B5EF4-FFF2-40B4-BE49-F238E27FC236}">
                    <a16:creationId xmlns:a16="http://schemas.microsoft.com/office/drawing/2014/main" id="{C25EBEB7-FB12-5047-C2C8-7955363ECEB9}"/>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0" name="Rectangle 35">
                <a:extLst>
                  <a:ext uri="{FF2B5EF4-FFF2-40B4-BE49-F238E27FC236}">
                    <a16:creationId xmlns:a16="http://schemas.microsoft.com/office/drawing/2014/main" id="{2F359BC2-B0D6-D851-96BC-58317F8C1C21}"/>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1" name="Rectangle 36">
                <a:extLst>
                  <a:ext uri="{FF2B5EF4-FFF2-40B4-BE49-F238E27FC236}">
                    <a16:creationId xmlns:a16="http://schemas.microsoft.com/office/drawing/2014/main" id="{B3D5D0D2-BA78-5E7E-165B-709665A0571F}"/>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2" name="Rectangle 37">
                <a:extLst>
                  <a:ext uri="{FF2B5EF4-FFF2-40B4-BE49-F238E27FC236}">
                    <a16:creationId xmlns:a16="http://schemas.microsoft.com/office/drawing/2014/main" id="{B5DE2011-BA23-B1A7-1935-7F9410EE1D67}"/>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3" name="Freeform 38">
                <a:extLst>
                  <a:ext uri="{FF2B5EF4-FFF2-40B4-BE49-F238E27FC236}">
                    <a16:creationId xmlns:a16="http://schemas.microsoft.com/office/drawing/2014/main" id="{13CD8140-4C53-FB7A-FDA8-8F20864080D8}"/>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4" name="Freeform 39">
                <a:extLst>
                  <a:ext uri="{FF2B5EF4-FFF2-40B4-BE49-F238E27FC236}">
                    <a16:creationId xmlns:a16="http://schemas.microsoft.com/office/drawing/2014/main" id="{047E4BD5-C2FC-95CB-0BE2-2BACD1A53A01}"/>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5" name="Freeform 40">
                <a:extLst>
                  <a:ext uri="{FF2B5EF4-FFF2-40B4-BE49-F238E27FC236}">
                    <a16:creationId xmlns:a16="http://schemas.microsoft.com/office/drawing/2014/main" id="{06B3D406-D041-18D2-CE5C-10AE1877D8E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6" name="Freeform 41">
                <a:extLst>
                  <a:ext uri="{FF2B5EF4-FFF2-40B4-BE49-F238E27FC236}">
                    <a16:creationId xmlns:a16="http://schemas.microsoft.com/office/drawing/2014/main" id="{D480BE21-3AF7-BC1A-11A5-C5F1FCA98B5E}"/>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7" name="Rectangle 42">
                <a:extLst>
                  <a:ext uri="{FF2B5EF4-FFF2-40B4-BE49-F238E27FC236}">
                    <a16:creationId xmlns:a16="http://schemas.microsoft.com/office/drawing/2014/main" id="{86093760-6292-A8C7-AED2-4E35B1E47865}"/>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8" name="Freeform 43">
                <a:extLst>
                  <a:ext uri="{FF2B5EF4-FFF2-40B4-BE49-F238E27FC236}">
                    <a16:creationId xmlns:a16="http://schemas.microsoft.com/office/drawing/2014/main" id="{6A9DF126-A14C-D083-D3A3-9C87CF2C5EC8}"/>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216" name="グループ化 215">
              <a:extLst>
                <a:ext uri="{FF2B5EF4-FFF2-40B4-BE49-F238E27FC236}">
                  <a16:creationId xmlns:a16="http://schemas.microsoft.com/office/drawing/2014/main" id="{E3354AFC-D526-4C5D-DEC6-1A6CAC7ACEA2}"/>
                </a:ext>
              </a:extLst>
            </p:cNvPr>
            <p:cNvGrpSpPr/>
            <p:nvPr/>
          </p:nvGrpSpPr>
          <p:grpSpPr>
            <a:xfrm>
              <a:off x="3261201" y="1484723"/>
              <a:ext cx="288926" cy="377825"/>
              <a:chOff x="757238" y="4846638"/>
              <a:chExt cx="288926" cy="377825"/>
            </a:xfrm>
          </p:grpSpPr>
          <p:sp>
            <p:nvSpPr>
              <p:cNvPr id="217" name="Freeform 33">
                <a:extLst>
                  <a:ext uri="{FF2B5EF4-FFF2-40B4-BE49-F238E27FC236}">
                    <a16:creationId xmlns:a16="http://schemas.microsoft.com/office/drawing/2014/main" id="{83DAE75E-6D79-A8CE-38D7-D562ADCC4A8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8" name="Freeform 34">
                <a:extLst>
                  <a:ext uri="{FF2B5EF4-FFF2-40B4-BE49-F238E27FC236}">
                    <a16:creationId xmlns:a16="http://schemas.microsoft.com/office/drawing/2014/main" id="{3769C278-9043-3FED-EF6C-071FA51E704D}"/>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9" name="Rectangle 35">
                <a:extLst>
                  <a:ext uri="{FF2B5EF4-FFF2-40B4-BE49-F238E27FC236}">
                    <a16:creationId xmlns:a16="http://schemas.microsoft.com/office/drawing/2014/main" id="{3CB9204D-BB46-D485-95CD-3AFF2C6996B2}"/>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0" name="Rectangle 36">
                <a:extLst>
                  <a:ext uri="{FF2B5EF4-FFF2-40B4-BE49-F238E27FC236}">
                    <a16:creationId xmlns:a16="http://schemas.microsoft.com/office/drawing/2014/main" id="{F075CBF6-628F-0CAC-E8BB-8F430F7DAD07}"/>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1" name="Rectangle 37">
                <a:extLst>
                  <a:ext uri="{FF2B5EF4-FFF2-40B4-BE49-F238E27FC236}">
                    <a16:creationId xmlns:a16="http://schemas.microsoft.com/office/drawing/2014/main" id="{BFA60015-9897-DB57-63AD-3515DEB29666}"/>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2" name="Freeform 38">
                <a:extLst>
                  <a:ext uri="{FF2B5EF4-FFF2-40B4-BE49-F238E27FC236}">
                    <a16:creationId xmlns:a16="http://schemas.microsoft.com/office/drawing/2014/main" id="{F66B3CAE-C549-EBC2-1E9E-339252E532A0}"/>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3" name="Freeform 39">
                <a:extLst>
                  <a:ext uri="{FF2B5EF4-FFF2-40B4-BE49-F238E27FC236}">
                    <a16:creationId xmlns:a16="http://schemas.microsoft.com/office/drawing/2014/main" id="{EF13BCFA-F469-9B83-56AA-A54E7C63268E}"/>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4" name="Freeform 40">
                <a:extLst>
                  <a:ext uri="{FF2B5EF4-FFF2-40B4-BE49-F238E27FC236}">
                    <a16:creationId xmlns:a16="http://schemas.microsoft.com/office/drawing/2014/main" id="{0293A9D3-6C0B-2463-2B82-C67CEA2D2B0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5" name="Freeform 41">
                <a:extLst>
                  <a:ext uri="{FF2B5EF4-FFF2-40B4-BE49-F238E27FC236}">
                    <a16:creationId xmlns:a16="http://schemas.microsoft.com/office/drawing/2014/main" id="{4B8FE081-5B16-0968-8E71-42A71EE7F145}"/>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6" name="Rectangle 42">
                <a:extLst>
                  <a:ext uri="{FF2B5EF4-FFF2-40B4-BE49-F238E27FC236}">
                    <a16:creationId xmlns:a16="http://schemas.microsoft.com/office/drawing/2014/main" id="{9CD14A52-5B93-9921-628A-9943E3B2FCED}"/>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7" name="Freeform 43">
                <a:extLst>
                  <a:ext uri="{FF2B5EF4-FFF2-40B4-BE49-F238E27FC236}">
                    <a16:creationId xmlns:a16="http://schemas.microsoft.com/office/drawing/2014/main" id="{FA95B7A0-CD93-5AB9-C55B-A38C876E42DC}"/>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250" name="正方形/長方形 249">
            <a:extLst>
              <a:ext uri="{FF2B5EF4-FFF2-40B4-BE49-F238E27FC236}">
                <a16:creationId xmlns:a16="http://schemas.microsoft.com/office/drawing/2014/main" id="{5445463F-4012-5BF6-86A0-689E13C70799}"/>
              </a:ext>
            </a:extLst>
          </p:cNvPr>
          <p:cNvSpPr/>
          <p:nvPr/>
        </p:nvSpPr>
        <p:spPr>
          <a:xfrm>
            <a:off x="5686671" y="3125587"/>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grpSp>
        <p:nvGrpSpPr>
          <p:cNvPr id="251" name="グループ化 250">
            <a:extLst>
              <a:ext uri="{FF2B5EF4-FFF2-40B4-BE49-F238E27FC236}">
                <a16:creationId xmlns:a16="http://schemas.microsoft.com/office/drawing/2014/main" id="{B99F54E7-E243-6079-0A18-7B0663555BB0}"/>
              </a:ext>
            </a:extLst>
          </p:cNvPr>
          <p:cNvGrpSpPr/>
          <p:nvPr/>
        </p:nvGrpSpPr>
        <p:grpSpPr>
          <a:xfrm>
            <a:off x="7648769" y="3996482"/>
            <a:ext cx="992990" cy="358198"/>
            <a:chOff x="7801233" y="1971196"/>
            <a:chExt cx="992990" cy="358198"/>
          </a:xfrm>
        </p:grpSpPr>
        <p:grpSp>
          <p:nvGrpSpPr>
            <p:cNvPr id="252" name="グループ化 251">
              <a:extLst>
                <a:ext uri="{FF2B5EF4-FFF2-40B4-BE49-F238E27FC236}">
                  <a16:creationId xmlns:a16="http://schemas.microsoft.com/office/drawing/2014/main" id="{E183DC90-5D98-B4FA-567F-874E606C9B58}"/>
                </a:ext>
              </a:extLst>
            </p:cNvPr>
            <p:cNvGrpSpPr/>
            <p:nvPr/>
          </p:nvGrpSpPr>
          <p:grpSpPr>
            <a:xfrm>
              <a:off x="8376710" y="2043268"/>
              <a:ext cx="417513" cy="220662"/>
              <a:chOff x="2952747" y="5937614"/>
              <a:chExt cx="417513" cy="220662"/>
            </a:xfrm>
          </p:grpSpPr>
          <p:sp>
            <p:nvSpPr>
              <p:cNvPr id="254" name="Freeform 52">
                <a:extLst>
                  <a:ext uri="{FF2B5EF4-FFF2-40B4-BE49-F238E27FC236}">
                    <a16:creationId xmlns:a16="http://schemas.microsoft.com/office/drawing/2014/main" id="{E0F31E57-80B2-8A60-DEE6-D253E8E4F54C}"/>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dirty="0">
                  <a:solidFill>
                    <a:prstClr val="black"/>
                  </a:solidFill>
                  <a:latin typeface="メイリオ"/>
                  <a:ea typeface="メイリオ"/>
                </a:endParaRPr>
              </a:p>
            </p:txBody>
          </p:sp>
          <p:sp>
            <p:nvSpPr>
              <p:cNvPr id="255" name="Freeform 53">
                <a:extLst>
                  <a:ext uri="{FF2B5EF4-FFF2-40B4-BE49-F238E27FC236}">
                    <a16:creationId xmlns:a16="http://schemas.microsoft.com/office/drawing/2014/main" id="{CC556D18-6BB2-DAE2-3E25-3B8A589DE380}"/>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53" name="Freeform 54">
              <a:extLst>
                <a:ext uri="{FF2B5EF4-FFF2-40B4-BE49-F238E27FC236}">
                  <a16:creationId xmlns:a16="http://schemas.microsoft.com/office/drawing/2014/main" id="{39A07D3E-20EF-7CE9-6E38-280D33D56DBB}"/>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56" name="正方形/長方形 255">
            <a:extLst>
              <a:ext uri="{FF2B5EF4-FFF2-40B4-BE49-F238E27FC236}">
                <a16:creationId xmlns:a16="http://schemas.microsoft.com/office/drawing/2014/main" id="{546E5D49-3FF3-F887-CB68-82437BFA2DFF}"/>
              </a:ext>
            </a:extLst>
          </p:cNvPr>
          <p:cNvSpPr/>
          <p:nvPr/>
        </p:nvSpPr>
        <p:spPr>
          <a:xfrm>
            <a:off x="340289" y="3125587"/>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a:extLst>
              <a:ext uri="{FF2B5EF4-FFF2-40B4-BE49-F238E27FC236}">
                <a16:creationId xmlns:a16="http://schemas.microsoft.com/office/drawing/2014/main" id="{A840CF67-FBCD-2A5F-3890-BF3E221E3D4A}"/>
              </a:ext>
            </a:extLst>
          </p:cNvPr>
          <p:cNvSpPr/>
          <p:nvPr/>
        </p:nvSpPr>
        <p:spPr>
          <a:xfrm>
            <a:off x="340289" y="3125587"/>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58" name="テキスト ボックス 257">
            <a:extLst>
              <a:ext uri="{FF2B5EF4-FFF2-40B4-BE49-F238E27FC236}">
                <a16:creationId xmlns:a16="http://schemas.microsoft.com/office/drawing/2014/main" id="{6760BD3B-F687-E3EC-C835-CBE05E5528EB}"/>
              </a:ext>
            </a:extLst>
          </p:cNvPr>
          <p:cNvSpPr txBox="1"/>
          <p:nvPr/>
        </p:nvSpPr>
        <p:spPr>
          <a:xfrm>
            <a:off x="863255" y="3409585"/>
            <a:ext cx="2055371" cy="292388"/>
          </a:xfrm>
          <a:prstGeom prst="rect">
            <a:avLst/>
          </a:prstGeom>
          <a:noFill/>
        </p:spPr>
        <p:txBody>
          <a:bodyPr wrap="none" rtlCol="0">
            <a:spAutoFit/>
          </a:bodyPr>
          <a:lstStyle/>
          <a:p>
            <a:pPr algn="ctr"/>
            <a:r>
              <a:rPr kumimoji="1" lang="ja-JP" altLang="en-US" sz="1300" dirty="0">
                <a:latin typeface="BIZ UDPゴシック" panose="020B0400000000000000" pitchFamily="50" charset="-128"/>
                <a:ea typeface="BIZ UDPゴシック" panose="020B0400000000000000" pitchFamily="50" charset="-128"/>
              </a:rPr>
              <a:t>デジタルインボイスの発行</a:t>
            </a:r>
          </a:p>
        </p:txBody>
      </p:sp>
      <p:sp>
        <p:nvSpPr>
          <p:cNvPr id="259" name="テキスト ボックス 258">
            <a:extLst>
              <a:ext uri="{FF2B5EF4-FFF2-40B4-BE49-F238E27FC236}">
                <a16:creationId xmlns:a16="http://schemas.microsoft.com/office/drawing/2014/main" id="{935CBEF9-A451-F751-4634-00F622EA1526}"/>
              </a:ext>
            </a:extLst>
          </p:cNvPr>
          <p:cNvSpPr txBox="1"/>
          <p:nvPr/>
        </p:nvSpPr>
        <p:spPr>
          <a:xfrm>
            <a:off x="443484" y="3741508"/>
            <a:ext cx="1515158" cy="699404"/>
          </a:xfrm>
          <a:prstGeom prst="rect">
            <a:avLst/>
          </a:prstGeom>
          <a:solidFill>
            <a:schemeClr val="bg1">
              <a:lumMod val="95000"/>
            </a:schemeClr>
          </a:solidFill>
        </p:spPr>
        <p:txBody>
          <a:bodyPr wrap="none" tIns="72000" bIns="72000" rtlCol="0" anchor="ctr">
            <a:noAutofit/>
          </a:bodyPr>
          <a:lstStyle/>
          <a:p>
            <a:pPr algn="ctr"/>
            <a:r>
              <a:rPr kumimoji="1" lang="ja-JP" altLang="en-US" sz="1200" dirty="0">
                <a:latin typeface="BIZ UDPゴシック" panose="020B0400000000000000" pitchFamily="50" charset="-128"/>
                <a:ea typeface="BIZ UDPゴシック" panose="020B0400000000000000" pitchFamily="50" charset="-128"/>
              </a:rPr>
              <a:t>販売管理システム</a:t>
            </a:r>
            <a:endParaRPr kumimoji="1"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債権管理システム</a:t>
            </a:r>
            <a:endParaRPr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請求書発行システム</a:t>
            </a:r>
          </a:p>
        </p:txBody>
      </p:sp>
      <p:sp>
        <p:nvSpPr>
          <p:cNvPr id="260" name="Rectangle 35">
            <a:extLst>
              <a:ext uri="{FF2B5EF4-FFF2-40B4-BE49-F238E27FC236}">
                <a16:creationId xmlns:a16="http://schemas.microsoft.com/office/drawing/2014/main" id="{07836D07-E0A1-4008-E180-6F4F7084DF35}"/>
              </a:ext>
            </a:extLst>
          </p:cNvPr>
          <p:cNvSpPr>
            <a:spLocks noChangeArrowheads="1"/>
          </p:cNvSpPr>
          <p:nvPr/>
        </p:nvSpPr>
        <p:spPr bwMode="auto">
          <a:xfrm>
            <a:off x="2181890" y="4011178"/>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1" name="Rectangle 36">
            <a:extLst>
              <a:ext uri="{FF2B5EF4-FFF2-40B4-BE49-F238E27FC236}">
                <a16:creationId xmlns:a16="http://schemas.microsoft.com/office/drawing/2014/main" id="{1E7C16A4-F83F-8000-4ED5-6B47A7957DFC}"/>
              </a:ext>
            </a:extLst>
          </p:cNvPr>
          <p:cNvSpPr>
            <a:spLocks noChangeArrowheads="1"/>
          </p:cNvSpPr>
          <p:nvPr/>
        </p:nvSpPr>
        <p:spPr bwMode="auto">
          <a:xfrm>
            <a:off x="2181890" y="4129991"/>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2" name="Rectangle 37">
            <a:extLst>
              <a:ext uri="{FF2B5EF4-FFF2-40B4-BE49-F238E27FC236}">
                <a16:creationId xmlns:a16="http://schemas.microsoft.com/office/drawing/2014/main" id="{F28B71B6-C7C7-17CA-8EF5-AFC01E77119F}"/>
              </a:ext>
            </a:extLst>
          </p:cNvPr>
          <p:cNvSpPr>
            <a:spLocks noChangeArrowheads="1"/>
          </p:cNvSpPr>
          <p:nvPr/>
        </p:nvSpPr>
        <p:spPr bwMode="auto">
          <a:xfrm>
            <a:off x="2196559" y="4036114"/>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3" name="Freeform 38">
            <a:extLst>
              <a:ext uri="{FF2B5EF4-FFF2-40B4-BE49-F238E27FC236}">
                <a16:creationId xmlns:a16="http://schemas.microsoft.com/office/drawing/2014/main" id="{B2911ADC-E532-9FD1-2462-9F5BA84913CA}"/>
              </a:ext>
            </a:extLst>
          </p:cNvPr>
          <p:cNvSpPr>
            <a:spLocks/>
          </p:cNvSpPr>
          <p:nvPr/>
        </p:nvSpPr>
        <p:spPr bwMode="auto">
          <a:xfrm>
            <a:off x="2233230" y="4036114"/>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4" name="Freeform 39">
            <a:extLst>
              <a:ext uri="{FF2B5EF4-FFF2-40B4-BE49-F238E27FC236}">
                <a16:creationId xmlns:a16="http://schemas.microsoft.com/office/drawing/2014/main" id="{AC59319E-0FD0-3E80-6FA0-DE30943F646A}"/>
              </a:ext>
            </a:extLst>
          </p:cNvPr>
          <p:cNvSpPr>
            <a:spLocks/>
          </p:cNvSpPr>
          <p:nvPr/>
        </p:nvSpPr>
        <p:spPr bwMode="auto">
          <a:xfrm>
            <a:off x="2310970" y="4036114"/>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5" name="正方形/長方形 264">
            <a:extLst>
              <a:ext uri="{FF2B5EF4-FFF2-40B4-BE49-F238E27FC236}">
                <a16:creationId xmlns:a16="http://schemas.microsoft.com/office/drawing/2014/main" id="{B59ED5EB-8489-9F59-0300-F657FDC5967B}"/>
              </a:ext>
            </a:extLst>
          </p:cNvPr>
          <p:cNvSpPr/>
          <p:nvPr/>
        </p:nvSpPr>
        <p:spPr>
          <a:xfrm>
            <a:off x="5686671" y="1547295"/>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a:extLst>
              <a:ext uri="{FF2B5EF4-FFF2-40B4-BE49-F238E27FC236}">
                <a16:creationId xmlns:a16="http://schemas.microsoft.com/office/drawing/2014/main" id="{5B5831A0-4753-8E4C-0DF7-AEAFA78777D3}"/>
              </a:ext>
            </a:extLst>
          </p:cNvPr>
          <p:cNvSpPr/>
          <p:nvPr/>
        </p:nvSpPr>
        <p:spPr>
          <a:xfrm>
            <a:off x="5686671" y="1547295"/>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67" name="テキスト ボックス 266">
            <a:extLst>
              <a:ext uri="{FF2B5EF4-FFF2-40B4-BE49-F238E27FC236}">
                <a16:creationId xmlns:a16="http://schemas.microsoft.com/office/drawing/2014/main" id="{817B96BE-F674-C570-13A3-2108B067A0B2}"/>
              </a:ext>
            </a:extLst>
          </p:cNvPr>
          <p:cNvSpPr txBox="1"/>
          <p:nvPr/>
        </p:nvSpPr>
        <p:spPr>
          <a:xfrm>
            <a:off x="6209640" y="1831293"/>
            <a:ext cx="2055370" cy="292388"/>
          </a:xfrm>
          <a:prstGeom prst="rect">
            <a:avLst/>
          </a:prstGeom>
          <a:noFill/>
        </p:spPr>
        <p:txBody>
          <a:bodyPr wrap="none" rtlCol="0">
            <a:spAutoFit/>
          </a:bodyPr>
          <a:lstStyle/>
          <a:p>
            <a:pPr algn="ctr"/>
            <a:r>
              <a:rPr kumimoji="1" lang="ja-JP" altLang="en-US" sz="1300" dirty="0">
                <a:latin typeface="BIZ UDPゴシック" panose="020B0400000000000000" pitchFamily="50" charset="-128"/>
                <a:ea typeface="BIZ UDPゴシック" panose="020B0400000000000000" pitchFamily="50" charset="-128"/>
              </a:rPr>
              <a:t>デジタルインボイスの受取</a:t>
            </a:r>
          </a:p>
        </p:txBody>
      </p:sp>
      <p:sp>
        <p:nvSpPr>
          <p:cNvPr id="268" name="テキスト ボックス 267">
            <a:extLst>
              <a:ext uri="{FF2B5EF4-FFF2-40B4-BE49-F238E27FC236}">
                <a16:creationId xmlns:a16="http://schemas.microsoft.com/office/drawing/2014/main" id="{C9D8BEA6-4B2B-D0BF-8D38-8FDA5EB897F8}"/>
              </a:ext>
            </a:extLst>
          </p:cNvPr>
          <p:cNvSpPr txBox="1"/>
          <p:nvPr/>
        </p:nvSpPr>
        <p:spPr>
          <a:xfrm>
            <a:off x="7182257" y="2163216"/>
            <a:ext cx="1515158" cy="699404"/>
          </a:xfrm>
          <a:prstGeom prst="rect">
            <a:avLst/>
          </a:prstGeom>
          <a:solidFill>
            <a:schemeClr val="bg1">
              <a:lumMod val="95000"/>
            </a:schemeClr>
          </a:solidFill>
        </p:spPr>
        <p:txBody>
          <a:bodyPr wrap="none" tIns="72000" bIns="72000" rtlCol="0" anchor="ctr">
            <a:noAutofit/>
          </a:bodyPr>
          <a:lstStyle/>
          <a:p>
            <a:pPr algn="ctr"/>
            <a:r>
              <a:rPr kumimoji="1" lang="ja-JP" altLang="en-US" sz="1200" dirty="0">
                <a:latin typeface="BIZ UDPゴシック" panose="020B0400000000000000" pitchFamily="50" charset="-128"/>
                <a:ea typeface="BIZ UDPゴシック" panose="020B0400000000000000" pitchFamily="50" charset="-128"/>
              </a:rPr>
              <a:t>会計システム</a:t>
            </a:r>
          </a:p>
        </p:txBody>
      </p:sp>
      <p:sp>
        <p:nvSpPr>
          <p:cNvPr id="269" name="正方形/長方形 268">
            <a:extLst>
              <a:ext uri="{FF2B5EF4-FFF2-40B4-BE49-F238E27FC236}">
                <a16:creationId xmlns:a16="http://schemas.microsoft.com/office/drawing/2014/main" id="{502BC03C-AB73-B37A-CB84-617C6EE8CC72}"/>
              </a:ext>
            </a:extLst>
          </p:cNvPr>
          <p:cNvSpPr/>
          <p:nvPr/>
        </p:nvSpPr>
        <p:spPr>
          <a:xfrm>
            <a:off x="3663341" y="1546612"/>
            <a:ext cx="1817893" cy="2968671"/>
          </a:xfrm>
          <a:prstGeom prst="rect">
            <a:avLst/>
          </a:prstGeom>
          <a:noFill/>
          <a:ln w="19050">
            <a:solidFill>
              <a:srgbClr val="BA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テキスト ボックス 269">
            <a:extLst>
              <a:ext uri="{FF2B5EF4-FFF2-40B4-BE49-F238E27FC236}">
                <a16:creationId xmlns:a16="http://schemas.microsoft.com/office/drawing/2014/main" id="{9425AB71-490F-9DF8-B91A-97FD91D5F2EE}"/>
              </a:ext>
            </a:extLst>
          </p:cNvPr>
          <p:cNvSpPr txBox="1"/>
          <p:nvPr/>
        </p:nvSpPr>
        <p:spPr>
          <a:xfrm>
            <a:off x="3688071" y="1634548"/>
            <a:ext cx="1768433" cy="292388"/>
          </a:xfrm>
          <a:prstGeom prst="rect">
            <a:avLst/>
          </a:prstGeom>
          <a:noFill/>
        </p:spPr>
        <p:txBody>
          <a:bodyPr wrap="none" rtlCol="0">
            <a:spAutoFit/>
          </a:bodyPr>
          <a:lstStyle/>
          <a:p>
            <a:pPr algn="ctr"/>
            <a:r>
              <a:rPr kumimoji="1" lang="en-US" altLang="ja-JP" sz="1300" b="1" dirty="0">
                <a:solidFill>
                  <a:srgbClr val="BA83B7"/>
                </a:solidFill>
                <a:latin typeface="BIZ UDPゴシック" panose="020B0400000000000000" pitchFamily="50" charset="-128"/>
                <a:ea typeface="BIZ UDPゴシック" panose="020B0400000000000000" pitchFamily="50" charset="-128"/>
              </a:rPr>
              <a:t>Peppol</a:t>
            </a:r>
            <a:r>
              <a:rPr kumimoji="1" lang="ja-JP" altLang="en-US" sz="1300" b="1" dirty="0">
                <a:solidFill>
                  <a:srgbClr val="BA83B7"/>
                </a:solidFill>
                <a:latin typeface="BIZ UDPゴシック" panose="020B0400000000000000" pitchFamily="50" charset="-128"/>
                <a:ea typeface="BIZ UDPゴシック" panose="020B0400000000000000" pitchFamily="50" charset="-128"/>
              </a:rPr>
              <a:t>ネットワーク</a:t>
            </a:r>
          </a:p>
        </p:txBody>
      </p:sp>
      <p:grpSp>
        <p:nvGrpSpPr>
          <p:cNvPr id="271" name="グループ化 270">
            <a:extLst>
              <a:ext uri="{FF2B5EF4-FFF2-40B4-BE49-F238E27FC236}">
                <a16:creationId xmlns:a16="http://schemas.microsoft.com/office/drawing/2014/main" id="{CB159226-1F22-69AE-4EA7-F2DB1D35A59F}"/>
              </a:ext>
            </a:extLst>
          </p:cNvPr>
          <p:cNvGrpSpPr>
            <a:grpSpLocks noChangeAspect="1"/>
          </p:cNvGrpSpPr>
          <p:nvPr/>
        </p:nvGrpSpPr>
        <p:grpSpPr>
          <a:xfrm>
            <a:off x="4224136" y="2731170"/>
            <a:ext cx="696302" cy="477425"/>
            <a:chOff x="0" y="114300"/>
            <a:chExt cx="10691813" cy="7331075"/>
          </a:xfrm>
        </p:grpSpPr>
        <p:sp>
          <p:nvSpPr>
            <p:cNvPr id="272" name="Freeform 101">
              <a:extLst>
                <a:ext uri="{FF2B5EF4-FFF2-40B4-BE49-F238E27FC236}">
                  <a16:creationId xmlns:a16="http://schemas.microsoft.com/office/drawing/2014/main" id="{75817C92-249D-7323-B62E-D836A1164FDB}"/>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3" name="Freeform 102">
              <a:extLst>
                <a:ext uri="{FF2B5EF4-FFF2-40B4-BE49-F238E27FC236}">
                  <a16:creationId xmlns:a16="http://schemas.microsoft.com/office/drawing/2014/main" id="{DE6147AC-538E-93AE-F766-7194EA5BA8B6}"/>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4" name="Oval 103">
              <a:extLst>
                <a:ext uri="{FF2B5EF4-FFF2-40B4-BE49-F238E27FC236}">
                  <a16:creationId xmlns:a16="http://schemas.microsoft.com/office/drawing/2014/main" id="{9F46D200-969F-E8BD-D7A7-31142D972EA3}"/>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5" name="Oval 104">
              <a:extLst>
                <a:ext uri="{FF2B5EF4-FFF2-40B4-BE49-F238E27FC236}">
                  <a16:creationId xmlns:a16="http://schemas.microsoft.com/office/drawing/2014/main" id="{141E34BD-20FC-CABC-496C-DDD3F8794B46}"/>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6" name="Freeform 105">
              <a:extLst>
                <a:ext uri="{FF2B5EF4-FFF2-40B4-BE49-F238E27FC236}">
                  <a16:creationId xmlns:a16="http://schemas.microsoft.com/office/drawing/2014/main" id="{44799C68-66E7-09E9-7301-E8998A40ABC6}"/>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7" name="Freeform 106">
              <a:extLst>
                <a:ext uri="{FF2B5EF4-FFF2-40B4-BE49-F238E27FC236}">
                  <a16:creationId xmlns:a16="http://schemas.microsoft.com/office/drawing/2014/main" id="{4E0FEA9F-40AD-B8E8-96EC-3EC1140F79BD}"/>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8" name="Oval 107">
              <a:extLst>
                <a:ext uri="{FF2B5EF4-FFF2-40B4-BE49-F238E27FC236}">
                  <a16:creationId xmlns:a16="http://schemas.microsoft.com/office/drawing/2014/main" id="{1E2E6270-D5E9-A575-FA4F-5DF777B5B2A6}"/>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9" name="Freeform 108">
              <a:extLst>
                <a:ext uri="{FF2B5EF4-FFF2-40B4-BE49-F238E27FC236}">
                  <a16:creationId xmlns:a16="http://schemas.microsoft.com/office/drawing/2014/main" id="{875DA8F9-B51F-002D-0FDB-ABA4491702CF}"/>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80" name="Freeform 109">
              <a:extLst>
                <a:ext uri="{FF2B5EF4-FFF2-40B4-BE49-F238E27FC236}">
                  <a16:creationId xmlns:a16="http://schemas.microsoft.com/office/drawing/2014/main" id="{6FB4FABC-F652-66C0-1428-5B18FB2C15F4}"/>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81" name="テキスト ボックス 280">
            <a:extLst>
              <a:ext uri="{FF2B5EF4-FFF2-40B4-BE49-F238E27FC236}">
                <a16:creationId xmlns:a16="http://schemas.microsoft.com/office/drawing/2014/main" id="{81FCEEC6-E4DD-8F4B-A439-E08D469D54DD}"/>
              </a:ext>
            </a:extLst>
          </p:cNvPr>
          <p:cNvSpPr txBox="1"/>
          <p:nvPr/>
        </p:nvSpPr>
        <p:spPr>
          <a:xfrm>
            <a:off x="3926117" y="3204909"/>
            <a:ext cx="1292340" cy="261610"/>
          </a:xfrm>
          <a:prstGeom prst="rect">
            <a:avLst/>
          </a:prstGeom>
          <a:noFill/>
        </p:spPr>
        <p:txBody>
          <a:bodyPr wrap="non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Peppol</a:t>
            </a:r>
            <a:r>
              <a:rPr kumimoji="1" lang="ja-JP" altLang="en-US" sz="1100" dirty="0">
                <a:latin typeface="BIZ UDPゴシック" panose="020B0400000000000000" pitchFamily="50" charset="-128"/>
                <a:ea typeface="BIZ UDPゴシック" panose="020B0400000000000000" pitchFamily="50" charset="-128"/>
              </a:rPr>
              <a:t>登録情報</a:t>
            </a:r>
          </a:p>
        </p:txBody>
      </p:sp>
      <p:grpSp>
        <p:nvGrpSpPr>
          <p:cNvPr id="282" name="グループ化 281">
            <a:extLst>
              <a:ext uri="{FF2B5EF4-FFF2-40B4-BE49-F238E27FC236}">
                <a16:creationId xmlns:a16="http://schemas.microsoft.com/office/drawing/2014/main" id="{52FA4345-42F1-FC0D-9E0E-24C60F774325}"/>
              </a:ext>
            </a:extLst>
          </p:cNvPr>
          <p:cNvGrpSpPr/>
          <p:nvPr/>
        </p:nvGrpSpPr>
        <p:grpSpPr>
          <a:xfrm>
            <a:off x="3809023" y="2111403"/>
            <a:ext cx="479452" cy="486867"/>
            <a:chOff x="8092581" y="1917941"/>
            <a:chExt cx="479452" cy="486867"/>
          </a:xfrm>
        </p:grpSpPr>
        <p:sp>
          <p:nvSpPr>
            <p:cNvPr id="283" name="楕円 282">
              <a:extLst>
                <a:ext uri="{FF2B5EF4-FFF2-40B4-BE49-F238E27FC236}">
                  <a16:creationId xmlns:a16="http://schemas.microsoft.com/office/drawing/2014/main" id="{686647A9-EDB0-5DC4-BF52-882A4A3B98C9}"/>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84" name="グループ化 283">
              <a:extLst>
                <a:ext uri="{FF2B5EF4-FFF2-40B4-BE49-F238E27FC236}">
                  <a16:creationId xmlns:a16="http://schemas.microsoft.com/office/drawing/2014/main" id="{14A50168-6B03-C2FF-E7C7-78F76ADE0DDB}"/>
                </a:ext>
              </a:extLst>
            </p:cNvPr>
            <p:cNvGrpSpPr>
              <a:grpSpLocks noChangeAspect="1"/>
            </p:cNvGrpSpPr>
            <p:nvPr/>
          </p:nvGrpSpPr>
          <p:grpSpPr>
            <a:xfrm rot="1363381">
              <a:off x="8134825" y="1969804"/>
              <a:ext cx="383140" cy="383140"/>
              <a:chOff x="704850" y="2319338"/>
              <a:chExt cx="7559675" cy="7559675"/>
            </a:xfrm>
          </p:grpSpPr>
          <p:sp>
            <p:nvSpPr>
              <p:cNvPr id="285" name="Freeform 123">
                <a:extLst>
                  <a:ext uri="{FF2B5EF4-FFF2-40B4-BE49-F238E27FC236}">
                    <a16:creationId xmlns:a16="http://schemas.microsoft.com/office/drawing/2014/main" id="{A9506B00-131C-1C20-BC50-D2D7FEE6BD4B}"/>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86" name="Oval 124">
                <a:extLst>
                  <a:ext uri="{FF2B5EF4-FFF2-40B4-BE49-F238E27FC236}">
                    <a16:creationId xmlns:a16="http://schemas.microsoft.com/office/drawing/2014/main" id="{935AB520-4C03-79A1-26B3-BBEA00B9BEF1}"/>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87" name="Oval 125">
                <a:extLst>
                  <a:ext uri="{FF2B5EF4-FFF2-40B4-BE49-F238E27FC236}">
                    <a16:creationId xmlns:a16="http://schemas.microsoft.com/office/drawing/2014/main" id="{B91E409B-7B8D-A50B-AB78-DEA5ED4C2240}"/>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88" name="Oval 126">
                <a:extLst>
                  <a:ext uri="{FF2B5EF4-FFF2-40B4-BE49-F238E27FC236}">
                    <a16:creationId xmlns:a16="http://schemas.microsoft.com/office/drawing/2014/main" id="{DAA1C27B-6992-9C16-DAE1-9B2B75EC5F65}"/>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89" name="Oval 127">
                <a:extLst>
                  <a:ext uri="{FF2B5EF4-FFF2-40B4-BE49-F238E27FC236}">
                    <a16:creationId xmlns:a16="http://schemas.microsoft.com/office/drawing/2014/main" id="{96B01DEC-5345-EDB6-D7D4-EB8AC712E2C6}"/>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0" name="Oval 128">
                <a:extLst>
                  <a:ext uri="{FF2B5EF4-FFF2-40B4-BE49-F238E27FC236}">
                    <a16:creationId xmlns:a16="http://schemas.microsoft.com/office/drawing/2014/main" id="{D7CFAFD2-A565-C283-2D7B-5B572917472C}"/>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1" name="Oval 129">
                <a:extLst>
                  <a:ext uri="{FF2B5EF4-FFF2-40B4-BE49-F238E27FC236}">
                    <a16:creationId xmlns:a16="http://schemas.microsoft.com/office/drawing/2014/main" id="{98F2CED7-4FB7-55BC-38B5-F2B01120E977}"/>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292" name="グループ化 291">
            <a:extLst>
              <a:ext uri="{FF2B5EF4-FFF2-40B4-BE49-F238E27FC236}">
                <a16:creationId xmlns:a16="http://schemas.microsoft.com/office/drawing/2014/main" id="{822BB647-7B71-AF6F-664B-7C77206CDC1B}"/>
              </a:ext>
            </a:extLst>
          </p:cNvPr>
          <p:cNvGrpSpPr/>
          <p:nvPr/>
        </p:nvGrpSpPr>
        <p:grpSpPr>
          <a:xfrm>
            <a:off x="4861140" y="3680610"/>
            <a:ext cx="479452" cy="486867"/>
            <a:chOff x="8092581" y="1917941"/>
            <a:chExt cx="479452" cy="486867"/>
          </a:xfrm>
        </p:grpSpPr>
        <p:sp>
          <p:nvSpPr>
            <p:cNvPr id="293" name="楕円 292">
              <a:extLst>
                <a:ext uri="{FF2B5EF4-FFF2-40B4-BE49-F238E27FC236}">
                  <a16:creationId xmlns:a16="http://schemas.microsoft.com/office/drawing/2014/main" id="{6CF9F946-9A99-F78D-563B-DD86127C9AA7}"/>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94" name="グループ化 293">
              <a:extLst>
                <a:ext uri="{FF2B5EF4-FFF2-40B4-BE49-F238E27FC236}">
                  <a16:creationId xmlns:a16="http://schemas.microsoft.com/office/drawing/2014/main" id="{773538CD-70DA-B563-0604-45294086A57E}"/>
                </a:ext>
              </a:extLst>
            </p:cNvPr>
            <p:cNvGrpSpPr>
              <a:grpSpLocks noChangeAspect="1"/>
            </p:cNvGrpSpPr>
            <p:nvPr/>
          </p:nvGrpSpPr>
          <p:grpSpPr>
            <a:xfrm rot="1363381">
              <a:off x="8134825" y="1969804"/>
              <a:ext cx="383140" cy="383140"/>
              <a:chOff x="704850" y="2319338"/>
              <a:chExt cx="7559675" cy="7559675"/>
            </a:xfrm>
          </p:grpSpPr>
          <p:sp>
            <p:nvSpPr>
              <p:cNvPr id="295" name="Freeform 123">
                <a:extLst>
                  <a:ext uri="{FF2B5EF4-FFF2-40B4-BE49-F238E27FC236}">
                    <a16:creationId xmlns:a16="http://schemas.microsoft.com/office/drawing/2014/main" id="{90C68BE0-CE73-20DA-6156-FC3D3D453C89}"/>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6" name="Oval 124">
                <a:extLst>
                  <a:ext uri="{FF2B5EF4-FFF2-40B4-BE49-F238E27FC236}">
                    <a16:creationId xmlns:a16="http://schemas.microsoft.com/office/drawing/2014/main" id="{AD776368-7050-38F2-66ED-95A1A4784FCC}"/>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7" name="Oval 125">
                <a:extLst>
                  <a:ext uri="{FF2B5EF4-FFF2-40B4-BE49-F238E27FC236}">
                    <a16:creationId xmlns:a16="http://schemas.microsoft.com/office/drawing/2014/main" id="{887F0E99-B552-99D6-CBC0-5E8BB9AC32F4}"/>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8" name="Oval 126">
                <a:extLst>
                  <a:ext uri="{FF2B5EF4-FFF2-40B4-BE49-F238E27FC236}">
                    <a16:creationId xmlns:a16="http://schemas.microsoft.com/office/drawing/2014/main" id="{DC56B80A-5DD7-6F29-35C7-83D64325D44B}"/>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9" name="Oval 127">
                <a:extLst>
                  <a:ext uri="{FF2B5EF4-FFF2-40B4-BE49-F238E27FC236}">
                    <a16:creationId xmlns:a16="http://schemas.microsoft.com/office/drawing/2014/main" id="{617FFC32-852D-35FD-C677-DC385CEBFF4A}"/>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0" name="Oval 128">
                <a:extLst>
                  <a:ext uri="{FF2B5EF4-FFF2-40B4-BE49-F238E27FC236}">
                    <a16:creationId xmlns:a16="http://schemas.microsoft.com/office/drawing/2014/main" id="{D251D642-E25D-BE36-B0BD-384C65CAA2BA}"/>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1" name="Oval 129">
                <a:extLst>
                  <a:ext uri="{FF2B5EF4-FFF2-40B4-BE49-F238E27FC236}">
                    <a16:creationId xmlns:a16="http://schemas.microsoft.com/office/drawing/2014/main" id="{73F1E85B-8CB8-3242-D04D-3B0C348A21C3}"/>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02" name="グループ化 301">
            <a:extLst>
              <a:ext uri="{FF2B5EF4-FFF2-40B4-BE49-F238E27FC236}">
                <a16:creationId xmlns:a16="http://schemas.microsoft.com/office/drawing/2014/main" id="{1E3C49D8-7F4B-5AD6-ED87-42780ED859EB}"/>
              </a:ext>
            </a:extLst>
          </p:cNvPr>
          <p:cNvGrpSpPr/>
          <p:nvPr/>
        </p:nvGrpSpPr>
        <p:grpSpPr>
          <a:xfrm>
            <a:off x="3809023" y="3680610"/>
            <a:ext cx="479452" cy="486867"/>
            <a:chOff x="4062966" y="2766531"/>
            <a:chExt cx="479452" cy="486867"/>
          </a:xfrm>
        </p:grpSpPr>
        <p:sp>
          <p:nvSpPr>
            <p:cNvPr id="303" name="楕円 302">
              <a:extLst>
                <a:ext uri="{FF2B5EF4-FFF2-40B4-BE49-F238E27FC236}">
                  <a16:creationId xmlns:a16="http://schemas.microsoft.com/office/drawing/2014/main" id="{0A39A0B8-2DDE-428A-3A8F-CFA91DD21FFE}"/>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04" name="グループ化 303">
              <a:extLst>
                <a:ext uri="{FF2B5EF4-FFF2-40B4-BE49-F238E27FC236}">
                  <a16:creationId xmlns:a16="http://schemas.microsoft.com/office/drawing/2014/main" id="{22ED0AF4-4143-96F1-19ED-334FA6E952F0}"/>
                </a:ext>
              </a:extLst>
            </p:cNvPr>
            <p:cNvGrpSpPr>
              <a:grpSpLocks noChangeAspect="1"/>
            </p:cNvGrpSpPr>
            <p:nvPr/>
          </p:nvGrpSpPr>
          <p:grpSpPr>
            <a:xfrm rot="1363381">
              <a:off x="4105210" y="2818394"/>
              <a:ext cx="383140" cy="383140"/>
              <a:chOff x="704850" y="2319338"/>
              <a:chExt cx="7559675" cy="7559675"/>
            </a:xfrm>
          </p:grpSpPr>
          <p:sp>
            <p:nvSpPr>
              <p:cNvPr id="305" name="Freeform 123">
                <a:extLst>
                  <a:ext uri="{FF2B5EF4-FFF2-40B4-BE49-F238E27FC236}">
                    <a16:creationId xmlns:a16="http://schemas.microsoft.com/office/drawing/2014/main" id="{DB404E28-5A0F-59AA-740D-880AF63416AA}"/>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6" name="Oval 124">
                <a:extLst>
                  <a:ext uri="{FF2B5EF4-FFF2-40B4-BE49-F238E27FC236}">
                    <a16:creationId xmlns:a16="http://schemas.microsoft.com/office/drawing/2014/main" id="{103A277B-A5B6-90F1-23D6-C773F01BCBD7}"/>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7" name="Oval 125">
                <a:extLst>
                  <a:ext uri="{FF2B5EF4-FFF2-40B4-BE49-F238E27FC236}">
                    <a16:creationId xmlns:a16="http://schemas.microsoft.com/office/drawing/2014/main" id="{98187C57-8DD5-1DB1-C05E-A1320971E8E3}"/>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8" name="Oval 126">
                <a:extLst>
                  <a:ext uri="{FF2B5EF4-FFF2-40B4-BE49-F238E27FC236}">
                    <a16:creationId xmlns:a16="http://schemas.microsoft.com/office/drawing/2014/main" id="{EB75E82D-CEA0-3D48-3840-979CB1102CB4}"/>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9" name="Oval 127">
                <a:extLst>
                  <a:ext uri="{FF2B5EF4-FFF2-40B4-BE49-F238E27FC236}">
                    <a16:creationId xmlns:a16="http://schemas.microsoft.com/office/drawing/2014/main" id="{795F4A43-CFFD-6760-3E40-EA853E630679}"/>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0" name="Oval 128">
                <a:extLst>
                  <a:ext uri="{FF2B5EF4-FFF2-40B4-BE49-F238E27FC236}">
                    <a16:creationId xmlns:a16="http://schemas.microsoft.com/office/drawing/2014/main" id="{6E38276B-A5CF-5EFD-6CF9-80DC4C6E817F}"/>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1" name="Oval 129">
                <a:extLst>
                  <a:ext uri="{FF2B5EF4-FFF2-40B4-BE49-F238E27FC236}">
                    <a16:creationId xmlns:a16="http://schemas.microsoft.com/office/drawing/2014/main" id="{5972CA5B-7B94-EDC2-46BB-B6D97EEB34B4}"/>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12" name="グループ化 311">
            <a:extLst>
              <a:ext uri="{FF2B5EF4-FFF2-40B4-BE49-F238E27FC236}">
                <a16:creationId xmlns:a16="http://schemas.microsoft.com/office/drawing/2014/main" id="{1ECFAA06-D7B1-9BEC-1296-FCCECAE51DB1}"/>
              </a:ext>
            </a:extLst>
          </p:cNvPr>
          <p:cNvGrpSpPr/>
          <p:nvPr/>
        </p:nvGrpSpPr>
        <p:grpSpPr>
          <a:xfrm>
            <a:off x="4861140" y="2111403"/>
            <a:ext cx="479452" cy="486867"/>
            <a:chOff x="4062966" y="2766531"/>
            <a:chExt cx="479452" cy="486867"/>
          </a:xfrm>
        </p:grpSpPr>
        <p:sp>
          <p:nvSpPr>
            <p:cNvPr id="313" name="楕円 312">
              <a:extLst>
                <a:ext uri="{FF2B5EF4-FFF2-40B4-BE49-F238E27FC236}">
                  <a16:creationId xmlns:a16="http://schemas.microsoft.com/office/drawing/2014/main" id="{9CF52436-6E47-FF44-1AAA-F93EA503D9AB}"/>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14" name="グループ化 313">
              <a:extLst>
                <a:ext uri="{FF2B5EF4-FFF2-40B4-BE49-F238E27FC236}">
                  <a16:creationId xmlns:a16="http://schemas.microsoft.com/office/drawing/2014/main" id="{33B32C9D-2F35-6F4C-FB53-F3D5EC921108}"/>
                </a:ext>
              </a:extLst>
            </p:cNvPr>
            <p:cNvGrpSpPr>
              <a:grpSpLocks noChangeAspect="1"/>
            </p:cNvGrpSpPr>
            <p:nvPr/>
          </p:nvGrpSpPr>
          <p:grpSpPr>
            <a:xfrm rot="1363381">
              <a:off x="4105210" y="2818394"/>
              <a:ext cx="383140" cy="383140"/>
              <a:chOff x="704850" y="2319338"/>
              <a:chExt cx="7559675" cy="7559675"/>
            </a:xfrm>
          </p:grpSpPr>
          <p:sp>
            <p:nvSpPr>
              <p:cNvPr id="315" name="Freeform 123">
                <a:extLst>
                  <a:ext uri="{FF2B5EF4-FFF2-40B4-BE49-F238E27FC236}">
                    <a16:creationId xmlns:a16="http://schemas.microsoft.com/office/drawing/2014/main" id="{510AA7A0-B824-2245-D57D-54E285C909F5}"/>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6" name="Oval 124">
                <a:extLst>
                  <a:ext uri="{FF2B5EF4-FFF2-40B4-BE49-F238E27FC236}">
                    <a16:creationId xmlns:a16="http://schemas.microsoft.com/office/drawing/2014/main" id="{B38B075F-CE7B-7D77-BB00-ED49899D5813}"/>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7" name="Oval 125">
                <a:extLst>
                  <a:ext uri="{FF2B5EF4-FFF2-40B4-BE49-F238E27FC236}">
                    <a16:creationId xmlns:a16="http://schemas.microsoft.com/office/drawing/2014/main" id="{74B1529A-9D49-0877-044D-4251FB94EA21}"/>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8" name="Oval 126">
                <a:extLst>
                  <a:ext uri="{FF2B5EF4-FFF2-40B4-BE49-F238E27FC236}">
                    <a16:creationId xmlns:a16="http://schemas.microsoft.com/office/drawing/2014/main" id="{83C45224-CEA4-81C5-D89C-2D38659E63C9}"/>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9" name="Oval 127">
                <a:extLst>
                  <a:ext uri="{FF2B5EF4-FFF2-40B4-BE49-F238E27FC236}">
                    <a16:creationId xmlns:a16="http://schemas.microsoft.com/office/drawing/2014/main" id="{C43A6CA4-84D4-DECE-0877-3E035ABE58D2}"/>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20" name="Oval 128">
                <a:extLst>
                  <a:ext uri="{FF2B5EF4-FFF2-40B4-BE49-F238E27FC236}">
                    <a16:creationId xmlns:a16="http://schemas.microsoft.com/office/drawing/2014/main" id="{9CF87084-2965-8497-C6E5-5AD0B18CDCD9}"/>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21" name="Oval 129">
                <a:extLst>
                  <a:ext uri="{FF2B5EF4-FFF2-40B4-BE49-F238E27FC236}">
                    <a16:creationId xmlns:a16="http://schemas.microsoft.com/office/drawing/2014/main" id="{7EB401A4-DF5C-7C88-A58F-7C4A2761184C}"/>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sp>
        <p:nvSpPr>
          <p:cNvPr id="322" name="矢印: 右 321">
            <a:extLst>
              <a:ext uri="{FF2B5EF4-FFF2-40B4-BE49-F238E27FC236}">
                <a16:creationId xmlns:a16="http://schemas.microsoft.com/office/drawing/2014/main" id="{F96355D6-E826-7675-1712-E376F1A9A800}"/>
              </a:ext>
            </a:extLst>
          </p:cNvPr>
          <p:cNvSpPr/>
          <p:nvPr/>
        </p:nvSpPr>
        <p:spPr>
          <a:xfrm>
            <a:off x="4421781" y="2202389"/>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矢印: 右 322">
            <a:extLst>
              <a:ext uri="{FF2B5EF4-FFF2-40B4-BE49-F238E27FC236}">
                <a16:creationId xmlns:a16="http://schemas.microsoft.com/office/drawing/2014/main" id="{2F2A22E5-EFA0-1F85-A866-4BBEDA32B495}"/>
              </a:ext>
            </a:extLst>
          </p:cNvPr>
          <p:cNvSpPr/>
          <p:nvPr/>
        </p:nvSpPr>
        <p:spPr>
          <a:xfrm>
            <a:off x="4421781" y="3773611"/>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二等辺三角形 323">
            <a:extLst>
              <a:ext uri="{FF2B5EF4-FFF2-40B4-BE49-F238E27FC236}">
                <a16:creationId xmlns:a16="http://schemas.microsoft.com/office/drawing/2014/main" id="{EEF1D1BD-D71B-0A05-C48B-F906E09DDA27}"/>
              </a:ext>
            </a:extLst>
          </p:cNvPr>
          <p:cNvSpPr/>
          <p:nvPr/>
        </p:nvSpPr>
        <p:spPr>
          <a:xfrm rot="5400000">
            <a:off x="1612512" y="2509981"/>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矢印: 右 324">
            <a:extLst>
              <a:ext uri="{FF2B5EF4-FFF2-40B4-BE49-F238E27FC236}">
                <a16:creationId xmlns:a16="http://schemas.microsoft.com/office/drawing/2014/main" id="{340E355C-7FB4-3E22-145C-C9B3C46ACBDC}"/>
              </a:ext>
            </a:extLst>
          </p:cNvPr>
          <p:cNvSpPr/>
          <p:nvPr/>
        </p:nvSpPr>
        <p:spPr>
          <a:xfrm>
            <a:off x="3391470" y="2202389"/>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矢印: 右 325">
            <a:extLst>
              <a:ext uri="{FF2B5EF4-FFF2-40B4-BE49-F238E27FC236}">
                <a16:creationId xmlns:a16="http://schemas.microsoft.com/office/drawing/2014/main" id="{1D6DA2A4-00FA-6468-2276-DEB440124FB2}"/>
              </a:ext>
            </a:extLst>
          </p:cNvPr>
          <p:cNvSpPr/>
          <p:nvPr/>
        </p:nvSpPr>
        <p:spPr>
          <a:xfrm>
            <a:off x="5426333" y="2202389"/>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矢印: 右 326">
            <a:extLst>
              <a:ext uri="{FF2B5EF4-FFF2-40B4-BE49-F238E27FC236}">
                <a16:creationId xmlns:a16="http://schemas.microsoft.com/office/drawing/2014/main" id="{F588DE15-FEEF-2B16-FF57-6BE89D505A04}"/>
              </a:ext>
            </a:extLst>
          </p:cNvPr>
          <p:cNvSpPr/>
          <p:nvPr/>
        </p:nvSpPr>
        <p:spPr>
          <a:xfrm>
            <a:off x="3391470" y="3773611"/>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矢印: 右 327">
            <a:extLst>
              <a:ext uri="{FF2B5EF4-FFF2-40B4-BE49-F238E27FC236}">
                <a16:creationId xmlns:a16="http://schemas.microsoft.com/office/drawing/2014/main" id="{9E92B14F-5CDE-4999-E083-E42021C706BF}"/>
              </a:ext>
            </a:extLst>
          </p:cNvPr>
          <p:cNvSpPr/>
          <p:nvPr/>
        </p:nvSpPr>
        <p:spPr>
          <a:xfrm>
            <a:off x="5426333" y="3773611"/>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二等辺三角形 328">
            <a:extLst>
              <a:ext uri="{FF2B5EF4-FFF2-40B4-BE49-F238E27FC236}">
                <a16:creationId xmlns:a16="http://schemas.microsoft.com/office/drawing/2014/main" id="{ECA453B7-B36F-730C-5EB3-8C850A58D61B}"/>
              </a:ext>
            </a:extLst>
          </p:cNvPr>
          <p:cNvSpPr/>
          <p:nvPr/>
        </p:nvSpPr>
        <p:spPr>
          <a:xfrm rot="5400000">
            <a:off x="7318164" y="4088273"/>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Freeform 5">
            <a:extLst>
              <a:ext uri="{FF2B5EF4-FFF2-40B4-BE49-F238E27FC236}">
                <a16:creationId xmlns:a16="http://schemas.microsoft.com/office/drawing/2014/main" id="{9B59C811-D732-24F3-5A2F-4B1E3F53DF29}"/>
              </a:ext>
            </a:extLst>
          </p:cNvPr>
          <p:cNvSpPr>
            <a:spLocks noEditPoints="1"/>
          </p:cNvSpPr>
          <p:nvPr/>
        </p:nvSpPr>
        <p:spPr bwMode="auto">
          <a:xfrm>
            <a:off x="2153042" y="3923779"/>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Rectangle 35">
            <a:extLst>
              <a:ext uri="{FF2B5EF4-FFF2-40B4-BE49-F238E27FC236}">
                <a16:creationId xmlns:a16="http://schemas.microsoft.com/office/drawing/2014/main" id="{817075D7-7E41-6359-D7AE-846359B4D1A6}"/>
              </a:ext>
            </a:extLst>
          </p:cNvPr>
          <p:cNvSpPr>
            <a:spLocks noChangeArrowheads="1"/>
          </p:cNvSpPr>
          <p:nvPr/>
        </p:nvSpPr>
        <p:spPr bwMode="auto">
          <a:xfrm>
            <a:off x="2530231" y="4018438"/>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2" name="Rectangle 36">
            <a:extLst>
              <a:ext uri="{FF2B5EF4-FFF2-40B4-BE49-F238E27FC236}">
                <a16:creationId xmlns:a16="http://schemas.microsoft.com/office/drawing/2014/main" id="{F2B41E4A-E7DA-3752-6462-303963043401}"/>
              </a:ext>
            </a:extLst>
          </p:cNvPr>
          <p:cNvSpPr>
            <a:spLocks noChangeArrowheads="1"/>
          </p:cNvSpPr>
          <p:nvPr/>
        </p:nvSpPr>
        <p:spPr bwMode="auto">
          <a:xfrm>
            <a:off x="2530231" y="4137251"/>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3" name="Rectangle 37">
            <a:extLst>
              <a:ext uri="{FF2B5EF4-FFF2-40B4-BE49-F238E27FC236}">
                <a16:creationId xmlns:a16="http://schemas.microsoft.com/office/drawing/2014/main" id="{A1C4E78D-5A26-A04B-D673-1E0C118E0091}"/>
              </a:ext>
            </a:extLst>
          </p:cNvPr>
          <p:cNvSpPr>
            <a:spLocks noChangeArrowheads="1"/>
          </p:cNvSpPr>
          <p:nvPr/>
        </p:nvSpPr>
        <p:spPr bwMode="auto">
          <a:xfrm>
            <a:off x="2544900" y="4043374"/>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4" name="Freeform 38">
            <a:extLst>
              <a:ext uri="{FF2B5EF4-FFF2-40B4-BE49-F238E27FC236}">
                <a16:creationId xmlns:a16="http://schemas.microsoft.com/office/drawing/2014/main" id="{5AF64FB6-F78A-00D3-BBFD-0FCCAE9140D6}"/>
              </a:ext>
            </a:extLst>
          </p:cNvPr>
          <p:cNvSpPr>
            <a:spLocks/>
          </p:cNvSpPr>
          <p:nvPr/>
        </p:nvSpPr>
        <p:spPr bwMode="auto">
          <a:xfrm>
            <a:off x="2581571" y="4043374"/>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5" name="Freeform 39">
            <a:extLst>
              <a:ext uri="{FF2B5EF4-FFF2-40B4-BE49-F238E27FC236}">
                <a16:creationId xmlns:a16="http://schemas.microsoft.com/office/drawing/2014/main" id="{4CE5824B-D709-E0D4-E9DC-1788FBD9FBE2}"/>
              </a:ext>
            </a:extLst>
          </p:cNvPr>
          <p:cNvSpPr>
            <a:spLocks/>
          </p:cNvSpPr>
          <p:nvPr/>
        </p:nvSpPr>
        <p:spPr bwMode="auto">
          <a:xfrm>
            <a:off x="2659311" y="4043374"/>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6" name="Freeform 5">
            <a:extLst>
              <a:ext uri="{FF2B5EF4-FFF2-40B4-BE49-F238E27FC236}">
                <a16:creationId xmlns:a16="http://schemas.microsoft.com/office/drawing/2014/main" id="{9449761B-778F-AD65-287D-E62F20253D4E}"/>
              </a:ext>
            </a:extLst>
          </p:cNvPr>
          <p:cNvSpPr>
            <a:spLocks noEditPoints="1"/>
          </p:cNvSpPr>
          <p:nvPr/>
        </p:nvSpPr>
        <p:spPr bwMode="auto">
          <a:xfrm>
            <a:off x="2501383" y="3931039"/>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Rectangle 35">
            <a:extLst>
              <a:ext uri="{FF2B5EF4-FFF2-40B4-BE49-F238E27FC236}">
                <a16:creationId xmlns:a16="http://schemas.microsoft.com/office/drawing/2014/main" id="{6E7F6625-F750-75B2-5BC6-2E326D3036FA}"/>
              </a:ext>
            </a:extLst>
          </p:cNvPr>
          <p:cNvSpPr>
            <a:spLocks noChangeArrowheads="1"/>
          </p:cNvSpPr>
          <p:nvPr/>
        </p:nvSpPr>
        <p:spPr bwMode="auto">
          <a:xfrm>
            <a:off x="2878572" y="4025694"/>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8" name="Rectangle 36">
            <a:extLst>
              <a:ext uri="{FF2B5EF4-FFF2-40B4-BE49-F238E27FC236}">
                <a16:creationId xmlns:a16="http://schemas.microsoft.com/office/drawing/2014/main" id="{41D41C2C-129E-3E9B-D5FC-D0D1756AD069}"/>
              </a:ext>
            </a:extLst>
          </p:cNvPr>
          <p:cNvSpPr>
            <a:spLocks noChangeArrowheads="1"/>
          </p:cNvSpPr>
          <p:nvPr/>
        </p:nvSpPr>
        <p:spPr bwMode="auto">
          <a:xfrm>
            <a:off x="2878572" y="4144507"/>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9" name="Rectangle 37">
            <a:extLst>
              <a:ext uri="{FF2B5EF4-FFF2-40B4-BE49-F238E27FC236}">
                <a16:creationId xmlns:a16="http://schemas.microsoft.com/office/drawing/2014/main" id="{41E5DDDE-E653-8BA3-E20E-C00D49A38859}"/>
              </a:ext>
            </a:extLst>
          </p:cNvPr>
          <p:cNvSpPr>
            <a:spLocks noChangeArrowheads="1"/>
          </p:cNvSpPr>
          <p:nvPr/>
        </p:nvSpPr>
        <p:spPr bwMode="auto">
          <a:xfrm>
            <a:off x="2893241" y="4050630"/>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0" name="Freeform 38">
            <a:extLst>
              <a:ext uri="{FF2B5EF4-FFF2-40B4-BE49-F238E27FC236}">
                <a16:creationId xmlns:a16="http://schemas.microsoft.com/office/drawing/2014/main" id="{2EC96136-0026-B5E9-0A1E-1EE5FF877AC7}"/>
              </a:ext>
            </a:extLst>
          </p:cNvPr>
          <p:cNvSpPr>
            <a:spLocks/>
          </p:cNvSpPr>
          <p:nvPr/>
        </p:nvSpPr>
        <p:spPr bwMode="auto">
          <a:xfrm>
            <a:off x="2929912" y="4050630"/>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1" name="Freeform 39">
            <a:extLst>
              <a:ext uri="{FF2B5EF4-FFF2-40B4-BE49-F238E27FC236}">
                <a16:creationId xmlns:a16="http://schemas.microsoft.com/office/drawing/2014/main" id="{EA7D8A0B-89C8-5536-DD47-36AC09A52177}"/>
              </a:ext>
            </a:extLst>
          </p:cNvPr>
          <p:cNvSpPr>
            <a:spLocks/>
          </p:cNvSpPr>
          <p:nvPr/>
        </p:nvSpPr>
        <p:spPr bwMode="auto">
          <a:xfrm>
            <a:off x="3007652" y="4050630"/>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2" name="Freeform 5">
            <a:extLst>
              <a:ext uri="{FF2B5EF4-FFF2-40B4-BE49-F238E27FC236}">
                <a16:creationId xmlns:a16="http://schemas.microsoft.com/office/drawing/2014/main" id="{E17BC8AD-0B78-35F4-627D-A36289126C64}"/>
              </a:ext>
            </a:extLst>
          </p:cNvPr>
          <p:cNvSpPr>
            <a:spLocks noEditPoints="1"/>
          </p:cNvSpPr>
          <p:nvPr/>
        </p:nvSpPr>
        <p:spPr bwMode="auto">
          <a:xfrm>
            <a:off x="2849724" y="3938295"/>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Rectangle 35">
            <a:extLst>
              <a:ext uri="{FF2B5EF4-FFF2-40B4-BE49-F238E27FC236}">
                <a16:creationId xmlns:a16="http://schemas.microsoft.com/office/drawing/2014/main" id="{371DA989-4BE5-5407-5FEE-A267301640A4}"/>
              </a:ext>
            </a:extLst>
          </p:cNvPr>
          <p:cNvSpPr>
            <a:spLocks noChangeArrowheads="1"/>
          </p:cNvSpPr>
          <p:nvPr/>
        </p:nvSpPr>
        <p:spPr bwMode="auto">
          <a:xfrm>
            <a:off x="6093469" y="2479923"/>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4" name="Rectangle 36">
            <a:extLst>
              <a:ext uri="{FF2B5EF4-FFF2-40B4-BE49-F238E27FC236}">
                <a16:creationId xmlns:a16="http://schemas.microsoft.com/office/drawing/2014/main" id="{3757B2BC-41AE-4453-99EF-099A1C052D59}"/>
              </a:ext>
            </a:extLst>
          </p:cNvPr>
          <p:cNvSpPr>
            <a:spLocks noChangeArrowheads="1"/>
          </p:cNvSpPr>
          <p:nvPr/>
        </p:nvSpPr>
        <p:spPr bwMode="auto">
          <a:xfrm>
            <a:off x="6093469" y="2598736"/>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5" name="Rectangle 37">
            <a:extLst>
              <a:ext uri="{FF2B5EF4-FFF2-40B4-BE49-F238E27FC236}">
                <a16:creationId xmlns:a16="http://schemas.microsoft.com/office/drawing/2014/main" id="{4E9B07AE-F22B-E48B-E772-DD54BA8D93A2}"/>
              </a:ext>
            </a:extLst>
          </p:cNvPr>
          <p:cNvSpPr>
            <a:spLocks noChangeArrowheads="1"/>
          </p:cNvSpPr>
          <p:nvPr/>
        </p:nvSpPr>
        <p:spPr bwMode="auto">
          <a:xfrm>
            <a:off x="6108138" y="2504859"/>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6" name="Freeform 38">
            <a:extLst>
              <a:ext uri="{FF2B5EF4-FFF2-40B4-BE49-F238E27FC236}">
                <a16:creationId xmlns:a16="http://schemas.microsoft.com/office/drawing/2014/main" id="{4E2339C8-0E69-7775-141F-E4A026986B8A}"/>
              </a:ext>
            </a:extLst>
          </p:cNvPr>
          <p:cNvSpPr>
            <a:spLocks/>
          </p:cNvSpPr>
          <p:nvPr/>
        </p:nvSpPr>
        <p:spPr bwMode="auto">
          <a:xfrm>
            <a:off x="6144809" y="2504859"/>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7" name="Freeform 39">
            <a:extLst>
              <a:ext uri="{FF2B5EF4-FFF2-40B4-BE49-F238E27FC236}">
                <a16:creationId xmlns:a16="http://schemas.microsoft.com/office/drawing/2014/main" id="{80A05C93-0E3D-C0E1-162E-5CD21D936824}"/>
              </a:ext>
            </a:extLst>
          </p:cNvPr>
          <p:cNvSpPr>
            <a:spLocks/>
          </p:cNvSpPr>
          <p:nvPr/>
        </p:nvSpPr>
        <p:spPr bwMode="auto">
          <a:xfrm>
            <a:off x="6222549" y="2504859"/>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8" name="Freeform 5">
            <a:extLst>
              <a:ext uri="{FF2B5EF4-FFF2-40B4-BE49-F238E27FC236}">
                <a16:creationId xmlns:a16="http://schemas.microsoft.com/office/drawing/2014/main" id="{2FCD8148-2BF8-FBA1-FEE9-DA25B839C5AE}"/>
              </a:ext>
            </a:extLst>
          </p:cNvPr>
          <p:cNvSpPr>
            <a:spLocks noEditPoints="1"/>
          </p:cNvSpPr>
          <p:nvPr/>
        </p:nvSpPr>
        <p:spPr bwMode="auto">
          <a:xfrm>
            <a:off x="6064621" y="2392524"/>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Rectangle 35">
            <a:extLst>
              <a:ext uri="{FF2B5EF4-FFF2-40B4-BE49-F238E27FC236}">
                <a16:creationId xmlns:a16="http://schemas.microsoft.com/office/drawing/2014/main" id="{5EC50C82-E712-71E6-F47A-C1B6E84355EC}"/>
              </a:ext>
            </a:extLst>
          </p:cNvPr>
          <p:cNvSpPr>
            <a:spLocks noChangeArrowheads="1"/>
          </p:cNvSpPr>
          <p:nvPr/>
        </p:nvSpPr>
        <p:spPr bwMode="auto">
          <a:xfrm>
            <a:off x="6441810" y="2487183"/>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0" name="Rectangle 36">
            <a:extLst>
              <a:ext uri="{FF2B5EF4-FFF2-40B4-BE49-F238E27FC236}">
                <a16:creationId xmlns:a16="http://schemas.microsoft.com/office/drawing/2014/main" id="{F27CC8C7-4DAB-65D3-07C6-54C754089CDA}"/>
              </a:ext>
            </a:extLst>
          </p:cNvPr>
          <p:cNvSpPr>
            <a:spLocks noChangeArrowheads="1"/>
          </p:cNvSpPr>
          <p:nvPr/>
        </p:nvSpPr>
        <p:spPr bwMode="auto">
          <a:xfrm>
            <a:off x="6441810" y="2605996"/>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1" name="Rectangle 37">
            <a:extLst>
              <a:ext uri="{FF2B5EF4-FFF2-40B4-BE49-F238E27FC236}">
                <a16:creationId xmlns:a16="http://schemas.microsoft.com/office/drawing/2014/main" id="{F357CE80-E833-78E6-70FA-4B15C48C57EB}"/>
              </a:ext>
            </a:extLst>
          </p:cNvPr>
          <p:cNvSpPr>
            <a:spLocks noChangeArrowheads="1"/>
          </p:cNvSpPr>
          <p:nvPr/>
        </p:nvSpPr>
        <p:spPr bwMode="auto">
          <a:xfrm>
            <a:off x="6456479" y="2512119"/>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2" name="Freeform 38">
            <a:extLst>
              <a:ext uri="{FF2B5EF4-FFF2-40B4-BE49-F238E27FC236}">
                <a16:creationId xmlns:a16="http://schemas.microsoft.com/office/drawing/2014/main" id="{835D9465-D956-32ED-96DA-C9F09539DB30}"/>
              </a:ext>
            </a:extLst>
          </p:cNvPr>
          <p:cNvSpPr>
            <a:spLocks/>
          </p:cNvSpPr>
          <p:nvPr/>
        </p:nvSpPr>
        <p:spPr bwMode="auto">
          <a:xfrm>
            <a:off x="6493150" y="2512119"/>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3" name="Freeform 39">
            <a:extLst>
              <a:ext uri="{FF2B5EF4-FFF2-40B4-BE49-F238E27FC236}">
                <a16:creationId xmlns:a16="http://schemas.microsoft.com/office/drawing/2014/main" id="{691181E6-E250-2E49-B2D7-0305FDAEB69D}"/>
              </a:ext>
            </a:extLst>
          </p:cNvPr>
          <p:cNvSpPr>
            <a:spLocks/>
          </p:cNvSpPr>
          <p:nvPr/>
        </p:nvSpPr>
        <p:spPr bwMode="auto">
          <a:xfrm>
            <a:off x="6570890" y="2512119"/>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4" name="Freeform 5">
            <a:extLst>
              <a:ext uri="{FF2B5EF4-FFF2-40B4-BE49-F238E27FC236}">
                <a16:creationId xmlns:a16="http://schemas.microsoft.com/office/drawing/2014/main" id="{A23C56CF-B07F-DF3E-B9C1-2A5F0397512C}"/>
              </a:ext>
            </a:extLst>
          </p:cNvPr>
          <p:cNvSpPr>
            <a:spLocks noEditPoints="1"/>
          </p:cNvSpPr>
          <p:nvPr/>
        </p:nvSpPr>
        <p:spPr bwMode="auto">
          <a:xfrm>
            <a:off x="6412962" y="2399784"/>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Rectangle 35">
            <a:extLst>
              <a:ext uri="{FF2B5EF4-FFF2-40B4-BE49-F238E27FC236}">
                <a16:creationId xmlns:a16="http://schemas.microsoft.com/office/drawing/2014/main" id="{E693C61E-1DDF-AB8E-E573-DC3D5375F130}"/>
              </a:ext>
            </a:extLst>
          </p:cNvPr>
          <p:cNvSpPr>
            <a:spLocks noChangeArrowheads="1"/>
          </p:cNvSpPr>
          <p:nvPr/>
        </p:nvSpPr>
        <p:spPr bwMode="auto">
          <a:xfrm>
            <a:off x="6790151" y="2494439"/>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6" name="Rectangle 36">
            <a:extLst>
              <a:ext uri="{FF2B5EF4-FFF2-40B4-BE49-F238E27FC236}">
                <a16:creationId xmlns:a16="http://schemas.microsoft.com/office/drawing/2014/main" id="{6DC032CF-B32E-0E4B-4D41-8BD2E48D9650}"/>
              </a:ext>
            </a:extLst>
          </p:cNvPr>
          <p:cNvSpPr>
            <a:spLocks noChangeArrowheads="1"/>
          </p:cNvSpPr>
          <p:nvPr/>
        </p:nvSpPr>
        <p:spPr bwMode="auto">
          <a:xfrm>
            <a:off x="6790151" y="2613252"/>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7" name="Rectangle 37">
            <a:extLst>
              <a:ext uri="{FF2B5EF4-FFF2-40B4-BE49-F238E27FC236}">
                <a16:creationId xmlns:a16="http://schemas.microsoft.com/office/drawing/2014/main" id="{AF266997-C35A-E694-4EE4-14F5BA842FB5}"/>
              </a:ext>
            </a:extLst>
          </p:cNvPr>
          <p:cNvSpPr>
            <a:spLocks noChangeArrowheads="1"/>
          </p:cNvSpPr>
          <p:nvPr/>
        </p:nvSpPr>
        <p:spPr bwMode="auto">
          <a:xfrm>
            <a:off x="6804820" y="2519375"/>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8" name="Freeform 38">
            <a:extLst>
              <a:ext uri="{FF2B5EF4-FFF2-40B4-BE49-F238E27FC236}">
                <a16:creationId xmlns:a16="http://schemas.microsoft.com/office/drawing/2014/main" id="{CB6E9D16-31F1-163E-A036-CEDB718AC656}"/>
              </a:ext>
            </a:extLst>
          </p:cNvPr>
          <p:cNvSpPr>
            <a:spLocks/>
          </p:cNvSpPr>
          <p:nvPr/>
        </p:nvSpPr>
        <p:spPr bwMode="auto">
          <a:xfrm>
            <a:off x="6841491" y="2519375"/>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9" name="Freeform 39">
            <a:extLst>
              <a:ext uri="{FF2B5EF4-FFF2-40B4-BE49-F238E27FC236}">
                <a16:creationId xmlns:a16="http://schemas.microsoft.com/office/drawing/2014/main" id="{38B9F821-28BD-6095-F4F6-970AC9BD7AC2}"/>
              </a:ext>
            </a:extLst>
          </p:cNvPr>
          <p:cNvSpPr>
            <a:spLocks/>
          </p:cNvSpPr>
          <p:nvPr/>
        </p:nvSpPr>
        <p:spPr bwMode="auto">
          <a:xfrm>
            <a:off x="6919231" y="2519375"/>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60" name="Freeform 5">
            <a:extLst>
              <a:ext uri="{FF2B5EF4-FFF2-40B4-BE49-F238E27FC236}">
                <a16:creationId xmlns:a16="http://schemas.microsoft.com/office/drawing/2014/main" id="{970DEE07-7096-DA08-D64B-E9E2526B5E5D}"/>
              </a:ext>
            </a:extLst>
          </p:cNvPr>
          <p:cNvSpPr>
            <a:spLocks noEditPoints="1"/>
          </p:cNvSpPr>
          <p:nvPr/>
        </p:nvSpPr>
        <p:spPr bwMode="auto">
          <a:xfrm>
            <a:off x="6761303" y="2407040"/>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9543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BE7E33-362B-1AB5-B098-7E0C0F19E30F}"/>
              </a:ext>
            </a:extLst>
          </p:cNvPr>
          <p:cNvSpPr>
            <a:spLocks noGrp="1"/>
          </p:cNvSpPr>
          <p:nvPr>
            <p:ph type="title"/>
          </p:nvPr>
        </p:nvSpPr>
        <p:spPr/>
        <p:txBody>
          <a:bodyPr/>
          <a:lstStyle/>
          <a:p>
            <a:r>
              <a:rPr kumimoji="1" lang="en-US" altLang="ja-JP" dirty="0" err="1"/>
              <a:t>SuperStram</a:t>
            </a:r>
            <a:r>
              <a:rPr kumimoji="1" lang="en-US" altLang="ja-JP" dirty="0"/>
              <a:t>-NX </a:t>
            </a:r>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82FE95C4-91C1-15C4-6207-6597D405D1C1}"/>
              </a:ext>
            </a:extLst>
          </p:cNvPr>
          <p:cNvSpPr>
            <a:spLocks noGrp="1"/>
          </p:cNvSpPr>
          <p:nvPr>
            <p:ph type="body" sz="quarter" idx="16"/>
          </p:nvPr>
        </p:nvSpPr>
        <p:spPr/>
        <p:txBody>
          <a:bodyPr/>
          <a:lstStyle/>
          <a:p>
            <a:r>
              <a:rPr lang="ja-JP" altLang="en-US" dirty="0"/>
              <a:t>機能概要図</a:t>
            </a:r>
            <a:endParaRPr kumimoji="1" lang="ja-JP" altLang="en-US" dirty="0"/>
          </a:p>
        </p:txBody>
      </p:sp>
      <p:sp>
        <p:nvSpPr>
          <p:cNvPr id="5" name="スライド番号プレースホルダー 4">
            <a:extLst>
              <a:ext uri="{FF2B5EF4-FFF2-40B4-BE49-F238E27FC236}">
                <a16:creationId xmlns:a16="http://schemas.microsoft.com/office/drawing/2014/main" id="{04C42531-7580-771C-CCD5-729973D91F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A12C5D6E-2196-17DC-F352-9C90EBB495C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69" name="正方形/長方形 168">
            <a:extLst>
              <a:ext uri="{FF2B5EF4-FFF2-40B4-BE49-F238E27FC236}">
                <a16:creationId xmlns:a16="http://schemas.microsoft.com/office/drawing/2014/main" id="{62E4CD0A-0C6E-A460-DA7B-AEFC0D7B7DBE}"/>
              </a:ext>
            </a:extLst>
          </p:cNvPr>
          <p:cNvSpPr/>
          <p:nvPr/>
        </p:nvSpPr>
        <p:spPr>
          <a:xfrm>
            <a:off x="203728" y="979747"/>
            <a:ext cx="3101303" cy="3924000"/>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Rectangle 8">
            <a:extLst>
              <a:ext uri="{FF2B5EF4-FFF2-40B4-BE49-F238E27FC236}">
                <a16:creationId xmlns:a16="http://schemas.microsoft.com/office/drawing/2014/main" id="{ED5297BC-4077-F2E0-F1FC-77A4D9E4A37F}"/>
              </a:ext>
            </a:extLst>
          </p:cNvPr>
          <p:cNvSpPr>
            <a:spLocks noChangeArrowheads="1"/>
          </p:cNvSpPr>
          <p:nvPr/>
        </p:nvSpPr>
        <p:spPr bwMode="auto">
          <a:xfrm>
            <a:off x="306923" y="1347569"/>
            <a:ext cx="1167404" cy="4032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1" name="Freeform 9">
            <a:extLst>
              <a:ext uri="{FF2B5EF4-FFF2-40B4-BE49-F238E27FC236}">
                <a16:creationId xmlns:a16="http://schemas.microsoft.com/office/drawing/2014/main" id="{0FED13AC-C6C9-B327-371A-2B85588566A7}"/>
              </a:ext>
            </a:extLst>
          </p:cNvPr>
          <p:cNvSpPr>
            <a:spLocks noEditPoints="1"/>
          </p:cNvSpPr>
          <p:nvPr/>
        </p:nvSpPr>
        <p:spPr bwMode="auto">
          <a:xfrm>
            <a:off x="465160" y="1428411"/>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2" name="グループ化 171">
            <a:extLst>
              <a:ext uri="{FF2B5EF4-FFF2-40B4-BE49-F238E27FC236}">
                <a16:creationId xmlns:a16="http://schemas.microsoft.com/office/drawing/2014/main" id="{8EEE7D0E-5F3D-EAB0-17B6-11A9FBBCB89E}"/>
              </a:ext>
            </a:extLst>
          </p:cNvPr>
          <p:cNvGrpSpPr/>
          <p:nvPr/>
        </p:nvGrpSpPr>
        <p:grpSpPr>
          <a:xfrm>
            <a:off x="427503" y="1874399"/>
            <a:ext cx="1000361" cy="364807"/>
            <a:chOff x="930561" y="1504111"/>
            <a:chExt cx="1000361" cy="364807"/>
          </a:xfrm>
        </p:grpSpPr>
        <p:sp>
          <p:nvSpPr>
            <p:cNvPr id="173" name="Freeform 61">
              <a:extLst>
                <a:ext uri="{FF2B5EF4-FFF2-40B4-BE49-F238E27FC236}">
                  <a16:creationId xmlns:a16="http://schemas.microsoft.com/office/drawing/2014/main" id="{A0AD5666-F0A9-FD5A-FCE6-03D0854E08C1}"/>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4" name="グループ化 173">
              <a:extLst>
                <a:ext uri="{FF2B5EF4-FFF2-40B4-BE49-F238E27FC236}">
                  <a16:creationId xmlns:a16="http://schemas.microsoft.com/office/drawing/2014/main" id="{ECEECEB2-0D7D-8F90-6495-6CD8A6A2B410}"/>
                </a:ext>
              </a:extLst>
            </p:cNvPr>
            <p:cNvGrpSpPr/>
            <p:nvPr/>
          </p:nvGrpSpPr>
          <p:grpSpPr>
            <a:xfrm>
              <a:off x="1518172" y="1576183"/>
              <a:ext cx="412750" cy="220662"/>
              <a:chOff x="1518172" y="1536274"/>
              <a:chExt cx="412750" cy="220662"/>
            </a:xfrm>
          </p:grpSpPr>
          <p:sp>
            <p:nvSpPr>
              <p:cNvPr id="175" name="Freeform 59">
                <a:extLst>
                  <a:ext uri="{FF2B5EF4-FFF2-40B4-BE49-F238E27FC236}">
                    <a16:creationId xmlns:a16="http://schemas.microsoft.com/office/drawing/2014/main" id="{75389FBA-B445-9946-1EA0-21ACB15A11B7}"/>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6" name="Freeform 60">
                <a:extLst>
                  <a:ext uri="{FF2B5EF4-FFF2-40B4-BE49-F238E27FC236}">
                    <a16:creationId xmlns:a16="http://schemas.microsoft.com/office/drawing/2014/main" id="{AB5769A7-CDD0-C531-1A36-70EBDD96DFAC}"/>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77" name="Rectangle 83">
            <a:extLst>
              <a:ext uri="{FF2B5EF4-FFF2-40B4-BE49-F238E27FC236}">
                <a16:creationId xmlns:a16="http://schemas.microsoft.com/office/drawing/2014/main" id="{4CEA333A-E983-1538-52CA-EFE2A540F81B}"/>
              </a:ext>
            </a:extLst>
          </p:cNvPr>
          <p:cNvSpPr>
            <a:spLocks noChangeArrowheads="1"/>
          </p:cNvSpPr>
          <p:nvPr/>
        </p:nvSpPr>
        <p:spPr bwMode="auto">
          <a:xfrm>
            <a:off x="1639525" y="1347569"/>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8" name="Freeform 87">
            <a:extLst>
              <a:ext uri="{FF2B5EF4-FFF2-40B4-BE49-F238E27FC236}">
                <a16:creationId xmlns:a16="http://schemas.microsoft.com/office/drawing/2014/main" id="{FE38136A-9326-8C4F-11AD-CF601EAC36CB}"/>
              </a:ext>
            </a:extLst>
          </p:cNvPr>
          <p:cNvSpPr>
            <a:spLocks noEditPoints="1"/>
          </p:cNvSpPr>
          <p:nvPr/>
        </p:nvSpPr>
        <p:spPr bwMode="auto">
          <a:xfrm>
            <a:off x="1743869" y="1428411"/>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9" name="グループ化 178">
            <a:extLst>
              <a:ext uri="{FF2B5EF4-FFF2-40B4-BE49-F238E27FC236}">
                <a16:creationId xmlns:a16="http://schemas.microsoft.com/office/drawing/2014/main" id="{8EEDB96E-C8B3-BB6F-683E-BB2EFFC45F00}"/>
              </a:ext>
            </a:extLst>
          </p:cNvPr>
          <p:cNvGrpSpPr/>
          <p:nvPr/>
        </p:nvGrpSpPr>
        <p:grpSpPr>
          <a:xfrm>
            <a:off x="1867663" y="1890103"/>
            <a:ext cx="1000361" cy="349103"/>
            <a:chOff x="2467463" y="1484723"/>
            <a:chExt cx="1082664" cy="377825"/>
          </a:xfrm>
        </p:grpSpPr>
        <p:grpSp>
          <p:nvGrpSpPr>
            <p:cNvPr id="180" name="グループ化 179">
              <a:extLst>
                <a:ext uri="{FF2B5EF4-FFF2-40B4-BE49-F238E27FC236}">
                  <a16:creationId xmlns:a16="http://schemas.microsoft.com/office/drawing/2014/main" id="{B0152DC9-A1E9-D8BA-3F5C-2928C152CB58}"/>
                </a:ext>
              </a:extLst>
            </p:cNvPr>
            <p:cNvGrpSpPr/>
            <p:nvPr/>
          </p:nvGrpSpPr>
          <p:grpSpPr>
            <a:xfrm>
              <a:off x="2467463" y="1484723"/>
              <a:ext cx="288926" cy="377825"/>
              <a:chOff x="757238" y="4846638"/>
              <a:chExt cx="288926" cy="377825"/>
            </a:xfrm>
          </p:grpSpPr>
          <p:sp>
            <p:nvSpPr>
              <p:cNvPr id="205" name="Freeform 33">
                <a:extLst>
                  <a:ext uri="{FF2B5EF4-FFF2-40B4-BE49-F238E27FC236}">
                    <a16:creationId xmlns:a16="http://schemas.microsoft.com/office/drawing/2014/main" id="{5B3A3537-FAB2-1948-CBC9-36F2F618793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6" name="Freeform 34">
                <a:extLst>
                  <a:ext uri="{FF2B5EF4-FFF2-40B4-BE49-F238E27FC236}">
                    <a16:creationId xmlns:a16="http://schemas.microsoft.com/office/drawing/2014/main" id="{39058FE9-AB95-5734-6B98-C1FCF4012110}"/>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7" name="Rectangle 35">
                <a:extLst>
                  <a:ext uri="{FF2B5EF4-FFF2-40B4-BE49-F238E27FC236}">
                    <a16:creationId xmlns:a16="http://schemas.microsoft.com/office/drawing/2014/main" id="{C6F9680E-D4DD-A160-19B5-B3F15C12B3D1}"/>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8" name="Rectangle 36">
                <a:extLst>
                  <a:ext uri="{FF2B5EF4-FFF2-40B4-BE49-F238E27FC236}">
                    <a16:creationId xmlns:a16="http://schemas.microsoft.com/office/drawing/2014/main" id="{31F17E3E-53C3-10AD-5118-9FF506C37071}"/>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9" name="Rectangle 37">
                <a:extLst>
                  <a:ext uri="{FF2B5EF4-FFF2-40B4-BE49-F238E27FC236}">
                    <a16:creationId xmlns:a16="http://schemas.microsoft.com/office/drawing/2014/main" id="{2E229E59-A8F8-31B1-3FF6-B7BE421A31D4}"/>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0" name="Freeform 38">
                <a:extLst>
                  <a:ext uri="{FF2B5EF4-FFF2-40B4-BE49-F238E27FC236}">
                    <a16:creationId xmlns:a16="http://schemas.microsoft.com/office/drawing/2014/main" id="{F3CCFDB4-3AC8-544C-EC34-45450ED75885}"/>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1" name="Freeform 39">
                <a:extLst>
                  <a:ext uri="{FF2B5EF4-FFF2-40B4-BE49-F238E27FC236}">
                    <a16:creationId xmlns:a16="http://schemas.microsoft.com/office/drawing/2014/main" id="{BE6D6DFA-37C5-C76F-921D-2F86CA3BED64}"/>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2" name="Freeform 40">
                <a:extLst>
                  <a:ext uri="{FF2B5EF4-FFF2-40B4-BE49-F238E27FC236}">
                    <a16:creationId xmlns:a16="http://schemas.microsoft.com/office/drawing/2014/main" id="{FF913582-8FB4-A859-44BE-83048664A73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3" name="Freeform 41">
                <a:extLst>
                  <a:ext uri="{FF2B5EF4-FFF2-40B4-BE49-F238E27FC236}">
                    <a16:creationId xmlns:a16="http://schemas.microsoft.com/office/drawing/2014/main" id="{1DE587EB-5BB5-F12D-3ECF-55E2F5A2F397}"/>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4" name="Rectangle 42">
                <a:extLst>
                  <a:ext uri="{FF2B5EF4-FFF2-40B4-BE49-F238E27FC236}">
                    <a16:creationId xmlns:a16="http://schemas.microsoft.com/office/drawing/2014/main" id="{6E13A5A1-1E99-8961-A5B8-B5AA8BBC74B7}"/>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5" name="Freeform 43">
                <a:extLst>
                  <a:ext uri="{FF2B5EF4-FFF2-40B4-BE49-F238E27FC236}">
                    <a16:creationId xmlns:a16="http://schemas.microsoft.com/office/drawing/2014/main" id="{4C535EF8-E8F5-95AF-6635-DE8BBFBA8852}"/>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81" name="グループ化 180">
              <a:extLst>
                <a:ext uri="{FF2B5EF4-FFF2-40B4-BE49-F238E27FC236}">
                  <a16:creationId xmlns:a16="http://schemas.microsoft.com/office/drawing/2014/main" id="{D65E56A6-E23C-9995-9E8C-5293BC29C2EE}"/>
                </a:ext>
              </a:extLst>
            </p:cNvPr>
            <p:cNvGrpSpPr/>
            <p:nvPr/>
          </p:nvGrpSpPr>
          <p:grpSpPr>
            <a:xfrm>
              <a:off x="2864332" y="1484723"/>
              <a:ext cx="288926" cy="377825"/>
              <a:chOff x="757238" y="4846638"/>
              <a:chExt cx="288926" cy="377825"/>
            </a:xfrm>
          </p:grpSpPr>
          <p:sp>
            <p:nvSpPr>
              <p:cNvPr id="194" name="Freeform 33">
                <a:extLst>
                  <a:ext uri="{FF2B5EF4-FFF2-40B4-BE49-F238E27FC236}">
                    <a16:creationId xmlns:a16="http://schemas.microsoft.com/office/drawing/2014/main" id="{E7CD63CB-98B4-EECA-6298-A9F8906CB643}"/>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5" name="Freeform 34">
                <a:extLst>
                  <a:ext uri="{FF2B5EF4-FFF2-40B4-BE49-F238E27FC236}">
                    <a16:creationId xmlns:a16="http://schemas.microsoft.com/office/drawing/2014/main" id="{F7B84C8D-D46A-4497-240B-DCAF149BFA75}"/>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6" name="Rectangle 35">
                <a:extLst>
                  <a:ext uri="{FF2B5EF4-FFF2-40B4-BE49-F238E27FC236}">
                    <a16:creationId xmlns:a16="http://schemas.microsoft.com/office/drawing/2014/main" id="{F989D996-DA0E-FD25-2A00-D7E143CC06E5}"/>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7" name="Rectangle 36">
                <a:extLst>
                  <a:ext uri="{FF2B5EF4-FFF2-40B4-BE49-F238E27FC236}">
                    <a16:creationId xmlns:a16="http://schemas.microsoft.com/office/drawing/2014/main" id="{CAF86FCB-E19D-35BD-31D3-3832DE4D0178}"/>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8" name="Rectangle 37">
                <a:extLst>
                  <a:ext uri="{FF2B5EF4-FFF2-40B4-BE49-F238E27FC236}">
                    <a16:creationId xmlns:a16="http://schemas.microsoft.com/office/drawing/2014/main" id="{81584758-0322-786C-B65D-BE9AB26D85F1}"/>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9" name="Freeform 38">
                <a:extLst>
                  <a:ext uri="{FF2B5EF4-FFF2-40B4-BE49-F238E27FC236}">
                    <a16:creationId xmlns:a16="http://schemas.microsoft.com/office/drawing/2014/main" id="{867AC74E-0689-17EF-46B4-B46017B55A2A}"/>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0" name="Freeform 39">
                <a:extLst>
                  <a:ext uri="{FF2B5EF4-FFF2-40B4-BE49-F238E27FC236}">
                    <a16:creationId xmlns:a16="http://schemas.microsoft.com/office/drawing/2014/main" id="{C3C35B18-1E8B-3663-117A-7BC316C1417B}"/>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1" name="Freeform 40">
                <a:extLst>
                  <a:ext uri="{FF2B5EF4-FFF2-40B4-BE49-F238E27FC236}">
                    <a16:creationId xmlns:a16="http://schemas.microsoft.com/office/drawing/2014/main" id="{73247140-95D7-115A-86D8-CE68AB7C71D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2" name="Freeform 41">
                <a:extLst>
                  <a:ext uri="{FF2B5EF4-FFF2-40B4-BE49-F238E27FC236}">
                    <a16:creationId xmlns:a16="http://schemas.microsoft.com/office/drawing/2014/main" id="{43F59D0B-12C9-E461-7709-9C18E1ABC627}"/>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3" name="Rectangle 42">
                <a:extLst>
                  <a:ext uri="{FF2B5EF4-FFF2-40B4-BE49-F238E27FC236}">
                    <a16:creationId xmlns:a16="http://schemas.microsoft.com/office/drawing/2014/main" id="{023B7E41-1FA7-1E07-830D-E84ACD1EC8DE}"/>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4" name="Freeform 43">
                <a:extLst>
                  <a:ext uri="{FF2B5EF4-FFF2-40B4-BE49-F238E27FC236}">
                    <a16:creationId xmlns:a16="http://schemas.microsoft.com/office/drawing/2014/main" id="{9AB335E1-28D7-31A2-7526-BCC1005CBE9C}"/>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82" name="グループ化 181">
              <a:extLst>
                <a:ext uri="{FF2B5EF4-FFF2-40B4-BE49-F238E27FC236}">
                  <a16:creationId xmlns:a16="http://schemas.microsoft.com/office/drawing/2014/main" id="{7B5D4A79-D0CF-9DAE-1E7B-843C671DF1B6}"/>
                </a:ext>
              </a:extLst>
            </p:cNvPr>
            <p:cNvGrpSpPr/>
            <p:nvPr/>
          </p:nvGrpSpPr>
          <p:grpSpPr>
            <a:xfrm>
              <a:off x="3261201" y="1484723"/>
              <a:ext cx="288926" cy="377825"/>
              <a:chOff x="757238" y="4846638"/>
              <a:chExt cx="288926" cy="377825"/>
            </a:xfrm>
          </p:grpSpPr>
          <p:sp>
            <p:nvSpPr>
              <p:cNvPr id="183" name="Freeform 33">
                <a:extLst>
                  <a:ext uri="{FF2B5EF4-FFF2-40B4-BE49-F238E27FC236}">
                    <a16:creationId xmlns:a16="http://schemas.microsoft.com/office/drawing/2014/main" id="{B3A4814D-AEAB-2928-91FF-729A21A9CC4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4" name="Freeform 34">
                <a:extLst>
                  <a:ext uri="{FF2B5EF4-FFF2-40B4-BE49-F238E27FC236}">
                    <a16:creationId xmlns:a16="http://schemas.microsoft.com/office/drawing/2014/main" id="{2A40A5FD-6887-6F31-4012-076D272ADF0C}"/>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5" name="Rectangle 35">
                <a:extLst>
                  <a:ext uri="{FF2B5EF4-FFF2-40B4-BE49-F238E27FC236}">
                    <a16:creationId xmlns:a16="http://schemas.microsoft.com/office/drawing/2014/main" id="{776E38A2-6F94-B1B4-7D01-65F0ED631DC2}"/>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6" name="Rectangle 36">
                <a:extLst>
                  <a:ext uri="{FF2B5EF4-FFF2-40B4-BE49-F238E27FC236}">
                    <a16:creationId xmlns:a16="http://schemas.microsoft.com/office/drawing/2014/main" id="{1ACDCBC7-813D-9536-B367-D7A815B6226B}"/>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7" name="Rectangle 37">
                <a:extLst>
                  <a:ext uri="{FF2B5EF4-FFF2-40B4-BE49-F238E27FC236}">
                    <a16:creationId xmlns:a16="http://schemas.microsoft.com/office/drawing/2014/main" id="{87A7371F-B90D-4219-C64D-4B82F801CFAC}"/>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8" name="Freeform 38">
                <a:extLst>
                  <a:ext uri="{FF2B5EF4-FFF2-40B4-BE49-F238E27FC236}">
                    <a16:creationId xmlns:a16="http://schemas.microsoft.com/office/drawing/2014/main" id="{57E7EF5A-521E-6D07-0B63-AFDD1F1AAB06}"/>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9" name="Freeform 39">
                <a:extLst>
                  <a:ext uri="{FF2B5EF4-FFF2-40B4-BE49-F238E27FC236}">
                    <a16:creationId xmlns:a16="http://schemas.microsoft.com/office/drawing/2014/main" id="{C303CCCF-A20C-6862-0810-ABE24F9EDE65}"/>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0" name="Freeform 40">
                <a:extLst>
                  <a:ext uri="{FF2B5EF4-FFF2-40B4-BE49-F238E27FC236}">
                    <a16:creationId xmlns:a16="http://schemas.microsoft.com/office/drawing/2014/main" id="{54C6DB4F-27B3-53E0-C3BD-02D5E4768ED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1" name="Freeform 41">
                <a:extLst>
                  <a:ext uri="{FF2B5EF4-FFF2-40B4-BE49-F238E27FC236}">
                    <a16:creationId xmlns:a16="http://schemas.microsoft.com/office/drawing/2014/main" id="{794D022C-CFE1-4762-3CFD-63307A711CD6}"/>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2" name="Rectangle 42">
                <a:extLst>
                  <a:ext uri="{FF2B5EF4-FFF2-40B4-BE49-F238E27FC236}">
                    <a16:creationId xmlns:a16="http://schemas.microsoft.com/office/drawing/2014/main" id="{9329C587-D2A6-D210-A90F-B0E1BC672C45}"/>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3" name="Freeform 43">
                <a:extLst>
                  <a:ext uri="{FF2B5EF4-FFF2-40B4-BE49-F238E27FC236}">
                    <a16:creationId xmlns:a16="http://schemas.microsoft.com/office/drawing/2014/main" id="{A5A91862-31CC-D6B6-81F5-66D3ECD9045E}"/>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216" name="正方形/長方形 215">
            <a:extLst>
              <a:ext uri="{FF2B5EF4-FFF2-40B4-BE49-F238E27FC236}">
                <a16:creationId xmlns:a16="http://schemas.microsoft.com/office/drawing/2014/main" id="{289037CA-874B-88A7-DF9D-4D60020DBC34}"/>
              </a:ext>
            </a:extLst>
          </p:cNvPr>
          <p:cNvSpPr/>
          <p:nvPr/>
        </p:nvSpPr>
        <p:spPr>
          <a:xfrm>
            <a:off x="203728" y="979749"/>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17" name="正方形/長方形 216">
            <a:extLst>
              <a:ext uri="{FF2B5EF4-FFF2-40B4-BE49-F238E27FC236}">
                <a16:creationId xmlns:a16="http://schemas.microsoft.com/office/drawing/2014/main" id="{20E7C32D-6925-0BC3-779A-FE0F219C86BF}"/>
              </a:ext>
            </a:extLst>
          </p:cNvPr>
          <p:cNvSpPr/>
          <p:nvPr/>
        </p:nvSpPr>
        <p:spPr>
          <a:xfrm>
            <a:off x="5317726" y="978596"/>
            <a:ext cx="3709524" cy="3903130"/>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Freeform 9">
            <a:extLst>
              <a:ext uri="{FF2B5EF4-FFF2-40B4-BE49-F238E27FC236}">
                <a16:creationId xmlns:a16="http://schemas.microsoft.com/office/drawing/2014/main" id="{9DB88A84-2CB1-CF96-07BF-01ECA0C0F574}"/>
              </a:ext>
            </a:extLst>
          </p:cNvPr>
          <p:cNvSpPr>
            <a:spLocks noEditPoints="1"/>
          </p:cNvSpPr>
          <p:nvPr/>
        </p:nvSpPr>
        <p:spPr bwMode="auto">
          <a:xfrm>
            <a:off x="7525498" y="1430955"/>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9" name="Rectangle 83">
            <a:extLst>
              <a:ext uri="{FF2B5EF4-FFF2-40B4-BE49-F238E27FC236}">
                <a16:creationId xmlns:a16="http://schemas.microsoft.com/office/drawing/2014/main" id="{18BE3368-DA7A-F587-A7DB-017269E7B356}"/>
              </a:ext>
            </a:extLst>
          </p:cNvPr>
          <p:cNvSpPr>
            <a:spLocks noChangeArrowheads="1"/>
          </p:cNvSpPr>
          <p:nvPr/>
        </p:nvSpPr>
        <p:spPr bwMode="auto">
          <a:xfrm>
            <a:off x="5469725" y="1347569"/>
            <a:ext cx="3371403"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0" name="Freeform 87">
            <a:extLst>
              <a:ext uri="{FF2B5EF4-FFF2-40B4-BE49-F238E27FC236}">
                <a16:creationId xmlns:a16="http://schemas.microsoft.com/office/drawing/2014/main" id="{141F912A-4FAC-C2C2-8A61-EDA01AE8BA7E}"/>
              </a:ext>
            </a:extLst>
          </p:cNvPr>
          <p:cNvSpPr>
            <a:spLocks noEditPoints="1"/>
          </p:cNvSpPr>
          <p:nvPr/>
        </p:nvSpPr>
        <p:spPr bwMode="auto">
          <a:xfrm>
            <a:off x="6493236" y="1428411"/>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1" name="正方形/長方形 220">
            <a:extLst>
              <a:ext uri="{FF2B5EF4-FFF2-40B4-BE49-F238E27FC236}">
                <a16:creationId xmlns:a16="http://schemas.microsoft.com/office/drawing/2014/main" id="{CCC61FB3-DAC5-B582-D171-D3024D0089D8}"/>
              </a:ext>
            </a:extLst>
          </p:cNvPr>
          <p:cNvSpPr/>
          <p:nvPr/>
        </p:nvSpPr>
        <p:spPr>
          <a:xfrm>
            <a:off x="5312470" y="978595"/>
            <a:ext cx="3722400"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22" name="正方形/長方形 221">
            <a:extLst>
              <a:ext uri="{FF2B5EF4-FFF2-40B4-BE49-F238E27FC236}">
                <a16:creationId xmlns:a16="http://schemas.microsoft.com/office/drawing/2014/main" id="{30EA1ABE-2759-339D-D045-A5829BF1DB17}"/>
              </a:ext>
            </a:extLst>
          </p:cNvPr>
          <p:cNvSpPr/>
          <p:nvPr/>
        </p:nvSpPr>
        <p:spPr>
          <a:xfrm>
            <a:off x="3388392" y="979065"/>
            <a:ext cx="1819169" cy="3924000"/>
          </a:xfrm>
          <a:prstGeom prst="rect">
            <a:avLst/>
          </a:prstGeom>
          <a:solidFill>
            <a:srgbClr val="BA83B7">
              <a:alpha val="20000"/>
            </a:srgbClr>
          </a:solidFill>
          <a:ln w="19050">
            <a:solidFill>
              <a:srgbClr val="BA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a:extLst>
              <a:ext uri="{FF2B5EF4-FFF2-40B4-BE49-F238E27FC236}">
                <a16:creationId xmlns:a16="http://schemas.microsoft.com/office/drawing/2014/main" id="{EE284583-D26E-C5AA-9B61-EC3BA376DC2F}"/>
              </a:ext>
            </a:extLst>
          </p:cNvPr>
          <p:cNvSpPr txBox="1"/>
          <p:nvPr/>
        </p:nvSpPr>
        <p:spPr>
          <a:xfrm>
            <a:off x="3372080" y="1136023"/>
            <a:ext cx="1768433" cy="292388"/>
          </a:xfrm>
          <a:prstGeom prst="rect">
            <a:avLst/>
          </a:prstGeom>
          <a:noFill/>
        </p:spPr>
        <p:txBody>
          <a:bodyPr wrap="none" rtlCol="0">
            <a:spAutoFit/>
          </a:bodyPr>
          <a:lstStyle/>
          <a:p>
            <a:pPr algn="ctr"/>
            <a:r>
              <a:rPr kumimoji="1" lang="en-US" altLang="ja-JP" sz="1300" b="1">
                <a:solidFill>
                  <a:srgbClr val="BA83B7"/>
                </a:solidFill>
                <a:latin typeface="BIZ UDPゴシック" panose="020B0400000000000000" pitchFamily="50" charset="-128"/>
                <a:ea typeface="BIZ UDPゴシック" panose="020B0400000000000000" pitchFamily="50" charset="-128"/>
              </a:rPr>
              <a:t>Peppol</a:t>
            </a:r>
            <a:r>
              <a:rPr kumimoji="1" lang="ja-JP" altLang="en-US" sz="1300" b="1">
                <a:solidFill>
                  <a:srgbClr val="BA83B7"/>
                </a:solidFill>
                <a:latin typeface="BIZ UDPゴシック" panose="020B0400000000000000" pitchFamily="50" charset="-128"/>
                <a:ea typeface="BIZ UDPゴシック" panose="020B0400000000000000" pitchFamily="50" charset="-128"/>
              </a:rPr>
              <a:t>ネットワーク</a:t>
            </a:r>
          </a:p>
        </p:txBody>
      </p:sp>
      <p:grpSp>
        <p:nvGrpSpPr>
          <p:cNvPr id="224" name="グループ化 223">
            <a:extLst>
              <a:ext uri="{FF2B5EF4-FFF2-40B4-BE49-F238E27FC236}">
                <a16:creationId xmlns:a16="http://schemas.microsoft.com/office/drawing/2014/main" id="{402F4248-9DB1-FDCF-169C-4BF5168250D2}"/>
              </a:ext>
            </a:extLst>
          </p:cNvPr>
          <p:cNvGrpSpPr>
            <a:grpSpLocks noChangeAspect="1"/>
          </p:cNvGrpSpPr>
          <p:nvPr/>
        </p:nvGrpSpPr>
        <p:grpSpPr>
          <a:xfrm>
            <a:off x="3938856" y="1712068"/>
            <a:ext cx="696302" cy="477425"/>
            <a:chOff x="0" y="114300"/>
            <a:chExt cx="10691813" cy="7331075"/>
          </a:xfrm>
        </p:grpSpPr>
        <p:sp>
          <p:nvSpPr>
            <p:cNvPr id="225" name="Freeform 101">
              <a:extLst>
                <a:ext uri="{FF2B5EF4-FFF2-40B4-BE49-F238E27FC236}">
                  <a16:creationId xmlns:a16="http://schemas.microsoft.com/office/drawing/2014/main" id="{635108C4-E1A9-3E23-433D-DF5B751DC55A}"/>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6" name="Freeform 102">
              <a:extLst>
                <a:ext uri="{FF2B5EF4-FFF2-40B4-BE49-F238E27FC236}">
                  <a16:creationId xmlns:a16="http://schemas.microsoft.com/office/drawing/2014/main" id="{036BFF4C-49C8-CB89-2921-3D949590108E}"/>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7" name="Oval 103">
              <a:extLst>
                <a:ext uri="{FF2B5EF4-FFF2-40B4-BE49-F238E27FC236}">
                  <a16:creationId xmlns:a16="http://schemas.microsoft.com/office/drawing/2014/main" id="{A71A088F-A64B-20DC-C028-1DD403CD53F9}"/>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8" name="Oval 104">
              <a:extLst>
                <a:ext uri="{FF2B5EF4-FFF2-40B4-BE49-F238E27FC236}">
                  <a16:creationId xmlns:a16="http://schemas.microsoft.com/office/drawing/2014/main" id="{B3D5BF0B-8411-947A-9412-5811D573FC57}"/>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9" name="Freeform 105">
              <a:extLst>
                <a:ext uri="{FF2B5EF4-FFF2-40B4-BE49-F238E27FC236}">
                  <a16:creationId xmlns:a16="http://schemas.microsoft.com/office/drawing/2014/main" id="{39C9FA06-75C0-C729-2D5B-20F0B9C0B0C9}"/>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0" name="Freeform 106">
              <a:extLst>
                <a:ext uri="{FF2B5EF4-FFF2-40B4-BE49-F238E27FC236}">
                  <a16:creationId xmlns:a16="http://schemas.microsoft.com/office/drawing/2014/main" id="{9B7CAE54-1352-A796-9348-DA5A98A333A8}"/>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1" name="Oval 107">
              <a:extLst>
                <a:ext uri="{FF2B5EF4-FFF2-40B4-BE49-F238E27FC236}">
                  <a16:creationId xmlns:a16="http://schemas.microsoft.com/office/drawing/2014/main" id="{98F31A22-B95D-8092-B96D-71D2F15ADE77}"/>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2" name="Freeform 108">
              <a:extLst>
                <a:ext uri="{FF2B5EF4-FFF2-40B4-BE49-F238E27FC236}">
                  <a16:creationId xmlns:a16="http://schemas.microsoft.com/office/drawing/2014/main" id="{CFB3D935-76D1-354B-CDFD-29B4EF49335D}"/>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3" name="Freeform 109">
              <a:extLst>
                <a:ext uri="{FF2B5EF4-FFF2-40B4-BE49-F238E27FC236}">
                  <a16:creationId xmlns:a16="http://schemas.microsoft.com/office/drawing/2014/main" id="{4B62D780-04D8-F218-8D5F-D32F059CDE0F}"/>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34" name="テキスト ボックス 233">
            <a:extLst>
              <a:ext uri="{FF2B5EF4-FFF2-40B4-BE49-F238E27FC236}">
                <a16:creationId xmlns:a16="http://schemas.microsoft.com/office/drawing/2014/main" id="{3C369868-1A4C-815D-92C9-EC500830540D}"/>
              </a:ext>
            </a:extLst>
          </p:cNvPr>
          <p:cNvSpPr txBox="1"/>
          <p:nvPr/>
        </p:nvSpPr>
        <p:spPr>
          <a:xfrm>
            <a:off x="3640837" y="2185807"/>
            <a:ext cx="1292340" cy="261610"/>
          </a:xfrm>
          <a:prstGeom prst="rect">
            <a:avLst/>
          </a:prstGeom>
          <a:noFill/>
        </p:spPr>
        <p:txBody>
          <a:bodyPr wrap="none" rtlCol="0">
            <a:spAutoFit/>
          </a:bodyPr>
          <a:lstStyle/>
          <a:p>
            <a:pPr algn="ctr"/>
            <a:r>
              <a:rPr kumimoji="1" lang="en-US" altLang="ja-JP" sz="1100">
                <a:latin typeface="BIZ UDPゴシック" panose="020B0400000000000000" pitchFamily="50" charset="-128"/>
                <a:ea typeface="BIZ UDPゴシック" panose="020B0400000000000000" pitchFamily="50" charset="-128"/>
              </a:rPr>
              <a:t>Peppol</a:t>
            </a:r>
            <a:r>
              <a:rPr kumimoji="1" lang="ja-JP" altLang="en-US" sz="1100">
                <a:latin typeface="BIZ UDPゴシック" panose="020B0400000000000000" pitchFamily="50" charset="-128"/>
                <a:ea typeface="BIZ UDPゴシック" panose="020B0400000000000000" pitchFamily="50" charset="-128"/>
              </a:rPr>
              <a:t>登録情報</a:t>
            </a:r>
          </a:p>
        </p:txBody>
      </p:sp>
      <p:grpSp>
        <p:nvGrpSpPr>
          <p:cNvPr id="235" name="グループ化 234">
            <a:extLst>
              <a:ext uri="{FF2B5EF4-FFF2-40B4-BE49-F238E27FC236}">
                <a16:creationId xmlns:a16="http://schemas.microsoft.com/office/drawing/2014/main" id="{7656351C-6DAE-97C2-C148-3276950DAB71}"/>
              </a:ext>
            </a:extLst>
          </p:cNvPr>
          <p:cNvGrpSpPr/>
          <p:nvPr/>
        </p:nvGrpSpPr>
        <p:grpSpPr>
          <a:xfrm>
            <a:off x="3534074" y="2798041"/>
            <a:ext cx="479452" cy="486867"/>
            <a:chOff x="8092581" y="1917941"/>
            <a:chExt cx="479452" cy="486867"/>
          </a:xfrm>
        </p:grpSpPr>
        <p:sp>
          <p:nvSpPr>
            <p:cNvPr id="236" name="楕円 235">
              <a:extLst>
                <a:ext uri="{FF2B5EF4-FFF2-40B4-BE49-F238E27FC236}">
                  <a16:creationId xmlns:a16="http://schemas.microsoft.com/office/drawing/2014/main" id="{44EE3EFA-1E1A-95B6-888A-A327472863EE}"/>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37" name="グループ化 236">
              <a:extLst>
                <a:ext uri="{FF2B5EF4-FFF2-40B4-BE49-F238E27FC236}">
                  <a16:creationId xmlns:a16="http://schemas.microsoft.com/office/drawing/2014/main" id="{EBF7D9AA-C3B7-54DB-B4CD-CFFABBB82A7D}"/>
                </a:ext>
              </a:extLst>
            </p:cNvPr>
            <p:cNvGrpSpPr>
              <a:grpSpLocks noChangeAspect="1"/>
            </p:cNvGrpSpPr>
            <p:nvPr/>
          </p:nvGrpSpPr>
          <p:grpSpPr>
            <a:xfrm rot="1363381">
              <a:off x="8134825" y="1969804"/>
              <a:ext cx="383140" cy="383140"/>
              <a:chOff x="704850" y="2319338"/>
              <a:chExt cx="7559675" cy="7559675"/>
            </a:xfrm>
          </p:grpSpPr>
          <p:sp>
            <p:nvSpPr>
              <p:cNvPr id="238" name="Freeform 123">
                <a:extLst>
                  <a:ext uri="{FF2B5EF4-FFF2-40B4-BE49-F238E27FC236}">
                    <a16:creationId xmlns:a16="http://schemas.microsoft.com/office/drawing/2014/main" id="{D45BC0DE-1C1F-6639-ADE6-C26FD8034E41}"/>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39" name="Oval 124">
                <a:extLst>
                  <a:ext uri="{FF2B5EF4-FFF2-40B4-BE49-F238E27FC236}">
                    <a16:creationId xmlns:a16="http://schemas.microsoft.com/office/drawing/2014/main" id="{CF77DD7B-5176-6158-EBE9-D56267A26ED7}"/>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0" name="Oval 125">
                <a:extLst>
                  <a:ext uri="{FF2B5EF4-FFF2-40B4-BE49-F238E27FC236}">
                    <a16:creationId xmlns:a16="http://schemas.microsoft.com/office/drawing/2014/main" id="{0BE7EE19-9825-28A1-6750-A013E1293783}"/>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1" name="Oval 126">
                <a:extLst>
                  <a:ext uri="{FF2B5EF4-FFF2-40B4-BE49-F238E27FC236}">
                    <a16:creationId xmlns:a16="http://schemas.microsoft.com/office/drawing/2014/main" id="{38846365-AFAF-C788-F36D-E6CB772AC478}"/>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2" name="Oval 127">
                <a:extLst>
                  <a:ext uri="{FF2B5EF4-FFF2-40B4-BE49-F238E27FC236}">
                    <a16:creationId xmlns:a16="http://schemas.microsoft.com/office/drawing/2014/main" id="{40A1C9BE-9FE6-71BD-2301-184C4B4A867E}"/>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3" name="Oval 128">
                <a:extLst>
                  <a:ext uri="{FF2B5EF4-FFF2-40B4-BE49-F238E27FC236}">
                    <a16:creationId xmlns:a16="http://schemas.microsoft.com/office/drawing/2014/main" id="{4F33CC3A-4EB6-5E9A-7FC4-58EB65684EBE}"/>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4" name="Oval 129">
                <a:extLst>
                  <a:ext uri="{FF2B5EF4-FFF2-40B4-BE49-F238E27FC236}">
                    <a16:creationId xmlns:a16="http://schemas.microsoft.com/office/drawing/2014/main" id="{32D72416-06A4-7FB0-BA3B-5F62DFBED57E}"/>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245" name="グループ化 244">
            <a:extLst>
              <a:ext uri="{FF2B5EF4-FFF2-40B4-BE49-F238E27FC236}">
                <a16:creationId xmlns:a16="http://schemas.microsoft.com/office/drawing/2014/main" id="{980541D0-DBD3-9775-827A-01038FFB318A}"/>
              </a:ext>
            </a:extLst>
          </p:cNvPr>
          <p:cNvGrpSpPr/>
          <p:nvPr/>
        </p:nvGrpSpPr>
        <p:grpSpPr>
          <a:xfrm>
            <a:off x="4569125" y="2832459"/>
            <a:ext cx="479452" cy="486867"/>
            <a:chOff x="8092581" y="1917941"/>
            <a:chExt cx="479452" cy="486867"/>
          </a:xfrm>
        </p:grpSpPr>
        <p:sp>
          <p:nvSpPr>
            <p:cNvPr id="246" name="楕円 245">
              <a:extLst>
                <a:ext uri="{FF2B5EF4-FFF2-40B4-BE49-F238E27FC236}">
                  <a16:creationId xmlns:a16="http://schemas.microsoft.com/office/drawing/2014/main" id="{5960021A-3B97-2A5D-BB6D-A69F6134EF3C}"/>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47" name="グループ化 246">
              <a:extLst>
                <a:ext uri="{FF2B5EF4-FFF2-40B4-BE49-F238E27FC236}">
                  <a16:creationId xmlns:a16="http://schemas.microsoft.com/office/drawing/2014/main" id="{9FDBC748-76B7-0A8F-DBAF-BA6927B42881}"/>
                </a:ext>
              </a:extLst>
            </p:cNvPr>
            <p:cNvGrpSpPr>
              <a:grpSpLocks noChangeAspect="1"/>
            </p:cNvGrpSpPr>
            <p:nvPr/>
          </p:nvGrpSpPr>
          <p:grpSpPr>
            <a:xfrm rot="1363381">
              <a:off x="8134825" y="1969804"/>
              <a:ext cx="383140" cy="383140"/>
              <a:chOff x="704850" y="2319338"/>
              <a:chExt cx="7559675" cy="7559675"/>
            </a:xfrm>
          </p:grpSpPr>
          <p:sp>
            <p:nvSpPr>
              <p:cNvPr id="248" name="Freeform 123">
                <a:extLst>
                  <a:ext uri="{FF2B5EF4-FFF2-40B4-BE49-F238E27FC236}">
                    <a16:creationId xmlns:a16="http://schemas.microsoft.com/office/drawing/2014/main" id="{DBD94398-F853-73EC-13C1-A43BBBE39309}"/>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9" name="Oval 124">
                <a:extLst>
                  <a:ext uri="{FF2B5EF4-FFF2-40B4-BE49-F238E27FC236}">
                    <a16:creationId xmlns:a16="http://schemas.microsoft.com/office/drawing/2014/main" id="{ADA77850-A79E-A16B-C6F8-481F261EB39D}"/>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0" name="Oval 125">
                <a:extLst>
                  <a:ext uri="{FF2B5EF4-FFF2-40B4-BE49-F238E27FC236}">
                    <a16:creationId xmlns:a16="http://schemas.microsoft.com/office/drawing/2014/main" id="{115A05CF-9D5D-9221-CCC0-890527879EF4}"/>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1" name="Oval 126">
                <a:extLst>
                  <a:ext uri="{FF2B5EF4-FFF2-40B4-BE49-F238E27FC236}">
                    <a16:creationId xmlns:a16="http://schemas.microsoft.com/office/drawing/2014/main" id="{C2B91D2A-2C07-D0D9-A70F-8690746DAE5B}"/>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2" name="Oval 127">
                <a:extLst>
                  <a:ext uri="{FF2B5EF4-FFF2-40B4-BE49-F238E27FC236}">
                    <a16:creationId xmlns:a16="http://schemas.microsoft.com/office/drawing/2014/main" id="{199CC651-BB00-BC86-ABAA-4358EDA51E4C}"/>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3" name="Oval 128">
                <a:extLst>
                  <a:ext uri="{FF2B5EF4-FFF2-40B4-BE49-F238E27FC236}">
                    <a16:creationId xmlns:a16="http://schemas.microsoft.com/office/drawing/2014/main" id="{8D7A981B-6387-6C5E-B5B4-26F890987A90}"/>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4" name="Oval 129">
                <a:extLst>
                  <a:ext uri="{FF2B5EF4-FFF2-40B4-BE49-F238E27FC236}">
                    <a16:creationId xmlns:a16="http://schemas.microsoft.com/office/drawing/2014/main" id="{8C9A8DFC-3B64-7807-486E-C96D90D6071B}"/>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sp>
        <p:nvSpPr>
          <p:cNvPr id="255" name="矢印: 右 254">
            <a:extLst>
              <a:ext uri="{FF2B5EF4-FFF2-40B4-BE49-F238E27FC236}">
                <a16:creationId xmlns:a16="http://schemas.microsoft.com/office/drawing/2014/main" id="{5F260234-7565-5A20-7977-76DEA85F0947}"/>
              </a:ext>
            </a:extLst>
          </p:cNvPr>
          <p:cNvSpPr/>
          <p:nvPr/>
        </p:nvSpPr>
        <p:spPr>
          <a:xfrm>
            <a:off x="1504648" y="2913572"/>
            <a:ext cx="223534"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a:extLst>
              <a:ext uri="{FF2B5EF4-FFF2-40B4-BE49-F238E27FC236}">
                <a16:creationId xmlns:a16="http://schemas.microsoft.com/office/drawing/2014/main" id="{A6AC51E6-872B-92E4-D5B4-04B0A51631D4}"/>
              </a:ext>
            </a:extLst>
          </p:cNvPr>
          <p:cNvSpPr/>
          <p:nvPr/>
        </p:nvSpPr>
        <p:spPr>
          <a:xfrm>
            <a:off x="356911" y="2781910"/>
            <a:ext cx="1104302" cy="720000"/>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rgbClr val="0070C0"/>
                </a:solidFill>
                <a:effectLst/>
                <a:uLnTx/>
                <a:uFillTx/>
                <a:latin typeface="メイリオ"/>
                <a:ea typeface="メイリオ"/>
                <a:cs typeface="+mn-cs"/>
              </a:rPr>
              <a:t>伝票登録</a:t>
            </a: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p:txBody>
      </p:sp>
      <p:sp>
        <p:nvSpPr>
          <p:cNvPr id="257" name="テキスト プレースホルダー 2">
            <a:extLst>
              <a:ext uri="{FF2B5EF4-FFF2-40B4-BE49-F238E27FC236}">
                <a16:creationId xmlns:a16="http://schemas.microsoft.com/office/drawing/2014/main" id="{25D02DCF-D77A-01EE-4FA2-751439C3CF33}"/>
              </a:ext>
            </a:extLst>
          </p:cNvPr>
          <p:cNvSpPr txBox="1">
            <a:spLocks/>
          </p:cNvSpPr>
          <p:nvPr/>
        </p:nvSpPr>
        <p:spPr>
          <a:xfrm>
            <a:off x="347744" y="2433531"/>
            <a:ext cx="1119758" cy="38789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mn-cs"/>
              </a:rPr>
              <a:t>債権伝票入力</a:t>
            </a:r>
          </a:p>
        </p:txBody>
      </p:sp>
      <p:sp>
        <p:nvSpPr>
          <p:cNvPr id="258" name="円柱 257">
            <a:extLst>
              <a:ext uri="{FF2B5EF4-FFF2-40B4-BE49-F238E27FC236}">
                <a16:creationId xmlns:a16="http://schemas.microsoft.com/office/drawing/2014/main" id="{7F99C563-8867-354D-804B-3DA55AAD7CD3}"/>
              </a:ext>
            </a:extLst>
          </p:cNvPr>
          <p:cNvSpPr/>
          <p:nvPr/>
        </p:nvSpPr>
        <p:spPr>
          <a:xfrm>
            <a:off x="443733" y="3911622"/>
            <a:ext cx="889242" cy="485107"/>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得意先マスタ</a:t>
            </a:r>
          </a:p>
        </p:txBody>
      </p:sp>
      <p:sp>
        <p:nvSpPr>
          <p:cNvPr id="259" name="円柱 258">
            <a:extLst>
              <a:ext uri="{FF2B5EF4-FFF2-40B4-BE49-F238E27FC236}">
                <a16:creationId xmlns:a16="http://schemas.microsoft.com/office/drawing/2014/main" id="{E15AC377-6565-F5C6-5592-52A6B447E7B0}"/>
              </a:ext>
            </a:extLst>
          </p:cNvPr>
          <p:cNvSpPr/>
          <p:nvPr/>
        </p:nvSpPr>
        <p:spPr>
          <a:xfrm>
            <a:off x="1705212" y="3911622"/>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デジタルインボイス項目対応マスタ</a:t>
            </a:r>
          </a:p>
        </p:txBody>
      </p:sp>
      <p:sp>
        <p:nvSpPr>
          <p:cNvPr id="260" name="正方形/長方形 259">
            <a:extLst>
              <a:ext uri="{FF2B5EF4-FFF2-40B4-BE49-F238E27FC236}">
                <a16:creationId xmlns:a16="http://schemas.microsoft.com/office/drawing/2014/main" id="{AFC1102E-9523-DF9B-AC4A-B73BCD4F9712}"/>
              </a:ext>
            </a:extLst>
          </p:cNvPr>
          <p:cNvSpPr/>
          <p:nvPr/>
        </p:nvSpPr>
        <p:spPr>
          <a:xfrm>
            <a:off x="1749451" y="2782800"/>
            <a:ext cx="1235282" cy="720000"/>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①デジタル</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作成と送信</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②デジタル</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発行履歴管理</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261" name="テキスト プレースホルダー 2">
            <a:extLst>
              <a:ext uri="{FF2B5EF4-FFF2-40B4-BE49-F238E27FC236}">
                <a16:creationId xmlns:a16="http://schemas.microsoft.com/office/drawing/2014/main" id="{C6A69B21-CB73-5601-5505-F10093D0179B}"/>
              </a:ext>
            </a:extLst>
          </p:cNvPr>
          <p:cNvSpPr txBox="1">
            <a:spLocks/>
          </p:cNvSpPr>
          <p:nvPr/>
        </p:nvSpPr>
        <p:spPr>
          <a:xfrm>
            <a:off x="1740284" y="2442265"/>
            <a:ext cx="1255053" cy="36576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デジタルインボイス作成・送信</a:t>
            </a: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endParaRPr>
          </a:p>
        </p:txBody>
      </p:sp>
      <p:cxnSp>
        <p:nvCxnSpPr>
          <p:cNvPr id="262" name="直線矢印コネクタ 261">
            <a:extLst>
              <a:ext uri="{FF2B5EF4-FFF2-40B4-BE49-F238E27FC236}">
                <a16:creationId xmlns:a16="http://schemas.microsoft.com/office/drawing/2014/main" id="{4808B713-2861-A692-BA89-4926D7BAAB5C}"/>
              </a:ext>
            </a:extLst>
          </p:cNvPr>
          <p:cNvCxnSpPr>
            <a:cxnSpLocks/>
            <a:stCxn id="258" idx="1"/>
          </p:cNvCxnSpPr>
          <p:nvPr/>
        </p:nvCxnSpPr>
        <p:spPr>
          <a:xfrm flipV="1">
            <a:off x="888354" y="3566421"/>
            <a:ext cx="9909" cy="345201"/>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63" name="テキスト ボックス 262">
            <a:extLst>
              <a:ext uri="{FF2B5EF4-FFF2-40B4-BE49-F238E27FC236}">
                <a16:creationId xmlns:a16="http://schemas.microsoft.com/office/drawing/2014/main" id="{43885EDF-1769-81A3-0B4D-DDF14400B16D}"/>
              </a:ext>
            </a:extLst>
          </p:cNvPr>
          <p:cNvSpPr txBox="1"/>
          <p:nvPr/>
        </p:nvSpPr>
        <p:spPr>
          <a:xfrm>
            <a:off x="743788" y="3652450"/>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264" name="直線矢印コネクタ 263">
            <a:extLst>
              <a:ext uri="{FF2B5EF4-FFF2-40B4-BE49-F238E27FC236}">
                <a16:creationId xmlns:a16="http://schemas.microsoft.com/office/drawing/2014/main" id="{0F949408-EAA4-1553-007B-4C50AE339D49}"/>
              </a:ext>
            </a:extLst>
          </p:cNvPr>
          <p:cNvCxnSpPr>
            <a:cxnSpLocks/>
          </p:cNvCxnSpPr>
          <p:nvPr/>
        </p:nvCxnSpPr>
        <p:spPr>
          <a:xfrm flipV="1">
            <a:off x="2327964" y="3579862"/>
            <a:ext cx="0" cy="288032"/>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65" name="テキスト ボックス 264">
            <a:extLst>
              <a:ext uri="{FF2B5EF4-FFF2-40B4-BE49-F238E27FC236}">
                <a16:creationId xmlns:a16="http://schemas.microsoft.com/office/drawing/2014/main" id="{33E925E9-F8A3-3185-BCEE-6EAB23F981C1}"/>
              </a:ext>
            </a:extLst>
          </p:cNvPr>
          <p:cNvSpPr txBox="1"/>
          <p:nvPr/>
        </p:nvSpPr>
        <p:spPr>
          <a:xfrm>
            <a:off x="2173489" y="3665891"/>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6" name="矢印: 右 265">
            <a:extLst>
              <a:ext uri="{FF2B5EF4-FFF2-40B4-BE49-F238E27FC236}">
                <a16:creationId xmlns:a16="http://schemas.microsoft.com/office/drawing/2014/main" id="{D491F135-2D66-71C7-D653-CD71D0D74229}"/>
              </a:ext>
            </a:extLst>
          </p:cNvPr>
          <p:cNvSpPr/>
          <p:nvPr/>
        </p:nvSpPr>
        <p:spPr>
          <a:xfrm>
            <a:off x="3074644" y="2913572"/>
            <a:ext cx="357289"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矢印: 右 266">
            <a:extLst>
              <a:ext uri="{FF2B5EF4-FFF2-40B4-BE49-F238E27FC236}">
                <a16:creationId xmlns:a16="http://schemas.microsoft.com/office/drawing/2014/main" id="{9C30437D-2593-87C6-5359-81AF4EDF1756}"/>
              </a:ext>
            </a:extLst>
          </p:cNvPr>
          <p:cNvSpPr/>
          <p:nvPr/>
        </p:nvSpPr>
        <p:spPr>
          <a:xfrm>
            <a:off x="4133792" y="2913572"/>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a:extLst>
              <a:ext uri="{FF2B5EF4-FFF2-40B4-BE49-F238E27FC236}">
                <a16:creationId xmlns:a16="http://schemas.microsoft.com/office/drawing/2014/main" id="{DDB34D7F-0DB1-16A2-6CE1-8F35DFD0F73F}"/>
              </a:ext>
            </a:extLst>
          </p:cNvPr>
          <p:cNvSpPr/>
          <p:nvPr/>
        </p:nvSpPr>
        <p:spPr>
          <a:xfrm>
            <a:off x="5582355" y="2781327"/>
            <a:ext cx="1477432" cy="128807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a:t>
            </a:r>
            <a:r>
              <a:rPr kumimoji="0" lang="ja-JP" altLang="en-US" sz="800" b="1" kern="0" dirty="0">
                <a:solidFill>
                  <a:srgbClr val="0070C0"/>
                </a:solidFill>
                <a:latin typeface="メイリオ"/>
                <a:ea typeface="メイリオ"/>
              </a:rPr>
              <a:t>アクセスポイント</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に問合せ</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②デジタルインボイスの記載内容と各マスタ設定内容に従い、支払伝票を一括自動作成</a:t>
            </a: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③各伝票には</a:t>
            </a: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証憑が自動添付</a:t>
            </a:r>
          </a:p>
        </p:txBody>
      </p:sp>
      <p:sp>
        <p:nvSpPr>
          <p:cNvPr id="269" name="テキスト プレースホルダー 2">
            <a:extLst>
              <a:ext uri="{FF2B5EF4-FFF2-40B4-BE49-F238E27FC236}">
                <a16:creationId xmlns:a16="http://schemas.microsoft.com/office/drawing/2014/main" id="{B7A28FAD-3674-9E79-533F-59C420F3487C}"/>
              </a:ext>
            </a:extLst>
          </p:cNvPr>
          <p:cNvSpPr txBox="1">
            <a:spLocks/>
          </p:cNvSpPr>
          <p:nvPr/>
        </p:nvSpPr>
        <p:spPr>
          <a:xfrm>
            <a:off x="5573188" y="2436880"/>
            <a:ext cx="149421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デジタルインボイス</a:t>
            </a:r>
            <a:endParaRPr lang="en-US" altLang="ja-JP" sz="1050" dirty="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rPr>
              <a:t>一覧</a:t>
            </a:r>
          </a:p>
        </p:txBody>
      </p:sp>
      <p:sp>
        <p:nvSpPr>
          <p:cNvPr id="270" name="テキスト ボックス 269">
            <a:extLst>
              <a:ext uri="{FF2B5EF4-FFF2-40B4-BE49-F238E27FC236}">
                <a16:creationId xmlns:a16="http://schemas.microsoft.com/office/drawing/2014/main" id="{FC50B2F1-F937-974E-7715-E4319483C519}"/>
              </a:ext>
            </a:extLst>
          </p:cNvPr>
          <p:cNvSpPr txBox="1"/>
          <p:nvPr/>
        </p:nvSpPr>
        <p:spPr>
          <a:xfrm>
            <a:off x="3228064" y="3391334"/>
            <a:ext cx="1238322" cy="338554"/>
          </a:xfrm>
          <a:prstGeom prst="rect">
            <a:avLst/>
          </a:prstGeom>
          <a:noFill/>
        </p:spPr>
        <p:txBody>
          <a:bodyPr wrap="square" rtlCol="0">
            <a:spAutoFit/>
          </a:bodyPr>
          <a:lstStyle/>
          <a:p>
            <a:pPr algn="ctr"/>
            <a:r>
              <a:rPr lang="ja-JP" altLang="en-US" sz="800" dirty="0"/>
              <a:t>売り手</a:t>
            </a:r>
            <a:endParaRPr kumimoji="1" lang="en-US" altLang="ja-JP" sz="800" dirty="0"/>
          </a:p>
          <a:p>
            <a:pPr algn="ctr"/>
            <a:r>
              <a:rPr kumimoji="1" lang="ja-JP" altLang="en-US" sz="800" dirty="0"/>
              <a:t>アクセスポイント</a:t>
            </a:r>
          </a:p>
        </p:txBody>
      </p:sp>
      <p:sp>
        <p:nvSpPr>
          <p:cNvPr id="271" name="テキスト ボックス 270">
            <a:extLst>
              <a:ext uri="{FF2B5EF4-FFF2-40B4-BE49-F238E27FC236}">
                <a16:creationId xmlns:a16="http://schemas.microsoft.com/office/drawing/2014/main" id="{A14EBC35-7745-E900-2F08-24231D9C7732}"/>
              </a:ext>
            </a:extLst>
          </p:cNvPr>
          <p:cNvSpPr txBox="1"/>
          <p:nvPr/>
        </p:nvSpPr>
        <p:spPr>
          <a:xfrm>
            <a:off x="4164168" y="3391334"/>
            <a:ext cx="1238322" cy="338554"/>
          </a:xfrm>
          <a:prstGeom prst="rect">
            <a:avLst/>
          </a:prstGeom>
          <a:noFill/>
        </p:spPr>
        <p:txBody>
          <a:bodyPr wrap="square" rtlCol="0">
            <a:spAutoFit/>
          </a:bodyPr>
          <a:lstStyle/>
          <a:p>
            <a:pPr algn="ctr"/>
            <a:r>
              <a:rPr kumimoji="1" lang="ja-JP" altLang="en-US" sz="800"/>
              <a:t>買い手</a:t>
            </a:r>
            <a:endParaRPr kumimoji="1" lang="en-US" altLang="ja-JP" sz="800"/>
          </a:p>
          <a:p>
            <a:pPr algn="ctr"/>
            <a:r>
              <a:rPr kumimoji="1" lang="ja-JP" altLang="en-US" sz="800"/>
              <a:t>アクセスポイント</a:t>
            </a:r>
          </a:p>
        </p:txBody>
      </p:sp>
      <p:sp>
        <p:nvSpPr>
          <p:cNvPr id="272" name="矢印: 右 271">
            <a:extLst>
              <a:ext uri="{FF2B5EF4-FFF2-40B4-BE49-F238E27FC236}">
                <a16:creationId xmlns:a16="http://schemas.microsoft.com/office/drawing/2014/main" id="{7365194E-8C79-3469-E08F-DCB1DC359429}"/>
              </a:ext>
            </a:extLst>
          </p:cNvPr>
          <p:cNvSpPr/>
          <p:nvPr/>
        </p:nvSpPr>
        <p:spPr>
          <a:xfrm>
            <a:off x="7121834" y="2913572"/>
            <a:ext cx="29142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a:extLst>
              <a:ext uri="{FF2B5EF4-FFF2-40B4-BE49-F238E27FC236}">
                <a16:creationId xmlns:a16="http://schemas.microsoft.com/office/drawing/2014/main" id="{07C033AF-B3DC-2EDC-DF5E-164C7D539AEB}"/>
              </a:ext>
            </a:extLst>
          </p:cNvPr>
          <p:cNvSpPr/>
          <p:nvPr/>
        </p:nvSpPr>
        <p:spPr>
          <a:xfrm>
            <a:off x="7453466" y="2782800"/>
            <a:ext cx="1332000" cy="1288800"/>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①デジタルインボイス一覧から、支払伝票を</a:t>
            </a:r>
            <a:r>
              <a:rPr kumimoji="0" lang="ja-JP" altLang="en-US" sz="800" b="1" kern="0" dirty="0">
                <a:solidFill>
                  <a:srgbClr val="0070C0"/>
                </a:solidFill>
                <a:latin typeface="メイリオ"/>
                <a:ea typeface="メイリオ"/>
              </a:rPr>
              <a:t>個別</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作成</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②伝票には証憑が自動添付</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274" name="テキスト プレースホルダー 2">
            <a:extLst>
              <a:ext uri="{FF2B5EF4-FFF2-40B4-BE49-F238E27FC236}">
                <a16:creationId xmlns:a16="http://schemas.microsoft.com/office/drawing/2014/main" id="{3BFD169A-085B-F320-A737-CC6908496F31}"/>
              </a:ext>
            </a:extLst>
          </p:cNvPr>
          <p:cNvSpPr txBox="1">
            <a:spLocks/>
          </p:cNvSpPr>
          <p:nvPr/>
        </p:nvSpPr>
        <p:spPr>
          <a:xfrm>
            <a:off x="7452660" y="2436880"/>
            <a:ext cx="132950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デジタルインボイス</a:t>
            </a:r>
            <a:endParaRPr lang="en-US" altLang="ja-JP" sz="1050" dirty="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支払伝票入力</a:t>
            </a: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endParaRPr>
          </a:p>
        </p:txBody>
      </p:sp>
      <p:cxnSp>
        <p:nvCxnSpPr>
          <p:cNvPr id="275" name="直線矢印コネクタ 274">
            <a:extLst>
              <a:ext uri="{FF2B5EF4-FFF2-40B4-BE49-F238E27FC236}">
                <a16:creationId xmlns:a16="http://schemas.microsoft.com/office/drawing/2014/main" id="{E50D3CC5-914E-86E3-8E1F-20499241BBDE}"/>
              </a:ext>
            </a:extLst>
          </p:cNvPr>
          <p:cNvCxnSpPr>
            <a:cxnSpLocks/>
          </p:cNvCxnSpPr>
          <p:nvPr/>
        </p:nvCxnSpPr>
        <p:spPr>
          <a:xfrm flipH="1">
            <a:off x="6297137" y="2095190"/>
            <a:ext cx="196099" cy="235297"/>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76" name="テキスト ボックス 275">
            <a:extLst>
              <a:ext uri="{FF2B5EF4-FFF2-40B4-BE49-F238E27FC236}">
                <a16:creationId xmlns:a16="http://schemas.microsoft.com/office/drawing/2014/main" id="{821FCF28-846A-4A20-8D42-EED2A5709656}"/>
              </a:ext>
            </a:extLst>
          </p:cNvPr>
          <p:cNvSpPr txBox="1"/>
          <p:nvPr/>
        </p:nvSpPr>
        <p:spPr>
          <a:xfrm>
            <a:off x="7709777" y="1996678"/>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77" name="円柱 276">
            <a:extLst>
              <a:ext uri="{FF2B5EF4-FFF2-40B4-BE49-F238E27FC236}">
                <a16:creationId xmlns:a16="http://schemas.microsoft.com/office/drawing/2014/main" id="{52B1DDC8-B028-183F-F6FC-41A97F0B50FF}"/>
              </a:ext>
            </a:extLst>
          </p:cNvPr>
          <p:cNvSpPr/>
          <p:nvPr/>
        </p:nvSpPr>
        <p:spPr>
          <a:xfrm>
            <a:off x="6539903" y="1834155"/>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デジタルインボイス</a:t>
            </a:r>
            <a:r>
              <a:rPr lang="ja-JP" altLang="en-US" sz="900">
                <a:solidFill>
                  <a:prstClr val="black"/>
                </a:solidFill>
                <a:latin typeface="メイリオ"/>
                <a:ea typeface="メイリオ"/>
              </a:rPr>
              <a:t>支払伝票作成</a:t>
            </a: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マスタ</a:t>
            </a:r>
          </a:p>
        </p:txBody>
      </p:sp>
      <p:sp>
        <p:nvSpPr>
          <p:cNvPr id="280" name="矢印: 右 279">
            <a:extLst>
              <a:ext uri="{FF2B5EF4-FFF2-40B4-BE49-F238E27FC236}">
                <a16:creationId xmlns:a16="http://schemas.microsoft.com/office/drawing/2014/main" id="{4F7B29F3-9EC0-7046-6C9A-F38A66F23827}"/>
              </a:ext>
            </a:extLst>
          </p:cNvPr>
          <p:cNvSpPr/>
          <p:nvPr/>
        </p:nvSpPr>
        <p:spPr>
          <a:xfrm rot="5400000">
            <a:off x="6184935" y="4076113"/>
            <a:ext cx="29591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1" name="グループ化 280">
            <a:extLst>
              <a:ext uri="{FF2B5EF4-FFF2-40B4-BE49-F238E27FC236}">
                <a16:creationId xmlns:a16="http://schemas.microsoft.com/office/drawing/2014/main" id="{ECC61EF6-D015-1976-06E7-EBAC0A7CB741}"/>
              </a:ext>
            </a:extLst>
          </p:cNvPr>
          <p:cNvGrpSpPr/>
          <p:nvPr/>
        </p:nvGrpSpPr>
        <p:grpSpPr>
          <a:xfrm>
            <a:off x="7633545" y="4431579"/>
            <a:ext cx="679781" cy="302299"/>
            <a:chOff x="7801233" y="1971196"/>
            <a:chExt cx="992990" cy="358198"/>
          </a:xfrm>
          <a:solidFill>
            <a:schemeClr val="bg1"/>
          </a:solidFill>
        </p:grpSpPr>
        <p:grpSp>
          <p:nvGrpSpPr>
            <p:cNvPr id="282" name="グループ化 281">
              <a:extLst>
                <a:ext uri="{FF2B5EF4-FFF2-40B4-BE49-F238E27FC236}">
                  <a16:creationId xmlns:a16="http://schemas.microsoft.com/office/drawing/2014/main" id="{666B05F5-47EA-B5EB-16D9-EA11B9BD1C8C}"/>
                </a:ext>
              </a:extLst>
            </p:cNvPr>
            <p:cNvGrpSpPr/>
            <p:nvPr/>
          </p:nvGrpSpPr>
          <p:grpSpPr>
            <a:xfrm>
              <a:off x="8376710" y="2043268"/>
              <a:ext cx="417513" cy="220662"/>
              <a:chOff x="2952747" y="5937614"/>
              <a:chExt cx="417513" cy="220662"/>
            </a:xfrm>
            <a:grpFill/>
          </p:grpSpPr>
          <p:sp>
            <p:nvSpPr>
              <p:cNvPr id="284" name="Freeform 52">
                <a:extLst>
                  <a:ext uri="{FF2B5EF4-FFF2-40B4-BE49-F238E27FC236}">
                    <a16:creationId xmlns:a16="http://schemas.microsoft.com/office/drawing/2014/main" id="{DEA95E4D-93D6-69E1-0927-364019AA87F8}"/>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a:solidFill>
                    <a:prstClr val="black"/>
                  </a:solidFill>
                  <a:latin typeface="メイリオ"/>
                  <a:ea typeface="メイリオ"/>
                </a:endParaRPr>
              </a:p>
            </p:txBody>
          </p:sp>
          <p:sp>
            <p:nvSpPr>
              <p:cNvPr id="285" name="Freeform 53">
                <a:extLst>
                  <a:ext uri="{FF2B5EF4-FFF2-40B4-BE49-F238E27FC236}">
                    <a16:creationId xmlns:a16="http://schemas.microsoft.com/office/drawing/2014/main" id="{C73B7DF9-DA3A-D1C1-76C2-889BCBC512DE}"/>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83" name="Freeform 54">
              <a:extLst>
                <a:ext uri="{FF2B5EF4-FFF2-40B4-BE49-F238E27FC236}">
                  <a16:creationId xmlns:a16="http://schemas.microsoft.com/office/drawing/2014/main" id="{868BCD55-F2C2-3AA7-63CF-96F8054D8A73}"/>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86" name="テキスト ボックス 285">
            <a:extLst>
              <a:ext uri="{FF2B5EF4-FFF2-40B4-BE49-F238E27FC236}">
                <a16:creationId xmlns:a16="http://schemas.microsoft.com/office/drawing/2014/main" id="{536B5D8A-6B36-2828-C334-97E0752ED8D7}"/>
              </a:ext>
            </a:extLst>
          </p:cNvPr>
          <p:cNvSpPr txBox="1"/>
          <p:nvPr/>
        </p:nvSpPr>
        <p:spPr>
          <a:xfrm>
            <a:off x="5901093" y="1996678"/>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287" name="直線矢印コネクタ 286">
            <a:extLst>
              <a:ext uri="{FF2B5EF4-FFF2-40B4-BE49-F238E27FC236}">
                <a16:creationId xmlns:a16="http://schemas.microsoft.com/office/drawing/2014/main" id="{F9FB462A-356C-A6CC-F972-85880FE0C7A3}"/>
              </a:ext>
            </a:extLst>
          </p:cNvPr>
          <p:cNvCxnSpPr>
            <a:cxnSpLocks/>
          </p:cNvCxnSpPr>
          <p:nvPr/>
        </p:nvCxnSpPr>
        <p:spPr>
          <a:xfrm>
            <a:off x="7821679" y="2121839"/>
            <a:ext cx="324037" cy="225379"/>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88" name="フローチャート: 複数書類 287">
            <a:extLst>
              <a:ext uri="{FF2B5EF4-FFF2-40B4-BE49-F238E27FC236}">
                <a16:creationId xmlns:a16="http://schemas.microsoft.com/office/drawing/2014/main" id="{E976C282-10B5-2483-7BBB-DFFD9E0CEDD0}"/>
              </a:ext>
            </a:extLst>
          </p:cNvPr>
          <p:cNvSpPr/>
          <p:nvPr/>
        </p:nvSpPr>
        <p:spPr>
          <a:xfrm>
            <a:off x="6405149" y="3568360"/>
            <a:ext cx="609404" cy="434728"/>
          </a:xfrm>
          <a:prstGeom prst="flowChartMultidocument">
            <a:avLst/>
          </a:prstGeom>
          <a:solidFill>
            <a:schemeClr val="bg1"/>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t>支払伝票</a:t>
            </a:r>
          </a:p>
        </p:txBody>
      </p:sp>
      <p:grpSp>
        <p:nvGrpSpPr>
          <p:cNvPr id="289" name="グループ化 288">
            <a:extLst>
              <a:ext uri="{FF2B5EF4-FFF2-40B4-BE49-F238E27FC236}">
                <a16:creationId xmlns:a16="http://schemas.microsoft.com/office/drawing/2014/main" id="{08C60061-2279-A31E-7F59-477E38015483}"/>
              </a:ext>
            </a:extLst>
          </p:cNvPr>
          <p:cNvGrpSpPr/>
          <p:nvPr/>
        </p:nvGrpSpPr>
        <p:grpSpPr>
          <a:xfrm>
            <a:off x="6710924" y="3472842"/>
            <a:ext cx="168732" cy="218632"/>
            <a:chOff x="755650" y="3768725"/>
            <a:chExt cx="287338" cy="379413"/>
          </a:xfrm>
        </p:grpSpPr>
        <p:sp>
          <p:nvSpPr>
            <p:cNvPr id="290" name="Freeform 29">
              <a:extLst>
                <a:ext uri="{FF2B5EF4-FFF2-40B4-BE49-F238E27FC236}">
                  <a16:creationId xmlns:a16="http://schemas.microsoft.com/office/drawing/2014/main" id="{FF42DD48-BBE5-CDDA-B364-AF43062F4C5F}"/>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Freeform 30">
              <a:extLst>
                <a:ext uri="{FF2B5EF4-FFF2-40B4-BE49-F238E27FC236}">
                  <a16:creationId xmlns:a16="http://schemas.microsoft.com/office/drawing/2014/main" id="{49C1AABA-6C16-4192-6536-3F819D63A91A}"/>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Freeform 31">
              <a:extLst>
                <a:ext uri="{FF2B5EF4-FFF2-40B4-BE49-F238E27FC236}">
                  <a16:creationId xmlns:a16="http://schemas.microsoft.com/office/drawing/2014/main" id="{7885A3C3-234A-E8A0-8D10-1370AFA0BD05}"/>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Freeform 32">
              <a:extLst>
                <a:ext uri="{FF2B5EF4-FFF2-40B4-BE49-F238E27FC236}">
                  <a16:creationId xmlns:a16="http://schemas.microsoft.com/office/drawing/2014/main" id="{C505041A-342B-0F9D-1F91-1964E33FD7E2}"/>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Freeform 33">
              <a:extLst>
                <a:ext uri="{FF2B5EF4-FFF2-40B4-BE49-F238E27FC236}">
                  <a16:creationId xmlns:a16="http://schemas.microsoft.com/office/drawing/2014/main" id="{D38CCD09-CBE7-8E2E-7B45-E319D3F9A3C7}"/>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95" name="グループ化 294">
            <a:extLst>
              <a:ext uri="{FF2B5EF4-FFF2-40B4-BE49-F238E27FC236}">
                <a16:creationId xmlns:a16="http://schemas.microsoft.com/office/drawing/2014/main" id="{26857842-1159-5CC9-25F7-0EA51DB424D3}"/>
              </a:ext>
            </a:extLst>
          </p:cNvPr>
          <p:cNvGrpSpPr/>
          <p:nvPr/>
        </p:nvGrpSpPr>
        <p:grpSpPr>
          <a:xfrm>
            <a:off x="6906078" y="3480854"/>
            <a:ext cx="171721" cy="210619"/>
            <a:chOff x="757238" y="4846638"/>
            <a:chExt cx="288926" cy="377825"/>
          </a:xfrm>
        </p:grpSpPr>
        <p:sp>
          <p:nvSpPr>
            <p:cNvPr id="296" name="Freeform 33">
              <a:extLst>
                <a:ext uri="{FF2B5EF4-FFF2-40B4-BE49-F238E27FC236}">
                  <a16:creationId xmlns:a16="http://schemas.microsoft.com/office/drawing/2014/main" id="{86447B1C-1387-C55E-BFFC-A29C7D5BA25B}"/>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7" name="Freeform 34">
              <a:extLst>
                <a:ext uri="{FF2B5EF4-FFF2-40B4-BE49-F238E27FC236}">
                  <a16:creationId xmlns:a16="http://schemas.microsoft.com/office/drawing/2014/main" id="{13C879E5-8194-8964-A1D1-1DA640C17977}"/>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Rectangle 35">
              <a:extLst>
                <a:ext uri="{FF2B5EF4-FFF2-40B4-BE49-F238E27FC236}">
                  <a16:creationId xmlns:a16="http://schemas.microsoft.com/office/drawing/2014/main" id="{BD91171F-2B98-D94B-8B35-FC9C20766C6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Rectangle 36">
              <a:extLst>
                <a:ext uri="{FF2B5EF4-FFF2-40B4-BE49-F238E27FC236}">
                  <a16:creationId xmlns:a16="http://schemas.microsoft.com/office/drawing/2014/main" id="{9BFC99B4-6E7E-C7CB-972B-20DF4E8A967F}"/>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0" name="Rectangle 37">
              <a:extLst>
                <a:ext uri="{FF2B5EF4-FFF2-40B4-BE49-F238E27FC236}">
                  <a16:creationId xmlns:a16="http://schemas.microsoft.com/office/drawing/2014/main" id="{6C401094-0142-A94B-56F1-074A1CF9D249}"/>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1" name="Freeform 38">
              <a:extLst>
                <a:ext uri="{FF2B5EF4-FFF2-40B4-BE49-F238E27FC236}">
                  <a16:creationId xmlns:a16="http://schemas.microsoft.com/office/drawing/2014/main" id="{9D968458-B5D7-4EB2-FE9E-751526CA9820}"/>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Freeform 39">
              <a:extLst>
                <a:ext uri="{FF2B5EF4-FFF2-40B4-BE49-F238E27FC236}">
                  <a16:creationId xmlns:a16="http://schemas.microsoft.com/office/drawing/2014/main" id="{1E984DF5-E617-3B71-09C7-1171E3C78D9C}"/>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Freeform 40">
              <a:extLst>
                <a:ext uri="{FF2B5EF4-FFF2-40B4-BE49-F238E27FC236}">
                  <a16:creationId xmlns:a16="http://schemas.microsoft.com/office/drawing/2014/main" id="{E477BF5E-26A3-EE52-E86F-058E33A97E98}"/>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Freeform 41">
              <a:extLst>
                <a:ext uri="{FF2B5EF4-FFF2-40B4-BE49-F238E27FC236}">
                  <a16:creationId xmlns:a16="http://schemas.microsoft.com/office/drawing/2014/main" id="{B76707C2-A27C-F9C5-4F3A-82BEF9E36A82}"/>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Rectangle 42">
              <a:extLst>
                <a:ext uri="{FF2B5EF4-FFF2-40B4-BE49-F238E27FC236}">
                  <a16:creationId xmlns:a16="http://schemas.microsoft.com/office/drawing/2014/main" id="{B145493B-18D6-0A78-FC2E-013BCBA7A78D}"/>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Freeform 43">
              <a:extLst>
                <a:ext uri="{FF2B5EF4-FFF2-40B4-BE49-F238E27FC236}">
                  <a16:creationId xmlns:a16="http://schemas.microsoft.com/office/drawing/2014/main" id="{287A9D90-68A9-80F8-DF00-44F88FAC1940}"/>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7" name="フローチャート: 書類 306">
            <a:extLst>
              <a:ext uri="{FF2B5EF4-FFF2-40B4-BE49-F238E27FC236}">
                <a16:creationId xmlns:a16="http://schemas.microsoft.com/office/drawing/2014/main" id="{8094C6EA-FA03-3412-A8F2-BE854C146466}"/>
              </a:ext>
            </a:extLst>
          </p:cNvPr>
          <p:cNvSpPr/>
          <p:nvPr/>
        </p:nvSpPr>
        <p:spPr>
          <a:xfrm>
            <a:off x="8183058" y="3655755"/>
            <a:ext cx="552996" cy="347331"/>
          </a:xfrm>
          <a:prstGeom prst="flowChartDocument">
            <a:avLst/>
          </a:prstGeom>
          <a:solidFill>
            <a:schemeClr val="bg1"/>
          </a:solidFill>
          <a:ln w="9525">
            <a:solidFill>
              <a:schemeClr val="bg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r>
              <a:rPr kumimoji="1" lang="ja-JP" altLang="en-US" sz="600"/>
              <a:t>支払伝票</a:t>
            </a:r>
          </a:p>
        </p:txBody>
      </p:sp>
      <p:sp>
        <p:nvSpPr>
          <p:cNvPr id="308" name="矢印: 右 307">
            <a:extLst>
              <a:ext uri="{FF2B5EF4-FFF2-40B4-BE49-F238E27FC236}">
                <a16:creationId xmlns:a16="http://schemas.microsoft.com/office/drawing/2014/main" id="{EE140DF8-43CE-1FF5-AC4C-9E00A471C3B2}"/>
              </a:ext>
            </a:extLst>
          </p:cNvPr>
          <p:cNvSpPr/>
          <p:nvPr/>
        </p:nvSpPr>
        <p:spPr>
          <a:xfrm rot="5400000">
            <a:off x="8052535" y="4076113"/>
            <a:ext cx="295918"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9" name="グループ化 308">
            <a:extLst>
              <a:ext uri="{FF2B5EF4-FFF2-40B4-BE49-F238E27FC236}">
                <a16:creationId xmlns:a16="http://schemas.microsoft.com/office/drawing/2014/main" id="{DC48D4D4-A4C2-5E17-0431-27034EF75C19}"/>
              </a:ext>
            </a:extLst>
          </p:cNvPr>
          <p:cNvGrpSpPr/>
          <p:nvPr/>
        </p:nvGrpSpPr>
        <p:grpSpPr>
          <a:xfrm>
            <a:off x="8378534" y="3472842"/>
            <a:ext cx="168732" cy="218632"/>
            <a:chOff x="755650" y="3768725"/>
            <a:chExt cx="287338" cy="379413"/>
          </a:xfrm>
        </p:grpSpPr>
        <p:sp>
          <p:nvSpPr>
            <p:cNvPr id="310" name="Freeform 29">
              <a:extLst>
                <a:ext uri="{FF2B5EF4-FFF2-40B4-BE49-F238E27FC236}">
                  <a16:creationId xmlns:a16="http://schemas.microsoft.com/office/drawing/2014/main" id="{83A38CB6-3C1B-D676-3686-18F52E69DFF8}"/>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Freeform 30">
              <a:extLst>
                <a:ext uri="{FF2B5EF4-FFF2-40B4-BE49-F238E27FC236}">
                  <a16:creationId xmlns:a16="http://schemas.microsoft.com/office/drawing/2014/main" id="{45D9943C-5960-D9D4-D7D3-0B78071B6880}"/>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Freeform 31">
              <a:extLst>
                <a:ext uri="{FF2B5EF4-FFF2-40B4-BE49-F238E27FC236}">
                  <a16:creationId xmlns:a16="http://schemas.microsoft.com/office/drawing/2014/main" id="{4D013946-18F9-8A23-687B-76CA434C0E4B}"/>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Freeform 32">
              <a:extLst>
                <a:ext uri="{FF2B5EF4-FFF2-40B4-BE49-F238E27FC236}">
                  <a16:creationId xmlns:a16="http://schemas.microsoft.com/office/drawing/2014/main" id="{0ADFBC70-19D2-B059-5016-6086616C5379}"/>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Freeform 33">
              <a:extLst>
                <a:ext uri="{FF2B5EF4-FFF2-40B4-BE49-F238E27FC236}">
                  <a16:creationId xmlns:a16="http://schemas.microsoft.com/office/drawing/2014/main" id="{5834AF21-9CD4-45FC-1FF3-73B4368F9473}"/>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15" name="グループ化 314">
            <a:extLst>
              <a:ext uri="{FF2B5EF4-FFF2-40B4-BE49-F238E27FC236}">
                <a16:creationId xmlns:a16="http://schemas.microsoft.com/office/drawing/2014/main" id="{721F91B2-10D2-4F2B-DDF3-B47436728199}"/>
              </a:ext>
            </a:extLst>
          </p:cNvPr>
          <p:cNvGrpSpPr/>
          <p:nvPr/>
        </p:nvGrpSpPr>
        <p:grpSpPr>
          <a:xfrm>
            <a:off x="8573688" y="3480854"/>
            <a:ext cx="171721" cy="210619"/>
            <a:chOff x="757238" y="4846638"/>
            <a:chExt cx="288926" cy="377825"/>
          </a:xfrm>
        </p:grpSpPr>
        <p:sp>
          <p:nvSpPr>
            <p:cNvPr id="316" name="Freeform 33">
              <a:extLst>
                <a:ext uri="{FF2B5EF4-FFF2-40B4-BE49-F238E27FC236}">
                  <a16:creationId xmlns:a16="http://schemas.microsoft.com/office/drawing/2014/main" id="{D2084664-43B6-DDDB-EF80-8373198DEE0A}"/>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Freeform 34">
              <a:extLst>
                <a:ext uri="{FF2B5EF4-FFF2-40B4-BE49-F238E27FC236}">
                  <a16:creationId xmlns:a16="http://schemas.microsoft.com/office/drawing/2014/main" id="{DE421308-E9E2-294B-D852-F5BA02EB6EE8}"/>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Rectangle 35">
              <a:extLst>
                <a:ext uri="{FF2B5EF4-FFF2-40B4-BE49-F238E27FC236}">
                  <a16:creationId xmlns:a16="http://schemas.microsoft.com/office/drawing/2014/main" id="{04573997-8080-AE8E-5F88-4606BF16BFDE}"/>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Rectangle 36">
              <a:extLst>
                <a:ext uri="{FF2B5EF4-FFF2-40B4-BE49-F238E27FC236}">
                  <a16:creationId xmlns:a16="http://schemas.microsoft.com/office/drawing/2014/main" id="{015C26C1-1F3D-6C7A-7402-9217252DF5E9}"/>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Rectangle 37">
              <a:extLst>
                <a:ext uri="{FF2B5EF4-FFF2-40B4-BE49-F238E27FC236}">
                  <a16:creationId xmlns:a16="http://schemas.microsoft.com/office/drawing/2014/main" id="{E68EDE95-BEF1-E599-574F-1DB97B68EDFD}"/>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Freeform 38">
              <a:extLst>
                <a:ext uri="{FF2B5EF4-FFF2-40B4-BE49-F238E27FC236}">
                  <a16:creationId xmlns:a16="http://schemas.microsoft.com/office/drawing/2014/main" id="{F4E3605E-1D26-ADBC-F3CA-AE6D971E7610}"/>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2" name="Freeform 39">
              <a:extLst>
                <a:ext uri="{FF2B5EF4-FFF2-40B4-BE49-F238E27FC236}">
                  <a16:creationId xmlns:a16="http://schemas.microsoft.com/office/drawing/2014/main" id="{E8552426-4F2E-5C7F-1789-3A29CB564233}"/>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Freeform 40">
              <a:extLst>
                <a:ext uri="{FF2B5EF4-FFF2-40B4-BE49-F238E27FC236}">
                  <a16:creationId xmlns:a16="http://schemas.microsoft.com/office/drawing/2014/main" id="{3D747C18-87DD-42A1-1B9E-AE2A2F0E7C8C}"/>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Freeform 41">
              <a:extLst>
                <a:ext uri="{FF2B5EF4-FFF2-40B4-BE49-F238E27FC236}">
                  <a16:creationId xmlns:a16="http://schemas.microsoft.com/office/drawing/2014/main" id="{B0770BEB-1E35-5770-1BE0-A9264E8C37D7}"/>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Rectangle 42">
              <a:extLst>
                <a:ext uri="{FF2B5EF4-FFF2-40B4-BE49-F238E27FC236}">
                  <a16:creationId xmlns:a16="http://schemas.microsoft.com/office/drawing/2014/main" id="{2C4C2F5B-FDE5-21B4-2E7B-2BB3CDCFEA7A}"/>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Freeform 43">
              <a:extLst>
                <a:ext uri="{FF2B5EF4-FFF2-40B4-BE49-F238E27FC236}">
                  <a16:creationId xmlns:a16="http://schemas.microsoft.com/office/drawing/2014/main" id="{F3B8FAA7-D680-D1F5-A233-2734B47F691E}"/>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7" name="矢印: 右 326">
            <a:extLst>
              <a:ext uri="{FF2B5EF4-FFF2-40B4-BE49-F238E27FC236}">
                <a16:creationId xmlns:a16="http://schemas.microsoft.com/office/drawing/2014/main" id="{757FB6B5-366E-0AC2-7881-EE14C9CFF03B}"/>
              </a:ext>
            </a:extLst>
          </p:cNvPr>
          <p:cNvSpPr/>
          <p:nvPr/>
        </p:nvSpPr>
        <p:spPr>
          <a:xfrm>
            <a:off x="5136276" y="2913572"/>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9" name="グループ化 328">
            <a:extLst>
              <a:ext uri="{FF2B5EF4-FFF2-40B4-BE49-F238E27FC236}">
                <a16:creationId xmlns:a16="http://schemas.microsoft.com/office/drawing/2014/main" id="{1D9432F2-BF5E-B9F1-7A6D-D0E784229B68}"/>
              </a:ext>
            </a:extLst>
          </p:cNvPr>
          <p:cNvGrpSpPr/>
          <p:nvPr/>
        </p:nvGrpSpPr>
        <p:grpSpPr>
          <a:xfrm>
            <a:off x="7342070" y="4424382"/>
            <a:ext cx="992990" cy="358198"/>
            <a:chOff x="7801233" y="1971196"/>
            <a:chExt cx="992990" cy="358198"/>
          </a:xfrm>
        </p:grpSpPr>
        <p:grpSp>
          <p:nvGrpSpPr>
            <p:cNvPr id="330" name="グループ化 329">
              <a:extLst>
                <a:ext uri="{FF2B5EF4-FFF2-40B4-BE49-F238E27FC236}">
                  <a16:creationId xmlns:a16="http://schemas.microsoft.com/office/drawing/2014/main" id="{404232EF-79F2-2A70-7BBE-1DBBF96BCB91}"/>
                </a:ext>
              </a:extLst>
            </p:cNvPr>
            <p:cNvGrpSpPr/>
            <p:nvPr/>
          </p:nvGrpSpPr>
          <p:grpSpPr>
            <a:xfrm>
              <a:off x="8376710" y="2043268"/>
              <a:ext cx="417513" cy="220662"/>
              <a:chOff x="2952747" y="5937614"/>
              <a:chExt cx="417513" cy="220662"/>
            </a:xfrm>
          </p:grpSpPr>
          <p:sp>
            <p:nvSpPr>
              <p:cNvPr id="332" name="Freeform 52">
                <a:extLst>
                  <a:ext uri="{FF2B5EF4-FFF2-40B4-BE49-F238E27FC236}">
                    <a16:creationId xmlns:a16="http://schemas.microsoft.com/office/drawing/2014/main" id="{68EC8966-4F58-4CDA-18C5-10E3F23C3964}"/>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dirty="0">
                  <a:solidFill>
                    <a:prstClr val="black"/>
                  </a:solidFill>
                  <a:latin typeface="メイリオ"/>
                  <a:ea typeface="メイリオ"/>
                </a:endParaRPr>
              </a:p>
            </p:txBody>
          </p:sp>
          <p:sp>
            <p:nvSpPr>
              <p:cNvPr id="333" name="Freeform 53">
                <a:extLst>
                  <a:ext uri="{FF2B5EF4-FFF2-40B4-BE49-F238E27FC236}">
                    <a16:creationId xmlns:a16="http://schemas.microsoft.com/office/drawing/2014/main" id="{F1D0980A-DBE4-6375-D33E-18D40A4D88F1}"/>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31" name="Freeform 54">
              <a:extLst>
                <a:ext uri="{FF2B5EF4-FFF2-40B4-BE49-F238E27FC236}">
                  <a16:creationId xmlns:a16="http://schemas.microsoft.com/office/drawing/2014/main" id="{E087CE62-B1E5-B8EA-9C15-B738497F1927}"/>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35" name="Rectangle 8">
            <a:extLst>
              <a:ext uri="{FF2B5EF4-FFF2-40B4-BE49-F238E27FC236}">
                <a16:creationId xmlns:a16="http://schemas.microsoft.com/office/drawing/2014/main" id="{2C5F4CFA-AA5A-BE93-A28E-DE7E496815B2}"/>
              </a:ext>
            </a:extLst>
          </p:cNvPr>
          <p:cNvSpPr>
            <a:spLocks noChangeArrowheads="1"/>
          </p:cNvSpPr>
          <p:nvPr/>
        </p:nvSpPr>
        <p:spPr bwMode="auto">
          <a:xfrm>
            <a:off x="6039644" y="4400798"/>
            <a:ext cx="1167404" cy="4032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6" name="Freeform 9">
            <a:extLst>
              <a:ext uri="{FF2B5EF4-FFF2-40B4-BE49-F238E27FC236}">
                <a16:creationId xmlns:a16="http://schemas.microsoft.com/office/drawing/2014/main" id="{DDDE09B9-65E1-69C8-3C51-75E636FEE81E}"/>
              </a:ext>
            </a:extLst>
          </p:cNvPr>
          <p:cNvSpPr>
            <a:spLocks noEditPoints="1"/>
          </p:cNvSpPr>
          <p:nvPr/>
        </p:nvSpPr>
        <p:spPr bwMode="auto">
          <a:xfrm>
            <a:off x="6197881" y="4481640"/>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Tree>
    <p:extLst>
      <p:ext uri="{BB962C8B-B14F-4D97-AF65-F5344CB8AC3E}">
        <p14:creationId xmlns:p14="http://schemas.microsoft.com/office/powerpoint/2010/main" val="302217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B6DB7-5CBA-5246-49AB-D259A810FA89}"/>
              </a:ext>
            </a:extLst>
          </p:cNvPr>
          <p:cNvSpPr>
            <a:spLocks noGrp="1"/>
          </p:cNvSpPr>
          <p:nvPr>
            <p:ph type="title"/>
          </p:nvPr>
        </p:nvSpPr>
        <p:spPr/>
        <p:txBody>
          <a:bodyPr/>
          <a:lstStyle/>
          <a:p>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69BDAD2D-623E-1483-C064-08444241FE73}"/>
              </a:ext>
            </a:extLst>
          </p:cNvPr>
          <p:cNvSpPr>
            <a:spLocks noGrp="1"/>
          </p:cNvSpPr>
          <p:nvPr>
            <p:ph type="body" sz="quarter" idx="16"/>
          </p:nvPr>
        </p:nvSpPr>
        <p:spPr/>
        <p:txBody>
          <a:bodyPr/>
          <a:lstStyle/>
          <a:p>
            <a:r>
              <a:rPr lang="ja-JP" altLang="en-US" dirty="0"/>
              <a:t>売り</a:t>
            </a:r>
            <a:r>
              <a:rPr kumimoji="1" lang="ja-JP" altLang="en-US" dirty="0"/>
              <a:t>手：債権伝票からデジタルインボイス発行</a:t>
            </a:r>
          </a:p>
          <a:p>
            <a:endParaRPr kumimoji="1" lang="ja-JP" altLang="en-US" dirty="0"/>
          </a:p>
        </p:txBody>
      </p:sp>
      <p:sp>
        <p:nvSpPr>
          <p:cNvPr id="5" name="スライド番号プレースホルダー 4">
            <a:extLst>
              <a:ext uri="{FF2B5EF4-FFF2-40B4-BE49-F238E27FC236}">
                <a16:creationId xmlns:a16="http://schemas.microsoft.com/office/drawing/2014/main" id="{625135EB-A2E3-C89E-EDDC-E1AC92C6B3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540E52F8-7AE2-DB4D-5BF0-8BC9B392B96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正方形/長方形 6">
            <a:extLst>
              <a:ext uri="{FF2B5EF4-FFF2-40B4-BE49-F238E27FC236}">
                <a16:creationId xmlns:a16="http://schemas.microsoft.com/office/drawing/2014/main" id="{A71791D1-4CEF-A348-84B3-8367247E9A14}"/>
              </a:ext>
            </a:extLst>
          </p:cNvPr>
          <p:cNvSpPr/>
          <p:nvPr/>
        </p:nvSpPr>
        <p:spPr>
          <a:xfrm>
            <a:off x="223900" y="1309439"/>
            <a:ext cx="3101303" cy="3566567"/>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8">
            <a:extLst>
              <a:ext uri="{FF2B5EF4-FFF2-40B4-BE49-F238E27FC236}">
                <a16:creationId xmlns:a16="http://schemas.microsoft.com/office/drawing/2014/main" id="{4DBC4B27-98A2-1619-A902-030666424DDF}"/>
              </a:ext>
            </a:extLst>
          </p:cNvPr>
          <p:cNvSpPr>
            <a:spLocks noChangeArrowheads="1"/>
          </p:cNvSpPr>
          <p:nvPr/>
        </p:nvSpPr>
        <p:spPr bwMode="auto">
          <a:xfrm>
            <a:off x="327095" y="1647300"/>
            <a:ext cx="1167404" cy="4032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9" name="Freeform 9">
            <a:extLst>
              <a:ext uri="{FF2B5EF4-FFF2-40B4-BE49-F238E27FC236}">
                <a16:creationId xmlns:a16="http://schemas.microsoft.com/office/drawing/2014/main" id="{CD943D83-CC81-8259-B453-84043C6470DC}"/>
              </a:ext>
            </a:extLst>
          </p:cNvPr>
          <p:cNvSpPr>
            <a:spLocks noEditPoints="1"/>
          </p:cNvSpPr>
          <p:nvPr/>
        </p:nvSpPr>
        <p:spPr bwMode="auto">
          <a:xfrm>
            <a:off x="485332" y="1703598"/>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0" name="グループ化 9">
            <a:extLst>
              <a:ext uri="{FF2B5EF4-FFF2-40B4-BE49-F238E27FC236}">
                <a16:creationId xmlns:a16="http://schemas.microsoft.com/office/drawing/2014/main" id="{D38B36CA-BE78-257E-5EDB-B4BA607D2C15}"/>
              </a:ext>
            </a:extLst>
          </p:cNvPr>
          <p:cNvGrpSpPr/>
          <p:nvPr/>
        </p:nvGrpSpPr>
        <p:grpSpPr>
          <a:xfrm>
            <a:off x="447675" y="2201419"/>
            <a:ext cx="1000361" cy="364807"/>
            <a:chOff x="930561" y="1504111"/>
            <a:chExt cx="1000361" cy="364807"/>
          </a:xfrm>
        </p:grpSpPr>
        <p:sp>
          <p:nvSpPr>
            <p:cNvPr id="11" name="Freeform 61">
              <a:extLst>
                <a:ext uri="{FF2B5EF4-FFF2-40B4-BE49-F238E27FC236}">
                  <a16:creationId xmlns:a16="http://schemas.microsoft.com/office/drawing/2014/main" id="{EFFE3EEE-128A-7775-8573-6CFE7BACDB56}"/>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2" name="グループ化 11">
              <a:extLst>
                <a:ext uri="{FF2B5EF4-FFF2-40B4-BE49-F238E27FC236}">
                  <a16:creationId xmlns:a16="http://schemas.microsoft.com/office/drawing/2014/main" id="{BC6180D9-F793-A349-7388-662703A10E04}"/>
                </a:ext>
              </a:extLst>
            </p:cNvPr>
            <p:cNvGrpSpPr/>
            <p:nvPr/>
          </p:nvGrpSpPr>
          <p:grpSpPr>
            <a:xfrm>
              <a:off x="1518172" y="1576183"/>
              <a:ext cx="412750" cy="220662"/>
              <a:chOff x="1518172" y="1536274"/>
              <a:chExt cx="412750" cy="220662"/>
            </a:xfrm>
          </p:grpSpPr>
          <p:sp>
            <p:nvSpPr>
              <p:cNvPr id="13" name="Freeform 59">
                <a:extLst>
                  <a:ext uri="{FF2B5EF4-FFF2-40B4-BE49-F238E27FC236}">
                    <a16:creationId xmlns:a16="http://schemas.microsoft.com/office/drawing/2014/main" id="{00EF2329-184D-01A6-0749-E11EAFE33B02}"/>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 name="Freeform 60">
                <a:extLst>
                  <a:ext uri="{FF2B5EF4-FFF2-40B4-BE49-F238E27FC236}">
                    <a16:creationId xmlns:a16="http://schemas.microsoft.com/office/drawing/2014/main" id="{910369F6-9365-0561-19BB-431792B00C53}"/>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5" name="Rectangle 83">
            <a:extLst>
              <a:ext uri="{FF2B5EF4-FFF2-40B4-BE49-F238E27FC236}">
                <a16:creationId xmlns:a16="http://schemas.microsoft.com/office/drawing/2014/main" id="{D09051C1-4C14-448A-38CD-C27FB17D3572}"/>
              </a:ext>
            </a:extLst>
          </p:cNvPr>
          <p:cNvSpPr>
            <a:spLocks noChangeArrowheads="1"/>
          </p:cNvSpPr>
          <p:nvPr/>
        </p:nvSpPr>
        <p:spPr bwMode="auto">
          <a:xfrm>
            <a:off x="1659697" y="1647300"/>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6" name="Freeform 87">
            <a:extLst>
              <a:ext uri="{FF2B5EF4-FFF2-40B4-BE49-F238E27FC236}">
                <a16:creationId xmlns:a16="http://schemas.microsoft.com/office/drawing/2014/main" id="{4B39FE12-326F-E81B-1248-FC065E83C8C4}"/>
              </a:ext>
            </a:extLst>
          </p:cNvPr>
          <p:cNvSpPr>
            <a:spLocks noEditPoints="1"/>
          </p:cNvSpPr>
          <p:nvPr/>
        </p:nvSpPr>
        <p:spPr bwMode="auto">
          <a:xfrm>
            <a:off x="1764041" y="1702091"/>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 name="グループ化 16">
            <a:extLst>
              <a:ext uri="{FF2B5EF4-FFF2-40B4-BE49-F238E27FC236}">
                <a16:creationId xmlns:a16="http://schemas.microsoft.com/office/drawing/2014/main" id="{495E5F61-A778-F88C-F2AC-534F375192E2}"/>
              </a:ext>
            </a:extLst>
          </p:cNvPr>
          <p:cNvGrpSpPr/>
          <p:nvPr/>
        </p:nvGrpSpPr>
        <p:grpSpPr>
          <a:xfrm>
            <a:off x="1887835" y="2217123"/>
            <a:ext cx="1000361" cy="349103"/>
            <a:chOff x="2467463" y="1484723"/>
            <a:chExt cx="1082664" cy="377825"/>
          </a:xfrm>
        </p:grpSpPr>
        <p:grpSp>
          <p:nvGrpSpPr>
            <p:cNvPr id="18" name="グループ化 17">
              <a:extLst>
                <a:ext uri="{FF2B5EF4-FFF2-40B4-BE49-F238E27FC236}">
                  <a16:creationId xmlns:a16="http://schemas.microsoft.com/office/drawing/2014/main" id="{51553F6B-27A9-19CD-5A1E-50F8B09368B8}"/>
                </a:ext>
              </a:extLst>
            </p:cNvPr>
            <p:cNvGrpSpPr/>
            <p:nvPr/>
          </p:nvGrpSpPr>
          <p:grpSpPr>
            <a:xfrm>
              <a:off x="2467463" y="1484723"/>
              <a:ext cx="288926" cy="377825"/>
              <a:chOff x="757238" y="4846638"/>
              <a:chExt cx="288926" cy="377825"/>
            </a:xfrm>
          </p:grpSpPr>
          <p:sp>
            <p:nvSpPr>
              <p:cNvPr id="43" name="Freeform 33">
                <a:extLst>
                  <a:ext uri="{FF2B5EF4-FFF2-40B4-BE49-F238E27FC236}">
                    <a16:creationId xmlns:a16="http://schemas.microsoft.com/office/drawing/2014/main" id="{5A7BD211-5358-5D4F-EBCA-C56BD2AF2505}"/>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4" name="Freeform 34">
                <a:extLst>
                  <a:ext uri="{FF2B5EF4-FFF2-40B4-BE49-F238E27FC236}">
                    <a16:creationId xmlns:a16="http://schemas.microsoft.com/office/drawing/2014/main" id="{53263566-1C99-F8CA-93F2-1CE9054698B2}"/>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5" name="Rectangle 35">
                <a:extLst>
                  <a:ext uri="{FF2B5EF4-FFF2-40B4-BE49-F238E27FC236}">
                    <a16:creationId xmlns:a16="http://schemas.microsoft.com/office/drawing/2014/main" id="{E1975CBF-6199-501E-D418-3FC75ADE8A18}"/>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6" name="Rectangle 36">
                <a:extLst>
                  <a:ext uri="{FF2B5EF4-FFF2-40B4-BE49-F238E27FC236}">
                    <a16:creationId xmlns:a16="http://schemas.microsoft.com/office/drawing/2014/main" id="{CB5A7CAB-48B7-1F7B-8EC5-9B06E1E54900}"/>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7" name="Rectangle 37">
                <a:extLst>
                  <a:ext uri="{FF2B5EF4-FFF2-40B4-BE49-F238E27FC236}">
                    <a16:creationId xmlns:a16="http://schemas.microsoft.com/office/drawing/2014/main" id="{C272C2B0-7D35-B0BE-C242-CA75302BBDBA}"/>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8" name="Freeform 38">
                <a:extLst>
                  <a:ext uri="{FF2B5EF4-FFF2-40B4-BE49-F238E27FC236}">
                    <a16:creationId xmlns:a16="http://schemas.microsoft.com/office/drawing/2014/main" id="{A54A4D30-F2E5-4BFC-F758-DD03D8359411}"/>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9" name="Freeform 39">
                <a:extLst>
                  <a:ext uri="{FF2B5EF4-FFF2-40B4-BE49-F238E27FC236}">
                    <a16:creationId xmlns:a16="http://schemas.microsoft.com/office/drawing/2014/main" id="{B51ABA0D-6D66-D543-B358-F6ADC683E260}"/>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0" name="Freeform 40">
                <a:extLst>
                  <a:ext uri="{FF2B5EF4-FFF2-40B4-BE49-F238E27FC236}">
                    <a16:creationId xmlns:a16="http://schemas.microsoft.com/office/drawing/2014/main" id="{D53BC720-BED5-E064-4186-8549263451B6}"/>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1" name="Freeform 41">
                <a:extLst>
                  <a:ext uri="{FF2B5EF4-FFF2-40B4-BE49-F238E27FC236}">
                    <a16:creationId xmlns:a16="http://schemas.microsoft.com/office/drawing/2014/main" id="{2A02399D-1E47-8AE8-46A8-5059C52A44AC}"/>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2" name="Rectangle 42">
                <a:extLst>
                  <a:ext uri="{FF2B5EF4-FFF2-40B4-BE49-F238E27FC236}">
                    <a16:creationId xmlns:a16="http://schemas.microsoft.com/office/drawing/2014/main" id="{C3C8987A-E777-9D36-C231-C63ED34A8038}"/>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3" name="Freeform 43">
                <a:extLst>
                  <a:ext uri="{FF2B5EF4-FFF2-40B4-BE49-F238E27FC236}">
                    <a16:creationId xmlns:a16="http://schemas.microsoft.com/office/drawing/2014/main" id="{F13E1E9C-8AC7-F6F9-5F9C-AD8A63FF4ABA}"/>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9" name="グループ化 18">
              <a:extLst>
                <a:ext uri="{FF2B5EF4-FFF2-40B4-BE49-F238E27FC236}">
                  <a16:creationId xmlns:a16="http://schemas.microsoft.com/office/drawing/2014/main" id="{BA4F0692-89F5-03FA-BF80-27CAF4397DC7}"/>
                </a:ext>
              </a:extLst>
            </p:cNvPr>
            <p:cNvGrpSpPr/>
            <p:nvPr/>
          </p:nvGrpSpPr>
          <p:grpSpPr>
            <a:xfrm>
              <a:off x="2864332" y="1484723"/>
              <a:ext cx="288926" cy="377825"/>
              <a:chOff x="757238" y="4846638"/>
              <a:chExt cx="288926" cy="377825"/>
            </a:xfrm>
          </p:grpSpPr>
          <p:sp>
            <p:nvSpPr>
              <p:cNvPr id="32" name="Freeform 33">
                <a:extLst>
                  <a:ext uri="{FF2B5EF4-FFF2-40B4-BE49-F238E27FC236}">
                    <a16:creationId xmlns:a16="http://schemas.microsoft.com/office/drawing/2014/main" id="{2ACFD1C7-7757-7B23-4F6F-24B037CAAC64}"/>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 name="Freeform 34">
                <a:extLst>
                  <a:ext uri="{FF2B5EF4-FFF2-40B4-BE49-F238E27FC236}">
                    <a16:creationId xmlns:a16="http://schemas.microsoft.com/office/drawing/2014/main" id="{E724B7CE-8806-0AAA-455A-85D1EC2A610B}"/>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 name="Rectangle 35">
                <a:extLst>
                  <a:ext uri="{FF2B5EF4-FFF2-40B4-BE49-F238E27FC236}">
                    <a16:creationId xmlns:a16="http://schemas.microsoft.com/office/drawing/2014/main" id="{64E12E7C-15A5-3626-D404-7C0B13A4F69C}"/>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 name="Rectangle 36">
                <a:extLst>
                  <a:ext uri="{FF2B5EF4-FFF2-40B4-BE49-F238E27FC236}">
                    <a16:creationId xmlns:a16="http://schemas.microsoft.com/office/drawing/2014/main" id="{FC3DFF8A-C199-790F-2A5F-B00D66F33B2E}"/>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6" name="Rectangle 37">
                <a:extLst>
                  <a:ext uri="{FF2B5EF4-FFF2-40B4-BE49-F238E27FC236}">
                    <a16:creationId xmlns:a16="http://schemas.microsoft.com/office/drawing/2014/main" id="{9472EA63-3DE1-FD35-B7C9-FCC8E98F3358}"/>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7" name="Freeform 38">
                <a:extLst>
                  <a:ext uri="{FF2B5EF4-FFF2-40B4-BE49-F238E27FC236}">
                    <a16:creationId xmlns:a16="http://schemas.microsoft.com/office/drawing/2014/main" id="{ED05D824-33DF-8DE6-D5B9-5B83FAD26731}"/>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8" name="Freeform 39">
                <a:extLst>
                  <a:ext uri="{FF2B5EF4-FFF2-40B4-BE49-F238E27FC236}">
                    <a16:creationId xmlns:a16="http://schemas.microsoft.com/office/drawing/2014/main" id="{B3420737-997E-B579-AB3A-9D40FFFD5206}"/>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9" name="Freeform 40">
                <a:extLst>
                  <a:ext uri="{FF2B5EF4-FFF2-40B4-BE49-F238E27FC236}">
                    <a16:creationId xmlns:a16="http://schemas.microsoft.com/office/drawing/2014/main" id="{7BDA2C11-77B7-D557-4C7F-3D3447DDAB9E}"/>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 name="Freeform 41">
                <a:extLst>
                  <a:ext uri="{FF2B5EF4-FFF2-40B4-BE49-F238E27FC236}">
                    <a16:creationId xmlns:a16="http://schemas.microsoft.com/office/drawing/2014/main" id="{BA0217B9-0B11-ED60-F898-3C3E08B15C8C}"/>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 name="Rectangle 42">
                <a:extLst>
                  <a:ext uri="{FF2B5EF4-FFF2-40B4-BE49-F238E27FC236}">
                    <a16:creationId xmlns:a16="http://schemas.microsoft.com/office/drawing/2014/main" id="{36A0E716-6865-EBE4-B448-850F6D579C31}"/>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 name="Freeform 43">
                <a:extLst>
                  <a:ext uri="{FF2B5EF4-FFF2-40B4-BE49-F238E27FC236}">
                    <a16:creationId xmlns:a16="http://schemas.microsoft.com/office/drawing/2014/main" id="{089BA7E7-0B16-250A-5070-D70624B52D22}"/>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20" name="グループ化 19">
              <a:extLst>
                <a:ext uri="{FF2B5EF4-FFF2-40B4-BE49-F238E27FC236}">
                  <a16:creationId xmlns:a16="http://schemas.microsoft.com/office/drawing/2014/main" id="{DF20A01B-D13D-B07A-8FC1-AF7D27465128}"/>
                </a:ext>
              </a:extLst>
            </p:cNvPr>
            <p:cNvGrpSpPr/>
            <p:nvPr/>
          </p:nvGrpSpPr>
          <p:grpSpPr>
            <a:xfrm>
              <a:off x="3261201" y="1484723"/>
              <a:ext cx="288926" cy="377825"/>
              <a:chOff x="757238" y="4846638"/>
              <a:chExt cx="288926" cy="377825"/>
            </a:xfrm>
          </p:grpSpPr>
          <p:sp>
            <p:nvSpPr>
              <p:cNvPr id="21" name="Freeform 33">
                <a:extLst>
                  <a:ext uri="{FF2B5EF4-FFF2-40B4-BE49-F238E27FC236}">
                    <a16:creationId xmlns:a16="http://schemas.microsoft.com/office/drawing/2014/main" id="{D6989B0D-A80C-9871-6C81-AD7489B2D927}"/>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 name="Freeform 34">
                <a:extLst>
                  <a:ext uri="{FF2B5EF4-FFF2-40B4-BE49-F238E27FC236}">
                    <a16:creationId xmlns:a16="http://schemas.microsoft.com/office/drawing/2014/main" id="{501B3CB8-6E96-DAE6-180F-FA66E9ECA28B}"/>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 name="Rectangle 35">
                <a:extLst>
                  <a:ext uri="{FF2B5EF4-FFF2-40B4-BE49-F238E27FC236}">
                    <a16:creationId xmlns:a16="http://schemas.microsoft.com/office/drawing/2014/main" id="{FFC30F30-1EB7-F964-0CC0-0D37C0FEE0B1}"/>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 name="Rectangle 36">
                <a:extLst>
                  <a:ext uri="{FF2B5EF4-FFF2-40B4-BE49-F238E27FC236}">
                    <a16:creationId xmlns:a16="http://schemas.microsoft.com/office/drawing/2014/main" id="{459FC8F9-8F3D-BCC2-BD9A-76CC99AC9BB6}"/>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5" name="Rectangle 37">
                <a:extLst>
                  <a:ext uri="{FF2B5EF4-FFF2-40B4-BE49-F238E27FC236}">
                    <a16:creationId xmlns:a16="http://schemas.microsoft.com/office/drawing/2014/main" id="{85385EC2-9436-D712-7534-A7576F4CC7AD}"/>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 name="Freeform 38">
                <a:extLst>
                  <a:ext uri="{FF2B5EF4-FFF2-40B4-BE49-F238E27FC236}">
                    <a16:creationId xmlns:a16="http://schemas.microsoft.com/office/drawing/2014/main" id="{619B009F-0472-6445-9D92-A86894E9C96B}"/>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 name="Freeform 39">
                <a:extLst>
                  <a:ext uri="{FF2B5EF4-FFF2-40B4-BE49-F238E27FC236}">
                    <a16:creationId xmlns:a16="http://schemas.microsoft.com/office/drawing/2014/main" id="{7E2DE3E6-5F57-072E-86BA-3E861E02591E}"/>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8" name="Freeform 40">
                <a:extLst>
                  <a:ext uri="{FF2B5EF4-FFF2-40B4-BE49-F238E27FC236}">
                    <a16:creationId xmlns:a16="http://schemas.microsoft.com/office/drawing/2014/main" id="{7BF05507-1DAD-42D5-FF45-A4E41CBC59BF}"/>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9" name="Freeform 41">
                <a:extLst>
                  <a:ext uri="{FF2B5EF4-FFF2-40B4-BE49-F238E27FC236}">
                    <a16:creationId xmlns:a16="http://schemas.microsoft.com/office/drawing/2014/main" id="{C062D694-DDA7-713D-A570-BE1715FE6A7F}"/>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0" name="Rectangle 42">
                <a:extLst>
                  <a:ext uri="{FF2B5EF4-FFF2-40B4-BE49-F238E27FC236}">
                    <a16:creationId xmlns:a16="http://schemas.microsoft.com/office/drawing/2014/main" id="{E729BC91-F24F-3AA1-82F8-970CF2FE7711}"/>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1" name="Freeform 43">
                <a:extLst>
                  <a:ext uri="{FF2B5EF4-FFF2-40B4-BE49-F238E27FC236}">
                    <a16:creationId xmlns:a16="http://schemas.microsoft.com/office/drawing/2014/main" id="{93460A22-4152-404B-C131-DD55231C6C24}"/>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54" name="正方形/長方形 53">
            <a:extLst>
              <a:ext uri="{FF2B5EF4-FFF2-40B4-BE49-F238E27FC236}">
                <a16:creationId xmlns:a16="http://schemas.microsoft.com/office/drawing/2014/main" id="{EE95095A-7057-3BCF-15AC-8EE6C15B9302}"/>
              </a:ext>
            </a:extLst>
          </p:cNvPr>
          <p:cNvSpPr/>
          <p:nvPr/>
        </p:nvSpPr>
        <p:spPr>
          <a:xfrm>
            <a:off x="223900" y="1310122"/>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55" name="矢印: 右 54">
            <a:extLst>
              <a:ext uri="{FF2B5EF4-FFF2-40B4-BE49-F238E27FC236}">
                <a16:creationId xmlns:a16="http://schemas.microsoft.com/office/drawing/2014/main" id="{4C3D2EBD-D9EA-D001-CB0D-C6BA962C81D0}"/>
              </a:ext>
            </a:extLst>
          </p:cNvPr>
          <p:cNvSpPr/>
          <p:nvPr/>
        </p:nvSpPr>
        <p:spPr>
          <a:xfrm>
            <a:off x="1524820" y="3250302"/>
            <a:ext cx="223534"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5381273C-8039-1481-D45C-380D9D7AC9A2}"/>
              </a:ext>
            </a:extLst>
          </p:cNvPr>
          <p:cNvSpPr/>
          <p:nvPr/>
        </p:nvSpPr>
        <p:spPr>
          <a:xfrm>
            <a:off x="384703" y="3108930"/>
            <a:ext cx="1104302" cy="64542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伝票登録</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57" name="テキスト プレースホルダー 2">
            <a:extLst>
              <a:ext uri="{FF2B5EF4-FFF2-40B4-BE49-F238E27FC236}">
                <a16:creationId xmlns:a16="http://schemas.microsoft.com/office/drawing/2014/main" id="{28E45793-19AB-2166-6807-B496AA319651}"/>
              </a:ext>
            </a:extLst>
          </p:cNvPr>
          <p:cNvSpPr txBox="1">
            <a:spLocks/>
          </p:cNvSpPr>
          <p:nvPr/>
        </p:nvSpPr>
        <p:spPr>
          <a:xfrm>
            <a:off x="367916" y="2760551"/>
            <a:ext cx="1119758" cy="38789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mn-cs"/>
              </a:rPr>
              <a:t>債権伝票入力</a:t>
            </a:r>
          </a:p>
        </p:txBody>
      </p:sp>
      <p:sp>
        <p:nvSpPr>
          <p:cNvPr id="58" name="円柱 57">
            <a:extLst>
              <a:ext uri="{FF2B5EF4-FFF2-40B4-BE49-F238E27FC236}">
                <a16:creationId xmlns:a16="http://schemas.microsoft.com/office/drawing/2014/main" id="{E99F40B2-2DA0-F5B1-9D35-2DDA85F95E6F}"/>
              </a:ext>
            </a:extLst>
          </p:cNvPr>
          <p:cNvSpPr/>
          <p:nvPr/>
        </p:nvSpPr>
        <p:spPr>
          <a:xfrm>
            <a:off x="463905" y="4086118"/>
            <a:ext cx="889242" cy="485107"/>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得意先マスタ</a:t>
            </a:r>
          </a:p>
        </p:txBody>
      </p:sp>
      <p:sp>
        <p:nvSpPr>
          <p:cNvPr id="59" name="円柱 58">
            <a:extLst>
              <a:ext uri="{FF2B5EF4-FFF2-40B4-BE49-F238E27FC236}">
                <a16:creationId xmlns:a16="http://schemas.microsoft.com/office/drawing/2014/main" id="{85DE563B-4CE3-B46D-371F-31BC563903BC}"/>
              </a:ext>
            </a:extLst>
          </p:cNvPr>
          <p:cNvSpPr/>
          <p:nvPr/>
        </p:nvSpPr>
        <p:spPr>
          <a:xfrm>
            <a:off x="1725384" y="4086118"/>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デジタルインボイス項目対応マスタ</a:t>
            </a:r>
          </a:p>
        </p:txBody>
      </p:sp>
      <p:sp>
        <p:nvSpPr>
          <p:cNvPr id="60" name="正方形/長方形 59">
            <a:extLst>
              <a:ext uri="{FF2B5EF4-FFF2-40B4-BE49-F238E27FC236}">
                <a16:creationId xmlns:a16="http://schemas.microsoft.com/office/drawing/2014/main" id="{83DCB25E-5871-4D0A-ABAB-EDFB65B6985A}"/>
              </a:ext>
            </a:extLst>
          </p:cNvPr>
          <p:cNvSpPr/>
          <p:nvPr/>
        </p:nvSpPr>
        <p:spPr>
          <a:xfrm>
            <a:off x="1777243" y="3095540"/>
            <a:ext cx="1235282" cy="65881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①デジタル</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作成と送信</a:t>
            </a:r>
            <a:endParaRPr kumimoji="0" lang="en-US" altLang="ja-JP" sz="800" b="1" kern="0" dirty="0">
              <a:solidFill>
                <a:srgbClr val="0070C0"/>
              </a:solidFill>
              <a:latin typeface="メイリオ"/>
              <a:ea typeface="メイリオ"/>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②デジタル</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発行履歴管理</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61" name="テキスト プレースホルダー 2">
            <a:extLst>
              <a:ext uri="{FF2B5EF4-FFF2-40B4-BE49-F238E27FC236}">
                <a16:creationId xmlns:a16="http://schemas.microsoft.com/office/drawing/2014/main" id="{1A6BA332-2D5C-B0DF-1434-816381E82C62}"/>
              </a:ext>
            </a:extLst>
          </p:cNvPr>
          <p:cNvSpPr txBox="1">
            <a:spLocks/>
          </p:cNvSpPr>
          <p:nvPr/>
        </p:nvSpPr>
        <p:spPr>
          <a:xfrm>
            <a:off x="1760456" y="2769285"/>
            <a:ext cx="1255053" cy="36576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デジタルインボイス作成・送信</a:t>
            </a:r>
            <a:endParaRPr kumimoji="1" lang="ja-JP" altLang="en-US" sz="105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62" name="直線矢印コネクタ 61">
            <a:extLst>
              <a:ext uri="{FF2B5EF4-FFF2-40B4-BE49-F238E27FC236}">
                <a16:creationId xmlns:a16="http://schemas.microsoft.com/office/drawing/2014/main" id="{E0E3E6CD-F98F-EA8D-91AD-73C60CCF2DE4}"/>
              </a:ext>
            </a:extLst>
          </p:cNvPr>
          <p:cNvCxnSpPr>
            <a:cxnSpLocks/>
            <a:stCxn id="58" idx="1"/>
          </p:cNvCxnSpPr>
          <p:nvPr/>
        </p:nvCxnSpPr>
        <p:spPr>
          <a:xfrm flipV="1">
            <a:off x="908526" y="3740917"/>
            <a:ext cx="9909" cy="345201"/>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63" name="テキスト ボックス 62">
            <a:extLst>
              <a:ext uri="{FF2B5EF4-FFF2-40B4-BE49-F238E27FC236}">
                <a16:creationId xmlns:a16="http://schemas.microsoft.com/office/drawing/2014/main" id="{6392A430-4AA9-A86E-0F37-0AF8823A5E30}"/>
              </a:ext>
            </a:extLst>
          </p:cNvPr>
          <p:cNvSpPr txBox="1"/>
          <p:nvPr/>
        </p:nvSpPr>
        <p:spPr>
          <a:xfrm>
            <a:off x="763960" y="3826946"/>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64" name="直線矢印コネクタ 63">
            <a:extLst>
              <a:ext uri="{FF2B5EF4-FFF2-40B4-BE49-F238E27FC236}">
                <a16:creationId xmlns:a16="http://schemas.microsoft.com/office/drawing/2014/main" id="{43DBBED4-3E6A-7401-FB63-6D157B54A3EE}"/>
              </a:ext>
            </a:extLst>
          </p:cNvPr>
          <p:cNvCxnSpPr>
            <a:cxnSpLocks/>
          </p:cNvCxnSpPr>
          <p:nvPr/>
        </p:nvCxnSpPr>
        <p:spPr>
          <a:xfrm flipV="1">
            <a:off x="2348136" y="3754358"/>
            <a:ext cx="0" cy="288032"/>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65" name="テキスト ボックス 64">
            <a:extLst>
              <a:ext uri="{FF2B5EF4-FFF2-40B4-BE49-F238E27FC236}">
                <a16:creationId xmlns:a16="http://schemas.microsoft.com/office/drawing/2014/main" id="{C4E79504-81AD-0ED1-46DC-40583BBF1819}"/>
              </a:ext>
            </a:extLst>
          </p:cNvPr>
          <p:cNvSpPr txBox="1"/>
          <p:nvPr/>
        </p:nvSpPr>
        <p:spPr>
          <a:xfrm>
            <a:off x="2193661" y="3840387"/>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6" name="テキスト ボックス 65">
            <a:extLst>
              <a:ext uri="{FF2B5EF4-FFF2-40B4-BE49-F238E27FC236}">
                <a16:creationId xmlns:a16="http://schemas.microsoft.com/office/drawing/2014/main" id="{48E8AFC6-E7CD-58E1-0D3D-974A955A63B1}"/>
              </a:ext>
            </a:extLst>
          </p:cNvPr>
          <p:cNvSpPr txBox="1"/>
          <p:nvPr/>
        </p:nvSpPr>
        <p:spPr>
          <a:xfrm>
            <a:off x="3454087" y="1224000"/>
            <a:ext cx="5673870" cy="3741409"/>
          </a:xfrm>
          <a:prstGeom prst="rect">
            <a:avLst/>
          </a:prstGeom>
          <a:noFill/>
        </p:spPr>
        <p:txBody>
          <a:bodyPr wrap="square" rtlCol="0">
            <a:spAutoFit/>
          </a:bodyPr>
          <a:lstStyle/>
          <a:p>
            <a:pPr marR="0" lvl="0" algn="l" defTabSz="914400" rtl="0" eaLnBrk="1" fontAlgn="auto" latinLnBrk="0" hangingPunct="1">
              <a:lnSpc>
                <a:spcPts val="2100"/>
              </a:lnSpc>
              <a:spcBef>
                <a:spcPts val="0"/>
              </a:spcBef>
              <a:spcAft>
                <a:spcPts val="0"/>
              </a:spcAft>
              <a:buClr>
                <a:srgbClr val="FFC000"/>
              </a:buClr>
              <a:buSzTx/>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mn-cs"/>
              </a:rPr>
              <a:t>デジタルインボイス項目対応マスタ</a:t>
            </a:r>
            <a:endParaRPr kumimoji="1" lang="en-US" altLang="ja-JP" sz="1600" b="1"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lang="ja-JP" altLang="en-US" sz="1400" dirty="0">
                <a:solidFill>
                  <a:prstClr val="black"/>
                </a:solidFill>
                <a:latin typeface="メイリオ"/>
                <a:ea typeface="メイリオ"/>
              </a:rPr>
              <a:t>得意</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先マスタおよび債権伝票の各項目と、</a:t>
            </a:r>
            <a:r>
              <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rPr>
              <a:t>JP PINT</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の各要素を</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rPr>
              <a:t>  </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　紐づけ・変換し、</a:t>
            </a:r>
            <a:r>
              <a:rPr kumimoji="1" lang="ja-JP" altLang="en-US" sz="1400" b="0" i="0" u="none" strike="noStrike" kern="1200" cap="none" spc="0" normalizeH="0" baseline="0" noProof="0" dirty="0">
                <a:ln>
                  <a:noFill/>
                </a:ln>
                <a:effectLst/>
                <a:uLnTx/>
                <a:uFillTx/>
                <a:latin typeface="メイリオ"/>
                <a:ea typeface="メイリオ"/>
                <a:cs typeface="+mn-cs"/>
              </a:rPr>
              <a:t>デジタルインボイス</a:t>
            </a:r>
            <a:r>
              <a:rPr lang="ja-JP" altLang="en-US" sz="1400" dirty="0">
                <a:latin typeface="メイリオ"/>
                <a:ea typeface="メイリオ"/>
              </a:rPr>
              <a:t>を</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自動作成</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0" marR="0" lvl="0" indent="0" algn="l" defTabSz="914400" rtl="0" eaLnBrk="1" fontAlgn="auto" latinLnBrk="0" hangingPunct="1">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基本項目はプリセットされ</a:t>
            </a:r>
            <a:r>
              <a:rPr lang="ja-JP" altLang="en-US" sz="1400" dirty="0">
                <a:solidFill>
                  <a:prstClr val="black"/>
                </a:solidFill>
                <a:latin typeface="メイリオ"/>
                <a:ea typeface="メイリオ"/>
              </a:rPr>
              <a:t>るため</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簡易な設定ですぐ利用が可能</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ts val="2100"/>
              </a:lnSpc>
              <a:spcBef>
                <a:spcPts val="0"/>
              </a:spcBef>
              <a:spcAft>
                <a:spcPts val="0"/>
              </a:spcAft>
              <a:buClr>
                <a:srgbClr val="FFC000"/>
              </a:buClr>
              <a:buSzTx/>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mn-cs"/>
              </a:rPr>
              <a:t>デジタルインボイス作成・送信</a:t>
            </a:r>
            <a:endParaRPr kumimoji="1" lang="en-US" altLang="ja-JP" sz="1600" b="1"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発行したデジタルインボイスは、電帳法第</a:t>
            </a:r>
            <a:r>
              <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rPr>
              <a:t>7</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条（電子取引）の</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　  要件を満たした形で、</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自動保管</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が可能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作成したデジタルインボイス</a:t>
            </a:r>
            <a:r>
              <a:rPr kumimoji="1" lang="ja-JP" altLang="en-US" sz="1400" i="0" u="none" strike="noStrike" kern="1200" cap="none" spc="0" normalizeH="0" baseline="0" noProof="0" dirty="0">
                <a:ln>
                  <a:noFill/>
                </a:ln>
                <a:effectLst/>
                <a:uLnTx/>
                <a:uFillTx/>
                <a:latin typeface="メイリオ"/>
                <a:ea typeface="メイリオ"/>
                <a:cs typeface="+mn-cs"/>
              </a:rPr>
              <a:t>をテスト送信</a:t>
            </a:r>
            <a:r>
              <a:rPr lang="ja-JP" altLang="en-US" sz="1400" dirty="0">
                <a:solidFill>
                  <a:prstClr val="black"/>
                </a:solidFill>
                <a:latin typeface="メイリオ"/>
                <a:ea typeface="メイリオ"/>
              </a:rPr>
              <a:t>（</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自社宛てに送信）、本番</a:t>
            </a:r>
            <a:r>
              <a:rPr lang="ja-JP" altLang="en-US" sz="1400" dirty="0">
                <a:solidFill>
                  <a:prstClr val="black"/>
                </a:solidFill>
                <a:latin typeface="メイリオ"/>
                <a:ea typeface="メイリオ"/>
              </a:rPr>
              <a:t>送信</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（相手先に送信）</a:t>
            </a:r>
            <a:r>
              <a:rPr lang="ja-JP" altLang="en-US" sz="1400" b="1" dirty="0">
                <a:solidFill>
                  <a:srgbClr val="008CCF"/>
                </a:solidFill>
                <a:latin typeface="メイリオ"/>
                <a:ea typeface="メイリオ"/>
              </a:rPr>
              <a:t>事前</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確認が可能</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kumimoji="1" lang="en-US" altLang="ja-JP" sz="1400" b="0" i="0" u="none" strike="noStrike" kern="1200" cap="none" spc="0" normalizeH="0" baseline="0" noProof="0" dirty="0">
              <a:ln>
                <a:noFill/>
              </a:ln>
              <a:solidFill>
                <a:srgbClr val="FF0000"/>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発行後に誤りがあった場合にも考慮し、</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訂正請求書の発行も可能</a:t>
            </a:r>
          </a:p>
        </p:txBody>
      </p:sp>
      <p:sp>
        <p:nvSpPr>
          <p:cNvPr id="70" name="テキスト ボックス 69">
            <a:extLst>
              <a:ext uri="{FF2B5EF4-FFF2-40B4-BE49-F238E27FC236}">
                <a16:creationId xmlns:a16="http://schemas.microsoft.com/office/drawing/2014/main" id="{07DD4EF6-2EF5-BFF5-5414-AA4F6E4D83FC}"/>
              </a:ext>
            </a:extLst>
          </p:cNvPr>
          <p:cNvSpPr txBox="1"/>
          <p:nvPr/>
        </p:nvSpPr>
        <p:spPr>
          <a:xfrm>
            <a:off x="3684938" y="915566"/>
            <a:ext cx="2075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メイリオ"/>
                <a:ea typeface="メイリオ"/>
                <a:cs typeface="+mn-cs"/>
              </a:rPr>
              <a:t>送信側の機能</a:t>
            </a:r>
          </a:p>
        </p:txBody>
      </p:sp>
    </p:spTree>
    <p:extLst>
      <p:ext uri="{BB962C8B-B14F-4D97-AF65-F5344CB8AC3E}">
        <p14:creationId xmlns:p14="http://schemas.microsoft.com/office/powerpoint/2010/main" val="280978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B6DB7-5CBA-5246-49AB-D259A810FA89}"/>
              </a:ext>
            </a:extLst>
          </p:cNvPr>
          <p:cNvSpPr>
            <a:spLocks noGrp="1"/>
          </p:cNvSpPr>
          <p:nvPr>
            <p:ph type="title"/>
          </p:nvPr>
        </p:nvSpPr>
        <p:spPr/>
        <p:txBody>
          <a:bodyPr/>
          <a:lstStyle/>
          <a:p>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69BDAD2D-623E-1483-C064-08444241FE73}"/>
              </a:ext>
            </a:extLst>
          </p:cNvPr>
          <p:cNvSpPr>
            <a:spLocks noGrp="1"/>
          </p:cNvSpPr>
          <p:nvPr>
            <p:ph type="body" sz="quarter" idx="16"/>
          </p:nvPr>
        </p:nvSpPr>
        <p:spPr/>
        <p:txBody>
          <a:bodyPr/>
          <a:lstStyle/>
          <a:p>
            <a:r>
              <a:rPr kumimoji="1" lang="ja-JP" altLang="en-US" dirty="0"/>
              <a:t>買い手：デジタルインボイスの受信、支払伝票自動作成</a:t>
            </a:r>
          </a:p>
          <a:p>
            <a:endParaRPr kumimoji="1" lang="ja-JP" altLang="en-US" dirty="0"/>
          </a:p>
        </p:txBody>
      </p:sp>
      <p:sp>
        <p:nvSpPr>
          <p:cNvPr id="5" name="スライド番号プレースホルダー 4">
            <a:extLst>
              <a:ext uri="{FF2B5EF4-FFF2-40B4-BE49-F238E27FC236}">
                <a16:creationId xmlns:a16="http://schemas.microsoft.com/office/drawing/2014/main" id="{625135EB-A2E3-C89E-EDDC-E1AC92C6B3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540E52F8-7AE2-DB4D-5BF0-8BC9B392B96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67" name="テキスト ボックス 66">
            <a:extLst>
              <a:ext uri="{FF2B5EF4-FFF2-40B4-BE49-F238E27FC236}">
                <a16:creationId xmlns:a16="http://schemas.microsoft.com/office/drawing/2014/main" id="{F4E91F84-928B-2E4F-C56E-7477572BB830}"/>
              </a:ext>
            </a:extLst>
          </p:cNvPr>
          <p:cNvSpPr txBox="1"/>
          <p:nvPr/>
        </p:nvSpPr>
        <p:spPr>
          <a:xfrm>
            <a:off x="336806" y="915566"/>
            <a:ext cx="2075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メイリオ"/>
                <a:ea typeface="メイリオ"/>
                <a:cs typeface="+mn-cs"/>
              </a:rPr>
              <a:t>受信側の機能</a:t>
            </a:r>
          </a:p>
        </p:txBody>
      </p:sp>
      <p:sp>
        <p:nvSpPr>
          <p:cNvPr id="134" name="正方形/長方形 133">
            <a:extLst>
              <a:ext uri="{FF2B5EF4-FFF2-40B4-BE49-F238E27FC236}">
                <a16:creationId xmlns:a16="http://schemas.microsoft.com/office/drawing/2014/main" id="{5EDF71A4-77DD-94C6-0CA6-58EF8F96D6ED}"/>
              </a:ext>
            </a:extLst>
          </p:cNvPr>
          <p:cNvSpPr/>
          <p:nvPr/>
        </p:nvSpPr>
        <p:spPr>
          <a:xfrm>
            <a:off x="5436840" y="1296739"/>
            <a:ext cx="3534950" cy="3566567"/>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Freeform 9">
            <a:extLst>
              <a:ext uri="{FF2B5EF4-FFF2-40B4-BE49-F238E27FC236}">
                <a16:creationId xmlns:a16="http://schemas.microsoft.com/office/drawing/2014/main" id="{E846BC0F-A861-D5E9-CBA6-315996B61997}"/>
              </a:ext>
            </a:extLst>
          </p:cNvPr>
          <p:cNvSpPr>
            <a:spLocks noEditPoints="1"/>
          </p:cNvSpPr>
          <p:nvPr/>
        </p:nvSpPr>
        <p:spPr bwMode="auto">
          <a:xfrm>
            <a:off x="7584338" y="1716891"/>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6" name="Rectangle 83">
            <a:extLst>
              <a:ext uri="{FF2B5EF4-FFF2-40B4-BE49-F238E27FC236}">
                <a16:creationId xmlns:a16="http://schemas.microsoft.com/office/drawing/2014/main" id="{9F026471-8E18-8F7D-2DD8-CEAB547787BF}"/>
              </a:ext>
            </a:extLst>
          </p:cNvPr>
          <p:cNvSpPr>
            <a:spLocks noChangeArrowheads="1"/>
          </p:cNvSpPr>
          <p:nvPr/>
        </p:nvSpPr>
        <p:spPr bwMode="auto">
          <a:xfrm>
            <a:off x="5519040" y="1634542"/>
            <a:ext cx="3371403"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7" name="Freeform 87">
            <a:extLst>
              <a:ext uri="{FF2B5EF4-FFF2-40B4-BE49-F238E27FC236}">
                <a16:creationId xmlns:a16="http://schemas.microsoft.com/office/drawing/2014/main" id="{50020F0F-FC59-EA1D-122B-881842C07921}"/>
              </a:ext>
            </a:extLst>
          </p:cNvPr>
          <p:cNvSpPr>
            <a:spLocks noEditPoints="1"/>
          </p:cNvSpPr>
          <p:nvPr/>
        </p:nvSpPr>
        <p:spPr bwMode="auto">
          <a:xfrm>
            <a:off x="6552076" y="1715384"/>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8" name="正方形/長方形 137">
            <a:extLst>
              <a:ext uri="{FF2B5EF4-FFF2-40B4-BE49-F238E27FC236}">
                <a16:creationId xmlns:a16="http://schemas.microsoft.com/office/drawing/2014/main" id="{6298E555-2FA1-5993-FAE6-397AE3BC771A}"/>
              </a:ext>
            </a:extLst>
          </p:cNvPr>
          <p:cNvSpPr/>
          <p:nvPr/>
        </p:nvSpPr>
        <p:spPr>
          <a:xfrm>
            <a:off x="5433217" y="1296739"/>
            <a:ext cx="3542400"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139" name="正方形/長方形 138">
            <a:extLst>
              <a:ext uri="{FF2B5EF4-FFF2-40B4-BE49-F238E27FC236}">
                <a16:creationId xmlns:a16="http://schemas.microsoft.com/office/drawing/2014/main" id="{49BF52F1-EE32-B2D2-7CE0-3F72FFB5F5AC}"/>
              </a:ext>
            </a:extLst>
          </p:cNvPr>
          <p:cNvSpPr/>
          <p:nvPr/>
        </p:nvSpPr>
        <p:spPr>
          <a:xfrm>
            <a:off x="5641195" y="2955874"/>
            <a:ext cx="1477432" cy="1151347"/>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a:t>
            </a:r>
            <a:r>
              <a:rPr kumimoji="0" lang="ja-JP" altLang="en-US" sz="800" b="1" kern="0" dirty="0">
                <a:solidFill>
                  <a:srgbClr val="0070C0"/>
                </a:solidFill>
                <a:latin typeface="メイリオ"/>
                <a:ea typeface="メイリオ"/>
              </a:rPr>
              <a:t>アクセスポイント</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に問合せ</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②デジタルインボイスの記載内容と各マスタ設定内容に従い、支払伝票を一括自動作成</a:t>
            </a: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③各伝票には</a:t>
            </a: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証憑が自動添付</a:t>
            </a:r>
          </a:p>
        </p:txBody>
      </p:sp>
      <p:sp>
        <p:nvSpPr>
          <p:cNvPr id="140" name="テキスト プレースホルダー 2">
            <a:extLst>
              <a:ext uri="{FF2B5EF4-FFF2-40B4-BE49-F238E27FC236}">
                <a16:creationId xmlns:a16="http://schemas.microsoft.com/office/drawing/2014/main" id="{74E64FBE-8D10-9614-CFC2-DC98CE92EA5F}"/>
              </a:ext>
            </a:extLst>
          </p:cNvPr>
          <p:cNvSpPr txBox="1">
            <a:spLocks/>
          </p:cNvSpPr>
          <p:nvPr/>
        </p:nvSpPr>
        <p:spPr>
          <a:xfrm>
            <a:off x="5632028" y="2626668"/>
            <a:ext cx="149421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デジタルインボイス</a:t>
            </a:r>
            <a:endParaRPr lang="en-US" altLang="ja-JP" sz="105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mn-cs"/>
              </a:rPr>
              <a:t>一覧</a:t>
            </a:r>
          </a:p>
        </p:txBody>
      </p:sp>
      <p:sp>
        <p:nvSpPr>
          <p:cNvPr id="141" name="矢印: 右 140">
            <a:extLst>
              <a:ext uri="{FF2B5EF4-FFF2-40B4-BE49-F238E27FC236}">
                <a16:creationId xmlns:a16="http://schemas.microsoft.com/office/drawing/2014/main" id="{1517F6C9-E4C1-24C5-03F9-C2B04071C906}"/>
              </a:ext>
            </a:extLst>
          </p:cNvPr>
          <p:cNvSpPr/>
          <p:nvPr/>
        </p:nvSpPr>
        <p:spPr>
          <a:xfrm>
            <a:off x="7180674" y="3229026"/>
            <a:ext cx="29142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82AEBA44-0720-100D-4E59-E1966AC7C481}"/>
              </a:ext>
            </a:extLst>
          </p:cNvPr>
          <p:cNvSpPr/>
          <p:nvPr/>
        </p:nvSpPr>
        <p:spPr>
          <a:xfrm>
            <a:off x="7510906" y="2959703"/>
            <a:ext cx="1338229" cy="1147519"/>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①デジタルインボイス一覧から、支払伝票を個別作成</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②伝票には証憑が自動添付</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143" name="テキスト プレースホルダー 2">
            <a:extLst>
              <a:ext uri="{FF2B5EF4-FFF2-40B4-BE49-F238E27FC236}">
                <a16:creationId xmlns:a16="http://schemas.microsoft.com/office/drawing/2014/main" id="{2FA9DE90-BFE3-A2A8-240A-894F722BC14D}"/>
              </a:ext>
            </a:extLst>
          </p:cNvPr>
          <p:cNvSpPr txBox="1">
            <a:spLocks/>
          </p:cNvSpPr>
          <p:nvPr/>
        </p:nvSpPr>
        <p:spPr>
          <a:xfrm>
            <a:off x="7511500" y="2626668"/>
            <a:ext cx="132950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デジタルインボイス</a:t>
            </a:r>
            <a:endParaRPr lang="en-US" altLang="ja-JP" sz="105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支払伝票入力</a:t>
            </a:r>
            <a:endParaRPr kumimoji="1" lang="ja-JP" altLang="en-US" sz="105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144" name="直線矢印コネクタ 143">
            <a:extLst>
              <a:ext uri="{FF2B5EF4-FFF2-40B4-BE49-F238E27FC236}">
                <a16:creationId xmlns:a16="http://schemas.microsoft.com/office/drawing/2014/main" id="{DB4E8C3F-9D3E-49C6-90EF-7668F89ADA79}"/>
              </a:ext>
            </a:extLst>
          </p:cNvPr>
          <p:cNvCxnSpPr>
            <a:cxnSpLocks/>
          </p:cNvCxnSpPr>
          <p:nvPr/>
        </p:nvCxnSpPr>
        <p:spPr>
          <a:xfrm flipH="1">
            <a:off x="6355977" y="2343026"/>
            <a:ext cx="196099" cy="235297"/>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45" name="テキスト ボックス 144">
            <a:extLst>
              <a:ext uri="{FF2B5EF4-FFF2-40B4-BE49-F238E27FC236}">
                <a16:creationId xmlns:a16="http://schemas.microsoft.com/office/drawing/2014/main" id="{72922785-66E2-E3AA-854A-B8D337239096}"/>
              </a:ext>
            </a:extLst>
          </p:cNvPr>
          <p:cNvSpPr txBox="1"/>
          <p:nvPr/>
        </p:nvSpPr>
        <p:spPr>
          <a:xfrm>
            <a:off x="7768617" y="2244514"/>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6" name="円柱 145">
            <a:extLst>
              <a:ext uri="{FF2B5EF4-FFF2-40B4-BE49-F238E27FC236}">
                <a16:creationId xmlns:a16="http://schemas.microsoft.com/office/drawing/2014/main" id="{30FE10C2-2BD5-82A7-0E11-61CA0E457074}"/>
              </a:ext>
            </a:extLst>
          </p:cNvPr>
          <p:cNvSpPr/>
          <p:nvPr/>
        </p:nvSpPr>
        <p:spPr>
          <a:xfrm>
            <a:off x="6598743" y="2081991"/>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デジタルインボイス</a:t>
            </a:r>
            <a:r>
              <a:rPr lang="ja-JP" altLang="en-US" sz="900">
                <a:solidFill>
                  <a:prstClr val="black"/>
                </a:solidFill>
                <a:latin typeface="メイリオ"/>
                <a:ea typeface="メイリオ"/>
              </a:rPr>
              <a:t>支払伝票作成</a:t>
            </a: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マスタ</a:t>
            </a:r>
          </a:p>
        </p:txBody>
      </p:sp>
      <p:sp>
        <p:nvSpPr>
          <p:cNvPr id="148" name="Freeform 9">
            <a:extLst>
              <a:ext uri="{FF2B5EF4-FFF2-40B4-BE49-F238E27FC236}">
                <a16:creationId xmlns:a16="http://schemas.microsoft.com/office/drawing/2014/main" id="{F93F67BB-9ACB-FA11-689D-29FF4361B075}"/>
              </a:ext>
            </a:extLst>
          </p:cNvPr>
          <p:cNvSpPr>
            <a:spLocks noEditPoints="1"/>
          </p:cNvSpPr>
          <p:nvPr/>
        </p:nvSpPr>
        <p:spPr bwMode="auto">
          <a:xfrm>
            <a:off x="6355977" y="4469686"/>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9" name="矢印: 右 148">
            <a:extLst>
              <a:ext uri="{FF2B5EF4-FFF2-40B4-BE49-F238E27FC236}">
                <a16:creationId xmlns:a16="http://schemas.microsoft.com/office/drawing/2014/main" id="{0C67E089-37AE-51E3-7E74-305E8CE3992A}"/>
              </a:ext>
            </a:extLst>
          </p:cNvPr>
          <p:cNvSpPr/>
          <p:nvPr/>
        </p:nvSpPr>
        <p:spPr>
          <a:xfrm rot="5400000">
            <a:off x="6243775" y="4105400"/>
            <a:ext cx="29591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0" name="グループ化 149">
            <a:extLst>
              <a:ext uri="{FF2B5EF4-FFF2-40B4-BE49-F238E27FC236}">
                <a16:creationId xmlns:a16="http://schemas.microsoft.com/office/drawing/2014/main" id="{C063C48D-5BB4-6718-BE65-DD76D55F59E8}"/>
              </a:ext>
            </a:extLst>
          </p:cNvPr>
          <p:cNvGrpSpPr/>
          <p:nvPr/>
        </p:nvGrpSpPr>
        <p:grpSpPr>
          <a:xfrm>
            <a:off x="7692385" y="4460866"/>
            <a:ext cx="679781" cy="302299"/>
            <a:chOff x="7801233" y="1971196"/>
            <a:chExt cx="992990" cy="358198"/>
          </a:xfrm>
          <a:solidFill>
            <a:schemeClr val="bg1"/>
          </a:solidFill>
        </p:grpSpPr>
        <p:grpSp>
          <p:nvGrpSpPr>
            <p:cNvPr id="151" name="グループ化 150">
              <a:extLst>
                <a:ext uri="{FF2B5EF4-FFF2-40B4-BE49-F238E27FC236}">
                  <a16:creationId xmlns:a16="http://schemas.microsoft.com/office/drawing/2014/main" id="{5623D308-C92E-4E76-8EB2-F0A57EA2C73C}"/>
                </a:ext>
              </a:extLst>
            </p:cNvPr>
            <p:cNvGrpSpPr/>
            <p:nvPr/>
          </p:nvGrpSpPr>
          <p:grpSpPr>
            <a:xfrm>
              <a:off x="8376710" y="2043268"/>
              <a:ext cx="417513" cy="220662"/>
              <a:chOff x="2952747" y="5937614"/>
              <a:chExt cx="417513" cy="220662"/>
            </a:xfrm>
            <a:grpFill/>
          </p:grpSpPr>
          <p:sp>
            <p:nvSpPr>
              <p:cNvPr id="153" name="Freeform 52">
                <a:extLst>
                  <a:ext uri="{FF2B5EF4-FFF2-40B4-BE49-F238E27FC236}">
                    <a16:creationId xmlns:a16="http://schemas.microsoft.com/office/drawing/2014/main" id="{53B85360-BA5F-C543-D2C8-21B646F3F04E}"/>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a:solidFill>
                    <a:prstClr val="black"/>
                  </a:solidFill>
                  <a:latin typeface="メイリオ"/>
                  <a:ea typeface="メイリオ"/>
                </a:endParaRPr>
              </a:p>
            </p:txBody>
          </p:sp>
          <p:sp>
            <p:nvSpPr>
              <p:cNvPr id="154" name="Freeform 53">
                <a:extLst>
                  <a:ext uri="{FF2B5EF4-FFF2-40B4-BE49-F238E27FC236}">
                    <a16:creationId xmlns:a16="http://schemas.microsoft.com/office/drawing/2014/main" id="{2E9DC955-48FB-9255-E170-8F2270927229}"/>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52" name="Freeform 54">
              <a:extLst>
                <a:ext uri="{FF2B5EF4-FFF2-40B4-BE49-F238E27FC236}">
                  <a16:creationId xmlns:a16="http://schemas.microsoft.com/office/drawing/2014/main" id="{887EA138-2C12-62C0-5904-DF09CF3995BB}"/>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55" name="テキスト ボックス 154">
            <a:extLst>
              <a:ext uri="{FF2B5EF4-FFF2-40B4-BE49-F238E27FC236}">
                <a16:creationId xmlns:a16="http://schemas.microsoft.com/office/drawing/2014/main" id="{4E7F5A15-D8A1-3A34-B602-01EA0686FBD7}"/>
              </a:ext>
            </a:extLst>
          </p:cNvPr>
          <p:cNvSpPr txBox="1"/>
          <p:nvPr/>
        </p:nvSpPr>
        <p:spPr>
          <a:xfrm>
            <a:off x="5959933" y="2244514"/>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156" name="直線矢印コネクタ 155">
            <a:extLst>
              <a:ext uri="{FF2B5EF4-FFF2-40B4-BE49-F238E27FC236}">
                <a16:creationId xmlns:a16="http://schemas.microsoft.com/office/drawing/2014/main" id="{1B2B36B1-0E4C-1431-2E23-C4124C407803}"/>
              </a:ext>
            </a:extLst>
          </p:cNvPr>
          <p:cNvCxnSpPr>
            <a:cxnSpLocks/>
          </p:cNvCxnSpPr>
          <p:nvPr/>
        </p:nvCxnSpPr>
        <p:spPr>
          <a:xfrm>
            <a:off x="7880519" y="2369675"/>
            <a:ext cx="324037" cy="225379"/>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57" name="フローチャート: 複数書類 156">
            <a:extLst>
              <a:ext uri="{FF2B5EF4-FFF2-40B4-BE49-F238E27FC236}">
                <a16:creationId xmlns:a16="http://schemas.microsoft.com/office/drawing/2014/main" id="{2905D8F2-C387-7997-C339-3A6A4516911A}"/>
              </a:ext>
            </a:extLst>
          </p:cNvPr>
          <p:cNvSpPr/>
          <p:nvPr/>
        </p:nvSpPr>
        <p:spPr>
          <a:xfrm>
            <a:off x="6463989" y="3654285"/>
            <a:ext cx="609404" cy="434728"/>
          </a:xfrm>
          <a:prstGeom prst="flowChartMultidocument">
            <a:avLst/>
          </a:prstGeom>
          <a:solidFill>
            <a:schemeClr val="bg1"/>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t>支払伝票</a:t>
            </a:r>
          </a:p>
        </p:txBody>
      </p:sp>
      <p:grpSp>
        <p:nvGrpSpPr>
          <p:cNvPr id="158" name="グループ化 157">
            <a:extLst>
              <a:ext uri="{FF2B5EF4-FFF2-40B4-BE49-F238E27FC236}">
                <a16:creationId xmlns:a16="http://schemas.microsoft.com/office/drawing/2014/main" id="{9C7F3EDC-E75F-D457-6F43-6C57139FECE3}"/>
              </a:ext>
            </a:extLst>
          </p:cNvPr>
          <p:cNvGrpSpPr/>
          <p:nvPr/>
        </p:nvGrpSpPr>
        <p:grpSpPr>
          <a:xfrm>
            <a:off x="6714704" y="3578047"/>
            <a:ext cx="168732" cy="218632"/>
            <a:chOff x="755650" y="3768725"/>
            <a:chExt cx="287338" cy="379413"/>
          </a:xfrm>
        </p:grpSpPr>
        <p:sp>
          <p:nvSpPr>
            <p:cNvPr id="159" name="Freeform 29">
              <a:extLst>
                <a:ext uri="{FF2B5EF4-FFF2-40B4-BE49-F238E27FC236}">
                  <a16:creationId xmlns:a16="http://schemas.microsoft.com/office/drawing/2014/main" id="{3C721C60-7FDD-A341-7BF7-4F15E0E9716D}"/>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30">
              <a:extLst>
                <a:ext uri="{FF2B5EF4-FFF2-40B4-BE49-F238E27FC236}">
                  <a16:creationId xmlns:a16="http://schemas.microsoft.com/office/drawing/2014/main" id="{1A21AD63-118B-5D39-91F7-185CF9272C6E}"/>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31">
              <a:extLst>
                <a:ext uri="{FF2B5EF4-FFF2-40B4-BE49-F238E27FC236}">
                  <a16:creationId xmlns:a16="http://schemas.microsoft.com/office/drawing/2014/main" id="{C4C4CFAC-78A5-72D6-8D33-AC1567E7B21B}"/>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32">
              <a:extLst>
                <a:ext uri="{FF2B5EF4-FFF2-40B4-BE49-F238E27FC236}">
                  <a16:creationId xmlns:a16="http://schemas.microsoft.com/office/drawing/2014/main" id="{BD557601-A350-00E9-6C5C-3DBCCE0337F0}"/>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33">
              <a:extLst>
                <a:ext uri="{FF2B5EF4-FFF2-40B4-BE49-F238E27FC236}">
                  <a16:creationId xmlns:a16="http://schemas.microsoft.com/office/drawing/2014/main" id="{D94CE3FC-D1B1-5C45-4009-91A9252B66F5}"/>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64" name="グループ化 163">
            <a:extLst>
              <a:ext uri="{FF2B5EF4-FFF2-40B4-BE49-F238E27FC236}">
                <a16:creationId xmlns:a16="http://schemas.microsoft.com/office/drawing/2014/main" id="{95719989-E40A-ADE2-0769-03527653CA08}"/>
              </a:ext>
            </a:extLst>
          </p:cNvPr>
          <p:cNvGrpSpPr/>
          <p:nvPr/>
        </p:nvGrpSpPr>
        <p:grpSpPr>
          <a:xfrm>
            <a:off x="6909858" y="3578047"/>
            <a:ext cx="171721" cy="210619"/>
            <a:chOff x="757238" y="4846638"/>
            <a:chExt cx="288926" cy="377825"/>
          </a:xfrm>
        </p:grpSpPr>
        <p:sp>
          <p:nvSpPr>
            <p:cNvPr id="165" name="Freeform 33">
              <a:extLst>
                <a:ext uri="{FF2B5EF4-FFF2-40B4-BE49-F238E27FC236}">
                  <a16:creationId xmlns:a16="http://schemas.microsoft.com/office/drawing/2014/main" id="{D7FAC41F-CF5E-D319-E606-2132014F2C23}"/>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34">
              <a:extLst>
                <a:ext uri="{FF2B5EF4-FFF2-40B4-BE49-F238E27FC236}">
                  <a16:creationId xmlns:a16="http://schemas.microsoft.com/office/drawing/2014/main" id="{1D55A4B0-2936-EDFE-1B06-9FA5FEAC1ED1}"/>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35">
              <a:extLst>
                <a:ext uri="{FF2B5EF4-FFF2-40B4-BE49-F238E27FC236}">
                  <a16:creationId xmlns:a16="http://schemas.microsoft.com/office/drawing/2014/main" id="{DCFC93D8-E920-CCF2-2CFE-B4E48D4658BB}"/>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Rectangle 36">
              <a:extLst>
                <a:ext uri="{FF2B5EF4-FFF2-40B4-BE49-F238E27FC236}">
                  <a16:creationId xmlns:a16="http://schemas.microsoft.com/office/drawing/2014/main" id="{F2F0FB60-D500-566E-736B-EDEA032596FB}"/>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7">
              <a:extLst>
                <a:ext uri="{FF2B5EF4-FFF2-40B4-BE49-F238E27FC236}">
                  <a16:creationId xmlns:a16="http://schemas.microsoft.com/office/drawing/2014/main" id="{CBBEF0CF-F043-398F-CDE0-3A8EA03F3CE0}"/>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38">
              <a:extLst>
                <a:ext uri="{FF2B5EF4-FFF2-40B4-BE49-F238E27FC236}">
                  <a16:creationId xmlns:a16="http://schemas.microsoft.com/office/drawing/2014/main" id="{80F33A2E-3565-11CE-70EF-F0A09B001FEE}"/>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39">
              <a:extLst>
                <a:ext uri="{FF2B5EF4-FFF2-40B4-BE49-F238E27FC236}">
                  <a16:creationId xmlns:a16="http://schemas.microsoft.com/office/drawing/2014/main" id="{DE8BCD8F-506E-7236-D459-EDDD9D78288B}"/>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40">
              <a:extLst>
                <a:ext uri="{FF2B5EF4-FFF2-40B4-BE49-F238E27FC236}">
                  <a16:creationId xmlns:a16="http://schemas.microsoft.com/office/drawing/2014/main" id="{9BE33699-267E-63F5-C2AE-E2FB9D2D6C7F}"/>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41">
              <a:extLst>
                <a:ext uri="{FF2B5EF4-FFF2-40B4-BE49-F238E27FC236}">
                  <a16:creationId xmlns:a16="http://schemas.microsoft.com/office/drawing/2014/main" id="{879F36D9-916F-F924-99C7-BBCD3AA66E88}"/>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42">
              <a:extLst>
                <a:ext uri="{FF2B5EF4-FFF2-40B4-BE49-F238E27FC236}">
                  <a16:creationId xmlns:a16="http://schemas.microsoft.com/office/drawing/2014/main" id="{9F452E63-66D7-64FC-36CB-9C6613E9DBFD}"/>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43">
              <a:extLst>
                <a:ext uri="{FF2B5EF4-FFF2-40B4-BE49-F238E27FC236}">
                  <a16:creationId xmlns:a16="http://schemas.microsoft.com/office/drawing/2014/main" id="{5319DDA1-108D-6E8B-44C8-45E701D5E14D}"/>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6" name="フローチャート: 書類 175">
            <a:extLst>
              <a:ext uri="{FF2B5EF4-FFF2-40B4-BE49-F238E27FC236}">
                <a16:creationId xmlns:a16="http://schemas.microsoft.com/office/drawing/2014/main" id="{EFED2FC7-5FFF-8682-F4EE-73B7080C5480}"/>
              </a:ext>
            </a:extLst>
          </p:cNvPr>
          <p:cNvSpPr/>
          <p:nvPr/>
        </p:nvSpPr>
        <p:spPr>
          <a:xfrm>
            <a:off x="8241898" y="3736080"/>
            <a:ext cx="552996" cy="347331"/>
          </a:xfrm>
          <a:prstGeom prst="flowChartDocument">
            <a:avLst/>
          </a:prstGeom>
          <a:solidFill>
            <a:schemeClr val="bg1"/>
          </a:solidFill>
          <a:ln w="9525">
            <a:solidFill>
              <a:schemeClr val="bg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r>
              <a:rPr kumimoji="1" lang="ja-JP" altLang="en-US" sz="600"/>
              <a:t>支払伝票</a:t>
            </a:r>
          </a:p>
        </p:txBody>
      </p:sp>
      <p:sp>
        <p:nvSpPr>
          <p:cNvPr id="177" name="矢印: 右 176">
            <a:extLst>
              <a:ext uri="{FF2B5EF4-FFF2-40B4-BE49-F238E27FC236}">
                <a16:creationId xmlns:a16="http://schemas.microsoft.com/office/drawing/2014/main" id="{1A6DC33B-1619-7D55-B1A0-8B9EE5B70690}"/>
              </a:ext>
            </a:extLst>
          </p:cNvPr>
          <p:cNvSpPr/>
          <p:nvPr/>
        </p:nvSpPr>
        <p:spPr>
          <a:xfrm rot="5400000">
            <a:off x="8111375" y="4105400"/>
            <a:ext cx="295918"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8" name="グループ化 177">
            <a:extLst>
              <a:ext uri="{FF2B5EF4-FFF2-40B4-BE49-F238E27FC236}">
                <a16:creationId xmlns:a16="http://schemas.microsoft.com/office/drawing/2014/main" id="{0723F089-73AE-896D-3A0C-9EC539B6E99A}"/>
              </a:ext>
            </a:extLst>
          </p:cNvPr>
          <p:cNvGrpSpPr/>
          <p:nvPr/>
        </p:nvGrpSpPr>
        <p:grpSpPr>
          <a:xfrm>
            <a:off x="8437374" y="3578047"/>
            <a:ext cx="168732" cy="218632"/>
            <a:chOff x="755650" y="3768725"/>
            <a:chExt cx="287338" cy="379413"/>
          </a:xfrm>
        </p:grpSpPr>
        <p:sp>
          <p:nvSpPr>
            <p:cNvPr id="179" name="Freeform 29">
              <a:extLst>
                <a:ext uri="{FF2B5EF4-FFF2-40B4-BE49-F238E27FC236}">
                  <a16:creationId xmlns:a16="http://schemas.microsoft.com/office/drawing/2014/main" id="{FDD13112-46CD-A0F1-8615-BB2FE4DFAE40}"/>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0">
              <a:extLst>
                <a:ext uri="{FF2B5EF4-FFF2-40B4-BE49-F238E27FC236}">
                  <a16:creationId xmlns:a16="http://schemas.microsoft.com/office/drawing/2014/main" id="{5A5BBB21-B1EC-DD4B-AA39-8352512407AB}"/>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1">
              <a:extLst>
                <a:ext uri="{FF2B5EF4-FFF2-40B4-BE49-F238E27FC236}">
                  <a16:creationId xmlns:a16="http://schemas.microsoft.com/office/drawing/2014/main" id="{BD787899-94FB-EE35-CE0A-CCC4F884BB99}"/>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2">
              <a:extLst>
                <a:ext uri="{FF2B5EF4-FFF2-40B4-BE49-F238E27FC236}">
                  <a16:creationId xmlns:a16="http://schemas.microsoft.com/office/drawing/2014/main" id="{62C4E9B6-EFDC-BE57-F3EE-FC7B43DBAA01}"/>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3">
              <a:extLst>
                <a:ext uri="{FF2B5EF4-FFF2-40B4-BE49-F238E27FC236}">
                  <a16:creationId xmlns:a16="http://schemas.microsoft.com/office/drawing/2014/main" id="{1C759FB3-60B4-EA5E-DEC7-86219AE1D83B}"/>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84" name="グループ化 183">
            <a:extLst>
              <a:ext uri="{FF2B5EF4-FFF2-40B4-BE49-F238E27FC236}">
                <a16:creationId xmlns:a16="http://schemas.microsoft.com/office/drawing/2014/main" id="{73D5E191-D954-8CB1-8002-BBC5860C847B}"/>
              </a:ext>
            </a:extLst>
          </p:cNvPr>
          <p:cNvGrpSpPr/>
          <p:nvPr/>
        </p:nvGrpSpPr>
        <p:grpSpPr>
          <a:xfrm>
            <a:off x="8632528" y="3578047"/>
            <a:ext cx="171721" cy="210619"/>
            <a:chOff x="757238" y="4846638"/>
            <a:chExt cx="288926" cy="377825"/>
          </a:xfrm>
        </p:grpSpPr>
        <p:sp>
          <p:nvSpPr>
            <p:cNvPr id="185" name="Freeform 33">
              <a:extLst>
                <a:ext uri="{FF2B5EF4-FFF2-40B4-BE49-F238E27FC236}">
                  <a16:creationId xmlns:a16="http://schemas.microsoft.com/office/drawing/2014/main" id="{E30AC8EF-18EF-678B-58EC-712ADA120C14}"/>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4">
              <a:extLst>
                <a:ext uri="{FF2B5EF4-FFF2-40B4-BE49-F238E27FC236}">
                  <a16:creationId xmlns:a16="http://schemas.microsoft.com/office/drawing/2014/main" id="{CC82CE42-FC70-363B-F4A6-B4F2F8EDD0D2}"/>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35">
              <a:extLst>
                <a:ext uri="{FF2B5EF4-FFF2-40B4-BE49-F238E27FC236}">
                  <a16:creationId xmlns:a16="http://schemas.microsoft.com/office/drawing/2014/main" id="{65999678-5C1D-5F03-3BDE-AB2762E9909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Rectangle 36">
              <a:extLst>
                <a:ext uri="{FF2B5EF4-FFF2-40B4-BE49-F238E27FC236}">
                  <a16:creationId xmlns:a16="http://schemas.microsoft.com/office/drawing/2014/main" id="{507D6CD6-A0A5-50F4-6E67-B2D12FF88F99}"/>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7">
              <a:extLst>
                <a:ext uri="{FF2B5EF4-FFF2-40B4-BE49-F238E27FC236}">
                  <a16:creationId xmlns:a16="http://schemas.microsoft.com/office/drawing/2014/main" id="{508BC294-2297-4A20-CF5C-FE3965AEAD0E}"/>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38">
              <a:extLst>
                <a:ext uri="{FF2B5EF4-FFF2-40B4-BE49-F238E27FC236}">
                  <a16:creationId xmlns:a16="http://schemas.microsoft.com/office/drawing/2014/main" id="{BFE40A4A-6A59-3FC9-A28E-55A9957BCC7D}"/>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39">
              <a:extLst>
                <a:ext uri="{FF2B5EF4-FFF2-40B4-BE49-F238E27FC236}">
                  <a16:creationId xmlns:a16="http://schemas.microsoft.com/office/drawing/2014/main" id="{56D34D06-C2A7-2D68-2DC0-1C624599AA8F}"/>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0">
              <a:extLst>
                <a:ext uri="{FF2B5EF4-FFF2-40B4-BE49-F238E27FC236}">
                  <a16:creationId xmlns:a16="http://schemas.microsoft.com/office/drawing/2014/main" id="{943B3D78-CD18-C211-D02F-AB9BFED80639}"/>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1">
              <a:extLst>
                <a:ext uri="{FF2B5EF4-FFF2-40B4-BE49-F238E27FC236}">
                  <a16:creationId xmlns:a16="http://schemas.microsoft.com/office/drawing/2014/main" id="{5E23430D-F358-AB63-2DC8-CE62CBA3A8B3}"/>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42">
              <a:extLst>
                <a:ext uri="{FF2B5EF4-FFF2-40B4-BE49-F238E27FC236}">
                  <a16:creationId xmlns:a16="http://schemas.microsoft.com/office/drawing/2014/main" id="{FC779DC9-EDF8-BBA4-B2A2-423264380005}"/>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3">
              <a:extLst>
                <a:ext uri="{FF2B5EF4-FFF2-40B4-BE49-F238E27FC236}">
                  <a16:creationId xmlns:a16="http://schemas.microsoft.com/office/drawing/2014/main" id="{0C522CB9-C731-44F4-9FFC-801062082D23}"/>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6" name="テキスト ボックス 195">
            <a:extLst>
              <a:ext uri="{FF2B5EF4-FFF2-40B4-BE49-F238E27FC236}">
                <a16:creationId xmlns:a16="http://schemas.microsoft.com/office/drawing/2014/main" id="{04FC9B4E-87B7-F86E-750E-95E692226FC9}"/>
              </a:ext>
            </a:extLst>
          </p:cNvPr>
          <p:cNvSpPr txBox="1"/>
          <p:nvPr/>
        </p:nvSpPr>
        <p:spPr>
          <a:xfrm>
            <a:off x="125206" y="1299891"/>
            <a:ext cx="5106605" cy="3425938"/>
          </a:xfrm>
          <a:prstGeom prst="rect">
            <a:avLst/>
          </a:prstGeom>
          <a:noFill/>
        </p:spPr>
        <p:txBody>
          <a:bodyPr wrap="square" rtlCol="0">
            <a:spAutoFit/>
          </a:bodyPr>
          <a:lstStyle/>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会社情報に自社の法人番号または適格請求書発行事業者番号を登録するだけで、</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すぐ受取が可能</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kumimoji="1" lang="en-US" altLang="ja-JP" sz="1100" b="1" i="0" u="none" strike="noStrike" kern="1200" cap="none" spc="0" normalizeH="0" baseline="0" noProof="0" dirty="0">
              <a:ln>
                <a:noFill/>
              </a:ln>
              <a:solidFill>
                <a:srgbClr val="008CCF"/>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適格請求書の記載要件を満たした請求書のみ受信ができるため、</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チェック作業を軽減</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a:lnSpc>
                <a:spcPts val="2100"/>
              </a:lnSpc>
              <a:buClr>
                <a:srgbClr val="FFC000"/>
              </a:buClr>
              <a:defRPr/>
            </a:pPr>
            <a:r>
              <a:rPr lang="ja-JP" altLang="en-US" sz="1600" b="1" dirty="0">
                <a:solidFill>
                  <a:prstClr val="black"/>
                </a:solidFill>
                <a:latin typeface="メイリオ"/>
                <a:ea typeface="メイリオ"/>
              </a:rPr>
              <a:t>デジタルインボイス一覧</a:t>
            </a:r>
            <a:endParaRPr kumimoji="1" lang="en-US" altLang="ja-JP" sz="16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視認性を高めるための「</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デジタルインボイス確認リスト</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」の出力が可能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取引先ごとに自社担当者を設定することで、</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担当部門毎の管理</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および支払伝票の計上処理が可能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ts val="2100"/>
              </a:lnSpc>
              <a:spcBef>
                <a:spcPts val="0"/>
              </a:spcBef>
              <a:spcAft>
                <a:spcPts val="0"/>
              </a:spcAft>
              <a:buClr>
                <a:srgbClr val="FFC000"/>
              </a:buClr>
              <a:buSzTx/>
              <a:tabLst/>
              <a:defRPr/>
            </a:pPr>
            <a:r>
              <a:rPr lang="ja-JP" altLang="en-US" sz="1400" dirty="0">
                <a:solidFill>
                  <a:prstClr val="black"/>
                </a:solidFill>
                <a:latin typeface="メイリオ"/>
                <a:ea typeface="メイリオ"/>
              </a:rPr>
              <a:t>　  閲覧・処理の権限を担当ユーザーに限定させることも可能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p:txBody>
      </p:sp>
      <p:grpSp>
        <p:nvGrpSpPr>
          <p:cNvPr id="12" name="グループ化 11">
            <a:extLst>
              <a:ext uri="{FF2B5EF4-FFF2-40B4-BE49-F238E27FC236}">
                <a16:creationId xmlns:a16="http://schemas.microsoft.com/office/drawing/2014/main" id="{B1C301C4-9F65-F427-B536-BB12A1285E05}"/>
              </a:ext>
            </a:extLst>
          </p:cNvPr>
          <p:cNvGrpSpPr/>
          <p:nvPr/>
        </p:nvGrpSpPr>
        <p:grpSpPr>
          <a:xfrm>
            <a:off x="7686909" y="4431579"/>
            <a:ext cx="679781" cy="302299"/>
            <a:chOff x="7801233" y="1971196"/>
            <a:chExt cx="992990" cy="358198"/>
          </a:xfrm>
          <a:solidFill>
            <a:schemeClr val="bg1"/>
          </a:solidFill>
        </p:grpSpPr>
        <p:grpSp>
          <p:nvGrpSpPr>
            <p:cNvPr id="13" name="グループ化 12">
              <a:extLst>
                <a:ext uri="{FF2B5EF4-FFF2-40B4-BE49-F238E27FC236}">
                  <a16:creationId xmlns:a16="http://schemas.microsoft.com/office/drawing/2014/main" id="{6326EC6E-BDFA-0535-C901-9137E7483B4C}"/>
                </a:ext>
              </a:extLst>
            </p:cNvPr>
            <p:cNvGrpSpPr/>
            <p:nvPr/>
          </p:nvGrpSpPr>
          <p:grpSpPr>
            <a:xfrm>
              <a:off x="8376710" y="2043268"/>
              <a:ext cx="417513" cy="220662"/>
              <a:chOff x="2952747" y="5937614"/>
              <a:chExt cx="417513" cy="220662"/>
            </a:xfrm>
            <a:grpFill/>
          </p:grpSpPr>
          <p:sp>
            <p:nvSpPr>
              <p:cNvPr id="15" name="Freeform 52">
                <a:extLst>
                  <a:ext uri="{FF2B5EF4-FFF2-40B4-BE49-F238E27FC236}">
                    <a16:creationId xmlns:a16="http://schemas.microsoft.com/office/drawing/2014/main" id="{6B5DAAAB-787F-1F4C-B77E-A655B5CC1BB2}"/>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a:solidFill>
                    <a:prstClr val="black"/>
                  </a:solidFill>
                  <a:latin typeface="メイリオ"/>
                  <a:ea typeface="メイリオ"/>
                </a:endParaRPr>
              </a:p>
            </p:txBody>
          </p:sp>
          <p:sp>
            <p:nvSpPr>
              <p:cNvPr id="16" name="Freeform 53">
                <a:extLst>
                  <a:ext uri="{FF2B5EF4-FFF2-40B4-BE49-F238E27FC236}">
                    <a16:creationId xmlns:a16="http://schemas.microsoft.com/office/drawing/2014/main" id="{DA3AFB65-B0F2-B9E2-71C0-007F463CDDA3}"/>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4" name="Freeform 54">
              <a:extLst>
                <a:ext uri="{FF2B5EF4-FFF2-40B4-BE49-F238E27FC236}">
                  <a16:creationId xmlns:a16="http://schemas.microsoft.com/office/drawing/2014/main" id="{96182CF6-6A84-7863-885F-CCFCE0A45387}"/>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7" name="グループ化 16">
            <a:extLst>
              <a:ext uri="{FF2B5EF4-FFF2-40B4-BE49-F238E27FC236}">
                <a16:creationId xmlns:a16="http://schemas.microsoft.com/office/drawing/2014/main" id="{0F5FF108-F4D4-1DB5-0A17-CB2DD705FCE6}"/>
              </a:ext>
            </a:extLst>
          </p:cNvPr>
          <p:cNvGrpSpPr/>
          <p:nvPr/>
        </p:nvGrpSpPr>
        <p:grpSpPr>
          <a:xfrm>
            <a:off x="7395434" y="4424382"/>
            <a:ext cx="992990" cy="358198"/>
            <a:chOff x="7801233" y="1971196"/>
            <a:chExt cx="992990" cy="358198"/>
          </a:xfrm>
        </p:grpSpPr>
        <p:grpSp>
          <p:nvGrpSpPr>
            <p:cNvPr id="18" name="グループ化 17">
              <a:extLst>
                <a:ext uri="{FF2B5EF4-FFF2-40B4-BE49-F238E27FC236}">
                  <a16:creationId xmlns:a16="http://schemas.microsoft.com/office/drawing/2014/main" id="{70332075-D102-8AF7-A9A9-1C7764EDB6CB}"/>
                </a:ext>
              </a:extLst>
            </p:cNvPr>
            <p:cNvGrpSpPr/>
            <p:nvPr/>
          </p:nvGrpSpPr>
          <p:grpSpPr>
            <a:xfrm>
              <a:off x="8376710" y="2043268"/>
              <a:ext cx="417513" cy="220662"/>
              <a:chOff x="2952747" y="5937614"/>
              <a:chExt cx="417513" cy="220662"/>
            </a:xfrm>
          </p:grpSpPr>
          <p:sp>
            <p:nvSpPr>
              <p:cNvPr id="20" name="Freeform 52">
                <a:extLst>
                  <a:ext uri="{FF2B5EF4-FFF2-40B4-BE49-F238E27FC236}">
                    <a16:creationId xmlns:a16="http://schemas.microsoft.com/office/drawing/2014/main" id="{0A7A0092-6E85-0A5D-18D6-07B53ECA41CD}"/>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dirty="0">
                  <a:solidFill>
                    <a:prstClr val="black"/>
                  </a:solidFill>
                  <a:latin typeface="メイリオ"/>
                  <a:ea typeface="メイリオ"/>
                </a:endParaRPr>
              </a:p>
            </p:txBody>
          </p:sp>
          <p:sp>
            <p:nvSpPr>
              <p:cNvPr id="21" name="Freeform 53">
                <a:extLst>
                  <a:ext uri="{FF2B5EF4-FFF2-40B4-BE49-F238E27FC236}">
                    <a16:creationId xmlns:a16="http://schemas.microsoft.com/office/drawing/2014/main" id="{CFB5B1C4-F39D-FEA8-285E-99B6D719A788}"/>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9" name="Freeform 54">
              <a:extLst>
                <a:ext uri="{FF2B5EF4-FFF2-40B4-BE49-F238E27FC236}">
                  <a16:creationId xmlns:a16="http://schemas.microsoft.com/office/drawing/2014/main" id="{A863718E-AAC1-E54D-1659-1DCAF755AB05}"/>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2" name="Rectangle 8">
            <a:extLst>
              <a:ext uri="{FF2B5EF4-FFF2-40B4-BE49-F238E27FC236}">
                <a16:creationId xmlns:a16="http://schemas.microsoft.com/office/drawing/2014/main" id="{CBADAB18-6701-3686-34E0-FCCCE3C051AB}"/>
              </a:ext>
            </a:extLst>
          </p:cNvPr>
          <p:cNvSpPr>
            <a:spLocks noChangeArrowheads="1"/>
          </p:cNvSpPr>
          <p:nvPr/>
        </p:nvSpPr>
        <p:spPr bwMode="auto">
          <a:xfrm>
            <a:off x="6093008" y="4400798"/>
            <a:ext cx="1167404" cy="4032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 name="Freeform 9">
            <a:extLst>
              <a:ext uri="{FF2B5EF4-FFF2-40B4-BE49-F238E27FC236}">
                <a16:creationId xmlns:a16="http://schemas.microsoft.com/office/drawing/2014/main" id="{255B70B9-8A49-5A9A-2569-4EF31E4EFCD0}"/>
              </a:ext>
            </a:extLst>
          </p:cNvPr>
          <p:cNvSpPr>
            <a:spLocks noEditPoints="1"/>
          </p:cNvSpPr>
          <p:nvPr/>
        </p:nvSpPr>
        <p:spPr bwMode="auto">
          <a:xfrm>
            <a:off x="6251245" y="4481640"/>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Tree>
    <p:extLst>
      <p:ext uri="{BB962C8B-B14F-4D97-AF65-F5344CB8AC3E}">
        <p14:creationId xmlns:p14="http://schemas.microsoft.com/office/powerpoint/2010/main" val="6312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B6DB7-5CBA-5246-49AB-D259A810FA89}"/>
              </a:ext>
            </a:extLst>
          </p:cNvPr>
          <p:cNvSpPr>
            <a:spLocks noGrp="1"/>
          </p:cNvSpPr>
          <p:nvPr>
            <p:ph type="title"/>
          </p:nvPr>
        </p:nvSpPr>
        <p:spPr/>
        <p:txBody>
          <a:bodyPr/>
          <a:lstStyle/>
          <a:p>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69BDAD2D-623E-1483-C064-08444241FE73}"/>
              </a:ext>
            </a:extLst>
          </p:cNvPr>
          <p:cNvSpPr>
            <a:spLocks noGrp="1"/>
          </p:cNvSpPr>
          <p:nvPr>
            <p:ph type="body" sz="quarter" idx="16"/>
          </p:nvPr>
        </p:nvSpPr>
        <p:spPr/>
        <p:txBody>
          <a:bodyPr/>
          <a:lstStyle/>
          <a:p>
            <a:r>
              <a:rPr kumimoji="1" lang="ja-JP" altLang="en-US" dirty="0"/>
              <a:t>買い手：デジタルインボイスの受信、支払伝票自動作成</a:t>
            </a:r>
          </a:p>
          <a:p>
            <a:endParaRPr kumimoji="1" lang="ja-JP" altLang="en-US" dirty="0"/>
          </a:p>
        </p:txBody>
      </p:sp>
      <p:sp>
        <p:nvSpPr>
          <p:cNvPr id="5" name="スライド番号プレースホルダー 4">
            <a:extLst>
              <a:ext uri="{FF2B5EF4-FFF2-40B4-BE49-F238E27FC236}">
                <a16:creationId xmlns:a16="http://schemas.microsoft.com/office/drawing/2014/main" id="{625135EB-A2E3-C89E-EDDC-E1AC92C6B3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540E52F8-7AE2-DB4D-5BF0-8BC9B392B96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96" name="テキスト ボックス 195">
            <a:extLst>
              <a:ext uri="{FF2B5EF4-FFF2-40B4-BE49-F238E27FC236}">
                <a16:creationId xmlns:a16="http://schemas.microsoft.com/office/drawing/2014/main" id="{04FC9B4E-87B7-F86E-750E-95E692226FC9}"/>
              </a:ext>
            </a:extLst>
          </p:cNvPr>
          <p:cNvSpPr txBox="1"/>
          <p:nvPr/>
        </p:nvSpPr>
        <p:spPr>
          <a:xfrm>
            <a:off x="125206" y="1224000"/>
            <a:ext cx="5750195" cy="3687548"/>
          </a:xfrm>
          <a:prstGeom prst="rect">
            <a:avLst/>
          </a:prstGeom>
          <a:noFill/>
        </p:spPr>
        <p:txBody>
          <a:bodyPr wrap="square" rtlCol="0">
            <a:spAutoFit/>
          </a:bodyPr>
          <a:lstStyle/>
          <a:p>
            <a:pPr>
              <a:lnSpc>
                <a:spcPts val="2100"/>
              </a:lnSpc>
              <a:buClr>
                <a:srgbClr val="FFC000"/>
              </a:buClr>
              <a:defRPr/>
            </a:pPr>
            <a:r>
              <a:rPr lang="ja-JP" altLang="en-US" sz="1600" b="1" dirty="0">
                <a:solidFill>
                  <a:prstClr val="black"/>
                </a:solidFill>
                <a:latin typeface="メイリオ"/>
                <a:ea typeface="メイリオ"/>
              </a:rPr>
              <a:t>デジタルインボイス支払伝票入力</a:t>
            </a:r>
            <a:endParaRPr lang="en-US" altLang="ja-JP" sz="1600" b="1" dirty="0">
              <a:solidFill>
                <a:prstClr val="black"/>
              </a:solidFill>
              <a:latin typeface="メイリオ"/>
              <a:ea typeface="メイリオ"/>
            </a:endParaRPr>
          </a:p>
          <a:p>
            <a:pPr>
              <a:buClr>
                <a:srgbClr val="FFC000"/>
              </a:buClr>
              <a:defRPr/>
            </a:pPr>
            <a:endPar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受信したデジタルインボイスの情報</a:t>
            </a:r>
            <a:r>
              <a:rPr kumimoji="1" lang="ja-JP" altLang="en-US" sz="1400" i="0" u="none" strike="noStrike" kern="1200" cap="none" spc="0" normalizeH="0" baseline="0" noProof="0" dirty="0">
                <a:ln>
                  <a:noFill/>
                </a:ln>
                <a:effectLst/>
                <a:uLnTx/>
                <a:uFillTx/>
                <a:latin typeface="メイリオ"/>
                <a:ea typeface="メイリオ"/>
                <a:cs typeface="+mn-cs"/>
              </a:rPr>
              <a:t>から支払伝票を自動作成　　</a:t>
            </a:r>
            <a:r>
              <a:rPr lang="ja-JP" altLang="en-US" sz="1400" b="1" dirty="0">
                <a:solidFill>
                  <a:srgbClr val="008CCF"/>
                </a:solidFill>
                <a:latin typeface="メイリオ"/>
                <a:ea typeface="メイリオ"/>
              </a:rPr>
              <a:t>請求書受取から支払処理の自動化を実現</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デジタルインボイス支払伝票作成マスタ</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に基づき自動作成　　　</a:t>
            </a:r>
            <a:r>
              <a:rPr lang="ja-JP" altLang="en-US" sz="1400" dirty="0">
                <a:latin typeface="メイリオ"/>
                <a:ea typeface="メイリオ"/>
              </a:rPr>
              <a:t>一括／個別作成より選択し、個別作成時は</a:t>
            </a:r>
            <a:r>
              <a:rPr lang="ja-JP" altLang="en-US" sz="1400" b="1" dirty="0">
                <a:solidFill>
                  <a:srgbClr val="008CCF"/>
                </a:solidFill>
                <a:latin typeface="メイリオ"/>
                <a:ea typeface="メイリオ"/>
              </a:rPr>
              <a:t>マスタ同時更新</a:t>
            </a:r>
            <a:r>
              <a:rPr lang="ja-JP" altLang="en-US" sz="1400" dirty="0">
                <a:latin typeface="メイリオ"/>
                <a:ea typeface="メイリオ"/>
              </a:rPr>
              <a:t>も可能</a:t>
            </a:r>
            <a:endParaRPr lang="en-US" altLang="ja-JP" sz="1400" dirty="0">
              <a:latin typeface="メイリオ"/>
              <a:ea typeface="メイリオ"/>
            </a:endParaRPr>
          </a:p>
          <a:p>
            <a:pPr marR="0" lvl="0" algn="l" defTabSz="914400" rtl="0" eaLnBrk="1" fontAlgn="auto" latinLnBrk="0" hangingPunct="1">
              <a:lnSpc>
                <a:spcPts val="2100"/>
              </a:lnSpc>
              <a:spcBef>
                <a:spcPts val="0"/>
              </a:spcBef>
              <a:spcAft>
                <a:spcPts val="0"/>
              </a:spcAft>
              <a:buClr>
                <a:srgbClr val="FFC000"/>
              </a:buClr>
              <a:buSzTx/>
              <a:tabLst/>
              <a:defRPr/>
            </a:pP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マスタは</a:t>
            </a:r>
            <a:r>
              <a:rPr lang="ja-JP" altLang="en-US" sz="1400" dirty="0">
                <a:solidFill>
                  <a:prstClr val="black"/>
                </a:solidFill>
                <a:latin typeface="メイリオ"/>
                <a:ea typeface="メイリオ"/>
              </a:rPr>
              <a:t>仕入先ごとに個別の設定も、複数の仕入先で共通の　　設定も登録可能。</a:t>
            </a:r>
            <a:r>
              <a:rPr lang="ja-JP" altLang="en-US" sz="1400" b="1" dirty="0">
                <a:solidFill>
                  <a:srgbClr val="008CCF"/>
                </a:solidFill>
                <a:latin typeface="メイリオ"/>
                <a:ea typeface="メイリオ"/>
              </a:rPr>
              <a:t>使うほどに業務が楽</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に</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lang="en-US" altLang="ja-JP" sz="1400" b="1" dirty="0">
              <a:solidFill>
                <a:srgbClr val="008CCF"/>
              </a:solidFill>
              <a:latin typeface="メイリオ"/>
              <a:ea typeface="メイリオ"/>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作成された伝票に、デジタルインボイスが</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自動添付</a:t>
            </a:r>
          </a:p>
          <a:p>
            <a:pPr marR="0" lvl="0" algn="l" defTabSz="914400" rtl="0" eaLnBrk="1" fontAlgn="auto" latinLnBrk="0" hangingPunct="1">
              <a:lnSpc>
                <a:spcPts val="2100"/>
              </a:lnSpc>
              <a:spcBef>
                <a:spcPts val="0"/>
              </a:spcBef>
              <a:spcAft>
                <a:spcPts val="0"/>
              </a:spcAft>
              <a:buClr>
                <a:srgbClr val="FFC000"/>
              </a:buClr>
              <a:buSzTx/>
              <a:tabLst/>
              <a:defRPr/>
            </a:pPr>
            <a:r>
              <a:rPr lang="ja-JP" altLang="en-US" sz="1400" dirty="0">
                <a:solidFill>
                  <a:prstClr val="black"/>
                </a:solidFill>
                <a:latin typeface="メイリオ"/>
                <a:ea typeface="メイリオ"/>
              </a:rPr>
              <a:t>　  </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添付</a:t>
            </a:r>
            <a:r>
              <a:rPr lang="ja-JP" altLang="en-US" sz="1400" dirty="0">
                <a:solidFill>
                  <a:prstClr val="black"/>
                </a:solidFill>
                <a:latin typeface="メイリオ"/>
                <a:ea typeface="メイリオ"/>
              </a:rPr>
              <a:t>漏れを防ぎ、</a:t>
            </a:r>
            <a:r>
              <a:rPr lang="ja-JP" altLang="en-US" sz="1400" b="1" dirty="0">
                <a:solidFill>
                  <a:srgbClr val="008CCF"/>
                </a:solidFill>
                <a:latin typeface="メイリオ"/>
                <a:ea typeface="メイリオ"/>
              </a:rPr>
              <a:t>承認</a:t>
            </a:r>
            <a:r>
              <a:rPr lang="en-US" altLang="ja-JP" sz="1400" b="1" dirty="0">
                <a:solidFill>
                  <a:srgbClr val="008CCF"/>
                </a:solidFill>
                <a:latin typeface="メイリオ"/>
                <a:ea typeface="メイリオ"/>
              </a:rPr>
              <a:t>/</a:t>
            </a:r>
            <a:r>
              <a:rPr lang="ja-JP" altLang="en-US" sz="1400" b="1" dirty="0">
                <a:solidFill>
                  <a:srgbClr val="008CCF"/>
                </a:solidFill>
                <a:latin typeface="メイリオ"/>
                <a:ea typeface="メイリオ"/>
              </a:rPr>
              <a:t>決算</a:t>
            </a:r>
            <a:r>
              <a:rPr lang="en-US" altLang="ja-JP" sz="1400" b="1" dirty="0">
                <a:solidFill>
                  <a:srgbClr val="008CCF"/>
                </a:solidFill>
                <a:latin typeface="メイリオ"/>
                <a:ea typeface="メイリオ"/>
              </a:rPr>
              <a:t>/</a:t>
            </a:r>
            <a:r>
              <a:rPr lang="ja-JP" altLang="en-US" sz="1400" b="1" dirty="0">
                <a:solidFill>
                  <a:srgbClr val="008CCF"/>
                </a:solidFill>
                <a:latin typeface="メイリオ"/>
                <a:ea typeface="メイリオ"/>
              </a:rPr>
              <a:t>監査</a:t>
            </a:r>
            <a:r>
              <a:rPr lang="ja-JP" altLang="en-US" sz="1400" dirty="0">
                <a:latin typeface="メイリオ"/>
                <a:ea typeface="メイリオ"/>
              </a:rPr>
              <a:t>の各プロセスで</a:t>
            </a:r>
            <a:r>
              <a:rPr lang="ja-JP" altLang="en-US" sz="1400" dirty="0">
                <a:solidFill>
                  <a:prstClr val="black"/>
                </a:solidFill>
                <a:latin typeface="メイリオ"/>
                <a:ea typeface="メイリオ"/>
              </a:rPr>
              <a:t>利用可能</a:t>
            </a:r>
            <a:endParaRPr lang="ja-JP" altLang="en-US" sz="1400" b="1" dirty="0">
              <a:solidFill>
                <a:srgbClr val="008CCF"/>
              </a:solidFill>
              <a:latin typeface="メイリオ"/>
              <a:ea typeface="メイリオ"/>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endPar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16" name="テキスト ボックス 15">
            <a:extLst>
              <a:ext uri="{FF2B5EF4-FFF2-40B4-BE49-F238E27FC236}">
                <a16:creationId xmlns:a16="http://schemas.microsoft.com/office/drawing/2014/main" id="{39AB70C5-587F-B600-25A4-D324E2CDE1BC}"/>
              </a:ext>
            </a:extLst>
          </p:cNvPr>
          <p:cNvSpPr txBox="1"/>
          <p:nvPr/>
        </p:nvSpPr>
        <p:spPr>
          <a:xfrm>
            <a:off x="336806" y="915566"/>
            <a:ext cx="2075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メイリオ"/>
                <a:ea typeface="メイリオ"/>
                <a:cs typeface="+mn-cs"/>
              </a:rPr>
              <a:t>受信側の機能</a:t>
            </a:r>
          </a:p>
        </p:txBody>
      </p:sp>
      <p:grpSp>
        <p:nvGrpSpPr>
          <p:cNvPr id="9" name="グループ化 8">
            <a:extLst>
              <a:ext uri="{FF2B5EF4-FFF2-40B4-BE49-F238E27FC236}">
                <a16:creationId xmlns:a16="http://schemas.microsoft.com/office/drawing/2014/main" id="{A1DF4DD3-61E2-6BCD-C5C0-4C0B7941EB97}"/>
              </a:ext>
            </a:extLst>
          </p:cNvPr>
          <p:cNvGrpSpPr/>
          <p:nvPr/>
        </p:nvGrpSpPr>
        <p:grpSpPr>
          <a:xfrm>
            <a:off x="5716891" y="1311610"/>
            <a:ext cx="2995109" cy="3384376"/>
            <a:chOff x="5716891" y="1311610"/>
            <a:chExt cx="2995109" cy="3384376"/>
          </a:xfrm>
        </p:grpSpPr>
        <p:sp>
          <p:nvSpPr>
            <p:cNvPr id="11" name="テキスト ボックス 10">
              <a:extLst>
                <a:ext uri="{FF2B5EF4-FFF2-40B4-BE49-F238E27FC236}">
                  <a16:creationId xmlns:a16="http://schemas.microsoft.com/office/drawing/2014/main" id="{AAFC29B0-7F43-4CAB-3EB1-1593523DFDE4}"/>
                </a:ext>
              </a:extLst>
            </p:cNvPr>
            <p:cNvSpPr txBox="1"/>
            <p:nvPr/>
          </p:nvSpPr>
          <p:spPr>
            <a:xfrm>
              <a:off x="5716891" y="4357432"/>
              <a:ext cx="2995109" cy="338554"/>
            </a:xfrm>
            <a:prstGeom prst="rect">
              <a:avLst/>
            </a:prstGeom>
            <a:noFill/>
          </p:spPr>
          <p:txBody>
            <a:bodyPr wrap="square" rtlCol="0">
              <a:spAutoFit/>
            </a:bodyPr>
            <a:lstStyle/>
            <a:p>
              <a:r>
                <a:rPr kumimoji="1" lang="ja-JP" altLang="en-US" sz="1600" b="1" dirty="0">
                  <a:solidFill>
                    <a:srgbClr val="CE67A4"/>
                  </a:solidFill>
                </a:rPr>
                <a:t>支払業務のデジタル化を支援</a:t>
              </a:r>
            </a:p>
          </p:txBody>
        </p:sp>
        <p:sp>
          <p:nvSpPr>
            <p:cNvPr id="14" name="楕円 13">
              <a:extLst>
                <a:ext uri="{FF2B5EF4-FFF2-40B4-BE49-F238E27FC236}">
                  <a16:creationId xmlns:a16="http://schemas.microsoft.com/office/drawing/2014/main" id="{09EE2DE6-FCBE-AB63-AC43-86A6C06C2E22}"/>
                </a:ext>
              </a:extLst>
            </p:cNvPr>
            <p:cNvSpPr/>
            <p:nvPr/>
          </p:nvSpPr>
          <p:spPr>
            <a:xfrm>
              <a:off x="6266603" y="1919527"/>
              <a:ext cx="409590" cy="37025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17" name="グループ化 16">
              <a:extLst>
                <a:ext uri="{FF2B5EF4-FFF2-40B4-BE49-F238E27FC236}">
                  <a16:creationId xmlns:a16="http://schemas.microsoft.com/office/drawing/2014/main" id="{34840CC6-AC8C-C085-683F-92B2B8D842BD}"/>
                </a:ext>
              </a:extLst>
            </p:cNvPr>
            <p:cNvGrpSpPr/>
            <p:nvPr/>
          </p:nvGrpSpPr>
          <p:grpSpPr>
            <a:xfrm>
              <a:off x="6309524" y="1498929"/>
              <a:ext cx="180020" cy="254730"/>
              <a:chOff x="757238" y="4846638"/>
              <a:chExt cx="288926" cy="377825"/>
            </a:xfrm>
          </p:grpSpPr>
          <p:sp>
            <p:nvSpPr>
              <p:cNvPr id="18" name="Freeform 33">
                <a:extLst>
                  <a:ext uri="{FF2B5EF4-FFF2-40B4-BE49-F238E27FC236}">
                    <a16:creationId xmlns:a16="http://schemas.microsoft.com/office/drawing/2014/main" id="{1D9F4D2A-4816-BEA9-CAD8-5F928A5F7131}"/>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 name="Freeform 34">
                <a:extLst>
                  <a:ext uri="{FF2B5EF4-FFF2-40B4-BE49-F238E27FC236}">
                    <a16:creationId xmlns:a16="http://schemas.microsoft.com/office/drawing/2014/main" id="{F0731781-A78C-1F54-8A42-C124DCE80124}"/>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 name="Rectangle 35">
                <a:extLst>
                  <a:ext uri="{FF2B5EF4-FFF2-40B4-BE49-F238E27FC236}">
                    <a16:creationId xmlns:a16="http://schemas.microsoft.com/office/drawing/2014/main" id="{D2485206-4F28-CD78-46E9-264C94877612}"/>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 name="Rectangle 36">
                <a:extLst>
                  <a:ext uri="{FF2B5EF4-FFF2-40B4-BE49-F238E27FC236}">
                    <a16:creationId xmlns:a16="http://schemas.microsoft.com/office/drawing/2014/main" id="{B429F8A7-5F34-14D5-C31B-064D68BF614E}"/>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4" name="Rectangle 37">
                <a:extLst>
                  <a:ext uri="{FF2B5EF4-FFF2-40B4-BE49-F238E27FC236}">
                    <a16:creationId xmlns:a16="http://schemas.microsoft.com/office/drawing/2014/main" id="{08015531-5363-5C21-094D-4778FD65FA2F}"/>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5" name="Freeform 38">
                <a:extLst>
                  <a:ext uri="{FF2B5EF4-FFF2-40B4-BE49-F238E27FC236}">
                    <a16:creationId xmlns:a16="http://schemas.microsoft.com/office/drawing/2014/main" id="{A19BE7BF-3695-3CE3-C459-CAF3837CBCC1}"/>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 name="Freeform 39">
                <a:extLst>
                  <a:ext uri="{FF2B5EF4-FFF2-40B4-BE49-F238E27FC236}">
                    <a16:creationId xmlns:a16="http://schemas.microsoft.com/office/drawing/2014/main" id="{69496A8C-E2D3-0EDE-1315-CFCB9490D52A}"/>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7" name="Freeform 40">
                <a:extLst>
                  <a:ext uri="{FF2B5EF4-FFF2-40B4-BE49-F238E27FC236}">
                    <a16:creationId xmlns:a16="http://schemas.microsoft.com/office/drawing/2014/main" id="{56E7E605-B23D-1A10-EDE3-2963395DED75}"/>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8" name="Freeform 41">
                <a:extLst>
                  <a:ext uri="{FF2B5EF4-FFF2-40B4-BE49-F238E27FC236}">
                    <a16:creationId xmlns:a16="http://schemas.microsoft.com/office/drawing/2014/main" id="{AC901698-5096-AE56-4B19-E709B52F613F}"/>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9" name="Rectangle 42">
                <a:extLst>
                  <a:ext uri="{FF2B5EF4-FFF2-40B4-BE49-F238E27FC236}">
                    <a16:creationId xmlns:a16="http://schemas.microsoft.com/office/drawing/2014/main" id="{A7260AD2-1AB4-0D88-44EF-72DB1949B4CE}"/>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0" name="Freeform 43">
                <a:extLst>
                  <a:ext uri="{FF2B5EF4-FFF2-40B4-BE49-F238E27FC236}">
                    <a16:creationId xmlns:a16="http://schemas.microsoft.com/office/drawing/2014/main" id="{B022CA02-D2A4-8372-A092-C597858A66F6}"/>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31" name="Freeform 9">
              <a:extLst>
                <a:ext uri="{FF2B5EF4-FFF2-40B4-BE49-F238E27FC236}">
                  <a16:creationId xmlns:a16="http://schemas.microsoft.com/office/drawing/2014/main" id="{AB2C6F63-4539-DDFE-A94D-A302DD93CFFE}"/>
                </a:ext>
              </a:extLst>
            </p:cNvPr>
            <p:cNvSpPr>
              <a:spLocks noEditPoints="1"/>
            </p:cNvSpPr>
            <p:nvPr/>
          </p:nvSpPr>
          <p:spPr bwMode="auto">
            <a:xfrm>
              <a:off x="5991965" y="1311610"/>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2" name="Freeform 9">
              <a:extLst>
                <a:ext uri="{FF2B5EF4-FFF2-40B4-BE49-F238E27FC236}">
                  <a16:creationId xmlns:a16="http://schemas.microsoft.com/office/drawing/2014/main" id="{A2170F99-F9CF-AD24-5A44-D8B81139F7DB}"/>
                </a:ext>
              </a:extLst>
            </p:cNvPr>
            <p:cNvSpPr>
              <a:spLocks noEditPoints="1"/>
            </p:cNvSpPr>
            <p:nvPr/>
          </p:nvSpPr>
          <p:spPr bwMode="auto">
            <a:xfrm>
              <a:off x="6878953" y="1311610"/>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9">
              <a:extLst>
                <a:ext uri="{FF2B5EF4-FFF2-40B4-BE49-F238E27FC236}">
                  <a16:creationId xmlns:a16="http://schemas.microsoft.com/office/drawing/2014/main" id="{3BD460E4-463B-BB33-F2C6-DF3511930845}"/>
                </a:ext>
              </a:extLst>
            </p:cNvPr>
            <p:cNvSpPr>
              <a:spLocks noEditPoints="1"/>
            </p:cNvSpPr>
            <p:nvPr/>
          </p:nvSpPr>
          <p:spPr bwMode="auto">
            <a:xfrm>
              <a:off x="7713240" y="1311610"/>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34" name="グループ化 33">
              <a:extLst>
                <a:ext uri="{FF2B5EF4-FFF2-40B4-BE49-F238E27FC236}">
                  <a16:creationId xmlns:a16="http://schemas.microsoft.com/office/drawing/2014/main" id="{DC7DA880-4203-E668-951C-06C1EFAFF909}"/>
                </a:ext>
              </a:extLst>
            </p:cNvPr>
            <p:cNvGrpSpPr/>
            <p:nvPr/>
          </p:nvGrpSpPr>
          <p:grpSpPr>
            <a:xfrm>
              <a:off x="8028758" y="1498929"/>
              <a:ext cx="180020" cy="254730"/>
              <a:chOff x="757238" y="4846638"/>
              <a:chExt cx="288926" cy="377825"/>
            </a:xfrm>
          </p:grpSpPr>
          <p:sp>
            <p:nvSpPr>
              <p:cNvPr id="35" name="Freeform 33">
                <a:extLst>
                  <a:ext uri="{FF2B5EF4-FFF2-40B4-BE49-F238E27FC236}">
                    <a16:creationId xmlns:a16="http://schemas.microsoft.com/office/drawing/2014/main" id="{D8759753-5C9F-A632-029C-7A3863193BFE}"/>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6" name="Freeform 34">
                <a:extLst>
                  <a:ext uri="{FF2B5EF4-FFF2-40B4-BE49-F238E27FC236}">
                    <a16:creationId xmlns:a16="http://schemas.microsoft.com/office/drawing/2014/main" id="{8BC89063-3DFA-D82D-F7B6-8C85E0E3FD6A}"/>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7" name="Rectangle 35">
                <a:extLst>
                  <a:ext uri="{FF2B5EF4-FFF2-40B4-BE49-F238E27FC236}">
                    <a16:creationId xmlns:a16="http://schemas.microsoft.com/office/drawing/2014/main" id="{358A6449-859E-3D16-F1EF-3AA286E7B136}"/>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8" name="Rectangle 36">
                <a:extLst>
                  <a:ext uri="{FF2B5EF4-FFF2-40B4-BE49-F238E27FC236}">
                    <a16:creationId xmlns:a16="http://schemas.microsoft.com/office/drawing/2014/main" id="{E838BFE8-4C5E-D8C3-4FAB-F012E7A01836}"/>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9" name="Rectangle 37">
                <a:extLst>
                  <a:ext uri="{FF2B5EF4-FFF2-40B4-BE49-F238E27FC236}">
                    <a16:creationId xmlns:a16="http://schemas.microsoft.com/office/drawing/2014/main" id="{C79904DF-9F5F-4279-59C9-D44AC5C89AE6}"/>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0" name="Freeform 38">
                <a:extLst>
                  <a:ext uri="{FF2B5EF4-FFF2-40B4-BE49-F238E27FC236}">
                    <a16:creationId xmlns:a16="http://schemas.microsoft.com/office/drawing/2014/main" id="{7BE23332-2732-0A78-C356-8505DDC5F429}"/>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1" name="Freeform 39">
                <a:extLst>
                  <a:ext uri="{FF2B5EF4-FFF2-40B4-BE49-F238E27FC236}">
                    <a16:creationId xmlns:a16="http://schemas.microsoft.com/office/drawing/2014/main" id="{54562D18-B016-4DB9-0A07-B3580EFF89D3}"/>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2" name="Freeform 40">
                <a:extLst>
                  <a:ext uri="{FF2B5EF4-FFF2-40B4-BE49-F238E27FC236}">
                    <a16:creationId xmlns:a16="http://schemas.microsoft.com/office/drawing/2014/main" id="{F7A41B5C-F957-4D00-F556-DA275AB06C2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3" name="Freeform 41">
                <a:extLst>
                  <a:ext uri="{FF2B5EF4-FFF2-40B4-BE49-F238E27FC236}">
                    <a16:creationId xmlns:a16="http://schemas.microsoft.com/office/drawing/2014/main" id="{58169273-EB3F-CDC2-E3C7-8305C90BD306}"/>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4" name="Rectangle 42">
                <a:extLst>
                  <a:ext uri="{FF2B5EF4-FFF2-40B4-BE49-F238E27FC236}">
                    <a16:creationId xmlns:a16="http://schemas.microsoft.com/office/drawing/2014/main" id="{F44ECC12-219F-F333-DB22-81116C6ED348}"/>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5" name="Freeform 43">
                <a:extLst>
                  <a:ext uri="{FF2B5EF4-FFF2-40B4-BE49-F238E27FC236}">
                    <a16:creationId xmlns:a16="http://schemas.microsoft.com/office/drawing/2014/main" id="{83F5E186-A64D-E209-4DF3-5111DBFA3E7E}"/>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46" name="グループ化 45">
              <a:extLst>
                <a:ext uri="{FF2B5EF4-FFF2-40B4-BE49-F238E27FC236}">
                  <a16:creationId xmlns:a16="http://schemas.microsoft.com/office/drawing/2014/main" id="{62BF1A1E-AE83-600C-1303-F540F5A336D3}"/>
                </a:ext>
              </a:extLst>
            </p:cNvPr>
            <p:cNvGrpSpPr/>
            <p:nvPr/>
          </p:nvGrpSpPr>
          <p:grpSpPr>
            <a:xfrm>
              <a:off x="7190437" y="1498929"/>
              <a:ext cx="180020" cy="254730"/>
              <a:chOff x="757238" y="4846638"/>
              <a:chExt cx="288926" cy="377825"/>
            </a:xfrm>
          </p:grpSpPr>
          <p:sp>
            <p:nvSpPr>
              <p:cNvPr id="47" name="Freeform 33">
                <a:extLst>
                  <a:ext uri="{FF2B5EF4-FFF2-40B4-BE49-F238E27FC236}">
                    <a16:creationId xmlns:a16="http://schemas.microsoft.com/office/drawing/2014/main" id="{4DC01FA5-3E5B-0DE7-26F1-0E9A877779E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8" name="Freeform 34">
                <a:extLst>
                  <a:ext uri="{FF2B5EF4-FFF2-40B4-BE49-F238E27FC236}">
                    <a16:creationId xmlns:a16="http://schemas.microsoft.com/office/drawing/2014/main" id="{301550F1-2A9D-1541-1D85-7F01E70D4E15}"/>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9" name="Rectangle 35">
                <a:extLst>
                  <a:ext uri="{FF2B5EF4-FFF2-40B4-BE49-F238E27FC236}">
                    <a16:creationId xmlns:a16="http://schemas.microsoft.com/office/drawing/2014/main" id="{614D3395-8086-7003-4EAB-21D7A93A39D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0" name="Rectangle 36">
                <a:extLst>
                  <a:ext uri="{FF2B5EF4-FFF2-40B4-BE49-F238E27FC236}">
                    <a16:creationId xmlns:a16="http://schemas.microsoft.com/office/drawing/2014/main" id="{618334CD-DDAC-DB03-CEBE-B00AB0770700}"/>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1" name="Rectangle 37">
                <a:extLst>
                  <a:ext uri="{FF2B5EF4-FFF2-40B4-BE49-F238E27FC236}">
                    <a16:creationId xmlns:a16="http://schemas.microsoft.com/office/drawing/2014/main" id="{C84E5EA9-56A7-CADF-E175-654A1EB7CF11}"/>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2" name="Freeform 38">
                <a:extLst>
                  <a:ext uri="{FF2B5EF4-FFF2-40B4-BE49-F238E27FC236}">
                    <a16:creationId xmlns:a16="http://schemas.microsoft.com/office/drawing/2014/main" id="{0EE5EC9B-B8C8-F827-3823-E3502871E29A}"/>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3" name="Freeform 39">
                <a:extLst>
                  <a:ext uri="{FF2B5EF4-FFF2-40B4-BE49-F238E27FC236}">
                    <a16:creationId xmlns:a16="http://schemas.microsoft.com/office/drawing/2014/main" id="{62454943-37D6-9B3E-704F-CFB699DEFF0F}"/>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4" name="Freeform 40">
                <a:extLst>
                  <a:ext uri="{FF2B5EF4-FFF2-40B4-BE49-F238E27FC236}">
                    <a16:creationId xmlns:a16="http://schemas.microsoft.com/office/drawing/2014/main" id="{5040926E-7525-5B25-4BCB-34589233B6DA}"/>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5" name="Freeform 41">
                <a:extLst>
                  <a:ext uri="{FF2B5EF4-FFF2-40B4-BE49-F238E27FC236}">
                    <a16:creationId xmlns:a16="http://schemas.microsoft.com/office/drawing/2014/main" id="{A50D7C60-7836-5BF5-45F7-AB64AA4E67F6}"/>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6" name="Rectangle 42">
                <a:extLst>
                  <a:ext uri="{FF2B5EF4-FFF2-40B4-BE49-F238E27FC236}">
                    <a16:creationId xmlns:a16="http://schemas.microsoft.com/office/drawing/2014/main" id="{DA050C7D-209E-BCD8-B745-1561FCF028AE}"/>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7" name="Freeform 43">
                <a:extLst>
                  <a:ext uri="{FF2B5EF4-FFF2-40B4-BE49-F238E27FC236}">
                    <a16:creationId xmlns:a16="http://schemas.microsoft.com/office/drawing/2014/main" id="{13F88841-F721-C589-F0A2-91BBC972B049}"/>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58" name="グループ化 57">
              <a:extLst>
                <a:ext uri="{FF2B5EF4-FFF2-40B4-BE49-F238E27FC236}">
                  <a16:creationId xmlns:a16="http://schemas.microsoft.com/office/drawing/2014/main" id="{D4B1232B-445F-1174-25FE-8C0E93DE46D3}"/>
                </a:ext>
              </a:extLst>
            </p:cNvPr>
            <p:cNvGrpSpPr>
              <a:grpSpLocks noChangeAspect="1"/>
            </p:cNvGrpSpPr>
            <p:nvPr/>
          </p:nvGrpSpPr>
          <p:grpSpPr>
            <a:xfrm>
              <a:off x="6798333" y="2608451"/>
              <a:ext cx="655228" cy="449263"/>
              <a:chOff x="0" y="114300"/>
              <a:chExt cx="10691813" cy="7331075"/>
            </a:xfrm>
          </p:grpSpPr>
          <p:sp>
            <p:nvSpPr>
              <p:cNvPr id="59" name="Freeform 101">
                <a:extLst>
                  <a:ext uri="{FF2B5EF4-FFF2-40B4-BE49-F238E27FC236}">
                    <a16:creationId xmlns:a16="http://schemas.microsoft.com/office/drawing/2014/main" id="{EDC419FE-57E2-D12F-2BE8-F360A808DF97}"/>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0" name="Freeform 102">
                <a:extLst>
                  <a:ext uri="{FF2B5EF4-FFF2-40B4-BE49-F238E27FC236}">
                    <a16:creationId xmlns:a16="http://schemas.microsoft.com/office/drawing/2014/main" id="{82807D84-256F-4232-7922-0C47DED2316D}"/>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1" name="Oval 103">
                <a:extLst>
                  <a:ext uri="{FF2B5EF4-FFF2-40B4-BE49-F238E27FC236}">
                    <a16:creationId xmlns:a16="http://schemas.microsoft.com/office/drawing/2014/main" id="{E7590EC9-2731-C687-D3CC-D035CCAF8A1E}"/>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2" name="Oval 104">
                <a:extLst>
                  <a:ext uri="{FF2B5EF4-FFF2-40B4-BE49-F238E27FC236}">
                    <a16:creationId xmlns:a16="http://schemas.microsoft.com/office/drawing/2014/main" id="{7BE5DDFB-2901-8D7B-51DC-2BBC8D6832F5}"/>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3" name="Freeform 105">
                <a:extLst>
                  <a:ext uri="{FF2B5EF4-FFF2-40B4-BE49-F238E27FC236}">
                    <a16:creationId xmlns:a16="http://schemas.microsoft.com/office/drawing/2014/main" id="{F4D59FD7-4CC0-563F-8973-3205DB4F123B}"/>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2" name="Freeform 106">
                <a:extLst>
                  <a:ext uri="{FF2B5EF4-FFF2-40B4-BE49-F238E27FC236}">
                    <a16:creationId xmlns:a16="http://schemas.microsoft.com/office/drawing/2014/main" id="{9D5FEAE0-AA91-DD21-D7A5-0588F4AB1B63}"/>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3" name="Oval 107">
                <a:extLst>
                  <a:ext uri="{FF2B5EF4-FFF2-40B4-BE49-F238E27FC236}">
                    <a16:creationId xmlns:a16="http://schemas.microsoft.com/office/drawing/2014/main" id="{96EFE236-C990-8776-9396-886729A2B061}"/>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4" name="Freeform 108">
                <a:extLst>
                  <a:ext uri="{FF2B5EF4-FFF2-40B4-BE49-F238E27FC236}">
                    <a16:creationId xmlns:a16="http://schemas.microsoft.com/office/drawing/2014/main" id="{6E9D67D6-4DA4-CE89-0865-4C901B4F4633}"/>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5" name="Freeform 109">
                <a:extLst>
                  <a:ext uri="{FF2B5EF4-FFF2-40B4-BE49-F238E27FC236}">
                    <a16:creationId xmlns:a16="http://schemas.microsoft.com/office/drawing/2014/main" id="{FC1B734D-1160-E682-B8AA-BD3FDE93E9A7}"/>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197" name="グループ化 196">
              <a:extLst>
                <a:ext uri="{FF2B5EF4-FFF2-40B4-BE49-F238E27FC236}">
                  <a16:creationId xmlns:a16="http://schemas.microsoft.com/office/drawing/2014/main" id="{2F3E6564-A48B-D5AF-3F61-99359844BEC0}"/>
                </a:ext>
              </a:extLst>
            </p:cNvPr>
            <p:cNvGrpSpPr>
              <a:grpSpLocks noChangeAspect="1"/>
            </p:cNvGrpSpPr>
            <p:nvPr/>
          </p:nvGrpSpPr>
          <p:grpSpPr>
            <a:xfrm>
              <a:off x="6297023" y="1887675"/>
              <a:ext cx="335586" cy="335586"/>
              <a:chOff x="704850" y="2319338"/>
              <a:chExt cx="7559675" cy="7559675"/>
            </a:xfrm>
          </p:grpSpPr>
          <p:sp>
            <p:nvSpPr>
              <p:cNvPr id="198" name="Freeform 123">
                <a:extLst>
                  <a:ext uri="{FF2B5EF4-FFF2-40B4-BE49-F238E27FC236}">
                    <a16:creationId xmlns:a16="http://schemas.microsoft.com/office/drawing/2014/main" id="{617B1BED-CA99-E8EF-4FEB-379130AB3AFA}"/>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9" name="Oval 124">
                <a:extLst>
                  <a:ext uri="{FF2B5EF4-FFF2-40B4-BE49-F238E27FC236}">
                    <a16:creationId xmlns:a16="http://schemas.microsoft.com/office/drawing/2014/main" id="{43B248C7-1C4B-39D5-2963-6C794952CFD5}"/>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0" name="Oval 125">
                <a:extLst>
                  <a:ext uri="{FF2B5EF4-FFF2-40B4-BE49-F238E27FC236}">
                    <a16:creationId xmlns:a16="http://schemas.microsoft.com/office/drawing/2014/main" id="{3A415C6E-E1C8-4990-333C-18F082FE2F2E}"/>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1" name="Oval 126">
                <a:extLst>
                  <a:ext uri="{FF2B5EF4-FFF2-40B4-BE49-F238E27FC236}">
                    <a16:creationId xmlns:a16="http://schemas.microsoft.com/office/drawing/2014/main" id="{7B06CF32-23DE-3E2C-09FD-DED49FB2DDB8}"/>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2" name="Oval 127">
                <a:extLst>
                  <a:ext uri="{FF2B5EF4-FFF2-40B4-BE49-F238E27FC236}">
                    <a16:creationId xmlns:a16="http://schemas.microsoft.com/office/drawing/2014/main" id="{F81E7B3E-5D90-C94E-8C5F-2BD4B093C11D}"/>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3" name="Oval 128">
                <a:extLst>
                  <a:ext uri="{FF2B5EF4-FFF2-40B4-BE49-F238E27FC236}">
                    <a16:creationId xmlns:a16="http://schemas.microsoft.com/office/drawing/2014/main" id="{3CCCEDC0-F760-EFF6-95DC-01E4044A64A1}"/>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4" name="Oval 129">
                <a:extLst>
                  <a:ext uri="{FF2B5EF4-FFF2-40B4-BE49-F238E27FC236}">
                    <a16:creationId xmlns:a16="http://schemas.microsoft.com/office/drawing/2014/main" id="{E7F67308-D53E-5323-BC71-E38206F433EA}"/>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205" name="楕円 204">
              <a:extLst>
                <a:ext uri="{FF2B5EF4-FFF2-40B4-BE49-F238E27FC236}">
                  <a16:creationId xmlns:a16="http://schemas.microsoft.com/office/drawing/2014/main" id="{9B2A1039-77EF-61B2-CAFE-963C536344CD}"/>
                </a:ext>
              </a:extLst>
            </p:cNvPr>
            <p:cNvSpPr/>
            <p:nvPr/>
          </p:nvSpPr>
          <p:spPr>
            <a:xfrm>
              <a:off x="6921152" y="1887674"/>
              <a:ext cx="409590" cy="37025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206" name="グループ化 205">
              <a:extLst>
                <a:ext uri="{FF2B5EF4-FFF2-40B4-BE49-F238E27FC236}">
                  <a16:creationId xmlns:a16="http://schemas.microsoft.com/office/drawing/2014/main" id="{6260A605-1794-31B8-FC0C-F0E2CA01AE3A}"/>
                </a:ext>
              </a:extLst>
            </p:cNvPr>
            <p:cNvGrpSpPr>
              <a:grpSpLocks noChangeAspect="1"/>
            </p:cNvGrpSpPr>
            <p:nvPr/>
          </p:nvGrpSpPr>
          <p:grpSpPr>
            <a:xfrm>
              <a:off x="6948333" y="1887675"/>
              <a:ext cx="335586" cy="335586"/>
              <a:chOff x="704850" y="2319338"/>
              <a:chExt cx="7559675" cy="7559675"/>
            </a:xfrm>
          </p:grpSpPr>
          <p:sp>
            <p:nvSpPr>
              <p:cNvPr id="207" name="Freeform 123">
                <a:extLst>
                  <a:ext uri="{FF2B5EF4-FFF2-40B4-BE49-F238E27FC236}">
                    <a16:creationId xmlns:a16="http://schemas.microsoft.com/office/drawing/2014/main" id="{52FA4019-F79D-F630-48D6-705721071007}"/>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8" name="Oval 124">
                <a:extLst>
                  <a:ext uri="{FF2B5EF4-FFF2-40B4-BE49-F238E27FC236}">
                    <a16:creationId xmlns:a16="http://schemas.microsoft.com/office/drawing/2014/main" id="{47711FCD-BB8C-DDAF-6732-C97E06BBD11D}"/>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9" name="Oval 125">
                <a:extLst>
                  <a:ext uri="{FF2B5EF4-FFF2-40B4-BE49-F238E27FC236}">
                    <a16:creationId xmlns:a16="http://schemas.microsoft.com/office/drawing/2014/main" id="{40F1D55F-4CFB-4734-E631-D0B64F694D71}"/>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0" name="Oval 126">
                <a:extLst>
                  <a:ext uri="{FF2B5EF4-FFF2-40B4-BE49-F238E27FC236}">
                    <a16:creationId xmlns:a16="http://schemas.microsoft.com/office/drawing/2014/main" id="{B780FB2A-CD2B-F153-6D89-49986D871BB8}"/>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1" name="Oval 127">
                <a:extLst>
                  <a:ext uri="{FF2B5EF4-FFF2-40B4-BE49-F238E27FC236}">
                    <a16:creationId xmlns:a16="http://schemas.microsoft.com/office/drawing/2014/main" id="{EA7707A4-4855-0AD9-3570-B95E43CE97BE}"/>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2" name="Oval 128">
                <a:extLst>
                  <a:ext uri="{FF2B5EF4-FFF2-40B4-BE49-F238E27FC236}">
                    <a16:creationId xmlns:a16="http://schemas.microsoft.com/office/drawing/2014/main" id="{184D0CEF-86D3-62E5-E777-59A34B2471CF}"/>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3" name="Oval 129">
                <a:extLst>
                  <a:ext uri="{FF2B5EF4-FFF2-40B4-BE49-F238E27FC236}">
                    <a16:creationId xmlns:a16="http://schemas.microsoft.com/office/drawing/2014/main" id="{F786282E-39D1-385F-FB30-8B211DFB0775}"/>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214" name="楕円 213">
              <a:extLst>
                <a:ext uri="{FF2B5EF4-FFF2-40B4-BE49-F238E27FC236}">
                  <a16:creationId xmlns:a16="http://schemas.microsoft.com/office/drawing/2014/main" id="{E48709BF-1396-62ED-3A0E-4D2EB8D75AFE}"/>
                </a:ext>
              </a:extLst>
            </p:cNvPr>
            <p:cNvSpPr/>
            <p:nvPr/>
          </p:nvSpPr>
          <p:spPr>
            <a:xfrm>
              <a:off x="7569224" y="1899443"/>
              <a:ext cx="409590" cy="37025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215" name="グループ化 214">
              <a:extLst>
                <a:ext uri="{FF2B5EF4-FFF2-40B4-BE49-F238E27FC236}">
                  <a16:creationId xmlns:a16="http://schemas.microsoft.com/office/drawing/2014/main" id="{887B0722-D055-5EC8-01FD-A183255CD20D}"/>
                </a:ext>
              </a:extLst>
            </p:cNvPr>
            <p:cNvGrpSpPr>
              <a:grpSpLocks noChangeAspect="1"/>
            </p:cNvGrpSpPr>
            <p:nvPr/>
          </p:nvGrpSpPr>
          <p:grpSpPr>
            <a:xfrm>
              <a:off x="7599644" y="1887675"/>
              <a:ext cx="335586" cy="335586"/>
              <a:chOff x="704850" y="2319338"/>
              <a:chExt cx="7559675" cy="7559675"/>
            </a:xfrm>
          </p:grpSpPr>
          <p:sp>
            <p:nvSpPr>
              <p:cNvPr id="216" name="Freeform 123">
                <a:extLst>
                  <a:ext uri="{FF2B5EF4-FFF2-40B4-BE49-F238E27FC236}">
                    <a16:creationId xmlns:a16="http://schemas.microsoft.com/office/drawing/2014/main" id="{DFE48A70-EEA2-54C2-2EA6-38B853FE97D1}"/>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7" name="Oval 124">
                <a:extLst>
                  <a:ext uri="{FF2B5EF4-FFF2-40B4-BE49-F238E27FC236}">
                    <a16:creationId xmlns:a16="http://schemas.microsoft.com/office/drawing/2014/main" id="{DCA69F83-F5EC-CDF4-7D54-6A81C907B8C8}"/>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8" name="Oval 125">
                <a:extLst>
                  <a:ext uri="{FF2B5EF4-FFF2-40B4-BE49-F238E27FC236}">
                    <a16:creationId xmlns:a16="http://schemas.microsoft.com/office/drawing/2014/main" id="{A6B03F5A-666B-2D55-3746-48C70B07D829}"/>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9" name="Oval 126">
                <a:extLst>
                  <a:ext uri="{FF2B5EF4-FFF2-40B4-BE49-F238E27FC236}">
                    <a16:creationId xmlns:a16="http://schemas.microsoft.com/office/drawing/2014/main" id="{71F58AC9-0C2B-0B89-2EDA-8FA9092AA781}"/>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0" name="Oval 127">
                <a:extLst>
                  <a:ext uri="{FF2B5EF4-FFF2-40B4-BE49-F238E27FC236}">
                    <a16:creationId xmlns:a16="http://schemas.microsoft.com/office/drawing/2014/main" id="{16308977-95CB-B353-D010-1C8D2075A95C}"/>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1" name="Oval 128">
                <a:extLst>
                  <a:ext uri="{FF2B5EF4-FFF2-40B4-BE49-F238E27FC236}">
                    <a16:creationId xmlns:a16="http://schemas.microsoft.com/office/drawing/2014/main" id="{7E292C55-205D-C78A-9A59-67B931257D87}"/>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2" name="Oval 129">
                <a:extLst>
                  <a:ext uri="{FF2B5EF4-FFF2-40B4-BE49-F238E27FC236}">
                    <a16:creationId xmlns:a16="http://schemas.microsoft.com/office/drawing/2014/main" id="{0200FC9B-9843-FBDC-E65A-6DDE85171F96}"/>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pic>
          <p:nvPicPr>
            <p:cNvPr id="224" name="図 223">
              <a:extLst>
                <a:ext uri="{FF2B5EF4-FFF2-40B4-BE49-F238E27FC236}">
                  <a16:creationId xmlns:a16="http://schemas.microsoft.com/office/drawing/2014/main" id="{455BF73A-C4B2-91A8-BA86-4476AF027845}"/>
                </a:ext>
              </a:extLst>
            </p:cNvPr>
            <p:cNvPicPr>
              <a:picLocks noChangeAspect="1"/>
            </p:cNvPicPr>
            <p:nvPr/>
          </p:nvPicPr>
          <p:blipFill>
            <a:blip r:embed="rId2"/>
            <a:stretch>
              <a:fillRect/>
            </a:stretch>
          </p:blipFill>
          <p:spPr>
            <a:xfrm>
              <a:off x="6837251" y="3335197"/>
              <a:ext cx="543303" cy="411510"/>
            </a:xfrm>
            <a:prstGeom prst="rect">
              <a:avLst/>
            </a:prstGeom>
          </p:spPr>
        </p:pic>
        <p:sp>
          <p:nvSpPr>
            <p:cNvPr id="225" name="正方形/長方形 224">
              <a:extLst>
                <a:ext uri="{FF2B5EF4-FFF2-40B4-BE49-F238E27FC236}">
                  <a16:creationId xmlns:a16="http://schemas.microsoft.com/office/drawing/2014/main" id="{AB65AC8C-2AEF-F9B8-A459-BFF6F0BFA84E}"/>
                </a:ext>
              </a:extLst>
            </p:cNvPr>
            <p:cNvSpPr/>
            <p:nvPr/>
          </p:nvSpPr>
          <p:spPr>
            <a:xfrm>
              <a:off x="5762126" y="3964130"/>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仕訳作成</a:t>
              </a:r>
            </a:p>
          </p:txBody>
        </p:sp>
        <p:sp>
          <p:nvSpPr>
            <p:cNvPr id="226" name="正方形/長方形 225">
              <a:extLst>
                <a:ext uri="{FF2B5EF4-FFF2-40B4-BE49-F238E27FC236}">
                  <a16:creationId xmlns:a16="http://schemas.microsoft.com/office/drawing/2014/main" id="{9CDA1D4B-D20B-BEAB-9C3B-FE92F5A78C1E}"/>
                </a:ext>
              </a:extLst>
            </p:cNvPr>
            <p:cNvSpPr/>
            <p:nvPr/>
          </p:nvSpPr>
          <p:spPr>
            <a:xfrm>
              <a:off x="6687694" y="3964130"/>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承認</a:t>
              </a:r>
            </a:p>
          </p:txBody>
        </p:sp>
        <p:sp>
          <p:nvSpPr>
            <p:cNvPr id="227" name="正方形/長方形 226">
              <a:extLst>
                <a:ext uri="{FF2B5EF4-FFF2-40B4-BE49-F238E27FC236}">
                  <a16:creationId xmlns:a16="http://schemas.microsoft.com/office/drawing/2014/main" id="{4EB4CD7C-A3FF-5519-660C-1B21FDB192C3}"/>
                </a:ext>
              </a:extLst>
            </p:cNvPr>
            <p:cNvSpPr/>
            <p:nvPr/>
          </p:nvSpPr>
          <p:spPr>
            <a:xfrm>
              <a:off x="7613263" y="3964130"/>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FB</a:t>
              </a: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データ</a:t>
              </a:r>
            </a:p>
          </p:txBody>
        </p:sp>
        <p:sp>
          <p:nvSpPr>
            <p:cNvPr id="228" name="矢印: 下 227">
              <a:extLst>
                <a:ext uri="{FF2B5EF4-FFF2-40B4-BE49-F238E27FC236}">
                  <a16:creationId xmlns:a16="http://schemas.microsoft.com/office/drawing/2014/main" id="{DE260B43-90DE-024C-D483-CE056910F3B5}"/>
                </a:ext>
              </a:extLst>
            </p:cNvPr>
            <p:cNvSpPr/>
            <p:nvPr/>
          </p:nvSpPr>
          <p:spPr>
            <a:xfrm rot="19570521">
              <a:off x="6592286" y="2317266"/>
              <a:ext cx="194339" cy="25782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29" name="矢印: 下 228">
              <a:extLst>
                <a:ext uri="{FF2B5EF4-FFF2-40B4-BE49-F238E27FC236}">
                  <a16:creationId xmlns:a16="http://schemas.microsoft.com/office/drawing/2014/main" id="{C260D605-8EFC-A874-9924-9C039E61DAA6}"/>
                </a:ext>
              </a:extLst>
            </p:cNvPr>
            <p:cNvSpPr/>
            <p:nvPr/>
          </p:nvSpPr>
          <p:spPr>
            <a:xfrm rot="2244298">
              <a:off x="7543787" y="2317511"/>
              <a:ext cx="194339" cy="25782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30" name="矢印: 下 229">
              <a:extLst>
                <a:ext uri="{FF2B5EF4-FFF2-40B4-BE49-F238E27FC236}">
                  <a16:creationId xmlns:a16="http://schemas.microsoft.com/office/drawing/2014/main" id="{19142DC3-32B4-41A2-7DCC-790FBABE6D1B}"/>
                </a:ext>
              </a:extLst>
            </p:cNvPr>
            <p:cNvSpPr/>
            <p:nvPr/>
          </p:nvSpPr>
          <p:spPr>
            <a:xfrm>
              <a:off x="7045645" y="2284995"/>
              <a:ext cx="194339" cy="25782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31" name="Freeform 52">
              <a:extLst>
                <a:ext uri="{FF2B5EF4-FFF2-40B4-BE49-F238E27FC236}">
                  <a16:creationId xmlns:a16="http://schemas.microsoft.com/office/drawing/2014/main" id="{B68740E8-2400-5157-B99B-2FB2374E7E55}"/>
                </a:ext>
              </a:extLst>
            </p:cNvPr>
            <p:cNvSpPr>
              <a:spLocks noEditPoints="1"/>
            </p:cNvSpPr>
            <p:nvPr/>
          </p:nvSpPr>
          <p:spPr bwMode="auto">
            <a:xfrm>
              <a:off x="6054963" y="3631118"/>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232" name="Freeform 53">
              <a:extLst>
                <a:ext uri="{FF2B5EF4-FFF2-40B4-BE49-F238E27FC236}">
                  <a16:creationId xmlns:a16="http://schemas.microsoft.com/office/drawing/2014/main" id="{24286755-0A21-535E-0F83-199639B45950}"/>
                </a:ext>
              </a:extLst>
            </p:cNvPr>
            <p:cNvSpPr>
              <a:spLocks noEditPoints="1"/>
            </p:cNvSpPr>
            <p:nvPr/>
          </p:nvSpPr>
          <p:spPr bwMode="auto">
            <a:xfrm>
              <a:off x="5935900" y="3775580"/>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3" name="Freeform 54">
              <a:extLst>
                <a:ext uri="{FF2B5EF4-FFF2-40B4-BE49-F238E27FC236}">
                  <a16:creationId xmlns:a16="http://schemas.microsoft.com/office/drawing/2014/main" id="{C2B2E9C1-34E5-D81C-703F-351CDE7F00C9}"/>
                </a:ext>
              </a:extLst>
            </p:cNvPr>
            <p:cNvSpPr>
              <a:spLocks noEditPoints="1"/>
            </p:cNvSpPr>
            <p:nvPr/>
          </p:nvSpPr>
          <p:spPr bwMode="auto">
            <a:xfrm>
              <a:off x="5864463" y="3121530"/>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8" name="グループ化 7">
              <a:extLst>
                <a:ext uri="{FF2B5EF4-FFF2-40B4-BE49-F238E27FC236}">
                  <a16:creationId xmlns:a16="http://schemas.microsoft.com/office/drawing/2014/main" id="{2EC39C77-29CC-F231-90EA-60EB7BA3E40C}"/>
                </a:ext>
              </a:extLst>
            </p:cNvPr>
            <p:cNvGrpSpPr/>
            <p:nvPr/>
          </p:nvGrpSpPr>
          <p:grpSpPr>
            <a:xfrm>
              <a:off x="6561112" y="3111810"/>
              <a:ext cx="1193704" cy="713735"/>
              <a:chOff x="6561112" y="3111810"/>
              <a:chExt cx="1193704" cy="713735"/>
            </a:xfrm>
          </p:grpSpPr>
          <p:pic>
            <p:nvPicPr>
              <p:cNvPr id="223" name="図 222">
                <a:extLst>
                  <a:ext uri="{FF2B5EF4-FFF2-40B4-BE49-F238E27FC236}">
                    <a16:creationId xmlns:a16="http://schemas.microsoft.com/office/drawing/2014/main" id="{BE51BE32-A0A4-71A8-168D-E2D90A2BA513}"/>
                  </a:ext>
                </a:extLst>
              </p:cNvPr>
              <p:cNvPicPr>
                <a:picLocks noChangeAspect="1"/>
              </p:cNvPicPr>
              <p:nvPr/>
            </p:nvPicPr>
            <p:blipFill>
              <a:blip r:embed="rId3"/>
              <a:stretch>
                <a:fillRect/>
              </a:stretch>
            </p:blipFill>
            <p:spPr>
              <a:xfrm>
                <a:off x="6561112" y="3111810"/>
                <a:ext cx="1193704" cy="713735"/>
              </a:xfrm>
              <a:prstGeom prst="rect">
                <a:avLst/>
              </a:prstGeom>
            </p:spPr>
          </p:pic>
          <p:pic>
            <p:nvPicPr>
              <p:cNvPr id="7" name="図 6">
                <a:extLst>
                  <a:ext uri="{FF2B5EF4-FFF2-40B4-BE49-F238E27FC236}">
                    <a16:creationId xmlns:a16="http://schemas.microsoft.com/office/drawing/2014/main" id="{F93445A1-6721-5487-1634-7A4BC52293D3}"/>
                  </a:ext>
                </a:extLst>
              </p:cNvPr>
              <p:cNvPicPr preferRelativeResize="0">
                <a:picLocks/>
              </p:cNvPicPr>
              <p:nvPr/>
            </p:nvPicPr>
            <p:blipFill>
              <a:blip r:embed="rId4"/>
              <a:stretch>
                <a:fillRect/>
              </a:stretch>
            </p:blipFill>
            <p:spPr>
              <a:xfrm>
                <a:off x="6602630" y="3115867"/>
                <a:ext cx="432000" cy="25200"/>
              </a:xfrm>
              <a:prstGeom prst="rect">
                <a:avLst/>
              </a:prstGeom>
            </p:spPr>
          </p:pic>
        </p:grpSp>
        <p:pic>
          <p:nvPicPr>
            <p:cNvPr id="234" name="図 233">
              <a:extLst>
                <a:ext uri="{FF2B5EF4-FFF2-40B4-BE49-F238E27FC236}">
                  <a16:creationId xmlns:a16="http://schemas.microsoft.com/office/drawing/2014/main" id="{4A952C83-2F7F-B2D4-B9B4-57497B5E7541}"/>
                </a:ext>
              </a:extLst>
            </p:cNvPr>
            <p:cNvPicPr>
              <a:picLocks noChangeAspect="1"/>
            </p:cNvPicPr>
            <p:nvPr/>
          </p:nvPicPr>
          <p:blipFill>
            <a:blip r:embed="rId5"/>
            <a:stretch>
              <a:fillRect/>
            </a:stretch>
          </p:blipFill>
          <p:spPr>
            <a:xfrm>
              <a:off x="7158716" y="3521106"/>
              <a:ext cx="1383685" cy="322860"/>
            </a:xfrm>
            <a:prstGeom prst="rect">
              <a:avLst/>
            </a:prstGeom>
            <a:ln>
              <a:solidFill>
                <a:schemeClr val="bg1">
                  <a:lumMod val="75000"/>
                </a:schemeClr>
              </a:solidFill>
            </a:ln>
          </p:spPr>
        </p:pic>
      </p:grpSp>
    </p:spTree>
    <p:extLst>
      <p:ext uri="{BB962C8B-B14F-4D97-AF65-F5344CB8AC3E}">
        <p14:creationId xmlns:p14="http://schemas.microsoft.com/office/powerpoint/2010/main" val="390513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92FF30-EED8-B0CC-E128-DE93A097AA53}"/>
              </a:ext>
            </a:extLst>
          </p:cNvPr>
          <p:cNvSpPr>
            <a:spLocks noGrp="1"/>
          </p:cNvSpPr>
          <p:nvPr>
            <p:ph type="title"/>
          </p:nvPr>
        </p:nvSpPr>
        <p:spPr/>
        <p:txBody>
          <a:bodyPr/>
          <a:lstStyle/>
          <a:p>
            <a:r>
              <a:rPr kumimoji="1" lang="ja-JP" altLang="en-US" dirty="0"/>
              <a:t>デジタルインボイス支払伝票作成処理　</a:t>
            </a:r>
          </a:p>
        </p:txBody>
      </p:sp>
      <p:sp>
        <p:nvSpPr>
          <p:cNvPr id="3" name="テキスト プレースホルダー 2">
            <a:extLst>
              <a:ext uri="{FF2B5EF4-FFF2-40B4-BE49-F238E27FC236}">
                <a16:creationId xmlns:a16="http://schemas.microsoft.com/office/drawing/2014/main" id="{7B4B1567-6484-ECC9-51D2-05CC6CD29232}"/>
              </a:ext>
            </a:extLst>
          </p:cNvPr>
          <p:cNvSpPr>
            <a:spLocks noGrp="1"/>
          </p:cNvSpPr>
          <p:nvPr>
            <p:ph type="body" sz="quarter" idx="16"/>
          </p:nvPr>
        </p:nvSpPr>
        <p:spPr>
          <a:xfrm>
            <a:off x="198000" y="576000"/>
            <a:ext cx="7830384" cy="324000"/>
          </a:xfrm>
        </p:spPr>
        <p:txBody>
          <a:bodyPr/>
          <a:lstStyle/>
          <a:p>
            <a:r>
              <a:rPr kumimoji="1" lang="ja-JP" altLang="en-US" dirty="0"/>
              <a:t>項目マッピングのイメージ</a:t>
            </a:r>
          </a:p>
          <a:p>
            <a:endParaRPr kumimoji="1" lang="ja-JP" altLang="en-US" dirty="0"/>
          </a:p>
        </p:txBody>
      </p:sp>
      <p:sp>
        <p:nvSpPr>
          <p:cNvPr id="5" name="スライド番号プレースホルダー 4">
            <a:extLst>
              <a:ext uri="{FF2B5EF4-FFF2-40B4-BE49-F238E27FC236}">
                <a16:creationId xmlns:a16="http://schemas.microsoft.com/office/drawing/2014/main" id="{25726856-8BB4-C43A-4B2C-3B22E6CD8C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9D516574-DB4A-AC86-C5D1-C4FB4A5E23C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6C895E11-4511-2504-DEF9-F9947D9A2F28}"/>
              </a:ext>
            </a:extLst>
          </p:cNvPr>
          <p:cNvPicPr>
            <a:picLocks noChangeAspect="1"/>
          </p:cNvPicPr>
          <p:nvPr/>
        </p:nvPicPr>
        <p:blipFill>
          <a:blip r:embed="rId2"/>
          <a:stretch>
            <a:fillRect/>
          </a:stretch>
        </p:blipFill>
        <p:spPr>
          <a:xfrm>
            <a:off x="161650" y="970487"/>
            <a:ext cx="1905124" cy="1749359"/>
          </a:xfrm>
          <a:prstGeom prst="rect">
            <a:avLst/>
          </a:prstGeom>
        </p:spPr>
      </p:pic>
      <p:pic>
        <p:nvPicPr>
          <p:cNvPr id="9" name="図 8">
            <a:extLst>
              <a:ext uri="{FF2B5EF4-FFF2-40B4-BE49-F238E27FC236}">
                <a16:creationId xmlns:a16="http://schemas.microsoft.com/office/drawing/2014/main" id="{43A40A47-5CDF-92B2-96AB-A41F08DD0AB7}"/>
              </a:ext>
            </a:extLst>
          </p:cNvPr>
          <p:cNvPicPr>
            <a:picLocks noChangeAspect="1"/>
          </p:cNvPicPr>
          <p:nvPr/>
        </p:nvPicPr>
        <p:blipFill>
          <a:blip r:embed="rId3"/>
          <a:stretch>
            <a:fillRect/>
          </a:stretch>
        </p:blipFill>
        <p:spPr>
          <a:xfrm>
            <a:off x="161649" y="2934648"/>
            <a:ext cx="1887285" cy="1717061"/>
          </a:xfrm>
          <a:prstGeom prst="rect">
            <a:avLst/>
          </a:prstGeom>
        </p:spPr>
      </p:pic>
      <p:pic>
        <p:nvPicPr>
          <p:cNvPr id="10" name="図 9">
            <a:extLst>
              <a:ext uri="{FF2B5EF4-FFF2-40B4-BE49-F238E27FC236}">
                <a16:creationId xmlns:a16="http://schemas.microsoft.com/office/drawing/2014/main" id="{744EFB44-A181-2B5D-7AE5-34D1388F91C4}"/>
              </a:ext>
            </a:extLst>
          </p:cNvPr>
          <p:cNvPicPr>
            <a:picLocks noChangeAspect="1"/>
          </p:cNvPicPr>
          <p:nvPr/>
        </p:nvPicPr>
        <p:blipFill>
          <a:blip r:embed="rId4"/>
          <a:stretch>
            <a:fillRect/>
          </a:stretch>
        </p:blipFill>
        <p:spPr>
          <a:xfrm>
            <a:off x="4894386" y="962020"/>
            <a:ext cx="3656779" cy="1684731"/>
          </a:xfrm>
          <a:prstGeom prst="rect">
            <a:avLst/>
          </a:prstGeom>
        </p:spPr>
      </p:pic>
      <p:sp>
        <p:nvSpPr>
          <p:cNvPr id="11" name="右矢印 17">
            <a:extLst>
              <a:ext uri="{FF2B5EF4-FFF2-40B4-BE49-F238E27FC236}">
                <a16:creationId xmlns:a16="http://schemas.microsoft.com/office/drawing/2014/main" id="{41137EF6-D946-174E-C069-D926E25D562A}"/>
              </a:ext>
            </a:extLst>
          </p:cNvPr>
          <p:cNvSpPr/>
          <p:nvPr/>
        </p:nvSpPr>
        <p:spPr>
          <a:xfrm>
            <a:off x="4542446" y="2506657"/>
            <a:ext cx="281582" cy="557341"/>
          </a:xfrm>
          <a:prstGeom prst="rightArrow">
            <a:avLst/>
          </a:prstGeom>
          <a:solidFill>
            <a:srgbClr val="BA83B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dirty="0">
              <a:solidFill>
                <a:schemeClr val="tx2"/>
              </a:solidFill>
            </a:endParaRPr>
          </a:p>
        </p:txBody>
      </p:sp>
      <p:sp>
        <p:nvSpPr>
          <p:cNvPr id="12" name="テキスト ボックス 11">
            <a:extLst>
              <a:ext uri="{FF2B5EF4-FFF2-40B4-BE49-F238E27FC236}">
                <a16:creationId xmlns:a16="http://schemas.microsoft.com/office/drawing/2014/main" id="{C68D5C55-EC02-F06E-44F1-C5883846C210}"/>
              </a:ext>
            </a:extLst>
          </p:cNvPr>
          <p:cNvSpPr txBox="1"/>
          <p:nvPr/>
        </p:nvSpPr>
        <p:spPr>
          <a:xfrm>
            <a:off x="4761809" y="2684614"/>
            <a:ext cx="3950651" cy="215444"/>
          </a:xfrm>
          <a:prstGeom prst="rect">
            <a:avLst/>
          </a:prstGeom>
          <a:noFill/>
        </p:spPr>
        <p:txBody>
          <a:bodyPr wrap="square" rtlCol="0">
            <a:spAutoFit/>
          </a:bodyPr>
          <a:lstStyle/>
          <a:p>
            <a:r>
              <a:rPr lang="ja-JP" altLang="en-US" sz="800" dirty="0"/>
              <a:t>■仕入先</a:t>
            </a:r>
            <a:r>
              <a:rPr lang="en-US" altLang="ja-JP" sz="800" dirty="0"/>
              <a:t>S01</a:t>
            </a:r>
            <a:r>
              <a:rPr lang="ja-JP" altLang="en-US" sz="800" dirty="0"/>
              <a:t>は共通設定、</a:t>
            </a:r>
            <a:r>
              <a:rPr lang="en-US" altLang="ja-JP" sz="800" dirty="0"/>
              <a:t>S02</a:t>
            </a:r>
            <a:r>
              <a:rPr lang="ja-JP" altLang="en-US" sz="800" dirty="0"/>
              <a:t>は個別設定を参照して支払伝票を作成する</a:t>
            </a:r>
            <a:endParaRPr kumimoji="1" lang="en-US" altLang="ja-JP" sz="800" dirty="0"/>
          </a:p>
        </p:txBody>
      </p:sp>
      <p:pic>
        <p:nvPicPr>
          <p:cNvPr id="13" name="図 12">
            <a:extLst>
              <a:ext uri="{FF2B5EF4-FFF2-40B4-BE49-F238E27FC236}">
                <a16:creationId xmlns:a16="http://schemas.microsoft.com/office/drawing/2014/main" id="{2612F392-DED2-5CA7-EE25-E2394F9EC737}"/>
              </a:ext>
            </a:extLst>
          </p:cNvPr>
          <p:cNvPicPr>
            <a:picLocks noChangeAspect="1"/>
          </p:cNvPicPr>
          <p:nvPr/>
        </p:nvPicPr>
        <p:blipFill>
          <a:blip r:embed="rId5"/>
          <a:stretch>
            <a:fillRect/>
          </a:stretch>
        </p:blipFill>
        <p:spPr>
          <a:xfrm>
            <a:off x="4894386" y="2843251"/>
            <a:ext cx="4170014" cy="848895"/>
          </a:xfrm>
          <a:prstGeom prst="rect">
            <a:avLst/>
          </a:prstGeom>
        </p:spPr>
      </p:pic>
      <p:pic>
        <p:nvPicPr>
          <p:cNvPr id="14" name="図 13">
            <a:extLst>
              <a:ext uri="{FF2B5EF4-FFF2-40B4-BE49-F238E27FC236}">
                <a16:creationId xmlns:a16="http://schemas.microsoft.com/office/drawing/2014/main" id="{1D58E43C-3A60-EB38-E5E6-0935F3E453DD}"/>
              </a:ext>
            </a:extLst>
          </p:cNvPr>
          <p:cNvPicPr>
            <a:picLocks noChangeAspect="1"/>
          </p:cNvPicPr>
          <p:nvPr/>
        </p:nvPicPr>
        <p:blipFill>
          <a:blip r:embed="rId6"/>
          <a:stretch>
            <a:fillRect/>
          </a:stretch>
        </p:blipFill>
        <p:spPr>
          <a:xfrm>
            <a:off x="2155633" y="951570"/>
            <a:ext cx="2308355" cy="1959417"/>
          </a:xfrm>
          <a:prstGeom prst="rect">
            <a:avLst/>
          </a:prstGeom>
        </p:spPr>
      </p:pic>
      <p:pic>
        <p:nvPicPr>
          <p:cNvPr id="15" name="図 14">
            <a:extLst>
              <a:ext uri="{FF2B5EF4-FFF2-40B4-BE49-F238E27FC236}">
                <a16:creationId xmlns:a16="http://schemas.microsoft.com/office/drawing/2014/main" id="{915EB90C-AA45-9AF1-B0FA-812E6EF9DBA7}"/>
              </a:ext>
            </a:extLst>
          </p:cNvPr>
          <p:cNvPicPr>
            <a:picLocks noChangeAspect="1"/>
          </p:cNvPicPr>
          <p:nvPr/>
        </p:nvPicPr>
        <p:blipFill>
          <a:blip r:embed="rId7"/>
          <a:stretch>
            <a:fillRect/>
          </a:stretch>
        </p:blipFill>
        <p:spPr>
          <a:xfrm>
            <a:off x="2139249" y="2935096"/>
            <a:ext cx="2324739" cy="1973325"/>
          </a:xfrm>
          <a:prstGeom prst="rect">
            <a:avLst/>
          </a:prstGeom>
        </p:spPr>
      </p:pic>
      <p:pic>
        <p:nvPicPr>
          <p:cNvPr id="16" name="図 15">
            <a:extLst>
              <a:ext uri="{FF2B5EF4-FFF2-40B4-BE49-F238E27FC236}">
                <a16:creationId xmlns:a16="http://schemas.microsoft.com/office/drawing/2014/main" id="{57449673-6C75-62E0-78C0-E73FAF038A34}"/>
              </a:ext>
            </a:extLst>
          </p:cNvPr>
          <p:cNvPicPr>
            <a:picLocks noChangeAspect="1"/>
          </p:cNvPicPr>
          <p:nvPr/>
        </p:nvPicPr>
        <p:blipFill>
          <a:blip r:embed="rId8"/>
          <a:stretch>
            <a:fillRect/>
          </a:stretch>
        </p:blipFill>
        <p:spPr>
          <a:xfrm>
            <a:off x="4906197" y="3800158"/>
            <a:ext cx="4130299" cy="840811"/>
          </a:xfrm>
          <a:prstGeom prst="rect">
            <a:avLst/>
          </a:prstGeom>
        </p:spPr>
      </p:pic>
    </p:spTree>
    <p:extLst>
      <p:ext uri="{BB962C8B-B14F-4D97-AF65-F5344CB8AC3E}">
        <p14:creationId xmlns:p14="http://schemas.microsoft.com/office/powerpoint/2010/main" val="305189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0A01A0-8F00-6496-7FCB-49579B5CD40F}"/>
              </a:ext>
            </a:extLst>
          </p:cNvPr>
          <p:cNvSpPr>
            <a:spLocks noGrp="1"/>
          </p:cNvSpPr>
          <p:nvPr>
            <p:ph type="title"/>
          </p:nvPr>
        </p:nvSpPr>
        <p:spPr/>
        <p:txBody>
          <a:bodyPr/>
          <a:lstStyle/>
          <a:p>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2D02BBA9-C75E-0BBF-E7EE-7975B9B77102}"/>
              </a:ext>
            </a:extLst>
          </p:cNvPr>
          <p:cNvSpPr>
            <a:spLocks noGrp="1"/>
          </p:cNvSpPr>
          <p:nvPr>
            <p:ph type="body" sz="quarter" idx="16"/>
          </p:nvPr>
        </p:nvSpPr>
        <p:spPr/>
        <p:txBody>
          <a:bodyPr/>
          <a:lstStyle/>
          <a:p>
            <a:r>
              <a:rPr kumimoji="1" lang="ja-JP" altLang="en-US" dirty="0"/>
              <a:t>デジタルインボイス支払伝票作成　制約事項</a:t>
            </a:r>
          </a:p>
        </p:txBody>
      </p:sp>
      <p:sp>
        <p:nvSpPr>
          <p:cNvPr id="5" name="スライド番号プレースホルダー 4">
            <a:extLst>
              <a:ext uri="{FF2B5EF4-FFF2-40B4-BE49-F238E27FC236}">
                <a16:creationId xmlns:a16="http://schemas.microsoft.com/office/drawing/2014/main" id="{0D366189-A05B-E632-39AA-D939C83244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277F95DA-05DD-A701-7E1F-D62FC11E0EE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正方形/長方形 6">
            <a:extLst>
              <a:ext uri="{FF2B5EF4-FFF2-40B4-BE49-F238E27FC236}">
                <a16:creationId xmlns:a16="http://schemas.microsoft.com/office/drawing/2014/main" id="{E86D6B21-EFBC-21AC-9197-20B86A771804}"/>
              </a:ext>
            </a:extLst>
          </p:cNvPr>
          <p:cNvSpPr/>
          <p:nvPr/>
        </p:nvSpPr>
        <p:spPr>
          <a:xfrm>
            <a:off x="288000" y="1116000"/>
            <a:ext cx="8712968" cy="3732432"/>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仕入先マスタの適格請求書発行事業者登録番号が登録されている場合、支払伝票作成時にデジタルインボイスに記載された事業者登録番号との一致チェックをおこないます。エラーとなった場合、自動作成はできません。手入力にて登録する場合は、アラートが表示されますが伝票の登録自体は可能です。必要に応じて仕入先マスタを更新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デジタルインボイスに記載された事業者登録番号が有効かどうかの確認はおこなっていません</a:t>
            </a:r>
            <a:br>
              <a:rPr lang="en-US" altLang="ja-JP" sz="1200" dirty="0">
                <a:solidFill>
                  <a:prstClr val="black"/>
                </a:solidFill>
              </a:rPr>
            </a:br>
            <a:r>
              <a:rPr lang="ja-JP" altLang="en-US" sz="1200" dirty="0">
                <a:solidFill>
                  <a:prstClr val="black"/>
                </a:solidFill>
              </a:rPr>
              <a:t>必要に応じて適格請求書発行事業者確認画面から事業者確認を実施してください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支払伝票作成時に自動算出した税率ごとの税額合計がデジタルインボイスに記載された金額と一致しない場合、自動作成はできません。手入力にて登録する場合は、アラートが表示されますが伝票の登録自体は可能です。必要に応じて明細の金額を調整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デジタルインボイス支払伝票作成機能はスポット仕入には対応していません</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一括作成機能は源泉徴収のある仕入には対応していません。預り金情報の登録が必要な場合は、一括作成後にワークフロー承認にて伝票を修正するか、デジタルインボイス支払伝票入力から手動で登録する必要があり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デジタルインボイスをもとに作成した支払伝票は差戻複写機能が使用できません。ワークフロー承認にて伝票が差し戻された場合、再度デジタルインボイス一覧から支払伝票を登録してください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デジタルインボイスで複数回利用可能な要素をマッピング等の条件として使用する場合、デジタルインボイス上で最初に表示される要素の値のみ条件判定に使用されます。</a:t>
            </a:r>
            <a:r>
              <a:rPr lang="en-US" altLang="ja-JP" sz="1200" dirty="0">
                <a:solidFill>
                  <a:prstClr val="black"/>
                </a:solidFill>
              </a:rPr>
              <a:t>2</a:t>
            </a:r>
            <a:r>
              <a:rPr lang="ja-JP" altLang="en-US" sz="1200" dirty="0">
                <a:solidFill>
                  <a:prstClr val="black"/>
                </a:solidFill>
              </a:rPr>
              <a:t>回目以降に表示される値は使用されません</a:t>
            </a:r>
            <a:endParaRPr lang="en-US" altLang="ja-JP" sz="1200" dirty="0">
              <a:solidFill>
                <a:prstClr val="black"/>
              </a:solidFill>
            </a:endParaRPr>
          </a:p>
        </p:txBody>
      </p:sp>
    </p:spTree>
    <p:extLst>
      <p:ext uri="{BB962C8B-B14F-4D97-AF65-F5344CB8AC3E}">
        <p14:creationId xmlns:p14="http://schemas.microsoft.com/office/powerpoint/2010/main" val="303926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36ED10-E8DD-836D-2C81-A38226C0B2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1F641973-3497-7A8A-B328-6CBC3666190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タイトル 4">
            <a:extLst>
              <a:ext uri="{FF2B5EF4-FFF2-40B4-BE49-F238E27FC236}">
                <a16:creationId xmlns:a16="http://schemas.microsoft.com/office/drawing/2014/main" id="{A57D90BC-E6E4-EFA2-44C2-552FB2EFAC76}"/>
              </a:ext>
            </a:extLst>
          </p:cNvPr>
          <p:cNvSpPr txBox="1">
            <a:spLocks/>
          </p:cNvSpPr>
          <p:nvPr/>
        </p:nvSpPr>
        <p:spPr>
          <a:xfrm>
            <a:off x="2024100" y="1428005"/>
            <a:ext cx="6840500" cy="2016225"/>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800" b="1" kern="1200">
                <a:solidFill>
                  <a:schemeClr val="tx2"/>
                </a:solidFill>
                <a:latin typeface="+mj-lt"/>
                <a:ea typeface="+mj-ea"/>
                <a:cs typeface="+mj-cs"/>
              </a:defRPr>
            </a:lvl1pPr>
          </a:lstStyle>
          <a:p>
            <a:r>
              <a:rPr lang="en-US" altLang="ja-JP" sz="2400" b="0" dirty="0">
                <a:solidFill>
                  <a:srgbClr val="FFC000"/>
                </a:solidFill>
              </a:rPr>
              <a:t>03</a:t>
            </a:r>
            <a:br>
              <a:rPr lang="en-US" altLang="ja-JP" dirty="0"/>
            </a:br>
            <a:r>
              <a:rPr lang="ja-JP" altLang="en-US" dirty="0"/>
              <a:t>よくあるご質問（</a:t>
            </a:r>
            <a:r>
              <a:rPr lang="en-US" altLang="ja-JP" dirty="0"/>
              <a:t>FAQ</a:t>
            </a:r>
            <a:r>
              <a:rPr lang="ja-JP" altLang="en-US" dirty="0"/>
              <a:t>）</a:t>
            </a:r>
          </a:p>
        </p:txBody>
      </p:sp>
    </p:spTree>
    <p:extLst>
      <p:ext uri="{BB962C8B-B14F-4D97-AF65-F5344CB8AC3E}">
        <p14:creationId xmlns:p14="http://schemas.microsoft.com/office/powerpoint/2010/main" val="86450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dirty="0">
                <a:solidFill>
                  <a:schemeClr val="accent1"/>
                </a:solidFill>
              </a:rPr>
              <a:t>01</a:t>
            </a:r>
          </a:p>
          <a:p>
            <a:pPr lvl="0"/>
            <a:r>
              <a:rPr lang="ja-JP" altLang="en-US" dirty="0"/>
              <a:t>デジタルインボイスについて</a:t>
            </a:r>
            <a:endParaRPr lang="en-US" altLang="ja-JP" dirty="0">
              <a:solidFill>
                <a:srgbClr val="008CCF"/>
              </a:solidFill>
            </a:endParaRPr>
          </a:p>
          <a:p>
            <a:pPr>
              <a:spcBef>
                <a:spcPts val="600"/>
              </a:spcBef>
            </a:pPr>
            <a:r>
              <a:rPr lang="en-US" altLang="ja-JP" sz="2200" b="0" dirty="0">
                <a:solidFill>
                  <a:schemeClr val="accent1"/>
                </a:solidFill>
              </a:rPr>
              <a:t>02</a:t>
            </a:r>
          </a:p>
          <a:p>
            <a:pPr lvl="0"/>
            <a:r>
              <a:rPr lang="en-US" altLang="ja-JP" dirty="0" err="1"/>
              <a:t>SuperStream</a:t>
            </a:r>
            <a:r>
              <a:rPr lang="en-US" altLang="ja-JP" dirty="0"/>
              <a:t>-NX</a:t>
            </a:r>
            <a:r>
              <a:rPr lang="ja-JP" altLang="en-US" dirty="0"/>
              <a:t>　</a:t>
            </a:r>
            <a:endParaRPr lang="en-US" altLang="ja-JP" dirty="0"/>
          </a:p>
          <a:p>
            <a:pPr lvl="0"/>
            <a:r>
              <a:rPr lang="ja-JP" altLang="en-US" dirty="0"/>
              <a:t>デジタルインボイスオプションについて</a:t>
            </a:r>
            <a:endParaRPr lang="ja-JP" altLang="en-US" dirty="0">
              <a:solidFill>
                <a:srgbClr val="008CCF"/>
              </a:solidFill>
            </a:endParaRPr>
          </a:p>
          <a:p>
            <a:pPr>
              <a:spcBef>
                <a:spcPts val="600"/>
              </a:spcBef>
            </a:pPr>
            <a:r>
              <a:rPr lang="en-US" altLang="ja-JP" sz="2200" b="0" dirty="0">
                <a:solidFill>
                  <a:schemeClr val="accent1"/>
                </a:solidFill>
              </a:rPr>
              <a:t>03</a:t>
            </a:r>
          </a:p>
          <a:p>
            <a:pPr lvl="0"/>
            <a:r>
              <a:rPr lang="ja-JP" altLang="en-US" dirty="0"/>
              <a:t>よくあるご質問（</a:t>
            </a:r>
            <a:r>
              <a:rPr lang="en-US" altLang="ja-JP" dirty="0"/>
              <a:t>FAQ</a:t>
            </a:r>
            <a:r>
              <a:rPr lang="ja-JP" altLang="en-US" dirty="0"/>
              <a:t>）</a:t>
            </a:r>
            <a:endParaRPr lang="en-US" altLang="ja-JP" dirty="0"/>
          </a:p>
          <a:p>
            <a:pPr>
              <a:spcBef>
                <a:spcPts val="600"/>
              </a:spcBef>
            </a:pPr>
            <a:r>
              <a:rPr lang="en-US" altLang="ja-JP" sz="2200" b="0" dirty="0">
                <a:solidFill>
                  <a:schemeClr val="accent1"/>
                </a:solidFill>
              </a:rPr>
              <a:t>04</a:t>
            </a:r>
          </a:p>
          <a:p>
            <a:pPr lvl="0"/>
            <a:r>
              <a:rPr lang="en-US" altLang="ja-JP" dirty="0">
                <a:solidFill>
                  <a:srgbClr val="008CCF"/>
                </a:solidFill>
              </a:rPr>
              <a:t>Appendix</a:t>
            </a:r>
            <a:endParaRPr lang="ja-JP" altLang="en-US" dirty="0">
              <a:solidFill>
                <a:srgbClr val="008CCF"/>
              </a:solidFill>
            </a:endParaRPr>
          </a:p>
          <a:p>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66552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1FED9E-02D4-6771-A936-5094D42FBCF6}"/>
              </a:ext>
            </a:extLst>
          </p:cNvPr>
          <p:cNvSpPr>
            <a:spLocks noGrp="1"/>
          </p:cNvSpPr>
          <p:nvPr>
            <p:ph type="title"/>
          </p:nvPr>
        </p:nvSpPr>
        <p:spPr/>
        <p:txBody>
          <a:bodyPr/>
          <a:lstStyle/>
          <a:p>
            <a:r>
              <a:rPr lang="en-US" altLang="ja-JP" dirty="0"/>
              <a:t>No.</a:t>
            </a:r>
            <a:r>
              <a:rPr lang="ja-JP" altLang="en-US" dirty="0"/>
              <a:t>１</a:t>
            </a:r>
            <a:endParaRPr kumimoji="1" lang="ja-JP" altLang="en-US" dirty="0"/>
          </a:p>
        </p:txBody>
      </p:sp>
      <p:sp>
        <p:nvSpPr>
          <p:cNvPr id="3" name="スライド番号プレースホルダー 2">
            <a:extLst>
              <a:ext uri="{FF2B5EF4-FFF2-40B4-BE49-F238E27FC236}">
                <a16:creationId xmlns:a16="http://schemas.microsoft.com/office/drawing/2014/main" id="{8D044FDD-BAAE-30EE-ED2B-D9E5448A312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D12A3F38-CEE2-53DB-39F7-1892337BCEF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角丸四角形 7">
            <a:extLst>
              <a:ext uri="{FF2B5EF4-FFF2-40B4-BE49-F238E27FC236}">
                <a16:creationId xmlns:a16="http://schemas.microsoft.com/office/drawing/2014/main" id="{523B90D7-7AA1-DB37-1556-F14C52644985}"/>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6" name="角丸四角形 8">
            <a:extLst>
              <a:ext uri="{FF2B5EF4-FFF2-40B4-BE49-F238E27FC236}">
                <a16:creationId xmlns:a16="http://schemas.microsoft.com/office/drawing/2014/main" id="{F0B966DB-D906-6C02-50F5-ED79C4897658}"/>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
        <p:nvSpPr>
          <p:cNvPr id="7" name="テキスト ボックス 6">
            <a:extLst>
              <a:ext uri="{FF2B5EF4-FFF2-40B4-BE49-F238E27FC236}">
                <a16:creationId xmlns:a16="http://schemas.microsoft.com/office/drawing/2014/main" id="{39D4DDAB-063B-9E23-86A3-6C70CA67E44B}"/>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メインの請求書の業務を他システムで行っているので現在必要ありません</a:t>
            </a:r>
          </a:p>
        </p:txBody>
      </p:sp>
      <p:sp>
        <p:nvSpPr>
          <p:cNvPr id="8" name="テキスト ボックス 7">
            <a:extLst>
              <a:ext uri="{FF2B5EF4-FFF2-40B4-BE49-F238E27FC236}">
                <a16:creationId xmlns:a16="http://schemas.microsoft.com/office/drawing/2014/main" id="{FFA85A85-8B54-92A3-67ED-4A202C358270}"/>
              </a:ext>
            </a:extLst>
          </p:cNvPr>
          <p:cNvSpPr txBox="1"/>
          <p:nvPr/>
        </p:nvSpPr>
        <p:spPr>
          <a:xfrm>
            <a:off x="251520" y="1752027"/>
            <a:ext cx="8892480" cy="646331"/>
          </a:xfrm>
          <a:prstGeom prst="rect">
            <a:avLst/>
          </a:prstGeom>
        </p:spPr>
        <p:txBody>
          <a:bodyPr wrap="square" lIns="0" tIns="0" rIns="0" bIns="0">
            <a:spAutoFit/>
          </a:bodyPr>
          <a:lstStyle/>
          <a:p>
            <a:pPr rtl="0"/>
            <a:r>
              <a:rPr lang="ja-JP" altLang="en-US" sz="1400" dirty="0">
                <a:solidFill>
                  <a:srgbClr val="404040"/>
                </a:solidFill>
                <a:effectLst/>
                <a:latin typeface="+mj-lt"/>
              </a:rPr>
              <a:t>・未収入金等、売掛金以外の請求業務を手作業で行われていませんか？</a:t>
            </a:r>
          </a:p>
          <a:p>
            <a:pPr rtl="0"/>
            <a:r>
              <a:rPr lang="ja-JP" altLang="en-US" sz="1400" dirty="0">
                <a:solidFill>
                  <a:srgbClr val="404040"/>
                </a:solidFill>
                <a:effectLst/>
                <a:latin typeface="+mj-lt"/>
              </a:rPr>
              <a:t>・内部統制としてデジタルインボイスがお勧めです</a:t>
            </a:r>
          </a:p>
          <a:p>
            <a:pPr rtl="0"/>
            <a:r>
              <a:rPr lang="ja-JP" altLang="en-US" sz="1400" dirty="0">
                <a:solidFill>
                  <a:srgbClr val="404040"/>
                </a:solidFill>
                <a:effectLst/>
                <a:latin typeface="+mj-lt"/>
              </a:rPr>
              <a:t>　（人為的ミスを極力減らすことが可能です）</a:t>
            </a:r>
          </a:p>
        </p:txBody>
      </p:sp>
      <p:sp>
        <p:nvSpPr>
          <p:cNvPr id="9" name="タイトル 6">
            <a:extLst>
              <a:ext uri="{FF2B5EF4-FFF2-40B4-BE49-F238E27FC236}">
                <a16:creationId xmlns:a16="http://schemas.microsoft.com/office/drawing/2014/main" id="{64118E58-5731-1E6A-A171-5579CCAA2932}"/>
              </a:ext>
            </a:extLst>
          </p:cNvPr>
          <p:cNvSpPr txBox="1">
            <a:spLocks/>
          </p:cNvSpPr>
          <p:nvPr/>
        </p:nvSpPr>
        <p:spPr>
          <a:xfrm>
            <a:off x="288000" y="2766237"/>
            <a:ext cx="7200000" cy="360000"/>
          </a:xfrm>
          <a:prstGeom prst="rect">
            <a:avLst/>
          </a:prstGeom>
        </p:spPr>
        <p:txBody>
          <a:bodyPr lIns="0" tIns="0" rIns="0" bIns="0" anchor="t"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dirty="0"/>
              <a:t>No.</a:t>
            </a:r>
            <a:r>
              <a:rPr lang="ja-JP" altLang="en-US" dirty="0"/>
              <a:t>２</a:t>
            </a:r>
          </a:p>
        </p:txBody>
      </p:sp>
      <p:sp>
        <p:nvSpPr>
          <p:cNvPr id="10" name="テキスト ボックス 9">
            <a:extLst>
              <a:ext uri="{FF2B5EF4-FFF2-40B4-BE49-F238E27FC236}">
                <a16:creationId xmlns:a16="http://schemas.microsoft.com/office/drawing/2014/main" id="{868B43AE-E96C-8629-569F-989606995555}"/>
              </a:ext>
            </a:extLst>
          </p:cNvPr>
          <p:cNvSpPr txBox="1"/>
          <p:nvPr/>
        </p:nvSpPr>
        <p:spPr>
          <a:xfrm>
            <a:off x="251520" y="3537811"/>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業界</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EDI</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を使っているので必要ありません</a:t>
            </a:r>
          </a:p>
        </p:txBody>
      </p:sp>
      <p:sp>
        <p:nvSpPr>
          <p:cNvPr id="11" name="テキスト ボックス 10">
            <a:extLst>
              <a:ext uri="{FF2B5EF4-FFF2-40B4-BE49-F238E27FC236}">
                <a16:creationId xmlns:a16="http://schemas.microsoft.com/office/drawing/2014/main" id="{C980F44F-6E9A-10A9-E197-A17E84277545}"/>
              </a:ext>
            </a:extLst>
          </p:cNvPr>
          <p:cNvSpPr txBox="1"/>
          <p:nvPr/>
        </p:nvSpPr>
        <p:spPr>
          <a:xfrm>
            <a:off x="251520" y="4302264"/>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・業界内対応以外の部分で手作業が残っているようでしたら手作業箇所をデジタルインボイスに変えませんか？</a:t>
            </a:r>
            <a:b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b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t>
            </a:r>
            <a:r>
              <a:rPr kumimoji="0" lang="en-US" altLang="ja-JP" sz="1400" b="0" i="0" u="none" strike="noStrike" kern="0" cap="none" spc="0" normalizeH="0" baseline="0" noProof="0" dirty="0" err="1">
                <a:ln>
                  <a:noFill/>
                </a:ln>
                <a:solidFill>
                  <a:sysClr val="windowText" lastClr="000000">
                    <a:lumMod val="75000"/>
                    <a:lumOff val="25000"/>
                  </a:sysClr>
                </a:solidFill>
                <a:effectLst/>
                <a:uLnTx/>
                <a:uFillTx/>
                <a:latin typeface="メイリオ"/>
                <a:ea typeface="メイリオ"/>
                <a:cs typeface="+mn-cs"/>
              </a:rPr>
              <a:t>Peppol</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は国際規格なので今後業界</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EDI</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から切り替わる可能性があります</a:t>
            </a:r>
            <a:b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b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cxnSp>
        <p:nvCxnSpPr>
          <p:cNvPr id="12" name="直線コネクタ 11">
            <a:extLst>
              <a:ext uri="{FF2B5EF4-FFF2-40B4-BE49-F238E27FC236}">
                <a16:creationId xmlns:a16="http://schemas.microsoft.com/office/drawing/2014/main" id="{79069B65-03EA-D0FF-4FFD-ABEC15AF3A93}"/>
              </a:ext>
            </a:extLst>
          </p:cNvPr>
          <p:cNvCxnSpPr>
            <a:cxnSpLocks/>
          </p:cNvCxnSpPr>
          <p:nvPr/>
        </p:nvCxnSpPr>
        <p:spPr>
          <a:xfrm>
            <a:off x="0" y="264375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角丸四角形 17">
            <a:extLst>
              <a:ext uri="{FF2B5EF4-FFF2-40B4-BE49-F238E27FC236}">
                <a16:creationId xmlns:a16="http://schemas.microsoft.com/office/drawing/2014/main" id="{63C8F40D-B774-0F59-F15C-8BA94D11A961}"/>
              </a:ext>
            </a:extLst>
          </p:cNvPr>
          <p:cNvSpPr/>
          <p:nvPr/>
        </p:nvSpPr>
        <p:spPr>
          <a:xfrm>
            <a:off x="251520" y="3175515"/>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14" name="角丸四角形 19">
            <a:extLst>
              <a:ext uri="{FF2B5EF4-FFF2-40B4-BE49-F238E27FC236}">
                <a16:creationId xmlns:a16="http://schemas.microsoft.com/office/drawing/2014/main" id="{B3405F62-B642-4C9A-A3D7-E202562EED55}"/>
              </a:ext>
            </a:extLst>
          </p:cNvPr>
          <p:cNvSpPr/>
          <p:nvPr/>
        </p:nvSpPr>
        <p:spPr>
          <a:xfrm>
            <a:off x="251520" y="385085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Tree>
    <p:extLst>
      <p:ext uri="{BB962C8B-B14F-4D97-AF65-F5344CB8AC3E}">
        <p14:creationId xmlns:p14="http://schemas.microsoft.com/office/powerpoint/2010/main" val="277018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2B451-13C9-595D-ABB5-707309186BE1}"/>
              </a:ext>
            </a:extLst>
          </p:cNvPr>
          <p:cNvSpPr>
            <a:spLocks noGrp="1"/>
          </p:cNvSpPr>
          <p:nvPr>
            <p:ph type="title"/>
          </p:nvPr>
        </p:nvSpPr>
        <p:spPr/>
        <p:txBody>
          <a:bodyPr/>
          <a:lstStyle/>
          <a:p>
            <a:r>
              <a:rPr lang="en-US" altLang="ja-JP" dirty="0"/>
              <a:t>No.3</a:t>
            </a:r>
            <a:endParaRPr kumimoji="1" lang="ja-JP" altLang="en-US" dirty="0"/>
          </a:p>
        </p:txBody>
      </p:sp>
      <p:sp>
        <p:nvSpPr>
          <p:cNvPr id="3" name="スライド番号プレースホルダー 2">
            <a:extLst>
              <a:ext uri="{FF2B5EF4-FFF2-40B4-BE49-F238E27FC236}">
                <a16:creationId xmlns:a16="http://schemas.microsoft.com/office/drawing/2014/main" id="{F1D9C41A-DA77-0431-2640-A2EEE66235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A1AA8D2F-E5B3-5C4F-86B5-D0E917C42A7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id="{49415B86-ACAB-85C0-DEE0-5769321712EF}"/>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デジタルインボイス導入した時の効果を教えてください</a:t>
            </a:r>
          </a:p>
        </p:txBody>
      </p:sp>
      <p:sp>
        <p:nvSpPr>
          <p:cNvPr id="6" name="テキスト ボックス 5">
            <a:extLst>
              <a:ext uri="{FF2B5EF4-FFF2-40B4-BE49-F238E27FC236}">
                <a16:creationId xmlns:a16="http://schemas.microsoft.com/office/drawing/2014/main" id="{A648F5BC-EEA4-DD65-9766-96FDEEFFBF79}"/>
              </a:ext>
            </a:extLst>
          </p:cNvPr>
          <p:cNvSpPr txBox="1"/>
          <p:nvPr/>
        </p:nvSpPr>
        <p:spPr>
          <a:xfrm>
            <a:off x="251520" y="1752027"/>
            <a:ext cx="8308316"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・紙の請求書発行業務を大幅に削減できますし、宛先間違いが無くなります</a:t>
            </a: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sp>
        <p:nvSpPr>
          <p:cNvPr id="7" name="四角形: 角を丸くする 6">
            <a:extLst>
              <a:ext uri="{FF2B5EF4-FFF2-40B4-BE49-F238E27FC236}">
                <a16:creationId xmlns:a16="http://schemas.microsoft.com/office/drawing/2014/main" id="{A3526079-5CC2-A791-E74B-70A0D768F9D9}"/>
              </a:ext>
            </a:extLst>
          </p:cNvPr>
          <p:cNvSpPr/>
          <p:nvPr/>
        </p:nvSpPr>
        <p:spPr>
          <a:xfrm>
            <a:off x="302948" y="2125915"/>
            <a:ext cx="2405943" cy="317735"/>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紙の請求書発行手順</a:t>
            </a:r>
          </a:p>
        </p:txBody>
      </p:sp>
      <p:sp>
        <p:nvSpPr>
          <p:cNvPr id="8" name="四角形: 角を丸くする 7">
            <a:extLst>
              <a:ext uri="{FF2B5EF4-FFF2-40B4-BE49-F238E27FC236}">
                <a16:creationId xmlns:a16="http://schemas.microsoft.com/office/drawing/2014/main" id="{3C0EEED1-3C16-479F-FA45-C5368C5072EA}"/>
              </a:ext>
            </a:extLst>
          </p:cNvPr>
          <p:cNvSpPr/>
          <p:nvPr/>
        </p:nvSpPr>
        <p:spPr>
          <a:xfrm>
            <a:off x="1034321" y="2521959"/>
            <a:ext cx="1224815" cy="317735"/>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債権伝票入力</a:t>
            </a:r>
          </a:p>
        </p:txBody>
      </p:sp>
      <p:sp>
        <p:nvSpPr>
          <p:cNvPr id="9" name="四角形: 角を丸くする 8">
            <a:extLst>
              <a:ext uri="{FF2B5EF4-FFF2-40B4-BE49-F238E27FC236}">
                <a16:creationId xmlns:a16="http://schemas.microsoft.com/office/drawing/2014/main" id="{328241F5-38F8-2378-D17E-F273D9B7E0CB}"/>
              </a:ext>
            </a:extLst>
          </p:cNvPr>
          <p:cNvSpPr/>
          <p:nvPr/>
        </p:nvSpPr>
        <p:spPr>
          <a:xfrm>
            <a:off x="2528487" y="2521959"/>
            <a:ext cx="1224815" cy="317735"/>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承認</a:t>
            </a:r>
          </a:p>
        </p:txBody>
      </p:sp>
      <p:sp>
        <p:nvSpPr>
          <p:cNvPr id="10" name="四角形: 角を丸くする 9">
            <a:extLst>
              <a:ext uri="{FF2B5EF4-FFF2-40B4-BE49-F238E27FC236}">
                <a16:creationId xmlns:a16="http://schemas.microsoft.com/office/drawing/2014/main" id="{F7020152-A7F0-A067-BFC2-B4629A2610B7}"/>
              </a:ext>
            </a:extLst>
          </p:cNvPr>
          <p:cNvSpPr/>
          <p:nvPr/>
        </p:nvSpPr>
        <p:spPr>
          <a:xfrm>
            <a:off x="4022653" y="2521959"/>
            <a:ext cx="1224815" cy="317735"/>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印刷</a:t>
            </a:r>
          </a:p>
        </p:txBody>
      </p:sp>
      <p:sp>
        <p:nvSpPr>
          <p:cNvPr id="11" name="四角形: 角を丸くする 10">
            <a:extLst>
              <a:ext uri="{FF2B5EF4-FFF2-40B4-BE49-F238E27FC236}">
                <a16:creationId xmlns:a16="http://schemas.microsoft.com/office/drawing/2014/main" id="{4B62F0B8-5AEC-8FC1-2E59-80FFE018889B}"/>
              </a:ext>
            </a:extLst>
          </p:cNvPr>
          <p:cNvSpPr/>
          <p:nvPr/>
        </p:nvSpPr>
        <p:spPr>
          <a:xfrm>
            <a:off x="5516819" y="2521959"/>
            <a:ext cx="1224815" cy="317735"/>
          </a:xfrm>
          <a:prstGeom prst="roundRect">
            <a:avLst/>
          </a:prstGeom>
          <a:solidFill>
            <a:sysClr val="window" lastClr="FFFFFF">
              <a:lumMod val="65000"/>
            </a:sys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封入</a:t>
            </a:r>
          </a:p>
        </p:txBody>
      </p:sp>
      <p:sp>
        <p:nvSpPr>
          <p:cNvPr id="12" name="四角形: 角を丸くする 11">
            <a:extLst>
              <a:ext uri="{FF2B5EF4-FFF2-40B4-BE49-F238E27FC236}">
                <a16:creationId xmlns:a16="http://schemas.microsoft.com/office/drawing/2014/main" id="{0200EB4D-D4CC-B6E1-22C8-50FD99B3B0A1}"/>
              </a:ext>
            </a:extLst>
          </p:cNvPr>
          <p:cNvSpPr/>
          <p:nvPr/>
        </p:nvSpPr>
        <p:spPr>
          <a:xfrm>
            <a:off x="7010985" y="2521959"/>
            <a:ext cx="1224815" cy="317735"/>
          </a:xfrm>
          <a:prstGeom prst="roundRect">
            <a:avLst/>
          </a:prstGeom>
          <a:solidFill>
            <a:sysClr val="window" lastClr="FFFFFF">
              <a:lumMod val="65000"/>
            </a:sys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郵送</a:t>
            </a:r>
          </a:p>
        </p:txBody>
      </p:sp>
      <p:sp>
        <p:nvSpPr>
          <p:cNvPr id="13" name="四角形: 角を丸くする 12">
            <a:extLst>
              <a:ext uri="{FF2B5EF4-FFF2-40B4-BE49-F238E27FC236}">
                <a16:creationId xmlns:a16="http://schemas.microsoft.com/office/drawing/2014/main" id="{6314F3B1-149F-F229-8E3C-388FC29D8A18}"/>
              </a:ext>
            </a:extLst>
          </p:cNvPr>
          <p:cNvSpPr/>
          <p:nvPr/>
        </p:nvSpPr>
        <p:spPr>
          <a:xfrm>
            <a:off x="315388" y="3063410"/>
            <a:ext cx="2405943" cy="329479"/>
          </a:xfrm>
          <a:prstGeom prst="roundRect">
            <a:avLst/>
          </a:prstGeom>
          <a:solidFill>
            <a:srgbClr val="EE7B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0" i="0" u="none" strike="noStrike" kern="0" cap="none" spc="0" normalizeH="0" baseline="0" noProof="0" dirty="0">
                <a:ln>
                  <a:noFill/>
                </a:ln>
                <a:solidFill>
                  <a:prstClr val="white"/>
                </a:solidFill>
                <a:effectLst/>
                <a:uLnTx/>
                <a:uFillTx/>
                <a:latin typeface="メイリオ"/>
                <a:ea typeface="メイリオ"/>
                <a:cs typeface="+mn-cs"/>
              </a:rPr>
              <a:t>PDF</a:t>
            </a: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請求書発行手順</a:t>
            </a:r>
          </a:p>
        </p:txBody>
      </p:sp>
      <p:sp>
        <p:nvSpPr>
          <p:cNvPr id="14" name="四角形: 角を丸くする 13">
            <a:extLst>
              <a:ext uri="{FF2B5EF4-FFF2-40B4-BE49-F238E27FC236}">
                <a16:creationId xmlns:a16="http://schemas.microsoft.com/office/drawing/2014/main" id="{CF75DE71-2461-40A8-674E-30A013E2F099}"/>
              </a:ext>
            </a:extLst>
          </p:cNvPr>
          <p:cNvSpPr/>
          <p:nvPr/>
        </p:nvSpPr>
        <p:spPr>
          <a:xfrm>
            <a:off x="1035000" y="3469634"/>
            <a:ext cx="1224815" cy="317735"/>
          </a:xfrm>
          <a:prstGeom prst="roundRect">
            <a:avLst/>
          </a:prstGeom>
          <a:solidFill>
            <a:srgbClr val="EE7B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債権伝票入力</a:t>
            </a:r>
          </a:p>
        </p:txBody>
      </p:sp>
      <p:sp>
        <p:nvSpPr>
          <p:cNvPr id="15" name="四角形: 角を丸くする 14">
            <a:extLst>
              <a:ext uri="{FF2B5EF4-FFF2-40B4-BE49-F238E27FC236}">
                <a16:creationId xmlns:a16="http://schemas.microsoft.com/office/drawing/2014/main" id="{097CCCA8-43C3-3718-E0FF-69FF2B137427}"/>
              </a:ext>
            </a:extLst>
          </p:cNvPr>
          <p:cNvSpPr/>
          <p:nvPr/>
        </p:nvSpPr>
        <p:spPr>
          <a:xfrm>
            <a:off x="2529166" y="3469634"/>
            <a:ext cx="1224815" cy="317735"/>
          </a:xfrm>
          <a:prstGeom prst="roundRect">
            <a:avLst/>
          </a:prstGeom>
          <a:solidFill>
            <a:srgbClr val="EE7B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承認</a:t>
            </a:r>
          </a:p>
        </p:txBody>
      </p:sp>
      <p:sp>
        <p:nvSpPr>
          <p:cNvPr id="16" name="四角形: 角を丸くする 15">
            <a:extLst>
              <a:ext uri="{FF2B5EF4-FFF2-40B4-BE49-F238E27FC236}">
                <a16:creationId xmlns:a16="http://schemas.microsoft.com/office/drawing/2014/main" id="{D4D64B61-336E-7C12-DCEB-9D457D35B5E3}"/>
              </a:ext>
            </a:extLst>
          </p:cNvPr>
          <p:cNvSpPr/>
          <p:nvPr/>
        </p:nvSpPr>
        <p:spPr>
          <a:xfrm>
            <a:off x="4023332" y="3469634"/>
            <a:ext cx="1224815" cy="317735"/>
          </a:xfrm>
          <a:prstGeom prst="roundRect">
            <a:avLst/>
          </a:prstGeom>
          <a:solidFill>
            <a:srgbClr val="EE7B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印刷</a:t>
            </a:r>
            <a:r>
              <a:rPr kumimoji="0" lang="en-US" altLang="ja-JP" sz="1300" b="0" i="0" u="none" strike="noStrike" kern="0" cap="none" spc="0" normalizeH="0" baseline="0" noProof="0" dirty="0">
                <a:ln>
                  <a:noFill/>
                </a:ln>
                <a:solidFill>
                  <a:prstClr val="white"/>
                </a:solidFill>
                <a:effectLst/>
                <a:uLnTx/>
                <a:uFillTx/>
                <a:latin typeface="メイリオ"/>
                <a:ea typeface="メイリオ"/>
                <a:cs typeface="+mn-cs"/>
              </a:rPr>
              <a:t>/PDF</a:t>
            </a:r>
            <a:endPar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7" name="四角形: 角を丸くする 16">
            <a:extLst>
              <a:ext uri="{FF2B5EF4-FFF2-40B4-BE49-F238E27FC236}">
                <a16:creationId xmlns:a16="http://schemas.microsoft.com/office/drawing/2014/main" id="{1C342A1E-8E25-B29E-5A9F-6D8B29FD7E16}"/>
              </a:ext>
            </a:extLst>
          </p:cNvPr>
          <p:cNvSpPr/>
          <p:nvPr/>
        </p:nvSpPr>
        <p:spPr>
          <a:xfrm>
            <a:off x="7011664" y="3469634"/>
            <a:ext cx="1224815" cy="317735"/>
          </a:xfrm>
          <a:prstGeom prst="roundRect">
            <a:avLst/>
          </a:prstGeom>
          <a:solidFill>
            <a:srgbClr val="EE7B48"/>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メール送付</a:t>
            </a:r>
          </a:p>
        </p:txBody>
      </p:sp>
      <p:sp>
        <p:nvSpPr>
          <p:cNvPr id="18" name="四角形: 角を丸くする 17">
            <a:extLst>
              <a:ext uri="{FF2B5EF4-FFF2-40B4-BE49-F238E27FC236}">
                <a16:creationId xmlns:a16="http://schemas.microsoft.com/office/drawing/2014/main" id="{DA0E6FD9-D0B0-BB28-344A-9EFE06F76AEF}"/>
              </a:ext>
            </a:extLst>
          </p:cNvPr>
          <p:cNvSpPr/>
          <p:nvPr/>
        </p:nvSpPr>
        <p:spPr>
          <a:xfrm>
            <a:off x="315388" y="3963510"/>
            <a:ext cx="2405943" cy="329479"/>
          </a:xfrm>
          <a:prstGeom prst="roundRect">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デジタルインボイス発行手順</a:t>
            </a:r>
          </a:p>
        </p:txBody>
      </p:sp>
      <p:sp>
        <p:nvSpPr>
          <p:cNvPr id="19" name="四角形: 角を丸くする 18">
            <a:extLst>
              <a:ext uri="{FF2B5EF4-FFF2-40B4-BE49-F238E27FC236}">
                <a16:creationId xmlns:a16="http://schemas.microsoft.com/office/drawing/2014/main" id="{5D0D8293-D88D-763B-A104-36EC4E3A6017}"/>
              </a:ext>
            </a:extLst>
          </p:cNvPr>
          <p:cNvSpPr/>
          <p:nvPr/>
        </p:nvSpPr>
        <p:spPr>
          <a:xfrm>
            <a:off x="1034321" y="4365581"/>
            <a:ext cx="1224815" cy="317735"/>
          </a:xfrm>
          <a:prstGeom prst="roundRect">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債権伝票入力</a:t>
            </a:r>
          </a:p>
        </p:txBody>
      </p:sp>
      <p:sp>
        <p:nvSpPr>
          <p:cNvPr id="20" name="四角形: 角を丸くする 19">
            <a:extLst>
              <a:ext uri="{FF2B5EF4-FFF2-40B4-BE49-F238E27FC236}">
                <a16:creationId xmlns:a16="http://schemas.microsoft.com/office/drawing/2014/main" id="{49F36500-5CE6-78EF-8C38-3B2D5F5F3A48}"/>
              </a:ext>
            </a:extLst>
          </p:cNvPr>
          <p:cNvSpPr/>
          <p:nvPr/>
        </p:nvSpPr>
        <p:spPr>
          <a:xfrm>
            <a:off x="2510485" y="4365581"/>
            <a:ext cx="1224815" cy="317735"/>
          </a:xfrm>
          <a:prstGeom prst="roundRect">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承認</a:t>
            </a:r>
          </a:p>
        </p:txBody>
      </p:sp>
      <p:sp>
        <p:nvSpPr>
          <p:cNvPr id="21" name="四角形: 角を丸くする 20">
            <a:extLst>
              <a:ext uri="{FF2B5EF4-FFF2-40B4-BE49-F238E27FC236}">
                <a16:creationId xmlns:a16="http://schemas.microsoft.com/office/drawing/2014/main" id="{EC6F7FBF-AB87-D700-4E74-A0E2661873A8}"/>
              </a:ext>
            </a:extLst>
          </p:cNvPr>
          <p:cNvSpPr/>
          <p:nvPr/>
        </p:nvSpPr>
        <p:spPr>
          <a:xfrm>
            <a:off x="3986649" y="4365581"/>
            <a:ext cx="1224815" cy="317735"/>
          </a:xfrm>
          <a:prstGeom prst="roundRect">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送信</a:t>
            </a:r>
          </a:p>
        </p:txBody>
      </p:sp>
      <p:sp>
        <p:nvSpPr>
          <p:cNvPr id="22" name="四角形: 角を丸くする 21">
            <a:extLst>
              <a:ext uri="{FF2B5EF4-FFF2-40B4-BE49-F238E27FC236}">
                <a16:creationId xmlns:a16="http://schemas.microsoft.com/office/drawing/2014/main" id="{7AE5BE55-A41E-777B-E7C6-5BDDB214AFE9}"/>
              </a:ext>
            </a:extLst>
          </p:cNvPr>
          <p:cNvSpPr/>
          <p:nvPr/>
        </p:nvSpPr>
        <p:spPr>
          <a:xfrm>
            <a:off x="291613" y="2125915"/>
            <a:ext cx="8268223" cy="841879"/>
          </a:xfrm>
          <a:prstGeom prst="roundRect">
            <a:avLst>
              <a:gd name="adj" fmla="val 10787"/>
            </a:avLst>
          </a:pr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四角形: 角を丸くする 22">
            <a:extLst>
              <a:ext uri="{FF2B5EF4-FFF2-40B4-BE49-F238E27FC236}">
                <a16:creationId xmlns:a16="http://schemas.microsoft.com/office/drawing/2014/main" id="{2447C9D8-ECA0-D989-2212-F004599D9B5B}"/>
              </a:ext>
            </a:extLst>
          </p:cNvPr>
          <p:cNvSpPr/>
          <p:nvPr/>
        </p:nvSpPr>
        <p:spPr>
          <a:xfrm>
            <a:off x="314920" y="3062019"/>
            <a:ext cx="8268223" cy="841879"/>
          </a:xfrm>
          <a:prstGeom prst="roundRect">
            <a:avLst>
              <a:gd name="adj" fmla="val 10787"/>
            </a:avLst>
          </a:prstGeom>
          <a:noFill/>
          <a:ln w="25400" cap="flat" cmpd="sng" algn="ctr">
            <a:solidFill>
              <a:srgbClr val="EE7B4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四角形: 角を丸くする 23">
            <a:extLst>
              <a:ext uri="{FF2B5EF4-FFF2-40B4-BE49-F238E27FC236}">
                <a16:creationId xmlns:a16="http://schemas.microsoft.com/office/drawing/2014/main" id="{09C1F67C-93C5-D222-8F3A-50E73AD66D28}"/>
              </a:ext>
            </a:extLst>
          </p:cNvPr>
          <p:cNvSpPr/>
          <p:nvPr/>
        </p:nvSpPr>
        <p:spPr>
          <a:xfrm>
            <a:off x="314920" y="3962119"/>
            <a:ext cx="8268223" cy="841879"/>
          </a:xfrm>
          <a:prstGeom prst="roundRect">
            <a:avLst>
              <a:gd name="adj" fmla="val 10787"/>
            </a:avLst>
          </a:prstGeom>
          <a:noFill/>
          <a:ln w="25400" cap="flat" cmpd="sng" algn="ctr">
            <a:solidFill>
              <a:srgbClr val="54C3F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四角形: 角を丸くする 24">
            <a:extLst>
              <a:ext uri="{FF2B5EF4-FFF2-40B4-BE49-F238E27FC236}">
                <a16:creationId xmlns:a16="http://schemas.microsoft.com/office/drawing/2014/main" id="{737338B2-668F-D55A-B703-EBDE8BD4C27F}"/>
              </a:ext>
            </a:extLst>
          </p:cNvPr>
          <p:cNvSpPr/>
          <p:nvPr/>
        </p:nvSpPr>
        <p:spPr>
          <a:xfrm>
            <a:off x="7659736" y="1994590"/>
            <a:ext cx="162017" cy="99583"/>
          </a:xfrm>
          <a:prstGeom prst="round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テキスト プレースホルダー 2">
            <a:extLst>
              <a:ext uri="{FF2B5EF4-FFF2-40B4-BE49-F238E27FC236}">
                <a16:creationId xmlns:a16="http://schemas.microsoft.com/office/drawing/2014/main" id="{0A116C35-F6DC-8BE3-DAAA-8A5FEE400DD5}"/>
              </a:ext>
            </a:extLst>
          </p:cNvPr>
          <p:cNvSpPr txBox="1">
            <a:spLocks/>
          </p:cNvSpPr>
          <p:nvPr/>
        </p:nvSpPr>
        <p:spPr>
          <a:xfrm>
            <a:off x="7930006" y="1948695"/>
            <a:ext cx="701838" cy="23970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赤枠は作業</a:t>
            </a:r>
          </a:p>
        </p:txBody>
      </p:sp>
      <p:sp>
        <p:nvSpPr>
          <p:cNvPr id="27" name="テキスト プレースホルダー 2">
            <a:extLst>
              <a:ext uri="{FF2B5EF4-FFF2-40B4-BE49-F238E27FC236}">
                <a16:creationId xmlns:a16="http://schemas.microsoft.com/office/drawing/2014/main" id="{781B0D84-189A-5989-7BEC-3FE191D1E412}"/>
              </a:ext>
            </a:extLst>
          </p:cNvPr>
          <p:cNvSpPr txBox="1">
            <a:spLocks/>
          </p:cNvSpPr>
          <p:nvPr/>
        </p:nvSpPr>
        <p:spPr>
          <a:xfrm>
            <a:off x="5577052" y="4425718"/>
            <a:ext cx="2646091" cy="23970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デジタルインボイスでは作業がない</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p:txBody>
      </p:sp>
      <p:grpSp>
        <p:nvGrpSpPr>
          <p:cNvPr id="28" name="グループ化 27">
            <a:extLst>
              <a:ext uri="{FF2B5EF4-FFF2-40B4-BE49-F238E27FC236}">
                <a16:creationId xmlns:a16="http://schemas.microsoft.com/office/drawing/2014/main" id="{B48B6830-57DA-B723-ADA9-4B577FD2B7C4}"/>
              </a:ext>
            </a:extLst>
          </p:cNvPr>
          <p:cNvGrpSpPr/>
          <p:nvPr/>
        </p:nvGrpSpPr>
        <p:grpSpPr>
          <a:xfrm>
            <a:off x="494980" y="2465876"/>
            <a:ext cx="360000" cy="468000"/>
            <a:chOff x="2214563" y="4878388"/>
            <a:chExt cx="287337" cy="377825"/>
          </a:xfrm>
        </p:grpSpPr>
        <p:sp>
          <p:nvSpPr>
            <p:cNvPr id="29" name="Freeform 74">
              <a:extLst>
                <a:ext uri="{FF2B5EF4-FFF2-40B4-BE49-F238E27FC236}">
                  <a16:creationId xmlns:a16="http://schemas.microsoft.com/office/drawing/2014/main" id="{A51C9994-B5EC-5D1D-3703-EFC703539F0C}"/>
                </a:ext>
              </a:extLst>
            </p:cNvPr>
            <p:cNvSpPr>
              <a:spLocks noEditPoints="1"/>
            </p:cNvSpPr>
            <p:nvPr/>
          </p:nvSpPr>
          <p:spPr bwMode="auto">
            <a:xfrm>
              <a:off x="2214563" y="4878388"/>
              <a:ext cx="287337" cy="377825"/>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sp>
          <p:nvSpPr>
            <p:cNvPr id="30" name="Rectangle 75">
              <a:extLst>
                <a:ext uri="{FF2B5EF4-FFF2-40B4-BE49-F238E27FC236}">
                  <a16:creationId xmlns:a16="http://schemas.microsoft.com/office/drawing/2014/main" id="{791C15D5-4F3D-4929-4C95-76825D96E1EE}"/>
                </a:ext>
              </a:extLst>
            </p:cNvPr>
            <p:cNvSpPr>
              <a:spLocks noChangeArrowheads="1"/>
            </p:cNvSpPr>
            <p:nvPr/>
          </p:nvSpPr>
          <p:spPr bwMode="auto">
            <a:xfrm>
              <a:off x="2246313" y="4975226"/>
              <a:ext cx="223837"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1" name="Rectangle 76">
              <a:extLst>
                <a:ext uri="{FF2B5EF4-FFF2-40B4-BE49-F238E27FC236}">
                  <a16:creationId xmlns:a16="http://schemas.microsoft.com/office/drawing/2014/main" id="{C38CAC5F-C8BA-FD35-5451-20A75B25CFC0}"/>
                </a:ext>
              </a:extLst>
            </p:cNvPr>
            <p:cNvSpPr>
              <a:spLocks noChangeArrowheads="1"/>
            </p:cNvSpPr>
            <p:nvPr/>
          </p:nvSpPr>
          <p:spPr bwMode="auto">
            <a:xfrm>
              <a:off x="2246313" y="5105401"/>
              <a:ext cx="223837"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2" name="Rectangle 77">
              <a:extLst>
                <a:ext uri="{FF2B5EF4-FFF2-40B4-BE49-F238E27FC236}">
                  <a16:creationId xmlns:a16="http://schemas.microsoft.com/office/drawing/2014/main" id="{990CC448-1FFB-CDD3-9B7A-AC252B17C097}"/>
                </a:ext>
              </a:extLst>
            </p:cNvPr>
            <p:cNvSpPr>
              <a:spLocks noChangeArrowheads="1"/>
            </p:cNvSpPr>
            <p:nvPr/>
          </p:nvSpPr>
          <p:spPr bwMode="auto">
            <a:xfrm>
              <a:off x="2262188" y="500380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3" name="Freeform 78">
              <a:extLst>
                <a:ext uri="{FF2B5EF4-FFF2-40B4-BE49-F238E27FC236}">
                  <a16:creationId xmlns:a16="http://schemas.microsoft.com/office/drawing/2014/main" id="{218CFA19-1AC9-12F5-AE64-4915E0EBB6ED}"/>
                </a:ext>
              </a:extLst>
            </p:cNvPr>
            <p:cNvSpPr>
              <a:spLocks/>
            </p:cNvSpPr>
            <p:nvPr/>
          </p:nvSpPr>
          <p:spPr bwMode="auto">
            <a:xfrm>
              <a:off x="2300288" y="5003801"/>
              <a:ext cx="76200" cy="79375"/>
            </a:xfrm>
            <a:custGeom>
              <a:avLst/>
              <a:gdLst>
                <a:gd name="T0" fmla="*/ 228 w 228"/>
                <a:gd name="T1" fmla="*/ 239 h 239"/>
                <a:gd name="T2" fmla="*/ 143 w 228"/>
                <a:gd name="T3" fmla="*/ 239 h 239"/>
                <a:gd name="T4" fmla="*/ 56 w 228"/>
                <a:gd name="T5" fmla="*/ 71 h 239"/>
                <a:gd name="T6" fmla="*/ 54 w 228"/>
                <a:gd name="T7" fmla="*/ 71 h 239"/>
                <a:gd name="T8" fmla="*/ 57 w 228"/>
                <a:gd name="T9" fmla="*/ 131 h 239"/>
                <a:gd name="T10" fmla="*/ 57 w 228"/>
                <a:gd name="T11" fmla="*/ 239 h 239"/>
                <a:gd name="T12" fmla="*/ 0 w 228"/>
                <a:gd name="T13" fmla="*/ 239 h 239"/>
                <a:gd name="T14" fmla="*/ 0 w 228"/>
                <a:gd name="T15" fmla="*/ 0 h 239"/>
                <a:gd name="T16" fmla="*/ 85 w 228"/>
                <a:gd name="T17" fmla="*/ 0 h 239"/>
                <a:gd name="T18" fmla="*/ 172 w 228"/>
                <a:gd name="T19" fmla="*/ 166 h 239"/>
                <a:gd name="T20" fmla="*/ 173 w 228"/>
                <a:gd name="T21" fmla="*/ 166 h 239"/>
                <a:gd name="T22" fmla="*/ 170 w 228"/>
                <a:gd name="T23" fmla="*/ 108 h 239"/>
                <a:gd name="T24" fmla="*/ 170 w 228"/>
                <a:gd name="T25" fmla="*/ 0 h 239"/>
                <a:gd name="T26" fmla="*/ 228 w 228"/>
                <a:gd name="T27" fmla="*/ 0 h 239"/>
                <a:gd name="T28" fmla="*/ 228 w 228"/>
                <a:gd name="T29"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239">
                  <a:moveTo>
                    <a:pt x="228" y="239"/>
                  </a:moveTo>
                  <a:cubicBezTo>
                    <a:pt x="143" y="239"/>
                    <a:pt x="143" y="239"/>
                    <a:pt x="143" y="239"/>
                  </a:cubicBezTo>
                  <a:cubicBezTo>
                    <a:pt x="56" y="71"/>
                    <a:pt x="56" y="71"/>
                    <a:pt x="56" y="71"/>
                  </a:cubicBezTo>
                  <a:cubicBezTo>
                    <a:pt x="54" y="71"/>
                    <a:pt x="54" y="71"/>
                    <a:pt x="54" y="71"/>
                  </a:cubicBezTo>
                  <a:cubicBezTo>
                    <a:pt x="56" y="97"/>
                    <a:pt x="57" y="118"/>
                    <a:pt x="57" y="131"/>
                  </a:cubicBezTo>
                  <a:cubicBezTo>
                    <a:pt x="57" y="239"/>
                    <a:pt x="57" y="239"/>
                    <a:pt x="57" y="239"/>
                  </a:cubicBezTo>
                  <a:cubicBezTo>
                    <a:pt x="0" y="239"/>
                    <a:pt x="0" y="239"/>
                    <a:pt x="0" y="239"/>
                  </a:cubicBezTo>
                  <a:cubicBezTo>
                    <a:pt x="0" y="0"/>
                    <a:pt x="0" y="0"/>
                    <a:pt x="0" y="0"/>
                  </a:cubicBezTo>
                  <a:cubicBezTo>
                    <a:pt x="85" y="0"/>
                    <a:pt x="85" y="0"/>
                    <a:pt x="85" y="0"/>
                  </a:cubicBezTo>
                  <a:cubicBezTo>
                    <a:pt x="172" y="166"/>
                    <a:pt x="172" y="166"/>
                    <a:pt x="172" y="166"/>
                  </a:cubicBezTo>
                  <a:cubicBezTo>
                    <a:pt x="173" y="166"/>
                    <a:pt x="173" y="166"/>
                    <a:pt x="173" y="166"/>
                  </a:cubicBezTo>
                  <a:cubicBezTo>
                    <a:pt x="171" y="142"/>
                    <a:pt x="170" y="123"/>
                    <a:pt x="170" y="108"/>
                  </a:cubicBezTo>
                  <a:cubicBezTo>
                    <a:pt x="170" y="0"/>
                    <a:pt x="170" y="0"/>
                    <a:pt x="170" y="0"/>
                  </a:cubicBezTo>
                  <a:cubicBezTo>
                    <a:pt x="228" y="0"/>
                    <a:pt x="228" y="0"/>
                    <a:pt x="228" y="0"/>
                  </a:cubicBezTo>
                  <a:lnTo>
                    <a:pt x="228"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4" name="Freeform 79">
              <a:extLst>
                <a:ext uri="{FF2B5EF4-FFF2-40B4-BE49-F238E27FC236}">
                  <a16:creationId xmlns:a16="http://schemas.microsoft.com/office/drawing/2014/main" id="{EBDF5F8A-3E48-8FD3-F0C9-61772BC86067}"/>
                </a:ext>
              </a:extLst>
            </p:cNvPr>
            <p:cNvSpPr>
              <a:spLocks/>
            </p:cNvSpPr>
            <p:nvPr/>
          </p:nvSpPr>
          <p:spPr bwMode="auto">
            <a:xfrm>
              <a:off x="2386013" y="5003801"/>
              <a:ext cx="76200" cy="79375"/>
            </a:xfrm>
            <a:custGeom>
              <a:avLst/>
              <a:gdLst>
                <a:gd name="T0" fmla="*/ 160 w 232"/>
                <a:gd name="T1" fmla="*/ 0 h 239"/>
                <a:gd name="T2" fmla="*/ 232 w 232"/>
                <a:gd name="T3" fmla="*/ 0 h 239"/>
                <a:gd name="T4" fmla="*/ 154 w 232"/>
                <a:gd name="T5" fmla="*/ 239 h 239"/>
                <a:gd name="T6" fmla="*/ 78 w 232"/>
                <a:gd name="T7" fmla="*/ 239 h 239"/>
                <a:gd name="T8" fmla="*/ 0 w 232"/>
                <a:gd name="T9" fmla="*/ 0 h 239"/>
                <a:gd name="T10" fmla="*/ 72 w 232"/>
                <a:gd name="T11" fmla="*/ 0 h 239"/>
                <a:gd name="T12" fmla="*/ 105 w 232"/>
                <a:gd name="T13" fmla="*/ 121 h 239"/>
                <a:gd name="T14" fmla="*/ 116 w 232"/>
                <a:gd name="T15" fmla="*/ 178 h 239"/>
                <a:gd name="T16" fmla="*/ 121 w 232"/>
                <a:gd name="T17" fmla="*/ 149 h 239"/>
                <a:gd name="T18" fmla="*/ 127 w 232"/>
                <a:gd name="T19" fmla="*/ 122 h 239"/>
                <a:gd name="T20" fmla="*/ 160 w 232"/>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239">
                  <a:moveTo>
                    <a:pt x="160" y="0"/>
                  </a:moveTo>
                  <a:cubicBezTo>
                    <a:pt x="232" y="0"/>
                    <a:pt x="232" y="0"/>
                    <a:pt x="232" y="0"/>
                  </a:cubicBezTo>
                  <a:cubicBezTo>
                    <a:pt x="154" y="239"/>
                    <a:pt x="154" y="239"/>
                    <a:pt x="154" y="239"/>
                  </a:cubicBezTo>
                  <a:cubicBezTo>
                    <a:pt x="78" y="239"/>
                    <a:pt x="78" y="239"/>
                    <a:pt x="78" y="239"/>
                  </a:cubicBezTo>
                  <a:cubicBezTo>
                    <a:pt x="0" y="0"/>
                    <a:pt x="0" y="0"/>
                    <a:pt x="0" y="0"/>
                  </a:cubicBezTo>
                  <a:cubicBezTo>
                    <a:pt x="72" y="0"/>
                    <a:pt x="72" y="0"/>
                    <a:pt x="72" y="0"/>
                  </a:cubicBezTo>
                  <a:cubicBezTo>
                    <a:pt x="105" y="121"/>
                    <a:pt x="105" y="121"/>
                    <a:pt x="105" y="121"/>
                  </a:cubicBezTo>
                  <a:cubicBezTo>
                    <a:pt x="112" y="148"/>
                    <a:pt x="115" y="167"/>
                    <a:pt x="116" y="178"/>
                  </a:cubicBezTo>
                  <a:cubicBezTo>
                    <a:pt x="117" y="170"/>
                    <a:pt x="118" y="160"/>
                    <a:pt x="121" y="149"/>
                  </a:cubicBezTo>
                  <a:cubicBezTo>
                    <a:pt x="123" y="138"/>
                    <a:pt x="125" y="129"/>
                    <a:pt x="127" y="122"/>
                  </a:cubicBezTo>
                  <a:lnTo>
                    <a:pt x="1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5" name="Freeform 80">
              <a:extLst>
                <a:ext uri="{FF2B5EF4-FFF2-40B4-BE49-F238E27FC236}">
                  <a16:creationId xmlns:a16="http://schemas.microsoft.com/office/drawing/2014/main" id="{18FD558D-3B13-9478-06EC-9B515E7F14E6}"/>
                </a:ext>
              </a:extLst>
            </p:cNvPr>
            <p:cNvSpPr>
              <a:spLocks/>
            </p:cNvSpPr>
            <p:nvPr/>
          </p:nvSpPr>
          <p:spPr bwMode="auto">
            <a:xfrm>
              <a:off x="2246313" y="5133976"/>
              <a:ext cx="223837" cy="90488"/>
            </a:xfrm>
            <a:custGeom>
              <a:avLst/>
              <a:gdLst>
                <a:gd name="T0" fmla="*/ 648 w 675"/>
                <a:gd name="T1" fmla="*/ 270 h 270"/>
                <a:gd name="T2" fmla="*/ 27 w 675"/>
                <a:gd name="T3" fmla="*/ 270 h 270"/>
                <a:gd name="T4" fmla="*/ 0 w 675"/>
                <a:gd name="T5" fmla="*/ 243 h 270"/>
                <a:gd name="T6" fmla="*/ 0 w 675"/>
                <a:gd name="T7" fmla="*/ 27 h 270"/>
                <a:gd name="T8" fmla="*/ 27 w 675"/>
                <a:gd name="T9" fmla="*/ 0 h 270"/>
                <a:gd name="T10" fmla="*/ 648 w 675"/>
                <a:gd name="T11" fmla="*/ 0 h 270"/>
                <a:gd name="T12" fmla="*/ 675 w 675"/>
                <a:gd name="T13" fmla="*/ 27 h 270"/>
                <a:gd name="T14" fmla="*/ 675 w 675"/>
                <a:gd name="T15" fmla="*/ 243 h 270"/>
                <a:gd name="T16" fmla="*/ 648 w 675"/>
                <a:gd name="T17"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270">
                  <a:moveTo>
                    <a:pt x="648" y="270"/>
                  </a:moveTo>
                  <a:cubicBezTo>
                    <a:pt x="27" y="270"/>
                    <a:pt x="27" y="270"/>
                    <a:pt x="27" y="270"/>
                  </a:cubicBezTo>
                  <a:cubicBezTo>
                    <a:pt x="13" y="270"/>
                    <a:pt x="0" y="258"/>
                    <a:pt x="0" y="243"/>
                  </a:cubicBezTo>
                  <a:cubicBezTo>
                    <a:pt x="0" y="27"/>
                    <a:pt x="0" y="27"/>
                    <a:pt x="0" y="27"/>
                  </a:cubicBezTo>
                  <a:cubicBezTo>
                    <a:pt x="0" y="12"/>
                    <a:pt x="13" y="0"/>
                    <a:pt x="27" y="0"/>
                  </a:cubicBezTo>
                  <a:cubicBezTo>
                    <a:pt x="648" y="0"/>
                    <a:pt x="648" y="0"/>
                    <a:pt x="648" y="0"/>
                  </a:cubicBezTo>
                  <a:cubicBezTo>
                    <a:pt x="663" y="0"/>
                    <a:pt x="675" y="12"/>
                    <a:pt x="675" y="27"/>
                  </a:cubicBezTo>
                  <a:cubicBezTo>
                    <a:pt x="675" y="243"/>
                    <a:pt x="675" y="243"/>
                    <a:pt x="675" y="243"/>
                  </a:cubicBezTo>
                  <a:cubicBezTo>
                    <a:pt x="675" y="258"/>
                    <a:pt x="663" y="270"/>
                    <a:pt x="648" y="2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Freeform 81">
              <a:extLst>
                <a:ext uri="{FF2B5EF4-FFF2-40B4-BE49-F238E27FC236}">
                  <a16:creationId xmlns:a16="http://schemas.microsoft.com/office/drawing/2014/main" id="{543327BD-9545-F9B0-E3D0-46EAA3704F82}"/>
                </a:ext>
              </a:extLst>
            </p:cNvPr>
            <p:cNvSpPr>
              <a:spLocks noEditPoints="1"/>
            </p:cNvSpPr>
            <p:nvPr/>
          </p:nvSpPr>
          <p:spPr bwMode="auto">
            <a:xfrm>
              <a:off x="2266950" y="5149851"/>
              <a:ext cx="34925" cy="50800"/>
            </a:xfrm>
            <a:custGeom>
              <a:avLst/>
              <a:gdLst>
                <a:gd name="T0" fmla="*/ 105 w 105"/>
                <a:gd name="T1" fmla="*/ 47 h 152"/>
                <a:gd name="T2" fmla="*/ 89 w 105"/>
                <a:gd name="T3" fmla="*/ 85 h 152"/>
                <a:gd name="T4" fmla="*/ 46 w 105"/>
                <a:gd name="T5" fmla="*/ 98 h 152"/>
                <a:gd name="T6" fmla="*/ 32 w 105"/>
                <a:gd name="T7" fmla="*/ 98 h 152"/>
                <a:gd name="T8" fmla="*/ 32 w 105"/>
                <a:gd name="T9" fmla="*/ 152 h 152"/>
                <a:gd name="T10" fmla="*/ 0 w 105"/>
                <a:gd name="T11" fmla="*/ 152 h 152"/>
                <a:gd name="T12" fmla="*/ 0 w 105"/>
                <a:gd name="T13" fmla="*/ 0 h 152"/>
                <a:gd name="T14" fmla="*/ 48 w 105"/>
                <a:gd name="T15" fmla="*/ 0 h 152"/>
                <a:gd name="T16" fmla="*/ 90 w 105"/>
                <a:gd name="T17" fmla="*/ 12 h 152"/>
                <a:gd name="T18" fmla="*/ 105 w 105"/>
                <a:gd name="T19" fmla="*/ 47 h 152"/>
                <a:gd name="T20" fmla="*/ 32 w 105"/>
                <a:gd name="T21" fmla="*/ 71 h 152"/>
                <a:gd name="T22" fmla="*/ 43 w 105"/>
                <a:gd name="T23" fmla="*/ 71 h 152"/>
                <a:gd name="T24" fmla="*/ 65 w 105"/>
                <a:gd name="T25" fmla="*/ 66 h 152"/>
                <a:gd name="T26" fmla="*/ 72 w 105"/>
                <a:gd name="T27" fmla="*/ 49 h 152"/>
                <a:gd name="T28" fmla="*/ 66 w 105"/>
                <a:gd name="T29" fmla="*/ 32 h 152"/>
                <a:gd name="T30" fmla="*/ 47 w 105"/>
                <a:gd name="T31" fmla="*/ 26 h 152"/>
                <a:gd name="T32" fmla="*/ 32 w 105"/>
                <a:gd name="T33" fmla="*/ 26 h 152"/>
                <a:gd name="T34" fmla="*/ 32 w 105"/>
                <a:gd name="T35" fmla="*/ 7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52">
                  <a:moveTo>
                    <a:pt x="105" y="47"/>
                  </a:moveTo>
                  <a:cubicBezTo>
                    <a:pt x="105" y="64"/>
                    <a:pt x="100" y="76"/>
                    <a:pt x="89" y="85"/>
                  </a:cubicBezTo>
                  <a:cubicBezTo>
                    <a:pt x="79" y="94"/>
                    <a:pt x="65" y="98"/>
                    <a:pt x="46" y="98"/>
                  </a:cubicBezTo>
                  <a:cubicBezTo>
                    <a:pt x="32" y="98"/>
                    <a:pt x="32" y="98"/>
                    <a:pt x="32" y="98"/>
                  </a:cubicBezTo>
                  <a:cubicBezTo>
                    <a:pt x="32" y="152"/>
                    <a:pt x="32" y="152"/>
                    <a:pt x="32" y="152"/>
                  </a:cubicBezTo>
                  <a:cubicBezTo>
                    <a:pt x="0" y="152"/>
                    <a:pt x="0" y="152"/>
                    <a:pt x="0" y="152"/>
                  </a:cubicBezTo>
                  <a:cubicBezTo>
                    <a:pt x="0" y="0"/>
                    <a:pt x="0" y="0"/>
                    <a:pt x="0" y="0"/>
                  </a:cubicBezTo>
                  <a:cubicBezTo>
                    <a:pt x="48" y="0"/>
                    <a:pt x="48" y="0"/>
                    <a:pt x="48" y="0"/>
                  </a:cubicBezTo>
                  <a:cubicBezTo>
                    <a:pt x="67" y="0"/>
                    <a:pt x="81" y="4"/>
                    <a:pt x="90" y="12"/>
                  </a:cubicBezTo>
                  <a:cubicBezTo>
                    <a:pt x="100" y="20"/>
                    <a:pt x="105" y="32"/>
                    <a:pt x="105" y="47"/>
                  </a:cubicBezTo>
                  <a:close/>
                  <a:moveTo>
                    <a:pt x="32" y="71"/>
                  </a:moveTo>
                  <a:cubicBezTo>
                    <a:pt x="43" y="71"/>
                    <a:pt x="43" y="71"/>
                    <a:pt x="43" y="71"/>
                  </a:cubicBezTo>
                  <a:cubicBezTo>
                    <a:pt x="53" y="71"/>
                    <a:pt x="60" y="70"/>
                    <a:pt x="65" y="66"/>
                  </a:cubicBezTo>
                  <a:cubicBezTo>
                    <a:pt x="70" y="62"/>
                    <a:pt x="72" y="56"/>
                    <a:pt x="72" y="49"/>
                  </a:cubicBezTo>
                  <a:cubicBezTo>
                    <a:pt x="72" y="41"/>
                    <a:pt x="70" y="35"/>
                    <a:pt x="66" y="32"/>
                  </a:cubicBezTo>
                  <a:cubicBezTo>
                    <a:pt x="62" y="28"/>
                    <a:pt x="56" y="26"/>
                    <a:pt x="47" y="26"/>
                  </a:cubicBezTo>
                  <a:cubicBezTo>
                    <a:pt x="32" y="26"/>
                    <a:pt x="32" y="26"/>
                    <a:pt x="32" y="26"/>
                  </a:cubicBezTo>
                  <a:lnTo>
                    <a:pt x="32" y="71"/>
                  </a:ln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7" name="Freeform 82">
              <a:extLst>
                <a:ext uri="{FF2B5EF4-FFF2-40B4-BE49-F238E27FC236}">
                  <a16:creationId xmlns:a16="http://schemas.microsoft.com/office/drawing/2014/main" id="{1A5F9855-66AF-BC45-7E80-809652779BF1}"/>
                </a:ext>
              </a:extLst>
            </p:cNvPr>
            <p:cNvSpPr>
              <a:spLocks noEditPoints="1"/>
            </p:cNvSpPr>
            <p:nvPr/>
          </p:nvSpPr>
          <p:spPr bwMode="auto">
            <a:xfrm>
              <a:off x="2303463" y="5160963"/>
              <a:ext cx="34925" cy="39688"/>
            </a:xfrm>
            <a:custGeom>
              <a:avLst/>
              <a:gdLst>
                <a:gd name="T0" fmla="*/ 81 w 104"/>
                <a:gd name="T1" fmla="*/ 119 h 121"/>
                <a:gd name="T2" fmla="*/ 75 w 104"/>
                <a:gd name="T3" fmla="*/ 103 h 121"/>
                <a:gd name="T4" fmla="*/ 74 w 104"/>
                <a:gd name="T5" fmla="*/ 103 h 121"/>
                <a:gd name="T6" fmla="*/ 58 w 104"/>
                <a:gd name="T7" fmla="*/ 117 h 121"/>
                <a:gd name="T8" fmla="*/ 36 w 104"/>
                <a:gd name="T9" fmla="*/ 121 h 121"/>
                <a:gd name="T10" fmla="*/ 10 w 104"/>
                <a:gd name="T11" fmla="*/ 111 h 121"/>
                <a:gd name="T12" fmla="*/ 0 w 104"/>
                <a:gd name="T13" fmla="*/ 84 h 121"/>
                <a:gd name="T14" fmla="*/ 13 w 104"/>
                <a:gd name="T15" fmla="*/ 57 h 121"/>
                <a:gd name="T16" fmla="*/ 52 w 104"/>
                <a:gd name="T17" fmla="*/ 47 h 121"/>
                <a:gd name="T18" fmla="*/ 72 w 104"/>
                <a:gd name="T19" fmla="*/ 47 h 121"/>
                <a:gd name="T20" fmla="*/ 72 w 104"/>
                <a:gd name="T21" fmla="*/ 41 h 121"/>
                <a:gd name="T22" fmla="*/ 54 w 104"/>
                <a:gd name="T23" fmla="*/ 24 h 121"/>
                <a:gd name="T24" fmla="*/ 21 w 104"/>
                <a:gd name="T25" fmla="*/ 32 h 121"/>
                <a:gd name="T26" fmla="*/ 11 w 104"/>
                <a:gd name="T27" fmla="*/ 11 h 121"/>
                <a:gd name="T28" fmla="*/ 55 w 104"/>
                <a:gd name="T29" fmla="*/ 0 h 121"/>
                <a:gd name="T30" fmla="*/ 91 w 104"/>
                <a:gd name="T31" fmla="*/ 11 h 121"/>
                <a:gd name="T32" fmla="*/ 104 w 104"/>
                <a:gd name="T33" fmla="*/ 41 h 121"/>
                <a:gd name="T34" fmla="*/ 104 w 104"/>
                <a:gd name="T35" fmla="*/ 119 h 121"/>
                <a:gd name="T36" fmla="*/ 81 w 104"/>
                <a:gd name="T37" fmla="*/ 119 h 121"/>
                <a:gd name="T38" fmla="*/ 72 w 104"/>
                <a:gd name="T39" fmla="*/ 65 h 121"/>
                <a:gd name="T40" fmla="*/ 60 w 104"/>
                <a:gd name="T41" fmla="*/ 65 h 121"/>
                <a:gd name="T42" fmla="*/ 39 w 104"/>
                <a:gd name="T43" fmla="*/ 70 h 121"/>
                <a:gd name="T44" fmla="*/ 33 w 104"/>
                <a:gd name="T45" fmla="*/ 84 h 121"/>
                <a:gd name="T46" fmla="*/ 48 w 104"/>
                <a:gd name="T47" fmla="*/ 98 h 121"/>
                <a:gd name="T48" fmla="*/ 66 w 104"/>
                <a:gd name="T49" fmla="*/ 91 h 121"/>
                <a:gd name="T50" fmla="*/ 72 w 104"/>
                <a:gd name="T51" fmla="*/ 75 h 121"/>
                <a:gd name="T52" fmla="*/ 72 w 104"/>
                <a:gd name="T53" fmla="*/ 6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21">
                  <a:moveTo>
                    <a:pt x="81" y="119"/>
                  </a:moveTo>
                  <a:cubicBezTo>
                    <a:pt x="75" y="103"/>
                    <a:pt x="75" y="103"/>
                    <a:pt x="75" y="103"/>
                  </a:cubicBezTo>
                  <a:cubicBezTo>
                    <a:pt x="74" y="103"/>
                    <a:pt x="74" y="103"/>
                    <a:pt x="74" y="103"/>
                  </a:cubicBezTo>
                  <a:cubicBezTo>
                    <a:pt x="69" y="110"/>
                    <a:pt x="64" y="114"/>
                    <a:pt x="58" y="117"/>
                  </a:cubicBezTo>
                  <a:cubicBezTo>
                    <a:pt x="52" y="120"/>
                    <a:pt x="45" y="121"/>
                    <a:pt x="36" y="121"/>
                  </a:cubicBezTo>
                  <a:cubicBezTo>
                    <a:pt x="25" y="121"/>
                    <a:pt x="16" y="118"/>
                    <a:pt x="10" y="111"/>
                  </a:cubicBezTo>
                  <a:cubicBezTo>
                    <a:pt x="3" y="105"/>
                    <a:pt x="0" y="96"/>
                    <a:pt x="0" y="84"/>
                  </a:cubicBezTo>
                  <a:cubicBezTo>
                    <a:pt x="0" y="72"/>
                    <a:pt x="4" y="63"/>
                    <a:pt x="13" y="57"/>
                  </a:cubicBezTo>
                  <a:cubicBezTo>
                    <a:pt x="22" y="51"/>
                    <a:pt x="35" y="48"/>
                    <a:pt x="52" y="47"/>
                  </a:cubicBezTo>
                  <a:cubicBezTo>
                    <a:pt x="72" y="47"/>
                    <a:pt x="72" y="47"/>
                    <a:pt x="72" y="47"/>
                  </a:cubicBezTo>
                  <a:cubicBezTo>
                    <a:pt x="72" y="41"/>
                    <a:pt x="72" y="41"/>
                    <a:pt x="72" y="41"/>
                  </a:cubicBezTo>
                  <a:cubicBezTo>
                    <a:pt x="72" y="30"/>
                    <a:pt x="66" y="24"/>
                    <a:pt x="54" y="24"/>
                  </a:cubicBezTo>
                  <a:cubicBezTo>
                    <a:pt x="45" y="24"/>
                    <a:pt x="34" y="27"/>
                    <a:pt x="21" y="32"/>
                  </a:cubicBezTo>
                  <a:cubicBezTo>
                    <a:pt x="11" y="11"/>
                    <a:pt x="11" y="11"/>
                    <a:pt x="11" y="11"/>
                  </a:cubicBezTo>
                  <a:cubicBezTo>
                    <a:pt x="24" y="4"/>
                    <a:pt x="39" y="0"/>
                    <a:pt x="55" y="0"/>
                  </a:cubicBezTo>
                  <a:cubicBezTo>
                    <a:pt x="71" y="0"/>
                    <a:pt x="83" y="4"/>
                    <a:pt x="91" y="11"/>
                  </a:cubicBezTo>
                  <a:cubicBezTo>
                    <a:pt x="99" y="17"/>
                    <a:pt x="104" y="28"/>
                    <a:pt x="104" y="41"/>
                  </a:cubicBezTo>
                  <a:cubicBezTo>
                    <a:pt x="104" y="119"/>
                    <a:pt x="104" y="119"/>
                    <a:pt x="104" y="119"/>
                  </a:cubicBezTo>
                  <a:lnTo>
                    <a:pt x="81" y="119"/>
                  </a:lnTo>
                  <a:close/>
                  <a:moveTo>
                    <a:pt x="72" y="65"/>
                  </a:moveTo>
                  <a:cubicBezTo>
                    <a:pt x="60" y="65"/>
                    <a:pt x="60" y="65"/>
                    <a:pt x="60" y="65"/>
                  </a:cubicBezTo>
                  <a:cubicBezTo>
                    <a:pt x="51" y="66"/>
                    <a:pt x="44" y="67"/>
                    <a:pt x="39" y="70"/>
                  </a:cubicBezTo>
                  <a:cubicBezTo>
                    <a:pt x="35" y="73"/>
                    <a:pt x="33" y="78"/>
                    <a:pt x="33" y="84"/>
                  </a:cubicBezTo>
                  <a:cubicBezTo>
                    <a:pt x="33" y="93"/>
                    <a:pt x="38" y="98"/>
                    <a:pt x="48" y="98"/>
                  </a:cubicBezTo>
                  <a:cubicBezTo>
                    <a:pt x="55" y="98"/>
                    <a:pt x="61" y="96"/>
                    <a:pt x="66" y="91"/>
                  </a:cubicBezTo>
                  <a:cubicBezTo>
                    <a:pt x="70" y="87"/>
                    <a:pt x="72" y="82"/>
                    <a:pt x="72" y="75"/>
                  </a:cubicBezTo>
                  <a:lnTo>
                    <a:pt x="72" y="65"/>
                  </a:ln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8" name="Freeform 83">
              <a:extLst>
                <a:ext uri="{FF2B5EF4-FFF2-40B4-BE49-F238E27FC236}">
                  <a16:creationId xmlns:a16="http://schemas.microsoft.com/office/drawing/2014/main" id="{A2FEB74F-8184-4084-12C4-89399A2A1BBD}"/>
                </a:ext>
              </a:extLst>
            </p:cNvPr>
            <p:cNvSpPr>
              <a:spLocks noEditPoints="1"/>
            </p:cNvSpPr>
            <p:nvPr/>
          </p:nvSpPr>
          <p:spPr bwMode="auto">
            <a:xfrm>
              <a:off x="2346325" y="5160963"/>
              <a:ext cx="34925" cy="55563"/>
            </a:xfrm>
            <a:custGeom>
              <a:avLst/>
              <a:gdLst>
                <a:gd name="T0" fmla="*/ 64 w 108"/>
                <a:gd name="T1" fmla="*/ 120 h 169"/>
                <a:gd name="T2" fmla="*/ 32 w 108"/>
                <a:gd name="T3" fmla="*/ 105 h 169"/>
                <a:gd name="T4" fmla="*/ 30 w 108"/>
                <a:gd name="T5" fmla="*/ 105 h 169"/>
                <a:gd name="T6" fmla="*/ 32 w 108"/>
                <a:gd name="T7" fmla="*/ 122 h 169"/>
                <a:gd name="T8" fmla="*/ 32 w 108"/>
                <a:gd name="T9" fmla="*/ 169 h 169"/>
                <a:gd name="T10" fmla="*/ 0 w 108"/>
                <a:gd name="T11" fmla="*/ 169 h 169"/>
                <a:gd name="T12" fmla="*/ 0 w 108"/>
                <a:gd name="T13" fmla="*/ 2 h 169"/>
                <a:gd name="T14" fmla="*/ 26 w 108"/>
                <a:gd name="T15" fmla="*/ 2 h 169"/>
                <a:gd name="T16" fmla="*/ 30 w 108"/>
                <a:gd name="T17" fmla="*/ 17 h 169"/>
                <a:gd name="T18" fmla="*/ 32 w 108"/>
                <a:gd name="T19" fmla="*/ 17 h 169"/>
                <a:gd name="T20" fmla="*/ 65 w 108"/>
                <a:gd name="T21" fmla="*/ 0 h 169"/>
                <a:gd name="T22" fmla="*/ 97 w 108"/>
                <a:gd name="T23" fmla="*/ 15 h 169"/>
                <a:gd name="T24" fmla="*/ 108 w 108"/>
                <a:gd name="T25" fmla="*/ 60 h 169"/>
                <a:gd name="T26" fmla="*/ 103 w 108"/>
                <a:gd name="T27" fmla="*/ 92 h 169"/>
                <a:gd name="T28" fmla="*/ 87 w 108"/>
                <a:gd name="T29" fmla="*/ 113 h 169"/>
                <a:gd name="T30" fmla="*/ 64 w 108"/>
                <a:gd name="T31" fmla="*/ 120 h 169"/>
                <a:gd name="T32" fmla="*/ 54 w 108"/>
                <a:gd name="T33" fmla="*/ 25 h 169"/>
                <a:gd name="T34" fmla="*/ 37 w 108"/>
                <a:gd name="T35" fmla="*/ 32 h 169"/>
                <a:gd name="T36" fmla="*/ 32 w 108"/>
                <a:gd name="T37" fmla="*/ 56 h 169"/>
                <a:gd name="T38" fmla="*/ 32 w 108"/>
                <a:gd name="T39" fmla="*/ 59 h 169"/>
                <a:gd name="T40" fmla="*/ 37 w 108"/>
                <a:gd name="T41" fmla="*/ 86 h 169"/>
                <a:gd name="T42" fmla="*/ 55 w 108"/>
                <a:gd name="T43" fmla="*/ 94 h 169"/>
                <a:gd name="T44" fmla="*/ 76 w 108"/>
                <a:gd name="T45" fmla="*/ 59 h 169"/>
                <a:gd name="T46" fmla="*/ 71 w 108"/>
                <a:gd name="T47" fmla="*/ 33 h 169"/>
                <a:gd name="T48" fmla="*/ 54 w 108"/>
                <a:gd name="T49" fmla="*/ 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69">
                  <a:moveTo>
                    <a:pt x="64" y="120"/>
                  </a:moveTo>
                  <a:cubicBezTo>
                    <a:pt x="50" y="120"/>
                    <a:pt x="39" y="115"/>
                    <a:pt x="32" y="105"/>
                  </a:cubicBezTo>
                  <a:cubicBezTo>
                    <a:pt x="30" y="105"/>
                    <a:pt x="30" y="105"/>
                    <a:pt x="30" y="105"/>
                  </a:cubicBezTo>
                  <a:cubicBezTo>
                    <a:pt x="31" y="115"/>
                    <a:pt x="32" y="120"/>
                    <a:pt x="32" y="122"/>
                  </a:cubicBezTo>
                  <a:cubicBezTo>
                    <a:pt x="32" y="169"/>
                    <a:pt x="32" y="169"/>
                    <a:pt x="32" y="169"/>
                  </a:cubicBezTo>
                  <a:cubicBezTo>
                    <a:pt x="0" y="169"/>
                    <a:pt x="0" y="169"/>
                    <a:pt x="0" y="169"/>
                  </a:cubicBezTo>
                  <a:cubicBezTo>
                    <a:pt x="0" y="2"/>
                    <a:pt x="0" y="2"/>
                    <a:pt x="0" y="2"/>
                  </a:cubicBezTo>
                  <a:cubicBezTo>
                    <a:pt x="26" y="2"/>
                    <a:pt x="26" y="2"/>
                    <a:pt x="26" y="2"/>
                  </a:cubicBezTo>
                  <a:cubicBezTo>
                    <a:pt x="30" y="17"/>
                    <a:pt x="30" y="17"/>
                    <a:pt x="30" y="17"/>
                  </a:cubicBezTo>
                  <a:cubicBezTo>
                    <a:pt x="32" y="17"/>
                    <a:pt x="32" y="17"/>
                    <a:pt x="32" y="17"/>
                  </a:cubicBezTo>
                  <a:cubicBezTo>
                    <a:pt x="39" y="5"/>
                    <a:pt x="50" y="0"/>
                    <a:pt x="65" y="0"/>
                  </a:cubicBezTo>
                  <a:cubicBezTo>
                    <a:pt x="78" y="0"/>
                    <a:pt x="89" y="5"/>
                    <a:pt x="97" y="15"/>
                  </a:cubicBezTo>
                  <a:cubicBezTo>
                    <a:pt x="105" y="26"/>
                    <a:pt x="108" y="41"/>
                    <a:pt x="108" y="60"/>
                  </a:cubicBezTo>
                  <a:cubicBezTo>
                    <a:pt x="108" y="72"/>
                    <a:pt x="107" y="83"/>
                    <a:pt x="103" y="92"/>
                  </a:cubicBezTo>
                  <a:cubicBezTo>
                    <a:pt x="99" y="101"/>
                    <a:pt x="94" y="108"/>
                    <a:pt x="87" y="113"/>
                  </a:cubicBezTo>
                  <a:cubicBezTo>
                    <a:pt x="81" y="118"/>
                    <a:pt x="73" y="120"/>
                    <a:pt x="64" y="120"/>
                  </a:cubicBezTo>
                  <a:close/>
                  <a:moveTo>
                    <a:pt x="54" y="25"/>
                  </a:moveTo>
                  <a:cubicBezTo>
                    <a:pt x="47" y="25"/>
                    <a:pt x="41" y="27"/>
                    <a:pt x="37" y="32"/>
                  </a:cubicBezTo>
                  <a:cubicBezTo>
                    <a:pt x="34" y="37"/>
                    <a:pt x="32" y="45"/>
                    <a:pt x="32" y="56"/>
                  </a:cubicBezTo>
                  <a:cubicBezTo>
                    <a:pt x="32" y="59"/>
                    <a:pt x="32" y="59"/>
                    <a:pt x="32" y="59"/>
                  </a:cubicBezTo>
                  <a:cubicBezTo>
                    <a:pt x="32" y="72"/>
                    <a:pt x="34" y="81"/>
                    <a:pt x="37" y="86"/>
                  </a:cubicBezTo>
                  <a:cubicBezTo>
                    <a:pt x="41" y="92"/>
                    <a:pt x="47" y="94"/>
                    <a:pt x="55" y="94"/>
                  </a:cubicBezTo>
                  <a:cubicBezTo>
                    <a:pt x="69" y="94"/>
                    <a:pt x="76" y="83"/>
                    <a:pt x="76" y="59"/>
                  </a:cubicBezTo>
                  <a:cubicBezTo>
                    <a:pt x="76" y="48"/>
                    <a:pt x="74" y="39"/>
                    <a:pt x="71" y="33"/>
                  </a:cubicBezTo>
                  <a:cubicBezTo>
                    <a:pt x="67" y="28"/>
                    <a:pt x="62" y="25"/>
                    <a:pt x="54" y="25"/>
                  </a:cubicBez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9" name="Freeform 84">
              <a:extLst>
                <a:ext uri="{FF2B5EF4-FFF2-40B4-BE49-F238E27FC236}">
                  <a16:creationId xmlns:a16="http://schemas.microsoft.com/office/drawing/2014/main" id="{E9D83787-BE6E-B2C3-6955-4A95A2A130F1}"/>
                </a:ext>
              </a:extLst>
            </p:cNvPr>
            <p:cNvSpPr>
              <a:spLocks noEditPoints="1"/>
            </p:cNvSpPr>
            <p:nvPr/>
          </p:nvSpPr>
          <p:spPr bwMode="auto">
            <a:xfrm>
              <a:off x="2387600" y="5160963"/>
              <a:ext cx="34925" cy="39688"/>
            </a:xfrm>
            <a:custGeom>
              <a:avLst/>
              <a:gdLst>
                <a:gd name="T0" fmla="*/ 59 w 106"/>
                <a:gd name="T1" fmla="*/ 120 h 120"/>
                <a:gd name="T2" fmla="*/ 15 w 106"/>
                <a:gd name="T3" fmla="*/ 104 h 120"/>
                <a:gd name="T4" fmla="*/ 0 w 106"/>
                <a:gd name="T5" fmla="*/ 61 h 120"/>
                <a:gd name="T6" fmla="*/ 14 w 106"/>
                <a:gd name="T7" fmla="*/ 16 h 120"/>
                <a:gd name="T8" fmla="*/ 54 w 106"/>
                <a:gd name="T9" fmla="*/ 0 h 120"/>
                <a:gd name="T10" fmla="*/ 93 w 106"/>
                <a:gd name="T11" fmla="*/ 14 h 120"/>
                <a:gd name="T12" fmla="*/ 106 w 106"/>
                <a:gd name="T13" fmla="*/ 52 h 120"/>
                <a:gd name="T14" fmla="*/ 106 w 106"/>
                <a:gd name="T15" fmla="*/ 68 h 120"/>
                <a:gd name="T16" fmla="*/ 32 w 106"/>
                <a:gd name="T17" fmla="*/ 68 h 120"/>
                <a:gd name="T18" fmla="*/ 40 w 106"/>
                <a:gd name="T19" fmla="*/ 89 h 120"/>
                <a:gd name="T20" fmla="*/ 61 w 106"/>
                <a:gd name="T21" fmla="*/ 96 h 120"/>
                <a:gd name="T22" fmla="*/ 80 w 106"/>
                <a:gd name="T23" fmla="*/ 94 h 120"/>
                <a:gd name="T24" fmla="*/ 100 w 106"/>
                <a:gd name="T25" fmla="*/ 87 h 120"/>
                <a:gd name="T26" fmla="*/ 100 w 106"/>
                <a:gd name="T27" fmla="*/ 112 h 120"/>
                <a:gd name="T28" fmla="*/ 82 w 106"/>
                <a:gd name="T29" fmla="*/ 118 h 120"/>
                <a:gd name="T30" fmla="*/ 59 w 106"/>
                <a:gd name="T31" fmla="*/ 120 h 120"/>
                <a:gd name="T32" fmla="*/ 55 w 106"/>
                <a:gd name="T33" fmla="*/ 22 h 120"/>
                <a:gd name="T34" fmla="*/ 39 w 106"/>
                <a:gd name="T35" fmla="*/ 28 h 120"/>
                <a:gd name="T36" fmla="*/ 32 w 106"/>
                <a:gd name="T37" fmla="*/ 47 h 120"/>
                <a:gd name="T38" fmla="*/ 77 w 106"/>
                <a:gd name="T39" fmla="*/ 47 h 120"/>
                <a:gd name="T40" fmla="*/ 71 w 106"/>
                <a:gd name="T41" fmla="*/ 28 h 120"/>
                <a:gd name="T42" fmla="*/ 55 w 106"/>
                <a:gd name="T43"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120">
                  <a:moveTo>
                    <a:pt x="59" y="120"/>
                  </a:moveTo>
                  <a:cubicBezTo>
                    <a:pt x="40" y="120"/>
                    <a:pt x="26" y="115"/>
                    <a:pt x="15" y="104"/>
                  </a:cubicBezTo>
                  <a:cubicBezTo>
                    <a:pt x="5" y="94"/>
                    <a:pt x="0" y="80"/>
                    <a:pt x="0" y="61"/>
                  </a:cubicBezTo>
                  <a:cubicBezTo>
                    <a:pt x="0" y="41"/>
                    <a:pt x="4" y="26"/>
                    <a:pt x="14" y="16"/>
                  </a:cubicBezTo>
                  <a:cubicBezTo>
                    <a:pt x="24" y="5"/>
                    <a:pt x="37" y="0"/>
                    <a:pt x="54" y="0"/>
                  </a:cubicBezTo>
                  <a:cubicBezTo>
                    <a:pt x="71" y="0"/>
                    <a:pt x="84" y="4"/>
                    <a:pt x="93" y="14"/>
                  </a:cubicBezTo>
                  <a:cubicBezTo>
                    <a:pt x="102" y="23"/>
                    <a:pt x="106" y="36"/>
                    <a:pt x="106" y="52"/>
                  </a:cubicBezTo>
                  <a:cubicBezTo>
                    <a:pt x="106" y="68"/>
                    <a:pt x="106" y="68"/>
                    <a:pt x="106" y="68"/>
                  </a:cubicBezTo>
                  <a:cubicBezTo>
                    <a:pt x="32" y="68"/>
                    <a:pt x="32" y="68"/>
                    <a:pt x="32" y="68"/>
                  </a:cubicBezTo>
                  <a:cubicBezTo>
                    <a:pt x="32" y="77"/>
                    <a:pt x="35" y="84"/>
                    <a:pt x="40" y="89"/>
                  </a:cubicBezTo>
                  <a:cubicBezTo>
                    <a:pt x="45" y="94"/>
                    <a:pt x="52" y="96"/>
                    <a:pt x="61" y="96"/>
                  </a:cubicBezTo>
                  <a:cubicBezTo>
                    <a:pt x="68" y="96"/>
                    <a:pt x="74" y="96"/>
                    <a:pt x="80" y="94"/>
                  </a:cubicBezTo>
                  <a:cubicBezTo>
                    <a:pt x="87" y="93"/>
                    <a:pt x="93" y="90"/>
                    <a:pt x="100" y="87"/>
                  </a:cubicBezTo>
                  <a:cubicBezTo>
                    <a:pt x="100" y="112"/>
                    <a:pt x="100" y="112"/>
                    <a:pt x="100" y="112"/>
                  </a:cubicBezTo>
                  <a:cubicBezTo>
                    <a:pt x="94" y="114"/>
                    <a:pt x="88" y="117"/>
                    <a:pt x="82" y="118"/>
                  </a:cubicBezTo>
                  <a:cubicBezTo>
                    <a:pt x="76" y="119"/>
                    <a:pt x="68" y="120"/>
                    <a:pt x="59" y="120"/>
                  </a:cubicBezTo>
                  <a:close/>
                  <a:moveTo>
                    <a:pt x="55" y="22"/>
                  </a:moveTo>
                  <a:cubicBezTo>
                    <a:pt x="48" y="22"/>
                    <a:pt x="43" y="24"/>
                    <a:pt x="39" y="28"/>
                  </a:cubicBezTo>
                  <a:cubicBezTo>
                    <a:pt x="35" y="33"/>
                    <a:pt x="33" y="39"/>
                    <a:pt x="32" y="47"/>
                  </a:cubicBezTo>
                  <a:cubicBezTo>
                    <a:pt x="77" y="47"/>
                    <a:pt x="77" y="47"/>
                    <a:pt x="77" y="47"/>
                  </a:cubicBezTo>
                  <a:cubicBezTo>
                    <a:pt x="77" y="39"/>
                    <a:pt x="75" y="33"/>
                    <a:pt x="71" y="28"/>
                  </a:cubicBezTo>
                  <a:cubicBezTo>
                    <a:pt x="67" y="24"/>
                    <a:pt x="61" y="22"/>
                    <a:pt x="55" y="22"/>
                  </a:cubicBez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0" name="Freeform 85">
              <a:extLst>
                <a:ext uri="{FF2B5EF4-FFF2-40B4-BE49-F238E27FC236}">
                  <a16:creationId xmlns:a16="http://schemas.microsoft.com/office/drawing/2014/main" id="{BF5BDBEA-2530-CF75-267A-BF6A83380E58}"/>
                </a:ext>
              </a:extLst>
            </p:cNvPr>
            <p:cNvSpPr>
              <a:spLocks/>
            </p:cNvSpPr>
            <p:nvPr/>
          </p:nvSpPr>
          <p:spPr bwMode="auto">
            <a:xfrm>
              <a:off x="2428875" y="5160963"/>
              <a:ext cx="25400" cy="39688"/>
            </a:xfrm>
            <a:custGeom>
              <a:avLst/>
              <a:gdLst>
                <a:gd name="T0" fmla="*/ 65 w 76"/>
                <a:gd name="T1" fmla="*/ 0 h 118"/>
                <a:gd name="T2" fmla="*/ 76 w 76"/>
                <a:gd name="T3" fmla="*/ 1 h 118"/>
                <a:gd name="T4" fmla="*/ 73 w 76"/>
                <a:gd name="T5" fmla="*/ 30 h 118"/>
                <a:gd name="T6" fmla="*/ 64 w 76"/>
                <a:gd name="T7" fmla="*/ 29 h 118"/>
                <a:gd name="T8" fmla="*/ 40 w 76"/>
                <a:gd name="T9" fmla="*/ 37 h 118"/>
                <a:gd name="T10" fmla="*/ 32 w 76"/>
                <a:gd name="T11" fmla="*/ 59 h 118"/>
                <a:gd name="T12" fmla="*/ 32 w 76"/>
                <a:gd name="T13" fmla="*/ 118 h 118"/>
                <a:gd name="T14" fmla="*/ 0 w 76"/>
                <a:gd name="T15" fmla="*/ 118 h 118"/>
                <a:gd name="T16" fmla="*/ 0 w 76"/>
                <a:gd name="T17" fmla="*/ 2 h 118"/>
                <a:gd name="T18" fmla="*/ 24 w 76"/>
                <a:gd name="T19" fmla="*/ 2 h 118"/>
                <a:gd name="T20" fmla="*/ 29 w 76"/>
                <a:gd name="T21" fmla="*/ 21 h 118"/>
                <a:gd name="T22" fmla="*/ 30 w 76"/>
                <a:gd name="T23" fmla="*/ 21 h 118"/>
                <a:gd name="T24" fmla="*/ 45 w 76"/>
                <a:gd name="T25" fmla="*/ 6 h 118"/>
                <a:gd name="T26" fmla="*/ 65 w 76"/>
                <a:gd name="T2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18">
                  <a:moveTo>
                    <a:pt x="65" y="0"/>
                  </a:moveTo>
                  <a:cubicBezTo>
                    <a:pt x="69" y="0"/>
                    <a:pt x="73" y="0"/>
                    <a:pt x="76" y="1"/>
                  </a:cubicBezTo>
                  <a:cubicBezTo>
                    <a:pt x="73" y="30"/>
                    <a:pt x="73" y="30"/>
                    <a:pt x="73" y="30"/>
                  </a:cubicBezTo>
                  <a:cubicBezTo>
                    <a:pt x="71" y="30"/>
                    <a:pt x="68" y="29"/>
                    <a:pt x="64" y="29"/>
                  </a:cubicBezTo>
                  <a:cubicBezTo>
                    <a:pt x="54" y="29"/>
                    <a:pt x="46" y="32"/>
                    <a:pt x="40" y="37"/>
                  </a:cubicBezTo>
                  <a:cubicBezTo>
                    <a:pt x="35" y="42"/>
                    <a:pt x="32" y="49"/>
                    <a:pt x="32" y="59"/>
                  </a:cubicBezTo>
                  <a:cubicBezTo>
                    <a:pt x="32" y="118"/>
                    <a:pt x="32" y="118"/>
                    <a:pt x="32" y="118"/>
                  </a:cubicBezTo>
                  <a:cubicBezTo>
                    <a:pt x="0" y="118"/>
                    <a:pt x="0" y="118"/>
                    <a:pt x="0" y="118"/>
                  </a:cubicBezTo>
                  <a:cubicBezTo>
                    <a:pt x="0" y="2"/>
                    <a:pt x="0" y="2"/>
                    <a:pt x="0" y="2"/>
                  </a:cubicBezTo>
                  <a:cubicBezTo>
                    <a:pt x="24" y="2"/>
                    <a:pt x="24" y="2"/>
                    <a:pt x="24" y="2"/>
                  </a:cubicBezTo>
                  <a:cubicBezTo>
                    <a:pt x="29" y="21"/>
                    <a:pt x="29" y="21"/>
                    <a:pt x="29" y="21"/>
                  </a:cubicBezTo>
                  <a:cubicBezTo>
                    <a:pt x="30" y="21"/>
                    <a:pt x="30" y="21"/>
                    <a:pt x="30" y="21"/>
                  </a:cubicBezTo>
                  <a:cubicBezTo>
                    <a:pt x="34" y="15"/>
                    <a:pt x="39" y="10"/>
                    <a:pt x="45" y="6"/>
                  </a:cubicBezTo>
                  <a:cubicBezTo>
                    <a:pt x="51" y="2"/>
                    <a:pt x="58" y="0"/>
                    <a:pt x="65" y="0"/>
                  </a:cubicBez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41" name="グループ化 40">
            <a:extLst>
              <a:ext uri="{FF2B5EF4-FFF2-40B4-BE49-F238E27FC236}">
                <a16:creationId xmlns:a16="http://schemas.microsoft.com/office/drawing/2014/main" id="{BEFF31B7-BDCD-6341-846B-A494378FC8E0}"/>
              </a:ext>
            </a:extLst>
          </p:cNvPr>
          <p:cNvGrpSpPr/>
          <p:nvPr/>
        </p:nvGrpSpPr>
        <p:grpSpPr>
          <a:xfrm>
            <a:off x="494940" y="3412586"/>
            <a:ext cx="360000" cy="468000"/>
            <a:chOff x="1468438" y="4878388"/>
            <a:chExt cx="288925" cy="377825"/>
          </a:xfrm>
        </p:grpSpPr>
        <p:sp>
          <p:nvSpPr>
            <p:cNvPr id="42" name="Freeform 47">
              <a:extLst>
                <a:ext uri="{FF2B5EF4-FFF2-40B4-BE49-F238E27FC236}">
                  <a16:creationId xmlns:a16="http://schemas.microsoft.com/office/drawing/2014/main" id="{5E533AF2-C42B-4606-5A16-678951667BC8}"/>
                </a:ext>
              </a:extLst>
            </p:cNvPr>
            <p:cNvSpPr>
              <a:spLocks noEditPoints="1"/>
            </p:cNvSpPr>
            <p:nvPr/>
          </p:nvSpPr>
          <p:spPr bwMode="auto">
            <a:xfrm>
              <a:off x="1468438" y="4878388"/>
              <a:ext cx="288925" cy="377825"/>
            </a:xfrm>
            <a:custGeom>
              <a:avLst/>
              <a:gdLst>
                <a:gd name="T0" fmla="*/ 137 w 182"/>
                <a:gd name="T1" fmla="*/ 45 h 238"/>
                <a:gd name="T2" fmla="*/ 182 w 182"/>
                <a:gd name="T3" fmla="*/ 45 h 238"/>
                <a:gd name="T4" fmla="*/ 182 w 182"/>
                <a:gd name="T5" fmla="*/ 238 h 238"/>
                <a:gd name="T6" fmla="*/ 0 w 182"/>
                <a:gd name="T7" fmla="*/ 238 h 238"/>
                <a:gd name="T8" fmla="*/ 0 w 182"/>
                <a:gd name="T9" fmla="*/ 0 h 238"/>
                <a:gd name="T10" fmla="*/ 137 w 182"/>
                <a:gd name="T11" fmla="*/ 0 h 238"/>
                <a:gd name="T12" fmla="*/ 137 w 182"/>
                <a:gd name="T13" fmla="*/ 45 h 238"/>
                <a:gd name="T14" fmla="*/ 141 w 182"/>
                <a:gd name="T15" fmla="*/ 0 h 238"/>
                <a:gd name="T16" fmla="*/ 141 w 182"/>
                <a:gd name="T17" fmla="*/ 41 h 238"/>
                <a:gd name="T18" fmla="*/ 182 w 182"/>
                <a:gd name="T19" fmla="*/ 41 h 238"/>
                <a:gd name="T20" fmla="*/ 141 w 182"/>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38">
                  <a:moveTo>
                    <a:pt x="137" y="45"/>
                  </a:moveTo>
                  <a:lnTo>
                    <a:pt x="182" y="45"/>
                  </a:lnTo>
                  <a:lnTo>
                    <a:pt x="182" y="238"/>
                  </a:lnTo>
                  <a:lnTo>
                    <a:pt x="0" y="238"/>
                  </a:lnTo>
                  <a:lnTo>
                    <a:pt x="0" y="0"/>
                  </a:lnTo>
                  <a:lnTo>
                    <a:pt x="137" y="0"/>
                  </a:lnTo>
                  <a:lnTo>
                    <a:pt x="137" y="45"/>
                  </a:lnTo>
                  <a:close/>
                  <a:moveTo>
                    <a:pt x="141" y="0"/>
                  </a:moveTo>
                  <a:lnTo>
                    <a:pt x="141" y="41"/>
                  </a:lnTo>
                  <a:lnTo>
                    <a:pt x="182" y="41"/>
                  </a:lnTo>
                  <a:lnTo>
                    <a:pt x="141" y="0"/>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Rectangle 48">
              <a:extLst>
                <a:ext uri="{FF2B5EF4-FFF2-40B4-BE49-F238E27FC236}">
                  <a16:creationId xmlns:a16="http://schemas.microsoft.com/office/drawing/2014/main" id="{33CEFB69-CD39-AF1F-DFB0-3DE5153519FD}"/>
                </a:ext>
              </a:extLst>
            </p:cNvPr>
            <p:cNvSpPr>
              <a:spLocks noChangeArrowheads="1"/>
            </p:cNvSpPr>
            <p:nvPr/>
          </p:nvSpPr>
          <p:spPr bwMode="auto">
            <a:xfrm>
              <a:off x="1500188" y="497681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4" name="Rectangle 49">
              <a:extLst>
                <a:ext uri="{FF2B5EF4-FFF2-40B4-BE49-F238E27FC236}">
                  <a16:creationId xmlns:a16="http://schemas.microsoft.com/office/drawing/2014/main" id="{5007C46F-FCD3-1CA1-E864-BAB25711C301}"/>
                </a:ext>
              </a:extLst>
            </p:cNvPr>
            <p:cNvSpPr>
              <a:spLocks noChangeArrowheads="1"/>
            </p:cNvSpPr>
            <p:nvPr/>
          </p:nvSpPr>
          <p:spPr bwMode="auto">
            <a:xfrm>
              <a:off x="1500188" y="510540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5" name="Rectangle 50">
              <a:extLst>
                <a:ext uri="{FF2B5EF4-FFF2-40B4-BE49-F238E27FC236}">
                  <a16:creationId xmlns:a16="http://schemas.microsoft.com/office/drawing/2014/main" id="{861532B4-9E48-FFDF-5B41-17C1BED95A17}"/>
                </a:ext>
              </a:extLst>
            </p:cNvPr>
            <p:cNvSpPr>
              <a:spLocks noChangeArrowheads="1"/>
            </p:cNvSpPr>
            <p:nvPr/>
          </p:nvSpPr>
          <p:spPr bwMode="auto">
            <a:xfrm>
              <a:off x="1516063" y="500380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6" name="Freeform 51">
              <a:extLst>
                <a:ext uri="{FF2B5EF4-FFF2-40B4-BE49-F238E27FC236}">
                  <a16:creationId xmlns:a16="http://schemas.microsoft.com/office/drawing/2014/main" id="{55227559-D770-9D9B-6CC6-59C24B229BAB}"/>
                </a:ext>
              </a:extLst>
            </p:cNvPr>
            <p:cNvSpPr>
              <a:spLocks/>
            </p:cNvSpPr>
            <p:nvPr/>
          </p:nvSpPr>
          <p:spPr bwMode="auto">
            <a:xfrm>
              <a:off x="1555751" y="5003801"/>
              <a:ext cx="76200" cy="79375"/>
            </a:xfrm>
            <a:custGeom>
              <a:avLst/>
              <a:gdLst>
                <a:gd name="T0" fmla="*/ 299 w 299"/>
                <a:gd name="T1" fmla="*/ 314 h 314"/>
                <a:gd name="T2" fmla="*/ 188 w 299"/>
                <a:gd name="T3" fmla="*/ 314 h 314"/>
                <a:gd name="T4" fmla="*/ 73 w 299"/>
                <a:gd name="T5" fmla="*/ 93 h 314"/>
                <a:gd name="T6" fmla="*/ 71 w 299"/>
                <a:gd name="T7" fmla="*/ 93 h 314"/>
                <a:gd name="T8" fmla="*/ 75 w 299"/>
                <a:gd name="T9" fmla="*/ 173 h 314"/>
                <a:gd name="T10" fmla="*/ 75 w 299"/>
                <a:gd name="T11" fmla="*/ 314 h 314"/>
                <a:gd name="T12" fmla="*/ 0 w 299"/>
                <a:gd name="T13" fmla="*/ 314 h 314"/>
                <a:gd name="T14" fmla="*/ 0 w 299"/>
                <a:gd name="T15" fmla="*/ 0 h 314"/>
                <a:gd name="T16" fmla="*/ 111 w 299"/>
                <a:gd name="T17" fmla="*/ 0 h 314"/>
                <a:gd name="T18" fmla="*/ 225 w 299"/>
                <a:gd name="T19" fmla="*/ 219 h 314"/>
                <a:gd name="T20" fmla="*/ 226 w 299"/>
                <a:gd name="T21" fmla="*/ 219 h 314"/>
                <a:gd name="T22" fmla="*/ 223 w 299"/>
                <a:gd name="T23" fmla="*/ 142 h 314"/>
                <a:gd name="T24" fmla="*/ 223 w 299"/>
                <a:gd name="T25" fmla="*/ 0 h 314"/>
                <a:gd name="T26" fmla="*/ 299 w 299"/>
                <a:gd name="T27" fmla="*/ 0 h 314"/>
                <a:gd name="T28" fmla="*/ 299 w 299"/>
                <a:gd name="T2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4">
                  <a:moveTo>
                    <a:pt x="299" y="314"/>
                  </a:moveTo>
                  <a:cubicBezTo>
                    <a:pt x="188" y="314"/>
                    <a:pt x="188" y="314"/>
                    <a:pt x="188" y="314"/>
                  </a:cubicBezTo>
                  <a:cubicBezTo>
                    <a:pt x="73" y="93"/>
                    <a:pt x="73" y="93"/>
                    <a:pt x="73" y="93"/>
                  </a:cubicBezTo>
                  <a:cubicBezTo>
                    <a:pt x="71" y="93"/>
                    <a:pt x="71" y="93"/>
                    <a:pt x="71" y="93"/>
                  </a:cubicBezTo>
                  <a:cubicBezTo>
                    <a:pt x="74" y="128"/>
                    <a:pt x="75" y="155"/>
                    <a:pt x="75" y="173"/>
                  </a:cubicBezTo>
                  <a:cubicBezTo>
                    <a:pt x="75" y="314"/>
                    <a:pt x="75" y="314"/>
                    <a:pt x="75" y="314"/>
                  </a:cubicBezTo>
                  <a:cubicBezTo>
                    <a:pt x="0" y="314"/>
                    <a:pt x="0" y="314"/>
                    <a:pt x="0" y="314"/>
                  </a:cubicBezTo>
                  <a:cubicBezTo>
                    <a:pt x="0" y="0"/>
                    <a:pt x="0" y="0"/>
                    <a:pt x="0" y="0"/>
                  </a:cubicBezTo>
                  <a:cubicBezTo>
                    <a:pt x="111" y="0"/>
                    <a:pt x="111" y="0"/>
                    <a:pt x="111" y="0"/>
                  </a:cubicBezTo>
                  <a:cubicBezTo>
                    <a:pt x="225" y="219"/>
                    <a:pt x="225" y="219"/>
                    <a:pt x="225" y="219"/>
                  </a:cubicBezTo>
                  <a:cubicBezTo>
                    <a:pt x="226" y="219"/>
                    <a:pt x="226" y="219"/>
                    <a:pt x="226" y="219"/>
                  </a:cubicBezTo>
                  <a:cubicBezTo>
                    <a:pt x="224" y="187"/>
                    <a:pt x="223" y="162"/>
                    <a:pt x="223" y="142"/>
                  </a:cubicBezTo>
                  <a:cubicBezTo>
                    <a:pt x="223" y="0"/>
                    <a:pt x="223" y="0"/>
                    <a:pt x="223" y="0"/>
                  </a:cubicBezTo>
                  <a:cubicBezTo>
                    <a:pt x="299" y="0"/>
                    <a:pt x="299" y="0"/>
                    <a:pt x="299" y="0"/>
                  </a:cubicBezTo>
                  <a:lnTo>
                    <a:pt x="299" y="3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7" name="Freeform 52">
              <a:extLst>
                <a:ext uri="{FF2B5EF4-FFF2-40B4-BE49-F238E27FC236}">
                  <a16:creationId xmlns:a16="http://schemas.microsoft.com/office/drawing/2014/main" id="{9C0A3E45-CE9D-35A9-D9A1-F5C60670D0D0}"/>
                </a:ext>
              </a:extLst>
            </p:cNvPr>
            <p:cNvSpPr>
              <a:spLocks/>
            </p:cNvSpPr>
            <p:nvPr/>
          </p:nvSpPr>
          <p:spPr bwMode="auto">
            <a:xfrm>
              <a:off x="1639888" y="5003801"/>
              <a:ext cx="77788" cy="79375"/>
            </a:xfrm>
            <a:custGeom>
              <a:avLst/>
              <a:gdLst>
                <a:gd name="T0" fmla="*/ 210 w 305"/>
                <a:gd name="T1" fmla="*/ 0 h 314"/>
                <a:gd name="T2" fmla="*/ 305 w 305"/>
                <a:gd name="T3" fmla="*/ 0 h 314"/>
                <a:gd name="T4" fmla="*/ 202 w 305"/>
                <a:gd name="T5" fmla="*/ 314 h 314"/>
                <a:gd name="T6" fmla="*/ 102 w 305"/>
                <a:gd name="T7" fmla="*/ 314 h 314"/>
                <a:gd name="T8" fmla="*/ 0 w 305"/>
                <a:gd name="T9" fmla="*/ 0 h 314"/>
                <a:gd name="T10" fmla="*/ 95 w 305"/>
                <a:gd name="T11" fmla="*/ 0 h 314"/>
                <a:gd name="T12" fmla="*/ 138 w 305"/>
                <a:gd name="T13" fmla="*/ 160 h 314"/>
                <a:gd name="T14" fmla="*/ 152 w 305"/>
                <a:gd name="T15" fmla="*/ 233 h 314"/>
                <a:gd name="T16" fmla="*/ 158 w 305"/>
                <a:gd name="T17" fmla="*/ 196 h 314"/>
                <a:gd name="T18" fmla="*/ 166 w 305"/>
                <a:gd name="T19" fmla="*/ 160 h 314"/>
                <a:gd name="T20" fmla="*/ 210 w 305"/>
                <a:gd name="T21"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4">
                  <a:moveTo>
                    <a:pt x="210" y="0"/>
                  </a:moveTo>
                  <a:cubicBezTo>
                    <a:pt x="305" y="0"/>
                    <a:pt x="305" y="0"/>
                    <a:pt x="305" y="0"/>
                  </a:cubicBezTo>
                  <a:cubicBezTo>
                    <a:pt x="202" y="314"/>
                    <a:pt x="202" y="314"/>
                    <a:pt x="202" y="314"/>
                  </a:cubicBezTo>
                  <a:cubicBezTo>
                    <a:pt x="102" y="314"/>
                    <a:pt x="102" y="314"/>
                    <a:pt x="102" y="314"/>
                  </a:cubicBezTo>
                  <a:cubicBezTo>
                    <a:pt x="0" y="0"/>
                    <a:pt x="0" y="0"/>
                    <a:pt x="0" y="0"/>
                  </a:cubicBezTo>
                  <a:cubicBezTo>
                    <a:pt x="95" y="0"/>
                    <a:pt x="95" y="0"/>
                    <a:pt x="95" y="0"/>
                  </a:cubicBezTo>
                  <a:cubicBezTo>
                    <a:pt x="138" y="160"/>
                    <a:pt x="138" y="160"/>
                    <a:pt x="138" y="160"/>
                  </a:cubicBezTo>
                  <a:cubicBezTo>
                    <a:pt x="147" y="195"/>
                    <a:pt x="152" y="220"/>
                    <a:pt x="152" y="233"/>
                  </a:cubicBezTo>
                  <a:cubicBezTo>
                    <a:pt x="153" y="223"/>
                    <a:pt x="155" y="211"/>
                    <a:pt x="158" y="196"/>
                  </a:cubicBezTo>
                  <a:cubicBezTo>
                    <a:pt x="161" y="181"/>
                    <a:pt x="164" y="169"/>
                    <a:pt x="166" y="160"/>
                  </a:cubicBezTo>
                  <a:lnTo>
                    <a:pt x="2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8" name="Freeform 53">
              <a:extLst>
                <a:ext uri="{FF2B5EF4-FFF2-40B4-BE49-F238E27FC236}">
                  <a16:creationId xmlns:a16="http://schemas.microsoft.com/office/drawing/2014/main" id="{B1D3102D-D15D-A2C5-9790-BE6AAE4C3AD1}"/>
                </a:ext>
              </a:extLst>
            </p:cNvPr>
            <p:cNvSpPr>
              <a:spLocks/>
            </p:cNvSpPr>
            <p:nvPr/>
          </p:nvSpPr>
          <p:spPr bwMode="auto">
            <a:xfrm>
              <a:off x="1500188" y="5133976"/>
              <a:ext cx="225425" cy="90488"/>
            </a:xfrm>
            <a:custGeom>
              <a:avLst/>
              <a:gdLst>
                <a:gd name="T0" fmla="*/ 850 w 885"/>
                <a:gd name="T1" fmla="*/ 355 h 355"/>
                <a:gd name="T2" fmla="*/ 35 w 885"/>
                <a:gd name="T3" fmla="*/ 355 h 355"/>
                <a:gd name="T4" fmla="*/ 0 w 885"/>
                <a:gd name="T5" fmla="*/ 319 h 355"/>
                <a:gd name="T6" fmla="*/ 0 w 885"/>
                <a:gd name="T7" fmla="*/ 36 h 355"/>
                <a:gd name="T8" fmla="*/ 35 w 885"/>
                <a:gd name="T9" fmla="*/ 0 h 355"/>
                <a:gd name="T10" fmla="*/ 850 w 885"/>
                <a:gd name="T11" fmla="*/ 0 h 355"/>
                <a:gd name="T12" fmla="*/ 885 w 885"/>
                <a:gd name="T13" fmla="*/ 36 h 355"/>
                <a:gd name="T14" fmla="*/ 885 w 885"/>
                <a:gd name="T15" fmla="*/ 319 h 355"/>
                <a:gd name="T16" fmla="*/ 850 w 885"/>
                <a:gd name="T17"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355">
                  <a:moveTo>
                    <a:pt x="850" y="355"/>
                  </a:moveTo>
                  <a:cubicBezTo>
                    <a:pt x="35" y="355"/>
                    <a:pt x="35" y="355"/>
                    <a:pt x="35" y="355"/>
                  </a:cubicBezTo>
                  <a:cubicBezTo>
                    <a:pt x="15" y="355"/>
                    <a:pt x="0" y="339"/>
                    <a:pt x="0" y="319"/>
                  </a:cubicBezTo>
                  <a:cubicBezTo>
                    <a:pt x="0" y="36"/>
                    <a:pt x="0" y="36"/>
                    <a:pt x="0" y="36"/>
                  </a:cubicBezTo>
                  <a:cubicBezTo>
                    <a:pt x="0" y="16"/>
                    <a:pt x="15" y="0"/>
                    <a:pt x="35" y="0"/>
                  </a:cubicBezTo>
                  <a:cubicBezTo>
                    <a:pt x="850" y="0"/>
                    <a:pt x="850" y="0"/>
                    <a:pt x="850" y="0"/>
                  </a:cubicBezTo>
                  <a:cubicBezTo>
                    <a:pt x="869" y="0"/>
                    <a:pt x="885" y="16"/>
                    <a:pt x="885" y="36"/>
                  </a:cubicBezTo>
                  <a:cubicBezTo>
                    <a:pt x="885" y="319"/>
                    <a:pt x="885" y="319"/>
                    <a:pt x="885" y="319"/>
                  </a:cubicBezTo>
                  <a:cubicBezTo>
                    <a:pt x="885" y="339"/>
                    <a:pt x="869" y="355"/>
                    <a:pt x="850" y="3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9" name="Freeform 54">
              <a:extLst>
                <a:ext uri="{FF2B5EF4-FFF2-40B4-BE49-F238E27FC236}">
                  <a16:creationId xmlns:a16="http://schemas.microsoft.com/office/drawing/2014/main" id="{9A535750-33EA-F615-3D92-91C9A2D6796C}"/>
                </a:ext>
              </a:extLst>
            </p:cNvPr>
            <p:cNvSpPr>
              <a:spLocks noEditPoints="1"/>
            </p:cNvSpPr>
            <p:nvPr/>
          </p:nvSpPr>
          <p:spPr bwMode="auto">
            <a:xfrm>
              <a:off x="1547813" y="5154613"/>
              <a:ext cx="34925" cy="50800"/>
            </a:xfrm>
            <a:custGeom>
              <a:avLst/>
              <a:gdLst>
                <a:gd name="T0" fmla="*/ 137 w 137"/>
                <a:gd name="T1" fmla="*/ 62 h 199"/>
                <a:gd name="T2" fmla="*/ 117 w 137"/>
                <a:gd name="T3" fmla="*/ 111 h 199"/>
                <a:gd name="T4" fmla="*/ 60 w 137"/>
                <a:gd name="T5" fmla="*/ 128 h 199"/>
                <a:gd name="T6" fmla="*/ 42 w 137"/>
                <a:gd name="T7" fmla="*/ 128 h 199"/>
                <a:gd name="T8" fmla="*/ 42 w 137"/>
                <a:gd name="T9" fmla="*/ 199 h 199"/>
                <a:gd name="T10" fmla="*/ 0 w 137"/>
                <a:gd name="T11" fmla="*/ 199 h 199"/>
                <a:gd name="T12" fmla="*/ 0 w 137"/>
                <a:gd name="T13" fmla="*/ 0 h 199"/>
                <a:gd name="T14" fmla="*/ 63 w 137"/>
                <a:gd name="T15" fmla="*/ 0 h 199"/>
                <a:gd name="T16" fmla="*/ 118 w 137"/>
                <a:gd name="T17" fmla="*/ 16 h 199"/>
                <a:gd name="T18" fmla="*/ 137 w 137"/>
                <a:gd name="T19" fmla="*/ 62 h 199"/>
                <a:gd name="T20" fmla="*/ 42 w 137"/>
                <a:gd name="T21" fmla="*/ 94 h 199"/>
                <a:gd name="T22" fmla="*/ 56 w 137"/>
                <a:gd name="T23" fmla="*/ 94 h 199"/>
                <a:gd name="T24" fmla="*/ 85 w 137"/>
                <a:gd name="T25" fmla="*/ 86 h 199"/>
                <a:gd name="T26" fmla="*/ 95 w 137"/>
                <a:gd name="T27" fmla="*/ 64 h 199"/>
                <a:gd name="T28" fmla="*/ 87 w 137"/>
                <a:gd name="T29" fmla="*/ 42 h 199"/>
                <a:gd name="T30" fmla="*/ 61 w 137"/>
                <a:gd name="T31" fmla="*/ 35 h 199"/>
                <a:gd name="T32" fmla="*/ 42 w 137"/>
                <a:gd name="T33" fmla="*/ 35 h 199"/>
                <a:gd name="T34" fmla="*/ 42 w 137"/>
                <a:gd name="T35"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99">
                  <a:moveTo>
                    <a:pt x="137" y="62"/>
                  </a:moveTo>
                  <a:cubicBezTo>
                    <a:pt x="137" y="84"/>
                    <a:pt x="131" y="100"/>
                    <a:pt x="117" y="111"/>
                  </a:cubicBezTo>
                  <a:cubicBezTo>
                    <a:pt x="104" y="123"/>
                    <a:pt x="85" y="128"/>
                    <a:pt x="60" y="128"/>
                  </a:cubicBezTo>
                  <a:cubicBezTo>
                    <a:pt x="42" y="128"/>
                    <a:pt x="42" y="128"/>
                    <a:pt x="42" y="128"/>
                  </a:cubicBezTo>
                  <a:cubicBezTo>
                    <a:pt x="42" y="199"/>
                    <a:pt x="42" y="199"/>
                    <a:pt x="42" y="199"/>
                  </a:cubicBezTo>
                  <a:cubicBezTo>
                    <a:pt x="0" y="199"/>
                    <a:pt x="0" y="199"/>
                    <a:pt x="0" y="199"/>
                  </a:cubicBezTo>
                  <a:cubicBezTo>
                    <a:pt x="0" y="0"/>
                    <a:pt x="0" y="0"/>
                    <a:pt x="0" y="0"/>
                  </a:cubicBezTo>
                  <a:cubicBezTo>
                    <a:pt x="63" y="0"/>
                    <a:pt x="63" y="0"/>
                    <a:pt x="63" y="0"/>
                  </a:cubicBezTo>
                  <a:cubicBezTo>
                    <a:pt x="88" y="0"/>
                    <a:pt x="106" y="5"/>
                    <a:pt x="118" y="16"/>
                  </a:cubicBezTo>
                  <a:cubicBezTo>
                    <a:pt x="131" y="26"/>
                    <a:pt x="137" y="41"/>
                    <a:pt x="137" y="62"/>
                  </a:cubicBezTo>
                  <a:close/>
                  <a:moveTo>
                    <a:pt x="42" y="94"/>
                  </a:moveTo>
                  <a:cubicBezTo>
                    <a:pt x="56" y="94"/>
                    <a:pt x="56" y="94"/>
                    <a:pt x="56" y="94"/>
                  </a:cubicBezTo>
                  <a:cubicBezTo>
                    <a:pt x="69" y="94"/>
                    <a:pt x="79" y="91"/>
                    <a:pt x="85" y="86"/>
                  </a:cubicBezTo>
                  <a:cubicBezTo>
                    <a:pt x="91" y="81"/>
                    <a:pt x="95" y="73"/>
                    <a:pt x="95" y="64"/>
                  </a:cubicBezTo>
                  <a:cubicBezTo>
                    <a:pt x="95" y="54"/>
                    <a:pt x="92" y="46"/>
                    <a:pt x="87" y="42"/>
                  </a:cubicBezTo>
                  <a:cubicBezTo>
                    <a:pt x="81" y="37"/>
                    <a:pt x="73" y="35"/>
                    <a:pt x="61" y="35"/>
                  </a:cubicBezTo>
                  <a:cubicBezTo>
                    <a:pt x="42" y="35"/>
                    <a:pt x="42" y="35"/>
                    <a:pt x="42" y="35"/>
                  </a:cubicBezTo>
                  <a:lnTo>
                    <a:pt x="42" y="94"/>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0" name="Freeform 55">
              <a:extLst>
                <a:ext uri="{FF2B5EF4-FFF2-40B4-BE49-F238E27FC236}">
                  <a16:creationId xmlns:a16="http://schemas.microsoft.com/office/drawing/2014/main" id="{E7DFF058-133D-48D9-107E-10FAEB351B95}"/>
                </a:ext>
              </a:extLst>
            </p:cNvPr>
            <p:cNvSpPr>
              <a:spLocks noEditPoints="1"/>
            </p:cNvSpPr>
            <p:nvPr/>
          </p:nvSpPr>
          <p:spPr bwMode="auto">
            <a:xfrm>
              <a:off x="1595438" y="5154613"/>
              <a:ext cx="42863" cy="50800"/>
            </a:xfrm>
            <a:custGeom>
              <a:avLst/>
              <a:gdLst>
                <a:gd name="T0" fmla="*/ 165 w 165"/>
                <a:gd name="T1" fmla="*/ 98 h 199"/>
                <a:gd name="T2" fmla="*/ 137 w 165"/>
                <a:gd name="T3" fmla="*/ 173 h 199"/>
                <a:gd name="T4" fmla="*/ 57 w 165"/>
                <a:gd name="T5" fmla="*/ 199 h 199"/>
                <a:gd name="T6" fmla="*/ 0 w 165"/>
                <a:gd name="T7" fmla="*/ 199 h 199"/>
                <a:gd name="T8" fmla="*/ 0 w 165"/>
                <a:gd name="T9" fmla="*/ 0 h 199"/>
                <a:gd name="T10" fmla="*/ 63 w 165"/>
                <a:gd name="T11" fmla="*/ 0 h 199"/>
                <a:gd name="T12" fmla="*/ 139 w 165"/>
                <a:gd name="T13" fmla="*/ 26 h 199"/>
                <a:gd name="T14" fmla="*/ 165 w 165"/>
                <a:gd name="T15" fmla="*/ 98 h 199"/>
                <a:gd name="T16" fmla="*/ 122 w 165"/>
                <a:gd name="T17" fmla="*/ 99 h 199"/>
                <a:gd name="T18" fmla="*/ 65 w 165"/>
                <a:gd name="T19" fmla="*/ 35 h 199"/>
                <a:gd name="T20" fmla="*/ 42 w 165"/>
                <a:gd name="T21" fmla="*/ 35 h 199"/>
                <a:gd name="T22" fmla="*/ 42 w 165"/>
                <a:gd name="T23" fmla="*/ 164 h 199"/>
                <a:gd name="T24" fmla="*/ 61 w 165"/>
                <a:gd name="T25" fmla="*/ 164 h 199"/>
                <a:gd name="T26" fmla="*/ 122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0"/>
                    <a:pt x="156" y="156"/>
                    <a:pt x="137" y="173"/>
                  </a:cubicBezTo>
                  <a:cubicBezTo>
                    <a:pt x="119" y="190"/>
                    <a:pt x="92" y="199"/>
                    <a:pt x="57" y="199"/>
                  </a:cubicBezTo>
                  <a:cubicBezTo>
                    <a:pt x="0" y="199"/>
                    <a:pt x="0" y="199"/>
                    <a:pt x="0" y="199"/>
                  </a:cubicBezTo>
                  <a:cubicBezTo>
                    <a:pt x="0" y="0"/>
                    <a:pt x="0" y="0"/>
                    <a:pt x="0" y="0"/>
                  </a:cubicBezTo>
                  <a:cubicBezTo>
                    <a:pt x="63" y="0"/>
                    <a:pt x="63" y="0"/>
                    <a:pt x="63" y="0"/>
                  </a:cubicBezTo>
                  <a:cubicBezTo>
                    <a:pt x="95" y="0"/>
                    <a:pt x="121" y="9"/>
                    <a:pt x="139" y="26"/>
                  </a:cubicBezTo>
                  <a:cubicBezTo>
                    <a:pt x="156" y="43"/>
                    <a:pt x="165" y="67"/>
                    <a:pt x="165" y="98"/>
                  </a:cubicBezTo>
                  <a:close/>
                  <a:moveTo>
                    <a:pt x="122" y="99"/>
                  </a:moveTo>
                  <a:cubicBezTo>
                    <a:pt x="122" y="56"/>
                    <a:pt x="103" y="35"/>
                    <a:pt x="65" y="35"/>
                  </a:cubicBezTo>
                  <a:cubicBezTo>
                    <a:pt x="42" y="35"/>
                    <a:pt x="42" y="35"/>
                    <a:pt x="42" y="35"/>
                  </a:cubicBezTo>
                  <a:cubicBezTo>
                    <a:pt x="42" y="164"/>
                    <a:pt x="42" y="164"/>
                    <a:pt x="42" y="164"/>
                  </a:cubicBezTo>
                  <a:cubicBezTo>
                    <a:pt x="61" y="164"/>
                    <a:pt x="61" y="164"/>
                    <a:pt x="61" y="164"/>
                  </a:cubicBezTo>
                  <a:cubicBezTo>
                    <a:pt x="101" y="164"/>
                    <a:pt x="122" y="142"/>
                    <a:pt x="122" y="99"/>
                  </a:cubicBez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1" name="Freeform 56">
              <a:extLst>
                <a:ext uri="{FF2B5EF4-FFF2-40B4-BE49-F238E27FC236}">
                  <a16:creationId xmlns:a16="http://schemas.microsoft.com/office/drawing/2014/main" id="{D68C9A8B-1B45-04DE-4602-8C9D0360B624}"/>
                </a:ext>
              </a:extLst>
            </p:cNvPr>
            <p:cNvSpPr>
              <a:spLocks/>
            </p:cNvSpPr>
            <p:nvPr/>
          </p:nvSpPr>
          <p:spPr bwMode="auto">
            <a:xfrm>
              <a:off x="1652588" y="5154613"/>
              <a:ext cx="28575" cy="50800"/>
            </a:xfrm>
            <a:custGeom>
              <a:avLst/>
              <a:gdLst>
                <a:gd name="T0" fmla="*/ 6 w 18"/>
                <a:gd name="T1" fmla="*/ 32 h 32"/>
                <a:gd name="T2" fmla="*/ 0 w 18"/>
                <a:gd name="T3" fmla="*/ 32 h 32"/>
                <a:gd name="T4" fmla="*/ 0 w 18"/>
                <a:gd name="T5" fmla="*/ 0 h 32"/>
                <a:gd name="T6" fmla="*/ 18 w 18"/>
                <a:gd name="T7" fmla="*/ 0 h 32"/>
                <a:gd name="T8" fmla="*/ 18 w 18"/>
                <a:gd name="T9" fmla="*/ 5 h 32"/>
                <a:gd name="T10" fmla="*/ 6 w 18"/>
                <a:gd name="T11" fmla="*/ 5 h 32"/>
                <a:gd name="T12" fmla="*/ 6 w 18"/>
                <a:gd name="T13" fmla="*/ 14 h 32"/>
                <a:gd name="T14" fmla="*/ 17 w 18"/>
                <a:gd name="T15" fmla="*/ 14 h 32"/>
                <a:gd name="T16" fmla="*/ 17 w 18"/>
                <a:gd name="T17" fmla="*/ 19 h 32"/>
                <a:gd name="T18" fmla="*/ 6 w 18"/>
                <a:gd name="T19" fmla="*/ 19 h 32"/>
                <a:gd name="T20" fmla="*/ 6 w 18"/>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2">
                  <a:moveTo>
                    <a:pt x="6" y="32"/>
                  </a:moveTo>
                  <a:lnTo>
                    <a:pt x="0" y="32"/>
                  </a:lnTo>
                  <a:lnTo>
                    <a:pt x="0" y="0"/>
                  </a:lnTo>
                  <a:lnTo>
                    <a:pt x="18" y="0"/>
                  </a:lnTo>
                  <a:lnTo>
                    <a:pt x="18" y="5"/>
                  </a:lnTo>
                  <a:lnTo>
                    <a:pt x="6" y="5"/>
                  </a:lnTo>
                  <a:lnTo>
                    <a:pt x="6" y="14"/>
                  </a:lnTo>
                  <a:lnTo>
                    <a:pt x="17" y="14"/>
                  </a:lnTo>
                  <a:lnTo>
                    <a:pt x="17" y="19"/>
                  </a:lnTo>
                  <a:lnTo>
                    <a:pt x="6" y="19"/>
                  </a:lnTo>
                  <a:lnTo>
                    <a:pt x="6" y="32"/>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52" name="グループ化 51">
            <a:extLst>
              <a:ext uri="{FF2B5EF4-FFF2-40B4-BE49-F238E27FC236}">
                <a16:creationId xmlns:a16="http://schemas.microsoft.com/office/drawing/2014/main" id="{5FC64E30-7003-458A-A242-187BB3763D10}"/>
              </a:ext>
            </a:extLst>
          </p:cNvPr>
          <p:cNvGrpSpPr/>
          <p:nvPr/>
        </p:nvGrpSpPr>
        <p:grpSpPr>
          <a:xfrm>
            <a:off x="494940" y="4310686"/>
            <a:ext cx="360000" cy="468000"/>
            <a:chOff x="757238" y="4846638"/>
            <a:chExt cx="288926" cy="377825"/>
          </a:xfrm>
        </p:grpSpPr>
        <p:sp>
          <p:nvSpPr>
            <p:cNvPr id="53" name="Freeform 33">
              <a:extLst>
                <a:ext uri="{FF2B5EF4-FFF2-40B4-BE49-F238E27FC236}">
                  <a16:creationId xmlns:a16="http://schemas.microsoft.com/office/drawing/2014/main" id="{8943C379-1BCE-BEC9-9A15-E5B84907F320}"/>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sp>
          <p:nvSpPr>
            <p:cNvPr id="54" name="Freeform 34">
              <a:extLst>
                <a:ext uri="{FF2B5EF4-FFF2-40B4-BE49-F238E27FC236}">
                  <a16:creationId xmlns:a16="http://schemas.microsoft.com/office/drawing/2014/main" id="{FF39D5B6-B960-D563-A1C8-0ECA21D67E4A}"/>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5" name="Rectangle 35">
              <a:extLst>
                <a:ext uri="{FF2B5EF4-FFF2-40B4-BE49-F238E27FC236}">
                  <a16:creationId xmlns:a16="http://schemas.microsoft.com/office/drawing/2014/main" id="{033EEB4F-7C69-6F92-3193-57204104108E}"/>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Rectangle 36">
              <a:extLst>
                <a:ext uri="{FF2B5EF4-FFF2-40B4-BE49-F238E27FC236}">
                  <a16:creationId xmlns:a16="http://schemas.microsoft.com/office/drawing/2014/main" id="{88B9DAF8-CEED-F3A2-E4C5-626E172CB977}"/>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7" name="Rectangle 37">
              <a:extLst>
                <a:ext uri="{FF2B5EF4-FFF2-40B4-BE49-F238E27FC236}">
                  <a16:creationId xmlns:a16="http://schemas.microsoft.com/office/drawing/2014/main" id="{6ACD88D1-8CD3-ADE1-B852-2A3FC728309E}"/>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8" name="Freeform 38">
              <a:extLst>
                <a:ext uri="{FF2B5EF4-FFF2-40B4-BE49-F238E27FC236}">
                  <a16:creationId xmlns:a16="http://schemas.microsoft.com/office/drawing/2014/main" id="{C6BC66A1-E564-2AB4-9EE2-7938E6023DD3}"/>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Freeform 39">
              <a:extLst>
                <a:ext uri="{FF2B5EF4-FFF2-40B4-BE49-F238E27FC236}">
                  <a16:creationId xmlns:a16="http://schemas.microsoft.com/office/drawing/2014/main" id="{7FE303D8-303C-0090-CD2A-E8CC7B563659}"/>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40">
              <a:extLst>
                <a:ext uri="{FF2B5EF4-FFF2-40B4-BE49-F238E27FC236}">
                  <a16:creationId xmlns:a16="http://schemas.microsoft.com/office/drawing/2014/main" id="{DA6C50BF-A5C1-28C0-61D4-68535C715CBA}"/>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1" name="Freeform 41">
              <a:extLst>
                <a:ext uri="{FF2B5EF4-FFF2-40B4-BE49-F238E27FC236}">
                  <a16:creationId xmlns:a16="http://schemas.microsoft.com/office/drawing/2014/main" id="{8E8860F1-1E2F-44B8-CDBC-53558246E8E6}"/>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2" name="Rectangle 42">
              <a:extLst>
                <a:ext uri="{FF2B5EF4-FFF2-40B4-BE49-F238E27FC236}">
                  <a16:creationId xmlns:a16="http://schemas.microsoft.com/office/drawing/2014/main" id="{35E7C85A-1042-B453-451C-2629DDD24A1F}"/>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3" name="Freeform 43">
              <a:extLst>
                <a:ext uri="{FF2B5EF4-FFF2-40B4-BE49-F238E27FC236}">
                  <a16:creationId xmlns:a16="http://schemas.microsoft.com/office/drawing/2014/main" id="{923665B7-B3CD-6F56-0A84-B7B19D559085}"/>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4" name="角丸四角形 71">
            <a:extLst>
              <a:ext uri="{FF2B5EF4-FFF2-40B4-BE49-F238E27FC236}">
                <a16:creationId xmlns:a16="http://schemas.microsoft.com/office/drawing/2014/main" id="{BA862008-31FF-C880-6E1A-D587D42AA82B}"/>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
        <p:nvSpPr>
          <p:cNvPr id="65" name="角丸四角形 72">
            <a:extLst>
              <a:ext uri="{FF2B5EF4-FFF2-40B4-BE49-F238E27FC236}">
                <a16:creationId xmlns:a16="http://schemas.microsoft.com/office/drawing/2014/main" id="{C6284684-81ED-5B42-1BDC-C7CCB7B148FE}"/>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Tree>
    <p:extLst>
      <p:ext uri="{BB962C8B-B14F-4D97-AF65-F5344CB8AC3E}">
        <p14:creationId xmlns:p14="http://schemas.microsoft.com/office/powerpoint/2010/main" val="53357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5FEFC1-3975-C78C-B084-C25E5E23E16E}"/>
              </a:ext>
            </a:extLst>
          </p:cNvPr>
          <p:cNvSpPr>
            <a:spLocks noGrp="1"/>
          </p:cNvSpPr>
          <p:nvPr>
            <p:ph type="title"/>
          </p:nvPr>
        </p:nvSpPr>
        <p:spPr/>
        <p:txBody>
          <a:bodyPr/>
          <a:lstStyle/>
          <a:p>
            <a:r>
              <a:rPr lang="en-US" altLang="ja-JP" dirty="0"/>
              <a:t>No.4</a:t>
            </a:r>
            <a:endParaRPr kumimoji="1" lang="ja-JP" altLang="en-US" dirty="0"/>
          </a:p>
        </p:txBody>
      </p:sp>
      <p:sp>
        <p:nvSpPr>
          <p:cNvPr id="3" name="スライド番号プレースホルダー 2">
            <a:extLst>
              <a:ext uri="{FF2B5EF4-FFF2-40B4-BE49-F238E27FC236}">
                <a16:creationId xmlns:a16="http://schemas.microsoft.com/office/drawing/2014/main" id="{23AE3A1E-7EA7-163F-62F0-D754A2C3C86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68E03AFA-697B-67BB-9685-A56AC96EC61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id="{BAC68258-B8F3-9BC2-2895-B2988570F658}"/>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デジタルインボイスの仕組みがよくわからない</a:t>
            </a:r>
            <a:r>
              <a:rPr kumimoji="0" lang="ja-JP" altLang="en-US" sz="1400" kern="0" dirty="0">
                <a:solidFill>
                  <a:sysClr val="windowText" lastClr="000000">
                    <a:lumMod val="75000"/>
                    <a:lumOff val="25000"/>
                  </a:sysClr>
                </a:solidFill>
                <a:latin typeface="メイリオ"/>
                <a:ea typeface="メイリオ"/>
              </a:rPr>
              <a:t>のですが</a:t>
            </a:r>
            <a:r>
              <a:rPr kumimoji="0" lang="en-US" altLang="ja-JP" sz="1400" kern="0" dirty="0">
                <a:solidFill>
                  <a:sysClr val="windowText" lastClr="000000">
                    <a:lumMod val="75000"/>
                    <a:lumOff val="25000"/>
                  </a:sysClr>
                </a:solidFill>
                <a:latin typeface="メイリオ"/>
                <a:ea typeface="メイリオ"/>
              </a:rPr>
              <a:t>…</a:t>
            </a:r>
            <a:endPar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85D51619-F4D3-0B81-9FA3-075B3B55FE3C}"/>
              </a:ext>
            </a:extLst>
          </p:cNvPr>
          <p:cNvSpPr txBox="1"/>
          <p:nvPr/>
        </p:nvSpPr>
        <p:spPr>
          <a:xfrm>
            <a:off x="251520" y="1707654"/>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・メール送受信の仕組みに似ています。メールを送受信するソフトの役割が、</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C1</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C4</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。メールサーバー</a:t>
            </a: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kern="0" dirty="0">
                <a:solidFill>
                  <a:sysClr val="windowText" lastClr="000000">
                    <a:lumMod val="75000"/>
                    <a:lumOff val="25000"/>
                  </a:sysClr>
                </a:solidFill>
                <a:latin typeface="メイリオ"/>
                <a:ea typeface="メイリオ"/>
              </a:rPr>
              <a:t>　</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の役割が</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C2</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C3</a:t>
            </a:r>
            <a:r>
              <a:rPr kumimoji="0" lang="ja-JP" altLang="en-US" sz="1400" kern="0" dirty="0">
                <a:solidFill>
                  <a:sysClr val="windowText" lastClr="000000">
                    <a:lumMod val="75000"/>
                    <a:lumOff val="25000"/>
                  </a:sysClr>
                </a:solidFill>
                <a:latin typeface="メイリオ"/>
                <a:ea typeface="メイリオ"/>
              </a:rPr>
              <a:t>。メールアドレスが</a:t>
            </a:r>
            <a:r>
              <a:rPr kumimoji="0" lang="en-US" altLang="ja-JP" sz="1400" kern="0" dirty="0" err="1">
                <a:solidFill>
                  <a:sysClr val="windowText" lastClr="000000">
                    <a:lumMod val="75000"/>
                    <a:lumOff val="25000"/>
                  </a:sysClr>
                </a:solidFill>
                <a:latin typeface="メイリオ"/>
                <a:ea typeface="メイリオ"/>
              </a:rPr>
              <a:t>PeppolID</a:t>
            </a:r>
            <a:r>
              <a:rPr kumimoji="0" lang="ja-JP" altLang="en-US" sz="1400" kern="0" dirty="0">
                <a:solidFill>
                  <a:sysClr val="windowText" lastClr="000000">
                    <a:lumMod val="75000"/>
                    <a:lumOff val="25000"/>
                  </a:sysClr>
                </a:solidFill>
                <a:latin typeface="メイリオ"/>
                <a:ea typeface="メイリオ"/>
              </a:rPr>
              <a:t>です</a:t>
            </a:r>
            <a:b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b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pic>
        <p:nvPicPr>
          <p:cNvPr id="7" name="Picture 2" descr="デジタルインボイスとは | EIPA｜電子インボイス推進協議会">
            <a:extLst>
              <a:ext uri="{FF2B5EF4-FFF2-40B4-BE49-F238E27FC236}">
                <a16:creationId xmlns:a16="http://schemas.microsoft.com/office/drawing/2014/main" id="{97EB8D13-A7AD-B3DB-8FB8-55B15F647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532" y="2533182"/>
            <a:ext cx="2614586" cy="2060131"/>
          </a:xfrm>
          <a:prstGeom prst="rect">
            <a:avLst/>
          </a:prstGeom>
          <a:noFill/>
          <a:extLst>
            <a:ext uri="{909E8E84-426E-40DD-AFC4-6F175D3DCCD1}">
              <a14:hiddenFill xmlns:a14="http://schemas.microsoft.com/office/drawing/2010/main">
                <a:solidFill>
                  <a:srgbClr val="FFFFFF"/>
                </a:solidFill>
              </a14:hiddenFill>
            </a:ext>
          </a:extLst>
        </p:spPr>
      </p:pic>
      <p:sp>
        <p:nvSpPr>
          <p:cNvPr id="210" name="テキスト ボックス 209">
            <a:extLst>
              <a:ext uri="{FF2B5EF4-FFF2-40B4-BE49-F238E27FC236}">
                <a16:creationId xmlns:a16="http://schemas.microsoft.com/office/drawing/2014/main" id="{AA0B1D91-5ADB-68DE-A79D-60D8CF075692}"/>
              </a:ext>
            </a:extLst>
          </p:cNvPr>
          <p:cNvSpPr txBox="1"/>
          <p:nvPr/>
        </p:nvSpPr>
        <p:spPr>
          <a:xfrm>
            <a:off x="378757" y="2301474"/>
            <a:ext cx="1107996" cy="230832"/>
          </a:xfrm>
          <a:prstGeom prst="rect">
            <a:avLst/>
          </a:prstGeom>
          <a:noFill/>
        </p:spPr>
        <p:txBody>
          <a:bodyPr wrap="none" rtlCol="0">
            <a:spAutoFit/>
          </a:bodyPr>
          <a:lstStyle/>
          <a:p>
            <a:r>
              <a:rPr kumimoji="1" lang="ja-JP" altLang="en-US" sz="900" dirty="0"/>
              <a:t>■簡易イメージ</a:t>
            </a:r>
            <a:r>
              <a:rPr kumimoji="1" lang="en-US" altLang="ja-JP" sz="900" dirty="0"/>
              <a:t>※</a:t>
            </a:r>
            <a:endParaRPr kumimoji="1" lang="ja-JP" altLang="en-US" sz="900" dirty="0"/>
          </a:p>
        </p:txBody>
      </p:sp>
      <p:sp>
        <p:nvSpPr>
          <p:cNvPr id="211" name="テキスト ボックス 210">
            <a:extLst>
              <a:ext uri="{FF2B5EF4-FFF2-40B4-BE49-F238E27FC236}">
                <a16:creationId xmlns:a16="http://schemas.microsoft.com/office/drawing/2014/main" id="{11B81A73-ED54-1354-DF79-D0CDCC21365E}"/>
              </a:ext>
            </a:extLst>
          </p:cNvPr>
          <p:cNvSpPr txBox="1"/>
          <p:nvPr/>
        </p:nvSpPr>
        <p:spPr>
          <a:xfrm>
            <a:off x="3151159" y="2299962"/>
            <a:ext cx="1947969" cy="233140"/>
          </a:xfrm>
          <a:prstGeom prst="rect">
            <a:avLst/>
          </a:prstGeom>
          <a:noFill/>
        </p:spPr>
        <p:txBody>
          <a:bodyPr wrap="none" rtlCol="0">
            <a:spAutoFit/>
          </a:bodyPr>
          <a:lstStyle/>
          <a:p>
            <a:r>
              <a:rPr kumimoji="1" lang="ja-JP" altLang="en-US" sz="900" dirty="0"/>
              <a:t>■</a:t>
            </a:r>
            <a:r>
              <a:rPr kumimoji="1" lang="en-US" altLang="ja-JP" sz="900" dirty="0"/>
              <a:t>SuperStream-NX</a:t>
            </a:r>
            <a:r>
              <a:rPr kumimoji="1" lang="ja-JP" altLang="en-US" sz="900" dirty="0"/>
              <a:t>使用イメージ</a:t>
            </a:r>
          </a:p>
        </p:txBody>
      </p:sp>
      <p:sp>
        <p:nvSpPr>
          <p:cNvPr id="212" name="角丸四角形 270">
            <a:extLst>
              <a:ext uri="{FF2B5EF4-FFF2-40B4-BE49-F238E27FC236}">
                <a16:creationId xmlns:a16="http://schemas.microsoft.com/office/drawing/2014/main" id="{6179643D-5C95-D304-4061-A9911A224BA9}"/>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
        <p:nvSpPr>
          <p:cNvPr id="213" name="角丸四角形 271">
            <a:extLst>
              <a:ext uri="{FF2B5EF4-FFF2-40B4-BE49-F238E27FC236}">
                <a16:creationId xmlns:a16="http://schemas.microsoft.com/office/drawing/2014/main" id="{FD431483-CE75-3372-D0AE-90935C36F511}"/>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214" name="テキスト ボックス 213">
            <a:extLst>
              <a:ext uri="{FF2B5EF4-FFF2-40B4-BE49-F238E27FC236}">
                <a16:creationId xmlns:a16="http://schemas.microsoft.com/office/drawing/2014/main" id="{8B3C18FD-58AF-8E03-0678-8AE4AA1307D0}"/>
              </a:ext>
            </a:extLst>
          </p:cNvPr>
          <p:cNvSpPr txBox="1"/>
          <p:nvPr/>
        </p:nvSpPr>
        <p:spPr>
          <a:xfrm>
            <a:off x="431707" y="4617294"/>
            <a:ext cx="6404970" cy="2308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t>
            </a:r>
            <a:r>
              <a:rPr kumimoji="0" lang="ja-JP" altLang="en-US"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図の出典</a:t>
            </a:r>
            <a:r>
              <a:rPr kumimoji="0" lang="en-US" altLang="ja-JP"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:https://www.eipa.jp/peppol</a:t>
            </a:r>
            <a:r>
              <a:rPr kumimoji="0" lang="ja-JP" altLang="en-US" sz="900" kern="0" dirty="0">
                <a:solidFill>
                  <a:sysClr val="windowText" lastClr="000000">
                    <a:lumMod val="75000"/>
                    <a:lumOff val="25000"/>
                  </a:sysClr>
                </a:solidFill>
                <a:latin typeface="メイリオ"/>
                <a:ea typeface="メイリオ"/>
              </a:rPr>
              <a:t>　</a:t>
            </a:r>
            <a:r>
              <a:rPr kumimoji="0" lang="ja-JP" altLang="en-US"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デジタルインボイス推進協議会</a:t>
            </a:r>
            <a:r>
              <a:rPr kumimoji="0" lang="ja-JP" altLang="en-US" sz="900" kern="0" dirty="0">
                <a:solidFill>
                  <a:sysClr val="windowText" lastClr="000000">
                    <a:lumMod val="75000"/>
                    <a:lumOff val="25000"/>
                  </a:sysClr>
                </a:solidFill>
                <a:latin typeface="メイリオ"/>
                <a:ea typeface="メイリオ"/>
              </a:rPr>
              <a:t>「デジタルインボイスとは」より</a:t>
            </a:r>
            <a:endParaRPr kumimoji="0" lang="en-US" altLang="ja-JP"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pic>
        <p:nvPicPr>
          <p:cNvPr id="217" name="図 216">
            <a:extLst>
              <a:ext uri="{FF2B5EF4-FFF2-40B4-BE49-F238E27FC236}">
                <a16:creationId xmlns:a16="http://schemas.microsoft.com/office/drawing/2014/main" id="{DE327665-0CB7-3FE2-8C02-D709CCEE2679}"/>
              </a:ext>
            </a:extLst>
          </p:cNvPr>
          <p:cNvPicPr>
            <a:picLocks noChangeAspect="1"/>
          </p:cNvPicPr>
          <p:nvPr/>
        </p:nvPicPr>
        <p:blipFill>
          <a:blip r:embed="rId3"/>
          <a:stretch>
            <a:fillRect/>
          </a:stretch>
        </p:blipFill>
        <p:spPr>
          <a:xfrm>
            <a:off x="3194603" y="2544610"/>
            <a:ext cx="5769885" cy="2080732"/>
          </a:xfrm>
          <a:prstGeom prst="rect">
            <a:avLst/>
          </a:prstGeom>
        </p:spPr>
      </p:pic>
    </p:spTree>
    <p:extLst>
      <p:ext uri="{BB962C8B-B14F-4D97-AF65-F5344CB8AC3E}">
        <p14:creationId xmlns:p14="http://schemas.microsoft.com/office/powerpoint/2010/main" val="3980103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10429-2890-4FF3-29DC-DD777ACB398D}"/>
              </a:ext>
            </a:extLst>
          </p:cNvPr>
          <p:cNvSpPr>
            <a:spLocks noGrp="1"/>
          </p:cNvSpPr>
          <p:nvPr>
            <p:ph type="title"/>
          </p:nvPr>
        </p:nvSpPr>
        <p:spPr/>
        <p:txBody>
          <a:bodyPr/>
          <a:lstStyle/>
          <a:p>
            <a:r>
              <a:rPr kumimoji="1" lang="en-US" altLang="ja-JP" dirty="0"/>
              <a:t>No.5</a:t>
            </a:r>
            <a:endParaRPr kumimoji="1" lang="ja-JP" altLang="en-US" dirty="0"/>
          </a:p>
        </p:txBody>
      </p:sp>
      <p:sp>
        <p:nvSpPr>
          <p:cNvPr id="3" name="スライド番号プレースホルダー 2">
            <a:extLst>
              <a:ext uri="{FF2B5EF4-FFF2-40B4-BE49-F238E27FC236}">
                <a16:creationId xmlns:a16="http://schemas.microsoft.com/office/drawing/2014/main" id="{35644B5E-03BF-8A62-D458-2A74D8D7DC3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E064625F-E12A-17C9-B1FD-23A7A42F633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id="{61112BE7-F9B6-95FE-044F-330713B361C8}"/>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今後本当に普及するの？</a:t>
            </a:r>
          </a:p>
        </p:txBody>
      </p:sp>
      <p:sp>
        <p:nvSpPr>
          <p:cNvPr id="6" name="テキスト ボックス 5">
            <a:extLst>
              <a:ext uri="{FF2B5EF4-FFF2-40B4-BE49-F238E27FC236}">
                <a16:creationId xmlns:a16="http://schemas.microsoft.com/office/drawing/2014/main" id="{1B9DFC55-E99A-7F12-8669-FAB3B5447848}"/>
              </a:ext>
            </a:extLst>
          </p:cNvPr>
          <p:cNvSpPr txBox="1"/>
          <p:nvPr/>
        </p:nvSpPr>
        <p:spPr>
          <a:xfrm>
            <a:off x="251520" y="1752027"/>
            <a:ext cx="8892480" cy="2062103"/>
          </a:xfrm>
          <a:prstGeom prst="rect">
            <a:avLst/>
          </a:prstGeom>
        </p:spPr>
        <p:txBody>
          <a:bodyPr wrap="square" lIns="0" tIns="0" rIns="0" bIns="0">
            <a:spAutoFit/>
          </a:bodyPr>
          <a:lstStyle/>
          <a:p>
            <a:pPr lvl="0">
              <a:spcBef>
                <a:spcPct val="0"/>
              </a:spcBef>
              <a:defRPr/>
            </a:pP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a:t>
            </a:r>
            <a:r>
              <a:rPr lang="ja-JP" altLang="en-US" sz="1400" dirty="0">
                <a:solidFill>
                  <a:srgbClr val="404040"/>
                </a:solidFill>
              </a:rPr>
              <a:t>普及すると想定しております。</a:t>
            </a:r>
            <a:br>
              <a:rPr lang="ja-JP" altLang="en-US" sz="1400" dirty="0">
                <a:solidFill>
                  <a:srgbClr val="404040"/>
                </a:solidFill>
              </a:rPr>
            </a:br>
            <a:r>
              <a:rPr lang="ja-JP" altLang="en-US" sz="1400" dirty="0">
                <a:solidFill>
                  <a:srgbClr val="404040"/>
                </a:solidFill>
              </a:rPr>
              <a:t>　多くの外国での</a:t>
            </a:r>
            <a:r>
              <a:rPr kumimoji="0" lang="en-US" altLang="ja-JP" sz="1400" kern="0" dirty="0" err="1">
                <a:solidFill>
                  <a:srgbClr val="404040"/>
                </a:solidFill>
              </a:rPr>
              <a:t>Peppol</a:t>
            </a:r>
            <a:r>
              <a:rPr lang="ja-JP" altLang="en-US" sz="1400" dirty="0">
                <a:solidFill>
                  <a:srgbClr val="404040"/>
                </a:solidFill>
              </a:rPr>
              <a:t>導入が進んでいる為、日本も追随すると思われます。</a:t>
            </a:r>
            <a:endPar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kern="0" dirty="0">
              <a:solidFill>
                <a:srgbClr val="404040"/>
              </a:solidFill>
              <a:latin typeface="メイリオ"/>
              <a:ea typeface="メイリオ"/>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参考）マレーシアでは</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2024</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年</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8</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月から順次</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2025</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年</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7</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月</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1</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日までに電子請求書制度（</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e-Invoice</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）を全ての企業が完全導入するよう義務付けられました</a:t>
            </a:r>
            <a:endPar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hlinkClick r:id="rId2">
                  <a:extLst>
                    <a:ext uri="{A12FA001-AC4F-418D-AE19-62706E023703}">
                      <ahyp:hlinkClr xmlns:ahyp="http://schemas.microsoft.com/office/drawing/2018/hyperlinkcolor" val="tx"/>
                    </a:ext>
                  </a:extLst>
                </a:hlinkClick>
              </a:rPr>
              <a:t>https://www.fastaccounting.jp/news/20240322/12809/</a:t>
            </a:r>
            <a:endPar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kern="0" dirty="0">
              <a:solidFill>
                <a:srgbClr val="404040"/>
              </a:solidFill>
              <a:latin typeface="メイリオ"/>
              <a:ea typeface="メイリオ"/>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200" b="0" i="0" u="none" strike="noStrike" kern="0" cap="none" spc="0" normalizeH="0" baseline="0" noProof="0" dirty="0">
                <a:ln>
                  <a:noFill/>
                </a:ln>
                <a:solidFill>
                  <a:srgbClr val="404040"/>
                </a:solidFill>
                <a:effectLst/>
                <a:uLnTx/>
                <a:uFillTx/>
                <a:latin typeface="メイリオ"/>
                <a:ea typeface="メイリオ"/>
                <a:cs typeface="+mn-cs"/>
              </a:rPr>
              <a:t>※</a:t>
            </a:r>
            <a:r>
              <a:rPr kumimoji="0" lang="ja-JP" altLang="en-US" sz="1200" b="0" i="0" u="none" strike="noStrike" kern="0" cap="none" spc="0" normalizeH="0" baseline="0" noProof="0" dirty="0">
                <a:ln>
                  <a:noFill/>
                </a:ln>
                <a:solidFill>
                  <a:srgbClr val="404040"/>
                </a:solidFill>
                <a:effectLst/>
                <a:uLnTx/>
                <a:uFillTx/>
                <a:latin typeface="メイリオ"/>
                <a:ea typeface="メイリオ"/>
                <a:cs typeface="+mn-cs"/>
              </a:rPr>
              <a:t>出典</a:t>
            </a:r>
            <a:r>
              <a:rPr kumimoji="0" lang="en-US" altLang="ja-JP" sz="1200" b="0" i="0" u="none" strike="noStrike" kern="0" cap="none" spc="0" normalizeH="0" baseline="0" noProof="0" dirty="0">
                <a:ln>
                  <a:noFill/>
                </a:ln>
                <a:solidFill>
                  <a:srgbClr val="404040"/>
                </a:solidFill>
                <a:effectLst/>
                <a:uLnTx/>
                <a:uFillTx/>
                <a:latin typeface="メイリオ"/>
                <a:ea typeface="メイリオ"/>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srgbClr val="404040"/>
                </a:solidFill>
                <a:effectLst/>
                <a:uLnTx/>
                <a:uFillTx/>
                <a:latin typeface="メイリオ"/>
                <a:ea typeface="メイリオ"/>
                <a:cs typeface="+mn-cs"/>
              </a:rPr>
              <a:t>ファーストアカウンティング株式会社</a:t>
            </a:r>
            <a:r>
              <a:rPr kumimoji="0" lang="ja-JP" altLang="en-US" sz="1200" kern="0" dirty="0">
                <a:solidFill>
                  <a:srgbClr val="404040"/>
                </a:solidFill>
                <a:latin typeface="メイリオ"/>
                <a:ea typeface="メイリオ"/>
              </a:rPr>
              <a:t>プレスリリース</a:t>
            </a:r>
            <a:endParaRPr kumimoji="0" lang="en-US" altLang="ja-JP" sz="1200" kern="0" dirty="0">
              <a:solidFill>
                <a:srgbClr val="404040"/>
              </a:solidFill>
              <a:latin typeface="メイリオ"/>
              <a:ea typeface="メイリオ"/>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kern="0" dirty="0">
                <a:solidFill>
                  <a:srgbClr val="404040"/>
                </a:solidFill>
                <a:latin typeface="メイリオ"/>
                <a:ea typeface="メイリオ"/>
              </a:rPr>
              <a:t>「ファーストアカウンティングがマレーシアの「</a:t>
            </a:r>
            <a:r>
              <a:rPr kumimoji="0" lang="en-US" altLang="ja-JP" sz="1200" kern="0" dirty="0">
                <a:solidFill>
                  <a:srgbClr val="404040"/>
                </a:solidFill>
                <a:latin typeface="メイリオ"/>
                <a:ea typeface="メイリオ"/>
              </a:rPr>
              <a:t>e-Invoicing </a:t>
            </a:r>
            <a:r>
              <a:rPr kumimoji="0" lang="ja-JP" altLang="en-US" sz="1200" kern="0" dirty="0">
                <a:solidFill>
                  <a:srgbClr val="404040"/>
                </a:solidFill>
                <a:latin typeface="メイリオ"/>
                <a:ea typeface="メイリオ"/>
              </a:rPr>
              <a:t>ワーキンググループ」にスポンサーとして参加します」より</a:t>
            </a:r>
            <a:endParaRPr kumimoji="0" lang="en-US" altLang="ja-JP" sz="1200" b="0" i="0" u="none" strike="noStrike" kern="0" cap="none" spc="0" normalizeH="0" baseline="0" noProof="0" dirty="0">
              <a:ln>
                <a:noFill/>
              </a:ln>
              <a:solidFill>
                <a:srgbClr val="404040"/>
              </a:solidFill>
              <a:effectLst/>
              <a:uLnTx/>
              <a:uFillTx/>
              <a:latin typeface="メイリオ"/>
              <a:ea typeface="メイリオ"/>
              <a:cs typeface="+mn-cs"/>
            </a:endParaRPr>
          </a:p>
        </p:txBody>
      </p:sp>
      <p:sp>
        <p:nvSpPr>
          <p:cNvPr id="7" name="角丸四角形 11">
            <a:extLst>
              <a:ext uri="{FF2B5EF4-FFF2-40B4-BE49-F238E27FC236}">
                <a16:creationId xmlns:a16="http://schemas.microsoft.com/office/drawing/2014/main" id="{6D3C5147-4B86-5D3F-EFB7-F5CB0D9142DB}"/>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8" name="角丸四角形 12">
            <a:extLst>
              <a:ext uri="{FF2B5EF4-FFF2-40B4-BE49-F238E27FC236}">
                <a16:creationId xmlns:a16="http://schemas.microsoft.com/office/drawing/2014/main" id="{DAA1AD48-6A5F-C1B6-C4A8-66E5B9BC949F}"/>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Tree>
    <p:extLst>
      <p:ext uri="{BB962C8B-B14F-4D97-AF65-F5344CB8AC3E}">
        <p14:creationId xmlns:p14="http://schemas.microsoft.com/office/powerpoint/2010/main" val="1303888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275B2D-1C83-AF7C-A6D7-D4C2635C91CF}"/>
              </a:ext>
            </a:extLst>
          </p:cNvPr>
          <p:cNvSpPr>
            <a:spLocks noGrp="1"/>
          </p:cNvSpPr>
          <p:nvPr>
            <p:ph type="title"/>
          </p:nvPr>
        </p:nvSpPr>
        <p:spPr/>
        <p:txBody>
          <a:bodyPr/>
          <a:lstStyle/>
          <a:p>
            <a:r>
              <a:rPr kumimoji="1" lang="en-US" altLang="ja-JP" dirty="0"/>
              <a:t>No.6</a:t>
            </a:r>
            <a:endParaRPr kumimoji="1" lang="ja-JP" altLang="en-US" dirty="0"/>
          </a:p>
        </p:txBody>
      </p:sp>
      <p:sp>
        <p:nvSpPr>
          <p:cNvPr id="3" name="スライド番号プレースホルダー 2">
            <a:extLst>
              <a:ext uri="{FF2B5EF4-FFF2-40B4-BE49-F238E27FC236}">
                <a16:creationId xmlns:a16="http://schemas.microsoft.com/office/drawing/2014/main" id="{65D014E9-DC39-D4D5-D46C-81E33512AD4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1505F6FD-2734-EB7D-FADE-6A1270EBAE8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四角形: 角を丸くする 4">
            <a:extLst>
              <a:ext uri="{FF2B5EF4-FFF2-40B4-BE49-F238E27FC236}">
                <a16:creationId xmlns:a16="http://schemas.microsoft.com/office/drawing/2014/main" id="{88BB7A30-998E-132D-6085-2D27F2B000B8}"/>
              </a:ext>
            </a:extLst>
          </p:cNvPr>
          <p:cNvSpPr/>
          <p:nvPr/>
        </p:nvSpPr>
        <p:spPr>
          <a:xfrm>
            <a:off x="204393" y="3717457"/>
            <a:ext cx="4223591" cy="1175910"/>
          </a:xfrm>
          <a:prstGeom prst="roundRect">
            <a:avLst>
              <a:gd name="adj" fmla="val 964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ED7DE65-04CF-CE38-D223-DC50E7B0E37A}"/>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デジタルインボイスは、紙請求書、</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PDF</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請求書とど</a:t>
            </a:r>
            <a:r>
              <a:rPr kumimoji="0" lang="ja-JP" altLang="en-US" sz="1400" kern="0" dirty="0">
                <a:solidFill>
                  <a:sysClr val="windowText" lastClr="000000">
                    <a:lumMod val="75000"/>
                    <a:lumOff val="25000"/>
                  </a:sysClr>
                </a:solidFill>
                <a:latin typeface="メイリオ"/>
                <a:ea typeface="メイリオ"/>
              </a:rPr>
              <a:t>こが</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違うのですか？</a:t>
            </a:r>
          </a:p>
        </p:txBody>
      </p:sp>
      <p:sp>
        <p:nvSpPr>
          <p:cNvPr id="8" name="テキスト ボックス 7">
            <a:extLst>
              <a:ext uri="{FF2B5EF4-FFF2-40B4-BE49-F238E27FC236}">
                <a16:creationId xmlns:a16="http://schemas.microsoft.com/office/drawing/2014/main" id="{D75FF6AF-7614-38C6-83A3-AE58F283999D}"/>
              </a:ext>
            </a:extLst>
          </p:cNvPr>
          <p:cNvSpPr txBox="1"/>
          <p:nvPr/>
        </p:nvSpPr>
        <p:spPr>
          <a:xfrm>
            <a:off x="251520" y="1752027"/>
            <a:ext cx="8892480"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・紙と</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PDF</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はシステムへ入力し直す必要があります（</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AI-OCR</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を使用しても精度は</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100%</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ではなく補正が必要）</a:t>
            </a:r>
            <a:b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b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　共通化された標準仕様で届く</a:t>
            </a:r>
            <a:r>
              <a:rPr kumimoji="0" lang="ja-JP" altLang="en-US" sz="1400" kern="0" dirty="0">
                <a:solidFill>
                  <a:sysClr val="windowText" lastClr="000000">
                    <a:lumMod val="75000"/>
                    <a:lumOff val="25000"/>
                  </a:sysClr>
                </a:solidFill>
                <a:latin typeface="メイリオ"/>
                <a:ea typeface="メイリオ"/>
              </a:rPr>
              <a:t>ため、伝票作成を自動化</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することができます</a:t>
            </a: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sp>
        <p:nvSpPr>
          <p:cNvPr id="9" name="矢印: 右 8">
            <a:extLst>
              <a:ext uri="{FF2B5EF4-FFF2-40B4-BE49-F238E27FC236}">
                <a16:creationId xmlns:a16="http://schemas.microsoft.com/office/drawing/2014/main" id="{84EA5CD9-4A50-C839-56CD-B6E60D2F1D10}"/>
              </a:ext>
            </a:extLst>
          </p:cNvPr>
          <p:cNvSpPr/>
          <p:nvPr/>
        </p:nvSpPr>
        <p:spPr>
          <a:xfrm>
            <a:off x="1029425" y="2673151"/>
            <a:ext cx="1903111" cy="30741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19174D8-EBD6-B085-E293-AD13622E58E6}"/>
              </a:ext>
            </a:extLst>
          </p:cNvPr>
          <p:cNvSpPr txBox="1"/>
          <p:nvPr/>
        </p:nvSpPr>
        <p:spPr>
          <a:xfrm>
            <a:off x="251520" y="3275905"/>
            <a:ext cx="877163" cy="230832"/>
          </a:xfrm>
          <a:prstGeom prst="rect">
            <a:avLst/>
          </a:prstGeom>
          <a:noFill/>
        </p:spPr>
        <p:txBody>
          <a:bodyPr wrap="none" rtlCol="0">
            <a:spAutoFit/>
          </a:bodyPr>
          <a:lstStyle/>
          <a:p>
            <a:r>
              <a:rPr kumimoji="1" lang="ja-JP" altLang="en-US" sz="900" dirty="0">
                <a:solidFill>
                  <a:srgbClr val="FF0000"/>
                </a:solidFill>
              </a:rPr>
              <a:t>紙請求書作成</a:t>
            </a:r>
          </a:p>
        </p:txBody>
      </p:sp>
      <p:sp>
        <p:nvSpPr>
          <p:cNvPr id="13" name="テキスト ボックス 12">
            <a:extLst>
              <a:ext uri="{FF2B5EF4-FFF2-40B4-BE49-F238E27FC236}">
                <a16:creationId xmlns:a16="http://schemas.microsoft.com/office/drawing/2014/main" id="{04B062CC-063B-53F0-8A14-87A43648BD2C}"/>
              </a:ext>
            </a:extLst>
          </p:cNvPr>
          <p:cNvSpPr txBox="1"/>
          <p:nvPr/>
        </p:nvSpPr>
        <p:spPr>
          <a:xfrm>
            <a:off x="2792271" y="3275905"/>
            <a:ext cx="1569660" cy="230832"/>
          </a:xfrm>
          <a:prstGeom prst="rect">
            <a:avLst/>
          </a:prstGeom>
          <a:noFill/>
        </p:spPr>
        <p:txBody>
          <a:bodyPr wrap="none" rtlCol="0">
            <a:spAutoFit/>
          </a:bodyPr>
          <a:lstStyle/>
          <a:p>
            <a:r>
              <a:rPr lang="ja-JP" altLang="en-US" sz="900" dirty="0">
                <a:solidFill>
                  <a:srgbClr val="FF0000"/>
                </a:solidFill>
              </a:rPr>
              <a:t>必要情報をシステムへ入力</a:t>
            </a:r>
            <a:endParaRPr kumimoji="1" lang="ja-JP" altLang="en-US" sz="900" dirty="0">
              <a:solidFill>
                <a:srgbClr val="FF0000"/>
              </a:solidFill>
            </a:endParaRPr>
          </a:p>
        </p:txBody>
      </p:sp>
      <p:sp>
        <p:nvSpPr>
          <p:cNvPr id="15" name="テキスト ボックス 14">
            <a:extLst>
              <a:ext uri="{FF2B5EF4-FFF2-40B4-BE49-F238E27FC236}">
                <a16:creationId xmlns:a16="http://schemas.microsoft.com/office/drawing/2014/main" id="{2DE2F540-82DE-2FBE-8F85-041B6F71CBC8}"/>
              </a:ext>
            </a:extLst>
          </p:cNvPr>
          <p:cNvSpPr txBox="1"/>
          <p:nvPr/>
        </p:nvSpPr>
        <p:spPr>
          <a:xfrm>
            <a:off x="331540" y="3594670"/>
            <a:ext cx="867545" cy="230832"/>
          </a:xfrm>
          <a:prstGeom prst="rect">
            <a:avLst/>
          </a:prstGeom>
          <a:solidFill>
            <a:schemeClr val="bg1"/>
          </a:solidFill>
        </p:spPr>
        <p:txBody>
          <a:bodyPr wrap="none" rtlCol="0">
            <a:spAutoFit/>
          </a:bodyPr>
          <a:lstStyle/>
          <a:p>
            <a:r>
              <a:rPr kumimoji="1" lang="ja-JP" altLang="en-US" sz="900" dirty="0"/>
              <a:t>■</a:t>
            </a:r>
            <a:r>
              <a:rPr kumimoji="1" lang="en-US" altLang="ja-JP" sz="900" dirty="0"/>
              <a:t>PDF</a:t>
            </a:r>
            <a:r>
              <a:rPr kumimoji="1" lang="ja-JP" altLang="en-US" sz="900" dirty="0"/>
              <a:t>請求書</a:t>
            </a:r>
          </a:p>
        </p:txBody>
      </p:sp>
      <p:sp>
        <p:nvSpPr>
          <p:cNvPr id="16" name="矢印: 右 15">
            <a:extLst>
              <a:ext uri="{FF2B5EF4-FFF2-40B4-BE49-F238E27FC236}">
                <a16:creationId xmlns:a16="http://schemas.microsoft.com/office/drawing/2014/main" id="{1BA21D81-933A-6A3A-40D6-34E8FD9B2804}"/>
              </a:ext>
            </a:extLst>
          </p:cNvPr>
          <p:cNvSpPr/>
          <p:nvPr/>
        </p:nvSpPr>
        <p:spPr>
          <a:xfrm>
            <a:off x="1037437" y="4059781"/>
            <a:ext cx="1903111" cy="30741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C235ECC-4622-6875-B668-B7795CF6B5A1}"/>
              </a:ext>
            </a:extLst>
          </p:cNvPr>
          <p:cNvSpPr txBox="1"/>
          <p:nvPr/>
        </p:nvSpPr>
        <p:spPr>
          <a:xfrm>
            <a:off x="204393" y="4662535"/>
            <a:ext cx="1329210" cy="230832"/>
          </a:xfrm>
          <a:prstGeom prst="rect">
            <a:avLst/>
          </a:prstGeom>
          <a:noFill/>
        </p:spPr>
        <p:txBody>
          <a:bodyPr wrap="none" rtlCol="0">
            <a:spAutoFit/>
          </a:bodyPr>
          <a:lstStyle/>
          <a:p>
            <a:r>
              <a:rPr lang="en-US" altLang="ja-JP" sz="900" dirty="0"/>
              <a:t>PDF</a:t>
            </a:r>
            <a:r>
              <a:rPr lang="ja-JP" altLang="en-US" sz="900" dirty="0"/>
              <a:t>作成、出力し送付</a:t>
            </a:r>
            <a:endParaRPr kumimoji="1" lang="ja-JP" altLang="en-US" sz="900" dirty="0"/>
          </a:p>
        </p:txBody>
      </p:sp>
      <p:sp>
        <p:nvSpPr>
          <p:cNvPr id="19" name="テキスト ボックス 18">
            <a:extLst>
              <a:ext uri="{FF2B5EF4-FFF2-40B4-BE49-F238E27FC236}">
                <a16:creationId xmlns:a16="http://schemas.microsoft.com/office/drawing/2014/main" id="{B88F06D6-3B52-B3B9-EA78-BD01F1BB8716}"/>
              </a:ext>
            </a:extLst>
          </p:cNvPr>
          <p:cNvSpPr txBox="1"/>
          <p:nvPr/>
        </p:nvSpPr>
        <p:spPr>
          <a:xfrm>
            <a:off x="2800283" y="4662535"/>
            <a:ext cx="1569660" cy="230832"/>
          </a:xfrm>
          <a:prstGeom prst="rect">
            <a:avLst/>
          </a:prstGeom>
          <a:noFill/>
        </p:spPr>
        <p:txBody>
          <a:bodyPr wrap="none" rtlCol="0">
            <a:spAutoFit/>
          </a:bodyPr>
          <a:lstStyle/>
          <a:p>
            <a:r>
              <a:rPr lang="ja-JP" altLang="en-US" sz="900" dirty="0">
                <a:solidFill>
                  <a:srgbClr val="FF0000"/>
                </a:solidFill>
              </a:rPr>
              <a:t>必要情報をシステムへ入力</a:t>
            </a:r>
            <a:endParaRPr kumimoji="1" lang="ja-JP" altLang="en-US" sz="900" dirty="0">
              <a:solidFill>
                <a:srgbClr val="FF0000"/>
              </a:solidFill>
            </a:endParaRPr>
          </a:p>
        </p:txBody>
      </p:sp>
      <p:sp>
        <p:nvSpPr>
          <p:cNvPr id="21" name="四角形: 角を丸くする 20">
            <a:extLst>
              <a:ext uri="{FF2B5EF4-FFF2-40B4-BE49-F238E27FC236}">
                <a16:creationId xmlns:a16="http://schemas.microsoft.com/office/drawing/2014/main" id="{9DDC6F66-3DB4-BF5E-A33F-ACA979BE6B40}"/>
              </a:ext>
            </a:extLst>
          </p:cNvPr>
          <p:cNvSpPr/>
          <p:nvPr/>
        </p:nvSpPr>
        <p:spPr>
          <a:xfrm>
            <a:off x="241055" y="2357695"/>
            <a:ext cx="4223591" cy="1175910"/>
          </a:xfrm>
          <a:prstGeom prst="roundRect">
            <a:avLst>
              <a:gd name="adj" fmla="val 964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2FD6462-1CD8-B1A9-1E86-5C97AB7B24D4}"/>
              </a:ext>
            </a:extLst>
          </p:cNvPr>
          <p:cNvSpPr txBox="1"/>
          <p:nvPr/>
        </p:nvSpPr>
        <p:spPr>
          <a:xfrm>
            <a:off x="323528" y="2211710"/>
            <a:ext cx="761747" cy="230832"/>
          </a:xfrm>
          <a:prstGeom prst="rect">
            <a:avLst/>
          </a:prstGeom>
          <a:solidFill>
            <a:schemeClr val="bg1"/>
          </a:solidFill>
        </p:spPr>
        <p:txBody>
          <a:bodyPr wrap="none" rtlCol="0">
            <a:spAutoFit/>
          </a:bodyPr>
          <a:lstStyle/>
          <a:p>
            <a:r>
              <a:rPr kumimoji="1" lang="ja-JP" altLang="en-US" sz="900" dirty="0"/>
              <a:t>■紙請求書</a:t>
            </a:r>
          </a:p>
        </p:txBody>
      </p:sp>
      <p:sp>
        <p:nvSpPr>
          <p:cNvPr id="23" name="矢印: 右 22">
            <a:extLst>
              <a:ext uri="{FF2B5EF4-FFF2-40B4-BE49-F238E27FC236}">
                <a16:creationId xmlns:a16="http://schemas.microsoft.com/office/drawing/2014/main" id="{B5C26855-FF7C-E7A5-AAA8-2B2D76CDCA10}"/>
              </a:ext>
            </a:extLst>
          </p:cNvPr>
          <p:cNvSpPr/>
          <p:nvPr/>
        </p:nvSpPr>
        <p:spPr>
          <a:xfrm>
            <a:off x="4552749" y="3155638"/>
            <a:ext cx="562878" cy="96035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0B1753DF-E7F6-BCDD-EC47-979565B190F9}"/>
              </a:ext>
            </a:extLst>
          </p:cNvPr>
          <p:cNvGrpSpPr/>
          <p:nvPr/>
        </p:nvGrpSpPr>
        <p:grpSpPr>
          <a:xfrm>
            <a:off x="5198723" y="2715765"/>
            <a:ext cx="3632590" cy="1298698"/>
            <a:chOff x="4755835" y="2857228"/>
            <a:chExt cx="3632590" cy="1298698"/>
          </a:xfrm>
        </p:grpSpPr>
        <p:sp>
          <p:nvSpPr>
            <p:cNvPr id="25" name="四角形: 角を丸くする 24">
              <a:extLst>
                <a:ext uri="{FF2B5EF4-FFF2-40B4-BE49-F238E27FC236}">
                  <a16:creationId xmlns:a16="http://schemas.microsoft.com/office/drawing/2014/main" id="{536F78EF-0E56-1E47-89CE-2F7C110F32DB}"/>
                </a:ext>
              </a:extLst>
            </p:cNvPr>
            <p:cNvSpPr/>
            <p:nvPr/>
          </p:nvSpPr>
          <p:spPr>
            <a:xfrm>
              <a:off x="4755835" y="2980016"/>
              <a:ext cx="3632590" cy="1175910"/>
            </a:xfrm>
            <a:prstGeom prst="roundRect">
              <a:avLst>
                <a:gd name="adj" fmla="val 964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B369E1A-E5AD-30A3-8F3B-4C9AB83B79A5}"/>
                </a:ext>
              </a:extLst>
            </p:cNvPr>
            <p:cNvSpPr txBox="1"/>
            <p:nvPr/>
          </p:nvSpPr>
          <p:spPr>
            <a:xfrm>
              <a:off x="4882981" y="2857228"/>
              <a:ext cx="1347018" cy="230832"/>
            </a:xfrm>
            <a:prstGeom prst="rect">
              <a:avLst/>
            </a:prstGeom>
            <a:solidFill>
              <a:schemeClr val="bg1"/>
            </a:solidFill>
          </p:spPr>
          <p:txBody>
            <a:bodyPr wrap="square" rtlCol="0">
              <a:spAutoFit/>
            </a:bodyPr>
            <a:lstStyle/>
            <a:p>
              <a:r>
                <a:rPr kumimoji="1" lang="ja-JP" altLang="en-US" sz="900" dirty="0"/>
                <a:t>■デジタルインボイス</a:t>
              </a:r>
            </a:p>
          </p:txBody>
        </p:sp>
        <p:sp>
          <p:nvSpPr>
            <p:cNvPr id="28" name="矢印: 右 27">
              <a:extLst>
                <a:ext uri="{FF2B5EF4-FFF2-40B4-BE49-F238E27FC236}">
                  <a16:creationId xmlns:a16="http://schemas.microsoft.com/office/drawing/2014/main" id="{C38E58BD-A739-52A2-9662-FF0ABC27C235}"/>
                </a:ext>
              </a:extLst>
            </p:cNvPr>
            <p:cNvSpPr/>
            <p:nvPr/>
          </p:nvSpPr>
          <p:spPr>
            <a:xfrm>
              <a:off x="5588878" y="3322340"/>
              <a:ext cx="1903111" cy="30741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358D66D-37C1-0D3A-A32E-7E937E0CFCE0}"/>
                </a:ext>
              </a:extLst>
            </p:cNvPr>
            <p:cNvSpPr txBox="1"/>
            <p:nvPr/>
          </p:nvSpPr>
          <p:spPr>
            <a:xfrm>
              <a:off x="7602290" y="3925094"/>
              <a:ext cx="646331" cy="230832"/>
            </a:xfrm>
            <a:prstGeom prst="rect">
              <a:avLst/>
            </a:prstGeom>
            <a:noFill/>
          </p:spPr>
          <p:txBody>
            <a:bodyPr wrap="none" rtlCol="0">
              <a:spAutoFit/>
            </a:bodyPr>
            <a:lstStyle/>
            <a:p>
              <a:r>
                <a:rPr lang="ja-JP" altLang="en-US" sz="900" dirty="0">
                  <a:solidFill>
                    <a:srgbClr val="0070C0"/>
                  </a:solidFill>
                </a:rPr>
                <a:t>自動処理</a:t>
              </a:r>
              <a:endParaRPr kumimoji="1" lang="ja-JP" altLang="en-US" sz="900" dirty="0">
                <a:solidFill>
                  <a:srgbClr val="0070C0"/>
                </a:solidFill>
              </a:endParaRPr>
            </a:p>
          </p:txBody>
        </p:sp>
        <p:pic>
          <p:nvPicPr>
            <p:cNvPr id="31" name="図 30">
              <a:extLst>
                <a:ext uri="{FF2B5EF4-FFF2-40B4-BE49-F238E27FC236}">
                  <a16:creationId xmlns:a16="http://schemas.microsoft.com/office/drawing/2014/main" id="{B44C4898-B853-8C99-D99C-DFCABEA2B828}"/>
                </a:ext>
              </a:extLst>
            </p:cNvPr>
            <p:cNvPicPr>
              <a:picLocks noChangeAspect="1"/>
            </p:cNvPicPr>
            <p:nvPr/>
          </p:nvPicPr>
          <p:blipFill rotWithShape="1">
            <a:blip r:embed="rId2"/>
            <a:srcRect l="55837" t="38121" r="39510" b="57679"/>
            <a:stretch/>
          </p:blipFill>
          <p:spPr>
            <a:xfrm>
              <a:off x="6229999" y="3198702"/>
              <a:ext cx="450213" cy="457163"/>
            </a:xfrm>
            <a:prstGeom prst="rect">
              <a:avLst/>
            </a:prstGeom>
          </p:spPr>
        </p:pic>
        <p:sp>
          <p:nvSpPr>
            <p:cNvPr id="32" name="テキスト ボックス 31">
              <a:extLst>
                <a:ext uri="{FF2B5EF4-FFF2-40B4-BE49-F238E27FC236}">
                  <a16:creationId xmlns:a16="http://schemas.microsoft.com/office/drawing/2014/main" id="{CE42AB56-E94B-269F-31A6-2C2652688B2F}"/>
                </a:ext>
              </a:extLst>
            </p:cNvPr>
            <p:cNvSpPr txBox="1"/>
            <p:nvPr/>
          </p:nvSpPr>
          <p:spPr>
            <a:xfrm>
              <a:off x="5940152" y="3710086"/>
              <a:ext cx="1223412" cy="230832"/>
            </a:xfrm>
            <a:prstGeom prst="rect">
              <a:avLst/>
            </a:prstGeom>
            <a:solidFill>
              <a:schemeClr val="bg1"/>
            </a:solidFill>
          </p:spPr>
          <p:txBody>
            <a:bodyPr wrap="none" rtlCol="0">
              <a:spAutoFit/>
            </a:bodyPr>
            <a:lstStyle/>
            <a:p>
              <a:r>
                <a:rPr kumimoji="1" lang="ja-JP" altLang="en-US" sz="900" dirty="0"/>
                <a:t>デジタルインボイス</a:t>
              </a:r>
            </a:p>
          </p:txBody>
        </p:sp>
        <p:sp>
          <p:nvSpPr>
            <p:cNvPr id="33" name="テキスト ボックス 32">
              <a:extLst>
                <a:ext uri="{FF2B5EF4-FFF2-40B4-BE49-F238E27FC236}">
                  <a16:creationId xmlns:a16="http://schemas.microsoft.com/office/drawing/2014/main" id="{13F480E9-5310-2BA1-A36D-95D3A81C3348}"/>
                </a:ext>
              </a:extLst>
            </p:cNvPr>
            <p:cNvSpPr txBox="1"/>
            <p:nvPr/>
          </p:nvSpPr>
          <p:spPr>
            <a:xfrm>
              <a:off x="4860032" y="3885163"/>
              <a:ext cx="761747" cy="230832"/>
            </a:xfrm>
            <a:prstGeom prst="rect">
              <a:avLst/>
            </a:prstGeom>
            <a:noFill/>
          </p:spPr>
          <p:txBody>
            <a:bodyPr wrap="none" rtlCol="0">
              <a:spAutoFit/>
            </a:bodyPr>
            <a:lstStyle/>
            <a:p>
              <a:r>
                <a:rPr lang="ja-JP" altLang="en-US" sz="900" dirty="0">
                  <a:solidFill>
                    <a:srgbClr val="0070C0"/>
                  </a:solidFill>
                </a:rPr>
                <a:t>データ送付</a:t>
              </a:r>
              <a:endParaRPr kumimoji="1" lang="ja-JP" altLang="en-US" sz="900" dirty="0">
                <a:solidFill>
                  <a:srgbClr val="0070C0"/>
                </a:solidFill>
              </a:endParaRPr>
            </a:p>
          </p:txBody>
        </p:sp>
      </p:grpSp>
      <p:sp>
        <p:nvSpPr>
          <p:cNvPr id="35" name="角丸四角形 37">
            <a:extLst>
              <a:ext uri="{FF2B5EF4-FFF2-40B4-BE49-F238E27FC236}">
                <a16:creationId xmlns:a16="http://schemas.microsoft.com/office/drawing/2014/main" id="{59E4A741-08CA-2810-5FAC-A943E279744A}"/>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36" name="角丸四角形 38">
            <a:extLst>
              <a:ext uri="{FF2B5EF4-FFF2-40B4-BE49-F238E27FC236}">
                <a16:creationId xmlns:a16="http://schemas.microsoft.com/office/drawing/2014/main" id="{7C148C01-F277-9E03-A3E0-7105A127CB58}"/>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
        <p:nvSpPr>
          <p:cNvPr id="42" name="Freeform 34">
            <a:extLst>
              <a:ext uri="{FF2B5EF4-FFF2-40B4-BE49-F238E27FC236}">
                <a16:creationId xmlns:a16="http://schemas.microsoft.com/office/drawing/2014/main" id="{3A2E02DF-3EE7-C603-B21B-6A32A13F7130}"/>
              </a:ext>
            </a:extLst>
          </p:cNvPr>
          <p:cNvSpPr>
            <a:spLocks noEditPoints="1"/>
          </p:cNvSpPr>
          <p:nvPr/>
        </p:nvSpPr>
        <p:spPr bwMode="auto">
          <a:xfrm>
            <a:off x="5368915" y="3126337"/>
            <a:ext cx="581780" cy="566720"/>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35">
            <a:extLst>
              <a:ext uri="{FF2B5EF4-FFF2-40B4-BE49-F238E27FC236}">
                <a16:creationId xmlns:a16="http://schemas.microsoft.com/office/drawing/2014/main" id="{392F950C-352D-CA10-2F62-A6ABE0463CF9}"/>
              </a:ext>
            </a:extLst>
          </p:cNvPr>
          <p:cNvSpPr>
            <a:spLocks noEditPoints="1"/>
          </p:cNvSpPr>
          <p:nvPr/>
        </p:nvSpPr>
        <p:spPr bwMode="auto">
          <a:xfrm>
            <a:off x="8092205" y="3126337"/>
            <a:ext cx="581780" cy="566720"/>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332 w 385"/>
              <a:gd name="T29" fmla="*/ 199 h 365"/>
              <a:gd name="T30" fmla="*/ 238 w 385"/>
              <a:gd name="T31" fmla="*/ 154 h 365"/>
              <a:gd name="T32" fmla="*/ 148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319 w 385"/>
              <a:gd name="T47" fmla="*/ 217 h 365"/>
              <a:gd name="T48" fmla="*/ 337 w 385"/>
              <a:gd name="T49" fmla="*/ 275 h 365"/>
              <a:gd name="T50" fmla="*/ 319 w 385"/>
              <a:gd name="T51" fmla="*/ 280 h 365"/>
              <a:gd name="T52" fmla="*/ 318 w 385"/>
              <a:gd name="T53" fmla="*/ 336 h 365"/>
              <a:gd name="T54" fmla="*/ 374 w 385"/>
              <a:gd name="T55" fmla="*/ 293 h 365"/>
              <a:gd name="T56" fmla="*/ 150 w 385"/>
              <a:gd name="T57" fmla="*/ 126 h 365"/>
              <a:gd name="T58" fmla="*/ 122 w 385"/>
              <a:gd name="T59" fmla="*/ 126 h 365"/>
              <a:gd name="T60" fmla="*/ 122 w 385"/>
              <a:gd name="T61" fmla="*/ 71 h 365"/>
              <a:gd name="T62" fmla="*/ 263 w 385"/>
              <a:gd name="T63" fmla="*/ 71 h 365"/>
              <a:gd name="T64" fmla="*/ 263 w 385"/>
              <a:gd name="T65" fmla="*/ 126 h 365"/>
              <a:gd name="T66" fmla="*/ 236 w 385"/>
              <a:gd name="T67" fmla="*/ 12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5" h="365">
                <a:moveTo>
                  <a:pt x="313" y="362"/>
                </a:moveTo>
                <a:cubicBezTo>
                  <a:pt x="313" y="364"/>
                  <a:pt x="311" y="365"/>
                  <a:pt x="309" y="365"/>
                </a:cubicBezTo>
                <a:cubicBezTo>
                  <a:pt x="76" y="365"/>
                  <a:pt x="76" y="365"/>
                  <a:pt x="76" y="365"/>
                </a:cubicBezTo>
                <a:cubicBezTo>
                  <a:pt x="74" y="365"/>
                  <a:pt x="73" y="364"/>
                  <a:pt x="73" y="362"/>
                </a:cubicBezTo>
                <a:cubicBezTo>
                  <a:pt x="73" y="351"/>
                  <a:pt x="73" y="351"/>
                  <a:pt x="73" y="351"/>
                </a:cubicBezTo>
                <a:cubicBezTo>
                  <a:pt x="73" y="349"/>
                  <a:pt x="74"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374" y="293"/>
                </a:moveTo>
                <a:cubicBezTo>
                  <a:pt x="361" y="262"/>
                  <a:pt x="346" y="228"/>
                  <a:pt x="332" y="199"/>
                </a:cubicBezTo>
                <a:cubicBezTo>
                  <a:pt x="318" y="169"/>
                  <a:pt x="301" y="154"/>
                  <a:pt x="263" y="154"/>
                </a:cubicBezTo>
                <a:cubicBezTo>
                  <a:pt x="238" y="154"/>
                  <a:pt x="238" y="154"/>
                  <a:pt x="238" y="154"/>
                </a:cubicBezTo>
                <a:cubicBezTo>
                  <a:pt x="235" y="191"/>
                  <a:pt x="223" y="195"/>
                  <a:pt x="193" y="173"/>
                </a:cubicBezTo>
                <a:cubicBezTo>
                  <a:pt x="163" y="195"/>
                  <a:pt x="151" y="191"/>
                  <a:pt x="148" y="154"/>
                </a:cubicBez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5" y="283"/>
                  <a:pt x="335" y="283"/>
                  <a:pt x="335" y="283"/>
                </a:cubicBezTo>
                <a:cubicBezTo>
                  <a:pt x="319" y="280"/>
                  <a:pt x="319" y="280"/>
                  <a:pt x="319" y="280"/>
                </a:cubicBezTo>
                <a:cubicBezTo>
                  <a:pt x="319" y="333"/>
                  <a:pt x="319" y="333"/>
                  <a:pt x="319" y="333"/>
                </a:cubicBezTo>
                <a:cubicBezTo>
                  <a:pt x="319" y="334"/>
                  <a:pt x="319" y="335"/>
                  <a:pt x="318" y="336"/>
                </a:cubicBezTo>
                <a:cubicBezTo>
                  <a:pt x="325" y="337"/>
                  <a:pt x="333" y="338"/>
                  <a:pt x="340" y="339"/>
                </a:cubicBezTo>
                <a:cubicBezTo>
                  <a:pt x="365" y="343"/>
                  <a:pt x="385" y="317"/>
                  <a:pt x="374" y="293"/>
                </a:cubicBezTo>
                <a:close/>
                <a:moveTo>
                  <a:pt x="193" y="141"/>
                </a:moveTo>
                <a:cubicBezTo>
                  <a:pt x="176" y="141"/>
                  <a:pt x="162" y="136"/>
                  <a:pt x="150" y="126"/>
                </a:cubicBezTo>
                <a:cubicBezTo>
                  <a:pt x="122" y="138"/>
                  <a:pt x="122" y="138"/>
                  <a:pt x="122" y="138"/>
                </a:cubicBezTo>
                <a:cubicBezTo>
                  <a:pt x="122" y="126"/>
                  <a:pt x="122" y="126"/>
                  <a:pt x="122" y="126"/>
                </a:cubicBezTo>
                <a:cubicBezTo>
                  <a:pt x="122" y="117"/>
                  <a:pt x="122" y="117"/>
                  <a:pt x="122" y="117"/>
                </a:cubicBezTo>
                <a:cubicBezTo>
                  <a:pt x="122" y="71"/>
                  <a:pt x="122" y="71"/>
                  <a:pt x="122" y="71"/>
                </a:cubicBezTo>
                <a:cubicBezTo>
                  <a:pt x="122" y="32"/>
                  <a:pt x="154" y="0"/>
                  <a:pt x="193" y="0"/>
                </a:cubicBezTo>
                <a:cubicBezTo>
                  <a:pt x="232" y="0"/>
                  <a:pt x="263" y="32"/>
                  <a:pt x="263" y="71"/>
                </a:cubicBezTo>
                <a:cubicBezTo>
                  <a:pt x="263" y="117"/>
                  <a:pt x="263" y="117"/>
                  <a:pt x="263" y="117"/>
                </a:cubicBezTo>
                <a:cubicBezTo>
                  <a:pt x="263" y="126"/>
                  <a:pt x="263" y="126"/>
                  <a:pt x="263" y="126"/>
                </a:cubicBezTo>
                <a:cubicBezTo>
                  <a:pt x="263" y="138"/>
                  <a:pt x="263" y="138"/>
                  <a:pt x="263" y="138"/>
                </a:cubicBezTo>
                <a:cubicBezTo>
                  <a:pt x="236" y="126"/>
                  <a:pt x="236" y="126"/>
                  <a:pt x="236" y="126"/>
                </a:cubicBezTo>
                <a:cubicBezTo>
                  <a:pt x="224" y="136"/>
                  <a:pt x="209" y="141"/>
                  <a:pt x="193" y="141"/>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7">
            <a:extLst>
              <a:ext uri="{FF2B5EF4-FFF2-40B4-BE49-F238E27FC236}">
                <a16:creationId xmlns:a16="http://schemas.microsoft.com/office/drawing/2014/main" id="{B2D6840D-FA10-C1BE-BBB3-894B20E3F560}"/>
              </a:ext>
            </a:extLst>
          </p:cNvPr>
          <p:cNvSpPr>
            <a:spLocks noEditPoints="1"/>
          </p:cNvSpPr>
          <p:nvPr/>
        </p:nvSpPr>
        <p:spPr bwMode="auto">
          <a:xfrm>
            <a:off x="1774859" y="2649640"/>
            <a:ext cx="287338" cy="377825"/>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p>
            <a:pPr algn="ctr"/>
            <a:r>
              <a:rPr lang="ja-JP" altLang="en-US" sz="1100" b="1" dirty="0"/>
              <a:t>紙</a:t>
            </a:r>
          </a:p>
        </p:txBody>
      </p:sp>
      <p:grpSp>
        <p:nvGrpSpPr>
          <p:cNvPr id="47" name="グループ化 46">
            <a:extLst>
              <a:ext uri="{FF2B5EF4-FFF2-40B4-BE49-F238E27FC236}">
                <a16:creationId xmlns:a16="http://schemas.microsoft.com/office/drawing/2014/main" id="{82B09868-14B1-7928-6C9E-1030575CCD17}"/>
              </a:ext>
            </a:extLst>
          </p:cNvPr>
          <p:cNvGrpSpPr/>
          <p:nvPr/>
        </p:nvGrpSpPr>
        <p:grpSpPr>
          <a:xfrm>
            <a:off x="1774859" y="4049621"/>
            <a:ext cx="287338" cy="379413"/>
            <a:chOff x="755650" y="3768725"/>
            <a:chExt cx="287338" cy="379413"/>
          </a:xfrm>
        </p:grpSpPr>
        <p:sp>
          <p:nvSpPr>
            <p:cNvPr id="48" name="Freeform 29">
              <a:extLst>
                <a:ext uri="{FF2B5EF4-FFF2-40B4-BE49-F238E27FC236}">
                  <a16:creationId xmlns:a16="http://schemas.microsoft.com/office/drawing/2014/main" id="{48C6B2D4-7026-F931-0C7B-4DAE9264351E}"/>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0">
              <a:extLst>
                <a:ext uri="{FF2B5EF4-FFF2-40B4-BE49-F238E27FC236}">
                  <a16:creationId xmlns:a16="http://schemas.microsoft.com/office/drawing/2014/main" id="{23B65005-6B88-B12A-E037-7ACCDFE190F9}"/>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1">
              <a:extLst>
                <a:ext uri="{FF2B5EF4-FFF2-40B4-BE49-F238E27FC236}">
                  <a16:creationId xmlns:a16="http://schemas.microsoft.com/office/drawing/2014/main" id="{7BFA923D-60B8-EC03-8F0A-B1B9D83C4AFA}"/>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2">
              <a:extLst>
                <a:ext uri="{FF2B5EF4-FFF2-40B4-BE49-F238E27FC236}">
                  <a16:creationId xmlns:a16="http://schemas.microsoft.com/office/drawing/2014/main" id="{2944B503-0702-1F82-75CA-E930D3CF06B9}"/>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3">
              <a:extLst>
                <a:ext uri="{FF2B5EF4-FFF2-40B4-BE49-F238E27FC236}">
                  <a16:creationId xmlns:a16="http://schemas.microsoft.com/office/drawing/2014/main" id="{2EA21D27-D314-B3FD-1E3F-C2A59DE96E75}"/>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3" name="Freeform 18">
            <a:extLst>
              <a:ext uri="{FF2B5EF4-FFF2-40B4-BE49-F238E27FC236}">
                <a16:creationId xmlns:a16="http://schemas.microsoft.com/office/drawing/2014/main" id="{19BF6744-562F-BD46-DE52-CC4522ECA6B1}"/>
              </a:ext>
            </a:extLst>
          </p:cNvPr>
          <p:cNvSpPr>
            <a:spLocks noEditPoints="1"/>
          </p:cNvSpPr>
          <p:nvPr/>
        </p:nvSpPr>
        <p:spPr bwMode="auto">
          <a:xfrm>
            <a:off x="378141" y="3994508"/>
            <a:ext cx="533078" cy="589300"/>
          </a:xfrm>
          <a:custGeom>
            <a:avLst/>
            <a:gdLst>
              <a:gd name="T0" fmla="*/ 99 w 408"/>
              <a:gd name="T1" fmla="*/ 0 h 435"/>
              <a:gd name="T2" fmla="*/ 99 w 408"/>
              <a:gd name="T3" fmla="*/ 104 h 435"/>
              <a:gd name="T4" fmla="*/ 401 w 408"/>
              <a:gd name="T5" fmla="*/ 219 h 435"/>
              <a:gd name="T6" fmla="*/ 341 w 408"/>
              <a:gd name="T7" fmla="*/ 213 h 435"/>
              <a:gd name="T8" fmla="*/ 367 w 408"/>
              <a:gd name="T9" fmla="*/ 119 h 435"/>
              <a:gd name="T10" fmla="*/ 242 w 408"/>
              <a:gd name="T11" fmla="*/ 211 h 435"/>
              <a:gd name="T12" fmla="*/ 181 w 408"/>
              <a:gd name="T13" fmla="*/ 219 h 435"/>
              <a:gd name="T14" fmla="*/ 181 w 408"/>
              <a:gd name="T15" fmla="*/ 233 h 435"/>
              <a:gd name="T16" fmla="*/ 201 w 408"/>
              <a:gd name="T17" fmla="*/ 258 h 435"/>
              <a:gd name="T18" fmla="*/ 153 w 408"/>
              <a:gd name="T19" fmla="*/ 195 h 435"/>
              <a:gd name="T20" fmla="*/ 181 w 408"/>
              <a:gd name="T21" fmla="*/ 209 h 435"/>
              <a:gd name="T22" fmla="*/ 271 w 408"/>
              <a:gd name="T23" fmla="*/ 191 h 435"/>
              <a:gd name="T24" fmla="*/ 186 w 408"/>
              <a:gd name="T25" fmla="*/ 172 h 435"/>
              <a:gd name="T26" fmla="*/ 99 w 408"/>
              <a:gd name="T27" fmla="*/ 116 h 435"/>
              <a:gd name="T28" fmla="*/ 46 w 408"/>
              <a:gd name="T29" fmla="*/ 292 h 435"/>
              <a:gd name="T30" fmla="*/ 78 w 408"/>
              <a:gd name="T31" fmla="*/ 311 h 435"/>
              <a:gd name="T32" fmla="*/ 13 w 408"/>
              <a:gd name="T33" fmla="*/ 198 h 435"/>
              <a:gd name="T34" fmla="*/ 0 w 408"/>
              <a:gd name="T35" fmla="*/ 201 h 435"/>
              <a:gd name="T36" fmla="*/ 85 w 408"/>
              <a:gd name="T37" fmla="*/ 324 h 435"/>
              <a:gd name="T38" fmla="*/ 28 w 408"/>
              <a:gd name="T39" fmla="*/ 399 h 435"/>
              <a:gd name="T40" fmla="*/ 85 w 408"/>
              <a:gd name="T41" fmla="*/ 414 h 435"/>
              <a:gd name="T42" fmla="*/ 98 w 408"/>
              <a:gd name="T43" fmla="*/ 414 h 435"/>
              <a:gd name="T44" fmla="*/ 155 w 408"/>
              <a:gd name="T45" fmla="*/ 399 h 435"/>
              <a:gd name="T46" fmla="*/ 98 w 408"/>
              <a:gd name="T47" fmla="*/ 324 h 435"/>
              <a:gd name="T48" fmla="*/ 158 w 408"/>
              <a:gd name="T49" fmla="*/ 317 h 435"/>
              <a:gd name="T50" fmla="*/ 180 w 408"/>
              <a:gd name="T51" fmla="*/ 311 h 435"/>
              <a:gd name="T52" fmla="*/ 186 w 408"/>
              <a:gd name="T53" fmla="*/ 411 h 435"/>
              <a:gd name="T54" fmla="*/ 196 w 408"/>
              <a:gd name="T55" fmla="*/ 435 h 435"/>
              <a:gd name="T56" fmla="*/ 266 w 408"/>
              <a:gd name="T57" fmla="*/ 421 h 435"/>
              <a:gd name="T58" fmla="*/ 234 w 408"/>
              <a:gd name="T59" fmla="*/ 407 h 435"/>
              <a:gd name="T60" fmla="*/ 234 w 408"/>
              <a:gd name="T61" fmla="*/ 284 h 435"/>
              <a:gd name="T62" fmla="*/ 214 w 408"/>
              <a:gd name="T63" fmla="*/ 233 h 435"/>
              <a:gd name="T64" fmla="*/ 364 w 408"/>
              <a:gd name="T65" fmla="*/ 426 h 435"/>
              <a:gd name="T66" fmla="*/ 378 w 408"/>
              <a:gd name="T67" fmla="*/ 426 h 435"/>
              <a:gd name="T68" fmla="*/ 401 w 408"/>
              <a:gd name="T69" fmla="*/ 233 h 435"/>
              <a:gd name="T70" fmla="*/ 401 w 408"/>
              <a:gd name="T71" fmla="*/ 219 h 435"/>
              <a:gd name="T72" fmla="*/ 26 w 408"/>
              <a:gd name="T73" fmla="*/ 426 h 435"/>
              <a:gd name="T74" fmla="*/ 44 w 408"/>
              <a:gd name="T75" fmla="*/ 426 h 435"/>
              <a:gd name="T76" fmla="*/ 148 w 408"/>
              <a:gd name="T77" fmla="*/ 417 h 435"/>
              <a:gd name="T78" fmla="*/ 148 w 408"/>
              <a:gd name="T79" fmla="*/ 435 h 435"/>
              <a:gd name="T80" fmla="*/ 148 w 408"/>
              <a:gd name="T81"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 h="435">
                <a:moveTo>
                  <a:pt x="47" y="52"/>
                </a:moveTo>
                <a:cubicBezTo>
                  <a:pt x="47" y="23"/>
                  <a:pt x="71" y="0"/>
                  <a:pt x="99" y="0"/>
                </a:cubicBezTo>
                <a:cubicBezTo>
                  <a:pt x="128" y="0"/>
                  <a:pt x="152" y="23"/>
                  <a:pt x="152" y="52"/>
                </a:cubicBezTo>
                <a:cubicBezTo>
                  <a:pt x="152" y="81"/>
                  <a:pt x="128" y="104"/>
                  <a:pt x="99" y="104"/>
                </a:cubicBezTo>
                <a:cubicBezTo>
                  <a:pt x="71" y="104"/>
                  <a:pt x="47" y="81"/>
                  <a:pt x="47" y="52"/>
                </a:cubicBezTo>
                <a:close/>
                <a:moveTo>
                  <a:pt x="401" y="219"/>
                </a:moveTo>
                <a:cubicBezTo>
                  <a:pt x="341" y="219"/>
                  <a:pt x="341" y="219"/>
                  <a:pt x="341" y="219"/>
                </a:cubicBezTo>
                <a:cubicBezTo>
                  <a:pt x="341" y="213"/>
                  <a:pt x="341" y="213"/>
                  <a:pt x="341" y="213"/>
                </a:cubicBezTo>
                <a:cubicBezTo>
                  <a:pt x="374" y="122"/>
                  <a:pt x="374" y="122"/>
                  <a:pt x="374" y="122"/>
                </a:cubicBezTo>
                <a:cubicBezTo>
                  <a:pt x="367" y="119"/>
                  <a:pt x="367" y="119"/>
                  <a:pt x="367" y="119"/>
                </a:cubicBezTo>
                <a:cubicBezTo>
                  <a:pt x="333" y="211"/>
                  <a:pt x="333" y="211"/>
                  <a:pt x="333" y="211"/>
                </a:cubicBezTo>
                <a:cubicBezTo>
                  <a:pt x="242" y="211"/>
                  <a:pt x="242" y="211"/>
                  <a:pt x="242" y="211"/>
                </a:cubicBezTo>
                <a:cubicBezTo>
                  <a:pt x="242" y="219"/>
                  <a:pt x="242" y="219"/>
                  <a:pt x="242" y="219"/>
                </a:cubicBezTo>
                <a:cubicBezTo>
                  <a:pt x="181" y="219"/>
                  <a:pt x="181" y="219"/>
                  <a:pt x="181" y="219"/>
                </a:cubicBezTo>
                <a:cubicBezTo>
                  <a:pt x="177" y="219"/>
                  <a:pt x="174" y="222"/>
                  <a:pt x="174" y="226"/>
                </a:cubicBezTo>
                <a:cubicBezTo>
                  <a:pt x="174" y="230"/>
                  <a:pt x="177" y="233"/>
                  <a:pt x="181" y="233"/>
                </a:cubicBezTo>
                <a:cubicBezTo>
                  <a:pt x="201" y="233"/>
                  <a:pt x="201" y="233"/>
                  <a:pt x="201" y="233"/>
                </a:cubicBezTo>
                <a:cubicBezTo>
                  <a:pt x="201" y="258"/>
                  <a:pt x="201" y="258"/>
                  <a:pt x="201" y="258"/>
                </a:cubicBezTo>
                <a:cubicBezTo>
                  <a:pt x="153" y="258"/>
                  <a:pt x="153" y="258"/>
                  <a:pt x="153" y="258"/>
                </a:cubicBezTo>
                <a:cubicBezTo>
                  <a:pt x="153" y="195"/>
                  <a:pt x="153" y="195"/>
                  <a:pt x="153" y="195"/>
                </a:cubicBezTo>
                <a:cubicBezTo>
                  <a:pt x="170" y="207"/>
                  <a:pt x="170" y="207"/>
                  <a:pt x="170" y="207"/>
                </a:cubicBezTo>
                <a:cubicBezTo>
                  <a:pt x="173" y="208"/>
                  <a:pt x="177" y="209"/>
                  <a:pt x="181" y="209"/>
                </a:cubicBezTo>
                <a:cubicBezTo>
                  <a:pt x="252" y="209"/>
                  <a:pt x="252" y="209"/>
                  <a:pt x="252" y="209"/>
                </a:cubicBezTo>
                <a:cubicBezTo>
                  <a:pt x="263" y="209"/>
                  <a:pt x="271" y="201"/>
                  <a:pt x="271" y="191"/>
                </a:cubicBezTo>
                <a:cubicBezTo>
                  <a:pt x="271" y="180"/>
                  <a:pt x="263" y="172"/>
                  <a:pt x="252" y="172"/>
                </a:cubicBezTo>
                <a:cubicBezTo>
                  <a:pt x="186" y="172"/>
                  <a:pt x="186" y="172"/>
                  <a:pt x="186" y="172"/>
                </a:cubicBezTo>
                <a:cubicBezTo>
                  <a:pt x="148" y="148"/>
                  <a:pt x="148" y="148"/>
                  <a:pt x="148" y="148"/>
                </a:cubicBezTo>
                <a:cubicBezTo>
                  <a:pt x="139" y="129"/>
                  <a:pt x="121" y="116"/>
                  <a:pt x="99" y="116"/>
                </a:cubicBezTo>
                <a:cubicBezTo>
                  <a:pt x="70" y="116"/>
                  <a:pt x="46" y="140"/>
                  <a:pt x="46" y="170"/>
                </a:cubicBezTo>
                <a:cubicBezTo>
                  <a:pt x="46" y="292"/>
                  <a:pt x="46" y="292"/>
                  <a:pt x="46" y="292"/>
                </a:cubicBezTo>
                <a:cubicBezTo>
                  <a:pt x="58" y="292"/>
                  <a:pt x="58" y="292"/>
                  <a:pt x="58" y="292"/>
                </a:cubicBezTo>
                <a:cubicBezTo>
                  <a:pt x="60" y="301"/>
                  <a:pt x="68" y="309"/>
                  <a:pt x="78" y="311"/>
                </a:cubicBezTo>
                <a:cubicBezTo>
                  <a:pt x="38" y="311"/>
                  <a:pt x="38" y="311"/>
                  <a:pt x="38" y="311"/>
                </a:cubicBezTo>
                <a:cubicBezTo>
                  <a:pt x="13" y="198"/>
                  <a:pt x="13" y="198"/>
                  <a:pt x="13" y="198"/>
                </a:cubicBezTo>
                <a:cubicBezTo>
                  <a:pt x="13" y="195"/>
                  <a:pt x="9" y="192"/>
                  <a:pt x="5" y="193"/>
                </a:cubicBezTo>
                <a:cubicBezTo>
                  <a:pt x="2" y="194"/>
                  <a:pt x="0" y="197"/>
                  <a:pt x="0" y="201"/>
                </a:cubicBezTo>
                <a:cubicBezTo>
                  <a:pt x="28" y="324"/>
                  <a:pt x="28" y="324"/>
                  <a:pt x="28" y="324"/>
                </a:cubicBezTo>
                <a:cubicBezTo>
                  <a:pt x="85" y="324"/>
                  <a:pt x="85" y="324"/>
                  <a:pt x="85" y="324"/>
                </a:cubicBezTo>
                <a:cubicBezTo>
                  <a:pt x="85" y="399"/>
                  <a:pt x="85" y="399"/>
                  <a:pt x="85" y="399"/>
                </a:cubicBezTo>
                <a:cubicBezTo>
                  <a:pt x="28" y="399"/>
                  <a:pt x="28" y="399"/>
                  <a:pt x="28" y="399"/>
                </a:cubicBezTo>
                <a:cubicBezTo>
                  <a:pt x="28" y="414"/>
                  <a:pt x="28" y="414"/>
                  <a:pt x="28" y="414"/>
                </a:cubicBezTo>
                <a:cubicBezTo>
                  <a:pt x="85" y="414"/>
                  <a:pt x="85" y="414"/>
                  <a:pt x="85" y="414"/>
                </a:cubicBezTo>
                <a:cubicBezTo>
                  <a:pt x="85" y="418"/>
                  <a:pt x="88" y="421"/>
                  <a:pt x="91" y="421"/>
                </a:cubicBezTo>
                <a:cubicBezTo>
                  <a:pt x="95" y="421"/>
                  <a:pt x="98" y="418"/>
                  <a:pt x="98" y="414"/>
                </a:cubicBezTo>
                <a:cubicBezTo>
                  <a:pt x="155" y="414"/>
                  <a:pt x="155" y="414"/>
                  <a:pt x="155" y="414"/>
                </a:cubicBezTo>
                <a:cubicBezTo>
                  <a:pt x="155" y="399"/>
                  <a:pt x="155" y="399"/>
                  <a:pt x="155" y="399"/>
                </a:cubicBezTo>
                <a:cubicBezTo>
                  <a:pt x="98" y="399"/>
                  <a:pt x="98" y="399"/>
                  <a:pt x="98" y="399"/>
                </a:cubicBezTo>
                <a:cubicBezTo>
                  <a:pt x="98" y="324"/>
                  <a:pt x="98" y="324"/>
                  <a:pt x="98" y="324"/>
                </a:cubicBezTo>
                <a:cubicBezTo>
                  <a:pt x="152" y="324"/>
                  <a:pt x="152" y="324"/>
                  <a:pt x="152" y="324"/>
                </a:cubicBezTo>
                <a:cubicBezTo>
                  <a:pt x="155" y="324"/>
                  <a:pt x="158" y="321"/>
                  <a:pt x="158" y="317"/>
                </a:cubicBezTo>
                <a:cubicBezTo>
                  <a:pt x="158" y="315"/>
                  <a:pt x="157" y="312"/>
                  <a:pt x="154" y="311"/>
                </a:cubicBezTo>
                <a:cubicBezTo>
                  <a:pt x="180" y="311"/>
                  <a:pt x="180" y="311"/>
                  <a:pt x="180" y="311"/>
                </a:cubicBezTo>
                <a:cubicBezTo>
                  <a:pt x="180" y="411"/>
                  <a:pt x="180" y="411"/>
                  <a:pt x="180" y="411"/>
                </a:cubicBezTo>
                <a:cubicBezTo>
                  <a:pt x="186" y="411"/>
                  <a:pt x="186" y="411"/>
                  <a:pt x="186" y="411"/>
                </a:cubicBezTo>
                <a:cubicBezTo>
                  <a:pt x="183" y="414"/>
                  <a:pt x="181" y="417"/>
                  <a:pt x="181" y="421"/>
                </a:cubicBezTo>
                <a:cubicBezTo>
                  <a:pt x="181" y="429"/>
                  <a:pt x="188" y="435"/>
                  <a:pt x="196" y="435"/>
                </a:cubicBezTo>
                <a:cubicBezTo>
                  <a:pt x="252" y="435"/>
                  <a:pt x="252" y="435"/>
                  <a:pt x="252" y="435"/>
                </a:cubicBezTo>
                <a:cubicBezTo>
                  <a:pt x="260" y="435"/>
                  <a:pt x="266" y="429"/>
                  <a:pt x="266" y="421"/>
                </a:cubicBezTo>
                <a:cubicBezTo>
                  <a:pt x="266" y="413"/>
                  <a:pt x="260" y="407"/>
                  <a:pt x="252" y="407"/>
                </a:cubicBezTo>
                <a:cubicBezTo>
                  <a:pt x="234" y="407"/>
                  <a:pt x="234" y="407"/>
                  <a:pt x="234" y="407"/>
                </a:cubicBezTo>
                <a:cubicBezTo>
                  <a:pt x="234" y="284"/>
                  <a:pt x="234" y="284"/>
                  <a:pt x="234" y="284"/>
                </a:cubicBezTo>
                <a:cubicBezTo>
                  <a:pt x="234" y="284"/>
                  <a:pt x="234" y="284"/>
                  <a:pt x="234" y="284"/>
                </a:cubicBezTo>
                <a:cubicBezTo>
                  <a:pt x="234" y="272"/>
                  <a:pt x="225" y="262"/>
                  <a:pt x="214" y="259"/>
                </a:cubicBezTo>
                <a:cubicBezTo>
                  <a:pt x="214" y="233"/>
                  <a:pt x="214" y="233"/>
                  <a:pt x="214" y="233"/>
                </a:cubicBezTo>
                <a:cubicBezTo>
                  <a:pt x="364" y="233"/>
                  <a:pt x="364" y="233"/>
                  <a:pt x="364" y="233"/>
                </a:cubicBezTo>
                <a:cubicBezTo>
                  <a:pt x="364" y="426"/>
                  <a:pt x="364" y="426"/>
                  <a:pt x="364" y="426"/>
                </a:cubicBezTo>
                <a:cubicBezTo>
                  <a:pt x="364" y="430"/>
                  <a:pt x="367" y="432"/>
                  <a:pt x="371" y="432"/>
                </a:cubicBezTo>
                <a:cubicBezTo>
                  <a:pt x="375" y="432"/>
                  <a:pt x="378" y="430"/>
                  <a:pt x="378" y="426"/>
                </a:cubicBezTo>
                <a:cubicBezTo>
                  <a:pt x="378" y="233"/>
                  <a:pt x="378" y="233"/>
                  <a:pt x="378" y="233"/>
                </a:cubicBezTo>
                <a:cubicBezTo>
                  <a:pt x="401" y="233"/>
                  <a:pt x="401" y="233"/>
                  <a:pt x="401" y="233"/>
                </a:cubicBezTo>
                <a:cubicBezTo>
                  <a:pt x="405" y="233"/>
                  <a:pt x="408" y="230"/>
                  <a:pt x="408" y="226"/>
                </a:cubicBezTo>
                <a:cubicBezTo>
                  <a:pt x="408" y="222"/>
                  <a:pt x="405" y="219"/>
                  <a:pt x="401" y="219"/>
                </a:cubicBezTo>
                <a:close/>
                <a:moveTo>
                  <a:pt x="35" y="417"/>
                </a:moveTo>
                <a:cubicBezTo>
                  <a:pt x="30" y="417"/>
                  <a:pt x="26" y="421"/>
                  <a:pt x="26" y="426"/>
                </a:cubicBezTo>
                <a:cubicBezTo>
                  <a:pt x="26" y="431"/>
                  <a:pt x="30" y="435"/>
                  <a:pt x="35" y="435"/>
                </a:cubicBezTo>
                <a:cubicBezTo>
                  <a:pt x="40" y="435"/>
                  <a:pt x="44" y="431"/>
                  <a:pt x="44" y="426"/>
                </a:cubicBezTo>
                <a:cubicBezTo>
                  <a:pt x="44" y="421"/>
                  <a:pt x="40" y="417"/>
                  <a:pt x="35" y="417"/>
                </a:cubicBezTo>
                <a:close/>
                <a:moveTo>
                  <a:pt x="148" y="417"/>
                </a:moveTo>
                <a:cubicBezTo>
                  <a:pt x="143" y="417"/>
                  <a:pt x="139" y="421"/>
                  <a:pt x="139" y="426"/>
                </a:cubicBezTo>
                <a:cubicBezTo>
                  <a:pt x="139" y="431"/>
                  <a:pt x="143" y="435"/>
                  <a:pt x="148" y="435"/>
                </a:cubicBezTo>
                <a:cubicBezTo>
                  <a:pt x="153" y="435"/>
                  <a:pt x="157" y="431"/>
                  <a:pt x="157" y="426"/>
                </a:cubicBezTo>
                <a:cubicBezTo>
                  <a:pt x="157" y="421"/>
                  <a:pt x="153" y="417"/>
                  <a:pt x="148" y="41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33">
            <a:extLst>
              <a:ext uri="{FF2B5EF4-FFF2-40B4-BE49-F238E27FC236}">
                <a16:creationId xmlns:a16="http://schemas.microsoft.com/office/drawing/2014/main" id="{3AA30D2A-BF7C-5F89-DC7D-87E8A7760313}"/>
              </a:ext>
            </a:extLst>
          </p:cNvPr>
          <p:cNvSpPr>
            <a:spLocks noEditPoints="1"/>
          </p:cNvSpPr>
          <p:nvPr/>
        </p:nvSpPr>
        <p:spPr bwMode="auto">
          <a:xfrm>
            <a:off x="3339977" y="2607754"/>
            <a:ext cx="573378" cy="589300"/>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33">
            <a:extLst>
              <a:ext uri="{FF2B5EF4-FFF2-40B4-BE49-F238E27FC236}">
                <a16:creationId xmlns:a16="http://schemas.microsoft.com/office/drawing/2014/main" id="{641EB634-A1E4-4304-3BA6-C21962B1C8EB}"/>
              </a:ext>
            </a:extLst>
          </p:cNvPr>
          <p:cNvSpPr>
            <a:spLocks noEditPoints="1"/>
          </p:cNvSpPr>
          <p:nvPr/>
        </p:nvSpPr>
        <p:spPr bwMode="auto">
          <a:xfrm>
            <a:off x="3339977" y="3994508"/>
            <a:ext cx="573378" cy="589300"/>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2" name="グループ化 61">
            <a:extLst>
              <a:ext uri="{FF2B5EF4-FFF2-40B4-BE49-F238E27FC236}">
                <a16:creationId xmlns:a16="http://schemas.microsoft.com/office/drawing/2014/main" id="{420C7A2F-B49A-B95F-333C-7DC5E89227E4}"/>
              </a:ext>
            </a:extLst>
          </p:cNvPr>
          <p:cNvGrpSpPr/>
          <p:nvPr/>
        </p:nvGrpSpPr>
        <p:grpSpPr>
          <a:xfrm>
            <a:off x="3214550" y="2489026"/>
            <a:ext cx="193678" cy="187639"/>
            <a:chOff x="3208741" y="2536199"/>
            <a:chExt cx="193678" cy="187639"/>
          </a:xfrm>
        </p:grpSpPr>
        <p:sp>
          <p:nvSpPr>
            <p:cNvPr id="60" name="Freeform 163">
              <a:extLst>
                <a:ext uri="{FF2B5EF4-FFF2-40B4-BE49-F238E27FC236}">
                  <a16:creationId xmlns:a16="http://schemas.microsoft.com/office/drawing/2014/main" id="{8BCB3981-433F-9736-8688-B1F63E761780}"/>
                </a:ext>
              </a:extLst>
            </p:cNvPr>
            <p:cNvSpPr>
              <a:spLocks noEditPoints="1"/>
            </p:cNvSpPr>
            <p:nvPr/>
          </p:nvSpPr>
          <p:spPr bwMode="auto">
            <a:xfrm rot="6240402">
              <a:off x="3238401" y="2602687"/>
              <a:ext cx="91491" cy="150812"/>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63">
              <a:extLst>
                <a:ext uri="{FF2B5EF4-FFF2-40B4-BE49-F238E27FC236}">
                  <a16:creationId xmlns:a16="http://schemas.microsoft.com/office/drawing/2014/main" id="{9EA0CF1A-B4EF-F1E3-E9A8-4FCA7F0F5964}"/>
                </a:ext>
              </a:extLst>
            </p:cNvPr>
            <p:cNvSpPr>
              <a:spLocks noEditPoints="1"/>
            </p:cNvSpPr>
            <p:nvPr/>
          </p:nvSpPr>
          <p:spPr bwMode="auto">
            <a:xfrm rot="9859046">
              <a:off x="3310928" y="2536199"/>
              <a:ext cx="91491" cy="150812"/>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63" name="グループ化 62">
            <a:extLst>
              <a:ext uri="{FF2B5EF4-FFF2-40B4-BE49-F238E27FC236}">
                <a16:creationId xmlns:a16="http://schemas.microsoft.com/office/drawing/2014/main" id="{3BC759C1-8B32-519D-F8B3-775457CB288D}"/>
              </a:ext>
            </a:extLst>
          </p:cNvPr>
          <p:cNvGrpSpPr/>
          <p:nvPr/>
        </p:nvGrpSpPr>
        <p:grpSpPr>
          <a:xfrm>
            <a:off x="3229516" y="3872142"/>
            <a:ext cx="193678" cy="187639"/>
            <a:chOff x="3208741" y="2536199"/>
            <a:chExt cx="193678" cy="187639"/>
          </a:xfrm>
        </p:grpSpPr>
        <p:sp>
          <p:nvSpPr>
            <p:cNvPr id="64" name="Freeform 163">
              <a:extLst>
                <a:ext uri="{FF2B5EF4-FFF2-40B4-BE49-F238E27FC236}">
                  <a16:creationId xmlns:a16="http://schemas.microsoft.com/office/drawing/2014/main" id="{EF56DCF9-8F75-6861-4B0E-92C65D8D990F}"/>
                </a:ext>
              </a:extLst>
            </p:cNvPr>
            <p:cNvSpPr>
              <a:spLocks noEditPoints="1"/>
            </p:cNvSpPr>
            <p:nvPr/>
          </p:nvSpPr>
          <p:spPr bwMode="auto">
            <a:xfrm rot="6240402">
              <a:off x="3238401" y="2602687"/>
              <a:ext cx="91491" cy="150812"/>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63">
              <a:extLst>
                <a:ext uri="{FF2B5EF4-FFF2-40B4-BE49-F238E27FC236}">
                  <a16:creationId xmlns:a16="http://schemas.microsoft.com/office/drawing/2014/main" id="{C6D06B24-8361-A63E-37BA-A1739FE4B829}"/>
                </a:ext>
              </a:extLst>
            </p:cNvPr>
            <p:cNvSpPr>
              <a:spLocks noEditPoints="1"/>
            </p:cNvSpPr>
            <p:nvPr/>
          </p:nvSpPr>
          <p:spPr bwMode="auto">
            <a:xfrm rot="9859046">
              <a:off x="3310928" y="2536199"/>
              <a:ext cx="91491" cy="150812"/>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4" name="Freeform 7">
            <a:extLst>
              <a:ext uri="{FF2B5EF4-FFF2-40B4-BE49-F238E27FC236}">
                <a16:creationId xmlns:a16="http://schemas.microsoft.com/office/drawing/2014/main" id="{3031F19F-CCFF-611D-D9CA-261E7CEF8F30}"/>
              </a:ext>
            </a:extLst>
          </p:cNvPr>
          <p:cNvSpPr>
            <a:spLocks noEditPoints="1"/>
          </p:cNvSpPr>
          <p:nvPr/>
        </p:nvSpPr>
        <p:spPr bwMode="auto">
          <a:xfrm>
            <a:off x="378141" y="2649397"/>
            <a:ext cx="287338" cy="476940"/>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9">
            <a:extLst>
              <a:ext uri="{FF2B5EF4-FFF2-40B4-BE49-F238E27FC236}">
                <a16:creationId xmlns:a16="http://schemas.microsoft.com/office/drawing/2014/main" id="{4C7DB1EC-6286-B8FA-DC0B-8B181F76EB85}"/>
              </a:ext>
            </a:extLst>
          </p:cNvPr>
          <p:cNvSpPr>
            <a:spLocks noEditPoints="1"/>
          </p:cNvSpPr>
          <p:nvPr/>
        </p:nvSpPr>
        <p:spPr bwMode="auto">
          <a:xfrm>
            <a:off x="696218" y="2759096"/>
            <a:ext cx="192814" cy="290493"/>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70" name="グループ化 433">
            <a:extLst>
              <a:ext uri="{FF2B5EF4-FFF2-40B4-BE49-F238E27FC236}">
                <a16:creationId xmlns:a16="http://schemas.microsoft.com/office/drawing/2014/main" id="{A1A5D608-DA73-E28E-6247-6F47BB99CAC0}"/>
              </a:ext>
            </a:extLst>
          </p:cNvPr>
          <p:cNvGrpSpPr/>
          <p:nvPr/>
        </p:nvGrpSpPr>
        <p:grpSpPr>
          <a:xfrm>
            <a:off x="845642" y="2974771"/>
            <a:ext cx="216011" cy="214533"/>
            <a:chOff x="1727200" y="1806426"/>
            <a:chExt cx="381000" cy="381000"/>
          </a:xfrm>
          <a:solidFill>
            <a:schemeClr val="tx2"/>
          </a:solidFill>
        </p:grpSpPr>
        <p:sp>
          <p:nvSpPr>
            <p:cNvPr id="71" name="Freeform 388">
              <a:extLst>
                <a:ext uri="{FF2B5EF4-FFF2-40B4-BE49-F238E27FC236}">
                  <a16:creationId xmlns:a16="http://schemas.microsoft.com/office/drawing/2014/main" id="{6B99D6E1-3B97-8F19-237B-6F0754C910B4}"/>
                </a:ext>
              </a:extLst>
            </p:cNvPr>
            <p:cNvSpPr>
              <a:spLocks/>
            </p:cNvSpPr>
            <p:nvPr/>
          </p:nvSpPr>
          <p:spPr bwMode="auto">
            <a:xfrm>
              <a:off x="1727200" y="2047726"/>
              <a:ext cx="139700" cy="139700"/>
            </a:xfrm>
            <a:custGeom>
              <a:avLst/>
              <a:gdLst/>
              <a:ahLst/>
              <a:cxnLst>
                <a:cxn ang="0">
                  <a:pos x="22" y="0"/>
                </a:cxn>
                <a:cxn ang="0">
                  <a:pos x="0" y="88"/>
                </a:cxn>
                <a:cxn ang="0">
                  <a:pos x="88" y="66"/>
                </a:cxn>
                <a:cxn ang="0">
                  <a:pos x="22" y="0"/>
                </a:cxn>
              </a:cxnLst>
              <a:rect l="0" t="0" r="r" b="b"/>
              <a:pathLst>
                <a:path w="88" h="88">
                  <a:moveTo>
                    <a:pt x="22" y="0"/>
                  </a:moveTo>
                  <a:lnTo>
                    <a:pt x="0" y="88"/>
                  </a:lnTo>
                  <a:lnTo>
                    <a:pt x="88" y="66"/>
                  </a:ln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2" name="Freeform 389">
              <a:extLst>
                <a:ext uri="{FF2B5EF4-FFF2-40B4-BE49-F238E27FC236}">
                  <a16:creationId xmlns:a16="http://schemas.microsoft.com/office/drawing/2014/main" id="{05A9F545-E13A-64B6-B685-BBC53C3B72AE}"/>
                </a:ext>
              </a:extLst>
            </p:cNvPr>
            <p:cNvSpPr>
              <a:spLocks/>
            </p:cNvSpPr>
            <p:nvPr/>
          </p:nvSpPr>
          <p:spPr bwMode="auto">
            <a:xfrm>
              <a:off x="1978025" y="1806426"/>
              <a:ext cx="130175" cy="130175"/>
            </a:xfrm>
            <a:custGeom>
              <a:avLst/>
              <a:gdLst/>
              <a:ahLst/>
              <a:cxnLst>
                <a:cxn ang="0">
                  <a:pos x="66" y="82"/>
                </a:cxn>
                <a:cxn ang="0">
                  <a:pos x="82" y="66"/>
                </a:cxn>
                <a:cxn ang="0">
                  <a:pos x="16" y="0"/>
                </a:cxn>
                <a:cxn ang="0">
                  <a:pos x="0" y="16"/>
                </a:cxn>
                <a:cxn ang="0">
                  <a:pos x="66" y="82"/>
                </a:cxn>
              </a:cxnLst>
              <a:rect l="0" t="0" r="r" b="b"/>
              <a:pathLst>
                <a:path w="82" h="82">
                  <a:moveTo>
                    <a:pt x="66" y="82"/>
                  </a:moveTo>
                  <a:lnTo>
                    <a:pt x="82" y="66"/>
                  </a:lnTo>
                  <a:lnTo>
                    <a:pt x="16" y="0"/>
                  </a:lnTo>
                  <a:lnTo>
                    <a:pt x="0" y="16"/>
                  </a:lnTo>
                  <a:lnTo>
                    <a:pt x="66" y="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 name="Freeform 390">
              <a:extLst>
                <a:ext uri="{FF2B5EF4-FFF2-40B4-BE49-F238E27FC236}">
                  <a16:creationId xmlns:a16="http://schemas.microsoft.com/office/drawing/2014/main" id="{D8CE8564-974A-9346-EF07-BCC18761CE92}"/>
                </a:ext>
              </a:extLst>
            </p:cNvPr>
            <p:cNvSpPr>
              <a:spLocks/>
            </p:cNvSpPr>
            <p:nvPr/>
          </p:nvSpPr>
          <p:spPr bwMode="auto">
            <a:xfrm>
              <a:off x="1797050" y="1857226"/>
              <a:ext cx="260350" cy="260350"/>
            </a:xfrm>
            <a:custGeom>
              <a:avLst/>
              <a:gdLst/>
              <a:ahLst/>
              <a:cxnLst>
                <a:cxn ang="0">
                  <a:pos x="98" y="0"/>
                </a:cxn>
                <a:cxn ang="0">
                  <a:pos x="0" y="98"/>
                </a:cxn>
                <a:cxn ang="0">
                  <a:pos x="66" y="164"/>
                </a:cxn>
                <a:cxn ang="0">
                  <a:pos x="164" y="66"/>
                </a:cxn>
                <a:cxn ang="0">
                  <a:pos x="98" y="0"/>
                </a:cxn>
              </a:cxnLst>
              <a:rect l="0" t="0" r="r" b="b"/>
              <a:pathLst>
                <a:path w="164" h="164">
                  <a:moveTo>
                    <a:pt x="98" y="0"/>
                  </a:moveTo>
                  <a:lnTo>
                    <a:pt x="0" y="98"/>
                  </a:lnTo>
                  <a:lnTo>
                    <a:pt x="66" y="164"/>
                  </a:lnTo>
                  <a:lnTo>
                    <a:pt x="164" y="66"/>
                  </a:lnTo>
                  <a:lnTo>
                    <a:pt x="9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13" name="星: 4 pt 112">
            <a:extLst>
              <a:ext uri="{FF2B5EF4-FFF2-40B4-BE49-F238E27FC236}">
                <a16:creationId xmlns:a16="http://schemas.microsoft.com/office/drawing/2014/main" id="{E88EB77E-916F-2FA0-4361-C978429FC220}"/>
              </a:ext>
            </a:extLst>
          </p:cNvPr>
          <p:cNvSpPr/>
          <p:nvPr/>
        </p:nvSpPr>
        <p:spPr>
          <a:xfrm>
            <a:off x="8571896" y="3257356"/>
            <a:ext cx="115171" cy="198455"/>
          </a:xfrm>
          <a:prstGeom prst="star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星: 4 pt 113">
            <a:extLst>
              <a:ext uri="{FF2B5EF4-FFF2-40B4-BE49-F238E27FC236}">
                <a16:creationId xmlns:a16="http://schemas.microsoft.com/office/drawing/2014/main" id="{DD3C1893-1EE5-6997-623E-9247A3E2E8BB}"/>
              </a:ext>
            </a:extLst>
          </p:cNvPr>
          <p:cNvSpPr/>
          <p:nvPr/>
        </p:nvSpPr>
        <p:spPr>
          <a:xfrm>
            <a:off x="8654434" y="3359544"/>
            <a:ext cx="97710" cy="133928"/>
          </a:xfrm>
          <a:prstGeom prst="star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62904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36ED10-E8DD-836D-2C81-A38226C0B2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1F641973-3497-7A8A-B328-6CBC3666190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タイトル 4">
            <a:extLst>
              <a:ext uri="{FF2B5EF4-FFF2-40B4-BE49-F238E27FC236}">
                <a16:creationId xmlns:a16="http://schemas.microsoft.com/office/drawing/2014/main" id="{A57D90BC-E6E4-EFA2-44C2-552FB2EFAC76}"/>
              </a:ext>
            </a:extLst>
          </p:cNvPr>
          <p:cNvSpPr txBox="1">
            <a:spLocks/>
          </p:cNvSpPr>
          <p:nvPr/>
        </p:nvSpPr>
        <p:spPr>
          <a:xfrm>
            <a:off x="2024100" y="1428005"/>
            <a:ext cx="6840500" cy="2016225"/>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800" b="1" kern="1200">
                <a:solidFill>
                  <a:schemeClr val="tx2"/>
                </a:solidFill>
                <a:latin typeface="+mj-lt"/>
                <a:ea typeface="+mj-ea"/>
                <a:cs typeface="+mj-cs"/>
              </a:defRPr>
            </a:lvl1pPr>
          </a:lstStyle>
          <a:p>
            <a:r>
              <a:rPr lang="en-US" altLang="ja-JP" sz="2400" b="0" dirty="0">
                <a:solidFill>
                  <a:srgbClr val="FFC000"/>
                </a:solidFill>
              </a:rPr>
              <a:t>04</a:t>
            </a:r>
            <a:br>
              <a:rPr lang="en-US" altLang="ja-JP" dirty="0"/>
            </a:br>
            <a:r>
              <a:rPr lang="en-US" altLang="ja-JP" dirty="0"/>
              <a:t>Appendix</a:t>
            </a:r>
            <a:endParaRPr lang="ja-JP" altLang="en-US" dirty="0"/>
          </a:p>
        </p:txBody>
      </p:sp>
    </p:spTree>
    <p:extLst>
      <p:ext uri="{BB962C8B-B14F-4D97-AF65-F5344CB8AC3E}">
        <p14:creationId xmlns:p14="http://schemas.microsoft.com/office/powerpoint/2010/main" val="2278946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C65577-89CE-F5AD-B3B2-E3C57560E2C4}"/>
              </a:ext>
            </a:extLst>
          </p:cNvPr>
          <p:cNvSpPr>
            <a:spLocks noGrp="1"/>
          </p:cNvSpPr>
          <p:nvPr>
            <p:ph type="sldNum" sz="quarter" idx="12"/>
          </p:nvPr>
        </p:nvSpPr>
        <p:spPr>
          <a:xfrm>
            <a:off x="8424000" y="4860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タイトル 3">
            <a:extLst>
              <a:ext uri="{FF2B5EF4-FFF2-40B4-BE49-F238E27FC236}">
                <a16:creationId xmlns:a16="http://schemas.microsoft.com/office/drawing/2014/main" id="{992B4B25-787B-873F-7B59-BF9CF529C214}"/>
              </a:ext>
            </a:extLst>
          </p:cNvPr>
          <p:cNvSpPr>
            <a:spLocks noGrp="1"/>
          </p:cNvSpPr>
          <p:nvPr>
            <p:ph type="title"/>
          </p:nvPr>
        </p:nvSpPr>
        <p:spPr/>
        <p:txBody>
          <a:bodyPr/>
          <a:lstStyle/>
          <a:p>
            <a:r>
              <a:rPr kumimoji="1" lang="ja-JP" altLang="en-US" dirty="0"/>
              <a:t>デジタルインボイス　</a:t>
            </a:r>
            <a:r>
              <a:rPr lang="ja-JP" altLang="en-US" dirty="0"/>
              <a:t>基本</a:t>
            </a:r>
            <a:r>
              <a:rPr kumimoji="1" lang="ja-JP" altLang="en-US" dirty="0"/>
              <a:t>用語</a:t>
            </a:r>
          </a:p>
        </p:txBody>
      </p:sp>
      <p:sp>
        <p:nvSpPr>
          <p:cNvPr id="5" name="フッター プレースホルダー 4">
            <a:extLst>
              <a:ext uri="{FF2B5EF4-FFF2-40B4-BE49-F238E27FC236}">
                <a16:creationId xmlns:a16="http://schemas.microsoft.com/office/drawing/2014/main" id="{57D7F16F-5D33-B82F-4D7D-EBEBB98CD05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©2024 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848C22BE-0F18-80CC-6B32-5652696AD77A}"/>
              </a:ext>
            </a:extLst>
          </p:cNvPr>
          <p:cNvSpPr txBox="1"/>
          <p:nvPr/>
        </p:nvSpPr>
        <p:spPr>
          <a:xfrm>
            <a:off x="358775" y="1076746"/>
            <a:ext cx="8209669" cy="8109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Peppol</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（ペポル）：</a:t>
            </a:r>
            <a:r>
              <a:rPr kumimoji="1" lang="en-US" altLang="ja-JP" sz="1200" b="1"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Pan European Public Procurement Online</a:t>
            </a:r>
            <a:endParaRPr kumimoji="1" lang="en-US" altLang="ja-JP" sz="12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電子化した請求書などの電子文書をネットワーク上でやり取りするための</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世界標準規格</a:t>
            </a: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で、</a:t>
            </a:r>
            <a:r>
              <a:rPr kumimoji="1" lang="ja-JP" altLang="en-US" sz="1100" b="0" i="0" u="none" strike="noStrike" kern="1200" cap="none" spc="0" normalizeH="0" baseline="0" noProof="0" dirty="0">
                <a:ln>
                  <a:noFill/>
                </a:ln>
                <a:solidFill>
                  <a:srgbClr val="303030"/>
                </a:solidFill>
                <a:effectLst/>
                <a:uLnTx/>
                <a:uFillTx/>
                <a:latin typeface="Meiryo UI" panose="020B0604030504040204" pitchFamily="50" charset="-128"/>
                <a:ea typeface="Meiryo UI" panose="020B0604030504040204" pitchFamily="50" charset="-128"/>
              </a:rPr>
              <a:t>ベルギーの国際的非営利組織</a:t>
            </a:r>
            <a:r>
              <a:rPr kumimoji="1" lang="en-US" altLang="ja-JP" sz="1100" b="0" i="0" u="none" strike="noStrike" kern="1200" cap="none" spc="0" normalizeH="0" baseline="0" noProof="0" dirty="0">
                <a:ln>
                  <a:noFill/>
                </a:ln>
                <a:solidFill>
                  <a:srgbClr val="303030"/>
                </a:solidFill>
                <a:effectLst/>
                <a:uLnTx/>
                <a:uFillTx/>
                <a:latin typeface="Meiryo UI" panose="020B0604030504040204" pitchFamily="50" charset="-128"/>
                <a:ea typeface="Meiryo UI" panose="020B0604030504040204" pitchFamily="50" charset="-128"/>
              </a:rPr>
              <a:t>Open </a:t>
            </a:r>
            <a:r>
              <a:rPr kumimoji="1" lang="en-US" altLang="ja-JP" sz="1100" b="0" i="0" u="none" strike="noStrike" kern="1200" cap="none" spc="0" normalizeH="0" baseline="0" noProof="0" dirty="0" err="1">
                <a:ln>
                  <a:noFill/>
                </a:ln>
                <a:solidFill>
                  <a:srgbClr val="303030"/>
                </a:solidFill>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solidFill>
                  <a:srgbClr val="303030"/>
                </a:solidFill>
                <a:effectLst/>
                <a:uLnTx/>
                <a:uFillTx/>
                <a:latin typeface="Meiryo UI" panose="020B0604030504040204" pitchFamily="50" charset="-128"/>
                <a:ea typeface="Meiryo UI" panose="020B0604030504040204" pitchFamily="50" charset="-128"/>
              </a:rPr>
              <a:t>が管理しています。</a:t>
            </a: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欧州各国のみならず、オーストラリア、ニュージーランドやシンガポールなどの欧州域外の国も含め</a:t>
            </a:r>
            <a:r>
              <a:rPr kumimoji="1" lang="en-US" altLang="ja-JP"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30</a:t>
            </a: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か国以上で利用が進んでいます。</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FF3D77E1-93FC-64BD-76DC-FC06C5DA46FC}"/>
              </a:ext>
            </a:extLst>
          </p:cNvPr>
          <p:cNvSpPr txBox="1"/>
          <p:nvPr/>
        </p:nvSpPr>
        <p:spPr>
          <a:xfrm>
            <a:off x="358775" y="2190983"/>
            <a:ext cx="8137661" cy="10648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4</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コーナーモデル</a:t>
            </a:r>
            <a:endPar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が採用しているデジタルインボイスを送受信する手法です。</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C1</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C2</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C3</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C4</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と呼ばれる各コーナーを通ります。</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請求書の送り手（</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C1</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）が、送り手のアクセスポイント（</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C2</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）から</a:t>
            </a:r>
            <a:r>
              <a:rPr kumimoji="1" lang="en-US" altLang="ja-JP" sz="1100" b="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のネットワークに接続し、受け手のアクセスポイント（</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C3</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）にデジタルインボイスを送信します。それが、請求書の受け手（</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C4</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）に到着します。</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77008F1C-92D8-A035-EB17-2D4AEE1B00FB}"/>
              </a:ext>
            </a:extLst>
          </p:cNvPr>
          <p:cNvSpPr txBox="1"/>
          <p:nvPr/>
        </p:nvSpPr>
        <p:spPr>
          <a:xfrm>
            <a:off x="358775" y="3423649"/>
            <a:ext cx="8497701" cy="137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JP</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err="1">
                <a:ln>
                  <a:noFill/>
                </a:ln>
                <a:solidFill>
                  <a:srgbClr val="1A1A1C"/>
                </a:solidFill>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ネットワークでやり取りされるデジタルインボイスの</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日本の標準仕様で下記が公開されています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a:t>
            </a:r>
            <a:endParaRPr kumimoji="1" lang="ja-JP" altLang="en-US" sz="12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a:t>
            </a:r>
            <a:r>
              <a:rPr kumimoji="1" lang="en-US" altLang="ja-JP" sz="1100" i="0" u="none" strike="noStrike" kern="1200" cap="none" spc="0" normalizeH="0" baseline="0" noProof="0" dirty="0" err="1">
                <a:ln>
                  <a:noFill/>
                </a:ln>
                <a:solidFill>
                  <a:srgbClr val="1A1A1C"/>
                </a:solidFill>
                <a:effectLst/>
                <a:uLnTx/>
                <a:uFillTx/>
                <a:latin typeface="Arial Nova" panose="020B0504020202020204" pitchFamily="34" charset="0"/>
                <a:ea typeface="Meiryo UI" panose="020B0604030504040204" pitchFamily="50" charset="-128"/>
              </a:rPr>
              <a:t>Peppol</a:t>
            </a:r>
            <a:r>
              <a:rPr kumimoji="1" lang="en-US" altLang="ja-JP"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 BIS Standard Invoice JP PINT		</a:t>
            </a:r>
            <a:r>
              <a:rPr kumimoji="1" lang="ja-JP" altLang="en-US"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a:t>
            </a: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消費税の適格請求書等保存方式における「適格請求書」に対応</a:t>
            </a:r>
            <a:endParaRPr kumimoji="1" lang="en-US" altLang="ja-JP"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t>
            </a:r>
            <a:r>
              <a:rPr kumimoji="1" lang="en-US" altLang="ja-JP"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JP BIS Self-Billing Invoice			</a:t>
            </a:r>
            <a:r>
              <a:rPr lang="ja-JP" altLang="en-US" sz="1100" dirty="0">
                <a:solidFill>
                  <a:srgbClr val="1A1A1C"/>
                </a:solidFill>
                <a:latin typeface="Meiryo UI" panose="020B0604030504040204" pitchFamily="50" charset="-128"/>
                <a:ea typeface="Meiryo UI" panose="020B0604030504040204" pitchFamily="50" charset="-128"/>
              </a:rPr>
              <a:t>：</a:t>
            </a: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「仕入明細書」に対応</a:t>
            </a:r>
            <a:endParaRPr kumimoji="1" lang="en-US" altLang="ja-JP"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t>
            </a:r>
            <a:r>
              <a:rPr kumimoji="1" lang="en-US" altLang="ja-JP"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JP BIS Invoice for Non-tax Registered Businesses	</a:t>
            </a:r>
            <a:r>
              <a:rPr kumimoji="1" lang="ja-JP" altLang="en-US"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a:t>
            </a: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「区分記載請求書」に対応</a:t>
            </a:r>
            <a:endParaRPr kumimoji="1" lang="en-US" altLang="ja-JP"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3068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C65577-89CE-F5AD-B3B2-E3C57560E2C4}"/>
              </a:ext>
            </a:extLst>
          </p:cNvPr>
          <p:cNvSpPr>
            <a:spLocks noGrp="1"/>
          </p:cNvSpPr>
          <p:nvPr>
            <p:ph type="sldNum" sz="quarter" idx="12"/>
          </p:nvPr>
        </p:nvSpPr>
        <p:spPr>
          <a:xfrm>
            <a:off x="8424000" y="4860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タイトル 3">
            <a:extLst>
              <a:ext uri="{FF2B5EF4-FFF2-40B4-BE49-F238E27FC236}">
                <a16:creationId xmlns:a16="http://schemas.microsoft.com/office/drawing/2014/main" id="{992B4B25-787B-873F-7B59-BF9CF529C214}"/>
              </a:ext>
            </a:extLst>
          </p:cNvPr>
          <p:cNvSpPr>
            <a:spLocks noGrp="1"/>
          </p:cNvSpPr>
          <p:nvPr>
            <p:ph type="title"/>
          </p:nvPr>
        </p:nvSpPr>
        <p:spPr/>
        <p:txBody>
          <a:bodyPr/>
          <a:lstStyle/>
          <a:p>
            <a:r>
              <a:rPr kumimoji="1" lang="ja-JP" altLang="en-US" dirty="0"/>
              <a:t>デジタルインボイス　基本用語</a:t>
            </a:r>
          </a:p>
        </p:txBody>
      </p:sp>
      <p:sp>
        <p:nvSpPr>
          <p:cNvPr id="5" name="フッター プレースホルダー 4">
            <a:extLst>
              <a:ext uri="{FF2B5EF4-FFF2-40B4-BE49-F238E27FC236}">
                <a16:creationId xmlns:a16="http://schemas.microsoft.com/office/drawing/2014/main" id="{57D7F16F-5D33-B82F-4D7D-EBEBB98CD05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©2024 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8" name="テキスト ボックス 7">
            <a:extLst>
              <a:ext uri="{FF2B5EF4-FFF2-40B4-BE49-F238E27FC236}">
                <a16:creationId xmlns:a16="http://schemas.microsoft.com/office/drawing/2014/main" id="{991C45C8-0A9E-4B84-048F-14A00367E3A4}"/>
              </a:ext>
            </a:extLst>
          </p:cNvPr>
          <p:cNvSpPr txBox="1"/>
          <p:nvPr/>
        </p:nvSpPr>
        <p:spPr>
          <a:xfrm>
            <a:off x="358774" y="1076165"/>
            <a:ext cx="8497701" cy="15329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srgbClr val="1A1A1C"/>
                </a:solidFill>
                <a:effectLst/>
                <a:uLnTx/>
                <a:uFillTx/>
                <a:latin typeface="Meiryo UI" panose="020B0604030504040204" pitchFamily="50" charset="-128"/>
                <a:ea typeface="Meiryo UI" panose="020B0604030504040204" pitchFamily="50" charset="-128"/>
              </a:rPr>
              <a:t>Peppol</a:t>
            </a: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Service Provider</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（アクセスポイントプロバイダー、</a:t>
            </a: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AP</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事業者）</a:t>
            </a:r>
            <a:endParaRPr kumimoji="1" lang="en-US" altLang="ja-JP" sz="16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dirty="0" err="1">
                <a:ln>
                  <a:noFill/>
                </a:ln>
                <a:solidFill>
                  <a:srgbClr val="111111"/>
                </a:solidFill>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ネットワーク内でデジタルインボイスの送受信を行う企業間の中継点です。</a:t>
            </a:r>
            <a:endPar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認定を受けた事業者だけがこのサービスを提供することができます。</a:t>
            </a:r>
            <a:endPar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SuperStream-NX</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はファーストアカウンティング社のアクセスポイントを利用しています。</a:t>
            </a:r>
            <a:endPar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4</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コーナーモデルでは、</a:t>
            </a:r>
            <a:r>
              <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C2</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C3</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を指します</a:t>
            </a:r>
            <a:endPar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デジタル庁　日本の認定事業者：</a:t>
            </a:r>
            <a:r>
              <a:rPr kumimoji="1" lang="en-US" altLang="ja-JP" sz="9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a:t>
            </a:r>
            <a:r>
              <a:rPr kumimoji="1" lang="en-US" altLang="ja-JP" sz="9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hlinkClick r:id="rId2"/>
              </a:rPr>
              <a:t>https://www.digital.go.jp/policies/electronic_invoice/list-japanese</a:t>
            </a:r>
            <a:r>
              <a:rPr kumimoji="1" lang="ja-JP" altLang="en-US" sz="9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a:t>
            </a:r>
            <a:endParaRPr kumimoji="1" lang="en-US" altLang="ja-JP" sz="9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F3D2811-FA2F-A2EF-4375-C405303CCF93}"/>
              </a:ext>
            </a:extLst>
          </p:cNvPr>
          <p:cNvSpPr txBox="1"/>
          <p:nvPr/>
        </p:nvSpPr>
        <p:spPr>
          <a:xfrm>
            <a:off x="358774" y="3039802"/>
            <a:ext cx="8497701" cy="15726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srgbClr val="1A1A1C"/>
                </a:solidFill>
                <a:effectLst/>
                <a:uLnTx/>
                <a:uFillTx/>
                <a:latin typeface="Meiryo UI" panose="020B0604030504040204" pitchFamily="50" charset="-128"/>
                <a:ea typeface="Meiryo UI" panose="020B0604030504040204" pitchFamily="50" charset="-128"/>
              </a:rPr>
              <a:t>Peppol</a:t>
            </a: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ID</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t>
            </a:r>
            <a:r>
              <a:rPr kumimoji="1" lang="en-US" altLang="ja-JP" sz="1600" b="1" i="0" u="none" strike="noStrike" kern="1200" cap="none" spc="0" normalizeH="0" baseline="0" noProof="0" dirty="0" err="1">
                <a:ln>
                  <a:noFill/>
                </a:ln>
                <a:solidFill>
                  <a:srgbClr val="1A1A1C"/>
                </a:solidFill>
                <a:effectLst/>
                <a:uLnTx/>
                <a:uFillTx/>
                <a:latin typeface="Meiryo UI" panose="020B0604030504040204" pitchFamily="50" charset="-128"/>
                <a:ea typeface="Meiryo UI" panose="020B0604030504040204" pitchFamily="50" charset="-128"/>
              </a:rPr>
              <a:t>Peppol</a:t>
            </a: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Participant ID</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t>
            </a:r>
            <a:endPar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デジタルインボイスを送受信する法人等を、一意に識別するための</a:t>
            </a:r>
            <a:r>
              <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ID</a:t>
            </a: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です。</a:t>
            </a:r>
            <a:endPar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法人番号または適格請求書発行事業者番号を利用します。</a:t>
            </a:r>
            <a:endPar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先頭</a:t>
            </a:r>
            <a:r>
              <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4</a:t>
            </a: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桁で、何れの番号を利用しているのか識別されます。</a:t>
            </a:r>
            <a:endPar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キヤノン</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ソリューションズの例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法人番号の場合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0188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6010701025982 </a:t>
            </a: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　　適格請求書発行事業者番号の場合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0221:</a:t>
            </a:r>
            <a:r>
              <a:rPr kumimoji="1" lang="en-US" altLang="ja-JP"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 T6010701025982</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2361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C09C5B7F-2268-1DB6-4581-A829628448B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2" name="スライド番号プレースホルダー 1">
            <a:extLst>
              <a:ext uri="{FF2B5EF4-FFF2-40B4-BE49-F238E27FC236}">
                <a16:creationId xmlns:a16="http://schemas.microsoft.com/office/drawing/2014/main" id="{9E161EAF-B85B-8340-4439-D45908B777E9}"/>
              </a:ext>
            </a:extLst>
          </p:cNvPr>
          <p:cNvSpPr>
            <a:spLocks noGrp="1"/>
          </p:cNvSpPr>
          <p:nvPr>
            <p:ph type="sldNum" sz="quarter" idx="4"/>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pic>
        <p:nvPicPr>
          <p:cNvPr id="5" name="図 4">
            <a:extLst>
              <a:ext uri="{FF2B5EF4-FFF2-40B4-BE49-F238E27FC236}">
                <a16:creationId xmlns:a16="http://schemas.microsoft.com/office/drawing/2014/main" id="{7795899D-054F-65A4-328D-3C35D617CF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8406" y="2034961"/>
            <a:ext cx="2106819" cy="464781"/>
          </a:xfrm>
          <a:prstGeom prst="rect">
            <a:avLst/>
          </a:prstGeom>
        </p:spPr>
      </p:pic>
      <p:sp>
        <p:nvSpPr>
          <p:cNvPr id="6" name="テキスト ボックス 5">
            <a:extLst>
              <a:ext uri="{FF2B5EF4-FFF2-40B4-BE49-F238E27FC236}">
                <a16:creationId xmlns:a16="http://schemas.microsoft.com/office/drawing/2014/main" id="{691EEDB3-F87A-462E-6EA2-474BDAF522BF}"/>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dirty="0">
                <a:solidFill>
                  <a:schemeClr val="tx2"/>
                </a:solidFill>
              </a:rPr>
              <a:t>www.superstream.canon-its.co.jp/</a:t>
            </a:r>
          </a:p>
        </p:txBody>
      </p:sp>
      <p:sp>
        <p:nvSpPr>
          <p:cNvPr id="3" name="テキスト ボックス 2">
            <a:extLst>
              <a:ext uri="{FF2B5EF4-FFF2-40B4-BE49-F238E27FC236}">
                <a16:creationId xmlns:a16="http://schemas.microsoft.com/office/drawing/2014/main" id="{993CCB0E-454F-872A-134C-580A5F95E52C}"/>
              </a:ext>
            </a:extLst>
          </p:cNvPr>
          <p:cNvSpPr txBox="1"/>
          <p:nvPr/>
        </p:nvSpPr>
        <p:spPr>
          <a:xfrm>
            <a:off x="358775" y="3497666"/>
            <a:ext cx="1102866" cy="184666"/>
          </a:xfrm>
          <a:prstGeom prst="rect">
            <a:avLst/>
          </a:prstGeom>
          <a:noFill/>
        </p:spPr>
        <p:txBody>
          <a:bodyPr wrap="none" lIns="0" tIns="0" rIns="0" bIns="0" rtlCol="0">
            <a:spAutoFit/>
          </a:bodyPr>
          <a:lstStyle/>
          <a:p>
            <a:r>
              <a:rPr lang="ja-JP" altLang="en-US" sz="1200" b="1" dirty="0">
                <a:solidFill>
                  <a:schemeClr val="tx2"/>
                </a:solidFill>
              </a:rPr>
              <a:t>公式</a:t>
            </a:r>
            <a:r>
              <a:rPr lang="en-US" altLang="ja-JP" sz="1200" b="1" dirty="0">
                <a:solidFill>
                  <a:schemeClr val="tx2"/>
                </a:solidFill>
              </a:rPr>
              <a:t>SNS</a:t>
            </a:r>
            <a:r>
              <a:rPr lang="ja-JP" altLang="en-US" sz="1200" b="1" dirty="0">
                <a:solidFill>
                  <a:schemeClr val="tx2"/>
                </a:solidFill>
              </a:rPr>
              <a:t>更新中</a:t>
            </a:r>
            <a:endParaRPr kumimoji="1" lang="ja-JP" altLang="en-US" sz="1200" b="1" dirty="0">
              <a:solidFill>
                <a:schemeClr val="tx2"/>
              </a:solidFill>
            </a:endParaRPr>
          </a:p>
        </p:txBody>
      </p:sp>
      <p:sp>
        <p:nvSpPr>
          <p:cNvPr id="16" name="テキスト ボックス 15">
            <a:extLst>
              <a:ext uri="{FF2B5EF4-FFF2-40B4-BE49-F238E27FC236}">
                <a16:creationId xmlns:a16="http://schemas.microsoft.com/office/drawing/2014/main" id="{17D2B667-7E1B-D867-A6D8-49D064FAF8AA}"/>
              </a:ext>
            </a:extLst>
          </p:cNvPr>
          <p:cNvSpPr txBox="1"/>
          <p:nvPr/>
        </p:nvSpPr>
        <p:spPr>
          <a:xfrm>
            <a:off x="755576" y="4009578"/>
            <a:ext cx="1109278" cy="153888"/>
          </a:xfrm>
          <a:prstGeom prst="rect">
            <a:avLst/>
          </a:prstGeom>
          <a:noFill/>
        </p:spPr>
        <p:txBody>
          <a:bodyPr wrap="none" lIns="0" tIns="0" rIns="0" bIns="0" rtlCol="0">
            <a:spAutoFit/>
          </a:bodyPr>
          <a:lstStyle/>
          <a:p>
            <a:r>
              <a:rPr lang="en-US" altLang="ja-JP" sz="1000" dirty="0">
                <a:solidFill>
                  <a:schemeClr val="tx2"/>
                </a:solidFill>
              </a:rPr>
              <a:t>@</a:t>
            </a:r>
            <a:r>
              <a:rPr lang="en-US" altLang="ja-JP" sz="1000" dirty="0" err="1">
                <a:solidFill>
                  <a:schemeClr val="tx2"/>
                </a:solidFill>
              </a:rPr>
              <a:t>superstream.nx</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6EA4557C-9182-D8FA-DD85-EA9CF91A64E3}"/>
              </a:ext>
            </a:extLst>
          </p:cNvPr>
          <p:cNvSpPr txBox="1"/>
          <p:nvPr/>
        </p:nvSpPr>
        <p:spPr>
          <a:xfrm>
            <a:off x="3386849" y="4009578"/>
            <a:ext cx="1211870" cy="153888"/>
          </a:xfrm>
          <a:prstGeom prst="rect">
            <a:avLst/>
          </a:prstGeom>
          <a:noFill/>
        </p:spPr>
        <p:txBody>
          <a:bodyPr wrap="none" lIns="0" tIns="0" rIns="0" bIns="0" rtlCol="0">
            <a:spAutoFit/>
          </a:bodyPr>
          <a:lstStyle/>
          <a:p>
            <a:r>
              <a:rPr lang="en-US" altLang="ja-JP" sz="1000" dirty="0">
                <a:solidFill>
                  <a:schemeClr val="tx2"/>
                </a:solidFill>
              </a:rPr>
              <a:t>@</a:t>
            </a:r>
            <a:r>
              <a:rPr lang="en-US" altLang="ja-JP" sz="1000" dirty="0" err="1">
                <a:solidFill>
                  <a:schemeClr val="tx2"/>
                </a:solidFill>
              </a:rPr>
              <a:t>SuperStream_NX</a:t>
            </a:r>
            <a:endParaRPr lang="en-US" altLang="ja-JP" sz="1000" dirty="0">
              <a:solidFill>
                <a:schemeClr val="tx2"/>
              </a:solidFill>
            </a:endParaRPr>
          </a:p>
        </p:txBody>
      </p:sp>
      <p:pic>
        <p:nvPicPr>
          <p:cNvPr id="18" name="図 17">
            <a:extLst>
              <a:ext uri="{FF2B5EF4-FFF2-40B4-BE49-F238E27FC236}">
                <a16:creationId xmlns:a16="http://schemas.microsoft.com/office/drawing/2014/main" id="{F6125431-BF14-DBC1-0577-2751355A3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9" name="図 18">
            <a:extLst>
              <a:ext uri="{FF2B5EF4-FFF2-40B4-BE49-F238E27FC236}">
                <a16:creationId xmlns:a16="http://schemas.microsoft.com/office/drawing/2014/main" id="{19F7CBCA-B7A1-C9A7-C399-2FE8381E3534}"/>
              </a:ext>
            </a:extLst>
          </p:cNvPr>
          <p:cNvPicPr>
            <a:picLocks noChangeAspect="1"/>
          </p:cNvPicPr>
          <p:nvPr/>
        </p:nvPicPr>
        <p:blipFill>
          <a:blip r:embed="rId5"/>
          <a:stretch>
            <a:fillRect/>
          </a:stretch>
        </p:blipFill>
        <p:spPr>
          <a:xfrm>
            <a:off x="1937615" y="3816025"/>
            <a:ext cx="612068" cy="614800"/>
          </a:xfrm>
          <a:prstGeom prst="rect">
            <a:avLst/>
          </a:prstGeom>
        </p:spPr>
      </p:pic>
      <p:pic>
        <p:nvPicPr>
          <p:cNvPr id="20" name="図 19">
            <a:extLst>
              <a:ext uri="{FF2B5EF4-FFF2-40B4-BE49-F238E27FC236}">
                <a16:creationId xmlns:a16="http://schemas.microsoft.com/office/drawing/2014/main" id="{932C9400-1268-75B3-0A21-8A8DC4FAAEC0}"/>
              </a:ext>
            </a:extLst>
          </p:cNvPr>
          <p:cNvPicPr>
            <a:picLocks noChangeAspect="1"/>
          </p:cNvPicPr>
          <p:nvPr/>
        </p:nvPicPr>
        <p:blipFill>
          <a:blip r:embed="rId6"/>
          <a:stretch>
            <a:fillRect/>
          </a:stretch>
        </p:blipFill>
        <p:spPr>
          <a:xfrm>
            <a:off x="4680012" y="3811135"/>
            <a:ext cx="631883" cy="632823"/>
          </a:xfrm>
          <a:prstGeom prst="rect">
            <a:avLst/>
          </a:prstGeom>
        </p:spPr>
      </p:pic>
      <p:cxnSp>
        <p:nvCxnSpPr>
          <p:cNvPr id="21" name="直線コネクタ 20">
            <a:extLst>
              <a:ext uri="{FF2B5EF4-FFF2-40B4-BE49-F238E27FC236}">
                <a16:creationId xmlns:a16="http://schemas.microsoft.com/office/drawing/2014/main" id="{54666937-DB6D-92FF-D77F-9877297C309D}"/>
              </a:ext>
            </a:extLst>
          </p:cNvPr>
          <p:cNvCxnSpPr/>
          <p:nvPr/>
        </p:nvCxnSpPr>
        <p:spPr>
          <a:xfrm flipV="1">
            <a:off x="358775" y="3682332"/>
            <a:ext cx="4897301"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図 21" descr="アイコン&#10;&#10;自動的に生成された説明">
            <a:extLst>
              <a:ext uri="{FF2B5EF4-FFF2-40B4-BE49-F238E27FC236}">
                <a16:creationId xmlns:a16="http://schemas.microsoft.com/office/drawing/2014/main" id="{0CC993CA-BC32-BD69-5FD7-2FDED1FE2C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8" name="テキスト ボックス 7">
            <a:extLst>
              <a:ext uri="{FF2B5EF4-FFF2-40B4-BE49-F238E27FC236}">
                <a16:creationId xmlns:a16="http://schemas.microsoft.com/office/drawing/2014/main" id="{1F85F383-F273-F59D-52D7-A472C12EA7A7}"/>
              </a:ext>
            </a:extLst>
          </p:cNvPr>
          <p:cNvSpPr txBox="1"/>
          <p:nvPr/>
        </p:nvSpPr>
        <p:spPr>
          <a:xfrm>
            <a:off x="359532" y="1062338"/>
            <a:ext cx="5544616"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a:t>
            </a:r>
          </a:p>
          <a:p>
            <a:pPr>
              <a:lnSpc>
                <a:spcPct val="150000"/>
              </a:lnSpc>
            </a:pPr>
            <a:r>
              <a:rPr lang="ja-JP" altLang="en-US" sz="2800" dirty="0">
                <a:solidFill>
                  <a:srgbClr val="008CCF"/>
                </a:solidFill>
              </a:rPr>
              <a:t>もっとやさしく、</a:t>
            </a:r>
            <a:br>
              <a:rPr lang="en-US" altLang="ja-JP" sz="2800" dirty="0">
                <a:solidFill>
                  <a:srgbClr val="008CCF"/>
                </a:solidFill>
              </a:rPr>
            </a:br>
            <a:r>
              <a:rPr lang="ja-JP" altLang="en-US" sz="2800" dirty="0">
                <a:solidFill>
                  <a:srgbClr val="008CCF"/>
                </a:solidFill>
              </a:rPr>
              <a:t>もっと便利に、もっと楽しく</a:t>
            </a:r>
          </a:p>
        </p:txBody>
      </p:sp>
    </p:spTree>
    <p:extLst>
      <p:ext uri="{BB962C8B-B14F-4D97-AF65-F5344CB8AC3E}">
        <p14:creationId xmlns:p14="http://schemas.microsoft.com/office/powerpoint/2010/main" val="182179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01</a:t>
            </a:r>
            <a:br>
              <a:rPr kumimoji="1" lang="en-US" altLang="ja-JP" dirty="0"/>
            </a:br>
            <a:r>
              <a:rPr lang="ja-JP" altLang="en-US" dirty="0"/>
              <a:t>デジタルインボイスについて</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48702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50DFB7-603D-6A45-4882-6B0915E854FE}"/>
              </a:ext>
            </a:extLst>
          </p:cNvPr>
          <p:cNvSpPr>
            <a:spLocks noGrp="1"/>
          </p:cNvSpPr>
          <p:nvPr>
            <p:ph type="title"/>
          </p:nvPr>
        </p:nvSpPr>
        <p:spPr/>
        <p:txBody>
          <a:bodyPr/>
          <a:lstStyle/>
          <a:p>
            <a:r>
              <a:rPr kumimoji="1" lang="ja-JP" altLang="en-US" dirty="0"/>
              <a:t>デジタルインボイスとは</a:t>
            </a:r>
          </a:p>
        </p:txBody>
      </p:sp>
      <p:sp>
        <p:nvSpPr>
          <p:cNvPr id="3" name="スライド番号プレースホルダー 2">
            <a:extLst>
              <a:ext uri="{FF2B5EF4-FFF2-40B4-BE49-F238E27FC236}">
                <a16:creationId xmlns:a16="http://schemas.microsoft.com/office/drawing/2014/main" id="{4B16C343-AA31-D1F6-4C6B-9141DF4C0CC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CC9B9AAE-BAD0-938F-4C94-36A93131155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id="{F4D78527-41C6-75B9-2DB2-3FF340A0705C}"/>
              </a:ext>
            </a:extLst>
          </p:cNvPr>
          <p:cNvSpPr txBox="1"/>
          <p:nvPr/>
        </p:nvSpPr>
        <p:spPr>
          <a:xfrm>
            <a:off x="245434" y="619797"/>
            <a:ext cx="8653131" cy="572593"/>
          </a:xfrm>
          <a:prstGeom prst="rect">
            <a:avLst/>
          </a:prstGeom>
          <a:noFill/>
        </p:spPr>
        <p:txBody>
          <a:bodyPr wrap="square" rtlCol="0">
            <a:spAutoFit/>
          </a:bodyPr>
          <a:lstStyle/>
          <a:p>
            <a:pPr>
              <a:lnSpc>
                <a:spcPts val="1900"/>
              </a:lnSpc>
              <a:buClr>
                <a:srgbClr val="F9BE00"/>
              </a:buClr>
            </a:pPr>
            <a:r>
              <a:rPr lang="ja-JP" altLang="en-US" sz="1400" b="0" i="0" dirty="0">
                <a:solidFill>
                  <a:srgbClr val="040C28"/>
                </a:solidFill>
                <a:effectLst/>
                <a:latin typeface="Google Sans"/>
              </a:rPr>
              <a:t>デジタルインボイスとは、請求情報（請求に係る情報）を売り手のシステムから買い手のシステムに対し、人を介することなく、直接データ 連携し、自動処理される仕組みです</a:t>
            </a:r>
            <a:endParaRPr lang="en-US" altLang="ja-JP" sz="1400" dirty="0">
              <a:latin typeface="+mn-ea"/>
            </a:endParaRPr>
          </a:p>
        </p:txBody>
      </p:sp>
      <p:sp>
        <p:nvSpPr>
          <p:cNvPr id="11" name="フリーフォーム: 図形 10">
            <a:extLst>
              <a:ext uri="{FF2B5EF4-FFF2-40B4-BE49-F238E27FC236}">
                <a16:creationId xmlns:a16="http://schemas.microsoft.com/office/drawing/2014/main" id="{97E91C4E-6589-9EA4-1C67-E09AE17FBB00}"/>
              </a:ext>
            </a:extLst>
          </p:cNvPr>
          <p:cNvSpPr/>
          <p:nvPr/>
        </p:nvSpPr>
        <p:spPr>
          <a:xfrm flipH="1">
            <a:off x="1156446" y="1527634"/>
            <a:ext cx="5056587" cy="3382766"/>
          </a:xfrm>
          <a:custGeom>
            <a:avLst/>
            <a:gdLst>
              <a:gd name="connsiteX0" fmla="*/ 1710190 w 5137899"/>
              <a:gd name="connsiteY0" fmla="*/ 0 h 3427341"/>
              <a:gd name="connsiteX1" fmla="*/ 1848043 w 5137899"/>
              <a:gd name="connsiteY1" fmla="*/ 6961 h 3427341"/>
              <a:gd name="connsiteX2" fmla="*/ 3427709 w 5137899"/>
              <a:gd name="connsiteY2" fmla="*/ 6961 h 3427341"/>
              <a:gd name="connsiteX3" fmla="*/ 5137899 w 5137899"/>
              <a:gd name="connsiteY3" fmla="*/ 1717151 h 3427341"/>
              <a:gd name="connsiteX4" fmla="*/ 3427709 w 5137899"/>
              <a:gd name="connsiteY4" fmla="*/ 3427341 h 3427341"/>
              <a:gd name="connsiteX5" fmla="*/ 1717519 w 5137899"/>
              <a:gd name="connsiteY5" fmla="*/ 3427341 h 3427341"/>
              <a:gd name="connsiteX6" fmla="*/ 1717519 w 5137899"/>
              <a:gd name="connsiteY6" fmla="*/ 3420010 h 3427341"/>
              <a:gd name="connsiteX7" fmla="*/ 1710190 w 5137899"/>
              <a:gd name="connsiteY7" fmla="*/ 3420380 h 3427341"/>
              <a:gd name="connsiteX8" fmla="*/ 0 w 5137899"/>
              <a:gd name="connsiteY8" fmla="*/ 1710190 h 3427341"/>
              <a:gd name="connsiteX9" fmla="*/ 1710190 w 5137899"/>
              <a:gd name="connsiteY9" fmla="*/ 0 h 342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7899" h="3427341">
                <a:moveTo>
                  <a:pt x="1710190" y="0"/>
                </a:moveTo>
                <a:lnTo>
                  <a:pt x="1848043" y="6961"/>
                </a:lnTo>
                <a:lnTo>
                  <a:pt x="3427709" y="6961"/>
                </a:lnTo>
                <a:cubicBezTo>
                  <a:pt x="4372221" y="6961"/>
                  <a:pt x="5137899" y="772639"/>
                  <a:pt x="5137899" y="1717151"/>
                </a:cubicBezTo>
                <a:cubicBezTo>
                  <a:pt x="5137899" y="2661663"/>
                  <a:pt x="4372221" y="3427341"/>
                  <a:pt x="3427709" y="3427341"/>
                </a:cubicBezTo>
                <a:lnTo>
                  <a:pt x="1717519" y="3427341"/>
                </a:lnTo>
                <a:lnTo>
                  <a:pt x="1717519" y="3420010"/>
                </a:lnTo>
                <a:lnTo>
                  <a:pt x="1710190" y="3420380"/>
                </a:lnTo>
                <a:cubicBezTo>
                  <a:pt x="765678" y="3420380"/>
                  <a:pt x="0" y="2654702"/>
                  <a:pt x="0" y="1710190"/>
                </a:cubicBezTo>
                <a:cubicBezTo>
                  <a:pt x="0" y="765678"/>
                  <a:pt x="765678" y="0"/>
                  <a:pt x="1710190" y="0"/>
                </a:cubicBezTo>
                <a:close/>
              </a:path>
            </a:pathLst>
          </a:cu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 name="フリーフォーム: 図形 11">
            <a:extLst>
              <a:ext uri="{FF2B5EF4-FFF2-40B4-BE49-F238E27FC236}">
                <a16:creationId xmlns:a16="http://schemas.microsoft.com/office/drawing/2014/main" id="{5794200B-FF5F-81DE-BC84-BC8CFAA874BE}"/>
              </a:ext>
            </a:extLst>
          </p:cNvPr>
          <p:cNvSpPr/>
          <p:nvPr/>
        </p:nvSpPr>
        <p:spPr>
          <a:xfrm>
            <a:off x="2930966" y="1530879"/>
            <a:ext cx="5056587" cy="3382766"/>
          </a:xfrm>
          <a:custGeom>
            <a:avLst/>
            <a:gdLst>
              <a:gd name="connsiteX0" fmla="*/ 1710190 w 5137899"/>
              <a:gd name="connsiteY0" fmla="*/ 0 h 3427341"/>
              <a:gd name="connsiteX1" fmla="*/ 1848043 w 5137899"/>
              <a:gd name="connsiteY1" fmla="*/ 6961 h 3427341"/>
              <a:gd name="connsiteX2" fmla="*/ 3427709 w 5137899"/>
              <a:gd name="connsiteY2" fmla="*/ 6961 h 3427341"/>
              <a:gd name="connsiteX3" fmla="*/ 5137899 w 5137899"/>
              <a:gd name="connsiteY3" fmla="*/ 1717151 h 3427341"/>
              <a:gd name="connsiteX4" fmla="*/ 3427709 w 5137899"/>
              <a:gd name="connsiteY4" fmla="*/ 3427341 h 3427341"/>
              <a:gd name="connsiteX5" fmla="*/ 1717519 w 5137899"/>
              <a:gd name="connsiteY5" fmla="*/ 3427341 h 3427341"/>
              <a:gd name="connsiteX6" fmla="*/ 1717519 w 5137899"/>
              <a:gd name="connsiteY6" fmla="*/ 3420010 h 3427341"/>
              <a:gd name="connsiteX7" fmla="*/ 1710190 w 5137899"/>
              <a:gd name="connsiteY7" fmla="*/ 3420380 h 3427341"/>
              <a:gd name="connsiteX8" fmla="*/ 0 w 5137899"/>
              <a:gd name="connsiteY8" fmla="*/ 1710190 h 3427341"/>
              <a:gd name="connsiteX9" fmla="*/ 1710190 w 5137899"/>
              <a:gd name="connsiteY9" fmla="*/ 0 h 342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7899" h="3427341">
                <a:moveTo>
                  <a:pt x="1710190" y="0"/>
                </a:moveTo>
                <a:lnTo>
                  <a:pt x="1848043" y="6961"/>
                </a:lnTo>
                <a:lnTo>
                  <a:pt x="3427709" y="6961"/>
                </a:lnTo>
                <a:cubicBezTo>
                  <a:pt x="4372221" y="6961"/>
                  <a:pt x="5137899" y="772639"/>
                  <a:pt x="5137899" y="1717151"/>
                </a:cubicBezTo>
                <a:cubicBezTo>
                  <a:pt x="5137899" y="2661663"/>
                  <a:pt x="4372221" y="3427341"/>
                  <a:pt x="3427709" y="3427341"/>
                </a:cubicBezTo>
                <a:lnTo>
                  <a:pt x="1717519" y="3427341"/>
                </a:lnTo>
                <a:lnTo>
                  <a:pt x="1717519" y="3420010"/>
                </a:lnTo>
                <a:lnTo>
                  <a:pt x="1710190" y="3420380"/>
                </a:lnTo>
                <a:cubicBezTo>
                  <a:pt x="765678" y="3420380"/>
                  <a:pt x="0" y="2654702"/>
                  <a:pt x="0" y="1710190"/>
                </a:cubicBezTo>
                <a:cubicBezTo>
                  <a:pt x="0" y="765678"/>
                  <a:pt x="765678" y="0"/>
                  <a:pt x="1710190" y="0"/>
                </a:cubicBezTo>
                <a:close/>
              </a:path>
            </a:pathLst>
          </a:custGeom>
          <a:solidFill>
            <a:schemeClr val="accent6">
              <a:lumMod val="40000"/>
              <a:lumOff val="60000"/>
              <a:alpha val="3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3" name="フローチャート: 結合子 12">
            <a:extLst>
              <a:ext uri="{FF2B5EF4-FFF2-40B4-BE49-F238E27FC236}">
                <a16:creationId xmlns:a16="http://schemas.microsoft.com/office/drawing/2014/main" id="{921F76F7-FA8A-D7DD-B0B0-06424C7F4882}"/>
              </a:ext>
            </a:extLst>
          </p:cNvPr>
          <p:cNvSpPr/>
          <p:nvPr/>
        </p:nvSpPr>
        <p:spPr>
          <a:xfrm>
            <a:off x="3348362" y="2601910"/>
            <a:ext cx="2519782" cy="2261501"/>
          </a:xfrm>
          <a:prstGeom prst="flowChartConnector">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7762100C-8424-9777-1968-EF7FDC63B0BD}"/>
              </a:ext>
            </a:extLst>
          </p:cNvPr>
          <p:cNvSpPr/>
          <p:nvPr/>
        </p:nvSpPr>
        <p:spPr>
          <a:xfrm>
            <a:off x="2486892" y="1218034"/>
            <a:ext cx="1197847" cy="288000"/>
          </a:xfrm>
          <a:prstGeom prst="roundRect">
            <a:avLst/>
          </a:prstGeom>
          <a:solidFill>
            <a:schemeClr val="bg2"/>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2">
                    <a:lumMod val="50000"/>
                  </a:schemeClr>
                </a:solidFill>
              </a:rPr>
              <a:t>電子取引</a:t>
            </a:r>
          </a:p>
        </p:txBody>
      </p:sp>
      <p:sp>
        <p:nvSpPr>
          <p:cNvPr id="16" name="四角形: 角を丸くする 15">
            <a:extLst>
              <a:ext uri="{FF2B5EF4-FFF2-40B4-BE49-F238E27FC236}">
                <a16:creationId xmlns:a16="http://schemas.microsoft.com/office/drawing/2014/main" id="{3A9827E8-8962-351D-5938-069C88ECA33C}"/>
              </a:ext>
            </a:extLst>
          </p:cNvPr>
          <p:cNvSpPr/>
          <p:nvPr/>
        </p:nvSpPr>
        <p:spPr>
          <a:xfrm>
            <a:off x="3855205" y="1828910"/>
            <a:ext cx="1433587" cy="288000"/>
          </a:xfrm>
          <a:prstGeom prst="roundRect">
            <a:avLst/>
          </a:prstGeom>
          <a:solidFill>
            <a:schemeClr val="bg2"/>
          </a:solid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7F7F7F"/>
                </a:solidFill>
              </a:rPr>
              <a:t>電子インボイス</a:t>
            </a:r>
            <a:endParaRPr kumimoji="1" lang="ja-JP" altLang="en-US" sz="1200" dirty="0">
              <a:solidFill>
                <a:srgbClr val="7F7F7F"/>
              </a:solidFill>
            </a:endParaRPr>
          </a:p>
        </p:txBody>
      </p:sp>
      <p:sp>
        <p:nvSpPr>
          <p:cNvPr id="15" name="四角形: 角を丸くする 14">
            <a:extLst>
              <a:ext uri="{FF2B5EF4-FFF2-40B4-BE49-F238E27FC236}">
                <a16:creationId xmlns:a16="http://schemas.microsoft.com/office/drawing/2014/main" id="{A030D6D7-6D7A-44CC-2E16-B51B28084956}"/>
              </a:ext>
            </a:extLst>
          </p:cNvPr>
          <p:cNvSpPr/>
          <p:nvPr/>
        </p:nvSpPr>
        <p:spPr>
          <a:xfrm>
            <a:off x="5502048" y="1214325"/>
            <a:ext cx="1197847" cy="288000"/>
          </a:xfrm>
          <a:prstGeom prst="roundRect">
            <a:avLst/>
          </a:prstGeom>
          <a:solidFill>
            <a:schemeClr val="bg2"/>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accent6">
                    <a:lumMod val="75000"/>
                  </a:schemeClr>
                </a:solidFill>
              </a:rPr>
              <a:t>インボイス</a:t>
            </a:r>
            <a:endParaRPr kumimoji="1" lang="ja-JP" altLang="en-US" sz="1200" dirty="0">
              <a:solidFill>
                <a:schemeClr val="accent6">
                  <a:lumMod val="75000"/>
                </a:schemeClr>
              </a:solidFill>
            </a:endParaRPr>
          </a:p>
        </p:txBody>
      </p:sp>
      <p:sp>
        <p:nvSpPr>
          <p:cNvPr id="17" name="四角形: 角を丸くする 16">
            <a:extLst>
              <a:ext uri="{FF2B5EF4-FFF2-40B4-BE49-F238E27FC236}">
                <a16:creationId xmlns:a16="http://schemas.microsoft.com/office/drawing/2014/main" id="{A2A3C478-B3F7-6E29-3D2B-41859BC3236C}"/>
              </a:ext>
            </a:extLst>
          </p:cNvPr>
          <p:cNvSpPr/>
          <p:nvPr/>
        </p:nvSpPr>
        <p:spPr>
          <a:xfrm>
            <a:off x="3792444" y="2956825"/>
            <a:ext cx="1631617" cy="28653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rPr>
              <a:t>デジタルインボイス</a:t>
            </a:r>
            <a:endParaRPr kumimoji="1" lang="ja-JP" altLang="en-US" sz="1200" b="1" dirty="0">
              <a:solidFill>
                <a:schemeClr val="bg1"/>
              </a:solidFill>
            </a:endParaRPr>
          </a:p>
        </p:txBody>
      </p:sp>
      <p:sp>
        <p:nvSpPr>
          <p:cNvPr id="18" name="テキスト ボックス 17">
            <a:extLst>
              <a:ext uri="{FF2B5EF4-FFF2-40B4-BE49-F238E27FC236}">
                <a16:creationId xmlns:a16="http://schemas.microsoft.com/office/drawing/2014/main" id="{27D8AEDF-2539-0D49-BA22-9E0CEFE61F7A}"/>
              </a:ext>
            </a:extLst>
          </p:cNvPr>
          <p:cNvSpPr txBox="1"/>
          <p:nvPr/>
        </p:nvSpPr>
        <p:spPr>
          <a:xfrm>
            <a:off x="1156447" y="2961245"/>
            <a:ext cx="1728192" cy="461665"/>
          </a:xfrm>
          <a:prstGeom prst="rect">
            <a:avLst/>
          </a:prstGeom>
          <a:noFill/>
        </p:spPr>
        <p:txBody>
          <a:bodyPr wrap="square" rtlCol="0">
            <a:spAutoFit/>
          </a:bodyPr>
          <a:lstStyle/>
          <a:p>
            <a:pPr algn="ctr"/>
            <a:r>
              <a:rPr kumimoji="1" lang="ja-JP" altLang="en-US" sz="1200" dirty="0">
                <a:solidFill>
                  <a:srgbClr val="7F7F7F"/>
                </a:solidFill>
              </a:rPr>
              <a:t>請求書等以外の</a:t>
            </a:r>
            <a:endParaRPr kumimoji="1" lang="en-US" altLang="ja-JP" sz="1200" dirty="0">
              <a:solidFill>
                <a:srgbClr val="7F7F7F"/>
              </a:solidFill>
            </a:endParaRPr>
          </a:p>
          <a:p>
            <a:pPr algn="ctr"/>
            <a:r>
              <a:rPr lang="ja-JP" altLang="en-US" sz="1200" dirty="0">
                <a:solidFill>
                  <a:srgbClr val="7F7F7F"/>
                </a:solidFill>
              </a:rPr>
              <a:t>国税関係書類データ</a:t>
            </a:r>
            <a:endParaRPr kumimoji="1" lang="ja-JP" altLang="en-US" sz="1200" dirty="0">
              <a:solidFill>
                <a:srgbClr val="7F7F7F"/>
              </a:solidFill>
            </a:endParaRPr>
          </a:p>
        </p:txBody>
      </p:sp>
      <p:sp>
        <p:nvSpPr>
          <p:cNvPr id="19" name="テキスト ボックス 18">
            <a:extLst>
              <a:ext uri="{FF2B5EF4-FFF2-40B4-BE49-F238E27FC236}">
                <a16:creationId xmlns:a16="http://schemas.microsoft.com/office/drawing/2014/main" id="{92B32C8B-D1DE-3FC0-E167-80365606DC77}"/>
              </a:ext>
            </a:extLst>
          </p:cNvPr>
          <p:cNvSpPr txBox="1"/>
          <p:nvPr/>
        </p:nvSpPr>
        <p:spPr>
          <a:xfrm>
            <a:off x="6157578" y="2961245"/>
            <a:ext cx="1728192" cy="461665"/>
          </a:xfrm>
          <a:prstGeom prst="rect">
            <a:avLst/>
          </a:prstGeom>
          <a:noFill/>
        </p:spPr>
        <p:txBody>
          <a:bodyPr wrap="square" rtlCol="0">
            <a:spAutoFit/>
          </a:bodyPr>
          <a:lstStyle/>
          <a:p>
            <a:pPr algn="ctr"/>
            <a:r>
              <a:rPr lang="ja-JP" altLang="en-US" sz="1200" dirty="0">
                <a:solidFill>
                  <a:srgbClr val="7F7F7F"/>
                </a:solidFill>
              </a:rPr>
              <a:t>紙による</a:t>
            </a:r>
            <a:endParaRPr lang="en-US" altLang="ja-JP" sz="1200" dirty="0">
              <a:solidFill>
                <a:srgbClr val="7F7F7F"/>
              </a:solidFill>
            </a:endParaRPr>
          </a:p>
          <a:p>
            <a:pPr algn="ctr"/>
            <a:r>
              <a:rPr kumimoji="1" lang="ja-JP" altLang="en-US" sz="1200" dirty="0">
                <a:solidFill>
                  <a:srgbClr val="7F7F7F"/>
                </a:solidFill>
              </a:rPr>
              <a:t>授受・保存</a:t>
            </a:r>
            <a:endParaRPr kumimoji="1" lang="en-US" altLang="ja-JP" sz="1200" dirty="0">
              <a:solidFill>
                <a:srgbClr val="7F7F7F"/>
              </a:solidFill>
            </a:endParaRPr>
          </a:p>
        </p:txBody>
      </p:sp>
      <p:sp>
        <p:nvSpPr>
          <p:cNvPr id="20" name="テキスト ボックス 19">
            <a:extLst>
              <a:ext uri="{FF2B5EF4-FFF2-40B4-BE49-F238E27FC236}">
                <a16:creationId xmlns:a16="http://schemas.microsoft.com/office/drawing/2014/main" id="{E2C92E70-A44F-EC9C-DD16-51E958377E38}"/>
              </a:ext>
            </a:extLst>
          </p:cNvPr>
          <p:cNvSpPr txBox="1"/>
          <p:nvPr/>
        </p:nvSpPr>
        <p:spPr>
          <a:xfrm>
            <a:off x="4030920" y="2151963"/>
            <a:ext cx="1080120" cy="276999"/>
          </a:xfrm>
          <a:prstGeom prst="rect">
            <a:avLst/>
          </a:prstGeom>
          <a:noFill/>
          <a:ln>
            <a:noFill/>
          </a:ln>
        </p:spPr>
        <p:txBody>
          <a:bodyPr wrap="square" rtlCol="0">
            <a:spAutoFit/>
          </a:bodyPr>
          <a:lstStyle/>
          <a:p>
            <a:pPr algn="ctr"/>
            <a:r>
              <a:rPr kumimoji="1" lang="en-US" altLang="ja-JP" sz="1200" dirty="0">
                <a:solidFill>
                  <a:srgbClr val="7F7F7F"/>
                </a:solidFill>
              </a:rPr>
              <a:t>PDF</a:t>
            </a:r>
            <a:r>
              <a:rPr kumimoji="1" lang="ja-JP" altLang="en-US" sz="1200" dirty="0">
                <a:solidFill>
                  <a:srgbClr val="7F7F7F"/>
                </a:solidFill>
              </a:rPr>
              <a:t>等</a:t>
            </a:r>
          </a:p>
        </p:txBody>
      </p:sp>
      <p:sp>
        <p:nvSpPr>
          <p:cNvPr id="21" name="テキスト ボックス 20">
            <a:extLst>
              <a:ext uri="{FF2B5EF4-FFF2-40B4-BE49-F238E27FC236}">
                <a16:creationId xmlns:a16="http://schemas.microsoft.com/office/drawing/2014/main" id="{E7C4CB33-9FEC-0251-338D-4DDE74777DE6}"/>
              </a:ext>
            </a:extLst>
          </p:cNvPr>
          <p:cNvSpPr txBox="1"/>
          <p:nvPr/>
        </p:nvSpPr>
        <p:spPr>
          <a:xfrm>
            <a:off x="3436854" y="3397433"/>
            <a:ext cx="2268252" cy="646331"/>
          </a:xfrm>
          <a:prstGeom prst="rect">
            <a:avLst/>
          </a:prstGeom>
          <a:noFill/>
        </p:spPr>
        <p:txBody>
          <a:bodyPr wrap="square" rtlCol="0">
            <a:spAutoFit/>
          </a:bodyPr>
          <a:lstStyle/>
          <a:p>
            <a:pPr algn="ctr"/>
            <a:r>
              <a:rPr kumimoji="1" lang="ja-JP" altLang="en-US" sz="1200" dirty="0">
                <a:solidFill>
                  <a:schemeClr val="bg1"/>
                </a:solidFill>
              </a:rPr>
              <a:t>①</a:t>
            </a:r>
            <a:endParaRPr kumimoji="1" lang="en-US" altLang="ja-JP" sz="1200" dirty="0">
              <a:solidFill>
                <a:schemeClr val="bg1"/>
              </a:solidFill>
            </a:endParaRPr>
          </a:p>
          <a:p>
            <a:pPr algn="ctr"/>
            <a:r>
              <a:rPr kumimoji="1" lang="ja-JP" altLang="en-US" sz="1200" dirty="0">
                <a:solidFill>
                  <a:schemeClr val="bg1"/>
                </a:solidFill>
              </a:rPr>
              <a:t>構造化</a:t>
            </a:r>
            <a:r>
              <a:rPr lang="ja-JP" altLang="en-US" sz="1200" dirty="0">
                <a:solidFill>
                  <a:schemeClr val="bg1"/>
                </a:solidFill>
              </a:rPr>
              <a:t>され、</a:t>
            </a:r>
            <a:endParaRPr lang="en-US" altLang="ja-JP" sz="1200" dirty="0">
              <a:solidFill>
                <a:schemeClr val="bg1"/>
              </a:solidFill>
            </a:endParaRPr>
          </a:p>
          <a:p>
            <a:pPr algn="ctr"/>
            <a:r>
              <a:rPr kumimoji="1" lang="ja-JP" altLang="en-US" sz="1200" dirty="0">
                <a:solidFill>
                  <a:schemeClr val="bg1"/>
                </a:solidFill>
              </a:rPr>
              <a:t>標準化された</a:t>
            </a:r>
            <a:r>
              <a:rPr lang="ja-JP" altLang="en-US" sz="1200" dirty="0">
                <a:solidFill>
                  <a:schemeClr val="bg1"/>
                </a:solidFill>
              </a:rPr>
              <a:t>電子インボイス</a:t>
            </a:r>
            <a:endParaRPr lang="en-US" altLang="ja-JP" sz="1200" dirty="0">
              <a:solidFill>
                <a:schemeClr val="bg1"/>
              </a:solidFill>
            </a:endParaRPr>
          </a:p>
        </p:txBody>
      </p:sp>
      <p:sp>
        <p:nvSpPr>
          <p:cNvPr id="22" name="テキスト ボックス 21">
            <a:extLst>
              <a:ext uri="{FF2B5EF4-FFF2-40B4-BE49-F238E27FC236}">
                <a16:creationId xmlns:a16="http://schemas.microsoft.com/office/drawing/2014/main" id="{25849AA7-9BE0-AE47-B365-AD4A12116243}"/>
              </a:ext>
            </a:extLst>
          </p:cNvPr>
          <p:cNvSpPr txBox="1"/>
          <p:nvPr/>
        </p:nvSpPr>
        <p:spPr>
          <a:xfrm>
            <a:off x="3436854" y="3982455"/>
            <a:ext cx="2268252" cy="646331"/>
          </a:xfrm>
          <a:prstGeom prst="rect">
            <a:avLst/>
          </a:prstGeom>
          <a:noFill/>
        </p:spPr>
        <p:txBody>
          <a:bodyPr wrap="square" rtlCol="0">
            <a:spAutoFit/>
          </a:bodyPr>
          <a:lstStyle/>
          <a:p>
            <a:pPr algn="ctr"/>
            <a:r>
              <a:rPr lang="ja-JP" altLang="en-US" sz="1200" dirty="0">
                <a:solidFill>
                  <a:schemeClr val="bg1"/>
                </a:solidFill>
              </a:rPr>
              <a:t>②</a:t>
            </a:r>
            <a:endParaRPr lang="en-US" altLang="ja-JP" sz="1200" dirty="0">
              <a:solidFill>
                <a:schemeClr val="bg1"/>
              </a:solidFill>
            </a:endParaRPr>
          </a:p>
          <a:p>
            <a:pPr algn="ctr"/>
            <a:r>
              <a:rPr lang="en-US" altLang="ja-JP" sz="1200" dirty="0">
                <a:solidFill>
                  <a:schemeClr val="bg1"/>
                </a:solidFill>
              </a:rPr>
              <a:t>JP PINT</a:t>
            </a:r>
            <a:r>
              <a:rPr lang="ja-JP" altLang="en-US" sz="1200" dirty="0">
                <a:solidFill>
                  <a:schemeClr val="bg1"/>
                </a:solidFill>
              </a:rPr>
              <a:t>に基づく</a:t>
            </a:r>
            <a:endParaRPr kumimoji="1" lang="en-US" altLang="ja-JP" sz="1200" dirty="0">
              <a:solidFill>
                <a:schemeClr val="bg1"/>
              </a:solidFill>
            </a:endParaRPr>
          </a:p>
          <a:p>
            <a:pPr algn="ctr"/>
            <a:r>
              <a:rPr lang="ja-JP" altLang="en-US" sz="1200" dirty="0">
                <a:solidFill>
                  <a:schemeClr val="bg1"/>
                </a:solidFill>
              </a:rPr>
              <a:t>電子インボイス</a:t>
            </a:r>
            <a:endParaRPr lang="en-US" altLang="ja-JP" sz="1200" dirty="0">
              <a:solidFill>
                <a:schemeClr val="bg1"/>
              </a:solidFill>
            </a:endParaRPr>
          </a:p>
        </p:txBody>
      </p:sp>
    </p:spTree>
    <p:extLst>
      <p:ext uri="{BB962C8B-B14F-4D97-AF65-F5344CB8AC3E}">
        <p14:creationId xmlns:p14="http://schemas.microsoft.com/office/powerpoint/2010/main" val="380302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FFF68D-5CC1-634A-64D7-74B78F6C7DD7}"/>
              </a:ext>
            </a:extLst>
          </p:cNvPr>
          <p:cNvSpPr>
            <a:spLocks noGrp="1"/>
          </p:cNvSpPr>
          <p:nvPr>
            <p:ph type="title"/>
          </p:nvPr>
        </p:nvSpPr>
        <p:spPr/>
        <p:txBody>
          <a:bodyPr/>
          <a:lstStyle/>
          <a:p>
            <a:r>
              <a:rPr kumimoji="1" lang="ja-JP" altLang="en-US" dirty="0"/>
              <a:t>インボイス制度における課題</a:t>
            </a:r>
          </a:p>
        </p:txBody>
      </p:sp>
      <p:sp>
        <p:nvSpPr>
          <p:cNvPr id="3" name="スライド番号プレースホルダー 2">
            <a:extLst>
              <a:ext uri="{FF2B5EF4-FFF2-40B4-BE49-F238E27FC236}">
                <a16:creationId xmlns:a16="http://schemas.microsoft.com/office/drawing/2014/main" id="{DAFA686F-7B8C-764F-3D7D-A540DB95A43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A889E781-880E-A19C-4893-D097DFDA5DD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pSp>
        <p:nvGrpSpPr>
          <p:cNvPr id="49" name="グループ化 48">
            <a:extLst>
              <a:ext uri="{FF2B5EF4-FFF2-40B4-BE49-F238E27FC236}">
                <a16:creationId xmlns:a16="http://schemas.microsoft.com/office/drawing/2014/main" id="{16746689-2A5F-2B3C-9545-7597F241DB44}"/>
              </a:ext>
            </a:extLst>
          </p:cNvPr>
          <p:cNvGrpSpPr/>
          <p:nvPr/>
        </p:nvGrpSpPr>
        <p:grpSpPr>
          <a:xfrm>
            <a:off x="470501" y="2576560"/>
            <a:ext cx="3780422" cy="2017902"/>
            <a:chOff x="431098" y="2450954"/>
            <a:chExt cx="3780422" cy="2101016"/>
          </a:xfrm>
        </p:grpSpPr>
        <p:sp>
          <p:nvSpPr>
            <p:cNvPr id="10" name="正方形/長方形 9">
              <a:extLst>
                <a:ext uri="{FF2B5EF4-FFF2-40B4-BE49-F238E27FC236}">
                  <a16:creationId xmlns:a16="http://schemas.microsoft.com/office/drawing/2014/main" id="{40DB1A14-2B34-E111-6D4D-5082C42D6114}"/>
                </a:ext>
              </a:extLst>
            </p:cNvPr>
            <p:cNvSpPr/>
            <p:nvPr/>
          </p:nvSpPr>
          <p:spPr>
            <a:xfrm>
              <a:off x="431100" y="2469378"/>
              <a:ext cx="3780420" cy="2082592"/>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1AE41E4-E1CC-52DA-77A2-99ED8E54B1A5}"/>
                </a:ext>
              </a:extLst>
            </p:cNvPr>
            <p:cNvSpPr/>
            <p:nvPr/>
          </p:nvSpPr>
          <p:spPr>
            <a:xfrm>
              <a:off x="431098" y="2450954"/>
              <a:ext cx="3780000" cy="370528"/>
            </a:xfrm>
            <a:prstGeom prst="rect">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600" b="1" dirty="0">
                  <a:solidFill>
                    <a:schemeClr val="bg1"/>
                  </a:solidFill>
                  <a:latin typeface="+mn-ea"/>
                </a:rPr>
                <a:t>請求書発行業務</a:t>
              </a:r>
              <a:endParaRPr kumimoji="1" lang="ja-JP" altLang="en-US" sz="1600" b="1" dirty="0">
                <a:solidFill>
                  <a:schemeClr val="bg1"/>
                </a:solidFill>
                <a:latin typeface="+mn-ea"/>
              </a:endParaRPr>
            </a:p>
          </p:txBody>
        </p:sp>
        <p:sp>
          <p:nvSpPr>
            <p:cNvPr id="14" name="テキスト ボックス 13">
              <a:extLst>
                <a:ext uri="{FF2B5EF4-FFF2-40B4-BE49-F238E27FC236}">
                  <a16:creationId xmlns:a16="http://schemas.microsoft.com/office/drawing/2014/main" id="{CDD2A173-0482-1142-6EE0-81C980BF7C82}"/>
                </a:ext>
              </a:extLst>
            </p:cNvPr>
            <p:cNvSpPr txBox="1"/>
            <p:nvPr/>
          </p:nvSpPr>
          <p:spPr>
            <a:xfrm>
              <a:off x="517624" y="2911659"/>
              <a:ext cx="3464257" cy="1418006"/>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200" b="1" dirty="0">
                  <a:solidFill>
                    <a:schemeClr val="accent6"/>
                  </a:solidFill>
                  <a:latin typeface="+mn-ea"/>
                </a:rPr>
                <a:t>発送までの工程にかかる負荷</a:t>
              </a:r>
              <a:br>
                <a:rPr kumimoji="1" lang="en-US" altLang="ja-JP" sz="300" b="1" dirty="0">
                  <a:solidFill>
                    <a:schemeClr val="accent6"/>
                  </a:solidFill>
                  <a:latin typeface="+mn-ea"/>
                </a:rPr>
              </a:br>
              <a:r>
                <a:rPr kumimoji="1" lang="ja-JP" altLang="en-US" sz="300" b="1" dirty="0">
                  <a:solidFill>
                    <a:schemeClr val="accent6"/>
                  </a:solidFill>
                  <a:latin typeface="+mn-ea"/>
                </a:rPr>
                <a:t>　</a:t>
              </a:r>
              <a:endParaRPr kumimoji="1" lang="en-US" altLang="ja-JP" sz="300" b="1" dirty="0">
                <a:solidFill>
                  <a:schemeClr val="accent6"/>
                </a:solidFill>
                <a:latin typeface="+mn-ea"/>
              </a:endParaRPr>
            </a:p>
            <a:p>
              <a:r>
                <a:rPr kumimoji="1" lang="ja-JP" altLang="en-US" sz="1050" b="1" dirty="0">
                  <a:solidFill>
                    <a:schemeClr val="tx1">
                      <a:lumMod val="65000"/>
                      <a:lumOff val="35000"/>
                    </a:schemeClr>
                  </a:solidFill>
                  <a:latin typeface="+mn-ea"/>
                </a:rPr>
                <a:t>消費税法で規定される項目や税額計算方法に従って</a:t>
              </a:r>
              <a:endParaRPr kumimoji="1" lang="en-US" altLang="ja-JP" sz="1050" b="1" dirty="0">
                <a:solidFill>
                  <a:schemeClr val="tx1">
                    <a:lumMod val="65000"/>
                    <a:lumOff val="35000"/>
                  </a:schemeClr>
                </a:solidFill>
                <a:latin typeface="+mn-ea"/>
              </a:endParaRPr>
            </a:p>
            <a:p>
              <a:r>
                <a:rPr kumimoji="1" lang="ja-JP" altLang="en-US" sz="1050" b="1" dirty="0">
                  <a:solidFill>
                    <a:schemeClr val="tx1">
                      <a:lumMod val="65000"/>
                      <a:lumOff val="35000"/>
                    </a:schemeClr>
                  </a:solidFill>
                  <a:latin typeface="+mn-ea"/>
                </a:rPr>
                <a:t>インボイス</a:t>
              </a:r>
              <a:r>
                <a:rPr lang="ja-JP" altLang="en-US" sz="1050" b="1" dirty="0">
                  <a:solidFill>
                    <a:schemeClr val="tx1">
                      <a:lumMod val="65000"/>
                      <a:lumOff val="35000"/>
                    </a:schemeClr>
                  </a:solidFill>
                  <a:latin typeface="+mn-ea"/>
                </a:rPr>
                <a:t>を</a:t>
              </a:r>
              <a:r>
                <a:rPr kumimoji="1" lang="ja-JP" altLang="en-US" sz="1050" b="1" dirty="0">
                  <a:solidFill>
                    <a:schemeClr val="tx1">
                      <a:lumMod val="65000"/>
                      <a:lumOff val="35000"/>
                    </a:schemeClr>
                  </a:solidFill>
                  <a:latin typeface="+mn-ea"/>
                </a:rPr>
                <a:t>作成し、印刷、押印、発送</a:t>
              </a:r>
              <a:endParaRPr kumimoji="1" lang="en-US" altLang="ja-JP" sz="1050" b="1" dirty="0">
                <a:solidFill>
                  <a:schemeClr val="tx1">
                    <a:lumMod val="65000"/>
                    <a:lumOff val="35000"/>
                  </a:schemeClr>
                </a:solidFill>
                <a:latin typeface="+mn-ea"/>
              </a:endParaRPr>
            </a:p>
            <a:p>
              <a:endParaRPr lang="en-US" altLang="ja-JP" sz="1050" b="1" dirty="0">
                <a:solidFill>
                  <a:schemeClr val="tx1">
                    <a:lumMod val="65000"/>
                    <a:lumOff val="35000"/>
                  </a:schemeClr>
                </a:solidFill>
                <a:latin typeface="+mn-ea"/>
              </a:endParaRPr>
            </a:p>
            <a:p>
              <a:pPr marL="171450" indent="-171450">
                <a:buFont typeface="Wingdings" panose="05000000000000000000" pitchFamily="2" charset="2"/>
                <a:buChar char="l"/>
              </a:pPr>
              <a:r>
                <a:rPr kumimoji="1" lang="ja-JP" altLang="en-US" sz="1200" b="1" dirty="0">
                  <a:solidFill>
                    <a:schemeClr val="accent6"/>
                  </a:solidFill>
                  <a:latin typeface="+mn-ea"/>
                </a:rPr>
                <a:t>作業負担が月末に集中</a:t>
              </a:r>
              <a:br>
                <a:rPr kumimoji="1" lang="en-US" altLang="ja-JP" sz="1200" b="1" dirty="0">
                  <a:solidFill>
                    <a:schemeClr val="accent6"/>
                  </a:solidFill>
                  <a:latin typeface="+mn-ea"/>
                </a:rPr>
              </a:br>
              <a:r>
                <a:rPr kumimoji="1" lang="ja-JP" altLang="en-US" sz="300" b="1" dirty="0">
                  <a:solidFill>
                    <a:schemeClr val="accent6"/>
                  </a:solidFill>
                  <a:latin typeface="+mn-ea"/>
                </a:rPr>
                <a:t>　</a:t>
              </a:r>
              <a:endParaRPr kumimoji="1" lang="en-US" altLang="ja-JP" sz="1200" b="1" dirty="0">
                <a:solidFill>
                  <a:schemeClr val="accent6"/>
                </a:solidFill>
                <a:latin typeface="+mn-ea"/>
              </a:endParaRPr>
            </a:p>
            <a:p>
              <a:r>
                <a:rPr kumimoji="1" lang="ja-JP" altLang="en-US" sz="1050" b="1" dirty="0">
                  <a:solidFill>
                    <a:schemeClr val="tx1">
                      <a:lumMod val="65000"/>
                      <a:lumOff val="35000"/>
                    </a:schemeClr>
                  </a:solidFill>
                  <a:latin typeface="+mn-ea"/>
                </a:rPr>
                <a:t>請求書は月の締め日</a:t>
              </a:r>
              <a:r>
                <a:rPr lang="ja-JP" altLang="en-US" sz="1050" b="1" dirty="0">
                  <a:solidFill>
                    <a:schemeClr val="tx1">
                      <a:lumMod val="65000"/>
                      <a:lumOff val="35000"/>
                    </a:schemeClr>
                  </a:solidFill>
                  <a:latin typeface="+mn-ea"/>
                </a:rPr>
                <a:t>に作成されるため、確認作業に必要な工数が増えている</a:t>
              </a:r>
              <a:endParaRPr kumimoji="1" lang="en-US" altLang="ja-JP" sz="1050" b="1" dirty="0">
                <a:solidFill>
                  <a:schemeClr val="tx1">
                    <a:lumMod val="65000"/>
                    <a:lumOff val="35000"/>
                  </a:schemeClr>
                </a:solidFill>
                <a:latin typeface="+mn-ea"/>
              </a:endParaRPr>
            </a:p>
          </p:txBody>
        </p:sp>
      </p:grpSp>
      <p:grpSp>
        <p:nvGrpSpPr>
          <p:cNvPr id="47" name="グループ化 46">
            <a:extLst>
              <a:ext uri="{FF2B5EF4-FFF2-40B4-BE49-F238E27FC236}">
                <a16:creationId xmlns:a16="http://schemas.microsoft.com/office/drawing/2014/main" id="{2A0FE578-6E04-1BAA-D7FB-FA980A2A7D50}"/>
              </a:ext>
            </a:extLst>
          </p:cNvPr>
          <p:cNvGrpSpPr/>
          <p:nvPr/>
        </p:nvGrpSpPr>
        <p:grpSpPr>
          <a:xfrm>
            <a:off x="561441" y="1680627"/>
            <a:ext cx="6978989" cy="565212"/>
            <a:chOff x="766788" y="1659050"/>
            <a:chExt cx="6746311" cy="565212"/>
          </a:xfrm>
        </p:grpSpPr>
        <p:pic>
          <p:nvPicPr>
            <p:cNvPr id="29" name="グラフィックス 28" descr="右矢印 単色塗りつぶし">
              <a:extLst>
                <a:ext uri="{FF2B5EF4-FFF2-40B4-BE49-F238E27FC236}">
                  <a16:creationId xmlns:a16="http://schemas.microsoft.com/office/drawing/2014/main" id="{C2EC7B1D-787E-68D8-C084-9A13E2310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788" y="1659050"/>
              <a:ext cx="565212" cy="565212"/>
            </a:xfrm>
            <a:prstGeom prst="rect">
              <a:avLst/>
            </a:prstGeom>
          </p:spPr>
        </p:pic>
        <p:sp>
          <p:nvSpPr>
            <p:cNvPr id="30" name="テキスト ボックス 29">
              <a:extLst>
                <a:ext uri="{FF2B5EF4-FFF2-40B4-BE49-F238E27FC236}">
                  <a16:creationId xmlns:a16="http://schemas.microsoft.com/office/drawing/2014/main" id="{537D4FFB-B28C-8F59-4C2B-57CA31F96613}"/>
                </a:ext>
              </a:extLst>
            </p:cNvPr>
            <p:cNvSpPr txBox="1"/>
            <p:nvPr/>
          </p:nvSpPr>
          <p:spPr>
            <a:xfrm>
              <a:off x="1557623" y="1800824"/>
              <a:ext cx="5955476" cy="369332"/>
            </a:xfrm>
            <a:prstGeom prst="rect">
              <a:avLst/>
            </a:prstGeom>
            <a:noFill/>
          </p:spPr>
          <p:txBody>
            <a:bodyPr wrap="none" rtlCol="0">
              <a:spAutoFit/>
            </a:bodyPr>
            <a:lstStyle/>
            <a:p>
              <a:r>
                <a:rPr kumimoji="1" lang="ja-JP" altLang="en-US" sz="1800" b="1" dirty="0">
                  <a:solidFill>
                    <a:schemeClr val="tx1">
                      <a:lumMod val="65000"/>
                      <a:lumOff val="35000"/>
                    </a:schemeClr>
                  </a:solidFill>
                </a:rPr>
                <a:t>請求書処理業務における経理担当者の負担が増えている</a:t>
              </a:r>
            </a:p>
          </p:txBody>
        </p:sp>
      </p:grpSp>
      <p:sp>
        <p:nvSpPr>
          <p:cNvPr id="32" name="正方形/長方形 31">
            <a:extLst>
              <a:ext uri="{FF2B5EF4-FFF2-40B4-BE49-F238E27FC236}">
                <a16:creationId xmlns:a16="http://schemas.microsoft.com/office/drawing/2014/main" id="{3B2160C4-9AD1-5C38-5D50-675E98806A1B}"/>
              </a:ext>
            </a:extLst>
          </p:cNvPr>
          <p:cNvSpPr/>
          <p:nvPr/>
        </p:nvSpPr>
        <p:spPr>
          <a:xfrm>
            <a:off x="826445" y="732611"/>
            <a:ext cx="7240878" cy="742149"/>
          </a:xfrm>
          <a:prstGeom prst="rect">
            <a:avLst/>
          </a:prstGeom>
          <a:solidFill>
            <a:srgbClr val="F2F2F2"/>
          </a:solidFill>
          <a:ln w="31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5" descr="\\Mac\IOHD\Box Sync\SuperStream_2017\SS_Kairy_Illust\AI\01_Hard_Work_c.wmf">
            <a:extLst>
              <a:ext uri="{FF2B5EF4-FFF2-40B4-BE49-F238E27FC236}">
                <a16:creationId xmlns:a16="http://schemas.microsoft.com/office/drawing/2014/main" id="{4B50219D-8691-5B84-2169-05E49CFBC8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197"/>
          <a:stretch/>
        </p:blipFill>
        <p:spPr bwMode="auto">
          <a:xfrm>
            <a:off x="7369679" y="1548923"/>
            <a:ext cx="789537" cy="768291"/>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グループ化 49">
            <a:extLst>
              <a:ext uri="{FF2B5EF4-FFF2-40B4-BE49-F238E27FC236}">
                <a16:creationId xmlns:a16="http://schemas.microsoft.com/office/drawing/2014/main" id="{4655C7F2-EB5D-AC06-7F42-BD0302AA3A49}"/>
              </a:ext>
            </a:extLst>
          </p:cNvPr>
          <p:cNvGrpSpPr/>
          <p:nvPr/>
        </p:nvGrpSpPr>
        <p:grpSpPr>
          <a:xfrm>
            <a:off x="4752018" y="2576560"/>
            <a:ext cx="3780422" cy="2017902"/>
            <a:chOff x="4534005" y="2449554"/>
            <a:chExt cx="3780422" cy="2101016"/>
          </a:xfrm>
        </p:grpSpPr>
        <p:sp>
          <p:nvSpPr>
            <p:cNvPr id="42" name="正方形/長方形 41">
              <a:extLst>
                <a:ext uri="{FF2B5EF4-FFF2-40B4-BE49-F238E27FC236}">
                  <a16:creationId xmlns:a16="http://schemas.microsoft.com/office/drawing/2014/main" id="{0094C686-BF51-6E6E-371F-D66CAD32DF01}"/>
                </a:ext>
              </a:extLst>
            </p:cNvPr>
            <p:cNvSpPr/>
            <p:nvPr/>
          </p:nvSpPr>
          <p:spPr>
            <a:xfrm>
              <a:off x="4534007" y="2467978"/>
              <a:ext cx="3780420" cy="2082592"/>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37F31D90-3F83-7C25-2FB9-0E8CEB5B76FF}"/>
                </a:ext>
              </a:extLst>
            </p:cNvPr>
            <p:cNvSpPr/>
            <p:nvPr/>
          </p:nvSpPr>
          <p:spPr>
            <a:xfrm>
              <a:off x="4534005" y="2449554"/>
              <a:ext cx="3780000" cy="370528"/>
            </a:xfrm>
            <a:prstGeom prst="rect">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600" b="1" dirty="0">
                  <a:solidFill>
                    <a:schemeClr val="bg1"/>
                  </a:solidFill>
                  <a:latin typeface="+mn-ea"/>
                </a:rPr>
                <a:t>請求書受領後の処理</a:t>
              </a:r>
              <a:endParaRPr kumimoji="1" lang="ja-JP" altLang="en-US" sz="1600" b="1" dirty="0">
                <a:solidFill>
                  <a:schemeClr val="bg1"/>
                </a:solidFill>
                <a:latin typeface="+mn-ea"/>
              </a:endParaRPr>
            </a:p>
          </p:txBody>
        </p:sp>
        <p:sp>
          <p:nvSpPr>
            <p:cNvPr id="46" name="テキスト ボックス 45">
              <a:extLst>
                <a:ext uri="{FF2B5EF4-FFF2-40B4-BE49-F238E27FC236}">
                  <a16:creationId xmlns:a16="http://schemas.microsoft.com/office/drawing/2014/main" id="{21B20F0D-F571-528E-68A9-91B7909A940C}"/>
                </a:ext>
              </a:extLst>
            </p:cNvPr>
            <p:cNvSpPr txBox="1"/>
            <p:nvPr/>
          </p:nvSpPr>
          <p:spPr>
            <a:xfrm>
              <a:off x="4645927" y="2895718"/>
              <a:ext cx="3668077" cy="1418006"/>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200" b="1" dirty="0">
                  <a:solidFill>
                    <a:schemeClr val="accent6"/>
                  </a:solidFill>
                  <a:latin typeface="+mn-ea"/>
                </a:rPr>
                <a:t>チェック・入力作業の負荷</a:t>
              </a:r>
              <a:endParaRPr kumimoji="1" lang="en-US" altLang="ja-JP" sz="700" b="1" dirty="0">
                <a:solidFill>
                  <a:schemeClr val="accent6"/>
                </a:solidFill>
                <a:latin typeface="+mn-ea"/>
              </a:endParaRPr>
            </a:p>
            <a:p>
              <a:r>
                <a:rPr kumimoji="1" lang="ja-JP" altLang="en-US" sz="300" b="1" dirty="0">
                  <a:solidFill>
                    <a:schemeClr val="accent6"/>
                  </a:solidFill>
                  <a:latin typeface="+mn-ea"/>
                </a:rPr>
                <a:t>　</a:t>
              </a:r>
              <a:endParaRPr kumimoji="1" lang="en-US" altLang="ja-JP" sz="300" b="1" dirty="0">
                <a:solidFill>
                  <a:schemeClr val="accent6"/>
                </a:solidFill>
                <a:latin typeface="+mn-ea"/>
              </a:endParaRPr>
            </a:p>
            <a:p>
              <a:r>
                <a:rPr kumimoji="1" lang="ja-JP" altLang="en-US" sz="1050" b="1" dirty="0">
                  <a:solidFill>
                    <a:schemeClr val="tx1">
                      <a:lumMod val="65000"/>
                      <a:lumOff val="35000"/>
                    </a:schemeClr>
                  </a:solidFill>
                  <a:latin typeface="+mn-ea"/>
                </a:rPr>
                <a:t>記載内容、登録番号などをチェックし、</a:t>
              </a:r>
              <a:endParaRPr kumimoji="1" lang="en-US" altLang="ja-JP" sz="1050" b="1" dirty="0">
                <a:solidFill>
                  <a:schemeClr val="tx1">
                    <a:lumMod val="65000"/>
                    <a:lumOff val="35000"/>
                  </a:schemeClr>
                </a:solidFill>
                <a:latin typeface="+mn-ea"/>
              </a:endParaRPr>
            </a:p>
            <a:p>
              <a:r>
                <a:rPr kumimoji="1" lang="ja-JP" altLang="en-US" sz="1050" b="1" dirty="0">
                  <a:solidFill>
                    <a:schemeClr val="tx1">
                      <a:lumMod val="65000"/>
                      <a:lumOff val="35000"/>
                    </a:schemeClr>
                  </a:solidFill>
                  <a:latin typeface="+mn-ea"/>
                </a:rPr>
                <a:t>本体金額・消費税率ごとの金額を会計システムに入力</a:t>
              </a:r>
            </a:p>
            <a:p>
              <a:endParaRPr lang="en-US" altLang="ja-JP" sz="1050" b="1" dirty="0">
                <a:solidFill>
                  <a:schemeClr val="tx1">
                    <a:lumMod val="65000"/>
                    <a:lumOff val="35000"/>
                  </a:schemeClr>
                </a:solidFill>
                <a:latin typeface="+mn-ea"/>
              </a:endParaRPr>
            </a:p>
            <a:p>
              <a:pPr marL="171450" indent="-171450">
                <a:buFont typeface="Wingdings" panose="05000000000000000000" pitchFamily="2" charset="2"/>
                <a:buChar char="l"/>
              </a:pPr>
              <a:r>
                <a:rPr kumimoji="1" lang="ja-JP" altLang="en-US" sz="1200" b="1" dirty="0">
                  <a:solidFill>
                    <a:schemeClr val="accent6"/>
                  </a:solidFill>
                  <a:latin typeface="+mn-ea"/>
                </a:rPr>
                <a:t>保管方法の検討</a:t>
              </a:r>
              <a:br>
                <a:rPr kumimoji="1" lang="en-US" altLang="ja-JP" sz="1200" b="1" dirty="0">
                  <a:solidFill>
                    <a:schemeClr val="accent6"/>
                  </a:solidFill>
                  <a:latin typeface="+mn-ea"/>
                </a:rPr>
              </a:br>
              <a:r>
                <a:rPr kumimoji="1" lang="ja-JP" altLang="en-US" sz="300" b="1" dirty="0">
                  <a:solidFill>
                    <a:schemeClr val="accent6"/>
                  </a:solidFill>
                  <a:latin typeface="+mn-ea"/>
                </a:rPr>
                <a:t>　</a:t>
              </a:r>
              <a:endParaRPr kumimoji="1" lang="en-US" altLang="ja-JP" sz="1200" b="1" dirty="0">
                <a:solidFill>
                  <a:schemeClr val="accent6"/>
                </a:solidFill>
                <a:latin typeface="+mn-ea"/>
              </a:endParaRPr>
            </a:p>
            <a:p>
              <a:r>
                <a:rPr kumimoji="1" lang="ja-JP" altLang="en-US" sz="1050" b="1" dirty="0">
                  <a:solidFill>
                    <a:schemeClr val="tx1">
                      <a:lumMod val="65000"/>
                      <a:lumOff val="35000"/>
                    </a:schemeClr>
                  </a:solidFill>
                  <a:latin typeface="+mn-ea"/>
                </a:rPr>
                <a:t>適格請求書保存について、消費税仕入額控除の要件のため、</a:t>
              </a:r>
              <a:endParaRPr kumimoji="1" lang="en-US" altLang="ja-JP" sz="1050" b="1" dirty="0">
                <a:solidFill>
                  <a:schemeClr val="tx1">
                    <a:lumMod val="65000"/>
                    <a:lumOff val="35000"/>
                  </a:schemeClr>
                </a:solidFill>
                <a:latin typeface="+mn-ea"/>
              </a:endParaRPr>
            </a:p>
            <a:p>
              <a:r>
                <a:rPr kumimoji="1" lang="ja-JP" altLang="en-US" sz="1050" b="1" dirty="0">
                  <a:solidFill>
                    <a:schemeClr val="tx1">
                      <a:lumMod val="65000"/>
                      <a:lumOff val="35000"/>
                    </a:schemeClr>
                  </a:solidFill>
                  <a:latin typeface="+mn-ea"/>
                </a:rPr>
                <a:t>データ保存する場合は電子帳簿保存法への対応検討が必要</a:t>
              </a:r>
            </a:p>
          </p:txBody>
        </p:sp>
      </p:grpSp>
      <p:grpSp>
        <p:nvGrpSpPr>
          <p:cNvPr id="9" name="グループ化 8">
            <a:extLst>
              <a:ext uri="{FF2B5EF4-FFF2-40B4-BE49-F238E27FC236}">
                <a16:creationId xmlns:a16="http://schemas.microsoft.com/office/drawing/2014/main" id="{BA012029-983D-4CBE-47FB-0A96F1EC4E2F}"/>
              </a:ext>
            </a:extLst>
          </p:cNvPr>
          <p:cNvGrpSpPr/>
          <p:nvPr/>
        </p:nvGrpSpPr>
        <p:grpSpPr>
          <a:xfrm>
            <a:off x="826446" y="770069"/>
            <a:ext cx="7240877" cy="722637"/>
            <a:chOff x="797183" y="770069"/>
            <a:chExt cx="6984776" cy="739487"/>
          </a:xfrm>
        </p:grpSpPr>
        <p:sp>
          <p:nvSpPr>
            <p:cNvPr id="34" name="テキスト ボックス 33">
              <a:extLst>
                <a:ext uri="{FF2B5EF4-FFF2-40B4-BE49-F238E27FC236}">
                  <a16:creationId xmlns:a16="http://schemas.microsoft.com/office/drawing/2014/main" id="{C84036FF-70C3-7397-BDDB-EDF99FD61500}"/>
                </a:ext>
              </a:extLst>
            </p:cNvPr>
            <p:cNvSpPr txBox="1"/>
            <p:nvPr/>
          </p:nvSpPr>
          <p:spPr>
            <a:xfrm>
              <a:off x="2277184" y="1040102"/>
              <a:ext cx="4024775" cy="469454"/>
            </a:xfrm>
            <a:prstGeom prst="rect">
              <a:avLst/>
            </a:prstGeom>
            <a:noFill/>
            <a:ln w="9525" cmpd="sng">
              <a:noFill/>
              <a:prstDash val="solid"/>
            </a:ln>
          </p:spPr>
          <p:txBody>
            <a:bodyPr wrap="square" tIns="72000" bIns="108000" rtlCol="0">
              <a:spAutoFit/>
            </a:bodyPr>
            <a:lstStyle/>
            <a:p>
              <a:pPr algn="ctr">
                <a:buClr>
                  <a:srgbClr val="F9BE00"/>
                </a:buClr>
              </a:pPr>
              <a:r>
                <a:rPr lang="ja-JP" altLang="en-US" sz="1400" b="1" i="0" dirty="0">
                  <a:solidFill>
                    <a:schemeClr val="tx1">
                      <a:lumMod val="65000"/>
                      <a:lumOff val="35000"/>
                    </a:schemeClr>
                  </a:solidFill>
                  <a:effectLst/>
                  <a:latin typeface="+mn-ea"/>
                </a:rPr>
                <a:t>原則</a:t>
              </a:r>
              <a:r>
                <a:rPr lang="ja-JP" altLang="en-US" sz="1800" b="1" i="0" dirty="0">
                  <a:solidFill>
                    <a:schemeClr val="accent4"/>
                  </a:solidFill>
                  <a:effectLst/>
                  <a:latin typeface="+mn-ea"/>
                </a:rPr>
                <a:t>　適格請求書</a:t>
              </a:r>
              <a:r>
                <a:rPr lang="ja-JP" altLang="en-US" sz="1200" b="1" i="0" dirty="0">
                  <a:solidFill>
                    <a:schemeClr val="accent4"/>
                  </a:solidFill>
                  <a:effectLst/>
                  <a:latin typeface="+mn-ea"/>
                </a:rPr>
                <a:t>（インボイス）のみ</a:t>
              </a:r>
              <a:endParaRPr lang="en-US" altLang="ja-JP" sz="1200" b="1" i="0" dirty="0">
                <a:solidFill>
                  <a:schemeClr val="accent4"/>
                </a:solidFill>
                <a:effectLst/>
                <a:latin typeface="+mn-ea"/>
              </a:endParaRPr>
            </a:p>
          </p:txBody>
        </p:sp>
        <p:sp>
          <p:nvSpPr>
            <p:cNvPr id="6" name="テキスト ボックス 5">
              <a:extLst>
                <a:ext uri="{FF2B5EF4-FFF2-40B4-BE49-F238E27FC236}">
                  <a16:creationId xmlns:a16="http://schemas.microsoft.com/office/drawing/2014/main" id="{244DF006-FCDC-05DF-ECEE-C8E313E86A1B}"/>
                </a:ext>
              </a:extLst>
            </p:cNvPr>
            <p:cNvSpPr txBox="1"/>
            <p:nvPr/>
          </p:nvSpPr>
          <p:spPr>
            <a:xfrm>
              <a:off x="797183" y="770069"/>
              <a:ext cx="6984776" cy="406463"/>
            </a:xfrm>
            <a:prstGeom prst="rect">
              <a:avLst/>
            </a:prstGeom>
            <a:noFill/>
            <a:ln w="9525" cmpd="sng">
              <a:noFill/>
              <a:prstDash val="solid"/>
            </a:ln>
          </p:spPr>
          <p:txBody>
            <a:bodyPr wrap="square" tIns="72000" bIns="108000" rtlCol="0">
              <a:spAutoFit/>
            </a:bodyPr>
            <a:lstStyle/>
            <a:p>
              <a:pPr algn="ctr">
                <a:buClr>
                  <a:srgbClr val="F9BE00"/>
                </a:buClr>
              </a:pPr>
              <a:r>
                <a:rPr lang="en-US" altLang="ja-JP" sz="1400" b="0" i="0" dirty="0">
                  <a:solidFill>
                    <a:schemeClr val="tx1">
                      <a:lumMod val="65000"/>
                      <a:lumOff val="35000"/>
                    </a:schemeClr>
                  </a:solidFill>
                  <a:effectLst/>
                  <a:latin typeface="+mj-ea"/>
                  <a:ea typeface="+mj-ea"/>
                </a:rPr>
                <a:t>2023</a:t>
              </a:r>
              <a:r>
                <a:rPr lang="ja-JP" altLang="en-US" sz="1400" b="0" i="0" dirty="0">
                  <a:solidFill>
                    <a:schemeClr val="tx1">
                      <a:lumMod val="65000"/>
                      <a:lumOff val="35000"/>
                    </a:schemeClr>
                  </a:solidFill>
                  <a:effectLst/>
                  <a:latin typeface="+mj-ea"/>
                  <a:ea typeface="+mj-ea"/>
                </a:rPr>
                <a:t>年</a:t>
              </a:r>
              <a:r>
                <a:rPr lang="en-US" altLang="ja-JP" sz="1400" b="0" i="0" dirty="0">
                  <a:solidFill>
                    <a:schemeClr val="tx1">
                      <a:lumMod val="65000"/>
                      <a:lumOff val="35000"/>
                    </a:schemeClr>
                  </a:solidFill>
                  <a:effectLst/>
                  <a:latin typeface="+mj-ea"/>
                  <a:ea typeface="+mj-ea"/>
                </a:rPr>
                <a:t>10</a:t>
              </a:r>
              <a:r>
                <a:rPr lang="ja-JP" altLang="en-US" sz="1400" b="0" i="0" dirty="0">
                  <a:solidFill>
                    <a:schemeClr val="tx1">
                      <a:lumMod val="65000"/>
                      <a:lumOff val="35000"/>
                    </a:schemeClr>
                  </a:solidFill>
                  <a:effectLst/>
                  <a:latin typeface="+mj-ea"/>
                  <a:ea typeface="+mj-ea"/>
                </a:rPr>
                <a:t>月から施行されたインボイス制度において</a:t>
              </a:r>
              <a:r>
                <a:rPr lang="ja-JP" altLang="en-US" sz="1400" b="1" i="0" dirty="0">
                  <a:solidFill>
                    <a:schemeClr val="tx1">
                      <a:lumMod val="65000"/>
                      <a:lumOff val="35000"/>
                    </a:schemeClr>
                  </a:solidFill>
                  <a:effectLst/>
                  <a:latin typeface="+mj-ea"/>
                  <a:ea typeface="+mj-ea"/>
                </a:rPr>
                <a:t>仕入税額控除</a:t>
              </a:r>
              <a:r>
                <a:rPr lang="ja-JP" altLang="en-US" sz="1400" b="0" i="0" dirty="0">
                  <a:solidFill>
                    <a:schemeClr val="tx1">
                      <a:lumMod val="65000"/>
                      <a:lumOff val="35000"/>
                    </a:schemeClr>
                  </a:solidFill>
                  <a:effectLst/>
                  <a:latin typeface="+mj-ea"/>
                  <a:ea typeface="+mj-ea"/>
                </a:rPr>
                <a:t>を適用できる対象は、</a:t>
              </a:r>
              <a:endParaRPr lang="en-US" altLang="ja-JP" sz="1400" b="0" i="0" dirty="0">
                <a:solidFill>
                  <a:schemeClr val="tx1">
                    <a:lumMod val="65000"/>
                    <a:lumOff val="35000"/>
                  </a:schemeClr>
                </a:solidFill>
                <a:effectLst/>
                <a:latin typeface="+mj-ea"/>
                <a:ea typeface="+mj-ea"/>
              </a:endParaRPr>
            </a:p>
          </p:txBody>
        </p:sp>
      </p:grpSp>
    </p:spTree>
    <p:extLst>
      <p:ext uri="{BB962C8B-B14F-4D97-AF65-F5344CB8AC3E}">
        <p14:creationId xmlns:p14="http://schemas.microsoft.com/office/powerpoint/2010/main" val="423695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FFF68D-5CC1-634A-64D7-74B78F6C7DD7}"/>
              </a:ext>
            </a:extLst>
          </p:cNvPr>
          <p:cNvSpPr>
            <a:spLocks noGrp="1"/>
          </p:cNvSpPr>
          <p:nvPr>
            <p:ph type="title"/>
          </p:nvPr>
        </p:nvSpPr>
        <p:spPr/>
        <p:txBody>
          <a:bodyPr/>
          <a:lstStyle/>
          <a:p>
            <a:r>
              <a:rPr kumimoji="1" lang="ja-JP" altLang="en-US" dirty="0"/>
              <a:t>デジタルインボイスによるメリット</a:t>
            </a:r>
          </a:p>
        </p:txBody>
      </p:sp>
      <p:sp>
        <p:nvSpPr>
          <p:cNvPr id="3" name="スライド番号プレースホルダー 2">
            <a:extLst>
              <a:ext uri="{FF2B5EF4-FFF2-40B4-BE49-F238E27FC236}">
                <a16:creationId xmlns:a16="http://schemas.microsoft.com/office/drawing/2014/main" id="{DAFA686F-7B8C-764F-3D7D-A540DB95A43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A889E781-880E-A19C-4893-D097DFDA5DD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ボックス 6">
            <a:extLst>
              <a:ext uri="{FF2B5EF4-FFF2-40B4-BE49-F238E27FC236}">
                <a16:creationId xmlns:a16="http://schemas.microsoft.com/office/drawing/2014/main" id="{C0896AC2-BFC3-D2EA-1983-D41791AE89B7}"/>
              </a:ext>
            </a:extLst>
          </p:cNvPr>
          <p:cNvSpPr txBox="1"/>
          <p:nvPr/>
        </p:nvSpPr>
        <p:spPr>
          <a:xfrm>
            <a:off x="374776" y="888077"/>
            <a:ext cx="3153108" cy="843821"/>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ts val="1900"/>
              </a:lnSpc>
              <a:spcBef>
                <a:spcPts val="0"/>
              </a:spcBef>
              <a:spcAft>
                <a:spcPts val="0"/>
              </a:spcAft>
              <a:buClr>
                <a:srgbClr val="F9BE00"/>
              </a:buClr>
              <a:buSzTx/>
              <a:buFontTx/>
              <a:buNone/>
              <a:tabLst/>
              <a:defRPr/>
            </a:pP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デジタルインボイスとは？</a:t>
            </a:r>
            <a:endParaRPr lang="en-US" altLang="ja-JP" sz="1400" dirty="0">
              <a:solidFill>
                <a:schemeClr val="tx1">
                  <a:lumMod val="65000"/>
                  <a:lumOff val="35000"/>
                </a:schemeClr>
              </a:solidFill>
              <a:latin typeface="+mn-ea"/>
            </a:endParaRPr>
          </a:p>
          <a:p>
            <a:pPr marL="0" marR="0" lvl="0" indent="0" algn="l" defTabSz="914400" rtl="0" eaLnBrk="1" fontAlgn="auto" latinLnBrk="0" hangingPunct="1">
              <a:spcBef>
                <a:spcPts val="0"/>
              </a:spcBef>
              <a:spcAft>
                <a:spcPts val="0"/>
              </a:spcAft>
              <a:buClr>
                <a:srgbClr val="F9BE00"/>
              </a:buClr>
              <a:buSzTx/>
              <a:buFontTx/>
              <a:buNone/>
              <a:tabLst/>
              <a:defRPr/>
            </a:pPr>
            <a:r>
              <a:rPr kumimoji="1" lang="ja-JP" altLang="en-US" sz="1100" b="0" i="0" u="none" strike="noStrike" kern="1200" cap="none" spc="0" normalizeH="0" baseline="0" noProof="0" dirty="0">
                <a:ln>
                  <a:noFill/>
                </a:ln>
                <a:solidFill>
                  <a:schemeClr val="tx1">
                    <a:lumMod val="65000"/>
                    <a:lumOff val="35000"/>
                  </a:schemeClr>
                </a:solidFill>
                <a:effectLst/>
                <a:uLnTx/>
                <a:uFillTx/>
                <a:latin typeface="+mn-ea"/>
              </a:rPr>
              <a:t>請求情報（請求に係る情報）を</a:t>
            </a:r>
            <a:br>
              <a:rPr kumimoji="1" lang="en-US" altLang="ja-JP" sz="1100" b="0" i="0" u="none" strike="noStrike" kern="1200" cap="none" spc="0" normalizeH="0" baseline="0" noProof="0" dirty="0">
                <a:ln>
                  <a:noFill/>
                </a:ln>
                <a:solidFill>
                  <a:schemeClr val="tx1">
                    <a:lumMod val="65000"/>
                    <a:lumOff val="35000"/>
                  </a:schemeClr>
                </a:solidFill>
                <a:effectLst/>
                <a:uLnTx/>
                <a:uFillTx/>
                <a:latin typeface="+mn-ea"/>
              </a:rPr>
            </a:br>
            <a:r>
              <a:rPr kumimoji="1" lang="ja-JP" altLang="en-US" sz="1100" i="0" u="none" strike="noStrike" kern="1200" cap="none" spc="0" normalizeH="0" baseline="0" noProof="0" dirty="0">
                <a:ln>
                  <a:noFill/>
                </a:ln>
                <a:solidFill>
                  <a:schemeClr val="tx1">
                    <a:lumMod val="65000"/>
                    <a:lumOff val="35000"/>
                  </a:schemeClr>
                </a:solidFill>
                <a:effectLst/>
                <a:uLnTx/>
                <a:uFillTx/>
                <a:latin typeface="+mn-ea"/>
              </a:rPr>
              <a:t>売り手のシステム</a:t>
            </a:r>
            <a:r>
              <a:rPr kumimoji="1" lang="ja-JP" altLang="en-US" sz="1100" b="0" i="0" u="none" strike="noStrike" kern="1200" cap="none" spc="0" normalizeH="0" baseline="0" noProof="0" dirty="0">
                <a:ln>
                  <a:noFill/>
                </a:ln>
                <a:solidFill>
                  <a:schemeClr val="tx1">
                    <a:lumMod val="65000"/>
                    <a:lumOff val="35000"/>
                  </a:schemeClr>
                </a:solidFill>
                <a:effectLst/>
                <a:uLnTx/>
                <a:uFillTx/>
                <a:latin typeface="+mn-ea"/>
              </a:rPr>
              <a:t>から買い手のシステムに対し、</a:t>
            </a:r>
            <a:br>
              <a:rPr kumimoji="1" lang="en-US" altLang="ja-JP" sz="1100" b="0" i="0" u="none" strike="noStrike" kern="1200" cap="none" spc="0" normalizeH="0" baseline="0" noProof="0" dirty="0">
                <a:ln>
                  <a:noFill/>
                </a:ln>
                <a:solidFill>
                  <a:schemeClr val="tx1">
                    <a:lumMod val="65000"/>
                    <a:lumOff val="35000"/>
                  </a:schemeClr>
                </a:solidFill>
                <a:effectLst/>
                <a:uLnTx/>
                <a:uFillTx/>
                <a:latin typeface="+mn-ea"/>
              </a:rPr>
            </a:br>
            <a:r>
              <a:rPr kumimoji="1" lang="ja-JP" altLang="en-US" sz="1100" b="0" i="0" u="none" strike="noStrike" kern="1200" cap="none" spc="0" normalizeH="0" baseline="0" noProof="0" dirty="0">
                <a:ln>
                  <a:noFill/>
                </a:ln>
                <a:solidFill>
                  <a:schemeClr val="tx1">
                    <a:lumMod val="65000"/>
                    <a:lumOff val="35000"/>
                  </a:schemeClr>
                </a:solidFill>
                <a:effectLst/>
                <a:uLnTx/>
                <a:uFillTx/>
                <a:latin typeface="+mn-ea"/>
              </a:rPr>
              <a:t>直接データ連携し、自動処理する仕組み</a:t>
            </a:r>
            <a:endParaRPr kumimoji="1" lang="ja-JP" altLang="en-US" sz="1400" b="1" i="0" u="none" strike="noStrike" kern="1200" cap="none" spc="0" normalizeH="0" baseline="0" noProof="0" dirty="0">
              <a:ln>
                <a:noFill/>
              </a:ln>
              <a:solidFill>
                <a:schemeClr val="tx1">
                  <a:lumMod val="65000"/>
                  <a:lumOff val="35000"/>
                </a:schemeClr>
              </a:solidFill>
              <a:effectLst/>
              <a:uLnTx/>
              <a:uFillTx/>
              <a:latin typeface="+mn-ea"/>
            </a:endParaRPr>
          </a:p>
        </p:txBody>
      </p:sp>
      <p:sp>
        <p:nvSpPr>
          <p:cNvPr id="58" name="正方形/長方形 57">
            <a:extLst>
              <a:ext uri="{FF2B5EF4-FFF2-40B4-BE49-F238E27FC236}">
                <a16:creationId xmlns:a16="http://schemas.microsoft.com/office/drawing/2014/main" id="{4C299B46-2C13-F4FE-8B89-73112720C2EF}"/>
              </a:ext>
            </a:extLst>
          </p:cNvPr>
          <p:cNvSpPr>
            <a:spLocks noGrp="1" noRot="1" noMove="1" noResize="1" noEditPoints="1" noAdjustHandles="1" noChangeArrowheads="1" noChangeShapeType="1"/>
          </p:cNvSpPr>
          <p:nvPr/>
        </p:nvSpPr>
        <p:spPr>
          <a:xfrm>
            <a:off x="107504" y="1919634"/>
            <a:ext cx="8928992" cy="2976185"/>
          </a:xfrm>
          <a:prstGeom prst="rect">
            <a:avLst/>
          </a:prstGeom>
          <a:gradFill flip="none" rotWithShape="1">
            <a:gsLst>
              <a:gs pos="0">
                <a:schemeClr val="bg2">
                  <a:lumMod val="95000"/>
                </a:schemeClr>
              </a:gs>
              <a:gs pos="49000">
                <a:schemeClr val="tx2">
                  <a:lumMod val="20000"/>
                  <a:lumOff val="80000"/>
                </a:schemeClr>
              </a:gs>
              <a:gs pos="77000">
                <a:schemeClr val="accent1">
                  <a:lumMod val="24000"/>
                  <a:lumOff val="76000"/>
                </a:schemeClr>
              </a:gs>
              <a:gs pos="100000">
                <a:schemeClr val="bg1">
                  <a:lumMod val="95000"/>
                </a:schemeClr>
              </a:gs>
            </a:gsLst>
            <a:lin ang="2700000" scaled="1"/>
            <a:tileRect/>
          </a:gra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グループ化 17">
            <a:extLst>
              <a:ext uri="{FF2B5EF4-FFF2-40B4-BE49-F238E27FC236}">
                <a16:creationId xmlns:a16="http://schemas.microsoft.com/office/drawing/2014/main" id="{5AD0E841-F9E8-4F68-A63F-16D0FD1818FF}"/>
              </a:ext>
            </a:extLst>
          </p:cNvPr>
          <p:cNvGrpSpPr>
            <a:grpSpLocks noGrp="1" noUngrp="1" noRot="1" noMove="1" noResize="1"/>
          </p:cNvGrpSpPr>
          <p:nvPr/>
        </p:nvGrpSpPr>
        <p:grpSpPr>
          <a:xfrm>
            <a:off x="287524" y="3219822"/>
            <a:ext cx="1906161" cy="680853"/>
            <a:chOff x="485546" y="2103698"/>
            <a:chExt cx="1998222" cy="468052"/>
          </a:xfrm>
          <a:solidFill>
            <a:schemeClr val="accent6">
              <a:lumMod val="60000"/>
              <a:lumOff val="40000"/>
            </a:schemeClr>
          </a:solidFill>
        </p:grpSpPr>
        <p:sp>
          <p:nvSpPr>
            <p:cNvPr id="19" name="楕円 18">
              <a:extLst>
                <a:ext uri="{FF2B5EF4-FFF2-40B4-BE49-F238E27FC236}">
                  <a16:creationId xmlns:a16="http://schemas.microsoft.com/office/drawing/2014/main" id="{E33C9F5D-EA13-0310-6936-E73F05464CC5}"/>
                </a:ext>
              </a:extLst>
            </p:cNvPr>
            <p:cNvSpPr>
              <a:spLocks noGrp="1" noRot="1" noMove="1" noResize="1" noEditPoints="1" noAdjustHandles="1" noChangeArrowheads="1" noChangeShapeType="1"/>
            </p:cNvSpPr>
            <p:nvPr/>
          </p:nvSpPr>
          <p:spPr>
            <a:xfrm>
              <a:off x="485546" y="2103698"/>
              <a:ext cx="468052" cy="468052"/>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endParaRPr kumimoji="1" lang="ja-JP" altLang="en-US"/>
            </a:p>
          </p:txBody>
        </p:sp>
        <p:sp>
          <p:nvSpPr>
            <p:cNvPr id="20" name="正方形/長方形 19">
              <a:extLst>
                <a:ext uri="{FF2B5EF4-FFF2-40B4-BE49-F238E27FC236}">
                  <a16:creationId xmlns:a16="http://schemas.microsoft.com/office/drawing/2014/main" id="{B05A919F-0BE5-3A6B-65CC-66D9C3690D04}"/>
                </a:ext>
              </a:extLst>
            </p:cNvPr>
            <p:cNvSpPr>
              <a:spLocks noGrp="1" noRot="1" noMove="1" noResize="1" noEditPoints="1" noAdjustHandles="1" noChangeArrowheads="1" noChangeShapeType="1"/>
            </p:cNvSpPr>
            <p:nvPr/>
          </p:nvSpPr>
          <p:spPr>
            <a:xfrm>
              <a:off x="719572" y="2103698"/>
              <a:ext cx="1764196" cy="46805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b="1" dirty="0"/>
                <a:t>電子インボイス</a:t>
              </a:r>
              <a:endParaRPr kumimoji="1" lang="ja-JP" altLang="en-US" b="1" dirty="0"/>
            </a:p>
          </p:txBody>
        </p:sp>
      </p:grpSp>
      <p:grpSp>
        <p:nvGrpSpPr>
          <p:cNvPr id="21" name="グループ化 20">
            <a:extLst>
              <a:ext uri="{FF2B5EF4-FFF2-40B4-BE49-F238E27FC236}">
                <a16:creationId xmlns:a16="http://schemas.microsoft.com/office/drawing/2014/main" id="{9BC1C67F-DC37-44FC-3327-5FF4403FCFA0}"/>
              </a:ext>
            </a:extLst>
          </p:cNvPr>
          <p:cNvGrpSpPr>
            <a:grpSpLocks noGrp="1" noUngrp="1" noRot="1" noMove="1" noResize="1"/>
          </p:cNvGrpSpPr>
          <p:nvPr/>
        </p:nvGrpSpPr>
        <p:grpSpPr>
          <a:xfrm>
            <a:off x="287524" y="4082567"/>
            <a:ext cx="1906161" cy="680853"/>
            <a:chOff x="485546" y="2103698"/>
            <a:chExt cx="1998222" cy="468052"/>
          </a:xfrm>
          <a:solidFill>
            <a:schemeClr val="tx2"/>
          </a:solidFill>
        </p:grpSpPr>
        <p:sp>
          <p:nvSpPr>
            <p:cNvPr id="22" name="楕円 21">
              <a:extLst>
                <a:ext uri="{FF2B5EF4-FFF2-40B4-BE49-F238E27FC236}">
                  <a16:creationId xmlns:a16="http://schemas.microsoft.com/office/drawing/2014/main" id="{DFFA1F28-B0D1-B85B-7D5A-A118AA4A3253}"/>
                </a:ext>
              </a:extLst>
            </p:cNvPr>
            <p:cNvSpPr>
              <a:spLocks noGrp="1" noRot="1" noMove="1" noResize="1" noEditPoints="1" noAdjustHandles="1" noChangeArrowheads="1" noChangeShapeType="1"/>
            </p:cNvSpPr>
            <p:nvPr/>
          </p:nvSpPr>
          <p:spPr>
            <a:xfrm>
              <a:off x="485546" y="2103698"/>
              <a:ext cx="468052" cy="46805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38AC7AA-750C-8D3E-1F67-51574485F326}"/>
                </a:ext>
              </a:extLst>
            </p:cNvPr>
            <p:cNvSpPr>
              <a:spLocks noGrp="1" noRot="1" noMove="1" noResize="1" noEditPoints="1" noAdjustHandles="1" noChangeArrowheads="1" noChangeShapeType="1"/>
            </p:cNvSpPr>
            <p:nvPr/>
          </p:nvSpPr>
          <p:spPr>
            <a:xfrm>
              <a:off x="719572" y="2103698"/>
              <a:ext cx="1764196" cy="46805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r>
                <a:rPr lang="ja-JP" altLang="en-US" b="1" dirty="0"/>
                <a:t>デジタルインボイス</a:t>
              </a:r>
              <a:endParaRPr kumimoji="1" lang="ja-JP" altLang="en-US" b="1" dirty="0"/>
            </a:p>
          </p:txBody>
        </p:sp>
      </p:grpSp>
      <p:grpSp>
        <p:nvGrpSpPr>
          <p:cNvPr id="5" name="グループ化 4">
            <a:extLst>
              <a:ext uri="{FF2B5EF4-FFF2-40B4-BE49-F238E27FC236}">
                <a16:creationId xmlns:a16="http://schemas.microsoft.com/office/drawing/2014/main" id="{791FD3A8-34A6-9853-99E9-D9567D434D8E}"/>
              </a:ext>
            </a:extLst>
          </p:cNvPr>
          <p:cNvGrpSpPr>
            <a:grpSpLocks noGrp="1" noUngrp="1" noRot="1" noMove="1" noResize="1"/>
          </p:cNvGrpSpPr>
          <p:nvPr/>
        </p:nvGrpSpPr>
        <p:grpSpPr>
          <a:xfrm>
            <a:off x="2339752" y="2349818"/>
            <a:ext cx="2435262" cy="680853"/>
            <a:chOff x="2339752" y="2349818"/>
            <a:chExt cx="2435262" cy="680853"/>
          </a:xfrm>
        </p:grpSpPr>
        <p:sp>
          <p:nvSpPr>
            <p:cNvPr id="24" name="正方形/長方形 23">
              <a:extLst>
                <a:ext uri="{FF2B5EF4-FFF2-40B4-BE49-F238E27FC236}">
                  <a16:creationId xmlns:a16="http://schemas.microsoft.com/office/drawing/2014/main" id="{7D14C4A5-7641-4438-A222-CD958741E986}"/>
                </a:ext>
              </a:extLst>
            </p:cNvPr>
            <p:cNvSpPr>
              <a:spLocks noGrp="1" noRot="1" noMove="1" noResize="1" noEditPoints="1" noAdjustHandles="1" noChangeArrowheads="1" noChangeShapeType="1"/>
            </p:cNvSpPr>
            <p:nvPr/>
          </p:nvSpPr>
          <p:spPr>
            <a:xfrm>
              <a:off x="2339752" y="2349818"/>
              <a:ext cx="2160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48" name="正方形/長方形 47">
              <a:extLst>
                <a:ext uri="{FF2B5EF4-FFF2-40B4-BE49-F238E27FC236}">
                  <a16:creationId xmlns:a16="http://schemas.microsoft.com/office/drawing/2014/main" id="{A7BDD8AE-1D2E-F285-9A63-833FE06E4BCC}"/>
                </a:ext>
              </a:extLst>
            </p:cNvPr>
            <p:cNvSpPr>
              <a:spLocks noGrp="1" noRot="1" noMove="1" noResize="1" noEditPoints="1" noAdjustHandles="1" noChangeArrowheads="1" noChangeShapeType="1"/>
            </p:cNvSpPr>
            <p:nvPr/>
          </p:nvSpPr>
          <p:spPr>
            <a:xfrm>
              <a:off x="2717794" y="2541772"/>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lumMod val="65000"/>
                      <a:lumOff val="35000"/>
                    </a:schemeClr>
                  </a:solidFill>
                </a:rPr>
                <a:t>紙の請求書作成が必要</a:t>
              </a:r>
              <a:endParaRPr kumimoji="1" lang="ja-JP" altLang="en-US" sz="1100" b="1" dirty="0">
                <a:solidFill>
                  <a:schemeClr val="tx1">
                    <a:lumMod val="65000"/>
                    <a:lumOff val="35000"/>
                  </a:schemeClr>
                </a:solidFill>
              </a:endParaRPr>
            </a:p>
          </p:txBody>
        </p:sp>
      </p:grpSp>
      <p:grpSp>
        <p:nvGrpSpPr>
          <p:cNvPr id="6" name="グループ化 5">
            <a:extLst>
              <a:ext uri="{FF2B5EF4-FFF2-40B4-BE49-F238E27FC236}">
                <a16:creationId xmlns:a16="http://schemas.microsoft.com/office/drawing/2014/main" id="{A03A2CAF-8922-178D-7CEA-32B0A402D6B7}"/>
              </a:ext>
            </a:extLst>
          </p:cNvPr>
          <p:cNvGrpSpPr>
            <a:grpSpLocks noGrp="1" noUngrp="1" noRot="1" noMove="1" noResize="1"/>
          </p:cNvGrpSpPr>
          <p:nvPr/>
        </p:nvGrpSpPr>
        <p:grpSpPr>
          <a:xfrm>
            <a:off x="6097400" y="2349818"/>
            <a:ext cx="2260012" cy="680853"/>
            <a:chOff x="6097400" y="2349818"/>
            <a:chExt cx="2260012" cy="680853"/>
          </a:xfrm>
        </p:grpSpPr>
        <p:sp>
          <p:nvSpPr>
            <p:cNvPr id="86" name="正方形/長方形 85">
              <a:extLst>
                <a:ext uri="{FF2B5EF4-FFF2-40B4-BE49-F238E27FC236}">
                  <a16:creationId xmlns:a16="http://schemas.microsoft.com/office/drawing/2014/main" id="{ECFA7531-3C60-142B-9D0E-1BFE2278C803}"/>
                </a:ext>
              </a:extLst>
            </p:cNvPr>
            <p:cNvSpPr>
              <a:spLocks noGrp="1" noRot="1" noMove="1" noResize="1" noEditPoints="1" noAdjustHandles="1" noChangeArrowheads="1" noChangeShapeType="1"/>
            </p:cNvSpPr>
            <p:nvPr/>
          </p:nvSpPr>
          <p:spPr>
            <a:xfrm>
              <a:off x="6097400" y="2349818"/>
              <a:ext cx="2232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49" name="正方形/長方形 48">
              <a:extLst>
                <a:ext uri="{FF2B5EF4-FFF2-40B4-BE49-F238E27FC236}">
                  <a16:creationId xmlns:a16="http://schemas.microsoft.com/office/drawing/2014/main" id="{BEDFCF72-A4EE-7C34-08FB-D7A4A97D896C}"/>
                </a:ext>
              </a:extLst>
            </p:cNvPr>
            <p:cNvSpPr>
              <a:spLocks noGrp="1" noRot="1" noMove="1" noResize="1" noEditPoints="1" noAdjustHandles="1" noChangeArrowheads="1" noChangeShapeType="1"/>
            </p:cNvSpPr>
            <p:nvPr/>
          </p:nvSpPr>
          <p:spPr>
            <a:xfrm>
              <a:off x="6624228" y="2541772"/>
              <a:ext cx="1733184"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lumMod val="65000"/>
                      <a:lumOff val="35000"/>
                    </a:schemeClr>
                  </a:solidFill>
                </a:rPr>
                <a:t>システム</a:t>
              </a:r>
              <a:r>
                <a:rPr lang="ja-JP" altLang="en-US" sz="1100" b="1" dirty="0">
                  <a:solidFill>
                    <a:schemeClr val="tx1">
                      <a:lumMod val="65000"/>
                      <a:lumOff val="35000"/>
                    </a:schemeClr>
                  </a:solidFill>
                </a:rPr>
                <a:t>へ手入力、</a:t>
              </a:r>
              <a:endParaRPr lang="en-US" altLang="ja-JP" sz="1100" b="1" dirty="0">
                <a:solidFill>
                  <a:schemeClr val="tx1">
                    <a:lumMod val="65000"/>
                    <a:lumOff val="35000"/>
                  </a:schemeClr>
                </a:solidFill>
              </a:endParaRPr>
            </a:p>
            <a:p>
              <a:pPr algn="ctr"/>
              <a:r>
                <a:rPr lang="ja-JP" altLang="en-US" sz="1100" b="1" dirty="0">
                  <a:solidFill>
                    <a:schemeClr val="tx1">
                      <a:lumMod val="65000"/>
                      <a:lumOff val="35000"/>
                    </a:schemeClr>
                  </a:solidFill>
                </a:rPr>
                <a:t>取込用変換処理等必要</a:t>
              </a:r>
              <a:endParaRPr kumimoji="1" lang="en-US" altLang="ja-JP" sz="1100" b="1" dirty="0">
                <a:solidFill>
                  <a:schemeClr val="tx1">
                    <a:lumMod val="65000"/>
                    <a:lumOff val="35000"/>
                  </a:schemeClr>
                </a:solidFill>
              </a:endParaRPr>
            </a:p>
          </p:txBody>
        </p:sp>
      </p:grpSp>
      <p:grpSp>
        <p:nvGrpSpPr>
          <p:cNvPr id="10" name="グループ化 9">
            <a:extLst>
              <a:ext uri="{FF2B5EF4-FFF2-40B4-BE49-F238E27FC236}">
                <a16:creationId xmlns:a16="http://schemas.microsoft.com/office/drawing/2014/main" id="{A0E27A6C-30D4-441B-5E3B-77B5B0748B05}"/>
              </a:ext>
            </a:extLst>
          </p:cNvPr>
          <p:cNvGrpSpPr>
            <a:grpSpLocks noGrp="1" noUngrp="1" noRot="1" noMove="1" noResize="1"/>
          </p:cNvGrpSpPr>
          <p:nvPr/>
        </p:nvGrpSpPr>
        <p:grpSpPr>
          <a:xfrm>
            <a:off x="2339753" y="3218407"/>
            <a:ext cx="2435262" cy="682268"/>
            <a:chOff x="2339752" y="3216193"/>
            <a:chExt cx="2435262" cy="680853"/>
          </a:xfrm>
        </p:grpSpPr>
        <p:sp>
          <p:nvSpPr>
            <p:cNvPr id="25" name="正方形/長方形 24">
              <a:extLst>
                <a:ext uri="{FF2B5EF4-FFF2-40B4-BE49-F238E27FC236}">
                  <a16:creationId xmlns:a16="http://schemas.microsoft.com/office/drawing/2014/main" id="{4F2B90CC-617A-D11A-3950-39A3A4326042}"/>
                </a:ext>
              </a:extLst>
            </p:cNvPr>
            <p:cNvSpPr>
              <a:spLocks noGrp="1" noRot="1" noMove="1" noResize="1" noEditPoints="1" noAdjustHandles="1" noChangeArrowheads="1" noChangeShapeType="1"/>
            </p:cNvSpPr>
            <p:nvPr/>
          </p:nvSpPr>
          <p:spPr>
            <a:xfrm>
              <a:off x="2339752" y="3216193"/>
              <a:ext cx="2160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50" name="正方形/長方形 49">
              <a:extLst>
                <a:ext uri="{FF2B5EF4-FFF2-40B4-BE49-F238E27FC236}">
                  <a16:creationId xmlns:a16="http://schemas.microsoft.com/office/drawing/2014/main" id="{FED072B7-E038-3F25-038E-A0FB520BD250}"/>
                </a:ext>
              </a:extLst>
            </p:cNvPr>
            <p:cNvSpPr>
              <a:spLocks noGrp="1" noRot="1" noMove="1" noResize="1" noEditPoints="1" noAdjustHandles="1" noChangeArrowheads="1" noChangeShapeType="1"/>
            </p:cNvSpPr>
            <p:nvPr/>
          </p:nvSpPr>
          <p:spPr>
            <a:xfrm>
              <a:off x="2717794" y="3396024"/>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lumMod val="65000"/>
                      <a:lumOff val="35000"/>
                    </a:schemeClr>
                  </a:solidFill>
                </a:rPr>
                <a:t>データ送付可能</a:t>
              </a:r>
              <a:endParaRPr kumimoji="1" lang="en-US" altLang="ja-JP" sz="1100" b="1" dirty="0">
                <a:solidFill>
                  <a:schemeClr val="tx1">
                    <a:lumMod val="65000"/>
                    <a:lumOff val="35000"/>
                  </a:schemeClr>
                </a:solidFill>
              </a:endParaRPr>
            </a:p>
            <a:p>
              <a:pPr algn="ctr"/>
              <a:r>
                <a:rPr lang="ja-JP" altLang="en-US" sz="1200" b="1" dirty="0">
                  <a:solidFill>
                    <a:schemeClr val="accent4"/>
                  </a:solidFill>
                </a:rPr>
                <a:t>業務の効率化〇</a:t>
              </a:r>
              <a:endParaRPr kumimoji="1" lang="ja-JP" altLang="en-US" sz="1100" b="1" dirty="0">
                <a:solidFill>
                  <a:schemeClr val="accent4"/>
                </a:solidFill>
              </a:endParaRPr>
            </a:p>
          </p:txBody>
        </p:sp>
      </p:grpSp>
      <p:grpSp>
        <p:nvGrpSpPr>
          <p:cNvPr id="15" name="グループ化 14">
            <a:extLst>
              <a:ext uri="{FF2B5EF4-FFF2-40B4-BE49-F238E27FC236}">
                <a16:creationId xmlns:a16="http://schemas.microsoft.com/office/drawing/2014/main" id="{73B5750B-6B97-936F-9B6D-8FA2CD824479}"/>
              </a:ext>
            </a:extLst>
          </p:cNvPr>
          <p:cNvGrpSpPr>
            <a:grpSpLocks noGrp="1" noUngrp="1" noRot="1" noMove="1" noResize="1"/>
          </p:cNvGrpSpPr>
          <p:nvPr/>
        </p:nvGrpSpPr>
        <p:grpSpPr>
          <a:xfrm>
            <a:off x="2339752" y="4082567"/>
            <a:ext cx="2435262" cy="680853"/>
            <a:chOff x="2339752" y="4082567"/>
            <a:chExt cx="2435262" cy="680853"/>
          </a:xfrm>
        </p:grpSpPr>
        <p:sp>
          <p:nvSpPr>
            <p:cNvPr id="67" name="正方形/長方形 66">
              <a:extLst>
                <a:ext uri="{FF2B5EF4-FFF2-40B4-BE49-F238E27FC236}">
                  <a16:creationId xmlns:a16="http://schemas.microsoft.com/office/drawing/2014/main" id="{4D13437D-EDF5-1256-6180-FA7DAFB1BFDC}"/>
                </a:ext>
              </a:extLst>
            </p:cNvPr>
            <p:cNvSpPr>
              <a:spLocks noGrp="1" noRot="1" noMove="1" noResize="1" noEditPoints="1" noAdjustHandles="1" noChangeArrowheads="1" noChangeShapeType="1"/>
            </p:cNvSpPr>
            <p:nvPr/>
          </p:nvSpPr>
          <p:spPr>
            <a:xfrm>
              <a:off x="2339752" y="4082567"/>
              <a:ext cx="2160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51" name="正方形/長方形 50">
              <a:extLst>
                <a:ext uri="{FF2B5EF4-FFF2-40B4-BE49-F238E27FC236}">
                  <a16:creationId xmlns:a16="http://schemas.microsoft.com/office/drawing/2014/main" id="{6F8568E9-09E3-DF29-18F1-D3718644BFFD}"/>
                </a:ext>
              </a:extLst>
            </p:cNvPr>
            <p:cNvSpPr>
              <a:spLocks noGrp="1" noRot="1" noMove="1" noResize="1" noEditPoints="1" noAdjustHandles="1" noChangeArrowheads="1" noChangeShapeType="1"/>
            </p:cNvSpPr>
            <p:nvPr/>
          </p:nvSpPr>
          <p:spPr>
            <a:xfrm>
              <a:off x="2717794" y="4250275"/>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lumMod val="65000"/>
                      <a:lumOff val="35000"/>
                    </a:schemeClr>
                  </a:solidFill>
                </a:rPr>
                <a:t>データ送付可能</a:t>
              </a:r>
              <a:endParaRPr kumimoji="1" lang="en-US" altLang="ja-JP" sz="1100" b="1" dirty="0">
                <a:solidFill>
                  <a:schemeClr val="tx1">
                    <a:lumMod val="65000"/>
                    <a:lumOff val="35000"/>
                  </a:schemeClr>
                </a:solidFill>
              </a:endParaRPr>
            </a:p>
            <a:p>
              <a:pPr algn="ctr"/>
              <a:r>
                <a:rPr lang="ja-JP" altLang="en-US" sz="1200" b="1" dirty="0">
                  <a:solidFill>
                    <a:schemeClr val="accent4"/>
                  </a:solidFill>
                </a:rPr>
                <a:t>業務の効率化〇</a:t>
              </a:r>
              <a:endParaRPr kumimoji="1" lang="ja-JP" altLang="en-US" sz="1200" b="1" dirty="0">
                <a:solidFill>
                  <a:schemeClr val="accent4"/>
                </a:solidFill>
              </a:endParaRPr>
            </a:p>
          </p:txBody>
        </p:sp>
      </p:grpSp>
      <p:grpSp>
        <p:nvGrpSpPr>
          <p:cNvPr id="11" name="グループ化 10">
            <a:extLst>
              <a:ext uri="{FF2B5EF4-FFF2-40B4-BE49-F238E27FC236}">
                <a16:creationId xmlns:a16="http://schemas.microsoft.com/office/drawing/2014/main" id="{43431F1E-E518-7D53-8F41-C46B21827319}"/>
              </a:ext>
            </a:extLst>
          </p:cNvPr>
          <p:cNvGrpSpPr>
            <a:grpSpLocks noGrp="1" noUngrp="1" noRot="1" noMove="1" noResize="1"/>
          </p:cNvGrpSpPr>
          <p:nvPr/>
        </p:nvGrpSpPr>
        <p:grpSpPr>
          <a:xfrm>
            <a:off x="6097400" y="3219822"/>
            <a:ext cx="2471044" cy="680853"/>
            <a:chOff x="6097400" y="3216193"/>
            <a:chExt cx="2471044" cy="680853"/>
          </a:xfrm>
        </p:grpSpPr>
        <p:sp>
          <p:nvSpPr>
            <p:cNvPr id="88" name="正方形/長方形 87">
              <a:extLst>
                <a:ext uri="{FF2B5EF4-FFF2-40B4-BE49-F238E27FC236}">
                  <a16:creationId xmlns:a16="http://schemas.microsoft.com/office/drawing/2014/main" id="{8FCF785B-7C5A-FC2F-450E-69BE42173D6F}"/>
                </a:ext>
              </a:extLst>
            </p:cNvPr>
            <p:cNvSpPr>
              <a:spLocks noGrp="1" noRot="1" noMove="1" noResize="1" noEditPoints="1" noAdjustHandles="1" noChangeArrowheads="1" noChangeShapeType="1"/>
            </p:cNvSpPr>
            <p:nvPr/>
          </p:nvSpPr>
          <p:spPr>
            <a:xfrm>
              <a:off x="6097400" y="3216193"/>
              <a:ext cx="2232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52" name="正方形/長方形 51">
              <a:extLst>
                <a:ext uri="{FF2B5EF4-FFF2-40B4-BE49-F238E27FC236}">
                  <a16:creationId xmlns:a16="http://schemas.microsoft.com/office/drawing/2014/main" id="{57A2772F-4FF1-A15D-A062-12CF8145C8F1}"/>
                </a:ext>
              </a:extLst>
            </p:cNvPr>
            <p:cNvSpPr>
              <a:spLocks noGrp="1" noRot="1" noMove="1" noResize="1" noEditPoints="1" noAdjustHandles="1" noChangeArrowheads="1" noChangeShapeType="1"/>
            </p:cNvSpPr>
            <p:nvPr/>
          </p:nvSpPr>
          <p:spPr>
            <a:xfrm>
              <a:off x="6511224" y="3376224"/>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lumMod val="65000"/>
                      <a:lumOff val="35000"/>
                    </a:schemeClr>
                  </a:solidFill>
                </a:rPr>
                <a:t>異なるシステムの為</a:t>
              </a:r>
              <a:endParaRPr lang="en-US" altLang="ja-JP" sz="1100" b="1" dirty="0">
                <a:solidFill>
                  <a:schemeClr val="tx1">
                    <a:lumMod val="65000"/>
                    <a:lumOff val="35000"/>
                  </a:schemeClr>
                </a:solidFill>
              </a:endParaRPr>
            </a:p>
            <a:p>
              <a:pPr algn="ctr"/>
              <a:r>
                <a:rPr lang="ja-JP" altLang="en-US" sz="1100" b="1" dirty="0">
                  <a:solidFill>
                    <a:schemeClr val="tx1">
                      <a:lumMod val="65000"/>
                      <a:lumOff val="35000"/>
                    </a:schemeClr>
                  </a:solidFill>
                </a:rPr>
                <a:t>自動処理が難しい</a:t>
              </a:r>
              <a:endParaRPr kumimoji="1" lang="ja-JP" altLang="en-US" sz="1100" b="1" dirty="0">
                <a:solidFill>
                  <a:schemeClr val="tx1">
                    <a:lumMod val="65000"/>
                    <a:lumOff val="35000"/>
                  </a:schemeClr>
                </a:solidFill>
              </a:endParaRPr>
            </a:p>
          </p:txBody>
        </p:sp>
      </p:grpSp>
      <p:grpSp>
        <p:nvGrpSpPr>
          <p:cNvPr id="17" name="グループ化 16">
            <a:extLst>
              <a:ext uri="{FF2B5EF4-FFF2-40B4-BE49-F238E27FC236}">
                <a16:creationId xmlns:a16="http://schemas.microsoft.com/office/drawing/2014/main" id="{37301EF4-4A4C-2B57-F80E-05D87720AB17}"/>
              </a:ext>
            </a:extLst>
          </p:cNvPr>
          <p:cNvGrpSpPr>
            <a:grpSpLocks noGrp="1" noUngrp="1" noRot="1" noMove="1" noResize="1"/>
          </p:cNvGrpSpPr>
          <p:nvPr/>
        </p:nvGrpSpPr>
        <p:grpSpPr>
          <a:xfrm>
            <a:off x="6097400" y="4082567"/>
            <a:ext cx="2488283" cy="680853"/>
            <a:chOff x="6097400" y="4082567"/>
            <a:chExt cx="2488283" cy="680853"/>
          </a:xfrm>
        </p:grpSpPr>
        <p:sp>
          <p:nvSpPr>
            <p:cNvPr id="89" name="正方形/長方形 88">
              <a:extLst>
                <a:ext uri="{FF2B5EF4-FFF2-40B4-BE49-F238E27FC236}">
                  <a16:creationId xmlns:a16="http://schemas.microsoft.com/office/drawing/2014/main" id="{105A3BA6-8300-F713-70DE-49466915BA9A}"/>
                </a:ext>
              </a:extLst>
            </p:cNvPr>
            <p:cNvSpPr>
              <a:spLocks noGrp="1" noRot="1" noMove="1" noResize="1" noEditPoints="1" noAdjustHandles="1" noChangeArrowheads="1" noChangeShapeType="1"/>
            </p:cNvSpPr>
            <p:nvPr/>
          </p:nvSpPr>
          <p:spPr>
            <a:xfrm>
              <a:off x="6097400" y="4082567"/>
              <a:ext cx="2232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54" name="正方形/長方形 53">
              <a:extLst>
                <a:ext uri="{FF2B5EF4-FFF2-40B4-BE49-F238E27FC236}">
                  <a16:creationId xmlns:a16="http://schemas.microsoft.com/office/drawing/2014/main" id="{B58464F9-9069-8050-41A7-2F910D498CD0}"/>
                </a:ext>
              </a:extLst>
            </p:cNvPr>
            <p:cNvSpPr>
              <a:spLocks noGrp="1" noRot="1" noMove="1" noResize="1" noEditPoints="1" noAdjustHandles="1" noChangeArrowheads="1" noChangeShapeType="1"/>
            </p:cNvSpPr>
            <p:nvPr/>
          </p:nvSpPr>
          <p:spPr>
            <a:xfrm>
              <a:off x="6528463" y="4235265"/>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4"/>
                  </a:solidFill>
                </a:rPr>
                <a:t>標準化・構造化</a:t>
              </a:r>
              <a:r>
                <a:rPr kumimoji="1" lang="ja-JP" altLang="en-US" sz="1100" b="1" dirty="0">
                  <a:solidFill>
                    <a:schemeClr val="tx1">
                      <a:lumMod val="65000"/>
                      <a:lumOff val="35000"/>
                    </a:schemeClr>
                  </a:solidFill>
                </a:rPr>
                <a:t>された</a:t>
              </a:r>
              <a:endParaRPr kumimoji="1" lang="en-US" altLang="ja-JP" sz="1100" b="1" dirty="0">
                <a:solidFill>
                  <a:schemeClr val="tx1">
                    <a:lumMod val="65000"/>
                    <a:lumOff val="35000"/>
                  </a:schemeClr>
                </a:solidFill>
              </a:endParaRPr>
            </a:p>
            <a:p>
              <a:pPr algn="ctr"/>
              <a:r>
                <a:rPr kumimoji="1" lang="ja-JP" altLang="en-US" sz="1100" b="1" dirty="0">
                  <a:solidFill>
                    <a:schemeClr val="tx1">
                      <a:lumMod val="65000"/>
                      <a:lumOff val="35000"/>
                    </a:schemeClr>
                  </a:solidFill>
                </a:rPr>
                <a:t>データの自動処理〇</a:t>
              </a:r>
            </a:p>
          </p:txBody>
        </p:sp>
      </p:grpSp>
      <p:sp>
        <p:nvSpPr>
          <p:cNvPr id="35" name="矢印: ストライプ 34">
            <a:extLst>
              <a:ext uri="{FF2B5EF4-FFF2-40B4-BE49-F238E27FC236}">
                <a16:creationId xmlns:a16="http://schemas.microsoft.com/office/drawing/2014/main" id="{CDBAE701-0C32-B20B-7CFE-0DA2D1C5657A}"/>
              </a:ext>
            </a:extLst>
          </p:cNvPr>
          <p:cNvSpPr>
            <a:spLocks noGrp="1" noRot="1" noMove="1" noResize="1" noEditPoints="1" noAdjustHandles="1" noChangeArrowheads="1" noChangeShapeType="1"/>
          </p:cNvSpPr>
          <p:nvPr/>
        </p:nvSpPr>
        <p:spPr>
          <a:xfrm flipV="1">
            <a:off x="4647364" y="2588488"/>
            <a:ext cx="1296000" cy="203513"/>
          </a:xfrm>
          <a:prstGeom prst="stripedRightArrow">
            <a:avLst>
              <a:gd name="adj1" fmla="val 42512"/>
              <a:gd name="adj2" fmla="val 12862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5" name="グループ化 54">
            <a:extLst>
              <a:ext uri="{FF2B5EF4-FFF2-40B4-BE49-F238E27FC236}">
                <a16:creationId xmlns:a16="http://schemas.microsoft.com/office/drawing/2014/main" id="{643C37C2-3969-C4E7-CAED-A862EB83B184}"/>
              </a:ext>
            </a:extLst>
          </p:cNvPr>
          <p:cNvGrpSpPr>
            <a:grpSpLocks noGrp="1" noUngrp="1" noRot="1" noMove="1" noResize="1"/>
          </p:cNvGrpSpPr>
          <p:nvPr/>
        </p:nvGrpSpPr>
        <p:grpSpPr>
          <a:xfrm>
            <a:off x="4986485" y="2425752"/>
            <a:ext cx="514084" cy="528984"/>
            <a:chOff x="4913581" y="2278480"/>
            <a:chExt cx="514084" cy="528984"/>
          </a:xfrm>
        </p:grpSpPr>
        <p:sp>
          <p:nvSpPr>
            <p:cNvPr id="12" name="楕円 11">
              <a:extLst>
                <a:ext uri="{FF2B5EF4-FFF2-40B4-BE49-F238E27FC236}">
                  <a16:creationId xmlns:a16="http://schemas.microsoft.com/office/drawing/2014/main" id="{AB47BD02-F4BA-7A1B-81BD-BB79490D0371}"/>
                </a:ext>
              </a:extLst>
            </p:cNvPr>
            <p:cNvSpPr>
              <a:spLocks noGrp="1" noRot="1" noChangeAspect="1" noMove="1" noResize="1" noEditPoints="1" noAdjustHandles="1" noChangeArrowheads="1" noChangeShapeType="1"/>
            </p:cNvSpPr>
            <p:nvPr/>
          </p:nvSpPr>
          <p:spPr>
            <a:xfrm>
              <a:off x="4913581" y="2293380"/>
              <a:ext cx="514084" cy="514084"/>
            </a:xfrm>
            <a:prstGeom prst="ellipse">
              <a:avLst/>
            </a:prstGeom>
            <a:solidFill>
              <a:schemeClr val="bg1"/>
            </a:solidFill>
            <a:ln w="3175">
              <a:solidFill>
                <a:schemeClr val="bg1">
                  <a:lumMod val="7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Freeform 10">
              <a:extLst>
                <a:ext uri="{FF2B5EF4-FFF2-40B4-BE49-F238E27FC236}">
                  <a16:creationId xmlns:a16="http://schemas.microsoft.com/office/drawing/2014/main" id="{0E890DF9-7FAC-447D-37F4-CE329CF27AEB}"/>
                </a:ext>
              </a:extLst>
            </p:cNvPr>
            <p:cNvSpPr>
              <a:spLocks noGrp="1" noRot="1" noMove="1" noResize="1" noEditPoints="1" noAdjustHandles="1" noChangeArrowheads="1" noChangeShapeType="1"/>
            </p:cNvSpPr>
            <p:nvPr/>
          </p:nvSpPr>
          <p:spPr bwMode="auto">
            <a:xfrm>
              <a:off x="5062357" y="2488535"/>
              <a:ext cx="216532" cy="266171"/>
            </a:xfrm>
            <a:custGeom>
              <a:avLst/>
              <a:gdLst>
                <a:gd name="T0" fmla="*/ 253 w 253"/>
                <a:gd name="T1" fmla="*/ 46 h 311"/>
                <a:gd name="T2" fmla="*/ 222 w 253"/>
                <a:gd name="T3" fmla="*/ 239 h 311"/>
                <a:gd name="T4" fmla="*/ 179 w 253"/>
                <a:gd name="T5" fmla="*/ 32 h 311"/>
                <a:gd name="T6" fmla="*/ 72 w 253"/>
                <a:gd name="T7" fmla="*/ 0 h 311"/>
                <a:gd name="T8" fmla="*/ 208 w 253"/>
                <a:gd name="T9" fmla="*/ 46 h 311"/>
                <a:gd name="T10" fmla="*/ 213 w 253"/>
                <a:gd name="T11" fmla="*/ 41 h 311"/>
                <a:gd name="T12" fmla="*/ 213 w 253"/>
                <a:gd name="T13" fmla="*/ 0 h 311"/>
                <a:gd name="T14" fmla="*/ 36 w 253"/>
                <a:gd name="T15" fmla="*/ 37 h 311"/>
                <a:gd name="T16" fmla="*/ 142 w 253"/>
                <a:gd name="T17" fmla="*/ 68 h 311"/>
                <a:gd name="T18" fmla="*/ 186 w 253"/>
                <a:gd name="T19" fmla="*/ 275 h 311"/>
                <a:gd name="T20" fmla="*/ 217 w 253"/>
                <a:gd name="T21" fmla="*/ 82 h 311"/>
                <a:gd name="T22" fmla="*/ 172 w 253"/>
                <a:gd name="T23" fmla="*/ 37 h 311"/>
                <a:gd name="T24" fmla="*/ 177 w 253"/>
                <a:gd name="T25" fmla="*/ 78 h 311"/>
                <a:gd name="T26" fmla="*/ 177 w 253"/>
                <a:gd name="T27" fmla="*/ 37 h 311"/>
                <a:gd name="T28" fmla="*/ 181 w 253"/>
                <a:gd name="T29" fmla="*/ 119 h 311"/>
                <a:gd name="T30" fmla="*/ 0 w 253"/>
                <a:gd name="T31" fmla="*/ 311 h 311"/>
                <a:gd name="T32" fmla="*/ 136 w 253"/>
                <a:gd name="T33" fmla="*/ 73 h 311"/>
                <a:gd name="T34" fmla="*/ 141 w 253"/>
                <a:gd name="T35" fmla="*/ 73 h 311"/>
                <a:gd name="T36" fmla="*/ 181 w 253"/>
                <a:gd name="T37" fmla="*/ 114 h 311"/>
                <a:gd name="T38" fmla="*/ 159 w 253"/>
                <a:gd name="T39" fmla="*/ 272 h 311"/>
                <a:gd name="T40" fmla="*/ 22 w 253"/>
                <a:gd name="T41" fmla="*/ 276 h 311"/>
                <a:gd name="T42" fmla="*/ 159 w 253"/>
                <a:gd name="T43" fmla="*/ 272 h 311"/>
                <a:gd name="T44" fmla="*/ 22 w 253"/>
                <a:gd name="T45" fmla="*/ 254 h 311"/>
                <a:gd name="T46" fmla="*/ 159 w 253"/>
                <a:gd name="T47" fmla="*/ 258 h 311"/>
                <a:gd name="T48" fmla="*/ 159 w 253"/>
                <a:gd name="T49" fmla="*/ 235 h 311"/>
                <a:gd name="T50" fmla="*/ 22 w 253"/>
                <a:gd name="T51" fmla="*/ 240 h 311"/>
                <a:gd name="T52" fmla="*/ 159 w 253"/>
                <a:gd name="T53" fmla="*/ 235 h 311"/>
                <a:gd name="T54" fmla="*/ 22 w 253"/>
                <a:gd name="T55" fmla="*/ 217 h 311"/>
                <a:gd name="T56" fmla="*/ 159 w 253"/>
                <a:gd name="T57" fmla="*/ 222 h 311"/>
                <a:gd name="T58" fmla="*/ 159 w 253"/>
                <a:gd name="T59" fmla="*/ 199 h 311"/>
                <a:gd name="T60" fmla="*/ 22 w 253"/>
                <a:gd name="T61" fmla="*/ 203 h 311"/>
                <a:gd name="T62" fmla="*/ 159 w 253"/>
                <a:gd name="T63" fmla="*/ 199 h 311"/>
                <a:gd name="T64" fmla="*/ 22 w 253"/>
                <a:gd name="T65" fmla="*/ 181 h 311"/>
                <a:gd name="T66" fmla="*/ 159 w 253"/>
                <a:gd name="T67" fmla="*/ 185 h 311"/>
                <a:gd name="T68" fmla="*/ 159 w 253"/>
                <a:gd name="T69" fmla="*/ 162 h 311"/>
                <a:gd name="T70" fmla="*/ 22 w 253"/>
                <a:gd name="T71" fmla="*/ 167 h 311"/>
                <a:gd name="T72" fmla="*/ 159 w 253"/>
                <a:gd name="T73" fmla="*/ 162 h 311"/>
                <a:gd name="T74" fmla="*/ 22 w 253"/>
                <a:gd name="T75" fmla="*/ 144 h 311"/>
                <a:gd name="T76" fmla="*/ 159 w 253"/>
                <a:gd name="T77" fmla="*/ 14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311">
                  <a:moveTo>
                    <a:pt x="208" y="46"/>
                  </a:moveTo>
                  <a:lnTo>
                    <a:pt x="253" y="46"/>
                  </a:lnTo>
                  <a:lnTo>
                    <a:pt x="253" y="239"/>
                  </a:lnTo>
                  <a:lnTo>
                    <a:pt x="222" y="239"/>
                  </a:lnTo>
                  <a:lnTo>
                    <a:pt x="222" y="75"/>
                  </a:lnTo>
                  <a:lnTo>
                    <a:pt x="179" y="32"/>
                  </a:lnTo>
                  <a:lnTo>
                    <a:pt x="72" y="32"/>
                  </a:lnTo>
                  <a:lnTo>
                    <a:pt x="72" y="0"/>
                  </a:lnTo>
                  <a:lnTo>
                    <a:pt x="208" y="0"/>
                  </a:lnTo>
                  <a:lnTo>
                    <a:pt x="208" y="46"/>
                  </a:lnTo>
                  <a:close/>
                  <a:moveTo>
                    <a:pt x="213" y="0"/>
                  </a:moveTo>
                  <a:lnTo>
                    <a:pt x="213" y="41"/>
                  </a:lnTo>
                  <a:lnTo>
                    <a:pt x="253" y="41"/>
                  </a:lnTo>
                  <a:lnTo>
                    <a:pt x="213" y="0"/>
                  </a:lnTo>
                  <a:close/>
                  <a:moveTo>
                    <a:pt x="172" y="37"/>
                  </a:moveTo>
                  <a:lnTo>
                    <a:pt x="36" y="37"/>
                  </a:lnTo>
                  <a:lnTo>
                    <a:pt x="36" y="68"/>
                  </a:lnTo>
                  <a:lnTo>
                    <a:pt x="142" y="68"/>
                  </a:lnTo>
                  <a:lnTo>
                    <a:pt x="186" y="112"/>
                  </a:lnTo>
                  <a:lnTo>
                    <a:pt x="186" y="275"/>
                  </a:lnTo>
                  <a:lnTo>
                    <a:pt x="217" y="275"/>
                  </a:lnTo>
                  <a:lnTo>
                    <a:pt x="217" y="82"/>
                  </a:lnTo>
                  <a:lnTo>
                    <a:pt x="172" y="82"/>
                  </a:lnTo>
                  <a:lnTo>
                    <a:pt x="172" y="37"/>
                  </a:lnTo>
                  <a:close/>
                  <a:moveTo>
                    <a:pt x="177" y="37"/>
                  </a:moveTo>
                  <a:lnTo>
                    <a:pt x="177" y="78"/>
                  </a:lnTo>
                  <a:lnTo>
                    <a:pt x="217" y="78"/>
                  </a:lnTo>
                  <a:lnTo>
                    <a:pt x="177" y="37"/>
                  </a:lnTo>
                  <a:close/>
                  <a:moveTo>
                    <a:pt x="136" y="119"/>
                  </a:moveTo>
                  <a:lnTo>
                    <a:pt x="181" y="119"/>
                  </a:lnTo>
                  <a:lnTo>
                    <a:pt x="181" y="311"/>
                  </a:lnTo>
                  <a:lnTo>
                    <a:pt x="0" y="311"/>
                  </a:lnTo>
                  <a:lnTo>
                    <a:pt x="0" y="73"/>
                  </a:lnTo>
                  <a:lnTo>
                    <a:pt x="136" y="73"/>
                  </a:lnTo>
                  <a:lnTo>
                    <a:pt x="136" y="119"/>
                  </a:lnTo>
                  <a:close/>
                  <a:moveTo>
                    <a:pt x="141" y="73"/>
                  </a:moveTo>
                  <a:lnTo>
                    <a:pt x="141" y="114"/>
                  </a:lnTo>
                  <a:lnTo>
                    <a:pt x="181" y="114"/>
                  </a:lnTo>
                  <a:lnTo>
                    <a:pt x="141" y="73"/>
                  </a:lnTo>
                  <a:close/>
                  <a:moveTo>
                    <a:pt x="159" y="272"/>
                  </a:moveTo>
                  <a:lnTo>
                    <a:pt x="22" y="272"/>
                  </a:lnTo>
                  <a:lnTo>
                    <a:pt x="22" y="276"/>
                  </a:lnTo>
                  <a:lnTo>
                    <a:pt x="159" y="276"/>
                  </a:lnTo>
                  <a:lnTo>
                    <a:pt x="159" y="272"/>
                  </a:lnTo>
                  <a:close/>
                  <a:moveTo>
                    <a:pt x="159" y="254"/>
                  </a:moveTo>
                  <a:lnTo>
                    <a:pt x="22" y="254"/>
                  </a:lnTo>
                  <a:lnTo>
                    <a:pt x="22" y="258"/>
                  </a:lnTo>
                  <a:lnTo>
                    <a:pt x="159" y="258"/>
                  </a:lnTo>
                  <a:lnTo>
                    <a:pt x="159" y="254"/>
                  </a:lnTo>
                  <a:close/>
                  <a:moveTo>
                    <a:pt x="159" y="235"/>
                  </a:moveTo>
                  <a:lnTo>
                    <a:pt x="22" y="235"/>
                  </a:lnTo>
                  <a:lnTo>
                    <a:pt x="22" y="240"/>
                  </a:lnTo>
                  <a:lnTo>
                    <a:pt x="159" y="240"/>
                  </a:lnTo>
                  <a:lnTo>
                    <a:pt x="159" y="235"/>
                  </a:lnTo>
                  <a:close/>
                  <a:moveTo>
                    <a:pt x="159" y="217"/>
                  </a:moveTo>
                  <a:lnTo>
                    <a:pt x="22" y="217"/>
                  </a:lnTo>
                  <a:lnTo>
                    <a:pt x="22" y="222"/>
                  </a:lnTo>
                  <a:lnTo>
                    <a:pt x="159" y="222"/>
                  </a:lnTo>
                  <a:lnTo>
                    <a:pt x="159" y="217"/>
                  </a:lnTo>
                  <a:close/>
                  <a:moveTo>
                    <a:pt x="159" y="199"/>
                  </a:moveTo>
                  <a:lnTo>
                    <a:pt x="22" y="199"/>
                  </a:lnTo>
                  <a:lnTo>
                    <a:pt x="22" y="203"/>
                  </a:lnTo>
                  <a:lnTo>
                    <a:pt x="159" y="203"/>
                  </a:lnTo>
                  <a:lnTo>
                    <a:pt x="159" y="199"/>
                  </a:lnTo>
                  <a:close/>
                  <a:moveTo>
                    <a:pt x="159" y="181"/>
                  </a:moveTo>
                  <a:lnTo>
                    <a:pt x="22" y="181"/>
                  </a:lnTo>
                  <a:lnTo>
                    <a:pt x="22" y="185"/>
                  </a:lnTo>
                  <a:lnTo>
                    <a:pt x="159" y="185"/>
                  </a:lnTo>
                  <a:lnTo>
                    <a:pt x="159" y="181"/>
                  </a:lnTo>
                  <a:close/>
                  <a:moveTo>
                    <a:pt x="159" y="162"/>
                  </a:moveTo>
                  <a:lnTo>
                    <a:pt x="22" y="162"/>
                  </a:lnTo>
                  <a:lnTo>
                    <a:pt x="22" y="167"/>
                  </a:lnTo>
                  <a:lnTo>
                    <a:pt x="159" y="167"/>
                  </a:lnTo>
                  <a:lnTo>
                    <a:pt x="159" y="162"/>
                  </a:lnTo>
                  <a:close/>
                  <a:moveTo>
                    <a:pt x="159" y="144"/>
                  </a:moveTo>
                  <a:lnTo>
                    <a:pt x="22" y="144"/>
                  </a:lnTo>
                  <a:lnTo>
                    <a:pt x="22" y="149"/>
                  </a:lnTo>
                  <a:lnTo>
                    <a:pt x="159" y="149"/>
                  </a:lnTo>
                  <a:lnTo>
                    <a:pt x="159" y="144"/>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テキスト ボックス 13">
              <a:extLst>
                <a:ext uri="{FF2B5EF4-FFF2-40B4-BE49-F238E27FC236}">
                  <a16:creationId xmlns:a16="http://schemas.microsoft.com/office/drawing/2014/main" id="{7FFFE64B-EA9E-1680-C021-16F79BD196CB}"/>
                </a:ext>
              </a:extLst>
            </p:cNvPr>
            <p:cNvSpPr txBox="1">
              <a:spLocks noGrp="1" noRot="1" noMove="1" noResize="1" noEditPoints="1" noAdjustHandles="1" noChangeArrowheads="1" noChangeShapeType="1"/>
            </p:cNvSpPr>
            <p:nvPr/>
          </p:nvSpPr>
          <p:spPr>
            <a:xfrm>
              <a:off x="5041441" y="2278480"/>
              <a:ext cx="258364" cy="215444"/>
            </a:xfrm>
            <a:prstGeom prst="rect">
              <a:avLst/>
            </a:prstGeom>
            <a:noFill/>
          </p:spPr>
          <p:txBody>
            <a:bodyPr wrap="square" rtlCol="0">
              <a:spAutoFit/>
            </a:bodyPr>
            <a:lstStyle/>
            <a:p>
              <a:pPr algn="ctr"/>
              <a:r>
                <a:rPr kumimoji="1" lang="ja-JP" altLang="en-US" sz="800" dirty="0">
                  <a:solidFill>
                    <a:schemeClr val="tx1">
                      <a:lumMod val="65000"/>
                      <a:lumOff val="35000"/>
                    </a:schemeClr>
                  </a:solidFill>
                  <a:latin typeface="Meiryo UI" panose="020B0604030504040204" pitchFamily="50" charset="-128"/>
                  <a:ea typeface="Meiryo UI" panose="020B0604030504040204" pitchFamily="50" charset="-128"/>
                </a:rPr>
                <a:t>紙</a:t>
              </a:r>
            </a:p>
          </p:txBody>
        </p:sp>
      </p:grpSp>
      <p:sp>
        <p:nvSpPr>
          <p:cNvPr id="8" name="矢印: ストライプ 7">
            <a:extLst>
              <a:ext uri="{FF2B5EF4-FFF2-40B4-BE49-F238E27FC236}">
                <a16:creationId xmlns:a16="http://schemas.microsoft.com/office/drawing/2014/main" id="{D27AD8C3-9954-27BB-301F-F431CB94AEC9}"/>
              </a:ext>
            </a:extLst>
          </p:cNvPr>
          <p:cNvSpPr>
            <a:spLocks noGrp="1" noRot="1" noMove="1" noResize="1" noEditPoints="1" noAdjustHandles="1" noChangeArrowheads="1" noChangeShapeType="1"/>
          </p:cNvSpPr>
          <p:nvPr/>
        </p:nvSpPr>
        <p:spPr>
          <a:xfrm flipV="1">
            <a:off x="4647364" y="3238272"/>
            <a:ext cx="1296000" cy="203513"/>
          </a:xfrm>
          <a:prstGeom prst="stripedRightArrow">
            <a:avLst>
              <a:gd name="adj1" fmla="val 42512"/>
              <a:gd name="adj2" fmla="val 12862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4" name="グループ化 63">
            <a:extLst>
              <a:ext uri="{FF2B5EF4-FFF2-40B4-BE49-F238E27FC236}">
                <a16:creationId xmlns:a16="http://schemas.microsoft.com/office/drawing/2014/main" id="{948E449C-AD8A-7082-AB89-1D60D4344140}"/>
              </a:ext>
            </a:extLst>
          </p:cNvPr>
          <p:cNvGrpSpPr>
            <a:grpSpLocks noGrp="1" noUngrp="1" noRot="1" noMove="1" noResize="1"/>
          </p:cNvGrpSpPr>
          <p:nvPr/>
        </p:nvGrpSpPr>
        <p:grpSpPr>
          <a:xfrm>
            <a:off x="5081527" y="3146233"/>
            <a:ext cx="324000" cy="324000"/>
            <a:chOff x="5103890" y="3142604"/>
            <a:chExt cx="324000" cy="324000"/>
          </a:xfrm>
        </p:grpSpPr>
        <p:sp>
          <p:nvSpPr>
            <p:cNvPr id="16" name="楕円 15">
              <a:extLst>
                <a:ext uri="{FF2B5EF4-FFF2-40B4-BE49-F238E27FC236}">
                  <a16:creationId xmlns:a16="http://schemas.microsoft.com/office/drawing/2014/main" id="{E7C07793-C606-0D98-CA57-5618E628A491}"/>
                </a:ext>
              </a:extLst>
            </p:cNvPr>
            <p:cNvSpPr>
              <a:spLocks noGrp="1" noRot="1" noChangeAspect="1" noMove="1" noResize="1" noEditPoints="1" noAdjustHandles="1" noChangeArrowheads="1" noChangeShapeType="1"/>
            </p:cNvSpPr>
            <p:nvPr/>
          </p:nvSpPr>
          <p:spPr>
            <a:xfrm>
              <a:off x="5103890" y="3142604"/>
              <a:ext cx="324000" cy="324000"/>
            </a:xfrm>
            <a:prstGeom prst="ellipse">
              <a:avLst/>
            </a:prstGeom>
            <a:solidFill>
              <a:schemeClr val="bg1"/>
            </a:solidFill>
            <a:ln w="3175">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1" name="グループ化 60">
              <a:extLst>
                <a:ext uri="{FF2B5EF4-FFF2-40B4-BE49-F238E27FC236}">
                  <a16:creationId xmlns:a16="http://schemas.microsoft.com/office/drawing/2014/main" id="{4EAE93F9-0B76-4E1B-6723-4C2AF25609A6}"/>
                </a:ext>
              </a:extLst>
            </p:cNvPr>
            <p:cNvGrpSpPr>
              <a:grpSpLocks noGrp="1" noUngrp="1" noRot="1" noMove="1" noResize="1"/>
            </p:cNvGrpSpPr>
            <p:nvPr/>
          </p:nvGrpSpPr>
          <p:grpSpPr>
            <a:xfrm>
              <a:off x="5183091" y="3193004"/>
              <a:ext cx="165599" cy="223200"/>
              <a:chOff x="4702145" y="2932191"/>
              <a:chExt cx="165599" cy="223200"/>
            </a:xfrm>
          </p:grpSpPr>
          <p:sp>
            <p:nvSpPr>
              <p:cNvPr id="27" name="正方形/長方形 26">
                <a:extLst>
                  <a:ext uri="{FF2B5EF4-FFF2-40B4-BE49-F238E27FC236}">
                    <a16:creationId xmlns:a16="http://schemas.microsoft.com/office/drawing/2014/main" id="{492A8E39-9784-86F7-AC16-39CDF63AD0A9}"/>
                  </a:ext>
                </a:extLst>
              </p:cNvPr>
              <p:cNvSpPr>
                <a:spLocks noGrp="1" noRot="1" noMove="1" noResize="1" noEditPoints="1" noAdjustHandles="1" noChangeArrowheads="1" noChangeShapeType="1"/>
              </p:cNvSpPr>
              <p:nvPr/>
            </p:nvSpPr>
            <p:spPr>
              <a:xfrm>
                <a:off x="4719402" y="3005005"/>
                <a:ext cx="137757" cy="78802"/>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28" name="Freeform 16">
                <a:extLst>
                  <a:ext uri="{FF2B5EF4-FFF2-40B4-BE49-F238E27FC236}">
                    <a16:creationId xmlns:a16="http://schemas.microsoft.com/office/drawing/2014/main" id="{51201D1F-F9F3-8DCD-EF04-B2C77844C33E}"/>
                  </a:ext>
                </a:extLst>
              </p:cNvPr>
              <p:cNvSpPr>
                <a:spLocks noGrp="1" noRot="1" noMove="1" noResize="1" noEditPoints="1" noAdjustHandles="1" noChangeArrowheads="1" noChangeShapeType="1"/>
              </p:cNvSpPr>
              <p:nvPr/>
            </p:nvSpPr>
            <p:spPr bwMode="auto">
              <a:xfrm>
                <a:off x="4702145" y="2932191"/>
                <a:ext cx="165599" cy="22320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grpSp>
      <p:sp>
        <p:nvSpPr>
          <p:cNvPr id="85" name="矢印: ストライプ 84">
            <a:extLst>
              <a:ext uri="{FF2B5EF4-FFF2-40B4-BE49-F238E27FC236}">
                <a16:creationId xmlns:a16="http://schemas.microsoft.com/office/drawing/2014/main" id="{4FFB1A3E-8814-9DAD-4229-311CEB87F1F8}"/>
              </a:ext>
            </a:extLst>
          </p:cNvPr>
          <p:cNvSpPr>
            <a:spLocks noGrp="1" noRot="1" noMove="1" noResize="1" noEditPoints="1" noAdjustHandles="1" noChangeArrowheads="1" noChangeShapeType="1"/>
          </p:cNvSpPr>
          <p:nvPr/>
        </p:nvSpPr>
        <p:spPr>
          <a:xfrm flipV="1">
            <a:off x="4647364" y="3672070"/>
            <a:ext cx="1296000" cy="203513"/>
          </a:xfrm>
          <a:prstGeom prst="stripedRightArrow">
            <a:avLst>
              <a:gd name="adj1" fmla="val 42512"/>
              <a:gd name="adj2" fmla="val 12862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2" name="グループ化 71">
            <a:extLst>
              <a:ext uri="{FF2B5EF4-FFF2-40B4-BE49-F238E27FC236}">
                <a16:creationId xmlns:a16="http://schemas.microsoft.com/office/drawing/2014/main" id="{84B2A971-6EE7-DA1A-806B-5B5AF0B97DD5}"/>
              </a:ext>
            </a:extLst>
          </p:cNvPr>
          <p:cNvGrpSpPr>
            <a:grpSpLocks noGrp="1" noUngrp="1" noRot="1" noMove="1" noResize="1"/>
          </p:cNvGrpSpPr>
          <p:nvPr/>
        </p:nvGrpSpPr>
        <p:grpSpPr>
          <a:xfrm>
            <a:off x="5081527" y="3583527"/>
            <a:ext cx="324000" cy="324000"/>
            <a:chOff x="5133364" y="3566199"/>
            <a:chExt cx="324000" cy="324000"/>
          </a:xfrm>
        </p:grpSpPr>
        <p:sp>
          <p:nvSpPr>
            <p:cNvPr id="30" name="楕円 29">
              <a:extLst>
                <a:ext uri="{FF2B5EF4-FFF2-40B4-BE49-F238E27FC236}">
                  <a16:creationId xmlns:a16="http://schemas.microsoft.com/office/drawing/2014/main" id="{1AA32417-CC34-D114-3F2B-21D9D5F1BA1C}"/>
                </a:ext>
              </a:extLst>
            </p:cNvPr>
            <p:cNvSpPr>
              <a:spLocks noGrp="1" noRot="1" noChangeAspect="1" noMove="1" noResize="1" noEditPoints="1" noAdjustHandles="1" noChangeArrowheads="1" noChangeShapeType="1"/>
            </p:cNvSpPr>
            <p:nvPr/>
          </p:nvSpPr>
          <p:spPr>
            <a:xfrm>
              <a:off x="5133364" y="3566199"/>
              <a:ext cx="324000" cy="324000"/>
            </a:xfrm>
            <a:prstGeom prst="ellipse">
              <a:avLst/>
            </a:prstGeom>
            <a:solidFill>
              <a:schemeClr val="bg1"/>
            </a:solidFill>
            <a:ln w="3175">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AAE0C54F-4B01-6274-C9C1-DC5E6F1BEF8A}"/>
                </a:ext>
              </a:extLst>
            </p:cNvPr>
            <p:cNvGrpSpPr>
              <a:grpSpLocks noGrp="1" noUngrp="1" noRot="1" noMove="1" noResize="1"/>
            </p:cNvGrpSpPr>
            <p:nvPr/>
          </p:nvGrpSpPr>
          <p:grpSpPr>
            <a:xfrm>
              <a:off x="5211761" y="3616936"/>
              <a:ext cx="167206" cy="222527"/>
              <a:chOff x="4795589" y="4084559"/>
              <a:chExt cx="427751" cy="562454"/>
            </a:xfrm>
          </p:grpSpPr>
          <p:sp>
            <p:nvSpPr>
              <p:cNvPr id="32" name="正方形/長方形 31">
                <a:extLst>
                  <a:ext uri="{FF2B5EF4-FFF2-40B4-BE49-F238E27FC236}">
                    <a16:creationId xmlns:a16="http://schemas.microsoft.com/office/drawing/2014/main" id="{D2399393-C174-0D79-8C5D-F7552FDD96AF}"/>
                  </a:ext>
                </a:extLst>
              </p:cNvPr>
              <p:cNvSpPr>
                <a:spLocks noGrp="1" noRot="1" noMove="1" noResize="1" noEditPoints="1" noAdjustHandles="1" noChangeArrowheads="1" noChangeShapeType="1"/>
              </p:cNvSpPr>
              <p:nvPr/>
            </p:nvSpPr>
            <p:spPr>
              <a:xfrm>
                <a:off x="4830895" y="4247353"/>
                <a:ext cx="357139" cy="20429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33" name="Freeform 20">
                <a:extLst>
                  <a:ext uri="{FF2B5EF4-FFF2-40B4-BE49-F238E27FC236}">
                    <a16:creationId xmlns:a16="http://schemas.microsoft.com/office/drawing/2014/main" id="{E4EAA4F0-2783-DAE9-686A-C90EF7341CFC}"/>
                  </a:ext>
                </a:extLst>
              </p:cNvPr>
              <p:cNvSpPr>
                <a:spLocks noGrp="1" noRot="1" noMove="1" noResize="1" noEditPoints="1" noAdjustHandles="1" noChangeArrowheads="1" noChangeShapeType="1"/>
              </p:cNvSpPr>
              <p:nvPr/>
            </p:nvSpPr>
            <p:spPr bwMode="auto">
              <a:xfrm>
                <a:off x="4795589" y="4084559"/>
                <a:ext cx="427751" cy="56245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grpSp>
      <p:sp>
        <p:nvSpPr>
          <p:cNvPr id="9" name="矢印: ストライプ 8">
            <a:extLst>
              <a:ext uri="{FF2B5EF4-FFF2-40B4-BE49-F238E27FC236}">
                <a16:creationId xmlns:a16="http://schemas.microsoft.com/office/drawing/2014/main" id="{D108BD26-79E9-CE83-DA3E-4E0ED5FAF11D}"/>
              </a:ext>
            </a:extLst>
          </p:cNvPr>
          <p:cNvSpPr>
            <a:spLocks noGrp="1" noRot="1" noMove="1" noResize="1" noEditPoints="1" noAdjustHandles="1" noChangeArrowheads="1" noChangeShapeType="1"/>
          </p:cNvSpPr>
          <p:nvPr/>
        </p:nvSpPr>
        <p:spPr>
          <a:xfrm flipV="1">
            <a:off x="4647364" y="4321237"/>
            <a:ext cx="1296000" cy="203513"/>
          </a:xfrm>
          <a:prstGeom prst="stripedRightArrow">
            <a:avLst>
              <a:gd name="adj1" fmla="val 42512"/>
              <a:gd name="adj2" fmla="val 12862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4" name="グループ化 33">
            <a:extLst>
              <a:ext uri="{FF2B5EF4-FFF2-40B4-BE49-F238E27FC236}">
                <a16:creationId xmlns:a16="http://schemas.microsoft.com/office/drawing/2014/main" id="{FA717F85-400A-84A0-39C0-A08820CA46F0}"/>
              </a:ext>
            </a:extLst>
          </p:cNvPr>
          <p:cNvGrpSpPr>
            <a:grpSpLocks noGrp="1" noUngrp="1" noRot="1" noMove="1" noResize="1"/>
          </p:cNvGrpSpPr>
          <p:nvPr/>
        </p:nvGrpSpPr>
        <p:grpSpPr>
          <a:xfrm>
            <a:off x="4932040" y="4111506"/>
            <a:ext cx="622974" cy="622974"/>
            <a:chOff x="4247758" y="3639741"/>
            <a:chExt cx="561986" cy="561986"/>
          </a:xfrm>
        </p:grpSpPr>
        <p:sp>
          <p:nvSpPr>
            <p:cNvPr id="36" name="楕円 35">
              <a:extLst>
                <a:ext uri="{FF2B5EF4-FFF2-40B4-BE49-F238E27FC236}">
                  <a16:creationId xmlns:a16="http://schemas.microsoft.com/office/drawing/2014/main" id="{8F360343-E408-6D9C-7FFF-E011BA6B4A76}"/>
                </a:ext>
              </a:extLst>
            </p:cNvPr>
            <p:cNvSpPr>
              <a:spLocks noGrp="1" noRot="1" noChangeAspect="1" noMove="1" noResize="1" noEditPoints="1" noAdjustHandles="1" noChangeArrowheads="1" noChangeShapeType="1"/>
            </p:cNvSpPr>
            <p:nvPr/>
          </p:nvSpPr>
          <p:spPr>
            <a:xfrm>
              <a:off x="4247758" y="3639741"/>
              <a:ext cx="561986" cy="561986"/>
            </a:xfrm>
            <a:prstGeom prst="ellipse">
              <a:avLst/>
            </a:prstGeom>
            <a:solidFill>
              <a:schemeClr val="bg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2" name="グループ化 41">
              <a:extLst>
                <a:ext uri="{FF2B5EF4-FFF2-40B4-BE49-F238E27FC236}">
                  <a16:creationId xmlns:a16="http://schemas.microsoft.com/office/drawing/2014/main" id="{4796DB38-1D1D-3565-6D94-DE15A4EA44C5}"/>
                </a:ext>
              </a:extLst>
            </p:cNvPr>
            <p:cNvGrpSpPr>
              <a:grpSpLocks noGrp="1" noUngrp="1" noRot="1" noMove="1" noResize="1"/>
            </p:cNvGrpSpPr>
            <p:nvPr/>
          </p:nvGrpSpPr>
          <p:grpSpPr>
            <a:xfrm>
              <a:off x="4347657" y="3723324"/>
              <a:ext cx="362189" cy="394819"/>
              <a:chOff x="9477273" y="1155538"/>
              <a:chExt cx="776465" cy="846419"/>
            </a:xfrm>
          </p:grpSpPr>
          <p:sp>
            <p:nvSpPr>
              <p:cNvPr id="43" name="Freeform 102">
                <a:extLst>
                  <a:ext uri="{FF2B5EF4-FFF2-40B4-BE49-F238E27FC236}">
                    <a16:creationId xmlns:a16="http://schemas.microsoft.com/office/drawing/2014/main" id="{F102A9C5-3EDA-0694-9B5B-CFF9A9613766}"/>
                  </a:ext>
                </a:extLst>
              </p:cNvPr>
              <p:cNvSpPr>
                <a:spLocks noGrp="1" noRot="1" noMove="1" noResize="1" noEditPoints="1" noAdjustHandles="1" noChangeArrowheads="1" noChangeShapeType="1"/>
              </p:cNvSpPr>
              <p:nvPr/>
            </p:nvSpPr>
            <p:spPr bwMode="auto">
              <a:xfrm>
                <a:off x="9477273" y="1155538"/>
                <a:ext cx="776465" cy="846419"/>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5687B4"/>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4" name="Oval 103">
                <a:extLst>
                  <a:ext uri="{FF2B5EF4-FFF2-40B4-BE49-F238E27FC236}">
                    <a16:creationId xmlns:a16="http://schemas.microsoft.com/office/drawing/2014/main" id="{8C97F53C-01F1-EA19-A90E-F161006E6A19}"/>
                  </a:ext>
                </a:extLst>
              </p:cNvPr>
              <p:cNvSpPr>
                <a:spLocks noGrp="1" noRot="1" noMove="1" noResize="1" noEditPoints="1" noAdjustHandles="1" noChangeArrowheads="1" noChangeShapeType="1"/>
              </p:cNvSpPr>
              <p:nvPr/>
            </p:nvSpPr>
            <p:spPr bwMode="auto">
              <a:xfrm>
                <a:off x="9824145" y="1196490"/>
                <a:ext cx="82718" cy="8163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7" name="Oval 104">
                <a:extLst>
                  <a:ext uri="{FF2B5EF4-FFF2-40B4-BE49-F238E27FC236}">
                    <a16:creationId xmlns:a16="http://schemas.microsoft.com/office/drawing/2014/main" id="{E8830A01-D79C-F066-0362-F30D82452CF8}"/>
                  </a:ext>
                </a:extLst>
              </p:cNvPr>
              <p:cNvSpPr>
                <a:spLocks noGrp="1" noRot="1" noMove="1" noResize="1" noEditPoints="1" noAdjustHandles="1" noChangeArrowheads="1" noChangeShapeType="1"/>
              </p:cNvSpPr>
              <p:nvPr/>
            </p:nvSpPr>
            <p:spPr bwMode="auto">
              <a:xfrm>
                <a:off x="9824145" y="1536848"/>
                <a:ext cx="82718" cy="82716"/>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3" name="Freeform 105">
                <a:extLst>
                  <a:ext uri="{FF2B5EF4-FFF2-40B4-BE49-F238E27FC236}">
                    <a16:creationId xmlns:a16="http://schemas.microsoft.com/office/drawing/2014/main" id="{5ECCCE20-DD6C-CCBD-E703-DBE7ED1315DA}"/>
                  </a:ext>
                </a:extLst>
              </p:cNvPr>
              <p:cNvSpPr>
                <a:spLocks noGrp="1" noRot="1" noMove="1" noResize="1" noEditPoints="1" noAdjustHandles="1" noChangeArrowheads="1" noChangeShapeType="1"/>
              </p:cNvSpPr>
              <p:nvPr/>
            </p:nvSpPr>
            <p:spPr bwMode="auto">
              <a:xfrm>
                <a:off x="9523377" y="1360838"/>
                <a:ext cx="93566" cy="94378"/>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9" name="Freeform 106">
                <a:extLst>
                  <a:ext uri="{FF2B5EF4-FFF2-40B4-BE49-F238E27FC236}">
                    <a16:creationId xmlns:a16="http://schemas.microsoft.com/office/drawing/2014/main" id="{DC4AB173-3130-741D-A458-B6DCAD021BE2}"/>
                  </a:ext>
                </a:extLst>
              </p:cNvPr>
              <p:cNvSpPr>
                <a:spLocks noGrp="1" noRot="1" noMove="1" noResize="1" noEditPoints="1" noAdjustHandles="1" noChangeArrowheads="1" noChangeShapeType="1"/>
              </p:cNvSpPr>
              <p:nvPr/>
            </p:nvSpPr>
            <p:spPr bwMode="auto">
              <a:xfrm>
                <a:off x="9523377" y="1702280"/>
                <a:ext cx="93566" cy="93564"/>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2" name="Oval 107">
                <a:extLst>
                  <a:ext uri="{FF2B5EF4-FFF2-40B4-BE49-F238E27FC236}">
                    <a16:creationId xmlns:a16="http://schemas.microsoft.com/office/drawing/2014/main" id="{32B067C2-855A-0EBC-FBAD-1A73BA389D35}"/>
                  </a:ext>
                </a:extLst>
              </p:cNvPr>
              <p:cNvSpPr>
                <a:spLocks noGrp="1" noRot="1" noMove="1" noResize="1" noEditPoints="1" noAdjustHandles="1" noChangeArrowheads="1" noChangeShapeType="1"/>
              </p:cNvSpPr>
              <p:nvPr/>
            </p:nvSpPr>
            <p:spPr bwMode="auto">
              <a:xfrm>
                <a:off x="9824145" y="1878561"/>
                <a:ext cx="82718" cy="8163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3" name="Freeform 108">
                <a:extLst>
                  <a:ext uri="{FF2B5EF4-FFF2-40B4-BE49-F238E27FC236}">
                    <a16:creationId xmlns:a16="http://schemas.microsoft.com/office/drawing/2014/main" id="{DF5E6287-D5CA-2FBD-F09E-E21AC17C6196}"/>
                  </a:ext>
                </a:extLst>
              </p:cNvPr>
              <p:cNvSpPr>
                <a:spLocks noGrp="1" noRot="1" noMove="1" noResize="1" noEditPoints="1" noAdjustHandles="1" noChangeArrowheads="1" noChangeShapeType="1"/>
              </p:cNvSpPr>
              <p:nvPr/>
            </p:nvSpPr>
            <p:spPr bwMode="auto">
              <a:xfrm>
                <a:off x="10112980" y="1702280"/>
                <a:ext cx="94380" cy="93564"/>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5" name="Freeform 109">
                <a:extLst>
                  <a:ext uri="{FF2B5EF4-FFF2-40B4-BE49-F238E27FC236}">
                    <a16:creationId xmlns:a16="http://schemas.microsoft.com/office/drawing/2014/main" id="{3726B2F4-FE0D-7BD5-B4E4-768399156A0A}"/>
                  </a:ext>
                </a:extLst>
              </p:cNvPr>
              <p:cNvSpPr>
                <a:spLocks noGrp="1" noRot="1" noMove="1" noResize="1" noEditPoints="1" noAdjustHandles="1" noChangeArrowheads="1" noChangeShapeType="1"/>
              </p:cNvSpPr>
              <p:nvPr/>
            </p:nvSpPr>
            <p:spPr bwMode="auto">
              <a:xfrm>
                <a:off x="10112980" y="1360838"/>
                <a:ext cx="94380" cy="94378"/>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grpSp>
        <p:nvGrpSpPr>
          <p:cNvPr id="68" name="グループ化 67">
            <a:extLst>
              <a:ext uri="{FF2B5EF4-FFF2-40B4-BE49-F238E27FC236}">
                <a16:creationId xmlns:a16="http://schemas.microsoft.com/office/drawing/2014/main" id="{56DC63AB-6617-6999-2C21-C1670B678512}"/>
              </a:ext>
            </a:extLst>
          </p:cNvPr>
          <p:cNvGrpSpPr>
            <a:grpSpLocks noGrp="1" noUngrp="1" noRot="1" noMove="1" noResize="1"/>
          </p:cNvGrpSpPr>
          <p:nvPr/>
        </p:nvGrpSpPr>
        <p:grpSpPr>
          <a:xfrm>
            <a:off x="6035274" y="3336144"/>
            <a:ext cx="879891" cy="439582"/>
            <a:chOff x="6366906" y="2503589"/>
            <a:chExt cx="1162317" cy="579282"/>
          </a:xfrm>
        </p:grpSpPr>
        <p:sp>
          <p:nvSpPr>
            <p:cNvPr id="69" name="二等辺三角形 68">
              <a:extLst>
                <a:ext uri="{FF2B5EF4-FFF2-40B4-BE49-F238E27FC236}">
                  <a16:creationId xmlns:a16="http://schemas.microsoft.com/office/drawing/2014/main" id="{81588D55-C740-1FCA-04C2-3BB3BC78B748}"/>
                </a:ext>
              </a:extLst>
            </p:cNvPr>
            <p:cNvSpPr>
              <a:spLocks noGrp="1" noRot="1" noMove="1" noResize="1" noEditPoints="1" noAdjustHandles="1" noChangeArrowheads="1" noChangeShapeType="1"/>
            </p:cNvSpPr>
            <p:nvPr/>
          </p:nvSpPr>
          <p:spPr>
            <a:xfrm>
              <a:off x="6539280" y="2503589"/>
              <a:ext cx="756857" cy="579282"/>
            </a:xfrm>
            <a:prstGeom prst="triangle">
              <a:avLst/>
            </a:prstGeom>
            <a:noFill/>
            <a:ln w="57150">
              <a:solidFill>
                <a:schemeClr val="tx2">
                  <a:alpha val="24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lumMod val="60000"/>
                    <a:lumOff val="40000"/>
                  </a:schemeClr>
                </a:solidFill>
              </a:endParaRPr>
            </a:p>
          </p:txBody>
        </p:sp>
        <p:pic>
          <p:nvPicPr>
            <p:cNvPr id="70" name="Picture 2" descr="\\Mac\IOHD\Box Sync\SuperStream_2017\SS_Kairy_Illust\AI\05_Yare_Yare_a.wmf">
              <a:extLst>
                <a:ext uri="{FF2B5EF4-FFF2-40B4-BE49-F238E27FC236}">
                  <a16:creationId xmlns:a16="http://schemas.microsoft.com/office/drawing/2014/main" id="{C9663CE7-3540-6781-D1EB-E67B14BD0746}"/>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b="57583"/>
            <a:stretch/>
          </p:blipFill>
          <p:spPr bwMode="auto">
            <a:xfrm>
              <a:off x="6366906" y="2518095"/>
              <a:ext cx="1162317" cy="550270"/>
            </a:xfrm>
            <a:prstGeom prst="rect">
              <a:avLst/>
            </a:prstGeom>
            <a:noFill/>
            <a:extLst>
              <a:ext uri="{909E8E84-426E-40DD-AFC4-6F175D3DCCD1}">
                <a14:hiddenFill xmlns:a14="http://schemas.microsoft.com/office/drawing/2010/main">
                  <a:solidFill>
                    <a:srgbClr val="FFFFFF"/>
                  </a:solidFill>
                </a14:hiddenFill>
              </a:ext>
            </a:extLst>
          </p:spPr>
        </p:pic>
      </p:grpSp>
      <p:sp>
        <p:nvSpPr>
          <p:cNvPr id="83" name="正方形/長方形 82">
            <a:extLst>
              <a:ext uri="{FF2B5EF4-FFF2-40B4-BE49-F238E27FC236}">
                <a16:creationId xmlns:a16="http://schemas.microsoft.com/office/drawing/2014/main" id="{E6EA8AAD-A03E-0E25-2EA2-087BBE453628}"/>
              </a:ext>
            </a:extLst>
          </p:cNvPr>
          <p:cNvSpPr>
            <a:spLocks noGrp="1" noRot="1" noMove="1" noResize="1" noEditPoints="1" noAdjustHandles="1" noChangeArrowheads="1" noChangeShapeType="1"/>
          </p:cNvSpPr>
          <p:nvPr/>
        </p:nvSpPr>
        <p:spPr>
          <a:xfrm>
            <a:off x="2339752" y="2054990"/>
            <a:ext cx="2160000" cy="215065"/>
          </a:xfrm>
          <a:prstGeom prst="rect">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200" b="1" dirty="0">
                <a:solidFill>
                  <a:schemeClr val="tx2"/>
                </a:solidFill>
                <a:latin typeface="Meiryo UI" panose="020B0604030504040204" pitchFamily="50" charset="-128"/>
                <a:ea typeface="Meiryo UI" panose="020B0604030504040204" pitchFamily="50" charset="-128"/>
              </a:rPr>
              <a:t>請求書発行（売り手）</a:t>
            </a:r>
          </a:p>
        </p:txBody>
      </p:sp>
      <p:sp>
        <p:nvSpPr>
          <p:cNvPr id="84" name="正方形/長方形 83">
            <a:extLst>
              <a:ext uri="{FF2B5EF4-FFF2-40B4-BE49-F238E27FC236}">
                <a16:creationId xmlns:a16="http://schemas.microsoft.com/office/drawing/2014/main" id="{43171E92-1D4F-86FC-9B96-3AEF82C3CAE4}"/>
              </a:ext>
            </a:extLst>
          </p:cNvPr>
          <p:cNvSpPr>
            <a:spLocks noGrp="1" noRot="1" noMove="1" noResize="1" noEditPoints="1" noAdjustHandles="1" noChangeArrowheads="1" noChangeShapeType="1"/>
          </p:cNvSpPr>
          <p:nvPr/>
        </p:nvSpPr>
        <p:spPr>
          <a:xfrm>
            <a:off x="6097399" y="2054990"/>
            <a:ext cx="2232000" cy="215065"/>
          </a:xfrm>
          <a:prstGeom prst="rect">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pPr algn="ctr"/>
            <a:r>
              <a:rPr lang="ja-JP" altLang="en-US" sz="1200" b="1" dirty="0">
                <a:solidFill>
                  <a:schemeClr val="tx2"/>
                </a:solidFill>
                <a:latin typeface="Meiryo UI" panose="020B0604030504040204" pitchFamily="50" charset="-128"/>
                <a:ea typeface="Meiryo UI" panose="020B0604030504040204" pitchFamily="50" charset="-128"/>
              </a:rPr>
              <a:t>請求書受取（買い手）</a:t>
            </a:r>
            <a:endParaRPr kumimoji="1" lang="ja-JP" altLang="en-US" sz="1200" b="1" dirty="0">
              <a:solidFill>
                <a:schemeClr val="tx2"/>
              </a:solidFill>
              <a:latin typeface="Meiryo UI" panose="020B0604030504040204" pitchFamily="50" charset="-128"/>
              <a:ea typeface="Meiryo UI" panose="020B0604030504040204" pitchFamily="50" charset="-128"/>
            </a:endParaRPr>
          </a:p>
        </p:txBody>
      </p:sp>
      <p:grpSp>
        <p:nvGrpSpPr>
          <p:cNvPr id="26" name="グループ化 25">
            <a:extLst>
              <a:ext uri="{FF2B5EF4-FFF2-40B4-BE49-F238E27FC236}">
                <a16:creationId xmlns:a16="http://schemas.microsoft.com/office/drawing/2014/main" id="{1E3CD961-04AE-BFE7-2C14-463EF601ADE0}"/>
              </a:ext>
            </a:extLst>
          </p:cNvPr>
          <p:cNvGrpSpPr>
            <a:grpSpLocks noGrp="1" noUngrp="1" noRot="1" noMove="1" noResize="1"/>
          </p:cNvGrpSpPr>
          <p:nvPr/>
        </p:nvGrpSpPr>
        <p:grpSpPr>
          <a:xfrm>
            <a:off x="287524" y="2349818"/>
            <a:ext cx="1906161" cy="680853"/>
            <a:chOff x="485546" y="2103698"/>
            <a:chExt cx="1998222" cy="468052"/>
          </a:xfrm>
          <a:solidFill>
            <a:schemeClr val="accent6">
              <a:lumMod val="60000"/>
              <a:lumOff val="40000"/>
            </a:schemeClr>
          </a:solidFill>
        </p:grpSpPr>
        <p:sp>
          <p:nvSpPr>
            <p:cNvPr id="37" name="楕円 36">
              <a:extLst>
                <a:ext uri="{FF2B5EF4-FFF2-40B4-BE49-F238E27FC236}">
                  <a16:creationId xmlns:a16="http://schemas.microsoft.com/office/drawing/2014/main" id="{6E6824F5-F1F8-4B75-E600-42B628D586FF}"/>
                </a:ext>
              </a:extLst>
            </p:cNvPr>
            <p:cNvSpPr>
              <a:spLocks noGrp="1" noRot="1" noMove="1" noResize="1" noEditPoints="1" noAdjustHandles="1" noChangeArrowheads="1" noChangeShapeType="1"/>
            </p:cNvSpPr>
            <p:nvPr/>
          </p:nvSpPr>
          <p:spPr>
            <a:xfrm>
              <a:off x="485546" y="2103698"/>
              <a:ext cx="468052" cy="468052"/>
            </a:xfrm>
            <a:prstGeom prst="ellipse">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endParaRPr kumimoji="1" lang="ja-JP" altLang="en-US"/>
            </a:p>
          </p:txBody>
        </p:sp>
        <p:sp>
          <p:nvSpPr>
            <p:cNvPr id="38" name="正方形/長方形 37">
              <a:extLst>
                <a:ext uri="{FF2B5EF4-FFF2-40B4-BE49-F238E27FC236}">
                  <a16:creationId xmlns:a16="http://schemas.microsoft.com/office/drawing/2014/main" id="{395079DE-420C-8B36-593A-19EE5C7FEE3B}"/>
                </a:ext>
              </a:extLst>
            </p:cNvPr>
            <p:cNvSpPr>
              <a:spLocks noGrp="1" noRot="1" noMove="1" noResize="1" noEditPoints="1" noAdjustHandles="1" noChangeArrowheads="1" noChangeShapeType="1"/>
            </p:cNvSpPr>
            <p:nvPr/>
          </p:nvSpPr>
          <p:spPr>
            <a:xfrm>
              <a:off x="719572" y="2103698"/>
              <a:ext cx="1764196" cy="468052"/>
            </a:xfrm>
            <a:prstGeom prst="rect">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b="1" dirty="0"/>
                <a:t>紙</a:t>
              </a:r>
            </a:p>
          </p:txBody>
        </p:sp>
      </p:grpSp>
      <p:sp>
        <p:nvSpPr>
          <p:cNvPr id="57" name="テキスト ボックス 56">
            <a:extLst>
              <a:ext uri="{FF2B5EF4-FFF2-40B4-BE49-F238E27FC236}">
                <a16:creationId xmlns:a16="http://schemas.microsoft.com/office/drawing/2014/main" id="{C52D2439-7CBA-546D-9306-4D9273B698C2}"/>
              </a:ext>
            </a:extLst>
          </p:cNvPr>
          <p:cNvSpPr txBox="1"/>
          <p:nvPr/>
        </p:nvSpPr>
        <p:spPr>
          <a:xfrm>
            <a:off x="3427344" y="841361"/>
            <a:ext cx="5525791" cy="800219"/>
          </a:xfrm>
          <a:prstGeom prst="rect">
            <a:avLst/>
          </a:prstGeom>
          <a:noFill/>
        </p:spPr>
        <p:txBody>
          <a:bodyPr wrap="square" rtlCol="0">
            <a:spAutoFit/>
          </a:bodyPr>
          <a:lstStyle/>
          <a:p>
            <a:pPr marR="0" lvl="0" algn="ctr" defTabSz="914400" rtl="0" eaLnBrk="1" fontAlgn="auto" latinLnBrk="0" hangingPunct="1">
              <a:lnSpc>
                <a:spcPct val="150000"/>
              </a:lnSpc>
              <a:spcBef>
                <a:spcPts val="0"/>
              </a:spcBef>
              <a:spcAft>
                <a:spcPts val="0"/>
              </a:spcAft>
              <a:buClr>
                <a:srgbClr val="F9BE00"/>
              </a:buClr>
              <a:buSzTx/>
              <a:tabLst/>
              <a:defRPr/>
            </a:pP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やり取りする請求情報は、</a:t>
            </a:r>
            <a:r>
              <a:rPr kumimoji="1" lang="ja-JP" altLang="en-US" sz="1600" b="1" i="0" u="none" strike="noStrike" kern="1200" cap="none" spc="0" normalizeH="0" baseline="0" noProof="0" dirty="0">
                <a:ln>
                  <a:noFill/>
                </a:ln>
                <a:solidFill>
                  <a:schemeClr val="accent4"/>
                </a:solidFill>
                <a:effectLst/>
                <a:uLnTx/>
                <a:uFillTx/>
                <a:latin typeface="+mn-ea"/>
              </a:rPr>
              <a:t>構造化・標準化</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されている</a:t>
            </a:r>
            <a:r>
              <a:rPr lang="ja-JP" altLang="en-US" sz="1400" b="1" dirty="0">
                <a:solidFill>
                  <a:schemeClr val="tx1">
                    <a:lumMod val="65000"/>
                    <a:lumOff val="35000"/>
                  </a:schemeClr>
                </a:solidFill>
                <a:latin typeface="+mn-ea"/>
              </a:rPr>
              <a:t>ため、</a:t>
            </a:r>
            <a:endParaRPr lang="en-US" altLang="ja-JP" sz="1400" b="1" dirty="0">
              <a:solidFill>
                <a:schemeClr val="tx1">
                  <a:lumMod val="65000"/>
                  <a:lumOff val="35000"/>
                </a:schemeClr>
              </a:solidFill>
              <a:latin typeface="+mn-ea"/>
            </a:endParaRPr>
          </a:p>
          <a:p>
            <a:pPr marR="0" lvl="0" algn="ctr" defTabSz="914400" rtl="0" eaLnBrk="1" fontAlgn="auto" latinLnBrk="0" hangingPunct="1">
              <a:lnSpc>
                <a:spcPct val="150000"/>
              </a:lnSpc>
              <a:spcBef>
                <a:spcPts val="0"/>
              </a:spcBef>
              <a:spcAft>
                <a:spcPts val="0"/>
              </a:spcAft>
              <a:buClr>
                <a:srgbClr val="F9BE00"/>
              </a:buClr>
              <a:buSzTx/>
              <a:tabLst/>
              <a:defRPr/>
            </a:pP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異なるシステム間でも</a:t>
            </a:r>
            <a:r>
              <a:rPr kumimoji="1" lang="ja-JP" altLang="en-US" sz="1600" b="1" i="0" u="none" strike="noStrike" kern="1200" cap="none" spc="0" normalizeH="0" baseline="0" noProof="0" dirty="0">
                <a:ln>
                  <a:noFill/>
                </a:ln>
                <a:solidFill>
                  <a:schemeClr val="accent4"/>
                </a:solidFill>
                <a:effectLst/>
                <a:uLnTx/>
                <a:uFillTx/>
                <a:latin typeface="+mn-ea"/>
              </a:rPr>
              <a:t>統一フォーマットで</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送受信が</a:t>
            </a:r>
            <a:r>
              <a:rPr lang="ja-JP" altLang="en-US" sz="1400" b="1" dirty="0">
                <a:solidFill>
                  <a:schemeClr val="tx1">
                    <a:lumMod val="65000"/>
                    <a:lumOff val="35000"/>
                  </a:schemeClr>
                </a:solidFill>
                <a:latin typeface="+mn-ea"/>
              </a:rPr>
              <a:t>可能</a:t>
            </a:r>
            <a:endParaRPr kumimoji="1" lang="ja-JP" altLang="en-US" sz="1400" b="1" i="0" u="none" strike="noStrike" kern="1200" cap="none" spc="0" normalizeH="0" baseline="0" noProof="0" dirty="0">
              <a:ln>
                <a:noFill/>
              </a:ln>
              <a:solidFill>
                <a:schemeClr val="tx1">
                  <a:lumMod val="65000"/>
                  <a:lumOff val="35000"/>
                </a:schemeClr>
              </a:solidFill>
              <a:effectLst/>
              <a:uLnTx/>
              <a:uFillTx/>
              <a:latin typeface="+mn-ea"/>
            </a:endParaRPr>
          </a:p>
        </p:txBody>
      </p:sp>
      <p:grpSp>
        <p:nvGrpSpPr>
          <p:cNvPr id="46" name="グループ化 45">
            <a:extLst>
              <a:ext uri="{FF2B5EF4-FFF2-40B4-BE49-F238E27FC236}">
                <a16:creationId xmlns:a16="http://schemas.microsoft.com/office/drawing/2014/main" id="{D560012E-B47D-440C-EE72-DFD30FE9FC48}"/>
              </a:ext>
            </a:extLst>
          </p:cNvPr>
          <p:cNvGrpSpPr>
            <a:grpSpLocks noGrp="1" noUngrp="1" noRot="1" noMove="1" noResize="1"/>
          </p:cNvGrpSpPr>
          <p:nvPr/>
        </p:nvGrpSpPr>
        <p:grpSpPr>
          <a:xfrm rot="2700000">
            <a:off x="2570939" y="2295317"/>
            <a:ext cx="494561" cy="494561"/>
            <a:chOff x="-504564" y="627534"/>
            <a:chExt cx="589035" cy="589035"/>
          </a:xfrm>
        </p:grpSpPr>
        <p:sp>
          <p:nvSpPr>
            <p:cNvPr id="41" name="四角形: 角を丸くする 40">
              <a:extLst>
                <a:ext uri="{FF2B5EF4-FFF2-40B4-BE49-F238E27FC236}">
                  <a16:creationId xmlns:a16="http://schemas.microsoft.com/office/drawing/2014/main" id="{F13DADAF-F11B-AFDA-C30A-7ACAFBA5E994}"/>
                </a:ext>
              </a:extLst>
            </p:cNvPr>
            <p:cNvSpPr>
              <a:spLocks noGrp="1" noRot="1" noMove="1" noResize="1" noEditPoints="1" noAdjustHandles="1" noChangeArrowheads="1" noChangeShapeType="1"/>
            </p:cNvSpPr>
            <p:nvPr/>
          </p:nvSpPr>
          <p:spPr>
            <a:xfrm>
              <a:off x="-504564" y="888077"/>
              <a:ext cx="589035" cy="63493"/>
            </a:xfrm>
            <a:prstGeom prst="roundRect">
              <a:avLst>
                <a:gd name="adj" fmla="val 4165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F7A1D260-CF36-C820-ED91-CC919A0CC1C1}"/>
                </a:ext>
              </a:extLst>
            </p:cNvPr>
            <p:cNvSpPr>
              <a:spLocks noGrp="1" noRot="1" noMove="1" noResize="1" noEditPoints="1" noAdjustHandles="1" noChangeArrowheads="1" noChangeShapeType="1"/>
            </p:cNvSpPr>
            <p:nvPr/>
          </p:nvSpPr>
          <p:spPr>
            <a:xfrm rot="5400000">
              <a:off x="-506792" y="890305"/>
              <a:ext cx="589035" cy="63493"/>
            </a:xfrm>
            <a:prstGeom prst="roundRect">
              <a:avLst>
                <a:gd name="adj" fmla="val 4165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1" name="Picture 6" descr="\\Mac\IOHD\Box Sync\SuperStream_2017\SS_Kairy_Illust\AI\08_Komatta_b.wmf">
            <a:extLst>
              <a:ext uri="{FF2B5EF4-FFF2-40B4-BE49-F238E27FC236}">
                <a16:creationId xmlns:a16="http://schemas.microsoft.com/office/drawing/2014/main" id="{3770A360-3E96-EC8A-0097-B8807AEDC4F2}"/>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b="51316"/>
          <a:stretch/>
        </p:blipFill>
        <p:spPr bwMode="auto">
          <a:xfrm>
            <a:off x="2293621" y="2462072"/>
            <a:ext cx="552260" cy="561995"/>
          </a:xfrm>
          <a:prstGeom prst="rect">
            <a:avLst/>
          </a:prstGeom>
          <a:noFill/>
          <a:extLst>
            <a:ext uri="{909E8E84-426E-40DD-AFC4-6F175D3DCCD1}">
              <a14:hiddenFill xmlns:a14="http://schemas.microsoft.com/office/drawing/2010/main">
                <a:solidFill>
                  <a:srgbClr val="FFFFFF"/>
                </a:solidFill>
              </a14:hiddenFill>
            </a:ext>
          </a:extLst>
        </p:spPr>
      </p:pic>
      <p:grpSp>
        <p:nvGrpSpPr>
          <p:cNvPr id="78" name="グループ化 77">
            <a:extLst>
              <a:ext uri="{FF2B5EF4-FFF2-40B4-BE49-F238E27FC236}">
                <a16:creationId xmlns:a16="http://schemas.microsoft.com/office/drawing/2014/main" id="{B9106ECE-EC8E-221A-ADD3-FED5BDDE458F}"/>
              </a:ext>
            </a:extLst>
          </p:cNvPr>
          <p:cNvGrpSpPr>
            <a:grpSpLocks noGrp="1" noUngrp="1" noRot="1" noMove="1" noResize="1"/>
          </p:cNvGrpSpPr>
          <p:nvPr/>
        </p:nvGrpSpPr>
        <p:grpSpPr>
          <a:xfrm rot="2700000">
            <a:off x="6319011" y="2289585"/>
            <a:ext cx="494561" cy="494561"/>
            <a:chOff x="-504564" y="627534"/>
            <a:chExt cx="589035" cy="589035"/>
          </a:xfrm>
        </p:grpSpPr>
        <p:sp>
          <p:nvSpPr>
            <p:cNvPr id="79" name="四角形: 角を丸くする 78">
              <a:extLst>
                <a:ext uri="{FF2B5EF4-FFF2-40B4-BE49-F238E27FC236}">
                  <a16:creationId xmlns:a16="http://schemas.microsoft.com/office/drawing/2014/main" id="{1D8134E2-9ACC-E4A7-76F3-44C92CB61991}"/>
                </a:ext>
              </a:extLst>
            </p:cNvPr>
            <p:cNvSpPr>
              <a:spLocks noGrp="1" noRot="1" noMove="1" noResize="1" noEditPoints="1" noAdjustHandles="1" noChangeArrowheads="1" noChangeShapeType="1"/>
            </p:cNvSpPr>
            <p:nvPr/>
          </p:nvSpPr>
          <p:spPr>
            <a:xfrm>
              <a:off x="-504564" y="888077"/>
              <a:ext cx="589035" cy="63493"/>
            </a:xfrm>
            <a:prstGeom prst="roundRect">
              <a:avLst>
                <a:gd name="adj" fmla="val 4165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角を丸くする 79">
              <a:extLst>
                <a:ext uri="{FF2B5EF4-FFF2-40B4-BE49-F238E27FC236}">
                  <a16:creationId xmlns:a16="http://schemas.microsoft.com/office/drawing/2014/main" id="{E8CB2005-7B33-FCB7-13E6-F05C65CA2E1D}"/>
                </a:ext>
              </a:extLst>
            </p:cNvPr>
            <p:cNvSpPr>
              <a:spLocks noGrp="1" noRot="1" noMove="1" noResize="1" noEditPoints="1" noAdjustHandles="1" noChangeArrowheads="1" noChangeShapeType="1"/>
            </p:cNvSpPr>
            <p:nvPr/>
          </p:nvSpPr>
          <p:spPr>
            <a:xfrm rot="5400000">
              <a:off x="-506792" y="890305"/>
              <a:ext cx="589035" cy="63493"/>
            </a:xfrm>
            <a:prstGeom prst="roundRect">
              <a:avLst>
                <a:gd name="adj" fmla="val 4165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1" name="Picture 6" descr="\\Mac\IOHD\Box Sync\SuperStream_2017\SS_Kairy_Illust\AI\08_Komatta_b.wmf">
            <a:extLst>
              <a:ext uri="{FF2B5EF4-FFF2-40B4-BE49-F238E27FC236}">
                <a16:creationId xmlns:a16="http://schemas.microsoft.com/office/drawing/2014/main" id="{57504DC5-628B-1DFD-0244-66795B2CD88E}"/>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b="51316"/>
          <a:stretch/>
        </p:blipFill>
        <p:spPr bwMode="auto">
          <a:xfrm>
            <a:off x="6041693" y="2462072"/>
            <a:ext cx="552260" cy="561995"/>
          </a:xfrm>
          <a:prstGeom prst="rect">
            <a:avLst/>
          </a:prstGeom>
          <a:noFill/>
          <a:extLst>
            <a:ext uri="{909E8E84-426E-40DD-AFC4-6F175D3DCCD1}">
              <a14:hiddenFill xmlns:a14="http://schemas.microsoft.com/office/drawing/2010/main">
                <a:solidFill>
                  <a:srgbClr val="FFFFFF"/>
                </a:solidFill>
              </a14:hiddenFill>
            </a:ext>
          </a:extLst>
        </p:spPr>
      </p:pic>
      <p:sp>
        <p:nvSpPr>
          <p:cNvPr id="82" name="楕円 81">
            <a:extLst>
              <a:ext uri="{FF2B5EF4-FFF2-40B4-BE49-F238E27FC236}">
                <a16:creationId xmlns:a16="http://schemas.microsoft.com/office/drawing/2014/main" id="{6C2C64A1-FDE8-E3C2-0A1E-D3AE4031EB79}"/>
              </a:ext>
            </a:extLst>
          </p:cNvPr>
          <p:cNvSpPr>
            <a:spLocks noGrp="1" noRot="1" noMove="1" noResize="1" noEditPoints="1" noAdjustHandles="1" noChangeArrowheads="1" noChangeShapeType="1"/>
          </p:cNvSpPr>
          <p:nvPr/>
        </p:nvSpPr>
        <p:spPr>
          <a:xfrm>
            <a:off x="2339752" y="3214107"/>
            <a:ext cx="437763" cy="437763"/>
          </a:xfrm>
          <a:prstGeom prst="ellipse">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7" name="Picture 2" descr="\\Mac\IOHD\Box Sync\SuperStream_2017\SS_Kairy_Illust\AI\04_Iine.wmf">
            <a:extLst>
              <a:ext uri="{FF2B5EF4-FFF2-40B4-BE49-F238E27FC236}">
                <a16:creationId xmlns:a16="http://schemas.microsoft.com/office/drawing/2014/main" id="{6E759912-40AD-1FCA-BDA0-45009E7DFC15}"/>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Lst>
          </a:blip>
          <a:srcRect t="-1" b="51832"/>
          <a:stretch/>
        </p:blipFill>
        <p:spPr bwMode="auto">
          <a:xfrm>
            <a:off x="2525462" y="3390035"/>
            <a:ext cx="509092" cy="525547"/>
          </a:xfrm>
          <a:prstGeom prst="rect">
            <a:avLst/>
          </a:prstGeom>
          <a:noFill/>
          <a:extLst>
            <a:ext uri="{909E8E84-426E-40DD-AFC4-6F175D3DCCD1}">
              <a14:hiddenFill xmlns:a14="http://schemas.microsoft.com/office/drawing/2010/main">
                <a:solidFill>
                  <a:srgbClr val="FFFFFF"/>
                </a:solidFill>
              </a14:hiddenFill>
            </a:ext>
          </a:extLst>
        </p:spPr>
      </p:pic>
      <p:sp>
        <p:nvSpPr>
          <p:cNvPr id="92" name="楕円 91">
            <a:extLst>
              <a:ext uri="{FF2B5EF4-FFF2-40B4-BE49-F238E27FC236}">
                <a16:creationId xmlns:a16="http://schemas.microsoft.com/office/drawing/2014/main" id="{45BBA72C-D9EC-5C06-6761-9AEA8E0812D9}"/>
              </a:ext>
            </a:extLst>
          </p:cNvPr>
          <p:cNvSpPr>
            <a:spLocks noGrp="1" noRot="1" noMove="1" noResize="1" noEditPoints="1" noAdjustHandles="1" noChangeArrowheads="1" noChangeShapeType="1"/>
          </p:cNvSpPr>
          <p:nvPr/>
        </p:nvSpPr>
        <p:spPr>
          <a:xfrm>
            <a:off x="2333374" y="4086048"/>
            <a:ext cx="437763" cy="437763"/>
          </a:xfrm>
          <a:prstGeom prst="ellipse">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3" name="Picture 2" descr="\\Mac\IOHD\Box Sync\SuperStream_2017\SS_Kairy_Illust\AI\04_Iine.wmf">
            <a:extLst>
              <a:ext uri="{FF2B5EF4-FFF2-40B4-BE49-F238E27FC236}">
                <a16:creationId xmlns:a16="http://schemas.microsoft.com/office/drawing/2014/main" id="{9D6563B5-E44C-8CEF-DB0A-2519C6E6F1F3}"/>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Lst>
          </a:blip>
          <a:srcRect t="-1" b="51832"/>
          <a:stretch/>
        </p:blipFill>
        <p:spPr bwMode="auto">
          <a:xfrm>
            <a:off x="2519084" y="4261976"/>
            <a:ext cx="509092" cy="525547"/>
          </a:xfrm>
          <a:prstGeom prst="rect">
            <a:avLst/>
          </a:prstGeom>
          <a:noFill/>
          <a:extLst>
            <a:ext uri="{909E8E84-426E-40DD-AFC4-6F175D3DCCD1}">
              <a14:hiddenFill xmlns:a14="http://schemas.microsoft.com/office/drawing/2010/main">
                <a:solidFill>
                  <a:srgbClr val="FFFFFF"/>
                </a:solidFill>
              </a14:hiddenFill>
            </a:ext>
          </a:extLst>
        </p:spPr>
      </p:pic>
      <p:sp>
        <p:nvSpPr>
          <p:cNvPr id="94" name="楕円 93">
            <a:extLst>
              <a:ext uri="{FF2B5EF4-FFF2-40B4-BE49-F238E27FC236}">
                <a16:creationId xmlns:a16="http://schemas.microsoft.com/office/drawing/2014/main" id="{23A2D84E-B7B7-145B-B57B-0D8D0CA45DC9}"/>
              </a:ext>
            </a:extLst>
          </p:cNvPr>
          <p:cNvSpPr>
            <a:spLocks noGrp="1" noRot="1" noMove="1" noResize="1" noEditPoints="1" noAdjustHandles="1" noChangeArrowheads="1" noChangeShapeType="1"/>
          </p:cNvSpPr>
          <p:nvPr/>
        </p:nvSpPr>
        <p:spPr>
          <a:xfrm>
            <a:off x="6099114" y="4111786"/>
            <a:ext cx="437763" cy="437763"/>
          </a:xfrm>
          <a:prstGeom prst="ellipse">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5" name="Picture 2" descr="\\Mac\IOHD\Box Sync\SuperStream_2017\SS_Kairy_Illust\AI\04_Iine.wmf">
            <a:extLst>
              <a:ext uri="{FF2B5EF4-FFF2-40B4-BE49-F238E27FC236}">
                <a16:creationId xmlns:a16="http://schemas.microsoft.com/office/drawing/2014/main" id="{E08417EC-6ABF-6C30-6878-DF5DF2DB072B}"/>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Lst>
          </a:blip>
          <a:srcRect t="-1" b="51832"/>
          <a:stretch/>
        </p:blipFill>
        <p:spPr bwMode="auto">
          <a:xfrm>
            <a:off x="6284824" y="4263938"/>
            <a:ext cx="509092" cy="52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8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190E0A8A-F189-FE39-4FC9-1AF9277AE7D1}"/>
              </a:ext>
            </a:extLst>
          </p:cNvPr>
          <p:cNvSpPr/>
          <p:nvPr/>
        </p:nvSpPr>
        <p:spPr>
          <a:xfrm>
            <a:off x="0" y="4259785"/>
            <a:ext cx="9144000" cy="883715"/>
          </a:xfrm>
          <a:prstGeom prst="rect">
            <a:avLst/>
          </a:prstGeom>
          <a:solidFill>
            <a:srgbClr val="008CCF"/>
          </a:solidFill>
          <a:ln>
            <a:no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r>
              <a:rPr lang="ja-JP" altLang="en-US" sz="1800" b="1" i="0" dirty="0">
                <a:solidFill>
                  <a:schemeClr val="bg2"/>
                </a:solidFill>
                <a:effectLst/>
                <a:latin typeface="Meiryo UI" panose="020B0604030504040204" pitchFamily="50" charset="-128"/>
                <a:ea typeface="Meiryo UI" panose="020B0604030504040204" pitchFamily="50" charset="-128"/>
              </a:rPr>
              <a:t>請求書の処理業務における課題を　</a:t>
            </a:r>
            <a:r>
              <a:rPr lang="ja-JP" altLang="en-US" sz="2800" b="1" i="0" dirty="0">
                <a:solidFill>
                  <a:schemeClr val="accent1"/>
                </a:solidFill>
                <a:effectLst/>
                <a:latin typeface="Meiryo UI" panose="020B0604030504040204" pitchFamily="50" charset="-128"/>
                <a:ea typeface="Meiryo UI" panose="020B0604030504040204" pitchFamily="50" charset="-128"/>
              </a:rPr>
              <a:t>デジタルインボイスで解決！</a:t>
            </a:r>
            <a:endParaRPr lang="ja-JP" altLang="en-US" sz="2000" dirty="0">
              <a:solidFill>
                <a:schemeClr val="accent1"/>
              </a:solidFill>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C434B33B-7A99-156C-945F-83AA538AE06C}"/>
              </a:ext>
            </a:extLst>
          </p:cNvPr>
          <p:cNvGrpSpPr/>
          <p:nvPr/>
        </p:nvGrpSpPr>
        <p:grpSpPr>
          <a:xfrm>
            <a:off x="6142390" y="915754"/>
            <a:ext cx="2527045" cy="1483200"/>
            <a:chOff x="6364370" y="843557"/>
            <a:chExt cx="2037318" cy="1692001"/>
          </a:xfrm>
        </p:grpSpPr>
        <p:sp>
          <p:nvSpPr>
            <p:cNvPr id="53" name="正方形/長方形 52">
              <a:extLst>
                <a:ext uri="{FF2B5EF4-FFF2-40B4-BE49-F238E27FC236}">
                  <a16:creationId xmlns:a16="http://schemas.microsoft.com/office/drawing/2014/main" id="{1DF8DABB-ECCA-F9E8-A624-83978C9E5E37}"/>
                </a:ext>
              </a:extLst>
            </p:cNvPr>
            <p:cNvSpPr/>
            <p:nvPr/>
          </p:nvSpPr>
          <p:spPr>
            <a:xfrm>
              <a:off x="6369299" y="843558"/>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2B923629-91D3-55B6-B216-1C03AAD1EA26}"/>
                </a:ext>
              </a:extLst>
            </p:cNvPr>
            <p:cNvSpPr/>
            <p:nvPr/>
          </p:nvSpPr>
          <p:spPr>
            <a:xfrm>
              <a:off x="6364370" y="843557"/>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lumMod val="65000"/>
                      <a:lumOff val="35000"/>
                    </a:schemeClr>
                  </a:solidFill>
                  <a:latin typeface="+mn-ea"/>
                </a:rPr>
                <a:t>セキュリティ・</a:t>
              </a:r>
              <a:endParaRPr lang="en-US" altLang="ja-JP" sz="1100" b="1" dirty="0">
                <a:solidFill>
                  <a:schemeClr val="tx1">
                    <a:lumMod val="65000"/>
                    <a:lumOff val="35000"/>
                  </a:schemeClr>
                </a:solidFill>
                <a:latin typeface="+mn-ea"/>
              </a:endParaRPr>
            </a:p>
            <a:p>
              <a:pPr algn="ctr"/>
              <a:r>
                <a:rPr lang="ja-JP" altLang="en-US" sz="1100" b="1" dirty="0">
                  <a:solidFill>
                    <a:schemeClr val="tx1">
                      <a:lumMod val="65000"/>
                      <a:lumOff val="35000"/>
                    </a:schemeClr>
                  </a:solidFill>
                  <a:latin typeface="+mn-ea"/>
                </a:rPr>
                <a:t>ガバナンス強化</a:t>
              </a:r>
              <a:endParaRPr kumimoji="1" lang="ja-JP" altLang="en-US" sz="1100" b="1" dirty="0">
                <a:solidFill>
                  <a:schemeClr val="tx1">
                    <a:lumMod val="65000"/>
                    <a:lumOff val="35000"/>
                  </a:schemeClr>
                </a:solidFill>
                <a:latin typeface="+mn-ea"/>
              </a:endParaRPr>
            </a:p>
          </p:txBody>
        </p:sp>
        <p:sp>
          <p:nvSpPr>
            <p:cNvPr id="54" name="テキスト ボックス 53">
              <a:extLst>
                <a:ext uri="{FF2B5EF4-FFF2-40B4-BE49-F238E27FC236}">
                  <a16:creationId xmlns:a16="http://schemas.microsoft.com/office/drawing/2014/main" id="{7B1F4A21-8960-D44F-C47B-42D59914D444}"/>
                </a:ext>
              </a:extLst>
            </p:cNvPr>
            <p:cNvSpPr txBox="1"/>
            <p:nvPr/>
          </p:nvSpPr>
          <p:spPr>
            <a:xfrm>
              <a:off x="6370050" y="1430497"/>
              <a:ext cx="2031638" cy="1018203"/>
            </a:xfrm>
            <a:prstGeom prst="rect">
              <a:avLst/>
            </a:prstGeom>
            <a:noFill/>
          </p:spPr>
          <p:txBody>
            <a:bodyPr wrap="square">
              <a:spAutoFit/>
            </a:bodyPr>
            <a:lstStyle/>
            <a:p>
              <a:pPr algn="ctr">
                <a:lnSpc>
                  <a:spcPct val="150000"/>
                </a:lnSpc>
              </a:pPr>
              <a:r>
                <a:rPr lang="ja-JP" altLang="en-US" sz="1000" b="1" dirty="0">
                  <a:solidFill>
                    <a:schemeClr val="tx1">
                      <a:lumMod val="65000"/>
                      <a:lumOff val="35000"/>
                    </a:schemeClr>
                  </a:solidFill>
                  <a:latin typeface="+mn-ea"/>
                </a:rPr>
                <a:t>データの改ざんや</a:t>
              </a:r>
              <a:endParaRPr lang="en-US" altLang="ja-JP" sz="1000" b="1" dirty="0">
                <a:solidFill>
                  <a:schemeClr val="tx1">
                    <a:lumMod val="65000"/>
                    <a:lumOff val="35000"/>
                  </a:schemeClr>
                </a:solidFill>
                <a:latin typeface="+mn-ea"/>
              </a:endParaRPr>
            </a:p>
            <a:p>
              <a:pPr algn="ctr">
                <a:lnSpc>
                  <a:spcPct val="150000"/>
                </a:lnSpc>
              </a:pPr>
              <a:r>
                <a:rPr lang="ja-JP" altLang="en-US" sz="1000" b="1" dirty="0">
                  <a:solidFill>
                    <a:schemeClr val="tx1">
                      <a:lumMod val="65000"/>
                      <a:lumOff val="35000"/>
                    </a:schemeClr>
                  </a:solidFill>
                  <a:latin typeface="+mn-ea"/>
                </a:rPr>
                <a:t>人為的ミスを防止し</a:t>
              </a:r>
              <a:endParaRPr lang="en-US" altLang="ja-JP" sz="1000" b="1" dirty="0">
                <a:solidFill>
                  <a:schemeClr val="tx1">
                    <a:lumMod val="65000"/>
                    <a:lumOff val="35000"/>
                  </a:schemeClr>
                </a:solidFill>
                <a:latin typeface="+mn-ea"/>
              </a:endParaRPr>
            </a:p>
            <a:p>
              <a:pPr algn="ctr">
                <a:lnSpc>
                  <a:spcPct val="150000"/>
                </a:lnSpc>
              </a:pPr>
              <a:r>
                <a:rPr lang="ja-JP" altLang="en-US" sz="1600" b="1" dirty="0">
                  <a:solidFill>
                    <a:schemeClr val="accent3">
                      <a:lumMod val="75000"/>
                    </a:schemeClr>
                  </a:solidFill>
                  <a:latin typeface="+mn-ea"/>
                </a:rPr>
                <a:t>取引の透明性向上</a:t>
              </a:r>
              <a:endParaRPr lang="en-US" altLang="ja-JP" sz="1600" b="1" dirty="0">
                <a:solidFill>
                  <a:schemeClr val="accent3">
                    <a:lumMod val="75000"/>
                  </a:schemeClr>
                </a:solidFill>
                <a:latin typeface="+mn-ea"/>
              </a:endParaRPr>
            </a:p>
          </p:txBody>
        </p:sp>
      </p:grpSp>
      <p:grpSp>
        <p:nvGrpSpPr>
          <p:cNvPr id="10" name="グループ化 9">
            <a:extLst>
              <a:ext uri="{FF2B5EF4-FFF2-40B4-BE49-F238E27FC236}">
                <a16:creationId xmlns:a16="http://schemas.microsoft.com/office/drawing/2014/main" id="{9FF6194E-F6B4-A42B-D012-C853C03FE724}"/>
              </a:ext>
            </a:extLst>
          </p:cNvPr>
          <p:cNvGrpSpPr/>
          <p:nvPr/>
        </p:nvGrpSpPr>
        <p:grpSpPr>
          <a:xfrm>
            <a:off x="3295556" y="915754"/>
            <a:ext cx="2520000" cy="1483200"/>
            <a:chOff x="3517536" y="843557"/>
            <a:chExt cx="2086082" cy="1692001"/>
          </a:xfrm>
        </p:grpSpPr>
        <p:sp>
          <p:nvSpPr>
            <p:cNvPr id="41" name="正方形/長方形 40">
              <a:extLst>
                <a:ext uri="{FF2B5EF4-FFF2-40B4-BE49-F238E27FC236}">
                  <a16:creationId xmlns:a16="http://schemas.microsoft.com/office/drawing/2014/main" id="{9E41336D-1DF0-EB9D-08D2-9ECF47CE5099}"/>
                </a:ext>
              </a:extLst>
            </p:cNvPr>
            <p:cNvSpPr/>
            <p:nvPr/>
          </p:nvSpPr>
          <p:spPr>
            <a:xfrm>
              <a:off x="3544758" y="843557"/>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65000"/>
                      <a:lumOff val="35000"/>
                    </a:schemeClr>
                  </a:solidFill>
                  <a:latin typeface="+mn-ea"/>
                </a:rPr>
                <a:t>ペーパーレス</a:t>
              </a:r>
              <a:endParaRPr kumimoji="1" lang="ja-JP" altLang="en-US" sz="1600" b="1" dirty="0">
                <a:solidFill>
                  <a:schemeClr val="tx1">
                    <a:lumMod val="65000"/>
                    <a:lumOff val="35000"/>
                  </a:schemeClr>
                </a:solidFill>
                <a:latin typeface="+mn-ea"/>
              </a:endParaRPr>
            </a:p>
          </p:txBody>
        </p:sp>
        <p:sp>
          <p:nvSpPr>
            <p:cNvPr id="42" name="正方形/長方形 41">
              <a:extLst>
                <a:ext uri="{FF2B5EF4-FFF2-40B4-BE49-F238E27FC236}">
                  <a16:creationId xmlns:a16="http://schemas.microsoft.com/office/drawing/2014/main" id="{9CBFBC9E-7035-1D83-BCF1-015621C687C6}"/>
                </a:ext>
              </a:extLst>
            </p:cNvPr>
            <p:cNvSpPr/>
            <p:nvPr/>
          </p:nvSpPr>
          <p:spPr>
            <a:xfrm>
              <a:off x="3549687" y="843558"/>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062A562C-619B-99E6-2C5E-FCDCF9340192}"/>
                </a:ext>
              </a:extLst>
            </p:cNvPr>
            <p:cNvSpPr txBox="1"/>
            <p:nvPr/>
          </p:nvSpPr>
          <p:spPr>
            <a:xfrm>
              <a:off x="3517536" y="1322635"/>
              <a:ext cx="2086082" cy="1202534"/>
            </a:xfrm>
            <a:prstGeom prst="rect">
              <a:avLst/>
            </a:prstGeom>
            <a:noFill/>
          </p:spPr>
          <p:txBody>
            <a:bodyPr wrap="square">
              <a:spAutoFit/>
            </a:bodyPr>
            <a:lstStyle/>
            <a:p>
              <a:pPr algn="ctr"/>
              <a:r>
                <a:rPr lang="ja-JP" altLang="en-US" sz="1400" b="1" dirty="0">
                  <a:solidFill>
                    <a:schemeClr val="accent3">
                      <a:lumMod val="75000"/>
                    </a:schemeClr>
                  </a:solidFill>
                  <a:latin typeface="+mn-ea"/>
                </a:rPr>
                <a:t>印刷・郵送コストの削減</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保管スペースも不要に</a:t>
              </a:r>
              <a:endParaRPr lang="en-US" altLang="ja-JP" sz="1400" b="1" dirty="0">
                <a:solidFill>
                  <a:schemeClr val="accent3">
                    <a:lumMod val="75000"/>
                  </a:schemeClr>
                </a:solidFill>
                <a:latin typeface="+mn-ea"/>
              </a:endParaRPr>
            </a:p>
            <a:p>
              <a:pPr algn="ctr"/>
              <a:endParaRPr lang="en-US" altLang="ja-JP" sz="1400" b="1" dirty="0">
                <a:solidFill>
                  <a:schemeClr val="accent3">
                    <a:lumMod val="75000"/>
                  </a:schemeClr>
                </a:solidFill>
                <a:latin typeface="+mn-ea"/>
              </a:endParaRPr>
            </a:p>
            <a:p>
              <a:pPr algn="ctr"/>
              <a:r>
                <a:rPr lang="ja-JP" altLang="en-US" sz="1050" b="1" dirty="0">
                  <a:solidFill>
                    <a:schemeClr val="tx1">
                      <a:lumMod val="65000"/>
                      <a:lumOff val="35000"/>
                    </a:schemeClr>
                  </a:solidFill>
                  <a:latin typeface="+mn-ea"/>
                </a:rPr>
                <a:t>デバイス上での請求書業務による</a:t>
              </a:r>
              <a:endParaRPr lang="en-US" altLang="ja-JP" sz="1050" b="1" dirty="0">
                <a:solidFill>
                  <a:schemeClr val="tx1">
                    <a:lumMod val="65000"/>
                    <a:lumOff val="35000"/>
                  </a:schemeClr>
                </a:solidFill>
                <a:latin typeface="+mn-ea"/>
              </a:endParaRPr>
            </a:p>
            <a:p>
              <a:pPr algn="ctr"/>
              <a:r>
                <a:rPr lang="ja-JP" altLang="en-US" sz="1400" b="1" dirty="0">
                  <a:solidFill>
                    <a:schemeClr val="accent3">
                      <a:lumMod val="75000"/>
                    </a:schemeClr>
                  </a:solidFill>
                  <a:latin typeface="+mn-ea"/>
                </a:rPr>
                <a:t>働き方改革</a:t>
              </a:r>
              <a:r>
                <a:rPr lang="ja-JP" altLang="en-US" sz="1000" b="1" dirty="0">
                  <a:solidFill>
                    <a:schemeClr val="tx1">
                      <a:lumMod val="65000"/>
                      <a:lumOff val="35000"/>
                    </a:schemeClr>
                  </a:solidFill>
                  <a:latin typeface="+mn-ea"/>
                </a:rPr>
                <a:t>への対応</a:t>
              </a:r>
              <a:endParaRPr lang="ja-JP" altLang="en-US" sz="1050" b="1" dirty="0">
                <a:solidFill>
                  <a:schemeClr val="tx1">
                    <a:lumMod val="65000"/>
                    <a:lumOff val="35000"/>
                  </a:schemeClr>
                </a:solidFill>
                <a:latin typeface="+mn-ea"/>
              </a:endParaRPr>
            </a:p>
          </p:txBody>
        </p:sp>
      </p:grpSp>
      <p:sp>
        <p:nvSpPr>
          <p:cNvPr id="2" name="タイトル 1">
            <a:extLst>
              <a:ext uri="{FF2B5EF4-FFF2-40B4-BE49-F238E27FC236}">
                <a16:creationId xmlns:a16="http://schemas.microsoft.com/office/drawing/2014/main" id="{3550DFB7-603D-6A45-4882-6B0915E854FE}"/>
              </a:ext>
            </a:extLst>
          </p:cNvPr>
          <p:cNvSpPr>
            <a:spLocks noGrp="1"/>
          </p:cNvSpPr>
          <p:nvPr>
            <p:ph type="title"/>
          </p:nvPr>
        </p:nvSpPr>
        <p:spPr/>
        <p:txBody>
          <a:bodyPr/>
          <a:lstStyle/>
          <a:p>
            <a:r>
              <a:rPr kumimoji="1" lang="ja-JP" altLang="en-US" dirty="0"/>
              <a:t>デジタルインボイスの効果</a:t>
            </a:r>
          </a:p>
        </p:txBody>
      </p:sp>
      <p:sp>
        <p:nvSpPr>
          <p:cNvPr id="3" name="スライド番号プレースホルダー 2">
            <a:extLst>
              <a:ext uri="{FF2B5EF4-FFF2-40B4-BE49-F238E27FC236}">
                <a16:creationId xmlns:a16="http://schemas.microsoft.com/office/drawing/2014/main" id="{4B16C343-AA31-D1F6-4C6B-9141DF4C0CC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chemeClr val="bg1">
                    <a:lumMod val="95000"/>
                  </a:scheme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dirty="0">
              <a:ln>
                <a:noFill/>
              </a:ln>
              <a:solidFill>
                <a:schemeClr val="bg1">
                  <a:lumMod val="95000"/>
                </a:scheme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CC9B9AAE-BAD0-938F-4C94-36A93131155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bg1">
                    <a:lumMod val="95000"/>
                  </a:scheme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schemeClr val="bg1">
                  <a:lumMod val="95000"/>
                </a:schemeClr>
              </a:solidFill>
              <a:effectLst/>
              <a:uLnTx/>
              <a:uFillTx/>
              <a:latin typeface="メイリオ"/>
              <a:ea typeface="メイリオ"/>
              <a:cs typeface="+mn-cs"/>
            </a:endParaRPr>
          </a:p>
        </p:txBody>
      </p:sp>
      <p:grpSp>
        <p:nvGrpSpPr>
          <p:cNvPr id="6" name="グループ化 5">
            <a:extLst>
              <a:ext uri="{FF2B5EF4-FFF2-40B4-BE49-F238E27FC236}">
                <a16:creationId xmlns:a16="http://schemas.microsoft.com/office/drawing/2014/main" id="{8957A8F3-3DC9-EF4E-1B05-B21B3C0FB2E8}"/>
              </a:ext>
            </a:extLst>
          </p:cNvPr>
          <p:cNvGrpSpPr/>
          <p:nvPr/>
        </p:nvGrpSpPr>
        <p:grpSpPr>
          <a:xfrm>
            <a:off x="503166" y="915754"/>
            <a:ext cx="2520000" cy="1518289"/>
            <a:chOff x="725145" y="843557"/>
            <a:chExt cx="2031638" cy="1732030"/>
          </a:xfrm>
        </p:grpSpPr>
        <p:sp>
          <p:nvSpPr>
            <p:cNvPr id="34" name="正方形/長方形 33">
              <a:extLst>
                <a:ext uri="{FF2B5EF4-FFF2-40B4-BE49-F238E27FC236}">
                  <a16:creationId xmlns:a16="http://schemas.microsoft.com/office/drawing/2014/main" id="{2A663210-AD9D-4EDE-9ECA-ED6B8D57DA17}"/>
                </a:ext>
              </a:extLst>
            </p:cNvPr>
            <p:cNvSpPr/>
            <p:nvPr/>
          </p:nvSpPr>
          <p:spPr>
            <a:xfrm>
              <a:off x="725145" y="843557"/>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lumMod val="65000"/>
                      <a:lumOff val="35000"/>
                    </a:schemeClr>
                  </a:solidFill>
                  <a:latin typeface="+mn-ea"/>
                </a:rPr>
                <a:t>業務効率化</a:t>
              </a:r>
            </a:p>
          </p:txBody>
        </p:sp>
        <p:sp>
          <p:nvSpPr>
            <p:cNvPr id="35" name="正方形/長方形 34">
              <a:extLst>
                <a:ext uri="{FF2B5EF4-FFF2-40B4-BE49-F238E27FC236}">
                  <a16:creationId xmlns:a16="http://schemas.microsoft.com/office/drawing/2014/main" id="{890F0DE9-4DEC-314D-CC72-A47092AF2B68}"/>
                </a:ext>
              </a:extLst>
            </p:cNvPr>
            <p:cNvSpPr/>
            <p:nvPr/>
          </p:nvSpPr>
          <p:spPr>
            <a:xfrm>
              <a:off x="730074" y="843558"/>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108AFAD3-8602-359C-173C-E2A3CF513E10}"/>
                </a:ext>
              </a:extLst>
            </p:cNvPr>
            <p:cNvSpPr txBox="1"/>
            <p:nvPr/>
          </p:nvSpPr>
          <p:spPr>
            <a:xfrm>
              <a:off x="789645" y="1311610"/>
              <a:ext cx="1902639" cy="1263977"/>
            </a:xfrm>
            <a:prstGeom prst="rect">
              <a:avLst/>
            </a:prstGeom>
            <a:noFill/>
          </p:spPr>
          <p:txBody>
            <a:bodyPr wrap="square">
              <a:spAutoFit/>
            </a:bodyPr>
            <a:lstStyle/>
            <a:p>
              <a:pPr algn="ctr"/>
              <a:r>
                <a:rPr lang="ja-JP" altLang="en-US" sz="1000" b="1" dirty="0">
                  <a:solidFill>
                    <a:schemeClr val="tx1">
                      <a:lumMod val="65000"/>
                      <a:lumOff val="35000"/>
                    </a:schemeClr>
                  </a:solidFill>
                  <a:latin typeface="+mn-ea"/>
                </a:rPr>
                <a:t>請求書の発行から</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支払処理までの</a:t>
              </a:r>
              <a:endParaRPr lang="en-US" altLang="ja-JP" sz="1000" b="1" dirty="0">
                <a:solidFill>
                  <a:schemeClr val="tx1">
                    <a:lumMod val="65000"/>
                    <a:lumOff val="35000"/>
                  </a:schemeClr>
                </a:solidFill>
                <a:latin typeface="+mn-ea"/>
              </a:endParaRPr>
            </a:p>
            <a:p>
              <a:pPr algn="ctr">
                <a:lnSpc>
                  <a:spcPct val="150000"/>
                </a:lnSpc>
              </a:pPr>
              <a:r>
                <a:rPr lang="ja-JP" altLang="en-US" sz="1100" b="1" dirty="0">
                  <a:solidFill>
                    <a:schemeClr val="tx1">
                      <a:lumMod val="65000"/>
                      <a:lumOff val="35000"/>
                    </a:schemeClr>
                  </a:solidFill>
                  <a:latin typeface="+mn-ea"/>
                </a:rPr>
                <a:t>業務プロセスを</a:t>
              </a:r>
              <a:r>
                <a:rPr lang="ja-JP" altLang="en-US" sz="1600" b="1" dirty="0">
                  <a:solidFill>
                    <a:schemeClr val="accent3">
                      <a:lumMod val="75000"/>
                    </a:schemeClr>
                  </a:solidFill>
                  <a:latin typeface="+mn-ea"/>
                </a:rPr>
                <a:t>迅速化</a:t>
              </a:r>
              <a:endParaRPr lang="en-US" altLang="ja-JP" sz="1400" b="1" dirty="0">
                <a:solidFill>
                  <a:schemeClr val="accent3">
                    <a:lumMod val="75000"/>
                  </a:schemeClr>
                </a:solidFill>
                <a:latin typeface="+mn-ea"/>
              </a:endParaRPr>
            </a:p>
            <a:p>
              <a:pPr algn="ctr">
                <a:lnSpc>
                  <a:spcPct val="150000"/>
                </a:lnSpc>
              </a:pPr>
              <a:r>
                <a:rPr lang="ja-JP" altLang="en-US" sz="1200" b="1" dirty="0">
                  <a:solidFill>
                    <a:schemeClr val="tx1">
                      <a:lumMod val="65000"/>
                      <a:lumOff val="35000"/>
                    </a:schemeClr>
                  </a:solidFill>
                  <a:latin typeface="+mn-ea"/>
                </a:rPr>
                <a:t>取引の</a:t>
              </a:r>
              <a:r>
                <a:rPr lang="ja-JP" altLang="en-US" sz="1600" b="1" dirty="0">
                  <a:solidFill>
                    <a:schemeClr val="accent3">
                      <a:lumMod val="75000"/>
                    </a:schemeClr>
                  </a:solidFill>
                  <a:latin typeface="+mn-ea"/>
                </a:rPr>
                <a:t>円滑化</a:t>
              </a:r>
              <a:endParaRPr lang="ja-JP" altLang="en-US" sz="1400" b="1" dirty="0">
                <a:solidFill>
                  <a:schemeClr val="accent3">
                    <a:lumMod val="75000"/>
                  </a:schemeClr>
                </a:solidFill>
                <a:latin typeface="+mn-ea"/>
              </a:endParaRPr>
            </a:p>
          </p:txBody>
        </p:sp>
      </p:grpSp>
      <p:grpSp>
        <p:nvGrpSpPr>
          <p:cNvPr id="13" name="グループ化 12">
            <a:extLst>
              <a:ext uri="{FF2B5EF4-FFF2-40B4-BE49-F238E27FC236}">
                <a16:creationId xmlns:a16="http://schemas.microsoft.com/office/drawing/2014/main" id="{8A9D3599-E43B-CEAA-53D3-6E502CADA455}"/>
              </a:ext>
            </a:extLst>
          </p:cNvPr>
          <p:cNvGrpSpPr/>
          <p:nvPr/>
        </p:nvGrpSpPr>
        <p:grpSpPr>
          <a:xfrm>
            <a:off x="1871700" y="2613237"/>
            <a:ext cx="2520000" cy="1482665"/>
            <a:chOff x="2087724" y="2799955"/>
            <a:chExt cx="2031638" cy="1692001"/>
          </a:xfrm>
        </p:grpSpPr>
        <p:sp>
          <p:nvSpPr>
            <p:cNvPr id="56" name="正方形/長方形 55">
              <a:extLst>
                <a:ext uri="{FF2B5EF4-FFF2-40B4-BE49-F238E27FC236}">
                  <a16:creationId xmlns:a16="http://schemas.microsoft.com/office/drawing/2014/main" id="{1307F0EE-4928-0B33-B7D3-D57464657399}"/>
                </a:ext>
              </a:extLst>
            </p:cNvPr>
            <p:cNvSpPr/>
            <p:nvPr/>
          </p:nvSpPr>
          <p:spPr>
            <a:xfrm>
              <a:off x="2092653" y="2799956"/>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C3FD8B89-44A8-4CF6-7597-0763F367FF45}"/>
                </a:ext>
              </a:extLst>
            </p:cNvPr>
            <p:cNvSpPr/>
            <p:nvPr/>
          </p:nvSpPr>
          <p:spPr>
            <a:xfrm>
              <a:off x="2087724" y="2799955"/>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65000"/>
                      <a:lumOff val="35000"/>
                    </a:schemeClr>
                  </a:solidFill>
                  <a:latin typeface="+mn-ea"/>
                </a:rPr>
                <a:t>管理・検索</a:t>
              </a:r>
              <a:endParaRPr kumimoji="1" lang="ja-JP" altLang="en-US" sz="1600" b="1" dirty="0">
                <a:solidFill>
                  <a:schemeClr val="tx1">
                    <a:lumMod val="65000"/>
                    <a:lumOff val="35000"/>
                  </a:schemeClr>
                </a:solidFill>
                <a:latin typeface="+mn-ea"/>
              </a:endParaRPr>
            </a:p>
          </p:txBody>
        </p:sp>
        <p:sp>
          <p:nvSpPr>
            <p:cNvPr id="58" name="テキスト ボックス 57">
              <a:extLst>
                <a:ext uri="{FF2B5EF4-FFF2-40B4-BE49-F238E27FC236}">
                  <a16:creationId xmlns:a16="http://schemas.microsoft.com/office/drawing/2014/main" id="{0A4039C5-D495-9CB5-36E5-DB0127FE7A3B}"/>
                </a:ext>
              </a:extLst>
            </p:cNvPr>
            <p:cNvSpPr txBox="1"/>
            <p:nvPr/>
          </p:nvSpPr>
          <p:spPr>
            <a:xfrm>
              <a:off x="2087724" y="3392548"/>
              <a:ext cx="2031638" cy="1018571"/>
            </a:xfrm>
            <a:prstGeom prst="rect">
              <a:avLst/>
            </a:prstGeom>
            <a:noFill/>
          </p:spPr>
          <p:txBody>
            <a:bodyPr wrap="square">
              <a:spAutoFit/>
            </a:bodyPr>
            <a:lstStyle/>
            <a:p>
              <a:pPr algn="ctr"/>
              <a:r>
                <a:rPr lang="ja-JP" altLang="en-US" sz="1000" b="1" dirty="0">
                  <a:solidFill>
                    <a:schemeClr val="tx1">
                      <a:lumMod val="65000"/>
                      <a:lumOff val="35000"/>
                    </a:schemeClr>
                  </a:solidFill>
                  <a:latin typeface="+mn-ea"/>
                </a:rPr>
                <a:t>紙媒体ではなく、</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ネットワーク上で管理するため</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物理的な保管場所は不要</a:t>
              </a:r>
              <a:endParaRPr lang="en-US" altLang="ja-JP" sz="1000" b="1" dirty="0">
                <a:solidFill>
                  <a:schemeClr val="tx1">
                    <a:lumMod val="65000"/>
                    <a:lumOff val="35000"/>
                  </a:schemeClr>
                </a:solidFill>
                <a:latin typeface="+mn-ea"/>
              </a:endParaRPr>
            </a:p>
            <a:p>
              <a:pPr algn="ctr">
                <a:lnSpc>
                  <a:spcPct val="150000"/>
                </a:lnSpc>
              </a:pPr>
              <a:r>
                <a:rPr lang="ja-JP" altLang="en-US" sz="1600" b="1" dirty="0">
                  <a:solidFill>
                    <a:schemeClr val="accent3">
                      <a:lumMod val="75000"/>
                    </a:schemeClr>
                  </a:solidFill>
                  <a:latin typeface="+mn-ea"/>
                </a:rPr>
                <a:t>検索が容易</a:t>
              </a:r>
            </a:p>
          </p:txBody>
        </p:sp>
      </p:grpSp>
      <p:grpSp>
        <p:nvGrpSpPr>
          <p:cNvPr id="14" name="グループ化 13">
            <a:extLst>
              <a:ext uri="{FF2B5EF4-FFF2-40B4-BE49-F238E27FC236}">
                <a16:creationId xmlns:a16="http://schemas.microsoft.com/office/drawing/2014/main" id="{79D30FD0-8D8D-8703-E445-D09316613A93}"/>
              </a:ext>
            </a:extLst>
          </p:cNvPr>
          <p:cNvGrpSpPr/>
          <p:nvPr/>
        </p:nvGrpSpPr>
        <p:grpSpPr>
          <a:xfrm>
            <a:off x="4752020" y="2613237"/>
            <a:ext cx="2520000" cy="1482665"/>
            <a:chOff x="4925359" y="2806654"/>
            <a:chExt cx="2031838" cy="1692001"/>
          </a:xfrm>
        </p:grpSpPr>
        <p:sp>
          <p:nvSpPr>
            <p:cNvPr id="62" name="テキスト ボックス 61">
              <a:extLst>
                <a:ext uri="{FF2B5EF4-FFF2-40B4-BE49-F238E27FC236}">
                  <a16:creationId xmlns:a16="http://schemas.microsoft.com/office/drawing/2014/main" id="{574EAF91-39C7-F650-1E31-C7EC2C11BBE2}"/>
                </a:ext>
              </a:extLst>
            </p:cNvPr>
            <p:cNvSpPr txBox="1"/>
            <p:nvPr/>
          </p:nvSpPr>
          <p:spPr>
            <a:xfrm>
              <a:off x="4935416" y="3359711"/>
              <a:ext cx="2021781" cy="983447"/>
            </a:xfrm>
            <a:prstGeom prst="rect">
              <a:avLst/>
            </a:prstGeom>
            <a:noFill/>
          </p:spPr>
          <p:txBody>
            <a:bodyPr wrap="square">
              <a:spAutoFit/>
            </a:bodyPr>
            <a:lstStyle/>
            <a:p>
              <a:pPr algn="ctr"/>
              <a:r>
                <a:rPr lang="ja-JP" altLang="en-US" sz="1000" b="1" dirty="0">
                  <a:solidFill>
                    <a:schemeClr val="tx1">
                      <a:lumMod val="65000"/>
                      <a:lumOff val="35000"/>
                    </a:schemeClr>
                  </a:solidFill>
                  <a:latin typeface="+mn-ea"/>
                </a:rPr>
                <a:t>日本標準規格</a:t>
              </a:r>
              <a:r>
                <a:rPr lang="ja-JP" altLang="en-US" sz="1400" b="1" dirty="0">
                  <a:solidFill>
                    <a:schemeClr val="accent3">
                      <a:lumMod val="75000"/>
                    </a:schemeClr>
                  </a:solidFill>
                  <a:latin typeface="+mn-ea"/>
                </a:rPr>
                <a:t>「</a:t>
              </a:r>
              <a:r>
                <a:rPr lang="en-US" altLang="ja-JP" sz="1400" b="1" dirty="0" err="1">
                  <a:solidFill>
                    <a:schemeClr val="accent3">
                      <a:lumMod val="75000"/>
                    </a:schemeClr>
                  </a:solidFill>
                  <a:latin typeface="+mn-ea"/>
                </a:rPr>
                <a:t>Peppol</a:t>
              </a:r>
              <a:r>
                <a:rPr lang="ja-JP" altLang="en-US" sz="1400" b="1" dirty="0">
                  <a:solidFill>
                    <a:schemeClr val="accent3">
                      <a:lumMod val="75000"/>
                    </a:schemeClr>
                  </a:solidFill>
                  <a:latin typeface="+mn-ea"/>
                </a:rPr>
                <a:t>」</a:t>
              </a:r>
              <a:r>
                <a:rPr lang="ja-JP" altLang="en-US" sz="1000" b="1" dirty="0">
                  <a:solidFill>
                    <a:schemeClr val="tx1">
                      <a:lumMod val="65000"/>
                      <a:lumOff val="35000"/>
                    </a:schemeClr>
                  </a:solidFill>
                  <a:latin typeface="+mn-ea"/>
                </a:rPr>
                <a:t>は、</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世界</a:t>
              </a:r>
              <a:r>
                <a:rPr lang="en-US" altLang="ja-JP" sz="1000" b="1" dirty="0">
                  <a:solidFill>
                    <a:schemeClr val="tx1">
                      <a:lumMod val="65000"/>
                      <a:lumOff val="35000"/>
                    </a:schemeClr>
                  </a:solidFill>
                  <a:latin typeface="+mn-ea"/>
                </a:rPr>
                <a:t>40</a:t>
              </a:r>
              <a:r>
                <a:rPr lang="ja-JP" altLang="en-US" sz="1000" b="1" dirty="0">
                  <a:solidFill>
                    <a:schemeClr val="tx1">
                      <a:lumMod val="65000"/>
                      <a:lumOff val="35000"/>
                    </a:schemeClr>
                  </a:solidFill>
                  <a:latin typeface="+mn-ea"/>
                </a:rPr>
                <a:t>ヵ国での標準規格のため</a:t>
              </a:r>
              <a:endParaRPr lang="en-US" altLang="ja-JP" sz="1000" b="1" dirty="0">
                <a:solidFill>
                  <a:schemeClr val="tx1">
                    <a:lumMod val="65000"/>
                    <a:lumOff val="35000"/>
                  </a:schemeClr>
                </a:solidFill>
                <a:latin typeface="+mn-ea"/>
              </a:endParaRPr>
            </a:p>
            <a:p>
              <a:pPr algn="ctr"/>
              <a:endParaRPr lang="en-US" altLang="ja-JP" sz="1000" b="1" dirty="0">
                <a:solidFill>
                  <a:schemeClr val="tx1">
                    <a:lumMod val="65000"/>
                    <a:lumOff val="35000"/>
                  </a:schemeClr>
                </a:solidFill>
                <a:latin typeface="+mn-ea"/>
              </a:endParaRPr>
            </a:p>
            <a:p>
              <a:pPr algn="ctr"/>
              <a:r>
                <a:rPr lang="ja-JP" altLang="en-US" sz="1600" b="1" dirty="0">
                  <a:solidFill>
                    <a:schemeClr val="accent3">
                      <a:lumMod val="75000"/>
                    </a:schemeClr>
                  </a:solidFill>
                  <a:latin typeface="+mn-ea"/>
                </a:rPr>
                <a:t>グローバル取引の円滑化</a:t>
              </a:r>
            </a:p>
          </p:txBody>
        </p:sp>
        <p:sp>
          <p:nvSpPr>
            <p:cNvPr id="60" name="正方形/長方形 59">
              <a:extLst>
                <a:ext uri="{FF2B5EF4-FFF2-40B4-BE49-F238E27FC236}">
                  <a16:creationId xmlns:a16="http://schemas.microsoft.com/office/drawing/2014/main" id="{F69293F6-A4C7-21CC-A218-30F8724CDA85}"/>
                </a:ext>
              </a:extLst>
            </p:cNvPr>
            <p:cNvSpPr/>
            <p:nvPr/>
          </p:nvSpPr>
          <p:spPr>
            <a:xfrm>
              <a:off x="4930288" y="2806655"/>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420E6452-FF2C-ABCC-BA1A-6CAC52F41511}"/>
                </a:ext>
              </a:extLst>
            </p:cNvPr>
            <p:cNvSpPr/>
            <p:nvPr/>
          </p:nvSpPr>
          <p:spPr>
            <a:xfrm>
              <a:off x="4925359" y="2806654"/>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65000"/>
                      <a:lumOff val="35000"/>
                    </a:schemeClr>
                  </a:solidFill>
                  <a:latin typeface="+mn-ea"/>
                </a:rPr>
                <a:t>グローバル取引</a:t>
              </a:r>
              <a:endParaRPr kumimoji="1" lang="ja-JP" altLang="en-US" sz="1600" b="1" dirty="0">
                <a:solidFill>
                  <a:schemeClr val="tx1">
                    <a:lumMod val="65000"/>
                    <a:lumOff val="35000"/>
                  </a:schemeClr>
                </a:solidFill>
                <a:latin typeface="+mn-ea"/>
              </a:endParaRPr>
            </a:p>
          </p:txBody>
        </p:sp>
      </p:grpSp>
      <p:sp>
        <p:nvSpPr>
          <p:cNvPr id="72" name="Freeform 27">
            <a:extLst>
              <a:ext uri="{FF2B5EF4-FFF2-40B4-BE49-F238E27FC236}">
                <a16:creationId xmlns:a16="http://schemas.microsoft.com/office/drawing/2014/main" id="{C3324A64-F9F0-22E1-916A-EA6DC09D0814}"/>
              </a:ext>
            </a:extLst>
          </p:cNvPr>
          <p:cNvSpPr>
            <a:spLocks noEditPoints="1"/>
          </p:cNvSpPr>
          <p:nvPr/>
        </p:nvSpPr>
        <p:spPr bwMode="auto">
          <a:xfrm>
            <a:off x="2565737" y="941061"/>
            <a:ext cx="390494" cy="412771"/>
          </a:xfrm>
          <a:custGeom>
            <a:avLst/>
            <a:gdLst>
              <a:gd name="T0" fmla="*/ 346 w 413"/>
              <a:gd name="T1" fmla="*/ 324 h 442"/>
              <a:gd name="T2" fmla="*/ 165 w 413"/>
              <a:gd name="T3" fmla="*/ 442 h 442"/>
              <a:gd name="T4" fmla="*/ 106 w 413"/>
              <a:gd name="T5" fmla="*/ 400 h 442"/>
              <a:gd name="T6" fmla="*/ 62 w 413"/>
              <a:gd name="T7" fmla="*/ 275 h 442"/>
              <a:gd name="T8" fmla="*/ 12 w 413"/>
              <a:gd name="T9" fmla="*/ 241 h 442"/>
              <a:gd name="T10" fmla="*/ 62 w 413"/>
              <a:gd name="T11" fmla="*/ 176 h 442"/>
              <a:gd name="T12" fmla="*/ 413 w 413"/>
              <a:gd name="T13" fmla="*/ 176 h 442"/>
              <a:gd name="T14" fmla="*/ 388 w 413"/>
              <a:gd name="T15" fmla="*/ 265 h 442"/>
              <a:gd name="T16" fmla="*/ 387 w 413"/>
              <a:gd name="T17" fmla="*/ 267 h 442"/>
              <a:gd name="T18" fmla="*/ 133 w 413"/>
              <a:gd name="T19" fmla="*/ 143 h 442"/>
              <a:gd name="T20" fmla="*/ 148 w 413"/>
              <a:gd name="T21" fmla="*/ 143 h 442"/>
              <a:gd name="T22" fmla="*/ 237 w 413"/>
              <a:gd name="T23" fmla="*/ 151 h 442"/>
              <a:gd name="T24" fmla="*/ 237 w 413"/>
              <a:gd name="T25" fmla="*/ 136 h 442"/>
              <a:gd name="T26" fmla="*/ 237 w 413"/>
              <a:gd name="T27" fmla="*/ 151 h 442"/>
              <a:gd name="T28" fmla="*/ 261 w 413"/>
              <a:gd name="T29" fmla="*/ 83 h 442"/>
              <a:gd name="T30" fmla="*/ 210 w 413"/>
              <a:gd name="T31" fmla="*/ 88 h 442"/>
              <a:gd name="T32" fmla="*/ 222 w 413"/>
              <a:gd name="T33" fmla="*/ 111 h 442"/>
              <a:gd name="T34" fmla="*/ 189 w 413"/>
              <a:gd name="T35" fmla="*/ 111 h 442"/>
              <a:gd name="T36" fmla="*/ 201 w 413"/>
              <a:gd name="T37" fmla="*/ 88 h 442"/>
              <a:gd name="T38" fmla="*/ 261 w 413"/>
              <a:gd name="T39" fmla="*/ 74 h 442"/>
              <a:gd name="T40" fmla="*/ 265 w 413"/>
              <a:gd name="T41" fmla="*/ 39 h 442"/>
              <a:gd name="T42" fmla="*/ 201 w 413"/>
              <a:gd name="T43" fmla="*/ 40 h 442"/>
              <a:gd name="T44" fmla="*/ 177 w 413"/>
              <a:gd name="T45" fmla="*/ 134 h 442"/>
              <a:gd name="T46" fmla="*/ 222 w 413"/>
              <a:gd name="T47" fmla="*/ 139 h 442"/>
              <a:gd name="T48" fmla="*/ 254 w 413"/>
              <a:gd name="T49" fmla="*/ 143 h 442"/>
              <a:gd name="T50" fmla="*/ 222 w 413"/>
              <a:gd name="T51" fmla="*/ 148 h 442"/>
              <a:gd name="T52" fmla="*/ 168 w 413"/>
              <a:gd name="T53" fmla="*/ 134 h 442"/>
              <a:gd name="T54" fmla="*/ 138 w 413"/>
              <a:gd name="T55" fmla="*/ 76 h 442"/>
              <a:gd name="T56" fmla="*/ 102 w 413"/>
              <a:gd name="T57" fmla="*/ 139 h 442"/>
              <a:gd name="T58" fmla="*/ 136 w 413"/>
              <a:gd name="T59" fmla="*/ 171 h 442"/>
              <a:gd name="T60" fmla="*/ 124 w 413"/>
              <a:gd name="T61" fmla="*/ 143 h 442"/>
              <a:gd name="T62" fmla="*/ 157 w 413"/>
              <a:gd name="T63" fmla="*/ 143 h 442"/>
              <a:gd name="T64" fmla="*/ 145 w 413"/>
              <a:gd name="T65" fmla="*/ 171 h 442"/>
              <a:gd name="T66" fmla="*/ 265 w 413"/>
              <a:gd name="T67" fmla="*/ 152 h 442"/>
              <a:gd name="T68" fmla="*/ 318 w 413"/>
              <a:gd name="T69" fmla="*/ 139 h 442"/>
              <a:gd name="T70" fmla="*/ 351 w 413"/>
              <a:gd name="T71" fmla="*/ 143 h 442"/>
              <a:gd name="T72" fmla="*/ 318 w 413"/>
              <a:gd name="T73" fmla="*/ 148 h 442"/>
              <a:gd name="T74" fmla="*/ 274 w 413"/>
              <a:gd name="T75" fmla="*/ 152 h 442"/>
              <a:gd name="T76" fmla="*/ 368 w 413"/>
              <a:gd name="T77" fmla="*/ 171 h 442"/>
              <a:gd name="T78" fmla="*/ 348 w 413"/>
              <a:gd name="T79" fmla="*/ 112 h 442"/>
              <a:gd name="T80" fmla="*/ 323 w 413"/>
              <a:gd name="T81" fmla="*/ 67 h 442"/>
              <a:gd name="T82" fmla="*/ 309 w 413"/>
              <a:gd name="T83" fmla="*/ 116 h 442"/>
              <a:gd name="T84" fmla="*/ 270 w 413"/>
              <a:gd name="T85" fmla="*/ 128 h 442"/>
              <a:gd name="T86" fmla="*/ 270 w 413"/>
              <a:gd name="T87" fmla="*/ 94 h 442"/>
              <a:gd name="T88" fmla="*/ 309 w 413"/>
              <a:gd name="T89" fmla="*/ 106 h 442"/>
              <a:gd name="T90" fmla="*/ 314 w 413"/>
              <a:gd name="T91" fmla="*/ 65 h 442"/>
              <a:gd name="T92" fmla="*/ 274 w 413"/>
              <a:gd name="T93" fmla="*/ 40 h 442"/>
              <a:gd name="T94" fmla="*/ 205 w 413"/>
              <a:gd name="T95" fmla="*/ 118 h 442"/>
              <a:gd name="T96" fmla="*/ 205 w 413"/>
              <a:gd name="T97" fmla="*/ 104 h 442"/>
              <a:gd name="T98" fmla="*/ 205 w 413"/>
              <a:gd name="T99" fmla="*/ 118 h 442"/>
              <a:gd name="T100" fmla="*/ 262 w 413"/>
              <a:gd name="T101" fmla="*/ 111 h 442"/>
              <a:gd name="T102" fmla="*/ 277 w 413"/>
              <a:gd name="T103" fmla="*/ 111 h 442"/>
              <a:gd name="T104" fmla="*/ 334 w 413"/>
              <a:gd name="T105" fmla="*/ 151 h 442"/>
              <a:gd name="T106" fmla="*/ 334 w 413"/>
              <a:gd name="T107" fmla="*/ 136 h 442"/>
              <a:gd name="T108" fmla="*/ 334 w 413"/>
              <a:gd name="T109" fmla="*/ 15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3" h="442">
                <a:moveTo>
                  <a:pt x="387" y="267"/>
                </a:moveTo>
                <a:cubicBezTo>
                  <a:pt x="374" y="287"/>
                  <a:pt x="360" y="308"/>
                  <a:pt x="346" y="324"/>
                </a:cubicBezTo>
                <a:cubicBezTo>
                  <a:pt x="346" y="442"/>
                  <a:pt x="346" y="442"/>
                  <a:pt x="346" y="442"/>
                </a:cubicBezTo>
                <a:cubicBezTo>
                  <a:pt x="165" y="442"/>
                  <a:pt x="165" y="442"/>
                  <a:pt x="165" y="442"/>
                </a:cubicBezTo>
                <a:cubicBezTo>
                  <a:pt x="165" y="397"/>
                  <a:pt x="165" y="397"/>
                  <a:pt x="165" y="397"/>
                </a:cubicBezTo>
                <a:cubicBezTo>
                  <a:pt x="165" y="397"/>
                  <a:pt x="126" y="400"/>
                  <a:pt x="106" y="400"/>
                </a:cubicBezTo>
                <a:cubicBezTo>
                  <a:pt x="86" y="400"/>
                  <a:pt x="72" y="380"/>
                  <a:pt x="69" y="359"/>
                </a:cubicBezTo>
                <a:cubicBezTo>
                  <a:pt x="62" y="275"/>
                  <a:pt x="62" y="275"/>
                  <a:pt x="62" y="275"/>
                </a:cubicBezTo>
                <a:cubicBezTo>
                  <a:pt x="24" y="275"/>
                  <a:pt x="24" y="275"/>
                  <a:pt x="24" y="275"/>
                </a:cubicBezTo>
                <a:cubicBezTo>
                  <a:pt x="2" y="275"/>
                  <a:pt x="0" y="253"/>
                  <a:pt x="12" y="241"/>
                </a:cubicBezTo>
                <a:cubicBezTo>
                  <a:pt x="62" y="188"/>
                  <a:pt x="62" y="188"/>
                  <a:pt x="62" y="188"/>
                </a:cubicBezTo>
                <a:cubicBezTo>
                  <a:pt x="62" y="184"/>
                  <a:pt x="62" y="180"/>
                  <a:pt x="62" y="176"/>
                </a:cubicBezTo>
                <a:cubicBezTo>
                  <a:pt x="62" y="79"/>
                  <a:pt x="140" y="0"/>
                  <a:pt x="237" y="0"/>
                </a:cubicBezTo>
                <a:cubicBezTo>
                  <a:pt x="334" y="0"/>
                  <a:pt x="413" y="79"/>
                  <a:pt x="413" y="176"/>
                </a:cubicBezTo>
                <a:cubicBezTo>
                  <a:pt x="413" y="208"/>
                  <a:pt x="404" y="239"/>
                  <a:pt x="388" y="265"/>
                </a:cubicBezTo>
                <a:cubicBezTo>
                  <a:pt x="388" y="265"/>
                  <a:pt x="388" y="265"/>
                  <a:pt x="388" y="265"/>
                </a:cubicBezTo>
                <a:cubicBezTo>
                  <a:pt x="388" y="265"/>
                  <a:pt x="388" y="266"/>
                  <a:pt x="387" y="266"/>
                </a:cubicBezTo>
                <a:cubicBezTo>
                  <a:pt x="387" y="266"/>
                  <a:pt x="387" y="267"/>
                  <a:pt x="387" y="267"/>
                </a:cubicBezTo>
                <a:close/>
                <a:moveTo>
                  <a:pt x="141" y="136"/>
                </a:moveTo>
                <a:cubicBezTo>
                  <a:pt x="136" y="136"/>
                  <a:pt x="133" y="139"/>
                  <a:pt x="133" y="143"/>
                </a:cubicBezTo>
                <a:cubicBezTo>
                  <a:pt x="133" y="147"/>
                  <a:pt x="136" y="151"/>
                  <a:pt x="141" y="151"/>
                </a:cubicBezTo>
                <a:cubicBezTo>
                  <a:pt x="145" y="151"/>
                  <a:pt x="148" y="147"/>
                  <a:pt x="148" y="143"/>
                </a:cubicBezTo>
                <a:cubicBezTo>
                  <a:pt x="148" y="139"/>
                  <a:pt x="145" y="136"/>
                  <a:pt x="141" y="136"/>
                </a:cubicBezTo>
                <a:close/>
                <a:moveTo>
                  <a:pt x="237" y="151"/>
                </a:moveTo>
                <a:cubicBezTo>
                  <a:pt x="241" y="151"/>
                  <a:pt x="245" y="147"/>
                  <a:pt x="245" y="143"/>
                </a:cubicBezTo>
                <a:cubicBezTo>
                  <a:pt x="245" y="139"/>
                  <a:pt x="241" y="136"/>
                  <a:pt x="237" y="136"/>
                </a:cubicBezTo>
                <a:cubicBezTo>
                  <a:pt x="233" y="136"/>
                  <a:pt x="230" y="139"/>
                  <a:pt x="230" y="143"/>
                </a:cubicBezTo>
                <a:cubicBezTo>
                  <a:pt x="230" y="147"/>
                  <a:pt x="233" y="151"/>
                  <a:pt x="237" y="151"/>
                </a:cubicBezTo>
                <a:close/>
                <a:moveTo>
                  <a:pt x="274" y="70"/>
                </a:moveTo>
                <a:cubicBezTo>
                  <a:pt x="274" y="77"/>
                  <a:pt x="268" y="83"/>
                  <a:pt x="261" y="83"/>
                </a:cubicBezTo>
                <a:cubicBezTo>
                  <a:pt x="214" y="83"/>
                  <a:pt x="214" y="83"/>
                  <a:pt x="214" y="83"/>
                </a:cubicBezTo>
                <a:cubicBezTo>
                  <a:pt x="212" y="83"/>
                  <a:pt x="210" y="85"/>
                  <a:pt x="210" y="88"/>
                </a:cubicBezTo>
                <a:cubicBezTo>
                  <a:pt x="210" y="95"/>
                  <a:pt x="210" y="95"/>
                  <a:pt x="210" y="95"/>
                </a:cubicBezTo>
                <a:cubicBezTo>
                  <a:pt x="217" y="97"/>
                  <a:pt x="222" y="103"/>
                  <a:pt x="222" y="111"/>
                </a:cubicBezTo>
                <a:cubicBezTo>
                  <a:pt x="222" y="120"/>
                  <a:pt x="214" y="128"/>
                  <a:pt x="205" y="128"/>
                </a:cubicBezTo>
                <a:cubicBezTo>
                  <a:pt x="196" y="128"/>
                  <a:pt x="189" y="120"/>
                  <a:pt x="189" y="111"/>
                </a:cubicBezTo>
                <a:cubicBezTo>
                  <a:pt x="189" y="103"/>
                  <a:pt x="194" y="97"/>
                  <a:pt x="201" y="95"/>
                </a:cubicBezTo>
                <a:cubicBezTo>
                  <a:pt x="201" y="88"/>
                  <a:pt x="201" y="88"/>
                  <a:pt x="201" y="88"/>
                </a:cubicBezTo>
                <a:cubicBezTo>
                  <a:pt x="201" y="80"/>
                  <a:pt x="207" y="74"/>
                  <a:pt x="214" y="74"/>
                </a:cubicBezTo>
                <a:cubicBezTo>
                  <a:pt x="261" y="74"/>
                  <a:pt x="261" y="74"/>
                  <a:pt x="261" y="74"/>
                </a:cubicBezTo>
                <a:cubicBezTo>
                  <a:pt x="263" y="74"/>
                  <a:pt x="265" y="72"/>
                  <a:pt x="265" y="70"/>
                </a:cubicBezTo>
                <a:cubicBezTo>
                  <a:pt x="265" y="39"/>
                  <a:pt x="265" y="39"/>
                  <a:pt x="265" y="39"/>
                </a:cubicBezTo>
                <a:cubicBezTo>
                  <a:pt x="255" y="38"/>
                  <a:pt x="245" y="42"/>
                  <a:pt x="237" y="48"/>
                </a:cubicBezTo>
                <a:cubicBezTo>
                  <a:pt x="228" y="40"/>
                  <a:pt x="214" y="36"/>
                  <a:pt x="201" y="40"/>
                </a:cubicBezTo>
                <a:cubicBezTo>
                  <a:pt x="191" y="43"/>
                  <a:pt x="183" y="49"/>
                  <a:pt x="177" y="57"/>
                </a:cubicBezTo>
                <a:cubicBezTo>
                  <a:pt x="177" y="134"/>
                  <a:pt x="177" y="134"/>
                  <a:pt x="177" y="134"/>
                </a:cubicBezTo>
                <a:cubicBezTo>
                  <a:pt x="177" y="137"/>
                  <a:pt x="179" y="139"/>
                  <a:pt x="182" y="139"/>
                </a:cubicBezTo>
                <a:cubicBezTo>
                  <a:pt x="222" y="139"/>
                  <a:pt x="222" y="139"/>
                  <a:pt x="222" y="139"/>
                </a:cubicBezTo>
                <a:cubicBezTo>
                  <a:pt x="224" y="132"/>
                  <a:pt x="230" y="127"/>
                  <a:pt x="237" y="127"/>
                </a:cubicBezTo>
                <a:cubicBezTo>
                  <a:pt x="247" y="127"/>
                  <a:pt x="254" y="134"/>
                  <a:pt x="254" y="143"/>
                </a:cubicBezTo>
                <a:cubicBezTo>
                  <a:pt x="254" y="152"/>
                  <a:pt x="247" y="160"/>
                  <a:pt x="237" y="160"/>
                </a:cubicBezTo>
                <a:cubicBezTo>
                  <a:pt x="230" y="160"/>
                  <a:pt x="224" y="155"/>
                  <a:pt x="222" y="148"/>
                </a:cubicBezTo>
                <a:cubicBezTo>
                  <a:pt x="182" y="148"/>
                  <a:pt x="182" y="148"/>
                  <a:pt x="182" y="148"/>
                </a:cubicBezTo>
                <a:cubicBezTo>
                  <a:pt x="174" y="148"/>
                  <a:pt x="168" y="142"/>
                  <a:pt x="168" y="134"/>
                </a:cubicBezTo>
                <a:cubicBezTo>
                  <a:pt x="168" y="65"/>
                  <a:pt x="168" y="65"/>
                  <a:pt x="168" y="65"/>
                </a:cubicBezTo>
                <a:cubicBezTo>
                  <a:pt x="157" y="64"/>
                  <a:pt x="146" y="68"/>
                  <a:pt x="138" y="76"/>
                </a:cubicBezTo>
                <a:cubicBezTo>
                  <a:pt x="128" y="86"/>
                  <a:pt x="125" y="99"/>
                  <a:pt x="127" y="112"/>
                </a:cubicBezTo>
                <a:cubicBezTo>
                  <a:pt x="115" y="116"/>
                  <a:pt x="105" y="126"/>
                  <a:pt x="102" y="139"/>
                </a:cubicBezTo>
                <a:cubicBezTo>
                  <a:pt x="99" y="150"/>
                  <a:pt x="101" y="162"/>
                  <a:pt x="107" y="171"/>
                </a:cubicBezTo>
                <a:cubicBezTo>
                  <a:pt x="136" y="171"/>
                  <a:pt x="136" y="171"/>
                  <a:pt x="136" y="171"/>
                </a:cubicBezTo>
                <a:cubicBezTo>
                  <a:pt x="136" y="159"/>
                  <a:pt x="136" y="159"/>
                  <a:pt x="136" y="159"/>
                </a:cubicBezTo>
                <a:cubicBezTo>
                  <a:pt x="129" y="157"/>
                  <a:pt x="124" y="151"/>
                  <a:pt x="124" y="143"/>
                </a:cubicBezTo>
                <a:cubicBezTo>
                  <a:pt x="124" y="134"/>
                  <a:pt x="131" y="127"/>
                  <a:pt x="141" y="127"/>
                </a:cubicBezTo>
                <a:cubicBezTo>
                  <a:pt x="150" y="127"/>
                  <a:pt x="157" y="134"/>
                  <a:pt x="157" y="143"/>
                </a:cubicBezTo>
                <a:cubicBezTo>
                  <a:pt x="157" y="151"/>
                  <a:pt x="152" y="157"/>
                  <a:pt x="145" y="159"/>
                </a:cubicBezTo>
                <a:cubicBezTo>
                  <a:pt x="145" y="171"/>
                  <a:pt x="145" y="171"/>
                  <a:pt x="145" y="171"/>
                </a:cubicBezTo>
                <a:cubicBezTo>
                  <a:pt x="265" y="171"/>
                  <a:pt x="265" y="171"/>
                  <a:pt x="265" y="171"/>
                </a:cubicBezTo>
                <a:cubicBezTo>
                  <a:pt x="265" y="152"/>
                  <a:pt x="265" y="152"/>
                  <a:pt x="265" y="152"/>
                </a:cubicBezTo>
                <a:cubicBezTo>
                  <a:pt x="265" y="145"/>
                  <a:pt x="271" y="139"/>
                  <a:pt x="279" y="139"/>
                </a:cubicBezTo>
                <a:cubicBezTo>
                  <a:pt x="318" y="139"/>
                  <a:pt x="318" y="139"/>
                  <a:pt x="318" y="139"/>
                </a:cubicBezTo>
                <a:cubicBezTo>
                  <a:pt x="320" y="132"/>
                  <a:pt x="327" y="127"/>
                  <a:pt x="334" y="127"/>
                </a:cubicBezTo>
                <a:cubicBezTo>
                  <a:pt x="343" y="127"/>
                  <a:pt x="351" y="134"/>
                  <a:pt x="351" y="143"/>
                </a:cubicBezTo>
                <a:cubicBezTo>
                  <a:pt x="351" y="152"/>
                  <a:pt x="343" y="160"/>
                  <a:pt x="334" y="160"/>
                </a:cubicBezTo>
                <a:cubicBezTo>
                  <a:pt x="327" y="160"/>
                  <a:pt x="320" y="155"/>
                  <a:pt x="318" y="148"/>
                </a:cubicBezTo>
                <a:cubicBezTo>
                  <a:pt x="279" y="148"/>
                  <a:pt x="279" y="148"/>
                  <a:pt x="279" y="148"/>
                </a:cubicBezTo>
                <a:cubicBezTo>
                  <a:pt x="276" y="148"/>
                  <a:pt x="274" y="150"/>
                  <a:pt x="274" y="152"/>
                </a:cubicBezTo>
                <a:cubicBezTo>
                  <a:pt x="274" y="171"/>
                  <a:pt x="274" y="171"/>
                  <a:pt x="274" y="171"/>
                </a:cubicBezTo>
                <a:cubicBezTo>
                  <a:pt x="368" y="171"/>
                  <a:pt x="368" y="171"/>
                  <a:pt x="368" y="171"/>
                </a:cubicBezTo>
                <a:cubicBezTo>
                  <a:pt x="374" y="162"/>
                  <a:pt x="376" y="150"/>
                  <a:pt x="373" y="139"/>
                </a:cubicBezTo>
                <a:cubicBezTo>
                  <a:pt x="369" y="126"/>
                  <a:pt x="360" y="116"/>
                  <a:pt x="348" y="112"/>
                </a:cubicBezTo>
                <a:cubicBezTo>
                  <a:pt x="350" y="99"/>
                  <a:pt x="346" y="86"/>
                  <a:pt x="337" y="76"/>
                </a:cubicBezTo>
                <a:cubicBezTo>
                  <a:pt x="332" y="72"/>
                  <a:pt x="328" y="69"/>
                  <a:pt x="323" y="67"/>
                </a:cubicBezTo>
                <a:cubicBezTo>
                  <a:pt x="323" y="102"/>
                  <a:pt x="323" y="102"/>
                  <a:pt x="323" y="102"/>
                </a:cubicBezTo>
                <a:cubicBezTo>
                  <a:pt x="323" y="109"/>
                  <a:pt x="317" y="116"/>
                  <a:pt x="309" y="116"/>
                </a:cubicBezTo>
                <a:cubicBezTo>
                  <a:pt x="286" y="116"/>
                  <a:pt x="286" y="116"/>
                  <a:pt x="286" y="116"/>
                </a:cubicBezTo>
                <a:cubicBezTo>
                  <a:pt x="284" y="122"/>
                  <a:pt x="277" y="128"/>
                  <a:pt x="270" y="128"/>
                </a:cubicBezTo>
                <a:cubicBezTo>
                  <a:pt x="261" y="128"/>
                  <a:pt x="253" y="120"/>
                  <a:pt x="253" y="111"/>
                </a:cubicBezTo>
                <a:cubicBezTo>
                  <a:pt x="253" y="102"/>
                  <a:pt x="261" y="94"/>
                  <a:pt x="270" y="94"/>
                </a:cubicBezTo>
                <a:cubicBezTo>
                  <a:pt x="277" y="94"/>
                  <a:pt x="284" y="99"/>
                  <a:pt x="286" y="106"/>
                </a:cubicBezTo>
                <a:cubicBezTo>
                  <a:pt x="309" y="106"/>
                  <a:pt x="309" y="106"/>
                  <a:pt x="309" y="106"/>
                </a:cubicBezTo>
                <a:cubicBezTo>
                  <a:pt x="311" y="106"/>
                  <a:pt x="314" y="104"/>
                  <a:pt x="314" y="102"/>
                </a:cubicBezTo>
                <a:cubicBezTo>
                  <a:pt x="314" y="65"/>
                  <a:pt x="314" y="65"/>
                  <a:pt x="314" y="65"/>
                </a:cubicBezTo>
                <a:cubicBezTo>
                  <a:pt x="309" y="64"/>
                  <a:pt x="305" y="64"/>
                  <a:pt x="301" y="65"/>
                </a:cubicBezTo>
                <a:cubicBezTo>
                  <a:pt x="297" y="53"/>
                  <a:pt x="287" y="44"/>
                  <a:pt x="274" y="40"/>
                </a:cubicBezTo>
                <a:lnTo>
                  <a:pt x="274" y="70"/>
                </a:lnTo>
                <a:close/>
                <a:moveTo>
                  <a:pt x="205" y="118"/>
                </a:moveTo>
                <a:cubicBezTo>
                  <a:pt x="209" y="118"/>
                  <a:pt x="213" y="115"/>
                  <a:pt x="213" y="111"/>
                </a:cubicBezTo>
                <a:cubicBezTo>
                  <a:pt x="213" y="107"/>
                  <a:pt x="209" y="104"/>
                  <a:pt x="205" y="104"/>
                </a:cubicBezTo>
                <a:cubicBezTo>
                  <a:pt x="201" y="104"/>
                  <a:pt x="198" y="107"/>
                  <a:pt x="198" y="111"/>
                </a:cubicBezTo>
                <a:cubicBezTo>
                  <a:pt x="198" y="115"/>
                  <a:pt x="201" y="118"/>
                  <a:pt x="205" y="118"/>
                </a:cubicBezTo>
                <a:close/>
                <a:moveTo>
                  <a:pt x="270" y="104"/>
                </a:moveTo>
                <a:cubicBezTo>
                  <a:pt x="266" y="104"/>
                  <a:pt x="262" y="107"/>
                  <a:pt x="262" y="111"/>
                </a:cubicBezTo>
                <a:cubicBezTo>
                  <a:pt x="262" y="115"/>
                  <a:pt x="266" y="118"/>
                  <a:pt x="270" y="118"/>
                </a:cubicBezTo>
                <a:cubicBezTo>
                  <a:pt x="274" y="118"/>
                  <a:pt x="277" y="115"/>
                  <a:pt x="277" y="111"/>
                </a:cubicBezTo>
                <a:cubicBezTo>
                  <a:pt x="277" y="107"/>
                  <a:pt x="274" y="104"/>
                  <a:pt x="270" y="104"/>
                </a:cubicBezTo>
                <a:close/>
                <a:moveTo>
                  <a:pt x="334" y="151"/>
                </a:moveTo>
                <a:cubicBezTo>
                  <a:pt x="338" y="151"/>
                  <a:pt x="342" y="147"/>
                  <a:pt x="342" y="143"/>
                </a:cubicBezTo>
                <a:cubicBezTo>
                  <a:pt x="342" y="139"/>
                  <a:pt x="338" y="136"/>
                  <a:pt x="334" y="136"/>
                </a:cubicBezTo>
                <a:cubicBezTo>
                  <a:pt x="330" y="136"/>
                  <a:pt x="327" y="139"/>
                  <a:pt x="327" y="143"/>
                </a:cubicBezTo>
                <a:cubicBezTo>
                  <a:pt x="327" y="147"/>
                  <a:pt x="330" y="151"/>
                  <a:pt x="334" y="151"/>
                </a:cubicBezTo>
                <a:close/>
              </a:path>
            </a:pathLst>
          </a:cu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75" name="Freeform 28">
            <a:extLst>
              <a:ext uri="{FF2B5EF4-FFF2-40B4-BE49-F238E27FC236}">
                <a16:creationId xmlns:a16="http://schemas.microsoft.com/office/drawing/2014/main" id="{BA1AB884-A740-8867-E9F4-44EC3BE511C5}"/>
              </a:ext>
            </a:extLst>
          </p:cNvPr>
          <p:cNvSpPr>
            <a:spLocks noEditPoints="1"/>
          </p:cNvSpPr>
          <p:nvPr/>
        </p:nvSpPr>
        <p:spPr bwMode="auto">
          <a:xfrm>
            <a:off x="3876132" y="2607754"/>
            <a:ext cx="453478" cy="424295"/>
          </a:xfrm>
          <a:custGeom>
            <a:avLst/>
            <a:gdLst>
              <a:gd name="T0" fmla="*/ 235 w 428"/>
              <a:gd name="T1" fmla="*/ 235 h 428"/>
              <a:gd name="T2" fmla="*/ 51 w 428"/>
              <a:gd name="T3" fmla="*/ 235 h 428"/>
              <a:gd name="T4" fmla="*/ 51 w 428"/>
              <a:gd name="T5" fmla="*/ 51 h 428"/>
              <a:gd name="T6" fmla="*/ 235 w 428"/>
              <a:gd name="T7" fmla="*/ 51 h 428"/>
              <a:gd name="T8" fmla="*/ 235 w 428"/>
              <a:gd name="T9" fmla="*/ 235 h 428"/>
              <a:gd name="T10" fmla="*/ 82 w 428"/>
              <a:gd name="T11" fmla="*/ 82 h 428"/>
              <a:gd name="T12" fmla="*/ 82 w 428"/>
              <a:gd name="T13" fmla="*/ 204 h 428"/>
              <a:gd name="T14" fmla="*/ 204 w 428"/>
              <a:gd name="T15" fmla="*/ 204 h 428"/>
              <a:gd name="T16" fmla="*/ 204 w 428"/>
              <a:gd name="T17" fmla="*/ 82 h 428"/>
              <a:gd name="T18" fmla="*/ 82 w 428"/>
              <a:gd name="T19" fmla="*/ 82 h 428"/>
              <a:gd name="T20" fmla="*/ 297 w 428"/>
              <a:gd name="T21" fmla="*/ 246 h 428"/>
              <a:gd name="T22" fmla="*/ 246 w 428"/>
              <a:gd name="T23" fmla="*/ 297 h 428"/>
              <a:gd name="T24" fmla="*/ 378 w 428"/>
              <a:gd name="T25" fmla="*/ 428 h 428"/>
              <a:gd name="T26" fmla="*/ 428 w 428"/>
              <a:gd name="T27" fmla="*/ 378 h 428"/>
              <a:gd name="T28" fmla="*/ 297 w 428"/>
              <a:gd name="T29" fmla="*/ 246 h 428"/>
              <a:gd name="T30" fmla="*/ 242 w 428"/>
              <a:gd name="T31" fmla="*/ 242 h 428"/>
              <a:gd name="T32" fmla="*/ 231 w 428"/>
              <a:gd name="T33" fmla="*/ 252 h 428"/>
              <a:gd name="T34" fmla="*/ 254 w 428"/>
              <a:gd name="T35" fmla="*/ 275 h 428"/>
              <a:gd name="T36" fmla="*/ 275 w 428"/>
              <a:gd name="T37" fmla="*/ 253 h 428"/>
              <a:gd name="T38" fmla="*/ 253 w 428"/>
              <a:gd name="T39" fmla="*/ 231 h 428"/>
              <a:gd name="T40" fmla="*/ 242 w 428"/>
              <a:gd name="T41" fmla="*/ 24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8" h="428">
                <a:moveTo>
                  <a:pt x="235" y="235"/>
                </a:moveTo>
                <a:cubicBezTo>
                  <a:pt x="184" y="285"/>
                  <a:pt x="101" y="285"/>
                  <a:pt x="51" y="235"/>
                </a:cubicBezTo>
                <a:cubicBezTo>
                  <a:pt x="0" y="184"/>
                  <a:pt x="0" y="101"/>
                  <a:pt x="51" y="51"/>
                </a:cubicBezTo>
                <a:cubicBezTo>
                  <a:pt x="101" y="0"/>
                  <a:pt x="184" y="0"/>
                  <a:pt x="235" y="51"/>
                </a:cubicBezTo>
                <a:cubicBezTo>
                  <a:pt x="286" y="101"/>
                  <a:pt x="286" y="184"/>
                  <a:pt x="235" y="235"/>
                </a:cubicBezTo>
                <a:close/>
                <a:moveTo>
                  <a:pt x="82" y="82"/>
                </a:moveTo>
                <a:cubicBezTo>
                  <a:pt x="48" y="115"/>
                  <a:pt x="48" y="170"/>
                  <a:pt x="82" y="204"/>
                </a:cubicBezTo>
                <a:cubicBezTo>
                  <a:pt x="115" y="237"/>
                  <a:pt x="170" y="237"/>
                  <a:pt x="204" y="204"/>
                </a:cubicBezTo>
                <a:cubicBezTo>
                  <a:pt x="238" y="170"/>
                  <a:pt x="238" y="115"/>
                  <a:pt x="204" y="82"/>
                </a:cubicBezTo>
                <a:cubicBezTo>
                  <a:pt x="170" y="48"/>
                  <a:pt x="115" y="48"/>
                  <a:pt x="82" y="82"/>
                </a:cubicBezTo>
                <a:close/>
                <a:moveTo>
                  <a:pt x="297" y="246"/>
                </a:moveTo>
                <a:cubicBezTo>
                  <a:pt x="246" y="297"/>
                  <a:pt x="246" y="297"/>
                  <a:pt x="246" y="297"/>
                </a:cubicBezTo>
                <a:cubicBezTo>
                  <a:pt x="378" y="428"/>
                  <a:pt x="378" y="428"/>
                  <a:pt x="378" y="428"/>
                </a:cubicBezTo>
                <a:cubicBezTo>
                  <a:pt x="428" y="378"/>
                  <a:pt x="428" y="378"/>
                  <a:pt x="428" y="378"/>
                </a:cubicBezTo>
                <a:lnTo>
                  <a:pt x="297" y="246"/>
                </a:lnTo>
                <a:close/>
                <a:moveTo>
                  <a:pt x="242" y="242"/>
                </a:moveTo>
                <a:cubicBezTo>
                  <a:pt x="239" y="246"/>
                  <a:pt x="235" y="249"/>
                  <a:pt x="231" y="252"/>
                </a:cubicBezTo>
                <a:cubicBezTo>
                  <a:pt x="254" y="275"/>
                  <a:pt x="254" y="275"/>
                  <a:pt x="254" y="275"/>
                </a:cubicBezTo>
                <a:cubicBezTo>
                  <a:pt x="275" y="253"/>
                  <a:pt x="275" y="253"/>
                  <a:pt x="275" y="253"/>
                </a:cubicBezTo>
                <a:cubicBezTo>
                  <a:pt x="253" y="231"/>
                  <a:pt x="253" y="231"/>
                  <a:pt x="253" y="231"/>
                </a:cubicBezTo>
                <a:cubicBezTo>
                  <a:pt x="249" y="235"/>
                  <a:pt x="246" y="238"/>
                  <a:pt x="242" y="242"/>
                </a:cubicBezTo>
                <a:close/>
              </a:path>
            </a:pathLst>
          </a:cu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a:solidFill>
                <a:prstClr val="black"/>
              </a:solidFill>
              <a:latin typeface="メイリオ"/>
              <a:ea typeface="メイリオ"/>
            </a:endParaRPr>
          </a:p>
        </p:txBody>
      </p:sp>
      <p:sp>
        <p:nvSpPr>
          <p:cNvPr id="8" name="Freeform 38">
            <a:extLst>
              <a:ext uri="{FF2B5EF4-FFF2-40B4-BE49-F238E27FC236}">
                <a16:creationId xmlns:a16="http://schemas.microsoft.com/office/drawing/2014/main" id="{3FF44C9B-C79B-63C2-39F6-E3C65D933E28}"/>
              </a:ext>
            </a:extLst>
          </p:cNvPr>
          <p:cNvSpPr>
            <a:spLocks noEditPoints="1"/>
          </p:cNvSpPr>
          <p:nvPr/>
        </p:nvSpPr>
        <p:spPr bwMode="auto">
          <a:xfrm>
            <a:off x="6844250" y="2620488"/>
            <a:ext cx="399960" cy="399960"/>
          </a:xfrm>
          <a:custGeom>
            <a:avLst/>
            <a:gdLst>
              <a:gd name="T0" fmla="*/ 232 w 464"/>
              <a:gd name="T1" fmla="*/ 464 h 464"/>
              <a:gd name="T2" fmla="*/ 232 w 464"/>
              <a:gd name="T3" fmla="*/ 0 h 464"/>
              <a:gd name="T4" fmla="*/ 241 w 464"/>
              <a:gd name="T5" fmla="*/ 223 h 464"/>
              <a:gd name="T6" fmla="*/ 333 w 464"/>
              <a:gd name="T7" fmla="*/ 124 h 464"/>
              <a:gd name="T8" fmla="*/ 241 w 464"/>
              <a:gd name="T9" fmla="*/ 223 h 464"/>
              <a:gd name="T10" fmla="*/ 241 w 464"/>
              <a:gd name="T11" fmla="*/ 24 h 464"/>
              <a:gd name="T12" fmla="*/ 326 w 464"/>
              <a:gd name="T13" fmla="*/ 107 h 464"/>
              <a:gd name="T14" fmla="*/ 138 w 464"/>
              <a:gd name="T15" fmla="*/ 107 h 464"/>
              <a:gd name="T16" fmla="*/ 222 w 464"/>
              <a:gd name="T17" fmla="*/ 24 h 464"/>
              <a:gd name="T18" fmla="*/ 112 w 464"/>
              <a:gd name="T19" fmla="*/ 223 h 464"/>
              <a:gd name="T20" fmla="*/ 222 w 464"/>
              <a:gd name="T21" fmla="*/ 136 h 464"/>
              <a:gd name="T22" fmla="*/ 112 w 464"/>
              <a:gd name="T23" fmla="*/ 119 h 464"/>
              <a:gd name="T24" fmla="*/ 19 w 464"/>
              <a:gd name="T25" fmla="*/ 223 h 464"/>
              <a:gd name="T26" fmla="*/ 112 w 464"/>
              <a:gd name="T27" fmla="*/ 119 h 464"/>
              <a:gd name="T28" fmla="*/ 65 w 464"/>
              <a:gd name="T29" fmla="*/ 364 h 464"/>
              <a:gd name="T30" fmla="*/ 93 w 464"/>
              <a:gd name="T31" fmla="*/ 242 h 464"/>
              <a:gd name="T32" fmla="*/ 131 w 464"/>
              <a:gd name="T33" fmla="*/ 340 h 464"/>
              <a:gd name="T34" fmla="*/ 222 w 464"/>
              <a:gd name="T35" fmla="*/ 242 h 464"/>
              <a:gd name="T36" fmla="*/ 131 w 464"/>
              <a:gd name="T37" fmla="*/ 340 h 464"/>
              <a:gd name="T38" fmla="*/ 222 w 464"/>
              <a:gd name="T39" fmla="*/ 440 h 464"/>
              <a:gd name="T40" fmla="*/ 138 w 464"/>
              <a:gd name="T41" fmla="*/ 357 h 464"/>
              <a:gd name="T42" fmla="*/ 326 w 464"/>
              <a:gd name="T43" fmla="*/ 357 h 464"/>
              <a:gd name="T44" fmla="*/ 241 w 464"/>
              <a:gd name="T45" fmla="*/ 440 h 464"/>
              <a:gd name="T46" fmla="*/ 352 w 464"/>
              <a:gd name="T47" fmla="*/ 242 h 464"/>
              <a:gd name="T48" fmla="*/ 241 w 464"/>
              <a:gd name="T49" fmla="*/ 328 h 464"/>
              <a:gd name="T50" fmla="*/ 352 w 464"/>
              <a:gd name="T51" fmla="*/ 345 h 464"/>
              <a:gd name="T52" fmla="*/ 445 w 464"/>
              <a:gd name="T53" fmla="*/ 242 h 464"/>
              <a:gd name="T54" fmla="*/ 352 w 464"/>
              <a:gd name="T55" fmla="*/ 345 h 464"/>
              <a:gd name="T56" fmla="*/ 399 w 464"/>
              <a:gd name="T57" fmla="*/ 100 h 464"/>
              <a:gd name="T58" fmla="*/ 371 w 464"/>
              <a:gd name="T59" fmla="*/ 223 h 464"/>
              <a:gd name="T60" fmla="*/ 280 w 464"/>
              <a:gd name="T61" fmla="*/ 25 h 464"/>
              <a:gd name="T62" fmla="*/ 386 w 464"/>
              <a:gd name="T63" fmla="*/ 86 h 464"/>
              <a:gd name="T64" fmla="*/ 78 w 464"/>
              <a:gd name="T65" fmla="*/ 86 h 464"/>
              <a:gd name="T66" fmla="*/ 184 w 464"/>
              <a:gd name="T67" fmla="*/ 25 h 464"/>
              <a:gd name="T68" fmla="*/ 184 w 464"/>
              <a:gd name="T69" fmla="*/ 439 h 464"/>
              <a:gd name="T70" fmla="*/ 78 w 464"/>
              <a:gd name="T71" fmla="*/ 378 h 464"/>
              <a:gd name="T72" fmla="*/ 386 w 464"/>
              <a:gd name="T73" fmla="*/ 378 h 464"/>
              <a:gd name="T74" fmla="*/ 280 w 464"/>
              <a:gd name="T75" fmla="*/ 439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4" h="464">
                <a:moveTo>
                  <a:pt x="464" y="232"/>
                </a:moveTo>
                <a:cubicBezTo>
                  <a:pt x="464" y="360"/>
                  <a:pt x="360" y="464"/>
                  <a:pt x="232" y="464"/>
                </a:cubicBezTo>
                <a:cubicBezTo>
                  <a:pt x="104" y="464"/>
                  <a:pt x="0" y="360"/>
                  <a:pt x="0" y="232"/>
                </a:cubicBezTo>
                <a:cubicBezTo>
                  <a:pt x="0" y="104"/>
                  <a:pt x="104" y="0"/>
                  <a:pt x="232" y="0"/>
                </a:cubicBezTo>
                <a:cubicBezTo>
                  <a:pt x="360" y="0"/>
                  <a:pt x="464" y="104"/>
                  <a:pt x="464" y="232"/>
                </a:cubicBezTo>
                <a:close/>
                <a:moveTo>
                  <a:pt x="241" y="223"/>
                </a:moveTo>
                <a:cubicBezTo>
                  <a:pt x="352" y="223"/>
                  <a:pt x="352" y="223"/>
                  <a:pt x="352" y="223"/>
                </a:cubicBezTo>
                <a:cubicBezTo>
                  <a:pt x="351" y="191"/>
                  <a:pt x="346" y="157"/>
                  <a:pt x="333" y="124"/>
                </a:cubicBezTo>
                <a:cubicBezTo>
                  <a:pt x="305" y="131"/>
                  <a:pt x="273" y="136"/>
                  <a:pt x="241" y="136"/>
                </a:cubicBezTo>
                <a:lnTo>
                  <a:pt x="241" y="223"/>
                </a:lnTo>
                <a:close/>
                <a:moveTo>
                  <a:pt x="326" y="107"/>
                </a:moveTo>
                <a:cubicBezTo>
                  <a:pt x="309" y="74"/>
                  <a:pt x="282" y="44"/>
                  <a:pt x="241" y="24"/>
                </a:cubicBezTo>
                <a:cubicBezTo>
                  <a:pt x="241" y="117"/>
                  <a:pt x="241" y="117"/>
                  <a:pt x="241" y="117"/>
                </a:cubicBezTo>
                <a:cubicBezTo>
                  <a:pt x="270" y="117"/>
                  <a:pt x="299" y="113"/>
                  <a:pt x="326" y="107"/>
                </a:cubicBezTo>
                <a:close/>
                <a:moveTo>
                  <a:pt x="222" y="24"/>
                </a:moveTo>
                <a:cubicBezTo>
                  <a:pt x="181" y="44"/>
                  <a:pt x="155" y="74"/>
                  <a:pt x="138" y="107"/>
                </a:cubicBezTo>
                <a:cubicBezTo>
                  <a:pt x="165" y="113"/>
                  <a:pt x="194" y="117"/>
                  <a:pt x="222" y="117"/>
                </a:cubicBezTo>
                <a:lnTo>
                  <a:pt x="222" y="24"/>
                </a:lnTo>
                <a:close/>
                <a:moveTo>
                  <a:pt x="131" y="124"/>
                </a:moveTo>
                <a:cubicBezTo>
                  <a:pt x="118" y="157"/>
                  <a:pt x="113" y="191"/>
                  <a:pt x="112" y="223"/>
                </a:cubicBezTo>
                <a:cubicBezTo>
                  <a:pt x="222" y="223"/>
                  <a:pt x="222" y="223"/>
                  <a:pt x="222" y="223"/>
                </a:cubicBezTo>
                <a:cubicBezTo>
                  <a:pt x="222" y="136"/>
                  <a:pt x="222" y="136"/>
                  <a:pt x="222" y="136"/>
                </a:cubicBezTo>
                <a:cubicBezTo>
                  <a:pt x="191" y="136"/>
                  <a:pt x="159" y="131"/>
                  <a:pt x="131" y="124"/>
                </a:cubicBezTo>
                <a:close/>
                <a:moveTo>
                  <a:pt x="112" y="119"/>
                </a:moveTo>
                <a:cubicBezTo>
                  <a:pt x="94" y="114"/>
                  <a:pt x="78" y="108"/>
                  <a:pt x="65" y="100"/>
                </a:cubicBezTo>
                <a:cubicBezTo>
                  <a:pt x="38" y="134"/>
                  <a:pt x="21" y="177"/>
                  <a:pt x="19" y="223"/>
                </a:cubicBezTo>
                <a:cubicBezTo>
                  <a:pt x="93" y="223"/>
                  <a:pt x="93" y="223"/>
                  <a:pt x="93" y="223"/>
                </a:cubicBezTo>
                <a:cubicBezTo>
                  <a:pt x="94" y="184"/>
                  <a:pt x="101" y="149"/>
                  <a:pt x="112" y="119"/>
                </a:cubicBezTo>
                <a:close/>
                <a:moveTo>
                  <a:pt x="19" y="242"/>
                </a:moveTo>
                <a:cubicBezTo>
                  <a:pt x="21" y="288"/>
                  <a:pt x="38" y="330"/>
                  <a:pt x="65" y="364"/>
                </a:cubicBezTo>
                <a:cubicBezTo>
                  <a:pt x="78" y="356"/>
                  <a:pt x="94" y="350"/>
                  <a:pt x="112" y="345"/>
                </a:cubicBezTo>
                <a:cubicBezTo>
                  <a:pt x="101" y="315"/>
                  <a:pt x="94" y="280"/>
                  <a:pt x="93" y="242"/>
                </a:cubicBezTo>
                <a:lnTo>
                  <a:pt x="19" y="242"/>
                </a:lnTo>
                <a:close/>
                <a:moveTo>
                  <a:pt x="131" y="340"/>
                </a:moveTo>
                <a:cubicBezTo>
                  <a:pt x="159" y="333"/>
                  <a:pt x="191" y="328"/>
                  <a:pt x="222" y="328"/>
                </a:cubicBezTo>
                <a:cubicBezTo>
                  <a:pt x="222" y="242"/>
                  <a:pt x="222" y="242"/>
                  <a:pt x="222" y="242"/>
                </a:cubicBezTo>
                <a:cubicBezTo>
                  <a:pt x="112" y="242"/>
                  <a:pt x="112" y="242"/>
                  <a:pt x="112" y="242"/>
                </a:cubicBezTo>
                <a:cubicBezTo>
                  <a:pt x="113" y="273"/>
                  <a:pt x="118" y="307"/>
                  <a:pt x="131" y="340"/>
                </a:cubicBezTo>
                <a:close/>
                <a:moveTo>
                  <a:pt x="138" y="357"/>
                </a:moveTo>
                <a:cubicBezTo>
                  <a:pt x="155" y="391"/>
                  <a:pt x="181" y="420"/>
                  <a:pt x="222" y="440"/>
                </a:cubicBezTo>
                <a:cubicBezTo>
                  <a:pt x="222" y="347"/>
                  <a:pt x="222" y="347"/>
                  <a:pt x="222" y="347"/>
                </a:cubicBezTo>
                <a:cubicBezTo>
                  <a:pt x="194" y="347"/>
                  <a:pt x="165" y="351"/>
                  <a:pt x="138" y="357"/>
                </a:cubicBezTo>
                <a:close/>
                <a:moveTo>
                  <a:pt x="241" y="440"/>
                </a:moveTo>
                <a:cubicBezTo>
                  <a:pt x="282" y="420"/>
                  <a:pt x="309" y="391"/>
                  <a:pt x="326" y="357"/>
                </a:cubicBezTo>
                <a:cubicBezTo>
                  <a:pt x="299" y="351"/>
                  <a:pt x="270" y="347"/>
                  <a:pt x="241" y="347"/>
                </a:cubicBezTo>
                <a:lnTo>
                  <a:pt x="241" y="440"/>
                </a:lnTo>
                <a:close/>
                <a:moveTo>
                  <a:pt x="333" y="340"/>
                </a:moveTo>
                <a:cubicBezTo>
                  <a:pt x="346" y="307"/>
                  <a:pt x="351" y="273"/>
                  <a:pt x="352" y="242"/>
                </a:cubicBezTo>
                <a:cubicBezTo>
                  <a:pt x="241" y="242"/>
                  <a:pt x="241" y="242"/>
                  <a:pt x="241" y="242"/>
                </a:cubicBezTo>
                <a:cubicBezTo>
                  <a:pt x="241" y="328"/>
                  <a:pt x="241" y="328"/>
                  <a:pt x="241" y="328"/>
                </a:cubicBezTo>
                <a:cubicBezTo>
                  <a:pt x="273" y="328"/>
                  <a:pt x="305" y="333"/>
                  <a:pt x="333" y="340"/>
                </a:cubicBezTo>
                <a:close/>
                <a:moveTo>
                  <a:pt x="352" y="345"/>
                </a:moveTo>
                <a:cubicBezTo>
                  <a:pt x="370" y="350"/>
                  <a:pt x="386" y="356"/>
                  <a:pt x="399" y="364"/>
                </a:cubicBezTo>
                <a:cubicBezTo>
                  <a:pt x="426" y="330"/>
                  <a:pt x="443" y="288"/>
                  <a:pt x="445" y="242"/>
                </a:cubicBezTo>
                <a:cubicBezTo>
                  <a:pt x="371" y="242"/>
                  <a:pt x="371" y="242"/>
                  <a:pt x="371" y="242"/>
                </a:cubicBezTo>
                <a:cubicBezTo>
                  <a:pt x="370" y="280"/>
                  <a:pt x="363" y="315"/>
                  <a:pt x="352" y="345"/>
                </a:cubicBezTo>
                <a:close/>
                <a:moveTo>
                  <a:pt x="445" y="223"/>
                </a:moveTo>
                <a:cubicBezTo>
                  <a:pt x="443" y="177"/>
                  <a:pt x="426" y="134"/>
                  <a:pt x="399" y="100"/>
                </a:cubicBezTo>
                <a:cubicBezTo>
                  <a:pt x="386" y="108"/>
                  <a:pt x="370" y="114"/>
                  <a:pt x="352" y="119"/>
                </a:cubicBezTo>
                <a:cubicBezTo>
                  <a:pt x="363" y="149"/>
                  <a:pt x="370" y="184"/>
                  <a:pt x="371" y="223"/>
                </a:cubicBezTo>
                <a:lnTo>
                  <a:pt x="445" y="223"/>
                </a:lnTo>
                <a:close/>
                <a:moveTo>
                  <a:pt x="280" y="25"/>
                </a:moveTo>
                <a:cubicBezTo>
                  <a:pt x="308" y="44"/>
                  <a:pt x="329" y="70"/>
                  <a:pt x="345" y="102"/>
                </a:cubicBezTo>
                <a:cubicBezTo>
                  <a:pt x="360" y="97"/>
                  <a:pt x="374" y="92"/>
                  <a:pt x="386" y="86"/>
                </a:cubicBezTo>
                <a:cubicBezTo>
                  <a:pt x="358" y="56"/>
                  <a:pt x="321" y="34"/>
                  <a:pt x="280" y="25"/>
                </a:cubicBezTo>
                <a:close/>
                <a:moveTo>
                  <a:pt x="78" y="86"/>
                </a:moveTo>
                <a:cubicBezTo>
                  <a:pt x="90" y="92"/>
                  <a:pt x="104" y="97"/>
                  <a:pt x="119" y="102"/>
                </a:cubicBezTo>
                <a:cubicBezTo>
                  <a:pt x="134" y="70"/>
                  <a:pt x="156" y="44"/>
                  <a:pt x="184" y="25"/>
                </a:cubicBezTo>
                <a:cubicBezTo>
                  <a:pt x="143" y="34"/>
                  <a:pt x="106" y="56"/>
                  <a:pt x="78" y="86"/>
                </a:cubicBezTo>
                <a:close/>
                <a:moveTo>
                  <a:pt x="184" y="439"/>
                </a:moveTo>
                <a:cubicBezTo>
                  <a:pt x="156" y="420"/>
                  <a:pt x="134" y="394"/>
                  <a:pt x="119" y="362"/>
                </a:cubicBezTo>
                <a:cubicBezTo>
                  <a:pt x="104" y="367"/>
                  <a:pt x="90" y="372"/>
                  <a:pt x="78" y="378"/>
                </a:cubicBezTo>
                <a:cubicBezTo>
                  <a:pt x="106" y="408"/>
                  <a:pt x="143" y="430"/>
                  <a:pt x="184" y="439"/>
                </a:cubicBezTo>
                <a:close/>
                <a:moveTo>
                  <a:pt x="386" y="378"/>
                </a:moveTo>
                <a:cubicBezTo>
                  <a:pt x="374" y="372"/>
                  <a:pt x="360" y="367"/>
                  <a:pt x="345" y="362"/>
                </a:cubicBezTo>
                <a:cubicBezTo>
                  <a:pt x="329" y="394"/>
                  <a:pt x="308" y="420"/>
                  <a:pt x="280" y="439"/>
                </a:cubicBezTo>
                <a:cubicBezTo>
                  <a:pt x="321" y="430"/>
                  <a:pt x="358" y="408"/>
                  <a:pt x="386" y="378"/>
                </a:cubicBezTo>
                <a:close/>
              </a:path>
            </a:pathLst>
          </a:custGeom>
          <a:solidFill>
            <a:schemeClr val="bg1"/>
          </a:solidFill>
          <a:ln w="3175">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a:solidFill>
                <a:prstClr val="black"/>
              </a:solidFill>
              <a:latin typeface="メイリオ"/>
              <a:ea typeface="メイリオ"/>
            </a:endParaRPr>
          </a:p>
        </p:txBody>
      </p:sp>
      <p:sp>
        <p:nvSpPr>
          <p:cNvPr id="18" name="Freeform 56">
            <a:extLst>
              <a:ext uri="{FF2B5EF4-FFF2-40B4-BE49-F238E27FC236}">
                <a16:creationId xmlns:a16="http://schemas.microsoft.com/office/drawing/2014/main" id="{48659279-BEC4-7ABB-1E0E-A2746CF90707}"/>
              </a:ext>
            </a:extLst>
          </p:cNvPr>
          <p:cNvSpPr>
            <a:spLocks noEditPoints="1"/>
          </p:cNvSpPr>
          <p:nvPr/>
        </p:nvSpPr>
        <p:spPr bwMode="auto">
          <a:xfrm>
            <a:off x="8168431" y="924091"/>
            <a:ext cx="466289" cy="376817"/>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a:solidFill>
                <a:prstClr val="black"/>
              </a:solidFill>
              <a:latin typeface="メイリオ"/>
              <a:ea typeface="メイリオ"/>
            </a:endParaRPr>
          </a:p>
        </p:txBody>
      </p:sp>
      <p:grpSp>
        <p:nvGrpSpPr>
          <p:cNvPr id="19" name="グループ化 18">
            <a:extLst>
              <a:ext uri="{FF2B5EF4-FFF2-40B4-BE49-F238E27FC236}">
                <a16:creationId xmlns:a16="http://schemas.microsoft.com/office/drawing/2014/main" id="{02F77BEE-82E2-325D-61A4-2E73B6BE1053}"/>
              </a:ext>
            </a:extLst>
          </p:cNvPr>
          <p:cNvGrpSpPr/>
          <p:nvPr/>
        </p:nvGrpSpPr>
        <p:grpSpPr>
          <a:xfrm>
            <a:off x="5189339" y="920877"/>
            <a:ext cx="598160" cy="360000"/>
            <a:chOff x="5433949" y="663042"/>
            <a:chExt cx="652955" cy="392978"/>
          </a:xfrm>
        </p:grpSpPr>
        <p:sp>
          <p:nvSpPr>
            <p:cNvPr id="20" name="正方形/長方形 19">
              <a:extLst>
                <a:ext uri="{FF2B5EF4-FFF2-40B4-BE49-F238E27FC236}">
                  <a16:creationId xmlns:a16="http://schemas.microsoft.com/office/drawing/2014/main" id="{905BC459-CF8B-5FCE-D5CC-B5D4006F1523}"/>
                </a:ext>
              </a:extLst>
            </p:cNvPr>
            <p:cNvSpPr/>
            <p:nvPr/>
          </p:nvSpPr>
          <p:spPr>
            <a:xfrm>
              <a:off x="5433949" y="786153"/>
              <a:ext cx="185751" cy="249471"/>
            </a:xfrm>
            <a:prstGeom prst="rect">
              <a:avLst/>
            </a:pr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a:solidFill>
                  <a:prstClr val="black"/>
                </a:solidFill>
                <a:latin typeface="メイリオ"/>
                <a:ea typeface="メイリオ"/>
              </a:endParaRPr>
            </a:p>
          </p:txBody>
        </p:sp>
        <p:sp>
          <p:nvSpPr>
            <p:cNvPr id="21" name="Freeform 11">
              <a:extLst>
                <a:ext uri="{FF2B5EF4-FFF2-40B4-BE49-F238E27FC236}">
                  <a16:creationId xmlns:a16="http://schemas.microsoft.com/office/drawing/2014/main" id="{66A1148D-97D0-0CB9-0152-A3E926FF901F}"/>
                </a:ext>
              </a:extLst>
            </p:cNvPr>
            <p:cNvSpPr>
              <a:spLocks noEditPoints="1"/>
            </p:cNvSpPr>
            <p:nvPr/>
          </p:nvSpPr>
          <p:spPr bwMode="auto">
            <a:xfrm>
              <a:off x="5436369" y="663042"/>
              <a:ext cx="650535" cy="392978"/>
            </a:xfrm>
            <a:custGeom>
              <a:avLst/>
              <a:gdLst>
                <a:gd name="T0" fmla="*/ 72 w 643"/>
                <a:gd name="T1" fmla="*/ 289 h 337"/>
                <a:gd name="T2" fmla="*/ 206 w 643"/>
                <a:gd name="T3" fmla="*/ 0 h 337"/>
                <a:gd name="T4" fmla="*/ 139 w 643"/>
                <a:gd name="T5" fmla="*/ 113 h 337"/>
                <a:gd name="T6" fmla="*/ 95 w 643"/>
                <a:gd name="T7" fmla="*/ 77 h 337"/>
                <a:gd name="T8" fmla="*/ 23 w 643"/>
                <a:gd name="T9" fmla="*/ 77 h 337"/>
                <a:gd name="T10" fmla="*/ 23 w 643"/>
                <a:gd name="T11" fmla="*/ 77 h 337"/>
                <a:gd name="T12" fmla="*/ 111 w 643"/>
                <a:gd name="T13" fmla="*/ 165 h 337"/>
                <a:gd name="T14" fmla="*/ 95 w 643"/>
                <a:gd name="T15" fmla="*/ 165 h 337"/>
                <a:gd name="T16" fmla="*/ 51 w 643"/>
                <a:gd name="T17" fmla="*/ 128 h 337"/>
                <a:gd name="T18" fmla="*/ 111 w 643"/>
                <a:gd name="T19" fmla="*/ 180 h 337"/>
                <a:gd name="T20" fmla="*/ 111 w 643"/>
                <a:gd name="T21" fmla="*/ 180 h 337"/>
                <a:gd name="T22" fmla="*/ 67 w 643"/>
                <a:gd name="T23" fmla="*/ 217 h 337"/>
                <a:gd name="T24" fmla="*/ 51 w 643"/>
                <a:gd name="T25" fmla="*/ 217 h 337"/>
                <a:gd name="T26" fmla="*/ 139 w 643"/>
                <a:gd name="T27" fmla="*/ 232 h 337"/>
                <a:gd name="T28" fmla="*/ 155 w 643"/>
                <a:gd name="T29" fmla="*/ 77 h 337"/>
                <a:gd name="T30" fmla="*/ 155 w 643"/>
                <a:gd name="T31" fmla="*/ 77 h 337"/>
                <a:gd name="T32" fmla="*/ 111 w 643"/>
                <a:gd name="T33" fmla="*/ 61 h 337"/>
                <a:gd name="T34" fmla="*/ 95 w 643"/>
                <a:gd name="T35" fmla="*/ 61 h 337"/>
                <a:gd name="T36" fmla="*/ 51 w 643"/>
                <a:gd name="T37" fmla="*/ 25 h 337"/>
                <a:gd name="T38" fmla="*/ 155 w 643"/>
                <a:gd name="T39" fmla="*/ 25 h 337"/>
                <a:gd name="T40" fmla="*/ 155 w 643"/>
                <a:gd name="T41" fmla="*/ 25 h 337"/>
                <a:gd name="T42" fmla="*/ 155 w 643"/>
                <a:gd name="T43" fmla="*/ 165 h 337"/>
                <a:gd name="T44" fmla="*/ 184 w 643"/>
                <a:gd name="T45" fmla="*/ 217 h 337"/>
                <a:gd name="T46" fmla="*/ 184 w 643"/>
                <a:gd name="T47" fmla="*/ 232 h 337"/>
                <a:gd name="T48" fmla="*/ 67 w 643"/>
                <a:gd name="T49" fmla="*/ 232 h 337"/>
                <a:gd name="T50" fmla="*/ 67 w 643"/>
                <a:gd name="T51" fmla="*/ 232 h 337"/>
                <a:gd name="T52" fmla="*/ 23 w 643"/>
                <a:gd name="T53" fmla="*/ 268 h 337"/>
                <a:gd name="T54" fmla="*/ 357 w 643"/>
                <a:gd name="T55" fmla="*/ 107 h 337"/>
                <a:gd name="T56" fmla="*/ 318 w 643"/>
                <a:gd name="T57" fmla="*/ 156 h 337"/>
                <a:gd name="T58" fmla="*/ 362 w 643"/>
                <a:gd name="T59" fmla="*/ 78 h 337"/>
                <a:gd name="T60" fmla="*/ 251 w 643"/>
                <a:gd name="T61" fmla="*/ 156 h 337"/>
                <a:gd name="T62" fmla="*/ 357 w 643"/>
                <a:gd name="T63" fmla="*/ 50 h 337"/>
                <a:gd name="T64" fmla="*/ 312 w 643"/>
                <a:gd name="T65" fmla="*/ 194 h 337"/>
                <a:gd name="T66" fmla="*/ 595 w 643"/>
                <a:gd name="T67" fmla="*/ 337 h 337"/>
                <a:gd name="T68" fmla="*/ 643 w 643"/>
                <a:gd name="T69" fmla="*/ 194 h 337"/>
                <a:gd name="T70" fmla="*/ 507 w 643"/>
                <a:gd name="T71" fmla="*/ 165 h 337"/>
                <a:gd name="T72" fmla="*/ 423 w 643"/>
                <a:gd name="T73" fmla="*/ 241 h 337"/>
                <a:gd name="T74" fmla="*/ 426 w 643"/>
                <a:gd name="T75" fmla="*/ 238 h 337"/>
                <a:gd name="T76" fmla="*/ 481 w 643"/>
                <a:gd name="T77" fmla="*/ 244 h 337"/>
                <a:gd name="T78" fmla="*/ 488 w 643"/>
                <a:gd name="T79" fmla="*/ 255 h 337"/>
                <a:gd name="T80" fmla="*/ 454 w 643"/>
                <a:gd name="T81" fmla="*/ 238 h 337"/>
                <a:gd name="T82" fmla="*/ 490 w 643"/>
                <a:gd name="T83" fmla="*/ 216 h 337"/>
                <a:gd name="T84" fmla="*/ 522 w 643"/>
                <a:gd name="T85" fmla="*/ 267 h 337"/>
                <a:gd name="T86" fmla="*/ 540 w 643"/>
                <a:gd name="T87" fmla="*/ 232 h 337"/>
                <a:gd name="T88" fmla="*/ 512 w 643"/>
                <a:gd name="T89" fmla="*/ 304 h 337"/>
                <a:gd name="T90" fmla="*/ 510 w 643"/>
                <a:gd name="T91" fmla="*/ 312 h 337"/>
                <a:gd name="T92" fmla="*/ 508 w 643"/>
                <a:gd name="T93" fmla="*/ 304 h 337"/>
                <a:gd name="T94" fmla="*/ 488 w 643"/>
                <a:gd name="T95" fmla="*/ 273 h 337"/>
                <a:gd name="T96" fmla="*/ 479 w 643"/>
                <a:gd name="T97" fmla="*/ 312 h 337"/>
                <a:gd name="T98" fmla="*/ 454 w 643"/>
                <a:gd name="T99" fmla="*/ 307 h 337"/>
                <a:gd name="T100" fmla="*/ 467 w 643"/>
                <a:gd name="T101" fmla="*/ 255 h 337"/>
                <a:gd name="T102" fmla="*/ 412 w 643"/>
                <a:gd name="T103" fmla="*/ 316 h 337"/>
                <a:gd name="T104" fmla="*/ 400 w 643"/>
                <a:gd name="T105" fmla="*/ 244 h 337"/>
                <a:gd name="T106" fmla="*/ 533 w 643"/>
                <a:gd name="T107" fmla="*/ 314 h 337"/>
                <a:gd name="T108" fmla="*/ 490 w 643"/>
                <a:gd name="T109" fmla="*/ 31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3" h="337">
                  <a:moveTo>
                    <a:pt x="0" y="0"/>
                  </a:moveTo>
                  <a:cubicBezTo>
                    <a:pt x="0" y="337"/>
                    <a:pt x="0" y="337"/>
                    <a:pt x="0" y="337"/>
                  </a:cubicBezTo>
                  <a:cubicBezTo>
                    <a:pt x="72" y="337"/>
                    <a:pt x="72" y="337"/>
                    <a:pt x="72" y="337"/>
                  </a:cubicBezTo>
                  <a:cubicBezTo>
                    <a:pt x="72" y="289"/>
                    <a:pt x="72" y="289"/>
                    <a:pt x="72" y="289"/>
                  </a:cubicBezTo>
                  <a:cubicBezTo>
                    <a:pt x="134" y="289"/>
                    <a:pt x="134" y="289"/>
                    <a:pt x="134" y="289"/>
                  </a:cubicBezTo>
                  <a:cubicBezTo>
                    <a:pt x="134" y="337"/>
                    <a:pt x="134" y="337"/>
                    <a:pt x="134" y="337"/>
                  </a:cubicBezTo>
                  <a:cubicBezTo>
                    <a:pt x="206" y="337"/>
                    <a:pt x="206" y="337"/>
                    <a:pt x="206" y="337"/>
                  </a:cubicBezTo>
                  <a:cubicBezTo>
                    <a:pt x="206" y="0"/>
                    <a:pt x="206" y="0"/>
                    <a:pt x="206" y="0"/>
                  </a:cubicBezTo>
                  <a:lnTo>
                    <a:pt x="0" y="0"/>
                  </a:lnTo>
                  <a:close/>
                  <a:moveTo>
                    <a:pt x="111" y="77"/>
                  </a:moveTo>
                  <a:cubicBezTo>
                    <a:pt x="139" y="77"/>
                    <a:pt x="139" y="77"/>
                    <a:pt x="139" y="77"/>
                  </a:cubicBezTo>
                  <a:cubicBezTo>
                    <a:pt x="139" y="113"/>
                    <a:pt x="139" y="113"/>
                    <a:pt x="139" y="113"/>
                  </a:cubicBezTo>
                  <a:cubicBezTo>
                    <a:pt x="111" y="113"/>
                    <a:pt x="111" y="113"/>
                    <a:pt x="111" y="113"/>
                  </a:cubicBezTo>
                  <a:lnTo>
                    <a:pt x="111" y="77"/>
                  </a:lnTo>
                  <a:close/>
                  <a:moveTo>
                    <a:pt x="67" y="77"/>
                  </a:moveTo>
                  <a:cubicBezTo>
                    <a:pt x="95" y="77"/>
                    <a:pt x="95" y="77"/>
                    <a:pt x="95" y="77"/>
                  </a:cubicBezTo>
                  <a:cubicBezTo>
                    <a:pt x="95" y="113"/>
                    <a:pt x="95" y="113"/>
                    <a:pt x="95" y="113"/>
                  </a:cubicBezTo>
                  <a:cubicBezTo>
                    <a:pt x="67" y="113"/>
                    <a:pt x="67" y="113"/>
                    <a:pt x="67" y="113"/>
                  </a:cubicBezTo>
                  <a:lnTo>
                    <a:pt x="67" y="77"/>
                  </a:lnTo>
                  <a:close/>
                  <a:moveTo>
                    <a:pt x="23" y="77"/>
                  </a:moveTo>
                  <a:cubicBezTo>
                    <a:pt x="51" y="77"/>
                    <a:pt x="51" y="77"/>
                    <a:pt x="51" y="77"/>
                  </a:cubicBezTo>
                  <a:cubicBezTo>
                    <a:pt x="51" y="113"/>
                    <a:pt x="51" y="113"/>
                    <a:pt x="51" y="113"/>
                  </a:cubicBezTo>
                  <a:cubicBezTo>
                    <a:pt x="23" y="113"/>
                    <a:pt x="23" y="113"/>
                    <a:pt x="23" y="113"/>
                  </a:cubicBezTo>
                  <a:lnTo>
                    <a:pt x="23" y="77"/>
                  </a:lnTo>
                  <a:close/>
                  <a:moveTo>
                    <a:pt x="111" y="128"/>
                  </a:moveTo>
                  <a:cubicBezTo>
                    <a:pt x="139" y="128"/>
                    <a:pt x="139" y="128"/>
                    <a:pt x="139" y="128"/>
                  </a:cubicBezTo>
                  <a:cubicBezTo>
                    <a:pt x="139" y="165"/>
                    <a:pt x="139" y="165"/>
                    <a:pt x="139" y="165"/>
                  </a:cubicBezTo>
                  <a:cubicBezTo>
                    <a:pt x="111" y="165"/>
                    <a:pt x="111" y="165"/>
                    <a:pt x="111" y="165"/>
                  </a:cubicBezTo>
                  <a:lnTo>
                    <a:pt x="111" y="128"/>
                  </a:lnTo>
                  <a:close/>
                  <a:moveTo>
                    <a:pt x="67" y="128"/>
                  </a:moveTo>
                  <a:cubicBezTo>
                    <a:pt x="95" y="128"/>
                    <a:pt x="95" y="128"/>
                    <a:pt x="95" y="128"/>
                  </a:cubicBezTo>
                  <a:cubicBezTo>
                    <a:pt x="95" y="165"/>
                    <a:pt x="95" y="165"/>
                    <a:pt x="95" y="165"/>
                  </a:cubicBezTo>
                  <a:cubicBezTo>
                    <a:pt x="67" y="165"/>
                    <a:pt x="67" y="165"/>
                    <a:pt x="67" y="165"/>
                  </a:cubicBezTo>
                  <a:lnTo>
                    <a:pt x="67" y="128"/>
                  </a:lnTo>
                  <a:close/>
                  <a:moveTo>
                    <a:pt x="23" y="128"/>
                  </a:moveTo>
                  <a:cubicBezTo>
                    <a:pt x="51" y="128"/>
                    <a:pt x="51" y="128"/>
                    <a:pt x="51" y="128"/>
                  </a:cubicBezTo>
                  <a:cubicBezTo>
                    <a:pt x="51" y="165"/>
                    <a:pt x="51" y="165"/>
                    <a:pt x="51" y="165"/>
                  </a:cubicBezTo>
                  <a:cubicBezTo>
                    <a:pt x="23" y="165"/>
                    <a:pt x="23" y="165"/>
                    <a:pt x="23" y="165"/>
                  </a:cubicBezTo>
                  <a:lnTo>
                    <a:pt x="23" y="128"/>
                  </a:lnTo>
                  <a:close/>
                  <a:moveTo>
                    <a:pt x="111" y="180"/>
                  </a:moveTo>
                  <a:cubicBezTo>
                    <a:pt x="139" y="180"/>
                    <a:pt x="139" y="180"/>
                    <a:pt x="139" y="180"/>
                  </a:cubicBezTo>
                  <a:cubicBezTo>
                    <a:pt x="139" y="217"/>
                    <a:pt x="139" y="217"/>
                    <a:pt x="139" y="217"/>
                  </a:cubicBezTo>
                  <a:cubicBezTo>
                    <a:pt x="111" y="217"/>
                    <a:pt x="111" y="217"/>
                    <a:pt x="111" y="217"/>
                  </a:cubicBezTo>
                  <a:lnTo>
                    <a:pt x="111" y="180"/>
                  </a:lnTo>
                  <a:close/>
                  <a:moveTo>
                    <a:pt x="67" y="180"/>
                  </a:moveTo>
                  <a:cubicBezTo>
                    <a:pt x="95" y="180"/>
                    <a:pt x="95" y="180"/>
                    <a:pt x="95" y="180"/>
                  </a:cubicBezTo>
                  <a:cubicBezTo>
                    <a:pt x="95" y="217"/>
                    <a:pt x="95" y="217"/>
                    <a:pt x="95" y="217"/>
                  </a:cubicBezTo>
                  <a:cubicBezTo>
                    <a:pt x="67" y="217"/>
                    <a:pt x="67" y="217"/>
                    <a:pt x="67" y="217"/>
                  </a:cubicBezTo>
                  <a:lnTo>
                    <a:pt x="67" y="180"/>
                  </a:lnTo>
                  <a:close/>
                  <a:moveTo>
                    <a:pt x="23" y="180"/>
                  </a:moveTo>
                  <a:cubicBezTo>
                    <a:pt x="51" y="180"/>
                    <a:pt x="51" y="180"/>
                    <a:pt x="51" y="180"/>
                  </a:cubicBezTo>
                  <a:cubicBezTo>
                    <a:pt x="51" y="217"/>
                    <a:pt x="51" y="217"/>
                    <a:pt x="51" y="217"/>
                  </a:cubicBezTo>
                  <a:cubicBezTo>
                    <a:pt x="23" y="217"/>
                    <a:pt x="23" y="217"/>
                    <a:pt x="23" y="217"/>
                  </a:cubicBezTo>
                  <a:lnTo>
                    <a:pt x="23" y="180"/>
                  </a:lnTo>
                  <a:close/>
                  <a:moveTo>
                    <a:pt x="111" y="232"/>
                  </a:moveTo>
                  <a:cubicBezTo>
                    <a:pt x="139" y="232"/>
                    <a:pt x="139" y="232"/>
                    <a:pt x="139" y="232"/>
                  </a:cubicBezTo>
                  <a:cubicBezTo>
                    <a:pt x="139" y="268"/>
                    <a:pt x="139" y="268"/>
                    <a:pt x="139" y="268"/>
                  </a:cubicBezTo>
                  <a:cubicBezTo>
                    <a:pt x="111" y="268"/>
                    <a:pt x="111" y="268"/>
                    <a:pt x="111" y="268"/>
                  </a:cubicBezTo>
                  <a:lnTo>
                    <a:pt x="111" y="232"/>
                  </a:lnTo>
                  <a:close/>
                  <a:moveTo>
                    <a:pt x="155" y="77"/>
                  </a:moveTo>
                  <a:cubicBezTo>
                    <a:pt x="184" y="77"/>
                    <a:pt x="184" y="77"/>
                    <a:pt x="184" y="77"/>
                  </a:cubicBezTo>
                  <a:cubicBezTo>
                    <a:pt x="184" y="113"/>
                    <a:pt x="184" y="113"/>
                    <a:pt x="184" y="113"/>
                  </a:cubicBezTo>
                  <a:cubicBezTo>
                    <a:pt x="155" y="113"/>
                    <a:pt x="155" y="113"/>
                    <a:pt x="155" y="113"/>
                  </a:cubicBezTo>
                  <a:lnTo>
                    <a:pt x="155" y="77"/>
                  </a:lnTo>
                  <a:close/>
                  <a:moveTo>
                    <a:pt x="111" y="25"/>
                  </a:moveTo>
                  <a:cubicBezTo>
                    <a:pt x="139" y="25"/>
                    <a:pt x="139" y="25"/>
                    <a:pt x="139" y="25"/>
                  </a:cubicBezTo>
                  <a:cubicBezTo>
                    <a:pt x="139" y="61"/>
                    <a:pt x="139" y="61"/>
                    <a:pt x="139" y="61"/>
                  </a:cubicBezTo>
                  <a:cubicBezTo>
                    <a:pt x="111" y="61"/>
                    <a:pt x="111" y="61"/>
                    <a:pt x="111" y="61"/>
                  </a:cubicBezTo>
                  <a:lnTo>
                    <a:pt x="111" y="25"/>
                  </a:lnTo>
                  <a:close/>
                  <a:moveTo>
                    <a:pt x="67" y="25"/>
                  </a:moveTo>
                  <a:cubicBezTo>
                    <a:pt x="95" y="25"/>
                    <a:pt x="95" y="25"/>
                    <a:pt x="95" y="25"/>
                  </a:cubicBezTo>
                  <a:cubicBezTo>
                    <a:pt x="95" y="61"/>
                    <a:pt x="95" y="61"/>
                    <a:pt x="95" y="61"/>
                  </a:cubicBezTo>
                  <a:cubicBezTo>
                    <a:pt x="67" y="61"/>
                    <a:pt x="67" y="61"/>
                    <a:pt x="67" y="61"/>
                  </a:cubicBezTo>
                  <a:lnTo>
                    <a:pt x="67" y="25"/>
                  </a:lnTo>
                  <a:close/>
                  <a:moveTo>
                    <a:pt x="23" y="25"/>
                  </a:moveTo>
                  <a:cubicBezTo>
                    <a:pt x="51" y="25"/>
                    <a:pt x="51" y="25"/>
                    <a:pt x="51" y="25"/>
                  </a:cubicBezTo>
                  <a:cubicBezTo>
                    <a:pt x="51" y="61"/>
                    <a:pt x="51" y="61"/>
                    <a:pt x="51" y="61"/>
                  </a:cubicBezTo>
                  <a:cubicBezTo>
                    <a:pt x="23" y="61"/>
                    <a:pt x="23" y="61"/>
                    <a:pt x="23" y="61"/>
                  </a:cubicBezTo>
                  <a:lnTo>
                    <a:pt x="23" y="25"/>
                  </a:lnTo>
                  <a:close/>
                  <a:moveTo>
                    <a:pt x="155" y="25"/>
                  </a:moveTo>
                  <a:cubicBezTo>
                    <a:pt x="184" y="25"/>
                    <a:pt x="184" y="25"/>
                    <a:pt x="184" y="25"/>
                  </a:cubicBezTo>
                  <a:cubicBezTo>
                    <a:pt x="184" y="61"/>
                    <a:pt x="184" y="61"/>
                    <a:pt x="184" y="61"/>
                  </a:cubicBezTo>
                  <a:cubicBezTo>
                    <a:pt x="155" y="61"/>
                    <a:pt x="155" y="61"/>
                    <a:pt x="155" y="61"/>
                  </a:cubicBezTo>
                  <a:lnTo>
                    <a:pt x="155" y="25"/>
                  </a:lnTo>
                  <a:close/>
                  <a:moveTo>
                    <a:pt x="155" y="128"/>
                  </a:moveTo>
                  <a:cubicBezTo>
                    <a:pt x="184" y="128"/>
                    <a:pt x="184" y="128"/>
                    <a:pt x="184" y="128"/>
                  </a:cubicBezTo>
                  <a:cubicBezTo>
                    <a:pt x="184" y="165"/>
                    <a:pt x="184" y="165"/>
                    <a:pt x="184" y="165"/>
                  </a:cubicBezTo>
                  <a:cubicBezTo>
                    <a:pt x="155" y="165"/>
                    <a:pt x="155" y="165"/>
                    <a:pt x="155" y="165"/>
                  </a:cubicBezTo>
                  <a:lnTo>
                    <a:pt x="155" y="128"/>
                  </a:lnTo>
                  <a:close/>
                  <a:moveTo>
                    <a:pt x="155" y="180"/>
                  </a:moveTo>
                  <a:cubicBezTo>
                    <a:pt x="184" y="180"/>
                    <a:pt x="184" y="180"/>
                    <a:pt x="184" y="180"/>
                  </a:cubicBezTo>
                  <a:cubicBezTo>
                    <a:pt x="184" y="217"/>
                    <a:pt x="184" y="217"/>
                    <a:pt x="184" y="217"/>
                  </a:cubicBezTo>
                  <a:cubicBezTo>
                    <a:pt x="155" y="217"/>
                    <a:pt x="155" y="217"/>
                    <a:pt x="155" y="217"/>
                  </a:cubicBezTo>
                  <a:lnTo>
                    <a:pt x="155" y="180"/>
                  </a:lnTo>
                  <a:close/>
                  <a:moveTo>
                    <a:pt x="155" y="232"/>
                  </a:moveTo>
                  <a:cubicBezTo>
                    <a:pt x="184" y="232"/>
                    <a:pt x="184" y="232"/>
                    <a:pt x="184" y="232"/>
                  </a:cubicBezTo>
                  <a:cubicBezTo>
                    <a:pt x="184" y="268"/>
                    <a:pt x="184" y="268"/>
                    <a:pt x="184" y="268"/>
                  </a:cubicBezTo>
                  <a:cubicBezTo>
                    <a:pt x="155" y="268"/>
                    <a:pt x="155" y="268"/>
                    <a:pt x="155" y="268"/>
                  </a:cubicBezTo>
                  <a:lnTo>
                    <a:pt x="155" y="232"/>
                  </a:lnTo>
                  <a:close/>
                  <a:moveTo>
                    <a:pt x="67" y="232"/>
                  </a:moveTo>
                  <a:cubicBezTo>
                    <a:pt x="95" y="232"/>
                    <a:pt x="95" y="232"/>
                    <a:pt x="95" y="232"/>
                  </a:cubicBezTo>
                  <a:cubicBezTo>
                    <a:pt x="95" y="268"/>
                    <a:pt x="95" y="268"/>
                    <a:pt x="95" y="268"/>
                  </a:cubicBezTo>
                  <a:cubicBezTo>
                    <a:pt x="67" y="268"/>
                    <a:pt x="67" y="268"/>
                    <a:pt x="67" y="268"/>
                  </a:cubicBezTo>
                  <a:lnTo>
                    <a:pt x="67" y="232"/>
                  </a:lnTo>
                  <a:close/>
                  <a:moveTo>
                    <a:pt x="23" y="232"/>
                  </a:moveTo>
                  <a:cubicBezTo>
                    <a:pt x="51" y="232"/>
                    <a:pt x="51" y="232"/>
                    <a:pt x="51" y="232"/>
                  </a:cubicBezTo>
                  <a:cubicBezTo>
                    <a:pt x="51" y="268"/>
                    <a:pt x="51" y="268"/>
                    <a:pt x="51" y="268"/>
                  </a:cubicBezTo>
                  <a:cubicBezTo>
                    <a:pt x="23" y="268"/>
                    <a:pt x="23" y="268"/>
                    <a:pt x="23" y="268"/>
                  </a:cubicBezTo>
                  <a:lnTo>
                    <a:pt x="23" y="232"/>
                  </a:lnTo>
                  <a:close/>
                  <a:moveTo>
                    <a:pt x="318" y="156"/>
                  </a:moveTo>
                  <a:cubicBezTo>
                    <a:pt x="315" y="156"/>
                    <a:pt x="313" y="154"/>
                    <a:pt x="313" y="151"/>
                  </a:cubicBezTo>
                  <a:cubicBezTo>
                    <a:pt x="313" y="126"/>
                    <a:pt x="332" y="107"/>
                    <a:pt x="357" y="107"/>
                  </a:cubicBezTo>
                  <a:cubicBezTo>
                    <a:pt x="360" y="107"/>
                    <a:pt x="362" y="109"/>
                    <a:pt x="362" y="112"/>
                  </a:cubicBezTo>
                  <a:cubicBezTo>
                    <a:pt x="362" y="115"/>
                    <a:pt x="360" y="117"/>
                    <a:pt x="357" y="117"/>
                  </a:cubicBezTo>
                  <a:cubicBezTo>
                    <a:pt x="338" y="117"/>
                    <a:pt x="323" y="132"/>
                    <a:pt x="323" y="151"/>
                  </a:cubicBezTo>
                  <a:cubicBezTo>
                    <a:pt x="323" y="154"/>
                    <a:pt x="321" y="156"/>
                    <a:pt x="318" y="156"/>
                  </a:cubicBezTo>
                  <a:close/>
                  <a:moveTo>
                    <a:pt x="284" y="156"/>
                  </a:moveTo>
                  <a:cubicBezTo>
                    <a:pt x="281" y="156"/>
                    <a:pt x="279" y="154"/>
                    <a:pt x="279" y="151"/>
                  </a:cubicBezTo>
                  <a:cubicBezTo>
                    <a:pt x="279" y="108"/>
                    <a:pt x="314" y="73"/>
                    <a:pt x="357" y="73"/>
                  </a:cubicBezTo>
                  <a:cubicBezTo>
                    <a:pt x="360" y="73"/>
                    <a:pt x="362" y="75"/>
                    <a:pt x="362" y="78"/>
                  </a:cubicBezTo>
                  <a:cubicBezTo>
                    <a:pt x="362" y="81"/>
                    <a:pt x="360" y="84"/>
                    <a:pt x="357" y="84"/>
                  </a:cubicBezTo>
                  <a:cubicBezTo>
                    <a:pt x="320" y="84"/>
                    <a:pt x="290" y="114"/>
                    <a:pt x="290" y="151"/>
                  </a:cubicBezTo>
                  <a:cubicBezTo>
                    <a:pt x="290" y="154"/>
                    <a:pt x="287" y="156"/>
                    <a:pt x="284" y="156"/>
                  </a:cubicBezTo>
                  <a:close/>
                  <a:moveTo>
                    <a:pt x="251" y="156"/>
                  </a:moveTo>
                  <a:cubicBezTo>
                    <a:pt x="248" y="156"/>
                    <a:pt x="245" y="154"/>
                    <a:pt x="245" y="151"/>
                  </a:cubicBezTo>
                  <a:cubicBezTo>
                    <a:pt x="245" y="89"/>
                    <a:pt x="295" y="39"/>
                    <a:pt x="357" y="39"/>
                  </a:cubicBezTo>
                  <a:cubicBezTo>
                    <a:pt x="360" y="39"/>
                    <a:pt x="362" y="42"/>
                    <a:pt x="362" y="45"/>
                  </a:cubicBezTo>
                  <a:cubicBezTo>
                    <a:pt x="362" y="48"/>
                    <a:pt x="360" y="50"/>
                    <a:pt x="357" y="50"/>
                  </a:cubicBezTo>
                  <a:cubicBezTo>
                    <a:pt x="301" y="50"/>
                    <a:pt x="256" y="95"/>
                    <a:pt x="256" y="151"/>
                  </a:cubicBezTo>
                  <a:cubicBezTo>
                    <a:pt x="256" y="154"/>
                    <a:pt x="254" y="156"/>
                    <a:pt x="251" y="156"/>
                  </a:cubicBezTo>
                  <a:close/>
                  <a:moveTo>
                    <a:pt x="477" y="116"/>
                  </a:moveTo>
                  <a:cubicBezTo>
                    <a:pt x="312" y="194"/>
                    <a:pt x="312" y="194"/>
                    <a:pt x="312" y="194"/>
                  </a:cubicBezTo>
                  <a:cubicBezTo>
                    <a:pt x="321" y="212"/>
                    <a:pt x="321" y="212"/>
                    <a:pt x="321" y="212"/>
                  </a:cubicBezTo>
                  <a:cubicBezTo>
                    <a:pt x="360" y="194"/>
                    <a:pt x="360" y="194"/>
                    <a:pt x="360" y="194"/>
                  </a:cubicBezTo>
                  <a:cubicBezTo>
                    <a:pt x="360" y="337"/>
                    <a:pt x="360" y="337"/>
                    <a:pt x="360" y="337"/>
                  </a:cubicBezTo>
                  <a:cubicBezTo>
                    <a:pt x="595" y="337"/>
                    <a:pt x="595" y="337"/>
                    <a:pt x="595" y="337"/>
                  </a:cubicBezTo>
                  <a:cubicBezTo>
                    <a:pt x="595" y="337"/>
                    <a:pt x="595" y="337"/>
                    <a:pt x="595" y="337"/>
                  </a:cubicBezTo>
                  <a:cubicBezTo>
                    <a:pt x="595" y="194"/>
                    <a:pt x="595" y="194"/>
                    <a:pt x="595" y="194"/>
                  </a:cubicBezTo>
                  <a:cubicBezTo>
                    <a:pt x="634" y="212"/>
                    <a:pt x="634" y="212"/>
                    <a:pt x="634" y="212"/>
                  </a:cubicBezTo>
                  <a:cubicBezTo>
                    <a:pt x="643" y="194"/>
                    <a:pt x="643" y="194"/>
                    <a:pt x="643" y="194"/>
                  </a:cubicBezTo>
                  <a:lnTo>
                    <a:pt x="477" y="116"/>
                  </a:lnTo>
                  <a:close/>
                  <a:moveTo>
                    <a:pt x="507" y="201"/>
                  </a:moveTo>
                  <a:cubicBezTo>
                    <a:pt x="497" y="201"/>
                    <a:pt x="489" y="193"/>
                    <a:pt x="489" y="183"/>
                  </a:cubicBezTo>
                  <a:cubicBezTo>
                    <a:pt x="489" y="173"/>
                    <a:pt x="497" y="165"/>
                    <a:pt x="507" y="165"/>
                  </a:cubicBezTo>
                  <a:cubicBezTo>
                    <a:pt x="517" y="165"/>
                    <a:pt x="525" y="173"/>
                    <a:pt x="525" y="183"/>
                  </a:cubicBezTo>
                  <a:cubicBezTo>
                    <a:pt x="525" y="193"/>
                    <a:pt x="517" y="201"/>
                    <a:pt x="507" y="201"/>
                  </a:cubicBezTo>
                  <a:close/>
                  <a:moveTo>
                    <a:pt x="402" y="241"/>
                  </a:moveTo>
                  <a:cubicBezTo>
                    <a:pt x="423" y="241"/>
                    <a:pt x="423" y="241"/>
                    <a:pt x="423" y="241"/>
                  </a:cubicBezTo>
                  <a:cubicBezTo>
                    <a:pt x="423" y="239"/>
                    <a:pt x="423" y="239"/>
                    <a:pt x="423" y="239"/>
                  </a:cubicBezTo>
                  <a:cubicBezTo>
                    <a:pt x="411" y="207"/>
                    <a:pt x="411" y="207"/>
                    <a:pt x="411" y="207"/>
                  </a:cubicBezTo>
                  <a:cubicBezTo>
                    <a:pt x="414" y="206"/>
                    <a:pt x="414" y="206"/>
                    <a:pt x="414" y="206"/>
                  </a:cubicBezTo>
                  <a:cubicBezTo>
                    <a:pt x="426" y="238"/>
                    <a:pt x="426" y="238"/>
                    <a:pt x="426" y="238"/>
                  </a:cubicBezTo>
                  <a:cubicBezTo>
                    <a:pt x="457" y="238"/>
                    <a:pt x="457" y="238"/>
                    <a:pt x="457" y="238"/>
                  </a:cubicBezTo>
                  <a:cubicBezTo>
                    <a:pt x="457" y="241"/>
                    <a:pt x="457" y="241"/>
                    <a:pt x="457" y="241"/>
                  </a:cubicBezTo>
                  <a:cubicBezTo>
                    <a:pt x="479" y="241"/>
                    <a:pt x="479" y="241"/>
                    <a:pt x="479" y="241"/>
                  </a:cubicBezTo>
                  <a:cubicBezTo>
                    <a:pt x="480" y="241"/>
                    <a:pt x="481" y="242"/>
                    <a:pt x="481" y="244"/>
                  </a:cubicBezTo>
                  <a:cubicBezTo>
                    <a:pt x="481" y="245"/>
                    <a:pt x="480" y="246"/>
                    <a:pt x="479" y="246"/>
                  </a:cubicBezTo>
                  <a:cubicBezTo>
                    <a:pt x="472" y="246"/>
                    <a:pt x="472" y="246"/>
                    <a:pt x="472" y="246"/>
                  </a:cubicBezTo>
                  <a:cubicBezTo>
                    <a:pt x="472" y="255"/>
                    <a:pt x="472" y="255"/>
                    <a:pt x="472" y="255"/>
                  </a:cubicBezTo>
                  <a:cubicBezTo>
                    <a:pt x="488" y="255"/>
                    <a:pt x="488" y="255"/>
                    <a:pt x="488" y="255"/>
                  </a:cubicBezTo>
                  <a:cubicBezTo>
                    <a:pt x="488" y="233"/>
                    <a:pt x="488" y="233"/>
                    <a:pt x="488" y="233"/>
                  </a:cubicBezTo>
                  <a:cubicBezTo>
                    <a:pt x="482" y="237"/>
                    <a:pt x="482" y="237"/>
                    <a:pt x="482" y="237"/>
                  </a:cubicBezTo>
                  <a:cubicBezTo>
                    <a:pt x="481" y="238"/>
                    <a:pt x="480" y="238"/>
                    <a:pt x="479" y="238"/>
                  </a:cubicBezTo>
                  <a:cubicBezTo>
                    <a:pt x="454" y="238"/>
                    <a:pt x="454" y="238"/>
                    <a:pt x="454" y="238"/>
                  </a:cubicBezTo>
                  <a:cubicBezTo>
                    <a:pt x="450" y="238"/>
                    <a:pt x="447" y="235"/>
                    <a:pt x="447" y="231"/>
                  </a:cubicBezTo>
                  <a:cubicBezTo>
                    <a:pt x="447" y="228"/>
                    <a:pt x="450" y="225"/>
                    <a:pt x="454" y="225"/>
                  </a:cubicBezTo>
                  <a:cubicBezTo>
                    <a:pt x="477" y="225"/>
                    <a:pt x="477" y="225"/>
                    <a:pt x="477" y="225"/>
                  </a:cubicBezTo>
                  <a:cubicBezTo>
                    <a:pt x="490" y="216"/>
                    <a:pt x="490" y="216"/>
                    <a:pt x="490" y="216"/>
                  </a:cubicBezTo>
                  <a:cubicBezTo>
                    <a:pt x="493" y="210"/>
                    <a:pt x="500" y="205"/>
                    <a:pt x="507" y="205"/>
                  </a:cubicBezTo>
                  <a:cubicBezTo>
                    <a:pt x="517" y="205"/>
                    <a:pt x="526" y="214"/>
                    <a:pt x="526" y="224"/>
                  </a:cubicBezTo>
                  <a:cubicBezTo>
                    <a:pt x="526" y="267"/>
                    <a:pt x="526" y="267"/>
                    <a:pt x="526" y="267"/>
                  </a:cubicBezTo>
                  <a:cubicBezTo>
                    <a:pt x="522" y="267"/>
                    <a:pt x="522" y="267"/>
                    <a:pt x="522" y="267"/>
                  </a:cubicBezTo>
                  <a:cubicBezTo>
                    <a:pt x="521" y="270"/>
                    <a:pt x="518" y="273"/>
                    <a:pt x="515" y="273"/>
                  </a:cubicBezTo>
                  <a:cubicBezTo>
                    <a:pt x="528" y="273"/>
                    <a:pt x="528" y="273"/>
                    <a:pt x="528" y="273"/>
                  </a:cubicBezTo>
                  <a:cubicBezTo>
                    <a:pt x="537" y="234"/>
                    <a:pt x="537" y="234"/>
                    <a:pt x="537" y="234"/>
                  </a:cubicBezTo>
                  <a:cubicBezTo>
                    <a:pt x="537" y="233"/>
                    <a:pt x="539" y="232"/>
                    <a:pt x="540" y="232"/>
                  </a:cubicBezTo>
                  <a:cubicBezTo>
                    <a:pt x="541" y="232"/>
                    <a:pt x="542" y="234"/>
                    <a:pt x="542" y="235"/>
                  </a:cubicBezTo>
                  <a:cubicBezTo>
                    <a:pt x="532" y="278"/>
                    <a:pt x="532" y="278"/>
                    <a:pt x="532" y="278"/>
                  </a:cubicBezTo>
                  <a:cubicBezTo>
                    <a:pt x="512" y="278"/>
                    <a:pt x="512" y="278"/>
                    <a:pt x="512" y="278"/>
                  </a:cubicBezTo>
                  <a:cubicBezTo>
                    <a:pt x="512" y="304"/>
                    <a:pt x="512" y="304"/>
                    <a:pt x="512" y="304"/>
                  </a:cubicBezTo>
                  <a:cubicBezTo>
                    <a:pt x="532" y="304"/>
                    <a:pt x="532" y="304"/>
                    <a:pt x="532" y="304"/>
                  </a:cubicBezTo>
                  <a:cubicBezTo>
                    <a:pt x="532" y="309"/>
                    <a:pt x="532" y="309"/>
                    <a:pt x="532" y="309"/>
                  </a:cubicBezTo>
                  <a:cubicBezTo>
                    <a:pt x="512" y="309"/>
                    <a:pt x="512" y="309"/>
                    <a:pt x="512" y="309"/>
                  </a:cubicBezTo>
                  <a:cubicBezTo>
                    <a:pt x="512" y="311"/>
                    <a:pt x="511" y="312"/>
                    <a:pt x="510" y="312"/>
                  </a:cubicBezTo>
                  <a:cubicBezTo>
                    <a:pt x="509" y="312"/>
                    <a:pt x="508" y="311"/>
                    <a:pt x="508" y="309"/>
                  </a:cubicBezTo>
                  <a:cubicBezTo>
                    <a:pt x="488" y="309"/>
                    <a:pt x="488" y="309"/>
                    <a:pt x="488" y="309"/>
                  </a:cubicBezTo>
                  <a:cubicBezTo>
                    <a:pt x="488" y="304"/>
                    <a:pt x="488" y="304"/>
                    <a:pt x="488" y="304"/>
                  </a:cubicBezTo>
                  <a:cubicBezTo>
                    <a:pt x="508" y="304"/>
                    <a:pt x="508" y="304"/>
                    <a:pt x="508" y="304"/>
                  </a:cubicBezTo>
                  <a:cubicBezTo>
                    <a:pt x="508" y="278"/>
                    <a:pt x="508" y="278"/>
                    <a:pt x="508" y="278"/>
                  </a:cubicBezTo>
                  <a:cubicBezTo>
                    <a:pt x="489" y="278"/>
                    <a:pt x="489" y="278"/>
                    <a:pt x="489" y="278"/>
                  </a:cubicBezTo>
                  <a:cubicBezTo>
                    <a:pt x="488" y="278"/>
                    <a:pt x="487" y="277"/>
                    <a:pt x="487" y="276"/>
                  </a:cubicBezTo>
                  <a:cubicBezTo>
                    <a:pt x="487" y="275"/>
                    <a:pt x="487" y="274"/>
                    <a:pt x="488" y="273"/>
                  </a:cubicBezTo>
                  <a:cubicBezTo>
                    <a:pt x="479" y="273"/>
                    <a:pt x="479" y="273"/>
                    <a:pt x="479" y="273"/>
                  </a:cubicBezTo>
                  <a:cubicBezTo>
                    <a:pt x="479" y="308"/>
                    <a:pt x="479" y="308"/>
                    <a:pt x="479" y="308"/>
                  </a:cubicBezTo>
                  <a:cubicBezTo>
                    <a:pt x="477" y="308"/>
                    <a:pt x="477" y="308"/>
                    <a:pt x="477" y="308"/>
                  </a:cubicBezTo>
                  <a:cubicBezTo>
                    <a:pt x="478" y="309"/>
                    <a:pt x="479" y="310"/>
                    <a:pt x="479" y="312"/>
                  </a:cubicBezTo>
                  <a:cubicBezTo>
                    <a:pt x="479" y="315"/>
                    <a:pt x="476" y="317"/>
                    <a:pt x="474" y="317"/>
                  </a:cubicBezTo>
                  <a:cubicBezTo>
                    <a:pt x="454" y="317"/>
                    <a:pt x="454" y="317"/>
                    <a:pt x="454" y="317"/>
                  </a:cubicBezTo>
                  <a:cubicBezTo>
                    <a:pt x="451" y="317"/>
                    <a:pt x="449" y="315"/>
                    <a:pt x="449" y="312"/>
                  </a:cubicBezTo>
                  <a:cubicBezTo>
                    <a:pt x="449" y="309"/>
                    <a:pt x="451" y="307"/>
                    <a:pt x="454" y="307"/>
                  </a:cubicBezTo>
                  <a:cubicBezTo>
                    <a:pt x="460" y="307"/>
                    <a:pt x="460" y="307"/>
                    <a:pt x="460" y="307"/>
                  </a:cubicBezTo>
                  <a:cubicBezTo>
                    <a:pt x="460" y="264"/>
                    <a:pt x="460" y="264"/>
                    <a:pt x="460" y="264"/>
                  </a:cubicBezTo>
                  <a:cubicBezTo>
                    <a:pt x="460" y="264"/>
                    <a:pt x="460" y="264"/>
                    <a:pt x="460" y="264"/>
                  </a:cubicBezTo>
                  <a:cubicBezTo>
                    <a:pt x="460" y="260"/>
                    <a:pt x="463" y="256"/>
                    <a:pt x="467" y="255"/>
                  </a:cubicBezTo>
                  <a:cubicBezTo>
                    <a:pt x="467" y="246"/>
                    <a:pt x="467" y="246"/>
                    <a:pt x="467" y="246"/>
                  </a:cubicBezTo>
                  <a:cubicBezTo>
                    <a:pt x="415" y="246"/>
                    <a:pt x="415" y="246"/>
                    <a:pt x="415" y="246"/>
                  </a:cubicBezTo>
                  <a:cubicBezTo>
                    <a:pt x="415" y="313"/>
                    <a:pt x="415" y="313"/>
                    <a:pt x="415" y="313"/>
                  </a:cubicBezTo>
                  <a:cubicBezTo>
                    <a:pt x="415" y="315"/>
                    <a:pt x="414" y="316"/>
                    <a:pt x="412" y="316"/>
                  </a:cubicBezTo>
                  <a:cubicBezTo>
                    <a:pt x="411" y="316"/>
                    <a:pt x="410" y="315"/>
                    <a:pt x="410" y="313"/>
                  </a:cubicBezTo>
                  <a:cubicBezTo>
                    <a:pt x="410" y="246"/>
                    <a:pt x="410" y="246"/>
                    <a:pt x="410" y="246"/>
                  </a:cubicBezTo>
                  <a:cubicBezTo>
                    <a:pt x="402" y="246"/>
                    <a:pt x="402" y="246"/>
                    <a:pt x="402" y="246"/>
                  </a:cubicBezTo>
                  <a:cubicBezTo>
                    <a:pt x="401" y="246"/>
                    <a:pt x="400" y="245"/>
                    <a:pt x="400" y="244"/>
                  </a:cubicBezTo>
                  <a:cubicBezTo>
                    <a:pt x="400" y="242"/>
                    <a:pt x="401" y="241"/>
                    <a:pt x="402" y="241"/>
                  </a:cubicBezTo>
                  <a:close/>
                  <a:moveTo>
                    <a:pt x="526" y="314"/>
                  </a:moveTo>
                  <a:cubicBezTo>
                    <a:pt x="526" y="315"/>
                    <a:pt x="528" y="317"/>
                    <a:pt x="530" y="317"/>
                  </a:cubicBezTo>
                  <a:cubicBezTo>
                    <a:pt x="531" y="317"/>
                    <a:pt x="533" y="315"/>
                    <a:pt x="533" y="314"/>
                  </a:cubicBezTo>
                  <a:cubicBezTo>
                    <a:pt x="533" y="312"/>
                    <a:pt x="531" y="310"/>
                    <a:pt x="530" y="310"/>
                  </a:cubicBezTo>
                  <a:cubicBezTo>
                    <a:pt x="528" y="310"/>
                    <a:pt x="526" y="312"/>
                    <a:pt x="526" y="314"/>
                  </a:cubicBezTo>
                  <a:close/>
                  <a:moveTo>
                    <a:pt x="487" y="314"/>
                  </a:moveTo>
                  <a:cubicBezTo>
                    <a:pt x="487" y="315"/>
                    <a:pt x="488" y="317"/>
                    <a:pt x="490" y="317"/>
                  </a:cubicBezTo>
                  <a:cubicBezTo>
                    <a:pt x="492" y="317"/>
                    <a:pt x="493" y="315"/>
                    <a:pt x="493" y="314"/>
                  </a:cubicBezTo>
                  <a:cubicBezTo>
                    <a:pt x="493" y="312"/>
                    <a:pt x="492" y="310"/>
                    <a:pt x="490" y="310"/>
                  </a:cubicBezTo>
                  <a:cubicBezTo>
                    <a:pt x="488" y="310"/>
                    <a:pt x="487" y="312"/>
                    <a:pt x="487" y="314"/>
                  </a:cubicBezTo>
                  <a:close/>
                </a:path>
              </a:pathLst>
            </a:cu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dirty="0">
                <a:solidFill>
                  <a:prstClr val="black"/>
                </a:solidFill>
                <a:latin typeface="メイリオ"/>
                <a:ea typeface="メイリオ"/>
              </a:endParaRPr>
            </a:p>
          </p:txBody>
        </p:sp>
      </p:grpSp>
    </p:spTree>
    <p:extLst>
      <p:ext uri="{BB962C8B-B14F-4D97-AF65-F5344CB8AC3E}">
        <p14:creationId xmlns:p14="http://schemas.microsoft.com/office/powerpoint/2010/main" val="61489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A3F7706E-1BA3-CB5F-3787-3FC4490EE6C6}"/>
              </a:ext>
            </a:extLst>
          </p:cNvPr>
          <p:cNvSpPr/>
          <p:nvPr/>
        </p:nvSpPr>
        <p:spPr>
          <a:xfrm>
            <a:off x="395536" y="843558"/>
            <a:ext cx="8244916" cy="408394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E56D7A6-2406-CB50-0952-32ED6CBC4C40}"/>
              </a:ext>
            </a:extLst>
          </p:cNvPr>
          <p:cNvSpPr>
            <a:spLocks noGrp="1"/>
          </p:cNvSpPr>
          <p:nvPr>
            <p:ph type="title"/>
          </p:nvPr>
        </p:nvSpPr>
        <p:spPr/>
        <p:txBody>
          <a:bodyPr/>
          <a:lstStyle/>
          <a:p>
            <a:r>
              <a:rPr kumimoji="1" lang="ja-JP" altLang="en-US" dirty="0"/>
              <a:t>デジタルインボイスの普及</a:t>
            </a:r>
            <a:br>
              <a:rPr kumimoji="1" lang="en-US" altLang="ja-JP" dirty="0"/>
            </a:br>
            <a:r>
              <a:rPr lang="ja-JP" altLang="en-US" sz="1800" dirty="0"/>
              <a:t>諸外国の動き（義務化の状況）</a:t>
            </a:r>
            <a:endParaRPr kumimoji="1" lang="ja-JP" altLang="en-US" dirty="0"/>
          </a:p>
        </p:txBody>
      </p:sp>
      <p:sp>
        <p:nvSpPr>
          <p:cNvPr id="3" name="スライド番号プレースホルダー 2">
            <a:extLst>
              <a:ext uri="{FF2B5EF4-FFF2-40B4-BE49-F238E27FC236}">
                <a16:creationId xmlns:a16="http://schemas.microsoft.com/office/drawing/2014/main" id="{0A1C7381-5CDD-3B3D-B8AB-A36A070B46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944FF14F-10C3-AA14-4071-BA402DB1DD9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19" name="図 18">
            <a:extLst>
              <a:ext uri="{FF2B5EF4-FFF2-40B4-BE49-F238E27FC236}">
                <a16:creationId xmlns:a16="http://schemas.microsoft.com/office/drawing/2014/main" id="{C9178FC4-22D8-174B-F009-7D990DE06E04}"/>
              </a:ext>
            </a:extLst>
          </p:cNvPr>
          <p:cNvPicPr>
            <a:picLocks noChangeAspect="1"/>
          </p:cNvPicPr>
          <p:nvPr/>
        </p:nvPicPr>
        <p:blipFill>
          <a:blip r:embed="rId2"/>
          <a:stretch>
            <a:fillRect/>
          </a:stretch>
        </p:blipFill>
        <p:spPr>
          <a:xfrm>
            <a:off x="1661583" y="1065969"/>
            <a:ext cx="5984097" cy="3816972"/>
          </a:xfrm>
          <a:prstGeom prst="rect">
            <a:avLst/>
          </a:prstGeom>
        </p:spPr>
      </p:pic>
      <p:sp>
        <p:nvSpPr>
          <p:cNvPr id="6" name="テキスト ボックス 5">
            <a:extLst>
              <a:ext uri="{FF2B5EF4-FFF2-40B4-BE49-F238E27FC236}">
                <a16:creationId xmlns:a16="http://schemas.microsoft.com/office/drawing/2014/main" id="{FADCA11C-FD58-D3E8-3AD0-874C16102215}"/>
              </a:ext>
            </a:extLst>
          </p:cNvPr>
          <p:cNvSpPr txBox="1"/>
          <p:nvPr/>
        </p:nvSpPr>
        <p:spPr>
          <a:xfrm>
            <a:off x="2159732" y="4912668"/>
            <a:ext cx="6840252" cy="230832"/>
          </a:xfrm>
          <a:prstGeom prst="rect">
            <a:avLst/>
          </a:prstGeom>
          <a:noFill/>
        </p:spPr>
        <p:txBody>
          <a:bodyPr wrap="square" rtlCol="0">
            <a:spAutoFit/>
          </a:bodyPr>
          <a:lstStyle/>
          <a:p>
            <a:r>
              <a:rPr lang="ja-JP" altLang="en-US" sz="900" dirty="0"/>
              <a:t>出典：</a:t>
            </a:r>
            <a:r>
              <a:rPr kumimoji="1" lang="en-US" altLang="ja-JP" sz="900" dirty="0">
                <a:hlinkClick r:id="rId3"/>
              </a:rPr>
              <a:t>2024</a:t>
            </a:r>
            <a:r>
              <a:rPr kumimoji="1" lang="ja-JP" altLang="en-US" sz="900" dirty="0">
                <a:hlinkClick r:id="rId3"/>
              </a:rPr>
              <a:t>年</a:t>
            </a:r>
            <a:r>
              <a:rPr kumimoji="1" lang="en-US" altLang="ja-JP" sz="900" dirty="0">
                <a:hlinkClick r:id="rId3"/>
              </a:rPr>
              <a:t>12</a:t>
            </a:r>
            <a:r>
              <a:rPr kumimoji="1" lang="ja-JP" altLang="en-US" sz="900" dirty="0">
                <a:hlinkClick r:id="rId3"/>
              </a:rPr>
              <a:t>月　デジタルインボイス推進協議会　諸外国におけるデジタルインボイス（</a:t>
            </a:r>
            <a:r>
              <a:rPr kumimoji="1" lang="en-US" altLang="ja-JP" sz="900" dirty="0">
                <a:hlinkClick r:id="rId3"/>
              </a:rPr>
              <a:t>e-invoice</a:t>
            </a:r>
            <a:r>
              <a:rPr kumimoji="1" lang="ja-JP" altLang="en-US" sz="900" dirty="0">
                <a:hlinkClick r:id="rId3"/>
              </a:rPr>
              <a:t>）制度調査報告書より</a:t>
            </a:r>
            <a:endParaRPr kumimoji="1" lang="en-US" altLang="ja-JP" sz="900" dirty="0"/>
          </a:p>
        </p:txBody>
      </p:sp>
      <p:sp>
        <p:nvSpPr>
          <p:cNvPr id="21" name="テキスト ボックス 20">
            <a:extLst>
              <a:ext uri="{FF2B5EF4-FFF2-40B4-BE49-F238E27FC236}">
                <a16:creationId xmlns:a16="http://schemas.microsoft.com/office/drawing/2014/main" id="{31871AB5-5268-FF1C-1FA6-EE21F8674373}"/>
              </a:ext>
            </a:extLst>
          </p:cNvPr>
          <p:cNvSpPr txBox="1"/>
          <p:nvPr/>
        </p:nvSpPr>
        <p:spPr>
          <a:xfrm>
            <a:off x="395536" y="807554"/>
            <a:ext cx="4068452" cy="307777"/>
          </a:xfrm>
          <a:prstGeom prst="rect">
            <a:avLst/>
          </a:prstGeom>
          <a:noFill/>
        </p:spPr>
        <p:txBody>
          <a:bodyPr wrap="square" rtlCol="0">
            <a:spAutoFit/>
          </a:bodyPr>
          <a:lstStyle/>
          <a:p>
            <a:r>
              <a:rPr kumimoji="1" lang="ja-JP" altLang="en-US" sz="1400" dirty="0"/>
              <a:t>■</a:t>
            </a:r>
            <a:r>
              <a:rPr kumimoji="1" lang="en-US" altLang="ja-JP" sz="1400" dirty="0"/>
              <a:t>EIPA</a:t>
            </a:r>
            <a:r>
              <a:rPr kumimoji="1" lang="ja-JP" altLang="en-US" sz="1400" dirty="0"/>
              <a:t>　デジタルインボイス推進協議会</a:t>
            </a:r>
          </a:p>
        </p:txBody>
      </p:sp>
    </p:spTree>
    <p:extLst>
      <p:ext uri="{BB962C8B-B14F-4D97-AF65-F5344CB8AC3E}">
        <p14:creationId xmlns:p14="http://schemas.microsoft.com/office/powerpoint/2010/main" val="74856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D2C985EC-092B-6140-FBE6-BF24C015A0A7}"/>
              </a:ext>
            </a:extLst>
          </p:cNvPr>
          <p:cNvSpPr/>
          <p:nvPr/>
        </p:nvSpPr>
        <p:spPr>
          <a:xfrm>
            <a:off x="395536" y="843558"/>
            <a:ext cx="8244916" cy="408394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E56D7A6-2406-CB50-0952-32ED6CBC4C40}"/>
              </a:ext>
            </a:extLst>
          </p:cNvPr>
          <p:cNvSpPr>
            <a:spLocks noGrp="1"/>
          </p:cNvSpPr>
          <p:nvPr>
            <p:ph type="title"/>
          </p:nvPr>
        </p:nvSpPr>
        <p:spPr/>
        <p:txBody>
          <a:bodyPr/>
          <a:lstStyle/>
          <a:p>
            <a:r>
              <a:rPr kumimoji="1" lang="ja-JP" altLang="en-US" dirty="0"/>
              <a:t>デジタルインボイスの普及</a:t>
            </a:r>
            <a:br>
              <a:rPr kumimoji="1" lang="en-US" altLang="ja-JP" dirty="0"/>
            </a:br>
            <a:r>
              <a:rPr kumimoji="1" lang="ja-JP" altLang="en-US" sz="1800" dirty="0"/>
              <a:t>国内の動き</a:t>
            </a:r>
            <a:endParaRPr kumimoji="1" lang="ja-JP" altLang="en-US" dirty="0"/>
          </a:p>
        </p:txBody>
      </p:sp>
      <p:sp>
        <p:nvSpPr>
          <p:cNvPr id="3" name="スライド番号プレースホルダー 2">
            <a:extLst>
              <a:ext uri="{FF2B5EF4-FFF2-40B4-BE49-F238E27FC236}">
                <a16:creationId xmlns:a16="http://schemas.microsoft.com/office/drawing/2014/main" id="{0A1C7381-5CDD-3B3D-B8AB-A36A070B46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944FF14F-10C3-AA14-4071-BA402DB1DD9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5" name="図 4">
            <a:extLst>
              <a:ext uri="{FF2B5EF4-FFF2-40B4-BE49-F238E27FC236}">
                <a16:creationId xmlns:a16="http://schemas.microsoft.com/office/drawing/2014/main" id="{100C7ACB-C65A-0FB6-A800-9F9DA828A88F}"/>
              </a:ext>
            </a:extLst>
          </p:cNvPr>
          <p:cNvPicPr>
            <a:picLocks noChangeAspect="1"/>
          </p:cNvPicPr>
          <p:nvPr/>
        </p:nvPicPr>
        <p:blipFill>
          <a:blip r:embed="rId2"/>
          <a:stretch>
            <a:fillRect/>
          </a:stretch>
        </p:blipFill>
        <p:spPr>
          <a:xfrm>
            <a:off x="749740" y="2055083"/>
            <a:ext cx="3456156" cy="1938625"/>
          </a:xfrm>
          <a:prstGeom prst="rect">
            <a:avLst/>
          </a:prstGeom>
          <a:ln>
            <a:solidFill>
              <a:schemeClr val="bg1">
                <a:lumMod val="65000"/>
              </a:schemeClr>
            </a:solidFill>
          </a:ln>
        </p:spPr>
      </p:pic>
      <p:sp>
        <p:nvSpPr>
          <p:cNvPr id="6" name="テキスト ボックス 5">
            <a:extLst>
              <a:ext uri="{FF2B5EF4-FFF2-40B4-BE49-F238E27FC236}">
                <a16:creationId xmlns:a16="http://schemas.microsoft.com/office/drawing/2014/main" id="{FADCA11C-FD58-D3E8-3AD0-874C16102215}"/>
              </a:ext>
            </a:extLst>
          </p:cNvPr>
          <p:cNvSpPr txBox="1"/>
          <p:nvPr/>
        </p:nvSpPr>
        <p:spPr>
          <a:xfrm>
            <a:off x="503548" y="1083099"/>
            <a:ext cx="4150084" cy="523220"/>
          </a:xfrm>
          <a:prstGeom prst="rect">
            <a:avLst/>
          </a:prstGeom>
          <a:noFill/>
        </p:spPr>
        <p:txBody>
          <a:bodyPr wrap="square" rtlCol="0">
            <a:spAutoFit/>
          </a:bodyPr>
          <a:lstStyle/>
          <a:p>
            <a:r>
              <a:rPr kumimoji="1" lang="ja-JP" altLang="en-US" sz="1400" dirty="0"/>
              <a:t>■</a:t>
            </a:r>
            <a:r>
              <a:rPr kumimoji="1" lang="ja-JP" altLang="en-US" sz="1400" b="1" dirty="0"/>
              <a:t>国税庁</a:t>
            </a:r>
            <a:r>
              <a:rPr kumimoji="1" lang="ja-JP" altLang="en-US" sz="1400" dirty="0"/>
              <a:t>動画チャンネル</a:t>
            </a:r>
            <a:endParaRPr kumimoji="1" lang="en-US" altLang="ja-JP" sz="1400" dirty="0"/>
          </a:p>
          <a:p>
            <a:r>
              <a:rPr lang="ja-JP" altLang="en-US" sz="1400" dirty="0"/>
              <a:t>　</a:t>
            </a:r>
            <a:r>
              <a:rPr lang="ja-JP" altLang="en-US" sz="1400" dirty="0">
                <a:hlinkClick r:id="rId3"/>
              </a:rPr>
              <a:t>https://www.youtube.com/@ntachannel</a:t>
            </a:r>
            <a:endParaRPr lang="en-US" altLang="ja-JP" sz="1400" dirty="0"/>
          </a:p>
        </p:txBody>
      </p:sp>
      <p:sp>
        <p:nvSpPr>
          <p:cNvPr id="8" name="テキスト ボックス 7">
            <a:extLst>
              <a:ext uri="{FF2B5EF4-FFF2-40B4-BE49-F238E27FC236}">
                <a16:creationId xmlns:a16="http://schemas.microsoft.com/office/drawing/2014/main" id="{5B90A3DB-5D2A-18B4-845A-61399F7DA754}"/>
              </a:ext>
            </a:extLst>
          </p:cNvPr>
          <p:cNvSpPr txBox="1"/>
          <p:nvPr/>
        </p:nvSpPr>
        <p:spPr>
          <a:xfrm>
            <a:off x="675444" y="1652771"/>
            <a:ext cx="3942184" cy="400110"/>
          </a:xfrm>
          <a:prstGeom prst="rect">
            <a:avLst/>
          </a:prstGeom>
          <a:noFill/>
        </p:spPr>
        <p:txBody>
          <a:bodyPr wrap="square">
            <a:spAutoFit/>
          </a:bodyPr>
          <a:lstStyle/>
          <a:p>
            <a:r>
              <a:rPr lang="en-US" altLang="ja-JP" sz="1000" dirty="0">
                <a:solidFill>
                  <a:srgbClr val="0F0F0F"/>
                </a:solidFill>
                <a:latin typeface="Roboto" panose="02000000000000000000" pitchFamily="2" charset="0"/>
              </a:rPr>
              <a:t>2025</a:t>
            </a:r>
            <a:r>
              <a:rPr lang="ja-JP" altLang="en-US" sz="1000" dirty="0">
                <a:solidFill>
                  <a:srgbClr val="0F0F0F"/>
                </a:solidFill>
                <a:latin typeface="Roboto" panose="02000000000000000000" pitchFamily="2" charset="0"/>
              </a:rPr>
              <a:t>年</a:t>
            </a:r>
            <a:r>
              <a:rPr lang="en-US" altLang="ja-JP" sz="1000" dirty="0">
                <a:solidFill>
                  <a:srgbClr val="0F0F0F"/>
                </a:solidFill>
                <a:latin typeface="Roboto" panose="02000000000000000000" pitchFamily="2" charset="0"/>
              </a:rPr>
              <a:t>3</a:t>
            </a:r>
            <a:r>
              <a:rPr lang="ja-JP" altLang="en-US" sz="1000" dirty="0">
                <a:solidFill>
                  <a:srgbClr val="0F0F0F"/>
                </a:solidFill>
                <a:latin typeface="Roboto" panose="02000000000000000000" pitchFamily="2" charset="0"/>
              </a:rPr>
              <a:t>月</a:t>
            </a:r>
            <a:r>
              <a:rPr lang="en-US" altLang="ja-JP" sz="1000" dirty="0">
                <a:solidFill>
                  <a:srgbClr val="0F0F0F"/>
                </a:solidFill>
                <a:latin typeface="Roboto" panose="02000000000000000000" pitchFamily="2" charset="0"/>
              </a:rPr>
              <a:t>31</a:t>
            </a:r>
            <a:r>
              <a:rPr lang="ja-JP" altLang="en-US" sz="1000" dirty="0">
                <a:solidFill>
                  <a:srgbClr val="0F0F0F"/>
                </a:solidFill>
                <a:latin typeface="Roboto" panose="02000000000000000000" pitchFamily="2" charset="0"/>
              </a:rPr>
              <a:t>日配信開始</a:t>
            </a:r>
            <a:endParaRPr lang="en-US" altLang="ja-JP" sz="1000" dirty="0">
              <a:solidFill>
                <a:srgbClr val="0F0F0F"/>
              </a:solidFill>
              <a:latin typeface="Roboto" panose="02000000000000000000" pitchFamily="2" charset="0"/>
            </a:endParaRPr>
          </a:p>
          <a:p>
            <a:r>
              <a:rPr lang="ja-JP" altLang="en-US" sz="1000" b="1" i="0" dirty="0">
                <a:solidFill>
                  <a:srgbClr val="0F0F0F"/>
                </a:solidFill>
                <a:effectLst/>
                <a:latin typeface="Roboto" panose="02000000000000000000" pitchFamily="2" charset="0"/>
              </a:rPr>
              <a:t>経理業務のＤＸ～ご存じですか？</a:t>
            </a:r>
            <a:r>
              <a:rPr lang="en-US" altLang="ja-JP" sz="1000" b="1" i="0" dirty="0" err="1">
                <a:solidFill>
                  <a:srgbClr val="0F0F0F"/>
                </a:solidFill>
                <a:effectLst/>
                <a:latin typeface="Roboto" panose="02000000000000000000" pitchFamily="2" charset="0"/>
              </a:rPr>
              <a:t>Peppol</a:t>
            </a:r>
            <a:r>
              <a:rPr lang="ja-JP" altLang="en-US" sz="1000" b="1" i="0" dirty="0">
                <a:solidFill>
                  <a:srgbClr val="0F0F0F"/>
                </a:solidFill>
                <a:effectLst/>
                <a:latin typeface="Roboto" panose="02000000000000000000" pitchFamily="2" charset="0"/>
              </a:rPr>
              <a:t>インボイス～</a:t>
            </a:r>
            <a:endParaRPr lang="en-US" altLang="ja-JP" sz="1000" b="1" i="0" dirty="0">
              <a:solidFill>
                <a:srgbClr val="0F0F0F"/>
              </a:solidFill>
              <a:effectLst/>
              <a:latin typeface="Roboto" panose="02000000000000000000" pitchFamily="2" charset="0"/>
            </a:endParaRPr>
          </a:p>
        </p:txBody>
      </p:sp>
      <p:sp>
        <p:nvSpPr>
          <p:cNvPr id="9" name="テキスト ボックス 8">
            <a:extLst>
              <a:ext uri="{FF2B5EF4-FFF2-40B4-BE49-F238E27FC236}">
                <a16:creationId xmlns:a16="http://schemas.microsoft.com/office/drawing/2014/main" id="{718022BC-713D-750B-38D9-1F863A12F21F}"/>
              </a:ext>
            </a:extLst>
          </p:cNvPr>
          <p:cNvSpPr txBox="1"/>
          <p:nvPr/>
        </p:nvSpPr>
        <p:spPr>
          <a:xfrm>
            <a:off x="5022304" y="1083099"/>
            <a:ext cx="3869696" cy="523220"/>
          </a:xfrm>
          <a:prstGeom prst="rect">
            <a:avLst/>
          </a:prstGeom>
          <a:noFill/>
        </p:spPr>
        <p:txBody>
          <a:bodyPr wrap="square" rtlCol="0">
            <a:spAutoFit/>
          </a:bodyPr>
          <a:lstStyle/>
          <a:p>
            <a:r>
              <a:rPr kumimoji="1" lang="ja-JP" altLang="en-US" sz="1400" dirty="0"/>
              <a:t>■</a:t>
            </a:r>
            <a:r>
              <a:rPr kumimoji="1" lang="en-US" altLang="ja-JP" sz="1400" b="1" dirty="0"/>
              <a:t>EIPA</a:t>
            </a:r>
            <a:r>
              <a:rPr kumimoji="1" lang="ja-JP" altLang="en-US" sz="1400" dirty="0"/>
              <a:t>　デジタルインボイス活用事例　　</a:t>
            </a:r>
            <a:endParaRPr kumimoji="1" lang="en-US" altLang="ja-JP" sz="1400" dirty="0"/>
          </a:p>
          <a:p>
            <a:r>
              <a:rPr lang="ja-JP" altLang="en-US" sz="1400" dirty="0"/>
              <a:t>　</a:t>
            </a:r>
            <a:r>
              <a:rPr kumimoji="1" lang="en-US" altLang="ja-JP" sz="1400" dirty="0">
                <a:hlinkClick r:id="rId4"/>
              </a:rPr>
              <a:t>https://www.eipa.jp/case</a:t>
            </a:r>
            <a:endParaRPr kumimoji="1" lang="ja-JP" altLang="en-US" sz="1400" dirty="0"/>
          </a:p>
        </p:txBody>
      </p:sp>
      <p:pic>
        <p:nvPicPr>
          <p:cNvPr id="10" name="図 9">
            <a:extLst>
              <a:ext uri="{FF2B5EF4-FFF2-40B4-BE49-F238E27FC236}">
                <a16:creationId xmlns:a16="http://schemas.microsoft.com/office/drawing/2014/main" id="{4E583013-8842-7587-76DA-AF59A0750B0D}"/>
              </a:ext>
            </a:extLst>
          </p:cNvPr>
          <p:cNvPicPr>
            <a:picLocks noChangeAspect="1"/>
          </p:cNvPicPr>
          <p:nvPr/>
        </p:nvPicPr>
        <p:blipFill>
          <a:blip r:embed="rId5"/>
          <a:stretch>
            <a:fillRect/>
          </a:stretch>
        </p:blipFill>
        <p:spPr>
          <a:xfrm>
            <a:off x="5241013" y="1916791"/>
            <a:ext cx="2981556" cy="2846760"/>
          </a:xfrm>
          <a:prstGeom prst="rect">
            <a:avLst/>
          </a:prstGeom>
          <a:ln>
            <a:solidFill>
              <a:schemeClr val="bg1">
                <a:lumMod val="65000"/>
              </a:schemeClr>
            </a:solidFill>
          </a:ln>
        </p:spPr>
      </p:pic>
      <p:sp>
        <p:nvSpPr>
          <p:cNvPr id="11" name="テキスト ボックス 10">
            <a:extLst>
              <a:ext uri="{FF2B5EF4-FFF2-40B4-BE49-F238E27FC236}">
                <a16:creationId xmlns:a16="http://schemas.microsoft.com/office/drawing/2014/main" id="{2C507093-91AD-6ED6-2A56-4D0001D07F9C}"/>
              </a:ext>
            </a:extLst>
          </p:cNvPr>
          <p:cNvSpPr txBox="1"/>
          <p:nvPr/>
        </p:nvSpPr>
        <p:spPr>
          <a:xfrm>
            <a:off x="4644008" y="1652771"/>
            <a:ext cx="2749914" cy="246221"/>
          </a:xfrm>
          <a:prstGeom prst="rect">
            <a:avLst/>
          </a:prstGeom>
          <a:noFill/>
        </p:spPr>
        <p:txBody>
          <a:bodyPr wrap="square">
            <a:spAutoFit/>
          </a:bodyPr>
          <a:lstStyle/>
          <a:p>
            <a:pPr algn="ctr"/>
            <a:r>
              <a:rPr lang="en-US" altLang="ja-JP" sz="1000" dirty="0">
                <a:solidFill>
                  <a:srgbClr val="0F0F0F"/>
                </a:solidFill>
                <a:latin typeface="Roboto" panose="02000000000000000000" pitchFamily="2" charset="0"/>
              </a:rPr>
              <a:t>2025</a:t>
            </a:r>
            <a:r>
              <a:rPr lang="ja-JP" altLang="en-US" sz="1000" dirty="0">
                <a:solidFill>
                  <a:srgbClr val="0F0F0F"/>
                </a:solidFill>
                <a:latin typeface="Roboto" panose="02000000000000000000" pitchFamily="2" charset="0"/>
              </a:rPr>
              <a:t>年</a:t>
            </a:r>
            <a:r>
              <a:rPr lang="en-US" altLang="ja-JP" sz="1000" dirty="0">
                <a:solidFill>
                  <a:srgbClr val="0F0F0F"/>
                </a:solidFill>
                <a:latin typeface="Roboto" panose="02000000000000000000" pitchFamily="2" charset="0"/>
              </a:rPr>
              <a:t>3</a:t>
            </a:r>
            <a:r>
              <a:rPr lang="ja-JP" altLang="en-US" sz="1000" dirty="0">
                <a:solidFill>
                  <a:srgbClr val="0F0F0F"/>
                </a:solidFill>
                <a:latin typeface="Roboto" panose="02000000000000000000" pitchFamily="2" charset="0"/>
              </a:rPr>
              <a:t>月</a:t>
            </a:r>
            <a:r>
              <a:rPr lang="en-US" altLang="ja-JP" sz="1000" dirty="0">
                <a:solidFill>
                  <a:srgbClr val="0F0F0F"/>
                </a:solidFill>
                <a:latin typeface="Roboto" panose="02000000000000000000" pitchFamily="2" charset="0"/>
              </a:rPr>
              <a:t>31</a:t>
            </a:r>
            <a:r>
              <a:rPr lang="ja-JP" altLang="en-US" sz="1000" dirty="0">
                <a:solidFill>
                  <a:srgbClr val="0F0F0F"/>
                </a:solidFill>
                <a:latin typeface="Roboto" panose="02000000000000000000" pitchFamily="2" charset="0"/>
              </a:rPr>
              <a:t>日公開開始</a:t>
            </a:r>
            <a:endParaRPr lang="ja-JP" altLang="en-US" sz="1000" i="0" dirty="0">
              <a:solidFill>
                <a:srgbClr val="0F0F0F"/>
              </a:solidFill>
              <a:effectLst/>
              <a:latin typeface="Roboto" panose="02000000000000000000" pitchFamily="2" charset="0"/>
            </a:endParaRPr>
          </a:p>
        </p:txBody>
      </p:sp>
      <p:pic>
        <p:nvPicPr>
          <p:cNvPr id="14" name="図 13">
            <a:extLst>
              <a:ext uri="{FF2B5EF4-FFF2-40B4-BE49-F238E27FC236}">
                <a16:creationId xmlns:a16="http://schemas.microsoft.com/office/drawing/2014/main" id="{FBA25982-573B-EF31-0DB6-AEF43E661BC3}"/>
              </a:ext>
            </a:extLst>
          </p:cNvPr>
          <p:cNvPicPr>
            <a:picLocks noChangeAspect="1"/>
          </p:cNvPicPr>
          <p:nvPr/>
        </p:nvPicPr>
        <p:blipFill>
          <a:blip r:embed="rId6"/>
          <a:stretch>
            <a:fillRect/>
          </a:stretch>
        </p:blipFill>
        <p:spPr>
          <a:xfrm>
            <a:off x="7236296" y="1680532"/>
            <a:ext cx="986273" cy="218460"/>
          </a:xfrm>
          <a:prstGeom prst="rect">
            <a:avLst/>
          </a:prstGeom>
        </p:spPr>
      </p:pic>
    </p:spTree>
    <p:extLst>
      <p:ext uri="{BB962C8B-B14F-4D97-AF65-F5344CB8AC3E}">
        <p14:creationId xmlns:p14="http://schemas.microsoft.com/office/powerpoint/2010/main" val="3234239941"/>
      </p:ext>
    </p:extLst>
  </p:cSld>
  <p:clrMapOvr>
    <a:masterClrMapping/>
  </p:clrMapOvr>
</p:sld>
</file>

<file path=ppt/theme/theme1.xml><?xml version="1.0" encoding="utf-8"?>
<a:theme xmlns:a="http://schemas.openxmlformats.org/drawingml/2006/main" name="2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Props1.xml><?xml version="1.0" encoding="utf-8"?>
<ds:datastoreItem xmlns:ds="http://schemas.openxmlformats.org/officeDocument/2006/customXml" ds:itemID="{1007B153-70AF-4059-BD1B-432659F04072}">
  <ds:schemaRefs>
    <ds:schemaRef ds:uri="http://schemas.microsoft.com/sharepoint/v3/contenttype/forms"/>
  </ds:schemaRefs>
</ds:datastoreItem>
</file>

<file path=customXml/itemProps2.xml><?xml version="1.0" encoding="utf-8"?>
<ds:datastoreItem xmlns:ds="http://schemas.openxmlformats.org/officeDocument/2006/customXml" ds:itemID="{656D6817-0063-491D-BD83-255BE0FA44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0fd7e-3ae6-4c6f-b2b3-e212599418c7"/>
    <ds:schemaRef ds:uri="c77ec646-6dad-47dc-8a8f-7ccedac5b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25ACC7-0F6D-48A3-BECF-037D59A0F5CB}">
  <ds:schemaRefs>
    <ds:schemaRef ds:uri="http://schemas.microsoft.com/office/2006/metadata/properties"/>
    <ds:schemaRef ds:uri="http://schemas.microsoft.com/office/infopath/2007/PartnerControls"/>
    <ds:schemaRef ds:uri="c77ec646-6dad-47dc-8a8f-7ccedac5bce3"/>
    <ds:schemaRef ds:uri="5390fd7e-3ae6-4c6f-b2b3-e212599418c7"/>
  </ds:schemaRefs>
</ds:datastoreItem>
</file>

<file path=docProps/app.xml><?xml version="1.0" encoding="utf-8"?>
<Properties xmlns="http://schemas.openxmlformats.org/officeDocument/2006/extended-properties" xmlns:vt="http://schemas.openxmlformats.org/officeDocument/2006/docPropsVTypes">
  <TotalTime>0</TotalTime>
  <Words>3249</Words>
  <Application>Microsoft Office PowerPoint</Application>
  <PresentationFormat>画面に合わせる (16:9)</PresentationFormat>
  <Paragraphs>483</Paragraphs>
  <Slides>28</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28</vt:i4>
      </vt:variant>
    </vt:vector>
  </HeadingPairs>
  <TitlesOfParts>
    <vt:vector size="40" baseType="lpstr">
      <vt:lpstr>BIZ UDPゴシック</vt:lpstr>
      <vt:lpstr>Google Sans</vt:lpstr>
      <vt:lpstr>Meiryo UI</vt:lpstr>
      <vt:lpstr>メイリオ</vt:lpstr>
      <vt:lpstr>游ゴシック</vt:lpstr>
      <vt:lpstr>Arial</vt:lpstr>
      <vt:lpstr>Arial Nova</vt:lpstr>
      <vt:lpstr>Calibri</vt:lpstr>
      <vt:lpstr>Roboto</vt:lpstr>
      <vt:lpstr>Wingdings</vt:lpstr>
      <vt:lpstr>2_Office ​​テーマ</vt:lpstr>
      <vt:lpstr>1_Office ​​テーマ</vt:lpstr>
      <vt:lpstr>SuperStream-NX デジタルインボイスオプション ご紹介補足資料</vt:lpstr>
      <vt:lpstr>PowerPoint プレゼンテーション</vt:lpstr>
      <vt:lpstr>01 デジタルインボイスについて</vt:lpstr>
      <vt:lpstr>デジタルインボイスとは</vt:lpstr>
      <vt:lpstr>インボイス制度における課題</vt:lpstr>
      <vt:lpstr>デジタルインボイスによるメリット</vt:lpstr>
      <vt:lpstr>デジタルインボイスの効果</vt:lpstr>
      <vt:lpstr>デジタルインボイスの普及 諸外国の動き（義務化の状況）</vt:lpstr>
      <vt:lpstr>デジタルインボイスの普及 国内の動き</vt:lpstr>
      <vt:lpstr>EIPAの活動</vt:lpstr>
      <vt:lpstr>02 SuperStram-NX デジタルインボイスオプションについて</vt:lpstr>
      <vt:lpstr>SuperStram-NX デジタルインボイスオプション</vt:lpstr>
      <vt:lpstr>SuperStram-NX デジタルインボイスオプション</vt:lpstr>
      <vt:lpstr>デジタルインボイスオプション</vt:lpstr>
      <vt:lpstr>デジタルインボイスオプション</vt:lpstr>
      <vt:lpstr>デジタルインボイスオプション</vt:lpstr>
      <vt:lpstr>デジタルインボイス支払伝票作成処理　</vt:lpstr>
      <vt:lpstr>デジタルインボイスオプション</vt:lpstr>
      <vt:lpstr>PowerPoint プレゼンテーション</vt:lpstr>
      <vt:lpstr>No.１</vt:lpstr>
      <vt:lpstr>No.3</vt:lpstr>
      <vt:lpstr>No.4</vt:lpstr>
      <vt:lpstr>No.5</vt:lpstr>
      <vt:lpstr>No.6</vt:lpstr>
      <vt:lpstr>PowerPoint プレゼンテーション</vt:lpstr>
      <vt:lpstr>デジタルインボイス　基本用語</vt:lpstr>
      <vt:lpstr>デジタルインボイス　基本用語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2025-02-27T06:43:41Z</dcterms:created>
  <dcterms:modified xsi:type="dcterms:W3CDTF">2025-07-01T06:47:43Z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y fmtid="{D5CDD505-2E9C-101B-9397-08002B2CF9AE}" pid="3" name="MediaServiceImageTags">
    <vt:lpwstr/>
  </property>
</Properties>
</file>