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305" r:id="rId2"/>
    <p:sldId id="295" r:id="rId3"/>
    <p:sldId id="300" r:id="rId4"/>
    <p:sldId id="301" r:id="rId5"/>
    <p:sldId id="304" r:id="rId6"/>
    <p:sldId id="290" r:id="rId7"/>
    <p:sldId id="292" r:id="rId8"/>
    <p:sldId id="296" r:id="rId9"/>
    <p:sldId id="302" r:id="rId10"/>
    <p:sldId id="297" r:id="rId11"/>
    <p:sldId id="298" r:id="rId12"/>
    <p:sldId id="293" r:id="rId13"/>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5C"/>
    <a:srgbClr val="008CCF"/>
    <a:srgbClr val="AAC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0" autoAdjust="0"/>
  </p:normalViewPr>
  <p:slideViewPr>
    <p:cSldViewPr>
      <p:cViewPr varScale="1">
        <p:scale>
          <a:sx n="136" d="100"/>
          <a:sy n="136" d="100"/>
        </p:scale>
        <p:origin x="816" y="11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302091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46596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33371458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4.xml"/><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51520" y="1383618"/>
            <a:ext cx="7021537" cy="1816192"/>
          </a:xfrm>
        </p:spPr>
        <p:txBody>
          <a:bodyPr/>
          <a:lstStyle/>
          <a:p>
            <a:r>
              <a:rPr lang="en-US" altLang="ja-JP" dirty="0"/>
              <a:t>SuperStream-NX</a:t>
            </a:r>
            <a:br>
              <a:rPr lang="en-US" altLang="ja-JP" dirty="0"/>
            </a:br>
            <a:r>
              <a:rPr lang="ja-JP" altLang="en-US" dirty="0"/>
              <a:t>人事給与ソリューション ご紹介補足資料</a:t>
            </a:r>
            <a:br>
              <a:rPr lang="en-US" altLang="ja-JP" dirty="0"/>
            </a:br>
            <a:r>
              <a:rPr lang="en-US" altLang="ja-JP" sz="2400" dirty="0"/>
              <a:t>-</a:t>
            </a:r>
            <a:r>
              <a:rPr lang="ja-JP" altLang="en-US" sz="2400" dirty="0"/>
              <a:t>グループ会社運用における効率化</a:t>
            </a:r>
            <a:r>
              <a:rPr lang="en-US" altLang="ja-JP" sz="2400" dirty="0"/>
              <a:t>-</a:t>
            </a:r>
            <a:endParaRPr kumimoji="1" lang="ja-JP" altLang="en-US" sz="2400" dirty="0"/>
          </a:p>
        </p:txBody>
      </p:sp>
      <p:sp>
        <p:nvSpPr>
          <p:cNvPr id="6" name="テキスト ボックス 5"/>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2026-06-01</a:t>
            </a:r>
            <a:r>
              <a:rPr kumimoji="1"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70128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角丸四角形 75"/>
          <p:cNvSpPr/>
          <p:nvPr/>
        </p:nvSpPr>
        <p:spPr>
          <a:xfrm>
            <a:off x="3537614" y="2608220"/>
            <a:ext cx="5354866" cy="235978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732748" cy="315310"/>
          </a:xfrm>
        </p:spPr>
        <p:txBody>
          <a:bodyPr/>
          <a:lstStyle/>
          <a:p>
            <a:r>
              <a:rPr lang="ja-JP" altLang="en-US" dirty="0"/>
              <a:t>セキュリティ設定や稼働後の会社間データ連携にも対応</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プログラム起動権限や個人情報の参照・修正権限、関連会社情報の参照・修正権限の設定を詳細な条件で設定可能です</a:t>
            </a:r>
            <a:endParaRPr lang="en-US" altLang="ja-JP" sz="1400" dirty="0"/>
          </a:p>
          <a:p>
            <a:r>
              <a:rPr lang="ja-JP" altLang="en-US" sz="1400" dirty="0"/>
              <a:t>例えば、個人情報を役職者は自部門の従業員情報を修正できるが他部門は参照のみ可能など</a:t>
            </a:r>
            <a:endParaRPr lang="en-US" altLang="ja-JP" sz="1400" dirty="0"/>
          </a:p>
          <a:p>
            <a:r>
              <a:rPr lang="ja-JP" altLang="en-US" sz="1400" dirty="0"/>
              <a:t>利用するユーザーの業務範囲に応じて詳細な設定が可能です</a:t>
            </a:r>
            <a:endParaRPr lang="en-US" altLang="ja-JP" sz="1400" dirty="0"/>
          </a:p>
          <a:p>
            <a:r>
              <a:rPr lang="ja-JP" altLang="en-US" sz="1400" dirty="0"/>
              <a:t>会社単位で組織階層管理やグループ設定も行える為、グループ会社の中でもＡ社とＢ社は</a:t>
            </a:r>
            <a:endParaRPr lang="en-US" altLang="ja-JP" sz="1400" dirty="0"/>
          </a:p>
          <a:p>
            <a:r>
              <a:rPr lang="ja-JP" altLang="en-US" sz="1400" dirty="0"/>
              <a:t>ログインできるがＣ社にはログインできない等ニーズに応じてセキュリティ設定が可能です</a:t>
            </a:r>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143508" y="2607754"/>
            <a:ext cx="3204356" cy="2360250"/>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7"/>
          <p:cNvSpPr txBox="1">
            <a:spLocks noChangeArrowheads="1"/>
          </p:cNvSpPr>
          <p:nvPr/>
        </p:nvSpPr>
        <p:spPr bwMode="auto">
          <a:xfrm>
            <a:off x="172864" y="4141988"/>
            <a:ext cx="1467068" cy="553998"/>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0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主任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0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４</a:t>
            </a: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
        <p:nvSpPr>
          <p:cNvPr id="10" name="Text Box 8"/>
          <p:cNvSpPr txBox="1">
            <a:spLocks noChangeArrowheads="1"/>
          </p:cNvSpPr>
          <p:nvPr/>
        </p:nvSpPr>
        <p:spPr bwMode="auto">
          <a:xfrm>
            <a:off x="1829681" y="4141988"/>
            <a:ext cx="1467068" cy="553998"/>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0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課長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0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５</a:t>
            </a: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
        <p:nvSpPr>
          <p:cNvPr id="11" name="右矢印 10"/>
          <p:cNvSpPr/>
          <p:nvPr/>
        </p:nvSpPr>
        <p:spPr>
          <a:xfrm>
            <a:off x="1259631" y="3634401"/>
            <a:ext cx="841885" cy="455363"/>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2" name="Freeform 7"/>
          <p:cNvSpPr>
            <a:spLocks noEditPoints="1"/>
          </p:cNvSpPr>
          <p:nvPr/>
        </p:nvSpPr>
        <p:spPr bwMode="auto">
          <a:xfrm>
            <a:off x="502470" y="3258354"/>
            <a:ext cx="452152" cy="71052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3" name="Freeform 7"/>
          <p:cNvSpPr>
            <a:spLocks noEditPoints="1"/>
          </p:cNvSpPr>
          <p:nvPr/>
        </p:nvSpPr>
        <p:spPr bwMode="auto">
          <a:xfrm>
            <a:off x="2335031" y="3279138"/>
            <a:ext cx="452152" cy="71052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 name="星 4 13"/>
          <p:cNvSpPr/>
          <p:nvPr/>
        </p:nvSpPr>
        <p:spPr>
          <a:xfrm>
            <a:off x="2777863" y="3248589"/>
            <a:ext cx="177054" cy="177054"/>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星 4 14"/>
          <p:cNvSpPr/>
          <p:nvPr/>
        </p:nvSpPr>
        <p:spPr>
          <a:xfrm>
            <a:off x="2846773" y="3408425"/>
            <a:ext cx="177054" cy="177054"/>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角丸四角形 15"/>
          <p:cNvSpPr/>
          <p:nvPr/>
        </p:nvSpPr>
        <p:spPr>
          <a:xfrm>
            <a:off x="143507" y="2630079"/>
            <a:ext cx="2107233" cy="3600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100" b="1" dirty="0"/>
              <a:t>社員セキュリティ</a:t>
            </a:r>
          </a:p>
        </p:txBody>
      </p:sp>
      <p:sp>
        <p:nvSpPr>
          <p:cNvPr id="8" name="Text Box 6"/>
          <p:cNvSpPr txBox="1">
            <a:spLocks noChangeArrowheads="1"/>
          </p:cNvSpPr>
          <p:nvPr/>
        </p:nvSpPr>
        <p:spPr bwMode="auto">
          <a:xfrm>
            <a:off x="1096685" y="3399842"/>
            <a:ext cx="1101249" cy="20567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昇進・昇格</a:t>
            </a:r>
          </a:p>
        </p:txBody>
      </p:sp>
      <p:sp>
        <p:nvSpPr>
          <p:cNvPr id="28" name="AutoShape 5"/>
          <p:cNvSpPr>
            <a:spLocks noChangeArrowheads="1"/>
          </p:cNvSpPr>
          <p:nvPr/>
        </p:nvSpPr>
        <p:spPr bwMode="gray">
          <a:xfrm>
            <a:off x="6984506" y="3057502"/>
            <a:ext cx="1529653" cy="1820295"/>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800" b="0" i="0" u="none" strike="noStrike" kern="0" cap="none" spc="0" normalizeH="0" baseline="0" noProof="0">
              <a:ln>
                <a:noFill/>
              </a:ln>
              <a:solidFill>
                <a:srgbClr val="E27100"/>
              </a:solidFill>
              <a:effectLst/>
              <a:uLnTx/>
              <a:uFillTx/>
            </a:endParaRPr>
          </a:p>
        </p:txBody>
      </p:sp>
      <p:sp>
        <p:nvSpPr>
          <p:cNvPr id="29" name="AutoShape 5"/>
          <p:cNvSpPr>
            <a:spLocks noChangeArrowheads="1"/>
          </p:cNvSpPr>
          <p:nvPr/>
        </p:nvSpPr>
        <p:spPr bwMode="gray">
          <a:xfrm>
            <a:off x="4031103" y="3057502"/>
            <a:ext cx="1303205" cy="1816045"/>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800" b="0" i="0" u="none" strike="noStrike" kern="0" cap="none" spc="0" normalizeH="0" baseline="0" noProof="0">
              <a:ln>
                <a:noFill/>
              </a:ln>
              <a:solidFill>
                <a:srgbClr val="E27100"/>
              </a:solidFill>
              <a:effectLst/>
              <a:uLnTx/>
              <a:uFillTx/>
            </a:endParaRPr>
          </a:p>
        </p:txBody>
      </p:sp>
      <p:sp>
        <p:nvSpPr>
          <p:cNvPr id="31" name="テキスト ボックス 30"/>
          <p:cNvSpPr txBox="1"/>
          <p:nvPr/>
        </p:nvSpPr>
        <p:spPr bwMode="auto">
          <a:xfrm>
            <a:off x="4253610" y="3485328"/>
            <a:ext cx="858191"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A</a:t>
            </a:r>
            <a:r>
              <a:rPr kumimoji="0" lang="ja-JP" altLang="en-US" sz="900" kern="0" dirty="0">
                <a:solidFill>
                  <a:srgbClr val="000000">
                    <a:lumMod val="75000"/>
                    <a:lumOff val="25000"/>
                  </a:srgbClr>
                </a:solidFill>
                <a:latin typeface="HGP創英角ｺﾞｼｯｸUB"/>
                <a:ea typeface="HGP創英角ｺﾞｼｯｸUB"/>
              </a:rPr>
              <a:t>会社：</a:t>
            </a:r>
            <a:r>
              <a:rPr kumimoji="0" lang="ja-JP" altLang="en-US" sz="900" kern="0" dirty="0">
                <a:solidFill>
                  <a:srgbClr val="FF0000"/>
                </a:solidFill>
                <a:latin typeface="HGP創英角ｺﾞｼｯｸUB"/>
                <a:ea typeface="HGP創英角ｺﾞｼｯｸUB"/>
              </a:rPr>
              <a:t>統括会社</a:t>
            </a:r>
            <a:endParaRPr lang="ja-JP" altLang="en-US" sz="900" kern="0" dirty="0">
              <a:solidFill>
                <a:srgbClr val="FF0000"/>
              </a:solidFill>
              <a:latin typeface="HGP創英角ｺﾞｼｯｸUB"/>
              <a:ea typeface="HGP創英角ｺﾞｼｯｸUB"/>
            </a:endParaRPr>
          </a:p>
        </p:txBody>
      </p:sp>
      <p:sp>
        <p:nvSpPr>
          <p:cNvPr id="32" name="テキスト ボックス 31"/>
          <p:cNvSpPr txBox="1"/>
          <p:nvPr/>
        </p:nvSpPr>
        <p:spPr bwMode="auto">
          <a:xfrm>
            <a:off x="4231891" y="4087698"/>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B</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sp>
        <p:nvSpPr>
          <p:cNvPr id="33" name="テキスト ボックス 32"/>
          <p:cNvSpPr txBox="1"/>
          <p:nvPr/>
        </p:nvSpPr>
        <p:spPr bwMode="auto">
          <a:xfrm>
            <a:off x="4933250" y="4077828"/>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C</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sp>
        <p:nvSpPr>
          <p:cNvPr id="34" name="テキスト ボックス 33"/>
          <p:cNvSpPr txBox="1"/>
          <p:nvPr/>
        </p:nvSpPr>
        <p:spPr bwMode="auto">
          <a:xfrm>
            <a:off x="4068028" y="4697204"/>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D</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sp>
        <p:nvSpPr>
          <p:cNvPr id="35" name="テキスト ボックス 34"/>
          <p:cNvSpPr txBox="1"/>
          <p:nvPr/>
        </p:nvSpPr>
        <p:spPr bwMode="auto">
          <a:xfrm>
            <a:off x="4481938" y="4706708"/>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E</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pic>
        <p:nvPicPr>
          <p:cNvPr id="36" name="Picture 12" descr="logo_base_human_boss03"/>
          <p:cNvPicPr>
            <a:picLocks noChangeAspect="1" noChangeArrowheads="1"/>
          </p:cNvPicPr>
          <p:nvPr/>
        </p:nvPicPr>
        <p:blipFill>
          <a:blip r:embed="rId3" cstate="screen"/>
          <a:srcRect/>
          <a:stretch>
            <a:fillRect/>
          </a:stretch>
        </p:blipFill>
        <p:spPr bwMode="auto">
          <a:xfrm>
            <a:off x="7949403" y="3856388"/>
            <a:ext cx="259000" cy="344690"/>
          </a:xfrm>
          <a:prstGeom prst="rect">
            <a:avLst/>
          </a:prstGeom>
          <a:noFill/>
        </p:spPr>
      </p:pic>
      <p:pic>
        <p:nvPicPr>
          <p:cNvPr id="37" name="Picture 13" descr="logo_base_human_boss01"/>
          <p:cNvPicPr>
            <a:picLocks noChangeAspect="1" noChangeArrowheads="1"/>
          </p:cNvPicPr>
          <p:nvPr/>
        </p:nvPicPr>
        <p:blipFill>
          <a:blip r:embed="rId4" cstate="screen"/>
          <a:srcRect/>
          <a:stretch>
            <a:fillRect/>
          </a:stretch>
        </p:blipFill>
        <p:spPr bwMode="auto">
          <a:xfrm>
            <a:off x="7544381" y="3217364"/>
            <a:ext cx="250842" cy="348299"/>
          </a:xfrm>
          <a:prstGeom prst="rect">
            <a:avLst/>
          </a:prstGeom>
          <a:noFill/>
        </p:spPr>
      </p:pic>
      <p:pic>
        <p:nvPicPr>
          <p:cNvPr id="38" name="Picture 14" descr="logo_base_human_boss02"/>
          <p:cNvPicPr>
            <a:picLocks noChangeAspect="1" noChangeArrowheads="1"/>
          </p:cNvPicPr>
          <p:nvPr/>
        </p:nvPicPr>
        <p:blipFill>
          <a:blip r:embed="rId5" cstate="screen"/>
          <a:srcRect/>
          <a:stretch>
            <a:fillRect/>
          </a:stretch>
        </p:blipFill>
        <p:spPr bwMode="auto">
          <a:xfrm>
            <a:off x="7217478" y="3834142"/>
            <a:ext cx="267158" cy="351908"/>
          </a:xfrm>
          <a:prstGeom prst="rect">
            <a:avLst/>
          </a:prstGeom>
          <a:noFill/>
        </p:spPr>
      </p:pic>
      <p:sp>
        <p:nvSpPr>
          <p:cNvPr id="40" name="AutoShape 272"/>
          <p:cNvSpPr>
            <a:spLocks noChangeArrowheads="1"/>
          </p:cNvSpPr>
          <p:nvPr/>
        </p:nvSpPr>
        <p:spPr bwMode="auto">
          <a:xfrm>
            <a:off x="4353192" y="3003798"/>
            <a:ext cx="588126" cy="182622"/>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800" kern="0" dirty="0">
                <a:solidFill>
                  <a:srgbClr val="FFFFFF"/>
                </a:solidFill>
                <a:latin typeface="Arial Black"/>
                <a:ea typeface="HGP創英角ｺﾞｼｯｸUB"/>
              </a:rPr>
              <a:t>会社レベル</a:t>
            </a:r>
          </a:p>
        </p:txBody>
      </p:sp>
      <p:sp>
        <p:nvSpPr>
          <p:cNvPr id="41" name="AutoShape 272"/>
          <p:cNvSpPr>
            <a:spLocks noChangeArrowheads="1"/>
          </p:cNvSpPr>
          <p:nvPr/>
        </p:nvSpPr>
        <p:spPr bwMode="auto">
          <a:xfrm>
            <a:off x="7252056" y="3025258"/>
            <a:ext cx="985477" cy="182622"/>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800" kern="0" dirty="0">
                <a:solidFill>
                  <a:srgbClr val="FFFFFF"/>
                </a:solidFill>
                <a:latin typeface="Arial Black"/>
                <a:ea typeface="HGP創英角ｺﾞｼｯｸUB"/>
              </a:rPr>
              <a:t>組織内権限レベル</a:t>
            </a:r>
          </a:p>
        </p:txBody>
      </p:sp>
      <p:sp>
        <p:nvSpPr>
          <p:cNvPr id="43" name="テキスト ボックス 42"/>
          <p:cNvSpPr txBox="1"/>
          <p:nvPr/>
        </p:nvSpPr>
        <p:spPr bwMode="auto">
          <a:xfrm>
            <a:off x="7395772" y="3489596"/>
            <a:ext cx="547848"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人事部長</a:t>
            </a:r>
            <a:endParaRPr lang="ja-JP" altLang="en-US" sz="900" kern="0" dirty="0">
              <a:solidFill>
                <a:srgbClr val="000000">
                  <a:lumMod val="65000"/>
                  <a:lumOff val="35000"/>
                </a:srgbClr>
              </a:solidFill>
              <a:latin typeface="HGP創英角ｺﾞｼｯｸUB"/>
              <a:ea typeface="HGP創英角ｺﾞｼｯｸUB"/>
            </a:endParaRPr>
          </a:p>
        </p:txBody>
      </p:sp>
      <p:sp>
        <p:nvSpPr>
          <p:cNvPr id="44" name="テキスト ボックス 43"/>
          <p:cNvSpPr txBox="1"/>
          <p:nvPr/>
        </p:nvSpPr>
        <p:spPr bwMode="auto">
          <a:xfrm>
            <a:off x="7019734" y="4106373"/>
            <a:ext cx="71641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東京人事課長</a:t>
            </a:r>
            <a:endParaRPr lang="ja-JP" altLang="en-US" sz="900" kern="0" dirty="0">
              <a:solidFill>
                <a:srgbClr val="000000">
                  <a:lumMod val="65000"/>
                  <a:lumOff val="35000"/>
                </a:srgbClr>
              </a:solidFill>
              <a:latin typeface="HGP創英角ｺﾞｼｯｸUB"/>
              <a:ea typeface="HGP創英角ｺﾞｼｯｸUB"/>
            </a:endParaRPr>
          </a:p>
        </p:txBody>
      </p:sp>
      <p:sp>
        <p:nvSpPr>
          <p:cNvPr id="45" name="テキスト ボックス 44"/>
          <p:cNvSpPr txBox="1"/>
          <p:nvPr/>
        </p:nvSpPr>
        <p:spPr bwMode="auto">
          <a:xfrm>
            <a:off x="7780018" y="4106251"/>
            <a:ext cx="71641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大阪人事課長</a:t>
            </a:r>
            <a:endParaRPr lang="ja-JP" altLang="en-US" sz="900" kern="0" dirty="0">
              <a:solidFill>
                <a:srgbClr val="000000">
                  <a:lumMod val="65000"/>
                  <a:lumOff val="35000"/>
                </a:srgbClr>
              </a:solidFill>
              <a:latin typeface="HGP創英角ｺﾞｼｯｸUB"/>
              <a:ea typeface="HGP創英角ｺﾞｼｯｸUB"/>
            </a:endParaRPr>
          </a:p>
        </p:txBody>
      </p:sp>
      <p:sp>
        <p:nvSpPr>
          <p:cNvPr id="46" name="テキスト ボックス 45"/>
          <p:cNvSpPr txBox="1"/>
          <p:nvPr/>
        </p:nvSpPr>
        <p:spPr bwMode="auto">
          <a:xfrm>
            <a:off x="7718861" y="4699045"/>
            <a:ext cx="705566"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大阪人事担当</a:t>
            </a:r>
            <a:endParaRPr lang="ja-JP" altLang="en-US" sz="900" kern="0" dirty="0">
              <a:solidFill>
                <a:srgbClr val="000000">
                  <a:lumMod val="65000"/>
                  <a:lumOff val="35000"/>
                </a:srgbClr>
              </a:solidFill>
              <a:latin typeface="HGP創英角ｺﾞｼｯｸUB"/>
              <a:ea typeface="HGP創英角ｺﾞｼｯｸUB"/>
            </a:endParaRPr>
          </a:p>
        </p:txBody>
      </p:sp>
      <p:pic>
        <p:nvPicPr>
          <p:cNvPr id="49" name="Picture 9" descr="logo_base_human_norm03"/>
          <p:cNvPicPr>
            <a:picLocks noChangeAspect="1" noChangeArrowheads="1"/>
          </p:cNvPicPr>
          <p:nvPr/>
        </p:nvPicPr>
        <p:blipFill>
          <a:blip r:embed="rId6" cstate="screen"/>
          <a:srcRect/>
          <a:stretch>
            <a:fillRect/>
          </a:stretch>
        </p:blipFill>
        <p:spPr bwMode="auto">
          <a:xfrm>
            <a:off x="7718861" y="4409494"/>
            <a:ext cx="233974" cy="356042"/>
          </a:xfrm>
          <a:prstGeom prst="rect">
            <a:avLst/>
          </a:prstGeom>
          <a:noFill/>
        </p:spPr>
      </p:pic>
      <p:pic>
        <p:nvPicPr>
          <p:cNvPr id="50" name="Picture 10" descr="logo_base_human_norm01"/>
          <p:cNvPicPr>
            <a:picLocks noChangeAspect="1" noChangeArrowheads="1"/>
          </p:cNvPicPr>
          <p:nvPr/>
        </p:nvPicPr>
        <p:blipFill>
          <a:blip r:embed="rId7" cstate="screen"/>
          <a:srcRect/>
          <a:stretch>
            <a:fillRect/>
          </a:stretch>
        </p:blipFill>
        <p:spPr bwMode="auto">
          <a:xfrm>
            <a:off x="8161347" y="4411429"/>
            <a:ext cx="231788" cy="354107"/>
          </a:xfrm>
          <a:prstGeom prst="rect">
            <a:avLst/>
          </a:prstGeom>
          <a:noFill/>
        </p:spPr>
      </p:pic>
      <p:sp>
        <p:nvSpPr>
          <p:cNvPr id="51" name="Freeform 370"/>
          <p:cNvSpPr>
            <a:spLocks noEditPoints="1"/>
          </p:cNvSpPr>
          <p:nvPr/>
        </p:nvSpPr>
        <p:spPr bwMode="auto">
          <a:xfrm>
            <a:off x="4258209" y="3813977"/>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2" name="正方形/長方形 51"/>
          <p:cNvSpPr/>
          <p:nvPr/>
        </p:nvSpPr>
        <p:spPr>
          <a:xfrm>
            <a:off x="4456550" y="3849284"/>
            <a:ext cx="156469" cy="206770"/>
          </a:xfrm>
          <a:prstGeom prst="rect">
            <a:avLst/>
          </a:prstGeom>
          <a:solidFill>
            <a:srgbClr val="FCFC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3" name="グループ化 52"/>
          <p:cNvGrpSpPr/>
          <p:nvPr/>
        </p:nvGrpSpPr>
        <p:grpSpPr>
          <a:xfrm>
            <a:off x="4619911" y="3214464"/>
            <a:ext cx="354810" cy="242077"/>
            <a:chOff x="1660626" y="2725486"/>
            <a:chExt cx="738882" cy="569684"/>
          </a:xfrm>
        </p:grpSpPr>
        <p:sp>
          <p:nvSpPr>
            <p:cNvPr id="73"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74" name="正方形/長方形 73"/>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54" name="Freeform 370"/>
          <p:cNvSpPr>
            <a:spLocks noEditPoints="1"/>
          </p:cNvSpPr>
          <p:nvPr/>
        </p:nvSpPr>
        <p:spPr bwMode="auto">
          <a:xfrm>
            <a:off x="4963315" y="3804418"/>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5" name="正方形/長方形 54"/>
          <p:cNvSpPr/>
          <p:nvPr/>
        </p:nvSpPr>
        <p:spPr>
          <a:xfrm>
            <a:off x="5161656" y="3839724"/>
            <a:ext cx="156469" cy="20677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6" name="Freeform 370"/>
          <p:cNvSpPr>
            <a:spLocks noEditPoints="1"/>
          </p:cNvSpPr>
          <p:nvPr/>
        </p:nvSpPr>
        <p:spPr bwMode="auto">
          <a:xfrm>
            <a:off x="4109839" y="4460693"/>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7" name="正方形/長方形 56"/>
          <p:cNvSpPr/>
          <p:nvPr/>
        </p:nvSpPr>
        <p:spPr>
          <a:xfrm>
            <a:off x="4308181" y="4496000"/>
            <a:ext cx="156469" cy="206770"/>
          </a:xfrm>
          <a:prstGeom prst="rect">
            <a:avLst/>
          </a:prstGeom>
          <a:solidFill>
            <a:srgbClr val="F8F8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8" name="Freeform 370"/>
          <p:cNvSpPr>
            <a:spLocks noEditPoints="1"/>
          </p:cNvSpPr>
          <p:nvPr/>
        </p:nvSpPr>
        <p:spPr bwMode="auto">
          <a:xfrm>
            <a:off x="4500256" y="4459501"/>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9" name="正方形/長方形 58"/>
          <p:cNvSpPr/>
          <p:nvPr/>
        </p:nvSpPr>
        <p:spPr>
          <a:xfrm>
            <a:off x="4698597" y="4494808"/>
            <a:ext cx="156469" cy="206770"/>
          </a:xfrm>
          <a:prstGeom prst="rect">
            <a:avLst/>
          </a:prstGeom>
          <a:solidFill>
            <a:srgbClr val="F6F6F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0" name="左大かっこ 59"/>
          <p:cNvSpPr/>
          <p:nvPr/>
        </p:nvSpPr>
        <p:spPr>
          <a:xfrm rot="5400000">
            <a:off x="4672566" y="3382812"/>
            <a:ext cx="88374" cy="69156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61" name="左大かっこ 60"/>
          <p:cNvSpPr/>
          <p:nvPr/>
        </p:nvSpPr>
        <p:spPr>
          <a:xfrm rot="5400000">
            <a:off x="4370215" y="4119446"/>
            <a:ext cx="92626" cy="48409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62" name="直線コネクタ 61"/>
          <p:cNvCxnSpPr>
            <a:endCxn id="60" idx="1"/>
          </p:cNvCxnSpPr>
          <p:nvPr/>
        </p:nvCxnSpPr>
        <p:spPr>
          <a:xfrm flipH="1">
            <a:off x="4716753" y="3607905"/>
            <a:ext cx="1" cy="76502"/>
          </a:xfrm>
          <a:prstGeom prst="line">
            <a:avLst/>
          </a:prstGeom>
          <a:noFill/>
          <a:ln w="9525" cap="flat" cmpd="sng" algn="ctr">
            <a:solidFill>
              <a:sysClr val="windowText" lastClr="000000">
                <a:shade val="95000"/>
                <a:satMod val="105000"/>
              </a:sysClr>
            </a:solidFill>
            <a:prstDash val="solid"/>
          </a:ln>
          <a:effectLst/>
        </p:spPr>
      </p:cxnSp>
      <p:cxnSp>
        <p:nvCxnSpPr>
          <p:cNvPr id="63" name="直線コネクタ 62"/>
          <p:cNvCxnSpPr>
            <a:endCxn id="61" idx="1"/>
          </p:cNvCxnSpPr>
          <p:nvPr/>
        </p:nvCxnSpPr>
        <p:spPr>
          <a:xfrm>
            <a:off x="4413812" y="4224210"/>
            <a:ext cx="2716" cy="90971"/>
          </a:xfrm>
          <a:prstGeom prst="line">
            <a:avLst/>
          </a:prstGeom>
          <a:noFill/>
          <a:ln w="9525" cap="flat" cmpd="sng" algn="ctr">
            <a:solidFill>
              <a:sysClr val="windowText" lastClr="000000">
                <a:shade val="95000"/>
                <a:satMod val="105000"/>
              </a:sysClr>
            </a:solidFill>
            <a:prstDash val="solid"/>
          </a:ln>
          <a:effectLst/>
        </p:spPr>
      </p:cxnSp>
      <p:grpSp>
        <p:nvGrpSpPr>
          <p:cNvPr id="78" name="グループ化 77"/>
          <p:cNvGrpSpPr/>
          <p:nvPr/>
        </p:nvGrpSpPr>
        <p:grpSpPr>
          <a:xfrm>
            <a:off x="5650931" y="3041693"/>
            <a:ext cx="902956" cy="1358270"/>
            <a:chOff x="5616116" y="3044151"/>
            <a:chExt cx="902956" cy="1358270"/>
          </a:xfrm>
        </p:grpSpPr>
        <p:sp>
          <p:nvSpPr>
            <p:cNvPr id="42" name="テキスト ボックス 41"/>
            <p:cNvSpPr txBox="1"/>
            <p:nvPr/>
          </p:nvSpPr>
          <p:spPr bwMode="auto">
            <a:xfrm>
              <a:off x="5774767" y="3044151"/>
              <a:ext cx="656985" cy="153888"/>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00" kern="0" dirty="0">
                  <a:solidFill>
                    <a:srgbClr val="EE5500"/>
                  </a:solidFill>
                  <a:latin typeface="HGP創英角ｺﾞｼｯｸUB"/>
                  <a:ea typeface="HGP創英角ｺﾞｼｯｸUB"/>
                </a:rPr>
                <a:t>閲覧権限</a:t>
              </a:r>
              <a:endParaRPr lang="ja-JP" altLang="en-US" sz="1000" kern="0" dirty="0">
                <a:solidFill>
                  <a:srgbClr val="EE5500"/>
                </a:solidFill>
                <a:latin typeface="HGP創英角ｺﾞｼｯｸUB"/>
                <a:ea typeface="HGP創英角ｺﾞｼｯｸUB"/>
              </a:endParaRPr>
            </a:p>
          </p:txBody>
        </p:sp>
        <p:sp>
          <p:nvSpPr>
            <p:cNvPr id="64" name="下矢印 63"/>
            <p:cNvSpPr/>
            <p:nvPr/>
          </p:nvSpPr>
          <p:spPr>
            <a:xfrm>
              <a:off x="5727020" y="3292243"/>
              <a:ext cx="244765" cy="1110178"/>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5" name="正方形/長方形 64"/>
            <p:cNvSpPr/>
            <p:nvPr/>
          </p:nvSpPr>
          <p:spPr>
            <a:xfrm>
              <a:off x="5616116" y="3690015"/>
              <a:ext cx="461986" cy="307777"/>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w="22225">
                    <a:solidFill>
                      <a:srgbClr val="EE5500"/>
                    </a:solidFill>
                    <a:prstDash val="solid"/>
                  </a:ln>
                  <a:solidFill>
                    <a:srgbClr val="EE5500"/>
                  </a:solidFill>
                  <a:effectLst/>
                  <a:uLnTx/>
                  <a:uFillTx/>
                </a:rPr>
                <a:t>OK</a:t>
              </a:r>
              <a:endParaRPr kumimoji="0" lang="ja-JP" altLang="en-US" sz="1400" b="1" i="0" u="none" strike="noStrike" kern="0" cap="none" spc="0" normalizeH="0" baseline="0" noProof="0" dirty="0">
                <a:ln w="22225">
                  <a:solidFill>
                    <a:srgbClr val="EE5500"/>
                  </a:solidFill>
                  <a:prstDash val="solid"/>
                </a:ln>
                <a:solidFill>
                  <a:srgbClr val="EE5500"/>
                </a:solidFill>
                <a:effectLst/>
                <a:uLnTx/>
                <a:uFillTx/>
              </a:endParaRPr>
            </a:p>
          </p:txBody>
        </p:sp>
        <p:sp>
          <p:nvSpPr>
            <p:cNvPr id="66" name="下矢印 65"/>
            <p:cNvSpPr/>
            <p:nvPr/>
          </p:nvSpPr>
          <p:spPr>
            <a:xfrm flipV="1">
              <a:off x="6126833" y="3291861"/>
              <a:ext cx="244765" cy="1110178"/>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正方形/長方形 66"/>
            <p:cNvSpPr/>
            <p:nvPr/>
          </p:nvSpPr>
          <p:spPr>
            <a:xfrm>
              <a:off x="6049072" y="3697328"/>
              <a:ext cx="470000" cy="307777"/>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w="22225">
                    <a:solidFill>
                      <a:srgbClr val="008CCF">
                        <a:lumMod val="50000"/>
                      </a:srgbClr>
                    </a:solidFill>
                    <a:prstDash val="solid"/>
                  </a:ln>
                  <a:solidFill>
                    <a:srgbClr val="008CCF">
                      <a:lumMod val="50000"/>
                    </a:srgbClr>
                  </a:solidFill>
                  <a:effectLst/>
                  <a:uLnTx/>
                  <a:uFillTx/>
                </a:rPr>
                <a:t>NG</a:t>
              </a:r>
              <a:endParaRPr kumimoji="0" lang="ja-JP" altLang="en-US" sz="1400" b="1" i="0" u="none" strike="noStrike" kern="0" cap="none" spc="0" normalizeH="0" baseline="0" noProof="0" dirty="0">
                <a:ln w="22225">
                  <a:solidFill>
                    <a:srgbClr val="008CCF">
                      <a:lumMod val="50000"/>
                    </a:srgbClr>
                  </a:solidFill>
                  <a:prstDash val="solid"/>
                </a:ln>
                <a:solidFill>
                  <a:srgbClr val="008CCF">
                    <a:lumMod val="50000"/>
                  </a:srgbClr>
                </a:solidFill>
                <a:effectLst/>
                <a:uLnTx/>
                <a:uFillTx/>
              </a:endParaRPr>
            </a:p>
          </p:txBody>
        </p:sp>
      </p:grpSp>
      <p:sp>
        <p:nvSpPr>
          <p:cNvPr id="68" name="左大かっこ 67"/>
          <p:cNvSpPr/>
          <p:nvPr/>
        </p:nvSpPr>
        <p:spPr>
          <a:xfrm rot="5400000">
            <a:off x="7656643" y="3432614"/>
            <a:ext cx="64676" cy="698674"/>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69" name="直線コネクタ 68"/>
          <p:cNvCxnSpPr>
            <a:endCxn id="68" idx="1"/>
          </p:cNvCxnSpPr>
          <p:nvPr/>
        </p:nvCxnSpPr>
        <p:spPr>
          <a:xfrm>
            <a:off x="7685429" y="3649412"/>
            <a:ext cx="3552" cy="100201"/>
          </a:xfrm>
          <a:prstGeom prst="line">
            <a:avLst/>
          </a:prstGeom>
          <a:noFill/>
          <a:ln w="9525" cap="flat" cmpd="sng" algn="ctr">
            <a:solidFill>
              <a:sysClr val="windowText" lastClr="000000">
                <a:shade val="95000"/>
                <a:satMod val="105000"/>
              </a:sysClr>
            </a:solidFill>
            <a:prstDash val="solid"/>
          </a:ln>
          <a:effectLst/>
        </p:spPr>
      </p:cxnSp>
      <p:sp>
        <p:nvSpPr>
          <p:cNvPr id="70" name="左大かっこ 69"/>
          <p:cNvSpPr/>
          <p:nvPr/>
        </p:nvSpPr>
        <p:spPr>
          <a:xfrm rot="5400000">
            <a:off x="8012308" y="4120713"/>
            <a:ext cx="92626" cy="48409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71" name="直線コネクタ 70"/>
          <p:cNvCxnSpPr>
            <a:endCxn id="70" idx="1"/>
          </p:cNvCxnSpPr>
          <p:nvPr/>
        </p:nvCxnSpPr>
        <p:spPr>
          <a:xfrm>
            <a:off x="8055905" y="4225476"/>
            <a:ext cx="2716" cy="90971"/>
          </a:xfrm>
          <a:prstGeom prst="line">
            <a:avLst/>
          </a:prstGeom>
          <a:noFill/>
          <a:ln w="9525" cap="flat" cmpd="sng" algn="ctr">
            <a:solidFill>
              <a:sysClr val="windowText" lastClr="000000">
                <a:shade val="95000"/>
                <a:satMod val="105000"/>
              </a:sysClr>
            </a:solidFill>
            <a:prstDash val="solid"/>
          </a:ln>
          <a:effectLst/>
        </p:spPr>
      </p:cxnSp>
      <p:grpSp>
        <p:nvGrpSpPr>
          <p:cNvPr id="79" name="グループ化 78"/>
          <p:cNvGrpSpPr/>
          <p:nvPr/>
        </p:nvGrpSpPr>
        <p:grpSpPr>
          <a:xfrm>
            <a:off x="5472099" y="4513888"/>
            <a:ext cx="1260620" cy="423779"/>
            <a:chOff x="5443368" y="4516346"/>
            <a:chExt cx="1260620" cy="423779"/>
          </a:xfrm>
        </p:grpSpPr>
        <p:sp>
          <p:nvSpPr>
            <p:cNvPr id="30" name="角丸四角形 29"/>
            <p:cNvSpPr/>
            <p:nvPr/>
          </p:nvSpPr>
          <p:spPr bwMode="auto">
            <a:xfrm>
              <a:off x="5443368" y="4555032"/>
              <a:ext cx="1260620" cy="275387"/>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dirty="0">
                <a:solidFill>
                  <a:srgbClr val="FFFFFF"/>
                </a:solidFill>
                <a:effectLst>
                  <a:outerShdw blurRad="38100" dist="38100" dir="2700000" algn="tl">
                    <a:srgbClr val="000000"/>
                  </a:outerShdw>
                </a:effectLst>
                <a:latin typeface="Arial Black"/>
                <a:ea typeface="HGP創英角ｺﾞｼｯｸUB"/>
              </a:endParaRPr>
            </a:p>
          </p:txBody>
        </p:sp>
        <p:sp>
          <p:nvSpPr>
            <p:cNvPr id="39" name="テキスト ボックス 38"/>
            <p:cNvSpPr txBox="1"/>
            <p:nvPr/>
          </p:nvSpPr>
          <p:spPr bwMode="auto">
            <a:xfrm>
              <a:off x="5651880" y="4635556"/>
              <a:ext cx="1052107"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600" kern="0" dirty="0">
                  <a:solidFill>
                    <a:srgbClr val="000000"/>
                  </a:solidFill>
                  <a:latin typeface="HGP創英角ｺﾞｼｯｸUB"/>
                  <a:ea typeface="HGP創英角ｺﾞｼｯｸUB"/>
                </a:rPr>
                <a:t>全権閲覧・修正可能</a:t>
              </a:r>
              <a:endParaRPr kumimoji="0" lang="en-US" altLang="ja-JP" sz="600" kern="0" dirty="0">
                <a:solidFill>
                  <a:srgbClr val="000000"/>
                </a:solidFill>
                <a:latin typeface="HGP創英角ｺﾞｼｯｸUB"/>
                <a:ea typeface="HGP創英角ｺﾞｼｯｸUB"/>
              </a:endParaRPr>
            </a:p>
            <a:p>
              <a:pPr>
                <a:defRPr/>
              </a:pPr>
              <a:r>
                <a:rPr kumimoji="0" lang="en-US" altLang="ja-JP" sz="600" kern="0" dirty="0">
                  <a:solidFill>
                    <a:srgbClr val="000000"/>
                  </a:solidFill>
                  <a:latin typeface="HGP創英角ｺﾞｼｯｸUB"/>
                  <a:ea typeface="HGP創英角ｺﾞｼｯｸUB"/>
                </a:rPr>
                <a:t>A</a:t>
              </a:r>
              <a:r>
                <a:rPr kumimoji="0" lang="ja-JP" altLang="en-US" sz="600" kern="0" dirty="0">
                  <a:solidFill>
                    <a:srgbClr val="000000"/>
                  </a:solidFill>
                  <a:latin typeface="HGP創英角ｺﾞｼｯｸUB"/>
                  <a:ea typeface="HGP創英角ｺﾞｼｯｸUB"/>
                </a:rPr>
                <a:t>会社人事部兼システム管理者</a:t>
              </a:r>
              <a:endParaRPr lang="ja-JP" altLang="en-US" sz="600" kern="0" dirty="0">
                <a:solidFill>
                  <a:srgbClr val="000000"/>
                </a:solidFill>
                <a:latin typeface="HGP創英角ｺﾞｼｯｸUB"/>
                <a:ea typeface="HGP創英角ｺﾞｼｯｸUB"/>
              </a:endParaRPr>
            </a:p>
          </p:txBody>
        </p:sp>
        <p:sp>
          <p:nvSpPr>
            <p:cNvPr id="47" name="角丸四角形 46"/>
            <p:cNvSpPr/>
            <p:nvPr/>
          </p:nvSpPr>
          <p:spPr bwMode="auto">
            <a:xfrm>
              <a:off x="5798210" y="4531746"/>
              <a:ext cx="603882" cy="84237"/>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dirty="0">
                <a:solidFill>
                  <a:srgbClr val="FFFFFF"/>
                </a:solidFill>
                <a:effectLst>
                  <a:outerShdw blurRad="38100" dist="38100" dir="2700000" algn="tl">
                    <a:srgbClr val="000000"/>
                  </a:outerShdw>
                </a:effectLst>
                <a:latin typeface="Arial Black"/>
                <a:ea typeface="HGP創英角ｺﾞｼｯｸUB"/>
              </a:endParaRPr>
            </a:p>
          </p:txBody>
        </p:sp>
        <p:sp>
          <p:nvSpPr>
            <p:cNvPr id="48" name="テキスト ボックス 47"/>
            <p:cNvSpPr txBox="1"/>
            <p:nvPr/>
          </p:nvSpPr>
          <p:spPr bwMode="auto">
            <a:xfrm>
              <a:off x="5892682" y="4516346"/>
              <a:ext cx="414938" cy="10772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dirty="0">
                  <a:solidFill>
                    <a:srgbClr val="FFFFFF"/>
                  </a:solidFill>
                  <a:latin typeface="HGP創英角ｺﾞｼｯｸUB"/>
                  <a:ea typeface="HGP創英角ｺﾞｼｯｸUB"/>
                </a:rPr>
                <a:t>特別権限</a:t>
              </a:r>
              <a:endParaRPr lang="ja-JP" altLang="en-US" sz="700" kern="0" dirty="0">
                <a:solidFill>
                  <a:srgbClr val="FFFFFF"/>
                </a:solidFill>
                <a:latin typeface="HGP創英角ｺﾞｼｯｸUB"/>
                <a:ea typeface="HGP創英角ｺﾞｼｯｸUB"/>
              </a:endParaRPr>
            </a:p>
          </p:txBody>
        </p:sp>
        <p:pic>
          <p:nvPicPr>
            <p:cNvPr id="72" name="Picture 8" descr="logo_base_human01"/>
            <p:cNvPicPr>
              <a:picLocks noChangeAspect="1" noChangeArrowheads="1"/>
            </p:cNvPicPr>
            <p:nvPr/>
          </p:nvPicPr>
          <p:blipFill>
            <a:blip r:embed="rId8" cstate="screen"/>
            <a:srcRect/>
            <a:stretch>
              <a:fillRect/>
            </a:stretch>
          </p:blipFill>
          <p:spPr bwMode="auto">
            <a:xfrm>
              <a:off x="5477803" y="4576490"/>
              <a:ext cx="138313" cy="363635"/>
            </a:xfrm>
            <a:prstGeom prst="rect">
              <a:avLst/>
            </a:prstGeom>
            <a:noFill/>
          </p:spPr>
        </p:pic>
      </p:grpSp>
      <p:sp>
        <p:nvSpPr>
          <p:cNvPr id="75" name="角丸四角形 74"/>
          <p:cNvSpPr/>
          <p:nvPr/>
        </p:nvSpPr>
        <p:spPr>
          <a:xfrm>
            <a:off x="3537614" y="2607754"/>
            <a:ext cx="2107233" cy="3600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100" b="1" dirty="0"/>
              <a:t>組織・会社</a:t>
            </a:r>
            <a:r>
              <a:rPr kumimoji="1" lang="ja-JP" altLang="en-US" sz="1100" b="1" dirty="0"/>
              <a:t>セキュリティ</a:t>
            </a:r>
          </a:p>
        </p:txBody>
      </p:sp>
    </p:spTree>
    <p:extLst>
      <p:ext uri="{BB962C8B-B14F-4D97-AF65-F5344CB8AC3E}">
        <p14:creationId xmlns:p14="http://schemas.microsoft.com/office/powerpoint/2010/main" val="374592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696744" cy="315310"/>
          </a:xfrm>
        </p:spPr>
        <p:txBody>
          <a:bodyPr/>
          <a:lstStyle/>
          <a:p>
            <a:r>
              <a:rPr lang="ja-JP" altLang="en-US" dirty="0"/>
              <a:t>セキュリティ設定や稼働後の会社間データ連携にも対応</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会社の統廃合や本番稼働後のマスタ更新などにも対応できるため、</a:t>
            </a:r>
            <a:endParaRPr lang="en-US" altLang="ja-JP" sz="1400" dirty="0"/>
          </a:p>
          <a:p>
            <a:r>
              <a:rPr lang="ja-JP" altLang="en-US" sz="1400" dirty="0"/>
              <a:t>下記の機能をご用意しております</a:t>
            </a:r>
            <a:endParaRPr lang="en-US" altLang="ja-JP" sz="1400" dirty="0"/>
          </a:p>
          <a:p>
            <a:pPr lvl="0" defTabSz="914378"/>
            <a:r>
              <a:rPr lang="ja-JP" altLang="en-US" sz="1100" b="1" dirty="0">
                <a:solidFill>
                  <a:srgbClr val="CE67A4"/>
                </a:solidFill>
              </a:rPr>
              <a:t>■</a:t>
            </a:r>
            <a:r>
              <a:rPr lang="ja-JP" altLang="en-US" sz="1100" b="1" dirty="0">
                <a:solidFill>
                  <a:prstClr val="black"/>
                </a:solidFill>
              </a:rPr>
              <a:t>データ入出力機能</a:t>
            </a:r>
            <a:endParaRPr lang="en-US" altLang="ja-JP" sz="1100" b="1" dirty="0">
              <a:solidFill>
                <a:prstClr val="black"/>
              </a:solidFill>
            </a:endParaRPr>
          </a:p>
          <a:p>
            <a:pPr lvl="0" defTabSz="914378"/>
            <a:r>
              <a:rPr lang="ja-JP" altLang="en-US" sz="1100" dirty="0">
                <a:solidFill>
                  <a:prstClr val="black"/>
                </a:solidFill>
              </a:rPr>
              <a:t>　　テーブル単位やデータベース単位でデータを柔軟に取り出し・取込が可能</a:t>
            </a:r>
            <a:endParaRPr lang="en-US" altLang="ja-JP" sz="1100" dirty="0">
              <a:solidFill>
                <a:prstClr val="black"/>
              </a:solidFill>
            </a:endParaRPr>
          </a:p>
          <a:p>
            <a:pPr lvl="0" defTabSz="914378"/>
            <a:r>
              <a:rPr lang="ja-JP" altLang="en-US" sz="1100" dirty="0">
                <a:solidFill>
                  <a:prstClr val="black"/>
                </a:solidFill>
              </a:rPr>
              <a:t>　　設定内容はパターン化することもできる為、システム連携用など用途に応じて複数方法での作成が可能</a:t>
            </a:r>
            <a:endParaRPr lang="en-US" altLang="ja-JP" sz="1100" dirty="0">
              <a:solidFill>
                <a:prstClr val="black"/>
              </a:solidFill>
            </a:endParaRPr>
          </a:p>
          <a:p>
            <a:pPr lvl="0" defTabSz="914378"/>
            <a:r>
              <a:rPr lang="ja-JP" altLang="en-US" sz="1100" dirty="0">
                <a:solidFill>
                  <a:srgbClr val="EE7B48"/>
                </a:solidFill>
              </a:rPr>
              <a:t>■</a:t>
            </a:r>
            <a:r>
              <a:rPr lang="ja-JP" altLang="en-US" sz="1100" b="1" dirty="0">
                <a:solidFill>
                  <a:prstClr val="black"/>
                </a:solidFill>
              </a:rPr>
              <a:t>会社間マスタコピー機能</a:t>
            </a:r>
            <a:endParaRPr lang="en-US" altLang="ja-JP" sz="1100" b="1" dirty="0">
              <a:solidFill>
                <a:prstClr val="black"/>
              </a:solidFill>
            </a:endParaRPr>
          </a:p>
          <a:p>
            <a:pPr lvl="0" defTabSz="914378"/>
            <a:r>
              <a:rPr lang="ja-JP" altLang="en-US" sz="1100" dirty="0">
                <a:solidFill>
                  <a:prstClr val="black"/>
                </a:solidFill>
              </a:rPr>
              <a:t>　　導入時の会社マスタ情報のコピーはもちろん、本番稼働後も必要なマスタのみコピーが可能</a:t>
            </a:r>
            <a:endParaRPr lang="en-US" altLang="ja-JP" sz="1100" dirty="0">
              <a:solidFill>
                <a:prstClr val="black"/>
              </a:solidFill>
            </a:endParaRPr>
          </a:p>
          <a:p>
            <a:pPr lvl="0" defTabSz="914378"/>
            <a:r>
              <a:rPr lang="ja-JP" altLang="en-US" sz="1100" dirty="0">
                <a:solidFill>
                  <a:srgbClr val="008CCF"/>
                </a:solidFill>
              </a:rPr>
              <a:t>■</a:t>
            </a:r>
            <a:r>
              <a:rPr lang="ja-JP" altLang="en-US" sz="1100" b="1" dirty="0">
                <a:solidFill>
                  <a:prstClr val="black"/>
                </a:solidFill>
              </a:rPr>
              <a:t>共通コード・</a:t>
            </a:r>
            <a:r>
              <a:rPr lang="en-US" altLang="ja-JP" sz="1100" b="1" dirty="0">
                <a:solidFill>
                  <a:prstClr val="black"/>
                </a:solidFill>
              </a:rPr>
              <a:t>1</a:t>
            </a:r>
            <a:r>
              <a:rPr lang="ja-JP" altLang="en-US" sz="1100" b="1" dirty="0">
                <a:solidFill>
                  <a:prstClr val="black"/>
                </a:solidFill>
              </a:rPr>
              <a:t>社独自コード</a:t>
            </a:r>
            <a:endParaRPr lang="en-US" altLang="ja-JP" sz="1100" b="1" dirty="0">
              <a:solidFill>
                <a:prstClr val="black"/>
              </a:solidFill>
            </a:endParaRPr>
          </a:p>
          <a:p>
            <a:pPr lvl="0" defTabSz="914378"/>
            <a:r>
              <a:rPr lang="ja-JP" altLang="en-US" sz="1100" dirty="0">
                <a:solidFill>
                  <a:prstClr val="black"/>
                </a:solidFill>
              </a:rPr>
              <a:t>　　グループ共通コードと</a:t>
            </a:r>
            <a:r>
              <a:rPr lang="en-US" altLang="ja-JP" sz="1100" dirty="0">
                <a:solidFill>
                  <a:prstClr val="black"/>
                </a:solidFill>
              </a:rPr>
              <a:t>1</a:t>
            </a:r>
            <a:r>
              <a:rPr lang="ja-JP" altLang="en-US" sz="1100" dirty="0">
                <a:solidFill>
                  <a:prstClr val="black"/>
                </a:solidFill>
              </a:rPr>
              <a:t>社独自のコードを分けて管理することも可能</a:t>
            </a:r>
            <a:endParaRPr lang="en-US" altLang="ja-JP" sz="1100" dirty="0">
              <a:solidFill>
                <a:prstClr val="black"/>
              </a:solidFill>
            </a:endParaRPr>
          </a:p>
          <a:p>
            <a:pPr lvl="0" defTabSz="914378"/>
            <a:r>
              <a:rPr lang="ja-JP" altLang="en-US" sz="1100" dirty="0">
                <a:solidFill>
                  <a:prstClr val="black"/>
                </a:solidFill>
              </a:rPr>
              <a:t>　　　　　　　　　　　　　　  </a:t>
            </a:r>
            <a:r>
              <a:rPr lang="en-US" altLang="ja-JP" sz="1100" dirty="0">
                <a:solidFill>
                  <a:prstClr val="black"/>
                </a:solidFill>
              </a:rPr>
              <a:t>Ex.</a:t>
            </a:r>
            <a:r>
              <a:rPr lang="ja-JP" altLang="en-US" sz="1100" dirty="0">
                <a:solidFill>
                  <a:prstClr val="black"/>
                </a:solidFill>
              </a:rPr>
              <a:t> 共通コード</a:t>
            </a:r>
            <a:r>
              <a:rPr lang="en-US" altLang="ja-JP" sz="1100" dirty="0">
                <a:solidFill>
                  <a:prstClr val="black"/>
                </a:solidFill>
              </a:rPr>
              <a:t>:</a:t>
            </a:r>
            <a:r>
              <a:rPr lang="ja-JP" altLang="en-US" sz="1100" dirty="0">
                <a:solidFill>
                  <a:prstClr val="black"/>
                </a:solidFill>
              </a:rPr>
              <a:t>入社時大学名、独自コード</a:t>
            </a:r>
            <a:r>
              <a:rPr lang="en-US" altLang="ja-JP" sz="1100" dirty="0">
                <a:solidFill>
                  <a:prstClr val="black"/>
                </a:solidFill>
              </a:rPr>
              <a:t>:</a:t>
            </a:r>
            <a:r>
              <a:rPr lang="ja-JP" altLang="en-US" sz="1100" dirty="0">
                <a:solidFill>
                  <a:prstClr val="black"/>
                </a:solidFill>
              </a:rPr>
              <a:t>役職名</a:t>
            </a:r>
            <a:endParaRPr lang="en-US" altLang="ja-JP" sz="1100" dirty="0">
              <a:solidFill>
                <a:prstClr val="black"/>
              </a:solidFill>
            </a:endParaRPr>
          </a:p>
          <a:p>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3059832" y="3253921"/>
            <a:ext cx="2864135" cy="167617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995974" y="3253921"/>
            <a:ext cx="2904243" cy="167617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11372" y="3253921"/>
            <a:ext cx="2776452" cy="167617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4843" y="3265810"/>
            <a:ext cx="2406671" cy="253916"/>
          </a:xfrm>
          <a:prstGeom prst="rect">
            <a:avLst/>
          </a:prstGeom>
          <a:noFill/>
        </p:spPr>
        <p:txBody>
          <a:bodyPr wrap="square" rtlCol="0">
            <a:spAutoFit/>
          </a:bodyPr>
          <a:lstStyle/>
          <a:p>
            <a:r>
              <a:rPr kumimoji="1" lang="ja-JP" altLang="en-US" sz="1000" b="1" dirty="0">
                <a:solidFill>
                  <a:schemeClr val="accent4"/>
                </a:solidFill>
              </a:rPr>
              <a:t>＜データ入出力機能</a:t>
            </a:r>
            <a:r>
              <a:rPr lang="ja-JP" altLang="en-US" sz="1000" b="1" dirty="0">
                <a:solidFill>
                  <a:schemeClr val="accent4"/>
                </a:solidFill>
              </a:rPr>
              <a:t>＞</a:t>
            </a:r>
            <a:endParaRPr kumimoji="1" lang="en-US" altLang="ja-JP" sz="1000" b="1" dirty="0">
              <a:solidFill>
                <a:schemeClr val="accent4"/>
              </a:solidFill>
            </a:endParaRPr>
          </a:p>
        </p:txBody>
      </p:sp>
      <p:sp>
        <p:nvSpPr>
          <p:cNvPr id="11" name="Freeform 370"/>
          <p:cNvSpPr>
            <a:spLocks noEditPoints="1"/>
          </p:cNvSpPr>
          <p:nvPr/>
        </p:nvSpPr>
        <p:spPr bwMode="auto">
          <a:xfrm>
            <a:off x="386579" y="3667894"/>
            <a:ext cx="460499" cy="43013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334"/>
          <p:cNvSpPr>
            <a:spLocks noEditPoints="1"/>
          </p:cNvSpPr>
          <p:nvPr/>
        </p:nvSpPr>
        <p:spPr bwMode="auto">
          <a:xfrm>
            <a:off x="649172" y="4135163"/>
            <a:ext cx="491308" cy="3631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334"/>
          <p:cNvSpPr>
            <a:spLocks noEditPoints="1"/>
          </p:cNvSpPr>
          <p:nvPr/>
        </p:nvSpPr>
        <p:spPr bwMode="auto">
          <a:xfrm>
            <a:off x="2132906" y="4135163"/>
            <a:ext cx="491308" cy="3631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368"/>
          <p:cNvSpPr>
            <a:spLocks noEditPoints="1"/>
          </p:cNvSpPr>
          <p:nvPr/>
        </p:nvSpPr>
        <p:spPr bwMode="auto">
          <a:xfrm>
            <a:off x="1972701" y="3596086"/>
            <a:ext cx="432935" cy="43013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右矢印 14"/>
          <p:cNvSpPr/>
          <p:nvPr/>
        </p:nvSpPr>
        <p:spPr>
          <a:xfrm>
            <a:off x="1266576" y="3907333"/>
            <a:ext cx="503274"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047272" y="3255826"/>
            <a:ext cx="1920033" cy="253916"/>
          </a:xfrm>
          <a:prstGeom prst="rect">
            <a:avLst/>
          </a:prstGeom>
          <a:noFill/>
        </p:spPr>
        <p:txBody>
          <a:bodyPr wrap="square" rtlCol="0">
            <a:spAutoFit/>
          </a:bodyPr>
          <a:lstStyle/>
          <a:p>
            <a:r>
              <a:rPr kumimoji="1" lang="ja-JP" altLang="en-US" sz="1000" b="1" dirty="0">
                <a:solidFill>
                  <a:schemeClr val="accent3"/>
                </a:solidFill>
              </a:rPr>
              <a:t>＜会社間マスタコピー機能</a:t>
            </a:r>
            <a:r>
              <a:rPr lang="ja-JP" altLang="en-US" sz="1000" b="1" dirty="0">
                <a:solidFill>
                  <a:schemeClr val="accent3"/>
                </a:solidFill>
              </a:rPr>
              <a:t>＞</a:t>
            </a:r>
            <a:endParaRPr kumimoji="1" lang="en-US" altLang="ja-JP" sz="1000" b="1" dirty="0">
              <a:solidFill>
                <a:schemeClr val="accent3"/>
              </a:solidFill>
            </a:endParaRPr>
          </a:p>
        </p:txBody>
      </p:sp>
      <p:sp>
        <p:nvSpPr>
          <p:cNvPr id="17" name="直方体 16"/>
          <p:cNvSpPr/>
          <p:nvPr/>
        </p:nvSpPr>
        <p:spPr>
          <a:xfrm>
            <a:off x="4173026" y="3693478"/>
            <a:ext cx="639858" cy="249548"/>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9" name="グループ化 48"/>
          <p:cNvGrpSpPr/>
          <p:nvPr/>
        </p:nvGrpSpPr>
        <p:grpSpPr>
          <a:xfrm>
            <a:off x="3419872" y="4191767"/>
            <a:ext cx="2022025" cy="282261"/>
            <a:chOff x="3558087" y="4191767"/>
            <a:chExt cx="2022025" cy="282261"/>
          </a:xfrm>
        </p:grpSpPr>
        <p:sp>
          <p:nvSpPr>
            <p:cNvPr id="19" name="直方体 18"/>
            <p:cNvSpPr/>
            <p:nvPr/>
          </p:nvSpPr>
          <p:spPr>
            <a:xfrm>
              <a:off x="5043090" y="4204195"/>
              <a:ext cx="534483" cy="245270"/>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直方体 19"/>
            <p:cNvSpPr/>
            <p:nvPr/>
          </p:nvSpPr>
          <p:spPr>
            <a:xfrm>
              <a:off x="4307732" y="4213786"/>
              <a:ext cx="534483" cy="245270"/>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1" name="直方体 20"/>
            <p:cNvSpPr/>
            <p:nvPr/>
          </p:nvSpPr>
          <p:spPr>
            <a:xfrm>
              <a:off x="3558087" y="4228758"/>
              <a:ext cx="534483" cy="245270"/>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直方体 21"/>
            <p:cNvSpPr/>
            <p:nvPr/>
          </p:nvSpPr>
          <p:spPr>
            <a:xfrm>
              <a:off x="4700414" y="4213786"/>
              <a:ext cx="148018" cy="245270"/>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直方体 22"/>
            <p:cNvSpPr/>
            <p:nvPr/>
          </p:nvSpPr>
          <p:spPr>
            <a:xfrm>
              <a:off x="5293969" y="4191767"/>
              <a:ext cx="286143" cy="257698"/>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24" name="フローチャート: 磁気ディスク 23"/>
          <p:cNvSpPr/>
          <p:nvPr/>
        </p:nvSpPr>
        <p:spPr>
          <a:xfrm>
            <a:off x="7111449" y="3680336"/>
            <a:ext cx="628900" cy="293853"/>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5" name="フローチャート: 磁気ディスク 24"/>
          <p:cNvSpPr/>
          <p:nvPr/>
        </p:nvSpPr>
        <p:spPr>
          <a:xfrm>
            <a:off x="6201971" y="4191438"/>
            <a:ext cx="566273" cy="262282"/>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6" name="フローチャート: 磁気ディスク 25"/>
          <p:cNvSpPr/>
          <p:nvPr/>
        </p:nvSpPr>
        <p:spPr>
          <a:xfrm>
            <a:off x="7174076" y="4191438"/>
            <a:ext cx="566273" cy="262282"/>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7" name="フローチャート: 磁気ディスク 26"/>
          <p:cNvSpPr/>
          <p:nvPr/>
        </p:nvSpPr>
        <p:spPr>
          <a:xfrm>
            <a:off x="8110181" y="4191438"/>
            <a:ext cx="566273" cy="262282"/>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8" name="フローチャート: 磁気ディスク 27"/>
          <p:cNvSpPr/>
          <p:nvPr/>
        </p:nvSpPr>
        <p:spPr>
          <a:xfrm>
            <a:off x="7174074" y="4416613"/>
            <a:ext cx="566276" cy="81728"/>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フローチャート: 磁気ディスク 28"/>
          <p:cNvSpPr/>
          <p:nvPr/>
        </p:nvSpPr>
        <p:spPr>
          <a:xfrm>
            <a:off x="8110181" y="4343050"/>
            <a:ext cx="566275" cy="155291"/>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テキスト ボックス 29"/>
          <p:cNvSpPr txBox="1"/>
          <p:nvPr/>
        </p:nvSpPr>
        <p:spPr>
          <a:xfrm>
            <a:off x="3877994" y="3461915"/>
            <a:ext cx="1467065"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EE5500">
                    <a:lumMod val="75000"/>
                  </a:srgbClr>
                </a:solidFill>
                <a:effectLst/>
                <a:uLnTx/>
                <a:uFillTx/>
              </a:rPr>
              <a:t>共通マスタ会社</a:t>
            </a:r>
          </a:p>
        </p:txBody>
      </p:sp>
      <p:sp>
        <p:nvSpPr>
          <p:cNvPr id="31" name="テキスト ボックス 30"/>
          <p:cNvSpPr txBox="1"/>
          <p:nvPr/>
        </p:nvSpPr>
        <p:spPr>
          <a:xfrm>
            <a:off x="3131840" y="4551837"/>
            <a:ext cx="9817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EE5500">
                    <a:lumMod val="75000"/>
                  </a:srgbClr>
                </a:solidFill>
                <a:effectLst/>
                <a:uLnTx/>
                <a:uFillTx/>
              </a:rPr>
              <a:t>100</a:t>
            </a:r>
            <a:r>
              <a:rPr kumimoji="0" lang="ja-JP" altLang="en-US" sz="900" b="1" i="0" u="none" strike="noStrike" kern="0" cap="none" spc="0" normalizeH="0" baseline="0" noProof="0" dirty="0">
                <a:ln>
                  <a:noFill/>
                </a:ln>
                <a:solidFill>
                  <a:srgbClr val="EE5500">
                    <a:lumMod val="75000"/>
                  </a:srgbClr>
                </a:solidFill>
                <a:effectLst/>
                <a:uLnTx/>
                <a:uFillTx/>
              </a:rPr>
              <a:t>％コピー</a:t>
            </a:r>
          </a:p>
        </p:txBody>
      </p:sp>
      <p:sp>
        <p:nvSpPr>
          <p:cNvPr id="32" name="テキスト ボックス 31"/>
          <p:cNvSpPr txBox="1"/>
          <p:nvPr/>
        </p:nvSpPr>
        <p:spPr>
          <a:xfrm>
            <a:off x="4047881" y="4574063"/>
            <a:ext cx="92016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EE5500">
                    <a:lumMod val="75000"/>
                  </a:srgbClr>
                </a:solidFill>
                <a:effectLst/>
                <a:uLnTx/>
                <a:uFillTx/>
              </a:rPr>
              <a:t>80</a:t>
            </a:r>
            <a:r>
              <a:rPr kumimoji="0" lang="ja-JP" altLang="en-US" sz="900" b="1" i="0" u="none" strike="noStrike" kern="0" cap="none" spc="0" normalizeH="0" baseline="0" noProof="0" dirty="0">
                <a:ln>
                  <a:noFill/>
                </a:ln>
                <a:solidFill>
                  <a:srgbClr val="EE5500">
                    <a:lumMod val="75000"/>
                  </a:srgbClr>
                </a:solidFill>
                <a:effectLst/>
                <a:uLnTx/>
                <a:uFillTx/>
              </a:rPr>
              <a:t>％コピー</a:t>
            </a:r>
            <a:endParaRPr kumimoji="0" lang="en-US" altLang="ja-JP" sz="900" b="1" i="0" u="none" strike="noStrike" kern="0" cap="none" spc="0" normalizeH="0" baseline="0" noProof="0" dirty="0">
              <a:ln>
                <a:noFill/>
              </a:ln>
              <a:solidFill>
                <a:srgbClr val="EE5500">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kern="0" dirty="0">
                <a:solidFill>
                  <a:srgbClr val="EE5500">
                    <a:lumMod val="75000"/>
                  </a:srgbClr>
                </a:solidFill>
              </a:rPr>
              <a:t>20%</a:t>
            </a:r>
            <a:r>
              <a:rPr kumimoji="0" lang="ja-JP" altLang="en-US" sz="900" b="1" kern="0" dirty="0">
                <a:solidFill>
                  <a:srgbClr val="EE5500">
                    <a:lumMod val="75000"/>
                  </a:srgbClr>
                </a:solidFill>
              </a:rPr>
              <a:t>設定</a:t>
            </a:r>
            <a:endParaRPr kumimoji="0" lang="ja-JP" altLang="en-US" sz="900" b="1" i="0" u="none" strike="noStrike" kern="0" cap="none" spc="0" normalizeH="0" baseline="0" noProof="0" dirty="0">
              <a:ln>
                <a:noFill/>
              </a:ln>
              <a:solidFill>
                <a:srgbClr val="EE5500">
                  <a:lumMod val="75000"/>
                </a:srgbClr>
              </a:solidFill>
              <a:effectLst/>
              <a:uLnTx/>
              <a:uFillTx/>
            </a:endParaRPr>
          </a:p>
        </p:txBody>
      </p:sp>
      <p:sp>
        <p:nvSpPr>
          <p:cNvPr id="33" name="テキスト ボックス 32"/>
          <p:cNvSpPr txBox="1"/>
          <p:nvPr/>
        </p:nvSpPr>
        <p:spPr>
          <a:xfrm>
            <a:off x="4909819" y="4566058"/>
            <a:ext cx="88631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EE5500">
                    <a:lumMod val="75000"/>
                  </a:srgbClr>
                </a:solidFill>
                <a:effectLst/>
                <a:uLnTx/>
                <a:uFillTx/>
              </a:rPr>
              <a:t>60</a:t>
            </a:r>
            <a:r>
              <a:rPr kumimoji="0" lang="ja-JP" altLang="en-US" sz="900" b="1" i="0" u="none" strike="noStrike" kern="0" cap="none" spc="0" normalizeH="0" baseline="0" noProof="0" dirty="0">
                <a:ln>
                  <a:noFill/>
                </a:ln>
                <a:solidFill>
                  <a:srgbClr val="EE5500">
                    <a:lumMod val="75000"/>
                  </a:srgbClr>
                </a:solidFill>
                <a:effectLst/>
                <a:uLnTx/>
                <a:uFillTx/>
              </a:rPr>
              <a:t>％コピー</a:t>
            </a:r>
            <a:endParaRPr kumimoji="0" lang="en-US" altLang="ja-JP" sz="900" b="1" i="0" u="none" strike="noStrike" kern="0" cap="none" spc="0" normalizeH="0" baseline="0" noProof="0" dirty="0">
              <a:ln>
                <a:noFill/>
              </a:ln>
              <a:solidFill>
                <a:srgbClr val="EE5500">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kern="0" dirty="0">
                <a:solidFill>
                  <a:srgbClr val="EE5500">
                    <a:lumMod val="75000"/>
                  </a:srgbClr>
                </a:solidFill>
              </a:rPr>
              <a:t>40%</a:t>
            </a:r>
            <a:r>
              <a:rPr kumimoji="0" lang="ja-JP" altLang="en-US" sz="900" b="1" kern="0" dirty="0">
                <a:solidFill>
                  <a:srgbClr val="EE5500">
                    <a:lumMod val="75000"/>
                  </a:srgbClr>
                </a:solidFill>
              </a:rPr>
              <a:t>設定</a:t>
            </a:r>
            <a:endParaRPr kumimoji="0" lang="ja-JP" altLang="en-US" sz="900" b="1" i="0" u="none" strike="noStrike" kern="0" cap="none" spc="0" normalizeH="0" baseline="0" noProof="0" dirty="0">
              <a:ln>
                <a:noFill/>
              </a:ln>
              <a:solidFill>
                <a:srgbClr val="EE5500">
                  <a:lumMod val="75000"/>
                </a:srgbClr>
              </a:solidFill>
              <a:effectLst/>
              <a:uLnTx/>
              <a:uFillTx/>
            </a:endParaRPr>
          </a:p>
        </p:txBody>
      </p:sp>
      <p:cxnSp>
        <p:nvCxnSpPr>
          <p:cNvPr id="34" name="直線矢印コネクタ 33"/>
          <p:cNvCxnSpPr/>
          <p:nvPr/>
        </p:nvCxnSpPr>
        <p:spPr>
          <a:xfrm flipH="1">
            <a:off x="3908666" y="3975906"/>
            <a:ext cx="140350" cy="155105"/>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5" name="直線矢印コネクタ 34"/>
          <p:cNvCxnSpPr/>
          <p:nvPr/>
        </p:nvCxnSpPr>
        <p:spPr>
          <a:xfrm>
            <a:off x="4436197" y="3998999"/>
            <a:ext cx="0" cy="183136"/>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6" name="直線矢印コネクタ 35"/>
          <p:cNvCxnSpPr/>
          <p:nvPr/>
        </p:nvCxnSpPr>
        <p:spPr>
          <a:xfrm>
            <a:off x="4921071" y="3976876"/>
            <a:ext cx="99507" cy="134453"/>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7" name="直線矢印コネクタ 36"/>
          <p:cNvCxnSpPr/>
          <p:nvPr/>
        </p:nvCxnSpPr>
        <p:spPr>
          <a:xfrm flipH="1">
            <a:off x="6857571" y="4008242"/>
            <a:ext cx="106139" cy="151537"/>
          </a:xfrm>
          <a:prstGeom prst="straightConnector1">
            <a:avLst/>
          </a:prstGeom>
          <a:noFill/>
          <a:ln w="38100" cap="flat" cmpd="sng" algn="ctr">
            <a:solidFill>
              <a:srgbClr val="008CCF"/>
            </a:solidFill>
            <a:prstDash val="solid"/>
            <a:tailEnd type="triangle"/>
          </a:ln>
          <a:effectLst/>
        </p:spPr>
      </p:cxnSp>
      <p:cxnSp>
        <p:nvCxnSpPr>
          <p:cNvPr id="38" name="直線矢印コネクタ 37"/>
          <p:cNvCxnSpPr/>
          <p:nvPr/>
        </p:nvCxnSpPr>
        <p:spPr>
          <a:xfrm>
            <a:off x="7452320" y="4008242"/>
            <a:ext cx="0" cy="138640"/>
          </a:xfrm>
          <a:prstGeom prst="straightConnector1">
            <a:avLst/>
          </a:prstGeom>
          <a:noFill/>
          <a:ln w="38100" cap="flat" cmpd="sng" algn="ctr">
            <a:solidFill>
              <a:srgbClr val="008CCF"/>
            </a:solidFill>
            <a:prstDash val="solid"/>
            <a:tailEnd type="triangle"/>
          </a:ln>
          <a:effectLst/>
        </p:spPr>
      </p:cxnSp>
      <p:cxnSp>
        <p:nvCxnSpPr>
          <p:cNvPr id="39" name="直線矢印コネクタ 38"/>
          <p:cNvCxnSpPr/>
          <p:nvPr/>
        </p:nvCxnSpPr>
        <p:spPr>
          <a:xfrm>
            <a:off x="7891076" y="4008242"/>
            <a:ext cx="137308" cy="102574"/>
          </a:xfrm>
          <a:prstGeom prst="straightConnector1">
            <a:avLst/>
          </a:prstGeom>
          <a:noFill/>
          <a:ln w="38100" cap="flat" cmpd="sng" algn="ctr">
            <a:solidFill>
              <a:srgbClr val="008CCF"/>
            </a:solidFill>
            <a:prstDash val="solid"/>
            <a:tailEnd type="triangle"/>
          </a:ln>
          <a:effectLst/>
        </p:spPr>
      </p:cxnSp>
      <p:sp>
        <p:nvSpPr>
          <p:cNvPr id="40" name="テキスト ボックス 39"/>
          <p:cNvSpPr txBox="1"/>
          <p:nvPr/>
        </p:nvSpPr>
        <p:spPr>
          <a:xfrm>
            <a:off x="5971087" y="4562664"/>
            <a:ext cx="1013181" cy="215444"/>
          </a:xfrm>
          <a:prstGeom prst="rect">
            <a:avLst/>
          </a:prstGeom>
          <a:noFill/>
        </p:spPr>
        <p:txBody>
          <a:bodyPr wrap="square" rtlCol="0">
            <a:spAutoFit/>
          </a:bodyPr>
          <a:lstStyle/>
          <a:p>
            <a:pPr lvl="0">
              <a:defRPr/>
            </a:pPr>
            <a:r>
              <a:rPr kumimoji="0" lang="ja-JP" altLang="en-US" sz="800" b="1" i="0" u="none" strike="noStrike" kern="0" cap="none" spc="0" normalizeH="0" baseline="0" noProof="0" dirty="0">
                <a:ln>
                  <a:noFill/>
                </a:ln>
                <a:solidFill>
                  <a:srgbClr val="008CCF">
                    <a:lumMod val="75000"/>
                  </a:srgbClr>
                </a:solidFill>
                <a:effectLst/>
                <a:uLnTx/>
                <a:uFillTx/>
              </a:rPr>
              <a:t>共通コード</a:t>
            </a:r>
            <a:r>
              <a:rPr kumimoji="0" lang="en-US" altLang="ja-JP" sz="800" b="1" kern="0" dirty="0">
                <a:solidFill>
                  <a:srgbClr val="008CCF">
                    <a:lumMod val="75000"/>
                  </a:srgbClr>
                </a:solidFill>
              </a:rPr>
              <a:t>100</a:t>
            </a:r>
            <a:r>
              <a:rPr kumimoji="0" lang="ja-JP" altLang="en-US" sz="800" b="1" kern="0" dirty="0">
                <a:solidFill>
                  <a:srgbClr val="008CCF">
                    <a:lumMod val="75000"/>
                  </a:srgbClr>
                </a:solidFill>
              </a:rPr>
              <a:t>％</a:t>
            </a:r>
            <a:endParaRPr kumimoji="0" lang="ja-JP" altLang="en-US" sz="800" b="1" i="0" u="none" strike="noStrike" kern="0" cap="none" spc="0" normalizeH="0" baseline="0" noProof="0" dirty="0">
              <a:ln>
                <a:noFill/>
              </a:ln>
              <a:solidFill>
                <a:srgbClr val="008CCF">
                  <a:lumMod val="75000"/>
                </a:srgbClr>
              </a:solidFill>
              <a:effectLst/>
              <a:uLnTx/>
              <a:uFillTx/>
            </a:endParaRPr>
          </a:p>
        </p:txBody>
      </p:sp>
      <p:sp>
        <p:nvSpPr>
          <p:cNvPr id="41" name="テキスト ボックス 40"/>
          <p:cNvSpPr txBox="1"/>
          <p:nvPr/>
        </p:nvSpPr>
        <p:spPr>
          <a:xfrm>
            <a:off x="6928890" y="4548181"/>
            <a:ext cx="117150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8CCF">
                    <a:lumMod val="75000"/>
                  </a:srgbClr>
                </a:solidFill>
                <a:effectLst/>
                <a:uLnTx/>
                <a:uFillTx/>
              </a:rPr>
              <a:t>共通コード：</a:t>
            </a:r>
            <a:r>
              <a:rPr kumimoji="0" lang="en-US" altLang="ja-JP" sz="800" b="1" kern="0" dirty="0">
                <a:solidFill>
                  <a:srgbClr val="008CCF">
                    <a:lumMod val="75000"/>
                  </a:srgbClr>
                </a:solidFill>
              </a:rPr>
              <a:t>80</a:t>
            </a:r>
            <a:r>
              <a:rPr kumimoji="0" lang="ja-JP" altLang="en-US" sz="800" b="1" kern="0" dirty="0">
                <a:solidFill>
                  <a:srgbClr val="008CCF">
                    <a:lumMod val="75000"/>
                  </a:srgbClr>
                </a:solidFill>
              </a:rPr>
              <a:t>％</a:t>
            </a:r>
            <a:endParaRPr kumimoji="0" lang="en-US" altLang="ja-JP" sz="800" b="1" kern="0" dirty="0">
              <a:solidFill>
                <a:srgbClr val="008CCF">
                  <a:lumMod val="75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8CCF">
                    <a:lumMod val="75000"/>
                  </a:srgbClr>
                </a:solidFill>
                <a:effectLst/>
                <a:uLnTx/>
                <a:uFillTx/>
              </a:rPr>
              <a:t>独自コード：</a:t>
            </a:r>
            <a:r>
              <a:rPr kumimoji="0" lang="en-US" altLang="ja-JP" sz="800" b="1" kern="0" dirty="0">
                <a:solidFill>
                  <a:srgbClr val="008CCF">
                    <a:lumMod val="75000"/>
                  </a:srgbClr>
                </a:solidFill>
              </a:rPr>
              <a:t>20</a:t>
            </a:r>
            <a:r>
              <a:rPr kumimoji="0" lang="ja-JP" altLang="en-US" sz="800" b="1" kern="0" dirty="0">
                <a:solidFill>
                  <a:srgbClr val="008CCF">
                    <a:lumMod val="75000"/>
                  </a:srgbClr>
                </a:solidFill>
              </a:rPr>
              <a:t>％</a:t>
            </a:r>
            <a:endParaRPr kumimoji="0" lang="ja-JP" altLang="en-US" sz="800" b="1" i="0" u="none" strike="noStrike" kern="0" cap="none" spc="0" normalizeH="0" baseline="0" noProof="0" dirty="0">
              <a:ln>
                <a:noFill/>
              </a:ln>
              <a:solidFill>
                <a:srgbClr val="008CCF">
                  <a:lumMod val="75000"/>
                </a:srgbClr>
              </a:solidFill>
              <a:effectLst/>
              <a:uLnTx/>
              <a:uFillTx/>
            </a:endParaRPr>
          </a:p>
        </p:txBody>
      </p:sp>
      <p:sp>
        <p:nvSpPr>
          <p:cNvPr id="42" name="テキスト ボックス 41"/>
          <p:cNvSpPr txBox="1"/>
          <p:nvPr/>
        </p:nvSpPr>
        <p:spPr>
          <a:xfrm>
            <a:off x="7920372" y="4532268"/>
            <a:ext cx="108423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8CCF">
                    <a:lumMod val="75000"/>
                  </a:srgbClr>
                </a:solidFill>
                <a:effectLst/>
                <a:uLnTx/>
                <a:uFillTx/>
              </a:rPr>
              <a:t>共通コード：</a:t>
            </a:r>
            <a:r>
              <a:rPr kumimoji="0" lang="en-US" altLang="ja-JP" sz="800" b="1" i="0" u="none" strike="noStrike" kern="0" cap="none" spc="0" normalizeH="0" baseline="0" noProof="0" dirty="0">
                <a:ln>
                  <a:noFill/>
                </a:ln>
                <a:solidFill>
                  <a:srgbClr val="008CCF">
                    <a:lumMod val="75000"/>
                  </a:srgbClr>
                </a:solidFill>
                <a:effectLst/>
                <a:uLnTx/>
                <a:uFillTx/>
              </a:rPr>
              <a:t>40</a:t>
            </a:r>
            <a:r>
              <a:rPr kumimoji="0" lang="ja-JP" altLang="en-US" sz="800" b="1" i="0" u="none" strike="noStrike" kern="0" cap="none" spc="0" normalizeH="0" baseline="0" noProof="0" dirty="0">
                <a:ln>
                  <a:noFill/>
                </a:ln>
                <a:solidFill>
                  <a:srgbClr val="008CCF">
                    <a:lumMod val="75000"/>
                  </a:srgbClr>
                </a:solidFill>
                <a:effectLst/>
                <a:uLnTx/>
                <a:uFillTx/>
              </a:rPr>
              <a:t>％</a:t>
            </a:r>
            <a:endParaRPr kumimoji="0" lang="en-US" altLang="ja-JP" sz="800" b="1" i="0" u="none" strike="noStrike" kern="0" cap="none" spc="0" normalizeH="0" baseline="0" noProof="0" dirty="0">
              <a:ln>
                <a:noFill/>
              </a:ln>
              <a:solidFill>
                <a:srgbClr val="008CCF">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8CCF">
                    <a:lumMod val="75000"/>
                  </a:srgbClr>
                </a:solidFill>
              </a:rPr>
              <a:t>独自コード：</a:t>
            </a:r>
            <a:r>
              <a:rPr kumimoji="0" lang="en-US" altLang="ja-JP" sz="800" b="1" kern="0" dirty="0">
                <a:solidFill>
                  <a:srgbClr val="008CCF">
                    <a:lumMod val="75000"/>
                  </a:srgbClr>
                </a:solidFill>
              </a:rPr>
              <a:t>60</a:t>
            </a:r>
            <a:r>
              <a:rPr kumimoji="0" lang="ja-JP" altLang="en-US" sz="800" b="1" kern="0" dirty="0">
                <a:solidFill>
                  <a:srgbClr val="008CCF">
                    <a:lumMod val="75000"/>
                  </a:srgbClr>
                </a:solidFill>
              </a:rPr>
              <a:t>％</a:t>
            </a:r>
            <a:endParaRPr kumimoji="0" lang="en-US" altLang="ja-JP" sz="800" b="1" kern="0" dirty="0">
              <a:solidFill>
                <a:srgbClr val="008CCF">
                  <a:lumMod val="75000"/>
                </a:srgbClr>
              </a:solidFill>
            </a:endParaRPr>
          </a:p>
        </p:txBody>
      </p:sp>
      <p:sp>
        <p:nvSpPr>
          <p:cNvPr id="43" name="テキスト ボックス 42"/>
          <p:cNvSpPr txBox="1"/>
          <p:nvPr/>
        </p:nvSpPr>
        <p:spPr>
          <a:xfrm>
            <a:off x="6655220" y="3461915"/>
            <a:ext cx="194922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8CCF">
                    <a:lumMod val="75000"/>
                  </a:srgbClr>
                </a:solidFill>
                <a:effectLst/>
                <a:uLnTx/>
                <a:uFillTx/>
              </a:rPr>
              <a:t>グループ共通コード</a:t>
            </a:r>
          </a:p>
        </p:txBody>
      </p:sp>
      <p:sp>
        <p:nvSpPr>
          <p:cNvPr id="44" name="テキスト ボックス 43"/>
          <p:cNvSpPr txBox="1"/>
          <p:nvPr/>
        </p:nvSpPr>
        <p:spPr>
          <a:xfrm>
            <a:off x="5900735" y="3276389"/>
            <a:ext cx="2914703" cy="253916"/>
          </a:xfrm>
          <a:prstGeom prst="rect">
            <a:avLst/>
          </a:prstGeom>
          <a:noFill/>
        </p:spPr>
        <p:txBody>
          <a:bodyPr wrap="square" rtlCol="0">
            <a:spAutoFit/>
          </a:bodyPr>
          <a:lstStyle/>
          <a:p>
            <a:r>
              <a:rPr kumimoji="1" lang="ja-JP" altLang="en-US" sz="1000" b="1" dirty="0">
                <a:solidFill>
                  <a:schemeClr val="tx2"/>
                </a:solidFill>
              </a:rPr>
              <a:t>＜グループ共通コード・</a:t>
            </a:r>
            <a:r>
              <a:rPr kumimoji="1" lang="en-US" altLang="ja-JP" sz="1000" b="1" dirty="0">
                <a:solidFill>
                  <a:schemeClr val="tx2"/>
                </a:solidFill>
              </a:rPr>
              <a:t>1</a:t>
            </a:r>
            <a:r>
              <a:rPr kumimoji="1" lang="ja-JP" altLang="en-US" sz="1000" b="1" dirty="0">
                <a:solidFill>
                  <a:schemeClr val="tx2"/>
                </a:solidFill>
              </a:rPr>
              <a:t>社独自コード</a:t>
            </a:r>
            <a:r>
              <a:rPr lang="ja-JP" altLang="en-US" sz="1000" b="1" dirty="0">
                <a:solidFill>
                  <a:schemeClr val="tx2"/>
                </a:solidFill>
              </a:rPr>
              <a:t>＞</a:t>
            </a:r>
            <a:endParaRPr kumimoji="1" lang="en-US" altLang="ja-JP" sz="1000" b="1" dirty="0">
              <a:solidFill>
                <a:schemeClr val="tx2"/>
              </a:solidFill>
            </a:endParaRPr>
          </a:p>
        </p:txBody>
      </p:sp>
      <p:sp>
        <p:nvSpPr>
          <p:cNvPr id="45" name="テキスト ボックス 44"/>
          <p:cNvSpPr txBox="1"/>
          <p:nvPr/>
        </p:nvSpPr>
        <p:spPr>
          <a:xfrm>
            <a:off x="307398" y="4583904"/>
            <a:ext cx="918299" cy="220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グループ会社</a:t>
            </a:r>
            <a:r>
              <a:rPr kumimoji="0" lang="en-US" altLang="ja-JP" sz="1000" b="0" i="0" u="none" strike="noStrike" kern="0" cap="none" spc="0" normalizeH="0" baseline="0" noProof="0" dirty="0">
                <a:ln>
                  <a:noFill/>
                </a:ln>
                <a:solidFill>
                  <a:prstClr val="black"/>
                </a:solidFill>
                <a:effectLst/>
                <a:uLnTx/>
                <a:uFillTx/>
              </a:rPr>
              <a:t>A</a:t>
            </a:r>
            <a:endParaRPr kumimoji="0" lang="ja-JP" altLang="en-US" sz="800" b="0" i="0" u="none" strike="noStrike" kern="0" cap="none" spc="0" normalizeH="0" baseline="0" noProof="0" dirty="0">
              <a:ln>
                <a:noFill/>
              </a:ln>
              <a:solidFill>
                <a:prstClr val="black"/>
              </a:solidFill>
              <a:effectLst/>
              <a:uLnTx/>
              <a:uFillTx/>
            </a:endParaRPr>
          </a:p>
        </p:txBody>
      </p:sp>
      <p:sp>
        <p:nvSpPr>
          <p:cNvPr id="46" name="テキスト ボックス 45"/>
          <p:cNvSpPr txBox="1"/>
          <p:nvPr/>
        </p:nvSpPr>
        <p:spPr>
          <a:xfrm>
            <a:off x="1839142" y="4557777"/>
            <a:ext cx="104067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グループ会社</a:t>
            </a:r>
            <a:r>
              <a:rPr kumimoji="0" lang="en-US" altLang="ja-JP" sz="1000" i="0" u="none" strike="noStrike" kern="0" cap="none" spc="0" normalizeH="0" baseline="0" noProof="0" dirty="0">
                <a:ln>
                  <a:noFill/>
                </a:ln>
                <a:solidFill>
                  <a:prstClr val="black"/>
                </a:solidFill>
                <a:effectLst/>
                <a:uLnTx/>
                <a:uFillTx/>
              </a:rPr>
              <a:t>B</a:t>
            </a:r>
            <a:endParaRPr kumimoji="0" lang="ja-JP" altLang="en-US" sz="800" i="0" u="none" strike="noStrike" kern="0" cap="none" spc="0" normalizeH="0" baseline="0" noProof="0" dirty="0">
              <a:ln>
                <a:noFill/>
              </a:ln>
              <a:solidFill>
                <a:prstClr val="black"/>
              </a:solidFill>
              <a:effectLst/>
              <a:uLnTx/>
              <a:uFillTx/>
            </a:endParaRPr>
          </a:p>
        </p:txBody>
      </p:sp>
      <p:sp>
        <p:nvSpPr>
          <p:cNvPr id="47" name="テキスト ボックス 46"/>
          <p:cNvSpPr txBox="1"/>
          <p:nvPr/>
        </p:nvSpPr>
        <p:spPr>
          <a:xfrm>
            <a:off x="1302595" y="4111329"/>
            <a:ext cx="38985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i="0" u="none" strike="noStrike" kern="0" cap="none" spc="0" normalizeH="0" baseline="0" noProof="0" dirty="0">
                <a:ln>
                  <a:noFill/>
                </a:ln>
                <a:solidFill>
                  <a:prstClr val="black"/>
                </a:solidFill>
                <a:effectLst/>
                <a:uLnTx/>
                <a:uFillTx/>
              </a:rPr>
              <a:t>追加</a:t>
            </a:r>
            <a:endParaRPr kumimoji="0" lang="en-US" altLang="ja-JP" sz="80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i="0" u="none" strike="noStrike" kern="0" cap="none" spc="0" normalizeH="0" baseline="0" noProof="0" dirty="0">
                <a:ln>
                  <a:noFill/>
                </a:ln>
                <a:solidFill>
                  <a:prstClr val="black"/>
                </a:solidFill>
                <a:effectLst/>
                <a:uLnTx/>
                <a:uFillTx/>
              </a:rPr>
              <a:t>上書</a:t>
            </a:r>
            <a:endParaRPr kumimoji="0" lang="en-US" altLang="ja-JP" sz="80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i="0" u="none" strike="noStrike" kern="0" cap="none" spc="0" normalizeH="0" baseline="0" noProof="0" dirty="0">
                <a:ln>
                  <a:noFill/>
                </a:ln>
                <a:solidFill>
                  <a:prstClr val="black"/>
                </a:solidFill>
                <a:effectLst/>
                <a:uLnTx/>
                <a:uFillTx/>
              </a:rPr>
              <a:t>削除</a:t>
            </a:r>
          </a:p>
        </p:txBody>
      </p:sp>
    </p:spTree>
    <p:extLst>
      <p:ext uri="{BB962C8B-B14F-4D97-AF65-F5344CB8AC3E}">
        <p14:creationId xmlns:p14="http://schemas.microsoft.com/office/powerpoint/2010/main" val="109687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12</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552728" cy="315310"/>
          </a:xfrm>
        </p:spPr>
        <p:txBody>
          <a:bodyPr/>
          <a:lstStyle/>
          <a:p>
            <a:r>
              <a:rPr lang="ja-JP" altLang="en-US" dirty="0"/>
              <a:t>複数会社運用を想定した便利機能で日常業務の負荷を削減</a:t>
            </a:r>
          </a:p>
          <a:p>
            <a:endParaRPr lang="ja-JP" altLang="en-US" dirty="0"/>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複数会社運用の業務を効率化できるよう、以下の便利な機能をご用意しています</a:t>
            </a:r>
            <a:endParaRPr lang="en-US" altLang="ja-JP" sz="1400" dirty="0"/>
          </a:p>
          <a:p>
            <a:pPr lvl="0" defTabSz="914378"/>
            <a:r>
              <a:rPr lang="ja-JP" altLang="en-US" sz="1100" dirty="0">
                <a:solidFill>
                  <a:srgbClr val="EE7B48"/>
                </a:solidFill>
              </a:rPr>
              <a:t>■</a:t>
            </a:r>
            <a:r>
              <a:rPr lang="ja-JP" altLang="en-US" sz="1100" b="1" dirty="0">
                <a:solidFill>
                  <a:prstClr val="black"/>
                </a:solidFill>
              </a:rPr>
              <a:t>マイメニュー</a:t>
            </a:r>
            <a:r>
              <a:rPr lang="en-US" altLang="ja-JP" sz="1100" dirty="0">
                <a:solidFill>
                  <a:prstClr val="black"/>
                </a:solidFill>
              </a:rPr>
              <a:t>…</a:t>
            </a:r>
            <a:r>
              <a:rPr lang="ja-JP" altLang="en-US" sz="1100" dirty="0">
                <a:solidFill>
                  <a:prstClr val="black"/>
                </a:solidFill>
              </a:rPr>
              <a:t>ユーザー自身がドラッグ＆ドロップで自社製品以外に他社製品のメニューも一緒に組み込むことが可能</a:t>
            </a:r>
            <a:endParaRPr lang="en-US" altLang="ja-JP" sz="1100" dirty="0">
              <a:solidFill>
                <a:prstClr val="black"/>
              </a:solidFill>
            </a:endParaRPr>
          </a:p>
          <a:p>
            <a:pPr lvl="0" defTabSz="914378"/>
            <a:r>
              <a:rPr lang="ja-JP" altLang="en-US" sz="1100" dirty="0">
                <a:solidFill>
                  <a:srgbClr val="CE67A4"/>
                </a:solidFill>
              </a:rPr>
              <a:t>■</a:t>
            </a:r>
            <a:r>
              <a:rPr lang="ja-JP" altLang="en-US" sz="1100" b="1" dirty="0">
                <a:solidFill>
                  <a:prstClr val="black"/>
                </a:solidFill>
              </a:rPr>
              <a:t>会社切替</a:t>
            </a:r>
            <a:r>
              <a:rPr lang="en-US" altLang="ja-JP" sz="1100" dirty="0">
                <a:solidFill>
                  <a:prstClr val="black"/>
                </a:solidFill>
              </a:rPr>
              <a:t>…</a:t>
            </a:r>
            <a:r>
              <a:rPr lang="ja-JP" altLang="en-US" sz="1100" dirty="0">
                <a:solidFill>
                  <a:prstClr val="black"/>
                </a:solidFill>
              </a:rPr>
              <a:t>ログイン後にパスワードを再入力することなく会社切替え可能</a:t>
            </a:r>
            <a:endParaRPr lang="en-US" altLang="ja-JP" sz="1100" dirty="0">
              <a:solidFill>
                <a:prstClr val="black"/>
              </a:solidFill>
            </a:endParaRPr>
          </a:p>
          <a:p>
            <a:pPr lvl="0" defTabSz="914378"/>
            <a:r>
              <a:rPr lang="ja-JP" altLang="en-US" sz="1100" dirty="0">
                <a:solidFill>
                  <a:srgbClr val="8FC31F"/>
                </a:solidFill>
              </a:rPr>
              <a:t>■</a:t>
            </a:r>
            <a:r>
              <a:rPr lang="ja-JP" altLang="en-US" sz="1100" b="1" dirty="0">
                <a:solidFill>
                  <a:prstClr val="black"/>
                </a:solidFill>
              </a:rPr>
              <a:t>テーマカラー</a:t>
            </a:r>
            <a:r>
              <a:rPr lang="en-US" altLang="ja-JP" sz="1100" dirty="0">
                <a:solidFill>
                  <a:prstClr val="black"/>
                </a:solidFill>
              </a:rPr>
              <a:t>…</a:t>
            </a:r>
            <a:r>
              <a:rPr lang="ja-JP" altLang="en-US" sz="1100" dirty="0">
                <a:solidFill>
                  <a:prstClr val="black"/>
                </a:solidFill>
              </a:rPr>
              <a:t>利用する企業単位でテーマカラー設定が可能。色で企業の判断が可能</a:t>
            </a:r>
            <a:endParaRPr lang="en-US" altLang="ja-JP" sz="1100" dirty="0">
              <a:solidFill>
                <a:prstClr val="black"/>
              </a:solidFill>
            </a:endParaRPr>
          </a:p>
          <a:p>
            <a:pPr lvl="0" defTabSz="914378"/>
            <a:r>
              <a:rPr lang="ja-JP" altLang="en-US" sz="1100" dirty="0">
                <a:solidFill>
                  <a:srgbClr val="008CCF"/>
                </a:solidFill>
              </a:rPr>
              <a:t>■</a:t>
            </a:r>
            <a:r>
              <a:rPr lang="ja-JP" altLang="en-US" sz="1100" b="1" dirty="0">
                <a:solidFill>
                  <a:prstClr val="black"/>
                </a:solidFill>
              </a:rPr>
              <a:t>複数画面起動</a:t>
            </a:r>
            <a:r>
              <a:rPr lang="en-US" altLang="ja-JP" sz="1100" dirty="0">
                <a:solidFill>
                  <a:prstClr val="black"/>
                </a:solidFill>
              </a:rPr>
              <a:t>…</a:t>
            </a:r>
            <a:r>
              <a:rPr lang="ja-JP" altLang="en-US" sz="1100" dirty="0">
                <a:solidFill>
                  <a:prstClr val="black"/>
                </a:solidFill>
              </a:rPr>
              <a:t>出向先と出向元での個人情報確認や、給与項目登録しながらマスタの設定等が可能</a:t>
            </a:r>
            <a:endParaRPr lang="en-US" altLang="ja-JP" sz="1100" dirty="0">
              <a:solidFill>
                <a:prstClr val="black"/>
              </a:solidFill>
            </a:endParaRPr>
          </a:p>
          <a:p>
            <a:pPr lvl="0" defTabSz="914378"/>
            <a:r>
              <a:rPr lang="ja-JP" altLang="en-US" sz="1100" dirty="0">
                <a:solidFill>
                  <a:srgbClr val="EE7B48">
                    <a:lumMod val="50000"/>
                  </a:srgbClr>
                </a:solidFill>
              </a:rPr>
              <a:t>■</a:t>
            </a:r>
            <a:r>
              <a:rPr lang="ja-JP" altLang="en-US" sz="1100" b="1" dirty="0">
                <a:solidFill>
                  <a:prstClr val="black"/>
                </a:solidFill>
              </a:rPr>
              <a:t>マニュアル検索</a:t>
            </a:r>
            <a:r>
              <a:rPr lang="en-US" altLang="ja-JP" sz="1100" dirty="0">
                <a:solidFill>
                  <a:prstClr val="black"/>
                </a:solidFill>
              </a:rPr>
              <a:t>…</a:t>
            </a:r>
            <a:r>
              <a:rPr lang="ja-JP" altLang="en-US" sz="1100" dirty="0">
                <a:solidFill>
                  <a:prstClr val="black"/>
                </a:solidFill>
              </a:rPr>
              <a:t>会社毎に利用する機能が異なる場合でも画面から簡単にマニュアル検索を行える為確認が容易</a:t>
            </a:r>
            <a:endParaRPr lang="en-US" altLang="ja-JP" sz="1100" dirty="0">
              <a:solidFill>
                <a:prstClr val="black"/>
              </a:solidFill>
            </a:endParaRPr>
          </a:p>
          <a:p>
            <a:endParaRPr lang="en-US" altLang="ja-JP"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3652910" y="3759882"/>
            <a:ext cx="5231112" cy="117650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44769" y="3760233"/>
            <a:ext cx="3446904" cy="1179878"/>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818061" y="2331820"/>
            <a:ext cx="3065961" cy="1382700"/>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636776" y="2329216"/>
            <a:ext cx="2087352" cy="1385181"/>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43508" y="2319724"/>
            <a:ext cx="3446904" cy="139422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rotWithShape="1">
          <a:blip r:embed="rId3"/>
          <a:srcRect b="5925"/>
          <a:stretch/>
        </p:blipFill>
        <p:spPr>
          <a:xfrm>
            <a:off x="3995936" y="4014016"/>
            <a:ext cx="1745114" cy="885516"/>
          </a:xfrm>
          <a:prstGeom prst="rect">
            <a:avLst/>
          </a:prstGeom>
          <a:ln>
            <a:solidFill>
              <a:schemeClr val="bg1">
                <a:lumMod val="65000"/>
              </a:schemeClr>
            </a:solidFill>
          </a:ln>
        </p:spPr>
      </p:pic>
      <p:pic>
        <p:nvPicPr>
          <p:cNvPr id="13" name="図 12"/>
          <p:cNvPicPr>
            <a:picLocks noChangeAspect="1"/>
          </p:cNvPicPr>
          <p:nvPr/>
        </p:nvPicPr>
        <p:blipFill rotWithShape="1">
          <a:blip r:embed="rId4"/>
          <a:srcRect b="10481"/>
          <a:stretch/>
        </p:blipFill>
        <p:spPr>
          <a:xfrm>
            <a:off x="582573" y="2571750"/>
            <a:ext cx="1157906" cy="1086858"/>
          </a:xfrm>
          <a:prstGeom prst="rect">
            <a:avLst/>
          </a:prstGeom>
        </p:spPr>
      </p:pic>
      <p:pic>
        <p:nvPicPr>
          <p:cNvPr id="14" name="図 13"/>
          <p:cNvPicPr>
            <a:picLocks noChangeAspect="1"/>
          </p:cNvPicPr>
          <p:nvPr/>
        </p:nvPicPr>
        <p:blipFill rotWithShape="1">
          <a:blip r:embed="rId5"/>
          <a:srcRect b="12208"/>
          <a:stretch/>
        </p:blipFill>
        <p:spPr>
          <a:xfrm>
            <a:off x="1803843" y="2610947"/>
            <a:ext cx="1555112" cy="1010729"/>
          </a:xfrm>
          <a:prstGeom prst="rect">
            <a:avLst/>
          </a:prstGeom>
        </p:spPr>
      </p:pic>
      <p:sp>
        <p:nvSpPr>
          <p:cNvPr id="15" name="角丸四角形 14"/>
          <p:cNvSpPr/>
          <p:nvPr/>
        </p:nvSpPr>
        <p:spPr>
          <a:xfrm>
            <a:off x="1236890" y="2319722"/>
            <a:ext cx="1260140" cy="199956"/>
          </a:xfrm>
          <a:prstGeom prst="roundRect">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マイメニュー</a:t>
            </a:r>
            <a:endParaRPr kumimoji="1" lang="ja-JP" altLang="en-US" sz="1000" dirty="0"/>
          </a:p>
        </p:txBody>
      </p:sp>
      <p:pic>
        <p:nvPicPr>
          <p:cNvPr id="16" name="図 15"/>
          <p:cNvPicPr>
            <a:picLocks noChangeAspect="1"/>
          </p:cNvPicPr>
          <p:nvPr/>
        </p:nvPicPr>
        <p:blipFill rotWithShape="1">
          <a:blip r:embed="rId6"/>
          <a:srcRect b="12509"/>
          <a:stretch/>
        </p:blipFill>
        <p:spPr>
          <a:xfrm>
            <a:off x="4068766" y="2575756"/>
            <a:ext cx="1260303" cy="1081381"/>
          </a:xfrm>
          <a:prstGeom prst="rect">
            <a:avLst/>
          </a:prstGeom>
        </p:spPr>
      </p:pic>
      <p:sp>
        <p:nvSpPr>
          <p:cNvPr id="17" name="角丸四角形 16"/>
          <p:cNvSpPr/>
          <p:nvPr/>
        </p:nvSpPr>
        <p:spPr>
          <a:xfrm>
            <a:off x="4050382" y="2319722"/>
            <a:ext cx="1260140" cy="199956"/>
          </a:xfrm>
          <a:prstGeom prst="roundRect">
            <a:avLst/>
          </a:prstGeom>
          <a:solidFill>
            <a:schemeClr val="accent4"/>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会社切替</a:t>
            </a:r>
            <a:endParaRPr kumimoji="1" lang="ja-JP" altLang="en-US" sz="1000" dirty="0"/>
          </a:p>
        </p:txBody>
      </p:sp>
      <p:sp>
        <p:nvSpPr>
          <p:cNvPr id="18" name="角丸四角形 17"/>
          <p:cNvSpPr/>
          <p:nvPr/>
        </p:nvSpPr>
        <p:spPr>
          <a:xfrm>
            <a:off x="193020" y="3770861"/>
            <a:ext cx="1261256" cy="199956"/>
          </a:xfrm>
          <a:prstGeom prst="roundRect">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複数画面起動</a:t>
            </a:r>
            <a:endParaRPr kumimoji="1" lang="ja-JP" altLang="en-US" sz="1000" dirty="0"/>
          </a:p>
        </p:txBody>
      </p:sp>
      <p:sp>
        <p:nvSpPr>
          <p:cNvPr id="19" name="角丸四角形 18"/>
          <p:cNvSpPr/>
          <p:nvPr/>
        </p:nvSpPr>
        <p:spPr>
          <a:xfrm>
            <a:off x="3687421" y="3775340"/>
            <a:ext cx="1261256" cy="199956"/>
          </a:xfrm>
          <a:prstGeom prst="roundRect">
            <a:avLst/>
          </a:prstGeom>
          <a:solidFill>
            <a:schemeClr val="accent3">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マニュアル検索</a:t>
            </a:r>
            <a:endParaRPr kumimoji="1" lang="ja-JP" altLang="en-US" sz="1000" dirty="0"/>
          </a:p>
        </p:txBody>
      </p:sp>
      <p:sp>
        <p:nvSpPr>
          <p:cNvPr id="20" name="角丸四角形 19"/>
          <p:cNvSpPr/>
          <p:nvPr/>
        </p:nvSpPr>
        <p:spPr>
          <a:xfrm>
            <a:off x="6720971" y="2319722"/>
            <a:ext cx="1260140" cy="199956"/>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テーマカラー設定</a:t>
            </a:r>
            <a:endParaRPr kumimoji="1" lang="ja-JP" altLang="en-US" sz="1000" dirty="0"/>
          </a:p>
        </p:txBody>
      </p:sp>
      <p:grpSp>
        <p:nvGrpSpPr>
          <p:cNvPr id="21" name="グループ化 20"/>
          <p:cNvGrpSpPr/>
          <p:nvPr/>
        </p:nvGrpSpPr>
        <p:grpSpPr>
          <a:xfrm>
            <a:off x="5997998" y="2587096"/>
            <a:ext cx="1255993" cy="723631"/>
            <a:chOff x="5958269" y="2958906"/>
            <a:chExt cx="2329687" cy="1254353"/>
          </a:xfrm>
        </p:grpSpPr>
        <p:pic>
          <p:nvPicPr>
            <p:cNvPr id="22" name="図 21"/>
            <p:cNvPicPr>
              <a:picLocks noChangeAspect="1"/>
            </p:cNvPicPr>
            <p:nvPr/>
          </p:nvPicPr>
          <p:blipFill>
            <a:blip r:embed="rId7"/>
            <a:stretch>
              <a:fillRect/>
            </a:stretch>
          </p:blipFill>
          <p:spPr>
            <a:xfrm>
              <a:off x="5958269" y="2958906"/>
              <a:ext cx="2329687" cy="1254353"/>
            </a:xfrm>
            <a:prstGeom prst="rect">
              <a:avLst/>
            </a:prstGeom>
          </p:spPr>
        </p:pic>
        <p:pic>
          <p:nvPicPr>
            <p:cNvPr id="23" name="図 22"/>
            <p:cNvPicPr>
              <a:picLocks noChangeAspect="1"/>
            </p:cNvPicPr>
            <p:nvPr/>
          </p:nvPicPr>
          <p:blipFill>
            <a:blip r:embed="rId8"/>
            <a:stretch>
              <a:fillRect/>
            </a:stretch>
          </p:blipFill>
          <p:spPr>
            <a:xfrm>
              <a:off x="6729281" y="3151214"/>
              <a:ext cx="177044" cy="223567"/>
            </a:xfrm>
            <a:prstGeom prst="rect">
              <a:avLst/>
            </a:prstGeom>
          </p:spPr>
        </p:pic>
      </p:grpSp>
      <p:pic>
        <p:nvPicPr>
          <p:cNvPr id="24" name="図 23"/>
          <p:cNvPicPr>
            <a:picLocks noChangeAspect="1"/>
          </p:cNvPicPr>
          <p:nvPr/>
        </p:nvPicPr>
        <p:blipFill>
          <a:blip r:embed="rId3"/>
          <a:stretch>
            <a:fillRect/>
          </a:stretch>
        </p:blipFill>
        <p:spPr>
          <a:xfrm>
            <a:off x="7331546" y="2587096"/>
            <a:ext cx="1357991" cy="732487"/>
          </a:xfrm>
          <a:prstGeom prst="rect">
            <a:avLst/>
          </a:prstGeom>
        </p:spPr>
      </p:pic>
      <p:pic>
        <p:nvPicPr>
          <p:cNvPr id="25" name="図 24"/>
          <p:cNvPicPr>
            <a:picLocks noChangeAspect="1"/>
          </p:cNvPicPr>
          <p:nvPr/>
        </p:nvPicPr>
        <p:blipFill>
          <a:blip r:embed="rId9"/>
          <a:stretch>
            <a:fillRect/>
          </a:stretch>
        </p:blipFill>
        <p:spPr>
          <a:xfrm>
            <a:off x="1492949" y="3844890"/>
            <a:ext cx="2041576" cy="1010729"/>
          </a:xfrm>
          <a:prstGeom prst="rect">
            <a:avLst/>
          </a:prstGeom>
        </p:spPr>
      </p:pic>
      <p:pic>
        <p:nvPicPr>
          <p:cNvPr id="26" name="図 25"/>
          <p:cNvPicPr>
            <a:picLocks noChangeAspect="1"/>
          </p:cNvPicPr>
          <p:nvPr/>
        </p:nvPicPr>
        <p:blipFill rotWithShape="1">
          <a:blip r:embed="rId10" cstate="print"/>
          <a:srcRect t="1" b="6746"/>
          <a:stretch/>
        </p:blipFill>
        <p:spPr>
          <a:xfrm>
            <a:off x="6192180" y="3949558"/>
            <a:ext cx="1171182" cy="899928"/>
          </a:xfrm>
          <a:prstGeom prst="rect">
            <a:avLst/>
          </a:prstGeom>
        </p:spPr>
      </p:pic>
      <p:pic>
        <p:nvPicPr>
          <p:cNvPr id="27" name="図 26"/>
          <p:cNvPicPr>
            <a:picLocks noChangeAspect="1"/>
          </p:cNvPicPr>
          <p:nvPr/>
        </p:nvPicPr>
        <p:blipFill rotWithShape="1">
          <a:blip r:embed="rId11" cstate="print"/>
          <a:srcRect b="6540"/>
          <a:stretch/>
        </p:blipFill>
        <p:spPr>
          <a:xfrm>
            <a:off x="7401369" y="3955416"/>
            <a:ext cx="1195438" cy="920590"/>
          </a:xfrm>
          <a:prstGeom prst="rect">
            <a:avLst/>
          </a:prstGeom>
        </p:spPr>
      </p:pic>
      <p:sp>
        <p:nvSpPr>
          <p:cNvPr id="28" name="下矢印 27"/>
          <p:cNvSpPr/>
          <p:nvPr/>
        </p:nvSpPr>
        <p:spPr>
          <a:xfrm rot="16200000">
            <a:off x="5798377" y="4339203"/>
            <a:ext cx="336477" cy="299123"/>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256076" y="3794027"/>
            <a:ext cx="955624" cy="215444"/>
          </a:xfrm>
          <a:prstGeom prst="rect">
            <a:avLst/>
          </a:prstGeom>
          <a:noFill/>
        </p:spPr>
        <p:txBody>
          <a:bodyPr wrap="square" rtlCol="0">
            <a:spAutoFit/>
          </a:bodyPr>
          <a:lstStyle/>
          <a:p>
            <a:r>
              <a:rPr kumimoji="1" lang="ja-JP" altLang="en-US" sz="800" dirty="0"/>
              <a:t>作業画面</a:t>
            </a:r>
          </a:p>
        </p:txBody>
      </p:sp>
      <p:sp>
        <p:nvSpPr>
          <p:cNvPr id="30" name="テキスト ボックス 29"/>
          <p:cNvSpPr txBox="1"/>
          <p:nvPr/>
        </p:nvSpPr>
        <p:spPr>
          <a:xfrm>
            <a:off x="8059622" y="3794027"/>
            <a:ext cx="594274" cy="215444"/>
          </a:xfrm>
          <a:prstGeom prst="rect">
            <a:avLst/>
          </a:prstGeom>
          <a:noFill/>
        </p:spPr>
        <p:txBody>
          <a:bodyPr wrap="square" rtlCol="0">
            <a:spAutoFit/>
          </a:bodyPr>
          <a:lstStyle/>
          <a:p>
            <a:r>
              <a:rPr kumimoji="1" lang="ja-JP" altLang="en-US" sz="800" dirty="0"/>
              <a:t>検索結果</a:t>
            </a:r>
          </a:p>
        </p:txBody>
      </p:sp>
      <p:cxnSp>
        <p:nvCxnSpPr>
          <p:cNvPr id="31" name="直線矢印コネクタ 30"/>
          <p:cNvCxnSpPr/>
          <p:nvPr/>
        </p:nvCxnSpPr>
        <p:spPr>
          <a:xfrm>
            <a:off x="4869080" y="4080540"/>
            <a:ext cx="0" cy="2551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グループ化 80"/>
          <p:cNvGrpSpPr/>
          <p:nvPr/>
        </p:nvGrpSpPr>
        <p:grpSpPr>
          <a:xfrm>
            <a:off x="7967306" y="4460130"/>
            <a:ext cx="559952" cy="413714"/>
            <a:chOff x="2375756" y="2384884"/>
            <a:chExt cx="3420380" cy="2196244"/>
          </a:xfrm>
        </p:grpSpPr>
        <p:sp>
          <p:nvSpPr>
            <p:cNvPr id="33" name="正方形/長方形 32"/>
            <p:cNvSpPr/>
            <p:nvPr/>
          </p:nvSpPr>
          <p:spPr>
            <a:xfrm>
              <a:off x="2375756" y="2384884"/>
              <a:ext cx="3420380" cy="21962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正方形/長方形 33"/>
            <p:cNvSpPr/>
            <p:nvPr/>
          </p:nvSpPr>
          <p:spPr>
            <a:xfrm>
              <a:off x="2483768"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2483768"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2483768"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2483768"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2483768"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正方形/長方形 38"/>
            <p:cNvSpPr/>
            <p:nvPr/>
          </p:nvSpPr>
          <p:spPr>
            <a:xfrm>
              <a:off x="5292080"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5292080"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5292080"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正方形/長方形 41"/>
            <p:cNvSpPr/>
            <p:nvPr/>
          </p:nvSpPr>
          <p:spPr>
            <a:xfrm>
              <a:off x="5292080"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5292080"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2970490" y="2573693"/>
              <a:ext cx="2213582" cy="1796086"/>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正方形/長方形 44"/>
            <p:cNvSpPr/>
            <p:nvPr/>
          </p:nvSpPr>
          <p:spPr>
            <a:xfrm>
              <a:off x="4745948" y="3897052"/>
              <a:ext cx="834164" cy="648072"/>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二等辺三角形 45"/>
            <p:cNvSpPr/>
            <p:nvPr/>
          </p:nvSpPr>
          <p:spPr>
            <a:xfrm rot="5400000">
              <a:off x="5031051" y="4036611"/>
              <a:ext cx="414046" cy="407974"/>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7" name="グループ化 46"/>
          <p:cNvGrpSpPr/>
          <p:nvPr/>
        </p:nvGrpSpPr>
        <p:grpSpPr>
          <a:xfrm>
            <a:off x="6883811" y="4370491"/>
            <a:ext cx="1587576" cy="466827"/>
            <a:chOff x="4965900" y="5181913"/>
            <a:chExt cx="1921290" cy="648246"/>
          </a:xfrm>
        </p:grpSpPr>
        <p:sp>
          <p:nvSpPr>
            <p:cNvPr id="48" name="Freeform 393"/>
            <p:cNvSpPr>
              <a:spLocks noEditPoints="1"/>
            </p:cNvSpPr>
            <p:nvPr/>
          </p:nvSpPr>
          <p:spPr bwMode="auto">
            <a:xfrm>
              <a:off x="4993074" y="5181913"/>
              <a:ext cx="485387" cy="64824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9" name="正方形/長方形 48"/>
            <p:cNvSpPr/>
            <p:nvPr/>
          </p:nvSpPr>
          <p:spPr>
            <a:xfrm>
              <a:off x="5049830" y="5373668"/>
              <a:ext cx="364635" cy="35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50" name="Text Box 26"/>
            <p:cNvSpPr txBox="1">
              <a:spLocks noChangeArrowheads="1"/>
            </p:cNvSpPr>
            <p:nvPr/>
          </p:nvSpPr>
          <p:spPr bwMode="auto">
            <a:xfrm>
              <a:off x="4965900" y="5442825"/>
              <a:ext cx="529103" cy="320538"/>
            </a:xfrm>
            <a:prstGeom prst="rect">
              <a:avLst/>
            </a:prstGeom>
            <a:noFill/>
            <a:ln w="9525" algn="ctr">
              <a:noFill/>
              <a:miter lim="800000"/>
              <a:headEnd/>
              <a:tailEnd/>
            </a:ln>
          </p:spPr>
          <p:txBody>
            <a:bodyPr wrap="square">
              <a:spAutoFit/>
            </a:bodyPr>
            <a:lstStyle/>
            <a:p>
              <a:pPr algn="ctr">
                <a:spcBef>
                  <a:spcPct val="50000"/>
                </a:spcBef>
              </a:pPr>
              <a:r>
                <a:rPr lang="en-US" altLang="ja-JP" sz="900" b="1" dirty="0">
                  <a:solidFill>
                    <a:srgbClr val="00A3EC"/>
                  </a:solidFill>
                  <a:cs typeface="メイリオ" pitchFamily="50" charset="-128"/>
                </a:rPr>
                <a:t>PDF</a:t>
              </a:r>
              <a:endParaRPr lang="ja-JP" altLang="en-US" sz="900" b="1" dirty="0">
                <a:solidFill>
                  <a:srgbClr val="00A3EC"/>
                </a:solidFill>
                <a:cs typeface="メイリオ" pitchFamily="50" charset="-128"/>
              </a:endParaRPr>
            </a:p>
          </p:txBody>
        </p:sp>
        <p:sp>
          <p:nvSpPr>
            <p:cNvPr id="51" name="Text Box 26"/>
            <p:cNvSpPr txBox="1">
              <a:spLocks noChangeArrowheads="1"/>
            </p:cNvSpPr>
            <p:nvPr/>
          </p:nvSpPr>
          <p:spPr bwMode="auto">
            <a:xfrm>
              <a:off x="6358087" y="5441949"/>
              <a:ext cx="529103" cy="320538"/>
            </a:xfrm>
            <a:prstGeom prst="rect">
              <a:avLst/>
            </a:prstGeom>
            <a:noFill/>
            <a:ln w="9525" algn="ctr">
              <a:noFill/>
              <a:miter lim="800000"/>
              <a:headEnd/>
              <a:tailEnd/>
            </a:ln>
          </p:spPr>
          <p:txBody>
            <a:bodyPr wrap="square">
              <a:spAutoFit/>
            </a:bodyPr>
            <a:lstStyle/>
            <a:p>
              <a:pPr algn="ctr">
                <a:spcBef>
                  <a:spcPct val="50000"/>
                </a:spcBef>
              </a:pPr>
              <a:r>
                <a:rPr lang="ja-JP" altLang="en-US" sz="900" b="1" dirty="0">
                  <a:solidFill>
                    <a:srgbClr val="00A3EC"/>
                  </a:solidFill>
                  <a:cs typeface="メイリオ" pitchFamily="50" charset="-128"/>
                </a:rPr>
                <a:t>動画</a:t>
              </a:r>
            </a:p>
          </p:txBody>
        </p:sp>
      </p:grpSp>
      <p:sp>
        <p:nvSpPr>
          <p:cNvPr id="52" name="正方形/長方形 51"/>
          <p:cNvSpPr/>
          <p:nvPr/>
        </p:nvSpPr>
        <p:spPr>
          <a:xfrm>
            <a:off x="7141491" y="5029657"/>
            <a:ext cx="201456" cy="7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p:cNvSpPr/>
          <p:nvPr/>
        </p:nvSpPr>
        <p:spPr>
          <a:xfrm>
            <a:off x="4705697" y="3997677"/>
            <a:ext cx="307399" cy="8286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4" name="図 53"/>
          <p:cNvPicPr>
            <a:picLocks noChangeAspect="1"/>
          </p:cNvPicPr>
          <p:nvPr/>
        </p:nvPicPr>
        <p:blipFill>
          <a:blip r:embed="rId12" cstate="print"/>
          <a:stretch>
            <a:fillRect/>
          </a:stretch>
        </p:blipFill>
        <p:spPr>
          <a:xfrm>
            <a:off x="4461766" y="4374419"/>
            <a:ext cx="856689" cy="285563"/>
          </a:xfrm>
          <a:prstGeom prst="rect">
            <a:avLst/>
          </a:prstGeom>
          <a:ln w="25400">
            <a:solidFill>
              <a:srgbClr val="FF0000"/>
            </a:solidFill>
          </a:ln>
          <a:effectLst>
            <a:outerShdw blurRad="50800" dist="38100" dir="2700000" algn="tl" rotWithShape="0">
              <a:prstClr val="black">
                <a:alpha val="40000"/>
              </a:prstClr>
            </a:outerShdw>
          </a:effectLst>
        </p:spPr>
      </p:pic>
      <p:sp>
        <p:nvSpPr>
          <p:cNvPr id="55" name="Freeform 370"/>
          <p:cNvSpPr>
            <a:spLocks noEditPoints="1"/>
          </p:cNvSpPr>
          <p:nvPr/>
        </p:nvSpPr>
        <p:spPr bwMode="auto">
          <a:xfrm>
            <a:off x="6435992" y="3360548"/>
            <a:ext cx="275367" cy="296589"/>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68"/>
          <p:cNvSpPr>
            <a:spLocks noEditPoints="1"/>
          </p:cNvSpPr>
          <p:nvPr/>
        </p:nvSpPr>
        <p:spPr bwMode="auto">
          <a:xfrm>
            <a:off x="7913516" y="3360549"/>
            <a:ext cx="258884" cy="29659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テキスト ボックス 56"/>
          <p:cNvSpPr txBox="1"/>
          <p:nvPr/>
        </p:nvSpPr>
        <p:spPr>
          <a:xfrm>
            <a:off x="6696236" y="3452910"/>
            <a:ext cx="497757" cy="261610"/>
          </a:xfrm>
          <a:prstGeom prst="rect">
            <a:avLst/>
          </a:prstGeom>
          <a:noFill/>
        </p:spPr>
        <p:txBody>
          <a:bodyPr wrap="square" rtlCol="0">
            <a:spAutoFit/>
          </a:bodyPr>
          <a:lstStyle/>
          <a:p>
            <a:r>
              <a:rPr kumimoji="1" lang="en-US" altLang="ja-JP" sz="1100" dirty="0"/>
              <a:t>A</a:t>
            </a:r>
            <a:r>
              <a:rPr kumimoji="1" lang="ja-JP" altLang="en-US" sz="1100" dirty="0"/>
              <a:t>社</a:t>
            </a:r>
          </a:p>
        </p:txBody>
      </p:sp>
      <p:sp>
        <p:nvSpPr>
          <p:cNvPr id="59" name="テキスト ボックス 58"/>
          <p:cNvSpPr txBox="1"/>
          <p:nvPr/>
        </p:nvSpPr>
        <p:spPr>
          <a:xfrm>
            <a:off x="8123307" y="3464403"/>
            <a:ext cx="445137" cy="261610"/>
          </a:xfrm>
          <a:prstGeom prst="rect">
            <a:avLst/>
          </a:prstGeom>
          <a:noFill/>
        </p:spPr>
        <p:txBody>
          <a:bodyPr wrap="square" rtlCol="0">
            <a:spAutoFit/>
          </a:bodyPr>
          <a:lstStyle/>
          <a:p>
            <a:r>
              <a:rPr lang="en-US" altLang="ja-JP" sz="1100" dirty="0"/>
              <a:t>B</a:t>
            </a:r>
            <a:r>
              <a:rPr kumimoji="1" lang="ja-JP" altLang="en-US" sz="1100" dirty="0"/>
              <a:t>社</a:t>
            </a:r>
          </a:p>
        </p:txBody>
      </p:sp>
    </p:spTree>
    <p:extLst>
      <p:ext uri="{BB962C8B-B14F-4D97-AF65-F5344CB8AC3E}">
        <p14:creationId xmlns:p14="http://schemas.microsoft.com/office/powerpoint/2010/main" val="218333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521936" y="1995686"/>
            <a:ext cx="2930672" cy="1748890"/>
          </a:xfrm>
          <a:prstGeom prst="rect">
            <a:avLst/>
          </a:prstGeom>
          <a:ln>
            <a:solidFill>
              <a:schemeClr val="bg1">
                <a:lumMod val="65000"/>
              </a:schemeClr>
            </a:solidFill>
          </a:ln>
          <a:effectLst/>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516724" cy="315310"/>
          </a:xfrm>
        </p:spPr>
        <p:txBody>
          <a:bodyPr/>
          <a:lstStyle/>
          <a:p>
            <a:r>
              <a:rPr lang="ja-JP" altLang="en-US" dirty="0"/>
              <a:t>豊富な管理項目と柔軟な検索機能にて人事情報を一元管理</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個人情報を豊富に管理可能です。標準管理項目以外に約</a:t>
            </a:r>
            <a:r>
              <a:rPr lang="en-US" altLang="ja-JP" sz="1400" dirty="0"/>
              <a:t>2</a:t>
            </a:r>
            <a:r>
              <a:rPr lang="ja-JP" altLang="en-US" sz="1400" dirty="0"/>
              <a:t>万項目の追加管理も可能です</a:t>
            </a:r>
            <a:endParaRPr lang="en-US" altLang="ja-JP" sz="1400" dirty="0"/>
          </a:p>
          <a:p>
            <a:r>
              <a:rPr lang="ja-JP" altLang="en-US" sz="1400" dirty="0"/>
              <a:t>管理項目はデータのほか画像も管理でき、経歴を一覧表示できるタイムライン機能も装備しています</a:t>
            </a:r>
            <a:endParaRPr lang="en-US" altLang="ja-JP" sz="1400" dirty="0"/>
          </a:p>
          <a:p>
            <a:r>
              <a:rPr lang="ja-JP" altLang="en-US" sz="1400" dirty="0"/>
              <a:t>また権限があれば個人情報画面のまま他会社の従業員情報の参照も可能です</a:t>
            </a:r>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cxnSp>
        <p:nvCxnSpPr>
          <p:cNvPr id="29" name="直線矢印コネクタ 28"/>
          <p:cNvCxnSpPr/>
          <p:nvPr/>
        </p:nvCxnSpPr>
        <p:spPr>
          <a:xfrm flipH="1">
            <a:off x="1677823" y="2271204"/>
            <a:ext cx="22151" cy="1102488"/>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pic>
        <p:nvPicPr>
          <p:cNvPr id="30" name="図 29"/>
          <p:cNvPicPr>
            <a:picLocks noChangeAspect="1"/>
          </p:cNvPicPr>
          <p:nvPr/>
        </p:nvPicPr>
        <p:blipFill>
          <a:blip r:embed="rId3"/>
          <a:stretch>
            <a:fillRect/>
          </a:stretch>
        </p:blipFill>
        <p:spPr>
          <a:xfrm>
            <a:off x="108920" y="3507391"/>
            <a:ext cx="1858303" cy="914359"/>
          </a:xfrm>
          <a:prstGeom prst="rect">
            <a:avLst/>
          </a:prstGeom>
          <a:ln w="38100">
            <a:solidFill>
              <a:schemeClr val="accent1"/>
            </a:solidFill>
          </a:ln>
          <a:effectLst/>
        </p:spPr>
      </p:pic>
      <p:pic>
        <p:nvPicPr>
          <p:cNvPr id="13" name="図 12"/>
          <p:cNvPicPr>
            <a:picLocks noChangeAspect="1"/>
          </p:cNvPicPr>
          <p:nvPr/>
        </p:nvPicPr>
        <p:blipFill rotWithShape="1">
          <a:blip r:embed="rId2"/>
          <a:srcRect t="7698" r="68482" b="46240"/>
          <a:stretch/>
        </p:blipFill>
        <p:spPr>
          <a:xfrm>
            <a:off x="4196153" y="2248254"/>
            <a:ext cx="2002686" cy="1496322"/>
          </a:xfrm>
          <a:prstGeom prst="rect">
            <a:avLst/>
          </a:prstGeom>
          <a:ln>
            <a:solidFill>
              <a:schemeClr val="bg1">
                <a:lumMod val="65000"/>
              </a:schemeClr>
            </a:solidFill>
          </a:ln>
          <a:effectLst/>
        </p:spPr>
      </p:pic>
      <p:pic>
        <p:nvPicPr>
          <p:cNvPr id="14" name="図 13"/>
          <p:cNvPicPr>
            <a:picLocks noChangeAspect="1"/>
          </p:cNvPicPr>
          <p:nvPr/>
        </p:nvPicPr>
        <p:blipFill>
          <a:blip r:embed="rId4"/>
          <a:stretch>
            <a:fillRect/>
          </a:stretch>
        </p:blipFill>
        <p:spPr>
          <a:xfrm>
            <a:off x="2203271" y="3496291"/>
            <a:ext cx="1364991" cy="916748"/>
          </a:xfrm>
          <a:prstGeom prst="rect">
            <a:avLst/>
          </a:prstGeom>
          <a:ln>
            <a:solidFill>
              <a:schemeClr val="bg1">
                <a:lumMod val="65000"/>
              </a:schemeClr>
            </a:solidFill>
          </a:ln>
          <a:effectLst/>
        </p:spPr>
      </p:pic>
      <p:sp>
        <p:nvSpPr>
          <p:cNvPr id="15" name="角丸四角形 14"/>
          <p:cNvSpPr/>
          <p:nvPr/>
        </p:nvSpPr>
        <p:spPr>
          <a:xfrm>
            <a:off x="2878006" y="2526153"/>
            <a:ext cx="225686" cy="10897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16" name="直線矢印コネクタ 15"/>
          <p:cNvCxnSpPr/>
          <p:nvPr/>
        </p:nvCxnSpPr>
        <p:spPr>
          <a:xfrm flipH="1">
            <a:off x="2598759" y="2635123"/>
            <a:ext cx="377406" cy="908735"/>
          </a:xfrm>
          <a:prstGeom prst="straightConnector1">
            <a:avLst/>
          </a:prstGeom>
          <a:ln w="38100">
            <a:solidFill>
              <a:schemeClr val="accent4"/>
            </a:solidFill>
            <a:tailEnd type="triangle"/>
          </a:ln>
        </p:spPr>
        <p:style>
          <a:lnRef idx="1">
            <a:schemeClr val="accent6"/>
          </a:lnRef>
          <a:fillRef idx="0">
            <a:schemeClr val="accent6"/>
          </a:fillRef>
          <a:effectRef idx="0">
            <a:schemeClr val="accent6"/>
          </a:effectRef>
          <a:fontRef idx="minor">
            <a:schemeClr val="tx1"/>
          </a:fontRef>
        </p:style>
      </p:cxnSp>
      <p:sp>
        <p:nvSpPr>
          <p:cNvPr id="17" name="角丸四角形 16"/>
          <p:cNvSpPr/>
          <p:nvPr/>
        </p:nvSpPr>
        <p:spPr>
          <a:xfrm>
            <a:off x="2324026" y="3592832"/>
            <a:ext cx="255690" cy="32764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18" name="直線矢印コネクタ 17"/>
          <p:cNvCxnSpPr/>
          <p:nvPr/>
        </p:nvCxnSpPr>
        <p:spPr>
          <a:xfrm>
            <a:off x="2517870" y="3987265"/>
            <a:ext cx="400225" cy="270347"/>
          </a:xfrm>
          <a:prstGeom prst="straightConnector1">
            <a:avLst/>
          </a:prstGeom>
          <a:ln w="38100">
            <a:solidFill>
              <a:schemeClr val="accent4"/>
            </a:solidFill>
            <a:tailEnd type="triangle"/>
          </a:ln>
        </p:spPr>
        <p:style>
          <a:lnRef idx="1">
            <a:schemeClr val="accent6"/>
          </a:lnRef>
          <a:fillRef idx="0">
            <a:schemeClr val="accent6"/>
          </a:fillRef>
          <a:effectRef idx="0">
            <a:schemeClr val="accent6"/>
          </a:effectRef>
          <a:fontRef idx="minor">
            <a:schemeClr val="tx1"/>
          </a:fontRef>
        </p:style>
      </p:cxnSp>
      <p:grpSp>
        <p:nvGrpSpPr>
          <p:cNvPr id="19" name="グループ化 18"/>
          <p:cNvGrpSpPr/>
          <p:nvPr/>
        </p:nvGrpSpPr>
        <p:grpSpPr>
          <a:xfrm>
            <a:off x="2958003" y="3969855"/>
            <a:ext cx="989209" cy="610376"/>
            <a:chOff x="5004048" y="1599642"/>
            <a:chExt cx="3447322" cy="2291787"/>
          </a:xfrm>
          <a:effectLst/>
        </p:grpSpPr>
        <p:grpSp>
          <p:nvGrpSpPr>
            <p:cNvPr id="20" name="グループ化 19"/>
            <p:cNvGrpSpPr/>
            <p:nvPr/>
          </p:nvGrpSpPr>
          <p:grpSpPr>
            <a:xfrm>
              <a:off x="5004048" y="1599642"/>
              <a:ext cx="3447322" cy="2291787"/>
              <a:chOff x="4981363" y="1460624"/>
              <a:chExt cx="3636292" cy="2509691"/>
            </a:xfrm>
          </p:grpSpPr>
          <p:pic>
            <p:nvPicPr>
              <p:cNvPr id="22" name="図 21"/>
              <p:cNvPicPr>
                <a:picLocks noChangeAspect="1"/>
              </p:cNvPicPr>
              <p:nvPr/>
            </p:nvPicPr>
            <p:blipFill>
              <a:blip r:embed="rId5"/>
              <a:stretch>
                <a:fillRect/>
              </a:stretch>
            </p:blipFill>
            <p:spPr>
              <a:xfrm>
                <a:off x="4981363" y="1460624"/>
                <a:ext cx="3636292" cy="243047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3" name="テキスト ボックス 5"/>
              <p:cNvSpPr txBox="1"/>
              <p:nvPr/>
            </p:nvSpPr>
            <p:spPr>
              <a:xfrm>
                <a:off x="5220292" y="2787668"/>
                <a:ext cx="1224135" cy="37807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 dirty="0"/>
                  <a:t>統合会計</a:t>
                </a:r>
              </a:p>
            </p:txBody>
          </p:sp>
          <p:sp>
            <p:nvSpPr>
              <p:cNvPr id="24" name="テキスト ボックス 19"/>
              <p:cNvSpPr txBox="1"/>
              <p:nvPr/>
            </p:nvSpPr>
            <p:spPr>
              <a:xfrm>
                <a:off x="5220293" y="3464117"/>
                <a:ext cx="1149572" cy="5061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 dirty="0"/>
                  <a:t>A00001</a:t>
                </a:r>
                <a:endParaRPr kumimoji="1" lang="ja-JP" altLang="en-US" sz="600" dirty="0"/>
              </a:p>
            </p:txBody>
          </p:sp>
          <p:pic>
            <p:nvPicPr>
              <p:cNvPr id="25" name="図 24"/>
              <p:cNvPicPr>
                <a:picLocks noChangeAspect="1"/>
              </p:cNvPicPr>
              <p:nvPr/>
            </p:nvPicPr>
            <p:blipFill>
              <a:blip r:embed="rId6"/>
              <a:stretch>
                <a:fillRect/>
              </a:stretch>
            </p:blipFill>
            <p:spPr>
              <a:xfrm>
                <a:off x="6353724" y="2414550"/>
                <a:ext cx="789712" cy="784797"/>
              </a:xfrm>
              <a:prstGeom prst="rect">
                <a:avLst/>
              </a:prstGeom>
            </p:spPr>
          </p:pic>
          <p:sp>
            <p:nvSpPr>
              <p:cNvPr id="26" name="テキスト ボックス 21"/>
              <p:cNvSpPr txBox="1"/>
              <p:nvPr/>
            </p:nvSpPr>
            <p:spPr>
              <a:xfrm>
                <a:off x="6263964" y="3177408"/>
                <a:ext cx="1154795" cy="5061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 dirty="0"/>
                  <a:t>山田 直人</a:t>
                </a:r>
                <a:endParaRPr kumimoji="1" lang="ja-JP" altLang="en-US" sz="200" dirty="0"/>
              </a:p>
            </p:txBody>
          </p:sp>
        </p:grpSp>
        <p:sp>
          <p:nvSpPr>
            <p:cNvPr id="21" name="テキスト ボックス 14"/>
            <p:cNvSpPr txBox="1"/>
            <p:nvPr/>
          </p:nvSpPr>
          <p:spPr>
            <a:xfrm>
              <a:off x="5551088" y="2607985"/>
              <a:ext cx="2628608" cy="95338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050" b="1" dirty="0">
                  <a:solidFill>
                    <a:schemeClr val="accent4">
                      <a:alpha val="50000"/>
                    </a:schemeClr>
                  </a:solidFill>
                </a:rPr>
                <a:t>SAMPLE</a:t>
              </a:r>
              <a:endParaRPr kumimoji="1" lang="ja-JP" altLang="en-US" sz="500" b="1" dirty="0">
                <a:solidFill>
                  <a:schemeClr val="accent4">
                    <a:alpha val="50000"/>
                  </a:schemeClr>
                </a:solidFill>
              </a:endParaRPr>
            </a:p>
          </p:txBody>
        </p:sp>
      </p:grpSp>
      <p:sp>
        <p:nvSpPr>
          <p:cNvPr id="28" name="角丸四角形 27"/>
          <p:cNvSpPr/>
          <p:nvPr/>
        </p:nvSpPr>
        <p:spPr>
          <a:xfrm>
            <a:off x="1599539" y="2124532"/>
            <a:ext cx="1473190" cy="12372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8" name="角丸四角形 37"/>
          <p:cNvSpPr/>
          <p:nvPr/>
        </p:nvSpPr>
        <p:spPr>
          <a:xfrm>
            <a:off x="4196152" y="2212084"/>
            <a:ext cx="1059923" cy="21564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46" name="図 45"/>
          <p:cNvPicPr>
            <a:picLocks noChangeAspect="1"/>
          </p:cNvPicPr>
          <p:nvPr/>
        </p:nvPicPr>
        <p:blipFill rotWithShape="1">
          <a:blip r:embed="rId7"/>
          <a:srcRect t="13025"/>
          <a:stretch/>
        </p:blipFill>
        <p:spPr>
          <a:xfrm>
            <a:off x="5194759" y="2870903"/>
            <a:ext cx="2199977" cy="1586217"/>
          </a:xfrm>
          <a:prstGeom prst="rect">
            <a:avLst/>
          </a:prstGeom>
          <a:ln>
            <a:solidFill>
              <a:schemeClr val="bg1">
                <a:lumMod val="65000"/>
              </a:schemeClr>
            </a:solidFill>
          </a:ln>
        </p:spPr>
      </p:pic>
      <p:sp>
        <p:nvSpPr>
          <p:cNvPr id="45" name="角丸四角形 44"/>
          <p:cNvSpPr/>
          <p:nvPr/>
        </p:nvSpPr>
        <p:spPr>
          <a:xfrm>
            <a:off x="5140627" y="2861695"/>
            <a:ext cx="921594" cy="790175"/>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49" name="図 48"/>
          <p:cNvPicPr>
            <a:picLocks noChangeAspect="1"/>
          </p:cNvPicPr>
          <p:nvPr/>
        </p:nvPicPr>
        <p:blipFill rotWithShape="1">
          <a:blip r:embed="rId8"/>
          <a:srcRect t="1890" r="18417" b="28117"/>
          <a:stretch/>
        </p:blipFill>
        <p:spPr>
          <a:xfrm>
            <a:off x="6350880" y="3432961"/>
            <a:ext cx="2291403" cy="1537791"/>
          </a:xfrm>
          <a:prstGeom prst="rect">
            <a:avLst/>
          </a:prstGeom>
          <a:ln>
            <a:solidFill>
              <a:schemeClr val="bg1">
                <a:lumMod val="65000"/>
              </a:schemeClr>
            </a:solidFill>
          </a:ln>
        </p:spPr>
      </p:pic>
      <p:sp>
        <p:nvSpPr>
          <p:cNvPr id="52" name="角丸四角形 51"/>
          <p:cNvSpPr/>
          <p:nvPr/>
        </p:nvSpPr>
        <p:spPr>
          <a:xfrm>
            <a:off x="6350880" y="3399379"/>
            <a:ext cx="921594" cy="21602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3" name="角丸四角形 52"/>
          <p:cNvSpPr/>
          <p:nvPr/>
        </p:nvSpPr>
        <p:spPr>
          <a:xfrm>
            <a:off x="521935" y="2087705"/>
            <a:ext cx="521674" cy="12437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55" name="カギ線コネクタ 54"/>
          <p:cNvCxnSpPr>
            <a:stCxn id="53" idx="0"/>
            <a:endCxn id="38" idx="0"/>
          </p:cNvCxnSpPr>
          <p:nvPr/>
        </p:nvCxnSpPr>
        <p:spPr>
          <a:xfrm rot="16200000" flipH="1">
            <a:off x="2692253" y="178223"/>
            <a:ext cx="124379" cy="3943342"/>
          </a:xfrm>
          <a:prstGeom prst="bentConnector3">
            <a:avLst>
              <a:gd name="adj1" fmla="val -183793"/>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38" idx="2"/>
            <a:endCxn id="45" idx="1"/>
          </p:cNvCxnSpPr>
          <p:nvPr/>
        </p:nvCxnSpPr>
        <p:spPr>
          <a:xfrm rot="16200000" flipH="1">
            <a:off x="4518845" y="2635001"/>
            <a:ext cx="829050" cy="414513"/>
          </a:xfrm>
          <a:prstGeom prst="bentConnector2">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3" name="カギ線コネクタ 62"/>
          <p:cNvCxnSpPr>
            <a:endCxn id="52" idx="0"/>
          </p:cNvCxnSpPr>
          <p:nvPr/>
        </p:nvCxnSpPr>
        <p:spPr>
          <a:xfrm>
            <a:off x="6087632" y="3118350"/>
            <a:ext cx="724045" cy="281029"/>
          </a:xfrm>
          <a:prstGeom prst="bentConnector2">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01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72708" cy="315310"/>
          </a:xfrm>
        </p:spPr>
        <p:txBody>
          <a:bodyPr/>
          <a:lstStyle/>
          <a:p>
            <a:r>
              <a:rPr lang="ja-JP" altLang="en-US" dirty="0"/>
              <a:t>豊富な管理項目と柔軟な検索機能にて人事情報を一元管理</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人事情報・給与情報それぞれ複数会社一括検索できる機能をご用意しております</a:t>
            </a:r>
            <a:endParaRPr lang="en-US" altLang="ja-JP" sz="1400" dirty="0"/>
          </a:p>
          <a:p>
            <a:r>
              <a:rPr lang="ja-JP" altLang="en-US" sz="1400" dirty="0"/>
              <a:t>契約社員採用した従業員で今月契約更新対象者の一覧出力や残業時間が</a:t>
            </a:r>
            <a:r>
              <a:rPr lang="en-US" altLang="ja-JP" sz="1400" dirty="0"/>
              <a:t>45</a:t>
            </a:r>
            <a:r>
              <a:rPr lang="ja-JP" altLang="en-US" sz="1400" dirty="0"/>
              <a:t>時間超えた一般社員の</a:t>
            </a:r>
            <a:endParaRPr lang="en-US" altLang="ja-JP" sz="1400" dirty="0"/>
          </a:p>
          <a:p>
            <a:r>
              <a:rPr lang="ja-JP" altLang="en-US" sz="1400" dirty="0"/>
              <a:t>賃金一覧等、柔軟な検索条件の設定とデータ出力が可能です</a:t>
            </a:r>
            <a:endParaRPr lang="en-US" altLang="ja-JP" sz="1400" dirty="0"/>
          </a:p>
          <a:p>
            <a:r>
              <a:rPr lang="ja-JP" altLang="en-US" sz="1400" dirty="0"/>
              <a:t>検索した一覧情報をそのまま集計・グラフ化、詳細情報の確認なども行えます</a:t>
            </a:r>
          </a:p>
          <a:p>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344142" y="3771033"/>
            <a:ext cx="8395126" cy="1203562"/>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728891" y="2073994"/>
            <a:ext cx="4055577" cy="165484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48185" y="2105636"/>
            <a:ext cx="4315033" cy="1628653"/>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45879" y="3760462"/>
            <a:ext cx="3938999" cy="215444"/>
          </a:xfrm>
          <a:prstGeom prst="rect">
            <a:avLst/>
          </a:prstGeom>
          <a:noFill/>
        </p:spPr>
        <p:txBody>
          <a:bodyPr wrap="square" rtlCol="0">
            <a:spAutoFit/>
          </a:bodyPr>
          <a:lstStyle/>
          <a:p>
            <a:r>
              <a:rPr kumimoji="1" lang="ja-JP" altLang="en-US" sz="800" dirty="0"/>
              <a:t>＜</a:t>
            </a:r>
            <a:r>
              <a:rPr lang="ja-JP" altLang="en-US" sz="800" dirty="0"/>
              <a:t>統計資料作成</a:t>
            </a:r>
            <a:r>
              <a:rPr kumimoji="1" lang="ja-JP" altLang="en-US" sz="800" dirty="0"/>
              <a:t>＞</a:t>
            </a:r>
          </a:p>
        </p:txBody>
      </p:sp>
      <p:sp>
        <p:nvSpPr>
          <p:cNvPr id="11" name="テキスト ボックス 10"/>
          <p:cNvSpPr txBox="1"/>
          <p:nvPr/>
        </p:nvSpPr>
        <p:spPr>
          <a:xfrm>
            <a:off x="4745189" y="2102390"/>
            <a:ext cx="3532058" cy="215444"/>
          </a:xfrm>
          <a:prstGeom prst="rect">
            <a:avLst/>
          </a:prstGeom>
          <a:noFill/>
        </p:spPr>
        <p:txBody>
          <a:bodyPr wrap="square" rtlCol="0">
            <a:spAutoFit/>
          </a:bodyPr>
          <a:lstStyle/>
          <a:p>
            <a:r>
              <a:rPr kumimoji="1" lang="ja-JP" altLang="en-US" sz="800" dirty="0"/>
              <a:t>＜賃金検索</a:t>
            </a:r>
            <a:r>
              <a:rPr lang="ja-JP" altLang="en-US" sz="800" dirty="0"/>
              <a:t>＞</a:t>
            </a:r>
            <a:endParaRPr kumimoji="1" lang="en-US" altLang="ja-JP" sz="800" dirty="0"/>
          </a:p>
        </p:txBody>
      </p:sp>
      <p:sp>
        <p:nvSpPr>
          <p:cNvPr id="17" name="右矢印 16"/>
          <p:cNvSpPr/>
          <p:nvPr/>
        </p:nvSpPr>
        <p:spPr>
          <a:xfrm>
            <a:off x="6604587" y="3027947"/>
            <a:ext cx="309516" cy="24043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8" name="図 17"/>
          <p:cNvPicPr>
            <a:picLocks noChangeAspect="1"/>
          </p:cNvPicPr>
          <p:nvPr/>
        </p:nvPicPr>
        <p:blipFill>
          <a:blip r:embed="rId2"/>
          <a:stretch>
            <a:fillRect/>
          </a:stretch>
        </p:blipFill>
        <p:spPr>
          <a:xfrm>
            <a:off x="6983296" y="2571750"/>
            <a:ext cx="1170306" cy="689935"/>
          </a:xfrm>
          <a:prstGeom prst="rect">
            <a:avLst/>
          </a:prstGeom>
        </p:spPr>
      </p:pic>
      <p:grpSp>
        <p:nvGrpSpPr>
          <p:cNvPr id="141" name="グループ化 140"/>
          <p:cNvGrpSpPr/>
          <p:nvPr/>
        </p:nvGrpSpPr>
        <p:grpSpPr>
          <a:xfrm>
            <a:off x="4914841" y="2391730"/>
            <a:ext cx="737279" cy="1262950"/>
            <a:chOff x="4713435" y="2463738"/>
            <a:chExt cx="794669" cy="1361897"/>
          </a:xfrm>
        </p:grpSpPr>
        <p:grpSp>
          <p:nvGrpSpPr>
            <p:cNvPr id="13" name="グループ化 12"/>
            <p:cNvGrpSpPr/>
            <p:nvPr/>
          </p:nvGrpSpPr>
          <p:grpSpPr>
            <a:xfrm>
              <a:off x="4713435" y="3471850"/>
              <a:ext cx="794669" cy="353785"/>
              <a:chOff x="557902" y="2702165"/>
              <a:chExt cx="1764196" cy="624687"/>
            </a:xfrm>
          </p:grpSpPr>
          <p:sp>
            <p:nvSpPr>
              <p:cNvPr id="38" name="フローチャート: 磁気ディスク 37"/>
              <p:cNvSpPr/>
              <p:nvPr/>
            </p:nvSpPr>
            <p:spPr>
              <a:xfrm>
                <a:off x="557902" y="2702165"/>
                <a:ext cx="1764196" cy="624687"/>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9" name="テキスト ボックス 38"/>
              <p:cNvSpPr txBox="1"/>
              <p:nvPr/>
            </p:nvSpPr>
            <p:spPr>
              <a:xfrm>
                <a:off x="755925" y="2994630"/>
                <a:ext cx="1368153" cy="314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a:solidFill>
                      <a:prstClr val="white"/>
                    </a:solidFill>
                    <a:latin typeface="メイリオ"/>
                    <a:ea typeface="メイリオ"/>
                  </a:rPr>
                  <a:t>社会保険</a:t>
                </a:r>
                <a:endParaRPr kumimoji="1" lang="ja-JP" altLang="en-US" sz="600" b="0" i="0" u="none" strike="noStrike" kern="1200" cap="none" spc="0" normalizeH="0" baseline="0" noProof="0" dirty="0">
                  <a:ln>
                    <a:noFill/>
                  </a:ln>
                  <a:solidFill>
                    <a:prstClr val="white"/>
                  </a:solidFill>
                  <a:effectLst/>
                  <a:uLnTx/>
                  <a:uFillTx/>
                  <a:latin typeface="メイリオ"/>
                  <a:ea typeface="メイリオ"/>
                </a:endParaRPr>
              </a:p>
            </p:txBody>
          </p:sp>
        </p:grpSp>
        <p:grpSp>
          <p:nvGrpSpPr>
            <p:cNvPr id="14" name="グループ化 13"/>
            <p:cNvGrpSpPr/>
            <p:nvPr/>
          </p:nvGrpSpPr>
          <p:grpSpPr>
            <a:xfrm>
              <a:off x="4713435" y="3219822"/>
              <a:ext cx="794669" cy="353785"/>
              <a:chOff x="557902" y="2702163"/>
              <a:chExt cx="1764196" cy="624687"/>
            </a:xfrm>
          </p:grpSpPr>
          <p:sp>
            <p:nvSpPr>
              <p:cNvPr id="36" name="フローチャート: 磁気ディスク 35"/>
              <p:cNvSpPr/>
              <p:nvPr/>
            </p:nvSpPr>
            <p:spPr>
              <a:xfrm>
                <a:off x="557902" y="2702163"/>
                <a:ext cx="1764196" cy="624687"/>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7" name="テキスト ボックス 36"/>
              <p:cNvSpPr txBox="1"/>
              <p:nvPr/>
            </p:nvSpPr>
            <p:spPr>
              <a:xfrm>
                <a:off x="755925" y="3003320"/>
                <a:ext cx="1368153" cy="314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年末調整</a:t>
                </a:r>
              </a:p>
            </p:txBody>
          </p:sp>
        </p:grpSp>
        <p:grpSp>
          <p:nvGrpSpPr>
            <p:cNvPr id="15" name="グループ化 14"/>
            <p:cNvGrpSpPr/>
            <p:nvPr/>
          </p:nvGrpSpPr>
          <p:grpSpPr>
            <a:xfrm>
              <a:off x="4713435" y="2967794"/>
              <a:ext cx="794669" cy="353784"/>
              <a:chOff x="557902" y="2702163"/>
              <a:chExt cx="1764196" cy="624687"/>
            </a:xfrm>
          </p:grpSpPr>
          <p:sp>
            <p:nvSpPr>
              <p:cNvPr id="34" name="フローチャート: 磁気ディスク 33"/>
              <p:cNvSpPr/>
              <p:nvPr/>
            </p:nvSpPr>
            <p:spPr>
              <a:xfrm>
                <a:off x="557902" y="2702163"/>
                <a:ext cx="1764196" cy="624687"/>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5" name="テキスト ボックス 34"/>
              <p:cNvSpPr txBox="1"/>
              <p:nvPr/>
            </p:nvSpPr>
            <p:spPr>
              <a:xfrm>
                <a:off x="755925" y="3012013"/>
                <a:ext cx="1368153" cy="314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勤怠</a:t>
                </a:r>
              </a:p>
            </p:txBody>
          </p:sp>
        </p:grpSp>
        <p:grpSp>
          <p:nvGrpSpPr>
            <p:cNvPr id="16" name="グループ化 15"/>
            <p:cNvGrpSpPr/>
            <p:nvPr/>
          </p:nvGrpSpPr>
          <p:grpSpPr>
            <a:xfrm>
              <a:off x="4713435" y="2715766"/>
              <a:ext cx="794669" cy="353784"/>
              <a:chOff x="557902" y="2702165"/>
              <a:chExt cx="1764196" cy="624686"/>
            </a:xfrm>
          </p:grpSpPr>
          <p:sp>
            <p:nvSpPr>
              <p:cNvPr id="32" name="フローチャート: 磁気ディスク 31"/>
              <p:cNvSpPr/>
              <p:nvPr/>
            </p:nvSpPr>
            <p:spPr>
              <a:xfrm>
                <a:off x="557902" y="2702165"/>
                <a:ext cx="1764196" cy="62468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3" name="テキスト ボックス 32"/>
              <p:cNvSpPr txBox="1"/>
              <p:nvPr/>
            </p:nvSpPr>
            <p:spPr>
              <a:xfrm>
                <a:off x="755925" y="2993296"/>
                <a:ext cx="1368153" cy="314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賃金</a:t>
                </a:r>
              </a:p>
            </p:txBody>
          </p:sp>
        </p:grpSp>
        <p:grpSp>
          <p:nvGrpSpPr>
            <p:cNvPr id="19" name="グループ化 18"/>
            <p:cNvGrpSpPr/>
            <p:nvPr/>
          </p:nvGrpSpPr>
          <p:grpSpPr>
            <a:xfrm>
              <a:off x="4713435" y="2463738"/>
              <a:ext cx="794669" cy="353784"/>
              <a:chOff x="557902" y="2702165"/>
              <a:chExt cx="1764196" cy="624686"/>
            </a:xfrm>
          </p:grpSpPr>
          <p:sp>
            <p:nvSpPr>
              <p:cNvPr id="30" name="フローチャート: 磁気ディスク 29"/>
              <p:cNvSpPr/>
              <p:nvPr/>
            </p:nvSpPr>
            <p:spPr>
              <a:xfrm>
                <a:off x="557902" y="2702165"/>
                <a:ext cx="1764196" cy="62468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1" name="テキスト ボックス 30"/>
              <p:cNvSpPr txBox="1"/>
              <p:nvPr/>
            </p:nvSpPr>
            <p:spPr>
              <a:xfrm>
                <a:off x="755925" y="3001988"/>
                <a:ext cx="1368153" cy="314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社員情報</a:t>
                </a:r>
              </a:p>
            </p:txBody>
          </p:sp>
        </p:grpSp>
      </p:grpSp>
      <p:sp>
        <p:nvSpPr>
          <p:cNvPr id="20" name="Freeform 52"/>
          <p:cNvSpPr>
            <a:spLocks noEditPoints="1"/>
          </p:cNvSpPr>
          <p:nvPr/>
        </p:nvSpPr>
        <p:spPr bwMode="auto">
          <a:xfrm>
            <a:off x="6085107" y="2898512"/>
            <a:ext cx="437576" cy="528779"/>
          </a:xfrm>
          <a:custGeom>
            <a:avLst/>
            <a:gdLst>
              <a:gd name="T0" fmla="*/ 178 w 249"/>
              <a:gd name="T1" fmla="*/ 139 h 319"/>
              <a:gd name="T2" fmla="*/ 52 w 249"/>
              <a:gd name="T3" fmla="*/ 129 h 319"/>
              <a:gd name="T4" fmla="*/ 83 w 249"/>
              <a:gd name="T5" fmla="*/ 97 h 319"/>
              <a:gd name="T6" fmla="*/ 46 w 249"/>
              <a:gd name="T7" fmla="*/ 127 h 319"/>
              <a:gd name="T8" fmla="*/ 2 w 249"/>
              <a:gd name="T9" fmla="*/ 107 h 319"/>
              <a:gd name="T10" fmla="*/ 212 w 249"/>
              <a:gd name="T11" fmla="*/ 102 h 319"/>
              <a:gd name="T12" fmla="*/ 87 w 249"/>
              <a:gd name="T13" fmla="*/ 92 h 319"/>
              <a:gd name="T14" fmla="*/ 118 w 249"/>
              <a:gd name="T15" fmla="*/ 60 h 319"/>
              <a:gd name="T16" fmla="*/ 81 w 249"/>
              <a:gd name="T17" fmla="*/ 90 h 319"/>
              <a:gd name="T18" fmla="*/ 37 w 249"/>
              <a:gd name="T19" fmla="*/ 70 h 319"/>
              <a:gd name="T20" fmla="*/ 247 w 249"/>
              <a:gd name="T21" fmla="*/ 65 h 319"/>
              <a:gd name="T22" fmla="*/ 122 w 249"/>
              <a:gd name="T23" fmla="*/ 55 h 319"/>
              <a:gd name="T24" fmla="*/ 152 w 249"/>
              <a:gd name="T25" fmla="*/ 22 h 319"/>
              <a:gd name="T26" fmla="*/ 116 w 249"/>
              <a:gd name="T27" fmla="*/ 52 h 319"/>
              <a:gd name="T28" fmla="*/ 71 w 249"/>
              <a:gd name="T29" fmla="*/ 33 h 319"/>
              <a:gd name="T30" fmla="*/ 145 w 249"/>
              <a:gd name="T31" fmla="*/ 177 h 319"/>
              <a:gd name="T32" fmla="*/ 100 w 249"/>
              <a:gd name="T33" fmla="*/ 250 h 319"/>
              <a:gd name="T34" fmla="*/ 100 w 249"/>
              <a:gd name="T35" fmla="*/ 207 h 319"/>
              <a:gd name="T36" fmla="*/ 145 w 249"/>
              <a:gd name="T37" fmla="*/ 319 h 319"/>
              <a:gd name="T38" fmla="*/ 100 w 249"/>
              <a:gd name="T39" fmla="*/ 300 h 319"/>
              <a:gd name="T40" fmla="*/ 94 w 249"/>
              <a:gd name="T41" fmla="*/ 154 h 319"/>
              <a:gd name="T42" fmla="*/ 50 w 249"/>
              <a:gd name="T43" fmla="*/ 228 h 319"/>
              <a:gd name="T44" fmla="*/ 50 w 249"/>
              <a:gd name="T45" fmla="*/ 184 h 319"/>
              <a:gd name="T46" fmla="*/ 94 w 249"/>
              <a:gd name="T47" fmla="*/ 297 h 319"/>
              <a:gd name="T48" fmla="*/ 50 w 249"/>
              <a:gd name="T49" fmla="*/ 277 h 319"/>
              <a:gd name="T50" fmla="*/ 44 w 249"/>
              <a:gd name="T51" fmla="*/ 132 h 319"/>
              <a:gd name="T52" fmla="*/ 0 w 249"/>
              <a:gd name="T53" fmla="*/ 205 h 319"/>
              <a:gd name="T54" fmla="*/ 0 w 249"/>
              <a:gd name="T55" fmla="*/ 162 h 319"/>
              <a:gd name="T56" fmla="*/ 44 w 249"/>
              <a:gd name="T57" fmla="*/ 274 h 319"/>
              <a:gd name="T58" fmla="*/ 0 w 249"/>
              <a:gd name="T59" fmla="*/ 255 h 319"/>
              <a:gd name="T60" fmla="*/ 179 w 249"/>
              <a:gd name="T61" fmla="*/ 186 h 319"/>
              <a:gd name="T62" fmla="*/ 151 w 249"/>
              <a:gd name="T63" fmla="*/ 226 h 319"/>
              <a:gd name="T64" fmla="*/ 179 w 249"/>
              <a:gd name="T65" fmla="*/ 195 h 319"/>
              <a:gd name="T66" fmla="*/ 151 w 249"/>
              <a:gd name="T67" fmla="*/ 316 h 319"/>
              <a:gd name="T68" fmla="*/ 151 w 249"/>
              <a:gd name="T69" fmla="*/ 276 h 319"/>
              <a:gd name="T70" fmla="*/ 214 w 249"/>
              <a:gd name="T71" fmla="*/ 150 h 319"/>
              <a:gd name="T72" fmla="*/ 185 w 249"/>
              <a:gd name="T73" fmla="*/ 189 h 319"/>
              <a:gd name="T74" fmla="*/ 214 w 249"/>
              <a:gd name="T75" fmla="*/ 158 h 319"/>
              <a:gd name="T76" fmla="*/ 185 w 249"/>
              <a:gd name="T77" fmla="*/ 279 h 319"/>
              <a:gd name="T78" fmla="*/ 185 w 249"/>
              <a:gd name="T79" fmla="*/ 238 h 319"/>
              <a:gd name="T80" fmla="*/ 249 w 249"/>
              <a:gd name="T81" fmla="*/ 112 h 319"/>
              <a:gd name="T82" fmla="*/ 220 w 249"/>
              <a:gd name="T83" fmla="*/ 152 h 319"/>
              <a:gd name="T84" fmla="*/ 249 w 249"/>
              <a:gd name="T85" fmla="*/ 121 h 319"/>
              <a:gd name="T86" fmla="*/ 220 w 249"/>
              <a:gd name="T87" fmla="*/ 242 h 319"/>
              <a:gd name="T88" fmla="*/ 220 w 249"/>
              <a:gd name="T89" fmla="*/ 20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319">
                <a:moveTo>
                  <a:pt x="103" y="151"/>
                </a:moveTo>
                <a:lnTo>
                  <a:pt x="147" y="171"/>
                </a:lnTo>
                <a:lnTo>
                  <a:pt x="178" y="139"/>
                </a:lnTo>
                <a:lnTo>
                  <a:pt x="133" y="119"/>
                </a:lnTo>
                <a:lnTo>
                  <a:pt x="103" y="151"/>
                </a:lnTo>
                <a:close/>
                <a:moveTo>
                  <a:pt x="52" y="129"/>
                </a:moveTo>
                <a:lnTo>
                  <a:pt x="97" y="149"/>
                </a:lnTo>
                <a:lnTo>
                  <a:pt x="127" y="117"/>
                </a:lnTo>
                <a:lnTo>
                  <a:pt x="83" y="97"/>
                </a:lnTo>
                <a:lnTo>
                  <a:pt x="52" y="129"/>
                </a:lnTo>
                <a:close/>
                <a:moveTo>
                  <a:pt x="2" y="107"/>
                </a:moveTo>
                <a:lnTo>
                  <a:pt x="46" y="127"/>
                </a:lnTo>
                <a:lnTo>
                  <a:pt x="77" y="94"/>
                </a:lnTo>
                <a:lnTo>
                  <a:pt x="32" y="75"/>
                </a:lnTo>
                <a:lnTo>
                  <a:pt x="2" y="107"/>
                </a:lnTo>
                <a:close/>
                <a:moveTo>
                  <a:pt x="137" y="115"/>
                </a:moveTo>
                <a:lnTo>
                  <a:pt x="182" y="135"/>
                </a:lnTo>
                <a:lnTo>
                  <a:pt x="212" y="102"/>
                </a:lnTo>
                <a:lnTo>
                  <a:pt x="168" y="82"/>
                </a:lnTo>
                <a:lnTo>
                  <a:pt x="137" y="115"/>
                </a:lnTo>
                <a:close/>
                <a:moveTo>
                  <a:pt x="87" y="92"/>
                </a:moveTo>
                <a:lnTo>
                  <a:pt x="131" y="112"/>
                </a:lnTo>
                <a:lnTo>
                  <a:pt x="162" y="79"/>
                </a:lnTo>
                <a:lnTo>
                  <a:pt x="118" y="60"/>
                </a:lnTo>
                <a:lnTo>
                  <a:pt x="87" y="92"/>
                </a:lnTo>
                <a:close/>
                <a:moveTo>
                  <a:pt x="37" y="70"/>
                </a:moveTo>
                <a:lnTo>
                  <a:pt x="81" y="90"/>
                </a:lnTo>
                <a:lnTo>
                  <a:pt x="112" y="57"/>
                </a:lnTo>
                <a:lnTo>
                  <a:pt x="67" y="37"/>
                </a:lnTo>
                <a:lnTo>
                  <a:pt x="37" y="70"/>
                </a:lnTo>
                <a:close/>
                <a:moveTo>
                  <a:pt x="172" y="78"/>
                </a:moveTo>
                <a:lnTo>
                  <a:pt x="217" y="97"/>
                </a:lnTo>
                <a:lnTo>
                  <a:pt x="247" y="65"/>
                </a:lnTo>
                <a:lnTo>
                  <a:pt x="203" y="45"/>
                </a:lnTo>
                <a:lnTo>
                  <a:pt x="172" y="78"/>
                </a:lnTo>
                <a:close/>
                <a:moveTo>
                  <a:pt x="122" y="55"/>
                </a:moveTo>
                <a:lnTo>
                  <a:pt x="166" y="75"/>
                </a:lnTo>
                <a:lnTo>
                  <a:pt x="197" y="43"/>
                </a:lnTo>
                <a:lnTo>
                  <a:pt x="152" y="22"/>
                </a:lnTo>
                <a:lnTo>
                  <a:pt x="122" y="55"/>
                </a:lnTo>
                <a:close/>
                <a:moveTo>
                  <a:pt x="71" y="33"/>
                </a:moveTo>
                <a:lnTo>
                  <a:pt x="116" y="52"/>
                </a:lnTo>
                <a:lnTo>
                  <a:pt x="146" y="20"/>
                </a:lnTo>
                <a:lnTo>
                  <a:pt x="102" y="0"/>
                </a:lnTo>
                <a:lnTo>
                  <a:pt x="71" y="33"/>
                </a:lnTo>
                <a:close/>
                <a:moveTo>
                  <a:pt x="100" y="200"/>
                </a:moveTo>
                <a:lnTo>
                  <a:pt x="145" y="220"/>
                </a:lnTo>
                <a:lnTo>
                  <a:pt x="145" y="177"/>
                </a:lnTo>
                <a:lnTo>
                  <a:pt x="100" y="157"/>
                </a:lnTo>
                <a:lnTo>
                  <a:pt x="100" y="200"/>
                </a:lnTo>
                <a:close/>
                <a:moveTo>
                  <a:pt x="100" y="250"/>
                </a:moveTo>
                <a:lnTo>
                  <a:pt x="145" y="270"/>
                </a:lnTo>
                <a:lnTo>
                  <a:pt x="145" y="226"/>
                </a:lnTo>
                <a:lnTo>
                  <a:pt x="100" y="207"/>
                </a:lnTo>
                <a:lnTo>
                  <a:pt x="100" y="250"/>
                </a:lnTo>
                <a:close/>
                <a:moveTo>
                  <a:pt x="100" y="300"/>
                </a:moveTo>
                <a:lnTo>
                  <a:pt x="145" y="319"/>
                </a:lnTo>
                <a:lnTo>
                  <a:pt x="145" y="276"/>
                </a:lnTo>
                <a:lnTo>
                  <a:pt x="100" y="256"/>
                </a:lnTo>
                <a:lnTo>
                  <a:pt x="100" y="300"/>
                </a:lnTo>
                <a:close/>
                <a:moveTo>
                  <a:pt x="50" y="178"/>
                </a:moveTo>
                <a:lnTo>
                  <a:pt x="94" y="198"/>
                </a:lnTo>
                <a:lnTo>
                  <a:pt x="94" y="154"/>
                </a:lnTo>
                <a:lnTo>
                  <a:pt x="50" y="135"/>
                </a:lnTo>
                <a:lnTo>
                  <a:pt x="50" y="178"/>
                </a:lnTo>
                <a:close/>
                <a:moveTo>
                  <a:pt x="50" y="228"/>
                </a:moveTo>
                <a:lnTo>
                  <a:pt x="94" y="247"/>
                </a:lnTo>
                <a:lnTo>
                  <a:pt x="94" y="204"/>
                </a:lnTo>
                <a:lnTo>
                  <a:pt x="50" y="184"/>
                </a:lnTo>
                <a:lnTo>
                  <a:pt x="50" y="228"/>
                </a:lnTo>
                <a:close/>
                <a:moveTo>
                  <a:pt x="50" y="277"/>
                </a:moveTo>
                <a:lnTo>
                  <a:pt x="94" y="297"/>
                </a:lnTo>
                <a:lnTo>
                  <a:pt x="94" y="253"/>
                </a:lnTo>
                <a:lnTo>
                  <a:pt x="50" y="234"/>
                </a:lnTo>
                <a:lnTo>
                  <a:pt x="50" y="277"/>
                </a:lnTo>
                <a:close/>
                <a:moveTo>
                  <a:pt x="0" y="156"/>
                </a:moveTo>
                <a:lnTo>
                  <a:pt x="44" y="175"/>
                </a:lnTo>
                <a:lnTo>
                  <a:pt x="44" y="132"/>
                </a:lnTo>
                <a:lnTo>
                  <a:pt x="0" y="112"/>
                </a:lnTo>
                <a:lnTo>
                  <a:pt x="0" y="156"/>
                </a:lnTo>
                <a:close/>
                <a:moveTo>
                  <a:pt x="0" y="205"/>
                </a:moveTo>
                <a:lnTo>
                  <a:pt x="44" y="225"/>
                </a:lnTo>
                <a:lnTo>
                  <a:pt x="44" y="182"/>
                </a:lnTo>
                <a:lnTo>
                  <a:pt x="0" y="162"/>
                </a:lnTo>
                <a:lnTo>
                  <a:pt x="0" y="205"/>
                </a:lnTo>
                <a:close/>
                <a:moveTo>
                  <a:pt x="0" y="255"/>
                </a:moveTo>
                <a:lnTo>
                  <a:pt x="44" y="274"/>
                </a:lnTo>
                <a:lnTo>
                  <a:pt x="44" y="231"/>
                </a:lnTo>
                <a:lnTo>
                  <a:pt x="0" y="211"/>
                </a:lnTo>
                <a:lnTo>
                  <a:pt x="0" y="255"/>
                </a:lnTo>
                <a:close/>
                <a:moveTo>
                  <a:pt x="151" y="176"/>
                </a:moveTo>
                <a:lnTo>
                  <a:pt x="151" y="217"/>
                </a:lnTo>
                <a:lnTo>
                  <a:pt x="179" y="186"/>
                </a:lnTo>
                <a:lnTo>
                  <a:pt x="179" y="145"/>
                </a:lnTo>
                <a:lnTo>
                  <a:pt x="151" y="176"/>
                </a:lnTo>
                <a:close/>
                <a:moveTo>
                  <a:pt x="151" y="226"/>
                </a:moveTo>
                <a:lnTo>
                  <a:pt x="151" y="267"/>
                </a:lnTo>
                <a:lnTo>
                  <a:pt x="179" y="236"/>
                </a:lnTo>
                <a:lnTo>
                  <a:pt x="179" y="195"/>
                </a:lnTo>
                <a:lnTo>
                  <a:pt x="151" y="226"/>
                </a:lnTo>
                <a:close/>
                <a:moveTo>
                  <a:pt x="151" y="276"/>
                </a:moveTo>
                <a:lnTo>
                  <a:pt x="151" y="316"/>
                </a:lnTo>
                <a:lnTo>
                  <a:pt x="179" y="286"/>
                </a:lnTo>
                <a:lnTo>
                  <a:pt x="179" y="244"/>
                </a:lnTo>
                <a:lnTo>
                  <a:pt x="151" y="276"/>
                </a:lnTo>
                <a:close/>
                <a:moveTo>
                  <a:pt x="185" y="139"/>
                </a:moveTo>
                <a:lnTo>
                  <a:pt x="185" y="180"/>
                </a:lnTo>
                <a:lnTo>
                  <a:pt x="214" y="150"/>
                </a:lnTo>
                <a:lnTo>
                  <a:pt x="214" y="108"/>
                </a:lnTo>
                <a:lnTo>
                  <a:pt x="185" y="139"/>
                </a:lnTo>
                <a:close/>
                <a:moveTo>
                  <a:pt x="185" y="189"/>
                </a:moveTo>
                <a:lnTo>
                  <a:pt x="185" y="229"/>
                </a:lnTo>
                <a:lnTo>
                  <a:pt x="214" y="199"/>
                </a:lnTo>
                <a:lnTo>
                  <a:pt x="214" y="158"/>
                </a:lnTo>
                <a:lnTo>
                  <a:pt x="185" y="189"/>
                </a:lnTo>
                <a:close/>
                <a:moveTo>
                  <a:pt x="185" y="238"/>
                </a:moveTo>
                <a:lnTo>
                  <a:pt x="185" y="279"/>
                </a:lnTo>
                <a:lnTo>
                  <a:pt x="214" y="249"/>
                </a:lnTo>
                <a:lnTo>
                  <a:pt x="214" y="208"/>
                </a:lnTo>
                <a:lnTo>
                  <a:pt x="185" y="238"/>
                </a:lnTo>
                <a:close/>
                <a:moveTo>
                  <a:pt x="220" y="102"/>
                </a:moveTo>
                <a:lnTo>
                  <a:pt x="220" y="143"/>
                </a:lnTo>
                <a:lnTo>
                  <a:pt x="249" y="112"/>
                </a:lnTo>
                <a:lnTo>
                  <a:pt x="249" y="72"/>
                </a:lnTo>
                <a:lnTo>
                  <a:pt x="220" y="102"/>
                </a:lnTo>
                <a:close/>
                <a:moveTo>
                  <a:pt x="220" y="152"/>
                </a:moveTo>
                <a:lnTo>
                  <a:pt x="220" y="193"/>
                </a:lnTo>
                <a:lnTo>
                  <a:pt x="249" y="162"/>
                </a:lnTo>
                <a:lnTo>
                  <a:pt x="249" y="121"/>
                </a:lnTo>
                <a:lnTo>
                  <a:pt x="220" y="152"/>
                </a:lnTo>
                <a:close/>
                <a:moveTo>
                  <a:pt x="220" y="201"/>
                </a:moveTo>
                <a:lnTo>
                  <a:pt x="220" y="242"/>
                </a:lnTo>
                <a:lnTo>
                  <a:pt x="249" y="211"/>
                </a:lnTo>
                <a:lnTo>
                  <a:pt x="249" y="171"/>
                </a:lnTo>
                <a:lnTo>
                  <a:pt x="22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21" name="図 20"/>
          <p:cNvPicPr>
            <a:picLocks noChangeAspect="1"/>
          </p:cNvPicPr>
          <p:nvPr/>
        </p:nvPicPr>
        <p:blipFill>
          <a:blip r:embed="rId3"/>
          <a:stretch>
            <a:fillRect/>
          </a:stretch>
        </p:blipFill>
        <p:spPr>
          <a:xfrm>
            <a:off x="7257136" y="2756284"/>
            <a:ext cx="1170306" cy="616635"/>
          </a:xfrm>
          <a:prstGeom prst="rect">
            <a:avLst/>
          </a:prstGeom>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64" y="3017420"/>
            <a:ext cx="1170306" cy="6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6"/>
          <p:cNvSpPr txBox="1">
            <a:spLocks noChangeArrowheads="1"/>
          </p:cNvSpPr>
          <p:nvPr/>
        </p:nvSpPr>
        <p:spPr bwMode="auto">
          <a:xfrm>
            <a:off x="4708878" y="2226334"/>
            <a:ext cx="1195270" cy="20140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err="1">
                <a:ln>
                  <a:noFill/>
                </a:ln>
                <a:solidFill>
                  <a:srgbClr val="54C2F0"/>
                </a:solidFill>
                <a:effectLst/>
                <a:uLnTx/>
                <a:uFillTx/>
                <a:latin typeface="メイリオ"/>
                <a:ea typeface="メイリオ"/>
                <a:cs typeface="メイリオ" pitchFamily="50" charset="-128"/>
              </a:rPr>
              <a:t>SuperStream</a:t>
            </a:r>
            <a:r>
              <a:rPr kumimoji="0" lang="en-US" altLang="ja-JP" sz="600" b="1" i="0" u="none" strike="noStrike" kern="1200" cap="none" spc="0" normalizeH="0" baseline="0" noProof="0" dirty="0">
                <a:ln>
                  <a:noFill/>
                </a:ln>
                <a:solidFill>
                  <a:srgbClr val="54C2F0"/>
                </a:solidFill>
                <a:effectLst/>
                <a:uLnTx/>
                <a:uFillTx/>
                <a:latin typeface="メイリオ"/>
                <a:ea typeface="メイリオ"/>
                <a:cs typeface="メイリオ" pitchFamily="50" charset="-128"/>
              </a:rPr>
              <a:t>-NX</a:t>
            </a:r>
            <a:endParaRPr kumimoji="0" lang="ja-JP" altLang="en-US" sz="600" b="1" i="0" u="none" strike="noStrike" kern="1200" cap="none" spc="0" normalizeH="0" baseline="0" noProof="0" dirty="0">
              <a:ln>
                <a:noFill/>
              </a:ln>
              <a:solidFill>
                <a:srgbClr val="54C2F0"/>
              </a:solidFill>
              <a:effectLst/>
              <a:uLnTx/>
              <a:uFillTx/>
              <a:latin typeface="メイリオ"/>
              <a:ea typeface="メイリオ"/>
              <a:cs typeface="メイリオ" pitchFamily="50" charset="-128"/>
            </a:endParaRPr>
          </a:p>
        </p:txBody>
      </p:sp>
      <p:sp>
        <p:nvSpPr>
          <p:cNvPr id="24" name="右矢印 23"/>
          <p:cNvSpPr/>
          <p:nvPr/>
        </p:nvSpPr>
        <p:spPr>
          <a:xfrm>
            <a:off x="5737929" y="3027947"/>
            <a:ext cx="275702" cy="2126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5" name="Freeform 380"/>
          <p:cNvSpPr>
            <a:spLocks noEditPoints="1"/>
          </p:cNvSpPr>
          <p:nvPr/>
        </p:nvSpPr>
        <p:spPr bwMode="auto">
          <a:xfrm>
            <a:off x="6097051" y="2739161"/>
            <a:ext cx="123365" cy="95829"/>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テキスト ボックス 25"/>
          <p:cNvSpPr txBox="1"/>
          <p:nvPr/>
        </p:nvSpPr>
        <p:spPr>
          <a:xfrm>
            <a:off x="6197323" y="2715766"/>
            <a:ext cx="394387" cy="201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8CCF"/>
                </a:solidFill>
                <a:effectLst/>
                <a:uLnTx/>
                <a:uFillTx/>
                <a:latin typeface="メイリオ"/>
                <a:ea typeface="メイリオ"/>
                <a:cs typeface="+mn-cs"/>
              </a:rPr>
              <a:t>連結</a:t>
            </a:r>
          </a:p>
        </p:txBody>
      </p:sp>
      <p:grpSp>
        <p:nvGrpSpPr>
          <p:cNvPr id="27" name="グループ化 26"/>
          <p:cNvGrpSpPr/>
          <p:nvPr/>
        </p:nvGrpSpPr>
        <p:grpSpPr>
          <a:xfrm>
            <a:off x="5784422" y="2166788"/>
            <a:ext cx="1433872" cy="309764"/>
            <a:chOff x="5041548" y="2261454"/>
            <a:chExt cx="3562452" cy="779677"/>
          </a:xfrm>
        </p:grpSpPr>
        <p:sp>
          <p:nvSpPr>
            <p:cNvPr id="28" name="テキスト ボックス 27"/>
            <p:cNvSpPr txBox="1"/>
            <p:nvPr/>
          </p:nvSpPr>
          <p:spPr>
            <a:xfrm>
              <a:off x="5100755" y="2328126"/>
              <a:ext cx="3444037" cy="64957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メイリオ"/>
                  <a:ea typeface="メイリオ"/>
                  <a:cs typeface="+mn-cs"/>
                </a:rPr>
                <a:t>“給与に関する任意の情報を</a:t>
              </a:r>
              <a:endParaRPr kumimoji="1" lang="en-US" altLang="ja-JP" sz="6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メイリオ"/>
                  <a:ea typeface="メイリオ"/>
                  <a:cs typeface="+mn-cs"/>
                </a:rPr>
                <a:t>　　</a:t>
              </a:r>
              <a:r>
                <a:rPr kumimoji="1" lang="en-US" altLang="ja-JP" sz="600" b="0" i="0" u="none" strike="noStrike" kern="1200" cap="none" spc="0" normalizeH="0" baseline="0" noProof="0" dirty="0">
                  <a:ln>
                    <a:noFill/>
                  </a:ln>
                  <a:solidFill>
                    <a:prstClr val="black"/>
                  </a:solidFill>
                  <a:effectLst/>
                  <a:uLnTx/>
                  <a:uFillTx/>
                  <a:latin typeface="メイリオ"/>
                  <a:ea typeface="メイリオ"/>
                  <a:cs typeface="+mn-cs"/>
                </a:rPr>
                <a:t>1</a:t>
              </a:r>
              <a:r>
                <a:rPr kumimoji="1" lang="ja-JP" altLang="en-US" sz="600" b="0" i="0" u="none" strike="noStrike" kern="1200" cap="none" spc="0" normalizeH="0" baseline="0" noProof="0" dirty="0">
                  <a:ln>
                    <a:noFill/>
                  </a:ln>
                  <a:solidFill>
                    <a:prstClr val="black"/>
                  </a:solidFill>
                  <a:effectLst/>
                  <a:uLnTx/>
                  <a:uFillTx/>
                  <a:latin typeface="メイリオ"/>
                  <a:ea typeface="メイリオ"/>
                  <a:cs typeface="+mn-cs"/>
                </a:rPr>
                <a:t>画面・帳票で確認が可能“</a:t>
              </a:r>
            </a:p>
          </p:txBody>
        </p:sp>
        <p:sp>
          <p:nvSpPr>
            <p:cNvPr id="29" name="正方形/長方形 28"/>
            <p:cNvSpPr/>
            <p:nvPr/>
          </p:nvSpPr>
          <p:spPr>
            <a:xfrm>
              <a:off x="5041548" y="2261454"/>
              <a:ext cx="3562452" cy="77967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41" name="AutoShape 5"/>
          <p:cNvSpPr>
            <a:spLocks noChangeArrowheads="1"/>
          </p:cNvSpPr>
          <p:nvPr/>
        </p:nvSpPr>
        <p:spPr bwMode="gray">
          <a:xfrm>
            <a:off x="5076806" y="3957268"/>
            <a:ext cx="3427554" cy="952194"/>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 b="0" i="0" u="none" strike="noStrike" kern="0" cap="none" spc="0" normalizeH="0" baseline="0" noProof="0" dirty="0">
              <a:ln>
                <a:noFill/>
              </a:ln>
              <a:solidFill>
                <a:srgbClr val="434343"/>
              </a:solidFill>
              <a:effectLst/>
              <a:uLnTx/>
              <a:uFillTx/>
              <a:cs typeface="Arial Unicode MS" pitchFamily="50" charset="-128"/>
            </a:endParaRPr>
          </a:p>
        </p:txBody>
      </p:sp>
      <p:sp>
        <p:nvSpPr>
          <p:cNvPr id="42" name="AutoShape 5"/>
          <p:cNvSpPr>
            <a:spLocks noChangeArrowheads="1"/>
          </p:cNvSpPr>
          <p:nvPr/>
        </p:nvSpPr>
        <p:spPr bwMode="gray">
          <a:xfrm>
            <a:off x="538372" y="3939902"/>
            <a:ext cx="1225316" cy="100345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 b="0" i="0" u="none" strike="noStrike" kern="0" cap="none" spc="0" normalizeH="0" baseline="0" noProof="0" dirty="0">
              <a:ln>
                <a:noFill/>
              </a:ln>
              <a:solidFill>
                <a:srgbClr val="434343"/>
              </a:solidFill>
              <a:effectLst/>
              <a:uLnTx/>
              <a:uFillTx/>
              <a:cs typeface="Arial Unicode MS" pitchFamily="50" charset="-128"/>
            </a:endParaRPr>
          </a:p>
        </p:txBody>
      </p:sp>
      <p:sp>
        <p:nvSpPr>
          <p:cNvPr id="43" name="テキスト プレースホルダー 4"/>
          <p:cNvSpPr txBox="1">
            <a:spLocks/>
          </p:cNvSpPr>
          <p:nvPr/>
        </p:nvSpPr>
        <p:spPr>
          <a:xfrm>
            <a:off x="536715" y="4021766"/>
            <a:ext cx="3534234" cy="1389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 b="0" i="0" u="none" strike="noStrike" kern="1200" cap="none" spc="0" normalizeH="0" baseline="0" noProof="0">
                <a:ln>
                  <a:noFill/>
                </a:ln>
                <a:solidFill>
                  <a:prstClr val="black"/>
                </a:solidFill>
                <a:effectLst/>
                <a:uLnTx/>
                <a:uFillTx/>
                <a:latin typeface="メイリオ"/>
                <a:ea typeface="メイリオ"/>
                <a:cs typeface="+mn-cs"/>
              </a:rPr>
              <a:t>　</a:t>
            </a:r>
            <a:endParaRPr kumimoji="1" lang="ja-JP" altLang="en-US" sz="4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44" name="Text Box 44"/>
          <p:cNvSpPr txBox="1">
            <a:spLocks noChangeArrowheads="1"/>
          </p:cNvSpPr>
          <p:nvPr/>
        </p:nvSpPr>
        <p:spPr bwMode="auto">
          <a:xfrm>
            <a:off x="7619420" y="3991335"/>
            <a:ext cx="708364" cy="336091"/>
          </a:xfrm>
          <a:prstGeom prst="rect">
            <a:avLst/>
          </a:prstGeom>
          <a:solidFill>
            <a:srgbClr val="AACE36">
              <a:lumMod val="75000"/>
            </a:srgbClr>
          </a:solidFill>
          <a:ln>
            <a:noFill/>
            <a:headEnd/>
            <a:tailEnd/>
          </a:ln>
          <a:effectLst/>
        </p:spPr>
        <p:txBody>
          <a:bodyPr wrap="square" lIns="0" rIns="0" anchor="ct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400" b="0" i="0" u="none" strike="noStrike" kern="0" cap="none" spc="0" normalizeH="0" baseline="0" noProof="0" dirty="0">
                <a:ln>
                  <a:noFill/>
                </a:ln>
                <a:solidFill>
                  <a:srgbClr val="FFFFFF"/>
                </a:solidFill>
                <a:effectLst/>
                <a:uLnTx/>
                <a:uFillTx/>
                <a:cs typeface="メイリオ" pitchFamily="50" charset="-128"/>
              </a:rPr>
              <a:t>社員への</a:t>
            </a:r>
            <a:endParaRPr kumimoji="0" lang="en-US" altLang="ja-JP" sz="400" b="0" i="0" u="none" strike="noStrike" kern="0" cap="none" spc="0" normalizeH="0" baseline="0" noProof="0" dirty="0">
              <a:ln>
                <a:noFill/>
              </a:ln>
              <a:solidFill>
                <a:srgbClr val="FFFFFF"/>
              </a:solidFill>
              <a:effectLst/>
              <a:uLnTx/>
              <a:uFillTx/>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400" b="0" i="0" u="none" strike="noStrike" kern="0" cap="none" spc="0" normalizeH="0" baseline="0" noProof="0" dirty="0">
                <a:ln>
                  <a:noFill/>
                </a:ln>
                <a:solidFill>
                  <a:srgbClr val="FFFFFF"/>
                </a:solidFill>
                <a:effectLst/>
                <a:uLnTx/>
                <a:uFillTx/>
                <a:cs typeface="メイリオ" pitchFamily="50" charset="-128"/>
              </a:rPr>
              <a:t>ドリルダウン</a:t>
            </a:r>
          </a:p>
        </p:txBody>
      </p:sp>
      <p:sp>
        <p:nvSpPr>
          <p:cNvPr id="45" name="角丸四角形 44"/>
          <p:cNvSpPr/>
          <p:nvPr/>
        </p:nvSpPr>
        <p:spPr>
          <a:xfrm>
            <a:off x="2355796" y="3897296"/>
            <a:ext cx="544874" cy="117380"/>
          </a:xfrm>
          <a:prstGeom prst="roundRect">
            <a:avLst/>
          </a:prstGeom>
          <a:solidFill>
            <a:srgbClr val="54C2F0"/>
          </a:solidFill>
          <a:ln>
            <a:noFill/>
          </a:ln>
          <a:effectLst/>
        </p:spPr>
        <p:txBody>
          <a:bodyPr anchor="ctr"/>
          <a:lstStyle/>
          <a:p>
            <a:pPr algn="ctr">
              <a:defRPr/>
            </a:pPr>
            <a:r>
              <a:rPr lang="ja-JP" altLang="en-US" sz="600" kern="0" dirty="0">
                <a:solidFill>
                  <a:srgbClr val="FFFFFF"/>
                </a:solidFill>
                <a:cs typeface="メイリオ" pitchFamily="50" charset="-128"/>
              </a:rPr>
              <a:t>集計項目</a:t>
            </a:r>
            <a:endParaRPr lang="en-US" altLang="ja-JP" sz="600" kern="0" dirty="0">
              <a:solidFill>
                <a:srgbClr val="FFFFFF"/>
              </a:solidFill>
              <a:cs typeface="メイリオ" pitchFamily="50" charset="-128"/>
            </a:endParaRPr>
          </a:p>
        </p:txBody>
      </p:sp>
      <p:grpSp>
        <p:nvGrpSpPr>
          <p:cNvPr id="46" name="グループ化 45"/>
          <p:cNvGrpSpPr/>
          <p:nvPr/>
        </p:nvGrpSpPr>
        <p:grpSpPr>
          <a:xfrm>
            <a:off x="2604002" y="3920738"/>
            <a:ext cx="1562091" cy="1011433"/>
            <a:chOff x="3896163" y="1453706"/>
            <a:chExt cx="5052789" cy="2878485"/>
          </a:xfrm>
        </p:grpSpPr>
        <p:cxnSp>
          <p:nvCxnSpPr>
            <p:cNvPr id="82" name="直線コネクタ 81"/>
            <p:cNvCxnSpPr/>
            <p:nvPr/>
          </p:nvCxnSpPr>
          <p:spPr>
            <a:xfrm flipV="1">
              <a:off x="3896163" y="2101778"/>
              <a:ext cx="5052789" cy="1646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3" name="直線コネクタ 82"/>
            <p:cNvCxnSpPr/>
            <p:nvPr/>
          </p:nvCxnSpPr>
          <p:spPr>
            <a:xfrm flipH="1" flipV="1">
              <a:off x="4755399" y="1758482"/>
              <a:ext cx="11432" cy="243119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4" name="直線コネクタ 83"/>
            <p:cNvCxnSpPr/>
            <p:nvPr/>
          </p:nvCxnSpPr>
          <p:spPr>
            <a:xfrm>
              <a:off x="4700448" y="2765674"/>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5" name="直線コネクタ 84"/>
            <p:cNvCxnSpPr/>
            <p:nvPr/>
          </p:nvCxnSpPr>
          <p:spPr>
            <a:xfrm>
              <a:off x="4700448" y="3413746"/>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6" name="直線コネクタ 85"/>
            <p:cNvCxnSpPr/>
            <p:nvPr/>
          </p:nvCxnSpPr>
          <p:spPr>
            <a:xfrm>
              <a:off x="4700448" y="4061818"/>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7" name="直線コネクタ 86"/>
            <p:cNvCxnSpPr/>
            <p:nvPr/>
          </p:nvCxnSpPr>
          <p:spPr>
            <a:xfrm flipH="1" flipV="1">
              <a:off x="5780568"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8" name="直線コネクタ 87"/>
            <p:cNvCxnSpPr/>
            <p:nvPr/>
          </p:nvCxnSpPr>
          <p:spPr>
            <a:xfrm flipH="1" flipV="1">
              <a:off x="6788680"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9" name="直線コネクタ 88"/>
            <p:cNvCxnSpPr/>
            <p:nvPr/>
          </p:nvCxnSpPr>
          <p:spPr>
            <a:xfrm flipH="1" flipV="1">
              <a:off x="7796792"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90" name="直線コネクタ 89"/>
            <p:cNvCxnSpPr/>
            <p:nvPr/>
          </p:nvCxnSpPr>
          <p:spPr>
            <a:xfrm flipH="1" flipV="1">
              <a:off x="8804904" y="2030025"/>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sp>
          <p:nvSpPr>
            <p:cNvPr id="91" name="Text Box 19"/>
            <p:cNvSpPr txBox="1">
              <a:spLocks noChangeArrowheads="1"/>
            </p:cNvSpPr>
            <p:nvPr/>
          </p:nvSpPr>
          <p:spPr bwMode="auto">
            <a:xfrm>
              <a:off x="5420528"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500" kern="0" dirty="0">
                  <a:solidFill>
                    <a:srgbClr val="FFFFFF"/>
                  </a:solidFill>
                  <a:cs typeface="メイリオ" pitchFamily="50" charset="-128"/>
                </a:rPr>
                <a:t>合計</a:t>
              </a:r>
            </a:p>
          </p:txBody>
        </p:sp>
        <p:sp>
          <p:nvSpPr>
            <p:cNvPr id="92" name="Text Box 20"/>
            <p:cNvSpPr txBox="1">
              <a:spLocks noChangeArrowheads="1"/>
            </p:cNvSpPr>
            <p:nvPr/>
          </p:nvSpPr>
          <p:spPr bwMode="auto">
            <a:xfrm>
              <a:off x="6536744"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500" kern="0">
                  <a:solidFill>
                    <a:srgbClr val="FFFFFF"/>
                  </a:solidFill>
                  <a:cs typeface="メイリオ" pitchFamily="50" charset="-128"/>
                </a:rPr>
                <a:t>平均</a:t>
              </a:r>
            </a:p>
          </p:txBody>
        </p:sp>
        <p:sp>
          <p:nvSpPr>
            <p:cNvPr id="93" name="Text Box 21"/>
            <p:cNvSpPr txBox="1">
              <a:spLocks noChangeArrowheads="1"/>
            </p:cNvSpPr>
            <p:nvPr/>
          </p:nvSpPr>
          <p:spPr bwMode="auto">
            <a:xfrm>
              <a:off x="7688872"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500" kern="0">
                  <a:solidFill>
                    <a:srgbClr val="FFFFFF"/>
                  </a:solidFill>
                  <a:cs typeface="メイリオ" pitchFamily="50" charset="-128"/>
                </a:rPr>
                <a:t>件数</a:t>
              </a:r>
            </a:p>
          </p:txBody>
        </p:sp>
        <p:sp>
          <p:nvSpPr>
            <p:cNvPr id="94" name="Text Box 13"/>
            <p:cNvSpPr txBox="1">
              <a:spLocks noChangeArrowheads="1"/>
            </p:cNvSpPr>
            <p:nvPr/>
          </p:nvSpPr>
          <p:spPr bwMode="auto">
            <a:xfrm>
              <a:off x="3896163" y="2270668"/>
              <a:ext cx="562531" cy="2061523"/>
            </a:xfrm>
            <a:prstGeom prst="rect">
              <a:avLst/>
            </a:prstGeom>
            <a:noFill/>
            <a:ln w="9525">
              <a:noFill/>
              <a:miter lim="800000"/>
              <a:headEnd/>
              <a:tailEnd/>
            </a:ln>
          </p:spPr>
          <p:txBody>
            <a:bodyPr wrap="square">
              <a:spAutoFit/>
            </a:bodyPr>
            <a:lstStyle/>
            <a:p>
              <a:pPr algn="ctr">
                <a:defRPr/>
              </a:pPr>
              <a:r>
                <a:rPr kumimoji="0" lang="ja-JP" altLang="en-US" sz="600" b="1" kern="0" dirty="0">
                  <a:solidFill>
                    <a:prstClr val="black"/>
                  </a:solidFill>
                  <a:cs typeface="メイリオ" pitchFamily="50" charset="-128"/>
                </a:rPr>
                <a:t>集計対象項目</a:t>
              </a:r>
              <a:endParaRPr kumimoji="0" lang="en-US" altLang="ja-JP" sz="600" b="1" kern="0" dirty="0">
                <a:solidFill>
                  <a:prstClr val="black"/>
                </a:solidFill>
                <a:cs typeface="メイリオ" pitchFamily="50" charset="-128"/>
              </a:endParaRPr>
            </a:p>
          </p:txBody>
        </p:sp>
        <p:sp>
          <p:nvSpPr>
            <p:cNvPr id="95" name="Text Box 13"/>
            <p:cNvSpPr txBox="1">
              <a:spLocks noChangeArrowheads="1"/>
            </p:cNvSpPr>
            <p:nvPr/>
          </p:nvSpPr>
          <p:spPr bwMode="auto">
            <a:xfrm>
              <a:off x="5930896" y="1453706"/>
              <a:ext cx="2084595" cy="592392"/>
            </a:xfrm>
            <a:prstGeom prst="rect">
              <a:avLst/>
            </a:prstGeom>
            <a:noFill/>
            <a:ln w="9525">
              <a:noFill/>
              <a:miter lim="800000"/>
              <a:headEnd/>
              <a:tailEnd/>
            </a:ln>
          </p:spPr>
          <p:txBody>
            <a:bodyPr wrap="square">
              <a:spAutoFit/>
            </a:bodyPr>
            <a:lstStyle/>
            <a:p>
              <a:pPr>
                <a:defRPr/>
              </a:pPr>
              <a:r>
                <a:rPr kumimoji="0" lang="ja-JP" altLang="en-US" sz="600" b="1" kern="0" dirty="0">
                  <a:solidFill>
                    <a:prstClr val="black"/>
                  </a:solidFill>
                  <a:cs typeface="メイリオ" pitchFamily="50" charset="-128"/>
                </a:rPr>
                <a:t>集計対象項目</a:t>
              </a:r>
              <a:endParaRPr kumimoji="0" lang="en-US" altLang="ja-JP" sz="600" b="1" kern="0" dirty="0">
                <a:solidFill>
                  <a:prstClr val="black"/>
                </a:solidFill>
                <a:cs typeface="メイリオ" pitchFamily="50" charset="-128"/>
              </a:endParaRPr>
            </a:p>
          </p:txBody>
        </p:sp>
        <p:sp>
          <p:nvSpPr>
            <p:cNvPr id="96" name="Text Box 13"/>
            <p:cNvSpPr txBox="1">
              <a:spLocks noChangeArrowheads="1"/>
            </p:cNvSpPr>
            <p:nvPr/>
          </p:nvSpPr>
          <p:spPr bwMode="auto">
            <a:xfrm>
              <a:off x="6329555" y="3592809"/>
              <a:ext cx="1430978" cy="589006"/>
            </a:xfrm>
            <a:prstGeom prst="rect">
              <a:avLst/>
            </a:prstGeom>
            <a:noFill/>
            <a:ln w="9525">
              <a:noFill/>
              <a:miter lim="800000"/>
              <a:headEnd/>
              <a:tailEnd/>
            </a:ln>
          </p:spPr>
          <p:txBody>
            <a:bodyPr wrap="square">
              <a:spAutoFit/>
            </a:bodyPr>
            <a:lstStyle/>
            <a:p>
              <a:pPr>
                <a:defRPr/>
              </a:pPr>
              <a:r>
                <a:rPr kumimoji="0" lang="ja-JP" altLang="en-US" sz="600" b="1" kern="0" dirty="0">
                  <a:solidFill>
                    <a:prstClr val="black"/>
                  </a:solidFill>
                  <a:cs typeface="メイリオ" pitchFamily="50" charset="-128"/>
                </a:rPr>
                <a:t>集計値</a:t>
              </a:r>
              <a:endParaRPr kumimoji="0" lang="en-US" altLang="ja-JP" sz="600" b="1" kern="0" dirty="0">
                <a:solidFill>
                  <a:prstClr val="black"/>
                </a:solidFill>
                <a:cs typeface="メイリオ" pitchFamily="50" charset="-128"/>
              </a:endParaRPr>
            </a:p>
          </p:txBody>
        </p:sp>
      </p:grpSp>
      <p:sp>
        <p:nvSpPr>
          <p:cNvPr id="47" name="右矢印 46"/>
          <p:cNvSpPr/>
          <p:nvPr/>
        </p:nvSpPr>
        <p:spPr>
          <a:xfrm rot="10800000" flipH="1">
            <a:off x="4488808" y="4191930"/>
            <a:ext cx="299216" cy="52314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sysClr val="window" lastClr="FFFFFF"/>
              </a:solidFill>
              <a:effectLst/>
              <a:uLnTx/>
              <a:uFillTx/>
            </a:endParaRPr>
          </a:p>
        </p:txBody>
      </p:sp>
      <p:sp>
        <p:nvSpPr>
          <p:cNvPr id="48" name="角丸四角形 47"/>
          <p:cNvSpPr/>
          <p:nvPr/>
        </p:nvSpPr>
        <p:spPr>
          <a:xfrm>
            <a:off x="534738" y="3946175"/>
            <a:ext cx="544874" cy="101739"/>
          </a:xfrm>
          <a:prstGeom prst="roundRect">
            <a:avLst/>
          </a:prstGeom>
          <a:solidFill>
            <a:srgbClr val="54C2F0"/>
          </a:solidFill>
          <a:ln>
            <a:noFill/>
          </a:ln>
          <a:effectLst/>
        </p:spPr>
        <p:txBody>
          <a:bodyPr anchor="ctr"/>
          <a:lstStyle/>
          <a:p>
            <a:pPr algn="ctr">
              <a:defRPr/>
            </a:pPr>
            <a:r>
              <a:rPr lang="ja-JP" altLang="en-US" sz="600" kern="0" dirty="0">
                <a:solidFill>
                  <a:srgbClr val="FFFFFF"/>
                </a:solidFill>
                <a:cs typeface="メイリオ" pitchFamily="50" charset="-128"/>
              </a:rPr>
              <a:t>参照組織</a:t>
            </a:r>
            <a:endParaRPr lang="en-US" altLang="ja-JP" sz="600" kern="0" dirty="0">
              <a:solidFill>
                <a:srgbClr val="FFFFFF"/>
              </a:solidFill>
              <a:cs typeface="メイリオ" pitchFamily="50" charset="-128"/>
            </a:endParaRPr>
          </a:p>
        </p:txBody>
      </p:sp>
      <p:grpSp>
        <p:nvGrpSpPr>
          <p:cNvPr id="49" name="グループ化 48"/>
          <p:cNvGrpSpPr/>
          <p:nvPr/>
        </p:nvGrpSpPr>
        <p:grpSpPr>
          <a:xfrm>
            <a:off x="652376" y="4083918"/>
            <a:ext cx="1003300" cy="774706"/>
            <a:chOff x="155606" y="1201016"/>
            <a:chExt cx="2606143" cy="1658448"/>
          </a:xfrm>
        </p:grpSpPr>
        <p:cxnSp>
          <p:nvCxnSpPr>
            <p:cNvPr id="77" name="直線コネクタ 76"/>
            <p:cNvCxnSpPr>
              <a:stCxn id="65" idx="1"/>
              <a:endCxn id="74" idx="1"/>
            </p:cNvCxnSpPr>
            <p:nvPr/>
          </p:nvCxnSpPr>
          <p:spPr>
            <a:xfrm flipV="1">
              <a:off x="750439" y="1437847"/>
              <a:ext cx="510656" cy="40165"/>
            </a:xfrm>
            <a:prstGeom prst="line">
              <a:avLst/>
            </a:prstGeom>
            <a:noFill/>
            <a:ln w="28575" cap="flat" cmpd="sng" algn="ctr">
              <a:solidFill>
                <a:srgbClr val="F9BE00">
                  <a:shade val="95000"/>
                  <a:satMod val="105000"/>
                </a:srgbClr>
              </a:solidFill>
              <a:prstDash val="solid"/>
            </a:ln>
            <a:effectLst/>
          </p:spPr>
        </p:cxnSp>
        <p:cxnSp>
          <p:nvCxnSpPr>
            <p:cNvPr id="72" name="直線コネクタ 71"/>
            <p:cNvCxnSpPr>
              <a:stCxn id="64" idx="3"/>
              <a:endCxn id="71" idx="1"/>
            </p:cNvCxnSpPr>
            <p:nvPr/>
          </p:nvCxnSpPr>
          <p:spPr>
            <a:xfrm flipV="1">
              <a:off x="447869" y="2064340"/>
              <a:ext cx="295502" cy="2858"/>
            </a:xfrm>
            <a:prstGeom prst="line">
              <a:avLst/>
            </a:prstGeom>
            <a:noFill/>
            <a:ln w="28575" cap="flat" cmpd="sng" algn="ctr">
              <a:solidFill>
                <a:srgbClr val="F9BE00">
                  <a:shade val="95000"/>
                  <a:satMod val="105000"/>
                </a:srgbClr>
              </a:solidFill>
              <a:prstDash val="solid"/>
            </a:ln>
            <a:effectLst/>
          </p:spPr>
        </p:cxnSp>
        <p:sp>
          <p:nvSpPr>
            <p:cNvPr id="64" name="正方形/長方形 63"/>
            <p:cNvSpPr/>
            <p:nvPr/>
          </p:nvSpPr>
          <p:spPr>
            <a:xfrm>
              <a:off x="155606" y="1854324"/>
              <a:ext cx="292263" cy="425747"/>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全社</a:t>
              </a:r>
            </a:p>
          </p:txBody>
        </p:sp>
        <p:sp>
          <p:nvSpPr>
            <p:cNvPr id="65" name="正方形/長方形 64"/>
            <p:cNvSpPr/>
            <p:nvPr/>
          </p:nvSpPr>
          <p:spPr>
            <a:xfrm>
              <a:off x="750439" y="1228454"/>
              <a:ext cx="292263" cy="499115"/>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管理部</a:t>
              </a:r>
            </a:p>
          </p:txBody>
        </p:sp>
        <p:sp>
          <p:nvSpPr>
            <p:cNvPr id="67" name="左大かっこ 66"/>
            <p:cNvSpPr/>
            <p:nvPr/>
          </p:nvSpPr>
          <p:spPr>
            <a:xfrm>
              <a:off x="1285209" y="1902033"/>
              <a:ext cx="227864" cy="245453"/>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8" name="正方形/長方形 67"/>
            <p:cNvSpPr/>
            <p:nvPr/>
          </p:nvSpPr>
          <p:spPr>
            <a:xfrm>
              <a:off x="1519172" y="1777161"/>
              <a:ext cx="1236410" cy="194609"/>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営業１課</a:t>
              </a:r>
            </a:p>
          </p:txBody>
        </p:sp>
        <p:sp>
          <p:nvSpPr>
            <p:cNvPr id="69" name="正方形/長方形 68"/>
            <p:cNvSpPr/>
            <p:nvPr/>
          </p:nvSpPr>
          <p:spPr>
            <a:xfrm>
              <a:off x="1508169" y="2050429"/>
              <a:ext cx="1236410" cy="181734"/>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営業２課</a:t>
              </a:r>
            </a:p>
          </p:txBody>
        </p:sp>
        <p:cxnSp>
          <p:nvCxnSpPr>
            <p:cNvPr id="70" name="直線コネクタ 69"/>
            <p:cNvCxnSpPr>
              <a:endCxn id="67" idx="1"/>
            </p:cNvCxnSpPr>
            <p:nvPr/>
          </p:nvCxnSpPr>
          <p:spPr>
            <a:xfrm flipV="1">
              <a:off x="743371" y="2024759"/>
              <a:ext cx="541838" cy="24086"/>
            </a:xfrm>
            <a:prstGeom prst="line">
              <a:avLst/>
            </a:prstGeom>
            <a:noFill/>
            <a:ln w="28575" cap="flat" cmpd="sng" algn="ctr">
              <a:solidFill>
                <a:srgbClr val="F9BE00">
                  <a:shade val="95000"/>
                  <a:satMod val="105000"/>
                </a:srgbClr>
              </a:solidFill>
              <a:prstDash val="solid"/>
            </a:ln>
            <a:effectLst/>
          </p:spPr>
        </p:cxnSp>
        <p:sp>
          <p:nvSpPr>
            <p:cNvPr id="71" name="正方形/長方形 70"/>
            <p:cNvSpPr/>
            <p:nvPr/>
          </p:nvSpPr>
          <p:spPr>
            <a:xfrm>
              <a:off x="743371" y="1814783"/>
              <a:ext cx="292263" cy="499115"/>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営業部</a:t>
              </a:r>
            </a:p>
          </p:txBody>
        </p:sp>
        <p:sp>
          <p:nvSpPr>
            <p:cNvPr id="73" name="左大かっこ 72"/>
            <p:cNvSpPr/>
            <p:nvPr/>
          </p:nvSpPr>
          <p:spPr>
            <a:xfrm>
              <a:off x="515507" y="1436571"/>
              <a:ext cx="227864" cy="1208406"/>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4" name="左大かっこ 73"/>
            <p:cNvSpPr/>
            <p:nvPr/>
          </p:nvSpPr>
          <p:spPr>
            <a:xfrm>
              <a:off x="1261096" y="1301672"/>
              <a:ext cx="271059" cy="272348"/>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5" name="正方形/長方形 74"/>
            <p:cNvSpPr/>
            <p:nvPr/>
          </p:nvSpPr>
          <p:spPr>
            <a:xfrm>
              <a:off x="1525339" y="1201016"/>
              <a:ext cx="1236410" cy="194609"/>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総務課</a:t>
              </a:r>
            </a:p>
          </p:txBody>
        </p:sp>
        <p:sp>
          <p:nvSpPr>
            <p:cNvPr id="76" name="正方形/長方形 75"/>
            <p:cNvSpPr/>
            <p:nvPr/>
          </p:nvSpPr>
          <p:spPr>
            <a:xfrm>
              <a:off x="1519172" y="1466524"/>
              <a:ext cx="1236410" cy="181734"/>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人事課</a:t>
              </a:r>
            </a:p>
          </p:txBody>
        </p:sp>
        <p:sp>
          <p:nvSpPr>
            <p:cNvPr id="78" name="左大かっこ 77"/>
            <p:cNvSpPr/>
            <p:nvPr/>
          </p:nvSpPr>
          <p:spPr>
            <a:xfrm>
              <a:off x="1296568" y="2457635"/>
              <a:ext cx="227864" cy="299090"/>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9" name="正方形/長方形 78"/>
            <p:cNvSpPr/>
            <p:nvPr/>
          </p:nvSpPr>
          <p:spPr>
            <a:xfrm>
              <a:off x="1513442" y="2360721"/>
              <a:ext cx="1236410" cy="194609"/>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開発１課</a:t>
              </a:r>
            </a:p>
          </p:txBody>
        </p:sp>
        <p:sp>
          <p:nvSpPr>
            <p:cNvPr id="80" name="正方形/長方形 79"/>
            <p:cNvSpPr/>
            <p:nvPr/>
          </p:nvSpPr>
          <p:spPr>
            <a:xfrm>
              <a:off x="1508172" y="2628860"/>
              <a:ext cx="1236410" cy="181734"/>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開発２課</a:t>
              </a:r>
            </a:p>
          </p:txBody>
        </p:sp>
        <p:cxnSp>
          <p:nvCxnSpPr>
            <p:cNvPr id="81" name="直線コネクタ 80"/>
            <p:cNvCxnSpPr>
              <a:stCxn id="66" idx="1"/>
              <a:endCxn id="78" idx="1"/>
            </p:cNvCxnSpPr>
            <p:nvPr/>
          </p:nvCxnSpPr>
          <p:spPr>
            <a:xfrm flipV="1">
              <a:off x="754297" y="2607181"/>
              <a:ext cx="542272" cy="25291"/>
            </a:xfrm>
            <a:prstGeom prst="line">
              <a:avLst/>
            </a:prstGeom>
            <a:noFill/>
            <a:ln w="28575" cap="flat" cmpd="sng" algn="ctr">
              <a:solidFill>
                <a:srgbClr val="F9BE00">
                  <a:shade val="95000"/>
                  <a:satMod val="105000"/>
                </a:srgbClr>
              </a:solidFill>
              <a:prstDash val="solid"/>
            </a:ln>
            <a:effectLst/>
          </p:spPr>
        </p:cxnSp>
        <p:sp>
          <p:nvSpPr>
            <p:cNvPr id="66" name="正方形/長方形 65"/>
            <p:cNvSpPr/>
            <p:nvPr/>
          </p:nvSpPr>
          <p:spPr>
            <a:xfrm>
              <a:off x="754297" y="2405478"/>
              <a:ext cx="292263" cy="453986"/>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開発部</a:t>
              </a:r>
            </a:p>
          </p:txBody>
        </p:sp>
      </p:grpSp>
      <p:sp>
        <p:nvSpPr>
          <p:cNvPr id="50" name="加算 49"/>
          <p:cNvSpPr/>
          <p:nvPr/>
        </p:nvSpPr>
        <p:spPr>
          <a:xfrm>
            <a:off x="1959338" y="4232278"/>
            <a:ext cx="416418" cy="442448"/>
          </a:xfrm>
          <a:prstGeom prst="mathPlus">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1" name="角丸四角形 50"/>
          <p:cNvSpPr/>
          <p:nvPr/>
        </p:nvSpPr>
        <p:spPr>
          <a:xfrm>
            <a:off x="4990185" y="3939322"/>
            <a:ext cx="553923" cy="128613"/>
          </a:xfrm>
          <a:prstGeom prst="roundRect">
            <a:avLst/>
          </a:prstGeom>
          <a:solidFill>
            <a:srgbClr val="54C2F0"/>
          </a:solidFill>
          <a:ln>
            <a:noFill/>
          </a:ln>
          <a:effectLst/>
        </p:spPr>
        <p:txBody>
          <a:bodyPr anchor="ctr"/>
          <a:lstStyle/>
          <a:p>
            <a:pPr algn="ctr">
              <a:defRPr/>
            </a:pPr>
            <a:r>
              <a:rPr lang="ja-JP" altLang="en-US" sz="600" kern="0" dirty="0">
                <a:solidFill>
                  <a:srgbClr val="FFFFFF"/>
                </a:solidFill>
                <a:cs typeface="メイリオ" pitchFamily="50" charset="-128"/>
              </a:rPr>
              <a:t>集計結果</a:t>
            </a:r>
            <a:endParaRPr lang="en-US" altLang="ja-JP" sz="600" kern="0" dirty="0">
              <a:solidFill>
                <a:srgbClr val="FFFFFF"/>
              </a:solidFill>
              <a:cs typeface="メイリオ" pitchFamily="50" charset="-128"/>
            </a:endParaRPr>
          </a:p>
        </p:txBody>
      </p:sp>
      <p:sp>
        <p:nvSpPr>
          <p:cNvPr id="52" name="正方形/長方形 51"/>
          <p:cNvSpPr/>
          <p:nvPr/>
        </p:nvSpPr>
        <p:spPr>
          <a:xfrm>
            <a:off x="5526342" y="4070231"/>
            <a:ext cx="1354820" cy="167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全社：年度別人員推移</a:t>
            </a:r>
          </a:p>
        </p:txBody>
      </p:sp>
      <p:sp>
        <p:nvSpPr>
          <p:cNvPr id="53" name="正方形/長方形 52"/>
          <p:cNvSpPr/>
          <p:nvPr/>
        </p:nvSpPr>
        <p:spPr>
          <a:xfrm>
            <a:off x="5775400" y="4282049"/>
            <a:ext cx="1354820" cy="167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総務部：年度別人員推移</a:t>
            </a:r>
          </a:p>
        </p:txBody>
      </p:sp>
      <p:sp>
        <p:nvSpPr>
          <p:cNvPr id="54" name="正方形/長方形 53"/>
          <p:cNvSpPr/>
          <p:nvPr/>
        </p:nvSpPr>
        <p:spPr>
          <a:xfrm>
            <a:off x="5526342" y="4504261"/>
            <a:ext cx="1354820" cy="134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営業部：平均賃金</a:t>
            </a:r>
          </a:p>
        </p:txBody>
      </p:sp>
      <p:sp>
        <p:nvSpPr>
          <p:cNvPr id="55" name="正方形/長方形 54"/>
          <p:cNvSpPr/>
          <p:nvPr/>
        </p:nvSpPr>
        <p:spPr>
          <a:xfrm>
            <a:off x="5856825" y="4694091"/>
            <a:ext cx="1354820" cy="134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営業２課：平均賃金</a:t>
            </a:r>
          </a:p>
        </p:txBody>
      </p:sp>
      <p:sp>
        <p:nvSpPr>
          <p:cNvPr id="56" name="右カーブ矢印 55"/>
          <p:cNvSpPr/>
          <p:nvPr/>
        </p:nvSpPr>
        <p:spPr>
          <a:xfrm rot="20204902">
            <a:off x="5628966" y="4231991"/>
            <a:ext cx="103178" cy="13959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7" name="右カーブ矢印 56"/>
          <p:cNvSpPr/>
          <p:nvPr/>
        </p:nvSpPr>
        <p:spPr>
          <a:xfrm rot="20204902">
            <a:off x="5731947" y="4631205"/>
            <a:ext cx="103178" cy="13959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8" name="右矢印 57"/>
          <p:cNvSpPr/>
          <p:nvPr/>
        </p:nvSpPr>
        <p:spPr>
          <a:xfrm>
            <a:off x="7304784" y="3963988"/>
            <a:ext cx="200873" cy="38076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sysClr val="window" lastClr="FFFFFF"/>
              </a:solidFill>
              <a:effectLst/>
              <a:uLnTx/>
              <a:uFillTx/>
            </a:endParaRPr>
          </a:p>
        </p:txBody>
      </p:sp>
      <p:sp>
        <p:nvSpPr>
          <p:cNvPr id="59" name="Freeform 336"/>
          <p:cNvSpPr>
            <a:spLocks noEditPoints="1"/>
          </p:cNvSpPr>
          <p:nvPr/>
        </p:nvSpPr>
        <p:spPr bwMode="auto">
          <a:xfrm>
            <a:off x="7735201" y="4375580"/>
            <a:ext cx="324197" cy="31893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endParaRPr>
          </a:p>
        </p:txBody>
      </p:sp>
      <p:sp>
        <p:nvSpPr>
          <p:cNvPr id="60" name="右矢印 59"/>
          <p:cNvSpPr/>
          <p:nvPr/>
        </p:nvSpPr>
        <p:spPr>
          <a:xfrm>
            <a:off x="7315097" y="4461306"/>
            <a:ext cx="200873" cy="38076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sysClr val="window" lastClr="FFFFFF"/>
              </a:solidFill>
              <a:effectLst/>
              <a:uLnTx/>
              <a:uFillTx/>
            </a:endParaRPr>
          </a:p>
        </p:txBody>
      </p:sp>
      <p:sp>
        <p:nvSpPr>
          <p:cNvPr id="61" name="テキスト ボックス 60"/>
          <p:cNvSpPr txBox="1"/>
          <p:nvPr/>
        </p:nvSpPr>
        <p:spPr>
          <a:xfrm>
            <a:off x="5238972" y="4077361"/>
            <a:ext cx="276103" cy="378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dirty="0">
                <a:ln>
                  <a:noFill/>
                </a:ln>
                <a:solidFill>
                  <a:srgbClr val="008CCF"/>
                </a:solidFill>
                <a:effectLst/>
                <a:uLnTx/>
                <a:uFillTx/>
              </a:rPr>
              <a:t>例１</a:t>
            </a:r>
          </a:p>
        </p:txBody>
      </p:sp>
      <p:sp>
        <p:nvSpPr>
          <p:cNvPr id="62" name="テキスト ボックス 61"/>
          <p:cNvSpPr txBox="1"/>
          <p:nvPr/>
        </p:nvSpPr>
        <p:spPr>
          <a:xfrm>
            <a:off x="5247473" y="4493768"/>
            <a:ext cx="276103" cy="378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dirty="0">
                <a:ln>
                  <a:noFill/>
                </a:ln>
                <a:solidFill>
                  <a:srgbClr val="008CCF"/>
                </a:solidFill>
                <a:effectLst/>
                <a:uLnTx/>
                <a:uFillTx/>
              </a:rPr>
              <a:t>例２</a:t>
            </a:r>
          </a:p>
        </p:txBody>
      </p:sp>
      <p:sp>
        <p:nvSpPr>
          <p:cNvPr id="63" name="テキスト ボックス 62"/>
          <p:cNvSpPr txBox="1"/>
          <p:nvPr/>
        </p:nvSpPr>
        <p:spPr>
          <a:xfrm>
            <a:off x="7554590" y="4680947"/>
            <a:ext cx="756213" cy="231063"/>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1" i="0" u="none" strike="noStrike" kern="0" cap="none" spc="0" normalizeH="0" baseline="0" noProof="0" dirty="0" err="1">
                <a:ln>
                  <a:noFill/>
                </a:ln>
                <a:solidFill>
                  <a:srgbClr val="EE5500">
                    <a:lumMod val="75000"/>
                  </a:srgbClr>
                </a:solidFill>
                <a:effectLst/>
                <a:uLnTx/>
                <a:uFillTx/>
              </a:rPr>
              <a:t>Reportplus</a:t>
            </a:r>
            <a:endParaRPr kumimoji="0" lang="en-US" altLang="ja-JP" sz="500" b="1" i="0" u="none" strike="noStrike" kern="0" cap="none" spc="0" normalizeH="0" baseline="0" noProof="0" dirty="0">
              <a:ln>
                <a:noFill/>
              </a:ln>
              <a:solidFill>
                <a:srgbClr val="EE5500">
                  <a:lumMod val="75000"/>
                </a:srgbClr>
              </a:solidFill>
              <a:effectLst/>
              <a:uLnTx/>
              <a:uFillTx/>
            </a:endParaRPr>
          </a:p>
        </p:txBody>
      </p:sp>
      <p:sp>
        <p:nvSpPr>
          <p:cNvPr id="97" name="テキスト ボックス 96"/>
          <p:cNvSpPr txBox="1"/>
          <p:nvPr/>
        </p:nvSpPr>
        <p:spPr>
          <a:xfrm>
            <a:off x="323528" y="2102390"/>
            <a:ext cx="1262580" cy="215444"/>
          </a:xfrm>
          <a:prstGeom prst="rect">
            <a:avLst/>
          </a:prstGeom>
          <a:noFill/>
        </p:spPr>
        <p:txBody>
          <a:bodyPr wrap="square" rtlCol="0">
            <a:spAutoFit/>
          </a:bodyPr>
          <a:lstStyle/>
          <a:p>
            <a:r>
              <a:rPr kumimoji="1" lang="ja-JP" altLang="en-US" sz="800" dirty="0"/>
              <a:t>＜</a:t>
            </a:r>
            <a:r>
              <a:rPr lang="ja-JP" altLang="en-US" sz="800" dirty="0"/>
              <a:t>従業員検索＞</a:t>
            </a:r>
            <a:endParaRPr kumimoji="1" lang="en-US" altLang="ja-JP" sz="800" dirty="0"/>
          </a:p>
        </p:txBody>
      </p:sp>
      <p:sp>
        <p:nvSpPr>
          <p:cNvPr id="99" name="角丸四角形 98"/>
          <p:cNvSpPr/>
          <p:nvPr/>
        </p:nvSpPr>
        <p:spPr>
          <a:xfrm>
            <a:off x="1589740" y="2391730"/>
            <a:ext cx="847531" cy="1159564"/>
          </a:xfrm>
          <a:prstGeom prst="roundRect">
            <a:avLst/>
          </a:prstGeom>
          <a:no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0" name="Freeform 364"/>
          <p:cNvSpPr>
            <a:spLocks noEditPoints="1"/>
          </p:cNvSpPr>
          <p:nvPr/>
        </p:nvSpPr>
        <p:spPr bwMode="auto">
          <a:xfrm>
            <a:off x="500537" y="2696971"/>
            <a:ext cx="449471" cy="52238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grpSp>
        <p:nvGrpSpPr>
          <p:cNvPr id="101" name="グループ化 50"/>
          <p:cNvGrpSpPr/>
          <p:nvPr/>
        </p:nvGrpSpPr>
        <p:grpSpPr>
          <a:xfrm>
            <a:off x="961898" y="3129421"/>
            <a:ext cx="275869" cy="254095"/>
            <a:chOff x="1535122" y="649289"/>
            <a:chExt cx="380999" cy="381000"/>
          </a:xfrm>
          <a:solidFill>
            <a:srgbClr val="54C2F0"/>
          </a:solidFill>
        </p:grpSpPr>
        <p:sp>
          <p:nvSpPr>
            <p:cNvPr id="102" name="Freeform 108"/>
            <p:cNvSpPr>
              <a:spLocks/>
            </p:cNvSpPr>
            <p:nvPr/>
          </p:nvSpPr>
          <p:spPr bwMode="auto">
            <a:xfrm>
              <a:off x="1560520" y="661988"/>
              <a:ext cx="60326" cy="73026"/>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3" name="Freeform 109"/>
            <p:cNvSpPr>
              <a:spLocks/>
            </p:cNvSpPr>
            <p:nvPr/>
          </p:nvSpPr>
          <p:spPr bwMode="auto">
            <a:xfrm>
              <a:off x="1535122" y="738188"/>
              <a:ext cx="98426"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4" name="Freeform 110"/>
            <p:cNvSpPr>
              <a:spLocks/>
            </p:cNvSpPr>
            <p:nvPr/>
          </p:nvSpPr>
          <p:spPr bwMode="auto">
            <a:xfrm>
              <a:off x="1830398" y="661988"/>
              <a:ext cx="60326" cy="73026"/>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5" name="Freeform 111"/>
            <p:cNvSpPr>
              <a:spLocks/>
            </p:cNvSpPr>
            <p:nvPr/>
          </p:nvSpPr>
          <p:spPr bwMode="auto">
            <a:xfrm>
              <a:off x="1817695" y="738189"/>
              <a:ext cx="98426"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6" name="Freeform 112"/>
            <p:cNvSpPr>
              <a:spLocks/>
            </p:cNvSpPr>
            <p:nvPr/>
          </p:nvSpPr>
          <p:spPr bwMode="auto">
            <a:xfrm>
              <a:off x="1693869" y="649289"/>
              <a:ext cx="63501"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7" name="Freeform 113"/>
            <p:cNvSpPr>
              <a:spLocks/>
            </p:cNvSpPr>
            <p:nvPr/>
          </p:nvSpPr>
          <p:spPr bwMode="auto">
            <a:xfrm>
              <a:off x="1668463" y="728662"/>
              <a:ext cx="114300" cy="301626"/>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grpSp>
      <p:sp>
        <p:nvSpPr>
          <p:cNvPr id="114" name="Text Box 26"/>
          <p:cNvSpPr txBox="1">
            <a:spLocks noChangeArrowheads="1"/>
          </p:cNvSpPr>
          <p:nvPr/>
        </p:nvSpPr>
        <p:spPr bwMode="auto">
          <a:xfrm>
            <a:off x="935596" y="2160898"/>
            <a:ext cx="2101958" cy="215444"/>
          </a:xfrm>
          <a:prstGeom prst="rect">
            <a:avLst/>
          </a:prstGeom>
          <a:noFill/>
          <a:ln w="9525">
            <a:noFill/>
            <a:miter lim="800000"/>
            <a:headEnd/>
            <a:tailEnd/>
          </a:ln>
        </p:spPr>
        <p:txBody>
          <a:bodyPr wrap="square">
            <a:spAutoFit/>
          </a:bodyPr>
          <a:lstStyle/>
          <a:p>
            <a:pPr algn="ctr"/>
            <a:r>
              <a:rPr kumimoji="0" lang="ja-JP" altLang="en-US" sz="800" b="1" dirty="0">
                <a:solidFill>
                  <a:srgbClr val="EE5500">
                    <a:lumMod val="75000"/>
                  </a:srgbClr>
                </a:solidFill>
                <a:cs typeface="メイリオ" pitchFamily="50" charset="-128"/>
              </a:rPr>
              <a:t>検索条件設定</a:t>
            </a:r>
          </a:p>
        </p:txBody>
      </p:sp>
      <p:sp>
        <p:nvSpPr>
          <p:cNvPr id="115" name="Text Box 26"/>
          <p:cNvSpPr txBox="1">
            <a:spLocks noChangeArrowheads="1"/>
          </p:cNvSpPr>
          <p:nvPr/>
        </p:nvSpPr>
        <p:spPr bwMode="auto">
          <a:xfrm>
            <a:off x="2577404" y="2103698"/>
            <a:ext cx="2504730" cy="215444"/>
          </a:xfrm>
          <a:prstGeom prst="rect">
            <a:avLst/>
          </a:prstGeom>
          <a:noFill/>
          <a:ln w="9525">
            <a:noFill/>
            <a:miter lim="800000"/>
            <a:headEnd/>
            <a:tailEnd/>
          </a:ln>
        </p:spPr>
        <p:txBody>
          <a:bodyPr wrap="square">
            <a:spAutoFit/>
          </a:bodyPr>
          <a:lstStyle/>
          <a:p>
            <a:pPr algn="ctr"/>
            <a:r>
              <a:rPr kumimoji="0" lang="ja-JP" altLang="en-US" sz="800" b="1" dirty="0">
                <a:solidFill>
                  <a:srgbClr val="EE5500">
                    <a:lumMod val="75000"/>
                  </a:srgbClr>
                </a:solidFill>
                <a:cs typeface="メイリオ" pitchFamily="50" charset="-128"/>
              </a:rPr>
              <a:t>検索対象者一覧（例）</a:t>
            </a:r>
          </a:p>
        </p:txBody>
      </p:sp>
      <p:graphicFrame>
        <p:nvGraphicFramePr>
          <p:cNvPr id="116" name="表 115"/>
          <p:cNvGraphicFramePr>
            <a:graphicFrameLocks noGrp="1"/>
          </p:cNvGraphicFramePr>
          <p:nvPr>
            <p:extLst>
              <p:ext uri="{D42A27DB-BD31-4B8C-83A1-F6EECF244321}">
                <p14:modId xmlns:p14="http://schemas.microsoft.com/office/powerpoint/2010/main" val="1879686765"/>
              </p:ext>
            </p:extLst>
          </p:nvPr>
        </p:nvGraphicFramePr>
        <p:xfrm>
          <a:off x="2869015" y="2247714"/>
          <a:ext cx="1752559" cy="865488"/>
        </p:xfrm>
        <a:graphic>
          <a:graphicData uri="http://schemas.openxmlformats.org/drawingml/2006/table">
            <a:tbl>
              <a:tblPr firstRow="1" bandRow="1"/>
              <a:tblGrid>
                <a:gridCol w="239350">
                  <a:extLst>
                    <a:ext uri="{9D8B030D-6E8A-4147-A177-3AD203B41FA5}">
                      <a16:colId xmlns:a16="http://schemas.microsoft.com/office/drawing/2014/main" val="20000"/>
                    </a:ext>
                  </a:extLst>
                </a:gridCol>
                <a:gridCol w="403046">
                  <a:extLst>
                    <a:ext uri="{9D8B030D-6E8A-4147-A177-3AD203B41FA5}">
                      <a16:colId xmlns:a16="http://schemas.microsoft.com/office/drawing/2014/main" val="20001"/>
                    </a:ext>
                  </a:extLst>
                </a:gridCol>
                <a:gridCol w="379991">
                  <a:extLst>
                    <a:ext uri="{9D8B030D-6E8A-4147-A177-3AD203B41FA5}">
                      <a16:colId xmlns:a16="http://schemas.microsoft.com/office/drawing/2014/main" val="20002"/>
                    </a:ext>
                  </a:extLst>
                </a:gridCol>
                <a:gridCol w="490822">
                  <a:extLst>
                    <a:ext uri="{9D8B030D-6E8A-4147-A177-3AD203B41FA5}">
                      <a16:colId xmlns:a16="http://schemas.microsoft.com/office/drawing/2014/main" val="20003"/>
                    </a:ext>
                  </a:extLst>
                </a:gridCol>
                <a:gridCol w="239350">
                  <a:extLst>
                    <a:ext uri="{9D8B030D-6E8A-4147-A177-3AD203B41FA5}">
                      <a16:colId xmlns:a16="http://schemas.microsoft.com/office/drawing/2014/main" val="20004"/>
                    </a:ext>
                  </a:extLst>
                </a:gridCol>
              </a:tblGrid>
              <a:tr h="168955">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r"/>
                      <a:endParaRPr kumimoji="1" lang="ja-JP" altLang="en-US" sz="400" b="1" dirty="0">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400" b="1" dirty="0">
                          <a:latin typeface="メイリオ" pitchFamily="50" charset="-128"/>
                          <a:ea typeface="メイリオ" pitchFamily="50" charset="-128"/>
                          <a:cs typeface="メイリオ" pitchFamily="50" charset="-128"/>
                        </a:rPr>
                        <a:t>従業員番号（昇順）</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400" b="1" dirty="0">
                          <a:latin typeface="メイリオ" pitchFamily="50" charset="-128"/>
                          <a:ea typeface="メイリオ" pitchFamily="50" charset="-128"/>
                          <a:cs typeface="メイリオ" pitchFamily="50" charset="-128"/>
                        </a:rPr>
                        <a:t>従業員名</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400" b="1" dirty="0">
                          <a:latin typeface="メイリオ" pitchFamily="50" charset="-128"/>
                          <a:ea typeface="メイリオ" pitchFamily="50" charset="-128"/>
                          <a:cs typeface="メイリオ" pitchFamily="50" charset="-128"/>
                        </a:rPr>
                        <a:t>所属</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400" b="1" dirty="0">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400" b="1" dirty="0">
                          <a:solidFill>
                            <a:schemeClr val="bg1"/>
                          </a:solidFill>
                          <a:latin typeface="メイリオ" pitchFamily="50" charset="-128"/>
                          <a:ea typeface="メイリオ" pitchFamily="50" charset="-128"/>
                          <a:cs typeface="メイリオ" pitchFamily="50" charset="-128"/>
                        </a:rPr>
                        <a:t>１</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400" b="1" dirty="0">
                          <a:solidFill>
                            <a:schemeClr val="bg1"/>
                          </a:solidFill>
                          <a:latin typeface="メイリオ" pitchFamily="50" charset="-128"/>
                          <a:ea typeface="メイリオ" pitchFamily="50" charset="-128"/>
                          <a:cs typeface="メイリオ" pitchFamily="50" charset="-128"/>
                        </a:rPr>
                        <a:t>00001</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角田 太郎</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第一営業部</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400" b="1" dirty="0">
                          <a:solidFill>
                            <a:schemeClr val="bg1"/>
                          </a:solidFill>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2</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00002</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dirty="0">
                          <a:solidFill>
                            <a:schemeClr val="bg1"/>
                          </a:solidFill>
                          <a:latin typeface="メイリオ" pitchFamily="50" charset="-128"/>
                          <a:ea typeface="メイリオ" pitchFamily="50" charset="-128"/>
                          <a:cs typeface="メイリオ" pitchFamily="50" charset="-128"/>
                        </a:rPr>
                        <a:t>山田 次郎</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3</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00004</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松永 三郎</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4</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00005</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鈴木 四朗</a:t>
                      </a:r>
                      <a:r>
                        <a:rPr kumimoji="1" lang="en-US" altLang="ja-JP" sz="400" b="1" kern="1200" baseline="0" dirty="0">
                          <a:solidFill>
                            <a:schemeClr val="bg1"/>
                          </a:solidFill>
                          <a:latin typeface="メイリオ" pitchFamily="50" charset="-128"/>
                          <a:ea typeface="メイリオ" pitchFamily="50" charset="-128"/>
                          <a:cs typeface="メイリオ" pitchFamily="50" charset="-128"/>
                        </a:rPr>
                        <a:t> </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4"/>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5</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00007</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酒井 五郎</a:t>
                      </a:r>
                      <a:r>
                        <a:rPr kumimoji="1" lang="en-US" altLang="ja-JP" sz="400" b="1" kern="1200" baseline="0" dirty="0">
                          <a:solidFill>
                            <a:schemeClr val="bg1"/>
                          </a:solidFill>
                          <a:latin typeface="メイリオ" pitchFamily="50" charset="-128"/>
                          <a:ea typeface="メイリオ" pitchFamily="50" charset="-128"/>
                          <a:cs typeface="メイリオ" pitchFamily="50" charset="-128"/>
                        </a:rPr>
                        <a:t> </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5"/>
                  </a:ext>
                </a:extLst>
              </a:tr>
            </a:tbl>
          </a:graphicData>
        </a:graphic>
      </p:graphicFrame>
      <p:sp>
        <p:nvSpPr>
          <p:cNvPr id="117" name="右矢印 116"/>
          <p:cNvSpPr/>
          <p:nvPr/>
        </p:nvSpPr>
        <p:spPr>
          <a:xfrm>
            <a:off x="1259081" y="2749252"/>
            <a:ext cx="252579" cy="241626"/>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8" name="右矢印 117"/>
          <p:cNvSpPr/>
          <p:nvPr/>
        </p:nvSpPr>
        <p:spPr>
          <a:xfrm>
            <a:off x="2519772" y="2734778"/>
            <a:ext cx="252579" cy="241626"/>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9" name="右矢印 118"/>
          <p:cNvSpPr/>
          <p:nvPr/>
        </p:nvSpPr>
        <p:spPr>
          <a:xfrm rot="6598238">
            <a:off x="2861423" y="3096614"/>
            <a:ext cx="178644" cy="208295"/>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20" name="グループ化 97"/>
          <p:cNvGrpSpPr/>
          <p:nvPr/>
        </p:nvGrpSpPr>
        <p:grpSpPr>
          <a:xfrm>
            <a:off x="2688615" y="3488232"/>
            <a:ext cx="320541" cy="216129"/>
            <a:chOff x="4726523" y="5229197"/>
            <a:chExt cx="788447" cy="441501"/>
          </a:xfrm>
          <a:solidFill>
            <a:srgbClr val="EE5500">
              <a:lumMod val="60000"/>
              <a:lumOff val="40000"/>
            </a:srgbClr>
          </a:solidFill>
        </p:grpSpPr>
        <p:grpSp>
          <p:nvGrpSpPr>
            <p:cNvPr id="121" name="グループ化 525"/>
            <p:cNvGrpSpPr/>
            <p:nvPr/>
          </p:nvGrpSpPr>
          <p:grpSpPr>
            <a:xfrm>
              <a:off x="5074168" y="5229197"/>
              <a:ext cx="440802" cy="440802"/>
              <a:chOff x="3752906" y="1923678"/>
              <a:chExt cx="381000" cy="381000"/>
            </a:xfrm>
            <a:grpFill/>
          </p:grpSpPr>
          <p:sp>
            <p:nvSpPr>
              <p:cNvPr id="12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cs typeface="メイリオ" pitchFamily="50" charset="-128"/>
                </a:endParaRPr>
              </a:p>
            </p:txBody>
          </p:sp>
          <p:sp>
            <p:nvSpPr>
              <p:cNvPr id="12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122" name="グループ化 61"/>
            <p:cNvGrpSpPr/>
            <p:nvPr/>
          </p:nvGrpSpPr>
          <p:grpSpPr>
            <a:xfrm>
              <a:off x="4726523" y="5301208"/>
              <a:ext cx="349533" cy="369490"/>
              <a:chOff x="646113" y="649288"/>
              <a:chExt cx="355600" cy="381000"/>
            </a:xfrm>
            <a:grpFill/>
          </p:grpSpPr>
          <p:sp>
            <p:nvSpPr>
              <p:cNvPr id="12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2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grpSp>
      </p:grpSp>
      <p:sp>
        <p:nvSpPr>
          <p:cNvPr id="127" name="右矢印 126"/>
          <p:cNvSpPr/>
          <p:nvPr/>
        </p:nvSpPr>
        <p:spPr>
          <a:xfrm rot="16200000" flipH="1">
            <a:off x="3546843" y="3126814"/>
            <a:ext cx="178643" cy="208295"/>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8" name="テキスト ボックス 127"/>
          <p:cNvSpPr txBox="1"/>
          <p:nvPr/>
        </p:nvSpPr>
        <p:spPr>
          <a:xfrm>
            <a:off x="2377678" y="3303952"/>
            <a:ext cx="1013967" cy="2077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750" b="1" kern="0" dirty="0">
                <a:solidFill>
                  <a:srgbClr val="EE5500">
                    <a:lumMod val="75000"/>
                  </a:srgbClr>
                </a:solidFill>
              </a:rPr>
              <a:t>〈</a:t>
            </a:r>
            <a:r>
              <a:rPr kumimoji="0" lang="ja-JP" altLang="en-US" sz="750" b="1" i="0" u="none" strike="noStrike" kern="0" cap="none" spc="0" normalizeH="0" baseline="0" noProof="0" dirty="0">
                <a:ln>
                  <a:noFill/>
                </a:ln>
                <a:solidFill>
                  <a:srgbClr val="EE5500">
                    <a:lumMod val="75000"/>
                  </a:srgbClr>
                </a:solidFill>
                <a:effectLst/>
                <a:uLnTx/>
                <a:uFillTx/>
              </a:rPr>
              <a:t>個人情報画面</a:t>
            </a:r>
            <a:r>
              <a:rPr kumimoji="0" lang="en-US" altLang="ja-JP" sz="750" b="1" i="0" u="none" strike="noStrike" kern="0" cap="none" spc="0" normalizeH="0" baseline="0" noProof="0" dirty="0">
                <a:ln>
                  <a:noFill/>
                </a:ln>
                <a:solidFill>
                  <a:srgbClr val="EE5500">
                    <a:lumMod val="75000"/>
                  </a:srgbClr>
                </a:solidFill>
                <a:effectLst/>
                <a:uLnTx/>
                <a:uFillTx/>
              </a:rPr>
              <a:t>〉</a:t>
            </a:r>
            <a:endParaRPr kumimoji="0" lang="ja-JP" altLang="en-US" sz="750" b="1" i="0" u="none" strike="noStrike" kern="0" cap="none" spc="0" normalizeH="0" baseline="0" noProof="0" dirty="0">
              <a:ln>
                <a:noFill/>
              </a:ln>
              <a:solidFill>
                <a:srgbClr val="EE5500">
                  <a:lumMod val="75000"/>
                </a:srgbClr>
              </a:solidFill>
              <a:effectLst/>
              <a:uLnTx/>
              <a:uFillTx/>
            </a:endParaRPr>
          </a:p>
        </p:txBody>
      </p:sp>
      <p:grpSp>
        <p:nvGrpSpPr>
          <p:cNvPr id="150" name="グループ化 149"/>
          <p:cNvGrpSpPr/>
          <p:nvPr/>
        </p:nvGrpSpPr>
        <p:grpSpPr>
          <a:xfrm>
            <a:off x="1578057" y="2423088"/>
            <a:ext cx="862936" cy="1125416"/>
            <a:chOff x="1758077" y="2423088"/>
            <a:chExt cx="862936" cy="1125416"/>
          </a:xfrm>
        </p:grpSpPr>
        <p:sp>
          <p:nvSpPr>
            <p:cNvPr id="108" name="テキスト ボックス 107"/>
            <p:cNvSpPr txBox="1"/>
            <p:nvPr/>
          </p:nvSpPr>
          <p:spPr>
            <a:xfrm>
              <a:off x="1758077" y="2423088"/>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対象マスタ</a:t>
              </a:r>
            </a:p>
          </p:txBody>
        </p:sp>
        <p:sp>
          <p:nvSpPr>
            <p:cNvPr id="109" name="テキスト ボックス 108"/>
            <p:cNvSpPr txBox="1"/>
            <p:nvPr/>
          </p:nvSpPr>
          <p:spPr>
            <a:xfrm>
              <a:off x="1758077" y="2579880"/>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項目名</a:t>
              </a:r>
            </a:p>
          </p:txBody>
        </p:sp>
        <p:sp>
          <p:nvSpPr>
            <p:cNvPr id="110" name="テキスト ボックス 109"/>
            <p:cNvSpPr txBox="1"/>
            <p:nvPr/>
          </p:nvSpPr>
          <p:spPr>
            <a:xfrm>
              <a:off x="1758077" y="2736672"/>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集計方法</a:t>
              </a:r>
            </a:p>
          </p:txBody>
        </p:sp>
        <p:sp>
          <p:nvSpPr>
            <p:cNvPr id="111" name="テキスト ボックス 110"/>
            <p:cNvSpPr txBox="1"/>
            <p:nvPr/>
          </p:nvSpPr>
          <p:spPr>
            <a:xfrm>
              <a:off x="1758077" y="2893464"/>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並び順</a:t>
              </a:r>
            </a:p>
          </p:txBody>
        </p:sp>
        <p:sp>
          <p:nvSpPr>
            <p:cNvPr id="112" name="テキスト ボックス 111"/>
            <p:cNvSpPr txBox="1"/>
            <p:nvPr/>
          </p:nvSpPr>
          <p:spPr>
            <a:xfrm>
              <a:off x="1758077" y="3050256"/>
              <a:ext cx="8629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基準日</a:t>
              </a:r>
            </a:p>
          </p:txBody>
        </p:sp>
        <p:sp>
          <p:nvSpPr>
            <p:cNvPr id="113" name="テキスト ボックス 112"/>
            <p:cNvSpPr txBox="1"/>
            <p:nvPr/>
          </p:nvSpPr>
          <p:spPr>
            <a:xfrm>
              <a:off x="1758077" y="3207048"/>
              <a:ext cx="8629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発令対象期間</a:t>
              </a:r>
            </a:p>
          </p:txBody>
        </p:sp>
        <p:sp>
          <p:nvSpPr>
            <p:cNvPr id="129" name="テキスト ボックス 128"/>
            <p:cNvSpPr txBox="1"/>
            <p:nvPr/>
          </p:nvSpPr>
          <p:spPr>
            <a:xfrm>
              <a:off x="1758077" y="3363838"/>
              <a:ext cx="8629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諸届申請期間 </a:t>
              </a:r>
              <a:r>
                <a:rPr kumimoji="0" lang="en-US" altLang="ja-JP" sz="600" b="0" i="0" u="none" strike="noStrike" kern="0" cap="none" spc="0" normalizeH="0" baseline="0" noProof="0" dirty="0">
                  <a:ln>
                    <a:noFill/>
                  </a:ln>
                  <a:solidFill>
                    <a:srgbClr val="EE5500">
                      <a:lumMod val="75000"/>
                    </a:srgbClr>
                  </a:solidFill>
                  <a:effectLst/>
                  <a:uLnTx/>
                  <a:uFillTx/>
                </a:rPr>
                <a:t>etc…</a:t>
              </a:r>
              <a:endParaRPr kumimoji="0" lang="ja-JP" altLang="en-US" sz="600" b="0" i="0" u="none" strike="noStrike" kern="0" cap="none" spc="0" normalizeH="0" baseline="0" noProof="0" dirty="0">
                <a:ln>
                  <a:noFill/>
                </a:ln>
                <a:solidFill>
                  <a:srgbClr val="EE5500">
                    <a:lumMod val="75000"/>
                  </a:srgbClr>
                </a:solidFill>
                <a:effectLst/>
                <a:uLnTx/>
                <a:uFillTx/>
              </a:endParaRPr>
            </a:p>
          </p:txBody>
        </p:sp>
      </p:grpSp>
      <p:sp>
        <p:nvSpPr>
          <p:cNvPr id="130" name="テキスト ボックス 129"/>
          <p:cNvSpPr txBox="1"/>
          <p:nvPr/>
        </p:nvSpPr>
        <p:spPr>
          <a:xfrm>
            <a:off x="3072682" y="3303952"/>
            <a:ext cx="1062197" cy="192360"/>
          </a:xfrm>
          <a:prstGeom prst="rect">
            <a:avLst/>
          </a:prstGeom>
          <a:noFill/>
          <a:ln w="28575">
            <a:no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650" b="1" kern="0" noProof="0" dirty="0">
                <a:solidFill>
                  <a:srgbClr val="EE5500">
                    <a:lumMod val="75000"/>
                  </a:srgbClr>
                </a:solidFill>
              </a:rPr>
              <a:t>〈</a:t>
            </a:r>
            <a:r>
              <a:rPr kumimoji="0" lang="ja-JP" altLang="en-US" sz="650" b="1" i="0" u="none" strike="noStrike" kern="0" cap="none" spc="0" normalizeH="0" baseline="0" noProof="0" dirty="0">
                <a:ln>
                  <a:noFill/>
                </a:ln>
                <a:solidFill>
                  <a:srgbClr val="EE5500">
                    <a:lumMod val="75000"/>
                  </a:srgbClr>
                </a:solidFill>
                <a:effectLst/>
                <a:uLnTx/>
                <a:uFillTx/>
              </a:rPr>
              <a:t>ピボットレポート</a:t>
            </a:r>
            <a:r>
              <a:rPr kumimoji="0" lang="en-US" altLang="ja-JP" sz="650" b="1" kern="0" dirty="0">
                <a:solidFill>
                  <a:srgbClr val="EE5500">
                    <a:lumMod val="75000"/>
                  </a:srgbClr>
                </a:solidFill>
              </a:rPr>
              <a:t>〉</a:t>
            </a:r>
            <a:endParaRPr kumimoji="0" lang="en-US" altLang="ja-JP" sz="650" b="1" i="0" u="none" strike="noStrike" kern="0" cap="none" spc="0" normalizeH="0" baseline="0" noProof="0" dirty="0">
              <a:ln>
                <a:noFill/>
              </a:ln>
              <a:solidFill>
                <a:srgbClr val="EE5500">
                  <a:lumMod val="75000"/>
                </a:srgbClr>
              </a:solidFill>
              <a:effectLst/>
              <a:uLnTx/>
              <a:uFillTx/>
            </a:endParaRPr>
          </a:p>
        </p:txBody>
      </p:sp>
      <p:grpSp>
        <p:nvGrpSpPr>
          <p:cNvPr id="139" name="グループ化 138"/>
          <p:cNvGrpSpPr/>
          <p:nvPr/>
        </p:nvGrpSpPr>
        <p:grpSpPr>
          <a:xfrm>
            <a:off x="3438819" y="3476405"/>
            <a:ext cx="327049" cy="238527"/>
            <a:chOff x="7400092" y="4420952"/>
            <a:chExt cx="674093" cy="485897"/>
          </a:xfrm>
        </p:grpSpPr>
        <p:sp>
          <p:nvSpPr>
            <p:cNvPr id="131" name="正方形/長方形 130"/>
            <p:cNvSpPr/>
            <p:nvPr/>
          </p:nvSpPr>
          <p:spPr>
            <a:xfrm>
              <a:off x="7400092" y="4420952"/>
              <a:ext cx="674093" cy="485897"/>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2" name="正方形/長方形 131"/>
            <p:cNvSpPr/>
            <p:nvPr/>
          </p:nvSpPr>
          <p:spPr>
            <a:xfrm>
              <a:off x="7438220" y="4446004"/>
              <a:ext cx="126051"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3" name="正方形/長方形 132"/>
            <p:cNvSpPr/>
            <p:nvPr/>
          </p:nvSpPr>
          <p:spPr>
            <a:xfrm>
              <a:off x="7588940" y="4451184"/>
              <a:ext cx="42084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4" name="正方形/長方形 133"/>
            <p:cNvSpPr/>
            <p:nvPr/>
          </p:nvSpPr>
          <p:spPr>
            <a:xfrm>
              <a:off x="7438227" y="4583345"/>
              <a:ext cx="126051" cy="27800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5" name="円弧 134"/>
            <p:cNvSpPr/>
            <p:nvPr/>
          </p:nvSpPr>
          <p:spPr>
            <a:xfrm rot="5400000">
              <a:off x="7486990" y="4422258"/>
              <a:ext cx="294021" cy="437681"/>
            </a:xfrm>
            <a:prstGeom prst="arc">
              <a:avLst>
                <a:gd name="adj1" fmla="val 15722230"/>
                <a:gd name="adj2" fmla="val 1387255"/>
              </a:avLst>
            </a:prstGeom>
            <a:noFill/>
            <a:ln w="9525"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メイリオ"/>
                <a:ea typeface="メイリオ"/>
                <a:cs typeface="+mn-cs"/>
              </a:endParaRPr>
            </a:p>
          </p:txBody>
        </p:sp>
      </p:grpSp>
      <p:sp>
        <p:nvSpPr>
          <p:cNvPr id="136" name="Text Box 26"/>
          <p:cNvSpPr txBox="1">
            <a:spLocks noChangeArrowheads="1"/>
          </p:cNvSpPr>
          <p:nvPr/>
        </p:nvSpPr>
        <p:spPr bwMode="auto">
          <a:xfrm>
            <a:off x="251520" y="3399857"/>
            <a:ext cx="1239327" cy="215444"/>
          </a:xfrm>
          <a:prstGeom prst="rect">
            <a:avLst/>
          </a:prstGeom>
          <a:noFill/>
          <a:ln w="9525">
            <a:noFill/>
            <a:miter lim="800000"/>
            <a:headEnd/>
            <a:tailEnd/>
          </a:ln>
        </p:spPr>
        <p:txBody>
          <a:bodyPr wrap="square">
            <a:spAutoFit/>
          </a:bodyPr>
          <a:lstStyle/>
          <a:p>
            <a:pPr algn="ctr"/>
            <a:r>
              <a:rPr kumimoji="0" lang="en-US" altLang="ja-JP" sz="800" b="1" dirty="0">
                <a:solidFill>
                  <a:srgbClr val="54C2F0"/>
                </a:solidFill>
                <a:cs typeface="メイリオ" pitchFamily="50" charset="-128"/>
              </a:rPr>
              <a:t>SuperStream-NX</a:t>
            </a:r>
            <a:endParaRPr kumimoji="0" lang="ja-JP" altLang="en-US" sz="800" b="1" dirty="0">
              <a:solidFill>
                <a:srgbClr val="54C2F0"/>
              </a:solidFill>
              <a:cs typeface="メイリオ" pitchFamily="50" charset="-128"/>
            </a:endParaRPr>
          </a:p>
        </p:txBody>
      </p:sp>
      <p:sp>
        <p:nvSpPr>
          <p:cNvPr id="137" name="Text Box 26"/>
          <p:cNvSpPr txBox="1">
            <a:spLocks noChangeArrowheads="1"/>
          </p:cNvSpPr>
          <p:nvPr/>
        </p:nvSpPr>
        <p:spPr bwMode="auto">
          <a:xfrm>
            <a:off x="215516" y="2322597"/>
            <a:ext cx="1019093" cy="338554"/>
          </a:xfrm>
          <a:prstGeom prst="rect">
            <a:avLst/>
          </a:prstGeom>
          <a:noFill/>
          <a:ln w="9525">
            <a:noFill/>
            <a:miter lim="800000"/>
            <a:headEnd/>
            <a:tailEnd/>
          </a:ln>
        </p:spPr>
        <p:txBody>
          <a:bodyPr wrap="square">
            <a:spAutoFit/>
          </a:bodyPr>
          <a:lstStyle/>
          <a:p>
            <a:pPr algn="ctr"/>
            <a:r>
              <a:rPr kumimoji="0" lang="ja-JP" altLang="en-US" sz="800" b="1" dirty="0">
                <a:solidFill>
                  <a:srgbClr val="EE5500">
                    <a:lumMod val="75000"/>
                  </a:srgbClr>
                </a:solidFill>
                <a:cs typeface="メイリオ" pitchFamily="50" charset="-128"/>
              </a:rPr>
              <a:t>人事・給与</a:t>
            </a:r>
            <a:endParaRPr kumimoji="0" lang="en-US" altLang="ja-JP" sz="800" b="1" dirty="0">
              <a:solidFill>
                <a:srgbClr val="EE5500">
                  <a:lumMod val="75000"/>
                </a:srgbClr>
              </a:solidFill>
              <a:cs typeface="メイリオ" pitchFamily="50" charset="-128"/>
            </a:endParaRPr>
          </a:p>
          <a:p>
            <a:pPr algn="ctr"/>
            <a:r>
              <a:rPr kumimoji="0" lang="ja-JP" altLang="en-US" sz="800" b="1" dirty="0">
                <a:solidFill>
                  <a:srgbClr val="EE5500">
                    <a:lumMod val="75000"/>
                  </a:srgbClr>
                </a:solidFill>
                <a:cs typeface="メイリオ" pitchFamily="50" charset="-128"/>
              </a:rPr>
              <a:t>データベース</a:t>
            </a:r>
            <a:endParaRPr kumimoji="0" lang="en-US" altLang="ja-JP" sz="800" b="1" dirty="0">
              <a:solidFill>
                <a:srgbClr val="EE5500">
                  <a:lumMod val="75000"/>
                </a:srgbClr>
              </a:solidFill>
              <a:cs typeface="メイリオ" pitchFamily="50" charset="-128"/>
            </a:endParaRPr>
          </a:p>
        </p:txBody>
      </p:sp>
      <p:sp>
        <p:nvSpPr>
          <p:cNvPr id="163" name="テキスト ボックス 162"/>
          <p:cNvSpPr txBox="1"/>
          <p:nvPr/>
        </p:nvSpPr>
        <p:spPr>
          <a:xfrm>
            <a:off x="3815916" y="3303952"/>
            <a:ext cx="961222" cy="207749"/>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50" b="1" i="0" u="none" strike="noStrike" kern="0" cap="none" spc="0" normalizeH="0" baseline="0" noProof="0" dirty="0">
                <a:ln>
                  <a:noFill/>
                </a:ln>
                <a:solidFill>
                  <a:srgbClr val="EE5500">
                    <a:lumMod val="75000"/>
                  </a:srgbClr>
                </a:solidFill>
                <a:effectLst/>
                <a:uLnTx/>
                <a:uFillTx/>
              </a:rPr>
              <a:t>〈</a:t>
            </a:r>
            <a:r>
              <a:rPr kumimoji="0" lang="en-US" altLang="ja-JP" sz="750" b="1" i="0" u="none" strike="noStrike" kern="0" cap="none" spc="0" normalizeH="0" baseline="0" noProof="0" dirty="0" err="1">
                <a:ln>
                  <a:noFill/>
                </a:ln>
                <a:solidFill>
                  <a:srgbClr val="EE5500">
                    <a:lumMod val="75000"/>
                  </a:srgbClr>
                </a:solidFill>
                <a:effectLst/>
                <a:uLnTx/>
                <a:uFillTx/>
              </a:rPr>
              <a:t>ReportPlus</a:t>
            </a:r>
            <a:r>
              <a:rPr kumimoji="0" lang="en-US" altLang="ja-JP" sz="750" b="1" i="0" u="none" strike="noStrike" kern="0" cap="none" spc="0" normalizeH="0" baseline="0" noProof="0" dirty="0">
                <a:ln>
                  <a:noFill/>
                </a:ln>
                <a:solidFill>
                  <a:srgbClr val="EE5500">
                    <a:lumMod val="75000"/>
                  </a:srgbClr>
                </a:solidFill>
                <a:effectLst/>
                <a:uLnTx/>
                <a:uFillTx/>
              </a:rPr>
              <a:t>〉</a:t>
            </a:r>
          </a:p>
        </p:txBody>
      </p:sp>
      <p:sp>
        <p:nvSpPr>
          <p:cNvPr id="165" name="Freeform 14"/>
          <p:cNvSpPr>
            <a:spLocks noEditPoints="1"/>
          </p:cNvSpPr>
          <p:nvPr/>
        </p:nvSpPr>
        <p:spPr bwMode="auto">
          <a:xfrm>
            <a:off x="4206103" y="3471850"/>
            <a:ext cx="268272" cy="243082"/>
          </a:xfrm>
          <a:custGeom>
            <a:avLst/>
            <a:gdLst>
              <a:gd name="T0" fmla="*/ 0 w 454"/>
              <a:gd name="T1" fmla="*/ 10 h 365"/>
              <a:gd name="T2" fmla="*/ 195 w 454"/>
              <a:gd name="T3" fmla="*/ 304 h 365"/>
              <a:gd name="T4" fmla="*/ 123 w 454"/>
              <a:gd name="T5" fmla="*/ 360 h 365"/>
              <a:gd name="T6" fmla="*/ 331 w 454"/>
              <a:gd name="T7" fmla="*/ 360 h 365"/>
              <a:gd name="T8" fmla="*/ 259 w 454"/>
              <a:gd name="T9" fmla="*/ 304 h 365"/>
              <a:gd name="T10" fmla="*/ 454 w 454"/>
              <a:gd name="T11" fmla="*/ 10 h 365"/>
              <a:gd name="T12" fmla="*/ 31 w 454"/>
              <a:gd name="T13" fmla="*/ 273 h 365"/>
              <a:gd name="T14" fmla="*/ 423 w 454"/>
              <a:gd name="T15" fmla="*/ 273 h 365"/>
              <a:gd name="T16" fmla="*/ 63 w 454"/>
              <a:gd name="T17" fmla="*/ 145 h 365"/>
              <a:gd name="T18" fmla="*/ 80 w 454"/>
              <a:gd name="T19" fmla="*/ 106 h 365"/>
              <a:gd name="T20" fmla="*/ 123 w 454"/>
              <a:gd name="T21" fmla="*/ 140 h 365"/>
              <a:gd name="T22" fmla="*/ 154 w 454"/>
              <a:gd name="T23" fmla="*/ 140 h 365"/>
              <a:gd name="T24" fmla="*/ 197 w 454"/>
              <a:gd name="T25" fmla="*/ 62 h 365"/>
              <a:gd name="T26" fmla="*/ 57 w 454"/>
              <a:gd name="T27" fmla="*/ 57 h 365"/>
              <a:gd name="T28" fmla="*/ 57 w 454"/>
              <a:gd name="T29" fmla="*/ 145 h 365"/>
              <a:gd name="T30" fmla="*/ 214 w 454"/>
              <a:gd name="T31" fmla="*/ 250 h 365"/>
              <a:gd name="T32" fmla="*/ 214 w 454"/>
              <a:gd name="T33" fmla="*/ 244 h 365"/>
              <a:gd name="T34" fmla="*/ 63 w 454"/>
              <a:gd name="T35" fmla="*/ 250 h 365"/>
              <a:gd name="T36" fmla="*/ 90 w 454"/>
              <a:gd name="T37" fmla="*/ 221 h 365"/>
              <a:gd name="T38" fmla="*/ 87 w 454"/>
              <a:gd name="T39" fmla="*/ 232 h 365"/>
              <a:gd name="T40" fmla="*/ 108 w 454"/>
              <a:gd name="T41" fmla="*/ 211 h 365"/>
              <a:gd name="T42" fmla="*/ 144 w 454"/>
              <a:gd name="T43" fmla="*/ 211 h 365"/>
              <a:gd name="T44" fmla="*/ 184 w 454"/>
              <a:gd name="T45" fmla="*/ 202 h 365"/>
              <a:gd name="T46" fmla="*/ 196 w 454"/>
              <a:gd name="T47" fmla="*/ 202 h 365"/>
              <a:gd name="T48" fmla="*/ 168 w 454"/>
              <a:gd name="T49" fmla="*/ 192 h 365"/>
              <a:gd name="T50" fmla="*/ 196 w 454"/>
              <a:gd name="T51" fmla="*/ 174 h 365"/>
              <a:gd name="T52" fmla="*/ 185 w 454"/>
              <a:gd name="T53" fmla="*/ 175 h 365"/>
              <a:gd name="T54" fmla="*/ 144 w 454"/>
              <a:gd name="T55" fmla="*/ 183 h 365"/>
              <a:gd name="T56" fmla="*/ 133 w 454"/>
              <a:gd name="T57" fmla="*/ 185 h 365"/>
              <a:gd name="T58" fmla="*/ 87 w 454"/>
              <a:gd name="T59" fmla="*/ 202 h 365"/>
              <a:gd name="T60" fmla="*/ 92 w 454"/>
              <a:gd name="T61" fmla="*/ 210 h 365"/>
              <a:gd name="T62" fmla="*/ 136 w 454"/>
              <a:gd name="T63" fmla="*/ 187 h 365"/>
              <a:gd name="T64" fmla="*/ 161 w 454"/>
              <a:gd name="T65" fmla="*/ 193 h 365"/>
              <a:gd name="T66" fmla="*/ 133 w 454"/>
              <a:gd name="T67" fmla="*/ 209 h 365"/>
              <a:gd name="T68" fmla="*/ 241 w 454"/>
              <a:gd name="T69" fmla="*/ 129 h 365"/>
              <a:gd name="T70" fmla="*/ 291 w 454"/>
              <a:gd name="T71" fmla="*/ 142 h 365"/>
              <a:gd name="T72" fmla="*/ 404 w 454"/>
              <a:gd name="T73" fmla="*/ 152 h 365"/>
              <a:gd name="T74" fmla="*/ 352 w 454"/>
              <a:gd name="T75" fmla="*/ 152 h 365"/>
              <a:gd name="T76" fmla="*/ 281 w 454"/>
              <a:gd name="T77" fmla="*/ 79 h 365"/>
              <a:gd name="T78" fmla="*/ 307 w 454"/>
              <a:gd name="T79" fmla="*/ 124 h 365"/>
              <a:gd name="T80" fmla="*/ 237 w 454"/>
              <a:gd name="T81" fmla="*/ 152 h 365"/>
              <a:gd name="T82" fmla="*/ 290 w 454"/>
              <a:gd name="T83" fmla="*/ 152 h 365"/>
              <a:gd name="T84" fmla="*/ 378 w 454"/>
              <a:gd name="T85" fmla="*/ 212 h 365"/>
              <a:gd name="T86" fmla="*/ 300 w 454"/>
              <a:gd name="T87" fmla="*/ 175 h 365"/>
              <a:gd name="T88" fmla="*/ 378 w 454"/>
              <a:gd name="T89" fmla="*/ 21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4" h="365">
                <a:moveTo>
                  <a:pt x="443" y="0"/>
                </a:moveTo>
                <a:cubicBezTo>
                  <a:pt x="11" y="0"/>
                  <a:pt x="11" y="0"/>
                  <a:pt x="11" y="0"/>
                </a:cubicBezTo>
                <a:cubicBezTo>
                  <a:pt x="5" y="0"/>
                  <a:pt x="0" y="5"/>
                  <a:pt x="0" y="10"/>
                </a:cubicBezTo>
                <a:cubicBezTo>
                  <a:pt x="0" y="294"/>
                  <a:pt x="0" y="294"/>
                  <a:pt x="0" y="294"/>
                </a:cubicBezTo>
                <a:cubicBezTo>
                  <a:pt x="0" y="300"/>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3"/>
                  <a:pt x="125" y="365"/>
                  <a:pt x="128" y="365"/>
                </a:cubicBezTo>
                <a:cubicBezTo>
                  <a:pt x="326" y="365"/>
                  <a:pt x="326" y="365"/>
                  <a:pt x="326" y="365"/>
                </a:cubicBezTo>
                <a:cubicBezTo>
                  <a:pt x="329" y="365"/>
                  <a:pt x="331" y="363"/>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300"/>
                  <a:pt x="454" y="294"/>
                </a:cubicBezTo>
                <a:cubicBezTo>
                  <a:pt x="454" y="10"/>
                  <a:pt x="454" y="10"/>
                  <a:pt x="454" y="10"/>
                </a:cubicBezTo>
                <a:cubicBezTo>
                  <a:pt x="454" y="5"/>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moveTo>
                  <a:pt x="214" y="140"/>
                </a:moveTo>
                <a:cubicBezTo>
                  <a:pt x="214" y="145"/>
                  <a:pt x="214" y="145"/>
                  <a:pt x="214" y="145"/>
                </a:cubicBezTo>
                <a:cubicBezTo>
                  <a:pt x="63" y="145"/>
                  <a:pt x="63" y="145"/>
                  <a:pt x="63" y="145"/>
                </a:cubicBezTo>
                <a:cubicBezTo>
                  <a:pt x="63" y="140"/>
                  <a:pt x="63" y="140"/>
                  <a:pt x="63" y="140"/>
                </a:cubicBezTo>
                <a:cubicBezTo>
                  <a:pt x="80" y="140"/>
                  <a:pt x="80" y="140"/>
                  <a:pt x="80" y="140"/>
                </a:cubicBezTo>
                <a:cubicBezTo>
                  <a:pt x="80" y="106"/>
                  <a:pt x="80" y="106"/>
                  <a:pt x="80" y="106"/>
                </a:cubicBezTo>
                <a:cubicBezTo>
                  <a:pt x="110" y="106"/>
                  <a:pt x="110" y="106"/>
                  <a:pt x="110" y="106"/>
                </a:cubicBezTo>
                <a:cubicBezTo>
                  <a:pt x="110" y="140"/>
                  <a:pt x="110" y="140"/>
                  <a:pt x="110" y="140"/>
                </a:cubicBezTo>
                <a:cubicBezTo>
                  <a:pt x="123" y="140"/>
                  <a:pt x="123" y="140"/>
                  <a:pt x="123" y="140"/>
                </a:cubicBezTo>
                <a:cubicBezTo>
                  <a:pt x="123" y="84"/>
                  <a:pt x="123" y="84"/>
                  <a:pt x="123" y="84"/>
                </a:cubicBezTo>
                <a:cubicBezTo>
                  <a:pt x="154" y="84"/>
                  <a:pt x="154" y="84"/>
                  <a:pt x="154" y="84"/>
                </a:cubicBezTo>
                <a:cubicBezTo>
                  <a:pt x="154" y="140"/>
                  <a:pt x="154" y="140"/>
                  <a:pt x="154" y="140"/>
                </a:cubicBezTo>
                <a:cubicBezTo>
                  <a:pt x="167" y="140"/>
                  <a:pt x="167" y="140"/>
                  <a:pt x="167" y="140"/>
                </a:cubicBezTo>
                <a:cubicBezTo>
                  <a:pt x="167" y="62"/>
                  <a:pt x="167" y="62"/>
                  <a:pt x="167" y="62"/>
                </a:cubicBezTo>
                <a:cubicBezTo>
                  <a:pt x="197" y="62"/>
                  <a:pt x="197" y="62"/>
                  <a:pt x="197" y="62"/>
                </a:cubicBezTo>
                <a:cubicBezTo>
                  <a:pt x="197" y="140"/>
                  <a:pt x="197" y="140"/>
                  <a:pt x="197" y="140"/>
                </a:cubicBezTo>
                <a:lnTo>
                  <a:pt x="214" y="140"/>
                </a:lnTo>
                <a:close/>
                <a:moveTo>
                  <a:pt x="57" y="57"/>
                </a:moveTo>
                <a:cubicBezTo>
                  <a:pt x="63" y="57"/>
                  <a:pt x="63" y="57"/>
                  <a:pt x="63" y="57"/>
                </a:cubicBezTo>
                <a:cubicBezTo>
                  <a:pt x="63" y="145"/>
                  <a:pt x="63" y="145"/>
                  <a:pt x="63" y="145"/>
                </a:cubicBezTo>
                <a:cubicBezTo>
                  <a:pt x="57" y="145"/>
                  <a:pt x="57" y="145"/>
                  <a:pt x="57" y="145"/>
                </a:cubicBezTo>
                <a:lnTo>
                  <a:pt x="57" y="57"/>
                </a:lnTo>
                <a:close/>
                <a:moveTo>
                  <a:pt x="214" y="244"/>
                </a:moveTo>
                <a:cubicBezTo>
                  <a:pt x="214" y="250"/>
                  <a:pt x="214" y="250"/>
                  <a:pt x="214" y="250"/>
                </a:cubicBezTo>
                <a:cubicBezTo>
                  <a:pt x="63" y="250"/>
                  <a:pt x="63" y="250"/>
                  <a:pt x="63" y="250"/>
                </a:cubicBezTo>
                <a:cubicBezTo>
                  <a:pt x="63" y="244"/>
                  <a:pt x="63" y="244"/>
                  <a:pt x="63" y="244"/>
                </a:cubicBezTo>
                <a:lnTo>
                  <a:pt x="214" y="244"/>
                </a:lnTo>
                <a:close/>
                <a:moveTo>
                  <a:pt x="57" y="162"/>
                </a:moveTo>
                <a:cubicBezTo>
                  <a:pt x="63" y="162"/>
                  <a:pt x="63" y="162"/>
                  <a:pt x="63" y="162"/>
                </a:cubicBezTo>
                <a:cubicBezTo>
                  <a:pt x="63" y="250"/>
                  <a:pt x="63" y="250"/>
                  <a:pt x="63" y="250"/>
                </a:cubicBezTo>
                <a:cubicBezTo>
                  <a:pt x="57" y="250"/>
                  <a:pt x="57" y="250"/>
                  <a:pt x="57" y="250"/>
                </a:cubicBezTo>
                <a:lnTo>
                  <a:pt x="57" y="162"/>
                </a:lnTo>
                <a:close/>
                <a:moveTo>
                  <a:pt x="90" y="221"/>
                </a:moveTo>
                <a:cubicBezTo>
                  <a:pt x="89" y="221"/>
                  <a:pt x="88" y="220"/>
                  <a:pt x="87" y="220"/>
                </a:cubicBezTo>
                <a:cubicBezTo>
                  <a:pt x="84" y="220"/>
                  <a:pt x="81" y="223"/>
                  <a:pt x="81" y="226"/>
                </a:cubicBezTo>
                <a:cubicBezTo>
                  <a:pt x="81" y="229"/>
                  <a:pt x="84" y="232"/>
                  <a:pt x="87" y="232"/>
                </a:cubicBezTo>
                <a:cubicBezTo>
                  <a:pt x="90" y="232"/>
                  <a:pt x="93" y="229"/>
                  <a:pt x="93" y="226"/>
                </a:cubicBezTo>
                <a:cubicBezTo>
                  <a:pt x="93" y="225"/>
                  <a:pt x="92" y="225"/>
                  <a:pt x="92" y="224"/>
                </a:cubicBezTo>
                <a:cubicBezTo>
                  <a:pt x="108" y="211"/>
                  <a:pt x="108" y="211"/>
                  <a:pt x="108" y="211"/>
                </a:cubicBezTo>
                <a:cubicBezTo>
                  <a:pt x="133" y="213"/>
                  <a:pt x="133" y="213"/>
                  <a:pt x="133" y="213"/>
                </a:cubicBezTo>
                <a:cubicBezTo>
                  <a:pt x="134" y="215"/>
                  <a:pt x="136" y="217"/>
                  <a:pt x="139" y="217"/>
                </a:cubicBezTo>
                <a:cubicBezTo>
                  <a:pt x="142" y="217"/>
                  <a:pt x="144" y="214"/>
                  <a:pt x="144" y="211"/>
                </a:cubicBezTo>
                <a:cubicBezTo>
                  <a:pt x="144" y="211"/>
                  <a:pt x="144" y="210"/>
                  <a:pt x="144" y="210"/>
                </a:cubicBezTo>
                <a:cubicBezTo>
                  <a:pt x="165" y="194"/>
                  <a:pt x="165" y="194"/>
                  <a:pt x="165" y="194"/>
                </a:cubicBezTo>
                <a:cubicBezTo>
                  <a:pt x="184" y="202"/>
                  <a:pt x="184" y="202"/>
                  <a:pt x="184" y="202"/>
                </a:cubicBezTo>
                <a:cubicBezTo>
                  <a:pt x="184" y="202"/>
                  <a:pt x="184" y="202"/>
                  <a:pt x="184" y="202"/>
                </a:cubicBezTo>
                <a:cubicBezTo>
                  <a:pt x="184" y="205"/>
                  <a:pt x="187" y="208"/>
                  <a:pt x="190" y="208"/>
                </a:cubicBezTo>
                <a:cubicBezTo>
                  <a:pt x="193" y="208"/>
                  <a:pt x="196" y="205"/>
                  <a:pt x="196" y="202"/>
                </a:cubicBezTo>
                <a:cubicBezTo>
                  <a:pt x="196" y="199"/>
                  <a:pt x="193" y="196"/>
                  <a:pt x="190" y="196"/>
                </a:cubicBezTo>
                <a:cubicBezTo>
                  <a:pt x="188" y="196"/>
                  <a:pt x="187" y="197"/>
                  <a:pt x="186" y="198"/>
                </a:cubicBezTo>
                <a:cubicBezTo>
                  <a:pt x="168" y="192"/>
                  <a:pt x="168" y="192"/>
                  <a:pt x="168" y="192"/>
                </a:cubicBezTo>
                <a:cubicBezTo>
                  <a:pt x="187" y="178"/>
                  <a:pt x="187" y="178"/>
                  <a:pt x="187" y="178"/>
                </a:cubicBezTo>
                <a:cubicBezTo>
                  <a:pt x="188" y="179"/>
                  <a:pt x="189" y="179"/>
                  <a:pt x="190" y="179"/>
                </a:cubicBezTo>
                <a:cubicBezTo>
                  <a:pt x="193" y="179"/>
                  <a:pt x="196" y="177"/>
                  <a:pt x="196" y="174"/>
                </a:cubicBezTo>
                <a:cubicBezTo>
                  <a:pt x="196" y="171"/>
                  <a:pt x="193" y="168"/>
                  <a:pt x="190" y="168"/>
                </a:cubicBezTo>
                <a:cubicBezTo>
                  <a:pt x="187" y="168"/>
                  <a:pt x="184" y="171"/>
                  <a:pt x="184" y="174"/>
                </a:cubicBezTo>
                <a:cubicBezTo>
                  <a:pt x="184" y="174"/>
                  <a:pt x="185" y="175"/>
                  <a:pt x="185" y="175"/>
                </a:cubicBezTo>
                <a:cubicBezTo>
                  <a:pt x="164" y="190"/>
                  <a:pt x="164" y="190"/>
                  <a:pt x="164" y="190"/>
                </a:cubicBezTo>
                <a:cubicBezTo>
                  <a:pt x="144" y="183"/>
                  <a:pt x="144" y="183"/>
                  <a:pt x="144" y="183"/>
                </a:cubicBezTo>
                <a:cubicBezTo>
                  <a:pt x="144" y="183"/>
                  <a:pt x="144" y="183"/>
                  <a:pt x="144" y="183"/>
                </a:cubicBezTo>
                <a:cubicBezTo>
                  <a:pt x="144" y="179"/>
                  <a:pt x="142" y="177"/>
                  <a:pt x="139" y="177"/>
                </a:cubicBezTo>
                <a:cubicBezTo>
                  <a:pt x="135" y="177"/>
                  <a:pt x="133" y="179"/>
                  <a:pt x="133" y="183"/>
                </a:cubicBezTo>
                <a:cubicBezTo>
                  <a:pt x="133" y="183"/>
                  <a:pt x="133" y="184"/>
                  <a:pt x="133" y="185"/>
                </a:cubicBezTo>
                <a:cubicBezTo>
                  <a:pt x="107" y="207"/>
                  <a:pt x="107" y="207"/>
                  <a:pt x="107" y="207"/>
                </a:cubicBezTo>
                <a:cubicBezTo>
                  <a:pt x="92" y="206"/>
                  <a:pt x="92" y="206"/>
                  <a:pt x="92" y="206"/>
                </a:cubicBezTo>
                <a:cubicBezTo>
                  <a:pt x="92" y="204"/>
                  <a:pt x="90" y="202"/>
                  <a:pt x="87" y="202"/>
                </a:cubicBezTo>
                <a:cubicBezTo>
                  <a:pt x="84" y="202"/>
                  <a:pt x="81" y="204"/>
                  <a:pt x="81" y="208"/>
                </a:cubicBezTo>
                <a:cubicBezTo>
                  <a:pt x="81" y="211"/>
                  <a:pt x="84" y="213"/>
                  <a:pt x="87" y="213"/>
                </a:cubicBezTo>
                <a:cubicBezTo>
                  <a:pt x="89" y="213"/>
                  <a:pt x="91" y="212"/>
                  <a:pt x="92" y="210"/>
                </a:cubicBezTo>
                <a:cubicBezTo>
                  <a:pt x="102" y="211"/>
                  <a:pt x="102" y="211"/>
                  <a:pt x="102" y="211"/>
                </a:cubicBezTo>
                <a:lnTo>
                  <a:pt x="90" y="221"/>
                </a:lnTo>
                <a:close/>
                <a:moveTo>
                  <a:pt x="136" y="187"/>
                </a:moveTo>
                <a:cubicBezTo>
                  <a:pt x="137" y="188"/>
                  <a:pt x="138" y="188"/>
                  <a:pt x="139" y="188"/>
                </a:cubicBezTo>
                <a:cubicBezTo>
                  <a:pt x="140" y="188"/>
                  <a:pt x="142" y="187"/>
                  <a:pt x="143" y="186"/>
                </a:cubicBezTo>
                <a:cubicBezTo>
                  <a:pt x="161" y="193"/>
                  <a:pt x="161" y="193"/>
                  <a:pt x="161" y="193"/>
                </a:cubicBezTo>
                <a:cubicBezTo>
                  <a:pt x="142" y="207"/>
                  <a:pt x="142" y="207"/>
                  <a:pt x="142" y="207"/>
                </a:cubicBezTo>
                <a:cubicBezTo>
                  <a:pt x="141" y="206"/>
                  <a:pt x="140" y="206"/>
                  <a:pt x="139" y="206"/>
                </a:cubicBezTo>
                <a:cubicBezTo>
                  <a:pt x="136" y="206"/>
                  <a:pt x="134" y="207"/>
                  <a:pt x="133" y="209"/>
                </a:cubicBezTo>
                <a:cubicBezTo>
                  <a:pt x="112" y="207"/>
                  <a:pt x="112" y="207"/>
                  <a:pt x="112" y="207"/>
                </a:cubicBezTo>
                <a:lnTo>
                  <a:pt x="136" y="187"/>
                </a:lnTo>
                <a:close/>
                <a:moveTo>
                  <a:pt x="241" y="129"/>
                </a:moveTo>
                <a:cubicBezTo>
                  <a:pt x="247" y="109"/>
                  <a:pt x="260" y="92"/>
                  <a:pt x="278" y="81"/>
                </a:cubicBezTo>
                <a:cubicBezTo>
                  <a:pt x="304" y="126"/>
                  <a:pt x="304" y="126"/>
                  <a:pt x="304" y="126"/>
                </a:cubicBezTo>
                <a:cubicBezTo>
                  <a:pt x="298" y="130"/>
                  <a:pt x="294" y="136"/>
                  <a:pt x="291" y="142"/>
                </a:cubicBezTo>
                <a:lnTo>
                  <a:pt x="241" y="129"/>
                </a:lnTo>
                <a:close/>
                <a:moveTo>
                  <a:pt x="323" y="69"/>
                </a:moveTo>
                <a:cubicBezTo>
                  <a:pt x="368" y="70"/>
                  <a:pt x="404" y="107"/>
                  <a:pt x="404" y="152"/>
                </a:cubicBezTo>
                <a:cubicBezTo>
                  <a:pt x="404" y="174"/>
                  <a:pt x="395" y="195"/>
                  <a:pt x="381" y="210"/>
                </a:cubicBezTo>
                <a:cubicBezTo>
                  <a:pt x="344" y="173"/>
                  <a:pt x="344" y="173"/>
                  <a:pt x="344" y="173"/>
                </a:cubicBezTo>
                <a:cubicBezTo>
                  <a:pt x="349" y="167"/>
                  <a:pt x="352" y="160"/>
                  <a:pt x="352" y="152"/>
                </a:cubicBezTo>
                <a:cubicBezTo>
                  <a:pt x="352" y="135"/>
                  <a:pt x="339" y="122"/>
                  <a:pt x="323" y="121"/>
                </a:cubicBezTo>
                <a:lnTo>
                  <a:pt x="323" y="69"/>
                </a:lnTo>
                <a:close/>
                <a:moveTo>
                  <a:pt x="281" y="79"/>
                </a:moveTo>
                <a:cubicBezTo>
                  <a:pt x="292" y="73"/>
                  <a:pt x="305" y="69"/>
                  <a:pt x="319" y="69"/>
                </a:cubicBezTo>
                <a:cubicBezTo>
                  <a:pt x="319" y="121"/>
                  <a:pt x="319" y="121"/>
                  <a:pt x="319" y="121"/>
                </a:cubicBezTo>
                <a:cubicBezTo>
                  <a:pt x="315" y="121"/>
                  <a:pt x="311" y="122"/>
                  <a:pt x="307" y="124"/>
                </a:cubicBezTo>
                <a:lnTo>
                  <a:pt x="281" y="79"/>
                </a:lnTo>
                <a:close/>
                <a:moveTo>
                  <a:pt x="261" y="210"/>
                </a:moveTo>
                <a:cubicBezTo>
                  <a:pt x="246" y="195"/>
                  <a:pt x="237" y="174"/>
                  <a:pt x="237" y="152"/>
                </a:cubicBezTo>
                <a:cubicBezTo>
                  <a:pt x="237" y="145"/>
                  <a:pt x="238" y="139"/>
                  <a:pt x="240" y="132"/>
                </a:cubicBezTo>
                <a:cubicBezTo>
                  <a:pt x="290" y="146"/>
                  <a:pt x="290" y="146"/>
                  <a:pt x="290" y="146"/>
                </a:cubicBezTo>
                <a:cubicBezTo>
                  <a:pt x="290" y="148"/>
                  <a:pt x="290" y="150"/>
                  <a:pt x="290" y="152"/>
                </a:cubicBezTo>
                <a:cubicBezTo>
                  <a:pt x="290" y="160"/>
                  <a:pt x="293" y="167"/>
                  <a:pt x="298" y="173"/>
                </a:cubicBezTo>
                <a:lnTo>
                  <a:pt x="261" y="210"/>
                </a:lnTo>
                <a:close/>
                <a:moveTo>
                  <a:pt x="378" y="212"/>
                </a:moveTo>
                <a:cubicBezTo>
                  <a:pt x="363" y="227"/>
                  <a:pt x="343" y="235"/>
                  <a:pt x="321" y="235"/>
                </a:cubicBezTo>
                <a:cubicBezTo>
                  <a:pt x="299" y="235"/>
                  <a:pt x="278" y="227"/>
                  <a:pt x="263" y="212"/>
                </a:cubicBezTo>
                <a:cubicBezTo>
                  <a:pt x="300" y="175"/>
                  <a:pt x="300" y="175"/>
                  <a:pt x="300" y="175"/>
                </a:cubicBezTo>
                <a:cubicBezTo>
                  <a:pt x="306" y="180"/>
                  <a:pt x="313" y="183"/>
                  <a:pt x="321" y="183"/>
                </a:cubicBezTo>
                <a:cubicBezTo>
                  <a:pt x="329" y="183"/>
                  <a:pt x="336" y="180"/>
                  <a:pt x="341" y="175"/>
                </a:cubicBezTo>
                <a:lnTo>
                  <a:pt x="378" y="212"/>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右矢印 165"/>
          <p:cNvSpPr/>
          <p:nvPr/>
        </p:nvSpPr>
        <p:spPr>
          <a:xfrm rot="14857705" flipH="1">
            <a:off x="4232264" y="3093897"/>
            <a:ext cx="178643" cy="208295"/>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84065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552728" cy="315310"/>
          </a:xfrm>
        </p:spPr>
        <p:txBody>
          <a:bodyPr/>
          <a:lstStyle/>
          <a:p>
            <a:r>
              <a:rPr lang="ja-JP" altLang="en-US" dirty="0"/>
              <a:t>充実したアウトプットや柔軟な通知処理にて作業時間を削減</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使いやすさを意識した柔軟性のある帳票作成機能をご用意しています</a:t>
            </a:r>
            <a:endParaRPr lang="en-US" altLang="ja-JP" sz="1400" dirty="0"/>
          </a:p>
          <a:p>
            <a:r>
              <a:rPr lang="en-US" altLang="ja-JP" sz="1400" dirty="0"/>
              <a:t>Excel</a:t>
            </a:r>
            <a:r>
              <a:rPr lang="ja-JP" altLang="en-US" sz="1400" dirty="0"/>
              <a:t>との高い親和性により、二次加工を極力削減するような業務を考慮している為、複数会社管理で</a:t>
            </a:r>
            <a:endParaRPr lang="en-US" altLang="ja-JP" sz="1400" dirty="0"/>
          </a:p>
          <a:p>
            <a:r>
              <a:rPr lang="ja-JP" altLang="en-US" sz="1400" dirty="0"/>
              <a:t>蓄えられた人事給与データは、標準機能で「作表」「分析」「見える化」が可能です</a:t>
            </a:r>
          </a:p>
          <a:p>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pic>
        <p:nvPicPr>
          <p:cNvPr id="35" name="図 34"/>
          <p:cNvPicPr>
            <a:picLocks noChangeAspect="1"/>
          </p:cNvPicPr>
          <p:nvPr/>
        </p:nvPicPr>
        <p:blipFill>
          <a:blip r:embed="rId2"/>
          <a:stretch>
            <a:fillRect/>
          </a:stretch>
        </p:blipFill>
        <p:spPr>
          <a:xfrm>
            <a:off x="4817028" y="2463738"/>
            <a:ext cx="1085854" cy="739676"/>
          </a:xfrm>
          <a:prstGeom prst="rect">
            <a:avLst/>
          </a:prstGeom>
        </p:spPr>
      </p:pic>
      <p:sp>
        <p:nvSpPr>
          <p:cNvPr id="36" name="Rectangle 94"/>
          <p:cNvSpPr>
            <a:spLocks noChangeArrowheads="1"/>
          </p:cNvSpPr>
          <p:nvPr/>
        </p:nvSpPr>
        <p:spPr bwMode="auto">
          <a:xfrm>
            <a:off x="252456" y="1815666"/>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EXCEL</a:t>
            </a: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a:t>
            </a:r>
            <a:r>
              <a:rPr kumimoji="0" lang="en-US" altLang="ja-JP"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PDF</a:t>
            </a: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出力</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a:t>
            </a:r>
            <a:r>
              <a:rPr kumimoji="0" lang="en-US" altLang="ja-JP" sz="11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Excel Report</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a:t>
            </a:r>
            <a:endParaRPr kumimoji="0" lang="ja-JP" altLang="en-US" sz="1400" b="1" i="0" u="none" strike="noStrike" kern="0" cap="none" spc="0" normalizeH="0" baseline="0" noProof="0" dirty="0">
              <a:ln>
                <a:noFill/>
              </a:ln>
              <a:solidFill>
                <a:prstClr val="white"/>
              </a:solidFill>
              <a:effectLst/>
              <a:uLnTx/>
              <a:uFillTx/>
              <a:latin typeface="メイリオ"/>
              <a:ea typeface="メイリオ"/>
              <a:cs typeface="メイリオ" pitchFamily="50" charset="-128"/>
            </a:endParaRPr>
          </a:p>
        </p:txBody>
      </p:sp>
      <p:sp>
        <p:nvSpPr>
          <p:cNvPr id="37" name="Rectangle 94"/>
          <p:cNvSpPr>
            <a:spLocks noChangeArrowheads="1"/>
          </p:cNvSpPr>
          <p:nvPr/>
        </p:nvSpPr>
        <p:spPr bwMode="auto">
          <a:xfrm>
            <a:off x="4706839" y="1815666"/>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メイリオ"/>
                <a:ea typeface="メイリオ"/>
                <a:cs typeface="+mn-cs"/>
              </a:rPr>
              <a:t>Excel </a:t>
            </a: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差込</a:t>
            </a:r>
            <a:endPar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endParaRPr>
          </a:p>
        </p:txBody>
      </p:sp>
      <p:sp>
        <p:nvSpPr>
          <p:cNvPr id="38" name="Rectangle 94"/>
          <p:cNvSpPr>
            <a:spLocks noChangeArrowheads="1"/>
          </p:cNvSpPr>
          <p:nvPr/>
        </p:nvSpPr>
        <p:spPr bwMode="auto">
          <a:xfrm>
            <a:off x="252456" y="3399841"/>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集計表</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mn-cs"/>
              </a:rPr>
              <a:t>（</a:t>
            </a:r>
            <a:r>
              <a:rPr kumimoji="0" lang="en-US" altLang="ja-JP" sz="1100" b="1" i="0" u="none" strike="noStrike" kern="0" cap="none" spc="0" normalizeH="0" baseline="0" noProof="0" dirty="0">
                <a:ln>
                  <a:noFill/>
                </a:ln>
                <a:solidFill>
                  <a:prstClr val="white"/>
                </a:solidFill>
                <a:effectLst/>
                <a:uLnTx/>
                <a:uFillTx/>
                <a:latin typeface="メイリオ"/>
                <a:ea typeface="メイリオ"/>
                <a:cs typeface="+mn-cs"/>
              </a:rPr>
              <a:t>Pivot Report</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mn-cs"/>
              </a:rPr>
              <a:t>）</a:t>
            </a: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9" name="テキスト ボックス 38"/>
          <p:cNvSpPr txBox="1"/>
          <p:nvPr/>
        </p:nvSpPr>
        <p:spPr>
          <a:xfrm>
            <a:off x="287747" y="3692986"/>
            <a:ext cx="4212468" cy="275219"/>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rPr>
              <a:t>縦・横・集計項目を自由に定義し、ピボット形式の</a:t>
            </a:r>
            <a:endParaRPr kumimoji="0" lang="en-US" altLang="ja-JP" sz="10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レポートを作成。ドリルダウンに</a:t>
            </a:r>
            <a:r>
              <a:rPr kumimoji="0" lang="ja-JP" altLang="en-US" sz="1000" kern="0" dirty="0">
                <a:solidFill>
                  <a:prstClr val="black">
                    <a:lumMod val="85000"/>
                    <a:lumOff val="15000"/>
                  </a:prstClr>
                </a:solidFill>
                <a:cs typeface="メイリオ" pitchFamily="50" charset="-128"/>
              </a:rPr>
              <a:t>て</a:t>
            </a: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個人情報まで表示</a:t>
            </a:r>
            <a:endPar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p:txBody>
      </p:sp>
      <p:sp>
        <p:nvSpPr>
          <p:cNvPr id="40" name="Rectangle 94"/>
          <p:cNvSpPr>
            <a:spLocks noChangeArrowheads="1"/>
          </p:cNvSpPr>
          <p:nvPr/>
        </p:nvSpPr>
        <p:spPr bwMode="auto">
          <a:xfrm>
            <a:off x="4706839" y="3394729"/>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グラフ作成</a:t>
            </a:r>
            <a:r>
              <a:rPr kumimoji="0" lang="ja-JP" altLang="en-US" sz="1100" b="1" kern="0" dirty="0">
                <a:solidFill>
                  <a:prstClr val="white"/>
                </a:solidFill>
                <a:latin typeface="メイリオ"/>
                <a:ea typeface="メイリオ"/>
              </a:rPr>
              <a:t>（</a:t>
            </a:r>
            <a:r>
              <a:rPr kumimoji="0" lang="en-US" altLang="ja-JP" sz="1100" b="1" i="0" u="none" strike="noStrike" kern="0" cap="none" spc="0" normalizeH="0" baseline="0" noProof="0" dirty="0" err="1">
                <a:ln>
                  <a:noFill/>
                </a:ln>
                <a:solidFill>
                  <a:prstClr val="white"/>
                </a:solidFill>
                <a:effectLst/>
                <a:uLnTx/>
                <a:uFillTx/>
                <a:latin typeface="メイリオ"/>
                <a:ea typeface="メイリオ"/>
              </a:rPr>
              <a:t>ReportPlus</a:t>
            </a:r>
            <a:r>
              <a:rPr kumimoji="0" lang="ja-JP" altLang="en-US" sz="1100" b="1" i="0" u="none" strike="noStrike" kern="0" cap="none" spc="0" normalizeH="0" baseline="0" noProof="0" dirty="0">
                <a:ln>
                  <a:noFill/>
                </a:ln>
                <a:solidFill>
                  <a:prstClr val="white"/>
                </a:solidFill>
                <a:effectLst/>
                <a:uLnTx/>
                <a:uFillTx/>
                <a:latin typeface="メイリオ"/>
                <a:ea typeface="メイリオ"/>
              </a:rPr>
              <a:t>）</a:t>
            </a:r>
            <a:endPar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endParaRPr>
          </a:p>
        </p:txBody>
      </p:sp>
      <p:sp>
        <p:nvSpPr>
          <p:cNvPr id="41" name="テキスト ボックス 40"/>
          <p:cNvSpPr txBox="1"/>
          <p:nvPr/>
        </p:nvSpPr>
        <p:spPr>
          <a:xfrm>
            <a:off x="4723391" y="3687874"/>
            <a:ext cx="4212468" cy="275219"/>
          </a:xfrm>
          <a:prstGeom prst="rect">
            <a:avLst/>
          </a:prstGeom>
        </p:spPr>
        <p:txBody>
          <a:bodyPr wrap="none" lIns="0" tIns="0" rIns="0" bIns="0" rtlCol="0" anchor="t" anchorCtr="0">
            <a:noAutofit/>
          </a:bodyPr>
          <a:lstStyle/>
          <a:p>
            <a:r>
              <a:rPr lang="ja-JP" altLang="en-US" sz="1000" dirty="0">
                <a:solidFill>
                  <a:prstClr val="black">
                    <a:lumMod val="85000"/>
                    <a:lumOff val="15000"/>
                  </a:prstClr>
                </a:solidFill>
                <a:cs typeface="メイリオ" pitchFamily="50" charset="-128"/>
              </a:rPr>
              <a:t>年齢別男女比、資格取得分布などユーザで</a:t>
            </a:r>
            <a:endParaRPr lang="en-US" altLang="ja-JP" sz="1000" dirty="0">
              <a:solidFill>
                <a:prstClr val="black">
                  <a:lumMod val="85000"/>
                  <a:lumOff val="15000"/>
                </a:prstClr>
              </a:solidFill>
              <a:cs typeface="メイリオ" pitchFamily="50" charset="-128"/>
            </a:endParaRPr>
          </a:p>
          <a:p>
            <a:r>
              <a:rPr lang="ja-JP" altLang="en-US" sz="1000" dirty="0">
                <a:solidFill>
                  <a:prstClr val="black">
                    <a:lumMod val="85000"/>
                    <a:lumOff val="15000"/>
                  </a:prstClr>
                </a:solidFill>
                <a:cs typeface="メイリオ" pitchFamily="50" charset="-128"/>
              </a:rPr>
              <a:t>自由に作成することが可能</a:t>
            </a:r>
            <a:endParaRPr lang="en-US" altLang="ja-JP" sz="1000" dirty="0">
              <a:solidFill>
                <a:prstClr val="black">
                  <a:lumMod val="85000"/>
                  <a:lumOff val="15000"/>
                </a:prstClr>
              </a:solidFill>
              <a:cs typeface="メイリオ" pitchFamily="50" charset="-128"/>
            </a:endParaRPr>
          </a:p>
        </p:txBody>
      </p:sp>
      <p:sp>
        <p:nvSpPr>
          <p:cNvPr id="42" name="角丸四角形 41"/>
          <p:cNvSpPr/>
          <p:nvPr/>
        </p:nvSpPr>
        <p:spPr>
          <a:xfrm>
            <a:off x="4979151" y="2897091"/>
            <a:ext cx="1405106" cy="436626"/>
          </a:xfrm>
          <a:prstGeom prst="roundRect">
            <a:avLst>
              <a:gd name="adj" fmla="val 8855"/>
            </a:avLst>
          </a:prstGeom>
          <a:solidFill>
            <a:srgbClr val="EE5500"/>
          </a:solidFill>
          <a:ln w="25400" cap="flat" cmpd="sng" algn="ctr">
            <a:noFill/>
            <a:prstDash val="solid"/>
          </a:ln>
          <a:effectLst/>
        </p:spPr>
        <p:txBody>
          <a:bodyPr lIns="91432" tIns="45716" rIns="91432" bIns="45716" rtlCol="0" anchor="ctr"/>
          <a:lstStyle/>
          <a:p>
            <a:pPr marL="0" marR="0" lvl="0" indent="0" algn="ctr" defTabSz="914288"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white"/>
                </a:solidFill>
                <a:effectLst/>
                <a:uLnTx/>
                <a:uFillTx/>
                <a:latin typeface="メイリオ"/>
                <a:ea typeface="メイリオ"/>
                <a:cs typeface="+mn-cs"/>
              </a:rPr>
              <a:t>Excel</a:t>
            </a:r>
            <a:r>
              <a:rPr kumimoji="0" lang="ja-JP" altLang="en-US" sz="1050" b="0" i="0" u="none" strike="noStrike" kern="0" cap="none" spc="0" normalizeH="0" baseline="0" noProof="0" dirty="0">
                <a:ln>
                  <a:noFill/>
                </a:ln>
                <a:solidFill>
                  <a:prstClr val="white"/>
                </a:solidFill>
                <a:effectLst/>
                <a:uLnTx/>
                <a:uFillTx/>
                <a:latin typeface="メイリオ"/>
                <a:ea typeface="メイリオ"/>
                <a:cs typeface="+mn-cs"/>
              </a:rPr>
              <a:t>で</a:t>
            </a:r>
            <a:endParaRPr kumimoji="0" lang="en-US" altLang="ja-JP" sz="105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288"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white"/>
                </a:solidFill>
                <a:effectLst/>
                <a:uLnTx/>
                <a:uFillTx/>
                <a:latin typeface="メイリオ"/>
                <a:ea typeface="メイリオ"/>
                <a:cs typeface="+mn-cs"/>
              </a:rPr>
              <a:t>差込用フォーム作成</a:t>
            </a:r>
          </a:p>
        </p:txBody>
      </p:sp>
      <p:sp>
        <p:nvSpPr>
          <p:cNvPr id="45" name="右矢印 44"/>
          <p:cNvSpPr/>
          <p:nvPr/>
        </p:nvSpPr>
        <p:spPr>
          <a:xfrm>
            <a:off x="6472222" y="2717555"/>
            <a:ext cx="440038" cy="362884"/>
          </a:xfrm>
          <a:prstGeom prst="rightArrow">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46" name="図 45"/>
          <p:cNvPicPr>
            <a:picLocks noChangeAspect="1"/>
          </p:cNvPicPr>
          <p:nvPr/>
        </p:nvPicPr>
        <p:blipFill>
          <a:blip r:embed="rId3"/>
          <a:stretch>
            <a:fillRect/>
          </a:stretch>
        </p:blipFill>
        <p:spPr>
          <a:xfrm>
            <a:off x="483379" y="4209465"/>
            <a:ext cx="1418180" cy="722770"/>
          </a:xfrm>
          <a:prstGeom prst="rect">
            <a:avLst/>
          </a:prstGeom>
          <a:ln>
            <a:solidFill>
              <a:schemeClr val="bg1">
                <a:lumMod val="65000"/>
              </a:schemeClr>
            </a:solidFill>
          </a:ln>
        </p:spPr>
      </p:pic>
      <p:sp>
        <p:nvSpPr>
          <p:cNvPr id="47" name="角丸四角形 46"/>
          <p:cNvSpPr/>
          <p:nvPr/>
        </p:nvSpPr>
        <p:spPr>
          <a:xfrm>
            <a:off x="431540" y="4011910"/>
            <a:ext cx="1525204" cy="224043"/>
          </a:xfrm>
          <a:prstGeom prst="roundRect">
            <a:avLst>
              <a:gd name="adj" fmla="val 8855"/>
            </a:avLst>
          </a:prstGeom>
          <a:solidFill>
            <a:srgbClr val="EE5500"/>
          </a:solidFill>
          <a:ln w="25400" cap="flat" cmpd="sng" algn="ctr">
            <a:noFill/>
            <a:prstDash val="solid"/>
          </a:ln>
          <a:effectLst/>
        </p:spPr>
        <p:txBody>
          <a:bodyPr lIns="91432" tIns="45716" rIns="91432" bIns="45716" rtlCol="0" anchor="ctr"/>
          <a:lstStyle/>
          <a:p>
            <a:pPr marL="0" marR="0" lvl="0" indent="0" algn="ctr" defTabSz="914288"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white"/>
                </a:solidFill>
                <a:effectLst/>
                <a:uLnTx/>
                <a:uFillTx/>
                <a:latin typeface="メイリオ"/>
                <a:ea typeface="メイリオ"/>
                <a:cs typeface="+mn-cs"/>
              </a:rPr>
              <a:t>集計表作成</a:t>
            </a:r>
            <a:endPar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48" name="右矢印 47"/>
          <p:cNvSpPr/>
          <p:nvPr/>
        </p:nvSpPr>
        <p:spPr>
          <a:xfrm>
            <a:off x="2098104" y="4402535"/>
            <a:ext cx="440038" cy="362884"/>
          </a:xfrm>
          <a:prstGeom prst="rightArrow">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278815" y="2097985"/>
            <a:ext cx="4212468" cy="581777"/>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rPr>
              <a:t>画面上で列</a:t>
            </a:r>
            <a:r>
              <a:rPr kumimoji="0" lang="en-US" altLang="ja-JP" sz="1000" b="0" i="0" u="none" strike="noStrike" kern="0" cap="none" spc="0" normalizeH="0" baseline="0" noProof="0" dirty="0">
                <a:ln>
                  <a:noFill/>
                </a:ln>
                <a:solidFill>
                  <a:prstClr val="black">
                    <a:lumMod val="85000"/>
                    <a:lumOff val="15000"/>
                  </a:prstClr>
                </a:solidFill>
                <a:effectLst/>
                <a:uLnTx/>
                <a:uFillTx/>
              </a:rPr>
              <a:t>/</a:t>
            </a:r>
            <a:r>
              <a:rPr kumimoji="0" lang="ja-JP" altLang="en-US" sz="1000" b="0" i="0" u="none" strike="noStrike" kern="0" cap="none" spc="0" normalizeH="0" baseline="0" noProof="0" dirty="0">
                <a:ln>
                  <a:noFill/>
                </a:ln>
                <a:solidFill>
                  <a:prstClr val="black">
                    <a:lumMod val="85000"/>
                    <a:lumOff val="15000"/>
                  </a:prstClr>
                </a:solidFill>
                <a:effectLst/>
                <a:uLnTx/>
                <a:uFillTx/>
              </a:rPr>
              <a:t>行の任意配列や、ソート</a:t>
            </a:r>
            <a:r>
              <a:rPr kumimoji="0" lang="en-US" altLang="ja-JP" sz="1000" b="0" i="0" u="none" strike="noStrike" kern="0" cap="none" spc="0" normalizeH="0" baseline="0" noProof="0" dirty="0">
                <a:ln>
                  <a:noFill/>
                </a:ln>
                <a:solidFill>
                  <a:prstClr val="black">
                    <a:lumMod val="85000"/>
                    <a:lumOff val="15000"/>
                  </a:prstClr>
                </a:solidFill>
                <a:effectLst/>
                <a:uLnTx/>
                <a:uFillTx/>
              </a:rPr>
              <a:t>/</a:t>
            </a:r>
            <a:r>
              <a:rPr kumimoji="0" lang="ja-JP" altLang="en-US" sz="1000" b="0" i="0" u="none" strike="noStrike" kern="0" cap="none" spc="0" normalizeH="0" baseline="0" noProof="0" dirty="0">
                <a:ln>
                  <a:noFill/>
                </a:ln>
                <a:solidFill>
                  <a:prstClr val="black">
                    <a:lumMod val="85000"/>
                    <a:lumOff val="15000"/>
                  </a:prstClr>
                </a:solidFill>
                <a:effectLst/>
                <a:uLnTx/>
                <a:uFillTx/>
              </a:rPr>
              <a:t>フィルタ、金額</a:t>
            </a:r>
            <a:endParaRPr kumimoji="0" lang="en-US" altLang="ja-JP" sz="10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集計が可能。結果は、</a:t>
            </a:r>
            <a:r>
              <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rPr>
              <a:t>Excel</a:t>
            </a:r>
            <a:r>
              <a:rPr kumimoji="0" lang="ja-JP" altLang="en-US" sz="1000" b="0" i="0" u="none" strike="noStrike" kern="0" cap="none" spc="0" normalizeH="0" baseline="0" noProof="0" dirty="0" err="1">
                <a:ln>
                  <a:noFill/>
                </a:ln>
                <a:solidFill>
                  <a:prstClr val="black">
                    <a:lumMod val="85000"/>
                    <a:lumOff val="15000"/>
                  </a:prstClr>
                </a:solidFill>
                <a:effectLst/>
                <a:uLnTx/>
                <a:uFillTx/>
                <a:cs typeface="メイリオ" pitchFamily="50" charset="-128"/>
              </a:rPr>
              <a:t>、</a:t>
            </a:r>
            <a:r>
              <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rPr>
              <a:t>PDF</a:t>
            </a: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等に自由に展開</a:t>
            </a:r>
            <a:endPar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p:txBody>
      </p:sp>
      <p:sp>
        <p:nvSpPr>
          <p:cNvPr id="50" name="右矢印 49"/>
          <p:cNvSpPr/>
          <p:nvPr/>
        </p:nvSpPr>
        <p:spPr>
          <a:xfrm>
            <a:off x="1717213" y="2632957"/>
            <a:ext cx="440038" cy="362884"/>
          </a:xfrm>
          <a:prstGeom prst="rightArrow">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4" name="グループ化 53"/>
          <p:cNvGrpSpPr/>
          <p:nvPr/>
        </p:nvGrpSpPr>
        <p:grpSpPr>
          <a:xfrm>
            <a:off x="251618" y="2453252"/>
            <a:ext cx="1289984" cy="795689"/>
            <a:chOff x="539550" y="2601478"/>
            <a:chExt cx="5088355" cy="2750892"/>
          </a:xfrm>
        </p:grpSpPr>
        <p:pic>
          <p:nvPicPr>
            <p:cNvPr id="55" name="図 54"/>
            <p:cNvPicPr>
              <a:picLocks noChangeAspect="1"/>
            </p:cNvPicPr>
            <p:nvPr/>
          </p:nvPicPr>
          <p:blipFill>
            <a:blip r:embed="rId4"/>
            <a:stretch>
              <a:fillRect/>
            </a:stretch>
          </p:blipFill>
          <p:spPr>
            <a:xfrm>
              <a:off x="539550" y="2601478"/>
              <a:ext cx="5088355" cy="2750892"/>
            </a:xfrm>
            <a:prstGeom prst="rect">
              <a:avLst/>
            </a:prstGeom>
            <a:ln>
              <a:solidFill>
                <a:schemeClr val="bg1">
                  <a:lumMod val="65000"/>
                </a:schemeClr>
              </a:solidFill>
            </a:ln>
          </p:spPr>
        </p:pic>
        <p:pic>
          <p:nvPicPr>
            <p:cNvPr id="56" name="図 55"/>
            <p:cNvPicPr>
              <a:picLocks noChangeAspect="1"/>
            </p:cNvPicPr>
            <p:nvPr/>
          </p:nvPicPr>
          <p:blipFill>
            <a:blip r:embed="rId5"/>
            <a:stretch>
              <a:fillRect/>
            </a:stretch>
          </p:blipFill>
          <p:spPr>
            <a:xfrm>
              <a:off x="688592" y="2620329"/>
              <a:ext cx="1015757" cy="45719"/>
            </a:xfrm>
            <a:prstGeom prst="rect">
              <a:avLst/>
            </a:prstGeom>
            <a:ln>
              <a:solidFill>
                <a:schemeClr val="bg1">
                  <a:lumMod val="65000"/>
                </a:schemeClr>
              </a:solidFill>
            </a:ln>
          </p:spPr>
        </p:pic>
      </p:grpSp>
      <p:pic>
        <p:nvPicPr>
          <p:cNvPr id="57" name="図 56"/>
          <p:cNvPicPr>
            <a:picLocks noChangeAspect="1"/>
          </p:cNvPicPr>
          <p:nvPr/>
        </p:nvPicPr>
        <p:blipFill>
          <a:blip r:embed="rId6"/>
          <a:stretch>
            <a:fillRect/>
          </a:stretch>
        </p:blipFill>
        <p:spPr>
          <a:xfrm>
            <a:off x="2796024" y="4235953"/>
            <a:ext cx="1247736" cy="779833"/>
          </a:xfrm>
          <a:prstGeom prst="rect">
            <a:avLst/>
          </a:prstGeom>
          <a:ln>
            <a:solidFill>
              <a:schemeClr val="bg1">
                <a:lumMod val="65000"/>
              </a:schemeClr>
            </a:solidFill>
          </a:ln>
        </p:spPr>
      </p:pic>
      <p:sp>
        <p:nvSpPr>
          <p:cNvPr id="58" name="角丸四角形 57"/>
          <p:cNvSpPr/>
          <p:nvPr/>
        </p:nvSpPr>
        <p:spPr>
          <a:xfrm>
            <a:off x="2604816" y="4026244"/>
            <a:ext cx="1515837" cy="256012"/>
          </a:xfrm>
          <a:prstGeom prst="roundRect">
            <a:avLst>
              <a:gd name="adj" fmla="val 8855"/>
            </a:avLst>
          </a:prstGeom>
          <a:solidFill>
            <a:srgbClr val="EE5500"/>
          </a:solidFill>
          <a:ln w="25400" cap="flat" cmpd="sng" algn="ctr">
            <a:noFill/>
            <a:prstDash val="solid"/>
          </a:ln>
          <a:effectLst/>
        </p:spPr>
        <p:txBody>
          <a:bodyPr lIns="91432" tIns="45716" rIns="91432" bIns="45716" rtlCol="0" anchor="ctr"/>
          <a:lstStyle/>
          <a:p>
            <a:pPr marL="0" marR="0" lvl="0" indent="0" algn="ctr" defTabSz="914288"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white"/>
                </a:solidFill>
                <a:effectLst/>
                <a:uLnTx/>
                <a:uFillTx/>
                <a:latin typeface="メイリオ"/>
                <a:ea typeface="メイリオ"/>
                <a:cs typeface="+mn-cs"/>
              </a:rPr>
              <a:t>ドリルダウン</a:t>
            </a:r>
            <a:endPar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endParaRPr>
          </a:p>
        </p:txBody>
      </p:sp>
      <p:pic>
        <p:nvPicPr>
          <p:cNvPr id="59" name="図 58"/>
          <p:cNvPicPr>
            <a:picLocks noChangeAspect="1"/>
          </p:cNvPicPr>
          <p:nvPr/>
        </p:nvPicPr>
        <p:blipFill>
          <a:blip r:embed="rId7"/>
          <a:stretch>
            <a:fillRect/>
          </a:stretch>
        </p:blipFill>
        <p:spPr>
          <a:xfrm>
            <a:off x="7459207" y="2392792"/>
            <a:ext cx="837538" cy="606304"/>
          </a:xfrm>
          <a:prstGeom prst="rect">
            <a:avLst/>
          </a:prstGeom>
          <a:ln>
            <a:solidFill>
              <a:schemeClr val="bg1">
                <a:lumMod val="65000"/>
              </a:schemeClr>
            </a:solidFill>
          </a:ln>
        </p:spPr>
      </p:pic>
      <p:pic>
        <p:nvPicPr>
          <p:cNvPr id="60" name="図 59"/>
          <p:cNvPicPr>
            <a:picLocks noChangeAspect="1"/>
          </p:cNvPicPr>
          <p:nvPr/>
        </p:nvPicPr>
        <p:blipFill>
          <a:blip r:embed="rId8"/>
          <a:stretch>
            <a:fillRect/>
          </a:stretch>
        </p:blipFill>
        <p:spPr>
          <a:xfrm>
            <a:off x="3361392" y="2813513"/>
            <a:ext cx="884412" cy="443391"/>
          </a:xfrm>
          <a:prstGeom prst="rect">
            <a:avLst/>
          </a:prstGeom>
          <a:ln>
            <a:solidFill>
              <a:schemeClr val="bg1">
                <a:lumMod val="65000"/>
              </a:schemeClr>
            </a:solidFill>
          </a:ln>
        </p:spPr>
      </p:pic>
      <p:pic>
        <p:nvPicPr>
          <p:cNvPr id="61" name="図 60"/>
          <p:cNvPicPr>
            <a:picLocks noChangeAspect="1"/>
          </p:cNvPicPr>
          <p:nvPr/>
        </p:nvPicPr>
        <p:blipFill>
          <a:blip r:embed="rId9"/>
          <a:stretch>
            <a:fillRect/>
          </a:stretch>
        </p:blipFill>
        <p:spPr>
          <a:xfrm>
            <a:off x="3684348" y="2500819"/>
            <a:ext cx="801248" cy="433471"/>
          </a:xfrm>
          <a:prstGeom prst="rect">
            <a:avLst/>
          </a:prstGeom>
          <a:ln>
            <a:solidFill>
              <a:schemeClr val="bg1">
                <a:lumMod val="65000"/>
              </a:schemeClr>
            </a:solidFill>
          </a:ln>
        </p:spPr>
      </p:pic>
      <p:pic>
        <p:nvPicPr>
          <p:cNvPr id="62" name="図 61"/>
          <p:cNvPicPr>
            <a:picLocks noChangeAspect="1"/>
          </p:cNvPicPr>
          <p:nvPr/>
        </p:nvPicPr>
        <p:blipFill>
          <a:blip r:embed="rId10"/>
          <a:stretch>
            <a:fillRect/>
          </a:stretch>
        </p:blipFill>
        <p:spPr>
          <a:xfrm>
            <a:off x="4977423" y="4155926"/>
            <a:ext cx="1499015" cy="837179"/>
          </a:xfrm>
          <a:prstGeom prst="rect">
            <a:avLst/>
          </a:prstGeom>
          <a:ln>
            <a:solidFill>
              <a:schemeClr val="bg1">
                <a:lumMod val="65000"/>
              </a:schemeClr>
            </a:solidFill>
          </a:ln>
        </p:spPr>
      </p:pic>
      <p:sp>
        <p:nvSpPr>
          <p:cNvPr id="64" name="テキスト ボックス 63"/>
          <p:cNvSpPr txBox="1"/>
          <p:nvPr/>
        </p:nvSpPr>
        <p:spPr>
          <a:xfrm>
            <a:off x="4959933" y="3961098"/>
            <a:ext cx="170029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a:ea typeface="メイリオ"/>
                <a:cs typeface="+mn-cs"/>
              </a:rPr>
              <a:t>前年比較人件費差異</a:t>
            </a:r>
          </a:p>
        </p:txBody>
      </p:sp>
      <p:sp>
        <p:nvSpPr>
          <p:cNvPr id="65" name="テキスト ボックス 64"/>
          <p:cNvSpPr txBox="1"/>
          <p:nvPr/>
        </p:nvSpPr>
        <p:spPr>
          <a:xfrm>
            <a:off x="6794295" y="3961098"/>
            <a:ext cx="15941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a:ea typeface="メイリオ"/>
                <a:cs typeface="+mn-cs"/>
              </a:rPr>
              <a:t>給与平均男女比</a:t>
            </a:r>
          </a:p>
        </p:txBody>
      </p:sp>
      <p:sp>
        <p:nvSpPr>
          <p:cNvPr id="97" name="テキスト ボックス 96"/>
          <p:cNvSpPr txBox="1"/>
          <p:nvPr/>
        </p:nvSpPr>
        <p:spPr>
          <a:xfrm>
            <a:off x="4723391" y="2097985"/>
            <a:ext cx="4392020" cy="376618"/>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rPr>
              <a:t>Excel</a:t>
            </a: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で作成した帳票フォームに管理項目を差込</a:t>
            </a:r>
            <a:endPar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rPr>
              <a:t>テンプレート化して</a:t>
            </a:r>
            <a:r>
              <a:rPr kumimoji="0" lang="en-US" altLang="ja-JP" sz="1000" b="0" i="0" u="none" strike="noStrike" kern="0" cap="none" spc="0" normalizeH="0" baseline="0" noProof="0" dirty="0">
                <a:ln>
                  <a:noFill/>
                </a:ln>
                <a:solidFill>
                  <a:prstClr val="black">
                    <a:lumMod val="85000"/>
                    <a:lumOff val="15000"/>
                  </a:prstClr>
                </a:solidFill>
                <a:effectLst/>
                <a:uLnTx/>
                <a:uFillTx/>
              </a:rPr>
              <a:t>Excel</a:t>
            </a:r>
            <a:r>
              <a:rPr kumimoji="0" lang="ja-JP" altLang="en-US" sz="1000" b="0" i="0" u="none" strike="noStrike" kern="0" cap="none" spc="0" normalizeH="0" baseline="0" noProof="0" dirty="0">
                <a:ln>
                  <a:noFill/>
                </a:ln>
                <a:solidFill>
                  <a:prstClr val="black">
                    <a:lumMod val="85000"/>
                    <a:lumOff val="15000"/>
                  </a:prstClr>
                </a:solidFill>
                <a:effectLst/>
                <a:uLnTx/>
                <a:uFillTx/>
              </a:rPr>
              <a:t>・</a:t>
            </a:r>
            <a:r>
              <a:rPr kumimoji="0" lang="en-US" altLang="ja-JP" sz="1000" b="0" i="0" u="none" strike="noStrike" kern="0" cap="none" spc="0" normalizeH="0" baseline="0" noProof="0" dirty="0">
                <a:ln>
                  <a:noFill/>
                </a:ln>
                <a:solidFill>
                  <a:prstClr val="black">
                    <a:lumMod val="85000"/>
                    <a:lumOff val="15000"/>
                  </a:prstClr>
                </a:solidFill>
                <a:effectLst/>
                <a:uLnTx/>
                <a:uFillTx/>
              </a:rPr>
              <a:t>PDF</a:t>
            </a:r>
            <a:r>
              <a:rPr kumimoji="0" lang="ja-JP" altLang="en-US" sz="1000" b="0" i="0" u="none" strike="noStrike" kern="0" cap="none" spc="0" normalizeH="0" baseline="0" noProof="0" dirty="0">
                <a:ln>
                  <a:noFill/>
                </a:ln>
                <a:solidFill>
                  <a:prstClr val="black">
                    <a:lumMod val="85000"/>
                    <a:lumOff val="15000"/>
                  </a:prstClr>
                </a:solidFill>
                <a:effectLst/>
                <a:uLnTx/>
                <a:uFillTx/>
              </a:rPr>
              <a:t>へ出力可能</a:t>
            </a:r>
            <a:endParaRPr kumimoji="0" lang="en-US" altLang="ja-JP" sz="1000" b="0" i="0" u="none" strike="noStrike" kern="0" cap="none" spc="0" normalizeH="0" baseline="0" noProof="0" dirty="0">
              <a:ln>
                <a:noFill/>
              </a:ln>
              <a:solidFill>
                <a:prstClr val="black">
                  <a:lumMod val="85000"/>
                  <a:lumOff val="15000"/>
                </a:prstClr>
              </a:solidFill>
              <a:effectLst/>
              <a:uLnTx/>
              <a:uFillTx/>
            </a:endParaRPr>
          </a:p>
        </p:txBody>
      </p:sp>
      <p:grpSp>
        <p:nvGrpSpPr>
          <p:cNvPr id="98" name="グループ化 97"/>
          <p:cNvGrpSpPr/>
          <p:nvPr/>
        </p:nvGrpSpPr>
        <p:grpSpPr>
          <a:xfrm>
            <a:off x="2627106" y="2530981"/>
            <a:ext cx="287338" cy="379413"/>
            <a:chOff x="755650" y="3768725"/>
            <a:chExt cx="287338" cy="379413"/>
          </a:xfrm>
        </p:grpSpPr>
        <p:sp>
          <p:nvSpPr>
            <p:cNvPr id="9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4" name="グループ化 103"/>
          <p:cNvGrpSpPr/>
          <p:nvPr/>
        </p:nvGrpSpPr>
        <p:grpSpPr>
          <a:xfrm>
            <a:off x="2247447" y="2530981"/>
            <a:ext cx="287338" cy="379413"/>
            <a:chOff x="1476375" y="3768725"/>
            <a:chExt cx="287338" cy="379413"/>
          </a:xfrm>
        </p:grpSpPr>
        <p:sp>
          <p:nvSpPr>
            <p:cNvPr id="105"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グループ化 109"/>
          <p:cNvGrpSpPr/>
          <p:nvPr/>
        </p:nvGrpSpPr>
        <p:grpSpPr>
          <a:xfrm>
            <a:off x="3006765" y="2530981"/>
            <a:ext cx="287338" cy="379413"/>
            <a:chOff x="3636963" y="3768725"/>
            <a:chExt cx="287338" cy="379413"/>
          </a:xfrm>
        </p:grpSpPr>
        <p:sp>
          <p:nvSpPr>
            <p:cNvPr id="111"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6" name="グループ化 115"/>
          <p:cNvGrpSpPr/>
          <p:nvPr/>
        </p:nvGrpSpPr>
        <p:grpSpPr>
          <a:xfrm>
            <a:off x="7083284" y="2895786"/>
            <a:ext cx="287338" cy="379413"/>
            <a:chOff x="755650" y="3768725"/>
            <a:chExt cx="287338" cy="379413"/>
          </a:xfrm>
        </p:grpSpPr>
        <p:sp>
          <p:nvSpPr>
            <p:cNvPr id="11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2" name="グループ化 121"/>
          <p:cNvGrpSpPr/>
          <p:nvPr/>
        </p:nvGrpSpPr>
        <p:grpSpPr>
          <a:xfrm>
            <a:off x="7083284" y="2499742"/>
            <a:ext cx="287338" cy="379413"/>
            <a:chOff x="1476375" y="3768725"/>
            <a:chExt cx="287338" cy="379413"/>
          </a:xfrm>
        </p:grpSpPr>
        <p:sp>
          <p:nvSpPr>
            <p:cNvPr id="123"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28" name="図 127"/>
          <p:cNvPicPr>
            <a:picLocks noChangeAspect="1"/>
          </p:cNvPicPr>
          <p:nvPr/>
        </p:nvPicPr>
        <p:blipFill>
          <a:blip r:embed="rId11"/>
          <a:stretch>
            <a:fillRect/>
          </a:stretch>
        </p:blipFill>
        <p:spPr>
          <a:xfrm>
            <a:off x="8044837" y="2707601"/>
            <a:ext cx="783452" cy="593284"/>
          </a:xfrm>
          <a:prstGeom prst="rect">
            <a:avLst/>
          </a:prstGeom>
          <a:ln>
            <a:solidFill>
              <a:schemeClr val="bg1">
                <a:lumMod val="65000"/>
              </a:schemeClr>
            </a:solidFill>
          </a:ln>
        </p:spPr>
      </p:pic>
      <p:pic>
        <p:nvPicPr>
          <p:cNvPr id="10" name="図 9"/>
          <p:cNvPicPr>
            <a:picLocks noChangeAspect="1"/>
          </p:cNvPicPr>
          <p:nvPr/>
        </p:nvPicPr>
        <p:blipFill>
          <a:blip r:embed="rId12"/>
          <a:stretch>
            <a:fillRect/>
          </a:stretch>
        </p:blipFill>
        <p:spPr>
          <a:xfrm>
            <a:off x="6872412" y="4162332"/>
            <a:ext cx="1505726" cy="844696"/>
          </a:xfrm>
          <a:prstGeom prst="rect">
            <a:avLst/>
          </a:prstGeom>
          <a:ln>
            <a:solidFill>
              <a:schemeClr val="bg1">
                <a:lumMod val="65000"/>
              </a:schemeClr>
            </a:solidFill>
          </a:ln>
        </p:spPr>
      </p:pic>
    </p:spTree>
    <p:extLst>
      <p:ext uri="{BB962C8B-B14F-4D97-AF65-F5344CB8AC3E}">
        <p14:creationId xmlns:p14="http://schemas.microsoft.com/office/powerpoint/2010/main" val="261358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1" y="591530"/>
            <a:ext cx="6952219" cy="315310"/>
          </a:xfrm>
        </p:spPr>
        <p:txBody>
          <a:bodyPr/>
          <a:lstStyle/>
          <a:p>
            <a:r>
              <a:rPr lang="ja-JP" altLang="en-US" dirty="0"/>
              <a:t>豊富な管理項目と柔軟な計算式における業務効率化が可能</a:t>
            </a:r>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57" name="Freeform 116"/>
          <p:cNvSpPr>
            <a:spLocks noEditPoints="1"/>
          </p:cNvSpPr>
          <p:nvPr/>
        </p:nvSpPr>
        <p:spPr bwMode="auto">
          <a:xfrm>
            <a:off x="6265914" y="1335680"/>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8" name="Freeform 116"/>
          <p:cNvSpPr>
            <a:spLocks noEditPoints="1"/>
          </p:cNvSpPr>
          <p:nvPr/>
        </p:nvSpPr>
        <p:spPr bwMode="auto">
          <a:xfrm>
            <a:off x="7481101" y="1335680"/>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9" name="Freeform 116"/>
          <p:cNvSpPr>
            <a:spLocks noEditPoints="1"/>
          </p:cNvSpPr>
          <p:nvPr/>
        </p:nvSpPr>
        <p:spPr bwMode="auto">
          <a:xfrm>
            <a:off x="6265915" y="2086915"/>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0" name="Freeform 116"/>
          <p:cNvSpPr>
            <a:spLocks noEditPoints="1"/>
          </p:cNvSpPr>
          <p:nvPr/>
        </p:nvSpPr>
        <p:spPr bwMode="auto">
          <a:xfrm>
            <a:off x="7481100" y="2093087"/>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4" name="円柱 63"/>
          <p:cNvSpPr/>
          <p:nvPr/>
        </p:nvSpPr>
        <p:spPr>
          <a:xfrm>
            <a:off x="3736142" y="1210003"/>
            <a:ext cx="1320633" cy="857691"/>
          </a:xfrm>
          <a:prstGeom prst="can">
            <a:avLst/>
          </a:prstGeom>
          <a:gradFill rotWithShape="1">
            <a:gsLst>
              <a:gs pos="0">
                <a:srgbClr val="D580B2">
                  <a:shade val="51000"/>
                  <a:satMod val="130000"/>
                </a:srgbClr>
              </a:gs>
              <a:gs pos="80000">
                <a:srgbClr val="D580B2">
                  <a:shade val="93000"/>
                  <a:satMod val="130000"/>
                </a:srgbClr>
              </a:gs>
              <a:gs pos="100000">
                <a:srgbClr val="D580B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従業員</a:t>
            </a:r>
            <a:endParaRPr kumimoji="0" lang="en-US" altLang="ja-JP" sz="1600" b="1"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情報</a:t>
            </a:r>
          </a:p>
        </p:txBody>
      </p:sp>
      <p:sp>
        <p:nvSpPr>
          <p:cNvPr id="65" name="加算 64"/>
          <p:cNvSpPr/>
          <p:nvPr/>
        </p:nvSpPr>
        <p:spPr>
          <a:xfrm>
            <a:off x="2754860" y="1476421"/>
            <a:ext cx="654798" cy="663281"/>
          </a:xfrm>
          <a:prstGeom prst="mathPlus">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等号 65"/>
          <p:cNvSpPr/>
          <p:nvPr/>
        </p:nvSpPr>
        <p:spPr>
          <a:xfrm>
            <a:off x="5305127" y="1593778"/>
            <a:ext cx="585872" cy="462899"/>
          </a:xfrm>
          <a:prstGeom prst="mathEqual">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7" name="Freeform 7"/>
          <p:cNvSpPr>
            <a:spLocks noEditPoints="1"/>
          </p:cNvSpPr>
          <p:nvPr/>
        </p:nvSpPr>
        <p:spPr bwMode="auto">
          <a:xfrm>
            <a:off x="3616437" y="2103231"/>
            <a:ext cx="295526" cy="48122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8" name="Freeform 8"/>
          <p:cNvSpPr>
            <a:spLocks noEditPoints="1"/>
          </p:cNvSpPr>
          <p:nvPr/>
        </p:nvSpPr>
        <p:spPr bwMode="auto">
          <a:xfrm>
            <a:off x="4018027" y="2118745"/>
            <a:ext cx="293530" cy="48122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9" name="Freeform 23"/>
          <p:cNvSpPr>
            <a:spLocks noEditPoints="1"/>
          </p:cNvSpPr>
          <p:nvPr/>
        </p:nvSpPr>
        <p:spPr bwMode="auto">
          <a:xfrm>
            <a:off x="4408495" y="2133467"/>
            <a:ext cx="293530" cy="45726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0" name="Freeform 24"/>
          <p:cNvSpPr>
            <a:spLocks noEditPoints="1"/>
          </p:cNvSpPr>
          <p:nvPr/>
        </p:nvSpPr>
        <p:spPr bwMode="auto">
          <a:xfrm>
            <a:off x="4798963" y="2114336"/>
            <a:ext cx="295526" cy="493209"/>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1" name="Freeform 7"/>
          <p:cNvSpPr>
            <a:spLocks noEditPoints="1"/>
          </p:cNvSpPr>
          <p:nvPr/>
        </p:nvSpPr>
        <p:spPr bwMode="auto">
          <a:xfrm>
            <a:off x="6850974" y="1370441"/>
            <a:ext cx="295526" cy="48122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2" name="Freeform 8"/>
          <p:cNvSpPr>
            <a:spLocks noEditPoints="1"/>
          </p:cNvSpPr>
          <p:nvPr/>
        </p:nvSpPr>
        <p:spPr bwMode="auto">
          <a:xfrm>
            <a:off x="6838201" y="2090521"/>
            <a:ext cx="293530" cy="48122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3" name="Freeform 23"/>
          <p:cNvSpPr>
            <a:spLocks noEditPoints="1"/>
          </p:cNvSpPr>
          <p:nvPr/>
        </p:nvSpPr>
        <p:spPr bwMode="auto">
          <a:xfrm>
            <a:off x="8053278" y="1345851"/>
            <a:ext cx="293530" cy="45726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4" name="Freeform 24"/>
          <p:cNvSpPr>
            <a:spLocks noEditPoints="1"/>
          </p:cNvSpPr>
          <p:nvPr/>
        </p:nvSpPr>
        <p:spPr bwMode="auto">
          <a:xfrm>
            <a:off x="8056895" y="2061102"/>
            <a:ext cx="295526" cy="493209"/>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7" name="グループ化 6"/>
          <p:cNvGrpSpPr/>
          <p:nvPr/>
        </p:nvGrpSpPr>
        <p:grpSpPr>
          <a:xfrm>
            <a:off x="550247" y="1649970"/>
            <a:ext cx="2056708" cy="418390"/>
            <a:chOff x="550247" y="1649304"/>
            <a:chExt cx="2056708" cy="418390"/>
          </a:xfrm>
        </p:grpSpPr>
        <p:sp>
          <p:nvSpPr>
            <p:cNvPr id="61" name="角丸四角形 60"/>
            <p:cNvSpPr/>
            <p:nvPr/>
          </p:nvSpPr>
          <p:spPr>
            <a:xfrm>
              <a:off x="550247" y="1649304"/>
              <a:ext cx="2056708" cy="418390"/>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　　 計算式設定</a:t>
              </a:r>
            </a:p>
          </p:txBody>
        </p:sp>
        <p:sp>
          <p:nvSpPr>
            <p:cNvPr id="75" name="Freeform 324"/>
            <p:cNvSpPr>
              <a:spLocks noEditPoints="1"/>
            </p:cNvSpPr>
            <p:nvPr/>
          </p:nvSpPr>
          <p:spPr bwMode="auto">
            <a:xfrm>
              <a:off x="761185" y="1705423"/>
              <a:ext cx="316206" cy="31620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8" name="グループ化 7"/>
          <p:cNvGrpSpPr/>
          <p:nvPr/>
        </p:nvGrpSpPr>
        <p:grpSpPr>
          <a:xfrm>
            <a:off x="550247" y="2154691"/>
            <a:ext cx="2056708" cy="418390"/>
            <a:chOff x="550247" y="2154691"/>
            <a:chExt cx="2056708" cy="418390"/>
          </a:xfrm>
        </p:grpSpPr>
        <p:sp>
          <p:nvSpPr>
            <p:cNvPr id="62" name="角丸四角形 61"/>
            <p:cNvSpPr/>
            <p:nvPr/>
          </p:nvSpPr>
          <p:spPr>
            <a:xfrm>
              <a:off x="550247" y="2154691"/>
              <a:ext cx="2056708" cy="418390"/>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　　 汎用条件設定</a:t>
              </a:r>
            </a:p>
          </p:txBody>
        </p:sp>
        <p:sp>
          <p:nvSpPr>
            <p:cNvPr id="76" name="Freeform 418"/>
            <p:cNvSpPr>
              <a:spLocks noEditPoints="1"/>
            </p:cNvSpPr>
            <p:nvPr/>
          </p:nvSpPr>
          <p:spPr bwMode="auto">
            <a:xfrm>
              <a:off x="732760" y="2233815"/>
              <a:ext cx="295436" cy="22317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5" name="グループ化 4"/>
          <p:cNvGrpSpPr/>
          <p:nvPr/>
        </p:nvGrpSpPr>
        <p:grpSpPr>
          <a:xfrm>
            <a:off x="550247" y="1145248"/>
            <a:ext cx="2066760" cy="418390"/>
            <a:chOff x="550248" y="1145248"/>
            <a:chExt cx="2066760" cy="418390"/>
          </a:xfrm>
        </p:grpSpPr>
        <p:sp>
          <p:nvSpPr>
            <p:cNvPr id="63" name="角丸四角形 62"/>
            <p:cNvSpPr/>
            <p:nvPr/>
          </p:nvSpPr>
          <p:spPr>
            <a:xfrm>
              <a:off x="550248" y="1145248"/>
              <a:ext cx="2066760" cy="418390"/>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　　 項目設定　</a:t>
              </a:r>
            </a:p>
          </p:txBody>
        </p:sp>
        <p:grpSp>
          <p:nvGrpSpPr>
            <p:cNvPr id="77" name="グループ化 76"/>
            <p:cNvGrpSpPr/>
            <p:nvPr/>
          </p:nvGrpSpPr>
          <p:grpSpPr>
            <a:xfrm>
              <a:off x="752540" y="1207862"/>
              <a:ext cx="256696" cy="334660"/>
              <a:chOff x="6865420" y="4387146"/>
              <a:chExt cx="475652" cy="589055"/>
            </a:xfrm>
            <a:solidFill>
              <a:srgbClr val="EE5500">
                <a:lumMod val="75000"/>
              </a:srgbClr>
            </a:solidFill>
          </p:grpSpPr>
          <p:sp>
            <p:nvSpPr>
              <p:cNvPr id="78"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9" name="テキスト ボックス 78"/>
              <p:cNvSpPr txBox="1"/>
              <p:nvPr/>
            </p:nvSpPr>
            <p:spPr>
              <a:xfrm>
                <a:off x="6865420" y="4515726"/>
                <a:ext cx="474214" cy="4604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EE5500">
                        <a:lumMod val="60000"/>
                        <a:lumOff val="40000"/>
                      </a:srgbClr>
                    </a:solidFill>
                    <a:effectLst/>
                    <a:uLnTx/>
                    <a:uFillTx/>
                  </a:rPr>
                  <a:t>￥</a:t>
                </a:r>
              </a:p>
            </p:txBody>
          </p:sp>
        </p:grpSp>
      </p:grpSp>
      <p:grpSp>
        <p:nvGrpSpPr>
          <p:cNvPr id="133" name="グループ化 132"/>
          <p:cNvGrpSpPr/>
          <p:nvPr/>
        </p:nvGrpSpPr>
        <p:grpSpPr>
          <a:xfrm>
            <a:off x="294992" y="2606908"/>
            <a:ext cx="8640000" cy="2335799"/>
            <a:chOff x="71500" y="3861048"/>
            <a:chExt cx="9001000" cy="2433394"/>
          </a:xfrm>
        </p:grpSpPr>
        <p:sp>
          <p:nvSpPr>
            <p:cNvPr id="106" name="角丸四角形 105"/>
            <p:cNvSpPr/>
            <p:nvPr/>
          </p:nvSpPr>
          <p:spPr>
            <a:xfrm>
              <a:off x="3345215" y="3883251"/>
              <a:ext cx="3243009" cy="1016375"/>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7" name="角丸四角形 106"/>
            <p:cNvSpPr/>
            <p:nvPr/>
          </p:nvSpPr>
          <p:spPr>
            <a:xfrm>
              <a:off x="3345215" y="4983100"/>
              <a:ext cx="5727285" cy="1307057"/>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8" name="角丸四角形 107"/>
            <p:cNvSpPr/>
            <p:nvPr/>
          </p:nvSpPr>
          <p:spPr>
            <a:xfrm>
              <a:off x="6660232" y="3903002"/>
              <a:ext cx="2412268" cy="996623"/>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9" name="角丸四角形 108"/>
            <p:cNvSpPr/>
            <p:nvPr/>
          </p:nvSpPr>
          <p:spPr>
            <a:xfrm>
              <a:off x="71500" y="3861048"/>
              <a:ext cx="3198538" cy="2433394"/>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0" name="Text Box 19"/>
            <p:cNvSpPr txBox="1">
              <a:spLocks noChangeArrowheads="1"/>
            </p:cNvSpPr>
            <p:nvPr/>
          </p:nvSpPr>
          <p:spPr bwMode="auto">
            <a:xfrm>
              <a:off x="431539" y="4196917"/>
              <a:ext cx="2907361" cy="10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dirty="0">
                  <a:solidFill>
                    <a:prstClr val="black"/>
                  </a:solidFill>
                  <a:latin typeface="メイリオ" pitchFamily="50" charset="-128"/>
                  <a:ea typeface="メイリオ" pitchFamily="50" charset="-128"/>
                  <a:cs typeface="メイリオ" pitchFamily="50" charset="-128"/>
                </a:rPr>
                <a:t>基本給、残業項目、調整用項目</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日給（時給）、現物支給項目、等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通知欄用項目（退職金ポイント等）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計算専用項目（金額・単価・フラグ）</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管理項目（仕訳連携用、レポート用）</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天引き用項目（控除用</a:t>
              </a:r>
              <a:r>
                <a:rPr lang="en-US" altLang="ja-JP" sz="1000" dirty="0">
                  <a:solidFill>
                    <a:prstClr val="black"/>
                  </a:solidFill>
                  <a:latin typeface="メイリオ" pitchFamily="50" charset="-128"/>
                  <a:ea typeface="メイリオ" pitchFamily="50" charset="-128"/>
                  <a:cs typeface="メイリオ" pitchFamily="50" charset="-128"/>
                </a:rPr>
                <a:t>FB</a:t>
              </a:r>
              <a:r>
                <a:rPr lang="ja-JP" altLang="en-US" sz="1000" dirty="0">
                  <a:solidFill>
                    <a:prstClr val="black"/>
                  </a:solidFill>
                  <a:latin typeface="メイリオ" pitchFamily="50" charset="-128"/>
                  <a:ea typeface="メイリオ" pitchFamily="50" charset="-128"/>
                  <a:cs typeface="メイリオ" pitchFamily="50" charset="-128"/>
                </a:rPr>
                <a:t>データ一括作成）</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11" name="Text Box 72"/>
            <p:cNvSpPr txBox="1">
              <a:spLocks noChangeArrowheads="1"/>
            </p:cNvSpPr>
            <p:nvPr/>
          </p:nvSpPr>
          <p:spPr bwMode="auto">
            <a:xfrm>
              <a:off x="71996" y="5295670"/>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■項目設定例：</a:t>
              </a:r>
            </a:p>
          </p:txBody>
        </p:sp>
        <p:sp>
          <p:nvSpPr>
            <p:cNvPr id="112" name="Text Box 19"/>
            <p:cNvSpPr txBox="1">
              <a:spLocks noChangeArrowheads="1"/>
            </p:cNvSpPr>
            <p:nvPr/>
          </p:nvSpPr>
          <p:spPr bwMode="auto">
            <a:xfrm>
              <a:off x="469681" y="5519247"/>
              <a:ext cx="2859969"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メイリオ" pitchFamily="50" charset="-128"/>
                  <a:ea typeface="メイリオ" pitchFamily="50" charset="-128"/>
                  <a:cs typeface="メイリオ" pitchFamily="50" charset="-128"/>
                </a:rPr>
                <a:t>給与明細表示・非表示設定</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支給区分</a:t>
              </a: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r>
                <a:rPr lang="ja-JP" altLang="en-US" sz="1000" dirty="0">
                  <a:solidFill>
                    <a:prstClr val="black"/>
                  </a:solidFill>
                  <a:latin typeface="メイリオ" pitchFamily="50" charset="-128"/>
                  <a:ea typeface="メイリオ" pitchFamily="50" charset="-128"/>
                  <a:cs typeface="メイリオ" pitchFamily="50" charset="-128"/>
                </a:rPr>
                <a:t>課税</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社保</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雇用</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労災保険の対象設定</a:t>
              </a: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r>
                <a:rPr lang="ja-JP" altLang="en-US" sz="1000" dirty="0">
                  <a:solidFill>
                    <a:prstClr val="black"/>
                  </a:solidFill>
                  <a:latin typeface="メイリオ" pitchFamily="50" charset="-128"/>
                  <a:ea typeface="メイリオ" pitchFamily="50" charset="-128"/>
                  <a:cs typeface="メイリオ" pitchFamily="50" charset="-128"/>
                </a:rPr>
                <a:t>計算対象社員区分設定</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日割り計算の有無</a:t>
              </a: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r>
                <a:rPr lang="ja-JP" altLang="en-US" sz="1000" dirty="0">
                  <a:solidFill>
                    <a:prstClr val="black"/>
                  </a:solidFill>
                  <a:latin typeface="メイリオ" pitchFamily="50" charset="-128"/>
                  <a:ea typeface="メイリオ" pitchFamily="50" charset="-128"/>
                  <a:cs typeface="メイリオ" pitchFamily="50" charset="-128"/>
                </a:rPr>
                <a:t>金額丸め設定</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通勤費非課税限度額設定</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13" name="Text Box 72"/>
            <p:cNvSpPr txBox="1">
              <a:spLocks noChangeArrowheads="1"/>
            </p:cNvSpPr>
            <p:nvPr/>
          </p:nvSpPr>
          <p:spPr bwMode="auto">
            <a:xfrm>
              <a:off x="86408"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■項目作成例</a:t>
              </a:r>
              <a:r>
                <a:rPr lang="ja-JP" altLang="en-US" sz="1000" dirty="0">
                  <a:solidFill>
                    <a:prstClr val="black"/>
                  </a:solidFill>
                  <a:cs typeface="メイリオ" pitchFamily="50" charset="-128"/>
                </a:rPr>
                <a:t>：</a:t>
              </a:r>
              <a:r>
                <a:rPr lang="ja-JP" altLang="en-US" sz="1000" b="1" dirty="0">
                  <a:solidFill>
                    <a:srgbClr val="008CCF"/>
                  </a:solidFill>
                  <a:cs typeface="メイリオ" pitchFamily="50" charset="-128"/>
                </a:rPr>
                <a:t>約</a:t>
              </a:r>
              <a:r>
                <a:rPr lang="en-US" altLang="ja-JP" sz="1000" b="1" dirty="0">
                  <a:solidFill>
                    <a:srgbClr val="008CCF"/>
                  </a:solidFill>
                  <a:cs typeface="メイリオ" pitchFamily="50" charset="-128"/>
                </a:rPr>
                <a:t>1</a:t>
              </a:r>
              <a:r>
                <a:rPr lang="ja-JP" altLang="en-US" sz="1000" b="1" dirty="0">
                  <a:solidFill>
                    <a:srgbClr val="008CCF"/>
                  </a:solidFill>
                  <a:cs typeface="メイリオ" pitchFamily="50" charset="-128"/>
                </a:rPr>
                <a:t>万項目</a:t>
              </a:r>
              <a:r>
                <a:rPr lang="ja-JP" altLang="en-US" sz="1000" dirty="0">
                  <a:solidFill>
                    <a:prstClr val="black"/>
                  </a:solidFill>
                  <a:cs typeface="メイリオ" pitchFamily="50" charset="-128"/>
                </a:rPr>
                <a:t>作成可能</a:t>
              </a:r>
              <a:endParaRPr lang="en-US" altLang="ja-JP" sz="1000" dirty="0">
                <a:solidFill>
                  <a:prstClr val="black"/>
                </a:solidFill>
                <a:cs typeface="メイリオ" pitchFamily="50" charset="-128"/>
              </a:endParaRPr>
            </a:p>
            <a:p>
              <a:pPr>
                <a:spcBef>
                  <a:spcPct val="50000"/>
                </a:spcBef>
              </a:pPr>
              <a:endParaRPr lang="ja-JP" altLang="en-US" sz="1000" dirty="0">
                <a:solidFill>
                  <a:prstClr val="black"/>
                </a:solidFill>
                <a:cs typeface="メイリオ" pitchFamily="50" charset="-128"/>
              </a:endParaRPr>
            </a:p>
          </p:txBody>
        </p:sp>
        <p:sp>
          <p:nvSpPr>
            <p:cNvPr id="114" name="Text Box 19"/>
            <p:cNvSpPr txBox="1">
              <a:spLocks noChangeArrowheads="1"/>
            </p:cNvSpPr>
            <p:nvPr/>
          </p:nvSpPr>
          <p:spPr bwMode="auto">
            <a:xfrm>
              <a:off x="3818473" y="5138196"/>
              <a:ext cx="5182019" cy="110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dirty="0">
                  <a:solidFill>
                    <a:prstClr val="black"/>
                  </a:solidFill>
                  <a:latin typeface="メイリオ" pitchFamily="50" charset="-128"/>
                  <a:ea typeface="メイリオ" pitchFamily="50" charset="-128"/>
                  <a:cs typeface="メイリオ" pitchFamily="50" charset="-128"/>
                </a:rPr>
                <a:t>テーブル設定（</a:t>
              </a:r>
              <a:r>
                <a:rPr lang="en-US" altLang="ja-JP" sz="1050" dirty="0">
                  <a:solidFill>
                    <a:prstClr val="black"/>
                  </a:solidFill>
                  <a:latin typeface="メイリオ" pitchFamily="50" charset="-128"/>
                  <a:ea typeface="メイリオ" pitchFamily="50" charset="-128"/>
                  <a:cs typeface="メイリオ" pitchFamily="50" charset="-128"/>
                </a:rPr>
                <a:t>3</a:t>
              </a:r>
              <a:r>
                <a:rPr lang="ja-JP" altLang="en-US" sz="1050" dirty="0">
                  <a:solidFill>
                    <a:prstClr val="black"/>
                  </a:solidFill>
                  <a:latin typeface="メイリオ" pitchFamily="50" charset="-128"/>
                  <a:ea typeface="メイリオ" pitchFamily="50" charset="-128"/>
                  <a:cs typeface="メイリオ" pitchFamily="50" charset="-128"/>
                </a:rPr>
                <a:t>次元での係数や金額設定が可）</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俸給表、年齢給表、役職表、勤務地表、パート単価表</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汎用条件設定も可</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各種条件との組合せ（</a:t>
              </a:r>
              <a:r>
                <a:rPr lang="en-US" altLang="ja-JP" sz="1050" dirty="0">
                  <a:solidFill>
                    <a:prstClr val="black"/>
                  </a:solidFill>
                  <a:latin typeface="メイリオ" pitchFamily="50" charset="-128"/>
                  <a:ea typeface="メイリオ" pitchFamily="50" charset="-128"/>
                  <a:cs typeface="メイリオ" pitchFamily="50" charset="-128"/>
                </a:rPr>
                <a:t>Ex.</a:t>
              </a:r>
              <a:r>
                <a:rPr lang="ja-JP" altLang="en-US" sz="1050" dirty="0">
                  <a:solidFill>
                    <a:prstClr val="black"/>
                  </a:solidFill>
                  <a:latin typeface="メイリオ" pitchFamily="50" charset="-128"/>
                  <a:ea typeface="メイリオ" pitchFamily="50" charset="-128"/>
                  <a:cs typeface="メイリオ" pitchFamily="50" charset="-128"/>
                </a:rPr>
                <a:t>●●地区勤務の〇〇職の残業■■時間以上</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の場合は別途</a:t>
              </a:r>
              <a:r>
                <a:rPr lang="en-US" altLang="ja-JP" sz="1050" dirty="0">
                  <a:solidFill>
                    <a:prstClr val="black"/>
                  </a:solidFill>
                  <a:latin typeface="メイリオ" pitchFamily="50" charset="-128"/>
                  <a:ea typeface="メイリオ" pitchFamily="50" charset="-128"/>
                  <a:cs typeface="メイリオ" pitchFamily="50" charset="-128"/>
                </a:rPr>
                <a:t>XX</a:t>
              </a:r>
              <a:r>
                <a:rPr lang="ja-JP" altLang="en-US" sz="1050" dirty="0">
                  <a:solidFill>
                    <a:prstClr val="black"/>
                  </a:solidFill>
                  <a:latin typeface="メイリオ" pitchFamily="50" charset="-128"/>
                  <a:ea typeface="メイリオ" pitchFamily="50" charset="-128"/>
                  <a:cs typeface="メイリオ" pitchFamily="50" charset="-128"/>
                </a:rPr>
                <a:t>円支給）</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抽出条件設定（</a:t>
              </a:r>
              <a:r>
                <a:rPr lang="en-US" altLang="ja-JP" sz="1050" dirty="0">
                  <a:solidFill>
                    <a:prstClr val="black"/>
                  </a:solidFill>
                  <a:latin typeface="メイリオ" pitchFamily="50" charset="-128"/>
                  <a:ea typeface="メイリオ" pitchFamily="50" charset="-128"/>
                  <a:cs typeface="メイリオ" pitchFamily="50" charset="-128"/>
                </a:rPr>
                <a:t>Ex.</a:t>
              </a:r>
              <a:r>
                <a:rPr lang="ja-JP" altLang="en-US" sz="1050" dirty="0">
                  <a:solidFill>
                    <a:prstClr val="black"/>
                  </a:solidFill>
                  <a:latin typeface="メイリオ" pitchFamily="50" charset="-128"/>
                  <a:ea typeface="メイリオ" pitchFamily="50" charset="-128"/>
                  <a:cs typeface="メイリオ" pitchFamily="50" charset="-128"/>
                </a:rPr>
                <a:t> 社員区分〇〇～●●で組合員対象者を抽出）</a:t>
              </a:r>
              <a:endParaRPr lang="en-US" altLang="ja-JP" sz="1050" dirty="0">
                <a:solidFill>
                  <a:prstClr val="black"/>
                </a:solidFill>
                <a:latin typeface="メイリオ" pitchFamily="50" charset="-128"/>
                <a:ea typeface="メイリオ" pitchFamily="50" charset="-128"/>
                <a:cs typeface="メイリオ" pitchFamily="50" charset="-128"/>
              </a:endParaRPr>
            </a:p>
          </p:txBody>
        </p:sp>
        <p:sp>
          <p:nvSpPr>
            <p:cNvPr id="115" name="Text Box 19"/>
            <p:cNvSpPr txBox="1">
              <a:spLocks noChangeArrowheads="1"/>
            </p:cNvSpPr>
            <p:nvPr/>
          </p:nvSpPr>
          <p:spPr bwMode="auto">
            <a:xfrm>
              <a:off x="7105785" y="4160085"/>
              <a:ext cx="1966715" cy="6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dirty="0">
                  <a:solidFill>
                    <a:prstClr val="black"/>
                  </a:solidFill>
                  <a:latin typeface="メイリオ" pitchFamily="50" charset="-128"/>
                  <a:ea typeface="メイリオ" pitchFamily="50" charset="-128"/>
                  <a:cs typeface="メイリオ" pitchFamily="50" charset="-128"/>
                </a:rPr>
                <a:t>勤怠含めた項目同士や</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係数での四則演算可</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上下限設定も可</a:t>
              </a:r>
              <a:endParaRPr lang="en-US" altLang="ja-JP" sz="1050" dirty="0">
                <a:solidFill>
                  <a:prstClr val="black"/>
                </a:solidFill>
                <a:latin typeface="メイリオ" pitchFamily="50" charset="-128"/>
                <a:ea typeface="メイリオ" pitchFamily="50" charset="-128"/>
                <a:cs typeface="メイリオ" pitchFamily="50" charset="-128"/>
              </a:endParaRPr>
            </a:p>
          </p:txBody>
        </p:sp>
        <p:grpSp>
          <p:nvGrpSpPr>
            <p:cNvPr id="116" name="グループ化 115"/>
            <p:cNvGrpSpPr/>
            <p:nvPr/>
          </p:nvGrpSpPr>
          <p:grpSpPr>
            <a:xfrm>
              <a:off x="3439376" y="4183169"/>
              <a:ext cx="419398" cy="319776"/>
              <a:chOff x="4046326" y="4151073"/>
              <a:chExt cx="880570" cy="672121"/>
            </a:xfrm>
          </p:grpSpPr>
          <p:sp>
            <p:nvSpPr>
              <p:cNvPr id="117" name="Freeform 7"/>
              <p:cNvSpPr>
                <a:spLocks noEditPoints="1"/>
              </p:cNvSpPr>
              <p:nvPr/>
            </p:nvSpPr>
            <p:spPr bwMode="auto">
              <a:xfrm>
                <a:off x="4046326" y="4151073"/>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8" name="Freeform 8"/>
              <p:cNvSpPr>
                <a:spLocks noEditPoints="1"/>
              </p:cNvSpPr>
              <p:nvPr/>
            </p:nvSpPr>
            <p:spPr bwMode="auto">
              <a:xfrm>
                <a:off x="4465872" y="4167280"/>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9" name="Freeform 23"/>
              <p:cNvSpPr>
                <a:spLocks noEditPoints="1"/>
              </p:cNvSpPr>
              <p:nvPr/>
            </p:nvSpPr>
            <p:spPr bwMode="auto">
              <a:xfrm>
                <a:off x="4210229" y="432791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20" name="Freeform 24"/>
              <p:cNvSpPr>
                <a:spLocks noEditPoints="1"/>
              </p:cNvSpPr>
              <p:nvPr/>
            </p:nvSpPr>
            <p:spPr bwMode="auto">
              <a:xfrm>
                <a:off x="4618156" y="430793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21" name="グループ化 120"/>
            <p:cNvGrpSpPr/>
            <p:nvPr/>
          </p:nvGrpSpPr>
          <p:grpSpPr>
            <a:xfrm>
              <a:off x="143508" y="4211440"/>
              <a:ext cx="268174" cy="340841"/>
              <a:chOff x="6865420" y="4387146"/>
              <a:chExt cx="475652" cy="574257"/>
            </a:xfrm>
            <a:solidFill>
              <a:srgbClr val="EE5500">
                <a:lumMod val="75000"/>
              </a:srgbClr>
            </a:solidFill>
          </p:grpSpPr>
          <p:sp>
            <p:nvSpPr>
              <p:cNvPr id="12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3" name="テキスト ボックス 122"/>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rPr>
                  <a:t>￥</a:t>
                </a:r>
              </a:p>
            </p:txBody>
          </p:sp>
        </p:grpSp>
        <p:grpSp>
          <p:nvGrpSpPr>
            <p:cNvPr id="124" name="グループ化 123"/>
            <p:cNvGrpSpPr/>
            <p:nvPr/>
          </p:nvGrpSpPr>
          <p:grpSpPr>
            <a:xfrm>
              <a:off x="158416" y="5563812"/>
              <a:ext cx="268174" cy="340841"/>
              <a:chOff x="6865420" y="4387146"/>
              <a:chExt cx="475652" cy="574257"/>
            </a:xfrm>
            <a:solidFill>
              <a:srgbClr val="EE5500">
                <a:lumMod val="75000"/>
              </a:srgbClr>
            </a:solidFill>
          </p:grpSpPr>
          <p:sp>
            <p:nvSpPr>
              <p:cNvPr id="125"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6" name="テキスト ボックス 125"/>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rPr>
                  <a:t>￥</a:t>
                </a:r>
              </a:p>
            </p:txBody>
          </p:sp>
        </p:grpSp>
        <p:sp>
          <p:nvSpPr>
            <p:cNvPr id="127" name="Text Box 72"/>
            <p:cNvSpPr txBox="1">
              <a:spLocks noChangeArrowheads="1"/>
            </p:cNvSpPr>
            <p:nvPr/>
          </p:nvSpPr>
          <p:spPr bwMode="auto">
            <a:xfrm>
              <a:off x="3270439" y="3928215"/>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■従業員情報例：</a:t>
              </a:r>
            </a:p>
          </p:txBody>
        </p:sp>
        <p:sp>
          <p:nvSpPr>
            <p:cNvPr id="128" name="Text Box 19"/>
            <p:cNvSpPr txBox="1">
              <a:spLocks noChangeArrowheads="1"/>
            </p:cNvSpPr>
            <p:nvPr/>
          </p:nvSpPr>
          <p:spPr bwMode="auto">
            <a:xfrm>
              <a:off x="3891139" y="4149080"/>
              <a:ext cx="2784772"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dirty="0">
                  <a:solidFill>
                    <a:prstClr val="black"/>
                  </a:solidFill>
                  <a:latin typeface="メイリオ" pitchFamily="50" charset="-128"/>
                  <a:ea typeface="メイリオ" pitchFamily="50" charset="-128"/>
                  <a:cs typeface="メイリオ" pitchFamily="50" charset="-128"/>
                </a:rPr>
                <a:t>社員区分、入社年月日、年齢、</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役職、職掌、職務、資格等級、資格号俸</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勤務地、時給単価、インセンティブ等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予備項目含めた</a:t>
              </a:r>
              <a:r>
                <a:rPr lang="ja-JP" altLang="en-US" sz="1000" b="1" dirty="0">
                  <a:solidFill>
                    <a:srgbClr val="008CCF"/>
                  </a:solidFill>
                  <a:latin typeface="メイリオ" pitchFamily="50" charset="-128"/>
                  <a:ea typeface="メイリオ" pitchFamily="50" charset="-128"/>
                  <a:cs typeface="メイリオ" pitchFamily="50" charset="-128"/>
                </a:rPr>
                <a:t>約</a:t>
              </a:r>
              <a:r>
                <a:rPr lang="en-US" altLang="ja-JP" sz="1000" b="1" dirty="0">
                  <a:solidFill>
                    <a:srgbClr val="008CCF"/>
                  </a:solidFill>
                  <a:latin typeface="メイリオ" pitchFamily="50" charset="-128"/>
                  <a:ea typeface="メイリオ" pitchFamily="50" charset="-128"/>
                  <a:cs typeface="メイリオ" pitchFamily="50" charset="-128"/>
                </a:rPr>
                <a:t>2</a:t>
              </a:r>
              <a:r>
                <a:rPr lang="ja-JP" altLang="en-US" sz="1000" b="1" dirty="0">
                  <a:solidFill>
                    <a:srgbClr val="008CCF"/>
                  </a:solidFill>
                  <a:latin typeface="メイリオ" pitchFamily="50" charset="-128"/>
                  <a:ea typeface="メイリオ" pitchFamily="50" charset="-128"/>
                  <a:cs typeface="メイリオ" pitchFamily="50" charset="-128"/>
                </a:rPr>
                <a:t>万項目</a:t>
              </a:r>
              <a:r>
                <a:rPr lang="ja-JP" altLang="en-US" sz="1000" dirty="0">
                  <a:solidFill>
                    <a:prstClr val="black"/>
                  </a:solidFill>
                  <a:latin typeface="メイリオ" pitchFamily="50" charset="-128"/>
                  <a:ea typeface="メイリオ" pitchFamily="50" charset="-128"/>
                  <a:cs typeface="メイリオ" pitchFamily="50" charset="-128"/>
                </a:rPr>
                <a:t>から利用可能</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29" name="Text Box 72"/>
            <p:cNvSpPr txBox="1">
              <a:spLocks noChangeArrowheads="1"/>
            </p:cNvSpPr>
            <p:nvPr/>
          </p:nvSpPr>
          <p:spPr bwMode="auto">
            <a:xfrm>
              <a:off x="3276352" y="494116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■項目条件設定例：</a:t>
              </a:r>
            </a:p>
          </p:txBody>
        </p:sp>
        <p:sp>
          <p:nvSpPr>
            <p:cNvPr id="130" name="Freeform 418"/>
            <p:cNvSpPr>
              <a:spLocks noEditPoints="1"/>
            </p:cNvSpPr>
            <p:nvPr/>
          </p:nvSpPr>
          <p:spPr bwMode="auto">
            <a:xfrm>
              <a:off x="3496146" y="5200915"/>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1" name="Freeform 324"/>
            <p:cNvSpPr>
              <a:spLocks noEditPoints="1"/>
            </p:cNvSpPr>
            <p:nvPr/>
          </p:nvSpPr>
          <p:spPr bwMode="auto">
            <a:xfrm>
              <a:off x="6776033" y="4190880"/>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2" name="Text Box 72"/>
            <p:cNvSpPr txBox="1">
              <a:spLocks noChangeArrowheads="1"/>
            </p:cNvSpPr>
            <p:nvPr/>
          </p:nvSpPr>
          <p:spPr bwMode="auto">
            <a:xfrm>
              <a:off x="6660232"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■計算式設定例：</a:t>
              </a:r>
            </a:p>
          </p:txBody>
        </p:sp>
      </p:grpSp>
      <p:sp>
        <p:nvSpPr>
          <p:cNvPr id="80" name="テキスト プレースホルダー 5"/>
          <p:cNvSpPr>
            <a:spLocks noGrp="1"/>
          </p:cNvSpPr>
          <p:nvPr>
            <p:ph type="body" sz="quarter" idx="17"/>
          </p:nvPr>
        </p:nvSpPr>
        <p:spPr>
          <a:xfrm>
            <a:off x="252000" y="857994"/>
            <a:ext cx="8640763" cy="279306"/>
          </a:xfrm>
        </p:spPr>
        <p:txBody>
          <a:bodyPr/>
          <a:lstStyle/>
          <a:p>
            <a:r>
              <a:rPr lang="ja-JP" altLang="en-US" sz="1400" dirty="0"/>
              <a:t>給与・賞与計算式は全て画面で設定可能です</a:t>
            </a:r>
            <a:endParaRPr kumimoji="1" lang="ja-JP" altLang="en-US" sz="1400" dirty="0"/>
          </a:p>
        </p:txBody>
      </p:sp>
    </p:spTree>
    <p:extLst>
      <p:ext uri="{BB962C8B-B14F-4D97-AF65-F5344CB8AC3E}">
        <p14:creationId xmlns:p14="http://schemas.microsoft.com/office/powerpoint/2010/main" val="193153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p:cNvCxnSpPr>
            <a:stCxn id="16" idx="1"/>
          </p:cNvCxnSpPr>
          <p:nvPr/>
        </p:nvCxnSpPr>
        <p:spPr>
          <a:xfrm flipH="1">
            <a:off x="3760986" y="2685993"/>
            <a:ext cx="3727014" cy="361953"/>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876764" cy="315310"/>
          </a:xfrm>
        </p:spPr>
        <p:txBody>
          <a:bodyPr/>
          <a:lstStyle/>
          <a:p>
            <a:r>
              <a:rPr lang="ja-JP" altLang="en-US" dirty="0"/>
              <a:t>豊富な管理項目と柔軟な計算式における業務効率化が可能</a:t>
            </a:r>
          </a:p>
          <a:p>
            <a:endParaRPr kumimoji="1" lang="ja-JP" altLang="en-US" dirty="0"/>
          </a:p>
        </p:txBody>
      </p:sp>
      <p:sp>
        <p:nvSpPr>
          <p:cNvPr id="5" name="テキスト プレースホルダー 4"/>
          <p:cNvSpPr>
            <a:spLocks noGrp="1"/>
          </p:cNvSpPr>
          <p:nvPr>
            <p:ph type="body" sz="quarter" idx="17"/>
          </p:nvPr>
        </p:nvSpPr>
        <p:spPr>
          <a:xfrm>
            <a:off x="251237" y="867560"/>
            <a:ext cx="8640763" cy="279306"/>
          </a:xfrm>
        </p:spPr>
        <p:txBody>
          <a:bodyPr/>
          <a:lstStyle/>
          <a:p>
            <a:r>
              <a:rPr lang="ja-JP" altLang="en-US" sz="1400" dirty="0"/>
              <a:t>最大約</a:t>
            </a:r>
            <a:r>
              <a:rPr lang="en-US" altLang="ja-JP" sz="1400" dirty="0"/>
              <a:t>1</a:t>
            </a:r>
            <a:r>
              <a:rPr lang="ja-JP" altLang="en-US" sz="1400" dirty="0"/>
              <a:t>万項目の給与項目が作成でき、項目同士の計算も含めた細やかな設定や計算式を組むことが</a:t>
            </a:r>
            <a:endParaRPr lang="en-US" altLang="ja-JP" sz="1400" dirty="0"/>
          </a:p>
          <a:p>
            <a:r>
              <a:rPr lang="ja-JP" altLang="en-US" sz="1400" dirty="0"/>
              <a:t>可能です</a:t>
            </a:r>
            <a:endParaRPr lang="en-US" altLang="ja-JP" sz="1400" dirty="0"/>
          </a:p>
          <a:p>
            <a:r>
              <a:rPr lang="ja-JP" altLang="en-US" sz="1400" dirty="0"/>
              <a:t>また、作成した給与項目はあらゆる項目や条件と組み合わせることも可能で、御社の就業規則や給与規程に合わせた計算式を設定することが可能です。もちろん金額を直接登録したり、</a:t>
            </a:r>
            <a:r>
              <a:rPr lang="en-US" altLang="ja-JP" sz="1400" dirty="0"/>
              <a:t>CSV</a:t>
            </a:r>
            <a:r>
              <a:rPr lang="ja-JP" altLang="en-US" sz="1400" dirty="0"/>
              <a:t>取込も可能です</a:t>
            </a:r>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cxnSp>
        <p:nvCxnSpPr>
          <p:cNvPr id="7" name="直線矢印コネクタ 6"/>
          <p:cNvCxnSpPr/>
          <p:nvPr/>
        </p:nvCxnSpPr>
        <p:spPr>
          <a:xfrm flipH="1" flipV="1">
            <a:off x="3725676" y="3102429"/>
            <a:ext cx="3392649" cy="1166433"/>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cxnSp>
        <p:nvCxnSpPr>
          <p:cNvPr id="8" name="直線矢印コネクタ 7"/>
          <p:cNvCxnSpPr/>
          <p:nvPr/>
        </p:nvCxnSpPr>
        <p:spPr>
          <a:xfrm flipH="1">
            <a:off x="3695069" y="2574512"/>
            <a:ext cx="2122094" cy="388021"/>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pic>
        <p:nvPicPr>
          <p:cNvPr id="9" name="図 8"/>
          <p:cNvPicPr>
            <a:picLocks noChangeAspect="1"/>
          </p:cNvPicPr>
          <p:nvPr/>
        </p:nvPicPr>
        <p:blipFill>
          <a:blip r:embed="rId2"/>
          <a:stretch>
            <a:fillRect/>
          </a:stretch>
        </p:blipFill>
        <p:spPr>
          <a:xfrm>
            <a:off x="186008" y="2345456"/>
            <a:ext cx="3432612" cy="2239685"/>
          </a:xfrm>
          <a:prstGeom prst="rect">
            <a:avLst/>
          </a:prstGeom>
          <a:ln>
            <a:solidFill>
              <a:schemeClr val="bg1">
                <a:lumMod val="65000"/>
              </a:schemeClr>
            </a:solidFill>
          </a:ln>
          <a:effectLst/>
        </p:spPr>
      </p:pic>
      <p:pic>
        <p:nvPicPr>
          <p:cNvPr id="11" name="図 10"/>
          <p:cNvPicPr>
            <a:picLocks noChangeAspect="1"/>
          </p:cNvPicPr>
          <p:nvPr/>
        </p:nvPicPr>
        <p:blipFill>
          <a:blip r:embed="rId3"/>
          <a:stretch>
            <a:fillRect/>
          </a:stretch>
        </p:blipFill>
        <p:spPr>
          <a:xfrm>
            <a:off x="1166169" y="3274966"/>
            <a:ext cx="2533694" cy="1493028"/>
          </a:xfrm>
          <a:prstGeom prst="rect">
            <a:avLst/>
          </a:prstGeom>
          <a:ln>
            <a:solidFill>
              <a:schemeClr val="bg1">
                <a:lumMod val="65000"/>
              </a:schemeClr>
            </a:solidFill>
          </a:ln>
          <a:effectLst/>
        </p:spPr>
      </p:pic>
      <p:pic>
        <p:nvPicPr>
          <p:cNvPr id="12" name="図 11"/>
          <p:cNvPicPr>
            <a:picLocks noChangeAspect="1"/>
          </p:cNvPicPr>
          <p:nvPr/>
        </p:nvPicPr>
        <p:blipFill>
          <a:blip r:embed="rId4"/>
          <a:stretch>
            <a:fillRect/>
          </a:stretch>
        </p:blipFill>
        <p:spPr>
          <a:xfrm>
            <a:off x="7124507" y="3745811"/>
            <a:ext cx="1577552" cy="1022183"/>
          </a:xfrm>
          <a:prstGeom prst="rect">
            <a:avLst/>
          </a:prstGeom>
          <a:ln>
            <a:solidFill>
              <a:schemeClr val="bg1">
                <a:lumMod val="65000"/>
              </a:schemeClr>
            </a:solidFill>
          </a:ln>
          <a:effectLst/>
        </p:spPr>
      </p:pic>
      <p:pic>
        <p:nvPicPr>
          <p:cNvPr id="13" name="図 12"/>
          <p:cNvPicPr>
            <a:picLocks noChangeAspect="1"/>
          </p:cNvPicPr>
          <p:nvPr/>
        </p:nvPicPr>
        <p:blipFill>
          <a:blip r:embed="rId5"/>
          <a:stretch>
            <a:fillRect/>
          </a:stretch>
        </p:blipFill>
        <p:spPr>
          <a:xfrm>
            <a:off x="4261609" y="3703888"/>
            <a:ext cx="2002701" cy="871224"/>
          </a:xfrm>
          <a:prstGeom prst="rect">
            <a:avLst/>
          </a:prstGeom>
          <a:ln>
            <a:solidFill>
              <a:schemeClr val="bg1">
                <a:lumMod val="65000"/>
              </a:schemeClr>
            </a:solidFill>
          </a:ln>
          <a:effectLst/>
        </p:spPr>
      </p:pic>
      <p:pic>
        <p:nvPicPr>
          <p:cNvPr id="14" name="図 13"/>
          <p:cNvPicPr>
            <a:picLocks noChangeAspect="1"/>
          </p:cNvPicPr>
          <p:nvPr/>
        </p:nvPicPr>
        <p:blipFill>
          <a:blip r:embed="rId6"/>
          <a:stretch>
            <a:fillRect/>
          </a:stretch>
        </p:blipFill>
        <p:spPr>
          <a:xfrm>
            <a:off x="5546664" y="4050959"/>
            <a:ext cx="1232405" cy="755966"/>
          </a:xfrm>
          <a:prstGeom prst="rect">
            <a:avLst/>
          </a:prstGeom>
          <a:ln>
            <a:solidFill>
              <a:schemeClr val="bg1">
                <a:lumMod val="65000"/>
              </a:schemeClr>
            </a:solidFill>
          </a:ln>
          <a:effectLst/>
        </p:spPr>
      </p:pic>
      <p:pic>
        <p:nvPicPr>
          <p:cNvPr id="15" name="図 14"/>
          <p:cNvPicPr>
            <a:picLocks noChangeAspect="1"/>
          </p:cNvPicPr>
          <p:nvPr/>
        </p:nvPicPr>
        <p:blipFill>
          <a:blip r:embed="rId7"/>
          <a:stretch>
            <a:fillRect/>
          </a:stretch>
        </p:blipFill>
        <p:spPr>
          <a:xfrm>
            <a:off x="4168975" y="2210094"/>
            <a:ext cx="1518974" cy="959276"/>
          </a:xfrm>
          <a:prstGeom prst="rect">
            <a:avLst/>
          </a:prstGeom>
          <a:ln>
            <a:solidFill>
              <a:schemeClr val="bg1">
                <a:lumMod val="65000"/>
              </a:schemeClr>
            </a:solidFill>
          </a:ln>
          <a:effectLst/>
        </p:spPr>
      </p:pic>
      <p:pic>
        <p:nvPicPr>
          <p:cNvPr id="16" name="図 15"/>
          <p:cNvPicPr>
            <a:picLocks noChangeAspect="1"/>
          </p:cNvPicPr>
          <p:nvPr/>
        </p:nvPicPr>
        <p:blipFill>
          <a:blip r:embed="rId8"/>
          <a:stretch>
            <a:fillRect/>
          </a:stretch>
        </p:blipFill>
        <p:spPr>
          <a:xfrm>
            <a:off x="7488000" y="2173921"/>
            <a:ext cx="1567182" cy="1024143"/>
          </a:xfrm>
          <a:prstGeom prst="rect">
            <a:avLst/>
          </a:prstGeom>
          <a:ln>
            <a:solidFill>
              <a:schemeClr val="bg1">
                <a:lumMod val="65000"/>
              </a:schemeClr>
            </a:solidFill>
          </a:ln>
          <a:effectLst/>
        </p:spPr>
      </p:pic>
      <p:cxnSp>
        <p:nvCxnSpPr>
          <p:cNvPr id="17" name="直線矢印コネクタ 16"/>
          <p:cNvCxnSpPr>
            <a:stCxn id="15" idx="1"/>
          </p:cNvCxnSpPr>
          <p:nvPr/>
        </p:nvCxnSpPr>
        <p:spPr>
          <a:xfrm flipH="1">
            <a:off x="3695070" y="2689732"/>
            <a:ext cx="473905" cy="189020"/>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cxnSp>
        <p:nvCxnSpPr>
          <p:cNvPr id="18" name="直線矢印コネクタ 17"/>
          <p:cNvCxnSpPr>
            <a:stCxn id="13" idx="1"/>
          </p:cNvCxnSpPr>
          <p:nvPr/>
        </p:nvCxnSpPr>
        <p:spPr>
          <a:xfrm flipH="1" flipV="1">
            <a:off x="3706297" y="3132734"/>
            <a:ext cx="555312" cy="1006766"/>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sp>
        <p:nvSpPr>
          <p:cNvPr id="20" name="角丸四角形 19"/>
          <p:cNvSpPr/>
          <p:nvPr/>
        </p:nvSpPr>
        <p:spPr>
          <a:xfrm>
            <a:off x="179124" y="2104511"/>
            <a:ext cx="3492776"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dirty="0"/>
              <a:t>給与体系情報登録</a:t>
            </a:r>
          </a:p>
        </p:txBody>
      </p:sp>
      <p:sp>
        <p:nvSpPr>
          <p:cNvPr id="21" name="角丸四角形 20"/>
          <p:cNvSpPr/>
          <p:nvPr/>
        </p:nvSpPr>
        <p:spPr>
          <a:xfrm>
            <a:off x="4168975" y="1954358"/>
            <a:ext cx="1518974"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dirty="0"/>
              <a:t>組織対応マスタ登録</a:t>
            </a:r>
          </a:p>
        </p:txBody>
      </p:sp>
      <p:sp>
        <p:nvSpPr>
          <p:cNvPr id="23" name="角丸四角形 22"/>
          <p:cNvSpPr/>
          <p:nvPr/>
        </p:nvSpPr>
        <p:spPr>
          <a:xfrm>
            <a:off x="4243299" y="3445551"/>
            <a:ext cx="2627607" cy="2491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汎用条件マスタ設定登録（テーブル参照）</a:t>
            </a:r>
            <a:endParaRPr kumimoji="1" lang="ja-JP" altLang="en-US" sz="900" dirty="0"/>
          </a:p>
        </p:txBody>
      </p:sp>
      <p:sp>
        <p:nvSpPr>
          <p:cNvPr id="24" name="角丸四角形 23"/>
          <p:cNvSpPr/>
          <p:nvPr/>
        </p:nvSpPr>
        <p:spPr>
          <a:xfrm>
            <a:off x="7452320" y="1959402"/>
            <a:ext cx="1613143"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勤怠項目計算パターン登録</a:t>
            </a:r>
            <a:endParaRPr kumimoji="1" lang="ja-JP" altLang="en-US" sz="900" dirty="0"/>
          </a:p>
        </p:txBody>
      </p:sp>
      <p:sp>
        <p:nvSpPr>
          <p:cNvPr id="25" name="角丸四角形 24"/>
          <p:cNvSpPr/>
          <p:nvPr/>
        </p:nvSpPr>
        <p:spPr>
          <a:xfrm>
            <a:off x="7114106" y="3445551"/>
            <a:ext cx="1598354" cy="34427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汎用条件マスタ設定登録</a:t>
            </a:r>
            <a:endParaRPr lang="en-US" altLang="ja-JP" sz="900" dirty="0"/>
          </a:p>
          <a:p>
            <a:pPr algn="ctr"/>
            <a:r>
              <a:rPr lang="ja-JP" altLang="en-US" sz="900" dirty="0"/>
              <a:t>（汎用条件設定）</a:t>
            </a:r>
          </a:p>
        </p:txBody>
      </p:sp>
      <p:pic>
        <p:nvPicPr>
          <p:cNvPr id="28" name="図 27"/>
          <p:cNvPicPr>
            <a:picLocks noChangeAspect="1"/>
          </p:cNvPicPr>
          <p:nvPr/>
        </p:nvPicPr>
        <p:blipFill rotWithShape="1">
          <a:blip r:embed="rId9"/>
          <a:srcRect r="11938"/>
          <a:stretch/>
        </p:blipFill>
        <p:spPr>
          <a:xfrm>
            <a:off x="5775555" y="2174769"/>
            <a:ext cx="1583956" cy="994601"/>
          </a:xfrm>
          <a:prstGeom prst="rect">
            <a:avLst/>
          </a:prstGeom>
          <a:ln>
            <a:solidFill>
              <a:schemeClr val="bg1">
                <a:lumMod val="65000"/>
              </a:schemeClr>
            </a:solidFill>
          </a:ln>
          <a:effectLst/>
        </p:spPr>
      </p:pic>
      <p:sp>
        <p:nvSpPr>
          <p:cNvPr id="22" name="角丸四角形 21"/>
          <p:cNvSpPr/>
          <p:nvPr/>
        </p:nvSpPr>
        <p:spPr>
          <a:xfrm>
            <a:off x="5775555" y="1947096"/>
            <a:ext cx="1575312"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個人情報</a:t>
            </a:r>
            <a:endParaRPr kumimoji="1" lang="ja-JP" altLang="en-US" sz="900" dirty="0"/>
          </a:p>
        </p:txBody>
      </p:sp>
    </p:spTree>
    <p:extLst>
      <p:ext uri="{BB962C8B-B14F-4D97-AF65-F5344CB8AC3E}">
        <p14:creationId xmlns:p14="http://schemas.microsoft.com/office/powerpoint/2010/main" val="17773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804756" cy="315310"/>
          </a:xfrm>
        </p:spPr>
        <p:txBody>
          <a:bodyPr/>
          <a:lstStyle/>
          <a:p>
            <a:r>
              <a:rPr lang="ja-JP" altLang="en-US" dirty="0"/>
              <a:t>グループ間での人事異動を考慮した出向・検索機能で効率化</a:t>
            </a:r>
          </a:p>
          <a:p>
            <a:endParaRPr kumimoji="1" lang="ja-JP" altLang="en-US" dirty="0"/>
          </a:p>
        </p:txBody>
      </p:sp>
      <p:sp>
        <p:nvSpPr>
          <p:cNvPr id="5" name="テキスト プレースホルダー 4"/>
          <p:cNvSpPr>
            <a:spLocks noGrp="1"/>
          </p:cNvSpPr>
          <p:nvPr>
            <p:ph type="body" sz="quarter" idx="17"/>
          </p:nvPr>
        </p:nvSpPr>
        <p:spPr>
          <a:xfrm>
            <a:off x="251618" y="917812"/>
            <a:ext cx="8640763" cy="279306"/>
          </a:xfrm>
        </p:spPr>
        <p:txBody>
          <a:bodyPr/>
          <a:lstStyle/>
          <a:p>
            <a:r>
              <a:rPr lang="ja-JP" altLang="en-US" sz="1400" dirty="0"/>
              <a:t>グループ間での出向・帰任・転籍機能をご用意。出向・帰任時に指定した従業員情報を引き継げるため二重入力の必要はありません。また、検索機能も充実しており認定資格期限が切れる従業員のリストや賃金集計データ等、人事・給与共に複数会社一括検索も可能です</a:t>
            </a:r>
            <a:endParaRPr lang="en-US" altLang="ja-JP" sz="1400" dirty="0"/>
          </a:p>
          <a:p>
            <a:r>
              <a:rPr lang="ja-JP" altLang="en-US" sz="1400" dirty="0"/>
              <a:t>届出データの一括作成や手数料削減における振込データの統一、その他給与計算の一括処理などシェアードサービス運用に特化した機能もご用意しております</a:t>
            </a:r>
            <a:endParaRPr lang="en-US" altLang="ja-JP" sz="1400" dirty="0"/>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8" name="角丸四角形 7"/>
          <p:cNvSpPr/>
          <p:nvPr/>
        </p:nvSpPr>
        <p:spPr>
          <a:xfrm>
            <a:off x="4540154" y="2255616"/>
            <a:ext cx="4055577" cy="1385510"/>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548871" y="3687874"/>
            <a:ext cx="4055577" cy="129614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95536" y="3687874"/>
            <a:ext cx="4055577" cy="129614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82007" y="2214285"/>
            <a:ext cx="4069610" cy="1426841"/>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20462" y="2211710"/>
            <a:ext cx="4277208" cy="246221"/>
          </a:xfrm>
          <a:prstGeom prst="rect">
            <a:avLst/>
          </a:prstGeom>
          <a:noFill/>
        </p:spPr>
        <p:txBody>
          <a:bodyPr wrap="square" rtlCol="0">
            <a:spAutoFit/>
          </a:bodyPr>
          <a:lstStyle/>
          <a:p>
            <a:r>
              <a:rPr kumimoji="1" lang="ja-JP" altLang="en-US" sz="1000" b="1" dirty="0"/>
              <a:t>＜グループ出向・転籍</a:t>
            </a:r>
            <a:r>
              <a:rPr lang="ja-JP" altLang="en-US" sz="1000" b="1" dirty="0"/>
              <a:t>機能＞</a:t>
            </a:r>
            <a:endParaRPr kumimoji="1" lang="en-US" altLang="ja-JP" sz="1000" b="1" dirty="0"/>
          </a:p>
        </p:txBody>
      </p:sp>
      <p:grpSp>
        <p:nvGrpSpPr>
          <p:cNvPr id="13" name="グループ化 12"/>
          <p:cNvGrpSpPr/>
          <p:nvPr/>
        </p:nvGrpSpPr>
        <p:grpSpPr>
          <a:xfrm>
            <a:off x="4737130" y="2470285"/>
            <a:ext cx="1596837" cy="1145581"/>
            <a:chOff x="160183" y="1777796"/>
            <a:chExt cx="2573655" cy="1968543"/>
          </a:xfrm>
        </p:grpSpPr>
        <p:sp>
          <p:nvSpPr>
            <p:cNvPr id="14" name="楕円 13"/>
            <p:cNvSpPr/>
            <p:nvPr/>
          </p:nvSpPr>
          <p:spPr>
            <a:xfrm>
              <a:off x="755575" y="1953670"/>
              <a:ext cx="1440159" cy="1440000"/>
            </a:xfrm>
            <a:prstGeom prst="ellipse">
              <a:avLst/>
            </a:prstGeom>
            <a:noFill/>
            <a:ln w="25400" cap="flat" cmpd="sng" algn="ctr">
              <a:solidFill>
                <a:srgbClr val="F18F6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5" name="グループ化 14"/>
            <p:cNvGrpSpPr/>
            <p:nvPr/>
          </p:nvGrpSpPr>
          <p:grpSpPr>
            <a:xfrm>
              <a:off x="1083807" y="1777796"/>
              <a:ext cx="859901" cy="493713"/>
              <a:chOff x="5868144" y="1297342"/>
              <a:chExt cx="859901" cy="493713"/>
            </a:xfrm>
          </p:grpSpPr>
          <p:sp>
            <p:nvSpPr>
              <p:cNvPr id="37" name="Freeform 370"/>
              <p:cNvSpPr>
                <a:spLocks noEditPoints="1"/>
              </p:cNvSpPr>
              <p:nvPr/>
            </p:nvSpPr>
            <p:spPr bwMode="auto">
              <a:xfrm>
                <a:off x="5868144" y="1297342"/>
                <a:ext cx="450849"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334"/>
              <p:cNvSpPr>
                <a:spLocks noEditPoints="1"/>
              </p:cNvSpPr>
              <p:nvPr/>
            </p:nvSpPr>
            <p:spPr bwMode="auto">
              <a:xfrm>
                <a:off x="6382445" y="1424120"/>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6" name="グループ化 15"/>
            <p:cNvGrpSpPr/>
            <p:nvPr/>
          </p:nvGrpSpPr>
          <p:grpSpPr>
            <a:xfrm>
              <a:off x="243232" y="2304145"/>
              <a:ext cx="833949" cy="493714"/>
              <a:chOff x="4884883" y="2182032"/>
              <a:chExt cx="833949" cy="493714"/>
            </a:xfrm>
          </p:grpSpPr>
          <p:sp>
            <p:nvSpPr>
              <p:cNvPr id="35" name="Freeform 370"/>
              <p:cNvSpPr>
                <a:spLocks noEditPoints="1"/>
              </p:cNvSpPr>
              <p:nvPr/>
            </p:nvSpPr>
            <p:spPr bwMode="auto">
              <a:xfrm>
                <a:off x="5267982" y="2182032"/>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Freeform 334"/>
              <p:cNvSpPr>
                <a:spLocks noEditPoints="1"/>
              </p:cNvSpPr>
              <p:nvPr/>
            </p:nvSpPr>
            <p:spPr bwMode="auto">
              <a:xfrm>
                <a:off x="4884883" y="2369747"/>
                <a:ext cx="345600" cy="305999"/>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7" name="グループ化 16"/>
            <p:cNvGrpSpPr/>
            <p:nvPr/>
          </p:nvGrpSpPr>
          <p:grpSpPr>
            <a:xfrm>
              <a:off x="2045494" y="2303823"/>
              <a:ext cx="618141" cy="537255"/>
              <a:chOff x="5586960" y="2826583"/>
              <a:chExt cx="618141" cy="537255"/>
            </a:xfrm>
          </p:grpSpPr>
          <p:grpSp>
            <p:nvGrpSpPr>
              <p:cNvPr id="31" name="グループ化 30"/>
              <p:cNvGrpSpPr/>
              <p:nvPr/>
            </p:nvGrpSpPr>
            <p:grpSpPr>
              <a:xfrm>
                <a:off x="5586960" y="2826583"/>
                <a:ext cx="497208" cy="537255"/>
                <a:chOff x="5586960" y="2826583"/>
                <a:chExt cx="497208" cy="537255"/>
              </a:xfrm>
            </p:grpSpPr>
            <p:sp>
              <p:nvSpPr>
                <p:cNvPr id="33" name="Freeform 370"/>
                <p:cNvSpPr>
                  <a:spLocks noEditPoints="1"/>
                </p:cNvSpPr>
                <p:nvPr/>
              </p:nvSpPr>
              <p:spPr bwMode="auto">
                <a:xfrm>
                  <a:off x="5586960" y="2826583"/>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4" name="正方形/長方形 33"/>
                <p:cNvSpPr/>
                <p:nvPr/>
              </p:nvSpPr>
              <p:spPr>
                <a:xfrm>
                  <a:off x="5858743" y="2934563"/>
                  <a:ext cx="225425" cy="429275"/>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32" name="Freeform 334"/>
              <p:cNvSpPr>
                <a:spLocks noEditPoints="1"/>
              </p:cNvSpPr>
              <p:nvPr/>
            </p:nvSpPr>
            <p:spPr bwMode="auto">
              <a:xfrm>
                <a:off x="5858743" y="3019359"/>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8" name="Freeform 334"/>
            <p:cNvSpPr>
              <a:spLocks noChangeAspect="1" noEditPoints="1"/>
            </p:cNvSpPr>
            <p:nvPr/>
          </p:nvSpPr>
          <p:spPr bwMode="auto">
            <a:xfrm>
              <a:off x="714288" y="3156009"/>
              <a:ext cx="346359" cy="306078"/>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9" name="グループ化 18"/>
            <p:cNvGrpSpPr/>
            <p:nvPr/>
          </p:nvGrpSpPr>
          <p:grpSpPr>
            <a:xfrm>
              <a:off x="1702365" y="3029218"/>
              <a:ext cx="758489" cy="449856"/>
              <a:chOff x="6233936" y="3084476"/>
              <a:chExt cx="758489" cy="449856"/>
            </a:xfrm>
          </p:grpSpPr>
          <p:sp>
            <p:nvSpPr>
              <p:cNvPr id="25" name="Freeform 368"/>
              <p:cNvSpPr>
                <a:spLocks noChangeAspect="1" noEditPoints="1"/>
              </p:cNvSpPr>
              <p:nvPr/>
            </p:nvSpPr>
            <p:spPr bwMode="auto">
              <a:xfrm>
                <a:off x="6233936" y="3084476"/>
                <a:ext cx="372998" cy="4344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6" name="Freeform 334"/>
              <p:cNvSpPr>
                <a:spLocks noEditPoints="1"/>
              </p:cNvSpPr>
              <p:nvPr/>
            </p:nvSpPr>
            <p:spPr bwMode="auto">
              <a:xfrm>
                <a:off x="6646826" y="3228332"/>
                <a:ext cx="345599"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0" name="テキスト ボックス 19"/>
            <p:cNvSpPr txBox="1"/>
            <p:nvPr/>
          </p:nvSpPr>
          <p:spPr>
            <a:xfrm>
              <a:off x="1176347" y="2288131"/>
              <a:ext cx="674610" cy="3141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A</a:t>
              </a:r>
              <a:endParaRPr kumimoji="0" lang="ja-JP" altLang="en-US" sz="800" b="0" i="0" u="none" strike="noStrike" kern="0" cap="none" spc="0" normalizeH="0" baseline="0" noProof="0" dirty="0">
                <a:ln>
                  <a:noFill/>
                </a:ln>
                <a:solidFill>
                  <a:prstClr val="black"/>
                </a:solidFill>
                <a:effectLst/>
                <a:uLnTx/>
                <a:uFillTx/>
              </a:endParaRPr>
            </a:p>
          </p:txBody>
        </p:sp>
        <p:sp>
          <p:nvSpPr>
            <p:cNvPr id="21" name="テキスト ボックス 20"/>
            <p:cNvSpPr txBox="1"/>
            <p:nvPr/>
          </p:nvSpPr>
          <p:spPr>
            <a:xfrm>
              <a:off x="160183" y="2795153"/>
              <a:ext cx="674610" cy="3141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B</a:t>
              </a:r>
              <a:endParaRPr kumimoji="0" lang="ja-JP" altLang="en-US" sz="800" b="0" i="0" u="none" strike="noStrike" kern="0" cap="none" spc="0" normalizeH="0" baseline="0" noProof="0" dirty="0">
                <a:ln>
                  <a:noFill/>
                </a:ln>
                <a:solidFill>
                  <a:prstClr val="black"/>
                </a:solidFill>
                <a:effectLst/>
                <a:uLnTx/>
                <a:uFillTx/>
              </a:endParaRPr>
            </a:p>
          </p:txBody>
        </p:sp>
        <p:sp>
          <p:nvSpPr>
            <p:cNvPr id="22" name="テキスト ボックス 21"/>
            <p:cNvSpPr txBox="1"/>
            <p:nvPr/>
          </p:nvSpPr>
          <p:spPr>
            <a:xfrm>
              <a:off x="454965" y="3404773"/>
              <a:ext cx="674610" cy="3141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C</a:t>
              </a:r>
              <a:endParaRPr kumimoji="0" lang="ja-JP" altLang="en-US" sz="800" b="0" i="0" u="none" strike="noStrike" kern="0" cap="none" spc="0" normalizeH="0" baseline="0" noProof="0" dirty="0">
                <a:ln>
                  <a:noFill/>
                </a:ln>
                <a:solidFill>
                  <a:prstClr val="black"/>
                </a:solidFill>
                <a:effectLst/>
                <a:uLnTx/>
                <a:uFillTx/>
              </a:endParaRPr>
            </a:p>
          </p:txBody>
        </p:sp>
        <p:sp>
          <p:nvSpPr>
            <p:cNvPr id="23" name="テキスト ボックス 22"/>
            <p:cNvSpPr txBox="1"/>
            <p:nvPr/>
          </p:nvSpPr>
          <p:spPr>
            <a:xfrm>
              <a:off x="2046933" y="2810103"/>
              <a:ext cx="686905" cy="3141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D</a:t>
              </a:r>
              <a:endParaRPr kumimoji="0" lang="ja-JP" altLang="en-US" sz="800" b="0" i="0" u="none" strike="noStrike" kern="0" cap="none" spc="0" normalizeH="0" baseline="0" noProof="0" dirty="0">
                <a:ln>
                  <a:noFill/>
                </a:ln>
                <a:solidFill>
                  <a:prstClr val="black"/>
                </a:solidFill>
                <a:effectLst/>
                <a:uLnTx/>
                <a:uFillTx/>
              </a:endParaRPr>
            </a:p>
          </p:txBody>
        </p:sp>
        <p:sp>
          <p:nvSpPr>
            <p:cNvPr id="24" name="テキスト ボックス 23"/>
            <p:cNvSpPr txBox="1"/>
            <p:nvPr/>
          </p:nvSpPr>
          <p:spPr>
            <a:xfrm>
              <a:off x="2008092" y="3432164"/>
              <a:ext cx="664364" cy="3141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E</a:t>
              </a:r>
              <a:endParaRPr kumimoji="0" lang="ja-JP" altLang="en-US" sz="800" b="0" i="0" u="none" strike="noStrike" kern="0" cap="none" spc="0" normalizeH="0" baseline="0" noProof="0" dirty="0">
                <a:ln>
                  <a:noFill/>
                </a:ln>
                <a:solidFill>
                  <a:prstClr val="black"/>
                </a:solidFill>
                <a:effectLst/>
                <a:uLnTx/>
                <a:uFillTx/>
              </a:endParaRPr>
            </a:p>
          </p:txBody>
        </p:sp>
      </p:grpSp>
      <p:sp>
        <p:nvSpPr>
          <p:cNvPr id="39" name="Freeform 326"/>
          <p:cNvSpPr>
            <a:spLocks noEditPoints="1"/>
          </p:cNvSpPr>
          <p:nvPr/>
        </p:nvSpPr>
        <p:spPr bwMode="auto">
          <a:xfrm>
            <a:off x="7414960" y="2986921"/>
            <a:ext cx="456515" cy="456515"/>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0" name="下矢印 39"/>
          <p:cNvSpPr/>
          <p:nvPr/>
        </p:nvSpPr>
        <p:spPr>
          <a:xfrm rot="16200000">
            <a:off x="6672971" y="2841638"/>
            <a:ext cx="357366" cy="310185"/>
          </a:xfrm>
          <a:prstGeom prst="down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41" name="図 40"/>
          <p:cNvPicPr>
            <a:picLocks noChangeAspect="1"/>
          </p:cNvPicPr>
          <p:nvPr/>
        </p:nvPicPr>
        <p:blipFill>
          <a:blip r:embed="rId2"/>
          <a:stretch>
            <a:fillRect/>
          </a:stretch>
        </p:blipFill>
        <p:spPr>
          <a:xfrm>
            <a:off x="7477751" y="3049940"/>
            <a:ext cx="338857" cy="256658"/>
          </a:xfrm>
          <a:prstGeom prst="rect">
            <a:avLst/>
          </a:prstGeom>
        </p:spPr>
      </p:pic>
      <p:sp>
        <p:nvSpPr>
          <p:cNvPr id="42" name="Freeform 330"/>
          <p:cNvSpPr>
            <a:spLocks noEditPoints="1"/>
          </p:cNvSpPr>
          <p:nvPr/>
        </p:nvSpPr>
        <p:spPr bwMode="auto">
          <a:xfrm>
            <a:off x="7940480" y="3157245"/>
            <a:ext cx="214302" cy="31763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テキスト ボックス 42"/>
          <p:cNvSpPr txBox="1"/>
          <p:nvPr/>
        </p:nvSpPr>
        <p:spPr>
          <a:xfrm>
            <a:off x="4501252" y="2241088"/>
            <a:ext cx="2150090" cy="246221"/>
          </a:xfrm>
          <a:prstGeom prst="rect">
            <a:avLst/>
          </a:prstGeom>
          <a:noFill/>
        </p:spPr>
        <p:txBody>
          <a:bodyPr wrap="square" rtlCol="0">
            <a:spAutoFit/>
          </a:bodyPr>
          <a:lstStyle/>
          <a:p>
            <a:r>
              <a:rPr kumimoji="1" lang="ja-JP" altLang="en-US" sz="1000" b="1" dirty="0"/>
              <a:t>＜グループ会社一括検索機能</a:t>
            </a:r>
            <a:r>
              <a:rPr lang="ja-JP" altLang="en-US" sz="1000" b="1" dirty="0"/>
              <a:t>＞</a:t>
            </a:r>
            <a:endParaRPr kumimoji="1" lang="en-US" altLang="ja-JP" sz="1000" b="1" dirty="0"/>
          </a:p>
        </p:txBody>
      </p:sp>
      <p:grpSp>
        <p:nvGrpSpPr>
          <p:cNvPr id="139" name="グループ化 138"/>
          <p:cNvGrpSpPr/>
          <p:nvPr/>
        </p:nvGrpSpPr>
        <p:grpSpPr>
          <a:xfrm>
            <a:off x="565406" y="2488230"/>
            <a:ext cx="808512" cy="426286"/>
            <a:chOff x="503548" y="2499742"/>
            <a:chExt cx="872567" cy="458487"/>
          </a:xfrm>
        </p:grpSpPr>
        <p:sp>
          <p:nvSpPr>
            <p:cNvPr id="44" name="Freeform 370"/>
            <p:cNvSpPr>
              <a:spLocks noEditPoints="1"/>
            </p:cNvSpPr>
            <p:nvPr/>
          </p:nvSpPr>
          <p:spPr bwMode="auto">
            <a:xfrm>
              <a:off x="503548" y="2499742"/>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5" name="Freeform 334"/>
            <p:cNvSpPr>
              <a:spLocks noEditPoints="1"/>
            </p:cNvSpPr>
            <p:nvPr/>
          </p:nvSpPr>
          <p:spPr bwMode="auto">
            <a:xfrm>
              <a:off x="1019757" y="2669689"/>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42" name="グループ化 141"/>
          <p:cNvGrpSpPr/>
          <p:nvPr/>
        </p:nvGrpSpPr>
        <p:grpSpPr>
          <a:xfrm>
            <a:off x="544213" y="3023973"/>
            <a:ext cx="829705" cy="443687"/>
            <a:chOff x="520126" y="3147814"/>
            <a:chExt cx="895439" cy="477203"/>
          </a:xfrm>
        </p:grpSpPr>
        <p:sp>
          <p:nvSpPr>
            <p:cNvPr id="48" name="Freeform 370"/>
            <p:cNvSpPr>
              <a:spLocks noEditPoints="1"/>
            </p:cNvSpPr>
            <p:nvPr/>
          </p:nvSpPr>
          <p:spPr bwMode="auto">
            <a:xfrm>
              <a:off x="520126" y="3147814"/>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9" name="Freeform 334"/>
            <p:cNvSpPr>
              <a:spLocks noEditPoints="1"/>
            </p:cNvSpPr>
            <p:nvPr/>
          </p:nvSpPr>
          <p:spPr bwMode="auto">
            <a:xfrm>
              <a:off x="1059207" y="3340850"/>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44" name="グループ化 143"/>
          <p:cNvGrpSpPr/>
          <p:nvPr/>
        </p:nvGrpSpPr>
        <p:grpSpPr>
          <a:xfrm>
            <a:off x="3267168" y="3061979"/>
            <a:ext cx="772429" cy="405681"/>
            <a:chOff x="3502446" y="3398942"/>
            <a:chExt cx="833625" cy="436326"/>
          </a:xfrm>
        </p:grpSpPr>
        <p:sp>
          <p:nvSpPr>
            <p:cNvPr id="47" name="Freeform 368"/>
            <p:cNvSpPr>
              <a:spLocks noEditPoints="1"/>
            </p:cNvSpPr>
            <p:nvPr/>
          </p:nvSpPr>
          <p:spPr bwMode="auto">
            <a:xfrm>
              <a:off x="3502446" y="3398942"/>
              <a:ext cx="417780" cy="436326"/>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334"/>
            <p:cNvSpPr>
              <a:spLocks noEditPoints="1"/>
            </p:cNvSpPr>
            <p:nvPr/>
          </p:nvSpPr>
          <p:spPr bwMode="auto">
            <a:xfrm>
              <a:off x="3979713" y="3530751"/>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43" name="グループ化 142"/>
          <p:cNvGrpSpPr/>
          <p:nvPr/>
        </p:nvGrpSpPr>
        <p:grpSpPr>
          <a:xfrm>
            <a:off x="2254943" y="3009605"/>
            <a:ext cx="805082" cy="458055"/>
            <a:chOff x="2341290" y="3388527"/>
            <a:chExt cx="868865" cy="492656"/>
          </a:xfrm>
        </p:grpSpPr>
        <p:sp>
          <p:nvSpPr>
            <p:cNvPr id="52" name="Freeform 370"/>
            <p:cNvSpPr>
              <a:spLocks noEditPoints="1"/>
            </p:cNvSpPr>
            <p:nvPr/>
          </p:nvSpPr>
          <p:spPr bwMode="auto">
            <a:xfrm>
              <a:off x="2341290" y="3388527"/>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3" name="Freeform 334"/>
            <p:cNvSpPr>
              <a:spLocks noEditPoints="1"/>
            </p:cNvSpPr>
            <p:nvPr/>
          </p:nvSpPr>
          <p:spPr bwMode="auto">
            <a:xfrm>
              <a:off x="2853797" y="3597016"/>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55" name="右矢印 54"/>
          <p:cNvSpPr/>
          <p:nvPr/>
        </p:nvSpPr>
        <p:spPr>
          <a:xfrm>
            <a:off x="1520732" y="2541553"/>
            <a:ext cx="503274"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右矢印 55"/>
          <p:cNvSpPr/>
          <p:nvPr/>
        </p:nvSpPr>
        <p:spPr>
          <a:xfrm>
            <a:off x="1520732" y="3123203"/>
            <a:ext cx="503274"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 name="グループ化 139"/>
          <p:cNvGrpSpPr/>
          <p:nvPr/>
        </p:nvGrpSpPr>
        <p:grpSpPr>
          <a:xfrm>
            <a:off x="2254942" y="2486115"/>
            <a:ext cx="826337" cy="428401"/>
            <a:chOff x="2254942" y="2521545"/>
            <a:chExt cx="891804" cy="460762"/>
          </a:xfrm>
        </p:grpSpPr>
        <p:sp>
          <p:nvSpPr>
            <p:cNvPr id="46" name="Freeform 370"/>
            <p:cNvSpPr>
              <a:spLocks noEditPoints="1"/>
            </p:cNvSpPr>
            <p:nvPr/>
          </p:nvSpPr>
          <p:spPr bwMode="auto">
            <a:xfrm>
              <a:off x="2254942" y="2521545"/>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7" name="Freeform 334"/>
            <p:cNvSpPr>
              <a:spLocks noEditPoints="1"/>
            </p:cNvSpPr>
            <p:nvPr/>
          </p:nvSpPr>
          <p:spPr bwMode="auto">
            <a:xfrm>
              <a:off x="2790388" y="2698140"/>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59" name="テキスト ボックス 58"/>
          <p:cNvSpPr txBox="1"/>
          <p:nvPr/>
        </p:nvSpPr>
        <p:spPr>
          <a:xfrm>
            <a:off x="1475656" y="2750159"/>
            <a:ext cx="503274" cy="246221"/>
          </a:xfrm>
          <a:prstGeom prst="rect">
            <a:avLst/>
          </a:prstGeom>
          <a:noFill/>
        </p:spPr>
        <p:txBody>
          <a:bodyPr wrap="square" rtlCol="0">
            <a:spAutoFit/>
          </a:bodyPr>
          <a:lstStyle/>
          <a:p>
            <a:r>
              <a:rPr lang="ja-JP" altLang="en-US" sz="1000" b="1" dirty="0">
                <a:solidFill>
                  <a:schemeClr val="accent1">
                    <a:lumMod val="50000"/>
                  </a:schemeClr>
                </a:solidFill>
              </a:rPr>
              <a:t>出向</a:t>
            </a:r>
            <a:endParaRPr kumimoji="1" lang="ja-JP" altLang="en-US" sz="1000" b="1" dirty="0">
              <a:solidFill>
                <a:schemeClr val="accent1">
                  <a:lumMod val="50000"/>
                </a:schemeClr>
              </a:solidFill>
            </a:endParaRPr>
          </a:p>
        </p:txBody>
      </p:sp>
      <p:sp>
        <p:nvSpPr>
          <p:cNvPr id="60" name="テキスト ボックス 59"/>
          <p:cNvSpPr txBox="1"/>
          <p:nvPr/>
        </p:nvSpPr>
        <p:spPr>
          <a:xfrm>
            <a:off x="1475656" y="3303444"/>
            <a:ext cx="503274" cy="246221"/>
          </a:xfrm>
          <a:prstGeom prst="rect">
            <a:avLst/>
          </a:prstGeom>
          <a:noFill/>
        </p:spPr>
        <p:txBody>
          <a:bodyPr wrap="square" rtlCol="0">
            <a:spAutoFit/>
          </a:bodyPr>
          <a:lstStyle/>
          <a:p>
            <a:r>
              <a:rPr lang="ja-JP" altLang="en-US" sz="1000" b="1" dirty="0">
                <a:solidFill>
                  <a:schemeClr val="accent1">
                    <a:lumMod val="50000"/>
                  </a:schemeClr>
                </a:solidFill>
              </a:rPr>
              <a:t>転籍</a:t>
            </a:r>
            <a:endParaRPr kumimoji="1" lang="ja-JP" altLang="en-US" sz="1000" b="1" dirty="0">
              <a:solidFill>
                <a:schemeClr val="accent1">
                  <a:lumMod val="50000"/>
                </a:schemeClr>
              </a:solidFill>
            </a:endParaRPr>
          </a:p>
        </p:txBody>
      </p:sp>
      <p:sp>
        <p:nvSpPr>
          <p:cNvPr id="61" name="テキスト ボックス 60"/>
          <p:cNvSpPr txBox="1"/>
          <p:nvPr/>
        </p:nvSpPr>
        <p:spPr>
          <a:xfrm>
            <a:off x="2699792" y="2907400"/>
            <a:ext cx="503274" cy="246221"/>
          </a:xfrm>
          <a:prstGeom prst="rect">
            <a:avLst/>
          </a:prstGeom>
          <a:noFill/>
        </p:spPr>
        <p:txBody>
          <a:bodyPr wrap="square" rtlCol="0">
            <a:spAutoFit/>
          </a:bodyPr>
          <a:lstStyle/>
          <a:p>
            <a:r>
              <a:rPr kumimoji="1" lang="ja-JP" altLang="en-US" sz="1000" dirty="0"/>
              <a:t>出向</a:t>
            </a:r>
          </a:p>
        </p:txBody>
      </p:sp>
      <p:sp>
        <p:nvSpPr>
          <p:cNvPr id="62" name="テキスト ボックス 61"/>
          <p:cNvSpPr txBox="1"/>
          <p:nvPr/>
        </p:nvSpPr>
        <p:spPr>
          <a:xfrm>
            <a:off x="3674286" y="2907400"/>
            <a:ext cx="503274" cy="246221"/>
          </a:xfrm>
          <a:prstGeom prst="rect">
            <a:avLst/>
          </a:prstGeom>
          <a:noFill/>
        </p:spPr>
        <p:txBody>
          <a:bodyPr wrap="square" rtlCol="0">
            <a:spAutoFit/>
          </a:bodyPr>
          <a:lstStyle/>
          <a:p>
            <a:r>
              <a:rPr kumimoji="1" lang="ja-JP" altLang="en-US" sz="1000" dirty="0"/>
              <a:t>入社</a:t>
            </a:r>
          </a:p>
        </p:txBody>
      </p:sp>
      <p:sp>
        <p:nvSpPr>
          <p:cNvPr id="63" name="テキスト ボックス 62"/>
          <p:cNvSpPr txBox="1"/>
          <p:nvPr/>
        </p:nvSpPr>
        <p:spPr>
          <a:xfrm>
            <a:off x="3686895" y="3441653"/>
            <a:ext cx="503274" cy="246221"/>
          </a:xfrm>
          <a:prstGeom prst="rect">
            <a:avLst/>
          </a:prstGeom>
          <a:noFill/>
        </p:spPr>
        <p:txBody>
          <a:bodyPr wrap="square" rtlCol="0">
            <a:spAutoFit/>
          </a:bodyPr>
          <a:lstStyle/>
          <a:p>
            <a:r>
              <a:rPr kumimoji="1" lang="ja-JP" altLang="en-US" sz="1000" dirty="0"/>
              <a:t>入社</a:t>
            </a:r>
          </a:p>
        </p:txBody>
      </p:sp>
      <p:sp>
        <p:nvSpPr>
          <p:cNvPr id="64" name="テキスト ボックス 63"/>
          <p:cNvSpPr txBox="1"/>
          <p:nvPr/>
        </p:nvSpPr>
        <p:spPr>
          <a:xfrm>
            <a:off x="2699792" y="3441653"/>
            <a:ext cx="503274" cy="246221"/>
          </a:xfrm>
          <a:prstGeom prst="rect">
            <a:avLst/>
          </a:prstGeom>
          <a:noFill/>
        </p:spPr>
        <p:txBody>
          <a:bodyPr wrap="square" rtlCol="0">
            <a:spAutoFit/>
          </a:bodyPr>
          <a:lstStyle/>
          <a:p>
            <a:r>
              <a:rPr kumimoji="1" lang="ja-JP" altLang="en-US" sz="1000" dirty="0"/>
              <a:t>退職</a:t>
            </a:r>
          </a:p>
        </p:txBody>
      </p:sp>
      <p:sp>
        <p:nvSpPr>
          <p:cNvPr id="65" name="テキスト ボックス 64"/>
          <p:cNvSpPr txBox="1"/>
          <p:nvPr/>
        </p:nvSpPr>
        <p:spPr>
          <a:xfrm>
            <a:off x="428284" y="3687874"/>
            <a:ext cx="2150090" cy="246221"/>
          </a:xfrm>
          <a:prstGeom prst="rect">
            <a:avLst/>
          </a:prstGeom>
          <a:noFill/>
        </p:spPr>
        <p:txBody>
          <a:bodyPr wrap="square" rtlCol="0">
            <a:spAutoFit/>
          </a:bodyPr>
          <a:lstStyle/>
          <a:p>
            <a:r>
              <a:rPr kumimoji="1" lang="ja-JP" altLang="en-US" sz="1000" b="1" dirty="0"/>
              <a:t>＜</a:t>
            </a:r>
            <a:r>
              <a:rPr lang="ja-JP" altLang="en-US" sz="1000" b="1" dirty="0"/>
              <a:t>複数会社実行処理＞</a:t>
            </a:r>
            <a:endParaRPr kumimoji="1" lang="en-US" altLang="ja-JP" sz="1000" b="1" dirty="0"/>
          </a:p>
        </p:txBody>
      </p:sp>
      <p:sp>
        <p:nvSpPr>
          <p:cNvPr id="66" name="Freeform 370"/>
          <p:cNvSpPr>
            <a:spLocks noEditPoints="1"/>
          </p:cNvSpPr>
          <p:nvPr/>
        </p:nvSpPr>
        <p:spPr bwMode="auto">
          <a:xfrm>
            <a:off x="1448166" y="3975906"/>
            <a:ext cx="369689" cy="44003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7" name="Freeform 368"/>
          <p:cNvSpPr>
            <a:spLocks noEditPoints="1"/>
          </p:cNvSpPr>
          <p:nvPr/>
        </p:nvSpPr>
        <p:spPr bwMode="auto">
          <a:xfrm>
            <a:off x="2303604" y="3986540"/>
            <a:ext cx="332230" cy="418768"/>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テキスト ボックス 69"/>
          <p:cNvSpPr txBox="1"/>
          <p:nvPr/>
        </p:nvSpPr>
        <p:spPr>
          <a:xfrm>
            <a:off x="2864196" y="3867894"/>
            <a:ext cx="231640" cy="261610"/>
          </a:xfrm>
          <a:prstGeom prst="rect">
            <a:avLst/>
          </a:prstGeom>
          <a:noFill/>
        </p:spPr>
        <p:txBody>
          <a:bodyPr wrap="square" rtlCol="0">
            <a:spAutoFit/>
          </a:bodyPr>
          <a:lstStyle/>
          <a:p>
            <a:r>
              <a:rPr kumimoji="1" lang="ja-JP" altLang="en-US" sz="1100" dirty="0"/>
              <a:t>③</a:t>
            </a:r>
          </a:p>
        </p:txBody>
      </p:sp>
      <p:sp>
        <p:nvSpPr>
          <p:cNvPr id="71" name="テキスト ボックス 70"/>
          <p:cNvSpPr txBox="1"/>
          <p:nvPr/>
        </p:nvSpPr>
        <p:spPr>
          <a:xfrm>
            <a:off x="1155755" y="3867894"/>
            <a:ext cx="231640" cy="261610"/>
          </a:xfrm>
          <a:prstGeom prst="rect">
            <a:avLst/>
          </a:prstGeom>
          <a:noFill/>
        </p:spPr>
        <p:txBody>
          <a:bodyPr wrap="square" rtlCol="0">
            <a:spAutoFit/>
          </a:bodyPr>
          <a:lstStyle/>
          <a:p>
            <a:r>
              <a:rPr kumimoji="1" lang="ja-JP" altLang="en-US" sz="1100" dirty="0"/>
              <a:t>①</a:t>
            </a:r>
          </a:p>
        </p:txBody>
      </p:sp>
      <p:sp>
        <p:nvSpPr>
          <p:cNvPr id="72" name="テキスト ボックス 71"/>
          <p:cNvSpPr txBox="1"/>
          <p:nvPr/>
        </p:nvSpPr>
        <p:spPr>
          <a:xfrm>
            <a:off x="1304094" y="4421165"/>
            <a:ext cx="695682" cy="392415"/>
          </a:xfrm>
          <a:prstGeom prst="rect">
            <a:avLst/>
          </a:prstGeom>
          <a:noFill/>
        </p:spPr>
        <p:txBody>
          <a:bodyPr wrap="square" rtlCol="0">
            <a:spAutoFit/>
          </a:bodyPr>
          <a:lstStyle/>
          <a:p>
            <a:r>
              <a:rPr lang="ja-JP" altLang="en-US" sz="1050" dirty="0"/>
              <a:t>　</a:t>
            </a:r>
            <a:r>
              <a:rPr lang="en-US" altLang="ja-JP" sz="1050" dirty="0"/>
              <a:t>A</a:t>
            </a:r>
            <a:r>
              <a:rPr lang="ja-JP" altLang="en-US" sz="1050" dirty="0"/>
              <a:t>社</a:t>
            </a:r>
            <a:endParaRPr lang="en-US" altLang="ja-JP" sz="1050" dirty="0"/>
          </a:p>
          <a:p>
            <a:r>
              <a:rPr kumimoji="1" lang="ja-JP" altLang="en-US" sz="900" dirty="0"/>
              <a:t>給与計算</a:t>
            </a:r>
          </a:p>
        </p:txBody>
      </p:sp>
      <p:sp>
        <p:nvSpPr>
          <p:cNvPr id="73" name="テキスト ボックス 72"/>
          <p:cNvSpPr txBox="1"/>
          <p:nvPr/>
        </p:nvSpPr>
        <p:spPr>
          <a:xfrm>
            <a:off x="2172905" y="4421165"/>
            <a:ext cx="741607" cy="392415"/>
          </a:xfrm>
          <a:prstGeom prst="rect">
            <a:avLst/>
          </a:prstGeom>
          <a:noFill/>
        </p:spPr>
        <p:txBody>
          <a:bodyPr wrap="square" rtlCol="0">
            <a:spAutoFit/>
          </a:bodyPr>
          <a:lstStyle/>
          <a:p>
            <a:r>
              <a:rPr lang="ja-JP" altLang="en-US" sz="1050" dirty="0"/>
              <a:t>　</a:t>
            </a:r>
            <a:r>
              <a:rPr lang="en-US" altLang="ja-JP" sz="1050" dirty="0"/>
              <a:t>B</a:t>
            </a:r>
            <a:r>
              <a:rPr lang="ja-JP" altLang="en-US" sz="1050" dirty="0"/>
              <a:t>社</a:t>
            </a:r>
            <a:endParaRPr lang="en-US" altLang="ja-JP" sz="1050" dirty="0"/>
          </a:p>
          <a:p>
            <a:r>
              <a:rPr kumimoji="1" lang="ja-JP" altLang="en-US" sz="900" dirty="0"/>
              <a:t>給与計算</a:t>
            </a:r>
          </a:p>
        </p:txBody>
      </p:sp>
      <p:sp>
        <p:nvSpPr>
          <p:cNvPr id="74" name="テキスト ボックス 73"/>
          <p:cNvSpPr txBox="1"/>
          <p:nvPr/>
        </p:nvSpPr>
        <p:spPr>
          <a:xfrm>
            <a:off x="2914579" y="4421165"/>
            <a:ext cx="716667" cy="392415"/>
          </a:xfrm>
          <a:prstGeom prst="rect">
            <a:avLst/>
          </a:prstGeom>
          <a:noFill/>
        </p:spPr>
        <p:txBody>
          <a:bodyPr wrap="square" rtlCol="0">
            <a:spAutoFit/>
          </a:bodyPr>
          <a:lstStyle/>
          <a:p>
            <a:r>
              <a:rPr lang="ja-JP" altLang="en-US" sz="1050" dirty="0"/>
              <a:t>  </a:t>
            </a:r>
            <a:r>
              <a:rPr lang="en-US" altLang="ja-JP" sz="1050" dirty="0"/>
              <a:t>C</a:t>
            </a:r>
            <a:r>
              <a:rPr lang="ja-JP" altLang="en-US" sz="1050" dirty="0"/>
              <a:t>社</a:t>
            </a:r>
            <a:endParaRPr lang="en-US" altLang="ja-JP" sz="1050" dirty="0"/>
          </a:p>
          <a:p>
            <a:r>
              <a:rPr lang="ja-JP" altLang="en-US" sz="900" dirty="0"/>
              <a:t>給与計算</a:t>
            </a:r>
            <a:endParaRPr lang="en-US" altLang="ja-JP" sz="900" dirty="0"/>
          </a:p>
        </p:txBody>
      </p:sp>
      <p:sp>
        <p:nvSpPr>
          <p:cNvPr id="75" name="テキスト ボックス 74"/>
          <p:cNvSpPr txBox="1"/>
          <p:nvPr/>
        </p:nvSpPr>
        <p:spPr>
          <a:xfrm>
            <a:off x="2072108" y="3867894"/>
            <a:ext cx="231640" cy="261610"/>
          </a:xfrm>
          <a:prstGeom prst="rect">
            <a:avLst/>
          </a:prstGeom>
          <a:noFill/>
        </p:spPr>
        <p:txBody>
          <a:bodyPr wrap="square" rtlCol="0">
            <a:spAutoFit/>
          </a:bodyPr>
          <a:lstStyle/>
          <a:p>
            <a:r>
              <a:rPr kumimoji="1" lang="ja-JP" altLang="en-US" sz="1100" dirty="0"/>
              <a:t>②</a:t>
            </a:r>
          </a:p>
        </p:txBody>
      </p:sp>
      <p:graphicFrame>
        <p:nvGraphicFramePr>
          <p:cNvPr id="76" name="表 75"/>
          <p:cNvGraphicFramePr>
            <a:graphicFrameLocks noGrp="1"/>
          </p:cNvGraphicFramePr>
          <p:nvPr>
            <p:extLst>
              <p:ext uri="{D42A27DB-BD31-4B8C-83A1-F6EECF244321}">
                <p14:modId xmlns:p14="http://schemas.microsoft.com/office/powerpoint/2010/main" val="1574046918"/>
              </p:ext>
            </p:extLst>
          </p:nvPr>
        </p:nvGraphicFramePr>
        <p:xfrm>
          <a:off x="7236296" y="2499742"/>
          <a:ext cx="907440" cy="437178"/>
        </p:xfrm>
        <a:graphic>
          <a:graphicData uri="http://schemas.openxmlformats.org/drawingml/2006/table">
            <a:tbl>
              <a:tblPr firstRow="1" bandRow="1">
                <a:tableStyleId>{5C22544A-7EE6-4342-B048-85BDC9FD1C3A}</a:tableStyleId>
              </a:tblPr>
              <a:tblGrid>
                <a:gridCol w="226860">
                  <a:extLst>
                    <a:ext uri="{9D8B030D-6E8A-4147-A177-3AD203B41FA5}">
                      <a16:colId xmlns:a16="http://schemas.microsoft.com/office/drawing/2014/main" val="2764753882"/>
                    </a:ext>
                  </a:extLst>
                </a:gridCol>
                <a:gridCol w="226860">
                  <a:extLst>
                    <a:ext uri="{9D8B030D-6E8A-4147-A177-3AD203B41FA5}">
                      <a16:colId xmlns:a16="http://schemas.microsoft.com/office/drawing/2014/main" val="195020113"/>
                    </a:ext>
                  </a:extLst>
                </a:gridCol>
                <a:gridCol w="226860">
                  <a:extLst>
                    <a:ext uri="{9D8B030D-6E8A-4147-A177-3AD203B41FA5}">
                      <a16:colId xmlns:a16="http://schemas.microsoft.com/office/drawing/2014/main" val="946458151"/>
                    </a:ext>
                  </a:extLst>
                </a:gridCol>
                <a:gridCol w="226860">
                  <a:extLst>
                    <a:ext uri="{9D8B030D-6E8A-4147-A177-3AD203B41FA5}">
                      <a16:colId xmlns:a16="http://schemas.microsoft.com/office/drawing/2014/main" val="561995552"/>
                    </a:ext>
                  </a:extLst>
                </a:gridCol>
              </a:tblGrid>
              <a:tr h="0">
                <a:tc>
                  <a:txBody>
                    <a:bodyPr/>
                    <a:lstStyle/>
                    <a:p>
                      <a:endParaRPr kumimoji="1" lang="ja-JP" altLang="en-US" sz="100" dirty="0"/>
                    </a:p>
                  </a:txBody>
                  <a:tcPr marL="37055" marR="37055" marT="18527" marB="18527">
                    <a:solidFill>
                      <a:schemeClr val="bg1">
                        <a:lumMod val="65000"/>
                      </a:schemeClr>
                    </a:solidFill>
                  </a:tcPr>
                </a:tc>
                <a:tc>
                  <a:txBody>
                    <a:bodyPr/>
                    <a:lstStyle/>
                    <a:p>
                      <a:endParaRPr kumimoji="1" lang="ja-JP" altLang="en-US" sz="100" dirty="0"/>
                    </a:p>
                  </a:txBody>
                  <a:tcPr marL="37055" marR="37055" marT="18527" marB="18527">
                    <a:solidFill>
                      <a:schemeClr val="bg1">
                        <a:lumMod val="65000"/>
                      </a:schemeClr>
                    </a:solidFill>
                  </a:tcPr>
                </a:tc>
                <a:tc>
                  <a:txBody>
                    <a:bodyPr/>
                    <a:lstStyle/>
                    <a:p>
                      <a:endParaRPr kumimoji="1" lang="ja-JP" altLang="en-US" sz="100" dirty="0"/>
                    </a:p>
                  </a:txBody>
                  <a:tcPr marL="37055" marR="37055" marT="18527" marB="18527">
                    <a:solidFill>
                      <a:schemeClr val="bg1">
                        <a:lumMod val="65000"/>
                      </a:schemeClr>
                    </a:solidFill>
                  </a:tcPr>
                </a:tc>
                <a:tc>
                  <a:txBody>
                    <a:bodyPr/>
                    <a:lstStyle/>
                    <a:p>
                      <a:endParaRPr kumimoji="1" lang="ja-JP" altLang="en-US" sz="100" dirty="0"/>
                    </a:p>
                  </a:txBody>
                  <a:tcPr marL="37055" marR="37055" marT="18527" marB="18527">
                    <a:solidFill>
                      <a:schemeClr val="bg1">
                        <a:lumMod val="65000"/>
                      </a:schemeClr>
                    </a:solidFill>
                  </a:tcPr>
                </a:tc>
                <a:extLst>
                  <a:ext uri="{0D108BD9-81ED-4DB2-BD59-A6C34878D82A}">
                    <a16:rowId xmlns:a16="http://schemas.microsoft.com/office/drawing/2014/main" val="631420030"/>
                  </a:ext>
                </a:extLst>
              </a:tr>
              <a:tr h="0">
                <a:tc>
                  <a:txBody>
                    <a:bodyPr/>
                    <a:lstStyle/>
                    <a:p>
                      <a:endParaRPr kumimoji="1" lang="ja-JP" altLang="en-US" sz="100" dirty="0"/>
                    </a:p>
                  </a:txBody>
                  <a:tcPr marL="37055" marR="37055" marT="18527" marB="18527">
                    <a:solidFill>
                      <a:schemeClr val="accent3"/>
                    </a:solidFill>
                  </a:tcPr>
                </a:tc>
                <a:tc>
                  <a:txBody>
                    <a:bodyPr/>
                    <a:lstStyle/>
                    <a:p>
                      <a:endParaRPr kumimoji="1" lang="ja-JP" altLang="en-US" sz="100" dirty="0"/>
                    </a:p>
                  </a:txBody>
                  <a:tcPr marL="37055" marR="37055" marT="18527" marB="18527">
                    <a:solidFill>
                      <a:schemeClr val="accent3"/>
                    </a:solidFill>
                  </a:tcPr>
                </a:tc>
                <a:tc>
                  <a:txBody>
                    <a:bodyPr/>
                    <a:lstStyle/>
                    <a:p>
                      <a:endParaRPr kumimoji="1" lang="ja-JP" altLang="en-US" sz="100" dirty="0"/>
                    </a:p>
                  </a:txBody>
                  <a:tcPr marL="37055" marR="37055" marT="18527" marB="18527">
                    <a:solidFill>
                      <a:schemeClr val="accent3"/>
                    </a:solidFill>
                  </a:tcPr>
                </a:tc>
                <a:tc>
                  <a:txBody>
                    <a:bodyPr/>
                    <a:lstStyle/>
                    <a:p>
                      <a:endParaRPr kumimoji="1" lang="ja-JP" altLang="en-US" sz="100" dirty="0"/>
                    </a:p>
                  </a:txBody>
                  <a:tcPr marL="37055" marR="37055" marT="18527" marB="18527">
                    <a:solidFill>
                      <a:schemeClr val="accent3"/>
                    </a:solidFill>
                  </a:tcPr>
                </a:tc>
                <a:extLst>
                  <a:ext uri="{0D108BD9-81ED-4DB2-BD59-A6C34878D82A}">
                    <a16:rowId xmlns:a16="http://schemas.microsoft.com/office/drawing/2014/main" val="3522616094"/>
                  </a:ext>
                </a:extLst>
              </a:tr>
              <a:tr h="0">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a:p>
                  </a:txBody>
                  <a:tcPr marL="37055" marR="37055" marT="18527" marB="18527">
                    <a:solidFill>
                      <a:schemeClr val="accent1"/>
                    </a:solidFill>
                  </a:tcPr>
                </a:tc>
                <a:tc>
                  <a:txBody>
                    <a:bodyPr/>
                    <a:lstStyle/>
                    <a:p>
                      <a:endParaRPr kumimoji="1" lang="ja-JP" altLang="en-US" sz="100"/>
                    </a:p>
                  </a:txBody>
                  <a:tcPr marL="37055" marR="37055" marT="18527" marB="18527">
                    <a:solidFill>
                      <a:schemeClr val="accent1"/>
                    </a:solidFill>
                  </a:tcPr>
                </a:tc>
                <a:extLst>
                  <a:ext uri="{0D108BD9-81ED-4DB2-BD59-A6C34878D82A}">
                    <a16:rowId xmlns:a16="http://schemas.microsoft.com/office/drawing/2014/main" val="1931373764"/>
                  </a:ext>
                </a:extLst>
              </a:tr>
              <a:tr h="0">
                <a:tc>
                  <a:txBody>
                    <a:bodyPr/>
                    <a:lstStyle/>
                    <a:p>
                      <a:endParaRPr kumimoji="1" lang="ja-JP" altLang="en-US" sz="10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extLst>
                  <a:ext uri="{0D108BD9-81ED-4DB2-BD59-A6C34878D82A}">
                    <a16:rowId xmlns:a16="http://schemas.microsoft.com/office/drawing/2014/main" val="3208248613"/>
                  </a:ext>
                </a:extLst>
              </a:tr>
              <a:tr h="0">
                <a:tc>
                  <a:txBody>
                    <a:bodyPr/>
                    <a:lstStyle/>
                    <a:p>
                      <a:endParaRPr kumimoji="1" lang="ja-JP" altLang="en-US" sz="100" dirty="0"/>
                    </a:p>
                  </a:txBody>
                  <a:tcPr marL="37055" marR="37055" marT="18527" marB="18527">
                    <a:solidFill>
                      <a:schemeClr val="accent5"/>
                    </a:solidFill>
                  </a:tcPr>
                </a:tc>
                <a:tc>
                  <a:txBody>
                    <a:bodyPr/>
                    <a:lstStyle/>
                    <a:p>
                      <a:endParaRPr kumimoji="1" lang="ja-JP" altLang="en-US" sz="100" dirty="0"/>
                    </a:p>
                  </a:txBody>
                  <a:tcPr marL="37055" marR="37055" marT="18527" marB="18527">
                    <a:solidFill>
                      <a:schemeClr val="accent5"/>
                    </a:solidFill>
                  </a:tcPr>
                </a:tc>
                <a:tc>
                  <a:txBody>
                    <a:bodyPr/>
                    <a:lstStyle/>
                    <a:p>
                      <a:endParaRPr kumimoji="1" lang="ja-JP" altLang="en-US" sz="100" dirty="0"/>
                    </a:p>
                  </a:txBody>
                  <a:tcPr marL="37055" marR="37055" marT="18527" marB="18527">
                    <a:solidFill>
                      <a:schemeClr val="accent5"/>
                    </a:solidFill>
                  </a:tcPr>
                </a:tc>
                <a:tc>
                  <a:txBody>
                    <a:bodyPr/>
                    <a:lstStyle/>
                    <a:p>
                      <a:endParaRPr kumimoji="1" lang="ja-JP" altLang="en-US" sz="100" dirty="0"/>
                    </a:p>
                  </a:txBody>
                  <a:tcPr marL="37055" marR="37055" marT="18527" marB="18527">
                    <a:solidFill>
                      <a:schemeClr val="accent5"/>
                    </a:solidFill>
                  </a:tcPr>
                </a:tc>
                <a:extLst>
                  <a:ext uri="{0D108BD9-81ED-4DB2-BD59-A6C34878D82A}">
                    <a16:rowId xmlns:a16="http://schemas.microsoft.com/office/drawing/2014/main" val="1800670816"/>
                  </a:ext>
                </a:extLst>
              </a:tr>
              <a:tr h="0">
                <a:tc>
                  <a:txBody>
                    <a:bodyPr/>
                    <a:lstStyle/>
                    <a:p>
                      <a:endParaRPr kumimoji="1" lang="ja-JP" altLang="en-US" sz="100" dirty="0"/>
                    </a:p>
                  </a:txBody>
                  <a:tcPr marL="37055" marR="37055" marT="18527" marB="18527">
                    <a:solidFill>
                      <a:schemeClr val="tx2"/>
                    </a:solidFill>
                  </a:tcPr>
                </a:tc>
                <a:tc>
                  <a:txBody>
                    <a:bodyPr/>
                    <a:lstStyle/>
                    <a:p>
                      <a:endParaRPr kumimoji="1" lang="ja-JP" altLang="en-US" sz="100" dirty="0"/>
                    </a:p>
                  </a:txBody>
                  <a:tcPr marL="37055" marR="37055" marT="18527" marB="18527">
                    <a:solidFill>
                      <a:schemeClr val="tx2"/>
                    </a:solidFill>
                  </a:tcPr>
                </a:tc>
                <a:tc>
                  <a:txBody>
                    <a:bodyPr/>
                    <a:lstStyle/>
                    <a:p>
                      <a:endParaRPr kumimoji="1" lang="ja-JP" altLang="en-US" sz="100" dirty="0"/>
                    </a:p>
                  </a:txBody>
                  <a:tcPr marL="37055" marR="37055" marT="18527" marB="18527">
                    <a:solidFill>
                      <a:schemeClr val="tx2"/>
                    </a:solidFill>
                  </a:tcPr>
                </a:tc>
                <a:tc>
                  <a:txBody>
                    <a:bodyPr/>
                    <a:lstStyle/>
                    <a:p>
                      <a:endParaRPr kumimoji="1" lang="ja-JP" altLang="en-US" sz="100" dirty="0"/>
                    </a:p>
                  </a:txBody>
                  <a:tcPr marL="37055" marR="37055" marT="18527" marB="18527">
                    <a:solidFill>
                      <a:schemeClr val="tx2"/>
                    </a:solidFill>
                  </a:tcPr>
                </a:tc>
                <a:extLst>
                  <a:ext uri="{0D108BD9-81ED-4DB2-BD59-A6C34878D82A}">
                    <a16:rowId xmlns:a16="http://schemas.microsoft.com/office/drawing/2014/main" val="344528409"/>
                  </a:ext>
                </a:extLst>
              </a:tr>
              <a:tr h="0">
                <a:tc>
                  <a:txBody>
                    <a:bodyPr/>
                    <a:lstStyle/>
                    <a:p>
                      <a:endParaRPr kumimoji="1" lang="ja-JP" altLang="en-US" sz="100" dirty="0"/>
                    </a:p>
                  </a:txBody>
                  <a:tcPr marL="37055" marR="37055" marT="18527" marB="18527">
                    <a:solidFill>
                      <a:schemeClr val="accent4"/>
                    </a:solidFill>
                  </a:tcPr>
                </a:tc>
                <a:tc>
                  <a:txBody>
                    <a:bodyPr/>
                    <a:lstStyle/>
                    <a:p>
                      <a:endParaRPr kumimoji="1" lang="ja-JP" altLang="en-US" sz="100" dirty="0"/>
                    </a:p>
                  </a:txBody>
                  <a:tcPr marL="37055" marR="37055" marT="18527" marB="18527">
                    <a:solidFill>
                      <a:schemeClr val="accent4"/>
                    </a:solidFill>
                  </a:tcPr>
                </a:tc>
                <a:tc>
                  <a:txBody>
                    <a:bodyPr/>
                    <a:lstStyle/>
                    <a:p>
                      <a:endParaRPr kumimoji="1" lang="ja-JP" altLang="en-US" sz="100" dirty="0"/>
                    </a:p>
                  </a:txBody>
                  <a:tcPr marL="37055" marR="37055" marT="18527" marB="18527">
                    <a:solidFill>
                      <a:schemeClr val="accent4"/>
                    </a:solidFill>
                  </a:tcPr>
                </a:tc>
                <a:tc>
                  <a:txBody>
                    <a:bodyPr/>
                    <a:lstStyle/>
                    <a:p>
                      <a:endParaRPr kumimoji="1" lang="ja-JP" altLang="en-US" sz="100" dirty="0"/>
                    </a:p>
                  </a:txBody>
                  <a:tcPr marL="37055" marR="37055" marT="18527" marB="18527">
                    <a:solidFill>
                      <a:schemeClr val="accent4"/>
                    </a:solidFill>
                  </a:tcPr>
                </a:tc>
                <a:extLst>
                  <a:ext uri="{0D108BD9-81ED-4DB2-BD59-A6C34878D82A}">
                    <a16:rowId xmlns:a16="http://schemas.microsoft.com/office/drawing/2014/main" val="3984510933"/>
                  </a:ext>
                </a:extLst>
              </a:tr>
            </a:tbl>
          </a:graphicData>
        </a:graphic>
      </p:graphicFrame>
      <p:grpSp>
        <p:nvGrpSpPr>
          <p:cNvPr id="77" name="グループ化 76"/>
          <p:cNvGrpSpPr/>
          <p:nvPr/>
        </p:nvGrpSpPr>
        <p:grpSpPr>
          <a:xfrm>
            <a:off x="8048530" y="2714904"/>
            <a:ext cx="174833" cy="230857"/>
            <a:chOff x="1476375" y="3768725"/>
            <a:chExt cx="287338" cy="379413"/>
          </a:xfrm>
        </p:grpSpPr>
        <p:sp>
          <p:nvSpPr>
            <p:cNvPr id="78"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3" name="テキスト ボックス 82"/>
          <p:cNvSpPr txBox="1"/>
          <p:nvPr/>
        </p:nvSpPr>
        <p:spPr>
          <a:xfrm>
            <a:off x="4579795" y="3694716"/>
            <a:ext cx="3081833" cy="246221"/>
          </a:xfrm>
          <a:prstGeom prst="rect">
            <a:avLst/>
          </a:prstGeom>
          <a:noFill/>
        </p:spPr>
        <p:txBody>
          <a:bodyPr wrap="square" rtlCol="0">
            <a:spAutoFit/>
          </a:bodyPr>
          <a:lstStyle/>
          <a:p>
            <a:r>
              <a:rPr kumimoji="1" lang="ja-JP" altLang="en-US" sz="1000" b="1" dirty="0"/>
              <a:t>＜各種届出データ統一</a:t>
            </a:r>
            <a:r>
              <a:rPr lang="ja-JP" altLang="en-US" sz="1000" b="1" dirty="0"/>
              <a:t>＞</a:t>
            </a:r>
            <a:endParaRPr kumimoji="1" lang="en-US" altLang="ja-JP" sz="1000" b="1" dirty="0"/>
          </a:p>
        </p:txBody>
      </p:sp>
      <p:grpSp>
        <p:nvGrpSpPr>
          <p:cNvPr id="161" name="グループ化 160"/>
          <p:cNvGrpSpPr/>
          <p:nvPr/>
        </p:nvGrpSpPr>
        <p:grpSpPr>
          <a:xfrm>
            <a:off x="6747999" y="3895038"/>
            <a:ext cx="1159538" cy="809387"/>
            <a:chOff x="4964148" y="3958236"/>
            <a:chExt cx="1159538" cy="809387"/>
          </a:xfrm>
        </p:grpSpPr>
        <p:sp>
          <p:nvSpPr>
            <p:cNvPr id="111" name="Freeform 9"/>
            <p:cNvSpPr>
              <a:spLocks noEditPoints="1"/>
            </p:cNvSpPr>
            <p:nvPr/>
          </p:nvSpPr>
          <p:spPr bwMode="auto">
            <a:xfrm>
              <a:off x="5367614" y="4222996"/>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4"/>
            <p:cNvSpPr>
              <a:spLocks noEditPoints="1"/>
            </p:cNvSpPr>
            <p:nvPr/>
          </p:nvSpPr>
          <p:spPr bwMode="auto">
            <a:xfrm>
              <a:off x="4964148" y="3958236"/>
              <a:ext cx="240022" cy="216760"/>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7"/>
            <p:cNvSpPr>
              <a:spLocks noEditPoints="1"/>
            </p:cNvSpPr>
            <p:nvPr/>
          </p:nvSpPr>
          <p:spPr bwMode="auto">
            <a:xfrm>
              <a:off x="5841767" y="4026989"/>
              <a:ext cx="142744" cy="252710"/>
            </a:xfrm>
            <a:custGeom>
              <a:avLst/>
              <a:gdLst>
                <a:gd name="T0" fmla="*/ 0 w 135"/>
                <a:gd name="T1" fmla="*/ 239 h 239"/>
                <a:gd name="T2" fmla="*/ 41 w 135"/>
                <a:gd name="T3" fmla="*/ 199 h 239"/>
                <a:gd name="T4" fmla="*/ 93 w 135"/>
                <a:gd name="T5" fmla="*/ 239 h 239"/>
                <a:gd name="T6" fmla="*/ 135 w 135"/>
                <a:gd name="T7" fmla="*/ 0 h 239"/>
                <a:gd name="T8" fmla="*/ 93 w 135"/>
                <a:gd name="T9" fmla="*/ 21 h 239"/>
                <a:gd name="T10" fmla="*/ 117 w 135"/>
                <a:gd name="T11" fmla="*/ 51 h 239"/>
                <a:gd name="T12" fmla="*/ 93 w 135"/>
                <a:gd name="T13" fmla="*/ 21 h 239"/>
                <a:gd name="T14" fmla="*/ 79 w 135"/>
                <a:gd name="T15" fmla="*/ 21 h 239"/>
                <a:gd name="T16" fmla="*/ 55 w 135"/>
                <a:gd name="T17" fmla="*/ 51 h 239"/>
                <a:gd name="T18" fmla="*/ 18 w 135"/>
                <a:gd name="T19" fmla="*/ 21 h 239"/>
                <a:gd name="T20" fmla="*/ 42 w 135"/>
                <a:gd name="T21" fmla="*/ 51 h 239"/>
                <a:gd name="T22" fmla="*/ 18 w 135"/>
                <a:gd name="T23" fmla="*/ 21 h 239"/>
                <a:gd name="T24" fmla="*/ 117 w 135"/>
                <a:gd name="T25" fmla="*/ 64 h 239"/>
                <a:gd name="T26" fmla="*/ 93 w 135"/>
                <a:gd name="T27" fmla="*/ 95 h 239"/>
                <a:gd name="T28" fmla="*/ 55 w 135"/>
                <a:gd name="T29" fmla="*/ 64 h 239"/>
                <a:gd name="T30" fmla="*/ 79 w 135"/>
                <a:gd name="T31" fmla="*/ 95 h 239"/>
                <a:gd name="T32" fmla="*/ 55 w 135"/>
                <a:gd name="T33" fmla="*/ 64 h 239"/>
                <a:gd name="T34" fmla="*/ 42 w 135"/>
                <a:gd name="T35" fmla="*/ 64 h 239"/>
                <a:gd name="T36" fmla="*/ 18 w 135"/>
                <a:gd name="T37" fmla="*/ 95 h 239"/>
                <a:gd name="T38" fmla="*/ 93 w 135"/>
                <a:gd name="T39" fmla="*/ 108 h 239"/>
                <a:gd name="T40" fmla="*/ 117 w 135"/>
                <a:gd name="T41" fmla="*/ 138 h 239"/>
                <a:gd name="T42" fmla="*/ 93 w 135"/>
                <a:gd name="T43" fmla="*/ 108 h 239"/>
                <a:gd name="T44" fmla="*/ 79 w 135"/>
                <a:gd name="T45" fmla="*/ 108 h 239"/>
                <a:gd name="T46" fmla="*/ 55 w 135"/>
                <a:gd name="T47" fmla="*/ 138 h 239"/>
                <a:gd name="T48" fmla="*/ 18 w 135"/>
                <a:gd name="T49" fmla="*/ 108 h 239"/>
                <a:gd name="T50" fmla="*/ 42 w 135"/>
                <a:gd name="T51" fmla="*/ 138 h 239"/>
                <a:gd name="T52" fmla="*/ 18 w 135"/>
                <a:gd name="T53" fmla="*/ 108 h 239"/>
                <a:gd name="T54" fmla="*/ 117 w 135"/>
                <a:gd name="T55" fmla="*/ 151 h 239"/>
                <a:gd name="T56" fmla="*/ 93 w 135"/>
                <a:gd name="T57" fmla="*/ 182 h 239"/>
                <a:gd name="T58" fmla="*/ 55 w 135"/>
                <a:gd name="T59" fmla="*/ 151 h 239"/>
                <a:gd name="T60" fmla="*/ 79 w 135"/>
                <a:gd name="T61" fmla="*/ 182 h 239"/>
                <a:gd name="T62" fmla="*/ 55 w 135"/>
                <a:gd name="T63" fmla="*/ 151 h 239"/>
                <a:gd name="T64" fmla="*/ 42 w 135"/>
                <a:gd name="T65" fmla="*/ 151 h 239"/>
                <a:gd name="T66" fmla="*/ 18 w 135"/>
                <a:gd name="T67" fmla="*/ 1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239">
                  <a:moveTo>
                    <a:pt x="0" y="0"/>
                  </a:moveTo>
                  <a:lnTo>
                    <a:pt x="0" y="239"/>
                  </a:lnTo>
                  <a:lnTo>
                    <a:pt x="41" y="239"/>
                  </a:lnTo>
                  <a:lnTo>
                    <a:pt x="41" y="199"/>
                  </a:lnTo>
                  <a:lnTo>
                    <a:pt x="93" y="199"/>
                  </a:lnTo>
                  <a:lnTo>
                    <a:pt x="93" y="239"/>
                  </a:lnTo>
                  <a:lnTo>
                    <a:pt x="135" y="239"/>
                  </a:lnTo>
                  <a:lnTo>
                    <a:pt x="135" y="0"/>
                  </a:lnTo>
                  <a:lnTo>
                    <a:pt x="0" y="0"/>
                  </a:lnTo>
                  <a:close/>
                  <a:moveTo>
                    <a:pt x="93" y="21"/>
                  </a:moveTo>
                  <a:lnTo>
                    <a:pt x="117" y="21"/>
                  </a:lnTo>
                  <a:lnTo>
                    <a:pt x="117" y="51"/>
                  </a:lnTo>
                  <a:lnTo>
                    <a:pt x="93" y="51"/>
                  </a:lnTo>
                  <a:lnTo>
                    <a:pt x="93" y="21"/>
                  </a:lnTo>
                  <a:close/>
                  <a:moveTo>
                    <a:pt x="55" y="21"/>
                  </a:moveTo>
                  <a:lnTo>
                    <a:pt x="79" y="21"/>
                  </a:lnTo>
                  <a:lnTo>
                    <a:pt x="79" y="51"/>
                  </a:lnTo>
                  <a:lnTo>
                    <a:pt x="55" y="51"/>
                  </a:lnTo>
                  <a:lnTo>
                    <a:pt x="55" y="21"/>
                  </a:lnTo>
                  <a:close/>
                  <a:moveTo>
                    <a:pt x="18" y="21"/>
                  </a:moveTo>
                  <a:lnTo>
                    <a:pt x="42" y="21"/>
                  </a:lnTo>
                  <a:lnTo>
                    <a:pt x="42" y="51"/>
                  </a:lnTo>
                  <a:lnTo>
                    <a:pt x="18" y="51"/>
                  </a:lnTo>
                  <a:lnTo>
                    <a:pt x="18" y="21"/>
                  </a:lnTo>
                  <a:close/>
                  <a:moveTo>
                    <a:pt x="93" y="64"/>
                  </a:moveTo>
                  <a:lnTo>
                    <a:pt x="117" y="64"/>
                  </a:lnTo>
                  <a:lnTo>
                    <a:pt x="117" y="95"/>
                  </a:lnTo>
                  <a:lnTo>
                    <a:pt x="93" y="95"/>
                  </a:lnTo>
                  <a:lnTo>
                    <a:pt x="93" y="64"/>
                  </a:lnTo>
                  <a:close/>
                  <a:moveTo>
                    <a:pt x="55" y="64"/>
                  </a:moveTo>
                  <a:lnTo>
                    <a:pt x="79" y="64"/>
                  </a:lnTo>
                  <a:lnTo>
                    <a:pt x="79" y="95"/>
                  </a:lnTo>
                  <a:lnTo>
                    <a:pt x="55" y="95"/>
                  </a:lnTo>
                  <a:lnTo>
                    <a:pt x="55" y="64"/>
                  </a:lnTo>
                  <a:close/>
                  <a:moveTo>
                    <a:pt x="18" y="64"/>
                  </a:moveTo>
                  <a:lnTo>
                    <a:pt x="42" y="64"/>
                  </a:lnTo>
                  <a:lnTo>
                    <a:pt x="42" y="95"/>
                  </a:lnTo>
                  <a:lnTo>
                    <a:pt x="18" y="95"/>
                  </a:lnTo>
                  <a:lnTo>
                    <a:pt x="18" y="64"/>
                  </a:lnTo>
                  <a:close/>
                  <a:moveTo>
                    <a:pt x="93" y="108"/>
                  </a:moveTo>
                  <a:lnTo>
                    <a:pt x="117" y="108"/>
                  </a:lnTo>
                  <a:lnTo>
                    <a:pt x="117" y="138"/>
                  </a:lnTo>
                  <a:lnTo>
                    <a:pt x="93" y="138"/>
                  </a:lnTo>
                  <a:lnTo>
                    <a:pt x="93" y="108"/>
                  </a:lnTo>
                  <a:close/>
                  <a:moveTo>
                    <a:pt x="55" y="108"/>
                  </a:moveTo>
                  <a:lnTo>
                    <a:pt x="79" y="108"/>
                  </a:lnTo>
                  <a:lnTo>
                    <a:pt x="79" y="138"/>
                  </a:lnTo>
                  <a:lnTo>
                    <a:pt x="55" y="138"/>
                  </a:lnTo>
                  <a:lnTo>
                    <a:pt x="55" y="108"/>
                  </a:lnTo>
                  <a:close/>
                  <a:moveTo>
                    <a:pt x="18" y="108"/>
                  </a:moveTo>
                  <a:lnTo>
                    <a:pt x="42" y="108"/>
                  </a:lnTo>
                  <a:lnTo>
                    <a:pt x="42" y="138"/>
                  </a:lnTo>
                  <a:lnTo>
                    <a:pt x="18" y="138"/>
                  </a:lnTo>
                  <a:lnTo>
                    <a:pt x="18" y="108"/>
                  </a:lnTo>
                  <a:close/>
                  <a:moveTo>
                    <a:pt x="93" y="151"/>
                  </a:moveTo>
                  <a:lnTo>
                    <a:pt x="117" y="151"/>
                  </a:lnTo>
                  <a:lnTo>
                    <a:pt x="117" y="182"/>
                  </a:lnTo>
                  <a:lnTo>
                    <a:pt x="93" y="182"/>
                  </a:lnTo>
                  <a:lnTo>
                    <a:pt x="93" y="151"/>
                  </a:lnTo>
                  <a:close/>
                  <a:moveTo>
                    <a:pt x="55" y="151"/>
                  </a:moveTo>
                  <a:lnTo>
                    <a:pt x="79" y="151"/>
                  </a:lnTo>
                  <a:lnTo>
                    <a:pt x="79" y="182"/>
                  </a:lnTo>
                  <a:lnTo>
                    <a:pt x="55" y="182"/>
                  </a:lnTo>
                  <a:lnTo>
                    <a:pt x="55" y="151"/>
                  </a:lnTo>
                  <a:close/>
                  <a:moveTo>
                    <a:pt x="18" y="151"/>
                  </a:moveTo>
                  <a:lnTo>
                    <a:pt x="42" y="151"/>
                  </a:lnTo>
                  <a:lnTo>
                    <a:pt x="42" y="182"/>
                  </a:lnTo>
                  <a:lnTo>
                    <a:pt x="18" y="182"/>
                  </a:lnTo>
                  <a:lnTo>
                    <a:pt x="18" y="15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8"/>
            <p:cNvSpPr>
              <a:spLocks noEditPoints="1"/>
            </p:cNvSpPr>
            <p:nvPr/>
          </p:nvSpPr>
          <p:spPr bwMode="auto">
            <a:xfrm>
              <a:off x="5019913" y="4565666"/>
              <a:ext cx="104679" cy="201957"/>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28"/>
            <p:cNvSpPr>
              <a:spLocks noEditPoints="1"/>
            </p:cNvSpPr>
            <p:nvPr/>
          </p:nvSpPr>
          <p:spPr bwMode="auto">
            <a:xfrm>
              <a:off x="5858287" y="4570620"/>
              <a:ext cx="265399" cy="178695"/>
            </a:xfrm>
            <a:custGeom>
              <a:avLst/>
              <a:gdLst>
                <a:gd name="T0" fmla="*/ 252 w 418"/>
                <a:gd name="T1" fmla="*/ 54 h 282"/>
                <a:gd name="T2" fmla="*/ 206 w 418"/>
                <a:gd name="T3" fmla="*/ 0 h 282"/>
                <a:gd name="T4" fmla="*/ 165 w 418"/>
                <a:gd name="T5" fmla="*/ 0 h 282"/>
                <a:gd name="T6" fmla="*/ 38 w 418"/>
                <a:gd name="T7" fmla="*/ 10 h 282"/>
                <a:gd name="T8" fmla="*/ 38 w 418"/>
                <a:gd name="T9" fmla="*/ 43 h 282"/>
                <a:gd name="T10" fmla="*/ 154 w 418"/>
                <a:gd name="T11" fmla="*/ 184 h 282"/>
                <a:gd name="T12" fmla="*/ 418 w 418"/>
                <a:gd name="T13" fmla="*/ 85 h 282"/>
                <a:gd name="T14" fmla="*/ 199 w 418"/>
                <a:gd name="T15" fmla="*/ 163 h 282"/>
                <a:gd name="T16" fmla="*/ 190 w 418"/>
                <a:gd name="T17" fmla="*/ 21 h 282"/>
                <a:gd name="T18" fmla="*/ 199 w 418"/>
                <a:gd name="T19" fmla="*/ 163 h 282"/>
                <a:gd name="T20" fmla="*/ 228 w 418"/>
                <a:gd name="T21" fmla="*/ 163 h 282"/>
                <a:gd name="T22" fmla="*/ 237 w 418"/>
                <a:gd name="T23" fmla="*/ 69 h 282"/>
                <a:gd name="T24" fmla="*/ 275 w 418"/>
                <a:gd name="T25" fmla="*/ 163 h 282"/>
                <a:gd name="T26" fmla="*/ 266 w 418"/>
                <a:gd name="T27" fmla="*/ 77 h 282"/>
                <a:gd name="T28" fmla="*/ 275 w 418"/>
                <a:gd name="T29" fmla="*/ 163 h 282"/>
                <a:gd name="T30" fmla="*/ 304 w 418"/>
                <a:gd name="T31" fmla="*/ 163 h 282"/>
                <a:gd name="T32" fmla="*/ 313 w 418"/>
                <a:gd name="T33" fmla="*/ 82 h 282"/>
                <a:gd name="T34" fmla="*/ 352 w 418"/>
                <a:gd name="T35" fmla="*/ 163 h 282"/>
                <a:gd name="T36" fmla="*/ 343 w 418"/>
                <a:gd name="T37" fmla="*/ 85 h 282"/>
                <a:gd name="T38" fmla="*/ 352 w 418"/>
                <a:gd name="T39" fmla="*/ 163 h 282"/>
                <a:gd name="T40" fmla="*/ 381 w 418"/>
                <a:gd name="T41" fmla="*/ 163 h 282"/>
                <a:gd name="T42" fmla="*/ 390 w 418"/>
                <a:gd name="T43" fmla="*/ 91 h 282"/>
                <a:gd name="T44" fmla="*/ 77 w 418"/>
                <a:gd name="T45" fmla="*/ 223 h 282"/>
                <a:gd name="T46" fmla="*/ 77 w 418"/>
                <a:gd name="T47" fmla="*/ 282 h 282"/>
                <a:gd name="T48" fmla="*/ 77 w 418"/>
                <a:gd name="T49" fmla="*/ 223 h 282"/>
                <a:gd name="T50" fmla="*/ 63 w 418"/>
                <a:gd name="T51" fmla="*/ 252 h 282"/>
                <a:gd name="T52" fmla="*/ 92 w 418"/>
                <a:gd name="T53" fmla="*/ 252 h 282"/>
                <a:gd name="T54" fmla="*/ 366 w 418"/>
                <a:gd name="T55" fmla="*/ 223 h 282"/>
                <a:gd name="T56" fmla="*/ 366 w 418"/>
                <a:gd name="T57" fmla="*/ 282 h 282"/>
                <a:gd name="T58" fmla="*/ 366 w 418"/>
                <a:gd name="T59" fmla="*/ 223 h 282"/>
                <a:gd name="T60" fmla="*/ 352 w 418"/>
                <a:gd name="T61" fmla="*/ 252 h 282"/>
                <a:gd name="T62" fmla="*/ 381 w 418"/>
                <a:gd name="T63" fmla="*/ 252 h 282"/>
                <a:gd name="T64" fmla="*/ 154 w 418"/>
                <a:gd name="T65" fmla="*/ 195 h 282"/>
                <a:gd name="T66" fmla="*/ 418 w 418"/>
                <a:gd name="T67" fmla="*/ 242 h 282"/>
                <a:gd name="T68" fmla="*/ 366 w 418"/>
                <a:gd name="T69" fmla="*/ 216 h 282"/>
                <a:gd name="T70" fmla="*/ 300 w 418"/>
                <a:gd name="T71" fmla="*/ 216 h 282"/>
                <a:gd name="T72" fmla="*/ 154 w 418"/>
                <a:gd name="T73" fmla="*/ 242 h 282"/>
                <a:gd name="T74" fmla="*/ 135 w 418"/>
                <a:gd name="T75" fmla="*/ 54 h 282"/>
                <a:gd name="T76" fmla="*/ 26 w 418"/>
                <a:gd name="T77" fmla="*/ 61 h 282"/>
                <a:gd name="T78" fmla="*/ 6 w 418"/>
                <a:gd name="T79" fmla="*/ 156 h 282"/>
                <a:gd name="T80" fmla="*/ 0 w 418"/>
                <a:gd name="T81" fmla="*/ 157 h 282"/>
                <a:gd name="T82" fmla="*/ 6 w 418"/>
                <a:gd name="T83" fmla="*/ 195 h 282"/>
                <a:gd name="T84" fmla="*/ 13 w 418"/>
                <a:gd name="T85" fmla="*/ 242 h 282"/>
                <a:gd name="T86" fmla="*/ 77 w 418"/>
                <a:gd name="T87" fmla="*/ 216 h 282"/>
                <a:gd name="T88" fmla="*/ 135 w 418"/>
                <a:gd name="T89" fmla="*/ 242 h 282"/>
                <a:gd name="T90" fmla="*/ 142 w 418"/>
                <a:gd name="T91" fmla="*/ 62 h 282"/>
                <a:gd name="T92" fmla="*/ 123 w 418"/>
                <a:gd name="T93" fmla="*/ 145 h 282"/>
                <a:gd name="T94" fmla="*/ 42 w 418"/>
                <a:gd name="T95" fmla="*/ 73 h 282"/>
                <a:gd name="T96" fmla="*/ 123 w 418"/>
                <a:gd name="T97" fmla="*/ 145 h 282"/>
                <a:gd name="T98" fmla="*/ 270 w 418"/>
                <a:gd name="T99" fmla="*/ 252 h 282"/>
                <a:gd name="T100" fmla="*/ 329 w 418"/>
                <a:gd name="T101" fmla="*/ 252 h 282"/>
                <a:gd name="T102" fmla="*/ 300 w 418"/>
                <a:gd name="T103" fmla="*/ 267 h 282"/>
                <a:gd name="T104" fmla="*/ 300 w 418"/>
                <a:gd name="T105" fmla="*/ 238 h 282"/>
                <a:gd name="T106" fmla="*/ 300 w 418"/>
                <a:gd name="T107" fmla="*/ 26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282">
                  <a:moveTo>
                    <a:pt x="406" y="72"/>
                  </a:moveTo>
                  <a:cubicBezTo>
                    <a:pt x="252" y="54"/>
                    <a:pt x="252" y="54"/>
                    <a:pt x="252" y="54"/>
                  </a:cubicBezTo>
                  <a:cubicBezTo>
                    <a:pt x="221" y="8"/>
                    <a:pt x="221" y="8"/>
                    <a:pt x="221" y="8"/>
                  </a:cubicBezTo>
                  <a:cubicBezTo>
                    <a:pt x="217" y="3"/>
                    <a:pt x="212" y="0"/>
                    <a:pt x="206" y="0"/>
                  </a:cubicBezTo>
                  <a:cubicBezTo>
                    <a:pt x="168" y="0"/>
                    <a:pt x="168" y="0"/>
                    <a:pt x="168" y="0"/>
                  </a:cubicBezTo>
                  <a:cubicBezTo>
                    <a:pt x="165" y="0"/>
                    <a:pt x="165" y="0"/>
                    <a:pt x="165" y="0"/>
                  </a:cubicBezTo>
                  <a:cubicBezTo>
                    <a:pt x="50" y="0"/>
                    <a:pt x="50" y="0"/>
                    <a:pt x="50" y="0"/>
                  </a:cubicBezTo>
                  <a:cubicBezTo>
                    <a:pt x="44" y="0"/>
                    <a:pt x="39" y="4"/>
                    <a:pt x="38" y="10"/>
                  </a:cubicBezTo>
                  <a:cubicBezTo>
                    <a:pt x="32" y="35"/>
                    <a:pt x="32" y="35"/>
                    <a:pt x="32" y="35"/>
                  </a:cubicBezTo>
                  <a:cubicBezTo>
                    <a:pt x="31" y="39"/>
                    <a:pt x="34" y="43"/>
                    <a:pt x="38" y="43"/>
                  </a:cubicBezTo>
                  <a:cubicBezTo>
                    <a:pt x="154" y="43"/>
                    <a:pt x="154" y="43"/>
                    <a:pt x="154" y="43"/>
                  </a:cubicBezTo>
                  <a:cubicBezTo>
                    <a:pt x="154" y="184"/>
                    <a:pt x="154" y="184"/>
                    <a:pt x="154" y="184"/>
                  </a:cubicBezTo>
                  <a:cubicBezTo>
                    <a:pt x="418" y="184"/>
                    <a:pt x="418" y="184"/>
                    <a:pt x="418" y="184"/>
                  </a:cubicBezTo>
                  <a:cubicBezTo>
                    <a:pt x="418" y="85"/>
                    <a:pt x="418" y="85"/>
                    <a:pt x="418" y="85"/>
                  </a:cubicBezTo>
                  <a:cubicBezTo>
                    <a:pt x="418" y="78"/>
                    <a:pt x="413" y="72"/>
                    <a:pt x="406" y="72"/>
                  </a:cubicBezTo>
                  <a:close/>
                  <a:moveTo>
                    <a:pt x="199" y="163"/>
                  </a:moveTo>
                  <a:cubicBezTo>
                    <a:pt x="190" y="163"/>
                    <a:pt x="190" y="163"/>
                    <a:pt x="190" y="163"/>
                  </a:cubicBezTo>
                  <a:cubicBezTo>
                    <a:pt x="190" y="21"/>
                    <a:pt x="190" y="21"/>
                    <a:pt x="190" y="21"/>
                  </a:cubicBezTo>
                  <a:cubicBezTo>
                    <a:pt x="199" y="21"/>
                    <a:pt x="199" y="21"/>
                    <a:pt x="199" y="21"/>
                  </a:cubicBezTo>
                  <a:lnTo>
                    <a:pt x="199" y="163"/>
                  </a:lnTo>
                  <a:close/>
                  <a:moveTo>
                    <a:pt x="237" y="163"/>
                  </a:moveTo>
                  <a:cubicBezTo>
                    <a:pt x="228" y="163"/>
                    <a:pt x="228" y="163"/>
                    <a:pt x="228" y="163"/>
                  </a:cubicBezTo>
                  <a:cubicBezTo>
                    <a:pt x="228" y="56"/>
                    <a:pt x="228" y="56"/>
                    <a:pt x="228" y="56"/>
                  </a:cubicBezTo>
                  <a:cubicBezTo>
                    <a:pt x="237" y="69"/>
                    <a:pt x="237" y="69"/>
                    <a:pt x="237" y="69"/>
                  </a:cubicBezTo>
                  <a:lnTo>
                    <a:pt x="237" y="163"/>
                  </a:lnTo>
                  <a:close/>
                  <a:moveTo>
                    <a:pt x="275" y="163"/>
                  </a:moveTo>
                  <a:cubicBezTo>
                    <a:pt x="266" y="163"/>
                    <a:pt x="266" y="163"/>
                    <a:pt x="266" y="163"/>
                  </a:cubicBezTo>
                  <a:cubicBezTo>
                    <a:pt x="266" y="77"/>
                    <a:pt x="266" y="77"/>
                    <a:pt x="266" y="77"/>
                  </a:cubicBezTo>
                  <a:cubicBezTo>
                    <a:pt x="275" y="78"/>
                    <a:pt x="275" y="78"/>
                    <a:pt x="275" y="78"/>
                  </a:cubicBezTo>
                  <a:lnTo>
                    <a:pt x="275" y="163"/>
                  </a:lnTo>
                  <a:close/>
                  <a:moveTo>
                    <a:pt x="313" y="163"/>
                  </a:moveTo>
                  <a:cubicBezTo>
                    <a:pt x="304" y="163"/>
                    <a:pt x="304" y="163"/>
                    <a:pt x="304" y="163"/>
                  </a:cubicBezTo>
                  <a:cubicBezTo>
                    <a:pt x="304" y="81"/>
                    <a:pt x="304" y="81"/>
                    <a:pt x="304" y="81"/>
                  </a:cubicBezTo>
                  <a:cubicBezTo>
                    <a:pt x="313" y="82"/>
                    <a:pt x="313" y="82"/>
                    <a:pt x="313" y="82"/>
                  </a:cubicBezTo>
                  <a:lnTo>
                    <a:pt x="313" y="163"/>
                  </a:lnTo>
                  <a:close/>
                  <a:moveTo>
                    <a:pt x="352" y="163"/>
                  </a:moveTo>
                  <a:cubicBezTo>
                    <a:pt x="343" y="163"/>
                    <a:pt x="343" y="163"/>
                    <a:pt x="343" y="163"/>
                  </a:cubicBezTo>
                  <a:cubicBezTo>
                    <a:pt x="343" y="85"/>
                    <a:pt x="343" y="85"/>
                    <a:pt x="343" y="85"/>
                  </a:cubicBezTo>
                  <a:cubicBezTo>
                    <a:pt x="352" y="86"/>
                    <a:pt x="352" y="86"/>
                    <a:pt x="352" y="86"/>
                  </a:cubicBezTo>
                  <a:lnTo>
                    <a:pt x="352" y="163"/>
                  </a:lnTo>
                  <a:close/>
                  <a:moveTo>
                    <a:pt x="390" y="163"/>
                  </a:moveTo>
                  <a:cubicBezTo>
                    <a:pt x="381" y="163"/>
                    <a:pt x="381" y="163"/>
                    <a:pt x="381" y="163"/>
                  </a:cubicBezTo>
                  <a:cubicBezTo>
                    <a:pt x="381" y="90"/>
                    <a:pt x="381" y="90"/>
                    <a:pt x="381" y="90"/>
                  </a:cubicBezTo>
                  <a:cubicBezTo>
                    <a:pt x="390" y="91"/>
                    <a:pt x="390" y="91"/>
                    <a:pt x="390" y="91"/>
                  </a:cubicBezTo>
                  <a:lnTo>
                    <a:pt x="390" y="163"/>
                  </a:lnTo>
                  <a:close/>
                  <a:moveTo>
                    <a:pt x="77" y="223"/>
                  </a:moveTo>
                  <a:cubicBezTo>
                    <a:pt x="61" y="223"/>
                    <a:pt x="48" y="236"/>
                    <a:pt x="48" y="252"/>
                  </a:cubicBezTo>
                  <a:cubicBezTo>
                    <a:pt x="48" y="269"/>
                    <a:pt x="61" y="282"/>
                    <a:pt x="77" y="282"/>
                  </a:cubicBezTo>
                  <a:cubicBezTo>
                    <a:pt x="94" y="282"/>
                    <a:pt x="107" y="269"/>
                    <a:pt x="107" y="252"/>
                  </a:cubicBezTo>
                  <a:cubicBezTo>
                    <a:pt x="107" y="236"/>
                    <a:pt x="94" y="223"/>
                    <a:pt x="77" y="223"/>
                  </a:cubicBezTo>
                  <a:close/>
                  <a:moveTo>
                    <a:pt x="77" y="267"/>
                  </a:moveTo>
                  <a:cubicBezTo>
                    <a:pt x="70" y="267"/>
                    <a:pt x="63" y="260"/>
                    <a:pt x="63" y="252"/>
                  </a:cubicBezTo>
                  <a:cubicBezTo>
                    <a:pt x="63" y="244"/>
                    <a:pt x="70" y="238"/>
                    <a:pt x="77" y="238"/>
                  </a:cubicBezTo>
                  <a:cubicBezTo>
                    <a:pt x="85" y="238"/>
                    <a:pt x="92" y="244"/>
                    <a:pt x="92" y="252"/>
                  </a:cubicBezTo>
                  <a:cubicBezTo>
                    <a:pt x="92" y="260"/>
                    <a:pt x="85" y="267"/>
                    <a:pt x="77" y="267"/>
                  </a:cubicBezTo>
                  <a:close/>
                  <a:moveTo>
                    <a:pt x="366" y="223"/>
                  </a:moveTo>
                  <a:cubicBezTo>
                    <a:pt x="350" y="223"/>
                    <a:pt x="337" y="236"/>
                    <a:pt x="337" y="252"/>
                  </a:cubicBezTo>
                  <a:cubicBezTo>
                    <a:pt x="337" y="269"/>
                    <a:pt x="350" y="282"/>
                    <a:pt x="366" y="282"/>
                  </a:cubicBezTo>
                  <a:cubicBezTo>
                    <a:pt x="383" y="282"/>
                    <a:pt x="396" y="269"/>
                    <a:pt x="396" y="252"/>
                  </a:cubicBezTo>
                  <a:cubicBezTo>
                    <a:pt x="396" y="236"/>
                    <a:pt x="383" y="223"/>
                    <a:pt x="366" y="223"/>
                  </a:cubicBezTo>
                  <a:close/>
                  <a:moveTo>
                    <a:pt x="366" y="267"/>
                  </a:moveTo>
                  <a:cubicBezTo>
                    <a:pt x="359" y="267"/>
                    <a:pt x="352" y="260"/>
                    <a:pt x="352" y="252"/>
                  </a:cubicBezTo>
                  <a:cubicBezTo>
                    <a:pt x="352" y="244"/>
                    <a:pt x="359" y="238"/>
                    <a:pt x="366" y="238"/>
                  </a:cubicBezTo>
                  <a:cubicBezTo>
                    <a:pt x="374" y="238"/>
                    <a:pt x="381" y="244"/>
                    <a:pt x="381" y="252"/>
                  </a:cubicBezTo>
                  <a:cubicBezTo>
                    <a:pt x="381" y="260"/>
                    <a:pt x="374" y="267"/>
                    <a:pt x="366" y="267"/>
                  </a:cubicBezTo>
                  <a:close/>
                  <a:moveTo>
                    <a:pt x="154" y="195"/>
                  </a:moveTo>
                  <a:cubicBezTo>
                    <a:pt x="418" y="195"/>
                    <a:pt x="418" y="195"/>
                    <a:pt x="418" y="195"/>
                  </a:cubicBezTo>
                  <a:cubicBezTo>
                    <a:pt x="418" y="242"/>
                    <a:pt x="418" y="242"/>
                    <a:pt x="418" y="242"/>
                  </a:cubicBezTo>
                  <a:cubicBezTo>
                    <a:pt x="401" y="242"/>
                    <a:pt x="401" y="242"/>
                    <a:pt x="401" y="242"/>
                  </a:cubicBezTo>
                  <a:cubicBezTo>
                    <a:pt x="397" y="227"/>
                    <a:pt x="383" y="216"/>
                    <a:pt x="366" y="216"/>
                  </a:cubicBezTo>
                  <a:cubicBezTo>
                    <a:pt x="351" y="216"/>
                    <a:pt x="339" y="225"/>
                    <a:pt x="333" y="238"/>
                  </a:cubicBezTo>
                  <a:cubicBezTo>
                    <a:pt x="328" y="225"/>
                    <a:pt x="315" y="216"/>
                    <a:pt x="300" y="216"/>
                  </a:cubicBezTo>
                  <a:cubicBezTo>
                    <a:pt x="283" y="216"/>
                    <a:pt x="270" y="227"/>
                    <a:pt x="265" y="242"/>
                  </a:cubicBezTo>
                  <a:cubicBezTo>
                    <a:pt x="154" y="242"/>
                    <a:pt x="154" y="242"/>
                    <a:pt x="154" y="242"/>
                  </a:cubicBezTo>
                  <a:lnTo>
                    <a:pt x="154" y="195"/>
                  </a:lnTo>
                  <a:close/>
                  <a:moveTo>
                    <a:pt x="135" y="54"/>
                  </a:moveTo>
                  <a:cubicBezTo>
                    <a:pt x="35" y="54"/>
                    <a:pt x="35" y="54"/>
                    <a:pt x="35" y="54"/>
                  </a:cubicBezTo>
                  <a:cubicBezTo>
                    <a:pt x="31" y="54"/>
                    <a:pt x="27" y="57"/>
                    <a:pt x="26" y="61"/>
                  </a:cubicBezTo>
                  <a:cubicBezTo>
                    <a:pt x="7" y="141"/>
                    <a:pt x="7" y="141"/>
                    <a:pt x="7" y="141"/>
                  </a:cubicBezTo>
                  <a:cubicBezTo>
                    <a:pt x="6" y="145"/>
                    <a:pt x="6" y="152"/>
                    <a:pt x="6" y="156"/>
                  </a:cubicBezTo>
                  <a:cubicBezTo>
                    <a:pt x="6" y="157"/>
                    <a:pt x="6" y="157"/>
                    <a:pt x="6" y="157"/>
                  </a:cubicBezTo>
                  <a:cubicBezTo>
                    <a:pt x="0" y="157"/>
                    <a:pt x="0" y="157"/>
                    <a:pt x="0" y="157"/>
                  </a:cubicBezTo>
                  <a:cubicBezTo>
                    <a:pt x="0" y="195"/>
                    <a:pt x="0" y="195"/>
                    <a:pt x="0" y="195"/>
                  </a:cubicBezTo>
                  <a:cubicBezTo>
                    <a:pt x="6" y="195"/>
                    <a:pt x="6" y="195"/>
                    <a:pt x="6" y="195"/>
                  </a:cubicBezTo>
                  <a:cubicBezTo>
                    <a:pt x="6" y="235"/>
                    <a:pt x="6" y="235"/>
                    <a:pt x="6" y="235"/>
                  </a:cubicBezTo>
                  <a:cubicBezTo>
                    <a:pt x="6" y="239"/>
                    <a:pt x="9" y="242"/>
                    <a:pt x="13" y="242"/>
                  </a:cubicBezTo>
                  <a:cubicBezTo>
                    <a:pt x="43" y="242"/>
                    <a:pt x="43" y="242"/>
                    <a:pt x="43" y="242"/>
                  </a:cubicBezTo>
                  <a:cubicBezTo>
                    <a:pt x="47" y="227"/>
                    <a:pt x="61" y="216"/>
                    <a:pt x="77" y="216"/>
                  </a:cubicBezTo>
                  <a:cubicBezTo>
                    <a:pt x="94" y="216"/>
                    <a:pt x="108" y="227"/>
                    <a:pt x="112" y="242"/>
                  </a:cubicBezTo>
                  <a:cubicBezTo>
                    <a:pt x="135" y="242"/>
                    <a:pt x="135" y="242"/>
                    <a:pt x="135" y="242"/>
                  </a:cubicBezTo>
                  <a:cubicBezTo>
                    <a:pt x="139" y="242"/>
                    <a:pt x="142" y="239"/>
                    <a:pt x="142" y="235"/>
                  </a:cubicBezTo>
                  <a:cubicBezTo>
                    <a:pt x="142" y="62"/>
                    <a:pt x="142" y="62"/>
                    <a:pt x="142" y="62"/>
                  </a:cubicBezTo>
                  <a:cubicBezTo>
                    <a:pt x="142" y="58"/>
                    <a:pt x="139" y="54"/>
                    <a:pt x="135" y="54"/>
                  </a:cubicBezTo>
                  <a:close/>
                  <a:moveTo>
                    <a:pt x="123" y="145"/>
                  </a:moveTo>
                  <a:cubicBezTo>
                    <a:pt x="26" y="145"/>
                    <a:pt x="26" y="145"/>
                    <a:pt x="26" y="145"/>
                  </a:cubicBezTo>
                  <a:cubicBezTo>
                    <a:pt x="42" y="73"/>
                    <a:pt x="42" y="73"/>
                    <a:pt x="42" y="73"/>
                  </a:cubicBezTo>
                  <a:cubicBezTo>
                    <a:pt x="123" y="73"/>
                    <a:pt x="123" y="73"/>
                    <a:pt x="123" y="73"/>
                  </a:cubicBezTo>
                  <a:lnTo>
                    <a:pt x="123" y="145"/>
                  </a:lnTo>
                  <a:close/>
                  <a:moveTo>
                    <a:pt x="300" y="223"/>
                  </a:moveTo>
                  <a:cubicBezTo>
                    <a:pt x="283" y="223"/>
                    <a:pt x="270" y="236"/>
                    <a:pt x="270" y="252"/>
                  </a:cubicBezTo>
                  <a:cubicBezTo>
                    <a:pt x="270" y="269"/>
                    <a:pt x="283" y="282"/>
                    <a:pt x="300" y="282"/>
                  </a:cubicBezTo>
                  <a:cubicBezTo>
                    <a:pt x="316" y="282"/>
                    <a:pt x="329" y="269"/>
                    <a:pt x="329" y="252"/>
                  </a:cubicBezTo>
                  <a:cubicBezTo>
                    <a:pt x="329" y="236"/>
                    <a:pt x="316" y="223"/>
                    <a:pt x="300" y="223"/>
                  </a:cubicBezTo>
                  <a:close/>
                  <a:moveTo>
                    <a:pt x="300" y="267"/>
                  </a:moveTo>
                  <a:cubicBezTo>
                    <a:pt x="292" y="267"/>
                    <a:pt x="286" y="260"/>
                    <a:pt x="286" y="252"/>
                  </a:cubicBezTo>
                  <a:cubicBezTo>
                    <a:pt x="286" y="244"/>
                    <a:pt x="292" y="238"/>
                    <a:pt x="300" y="238"/>
                  </a:cubicBezTo>
                  <a:cubicBezTo>
                    <a:pt x="308" y="238"/>
                    <a:pt x="314" y="244"/>
                    <a:pt x="314" y="252"/>
                  </a:cubicBezTo>
                  <a:cubicBezTo>
                    <a:pt x="314" y="260"/>
                    <a:pt x="308" y="267"/>
                    <a:pt x="300" y="26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116" name="直線矢印コネクタ 115"/>
            <p:cNvCxnSpPr/>
            <p:nvPr/>
          </p:nvCxnSpPr>
          <p:spPr>
            <a:xfrm flipH="1">
              <a:off x="5663246" y="4201208"/>
              <a:ext cx="135784" cy="10529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rot="10800000" flipH="1">
              <a:off x="5200389" y="4515776"/>
              <a:ext cx="135784" cy="105295"/>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rot="16200000" flipH="1">
              <a:off x="5203745" y="4205921"/>
              <a:ext cx="135784" cy="1052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H="1" flipV="1">
              <a:off x="5687668" y="4523461"/>
              <a:ext cx="139246" cy="69777"/>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2" name="グループ化 161"/>
          <p:cNvGrpSpPr/>
          <p:nvPr/>
        </p:nvGrpSpPr>
        <p:grpSpPr>
          <a:xfrm>
            <a:off x="5002682" y="3932289"/>
            <a:ext cx="1165839" cy="999711"/>
            <a:chOff x="6858144" y="3870852"/>
            <a:chExt cx="1165839" cy="999711"/>
          </a:xfrm>
        </p:grpSpPr>
        <p:grpSp>
          <p:nvGrpSpPr>
            <p:cNvPr id="84" name="グループ化 231"/>
            <p:cNvGrpSpPr/>
            <p:nvPr/>
          </p:nvGrpSpPr>
          <p:grpSpPr>
            <a:xfrm>
              <a:off x="7337450" y="4559836"/>
              <a:ext cx="303646" cy="310727"/>
              <a:chOff x="1280716" y="682625"/>
              <a:chExt cx="381000" cy="381000"/>
            </a:xfrm>
            <a:solidFill>
              <a:schemeClr val="accent3"/>
            </a:solidFill>
          </p:grpSpPr>
          <p:sp>
            <p:nvSpPr>
              <p:cNvPr id="85"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6"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87" name="グループ化 254"/>
            <p:cNvGrpSpPr/>
            <p:nvPr/>
          </p:nvGrpSpPr>
          <p:grpSpPr>
            <a:xfrm>
              <a:off x="6858144" y="4129088"/>
              <a:ext cx="175625" cy="207370"/>
              <a:chOff x="4011216" y="1584325"/>
              <a:chExt cx="330200" cy="381000"/>
            </a:xfrm>
            <a:solidFill>
              <a:schemeClr val="accent4"/>
            </a:solidFill>
          </p:grpSpPr>
          <p:sp>
            <p:nvSpPr>
              <p:cNvPr id="88"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9"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0"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1"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92" name="グループ化 254"/>
            <p:cNvGrpSpPr/>
            <p:nvPr/>
          </p:nvGrpSpPr>
          <p:grpSpPr>
            <a:xfrm>
              <a:off x="7131232" y="4124650"/>
              <a:ext cx="175625" cy="207370"/>
              <a:chOff x="4011216" y="1584325"/>
              <a:chExt cx="330200" cy="381000"/>
            </a:xfrm>
            <a:solidFill>
              <a:schemeClr val="tx2"/>
            </a:solidFill>
          </p:grpSpPr>
          <p:sp>
            <p:nvSpPr>
              <p:cNvPr id="93"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4"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5"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6"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97" name="グループ化 254"/>
            <p:cNvGrpSpPr/>
            <p:nvPr/>
          </p:nvGrpSpPr>
          <p:grpSpPr>
            <a:xfrm>
              <a:off x="7618473" y="4126573"/>
              <a:ext cx="175625" cy="207370"/>
              <a:chOff x="4011216" y="1584325"/>
              <a:chExt cx="330200" cy="381000"/>
            </a:xfrm>
            <a:solidFill>
              <a:schemeClr val="accent1">
                <a:lumMod val="75000"/>
              </a:schemeClr>
            </a:solidFill>
          </p:grpSpPr>
          <p:sp>
            <p:nvSpPr>
              <p:cNvPr id="98"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9"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0"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1"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102" name="グループ化 254"/>
            <p:cNvGrpSpPr/>
            <p:nvPr/>
          </p:nvGrpSpPr>
          <p:grpSpPr>
            <a:xfrm>
              <a:off x="7848358" y="4139953"/>
              <a:ext cx="175625" cy="207370"/>
              <a:chOff x="4011216" y="1584325"/>
              <a:chExt cx="330200" cy="381000"/>
            </a:xfrm>
            <a:solidFill>
              <a:schemeClr val="accent5"/>
            </a:solidFill>
          </p:grpSpPr>
          <p:sp>
            <p:nvSpPr>
              <p:cNvPr id="103"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4"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5"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107" name="直線矢印コネクタ 106"/>
            <p:cNvCxnSpPr/>
            <p:nvPr/>
          </p:nvCxnSpPr>
          <p:spPr>
            <a:xfrm>
              <a:off x="7046628" y="4382289"/>
              <a:ext cx="135784" cy="10775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7219045" y="4357545"/>
              <a:ext cx="135784" cy="1077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7794098" y="4371951"/>
              <a:ext cx="101798" cy="11808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H="1">
              <a:off x="7627779" y="4349477"/>
              <a:ext cx="69445" cy="115818"/>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9" name="Freeform 9"/>
            <p:cNvSpPr>
              <a:spLocks noEditPoints="1"/>
            </p:cNvSpPr>
            <p:nvPr/>
          </p:nvSpPr>
          <p:spPr bwMode="auto">
            <a:xfrm>
              <a:off x="7390619" y="3870852"/>
              <a:ext cx="133673" cy="223766"/>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21" name="グループ化 254"/>
            <p:cNvGrpSpPr/>
            <p:nvPr/>
          </p:nvGrpSpPr>
          <p:grpSpPr>
            <a:xfrm>
              <a:off x="7374313" y="4124650"/>
              <a:ext cx="175625" cy="207370"/>
              <a:chOff x="4011216" y="1584325"/>
              <a:chExt cx="330200" cy="381000"/>
            </a:xfrm>
            <a:solidFill>
              <a:schemeClr val="accent3"/>
            </a:solidFill>
          </p:grpSpPr>
          <p:sp>
            <p:nvSpPr>
              <p:cNvPr id="12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126" name="直線矢印コネクタ 125"/>
            <p:cNvCxnSpPr/>
            <p:nvPr/>
          </p:nvCxnSpPr>
          <p:spPr>
            <a:xfrm>
              <a:off x="7441517" y="4340030"/>
              <a:ext cx="6701" cy="12982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7" name="Freeform 7"/>
            <p:cNvSpPr>
              <a:spLocks noEditPoints="1"/>
            </p:cNvSpPr>
            <p:nvPr/>
          </p:nvSpPr>
          <p:spPr bwMode="auto">
            <a:xfrm>
              <a:off x="7912408" y="3910610"/>
              <a:ext cx="104028" cy="188463"/>
            </a:xfrm>
            <a:custGeom>
              <a:avLst/>
              <a:gdLst>
                <a:gd name="T0" fmla="*/ 0 w 135"/>
                <a:gd name="T1" fmla="*/ 239 h 239"/>
                <a:gd name="T2" fmla="*/ 41 w 135"/>
                <a:gd name="T3" fmla="*/ 199 h 239"/>
                <a:gd name="T4" fmla="*/ 93 w 135"/>
                <a:gd name="T5" fmla="*/ 239 h 239"/>
                <a:gd name="T6" fmla="*/ 135 w 135"/>
                <a:gd name="T7" fmla="*/ 0 h 239"/>
                <a:gd name="T8" fmla="*/ 93 w 135"/>
                <a:gd name="T9" fmla="*/ 21 h 239"/>
                <a:gd name="T10" fmla="*/ 117 w 135"/>
                <a:gd name="T11" fmla="*/ 51 h 239"/>
                <a:gd name="T12" fmla="*/ 93 w 135"/>
                <a:gd name="T13" fmla="*/ 21 h 239"/>
                <a:gd name="T14" fmla="*/ 79 w 135"/>
                <a:gd name="T15" fmla="*/ 21 h 239"/>
                <a:gd name="T16" fmla="*/ 55 w 135"/>
                <a:gd name="T17" fmla="*/ 51 h 239"/>
                <a:gd name="T18" fmla="*/ 18 w 135"/>
                <a:gd name="T19" fmla="*/ 21 h 239"/>
                <a:gd name="T20" fmla="*/ 42 w 135"/>
                <a:gd name="T21" fmla="*/ 51 h 239"/>
                <a:gd name="T22" fmla="*/ 18 w 135"/>
                <a:gd name="T23" fmla="*/ 21 h 239"/>
                <a:gd name="T24" fmla="*/ 117 w 135"/>
                <a:gd name="T25" fmla="*/ 64 h 239"/>
                <a:gd name="T26" fmla="*/ 93 w 135"/>
                <a:gd name="T27" fmla="*/ 95 h 239"/>
                <a:gd name="T28" fmla="*/ 55 w 135"/>
                <a:gd name="T29" fmla="*/ 64 h 239"/>
                <a:gd name="T30" fmla="*/ 79 w 135"/>
                <a:gd name="T31" fmla="*/ 95 h 239"/>
                <a:gd name="T32" fmla="*/ 55 w 135"/>
                <a:gd name="T33" fmla="*/ 64 h 239"/>
                <a:gd name="T34" fmla="*/ 42 w 135"/>
                <a:gd name="T35" fmla="*/ 64 h 239"/>
                <a:gd name="T36" fmla="*/ 18 w 135"/>
                <a:gd name="T37" fmla="*/ 95 h 239"/>
                <a:gd name="T38" fmla="*/ 93 w 135"/>
                <a:gd name="T39" fmla="*/ 108 h 239"/>
                <a:gd name="T40" fmla="*/ 117 w 135"/>
                <a:gd name="T41" fmla="*/ 138 h 239"/>
                <a:gd name="T42" fmla="*/ 93 w 135"/>
                <a:gd name="T43" fmla="*/ 108 h 239"/>
                <a:gd name="T44" fmla="*/ 79 w 135"/>
                <a:gd name="T45" fmla="*/ 108 h 239"/>
                <a:gd name="T46" fmla="*/ 55 w 135"/>
                <a:gd name="T47" fmla="*/ 138 h 239"/>
                <a:gd name="T48" fmla="*/ 18 w 135"/>
                <a:gd name="T49" fmla="*/ 108 h 239"/>
                <a:gd name="T50" fmla="*/ 42 w 135"/>
                <a:gd name="T51" fmla="*/ 138 h 239"/>
                <a:gd name="T52" fmla="*/ 18 w 135"/>
                <a:gd name="T53" fmla="*/ 108 h 239"/>
                <a:gd name="T54" fmla="*/ 117 w 135"/>
                <a:gd name="T55" fmla="*/ 151 h 239"/>
                <a:gd name="T56" fmla="*/ 93 w 135"/>
                <a:gd name="T57" fmla="*/ 182 h 239"/>
                <a:gd name="T58" fmla="*/ 55 w 135"/>
                <a:gd name="T59" fmla="*/ 151 h 239"/>
                <a:gd name="T60" fmla="*/ 79 w 135"/>
                <a:gd name="T61" fmla="*/ 182 h 239"/>
                <a:gd name="T62" fmla="*/ 55 w 135"/>
                <a:gd name="T63" fmla="*/ 151 h 239"/>
                <a:gd name="T64" fmla="*/ 42 w 135"/>
                <a:gd name="T65" fmla="*/ 151 h 239"/>
                <a:gd name="T66" fmla="*/ 18 w 135"/>
                <a:gd name="T67" fmla="*/ 1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239">
                  <a:moveTo>
                    <a:pt x="0" y="0"/>
                  </a:moveTo>
                  <a:lnTo>
                    <a:pt x="0" y="239"/>
                  </a:lnTo>
                  <a:lnTo>
                    <a:pt x="41" y="239"/>
                  </a:lnTo>
                  <a:lnTo>
                    <a:pt x="41" y="199"/>
                  </a:lnTo>
                  <a:lnTo>
                    <a:pt x="93" y="199"/>
                  </a:lnTo>
                  <a:lnTo>
                    <a:pt x="93" y="239"/>
                  </a:lnTo>
                  <a:lnTo>
                    <a:pt x="135" y="239"/>
                  </a:lnTo>
                  <a:lnTo>
                    <a:pt x="135" y="0"/>
                  </a:lnTo>
                  <a:lnTo>
                    <a:pt x="0" y="0"/>
                  </a:lnTo>
                  <a:close/>
                  <a:moveTo>
                    <a:pt x="93" y="21"/>
                  </a:moveTo>
                  <a:lnTo>
                    <a:pt x="117" y="21"/>
                  </a:lnTo>
                  <a:lnTo>
                    <a:pt x="117" y="51"/>
                  </a:lnTo>
                  <a:lnTo>
                    <a:pt x="93" y="51"/>
                  </a:lnTo>
                  <a:lnTo>
                    <a:pt x="93" y="21"/>
                  </a:lnTo>
                  <a:close/>
                  <a:moveTo>
                    <a:pt x="55" y="21"/>
                  </a:moveTo>
                  <a:lnTo>
                    <a:pt x="79" y="21"/>
                  </a:lnTo>
                  <a:lnTo>
                    <a:pt x="79" y="51"/>
                  </a:lnTo>
                  <a:lnTo>
                    <a:pt x="55" y="51"/>
                  </a:lnTo>
                  <a:lnTo>
                    <a:pt x="55" y="21"/>
                  </a:lnTo>
                  <a:close/>
                  <a:moveTo>
                    <a:pt x="18" y="21"/>
                  </a:moveTo>
                  <a:lnTo>
                    <a:pt x="42" y="21"/>
                  </a:lnTo>
                  <a:lnTo>
                    <a:pt x="42" y="51"/>
                  </a:lnTo>
                  <a:lnTo>
                    <a:pt x="18" y="51"/>
                  </a:lnTo>
                  <a:lnTo>
                    <a:pt x="18" y="21"/>
                  </a:lnTo>
                  <a:close/>
                  <a:moveTo>
                    <a:pt x="93" y="64"/>
                  </a:moveTo>
                  <a:lnTo>
                    <a:pt x="117" y="64"/>
                  </a:lnTo>
                  <a:lnTo>
                    <a:pt x="117" y="95"/>
                  </a:lnTo>
                  <a:lnTo>
                    <a:pt x="93" y="95"/>
                  </a:lnTo>
                  <a:lnTo>
                    <a:pt x="93" y="64"/>
                  </a:lnTo>
                  <a:close/>
                  <a:moveTo>
                    <a:pt x="55" y="64"/>
                  </a:moveTo>
                  <a:lnTo>
                    <a:pt x="79" y="64"/>
                  </a:lnTo>
                  <a:lnTo>
                    <a:pt x="79" y="95"/>
                  </a:lnTo>
                  <a:lnTo>
                    <a:pt x="55" y="95"/>
                  </a:lnTo>
                  <a:lnTo>
                    <a:pt x="55" y="64"/>
                  </a:lnTo>
                  <a:close/>
                  <a:moveTo>
                    <a:pt x="18" y="64"/>
                  </a:moveTo>
                  <a:lnTo>
                    <a:pt x="42" y="64"/>
                  </a:lnTo>
                  <a:lnTo>
                    <a:pt x="42" y="95"/>
                  </a:lnTo>
                  <a:lnTo>
                    <a:pt x="18" y="95"/>
                  </a:lnTo>
                  <a:lnTo>
                    <a:pt x="18" y="64"/>
                  </a:lnTo>
                  <a:close/>
                  <a:moveTo>
                    <a:pt x="93" y="108"/>
                  </a:moveTo>
                  <a:lnTo>
                    <a:pt x="117" y="108"/>
                  </a:lnTo>
                  <a:lnTo>
                    <a:pt x="117" y="138"/>
                  </a:lnTo>
                  <a:lnTo>
                    <a:pt x="93" y="138"/>
                  </a:lnTo>
                  <a:lnTo>
                    <a:pt x="93" y="108"/>
                  </a:lnTo>
                  <a:close/>
                  <a:moveTo>
                    <a:pt x="55" y="108"/>
                  </a:moveTo>
                  <a:lnTo>
                    <a:pt x="79" y="108"/>
                  </a:lnTo>
                  <a:lnTo>
                    <a:pt x="79" y="138"/>
                  </a:lnTo>
                  <a:lnTo>
                    <a:pt x="55" y="138"/>
                  </a:lnTo>
                  <a:lnTo>
                    <a:pt x="55" y="108"/>
                  </a:lnTo>
                  <a:close/>
                  <a:moveTo>
                    <a:pt x="18" y="108"/>
                  </a:moveTo>
                  <a:lnTo>
                    <a:pt x="42" y="108"/>
                  </a:lnTo>
                  <a:lnTo>
                    <a:pt x="42" y="138"/>
                  </a:lnTo>
                  <a:lnTo>
                    <a:pt x="18" y="138"/>
                  </a:lnTo>
                  <a:lnTo>
                    <a:pt x="18" y="108"/>
                  </a:lnTo>
                  <a:close/>
                  <a:moveTo>
                    <a:pt x="93" y="151"/>
                  </a:moveTo>
                  <a:lnTo>
                    <a:pt x="117" y="151"/>
                  </a:lnTo>
                  <a:lnTo>
                    <a:pt x="117" y="182"/>
                  </a:lnTo>
                  <a:lnTo>
                    <a:pt x="93" y="182"/>
                  </a:lnTo>
                  <a:lnTo>
                    <a:pt x="93" y="151"/>
                  </a:lnTo>
                  <a:close/>
                  <a:moveTo>
                    <a:pt x="55" y="151"/>
                  </a:moveTo>
                  <a:lnTo>
                    <a:pt x="79" y="151"/>
                  </a:lnTo>
                  <a:lnTo>
                    <a:pt x="79" y="182"/>
                  </a:lnTo>
                  <a:lnTo>
                    <a:pt x="55" y="182"/>
                  </a:lnTo>
                  <a:lnTo>
                    <a:pt x="55" y="151"/>
                  </a:lnTo>
                  <a:close/>
                  <a:moveTo>
                    <a:pt x="18" y="151"/>
                  </a:moveTo>
                  <a:lnTo>
                    <a:pt x="42" y="151"/>
                  </a:lnTo>
                  <a:lnTo>
                    <a:pt x="42" y="182"/>
                  </a:lnTo>
                  <a:lnTo>
                    <a:pt x="18" y="182"/>
                  </a:lnTo>
                  <a:lnTo>
                    <a:pt x="18" y="15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28"/>
            <p:cNvSpPr>
              <a:spLocks noEditPoints="1"/>
            </p:cNvSpPr>
            <p:nvPr/>
          </p:nvSpPr>
          <p:spPr bwMode="auto">
            <a:xfrm>
              <a:off x="7627779" y="3946229"/>
              <a:ext cx="193416" cy="133265"/>
            </a:xfrm>
            <a:custGeom>
              <a:avLst/>
              <a:gdLst>
                <a:gd name="T0" fmla="*/ 252 w 418"/>
                <a:gd name="T1" fmla="*/ 54 h 282"/>
                <a:gd name="T2" fmla="*/ 206 w 418"/>
                <a:gd name="T3" fmla="*/ 0 h 282"/>
                <a:gd name="T4" fmla="*/ 165 w 418"/>
                <a:gd name="T5" fmla="*/ 0 h 282"/>
                <a:gd name="T6" fmla="*/ 38 w 418"/>
                <a:gd name="T7" fmla="*/ 10 h 282"/>
                <a:gd name="T8" fmla="*/ 38 w 418"/>
                <a:gd name="T9" fmla="*/ 43 h 282"/>
                <a:gd name="T10" fmla="*/ 154 w 418"/>
                <a:gd name="T11" fmla="*/ 184 h 282"/>
                <a:gd name="T12" fmla="*/ 418 w 418"/>
                <a:gd name="T13" fmla="*/ 85 h 282"/>
                <a:gd name="T14" fmla="*/ 199 w 418"/>
                <a:gd name="T15" fmla="*/ 163 h 282"/>
                <a:gd name="T16" fmla="*/ 190 w 418"/>
                <a:gd name="T17" fmla="*/ 21 h 282"/>
                <a:gd name="T18" fmla="*/ 199 w 418"/>
                <a:gd name="T19" fmla="*/ 163 h 282"/>
                <a:gd name="T20" fmla="*/ 228 w 418"/>
                <a:gd name="T21" fmla="*/ 163 h 282"/>
                <a:gd name="T22" fmla="*/ 237 w 418"/>
                <a:gd name="T23" fmla="*/ 69 h 282"/>
                <a:gd name="T24" fmla="*/ 275 w 418"/>
                <a:gd name="T25" fmla="*/ 163 h 282"/>
                <a:gd name="T26" fmla="*/ 266 w 418"/>
                <a:gd name="T27" fmla="*/ 77 h 282"/>
                <a:gd name="T28" fmla="*/ 275 w 418"/>
                <a:gd name="T29" fmla="*/ 163 h 282"/>
                <a:gd name="T30" fmla="*/ 304 w 418"/>
                <a:gd name="T31" fmla="*/ 163 h 282"/>
                <a:gd name="T32" fmla="*/ 313 w 418"/>
                <a:gd name="T33" fmla="*/ 82 h 282"/>
                <a:gd name="T34" fmla="*/ 352 w 418"/>
                <a:gd name="T35" fmla="*/ 163 h 282"/>
                <a:gd name="T36" fmla="*/ 343 w 418"/>
                <a:gd name="T37" fmla="*/ 85 h 282"/>
                <a:gd name="T38" fmla="*/ 352 w 418"/>
                <a:gd name="T39" fmla="*/ 163 h 282"/>
                <a:gd name="T40" fmla="*/ 381 w 418"/>
                <a:gd name="T41" fmla="*/ 163 h 282"/>
                <a:gd name="T42" fmla="*/ 390 w 418"/>
                <a:gd name="T43" fmla="*/ 91 h 282"/>
                <a:gd name="T44" fmla="*/ 77 w 418"/>
                <a:gd name="T45" fmla="*/ 223 h 282"/>
                <a:gd name="T46" fmla="*/ 77 w 418"/>
                <a:gd name="T47" fmla="*/ 282 h 282"/>
                <a:gd name="T48" fmla="*/ 77 w 418"/>
                <a:gd name="T49" fmla="*/ 223 h 282"/>
                <a:gd name="T50" fmla="*/ 63 w 418"/>
                <a:gd name="T51" fmla="*/ 252 h 282"/>
                <a:gd name="T52" fmla="*/ 92 w 418"/>
                <a:gd name="T53" fmla="*/ 252 h 282"/>
                <a:gd name="T54" fmla="*/ 366 w 418"/>
                <a:gd name="T55" fmla="*/ 223 h 282"/>
                <a:gd name="T56" fmla="*/ 366 w 418"/>
                <a:gd name="T57" fmla="*/ 282 h 282"/>
                <a:gd name="T58" fmla="*/ 366 w 418"/>
                <a:gd name="T59" fmla="*/ 223 h 282"/>
                <a:gd name="T60" fmla="*/ 352 w 418"/>
                <a:gd name="T61" fmla="*/ 252 h 282"/>
                <a:gd name="T62" fmla="*/ 381 w 418"/>
                <a:gd name="T63" fmla="*/ 252 h 282"/>
                <a:gd name="T64" fmla="*/ 154 w 418"/>
                <a:gd name="T65" fmla="*/ 195 h 282"/>
                <a:gd name="T66" fmla="*/ 418 w 418"/>
                <a:gd name="T67" fmla="*/ 242 h 282"/>
                <a:gd name="T68" fmla="*/ 366 w 418"/>
                <a:gd name="T69" fmla="*/ 216 h 282"/>
                <a:gd name="T70" fmla="*/ 300 w 418"/>
                <a:gd name="T71" fmla="*/ 216 h 282"/>
                <a:gd name="T72" fmla="*/ 154 w 418"/>
                <a:gd name="T73" fmla="*/ 242 h 282"/>
                <a:gd name="T74" fmla="*/ 135 w 418"/>
                <a:gd name="T75" fmla="*/ 54 h 282"/>
                <a:gd name="T76" fmla="*/ 26 w 418"/>
                <a:gd name="T77" fmla="*/ 61 h 282"/>
                <a:gd name="T78" fmla="*/ 6 w 418"/>
                <a:gd name="T79" fmla="*/ 156 h 282"/>
                <a:gd name="T80" fmla="*/ 0 w 418"/>
                <a:gd name="T81" fmla="*/ 157 h 282"/>
                <a:gd name="T82" fmla="*/ 6 w 418"/>
                <a:gd name="T83" fmla="*/ 195 h 282"/>
                <a:gd name="T84" fmla="*/ 13 w 418"/>
                <a:gd name="T85" fmla="*/ 242 h 282"/>
                <a:gd name="T86" fmla="*/ 77 w 418"/>
                <a:gd name="T87" fmla="*/ 216 h 282"/>
                <a:gd name="T88" fmla="*/ 135 w 418"/>
                <a:gd name="T89" fmla="*/ 242 h 282"/>
                <a:gd name="T90" fmla="*/ 142 w 418"/>
                <a:gd name="T91" fmla="*/ 62 h 282"/>
                <a:gd name="T92" fmla="*/ 123 w 418"/>
                <a:gd name="T93" fmla="*/ 145 h 282"/>
                <a:gd name="T94" fmla="*/ 42 w 418"/>
                <a:gd name="T95" fmla="*/ 73 h 282"/>
                <a:gd name="T96" fmla="*/ 123 w 418"/>
                <a:gd name="T97" fmla="*/ 145 h 282"/>
                <a:gd name="T98" fmla="*/ 270 w 418"/>
                <a:gd name="T99" fmla="*/ 252 h 282"/>
                <a:gd name="T100" fmla="*/ 329 w 418"/>
                <a:gd name="T101" fmla="*/ 252 h 282"/>
                <a:gd name="T102" fmla="*/ 300 w 418"/>
                <a:gd name="T103" fmla="*/ 267 h 282"/>
                <a:gd name="T104" fmla="*/ 300 w 418"/>
                <a:gd name="T105" fmla="*/ 238 h 282"/>
                <a:gd name="T106" fmla="*/ 300 w 418"/>
                <a:gd name="T107" fmla="*/ 26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282">
                  <a:moveTo>
                    <a:pt x="406" y="72"/>
                  </a:moveTo>
                  <a:cubicBezTo>
                    <a:pt x="252" y="54"/>
                    <a:pt x="252" y="54"/>
                    <a:pt x="252" y="54"/>
                  </a:cubicBezTo>
                  <a:cubicBezTo>
                    <a:pt x="221" y="8"/>
                    <a:pt x="221" y="8"/>
                    <a:pt x="221" y="8"/>
                  </a:cubicBezTo>
                  <a:cubicBezTo>
                    <a:pt x="217" y="3"/>
                    <a:pt x="212" y="0"/>
                    <a:pt x="206" y="0"/>
                  </a:cubicBezTo>
                  <a:cubicBezTo>
                    <a:pt x="168" y="0"/>
                    <a:pt x="168" y="0"/>
                    <a:pt x="168" y="0"/>
                  </a:cubicBezTo>
                  <a:cubicBezTo>
                    <a:pt x="165" y="0"/>
                    <a:pt x="165" y="0"/>
                    <a:pt x="165" y="0"/>
                  </a:cubicBezTo>
                  <a:cubicBezTo>
                    <a:pt x="50" y="0"/>
                    <a:pt x="50" y="0"/>
                    <a:pt x="50" y="0"/>
                  </a:cubicBezTo>
                  <a:cubicBezTo>
                    <a:pt x="44" y="0"/>
                    <a:pt x="39" y="4"/>
                    <a:pt x="38" y="10"/>
                  </a:cubicBezTo>
                  <a:cubicBezTo>
                    <a:pt x="32" y="35"/>
                    <a:pt x="32" y="35"/>
                    <a:pt x="32" y="35"/>
                  </a:cubicBezTo>
                  <a:cubicBezTo>
                    <a:pt x="31" y="39"/>
                    <a:pt x="34" y="43"/>
                    <a:pt x="38" y="43"/>
                  </a:cubicBezTo>
                  <a:cubicBezTo>
                    <a:pt x="154" y="43"/>
                    <a:pt x="154" y="43"/>
                    <a:pt x="154" y="43"/>
                  </a:cubicBezTo>
                  <a:cubicBezTo>
                    <a:pt x="154" y="184"/>
                    <a:pt x="154" y="184"/>
                    <a:pt x="154" y="184"/>
                  </a:cubicBezTo>
                  <a:cubicBezTo>
                    <a:pt x="418" y="184"/>
                    <a:pt x="418" y="184"/>
                    <a:pt x="418" y="184"/>
                  </a:cubicBezTo>
                  <a:cubicBezTo>
                    <a:pt x="418" y="85"/>
                    <a:pt x="418" y="85"/>
                    <a:pt x="418" y="85"/>
                  </a:cubicBezTo>
                  <a:cubicBezTo>
                    <a:pt x="418" y="78"/>
                    <a:pt x="413" y="72"/>
                    <a:pt x="406" y="72"/>
                  </a:cubicBezTo>
                  <a:close/>
                  <a:moveTo>
                    <a:pt x="199" y="163"/>
                  </a:moveTo>
                  <a:cubicBezTo>
                    <a:pt x="190" y="163"/>
                    <a:pt x="190" y="163"/>
                    <a:pt x="190" y="163"/>
                  </a:cubicBezTo>
                  <a:cubicBezTo>
                    <a:pt x="190" y="21"/>
                    <a:pt x="190" y="21"/>
                    <a:pt x="190" y="21"/>
                  </a:cubicBezTo>
                  <a:cubicBezTo>
                    <a:pt x="199" y="21"/>
                    <a:pt x="199" y="21"/>
                    <a:pt x="199" y="21"/>
                  </a:cubicBezTo>
                  <a:lnTo>
                    <a:pt x="199" y="163"/>
                  </a:lnTo>
                  <a:close/>
                  <a:moveTo>
                    <a:pt x="237" y="163"/>
                  </a:moveTo>
                  <a:cubicBezTo>
                    <a:pt x="228" y="163"/>
                    <a:pt x="228" y="163"/>
                    <a:pt x="228" y="163"/>
                  </a:cubicBezTo>
                  <a:cubicBezTo>
                    <a:pt x="228" y="56"/>
                    <a:pt x="228" y="56"/>
                    <a:pt x="228" y="56"/>
                  </a:cubicBezTo>
                  <a:cubicBezTo>
                    <a:pt x="237" y="69"/>
                    <a:pt x="237" y="69"/>
                    <a:pt x="237" y="69"/>
                  </a:cubicBezTo>
                  <a:lnTo>
                    <a:pt x="237" y="163"/>
                  </a:lnTo>
                  <a:close/>
                  <a:moveTo>
                    <a:pt x="275" y="163"/>
                  </a:moveTo>
                  <a:cubicBezTo>
                    <a:pt x="266" y="163"/>
                    <a:pt x="266" y="163"/>
                    <a:pt x="266" y="163"/>
                  </a:cubicBezTo>
                  <a:cubicBezTo>
                    <a:pt x="266" y="77"/>
                    <a:pt x="266" y="77"/>
                    <a:pt x="266" y="77"/>
                  </a:cubicBezTo>
                  <a:cubicBezTo>
                    <a:pt x="275" y="78"/>
                    <a:pt x="275" y="78"/>
                    <a:pt x="275" y="78"/>
                  </a:cubicBezTo>
                  <a:lnTo>
                    <a:pt x="275" y="163"/>
                  </a:lnTo>
                  <a:close/>
                  <a:moveTo>
                    <a:pt x="313" y="163"/>
                  </a:moveTo>
                  <a:cubicBezTo>
                    <a:pt x="304" y="163"/>
                    <a:pt x="304" y="163"/>
                    <a:pt x="304" y="163"/>
                  </a:cubicBezTo>
                  <a:cubicBezTo>
                    <a:pt x="304" y="81"/>
                    <a:pt x="304" y="81"/>
                    <a:pt x="304" y="81"/>
                  </a:cubicBezTo>
                  <a:cubicBezTo>
                    <a:pt x="313" y="82"/>
                    <a:pt x="313" y="82"/>
                    <a:pt x="313" y="82"/>
                  </a:cubicBezTo>
                  <a:lnTo>
                    <a:pt x="313" y="163"/>
                  </a:lnTo>
                  <a:close/>
                  <a:moveTo>
                    <a:pt x="352" y="163"/>
                  </a:moveTo>
                  <a:cubicBezTo>
                    <a:pt x="343" y="163"/>
                    <a:pt x="343" y="163"/>
                    <a:pt x="343" y="163"/>
                  </a:cubicBezTo>
                  <a:cubicBezTo>
                    <a:pt x="343" y="85"/>
                    <a:pt x="343" y="85"/>
                    <a:pt x="343" y="85"/>
                  </a:cubicBezTo>
                  <a:cubicBezTo>
                    <a:pt x="352" y="86"/>
                    <a:pt x="352" y="86"/>
                    <a:pt x="352" y="86"/>
                  </a:cubicBezTo>
                  <a:lnTo>
                    <a:pt x="352" y="163"/>
                  </a:lnTo>
                  <a:close/>
                  <a:moveTo>
                    <a:pt x="390" y="163"/>
                  </a:moveTo>
                  <a:cubicBezTo>
                    <a:pt x="381" y="163"/>
                    <a:pt x="381" y="163"/>
                    <a:pt x="381" y="163"/>
                  </a:cubicBezTo>
                  <a:cubicBezTo>
                    <a:pt x="381" y="90"/>
                    <a:pt x="381" y="90"/>
                    <a:pt x="381" y="90"/>
                  </a:cubicBezTo>
                  <a:cubicBezTo>
                    <a:pt x="390" y="91"/>
                    <a:pt x="390" y="91"/>
                    <a:pt x="390" y="91"/>
                  </a:cubicBezTo>
                  <a:lnTo>
                    <a:pt x="390" y="163"/>
                  </a:lnTo>
                  <a:close/>
                  <a:moveTo>
                    <a:pt x="77" y="223"/>
                  </a:moveTo>
                  <a:cubicBezTo>
                    <a:pt x="61" y="223"/>
                    <a:pt x="48" y="236"/>
                    <a:pt x="48" y="252"/>
                  </a:cubicBezTo>
                  <a:cubicBezTo>
                    <a:pt x="48" y="269"/>
                    <a:pt x="61" y="282"/>
                    <a:pt x="77" y="282"/>
                  </a:cubicBezTo>
                  <a:cubicBezTo>
                    <a:pt x="94" y="282"/>
                    <a:pt x="107" y="269"/>
                    <a:pt x="107" y="252"/>
                  </a:cubicBezTo>
                  <a:cubicBezTo>
                    <a:pt x="107" y="236"/>
                    <a:pt x="94" y="223"/>
                    <a:pt x="77" y="223"/>
                  </a:cubicBezTo>
                  <a:close/>
                  <a:moveTo>
                    <a:pt x="77" y="267"/>
                  </a:moveTo>
                  <a:cubicBezTo>
                    <a:pt x="70" y="267"/>
                    <a:pt x="63" y="260"/>
                    <a:pt x="63" y="252"/>
                  </a:cubicBezTo>
                  <a:cubicBezTo>
                    <a:pt x="63" y="244"/>
                    <a:pt x="70" y="238"/>
                    <a:pt x="77" y="238"/>
                  </a:cubicBezTo>
                  <a:cubicBezTo>
                    <a:pt x="85" y="238"/>
                    <a:pt x="92" y="244"/>
                    <a:pt x="92" y="252"/>
                  </a:cubicBezTo>
                  <a:cubicBezTo>
                    <a:pt x="92" y="260"/>
                    <a:pt x="85" y="267"/>
                    <a:pt x="77" y="267"/>
                  </a:cubicBezTo>
                  <a:close/>
                  <a:moveTo>
                    <a:pt x="366" y="223"/>
                  </a:moveTo>
                  <a:cubicBezTo>
                    <a:pt x="350" y="223"/>
                    <a:pt x="337" y="236"/>
                    <a:pt x="337" y="252"/>
                  </a:cubicBezTo>
                  <a:cubicBezTo>
                    <a:pt x="337" y="269"/>
                    <a:pt x="350" y="282"/>
                    <a:pt x="366" y="282"/>
                  </a:cubicBezTo>
                  <a:cubicBezTo>
                    <a:pt x="383" y="282"/>
                    <a:pt x="396" y="269"/>
                    <a:pt x="396" y="252"/>
                  </a:cubicBezTo>
                  <a:cubicBezTo>
                    <a:pt x="396" y="236"/>
                    <a:pt x="383" y="223"/>
                    <a:pt x="366" y="223"/>
                  </a:cubicBezTo>
                  <a:close/>
                  <a:moveTo>
                    <a:pt x="366" y="267"/>
                  </a:moveTo>
                  <a:cubicBezTo>
                    <a:pt x="359" y="267"/>
                    <a:pt x="352" y="260"/>
                    <a:pt x="352" y="252"/>
                  </a:cubicBezTo>
                  <a:cubicBezTo>
                    <a:pt x="352" y="244"/>
                    <a:pt x="359" y="238"/>
                    <a:pt x="366" y="238"/>
                  </a:cubicBezTo>
                  <a:cubicBezTo>
                    <a:pt x="374" y="238"/>
                    <a:pt x="381" y="244"/>
                    <a:pt x="381" y="252"/>
                  </a:cubicBezTo>
                  <a:cubicBezTo>
                    <a:pt x="381" y="260"/>
                    <a:pt x="374" y="267"/>
                    <a:pt x="366" y="267"/>
                  </a:cubicBezTo>
                  <a:close/>
                  <a:moveTo>
                    <a:pt x="154" y="195"/>
                  </a:moveTo>
                  <a:cubicBezTo>
                    <a:pt x="418" y="195"/>
                    <a:pt x="418" y="195"/>
                    <a:pt x="418" y="195"/>
                  </a:cubicBezTo>
                  <a:cubicBezTo>
                    <a:pt x="418" y="242"/>
                    <a:pt x="418" y="242"/>
                    <a:pt x="418" y="242"/>
                  </a:cubicBezTo>
                  <a:cubicBezTo>
                    <a:pt x="401" y="242"/>
                    <a:pt x="401" y="242"/>
                    <a:pt x="401" y="242"/>
                  </a:cubicBezTo>
                  <a:cubicBezTo>
                    <a:pt x="397" y="227"/>
                    <a:pt x="383" y="216"/>
                    <a:pt x="366" y="216"/>
                  </a:cubicBezTo>
                  <a:cubicBezTo>
                    <a:pt x="351" y="216"/>
                    <a:pt x="339" y="225"/>
                    <a:pt x="333" y="238"/>
                  </a:cubicBezTo>
                  <a:cubicBezTo>
                    <a:pt x="328" y="225"/>
                    <a:pt x="315" y="216"/>
                    <a:pt x="300" y="216"/>
                  </a:cubicBezTo>
                  <a:cubicBezTo>
                    <a:pt x="283" y="216"/>
                    <a:pt x="270" y="227"/>
                    <a:pt x="265" y="242"/>
                  </a:cubicBezTo>
                  <a:cubicBezTo>
                    <a:pt x="154" y="242"/>
                    <a:pt x="154" y="242"/>
                    <a:pt x="154" y="242"/>
                  </a:cubicBezTo>
                  <a:lnTo>
                    <a:pt x="154" y="195"/>
                  </a:lnTo>
                  <a:close/>
                  <a:moveTo>
                    <a:pt x="135" y="54"/>
                  </a:moveTo>
                  <a:cubicBezTo>
                    <a:pt x="35" y="54"/>
                    <a:pt x="35" y="54"/>
                    <a:pt x="35" y="54"/>
                  </a:cubicBezTo>
                  <a:cubicBezTo>
                    <a:pt x="31" y="54"/>
                    <a:pt x="27" y="57"/>
                    <a:pt x="26" y="61"/>
                  </a:cubicBezTo>
                  <a:cubicBezTo>
                    <a:pt x="7" y="141"/>
                    <a:pt x="7" y="141"/>
                    <a:pt x="7" y="141"/>
                  </a:cubicBezTo>
                  <a:cubicBezTo>
                    <a:pt x="6" y="145"/>
                    <a:pt x="6" y="152"/>
                    <a:pt x="6" y="156"/>
                  </a:cubicBezTo>
                  <a:cubicBezTo>
                    <a:pt x="6" y="157"/>
                    <a:pt x="6" y="157"/>
                    <a:pt x="6" y="157"/>
                  </a:cubicBezTo>
                  <a:cubicBezTo>
                    <a:pt x="0" y="157"/>
                    <a:pt x="0" y="157"/>
                    <a:pt x="0" y="157"/>
                  </a:cubicBezTo>
                  <a:cubicBezTo>
                    <a:pt x="0" y="195"/>
                    <a:pt x="0" y="195"/>
                    <a:pt x="0" y="195"/>
                  </a:cubicBezTo>
                  <a:cubicBezTo>
                    <a:pt x="6" y="195"/>
                    <a:pt x="6" y="195"/>
                    <a:pt x="6" y="195"/>
                  </a:cubicBezTo>
                  <a:cubicBezTo>
                    <a:pt x="6" y="235"/>
                    <a:pt x="6" y="235"/>
                    <a:pt x="6" y="235"/>
                  </a:cubicBezTo>
                  <a:cubicBezTo>
                    <a:pt x="6" y="239"/>
                    <a:pt x="9" y="242"/>
                    <a:pt x="13" y="242"/>
                  </a:cubicBezTo>
                  <a:cubicBezTo>
                    <a:pt x="43" y="242"/>
                    <a:pt x="43" y="242"/>
                    <a:pt x="43" y="242"/>
                  </a:cubicBezTo>
                  <a:cubicBezTo>
                    <a:pt x="47" y="227"/>
                    <a:pt x="61" y="216"/>
                    <a:pt x="77" y="216"/>
                  </a:cubicBezTo>
                  <a:cubicBezTo>
                    <a:pt x="94" y="216"/>
                    <a:pt x="108" y="227"/>
                    <a:pt x="112" y="242"/>
                  </a:cubicBezTo>
                  <a:cubicBezTo>
                    <a:pt x="135" y="242"/>
                    <a:pt x="135" y="242"/>
                    <a:pt x="135" y="242"/>
                  </a:cubicBezTo>
                  <a:cubicBezTo>
                    <a:pt x="139" y="242"/>
                    <a:pt x="142" y="239"/>
                    <a:pt x="142" y="235"/>
                  </a:cubicBezTo>
                  <a:cubicBezTo>
                    <a:pt x="142" y="62"/>
                    <a:pt x="142" y="62"/>
                    <a:pt x="142" y="62"/>
                  </a:cubicBezTo>
                  <a:cubicBezTo>
                    <a:pt x="142" y="58"/>
                    <a:pt x="139" y="54"/>
                    <a:pt x="135" y="54"/>
                  </a:cubicBezTo>
                  <a:close/>
                  <a:moveTo>
                    <a:pt x="123" y="145"/>
                  </a:moveTo>
                  <a:cubicBezTo>
                    <a:pt x="26" y="145"/>
                    <a:pt x="26" y="145"/>
                    <a:pt x="26" y="145"/>
                  </a:cubicBezTo>
                  <a:cubicBezTo>
                    <a:pt x="42" y="73"/>
                    <a:pt x="42" y="73"/>
                    <a:pt x="42" y="73"/>
                  </a:cubicBezTo>
                  <a:cubicBezTo>
                    <a:pt x="123" y="73"/>
                    <a:pt x="123" y="73"/>
                    <a:pt x="123" y="73"/>
                  </a:cubicBezTo>
                  <a:lnTo>
                    <a:pt x="123" y="145"/>
                  </a:lnTo>
                  <a:close/>
                  <a:moveTo>
                    <a:pt x="300" y="223"/>
                  </a:moveTo>
                  <a:cubicBezTo>
                    <a:pt x="283" y="223"/>
                    <a:pt x="270" y="236"/>
                    <a:pt x="270" y="252"/>
                  </a:cubicBezTo>
                  <a:cubicBezTo>
                    <a:pt x="270" y="269"/>
                    <a:pt x="283" y="282"/>
                    <a:pt x="300" y="282"/>
                  </a:cubicBezTo>
                  <a:cubicBezTo>
                    <a:pt x="316" y="282"/>
                    <a:pt x="329" y="269"/>
                    <a:pt x="329" y="252"/>
                  </a:cubicBezTo>
                  <a:cubicBezTo>
                    <a:pt x="329" y="236"/>
                    <a:pt x="316" y="223"/>
                    <a:pt x="300" y="223"/>
                  </a:cubicBezTo>
                  <a:close/>
                  <a:moveTo>
                    <a:pt x="300" y="267"/>
                  </a:moveTo>
                  <a:cubicBezTo>
                    <a:pt x="292" y="267"/>
                    <a:pt x="286" y="260"/>
                    <a:pt x="286" y="252"/>
                  </a:cubicBezTo>
                  <a:cubicBezTo>
                    <a:pt x="286" y="244"/>
                    <a:pt x="292" y="238"/>
                    <a:pt x="300" y="238"/>
                  </a:cubicBezTo>
                  <a:cubicBezTo>
                    <a:pt x="308" y="238"/>
                    <a:pt x="314" y="244"/>
                    <a:pt x="314" y="252"/>
                  </a:cubicBezTo>
                  <a:cubicBezTo>
                    <a:pt x="314" y="260"/>
                    <a:pt x="308" y="267"/>
                    <a:pt x="300" y="26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4"/>
            <p:cNvSpPr>
              <a:spLocks noEditPoints="1"/>
            </p:cNvSpPr>
            <p:nvPr/>
          </p:nvSpPr>
          <p:spPr bwMode="auto">
            <a:xfrm>
              <a:off x="7080606" y="3911552"/>
              <a:ext cx="174922" cy="161653"/>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8"/>
            <p:cNvSpPr>
              <a:spLocks noEditPoints="1"/>
            </p:cNvSpPr>
            <p:nvPr/>
          </p:nvSpPr>
          <p:spPr bwMode="auto">
            <a:xfrm>
              <a:off x="6869975" y="3961032"/>
              <a:ext cx="76287" cy="150612"/>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31" name="角丸四角形 130"/>
          <p:cNvSpPr/>
          <p:nvPr/>
        </p:nvSpPr>
        <p:spPr>
          <a:xfrm>
            <a:off x="442910" y="4077755"/>
            <a:ext cx="519507" cy="276685"/>
          </a:xfrm>
          <a:prstGeom prst="roundRect">
            <a:avLst/>
          </a:prstGeom>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1000" dirty="0"/>
              <a:t>Start</a:t>
            </a:r>
            <a:endParaRPr kumimoji="1" lang="ja-JP" altLang="en-US" sz="1000" dirty="0"/>
          </a:p>
        </p:txBody>
      </p:sp>
      <p:sp>
        <p:nvSpPr>
          <p:cNvPr id="132" name="角丸四角形 131"/>
          <p:cNvSpPr/>
          <p:nvPr/>
        </p:nvSpPr>
        <p:spPr>
          <a:xfrm>
            <a:off x="3780404" y="4077755"/>
            <a:ext cx="524566" cy="276685"/>
          </a:xfrm>
          <a:prstGeom prst="roundRect">
            <a:avLst/>
          </a:prstGeom>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1000" dirty="0"/>
              <a:t>End</a:t>
            </a:r>
            <a:endParaRPr kumimoji="1" lang="ja-JP" altLang="en-US" sz="1000" dirty="0"/>
          </a:p>
        </p:txBody>
      </p:sp>
      <p:sp>
        <p:nvSpPr>
          <p:cNvPr id="133" name="右矢印 132"/>
          <p:cNvSpPr/>
          <p:nvPr/>
        </p:nvSpPr>
        <p:spPr>
          <a:xfrm>
            <a:off x="1086797"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右矢印 133"/>
          <p:cNvSpPr/>
          <p:nvPr/>
        </p:nvSpPr>
        <p:spPr>
          <a:xfrm>
            <a:off x="1942235"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右矢印 134"/>
          <p:cNvSpPr/>
          <p:nvPr/>
        </p:nvSpPr>
        <p:spPr>
          <a:xfrm>
            <a:off x="2760214"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右矢印 135"/>
          <p:cNvSpPr/>
          <p:nvPr/>
        </p:nvSpPr>
        <p:spPr>
          <a:xfrm>
            <a:off x="3419038"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1514161" y="4767994"/>
            <a:ext cx="2966084" cy="230832"/>
          </a:xfrm>
          <a:prstGeom prst="rect">
            <a:avLst/>
          </a:prstGeom>
          <a:noFill/>
        </p:spPr>
        <p:txBody>
          <a:bodyPr wrap="square" rtlCol="0">
            <a:spAutoFit/>
          </a:bodyPr>
          <a:lstStyle/>
          <a:p>
            <a:r>
              <a:rPr kumimoji="1" lang="ja-JP" altLang="en-US" sz="900" dirty="0"/>
              <a:t>・給与計算</a:t>
            </a:r>
            <a:r>
              <a:rPr lang="ja-JP" altLang="en-US" sz="900" dirty="0"/>
              <a:t>・賞与計算</a:t>
            </a:r>
            <a:r>
              <a:rPr kumimoji="1" lang="ja-JP" altLang="en-US" sz="900" dirty="0"/>
              <a:t>・</a:t>
            </a:r>
            <a:r>
              <a:rPr lang="ja-JP" altLang="en-US" sz="900" dirty="0"/>
              <a:t>検索・マイナンバー取込</a:t>
            </a:r>
            <a:r>
              <a:rPr kumimoji="1" lang="en-US" altLang="ja-JP" sz="900" dirty="0"/>
              <a:t>…</a:t>
            </a:r>
            <a:r>
              <a:rPr kumimoji="1" lang="ja-JP" altLang="en-US" sz="900" dirty="0"/>
              <a:t>等</a:t>
            </a:r>
          </a:p>
        </p:txBody>
      </p:sp>
      <p:sp>
        <p:nvSpPr>
          <p:cNvPr id="148" name="Freeform 8"/>
          <p:cNvSpPr>
            <a:spLocks noEditPoints="1"/>
          </p:cNvSpPr>
          <p:nvPr/>
        </p:nvSpPr>
        <p:spPr bwMode="auto">
          <a:xfrm>
            <a:off x="5314628" y="3182867"/>
            <a:ext cx="139453" cy="266526"/>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nvGrpSpPr>
          <p:cNvPr id="150" name="グループ化 149"/>
          <p:cNvGrpSpPr/>
          <p:nvPr/>
        </p:nvGrpSpPr>
        <p:grpSpPr>
          <a:xfrm>
            <a:off x="3512535" y="2534484"/>
            <a:ext cx="545074" cy="380032"/>
            <a:chOff x="3540842" y="2487309"/>
            <a:chExt cx="588258" cy="408740"/>
          </a:xfrm>
        </p:grpSpPr>
        <p:sp>
          <p:nvSpPr>
            <p:cNvPr id="58" name="Freeform 334"/>
            <p:cNvSpPr>
              <a:spLocks noEditPoints="1"/>
            </p:cNvSpPr>
            <p:nvPr/>
          </p:nvSpPr>
          <p:spPr bwMode="auto">
            <a:xfrm>
              <a:off x="3772742" y="2611882"/>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49" name="Freeform 8"/>
            <p:cNvSpPr>
              <a:spLocks noEditPoints="1"/>
            </p:cNvSpPr>
            <p:nvPr/>
          </p:nvSpPr>
          <p:spPr bwMode="auto">
            <a:xfrm>
              <a:off x="3540842" y="2487309"/>
              <a:ext cx="186787" cy="406355"/>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grpSp>
        <p:nvGrpSpPr>
          <p:cNvPr id="151" name="グループ化 150"/>
          <p:cNvGrpSpPr/>
          <p:nvPr/>
        </p:nvGrpSpPr>
        <p:grpSpPr>
          <a:xfrm>
            <a:off x="3511787" y="2535440"/>
            <a:ext cx="545074" cy="380032"/>
            <a:chOff x="3540842" y="2487309"/>
            <a:chExt cx="588258" cy="408740"/>
          </a:xfrm>
        </p:grpSpPr>
        <p:sp>
          <p:nvSpPr>
            <p:cNvPr id="152" name="Freeform 334"/>
            <p:cNvSpPr>
              <a:spLocks noEditPoints="1"/>
            </p:cNvSpPr>
            <p:nvPr/>
          </p:nvSpPr>
          <p:spPr bwMode="auto">
            <a:xfrm>
              <a:off x="3772742" y="2611882"/>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53" name="Freeform 8"/>
            <p:cNvSpPr>
              <a:spLocks noEditPoints="1"/>
            </p:cNvSpPr>
            <p:nvPr/>
          </p:nvSpPr>
          <p:spPr bwMode="auto">
            <a:xfrm>
              <a:off x="3540842" y="2487309"/>
              <a:ext cx="186787" cy="406355"/>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sp>
        <p:nvSpPr>
          <p:cNvPr id="154" name="Freeform 8"/>
          <p:cNvSpPr>
            <a:spLocks noEditPoints="1"/>
          </p:cNvSpPr>
          <p:nvPr/>
        </p:nvSpPr>
        <p:spPr bwMode="auto">
          <a:xfrm>
            <a:off x="3121583" y="4007017"/>
            <a:ext cx="173075" cy="377815"/>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160" name="テキスト ボックス 159"/>
          <p:cNvSpPr txBox="1"/>
          <p:nvPr/>
        </p:nvSpPr>
        <p:spPr>
          <a:xfrm>
            <a:off x="5973459" y="4767994"/>
            <a:ext cx="3062127" cy="230832"/>
          </a:xfrm>
          <a:prstGeom prst="rect">
            <a:avLst/>
          </a:prstGeom>
          <a:noFill/>
        </p:spPr>
        <p:txBody>
          <a:bodyPr wrap="square" rtlCol="0">
            <a:spAutoFit/>
          </a:bodyPr>
          <a:lstStyle/>
          <a:p>
            <a:r>
              <a:rPr kumimoji="1" lang="ja-JP" altLang="en-US" sz="900" dirty="0"/>
              <a:t>・銀行振込</a:t>
            </a:r>
            <a:r>
              <a:rPr lang="ja-JP" altLang="en-US" sz="900" dirty="0"/>
              <a:t>・年末調整届出</a:t>
            </a:r>
            <a:r>
              <a:rPr kumimoji="1" lang="ja-JP" altLang="en-US" sz="900" dirty="0"/>
              <a:t>・社会保険届出</a:t>
            </a:r>
            <a:r>
              <a:rPr kumimoji="1" lang="en-US" altLang="ja-JP" sz="900" dirty="0"/>
              <a:t>…</a:t>
            </a:r>
            <a:r>
              <a:rPr kumimoji="1" lang="ja-JP" altLang="en-US" sz="900" dirty="0"/>
              <a:t>等</a:t>
            </a:r>
          </a:p>
        </p:txBody>
      </p:sp>
    </p:spTree>
    <p:extLst>
      <p:ext uri="{BB962C8B-B14F-4D97-AF65-F5344CB8AC3E}">
        <p14:creationId xmlns:p14="http://schemas.microsoft.com/office/powerpoint/2010/main" val="406163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444716" cy="315310"/>
          </a:xfrm>
        </p:spPr>
        <p:txBody>
          <a:bodyPr/>
          <a:lstStyle/>
          <a:p>
            <a:r>
              <a:rPr lang="ja-JP" altLang="en-US" dirty="0"/>
              <a:t>充実したアウトプットや柔軟な通知処理にて作業時間を削減</a:t>
            </a:r>
          </a:p>
        </p:txBody>
      </p:sp>
      <p:sp>
        <p:nvSpPr>
          <p:cNvPr id="5" name="テキスト プレースホルダー 4"/>
          <p:cNvSpPr>
            <a:spLocks noGrp="1"/>
          </p:cNvSpPr>
          <p:nvPr>
            <p:ph type="body" sz="quarter" idx="17"/>
          </p:nvPr>
        </p:nvSpPr>
        <p:spPr/>
        <p:txBody>
          <a:bodyPr/>
          <a:lstStyle/>
          <a:p>
            <a:r>
              <a:rPr lang="ja-JP" altLang="en-US" sz="1400" dirty="0"/>
              <a:t>人事・給与共に柔軟に通知ができる一斉メール配信機能をご用意しております</a:t>
            </a:r>
            <a:endParaRPr lang="en-US" altLang="ja-JP" sz="1400" dirty="0"/>
          </a:p>
          <a:p>
            <a:r>
              <a:rPr lang="ja-JP" altLang="en-US" sz="1400" dirty="0"/>
              <a:t>人事管理では、内定者向けに内定式詳細のお知らせや、部長以上の役職者だけに社外情報を添付して送信したり、資格更新対象者に更新手続き依頼等、詳細条件に合致した対象者を抽出してメール配信を行うことが可能です</a:t>
            </a:r>
            <a:endParaRPr lang="en-US" altLang="ja-JP" sz="1400" dirty="0"/>
          </a:p>
          <a:p>
            <a:r>
              <a:rPr lang="ja-JP" altLang="en-US" sz="1400" dirty="0"/>
              <a:t>また、事前に複数パターンのひな型を作成することが可能で、文章内に名前など個人情報を差し込むことも可能です</a:t>
            </a:r>
            <a:endParaRPr lang="en-US" altLang="ja-JP" sz="1400" dirty="0"/>
          </a:p>
          <a:p>
            <a:r>
              <a:rPr lang="ja-JP" altLang="en-US" sz="1400" dirty="0"/>
              <a:t>給与管理では、個人別明細書（給与・賞与・昇給差額・源泉徴収票）のメール送信も可能で、個人明細書の添付ファイルはパスワード付きの</a:t>
            </a:r>
            <a:r>
              <a:rPr lang="en-US" altLang="ja-JP" sz="1400" dirty="0"/>
              <a:t>ZIP</a:t>
            </a:r>
            <a:r>
              <a:rPr lang="ja-JP" altLang="en-US" sz="1400" dirty="0"/>
              <a:t>ファイルにて送信が行えます</a:t>
            </a:r>
            <a:endParaRPr lang="en-US" altLang="ja-JP"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4636805" y="3079726"/>
            <a:ext cx="4391794" cy="1866792"/>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38486" y="3079726"/>
            <a:ext cx="4391794" cy="1866792"/>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Freeform 364"/>
          <p:cNvSpPr>
            <a:spLocks noEditPoints="1"/>
          </p:cNvSpPr>
          <p:nvPr/>
        </p:nvSpPr>
        <p:spPr bwMode="auto">
          <a:xfrm>
            <a:off x="5037761" y="3706452"/>
            <a:ext cx="688808" cy="74960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1" name="Text Box 26"/>
          <p:cNvSpPr txBox="1">
            <a:spLocks noChangeArrowheads="1"/>
          </p:cNvSpPr>
          <p:nvPr/>
        </p:nvSpPr>
        <p:spPr bwMode="auto">
          <a:xfrm>
            <a:off x="4680110" y="3320923"/>
            <a:ext cx="1574891" cy="261610"/>
          </a:xfrm>
          <a:prstGeom prst="rect">
            <a:avLst/>
          </a:prstGeom>
          <a:noFill/>
          <a:ln w="9525">
            <a:noFill/>
            <a:miter lim="800000"/>
            <a:headEnd/>
            <a:tailEnd/>
          </a:ln>
        </p:spPr>
        <p:txBody>
          <a:bodyPr wrap="square">
            <a:spAutoFit/>
          </a:bodyPr>
          <a:lstStyle/>
          <a:p>
            <a:pPr algn="ctr"/>
            <a:r>
              <a:rPr kumimoji="0" lang="ja-JP" altLang="en-US" sz="1100" b="1" dirty="0">
                <a:solidFill>
                  <a:srgbClr val="EE5500">
                    <a:lumMod val="75000"/>
                  </a:srgbClr>
                </a:solidFill>
                <a:cs typeface="メイリオ" pitchFamily="50" charset="-128"/>
              </a:rPr>
              <a:t>給与システム</a:t>
            </a:r>
            <a:endParaRPr kumimoji="0" lang="en-US" altLang="ja-JP" sz="1100" b="1" dirty="0">
              <a:solidFill>
                <a:srgbClr val="EE5500">
                  <a:lumMod val="75000"/>
                </a:srgbClr>
              </a:solidFill>
              <a:cs typeface="メイリオ" pitchFamily="50" charset="-128"/>
            </a:endParaRPr>
          </a:p>
        </p:txBody>
      </p:sp>
      <p:sp>
        <p:nvSpPr>
          <p:cNvPr id="12" name="Text Box 26"/>
          <p:cNvSpPr txBox="1">
            <a:spLocks noChangeArrowheads="1"/>
          </p:cNvSpPr>
          <p:nvPr/>
        </p:nvSpPr>
        <p:spPr bwMode="auto">
          <a:xfrm>
            <a:off x="4650513" y="3111810"/>
            <a:ext cx="1625022" cy="307777"/>
          </a:xfrm>
          <a:prstGeom prst="rect">
            <a:avLst/>
          </a:prstGeom>
          <a:noFill/>
          <a:ln w="9525">
            <a:noFill/>
            <a:miter lim="800000"/>
            <a:headEnd/>
            <a:tailEnd/>
          </a:ln>
        </p:spPr>
        <p:txBody>
          <a:bodyPr wrap="square">
            <a:spAutoFit/>
          </a:bodyPr>
          <a:lstStyle/>
          <a:p>
            <a:pPr algn="ctr"/>
            <a:r>
              <a:rPr kumimoji="0" lang="en-US" altLang="ja-JP" sz="1400" b="1" dirty="0">
                <a:solidFill>
                  <a:srgbClr val="54C2F0"/>
                </a:solidFill>
                <a:cs typeface="メイリオ" pitchFamily="50" charset="-128"/>
              </a:rPr>
              <a:t>SuperStream</a:t>
            </a:r>
            <a:endParaRPr kumimoji="0" lang="ja-JP" altLang="en-US" sz="1400" b="1" dirty="0">
              <a:solidFill>
                <a:srgbClr val="54C2F0"/>
              </a:solidFill>
              <a:cs typeface="メイリオ" pitchFamily="50" charset="-128"/>
            </a:endParaRPr>
          </a:p>
        </p:txBody>
      </p:sp>
      <p:sp>
        <p:nvSpPr>
          <p:cNvPr id="13" name="右矢印 12"/>
          <p:cNvSpPr/>
          <p:nvPr/>
        </p:nvSpPr>
        <p:spPr>
          <a:xfrm rot="20316575">
            <a:off x="6148303" y="3627215"/>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4" name="グループ化 97"/>
          <p:cNvGrpSpPr/>
          <p:nvPr/>
        </p:nvGrpSpPr>
        <p:grpSpPr>
          <a:xfrm>
            <a:off x="5463024" y="4345523"/>
            <a:ext cx="527089" cy="295151"/>
            <a:chOff x="4726523" y="5229200"/>
            <a:chExt cx="788440" cy="441498"/>
          </a:xfrm>
          <a:solidFill>
            <a:srgbClr val="EE5500">
              <a:lumMod val="60000"/>
              <a:lumOff val="40000"/>
            </a:srgbClr>
          </a:solidFill>
        </p:grpSpPr>
        <p:grpSp>
          <p:nvGrpSpPr>
            <p:cNvPr id="53" name="グループ化 525"/>
            <p:cNvGrpSpPr/>
            <p:nvPr/>
          </p:nvGrpSpPr>
          <p:grpSpPr>
            <a:xfrm>
              <a:off x="5074162" y="5229200"/>
              <a:ext cx="440801" cy="440802"/>
              <a:chOff x="3752906" y="1923678"/>
              <a:chExt cx="381000" cy="381000"/>
            </a:xfrm>
            <a:grpFill/>
          </p:grpSpPr>
          <p:sp>
            <p:nvSpPr>
              <p:cNvPr id="57"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sp>
            <p:nvSpPr>
              <p:cNvPr id="58"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54" name="グループ化 61"/>
            <p:cNvGrpSpPr/>
            <p:nvPr/>
          </p:nvGrpSpPr>
          <p:grpSpPr>
            <a:xfrm>
              <a:off x="4726523" y="5301208"/>
              <a:ext cx="349533" cy="369490"/>
              <a:chOff x="646113" y="649288"/>
              <a:chExt cx="355600" cy="381000"/>
            </a:xfrm>
            <a:grpFill/>
          </p:grpSpPr>
          <p:sp>
            <p:nvSpPr>
              <p:cNvPr id="55"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56"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sp>
        <p:nvSpPr>
          <p:cNvPr id="15" name="Freeform 7"/>
          <p:cNvSpPr>
            <a:spLocks noEditPoints="1"/>
          </p:cNvSpPr>
          <p:nvPr/>
        </p:nvSpPr>
        <p:spPr bwMode="auto">
          <a:xfrm>
            <a:off x="7375937" y="3255826"/>
            <a:ext cx="250324" cy="36130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8"/>
          <p:cNvSpPr>
            <a:spLocks noEditPoints="1"/>
          </p:cNvSpPr>
          <p:nvPr/>
        </p:nvSpPr>
        <p:spPr bwMode="auto">
          <a:xfrm>
            <a:off x="7394613" y="3852584"/>
            <a:ext cx="222513" cy="30958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23"/>
          <p:cNvSpPr>
            <a:spLocks noEditPoints="1"/>
          </p:cNvSpPr>
          <p:nvPr/>
        </p:nvSpPr>
        <p:spPr bwMode="auto">
          <a:xfrm>
            <a:off x="7380724" y="4384634"/>
            <a:ext cx="245537" cy="354000"/>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右矢印 17"/>
          <p:cNvSpPr/>
          <p:nvPr/>
        </p:nvSpPr>
        <p:spPr>
          <a:xfrm rot="21444864">
            <a:off x="6228716" y="4017890"/>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 name="右矢印 18"/>
          <p:cNvSpPr/>
          <p:nvPr/>
        </p:nvSpPr>
        <p:spPr>
          <a:xfrm rot="956054">
            <a:off x="6213495" y="4354544"/>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Freeform 408"/>
          <p:cNvSpPr>
            <a:spLocks noEditPoints="1"/>
          </p:cNvSpPr>
          <p:nvPr/>
        </p:nvSpPr>
        <p:spPr bwMode="auto">
          <a:xfrm>
            <a:off x="6685862" y="3708411"/>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 name="Freeform 408"/>
          <p:cNvSpPr>
            <a:spLocks noEditPoints="1"/>
          </p:cNvSpPr>
          <p:nvPr/>
        </p:nvSpPr>
        <p:spPr bwMode="auto">
          <a:xfrm>
            <a:off x="6674029" y="4093047"/>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 name="Freeform 408"/>
          <p:cNvSpPr>
            <a:spLocks noEditPoints="1"/>
          </p:cNvSpPr>
          <p:nvPr/>
        </p:nvSpPr>
        <p:spPr bwMode="auto">
          <a:xfrm>
            <a:off x="6651401" y="4566304"/>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3" name="Freeform 376"/>
          <p:cNvSpPr>
            <a:spLocks/>
          </p:cNvSpPr>
          <p:nvPr/>
        </p:nvSpPr>
        <p:spPr bwMode="auto">
          <a:xfrm>
            <a:off x="6768749" y="4610387"/>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4" name="Freeform 376"/>
          <p:cNvSpPr>
            <a:spLocks/>
          </p:cNvSpPr>
          <p:nvPr/>
        </p:nvSpPr>
        <p:spPr bwMode="auto">
          <a:xfrm>
            <a:off x="6794738" y="3753140"/>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5" name="Freeform 376"/>
          <p:cNvSpPr>
            <a:spLocks/>
          </p:cNvSpPr>
          <p:nvPr/>
        </p:nvSpPr>
        <p:spPr bwMode="auto">
          <a:xfrm>
            <a:off x="6803210" y="4157360"/>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6" name="グループ化 25"/>
          <p:cNvGrpSpPr/>
          <p:nvPr/>
        </p:nvGrpSpPr>
        <p:grpSpPr>
          <a:xfrm>
            <a:off x="7694887" y="3325967"/>
            <a:ext cx="220505" cy="291164"/>
            <a:chOff x="755650" y="3768725"/>
            <a:chExt cx="287338" cy="379413"/>
          </a:xfrm>
        </p:grpSpPr>
        <p:sp>
          <p:nvSpPr>
            <p:cNvPr id="4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5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5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5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7" name="グループ化 26"/>
          <p:cNvGrpSpPr/>
          <p:nvPr/>
        </p:nvGrpSpPr>
        <p:grpSpPr>
          <a:xfrm>
            <a:off x="7694887" y="3887940"/>
            <a:ext cx="220505" cy="291164"/>
            <a:chOff x="755650" y="3768725"/>
            <a:chExt cx="287338" cy="379413"/>
          </a:xfrm>
        </p:grpSpPr>
        <p:sp>
          <p:nvSpPr>
            <p:cNvPr id="4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8" name="グループ化 27"/>
          <p:cNvGrpSpPr/>
          <p:nvPr/>
        </p:nvGrpSpPr>
        <p:grpSpPr>
          <a:xfrm>
            <a:off x="7694887" y="4447470"/>
            <a:ext cx="220505" cy="291164"/>
            <a:chOff x="755650" y="3768725"/>
            <a:chExt cx="287338" cy="379413"/>
          </a:xfrm>
        </p:grpSpPr>
        <p:sp>
          <p:nvSpPr>
            <p:cNvPr id="3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9" name="テキスト ボックス 28"/>
          <p:cNvSpPr txBox="1"/>
          <p:nvPr/>
        </p:nvSpPr>
        <p:spPr>
          <a:xfrm>
            <a:off x="7617126" y="3615866"/>
            <a:ext cx="1030293"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給与明細書</a:t>
            </a:r>
          </a:p>
        </p:txBody>
      </p:sp>
      <p:sp>
        <p:nvSpPr>
          <p:cNvPr id="30" name="テキスト ボックス 29"/>
          <p:cNvSpPr txBox="1"/>
          <p:nvPr/>
        </p:nvSpPr>
        <p:spPr>
          <a:xfrm>
            <a:off x="7592259" y="4179663"/>
            <a:ext cx="1030293"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給与明細書</a:t>
            </a:r>
          </a:p>
        </p:txBody>
      </p:sp>
      <p:sp>
        <p:nvSpPr>
          <p:cNvPr id="31" name="テキスト ボックス 30"/>
          <p:cNvSpPr txBox="1"/>
          <p:nvPr/>
        </p:nvSpPr>
        <p:spPr>
          <a:xfrm>
            <a:off x="7626260" y="4742394"/>
            <a:ext cx="1030293"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給与明細書</a:t>
            </a:r>
          </a:p>
        </p:txBody>
      </p:sp>
      <p:sp>
        <p:nvSpPr>
          <p:cNvPr id="32" name="Freeform 24"/>
          <p:cNvSpPr>
            <a:spLocks noEditPoints="1"/>
          </p:cNvSpPr>
          <p:nvPr/>
        </p:nvSpPr>
        <p:spPr bwMode="auto">
          <a:xfrm>
            <a:off x="7938354" y="3408237"/>
            <a:ext cx="109598" cy="14398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24"/>
          <p:cNvSpPr>
            <a:spLocks noEditPoints="1"/>
          </p:cNvSpPr>
          <p:nvPr/>
        </p:nvSpPr>
        <p:spPr bwMode="auto">
          <a:xfrm>
            <a:off x="7938354" y="3963288"/>
            <a:ext cx="109598" cy="14398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4" name="Freeform 24"/>
          <p:cNvSpPr>
            <a:spLocks noEditPoints="1"/>
          </p:cNvSpPr>
          <p:nvPr/>
        </p:nvSpPr>
        <p:spPr bwMode="auto">
          <a:xfrm>
            <a:off x="7938354" y="4489644"/>
            <a:ext cx="109598" cy="14398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5" name="テキスト ボックス 34"/>
          <p:cNvSpPr txBox="1"/>
          <p:nvPr/>
        </p:nvSpPr>
        <p:spPr>
          <a:xfrm>
            <a:off x="8172400" y="4474390"/>
            <a:ext cx="1187628" cy="415498"/>
          </a:xfrm>
          <a:prstGeom prst="rect">
            <a:avLst/>
          </a:prstGeom>
          <a:noFill/>
        </p:spPr>
        <p:txBody>
          <a:bodyPr wrap="square" rtlCol="0">
            <a:spAutoFit/>
          </a:bodyPr>
          <a:lstStyle/>
          <a:p>
            <a:r>
              <a:rPr kumimoji="1" lang="ja-JP" altLang="en-US" sz="1000" dirty="0"/>
              <a:t>パート・</a:t>
            </a:r>
            <a:endParaRPr kumimoji="1" lang="en-US" altLang="ja-JP" sz="1000" dirty="0"/>
          </a:p>
          <a:p>
            <a:r>
              <a:rPr kumimoji="1" lang="ja-JP" altLang="en-US" sz="1000" dirty="0"/>
              <a:t>アルバイト</a:t>
            </a:r>
          </a:p>
        </p:txBody>
      </p:sp>
      <p:sp>
        <p:nvSpPr>
          <p:cNvPr id="36" name="テキスト ボックス 35"/>
          <p:cNvSpPr txBox="1"/>
          <p:nvPr/>
        </p:nvSpPr>
        <p:spPr>
          <a:xfrm>
            <a:off x="8172400" y="3435846"/>
            <a:ext cx="1187628" cy="253916"/>
          </a:xfrm>
          <a:prstGeom prst="rect">
            <a:avLst/>
          </a:prstGeom>
          <a:noFill/>
        </p:spPr>
        <p:txBody>
          <a:bodyPr wrap="square" rtlCol="0">
            <a:spAutoFit/>
          </a:bodyPr>
          <a:lstStyle/>
          <a:p>
            <a:r>
              <a:rPr lang="ja-JP" altLang="en-US" sz="1000" dirty="0"/>
              <a:t>正社員</a:t>
            </a:r>
            <a:endParaRPr kumimoji="1" lang="ja-JP" altLang="en-US" sz="1000" dirty="0"/>
          </a:p>
        </p:txBody>
      </p:sp>
      <p:sp>
        <p:nvSpPr>
          <p:cNvPr id="37" name="テキスト ボックス 36"/>
          <p:cNvSpPr txBox="1"/>
          <p:nvPr/>
        </p:nvSpPr>
        <p:spPr>
          <a:xfrm>
            <a:off x="8172400" y="4010022"/>
            <a:ext cx="1187628" cy="253916"/>
          </a:xfrm>
          <a:prstGeom prst="rect">
            <a:avLst/>
          </a:prstGeom>
          <a:noFill/>
        </p:spPr>
        <p:txBody>
          <a:bodyPr wrap="square" rtlCol="0">
            <a:spAutoFit/>
          </a:bodyPr>
          <a:lstStyle/>
          <a:p>
            <a:r>
              <a:rPr lang="ja-JP" altLang="en-US" sz="1000" dirty="0"/>
              <a:t>契約社員</a:t>
            </a:r>
            <a:endParaRPr kumimoji="1" lang="ja-JP" altLang="en-US" sz="1000" dirty="0"/>
          </a:p>
        </p:txBody>
      </p:sp>
      <p:sp>
        <p:nvSpPr>
          <p:cNvPr id="60" name="Freeform 364"/>
          <p:cNvSpPr>
            <a:spLocks noEditPoints="1"/>
          </p:cNvSpPr>
          <p:nvPr/>
        </p:nvSpPr>
        <p:spPr bwMode="auto">
          <a:xfrm>
            <a:off x="395536" y="3706452"/>
            <a:ext cx="688808" cy="74960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1" name="Text Box 26"/>
          <p:cNvSpPr txBox="1">
            <a:spLocks noChangeArrowheads="1"/>
          </p:cNvSpPr>
          <p:nvPr/>
        </p:nvSpPr>
        <p:spPr bwMode="auto">
          <a:xfrm>
            <a:off x="74427" y="3305329"/>
            <a:ext cx="1574891" cy="261610"/>
          </a:xfrm>
          <a:prstGeom prst="rect">
            <a:avLst/>
          </a:prstGeom>
          <a:noFill/>
          <a:ln w="9525">
            <a:noFill/>
            <a:miter lim="800000"/>
            <a:headEnd/>
            <a:tailEnd/>
          </a:ln>
        </p:spPr>
        <p:txBody>
          <a:bodyPr wrap="square">
            <a:spAutoFit/>
          </a:bodyPr>
          <a:lstStyle/>
          <a:p>
            <a:pPr algn="ctr"/>
            <a:r>
              <a:rPr kumimoji="0" lang="ja-JP" altLang="en-US" sz="1100" b="1" dirty="0">
                <a:solidFill>
                  <a:srgbClr val="EE5500">
                    <a:lumMod val="75000"/>
                  </a:srgbClr>
                </a:solidFill>
                <a:cs typeface="メイリオ" pitchFamily="50" charset="-128"/>
              </a:rPr>
              <a:t>人事システム</a:t>
            </a:r>
            <a:endParaRPr kumimoji="0" lang="en-US" altLang="ja-JP" sz="1100" b="1" dirty="0">
              <a:solidFill>
                <a:srgbClr val="EE5500">
                  <a:lumMod val="75000"/>
                </a:srgbClr>
              </a:solidFill>
              <a:cs typeface="メイリオ" pitchFamily="50" charset="-128"/>
            </a:endParaRPr>
          </a:p>
        </p:txBody>
      </p:sp>
      <p:sp>
        <p:nvSpPr>
          <p:cNvPr id="62" name="Text Box 26"/>
          <p:cNvSpPr txBox="1">
            <a:spLocks noChangeArrowheads="1"/>
          </p:cNvSpPr>
          <p:nvPr/>
        </p:nvSpPr>
        <p:spPr bwMode="auto">
          <a:xfrm>
            <a:off x="89174" y="3111810"/>
            <a:ext cx="1625022" cy="307777"/>
          </a:xfrm>
          <a:prstGeom prst="rect">
            <a:avLst/>
          </a:prstGeom>
          <a:noFill/>
          <a:ln w="9525">
            <a:noFill/>
            <a:miter lim="800000"/>
            <a:headEnd/>
            <a:tailEnd/>
          </a:ln>
        </p:spPr>
        <p:txBody>
          <a:bodyPr wrap="square">
            <a:spAutoFit/>
          </a:bodyPr>
          <a:lstStyle/>
          <a:p>
            <a:pPr algn="ctr"/>
            <a:r>
              <a:rPr kumimoji="0" lang="en-US" altLang="ja-JP" sz="1400" b="1" dirty="0">
                <a:solidFill>
                  <a:srgbClr val="54C2F0"/>
                </a:solidFill>
                <a:cs typeface="メイリオ" pitchFamily="50" charset="-128"/>
              </a:rPr>
              <a:t>SuperStream</a:t>
            </a:r>
            <a:endParaRPr kumimoji="0" lang="ja-JP" altLang="en-US" sz="1400" b="1" dirty="0">
              <a:solidFill>
                <a:srgbClr val="54C2F0"/>
              </a:solidFill>
              <a:cs typeface="メイリオ" pitchFamily="50" charset="-128"/>
            </a:endParaRPr>
          </a:p>
        </p:txBody>
      </p:sp>
      <p:sp>
        <p:nvSpPr>
          <p:cNvPr id="63" name="右矢印 62"/>
          <p:cNvSpPr/>
          <p:nvPr/>
        </p:nvSpPr>
        <p:spPr>
          <a:xfrm rot="20316575">
            <a:off x="1506078" y="3622103"/>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64" name="グループ化 97"/>
          <p:cNvGrpSpPr/>
          <p:nvPr/>
        </p:nvGrpSpPr>
        <p:grpSpPr>
          <a:xfrm>
            <a:off x="820799" y="4345523"/>
            <a:ext cx="527089" cy="295151"/>
            <a:chOff x="4726523" y="5229200"/>
            <a:chExt cx="788440" cy="441498"/>
          </a:xfrm>
          <a:solidFill>
            <a:schemeClr val="accent4"/>
          </a:solidFill>
        </p:grpSpPr>
        <p:grpSp>
          <p:nvGrpSpPr>
            <p:cNvPr id="79" name="グループ化 525"/>
            <p:cNvGrpSpPr/>
            <p:nvPr/>
          </p:nvGrpSpPr>
          <p:grpSpPr>
            <a:xfrm>
              <a:off x="5074162" y="5229200"/>
              <a:ext cx="440801" cy="440802"/>
              <a:chOff x="3752906" y="1923678"/>
              <a:chExt cx="381000" cy="381000"/>
            </a:xfrm>
            <a:grpFill/>
          </p:grpSpPr>
          <p:sp>
            <p:nvSpPr>
              <p:cNvPr id="83"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sp>
            <p:nvSpPr>
              <p:cNvPr id="84"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80" name="グループ化 61"/>
            <p:cNvGrpSpPr/>
            <p:nvPr/>
          </p:nvGrpSpPr>
          <p:grpSpPr>
            <a:xfrm>
              <a:off x="4726523" y="5301208"/>
              <a:ext cx="349533" cy="369490"/>
              <a:chOff x="646113" y="649288"/>
              <a:chExt cx="355600" cy="381000"/>
            </a:xfrm>
            <a:grpFill/>
          </p:grpSpPr>
          <p:sp>
            <p:nvSpPr>
              <p:cNvPr id="81"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2"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sp>
        <p:nvSpPr>
          <p:cNvPr id="65" name="Freeform 7"/>
          <p:cNvSpPr>
            <a:spLocks noEditPoints="1"/>
          </p:cNvSpPr>
          <p:nvPr/>
        </p:nvSpPr>
        <p:spPr bwMode="auto">
          <a:xfrm>
            <a:off x="2735796" y="3304565"/>
            <a:ext cx="250324" cy="36130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6" name="Freeform 8"/>
          <p:cNvSpPr>
            <a:spLocks noEditPoints="1"/>
          </p:cNvSpPr>
          <p:nvPr/>
        </p:nvSpPr>
        <p:spPr bwMode="auto">
          <a:xfrm>
            <a:off x="2754472" y="3929529"/>
            <a:ext cx="222513" cy="30958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7" name="Freeform 23"/>
          <p:cNvSpPr>
            <a:spLocks noEditPoints="1"/>
          </p:cNvSpPr>
          <p:nvPr/>
        </p:nvSpPr>
        <p:spPr bwMode="auto">
          <a:xfrm>
            <a:off x="2740583" y="4450640"/>
            <a:ext cx="245537" cy="353999"/>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8" name="右矢印 67"/>
          <p:cNvSpPr/>
          <p:nvPr/>
        </p:nvSpPr>
        <p:spPr>
          <a:xfrm rot="21444864">
            <a:off x="1586491" y="4012777"/>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右矢印 68"/>
          <p:cNvSpPr/>
          <p:nvPr/>
        </p:nvSpPr>
        <p:spPr>
          <a:xfrm rot="956054">
            <a:off x="1571270" y="4349431"/>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0" name="Freeform 408"/>
          <p:cNvSpPr>
            <a:spLocks noEditPoints="1"/>
          </p:cNvSpPr>
          <p:nvPr/>
        </p:nvSpPr>
        <p:spPr bwMode="auto">
          <a:xfrm>
            <a:off x="2043637" y="3703299"/>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1" name="Freeform 408"/>
          <p:cNvSpPr>
            <a:spLocks noEditPoints="1"/>
          </p:cNvSpPr>
          <p:nvPr/>
        </p:nvSpPr>
        <p:spPr bwMode="auto">
          <a:xfrm>
            <a:off x="2031804" y="4087935"/>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2" name="Freeform 408"/>
          <p:cNvSpPr>
            <a:spLocks noEditPoints="1"/>
          </p:cNvSpPr>
          <p:nvPr/>
        </p:nvSpPr>
        <p:spPr bwMode="auto">
          <a:xfrm>
            <a:off x="2009176" y="4561191"/>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3" name="Freeform 376"/>
          <p:cNvSpPr>
            <a:spLocks/>
          </p:cNvSpPr>
          <p:nvPr/>
        </p:nvSpPr>
        <p:spPr bwMode="auto">
          <a:xfrm>
            <a:off x="2126524" y="4605274"/>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4" name="Freeform 376"/>
          <p:cNvSpPr>
            <a:spLocks/>
          </p:cNvSpPr>
          <p:nvPr/>
        </p:nvSpPr>
        <p:spPr bwMode="auto">
          <a:xfrm>
            <a:off x="2152512" y="3748028"/>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5" name="Freeform 376"/>
          <p:cNvSpPr>
            <a:spLocks/>
          </p:cNvSpPr>
          <p:nvPr/>
        </p:nvSpPr>
        <p:spPr bwMode="auto">
          <a:xfrm>
            <a:off x="2160985" y="4152248"/>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6" name="テキスト ボックス 75"/>
          <p:cNvSpPr txBox="1"/>
          <p:nvPr/>
        </p:nvSpPr>
        <p:spPr>
          <a:xfrm>
            <a:off x="2973565" y="3285162"/>
            <a:ext cx="1520247" cy="400110"/>
          </a:xfrm>
          <a:prstGeom prst="rect">
            <a:avLst/>
          </a:prstGeom>
          <a:noFill/>
        </p:spPr>
        <p:txBody>
          <a:bodyPr wrap="square" rtlCol="0">
            <a:spAutoFit/>
          </a:bodyPr>
          <a:lstStyle/>
          <a:p>
            <a:r>
              <a:rPr kumimoji="1" lang="ja-JP" altLang="en-US" sz="1000" dirty="0"/>
              <a:t>対象：内定者</a:t>
            </a:r>
            <a:endParaRPr kumimoji="1" lang="en-US" altLang="ja-JP" sz="1000" dirty="0"/>
          </a:p>
          <a:p>
            <a:r>
              <a:rPr lang="ja-JP" altLang="en-US" sz="1000" dirty="0"/>
              <a:t>内容：次回面談の通知</a:t>
            </a:r>
            <a:endParaRPr kumimoji="1" lang="ja-JP" altLang="en-US" sz="1000" dirty="0"/>
          </a:p>
        </p:txBody>
      </p:sp>
      <p:sp>
        <p:nvSpPr>
          <p:cNvPr id="77" name="テキスト ボックス 76"/>
          <p:cNvSpPr txBox="1"/>
          <p:nvPr/>
        </p:nvSpPr>
        <p:spPr>
          <a:xfrm>
            <a:off x="2973566" y="3884267"/>
            <a:ext cx="1484097" cy="400110"/>
          </a:xfrm>
          <a:prstGeom prst="rect">
            <a:avLst/>
          </a:prstGeom>
          <a:noFill/>
        </p:spPr>
        <p:txBody>
          <a:bodyPr wrap="square" rtlCol="0">
            <a:spAutoFit/>
          </a:bodyPr>
          <a:lstStyle/>
          <a:p>
            <a:r>
              <a:rPr kumimoji="1" lang="ja-JP" altLang="en-US" sz="1000" dirty="0"/>
              <a:t>対象：部長以上役職者</a:t>
            </a:r>
            <a:endParaRPr kumimoji="1" lang="en-US" altLang="ja-JP" sz="1000" dirty="0"/>
          </a:p>
          <a:p>
            <a:r>
              <a:rPr lang="ja-JP" altLang="en-US" sz="1000" dirty="0"/>
              <a:t>内容：社外秘情報通知</a:t>
            </a:r>
            <a:endParaRPr kumimoji="1" lang="ja-JP" altLang="en-US" sz="1000" dirty="0"/>
          </a:p>
        </p:txBody>
      </p:sp>
      <p:sp>
        <p:nvSpPr>
          <p:cNvPr id="78" name="テキスト ボックス 77"/>
          <p:cNvSpPr txBox="1"/>
          <p:nvPr/>
        </p:nvSpPr>
        <p:spPr>
          <a:xfrm>
            <a:off x="2973566" y="4475896"/>
            <a:ext cx="1456974" cy="400110"/>
          </a:xfrm>
          <a:prstGeom prst="rect">
            <a:avLst/>
          </a:prstGeom>
          <a:noFill/>
        </p:spPr>
        <p:txBody>
          <a:bodyPr wrap="square" rtlCol="0">
            <a:spAutoFit/>
          </a:bodyPr>
          <a:lstStyle/>
          <a:p>
            <a:r>
              <a:rPr kumimoji="1" lang="ja-JP" altLang="en-US" sz="1000" dirty="0"/>
              <a:t>対象：資格更新対象者</a:t>
            </a:r>
            <a:endParaRPr lang="en-US" altLang="ja-JP" sz="1000" dirty="0"/>
          </a:p>
          <a:p>
            <a:r>
              <a:rPr lang="ja-JP" altLang="en-US" sz="1000" dirty="0"/>
              <a:t>内容：手続き依頼通知</a:t>
            </a:r>
            <a:endParaRPr lang="en-US" altLang="ja-JP" sz="1000" dirty="0"/>
          </a:p>
        </p:txBody>
      </p:sp>
    </p:spTree>
    <p:extLst>
      <p:ext uri="{BB962C8B-B14F-4D97-AF65-F5344CB8AC3E}">
        <p14:creationId xmlns:p14="http://schemas.microsoft.com/office/powerpoint/2010/main" val="1671919424"/>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2167</Words>
  <Application>Microsoft Office PowerPoint</Application>
  <PresentationFormat>画面に合わせる (16:9)</PresentationFormat>
  <Paragraphs>346</Paragraphs>
  <Slides>12</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Arial Unicode MS</vt:lpstr>
      <vt:lpstr>HGP創英角ｺﾞｼｯｸUB</vt:lpstr>
      <vt:lpstr>メイリオ</vt:lpstr>
      <vt:lpstr>游ゴシック</vt:lpstr>
      <vt:lpstr>Arial</vt:lpstr>
      <vt:lpstr>Arial Black</vt:lpstr>
      <vt:lpstr>Calibri</vt:lpstr>
      <vt:lpstr>Wingdings</vt:lpstr>
      <vt:lpstr>Office ​​テーマ</vt:lpstr>
      <vt:lpstr>SuperStream-NX 人事給与ソリューション ご紹介補足資料 -グループ会社運用における効率化-</vt:lpstr>
      <vt:lpstr>SuperStream-NXの特長</vt:lpstr>
      <vt:lpstr>SuperStream-NXの特長</vt:lpstr>
      <vt:lpstr>SuperStream-NXの特長</vt:lpstr>
      <vt:lpstr>SuperStream-NXの特長</vt:lpstr>
      <vt:lpstr>SuperStream-NXの特長</vt:lpstr>
      <vt:lpstr>SuperStream-NXの特長</vt:lpstr>
      <vt:lpstr>SuperStream-NXの特長</vt:lpstr>
      <vt:lpstr>SuperStream-NXの特長</vt:lpstr>
      <vt:lpstr>SuperStream-NXの特長</vt:lpstr>
      <vt:lpstr>SuperStream-NXの特長</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2026-06-01T00:42:38Z</dcterms:created>
  <dcterms:modified xsi:type="dcterms:W3CDTF">2026-06-01T00:42:53Z</dcterms:modified>
</cp:coreProperties>
</file>