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71"/>
  </p:notesMasterIdLst>
  <p:handoutMasterIdLst>
    <p:handoutMasterId r:id="rId72"/>
  </p:handoutMasterIdLst>
  <p:sldIdLst>
    <p:sldId id="283" r:id="rId2"/>
    <p:sldId id="275" r:id="rId3"/>
    <p:sldId id="276" r:id="rId4"/>
    <p:sldId id="436" r:id="rId5"/>
    <p:sldId id="1326" r:id="rId6"/>
    <p:sldId id="391" r:id="rId7"/>
    <p:sldId id="1576" r:id="rId8"/>
    <p:sldId id="1499" r:id="rId9"/>
    <p:sldId id="1578" r:id="rId10"/>
    <p:sldId id="439" r:id="rId11"/>
    <p:sldId id="440" r:id="rId12"/>
    <p:sldId id="302" r:id="rId13"/>
    <p:sldId id="303" r:id="rId14"/>
    <p:sldId id="1417" r:id="rId15"/>
    <p:sldId id="431" r:id="rId16"/>
    <p:sldId id="443" r:id="rId17"/>
    <p:sldId id="393" r:id="rId18"/>
    <p:sldId id="308" r:id="rId19"/>
    <p:sldId id="1584" r:id="rId20"/>
    <p:sldId id="311" r:id="rId21"/>
    <p:sldId id="312" r:id="rId22"/>
    <p:sldId id="366" r:id="rId23"/>
    <p:sldId id="1542" r:id="rId24"/>
    <p:sldId id="314" r:id="rId25"/>
    <p:sldId id="315" r:id="rId26"/>
    <p:sldId id="316" r:id="rId27"/>
    <p:sldId id="397" r:id="rId28"/>
    <p:sldId id="395" r:id="rId29"/>
    <p:sldId id="319" r:id="rId30"/>
    <p:sldId id="1552" r:id="rId31"/>
    <p:sldId id="1553" r:id="rId32"/>
    <p:sldId id="384" r:id="rId33"/>
    <p:sldId id="323" r:id="rId34"/>
    <p:sldId id="365" r:id="rId35"/>
    <p:sldId id="325" r:id="rId36"/>
    <p:sldId id="1572" r:id="rId37"/>
    <p:sldId id="327" r:id="rId38"/>
    <p:sldId id="446" r:id="rId39"/>
    <p:sldId id="1569" r:id="rId40"/>
    <p:sldId id="1560" r:id="rId41"/>
    <p:sldId id="1558" r:id="rId42"/>
    <p:sldId id="336" r:id="rId43"/>
    <p:sldId id="337" r:id="rId44"/>
    <p:sldId id="338" r:id="rId45"/>
    <p:sldId id="1543" r:id="rId46"/>
    <p:sldId id="425" r:id="rId47"/>
    <p:sldId id="1568" r:id="rId48"/>
    <p:sldId id="340" r:id="rId49"/>
    <p:sldId id="1565" r:id="rId50"/>
    <p:sldId id="339" r:id="rId51"/>
    <p:sldId id="389" r:id="rId52"/>
    <p:sldId id="344" r:id="rId53"/>
    <p:sldId id="1571" r:id="rId54"/>
    <p:sldId id="1556" r:id="rId55"/>
    <p:sldId id="1585" r:id="rId56"/>
    <p:sldId id="1493" r:id="rId57"/>
    <p:sldId id="1534" r:id="rId58"/>
    <p:sldId id="404" r:id="rId59"/>
    <p:sldId id="351" r:id="rId60"/>
    <p:sldId id="349" r:id="rId61"/>
    <p:sldId id="354" r:id="rId62"/>
    <p:sldId id="353" r:id="rId63"/>
    <p:sldId id="423" r:id="rId64"/>
    <p:sldId id="424" r:id="rId65"/>
    <p:sldId id="360" r:id="rId66"/>
    <p:sldId id="1573" r:id="rId67"/>
    <p:sldId id="1419" r:id="rId68"/>
    <p:sldId id="417" r:id="rId69"/>
    <p:sldId id="294" r:id="rId70"/>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420" userDrawn="1">
          <p15:clr>
            <a:srgbClr val="A4A3A4"/>
          </p15:clr>
        </p15:guide>
        <p15:guide id="2" pos="34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E91"/>
    <a:srgbClr val="2E7DC2"/>
    <a:srgbClr val="752655"/>
    <a:srgbClr val="7F7F7F"/>
    <a:srgbClr val="008CCF"/>
    <a:srgbClr val="EE5500"/>
    <a:srgbClr val="FFF5F5"/>
    <a:srgbClr val="6B9217"/>
    <a:srgbClr val="DDF3FC"/>
    <a:srgbClr val="D3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E22E6-8EB1-4555-9FF2-6A8A32D9E52F}" v="7" dt="2026-02-06T01:03:2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62"/>
      </p:cViewPr>
      <p:guideLst>
        <p:guide pos="5420"/>
        <p:guide pos="34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2026/2/9</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2026/2/9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25193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141936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404761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73983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81989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269360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319593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88763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226462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296506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408912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8402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2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38758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44055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3681544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1.w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3.emf"/><Relationship Id="rId7" Type="http://schemas.openxmlformats.org/officeDocument/2006/relationships/image" Target="../media/image26.emf"/><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3.emf"/><Relationship Id="rId7" Type="http://schemas.openxmlformats.org/officeDocument/2006/relationships/image" Target="../media/image26.emf"/><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1.w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Master" Target="../slideMasters/slideMaster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008CCF"/>
              </a:solidFill>
              <a:effectLst/>
              <a:uLnTx/>
              <a:uFillTx/>
              <a:latin typeface="メイリオ"/>
              <a:ea typeface="メイリオ"/>
              <a:cs typeface="+mn-cs"/>
            </a:endParaRPr>
          </a:p>
        </p:txBody>
      </p:sp>
      <p:pic>
        <p:nvPicPr>
          <p:cNvPr id="21" name="図 20" descr="ロゴ">
            <a:extLst>
              <a:ext uri="{FF2B5EF4-FFF2-40B4-BE49-F238E27FC236}">
                <a16:creationId xmlns:a16="http://schemas.microsoft.com/office/drawing/2014/main" id="{EB1B75BA-F9E5-E33C-F853-824BD7EE54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39555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descr="ロゴ&#10;&#10;AI によって生成されたコンテンツは間違っている可能性があります。">
            <a:extLst>
              <a:ext uri="{FF2B5EF4-FFF2-40B4-BE49-F238E27FC236}">
                <a16:creationId xmlns:a16="http://schemas.microsoft.com/office/drawing/2014/main" id="{616E437F-2CB2-A054-7EE4-C016AB05482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99330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B90C3C26-E752-4DAA-9B2F-6EC2F29FD0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76921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56E85595-9001-0B7C-819A-CB6D6ABA86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45370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7EB58693-BF8C-53C5-A0E2-B12AFE29F5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266510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77302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33338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7" name="図 6" descr="ロゴ&#10;&#10;AI によって生成されたコンテンツは間違っている可能性があります。">
            <a:extLst>
              <a:ext uri="{FF2B5EF4-FFF2-40B4-BE49-F238E27FC236}">
                <a16:creationId xmlns:a16="http://schemas.microsoft.com/office/drawing/2014/main" id="{A6B3F3DB-ACA0-C108-3FE7-C3BCC02CF0A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00206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descr="ロゴ&#10;&#10;AI によって生成されたコンテンツは間違っている可能性があります。">
            <a:extLst>
              <a:ext uri="{FF2B5EF4-FFF2-40B4-BE49-F238E27FC236}">
                <a16:creationId xmlns:a16="http://schemas.microsoft.com/office/drawing/2014/main" id="{E004CF1A-4CE9-A822-19D8-0855346D79F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04689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14" name="図 13" descr="ロゴ&#10;&#10;AI によって生成されたコンテンツは間違っている可能性があります。">
            <a:extLst>
              <a:ext uri="{FF2B5EF4-FFF2-40B4-BE49-F238E27FC236}">
                <a16:creationId xmlns:a16="http://schemas.microsoft.com/office/drawing/2014/main" id="{BC28B7C6-2A34-034B-0A17-D66201B8FB4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8342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5" name="図 4" descr="ロゴ&#10;&#10;AI によって生成されたコンテンツは間違っている可能性があります。">
            <a:extLst>
              <a:ext uri="{FF2B5EF4-FFF2-40B4-BE49-F238E27FC236}">
                <a16:creationId xmlns:a16="http://schemas.microsoft.com/office/drawing/2014/main" id="{1DADC393-F848-146D-E510-6FDC79EE3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38752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AB0EA194-5F2C-90EC-BF72-1AC6C8129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18639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2" name="図 1" descr="ロゴ&#10;&#10;AI によって生成されたコンテンツは間違っている可能性があります。">
            <a:extLst>
              <a:ext uri="{FF2B5EF4-FFF2-40B4-BE49-F238E27FC236}">
                <a16:creationId xmlns:a16="http://schemas.microsoft.com/office/drawing/2014/main" id="{4BAB6BBC-A7C5-D1E0-65AB-2F509FC949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3650031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descr="ロゴ">
            <a:extLst>
              <a:ext uri="{FF2B5EF4-FFF2-40B4-BE49-F238E27FC236}">
                <a16:creationId xmlns:a16="http://schemas.microsoft.com/office/drawing/2014/main" id="{34BB6C92-EC1E-D791-571C-3894646A99A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44003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6" name="図 5" descr="ロゴ&#10;&#10;AI によって生成されたコンテンツは間違っている可能性があります。">
            <a:extLst>
              <a:ext uri="{FF2B5EF4-FFF2-40B4-BE49-F238E27FC236}">
                <a16:creationId xmlns:a16="http://schemas.microsoft.com/office/drawing/2014/main" id="{AF22EA29-CC87-2E98-7BE0-9867E878DD8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85678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546201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hyperlink" Target="https://www.superstream.canon-its.co.jp/member/register" TargetMode="Externa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26" Type="http://schemas.openxmlformats.org/officeDocument/2006/relationships/image" Target="../media/image98.png"/><Relationship Id="rId21" Type="http://schemas.openxmlformats.org/officeDocument/2006/relationships/image" Target="../media/image93.png"/><Relationship Id="rId42" Type="http://schemas.openxmlformats.org/officeDocument/2006/relationships/image" Target="../media/image114.png"/><Relationship Id="rId47" Type="http://schemas.openxmlformats.org/officeDocument/2006/relationships/image" Target="../media/image119.png"/><Relationship Id="rId63" Type="http://schemas.openxmlformats.org/officeDocument/2006/relationships/image" Target="../media/image135.png"/><Relationship Id="rId68" Type="http://schemas.openxmlformats.org/officeDocument/2006/relationships/image" Target="../media/image140.png"/><Relationship Id="rId84" Type="http://schemas.openxmlformats.org/officeDocument/2006/relationships/image" Target="../media/image155.jpeg"/><Relationship Id="rId89" Type="http://schemas.openxmlformats.org/officeDocument/2006/relationships/image" Target="../media/image160.png"/><Relationship Id="rId112" Type="http://schemas.openxmlformats.org/officeDocument/2006/relationships/image" Target="../media/image182.png"/><Relationship Id="rId16" Type="http://schemas.openxmlformats.org/officeDocument/2006/relationships/image" Target="../media/image88.png"/><Relationship Id="rId107" Type="http://schemas.openxmlformats.org/officeDocument/2006/relationships/image" Target="../media/image178.jpeg"/><Relationship Id="rId11" Type="http://schemas.openxmlformats.org/officeDocument/2006/relationships/image" Target="../media/image83.png"/><Relationship Id="rId32" Type="http://schemas.openxmlformats.org/officeDocument/2006/relationships/image" Target="../media/image104.png"/><Relationship Id="rId37" Type="http://schemas.openxmlformats.org/officeDocument/2006/relationships/image" Target="../media/image109.png"/><Relationship Id="rId53" Type="http://schemas.openxmlformats.org/officeDocument/2006/relationships/image" Target="../media/image125.png"/><Relationship Id="rId58" Type="http://schemas.openxmlformats.org/officeDocument/2006/relationships/image" Target="../media/image130.png"/><Relationship Id="rId74" Type="http://schemas.openxmlformats.org/officeDocument/2006/relationships/image" Target="../media/image146.png"/><Relationship Id="rId79" Type="http://schemas.openxmlformats.org/officeDocument/2006/relationships/image" Target="../media/image150.png"/><Relationship Id="rId102" Type="http://schemas.openxmlformats.org/officeDocument/2006/relationships/image" Target="../media/image173.png"/><Relationship Id="rId5" Type="http://schemas.openxmlformats.org/officeDocument/2006/relationships/image" Target="../media/image77.jpeg"/><Relationship Id="rId90" Type="http://schemas.openxmlformats.org/officeDocument/2006/relationships/image" Target="../media/image161.png"/><Relationship Id="rId95" Type="http://schemas.openxmlformats.org/officeDocument/2006/relationships/image" Target="../media/image166.png"/><Relationship Id="rId22" Type="http://schemas.openxmlformats.org/officeDocument/2006/relationships/image" Target="../media/image94.png"/><Relationship Id="rId27" Type="http://schemas.openxmlformats.org/officeDocument/2006/relationships/image" Target="../media/image99.png"/><Relationship Id="rId43" Type="http://schemas.openxmlformats.org/officeDocument/2006/relationships/image" Target="../media/image115.png"/><Relationship Id="rId48" Type="http://schemas.openxmlformats.org/officeDocument/2006/relationships/image" Target="../media/image120.jpeg"/><Relationship Id="rId64" Type="http://schemas.openxmlformats.org/officeDocument/2006/relationships/image" Target="../media/image136.jpeg"/><Relationship Id="rId69" Type="http://schemas.openxmlformats.org/officeDocument/2006/relationships/image" Target="../media/image141.jpeg"/><Relationship Id="rId80" Type="http://schemas.openxmlformats.org/officeDocument/2006/relationships/image" Target="../media/image151.png"/><Relationship Id="rId85" Type="http://schemas.openxmlformats.org/officeDocument/2006/relationships/image" Target="../media/image156.png"/><Relationship Id="rId12" Type="http://schemas.openxmlformats.org/officeDocument/2006/relationships/image" Target="../media/image84.png"/><Relationship Id="rId17" Type="http://schemas.openxmlformats.org/officeDocument/2006/relationships/image" Target="../media/image89.png"/><Relationship Id="rId33" Type="http://schemas.openxmlformats.org/officeDocument/2006/relationships/image" Target="../media/image105.png"/><Relationship Id="rId38" Type="http://schemas.openxmlformats.org/officeDocument/2006/relationships/image" Target="../media/image110.png"/><Relationship Id="rId59" Type="http://schemas.openxmlformats.org/officeDocument/2006/relationships/image" Target="../media/image131.jpeg"/><Relationship Id="rId103" Type="http://schemas.openxmlformats.org/officeDocument/2006/relationships/image" Target="../media/image174.gif"/><Relationship Id="rId108" Type="http://schemas.openxmlformats.org/officeDocument/2006/relationships/hyperlink" Target="https://www.canon-its.co.jp/solution/industry/cross-industry/superstream/alliance" TargetMode="External"/><Relationship Id="rId54" Type="http://schemas.openxmlformats.org/officeDocument/2006/relationships/image" Target="../media/image126.png"/><Relationship Id="rId70" Type="http://schemas.openxmlformats.org/officeDocument/2006/relationships/image" Target="../media/image142.png"/><Relationship Id="rId75" Type="http://schemas.openxmlformats.org/officeDocument/2006/relationships/image" Target="../media/image147.png"/><Relationship Id="rId91" Type="http://schemas.openxmlformats.org/officeDocument/2006/relationships/image" Target="../media/image162.png"/><Relationship Id="rId96" Type="http://schemas.openxmlformats.org/officeDocument/2006/relationships/image" Target="../media/image167.png"/><Relationship Id="rId1" Type="http://schemas.openxmlformats.org/officeDocument/2006/relationships/slideLayout" Target="../slideLayouts/slideLayout5.xml"/><Relationship Id="rId6" Type="http://schemas.openxmlformats.org/officeDocument/2006/relationships/image" Target="../media/image78.png"/><Relationship Id="rId15" Type="http://schemas.openxmlformats.org/officeDocument/2006/relationships/image" Target="../media/image87.jpeg"/><Relationship Id="rId23" Type="http://schemas.openxmlformats.org/officeDocument/2006/relationships/image" Target="../media/image95.png"/><Relationship Id="rId28" Type="http://schemas.openxmlformats.org/officeDocument/2006/relationships/image" Target="../media/image100.png"/><Relationship Id="rId36" Type="http://schemas.openxmlformats.org/officeDocument/2006/relationships/image" Target="../media/image108.png"/><Relationship Id="rId49" Type="http://schemas.openxmlformats.org/officeDocument/2006/relationships/image" Target="../media/image121.png"/><Relationship Id="rId57" Type="http://schemas.openxmlformats.org/officeDocument/2006/relationships/image" Target="../media/image129.png"/><Relationship Id="rId106" Type="http://schemas.openxmlformats.org/officeDocument/2006/relationships/image" Target="../media/image177.png"/><Relationship Id="rId10" Type="http://schemas.openxmlformats.org/officeDocument/2006/relationships/image" Target="../media/image82.png"/><Relationship Id="rId31" Type="http://schemas.openxmlformats.org/officeDocument/2006/relationships/image" Target="../media/image103.png"/><Relationship Id="rId44" Type="http://schemas.openxmlformats.org/officeDocument/2006/relationships/image" Target="../media/image116.png"/><Relationship Id="rId52" Type="http://schemas.openxmlformats.org/officeDocument/2006/relationships/image" Target="../media/image124.png"/><Relationship Id="rId60" Type="http://schemas.openxmlformats.org/officeDocument/2006/relationships/image" Target="../media/image132.png"/><Relationship Id="rId65" Type="http://schemas.openxmlformats.org/officeDocument/2006/relationships/image" Target="../media/image137.png"/><Relationship Id="rId73" Type="http://schemas.openxmlformats.org/officeDocument/2006/relationships/image" Target="../media/image145.jpeg"/><Relationship Id="rId78" Type="http://schemas.openxmlformats.org/officeDocument/2006/relationships/image" Target="../media/image74.png"/><Relationship Id="rId81" Type="http://schemas.openxmlformats.org/officeDocument/2006/relationships/image" Target="../media/image152.png"/><Relationship Id="rId86" Type="http://schemas.openxmlformats.org/officeDocument/2006/relationships/image" Target="../media/image157.jpeg"/><Relationship Id="rId94" Type="http://schemas.openxmlformats.org/officeDocument/2006/relationships/image" Target="../media/image165.png"/><Relationship Id="rId99" Type="http://schemas.openxmlformats.org/officeDocument/2006/relationships/image" Target="../media/image170.png"/><Relationship Id="rId101" Type="http://schemas.openxmlformats.org/officeDocument/2006/relationships/image" Target="../media/image172.png"/><Relationship Id="rId4" Type="http://schemas.openxmlformats.org/officeDocument/2006/relationships/image" Target="../media/image76.png"/><Relationship Id="rId9" Type="http://schemas.openxmlformats.org/officeDocument/2006/relationships/image" Target="../media/image81.png"/><Relationship Id="rId13" Type="http://schemas.openxmlformats.org/officeDocument/2006/relationships/image" Target="../media/image85.png"/><Relationship Id="rId18" Type="http://schemas.openxmlformats.org/officeDocument/2006/relationships/image" Target="../media/image90.png"/><Relationship Id="rId39" Type="http://schemas.openxmlformats.org/officeDocument/2006/relationships/image" Target="../media/image111.jpeg"/><Relationship Id="rId109" Type="http://schemas.openxmlformats.org/officeDocument/2006/relationships/image" Target="../media/image179.png"/><Relationship Id="rId34" Type="http://schemas.openxmlformats.org/officeDocument/2006/relationships/image" Target="../media/image106.png"/><Relationship Id="rId50" Type="http://schemas.openxmlformats.org/officeDocument/2006/relationships/image" Target="../media/image122.png"/><Relationship Id="rId55" Type="http://schemas.openxmlformats.org/officeDocument/2006/relationships/image" Target="../media/image127.jpeg"/><Relationship Id="rId76" Type="http://schemas.openxmlformats.org/officeDocument/2006/relationships/image" Target="../media/image148.png"/><Relationship Id="rId97" Type="http://schemas.openxmlformats.org/officeDocument/2006/relationships/image" Target="../media/image168.gif"/><Relationship Id="rId104" Type="http://schemas.openxmlformats.org/officeDocument/2006/relationships/image" Target="../media/image175.png"/><Relationship Id="rId7" Type="http://schemas.openxmlformats.org/officeDocument/2006/relationships/image" Target="../media/image79.png"/><Relationship Id="rId71" Type="http://schemas.openxmlformats.org/officeDocument/2006/relationships/image" Target="../media/image143.png"/><Relationship Id="rId92" Type="http://schemas.openxmlformats.org/officeDocument/2006/relationships/image" Target="../media/image163.png"/><Relationship Id="rId2" Type="http://schemas.openxmlformats.org/officeDocument/2006/relationships/notesSlide" Target="../notesSlides/notesSlide8.xml"/><Relationship Id="rId29" Type="http://schemas.openxmlformats.org/officeDocument/2006/relationships/image" Target="../media/image101.png"/><Relationship Id="rId24" Type="http://schemas.openxmlformats.org/officeDocument/2006/relationships/image" Target="../media/image96.png"/><Relationship Id="rId40" Type="http://schemas.openxmlformats.org/officeDocument/2006/relationships/image" Target="../media/image112.png"/><Relationship Id="rId45" Type="http://schemas.openxmlformats.org/officeDocument/2006/relationships/image" Target="../media/image117.png"/><Relationship Id="rId66" Type="http://schemas.openxmlformats.org/officeDocument/2006/relationships/image" Target="../media/image138.png"/><Relationship Id="rId87" Type="http://schemas.openxmlformats.org/officeDocument/2006/relationships/image" Target="../media/image158.png"/><Relationship Id="rId110" Type="http://schemas.openxmlformats.org/officeDocument/2006/relationships/image" Target="../media/image180.png"/><Relationship Id="rId61" Type="http://schemas.openxmlformats.org/officeDocument/2006/relationships/image" Target="../media/image133.png"/><Relationship Id="rId82" Type="http://schemas.openxmlformats.org/officeDocument/2006/relationships/image" Target="../media/image153.jpeg"/><Relationship Id="rId19" Type="http://schemas.openxmlformats.org/officeDocument/2006/relationships/image" Target="../media/image91.png"/><Relationship Id="rId14" Type="http://schemas.openxmlformats.org/officeDocument/2006/relationships/image" Target="../media/image86.png"/><Relationship Id="rId30" Type="http://schemas.openxmlformats.org/officeDocument/2006/relationships/image" Target="../media/image102.png"/><Relationship Id="rId35" Type="http://schemas.openxmlformats.org/officeDocument/2006/relationships/image" Target="../media/image107.png"/><Relationship Id="rId56" Type="http://schemas.openxmlformats.org/officeDocument/2006/relationships/image" Target="../media/image128.jpeg"/><Relationship Id="rId77" Type="http://schemas.openxmlformats.org/officeDocument/2006/relationships/image" Target="../media/image149.png"/><Relationship Id="rId100" Type="http://schemas.openxmlformats.org/officeDocument/2006/relationships/image" Target="../media/image171.png"/><Relationship Id="rId105" Type="http://schemas.openxmlformats.org/officeDocument/2006/relationships/image" Target="../media/image176.png"/><Relationship Id="rId8" Type="http://schemas.openxmlformats.org/officeDocument/2006/relationships/image" Target="../media/image80.jpeg"/><Relationship Id="rId51" Type="http://schemas.openxmlformats.org/officeDocument/2006/relationships/image" Target="../media/image123.png"/><Relationship Id="rId72" Type="http://schemas.openxmlformats.org/officeDocument/2006/relationships/image" Target="../media/image144.png"/><Relationship Id="rId93" Type="http://schemas.openxmlformats.org/officeDocument/2006/relationships/image" Target="../media/image164.png"/><Relationship Id="rId98" Type="http://schemas.openxmlformats.org/officeDocument/2006/relationships/image" Target="../media/image169.png"/><Relationship Id="rId3" Type="http://schemas.openxmlformats.org/officeDocument/2006/relationships/image" Target="../media/image75.png"/><Relationship Id="rId25" Type="http://schemas.openxmlformats.org/officeDocument/2006/relationships/image" Target="../media/image97.png"/><Relationship Id="rId46" Type="http://schemas.openxmlformats.org/officeDocument/2006/relationships/image" Target="../media/image118.png"/><Relationship Id="rId67" Type="http://schemas.openxmlformats.org/officeDocument/2006/relationships/image" Target="../media/image139.png"/><Relationship Id="rId20" Type="http://schemas.openxmlformats.org/officeDocument/2006/relationships/image" Target="../media/image92.png"/><Relationship Id="rId41" Type="http://schemas.openxmlformats.org/officeDocument/2006/relationships/image" Target="../media/image113.png"/><Relationship Id="rId62" Type="http://schemas.openxmlformats.org/officeDocument/2006/relationships/image" Target="../media/image134.png"/><Relationship Id="rId83" Type="http://schemas.openxmlformats.org/officeDocument/2006/relationships/image" Target="../media/image154.jpeg"/><Relationship Id="rId88" Type="http://schemas.openxmlformats.org/officeDocument/2006/relationships/image" Target="../media/image159.png"/><Relationship Id="rId111" Type="http://schemas.openxmlformats.org/officeDocument/2006/relationships/image" Target="../media/image181.png"/></Relationships>
</file>

<file path=ppt/slides/_rels/slide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5.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25.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5.xml"/><Relationship Id="rId5" Type="http://schemas.openxmlformats.org/officeDocument/2006/relationships/image" Target="../media/image195.png"/><Relationship Id="rId4" Type="http://schemas.openxmlformats.org/officeDocument/2006/relationships/image" Target="../media/image19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emf"/><Relationship Id="rId2" Type="http://schemas.openxmlformats.org/officeDocument/2006/relationships/image" Target="../media/image196.wmf"/><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0.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196.wmf"/><Relationship Id="rId5" Type="http://schemas.openxmlformats.org/officeDocument/2006/relationships/image" Target="../media/image207.png"/><Relationship Id="rId4" Type="http://schemas.openxmlformats.org/officeDocument/2006/relationships/image" Target="../media/image20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2.jpeg"/><Relationship Id="rId5" Type="http://schemas.openxmlformats.org/officeDocument/2006/relationships/image" Target="../media/image211.png"/><Relationship Id="rId4" Type="http://schemas.openxmlformats.org/officeDocument/2006/relationships/image" Target="../media/image210.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50.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image" Target="../media/image213.jpeg"/><Relationship Id="rId7" Type="http://schemas.openxmlformats.org/officeDocument/2006/relationships/image" Target="../media/image2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51.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6.png"/></Relationships>
</file>

<file path=ppt/slides/_rels/slide57.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5.xml"/><Relationship Id="rId5" Type="http://schemas.openxmlformats.org/officeDocument/2006/relationships/image" Target="../media/image233.png"/><Relationship Id="rId4" Type="http://schemas.openxmlformats.org/officeDocument/2006/relationships/image" Target="../media/image232.png"/></Relationships>
</file>

<file path=ppt/slides/_rels/slide64.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1.png"/><Relationship Id="rId7" Type="http://schemas.openxmlformats.org/officeDocument/2006/relationships/image" Target="../media/image23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5.png"/><Relationship Id="rId5" Type="http://schemas.openxmlformats.org/officeDocument/2006/relationships/image" Target="../media/image233.png"/><Relationship Id="rId4" Type="http://schemas.openxmlformats.org/officeDocument/2006/relationships/image" Target="../media/image2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emf"/><Relationship Id="rId1" Type="http://schemas.openxmlformats.org/officeDocument/2006/relationships/slideLayout" Target="../slideLayouts/slideLayout15.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err="1"/>
              <a:t>SuperStream</a:t>
            </a:r>
            <a:r>
              <a:rPr lang="en-US" altLang="ja-JP"/>
              <a:t>-NX</a:t>
            </a:r>
            <a:br>
              <a:rPr lang="en-US" altLang="ja-JP"/>
            </a:br>
            <a:r>
              <a:rPr lang="ja-JP" altLang="en-US"/>
              <a:t>会計ソリューション ご紹介</a:t>
            </a:r>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7" name="テキスト ボックス 6"/>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a:solidFill>
                  <a:schemeClr val="bg2">
                    <a:lumMod val="50000"/>
                  </a:schemeClr>
                </a:solidFill>
              </a:rPr>
              <a:t>版</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Tree>
    <p:extLst>
      <p:ext uri="{BB962C8B-B14F-4D97-AF65-F5344CB8AC3E}">
        <p14:creationId xmlns:p14="http://schemas.microsoft.com/office/powerpoint/2010/main" val="34448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3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12</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02</a:t>
            </a:r>
            <a:br>
              <a:rPr kumimoji="1" lang="en-US" altLang="ja-JP"/>
            </a:br>
            <a:r>
              <a:rPr lang="en-US" altLang="ja-JP" err="1"/>
              <a:t>SuperStream</a:t>
            </a:r>
            <a:r>
              <a:rPr lang="en-US" altLang="ja-JP"/>
              <a:t>-NX </a:t>
            </a:r>
            <a:r>
              <a:rPr lang="ja-JP" altLang="en-US"/>
              <a:t>概要</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553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128793" y="915567"/>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p:cNvSpPr/>
          <p:nvPr/>
        </p:nvSpPr>
        <p:spPr>
          <a:xfrm>
            <a:off x="1068026" y="2020264"/>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p:cNvSpPr txBox="1"/>
          <p:nvPr/>
        </p:nvSpPr>
        <p:spPr>
          <a:xfrm>
            <a:off x="107504" y="2539710"/>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p:cNvSpPr/>
          <p:nvPr/>
        </p:nvSpPr>
        <p:spPr>
          <a:xfrm>
            <a:off x="156003" y="2003556"/>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p:cNvSpPr/>
          <p:nvPr/>
        </p:nvSpPr>
        <p:spPr>
          <a:xfrm>
            <a:off x="1471081" y="1611428"/>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p:cNvSpPr/>
          <p:nvPr/>
        </p:nvSpPr>
        <p:spPr>
          <a:xfrm>
            <a:off x="3924127" y="1095585"/>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p:cNvSpPr txBox="1"/>
          <p:nvPr/>
        </p:nvSpPr>
        <p:spPr>
          <a:xfrm>
            <a:off x="8005789" y="2535746"/>
            <a:ext cx="664504" cy="261610"/>
          </a:xfrm>
          <a:prstGeom prst="rect">
            <a:avLst/>
          </a:prstGeom>
          <a:noFill/>
        </p:spPr>
        <p:txBody>
          <a:bodyPr wrap="square" rtlCol="0">
            <a:spAutoFit/>
          </a:bodyPr>
          <a:lstStyle/>
          <a:p>
            <a:r>
              <a:rPr kumimoji="1" lang="en-US" altLang="ja-JP" sz="1100">
                <a:solidFill>
                  <a:schemeClr val="tx2">
                    <a:lumMod val="50000"/>
                  </a:schemeClr>
                </a:solidFill>
              </a:rPr>
              <a:t>2026</a:t>
            </a:r>
            <a:endParaRPr kumimoji="1" lang="ja-JP" altLang="en-US" sz="1100">
              <a:solidFill>
                <a:schemeClr val="tx2">
                  <a:lumMod val="50000"/>
                </a:schemeClr>
              </a:solidFill>
            </a:endParaRPr>
          </a:p>
        </p:txBody>
      </p:sp>
      <p:sp>
        <p:nvSpPr>
          <p:cNvPr id="12" name="テキスト ボックス 11"/>
          <p:cNvSpPr txBox="1"/>
          <p:nvPr/>
        </p:nvSpPr>
        <p:spPr>
          <a:xfrm>
            <a:off x="1511660" y="1842088"/>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p:cNvCxnSpPr/>
          <p:nvPr/>
        </p:nvCxnSpPr>
        <p:spPr>
          <a:xfrm>
            <a:off x="200137" y="2505186"/>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2498288" y="1658387"/>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p:cNvSpPr/>
          <p:nvPr/>
        </p:nvSpPr>
        <p:spPr>
          <a:xfrm>
            <a:off x="5191286" y="1178998"/>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p:cNvSpPr/>
          <p:nvPr/>
        </p:nvSpPr>
        <p:spPr>
          <a:xfrm>
            <a:off x="142409" y="753021"/>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err="1"/>
              <a:t>SuperStream</a:t>
            </a:r>
            <a:r>
              <a:rPr lang="ja-JP" altLang="en-US" sz="1400" b="1"/>
              <a:t> </a:t>
            </a:r>
            <a:r>
              <a:rPr lang="en-US" altLang="ja-JP" sz="1400" b="1"/>
              <a:t>Series</a:t>
            </a:r>
            <a:r>
              <a:rPr lang="ja-JP" altLang="en-US" sz="1400" b="1"/>
              <a:t> </a:t>
            </a:r>
            <a:r>
              <a:rPr lang="en-US" altLang="ja-JP" sz="1400" b="1"/>
              <a:t>Roadmap</a:t>
            </a:r>
            <a:endParaRPr kumimoji="1" lang="ja-JP" altLang="en-US" sz="1400" b="1"/>
          </a:p>
        </p:txBody>
      </p:sp>
      <p:sp>
        <p:nvSpPr>
          <p:cNvPr id="17" name="テキスト ボックス 16"/>
          <p:cNvSpPr txBox="1"/>
          <p:nvPr/>
        </p:nvSpPr>
        <p:spPr>
          <a:xfrm>
            <a:off x="164309" y="2233120"/>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p:cNvSpPr txBox="1"/>
          <p:nvPr/>
        </p:nvSpPr>
        <p:spPr>
          <a:xfrm>
            <a:off x="4085177" y="1446309"/>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p:cNvSpPr txBox="1"/>
          <p:nvPr/>
        </p:nvSpPr>
        <p:spPr>
          <a:xfrm>
            <a:off x="2483768" y="2557725"/>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p:cNvSpPr txBox="1"/>
          <p:nvPr/>
        </p:nvSpPr>
        <p:spPr>
          <a:xfrm>
            <a:off x="5328084" y="2557725"/>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p:cNvGrpSpPr/>
          <p:nvPr/>
        </p:nvGrpSpPr>
        <p:grpSpPr>
          <a:xfrm>
            <a:off x="6150373" y="555510"/>
            <a:ext cx="2647204" cy="216024"/>
            <a:chOff x="6150373" y="555510"/>
            <a:chExt cx="2647204" cy="216024"/>
          </a:xfrm>
        </p:grpSpPr>
        <p:sp>
          <p:nvSpPr>
            <p:cNvPr id="71" name="角丸四角形 70"/>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p:cNvGrpSpPr/>
            <p:nvPr/>
          </p:nvGrpSpPr>
          <p:grpSpPr>
            <a:xfrm>
              <a:off x="6299836" y="564228"/>
              <a:ext cx="360396" cy="171318"/>
              <a:chOff x="4225841" y="2227809"/>
              <a:chExt cx="889467" cy="422818"/>
            </a:xfrm>
          </p:grpSpPr>
          <p:grpSp>
            <p:nvGrpSpPr>
              <p:cNvPr id="73" name="グループ化 315"/>
              <p:cNvGrpSpPr/>
              <p:nvPr/>
            </p:nvGrpSpPr>
            <p:grpSpPr>
              <a:xfrm>
                <a:off x="4476918" y="2227809"/>
                <a:ext cx="395796" cy="406775"/>
                <a:chOff x="4887516" y="3387725"/>
                <a:chExt cx="381000" cy="381000"/>
              </a:xfrm>
              <a:solidFill>
                <a:schemeClr val="bg1"/>
              </a:solidFill>
            </p:grpSpPr>
            <p:sp>
              <p:nvSpPr>
                <p:cNvPr id="7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p:cNvGrpSpPr/>
              <p:nvPr/>
            </p:nvGrpSpPr>
            <p:grpSpPr>
              <a:xfrm>
                <a:off x="4903183" y="2398771"/>
                <a:ext cx="212125" cy="226453"/>
                <a:chOff x="2182416" y="3387725"/>
                <a:chExt cx="381000" cy="381000"/>
              </a:xfrm>
              <a:solidFill>
                <a:schemeClr val="bg1"/>
              </a:solidFill>
            </p:grpSpPr>
            <p:sp>
              <p:nvSpPr>
                <p:cNvPr id="7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p:cNvSpPr/>
          <p:nvPr/>
        </p:nvSpPr>
        <p:spPr>
          <a:xfrm>
            <a:off x="107935" y="3096912"/>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p:cNvCxnSpPr/>
          <p:nvPr/>
        </p:nvCxnSpPr>
        <p:spPr>
          <a:xfrm flipH="1">
            <a:off x="1799692" y="3295957"/>
            <a:ext cx="11812" cy="11213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254646" y="3259953"/>
            <a:ext cx="0" cy="119869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123037" y="3295957"/>
            <a:ext cx="0"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3511494" y="3295957"/>
            <a:ext cx="6914"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96439" y="2882217"/>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a:t>SuperStream-NX</a:t>
            </a:r>
            <a:r>
              <a:rPr lang="en-US" altLang="ja-JP" sz="1400" b="1"/>
              <a:t> Series</a:t>
            </a:r>
            <a:r>
              <a:rPr lang="ja-JP" altLang="en-US" sz="1400" b="1"/>
              <a:t> </a:t>
            </a:r>
            <a:r>
              <a:rPr lang="en-US" altLang="ja-JP" sz="1400" b="1"/>
              <a:t>Roadmap</a:t>
            </a:r>
            <a:endParaRPr kumimoji="1" lang="ja-JP" altLang="en-US" sz="1400" b="1"/>
          </a:p>
        </p:txBody>
      </p:sp>
      <p:sp>
        <p:nvSpPr>
          <p:cNvPr id="102" name="右矢印 101"/>
          <p:cNvSpPr/>
          <p:nvPr/>
        </p:nvSpPr>
        <p:spPr>
          <a:xfrm>
            <a:off x="1697968" y="3311960"/>
            <a:ext cx="7236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p:cNvSpPr/>
          <p:nvPr/>
        </p:nvSpPr>
        <p:spPr>
          <a:xfrm>
            <a:off x="224018" y="3219822"/>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p:cNvSpPr/>
          <p:nvPr/>
        </p:nvSpPr>
        <p:spPr>
          <a:xfrm>
            <a:off x="228346" y="3873538"/>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p:cNvSpPr/>
          <p:nvPr/>
        </p:nvSpPr>
        <p:spPr>
          <a:xfrm>
            <a:off x="1690962" y="3898954"/>
            <a:ext cx="7236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p:cNvSpPr>
            <a:spLocks noChangeArrowheads="1"/>
          </p:cNvSpPr>
          <p:nvPr/>
        </p:nvSpPr>
        <p:spPr bwMode="invGray">
          <a:xfrm flipV="1">
            <a:off x="2225962"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p:cNvSpPr>
            <a:spLocks noChangeArrowheads="1"/>
          </p:cNvSpPr>
          <p:nvPr/>
        </p:nvSpPr>
        <p:spPr bwMode="invGray">
          <a:xfrm flipV="1">
            <a:off x="4052956"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p:cNvSpPr>
            <a:spLocks noChangeArrowheads="1"/>
          </p:cNvSpPr>
          <p:nvPr/>
        </p:nvSpPr>
        <p:spPr bwMode="invGray">
          <a:xfrm flipV="1">
            <a:off x="6707708" y="299636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p:cNvSpPr>
            <a:spLocks noChangeArrowheads="1"/>
          </p:cNvSpPr>
          <p:nvPr/>
        </p:nvSpPr>
        <p:spPr bwMode="invGray">
          <a:xfrm flipV="1">
            <a:off x="8000215" y="299918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p:cNvSpPr txBox="1"/>
          <p:nvPr/>
        </p:nvSpPr>
        <p:spPr>
          <a:xfrm>
            <a:off x="6780212" y="2931627"/>
            <a:ext cx="1344216" cy="230832"/>
          </a:xfrm>
          <a:prstGeom prst="rect">
            <a:avLst/>
          </a:prstGeom>
          <a:noFill/>
        </p:spPr>
        <p:txBody>
          <a:bodyPr wrap="square" rtlCol="0">
            <a:spAutoFit/>
          </a:bodyPr>
          <a:lstStyle/>
          <a:p>
            <a:r>
              <a:rPr kumimoji="1" lang="ja-JP" altLang="en-US" sz="900">
                <a:solidFill>
                  <a:srgbClr val="CC0000"/>
                </a:solidFill>
              </a:rPr>
              <a:t>バージョンアップ</a:t>
            </a:r>
          </a:p>
        </p:txBody>
      </p:sp>
      <p:sp>
        <p:nvSpPr>
          <p:cNvPr id="111" name="テキスト ボックス 110"/>
          <p:cNvSpPr txBox="1"/>
          <p:nvPr/>
        </p:nvSpPr>
        <p:spPr>
          <a:xfrm>
            <a:off x="8057604" y="2928836"/>
            <a:ext cx="1222083" cy="230832"/>
          </a:xfrm>
          <a:prstGeom prst="rect">
            <a:avLst/>
          </a:prstGeom>
          <a:noFill/>
        </p:spPr>
        <p:txBody>
          <a:bodyPr wrap="square" rtlCol="0">
            <a:spAutoFit/>
          </a:bodyPr>
          <a:lstStyle/>
          <a:p>
            <a:r>
              <a:rPr lang="ja-JP" altLang="en-US" sz="900">
                <a:solidFill>
                  <a:srgbClr val="008CCF"/>
                </a:solidFill>
              </a:rPr>
              <a:t>主な法改正対応</a:t>
            </a:r>
            <a:endParaRPr kumimoji="1" lang="ja-JP" altLang="en-US" sz="900">
              <a:solidFill>
                <a:srgbClr val="008CCF"/>
              </a:solidFill>
            </a:endParaRPr>
          </a:p>
        </p:txBody>
      </p:sp>
      <p:sp>
        <p:nvSpPr>
          <p:cNvPr id="112" name="二等辺三角形 87"/>
          <p:cNvSpPr>
            <a:spLocks noChangeArrowheads="1"/>
          </p:cNvSpPr>
          <p:nvPr/>
        </p:nvSpPr>
        <p:spPr bwMode="invGray">
          <a:xfrm flipV="1">
            <a:off x="2224357"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p:cNvSpPr>
            <a:spLocks noChangeArrowheads="1"/>
          </p:cNvSpPr>
          <p:nvPr/>
        </p:nvSpPr>
        <p:spPr bwMode="invGray">
          <a:xfrm flipV="1">
            <a:off x="4053323"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p:cNvSpPr txBox="1"/>
          <p:nvPr/>
        </p:nvSpPr>
        <p:spPr>
          <a:xfrm>
            <a:off x="1972800" y="4124049"/>
            <a:ext cx="655515" cy="200055"/>
          </a:xfrm>
          <a:prstGeom prst="rect">
            <a:avLst/>
          </a:prstGeom>
          <a:noFill/>
        </p:spPr>
        <p:txBody>
          <a:bodyPr wrap="square" rtlCol="0">
            <a:spAutoFit/>
          </a:bodyPr>
          <a:lstStyle/>
          <a:p>
            <a:r>
              <a:rPr kumimoji="1" lang="en-US" altLang="ja-JP" sz="700">
                <a:solidFill>
                  <a:srgbClr val="CC0000"/>
                </a:solidFill>
              </a:rPr>
              <a:t>2023/06</a:t>
            </a:r>
          </a:p>
        </p:txBody>
      </p:sp>
      <p:sp>
        <p:nvSpPr>
          <p:cNvPr id="131" name="二等辺三角形 87"/>
          <p:cNvSpPr>
            <a:spLocks noChangeArrowheads="1"/>
          </p:cNvSpPr>
          <p:nvPr/>
        </p:nvSpPr>
        <p:spPr bwMode="invGray">
          <a:xfrm flipV="1">
            <a:off x="2929056"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p:cNvSpPr txBox="1"/>
          <p:nvPr/>
        </p:nvSpPr>
        <p:spPr>
          <a:xfrm>
            <a:off x="2699792" y="4248000"/>
            <a:ext cx="827931"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135" name="二等辺三角形 87"/>
          <p:cNvSpPr>
            <a:spLocks noChangeArrowheads="1"/>
          </p:cNvSpPr>
          <p:nvPr/>
        </p:nvSpPr>
        <p:spPr bwMode="invGray">
          <a:xfrm flipV="1">
            <a:off x="7518538"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p:cNvSpPr>
            <a:spLocks noChangeArrowheads="1"/>
          </p:cNvSpPr>
          <p:nvPr/>
        </p:nvSpPr>
        <p:spPr bwMode="invGray">
          <a:xfrm flipV="1">
            <a:off x="7524328"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p:cNvSpPr txBox="1"/>
          <p:nvPr/>
        </p:nvSpPr>
        <p:spPr>
          <a:xfrm>
            <a:off x="3802524" y="3513600"/>
            <a:ext cx="655515" cy="200055"/>
          </a:xfrm>
          <a:prstGeom prst="rect">
            <a:avLst/>
          </a:prstGeom>
          <a:noFill/>
        </p:spPr>
        <p:txBody>
          <a:bodyPr wrap="square" rtlCol="0">
            <a:spAutoFit/>
          </a:bodyPr>
          <a:lstStyle/>
          <a:p>
            <a:r>
              <a:rPr kumimoji="1" lang="en-US" altLang="ja-JP" sz="700">
                <a:solidFill>
                  <a:srgbClr val="CC0000"/>
                </a:solidFill>
              </a:rPr>
              <a:t>2024/06</a:t>
            </a:r>
            <a:endParaRPr kumimoji="1" lang="ja-JP" altLang="en-US" sz="1200">
              <a:solidFill>
                <a:srgbClr val="CC0000"/>
              </a:solidFill>
            </a:endParaRPr>
          </a:p>
        </p:txBody>
      </p:sp>
      <p:sp>
        <p:nvSpPr>
          <p:cNvPr id="138" name="テキスト ボックス 137"/>
          <p:cNvSpPr txBox="1"/>
          <p:nvPr/>
        </p:nvSpPr>
        <p:spPr>
          <a:xfrm>
            <a:off x="7296193" y="4118400"/>
            <a:ext cx="655515" cy="200055"/>
          </a:xfrm>
          <a:prstGeom prst="rect">
            <a:avLst/>
          </a:prstGeom>
          <a:noFill/>
        </p:spPr>
        <p:txBody>
          <a:bodyPr wrap="square" rtlCol="0">
            <a:spAutoFit/>
          </a:bodyPr>
          <a:lstStyle/>
          <a:p>
            <a:r>
              <a:rPr kumimoji="1" lang="en-US" altLang="ja-JP" sz="700">
                <a:solidFill>
                  <a:srgbClr val="CC0000"/>
                </a:solidFill>
              </a:rPr>
              <a:t>2026/06</a:t>
            </a:r>
          </a:p>
        </p:txBody>
      </p:sp>
      <p:sp>
        <p:nvSpPr>
          <p:cNvPr id="140" name="テキスト ボックス 139"/>
          <p:cNvSpPr txBox="1"/>
          <p:nvPr/>
        </p:nvSpPr>
        <p:spPr>
          <a:xfrm>
            <a:off x="1972800" y="4248000"/>
            <a:ext cx="938092" cy="276999"/>
          </a:xfrm>
          <a:prstGeom prst="rect">
            <a:avLst/>
          </a:prstGeom>
          <a:noFill/>
        </p:spPr>
        <p:txBody>
          <a:bodyPr wrap="square" rtlCol="0">
            <a:spAutoFit/>
          </a:bodyPr>
          <a:lstStyle/>
          <a:p>
            <a:r>
              <a:rPr lang="en-US" altLang="ja-JP" sz="600">
                <a:solidFill>
                  <a:srgbClr val="008CCF"/>
                </a:solidFill>
              </a:rPr>
              <a:t>field/HR</a:t>
            </a:r>
          </a:p>
          <a:p>
            <a:r>
              <a:rPr lang="ja-JP" altLang="en-US" sz="600">
                <a:solidFill>
                  <a:srgbClr val="008CCF"/>
                </a:solidFill>
              </a:rPr>
              <a:t>モバイル対応</a:t>
            </a:r>
            <a:endParaRPr lang="en-US" altLang="ja-JP" sz="600">
              <a:solidFill>
                <a:srgbClr val="008CCF"/>
              </a:solidFill>
            </a:endParaRPr>
          </a:p>
        </p:txBody>
      </p:sp>
      <p:sp>
        <p:nvSpPr>
          <p:cNvPr id="141" name="二等辺三角形 87"/>
          <p:cNvSpPr>
            <a:spLocks noChangeArrowheads="1"/>
          </p:cNvSpPr>
          <p:nvPr/>
        </p:nvSpPr>
        <p:spPr bwMode="invGray">
          <a:xfrm flipV="1">
            <a:off x="4776845"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p:cNvSpPr txBox="1"/>
          <p:nvPr/>
        </p:nvSpPr>
        <p:spPr>
          <a:xfrm>
            <a:off x="4647428" y="4248000"/>
            <a:ext cx="932684" cy="276999"/>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a:p>
            <a:r>
              <a:rPr lang="ja-JP" altLang="en-US" sz="600">
                <a:solidFill>
                  <a:srgbClr val="008CCF"/>
                </a:solidFill>
              </a:rPr>
              <a:t>電子申請強化</a:t>
            </a:r>
            <a:endParaRPr lang="en-US" altLang="ja-JP" sz="600">
              <a:solidFill>
                <a:srgbClr val="008CCF"/>
              </a:solidFill>
            </a:endParaRPr>
          </a:p>
        </p:txBody>
      </p:sp>
      <p:sp>
        <p:nvSpPr>
          <p:cNvPr id="144" name="二等辺三角形 87"/>
          <p:cNvSpPr>
            <a:spLocks noChangeArrowheads="1"/>
          </p:cNvSpPr>
          <p:nvPr/>
        </p:nvSpPr>
        <p:spPr bwMode="invGray">
          <a:xfrm flipV="1">
            <a:off x="5763700"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p:cNvSpPr>
            <a:spLocks noChangeArrowheads="1"/>
          </p:cNvSpPr>
          <p:nvPr/>
        </p:nvSpPr>
        <p:spPr bwMode="invGray">
          <a:xfrm flipV="1">
            <a:off x="5757961" y="3363838"/>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p:cNvSpPr txBox="1"/>
          <p:nvPr/>
        </p:nvSpPr>
        <p:spPr>
          <a:xfrm>
            <a:off x="1323334" y="4563243"/>
            <a:ext cx="908406" cy="307777"/>
          </a:xfrm>
          <a:prstGeom prst="rect">
            <a:avLst/>
          </a:prstGeom>
          <a:noFill/>
        </p:spPr>
        <p:txBody>
          <a:bodyPr wrap="square" rtlCol="0">
            <a:spAutoFit/>
          </a:bodyPr>
          <a:lstStyle/>
          <a:p>
            <a:r>
              <a:rPr kumimoji="1" lang="en-US" altLang="ja-JP" sz="1400">
                <a:solidFill>
                  <a:srgbClr val="008CCF"/>
                </a:solidFill>
              </a:rPr>
              <a:t>FY2023</a:t>
            </a:r>
            <a:endParaRPr kumimoji="1" lang="ja-JP" altLang="en-US" sz="1400">
              <a:solidFill>
                <a:srgbClr val="008CCF"/>
              </a:solidFill>
            </a:endParaRPr>
          </a:p>
        </p:txBody>
      </p:sp>
      <p:sp>
        <p:nvSpPr>
          <p:cNvPr id="151" name="テキスト ボックス 150"/>
          <p:cNvSpPr txBox="1"/>
          <p:nvPr/>
        </p:nvSpPr>
        <p:spPr>
          <a:xfrm>
            <a:off x="4810722" y="4563243"/>
            <a:ext cx="913406" cy="307777"/>
          </a:xfrm>
          <a:prstGeom prst="rect">
            <a:avLst/>
          </a:prstGeom>
          <a:noFill/>
        </p:spPr>
        <p:txBody>
          <a:bodyPr wrap="square" rtlCol="0">
            <a:spAutoFit/>
          </a:bodyPr>
          <a:lstStyle/>
          <a:p>
            <a:r>
              <a:rPr lang="en-US" altLang="ja-JP" sz="1400">
                <a:solidFill>
                  <a:srgbClr val="008CCF"/>
                </a:solidFill>
              </a:rPr>
              <a:t>FY2025</a:t>
            </a:r>
            <a:endParaRPr kumimoji="1" lang="ja-JP" altLang="en-US" sz="1400">
              <a:solidFill>
                <a:srgbClr val="008CCF"/>
              </a:solidFill>
            </a:endParaRPr>
          </a:p>
        </p:txBody>
      </p:sp>
      <p:sp>
        <p:nvSpPr>
          <p:cNvPr id="152" name="テキスト ボックス 151"/>
          <p:cNvSpPr txBox="1"/>
          <p:nvPr/>
        </p:nvSpPr>
        <p:spPr>
          <a:xfrm>
            <a:off x="6707708" y="4563243"/>
            <a:ext cx="906678" cy="307777"/>
          </a:xfrm>
          <a:prstGeom prst="rect">
            <a:avLst/>
          </a:prstGeom>
          <a:noFill/>
        </p:spPr>
        <p:txBody>
          <a:bodyPr wrap="square" rtlCol="0">
            <a:spAutoFit/>
          </a:bodyPr>
          <a:lstStyle/>
          <a:p>
            <a:r>
              <a:rPr kumimoji="1" lang="en-US" altLang="ja-JP" sz="1400">
                <a:solidFill>
                  <a:srgbClr val="008CCF"/>
                </a:solidFill>
              </a:rPr>
              <a:t>FY2026</a:t>
            </a:r>
            <a:endParaRPr kumimoji="1" lang="ja-JP" altLang="en-US" sz="1400">
              <a:solidFill>
                <a:srgbClr val="008CCF"/>
              </a:solidFill>
            </a:endParaRPr>
          </a:p>
        </p:txBody>
      </p:sp>
      <p:sp>
        <p:nvSpPr>
          <p:cNvPr id="153" name="テキスト ボックス 152"/>
          <p:cNvSpPr txBox="1"/>
          <p:nvPr/>
        </p:nvSpPr>
        <p:spPr>
          <a:xfrm>
            <a:off x="3063076" y="4563243"/>
            <a:ext cx="860852" cy="307777"/>
          </a:xfrm>
          <a:prstGeom prst="rect">
            <a:avLst/>
          </a:prstGeom>
          <a:noFill/>
        </p:spPr>
        <p:txBody>
          <a:bodyPr wrap="square" rtlCol="0">
            <a:spAutoFit/>
          </a:bodyPr>
          <a:lstStyle/>
          <a:p>
            <a:r>
              <a:rPr lang="en-US" altLang="ja-JP" sz="1400">
                <a:solidFill>
                  <a:srgbClr val="008CCF"/>
                </a:solidFill>
              </a:rPr>
              <a:t>FY2024</a:t>
            </a:r>
            <a:endParaRPr kumimoji="1" lang="ja-JP" altLang="en-US" sz="1400">
              <a:solidFill>
                <a:srgbClr val="008CCF"/>
              </a:solidFill>
            </a:endParaRPr>
          </a:p>
        </p:txBody>
      </p:sp>
      <p:cxnSp>
        <p:nvCxnSpPr>
          <p:cNvPr id="154" name="直線矢印コネクタ 153"/>
          <p:cNvCxnSpPr/>
          <p:nvPr/>
        </p:nvCxnSpPr>
        <p:spPr>
          <a:xfrm>
            <a:off x="1692444" y="4513363"/>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7357048" y="4251600"/>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82BBBEE0-6883-6944-BE46-993CF5C336DC}"/>
              </a:ext>
            </a:extLst>
          </p:cNvPr>
          <p:cNvSpPr txBox="1"/>
          <p:nvPr/>
        </p:nvSpPr>
        <p:spPr>
          <a:xfrm>
            <a:off x="1972305" y="3513600"/>
            <a:ext cx="655515" cy="200055"/>
          </a:xfrm>
          <a:prstGeom prst="rect">
            <a:avLst/>
          </a:prstGeom>
          <a:noFill/>
        </p:spPr>
        <p:txBody>
          <a:bodyPr wrap="square" rtlCol="0">
            <a:spAutoFit/>
          </a:bodyPr>
          <a:lstStyle/>
          <a:p>
            <a:r>
              <a:rPr kumimoji="1" lang="en-US" altLang="ja-JP" sz="700">
                <a:solidFill>
                  <a:srgbClr val="CC0000"/>
                </a:solidFill>
              </a:rPr>
              <a:t>2023/06</a:t>
            </a:r>
            <a:endParaRPr kumimoji="1" lang="ja-JP" altLang="en-US" sz="1200">
              <a:solidFill>
                <a:srgbClr val="CC0000"/>
              </a:solidFill>
            </a:endParaRPr>
          </a:p>
        </p:txBody>
      </p:sp>
      <p:sp>
        <p:nvSpPr>
          <p:cNvPr id="24" name="テキスト ボックス 23">
            <a:extLst>
              <a:ext uri="{FF2B5EF4-FFF2-40B4-BE49-F238E27FC236}">
                <a16:creationId xmlns:a16="http://schemas.microsoft.com/office/drawing/2014/main" id="{996F6D42-7147-1FCB-471D-083E330912B4}"/>
              </a:ext>
            </a:extLst>
          </p:cNvPr>
          <p:cNvSpPr txBox="1"/>
          <p:nvPr/>
        </p:nvSpPr>
        <p:spPr>
          <a:xfrm>
            <a:off x="1972800" y="3627645"/>
            <a:ext cx="1306079" cy="276999"/>
          </a:xfrm>
          <a:prstGeom prst="rect">
            <a:avLst/>
          </a:prstGeom>
          <a:noFill/>
        </p:spPr>
        <p:txBody>
          <a:bodyPr wrap="square" rtlCol="0">
            <a:spAutoFit/>
          </a:bodyPr>
          <a:lstStyle/>
          <a:p>
            <a:r>
              <a:rPr lang="ja-JP" altLang="en-US" sz="600">
                <a:solidFill>
                  <a:srgbClr val="008CCF"/>
                </a:solidFill>
              </a:rPr>
              <a:t>インボイス対応 </a:t>
            </a:r>
            <a:r>
              <a:rPr lang="en-US" altLang="ja-JP" sz="600">
                <a:solidFill>
                  <a:schemeClr val="tx2"/>
                </a:solidFill>
                <a:latin typeface="メイリオ" pitchFamily="50" charset="-128"/>
                <a:ea typeface="メイリオ" pitchFamily="50" charset="-128"/>
                <a:cs typeface="メイリオ" pitchFamily="50" charset="-128"/>
              </a:rPr>
              <a:t>Phase.3</a:t>
            </a:r>
            <a:endParaRPr lang="en-US" altLang="ja-JP" sz="600">
              <a:solidFill>
                <a:schemeClr val="tx2"/>
              </a:solidFill>
            </a:endParaRPr>
          </a:p>
          <a:p>
            <a:r>
              <a:rPr lang="ja-JP" altLang="en-US" sz="600">
                <a:solidFill>
                  <a:srgbClr val="008CCF"/>
                </a:solidFill>
              </a:rPr>
              <a:t>電子取引対応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p:txBody>
      </p:sp>
      <p:sp>
        <p:nvSpPr>
          <p:cNvPr id="25" name="テキスト ボックス 24">
            <a:extLst>
              <a:ext uri="{FF2B5EF4-FFF2-40B4-BE49-F238E27FC236}">
                <a16:creationId xmlns:a16="http://schemas.microsoft.com/office/drawing/2014/main" id="{B08CF606-8FFA-A7F9-48E8-CFDB94EA616E}"/>
              </a:ext>
            </a:extLst>
          </p:cNvPr>
          <p:cNvSpPr txBox="1"/>
          <p:nvPr/>
        </p:nvSpPr>
        <p:spPr>
          <a:xfrm>
            <a:off x="3811885" y="3627645"/>
            <a:ext cx="1408187"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Phase.1</a:t>
            </a:r>
            <a:endParaRPr lang="en-US" altLang="ja-JP" sz="600">
              <a:solidFill>
                <a:schemeClr val="tx2"/>
              </a:solidFill>
            </a:endParaRPr>
          </a:p>
          <a:p>
            <a:r>
              <a:rPr lang="ja-JP" altLang="en-US" sz="600">
                <a:solidFill>
                  <a:srgbClr val="008CCF"/>
                </a:solidFill>
              </a:rPr>
              <a:t>月次更新・承認機能改善・予備入力</a:t>
            </a:r>
            <a:endParaRPr lang="en-US" altLang="ja-JP" sz="600">
              <a:solidFill>
                <a:schemeClr val="tx2"/>
              </a:solidFill>
            </a:endParaRPr>
          </a:p>
        </p:txBody>
      </p:sp>
      <p:sp>
        <p:nvSpPr>
          <p:cNvPr id="26" name="テキスト ボックス 25">
            <a:extLst>
              <a:ext uri="{FF2B5EF4-FFF2-40B4-BE49-F238E27FC236}">
                <a16:creationId xmlns:a16="http://schemas.microsoft.com/office/drawing/2014/main" id="{CEB46008-CB3E-18A1-F4EE-F1992065569B}"/>
              </a:ext>
            </a:extLst>
          </p:cNvPr>
          <p:cNvSpPr txBox="1"/>
          <p:nvPr/>
        </p:nvSpPr>
        <p:spPr>
          <a:xfrm>
            <a:off x="5530154" y="3513600"/>
            <a:ext cx="721067" cy="200055"/>
          </a:xfrm>
          <a:prstGeom prst="rect">
            <a:avLst/>
          </a:prstGeom>
          <a:noFill/>
        </p:spPr>
        <p:txBody>
          <a:bodyPr wrap="square" rtlCol="0">
            <a:spAutoFit/>
          </a:bodyPr>
          <a:lstStyle/>
          <a:p>
            <a:r>
              <a:rPr kumimoji="1" lang="en-US" altLang="ja-JP" sz="700">
                <a:solidFill>
                  <a:srgbClr val="CC0000"/>
                </a:solidFill>
              </a:rPr>
              <a:t>202</a:t>
            </a:r>
            <a:r>
              <a:rPr lang="en-US" altLang="ja-JP" sz="700">
                <a:solidFill>
                  <a:srgbClr val="CC0000"/>
                </a:solidFill>
              </a:rPr>
              <a:t>5</a:t>
            </a:r>
            <a:r>
              <a:rPr kumimoji="1" lang="en-US" altLang="ja-JP" sz="700">
                <a:solidFill>
                  <a:srgbClr val="CC0000"/>
                </a:solidFill>
              </a:rPr>
              <a:t>/06</a:t>
            </a:r>
            <a:endParaRPr kumimoji="1" lang="ja-JP" altLang="en-US" sz="1200">
              <a:solidFill>
                <a:srgbClr val="CC0000"/>
              </a:solidFill>
            </a:endParaRPr>
          </a:p>
        </p:txBody>
      </p:sp>
      <p:sp>
        <p:nvSpPr>
          <p:cNvPr id="27" name="テキスト ボックス 26">
            <a:extLst>
              <a:ext uri="{FF2B5EF4-FFF2-40B4-BE49-F238E27FC236}">
                <a16:creationId xmlns:a16="http://schemas.microsoft.com/office/drawing/2014/main" id="{BE0FA060-F00F-58DB-25F8-64AF835F8721}"/>
              </a:ext>
            </a:extLst>
          </p:cNvPr>
          <p:cNvSpPr txBox="1"/>
          <p:nvPr/>
        </p:nvSpPr>
        <p:spPr>
          <a:xfrm>
            <a:off x="5532153" y="3627645"/>
            <a:ext cx="1824895"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a:p>
            <a:r>
              <a:rPr lang="ja-JP" altLang="en-US" sz="600">
                <a:solidFill>
                  <a:srgbClr val="008CCF"/>
                </a:solidFill>
              </a:rPr>
              <a:t>承認機能改善・パスワード強化</a:t>
            </a:r>
            <a:endParaRPr lang="en-US" altLang="ja-JP" sz="600">
              <a:solidFill>
                <a:schemeClr val="tx2"/>
              </a:solidFill>
            </a:endParaRPr>
          </a:p>
        </p:txBody>
      </p:sp>
      <p:sp>
        <p:nvSpPr>
          <p:cNvPr id="28" name="テキスト ボックス 27">
            <a:extLst>
              <a:ext uri="{FF2B5EF4-FFF2-40B4-BE49-F238E27FC236}">
                <a16:creationId xmlns:a16="http://schemas.microsoft.com/office/drawing/2014/main" id="{F6B08788-7A6E-7AA3-5707-95FCD6FF96EE}"/>
              </a:ext>
            </a:extLst>
          </p:cNvPr>
          <p:cNvSpPr txBox="1"/>
          <p:nvPr/>
        </p:nvSpPr>
        <p:spPr>
          <a:xfrm>
            <a:off x="7313005" y="3513600"/>
            <a:ext cx="655515" cy="200055"/>
          </a:xfrm>
          <a:prstGeom prst="rect">
            <a:avLst/>
          </a:prstGeom>
          <a:noFill/>
        </p:spPr>
        <p:txBody>
          <a:bodyPr wrap="square" rtlCol="0">
            <a:spAutoFit/>
          </a:bodyPr>
          <a:lstStyle/>
          <a:p>
            <a:r>
              <a:rPr kumimoji="1" lang="en-US" altLang="ja-JP" sz="700">
                <a:solidFill>
                  <a:srgbClr val="CC0000"/>
                </a:solidFill>
              </a:rPr>
              <a:t>2026/06</a:t>
            </a:r>
            <a:endParaRPr kumimoji="1" lang="ja-JP" altLang="en-US" sz="1200">
              <a:solidFill>
                <a:srgbClr val="CC0000"/>
              </a:solidFill>
            </a:endParaRPr>
          </a:p>
        </p:txBody>
      </p:sp>
      <p:sp>
        <p:nvSpPr>
          <p:cNvPr id="29" name="テキスト ボックス 28">
            <a:extLst>
              <a:ext uri="{FF2B5EF4-FFF2-40B4-BE49-F238E27FC236}">
                <a16:creationId xmlns:a16="http://schemas.microsoft.com/office/drawing/2014/main" id="{648825E8-D4D1-6AFB-DCA1-33778360C8A8}"/>
              </a:ext>
            </a:extLst>
          </p:cNvPr>
          <p:cNvSpPr txBox="1"/>
          <p:nvPr/>
        </p:nvSpPr>
        <p:spPr>
          <a:xfrm>
            <a:off x="7312278" y="3627645"/>
            <a:ext cx="968134" cy="276999"/>
          </a:xfrm>
          <a:prstGeom prst="rect">
            <a:avLst/>
          </a:prstGeom>
          <a:noFill/>
        </p:spPr>
        <p:txBody>
          <a:bodyPr wrap="square" rtlCol="0">
            <a:spAutoFit/>
          </a:bodyPr>
          <a:lstStyle/>
          <a:p>
            <a:r>
              <a:rPr lang="ja-JP" altLang="en-US" sz="600">
                <a:solidFill>
                  <a:srgbClr val="008CCF"/>
                </a:solidFill>
              </a:rPr>
              <a:t>パフォーマンス改善</a:t>
            </a:r>
            <a:endParaRPr lang="en-US" altLang="ja-JP" sz="600">
              <a:solidFill>
                <a:schemeClr val="tx2"/>
              </a:solidFill>
            </a:endParaRPr>
          </a:p>
          <a:p>
            <a:r>
              <a:rPr lang="ja-JP" altLang="en-US" sz="600">
                <a:solidFill>
                  <a:srgbClr val="008CCF"/>
                </a:solidFill>
              </a:rPr>
              <a:t>品質改善</a:t>
            </a:r>
            <a:endParaRPr lang="zh-TW" altLang="en-US" sz="600">
              <a:solidFill>
                <a:srgbClr val="008CCF"/>
              </a:solidFill>
            </a:endParaRPr>
          </a:p>
        </p:txBody>
      </p:sp>
      <p:sp>
        <p:nvSpPr>
          <p:cNvPr id="30" name="テキスト ボックス 29">
            <a:extLst>
              <a:ext uri="{FF2B5EF4-FFF2-40B4-BE49-F238E27FC236}">
                <a16:creationId xmlns:a16="http://schemas.microsoft.com/office/drawing/2014/main" id="{176C214B-5719-C388-D174-CC75C6EACE95}"/>
              </a:ext>
            </a:extLst>
          </p:cNvPr>
          <p:cNvSpPr txBox="1"/>
          <p:nvPr/>
        </p:nvSpPr>
        <p:spPr>
          <a:xfrm>
            <a:off x="3800796" y="4119922"/>
            <a:ext cx="655515" cy="200055"/>
          </a:xfrm>
          <a:prstGeom prst="rect">
            <a:avLst/>
          </a:prstGeom>
          <a:noFill/>
        </p:spPr>
        <p:txBody>
          <a:bodyPr wrap="square" rtlCol="0">
            <a:spAutoFit/>
          </a:bodyPr>
          <a:lstStyle/>
          <a:p>
            <a:r>
              <a:rPr kumimoji="1" lang="en-US" altLang="ja-JP" sz="700">
                <a:solidFill>
                  <a:srgbClr val="CC0000"/>
                </a:solidFill>
              </a:rPr>
              <a:t>2024/06</a:t>
            </a:r>
          </a:p>
        </p:txBody>
      </p:sp>
      <p:sp>
        <p:nvSpPr>
          <p:cNvPr id="31" name="テキスト ボックス 30">
            <a:extLst>
              <a:ext uri="{FF2B5EF4-FFF2-40B4-BE49-F238E27FC236}">
                <a16:creationId xmlns:a16="http://schemas.microsoft.com/office/drawing/2014/main" id="{3ABDD215-2BB1-99FA-7128-20B894DF2176}"/>
              </a:ext>
            </a:extLst>
          </p:cNvPr>
          <p:cNvSpPr txBox="1"/>
          <p:nvPr/>
        </p:nvSpPr>
        <p:spPr>
          <a:xfrm>
            <a:off x="3780876" y="4248000"/>
            <a:ext cx="1169294" cy="276999"/>
          </a:xfrm>
          <a:prstGeom prst="rect">
            <a:avLst/>
          </a:prstGeom>
          <a:noFill/>
        </p:spPr>
        <p:txBody>
          <a:bodyPr wrap="square" rtlCol="0">
            <a:spAutoFit/>
          </a:bodyPr>
          <a:lstStyle/>
          <a:p>
            <a:r>
              <a:rPr lang="ja-JP" altLang="en-US" sz="600">
                <a:solidFill>
                  <a:srgbClr val="008CCF"/>
                </a:solidFill>
              </a:rPr>
              <a:t>地方税デジタル化対応</a:t>
            </a:r>
            <a:endParaRPr lang="en-US" altLang="ja-JP" sz="600">
              <a:solidFill>
                <a:srgbClr val="008CCF"/>
              </a:solidFill>
            </a:endParaRPr>
          </a:p>
          <a:p>
            <a:r>
              <a:rPr lang="en-US" altLang="ja-JP" sz="600">
                <a:solidFill>
                  <a:srgbClr val="008CCF"/>
                </a:solidFill>
              </a:rPr>
              <a:t>field/HR</a:t>
            </a:r>
            <a:r>
              <a:rPr lang="ja-JP" altLang="en-US" sz="600">
                <a:solidFill>
                  <a:srgbClr val="008CCF"/>
                </a:solidFill>
              </a:rPr>
              <a:t> 社員画面刷新</a:t>
            </a:r>
            <a:endParaRPr lang="en-US" altLang="ja-JP" sz="600">
              <a:solidFill>
                <a:srgbClr val="008CCF"/>
              </a:solidFill>
            </a:endParaRPr>
          </a:p>
        </p:txBody>
      </p:sp>
      <p:sp>
        <p:nvSpPr>
          <p:cNvPr id="32" name="テキスト ボックス 31">
            <a:extLst>
              <a:ext uri="{FF2B5EF4-FFF2-40B4-BE49-F238E27FC236}">
                <a16:creationId xmlns:a16="http://schemas.microsoft.com/office/drawing/2014/main" id="{8F5069F1-65A6-BB59-5BF5-4C33E7F67316}"/>
              </a:ext>
            </a:extLst>
          </p:cNvPr>
          <p:cNvSpPr txBox="1"/>
          <p:nvPr/>
        </p:nvSpPr>
        <p:spPr>
          <a:xfrm>
            <a:off x="5536665" y="4119922"/>
            <a:ext cx="655515" cy="200055"/>
          </a:xfrm>
          <a:prstGeom prst="rect">
            <a:avLst/>
          </a:prstGeom>
          <a:noFill/>
        </p:spPr>
        <p:txBody>
          <a:bodyPr wrap="square" rtlCol="0">
            <a:spAutoFit/>
          </a:bodyPr>
          <a:lstStyle/>
          <a:p>
            <a:r>
              <a:rPr kumimoji="1" lang="en-US" altLang="ja-JP" sz="700">
                <a:solidFill>
                  <a:srgbClr val="CC0000"/>
                </a:solidFill>
              </a:rPr>
              <a:t>2025/06</a:t>
            </a:r>
          </a:p>
        </p:txBody>
      </p:sp>
      <p:sp>
        <p:nvSpPr>
          <p:cNvPr id="33" name="テキスト ボックス 32">
            <a:extLst>
              <a:ext uri="{FF2B5EF4-FFF2-40B4-BE49-F238E27FC236}">
                <a16:creationId xmlns:a16="http://schemas.microsoft.com/office/drawing/2014/main" id="{BD9DFD3F-03A3-233A-4833-0AE09E7BDF91}"/>
              </a:ext>
            </a:extLst>
          </p:cNvPr>
          <p:cNvSpPr txBox="1"/>
          <p:nvPr/>
        </p:nvSpPr>
        <p:spPr>
          <a:xfrm>
            <a:off x="5541708" y="4248000"/>
            <a:ext cx="1190532" cy="276999"/>
          </a:xfrm>
          <a:prstGeom prst="rect">
            <a:avLst/>
          </a:prstGeom>
          <a:noFill/>
        </p:spPr>
        <p:txBody>
          <a:bodyPr wrap="square" rtlCol="0">
            <a:spAutoFit/>
          </a:bodyPr>
          <a:lstStyle/>
          <a:p>
            <a:r>
              <a:rPr lang="ja-JP" altLang="en-US" sz="600">
                <a:solidFill>
                  <a:srgbClr val="008CCF"/>
                </a:solidFill>
              </a:rPr>
              <a:t>パスワード強化</a:t>
            </a:r>
            <a:endParaRPr lang="en-US" altLang="ja-JP" sz="600">
              <a:solidFill>
                <a:srgbClr val="008CCF"/>
              </a:solidFill>
            </a:endParaRPr>
          </a:p>
          <a:p>
            <a:r>
              <a:rPr lang="ja-JP" altLang="en-US" sz="600">
                <a:solidFill>
                  <a:srgbClr val="008CCF"/>
                </a:solidFill>
              </a:rPr>
              <a:t>勤怠単独対応</a:t>
            </a:r>
          </a:p>
        </p:txBody>
      </p:sp>
      <p:sp>
        <p:nvSpPr>
          <p:cNvPr id="21" name="二等辺三角形 87">
            <a:extLst>
              <a:ext uri="{FF2B5EF4-FFF2-40B4-BE49-F238E27FC236}">
                <a16:creationId xmlns:a16="http://schemas.microsoft.com/office/drawing/2014/main" id="{5476FD44-5B98-C08D-544B-2E84ABA86DE4}"/>
              </a:ext>
            </a:extLst>
          </p:cNvPr>
          <p:cNvSpPr>
            <a:spLocks noChangeArrowheads="1"/>
          </p:cNvSpPr>
          <p:nvPr/>
        </p:nvSpPr>
        <p:spPr bwMode="invGray">
          <a:xfrm flipV="1">
            <a:off x="674370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4066F659-6527-D619-82D9-A586EE563B97}"/>
              </a:ext>
            </a:extLst>
          </p:cNvPr>
          <p:cNvSpPr txBox="1"/>
          <p:nvPr/>
        </p:nvSpPr>
        <p:spPr>
          <a:xfrm>
            <a:off x="6447628" y="4248000"/>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36" name="二等辺三角形 87">
            <a:extLst>
              <a:ext uri="{FF2B5EF4-FFF2-40B4-BE49-F238E27FC236}">
                <a16:creationId xmlns:a16="http://schemas.microsoft.com/office/drawing/2014/main" id="{907CCEF5-4858-241B-2E85-5EBADF767D51}"/>
              </a:ext>
            </a:extLst>
          </p:cNvPr>
          <p:cNvSpPr>
            <a:spLocks noChangeArrowheads="1"/>
          </p:cNvSpPr>
          <p:nvPr/>
        </p:nvSpPr>
        <p:spPr bwMode="invGray">
          <a:xfrm flipV="1">
            <a:off x="3551883"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2C58716C-3FBE-C68B-ED49-7A3C398AB775}"/>
              </a:ext>
            </a:extLst>
          </p:cNvPr>
          <p:cNvSpPr txBox="1"/>
          <p:nvPr/>
        </p:nvSpPr>
        <p:spPr>
          <a:xfrm>
            <a:off x="3428930" y="4248000"/>
            <a:ext cx="551174" cy="276999"/>
          </a:xfrm>
          <a:prstGeom prst="rect">
            <a:avLst/>
          </a:prstGeom>
          <a:noFill/>
        </p:spPr>
        <p:txBody>
          <a:bodyPr wrap="square" rtlCol="0">
            <a:spAutoFit/>
          </a:bodyPr>
          <a:lstStyle/>
          <a:p>
            <a:r>
              <a:rPr lang="ja-JP" altLang="en-US" sz="600">
                <a:solidFill>
                  <a:srgbClr val="008CCF"/>
                </a:solidFill>
              </a:rPr>
              <a:t>定額減税対応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A83F00CD-81E2-65BE-68DA-CD17774DE3B5}"/>
              </a:ext>
            </a:extLst>
          </p:cNvPr>
          <p:cNvSpPr>
            <a:spLocks noChangeArrowheads="1"/>
          </p:cNvSpPr>
          <p:nvPr/>
        </p:nvSpPr>
        <p:spPr bwMode="invGray">
          <a:xfrm flipV="1">
            <a:off x="842442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720599C-166B-4998-BD5D-A601B9A54FF9}"/>
              </a:ext>
            </a:extLst>
          </p:cNvPr>
          <p:cNvSpPr txBox="1"/>
          <p:nvPr/>
        </p:nvSpPr>
        <p:spPr>
          <a:xfrm>
            <a:off x="8180588" y="4248106"/>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Tree>
    <p:extLst>
      <p:ext uri="{BB962C8B-B14F-4D97-AF65-F5344CB8AC3E}">
        <p14:creationId xmlns:p14="http://schemas.microsoft.com/office/powerpoint/2010/main" val="36819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1999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1999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2</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7</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2004</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2007</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5</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2008</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2</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2011</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2012</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6</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10</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2020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IFRS</a:t>
            </a:r>
            <a:r>
              <a:rPr lang="ja-JP" altLang="en-US" sz="1000">
                <a:solidFill>
                  <a:prstClr val="black">
                    <a:lumMod val="75000"/>
                    <a:lumOff val="25000"/>
                  </a:prstClr>
                </a:solidFill>
                <a:latin typeface="メイリオ"/>
                <a:ea typeface="メイリオ"/>
                <a:cs typeface="メイリオ" pitchFamily="50" charset="-128"/>
              </a:rPr>
              <a:t>複数帳簿</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IFRS16</a:t>
            </a:r>
            <a:r>
              <a:rPr lang="ja-JP" altLang="en-US" sz="1000">
                <a:solidFill>
                  <a:prstClr val="black">
                    <a:lumMod val="75000"/>
                    <a:lumOff val="25000"/>
                  </a:prstClr>
                </a:solidFill>
                <a:latin typeface="メイリオ"/>
                <a:ea typeface="メイリオ"/>
                <a:cs typeface="メイリオ" pitchFamily="50" charset="-128"/>
              </a:rPr>
              <a:t>号対応（リース）</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新収益認識基準対応</a:t>
            </a:r>
            <a:endParaRPr lang="en-US" altLang="ja-JP" sz="100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電子帳簿保存法</a:t>
            </a:r>
            <a:endParaRPr lang="en-US" altLang="zh-TW" sz="100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（令和</a:t>
            </a:r>
            <a:r>
              <a:rPr lang="en-US" altLang="zh-TW" sz="1000">
                <a:solidFill>
                  <a:srgbClr val="404040"/>
                </a:solidFill>
                <a:latin typeface="メイリオ" panose="020B0604030504040204" pitchFamily="50" charset="-128"/>
                <a:ea typeface="メイリオ" panose="020B0604030504040204" pitchFamily="50" charset="-128"/>
              </a:rPr>
              <a:t>3</a:t>
            </a:r>
            <a:r>
              <a:rPr lang="zh-TW" altLang="en-US" sz="100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a:solidFill>
                  <a:srgbClr val="404040"/>
                </a:solidFill>
                <a:latin typeface="メイリオ" panose="020B0604030504040204" pitchFamily="50" charset="-128"/>
                <a:ea typeface="メイリオ" panose="020B0604030504040204" pitchFamily="50" charset="-128"/>
              </a:rPr>
              <a:t>インボイス制度対応</a:t>
            </a:r>
            <a:endParaRPr lang="zh-TW" altLang="en-US" sz="100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652000" y="4680289"/>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6016412" y="1383898"/>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定額減税対応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59866" y="1383898"/>
            <a:ext cx="200462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p>
        </p:txBody>
      </p:sp>
      <p:sp>
        <p:nvSpPr>
          <p:cNvPr id="50" name="正方形/長方形 49"/>
          <p:cNvSpPr/>
          <p:nvPr/>
        </p:nvSpPr>
        <p:spPr>
          <a:xfrm>
            <a:off x="6048000" y="1332000"/>
            <a:ext cx="2880000" cy="3528392"/>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274708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69061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229" y="3842904"/>
            <a:ext cx="940284" cy="410605"/>
          </a:xfrm>
          <a:prstGeom prst="rect">
            <a:avLst/>
          </a:prstGeom>
        </p:spPr>
      </p:pic>
      <p:pic>
        <p:nvPicPr>
          <p:cNvPr id="149" name="Picture 10" descr="tis_allianc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00" y="831272"/>
            <a:ext cx="434777" cy="20724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964" y="3913133"/>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4131" y="3397313"/>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3"/>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4"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6"/>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7"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8"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19"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0"/>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2"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3"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5"/>
          <a:srcRect b="22907"/>
          <a:stretch/>
        </p:blipFill>
        <p:spPr>
          <a:xfrm>
            <a:off x="6565527" y="952670"/>
            <a:ext cx="1122222" cy="232109"/>
          </a:xfrm>
          <a:prstGeom prst="rect">
            <a:avLst/>
          </a:prstGeom>
        </p:spPr>
      </p:pic>
      <p:pic>
        <p:nvPicPr>
          <p:cNvPr id="118" name="図 117"/>
          <p:cNvPicPr>
            <a:picLocks noChangeAspect="1"/>
          </p:cNvPicPr>
          <p:nvPr/>
        </p:nvPicPr>
        <p:blipFill>
          <a:blip r:embed="rId26"/>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29"/>
          <a:srcRect t="29598" b="12750"/>
          <a:stretch/>
        </p:blipFill>
        <p:spPr>
          <a:xfrm>
            <a:off x="6572956" y="1224840"/>
            <a:ext cx="1065865" cy="215805"/>
          </a:xfrm>
          <a:prstGeom prst="rect">
            <a:avLst/>
          </a:prstGeom>
        </p:spPr>
      </p:pic>
      <p:pic>
        <p:nvPicPr>
          <p:cNvPr id="83" name="図 8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1"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3"/>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5"/>
          <a:srcRect r="5776" b="17516"/>
          <a:stretch/>
        </p:blipFill>
        <p:spPr>
          <a:xfrm>
            <a:off x="1853312" y="1879536"/>
            <a:ext cx="743667" cy="282672"/>
          </a:xfrm>
          <a:prstGeom prst="rect">
            <a:avLst/>
          </a:prstGeom>
        </p:spPr>
      </p:pic>
      <p:pic>
        <p:nvPicPr>
          <p:cNvPr id="145" name="図 144"/>
          <p:cNvPicPr>
            <a:picLocks noChangeAspect="1"/>
          </p:cNvPicPr>
          <p:nvPr/>
        </p:nvPicPr>
        <p:blipFill>
          <a:blip r:embed="rId36"/>
          <a:stretch>
            <a:fillRect/>
          </a:stretch>
        </p:blipFill>
        <p:spPr>
          <a:xfrm>
            <a:off x="894798" y="2155766"/>
            <a:ext cx="650894" cy="231160"/>
          </a:xfrm>
          <a:prstGeom prst="rect">
            <a:avLst/>
          </a:prstGeom>
        </p:spPr>
      </p:pic>
      <p:pic>
        <p:nvPicPr>
          <p:cNvPr id="147" name="図 146"/>
          <p:cNvPicPr>
            <a:picLocks noChangeAspect="1"/>
          </p:cNvPicPr>
          <p:nvPr/>
        </p:nvPicPr>
        <p:blipFill>
          <a:blip r:embed="rId37"/>
          <a:stretch>
            <a:fillRect/>
          </a:stretch>
        </p:blipFill>
        <p:spPr>
          <a:xfrm>
            <a:off x="3519833" y="1242349"/>
            <a:ext cx="1011011" cy="230230"/>
          </a:xfrm>
          <a:prstGeom prst="rect">
            <a:avLst/>
          </a:prstGeom>
        </p:spPr>
      </p:pic>
      <p:pic>
        <p:nvPicPr>
          <p:cNvPr id="35" name="図 3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6"/>
          <a:stretch>
            <a:fillRect/>
          </a:stretch>
        </p:blipFill>
        <p:spPr>
          <a:xfrm>
            <a:off x="1425614" y="1690623"/>
            <a:ext cx="1528512" cy="219403"/>
          </a:xfrm>
          <a:prstGeom prst="rect">
            <a:avLst/>
          </a:prstGeom>
        </p:spPr>
      </p:pic>
      <p:pic>
        <p:nvPicPr>
          <p:cNvPr id="146" name="図 145"/>
          <p:cNvPicPr>
            <a:picLocks noChangeAspect="1"/>
          </p:cNvPicPr>
          <p:nvPr/>
        </p:nvPicPr>
        <p:blipFill>
          <a:blip r:embed="rId47"/>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708592" y="448815"/>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4"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5"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6"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7"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58"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0"/>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1"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2"/>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3"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6"/>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7"/>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68"/>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69"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1"/>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2"/>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4"/>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7"/>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0"/>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2"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4">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7674490"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7"/>
          <a:stretch>
            <a:fillRect/>
          </a:stretch>
        </p:blipFill>
        <p:spPr>
          <a:xfrm>
            <a:off x="8399808" y="3912587"/>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3915694" y="3648444"/>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340123" y="3473089"/>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0"/>
          <a:stretch>
            <a:fillRect/>
          </a:stretch>
        </p:blipFill>
        <p:spPr>
          <a:xfrm>
            <a:off x="3166433"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028245" y="3471556"/>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10642" y="3849731"/>
            <a:ext cx="936141" cy="408795"/>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206985" y="3767401"/>
            <a:ext cx="745688" cy="165708"/>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606434" y="3501789"/>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1596547" y="3742884"/>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6"/>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t="28921" b="26610"/>
          <a:stretch/>
        </p:blipFill>
        <p:spPr>
          <a:xfrm>
            <a:off x="5765660"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6630230"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843545" y="3951213"/>
            <a:ext cx="985889" cy="147883"/>
          </a:xfrm>
          <a:prstGeom prst="rect">
            <a:avLst/>
          </a:prstGeom>
        </p:spPr>
      </p:pic>
      <p:pic>
        <p:nvPicPr>
          <p:cNvPr id="46" name="図 45"/>
          <p:cNvPicPr>
            <a:picLocks noChangeAspect="1"/>
          </p:cNvPicPr>
          <p:nvPr/>
        </p:nvPicPr>
        <p:blipFill rotWithShape="1">
          <a:blip r:embed="rId100"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1"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3"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5"/>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6"/>
          <a:stretch>
            <a:fillRect/>
          </a:stretch>
        </p:blipFill>
        <p:spPr>
          <a:xfrm>
            <a:off x="734134" y="763632"/>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a:solidFill>
                  <a:schemeClr val="bg2"/>
                </a:solidFill>
              </a:rPr>
              <a:t>※</a:t>
            </a:r>
            <a:r>
              <a:rPr lang="ja-JP" altLang="en-US" sz="1000">
                <a:solidFill>
                  <a:schemeClr val="bg2"/>
                </a:solidFill>
              </a:rPr>
              <a:t>具体的な連携方法や製品詳細は弊社</a:t>
            </a:r>
            <a:r>
              <a:rPr lang="en-US" altLang="ja-JP" sz="1000">
                <a:solidFill>
                  <a:schemeClr val="bg2"/>
                </a:solidFill>
              </a:rPr>
              <a:t>HP</a:t>
            </a:r>
            <a:r>
              <a:rPr lang="ja-JP" altLang="en-US" sz="1000">
                <a:solidFill>
                  <a:schemeClr val="bg2"/>
                </a:solidFill>
              </a:rPr>
              <a:t>をご確認下さい　</a:t>
            </a:r>
            <a:r>
              <a:rPr lang="en-US" altLang="ja-JP" sz="1000">
                <a:solidFill>
                  <a:schemeClr val="bg1"/>
                </a:solidFill>
                <a:hlinkClick r:id="rId108">
                  <a:extLst>
                    <a:ext uri="{A12FA001-AC4F-418D-AE19-62706E023703}">
                      <ahyp:hlinkClr xmlns:ahyp="http://schemas.microsoft.com/office/drawing/2018/hyperlinkcolor" val="tx"/>
                    </a:ext>
                  </a:extLst>
                </a:hlinkClick>
              </a:rPr>
              <a:t>https://www.canon-its.co.jp/solution/industry/cross-industry/superstream/alliance</a:t>
            </a:r>
            <a:endParaRPr lang="ja-JP" altLang="en-US" sz="100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p>
        </p:txBody>
      </p:sp>
      <p:pic>
        <p:nvPicPr>
          <p:cNvPr id="23" name="図 22" descr="ロゴ&#10;&#10;AI によって生成されたコンテンツは間違っている可能性があります。">
            <a:extLst>
              <a:ext uri="{FF2B5EF4-FFF2-40B4-BE49-F238E27FC236}">
                <a16:creationId xmlns:a16="http://schemas.microsoft.com/office/drawing/2014/main" id="{86917007-FCBD-9E07-6926-0C8C17FB899A}"/>
              </a:ext>
            </a:extLst>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314720" y="3808665"/>
            <a:ext cx="841204" cy="181221"/>
          </a:xfrm>
          <a:prstGeom prst="rect">
            <a:avLst/>
          </a:prstGeom>
        </p:spPr>
      </p:pic>
      <p:pic>
        <p:nvPicPr>
          <p:cNvPr id="32" name="図 31">
            <a:extLst>
              <a:ext uri="{FF2B5EF4-FFF2-40B4-BE49-F238E27FC236}">
                <a16:creationId xmlns:a16="http://schemas.microsoft.com/office/drawing/2014/main" id="{D8DAA0C6-EC88-BAAA-3C3A-F04890E76481}"/>
              </a:ext>
            </a:extLst>
          </p:cNvPr>
          <p:cNvPicPr>
            <a:picLocks noChangeAspect="1"/>
          </p:cNvPicPr>
          <p:nvPr/>
        </p:nvPicPr>
        <p:blipFill>
          <a:blip r:embed="rId110"/>
          <a:stretch>
            <a:fillRect/>
          </a:stretch>
        </p:blipFill>
        <p:spPr>
          <a:xfrm>
            <a:off x="981015" y="3713859"/>
            <a:ext cx="630585" cy="419292"/>
          </a:xfrm>
          <a:prstGeom prst="rect">
            <a:avLst/>
          </a:prstGeom>
        </p:spPr>
      </p:pic>
      <p:pic>
        <p:nvPicPr>
          <p:cNvPr id="39" name="図 38">
            <a:extLst>
              <a:ext uri="{FF2B5EF4-FFF2-40B4-BE49-F238E27FC236}">
                <a16:creationId xmlns:a16="http://schemas.microsoft.com/office/drawing/2014/main" id="{C23A8931-81A6-F904-3853-12E134B88C87}"/>
              </a:ext>
            </a:extLst>
          </p:cNvPr>
          <p:cNvPicPr>
            <a:picLocks noChangeAspect="1"/>
          </p:cNvPicPr>
          <p:nvPr/>
        </p:nvPicPr>
        <p:blipFill>
          <a:blip r:embed="rId111"/>
          <a:srcRect l="9861" r="2098" b="7939"/>
          <a:stretch/>
        </p:blipFill>
        <p:spPr>
          <a:xfrm>
            <a:off x="6191701" y="2598748"/>
            <a:ext cx="1161024" cy="220388"/>
          </a:xfrm>
          <a:prstGeom prst="rect">
            <a:avLst/>
          </a:prstGeom>
        </p:spPr>
      </p:pic>
      <p:pic>
        <p:nvPicPr>
          <p:cNvPr id="78" name="図 77">
            <a:extLst>
              <a:ext uri="{FF2B5EF4-FFF2-40B4-BE49-F238E27FC236}">
                <a16:creationId xmlns:a16="http://schemas.microsoft.com/office/drawing/2014/main" id="{06EFA7D2-BEEB-7350-614A-6B523D855305}"/>
              </a:ext>
            </a:extLst>
          </p:cNvPr>
          <p:cNvPicPr>
            <a:picLocks noChangeAspect="1"/>
          </p:cNvPicPr>
          <p:nvPr/>
        </p:nvPicPr>
        <p:blipFill>
          <a:blip r:embed="rId112"/>
          <a:stretch>
            <a:fillRect/>
          </a:stretch>
        </p:blipFill>
        <p:spPr>
          <a:xfrm>
            <a:off x="3197225" y="3211737"/>
            <a:ext cx="1194806" cy="183680"/>
          </a:xfrm>
          <a:prstGeom prst="rect">
            <a:avLst/>
          </a:prstGeom>
        </p:spPr>
      </p:pic>
      <p:sp>
        <p:nvSpPr>
          <p:cNvPr id="29" name="テキスト ボックス 28">
            <a:extLst>
              <a:ext uri="{FF2B5EF4-FFF2-40B4-BE49-F238E27FC236}">
                <a16:creationId xmlns:a16="http://schemas.microsoft.com/office/drawing/2014/main" id="{388709F0-16ED-6943-3D5F-AA0DDEA9FD88}"/>
              </a:ext>
            </a:extLst>
          </p:cNvPr>
          <p:cNvSpPr txBox="1"/>
          <p:nvPr/>
        </p:nvSpPr>
        <p:spPr>
          <a:xfrm>
            <a:off x="769238" y="954866"/>
            <a:ext cx="1566954" cy="276999"/>
          </a:xfrm>
          <a:prstGeom prst="rect">
            <a:avLst/>
          </a:prstGeom>
          <a:noFill/>
        </p:spPr>
        <p:txBody>
          <a:bodyPr wrap="square">
            <a:spAutoFit/>
          </a:bodyPr>
          <a:lstStyle/>
          <a:p>
            <a:pPr algn="ctr"/>
            <a:r>
              <a:rPr lang="ja-JP" altLang="en-US" sz="600" b="1" i="0" dirty="0">
                <a:solidFill>
                  <a:srgbClr val="222222"/>
                </a:solidFill>
                <a:effectLst/>
                <a:latin typeface="Noto Sans JP" panose="020B0200000000000000" pitchFamily="50" charset="-128"/>
                <a:ea typeface="Noto Sans JP" panose="020B0200000000000000" pitchFamily="50" charset="-128"/>
              </a:rPr>
              <a:t>経営管理システム</a:t>
            </a:r>
            <a:endParaRPr lang="en-US" altLang="ja-JP" sz="600" b="1" i="0" dirty="0">
              <a:solidFill>
                <a:srgbClr val="222222"/>
              </a:solidFill>
              <a:effectLst/>
              <a:latin typeface="Noto Sans JP" panose="020B0200000000000000" pitchFamily="50" charset="-128"/>
              <a:ea typeface="Noto Sans JP" panose="020B0200000000000000" pitchFamily="50" charset="-128"/>
            </a:endParaRPr>
          </a:p>
          <a:p>
            <a:pPr algn="ctr"/>
            <a:r>
              <a:rPr lang="en-US" altLang="ja-JP" sz="600" b="1" i="0" dirty="0">
                <a:solidFill>
                  <a:srgbClr val="222222"/>
                </a:solidFill>
                <a:effectLst/>
                <a:latin typeface="Noto Sans JP" panose="020B0200000000000000" pitchFamily="50" charset="-128"/>
                <a:ea typeface="Noto Sans JP" panose="020B0200000000000000" pitchFamily="50" charset="-128"/>
              </a:rPr>
              <a:t>Oracle Cloud EPM Planning</a:t>
            </a:r>
            <a:endParaRPr lang="ja-JP" altLang="en-US" sz="600" dirty="0"/>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err="1"/>
              <a:t>SuperStream</a:t>
            </a:r>
            <a:r>
              <a:rPr lang="en-US" altLang="ja-JP"/>
              <a:t>-NX </a:t>
            </a:r>
            <a:r>
              <a:rPr lang="ja-JP" altLang="en-US"/>
              <a:t>概要</a:t>
            </a:r>
            <a:endParaRPr lang="en-US" altLang="ja-JP"/>
          </a:p>
          <a:p>
            <a:r>
              <a:rPr lang="en-US" altLang="ja-JP" sz="2200" b="0">
                <a:solidFill>
                  <a:schemeClr val="accent1"/>
                </a:solidFill>
              </a:rPr>
              <a:t>03</a:t>
            </a:r>
          </a:p>
          <a:p>
            <a:r>
              <a:rPr lang="en-US" altLang="ja-JP" err="1"/>
              <a:t>SuperStream</a:t>
            </a:r>
            <a:r>
              <a:rPr lang="en-US" altLang="ja-JP"/>
              <a:t>-NX </a:t>
            </a:r>
            <a:r>
              <a:rPr lang="ja-JP" altLang="en-US"/>
              <a:t>会計ソリューション</a:t>
            </a:r>
          </a:p>
          <a:p>
            <a:pPr>
              <a:spcBef>
                <a:spcPts val="600"/>
              </a:spcBef>
            </a:pPr>
            <a:r>
              <a:rPr lang="en-US" altLang="ja-JP" sz="2200" b="0">
                <a:solidFill>
                  <a:schemeClr val="accent1"/>
                </a:solidFill>
              </a:rPr>
              <a:t>04</a:t>
            </a:r>
          </a:p>
          <a:p>
            <a:r>
              <a:rPr lang="en-US" altLang="ja-JP" err="1"/>
              <a:t>SuperStream</a:t>
            </a:r>
            <a:r>
              <a:rPr lang="en-US" altLang="ja-JP"/>
              <a:t>-NX </a:t>
            </a:r>
            <a:r>
              <a:rPr lang="ja-JP" altLang="en-US"/>
              <a:t>その他オプション</a:t>
            </a:r>
          </a:p>
          <a:p>
            <a:pPr>
              <a:spcBef>
                <a:spcPts val="600"/>
              </a:spcBef>
            </a:pPr>
            <a:r>
              <a:rPr lang="en-US" altLang="ja-JP" sz="2200" b="0">
                <a:solidFill>
                  <a:schemeClr val="accent1"/>
                </a:solidFill>
              </a:rPr>
              <a:t>05</a:t>
            </a:r>
          </a:p>
          <a:p>
            <a:r>
              <a:rPr lang="en-US" altLang="ja-JP" err="1"/>
              <a:t>SuperStream</a:t>
            </a:r>
            <a:r>
              <a:rPr lang="en-US" altLang="ja-JP"/>
              <a:t>-NX</a:t>
            </a:r>
            <a:r>
              <a:rPr lang="ja-JP" altLang="en-US"/>
              <a:t> 稼働環境</a:t>
            </a:r>
          </a:p>
          <a:p>
            <a:endParaRPr lang="ja-JP" altLang="en-US"/>
          </a:p>
          <a:p>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793643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20</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03</a:t>
            </a:r>
            <a:br>
              <a:rPr kumimoji="1" lang="en-US" altLang="ja-JP"/>
            </a:br>
            <a:r>
              <a:rPr lang="en-US" altLang="ja-JP" err="1"/>
              <a:t>SuperStream</a:t>
            </a:r>
            <a:r>
              <a:rPr lang="en-US" altLang="ja-JP"/>
              <a:t>-NX</a:t>
            </a:r>
            <a:r>
              <a:rPr lang="ja-JP" altLang="en-US"/>
              <a:t> 会計ソリューション</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44226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コンセプト</a:t>
            </a:r>
            <a:endParaRPr kumimoji="1" lang="ja-JP" altLang="en-US"/>
          </a:p>
        </p:txBody>
      </p:sp>
    </p:spTree>
    <p:extLst>
      <p:ext uri="{BB962C8B-B14F-4D97-AF65-F5344CB8AC3E}">
        <p14:creationId xmlns:p14="http://schemas.microsoft.com/office/powerpoint/2010/main" val="137524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6" name="タイトル 5"/>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rgbClr val="C2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842968" y="594709"/>
            <a:ext cx="3190202" cy="369332"/>
          </a:xfrm>
          <a:prstGeom prst="rect">
            <a:avLst/>
          </a:prstGeom>
          <a:noFill/>
        </p:spPr>
        <p:txBody>
          <a:bodyPr wrap="square" rtlCol="0">
            <a:spAutoFit/>
          </a:bodyPr>
          <a:lstStyle/>
          <a:p>
            <a:r>
              <a:rPr lang="ja-JP" altLang="en-US" b="1">
                <a:solidFill>
                  <a:srgbClr val="14A3DF"/>
                </a:solidFill>
              </a:rPr>
              <a:t>操作性の良さ</a:t>
            </a:r>
            <a:endParaRPr kumimoji="1" lang="ja-JP" altLang="en-US" b="1">
              <a:solidFill>
                <a:srgbClr val="14A3DF"/>
              </a:solidFill>
            </a:endParaRPr>
          </a:p>
        </p:txBody>
      </p:sp>
      <p:sp>
        <p:nvSpPr>
          <p:cNvPr id="10" name="円/楕円 15"/>
          <p:cNvSpPr/>
          <p:nvPr/>
        </p:nvSpPr>
        <p:spPr bwMode="gray">
          <a:xfrm>
            <a:off x="3522154" y="915566"/>
            <a:ext cx="2124000" cy="1800000"/>
          </a:xfrm>
          <a:prstGeom prst="ellipse">
            <a:avLst/>
          </a:prstGeom>
          <a:solidFill>
            <a:srgbClr val="12A5E1"/>
          </a:solidFill>
          <a:ln>
            <a:noFill/>
          </a:ln>
          <a:effectLst/>
        </p:spPr>
        <p:txBody>
          <a:bodyPr anchor="ctr"/>
          <a:lstStyle/>
          <a:p>
            <a:pPr algn="ctr">
              <a:defRPr/>
            </a:pPr>
            <a:r>
              <a:rPr kumimoji="0" lang="en-US" altLang="ja-JP" sz="1400" b="1" kern="0">
                <a:solidFill>
                  <a:srgbClr val="FFFFFF"/>
                </a:solidFill>
                <a:cs typeface="メイリオ" pitchFamily="50" charset="-128"/>
              </a:rPr>
              <a:t>Good</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010636" y="2823978"/>
            <a:ext cx="2124000" cy="1800000"/>
          </a:xfrm>
          <a:prstGeom prst="ellipse">
            <a:avLst/>
          </a:prstGeom>
          <a:solidFill>
            <a:srgbClr val="00699B"/>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37079" y="3236662"/>
            <a:ext cx="2071111" cy="738664"/>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p:txBody>
      </p:sp>
      <p:sp>
        <p:nvSpPr>
          <p:cNvPr id="34" name="円/楕円 15"/>
          <p:cNvSpPr/>
          <p:nvPr/>
        </p:nvSpPr>
        <p:spPr bwMode="gray">
          <a:xfrm>
            <a:off x="6050415" y="2822400"/>
            <a:ext cx="2124000" cy="1800000"/>
          </a:xfrm>
          <a:prstGeom prst="ellipse">
            <a:avLst/>
          </a:prstGeom>
          <a:solidFill>
            <a:srgbClr val="008CCF"/>
          </a:solidFill>
          <a:ln>
            <a:noFill/>
          </a:ln>
          <a:effectLst/>
        </p:spPr>
        <p:txBody>
          <a:bodyPr anchor="ctr"/>
          <a:lstStyle/>
          <a:p>
            <a:pPr algn="ctr">
              <a:defRPr/>
            </a:pPr>
            <a:r>
              <a:rPr kumimoji="0" lang="en-US" altLang="ja-JP" sz="1400" b="1" kern="0">
                <a:solidFill>
                  <a:srgbClr val="FFFFFF"/>
                </a:solidFill>
                <a:cs typeface="メイリオ" pitchFamily="50" charset="-128"/>
              </a:rPr>
              <a:t>Global</a:t>
            </a:r>
          </a:p>
          <a:p>
            <a:pPr algn="ctr">
              <a:defRPr/>
            </a:pPr>
            <a:r>
              <a:rPr kumimoji="0" lang="en-US" altLang="ja-JP" sz="1400" b="1" kern="0">
                <a:solidFill>
                  <a:srgbClr val="FFFFFF"/>
                </a:solidFill>
                <a:cs typeface="メイリオ" pitchFamily="50" charset="-128"/>
              </a:rPr>
              <a:t>Support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6" name="テキスト ボックス 35"/>
          <p:cNvSpPr txBox="1"/>
          <p:nvPr/>
        </p:nvSpPr>
        <p:spPr>
          <a:xfrm>
            <a:off x="6259441" y="4618800"/>
            <a:ext cx="2632559" cy="369332"/>
          </a:xfrm>
          <a:prstGeom prst="rect">
            <a:avLst/>
          </a:prstGeom>
          <a:noFill/>
        </p:spPr>
        <p:txBody>
          <a:bodyPr wrap="square" rtlCol="0">
            <a:spAutoFit/>
          </a:bodyPr>
          <a:lstStyle/>
          <a:p>
            <a:r>
              <a:rPr lang="ja-JP" altLang="en-US" b="1">
                <a:solidFill>
                  <a:srgbClr val="008CCF"/>
                </a:solidFill>
              </a:rPr>
              <a:t>グローバル対応</a:t>
            </a:r>
            <a:endParaRPr kumimoji="1" lang="ja-JP" altLang="en-US" b="1">
              <a:solidFill>
                <a:srgbClr val="008CCF"/>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lang="ja-JP" altLang="en-US" b="1">
                <a:solidFill>
                  <a:srgbClr val="00699B"/>
                </a:solidFill>
              </a:rPr>
              <a:t>グループ会社管理対応</a:t>
            </a:r>
            <a:endParaRPr kumimoji="1" lang="ja-JP" altLang="en-US" b="1">
              <a:solidFill>
                <a:srgbClr val="00699B"/>
              </a:solidFill>
            </a:endParaRPr>
          </a:p>
        </p:txBody>
      </p:sp>
      <p:sp>
        <p:nvSpPr>
          <p:cNvPr id="44" name="Freeform 440"/>
          <p:cNvSpPr>
            <a:spLocks/>
          </p:cNvSpPr>
          <p:nvPr/>
        </p:nvSpPr>
        <p:spPr bwMode="auto">
          <a:xfrm>
            <a:off x="4337682" y="1851670"/>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968" y="2877247"/>
            <a:ext cx="1593128" cy="1206671"/>
          </a:xfrm>
          <a:prstGeom prst="rect">
            <a:avLst/>
          </a:prstGeom>
        </p:spPr>
      </p:pic>
      <p:sp>
        <p:nvSpPr>
          <p:cNvPr id="47" name="Freeform 370"/>
          <p:cNvSpPr>
            <a:spLocks noEditPoints="1"/>
          </p:cNvSpPr>
          <p:nvPr/>
        </p:nvSpPr>
        <p:spPr bwMode="auto">
          <a:xfrm>
            <a:off x="1534115" y="379588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Freeform 370"/>
          <p:cNvSpPr>
            <a:spLocks noEditPoints="1"/>
          </p:cNvSpPr>
          <p:nvPr/>
        </p:nvSpPr>
        <p:spPr bwMode="auto">
          <a:xfrm>
            <a:off x="2068386" y="380997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Freeform 317"/>
          <p:cNvSpPr>
            <a:spLocks noEditPoints="1"/>
          </p:cNvSpPr>
          <p:nvPr/>
        </p:nvSpPr>
        <p:spPr bwMode="auto">
          <a:xfrm>
            <a:off x="6840252" y="3795886"/>
            <a:ext cx="504056" cy="504056"/>
          </a:xfrm>
          <a:custGeom>
            <a:avLst/>
            <a:gdLst/>
            <a:ahLst/>
            <a:cxnLst>
              <a:cxn ang="0">
                <a:pos x="96" y="2"/>
              </a:cxn>
              <a:cxn ang="0">
                <a:pos x="20" y="52"/>
              </a:cxn>
              <a:cxn ang="0">
                <a:pos x="0" y="120"/>
              </a:cxn>
              <a:cxn ang="0">
                <a:pos x="10" y="166"/>
              </a:cxn>
              <a:cxn ang="0">
                <a:pos x="74" y="230"/>
              </a:cxn>
              <a:cxn ang="0">
                <a:pos x="120" y="240"/>
              </a:cxn>
              <a:cxn ang="0">
                <a:pos x="188" y="220"/>
              </a:cxn>
              <a:cxn ang="0">
                <a:pos x="238" y="144"/>
              </a:cxn>
              <a:cxn ang="0">
                <a:pos x="240" y="108"/>
              </a:cxn>
              <a:cxn ang="0">
                <a:pos x="204" y="36"/>
              </a:cxn>
              <a:cxn ang="0">
                <a:pos x="132" y="0"/>
              </a:cxn>
              <a:cxn ang="0">
                <a:pos x="24" y="120"/>
              </a:cxn>
              <a:cxn ang="0">
                <a:pos x="48" y="56"/>
              </a:cxn>
              <a:cxn ang="0">
                <a:pos x="60" y="76"/>
              </a:cxn>
              <a:cxn ang="0">
                <a:pos x="62" y="88"/>
              </a:cxn>
              <a:cxn ang="0">
                <a:pos x="62" y="104"/>
              </a:cxn>
              <a:cxn ang="0">
                <a:pos x="90" y="116"/>
              </a:cxn>
              <a:cxn ang="0">
                <a:pos x="104" y="130"/>
              </a:cxn>
              <a:cxn ang="0">
                <a:pos x="116" y="142"/>
              </a:cxn>
              <a:cxn ang="0">
                <a:pos x="112" y="160"/>
              </a:cxn>
              <a:cxn ang="0">
                <a:pos x="116" y="174"/>
              </a:cxn>
              <a:cxn ang="0">
                <a:pos x="130" y="182"/>
              </a:cxn>
              <a:cxn ang="0">
                <a:pos x="130" y="202"/>
              </a:cxn>
              <a:cxn ang="0">
                <a:pos x="120" y="216"/>
              </a:cxn>
              <a:cxn ang="0">
                <a:pos x="52" y="188"/>
              </a:cxn>
              <a:cxn ang="0">
                <a:pos x="24" y="120"/>
              </a:cxn>
              <a:cxn ang="0">
                <a:pos x="168" y="202"/>
              </a:cxn>
              <a:cxn ang="0">
                <a:pos x="182" y="178"/>
              </a:cxn>
              <a:cxn ang="0">
                <a:pos x="192" y="152"/>
              </a:cxn>
              <a:cxn ang="0">
                <a:pos x="186" y="144"/>
              </a:cxn>
              <a:cxn ang="0">
                <a:pos x="176" y="132"/>
              </a:cxn>
              <a:cxn ang="0">
                <a:pos x="160" y="126"/>
              </a:cxn>
              <a:cxn ang="0">
                <a:pos x="140" y="122"/>
              </a:cxn>
              <a:cxn ang="0">
                <a:pos x="116" y="130"/>
              </a:cxn>
              <a:cxn ang="0">
                <a:pos x="108" y="120"/>
              </a:cxn>
              <a:cxn ang="0">
                <a:pos x="110" y="112"/>
              </a:cxn>
              <a:cxn ang="0">
                <a:pos x="102" y="112"/>
              </a:cxn>
              <a:cxn ang="0">
                <a:pos x="98" y="108"/>
              </a:cxn>
              <a:cxn ang="0">
                <a:pos x="100" y="98"/>
              </a:cxn>
              <a:cxn ang="0">
                <a:pos x="94" y="106"/>
              </a:cxn>
              <a:cxn ang="0">
                <a:pos x="82" y="104"/>
              </a:cxn>
              <a:cxn ang="0">
                <a:pos x="86" y="86"/>
              </a:cxn>
              <a:cxn ang="0">
                <a:pos x="106" y="82"/>
              </a:cxn>
              <a:cxn ang="0">
                <a:pos x="114" y="86"/>
              </a:cxn>
              <a:cxn ang="0">
                <a:pos x="116" y="94"/>
              </a:cxn>
              <a:cxn ang="0">
                <a:pos x="118" y="86"/>
              </a:cxn>
              <a:cxn ang="0">
                <a:pos x="120" y="76"/>
              </a:cxn>
              <a:cxn ang="0">
                <a:pos x="134" y="60"/>
              </a:cxn>
              <a:cxn ang="0">
                <a:pos x="146" y="54"/>
              </a:cxn>
              <a:cxn ang="0">
                <a:pos x="158" y="50"/>
              </a:cxn>
              <a:cxn ang="0">
                <a:pos x="142" y="42"/>
              </a:cxn>
              <a:cxn ang="0">
                <a:pos x="126" y="42"/>
              </a:cxn>
              <a:cxn ang="0">
                <a:pos x="112" y="48"/>
              </a:cxn>
              <a:cxn ang="0">
                <a:pos x="106" y="32"/>
              </a:cxn>
              <a:cxn ang="0">
                <a:pos x="108" y="24"/>
              </a:cxn>
              <a:cxn ang="0">
                <a:pos x="158" y="32"/>
              </a:cxn>
              <a:cxn ang="0">
                <a:pos x="208" y="82"/>
              </a:cxn>
              <a:cxn ang="0">
                <a:pos x="216" y="134"/>
              </a:cxn>
              <a:cxn ang="0">
                <a:pos x="194" y="180"/>
              </a:cxn>
              <a:cxn ang="0">
                <a:pos x="166" y="204"/>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24" y="120"/>
                </a:moveTo>
                <a:lnTo>
                  <a:pt x="24" y="120"/>
                </a:lnTo>
                <a:lnTo>
                  <a:pt x="26" y="102"/>
                </a:lnTo>
                <a:lnTo>
                  <a:pt x="30" y="86"/>
                </a:lnTo>
                <a:lnTo>
                  <a:pt x="38" y="70"/>
                </a:lnTo>
                <a:lnTo>
                  <a:pt x="48" y="56"/>
                </a:lnTo>
                <a:lnTo>
                  <a:pt x="48" y="56"/>
                </a:lnTo>
                <a:lnTo>
                  <a:pt x="54" y="68"/>
                </a:lnTo>
                <a:lnTo>
                  <a:pt x="56" y="74"/>
                </a:lnTo>
                <a:lnTo>
                  <a:pt x="60" y="76"/>
                </a:lnTo>
                <a:lnTo>
                  <a:pt x="60" y="76"/>
                </a:lnTo>
                <a:lnTo>
                  <a:pt x="62" y="82"/>
                </a:lnTo>
                <a:lnTo>
                  <a:pt x="62" y="88"/>
                </a:lnTo>
                <a:lnTo>
                  <a:pt x="62" y="88"/>
                </a:lnTo>
                <a:lnTo>
                  <a:pt x="60" y="96"/>
                </a:lnTo>
                <a:lnTo>
                  <a:pt x="58" y="100"/>
                </a:lnTo>
                <a:lnTo>
                  <a:pt x="58" y="100"/>
                </a:lnTo>
                <a:lnTo>
                  <a:pt x="62" y="104"/>
                </a:lnTo>
                <a:lnTo>
                  <a:pt x="62" y="104"/>
                </a:lnTo>
                <a:lnTo>
                  <a:pt x="72" y="110"/>
                </a:lnTo>
                <a:lnTo>
                  <a:pt x="82" y="112"/>
                </a:lnTo>
                <a:lnTo>
                  <a:pt x="90" y="116"/>
                </a:lnTo>
                <a:lnTo>
                  <a:pt x="94" y="118"/>
                </a:lnTo>
                <a:lnTo>
                  <a:pt x="98" y="124"/>
                </a:lnTo>
                <a:lnTo>
                  <a:pt x="98" y="124"/>
                </a:lnTo>
                <a:lnTo>
                  <a:pt x="104" y="130"/>
                </a:lnTo>
                <a:lnTo>
                  <a:pt x="110" y="136"/>
                </a:lnTo>
                <a:lnTo>
                  <a:pt x="110" y="136"/>
                </a:lnTo>
                <a:lnTo>
                  <a:pt x="114" y="140"/>
                </a:lnTo>
                <a:lnTo>
                  <a:pt x="116" y="142"/>
                </a:lnTo>
                <a:lnTo>
                  <a:pt x="118" y="146"/>
                </a:lnTo>
                <a:lnTo>
                  <a:pt x="116" y="150"/>
                </a:lnTo>
                <a:lnTo>
                  <a:pt x="116" y="150"/>
                </a:lnTo>
                <a:lnTo>
                  <a:pt x="112" y="160"/>
                </a:lnTo>
                <a:lnTo>
                  <a:pt x="112" y="164"/>
                </a:lnTo>
                <a:lnTo>
                  <a:pt x="112" y="170"/>
                </a:lnTo>
                <a:lnTo>
                  <a:pt x="112" y="170"/>
                </a:lnTo>
                <a:lnTo>
                  <a:pt x="116" y="174"/>
                </a:lnTo>
                <a:lnTo>
                  <a:pt x="122" y="176"/>
                </a:lnTo>
                <a:lnTo>
                  <a:pt x="126" y="178"/>
                </a:lnTo>
                <a:lnTo>
                  <a:pt x="130" y="182"/>
                </a:lnTo>
                <a:lnTo>
                  <a:pt x="130" y="182"/>
                </a:lnTo>
                <a:lnTo>
                  <a:pt x="132" y="186"/>
                </a:lnTo>
                <a:lnTo>
                  <a:pt x="132" y="192"/>
                </a:lnTo>
                <a:lnTo>
                  <a:pt x="130" y="202"/>
                </a:lnTo>
                <a:lnTo>
                  <a:pt x="130" y="202"/>
                </a:lnTo>
                <a:lnTo>
                  <a:pt x="124" y="216"/>
                </a:lnTo>
                <a:lnTo>
                  <a:pt x="124" y="216"/>
                </a:lnTo>
                <a:lnTo>
                  <a:pt x="120" y="216"/>
                </a:lnTo>
                <a:lnTo>
                  <a:pt x="120" y="216"/>
                </a:lnTo>
                <a:lnTo>
                  <a:pt x="100" y="214"/>
                </a:lnTo>
                <a:lnTo>
                  <a:pt x="82" y="208"/>
                </a:lnTo>
                <a:lnTo>
                  <a:pt x="66" y="200"/>
                </a:lnTo>
                <a:lnTo>
                  <a:pt x="52" y="188"/>
                </a:lnTo>
                <a:lnTo>
                  <a:pt x="40" y="174"/>
                </a:lnTo>
                <a:lnTo>
                  <a:pt x="32" y="158"/>
                </a:lnTo>
                <a:lnTo>
                  <a:pt x="26" y="140"/>
                </a:lnTo>
                <a:lnTo>
                  <a:pt x="24" y="120"/>
                </a:lnTo>
                <a:lnTo>
                  <a:pt x="24" y="120"/>
                </a:lnTo>
                <a:close/>
                <a:moveTo>
                  <a:pt x="166" y="204"/>
                </a:moveTo>
                <a:lnTo>
                  <a:pt x="166" y="204"/>
                </a:lnTo>
                <a:lnTo>
                  <a:pt x="168" y="202"/>
                </a:lnTo>
                <a:lnTo>
                  <a:pt x="168" y="202"/>
                </a:lnTo>
                <a:lnTo>
                  <a:pt x="176" y="190"/>
                </a:lnTo>
                <a:lnTo>
                  <a:pt x="182" y="178"/>
                </a:lnTo>
                <a:lnTo>
                  <a:pt x="182" y="178"/>
                </a:lnTo>
                <a:lnTo>
                  <a:pt x="188" y="164"/>
                </a:lnTo>
                <a:lnTo>
                  <a:pt x="188" y="164"/>
                </a:lnTo>
                <a:lnTo>
                  <a:pt x="192" y="158"/>
                </a:lnTo>
                <a:lnTo>
                  <a:pt x="192" y="152"/>
                </a:lnTo>
                <a:lnTo>
                  <a:pt x="192" y="152"/>
                </a:lnTo>
                <a:lnTo>
                  <a:pt x="190" y="146"/>
                </a:lnTo>
                <a:lnTo>
                  <a:pt x="186" y="144"/>
                </a:lnTo>
                <a:lnTo>
                  <a:pt x="186" y="144"/>
                </a:lnTo>
                <a:lnTo>
                  <a:pt x="184" y="140"/>
                </a:lnTo>
                <a:lnTo>
                  <a:pt x="182" y="138"/>
                </a:lnTo>
                <a:lnTo>
                  <a:pt x="180" y="134"/>
                </a:lnTo>
                <a:lnTo>
                  <a:pt x="176" y="132"/>
                </a:lnTo>
                <a:lnTo>
                  <a:pt x="176" y="132"/>
                </a:lnTo>
                <a:lnTo>
                  <a:pt x="168" y="128"/>
                </a:lnTo>
                <a:lnTo>
                  <a:pt x="160" y="126"/>
                </a:lnTo>
                <a:lnTo>
                  <a:pt x="160" y="126"/>
                </a:lnTo>
                <a:lnTo>
                  <a:pt x="154" y="122"/>
                </a:lnTo>
                <a:lnTo>
                  <a:pt x="148" y="120"/>
                </a:lnTo>
                <a:lnTo>
                  <a:pt x="148" y="120"/>
                </a:lnTo>
                <a:lnTo>
                  <a:pt x="140" y="122"/>
                </a:lnTo>
                <a:lnTo>
                  <a:pt x="134" y="124"/>
                </a:lnTo>
                <a:lnTo>
                  <a:pt x="122" y="128"/>
                </a:lnTo>
                <a:lnTo>
                  <a:pt x="122" y="128"/>
                </a:lnTo>
                <a:lnTo>
                  <a:pt x="116" y="130"/>
                </a:lnTo>
                <a:lnTo>
                  <a:pt x="112" y="128"/>
                </a:lnTo>
                <a:lnTo>
                  <a:pt x="112" y="128"/>
                </a:lnTo>
                <a:lnTo>
                  <a:pt x="108" y="124"/>
                </a:lnTo>
                <a:lnTo>
                  <a:pt x="108" y="120"/>
                </a:lnTo>
                <a:lnTo>
                  <a:pt x="108" y="120"/>
                </a:lnTo>
                <a:lnTo>
                  <a:pt x="112" y="116"/>
                </a:lnTo>
                <a:lnTo>
                  <a:pt x="112" y="114"/>
                </a:lnTo>
                <a:lnTo>
                  <a:pt x="110" y="112"/>
                </a:lnTo>
                <a:lnTo>
                  <a:pt x="110" y="112"/>
                </a:lnTo>
                <a:lnTo>
                  <a:pt x="108" y="112"/>
                </a:lnTo>
                <a:lnTo>
                  <a:pt x="104" y="112"/>
                </a:lnTo>
                <a:lnTo>
                  <a:pt x="102" y="112"/>
                </a:lnTo>
                <a:lnTo>
                  <a:pt x="100" y="112"/>
                </a:lnTo>
                <a:lnTo>
                  <a:pt x="100" y="112"/>
                </a:lnTo>
                <a:lnTo>
                  <a:pt x="98" y="110"/>
                </a:lnTo>
                <a:lnTo>
                  <a:pt x="98" y="108"/>
                </a:lnTo>
                <a:lnTo>
                  <a:pt x="100" y="104"/>
                </a:lnTo>
                <a:lnTo>
                  <a:pt x="100" y="104"/>
                </a:lnTo>
                <a:lnTo>
                  <a:pt x="102" y="100"/>
                </a:lnTo>
                <a:lnTo>
                  <a:pt x="100" y="98"/>
                </a:lnTo>
                <a:lnTo>
                  <a:pt x="100" y="98"/>
                </a:lnTo>
                <a:lnTo>
                  <a:pt x="98" y="102"/>
                </a:lnTo>
                <a:lnTo>
                  <a:pt x="98" y="102"/>
                </a:lnTo>
                <a:lnTo>
                  <a:pt x="94" y="106"/>
                </a:lnTo>
                <a:lnTo>
                  <a:pt x="90" y="106"/>
                </a:lnTo>
                <a:lnTo>
                  <a:pt x="90" y="106"/>
                </a:lnTo>
                <a:lnTo>
                  <a:pt x="86" y="106"/>
                </a:lnTo>
                <a:lnTo>
                  <a:pt x="82" y="104"/>
                </a:lnTo>
                <a:lnTo>
                  <a:pt x="80" y="98"/>
                </a:lnTo>
                <a:lnTo>
                  <a:pt x="80" y="98"/>
                </a:lnTo>
                <a:lnTo>
                  <a:pt x="82" y="90"/>
                </a:lnTo>
                <a:lnTo>
                  <a:pt x="86" y="86"/>
                </a:lnTo>
                <a:lnTo>
                  <a:pt x="92" y="82"/>
                </a:lnTo>
                <a:lnTo>
                  <a:pt x="100" y="82"/>
                </a:lnTo>
                <a:lnTo>
                  <a:pt x="100" y="82"/>
                </a:lnTo>
                <a:lnTo>
                  <a:pt x="106" y="82"/>
                </a:lnTo>
                <a:lnTo>
                  <a:pt x="110" y="82"/>
                </a:lnTo>
                <a:lnTo>
                  <a:pt x="112" y="84"/>
                </a:lnTo>
                <a:lnTo>
                  <a:pt x="112" y="84"/>
                </a:lnTo>
                <a:lnTo>
                  <a:pt x="114" y="86"/>
                </a:lnTo>
                <a:lnTo>
                  <a:pt x="114" y="90"/>
                </a:lnTo>
                <a:lnTo>
                  <a:pt x="114" y="92"/>
                </a:lnTo>
                <a:lnTo>
                  <a:pt x="116" y="94"/>
                </a:lnTo>
                <a:lnTo>
                  <a:pt x="116" y="94"/>
                </a:lnTo>
                <a:lnTo>
                  <a:pt x="118" y="94"/>
                </a:lnTo>
                <a:lnTo>
                  <a:pt x="118" y="92"/>
                </a:lnTo>
                <a:lnTo>
                  <a:pt x="118" y="86"/>
                </a:lnTo>
                <a:lnTo>
                  <a:pt x="118" y="86"/>
                </a:lnTo>
                <a:lnTo>
                  <a:pt x="118" y="80"/>
                </a:lnTo>
                <a:lnTo>
                  <a:pt x="118" y="78"/>
                </a:lnTo>
                <a:lnTo>
                  <a:pt x="120" y="76"/>
                </a:lnTo>
                <a:lnTo>
                  <a:pt x="120" y="76"/>
                </a:lnTo>
                <a:lnTo>
                  <a:pt x="126" y="72"/>
                </a:lnTo>
                <a:lnTo>
                  <a:pt x="130" y="66"/>
                </a:lnTo>
                <a:lnTo>
                  <a:pt x="130" y="66"/>
                </a:lnTo>
                <a:lnTo>
                  <a:pt x="134" y="60"/>
                </a:lnTo>
                <a:lnTo>
                  <a:pt x="136" y="56"/>
                </a:lnTo>
                <a:lnTo>
                  <a:pt x="138" y="56"/>
                </a:lnTo>
                <a:lnTo>
                  <a:pt x="138" y="56"/>
                </a:lnTo>
                <a:lnTo>
                  <a:pt x="146" y="54"/>
                </a:lnTo>
                <a:lnTo>
                  <a:pt x="154" y="54"/>
                </a:lnTo>
                <a:lnTo>
                  <a:pt x="154" y="54"/>
                </a:lnTo>
                <a:lnTo>
                  <a:pt x="156" y="52"/>
                </a:lnTo>
                <a:lnTo>
                  <a:pt x="158" y="50"/>
                </a:lnTo>
                <a:lnTo>
                  <a:pt x="156" y="50"/>
                </a:lnTo>
                <a:lnTo>
                  <a:pt x="154" y="48"/>
                </a:lnTo>
                <a:lnTo>
                  <a:pt x="154" y="48"/>
                </a:lnTo>
                <a:lnTo>
                  <a:pt x="142" y="42"/>
                </a:lnTo>
                <a:lnTo>
                  <a:pt x="136" y="40"/>
                </a:lnTo>
                <a:lnTo>
                  <a:pt x="130" y="40"/>
                </a:lnTo>
                <a:lnTo>
                  <a:pt x="130" y="40"/>
                </a:lnTo>
                <a:lnTo>
                  <a:pt x="126" y="42"/>
                </a:lnTo>
                <a:lnTo>
                  <a:pt x="122" y="48"/>
                </a:lnTo>
                <a:lnTo>
                  <a:pt x="116" y="50"/>
                </a:lnTo>
                <a:lnTo>
                  <a:pt x="114" y="50"/>
                </a:lnTo>
                <a:lnTo>
                  <a:pt x="112" y="48"/>
                </a:lnTo>
                <a:lnTo>
                  <a:pt x="112" y="48"/>
                </a:lnTo>
                <a:lnTo>
                  <a:pt x="106" y="36"/>
                </a:lnTo>
                <a:lnTo>
                  <a:pt x="106" y="36"/>
                </a:lnTo>
                <a:lnTo>
                  <a:pt x="106" y="32"/>
                </a:lnTo>
                <a:lnTo>
                  <a:pt x="106" y="28"/>
                </a:lnTo>
                <a:lnTo>
                  <a:pt x="106" y="28"/>
                </a:lnTo>
                <a:lnTo>
                  <a:pt x="108" y="24"/>
                </a:lnTo>
                <a:lnTo>
                  <a:pt x="108" y="24"/>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6" y="134"/>
                </a:lnTo>
                <a:lnTo>
                  <a:pt x="212" y="146"/>
                </a:lnTo>
                <a:lnTo>
                  <a:pt x="208" y="158"/>
                </a:lnTo>
                <a:lnTo>
                  <a:pt x="202" y="170"/>
                </a:lnTo>
                <a:lnTo>
                  <a:pt x="194" y="180"/>
                </a:lnTo>
                <a:lnTo>
                  <a:pt x="186" y="190"/>
                </a:lnTo>
                <a:lnTo>
                  <a:pt x="176" y="198"/>
                </a:lnTo>
                <a:lnTo>
                  <a:pt x="166" y="204"/>
                </a:lnTo>
                <a:lnTo>
                  <a:pt x="166"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80117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a:blip r:embed="rId2"/>
          <a:stretch>
            <a:fillRect/>
          </a:stretch>
        </p:blipFill>
        <p:spPr>
          <a:xfrm>
            <a:off x="408558" y="722519"/>
            <a:ext cx="1177109" cy="86256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ユーザーに優しい</a:t>
            </a:r>
            <a:r>
              <a:rPr kumimoji="0" lang="ja-JP" altLang="en-US" sz="1400" b="1" kern="0">
                <a:solidFill>
                  <a:schemeClr val="accent6">
                    <a:lumMod val="50000"/>
                  </a:schemeClr>
                </a:solidFill>
              </a:rPr>
              <a:t>入力</a:t>
            </a:r>
            <a:r>
              <a:rPr kumimoji="0" lang="ja-JP" altLang="en-US" sz="1400" b="1" i="0" u="none" strike="noStrike" kern="0" cap="none" spc="0" normalizeH="0" baseline="0" noProof="0">
                <a:ln>
                  <a:noFill/>
                </a:ln>
                <a:solidFill>
                  <a:schemeClr val="accent6">
                    <a:lumMod val="50000"/>
                  </a:schemeClr>
                </a:solidFill>
                <a:effectLst/>
                <a:uLnTx/>
                <a:uFillTx/>
              </a:rPr>
              <a:t>画面</a:t>
            </a: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33856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44107"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375216"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rPr>
              <a:t>  </a:t>
            </a: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696236"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データ出力機能の充実</a:t>
            </a:r>
          </a:p>
        </p:txBody>
      </p:sp>
      <p:sp>
        <p:nvSpPr>
          <p:cNvPr id="16" name="テキスト ボックス 15"/>
          <p:cNvSpPr txBox="1"/>
          <p:nvPr/>
        </p:nvSpPr>
        <p:spPr>
          <a:xfrm>
            <a:off x="366750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accent6">
                    <a:lumMod val="50000"/>
                  </a:schemeClr>
                </a:solidFill>
                <a:effectLst/>
                <a:uLnTx/>
                <a:uFillTx/>
              </a:rPr>
              <a:t>EXCEL</a:t>
            </a:r>
            <a:r>
              <a:rPr kumimoji="0" lang="ja-JP" altLang="en-US" sz="1400" b="1" i="0" u="none" strike="noStrike" kern="0" cap="none" spc="0" normalizeH="0" baseline="0" noProof="0">
                <a:ln>
                  <a:noFill/>
                </a:ln>
                <a:solidFill>
                  <a:schemeClr val="accent6">
                    <a:lumMod val="50000"/>
                  </a:schemeClr>
                </a:solidFill>
                <a:effectLst/>
                <a:uLnTx/>
                <a:uFillTx/>
              </a:rPr>
              <a:t>ライクな照会画面</a:t>
            </a:r>
          </a:p>
        </p:txBody>
      </p:sp>
      <p:sp>
        <p:nvSpPr>
          <p:cNvPr id="81" name="テキスト ボックス 80"/>
          <p:cNvSpPr txBox="1"/>
          <p:nvPr/>
        </p:nvSpPr>
        <p:spPr>
          <a:xfrm>
            <a:off x="3191225" y="871304"/>
            <a:ext cx="36850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chemeClr val="accent6">
                    <a:lumMod val="50000"/>
                  </a:schemeClr>
                </a:solidFill>
                <a:effectLst/>
                <a:uLnTx/>
                <a:uFillTx/>
              </a:rPr>
              <a:t>操作性の良さ</a:t>
            </a:r>
          </a:p>
        </p:txBody>
      </p:sp>
      <p:grpSp>
        <p:nvGrpSpPr>
          <p:cNvPr id="95" name="グループ化 94"/>
          <p:cNvGrpSpPr/>
          <p:nvPr/>
        </p:nvGrpSpPr>
        <p:grpSpPr>
          <a:xfrm>
            <a:off x="3395326" y="2356699"/>
            <a:ext cx="2421085" cy="2286565"/>
            <a:chOff x="3058519" y="3450522"/>
            <a:chExt cx="2908894" cy="2765136"/>
          </a:xfrm>
        </p:grpSpPr>
        <p:grpSp>
          <p:nvGrpSpPr>
            <p:cNvPr id="96" name="グループ化 95"/>
            <p:cNvGrpSpPr/>
            <p:nvPr/>
          </p:nvGrpSpPr>
          <p:grpSpPr>
            <a:xfrm>
              <a:off x="3127169" y="3450522"/>
              <a:ext cx="2766645" cy="2765136"/>
              <a:chOff x="3127169" y="3311982"/>
              <a:chExt cx="2766645" cy="2765136"/>
            </a:xfrm>
          </p:grpSpPr>
          <p:sp>
            <p:nvSpPr>
              <p:cNvPr id="100" name="六角形 99"/>
              <p:cNvSpPr>
                <a:spLocks noChangeAspect="1"/>
              </p:cNvSpPr>
              <p:nvPr/>
            </p:nvSpPr>
            <p:spPr>
              <a:xfrm>
                <a:off x="3127169" y="3791098"/>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集計</a:t>
                </a:r>
              </a:p>
            </p:txBody>
          </p:sp>
          <p:sp>
            <p:nvSpPr>
              <p:cNvPr id="101" name="六角形 100"/>
              <p:cNvSpPr>
                <a:spLocks noChangeAspect="1"/>
              </p:cNvSpPr>
              <p:nvPr/>
            </p:nvSpPr>
            <p:spPr>
              <a:xfrm>
                <a:off x="4862227" y="3785049"/>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固定</a:t>
                </a:r>
              </a:p>
            </p:txBody>
          </p:sp>
          <p:sp>
            <p:nvSpPr>
              <p:cNvPr id="102" name="六角形 101"/>
              <p:cNvSpPr>
                <a:spLocks noChangeAspect="1"/>
              </p:cNvSpPr>
              <p:nvPr/>
            </p:nvSpPr>
            <p:spPr>
              <a:xfrm>
                <a:off x="3992193" y="4245450"/>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選択</a:t>
                </a:r>
              </a:p>
            </p:txBody>
          </p:sp>
          <p:sp>
            <p:nvSpPr>
              <p:cNvPr id="103" name="六角形 102"/>
              <p:cNvSpPr>
                <a:spLocks noChangeAspect="1"/>
              </p:cNvSpPr>
              <p:nvPr/>
            </p:nvSpPr>
            <p:spPr>
              <a:xfrm>
                <a:off x="3129945" y="4739512"/>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4" name="六角形 103"/>
              <p:cNvSpPr>
                <a:spLocks noChangeAspect="1"/>
              </p:cNvSpPr>
              <p:nvPr/>
            </p:nvSpPr>
            <p:spPr>
              <a:xfrm>
                <a:off x="4848704" y="4734268"/>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5" name="六角形 104"/>
              <p:cNvSpPr>
                <a:spLocks noChangeAspect="1"/>
              </p:cNvSpPr>
              <p:nvPr/>
            </p:nvSpPr>
            <p:spPr>
              <a:xfrm>
                <a:off x="3992193" y="5187819"/>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6" name="六角形 105"/>
              <p:cNvSpPr>
                <a:spLocks noChangeAspect="1"/>
              </p:cNvSpPr>
              <p:nvPr/>
            </p:nvSpPr>
            <p:spPr>
              <a:xfrm>
                <a:off x="3979417" y="3311982"/>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移動</a:t>
                </a:r>
              </a:p>
            </p:txBody>
          </p:sp>
        </p:grpSp>
        <p:sp>
          <p:nvSpPr>
            <p:cNvPr id="97" name="テキスト ボックス 96"/>
            <p:cNvSpPr txBox="1"/>
            <p:nvPr/>
          </p:nvSpPr>
          <p:spPr>
            <a:xfrm>
              <a:off x="3058519" y="5164196"/>
              <a:ext cx="1199452" cy="372194"/>
            </a:xfrm>
            <a:prstGeom prst="rect">
              <a:avLst/>
            </a:prstGeom>
            <a:noFill/>
          </p:spPr>
          <p:txBody>
            <a:bodyPr wrap="square" rtlCol="0" anchor="ctr">
              <a:spAutoFit/>
            </a:bodyPr>
            <a:lstStyle/>
            <a:p>
              <a:pPr algn="ctr"/>
              <a:r>
                <a:rPr kumimoji="1" lang="ja-JP" altLang="en-US" sz="1400" b="1">
                  <a:solidFill>
                    <a:schemeClr val="bg1"/>
                  </a:solidFill>
                </a:rPr>
                <a:t>グループ</a:t>
              </a:r>
            </a:p>
          </p:txBody>
        </p:sp>
        <p:sp>
          <p:nvSpPr>
            <p:cNvPr id="98" name="テキスト ボックス 97"/>
            <p:cNvSpPr txBox="1"/>
            <p:nvPr/>
          </p:nvSpPr>
          <p:spPr>
            <a:xfrm>
              <a:off x="4767961" y="5169998"/>
              <a:ext cx="1199452" cy="372194"/>
            </a:xfrm>
            <a:prstGeom prst="rect">
              <a:avLst/>
            </a:prstGeom>
            <a:noFill/>
          </p:spPr>
          <p:txBody>
            <a:bodyPr wrap="square" rtlCol="0" anchor="ctr">
              <a:spAutoFit/>
            </a:bodyPr>
            <a:lstStyle/>
            <a:p>
              <a:pPr algn="ctr"/>
              <a:r>
                <a:rPr lang="ja-JP" altLang="en-US" sz="1400" b="1">
                  <a:solidFill>
                    <a:schemeClr val="bg1"/>
                  </a:solidFill>
                </a:rPr>
                <a:t>ソート</a:t>
              </a:r>
              <a:endParaRPr kumimoji="1" lang="ja-JP" altLang="en-US" sz="1400" b="1">
                <a:solidFill>
                  <a:schemeClr val="bg1"/>
                </a:solidFill>
              </a:endParaRPr>
            </a:p>
          </p:txBody>
        </p:sp>
        <p:sp>
          <p:nvSpPr>
            <p:cNvPr id="99" name="テキスト ボックス 98"/>
            <p:cNvSpPr txBox="1"/>
            <p:nvPr/>
          </p:nvSpPr>
          <p:spPr>
            <a:xfrm>
              <a:off x="3922316" y="5615496"/>
              <a:ext cx="1199452" cy="372194"/>
            </a:xfrm>
            <a:prstGeom prst="rect">
              <a:avLst/>
            </a:prstGeom>
            <a:noFill/>
          </p:spPr>
          <p:txBody>
            <a:bodyPr wrap="square" rtlCol="0" anchor="ctr">
              <a:spAutoFit/>
            </a:bodyPr>
            <a:lstStyle/>
            <a:p>
              <a:pPr algn="ctr"/>
              <a:r>
                <a:rPr lang="ja-JP" altLang="en-US" sz="1400" b="1">
                  <a:solidFill>
                    <a:schemeClr val="bg1"/>
                  </a:solidFill>
                </a:rPr>
                <a:t>フィルタ</a:t>
              </a:r>
              <a:endParaRPr kumimoji="1" lang="ja-JP" altLang="en-US" sz="1400" b="1">
                <a:solidFill>
                  <a:schemeClr val="bg1"/>
                </a:solidFill>
              </a:endParaRPr>
            </a:p>
          </p:txBody>
        </p:sp>
      </p:grpSp>
      <p:sp>
        <p:nvSpPr>
          <p:cNvPr id="127" name="Freeform 418"/>
          <p:cNvSpPr>
            <a:spLocks noEditPoints="1"/>
          </p:cNvSpPr>
          <p:nvPr/>
        </p:nvSpPr>
        <p:spPr bwMode="auto">
          <a:xfrm>
            <a:off x="6770570" y="4088939"/>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8" name="テキスト ボックス 127"/>
          <p:cNvSpPr txBox="1"/>
          <p:nvPr/>
        </p:nvSpPr>
        <p:spPr>
          <a:xfrm>
            <a:off x="6786341" y="4190705"/>
            <a:ext cx="396097" cy="215444"/>
          </a:xfrm>
          <a:prstGeom prst="rect">
            <a:avLst/>
          </a:prstGeom>
          <a:solidFill>
            <a:schemeClr val="tx2"/>
          </a:solidFill>
        </p:spPr>
        <p:txBody>
          <a:bodyPr wrap="square" rtlCol="0" anchor="ctr">
            <a:spAutoFit/>
          </a:bodyPr>
          <a:lstStyle/>
          <a:p>
            <a:pPr algn="ctr"/>
            <a:r>
              <a:rPr kumimoji="1" lang="en-US" altLang="ja-JP" sz="800">
                <a:solidFill>
                  <a:schemeClr val="bg1"/>
                </a:solidFill>
              </a:rPr>
              <a:t>CSV</a:t>
            </a:r>
            <a:endParaRPr kumimoji="1" lang="ja-JP" altLang="en-US" sz="800">
              <a:solidFill>
                <a:schemeClr val="bg1"/>
              </a:solidFill>
            </a:endParaRPr>
          </a:p>
        </p:txBody>
      </p:sp>
      <p:sp>
        <p:nvSpPr>
          <p:cNvPr id="129" name="Freeform 336"/>
          <p:cNvSpPr>
            <a:spLocks noEditPoints="1"/>
          </p:cNvSpPr>
          <p:nvPr/>
        </p:nvSpPr>
        <p:spPr bwMode="auto">
          <a:xfrm>
            <a:off x="6688645" y="2396859"/>
            <a:ext cx="572135" cy="46292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30" name="グループ化 250"/>
          <p:cNvGrpSpPr/>
          <p:nvPr/>
        </p:nvGrpSpPr>
        <p:grpSpPr>
          <a:xfrm>
            <a:off x="6744016" y="3213782"/>
            <a:ext cx="474092" cy="474092"/>
            <a:chOff x="2182416" y="3387725"/>
            <a:chExt cx="381000" cy="381000"/>
          </a:xfrm>
          <a:solidFill>
            <a:schemeClr val="tx2"/>
          </a:solidFill>
        </p:grpSpPr>
        <p:sp>
          <p:nvSpPr>
            <p:cNvPr id="131"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32"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33"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34" name="Freeform 418"/>
          <p:cNvSpPr>
            <a:spLocks noEditPoints="1"/>
          </p:cNvSpPr>
          <p:nvPr/>
        </p:nvSpPr>
        <p:spPr bwMode="auto">
          <a:xfrm>
            <a:off x="7859976" y="3274627"/>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35" name="テキスト ボックス 134"/>
          <p:cNvSpPr txBox="1"/>
          <p:nvPr/>
        </p:nvSpPr>
        <p:spPr>
          <a:xfrm>
            <a:off x="6149237" y="2837734"/>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err="1">
                <a:solidFill>
                  <a:schemeClr val="tx2"/>
                </a:solidFill>
                <a:latin typeface="メイリオ"/>
                <a:ea typeface="メイリオ"/>
              </a:rPr>
              <a:t>ReportPlus</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6" name="テキスト ボックス 135"/>
          <p:cNvSpPr txBox="1"/>
          <p:nvPr/>
        </p:nvSpPr>
        <p:spPr>
          <a:xfrm>
            <a:off x="7362310" y="284003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tx2"/>
                </a:solidFill>
                <a:latin typeface="メイリオ"/>
                <a:ea typeface="メイリオ"/>
              </a:rPr>
              <a:t>ピボット</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7" name="テキスト ボックス 136"/>
          <p:cNvSpPr txBox="1"/>
          <p:nvPr/>
        </p:nvSpPr>
        <p:spPr>
          <a:xfrm>
            <a:off x="7342837" y="3668129"/>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2"/>
                </a:solidFill>
                <a:latin typeface="メイリオ"/>
                <a:ea typeface="メイリオ"/>
              </a:rPr>
              <a:t>EXCEL</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8" name="テキスト ボックス 137"/>
          <p:cNvSpPr txBox="1"/>
          <p:nvPr/>
        </p:nvSpPr>
        <p:spPr>
          <a:xfrm>
            <a:off x="6129295" y="3664519"/>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2"/>
                </a:solidFill>
                <a:latin typeface="メイリオ"/>
                <a:ea typeface="メイリオ"/>
              </a:rPr>
              <a:t>EXCEL</a:t>
            </a:r>
            <a:r>
              <a:rPr lang="ja-JP" altLang="en-US" sz="1400" b="1">
                <a:solidFill>
                  <a:schemeClr val="tx2"/>
                </a:solidFill>
                <a:latin typeface="メイリオ"/>
                <a:ea typeface="メイリオ"/>
              </a:rPr>
              <a:t>差込</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9" name="テキスト ボックス 138"/>
          <p:cNvSpPr txBox="1"/>
          <p:nvPr/>
        </p:nvSpPr>
        <p:spPr>
          <a:xfrm>
            <a:off x="7305756" y="446021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noProof="0">
                <a:solidFill>
                  <a:schemeClr val="tx2"/>
                </a:solidFill>
                <a:latin typeface="メイリオ"/>
                <a:ea typeface="メイリオ"/>
              </a:rPr>
              <a:t>PDF</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40" name="テキスト ボックス 139"/>
          <p:cNvSpPr txBox="1"/>
          <p:nvPr/>
        </p:nvSpPr>
        <p:spPr>
          <a:xfrm>
            <a:off x="6243906" y="4454466"/>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solidFill>
                <a:effectLst/>
                <a:uLnTx/>
                <a:uFillTx/>
                <a:latin typeface="メイリオ"/>
                <a:ea typeface="メイリオ"/>
              </a:rPr>
              <a:t>CSV</a:t>
            </a:r>
          </a:p>
        </p:txBody>
      </p:sp>
      <p:sp>
        <p:nvSpPr>
          <p:cNvPr id="141" name="Freeform 398"/>
          <p:cNvSpPr>
            <a:spLocks/>
          </p:cNvSpPr>
          <p:nvPr/>
        </p:nvSpPr>
        <p:spPr bwMode="auto">
          <a:xfrm>
            <a:off x="7961256" y="4016412"/>
            <a:ext cx="377825" cy="463550"/>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42" name="テキスト ボックス 141"/>
          <p:cNvSpPr txBox="1"/>
          <p:nvPr/>
        </p:nvSpPr>
        <p:spPr>
          <a:xfrm>
            <a:off x="7844835" y="4152519"/>
            <a:ext cx="396097" cy="215444"/>
          </a:xfrm>
          <a:prstGeom prst="rect">
            <a:avLst/>
          </a:prstGeom>
          <a:solidFill>
            <a:schemeClr val="tx2"/>
          </a:solidFill>
          <a:ln>
            <a:solidFill>
              <a:schemeClr val="bg1"/>
            </a:solidFill>
          </a:ln>
        </p:spPr>
        <p:txBody>
          <a:bodyPr wrap="square" rtlCol="0" anchor="ctr">
            <a:spAutoFit/>
          </a:bodyPr>
          <a:lstStyle/>
          <a:p>
            <a:pPr algn="ctr"/>
            <a:r>
              <a:rPr kumimoji="1" lang="en-US" altLang="ja-JP" sz="800">
                <a:solidFill>
                  <a:schemeClr val="bg1"/>
                </a:solidFill>
              </a:rPr>
              <a:t>PDF</a:t>
            </a:r>
            <a:endParaRPr kumimoji="1" lang="ja-JP" altLang="en-US" sz="800">
              <a:solidFill>
                <a:schemeClr val="bg1"/>
              </a:solidFill>
            </a:endParaRPr>
          </a:p>
        </p:txBody>
      </p:sp>
      <p:grpSp>
        <p:nvGrpSpPr>
          <p:cNvPr id="143" name="グループ化 142"/>
          <p:cNvGrpSpPr>
            <a:grpSpLocks noChangeAspect="1"/>
          </p:cNvGrpSpPr>
          <p:nvPr/>
        </p:nvGrpSpPr>
        <p:grpSpPr>
          <a:xfrm>
            <a:off x="7830739" y="2319778"/>
            <a:ext cx="608417" cy="504000"/>
            <a:chOff x="1181558" y="1499503"/>
            <a:chExt cx="959885" cy="795149"/>
          </a:xfrm>
        </p:grpSpPr>
        <p:sp>
          <p:nvSpPr>
            <p:cNvPr id="144" name="正方形/長方形 143"/>
            <p:cNvSpPr/>
            <p:nvPr/>
          </p:nvSpPr>
          <p:spPr>
            <a:xfrm>
              <a:off x="1181558" y="1602753"/>
              <a:ext cx="959885" cy="691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1248283" y="1656246"/>
              <a:ext cx="179492" cy="15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1477692" y="1656246"/>
              <a:ext cx="599265" cy="15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1248283" y="1838665"/>
              <a:ext cx="179492" cy="395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弧 147"/>
            <p:cNvSpPr/>
            <p:nvPr/>
          </p:nvSpPr>
          <p:spPr>
            <a:xfrm rot="5400000">
              <a:off x="1198417" y="1482644"/>
              <a:ext cx="685428" cy="719145"/>
            </a:xfrm>
            <a:prstGeom prst="arc">
              <a:avLst>
                <a:gd name="adj1" fmla="val 16420859"/>
                <a:gd name="adj2" fmla="val 262606"/>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9" name="円/楕円 33"/>
          <p:cNvSpPr>
            <a:spLocks noChangeAspect="1"/>
          </p:cNvSpPr>
          <p:nvPr/>
        </p:nvSpPr>
        <p:spPr>
          <a:xfrm>
            <a:off x="366659" y="2285127"/>
            <a:ext cx="494807" cy="4948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kumimoji="1" lang="ja-JP" altLang="en-US" sz="800" b="1"/>
          </a:p>
        </p:txBody>
      </p:sp>
      <p:sp>
        <p:nvSpPr>
          <p:cNvPr id="150" name="テキスト ボックス 149"/>
          <p:cNvSpPr txBox="1"/>
          <p:nvPr/>
        </p:nvSpPr>
        <p:spPr>
          <a:xfrm>
            <a:off x="949332" y="2403667"/>
            <a:ext cx="1459144" cy="307777"/>
          </a:xfrm>
          <a:prstGeom prst="rect">
            <a:avLst/>
          </a:prstGeom>
          <a:noFill/>
        </p:spPr>
        <p:txBody>
          <a:bodyPr wrap="square" rtlCol="0">
            <a:spAutoFit/>
          </a:bodyPr>
          <a:lstStyle/>
          <a:p>
            <a:r>
              <a:rPr lang="ja-JP" altLang="en-US" sz="1400"/>
              <a:t>■</a:t>
            </a:r>
            <a:r>
              <a:rPr kumimoji="1" lang="ja-JP" altLang="en-US" sz="1400"/>
              <a:t>一覧入力</a:t>
            </a:r>
          </a:p>
        </p:txBody>
      </p:sp>
      <p:sp>
        <p:nvSpPr>
          <p:cNvPr id="151" name="テキスト ボックス 150"/>
          <p:cNvSpPr txBox="1"/>
          <p:nvPr/>
        </p:nvSpPr>
        <p:spPr>
          <a:xfrm>
            <a:off x="975058" y="3540020"/>
            <a:ext cx="1488540" cy="307777"/>
          </a:xfrm>
          <a:prstGeom prst="rect">
            <a:avLst/>
          </a:prstGeom>
          <a:noFill/>
        </p:spPr>
        <p:txBody>
          <a:bodyPr wrap="square" rtlCol="0">
            <a:spAutoFit/>
          </a:bodyPr>
          <a:lstStyle/>
          <a:p>
            <a:r>
              <a:rPr lang="ja-JP" altLang="en-US" sz="1400"/>
              <a:t>■過去伝複写</a:t>
            </a:r>
            <a:endParaRPr kumimoji="1" lang="en-US" altLang="ja-JP" sz="1400"/>
          </a:p>
        </p:txBody>
      </p:sp>
      <p:sp>
        <p:nvSpPr>
          <p:cNvPr id="152" name="テキスト ボックス 120"/>
          <p:cNvSpPr txBox="1">
            <a:spLocks noChangeArrowheads="1"/>
          </p:cNvSpPr>
          <p:nvPr/>
        </p:nvSpPr>
        <p:spPr bwMode="auto">
          <a:xfrm>
            <a:off x="1896717" y="3269574"/>
            <a:ext cx="653020" cy="246221"/>
          </a:xfrm>
          <a:prstGeom prst="rect">
            <a:avLst/>
          </a:prstGeom>
          <a:noFill/>
          <a:ln w="9525">
            <a:noFill/>
            <a:miter lim="800000"/>
            <a:headEnd/>
            <a:tailEnd/>
          </a:ln>
          <a:effectLst>
            <a:glow rad="63500">
              <a:srgbClr val="7D7D7D">
                <a:satMod val="175000"/>
                <a:alpha val="40000"/>
              </a:srgb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77A233"/>
                </a:solidFill>
                <a:effectLst/>
                <a:uLnTx/>
                <a:uFillTx/>
                <a:latin typeface="メイリオ" pitchFamily="50" charset="-128"/>
                <a:ea typeface="メイリオ" pitchFamily="50" charset="-128"/>
                <a:cs typeface="+mn-cs"/>
              </a:rPr>
              <a:t>Excel</a:t>
            </a:r>
            <a:endParaRPr kumimoji="0" lang="ja-JP" altLang="en-US" sz="1000" b="1" i="0" u="none" strike="noStrike" kern="0" cap="none" spc="0" normalizeH="0" baseline="0" noProof="0">
              <a:ln>
                <a:noFill/>
              </a:ln>
              <a:solidFill>
                <a:srgbClr val="77A233"/>
              </a:solidFill>
              <a:effectLst/>
              <a:uLnTx/>
              <a:uFillTx/>
              <a:latin typeface="メイリオ" pitchFamily="50" charset="-128"/>
              <a:ea typeface="メイリオ" pitchFamily="50" charset="-128"/>
              <a:cs typeface="+mn-cs"/>
            </a:endParaRPr>
          </a:p>
        </p:txBody>
      </p:sp>
      <p:sp>
        <p:nvSpPr>
          <p:cNvPr id="153" name="Freeform 418"/>
          <p:cNvSpPr>
            <a:spLocks noEditPoints="1"/>
          </p:cNvSpPr>
          <p:nvPr/>
        </p:nvSpPr>
        <p:spPr bwMode="auto">
          <a:xfrm>
            <a:off x="2005980" y="2954901"/>
            <a:ext cx="434494" cy="3260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4" name="下矢印 153"/>
          <p:cNvSpPr/>
          <p:nvPr/>
        </p:nvSpPr>
        <p:spPr>
          <a:xfrm rot="16200000">
            <a:off x="1673261" y="3085705"/>
            <a:ext cx="117816" cy="24992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5" name="下矢印 154"/>
          <p:cNvSpPr/>
          <p:nvPr/>
        </p:nvSpPr>
        <p:spPr>
          <a:xfrm rot="16200000" flipV="1">
            <a:off x="1662659" y="2927054"/>
            <a:ext cx="117816" cy="24992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9" name="Freeform 305"/>
          <p:cNvSpPr>
            <a:spLocks noEditPoints="1"/>
          </p:cNvSpPr>
          <p:nvPr/>
        </p:nvSpPr>
        <p:spPr bwMode="auto">
          <a:xfrm>
            <a:off x="471850" y="2310956"/>
            <a:ext cx="323590" cy="39989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円/楕円 33"/>
          <p:cNvSpPr>
            <a:spLocks noChangeAspect="1"/>
          </p:cNvSpPr>
          <p:nvPr/>
        </p:nvSpPr>
        <p:spPr>
          <a:xfrm>
            <a:off x="374429" y="3382873"/>
            <a:ext cx="525006" cy="5250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kumimoji="1" lang="ja-JP" altLang="en-US" sz="800" b="1"/>
          </a:p>
        </p:txBody>
      </p:sp>
      <p:cxnSp>
        <p:nvCxnSpPr>
          <p:cNvPr id="162" name="直線コネクタ 161"/>
          <p:cNvCxnSpPr>
            <a:stCxn id="149" idx="5"/>
            <a:endCxn id="163" idx="1"/>
          </p:cNvCxnSpPr>
          <p:nvPr/>
        </p:nvCxnSpPr>
        <p:spPr>
          <a:xfrm flipV="1">
            <a:off x="789003" y="2705829"/>
            <a:ext cx="1943459" cy="164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2732462" y="2644212"/>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163"/>
          <p:cNvCxnSpPr/>
          <p:nvPr/>
        </p:nvCxnSpPr>
        <p:spPr>
          <a:xfrm>
            <a:off x="798240" y="3808017"/>
            <a:ext cx="1923761" cy="1343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a:xfrm>
            <a:off x="2746311" y="3782815"/>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1387123" y="2742793"/>
            <a:ext cx="1333620" cy="261610"/>
          </a:xfrm>
          <a:prstGeom prst="rect">
            <a:avLst/>
          </a:prstGeom>
          <a:noFill/>
        </p:spPr>
        <p:txBody>
          <a:bodyPr wrap="square" rtlCol="0">
            <a:spAutoFit/>
          </a:bodyPr>
          <a:lstStyle/>
          <a:p>
            <a:r>
              <a:rPr kumimoji="1" lang="ja-JP" altLang="en-US" sz="1100">
                <a:latin typeface="+mn-ea"/>
              </a:rPr>
              <a:t>コピー</a:t>
            </a:r>
            <a:r>
              <a:rPr kumimoji="1" lang="en-US" altLang="ja-JP" sz="1100">
                <a:latin typeface="+mn-ea"/>
              </a:rPr>
              <a:t>&amp;</a:t>
            </a:r>
            <a:r>
              <a:rPr kumimoji="1" lang="ja-JP" altLang="en-US" sz="1100">
                <a:latin typeface="+mn-ea"/>
              </a:rPr>
              <a:t>ペースト</a:t>
            </a:r>
          </a:p>
        </p:txBody>
      </p:sp>
      <p:sp>
        <p:nvSpPr>
          <p:cNvPr id="208" name="Freeform 406"/>
          <p:cNvSpPr>
            <a:spLocks noEditPoints="1"/>
          </p:cNvSpPr>
          <p:nvPr/>
        </p:nvSpPr>
        <p:spPr bwMode="auto">
          <a:xfrm>
            <a:off x="350602"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Freeform 8">
            <a:extLst>
              <a:ext uri="{FF2B5EF4-FFF2-40B4-BE49-F238E27FC236}">
                <a16:creationId xmlns:a16="http://schemas.microsoft.com/office/drawing/2014/main" id="{BF40E596-5B38-E479-7E41-4F51CDA7C44C}"/>
              </a:ext>
            </a:extLst>
          </p:cNvPr>
          <p:cNvSpPr>
            <a:spLocks noEditPoints="1"/>
          </p:cNvSpPr>
          <p:nvPr/>
        </p:nvSpPr>
        <p:spPr bwMode="auto">
          <a:xfrm>
            <a:off x="485292" y="3492683"/>
            <a:ext cx="276904" cy="315879"/>
          </a:xfrm>
          <a:custGeom>
            <a:avLst/>
            <a:gdLst>
              <a:gd name="T0" fmla="*/ 209 w 255"/>
              <a:gd name="T1" fmla="*/ 46 h 311"/>
              <a:gd name="T2" fmla="*/ 255 w 255"/>
              <a:gd name="T3" fmla="*/ 46 h 311"/>
              <a:gd name="T4" fmla="*/ 255 w 255"/>
              <a:gd name="T5" fmla="*/ 239 h 311"/>
              <a:gd name="T6" fmla="*/ 223 w 255"/>
              <a:gd name="T7" fmla="*/ 239 h 311"/>
              <a:gd name="T8" fmla="*/ 223 w 255"/>
              <a:gd name="T9" fmla="*/ 75 h 311"/>
              <a:gd name="T10" fmla="*/ 180 w 255"/>
              <a:gd name="T11" fmla="*/ 32 h 311"/>
              <a:gd name="T12" fmla="*/ 73 w 255"/>
              <a:gd name="T13" fmla="*/ 32 h 311"/>
              <a:gd name="T14" fmla="*/ 73 w 255"/>
              <a:gd name="T15" fmla="*/ 0 h 311"/>
              <a:gd name="T16" fmla="*/ 209 w 255"/>
              <a:gd name="T17" fmla="*/ 0 h 311"/>
              <a:gd name="T18" fmla="*/ 209 w 255"/>
              <a:gd name="T19" fmla="*/ 46 h 311"/>
              <a:gd name="T20" fmla="*/ 214 w 255"/>
              <a:gd name="T21" fmla="*/ 0 h 311"/>
              <a:gd name="T22" fmla="*/ 214 w 255"/>
              <a:gd name="T23" fmla="*/ 41 h 311"/>
              <a:gd name="T24" fmla="*/ 255 w 255"/>
              <a:gd name="T25" fmla="*/ 41 h 311"/>
              <a:gd name="T26" fmla="*/ 214 w 255"/>
              <a:gd name="T27" fmla="*/ 0 h 311"/>
              <a:gd name="T28" fmla="*/ 173 w 255"/>
              <a:gd name="T29" fmla="*/ 37 h 311"/>
              <a:gd name="T30" fmla="*/ 37 w 255"/>
              <a:gd name="T31" fmla="*/ 37 h 311"/>
              <a:gd name="T32" fmla="*/ 37 w 255"/>
              <a:gd name="T33" fmla="*/ 68 h 311"/>
              <a:gd name="T34" fmla="*/ 143 w 255"/>
              <a:gd name="T35" fmla="*/ 68 h 311"/>
              <a:gd name="T36" fmla="*/ 186 w 255"/>
              <a:gd name="T37" fmla="*/ 112 h 311"/>
              <a:gd name="T38" fmla="*/ 186 w 255"/>
              <a:gd name="T39" fmla="*/ 275 h 311"/>
              <a:gd name="T40" fmla="*/ 218 w 255"/>
              <a:gd name="T41" fmla="*/ 275 h 311"/>
              <a:gd name="T42" fmla="*/ 218 w 255"/>
              <a:gd name="T43" fmla="*/ 82 h 311"/>
              <a:gd name="T44" fmla="*/ 173 w 255"/>
              <a:gd name="T45" fmla="*/ 82 h 311"/>
              <a:gd name="T46" fmla="*/ 173 w 255"/>
              <a:gd name="T47" fmla="*/ 37 h 311"/>
              <a:gd name="T48" fmla="*/ 177 w 255"/>
              <a:gd name="T49" fmla="*/ 37 h 311"/>
              <a:gd name="T50" fmla="*/ 177 w 255"/>
              <a:gd name="T51" fmla="*/ 78 h 311"/>
              <a:gd name="T52" fmla="*/ 218 w 255"/>
              <a:gd name="T53" fmla="*/ 78 h 311"/>
              <a:gd name="T54" fmla="*/ 177 w 255"/>
              <a:gd name="T55" fmla="*/ 37 h 311"/>
              <a:gd name="T56" fmla="*/ 136 w 255"/>
              <a:gd name="T57" fmla="*/ 73 h 311"/>
              <a:gd name="T58" fmla="*/ 0 w 255"/>
              <a:gd name="T59" fmla="*/ 73 h 311"/>
              <a:gd name="T60" fmla="*/ 0 w 255"/>
              <a:gd name="T61" fmla="*/ 311 h 311"/>
              <a:gd name="T62" fmla="*/ 182 w 255"/>
              <a:gd name="T63" fmla="*/ 311 h 311"/>
              <a:gd name="T64" fmla="*/ 182 w 255"/>
              <a:gd name="T65" fmla="*/ 119 h 311"/>
              <a:gd name="T66" fmla="*/ 136 w 255"/>
              <a:gd name="T67" fmla="*/ 119 h 311"/>
              <a:gd name="T68" fmla="*/ 136 w 255"/>
              <a:gd name="T69" fmla="*/ 73 h 311"/>
              <a:gd name="T70" fmla="*/ 182 w 255"/>
              <a:gd name="T71" fmla="*/ 114 h 311"/>
              <a:gd name="T72" fmla="*/ 141 w 255"/>
              <a:gd name="T73" fmla="*/ 114 h 311"/>
              <a:gd name="T74" fmla="*/ 141 w 255"/>
              <a:gd name="T75" fmla="*/ 73 h 311"/>
              <a:gd name="T76" fmla="*/ 182 w 255"/>
              <a:gd name="T7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 h="311">
                <a:moveTo>
                  <a:pt x="209" y="46"/>
                </a:moveTo>
                <a:lnTo>
                  <a:pt x="255" y="46"/>
                </a:lnTo>
                <a:lnTo>
                  <a:pt x="255" y="239"/>
                </a:lnTo>
                <a:lnTo>
                  <a:pt x="223" y="239"/>
                </a:lnTo>
                <a:lnTo>
                  <a:pt x="223" y="75"/>
                </a:lnTo>
                <a:lnTo>
                  <a:pt x="180" y="32"/>
                </a:lnTo>
                <a:lnTo>
                  <a:pt x="73" y="32"/>
                </a:lnTo>
                <a:lnTo>
                  <a:pt x="73" y="0"/>
                </a:lnTo>
                <a:lnTo>
                  <a:pt x="209" y="0"/>
                </a:lnTo>
                <a:lnTo>
                  <a:pt x="209" y="46"/>
                </a:lnTo>
                <a:close/>
                <a:moveTo>
                  <a:pt x="214" y="0"/>
                </a:moveTo>
                <a:lnTo>
                  <a:pt x="214" y="41"/>
                </a:lnTo>
                <a:lnTo>
                  <a:pt x="255" y="41"/>
                </a:lnTo>
                <a:lnTo>
                  <a:pt x="214" y="0"/>
                </a:lnTo>
                <a:close/>
                <a:moveTo>
                  <a:pt x="173" y="37"/>
                </a:moveTo>
                <a:lnTo>
                  <a:pt x="37" y="37"/>
                </a:lnTo>
                <a:lnTo>
                  <a:pt x="37" y="68"/>
                </a:lnTo>
                <a:lnTo>
                  <a:pt x="143" y="68"/>
                </a:lnTo>
                <a:lnTo>
                  <a:pt x="186" y="112"/>
                </a:lnTo>
                <a:lnTo>
                  <a:pt x="186" y="275"/>
                </a:lnTo>
                <a:lnTo>
                  <a:pt x="218" y="275"/>
                </a:lnTo>
                <a:lnTo>
                  <a:pt x="218" y="82"/>
                </a:lnTo>
                <a:lnTo>
                  <a:pt x="173" y="82"/>
                </a:lnTo>
                <a:lnTo>
                  <a:pt x="173" y="37"/>
                </a:lnTo>
                <a:close/>
                <a:moveTo>
                  <a:pt x="177" y="37"/>
                </a:moveTo>
                <a:lnTo>
                  <a:pt x="177" y="78"/>
                </a:lnTo>
                <a:lnTo>
                  <a:pt x="218" y="78"/>
                </a:lnTo>
                <a:lnTo>
                  <a:pt x="177" y="37"/>
                </a:lnTo>
                <a:close/>
                <a:moveTo>
                  <a:pt x="136" y="73"/>
                </a:moveTo>
                <a:lnTo>
                  <a:pt x="0" y="73"/>
                </a:lnTo>
                <a:lnTo>
                  <a:pt x="0" y="311"/>
                </a:lnTo>
                <a:lnTo>
                  <a:pt x="182" y="311"/>
                </a:lnTo>
                <a:lnTo>
                  <a:pt x="182" y="119"/>
                </a:lnTo>
                <a:lnTo>
                  <a:pt x="136" y="119"/>
                </a:lnTo>
                <a:lnTo>
                  <a:pt x="136" y="73"/>
                </a:lnTo>
                <a:close/>
                <a:moveTo>
                  <a:pt x="182" y="114"/>
                </a:moveTo>
                <a:lnTo>
                  <a:pt x="141" y="114"/>
                </a:lnTo>
                <a:lnTo>
                  <a:pt x="141" y="73"/>
                </a:lnTo>
                <a:lnTo>
                  <a:pt x="182"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16">
            <a:extLst>
              <a:ext uri="{FF2B5EF4-FFF2-40B4-BE49-F238E27FC236}">
                <a16:creationId xmlns:a16="http://schemas.microsoft.com/office/drawing/2014/main" id="{52819912-1D61-7A8A-7ECB-47E11D5C357B}"/>
              </a:ext>
            </a:extLst>
          </p:cNvPr>
          <p:cNvSpPr/>
          <p:nvPr/>
        </p:nvSpPr>
        <p:spPr>
          <a:xfrm>
            <a:off x="1643282" y="3991781"/>
            <a:ext cx="914400" cy="171319"/>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A85BB86-5DA2-80B7-8383-62A868124B9A}"/>
              </a:ext>
            </a:extLst>
          </p:cNvPr>
          <p:cNvSpPr/>
          <p:nvPr/>
        </p:nvSpPr>
        <p:spPr>
          <a:xfrm>
            <a:off x="1643282" y="4487337"/>
            <a:ext cx="914400" cy="171319"/>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698131F-F5AE-5D53-D5B4-080F3A4576C4}"/>
              </a:ext>
            </a:extLst>
          </p:cNvPr>
          <p:cNvSpPr txBox="1"/>
          <p:nvPr/>
        </p:nvSpPr>
        <p:spPr>
          <a:xfrm>
            <a:off x="1572990" y="3825970"/>
            <a:ext cx="1234574" cy="215444"/>
          </a:xfrm>
          <a:prstGeom prst="rect">
            <a:avLst/>
          </a:prstGeom>
          <a:noFill/>
        </p:spPr>
        <p:txBody>
          <a:bodyPr wrap="square" rtlCol="0">
            <a:spAutoFit/>
          </a:bodyPr>
          <a:lstStyle/>
          <a:p>
            <a:r>
              <a:rPr kumimoji="1" lang="ja-JP" altLang="en-US" sz="800"/>
              <a:t>摘要</a:t>
            </a:r>
          </a:p>
        </p:txBody>
      </p:sp>
      <p:sp>
        <p:nvSpPr>
          <p:cNvPr id="21" name="テキスト ボックス 20">
            <a:extLst>
              <a:ext uri="{FF2B5EF4-FFF2-40B4-BE49-F238E27FC236}">
                <a16:creationId xmlns:a16="http://schemas.microsoft.com/office/drawing/2014/main" id="{710FFC47-8E35-14E5-58B0-8A2D013926A5}"/>
              </a:ext>
            </a:extLst>
          </p:cNvPr>
          <p:cNvSpPr txBox="1"/>
          <p:nvPr/>
        </p:nvSpPr>
        <p:spPr>
          <a:xfrm>
            <a:off x="1572990" y="4322573"/>
            <a:ext cx="1234574" cy="215444"/>
          </a:xfrm>
          <a:prstGeom prst="rect">
            <a:avLst/>
          </a:prstGeom>
          <a:noFill/>
        </p:spPr>
        <p:txBody>
          <a:bodyPr wrap="square" rtlCol="0">
            <a:spAutoFit/>
          </a:bodyPr>
          <a:lstStyle/>
          <a:p>
            <a:r>
              <a:rPr kumimoji="1" lang="ja-JP" altLang="en-US" sz="800"/>
              <a:t>摘要</a:t>
            </a:r>
          </a:p>
        </p:txBody>
      </p:sp>
      <p:sp>
        <p:nvSpPr>
          <p:cNvPr id="22" name="矢印: 下 21">
            <a:extLst>
              <a:ext uri="{FF2B5EF4-FFF2-40B4-BE49-F238E27FC236}">
                <a16:creationId xmlns:a16="http://schemas.microsoft.com/office/drawing/2014/main" id="{9D76B81E-0197-ED69-F8A6-149118C53612}"/>
              </a:ext>
            </a:extLst>
          </p:cNvPr>
          <p:cNvSpPr/>
          <p:nvPr/>
        </p:nvSpPr>
        <p:spPr>
          <a:xfrm>
            <a:off x="1909803" y="4198227"/>
            <a:ext cx="156317" cy="218255"/>
          </a:xfrm>
          <a:prstGeom prst="downArrow">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DB58887-5485-D57D-2518-CD6E4A532651}"/>
              </a:ext>
            </a:extLst>
          </p:cNvPr>
          <p:cNvSpPr txBox="1"/>
          <p:nvPr/>
        </p:nvSpPr>
        <p:spPr>
          <a:xfrm>
            <a:off x="2045260" y="4199435"/>
            <a:ext cx="512422" cy="253916"/>
          </a:xfrm>
          <a:prstGeom prst="rect">
            <a:avLst/>
          </a:prstGeom>
          <a:noFill/>
        </p:spPr>
        <p:txBody>
          <a:bodyPr wrap="square" rtlCol="0">
            <a:spAutoFit/>
          </a:bodyPr>
          <a:lstStyle/>
          <a:p>
            <a:r>
              <a:rPr lang="ja-JP" altLang="en-US" sz="1050">
                <a:solidFill>
                  <a:srgbClr val="008CCF"/>
                </a:solidFill>
              </a:rPr>
              <a:t>置換</a:t>
            </a:r>
            <a:endParaRPr kumimoji="1" lang="ja-JP" altLang="en-US" sz="1050">
              <a:solidFill>
                <a:srgbClr val="008CCF"/>
              </a:solidFill>
            </a:endParaRPr>
          </a:p>
        </p:txBody>
      </p:sp>
      <p:sp>
        <p:nvSpPr>
          <p:cNvPr id="32" name="テキスト ボックス 31">
            <a:extLst>
              <a:ext uri="{FF2B5EF4-FFF2-40B4-BE49-F238E27FC236}">
                <a16:creationId xmlns:a16="http://schemas.microsoft.com/office/drawing/2014/main" id="{2C6D69A7-31B3-048A-60C0-493DD0E247F1}"/>
              </a:ext>
            </a:extLst>
          </p:cNvPr>
          <p:cNvSpPr txBox="1"/>
          <p:nvPr/>
        </p:nvSpPr>
        <p:spPr>
          <a:xfrm>
            <a:off x="1605940" y="3998809"/>
            <a:ext cx="1234574" cy="200055"/>
          </a:xfrm>
          <a:prstGeom prst="rect">
            <a:avLst/>
          </a:prstGeom>
          <a:noFill/>
        </p:spPr>
        <p:txBody>
          <a:bodyPr wrap="square" rtlCol="0">
            <a:spAutoFit/>
          </a:bodyPr>
          <a:lstStyle/>
          <a:p>
            <a:r>
              <a:rPr lang="en-US" altLang="ja-JP" sz="700" b="1"/>
              <a:t>6</a:t>
            </a:r>
            <a:r>
              <a:rPr lang="ja-JP" altLang="en-US" sz="700" b="1"/>
              <a:t>月分</a:t>
            </a:r>
            <a:r>
              <a:rPr lang="ja-JP" altLang="en-US" sz="700"/>
              <a:t>広告宣伝費</a:t>
            </a:r>
            <a:endParaRPr kumimoji="1" lang="ja-JP" altLang="en-US" sz="700"/>
          </a:p>
        </p:txBody>
      </p:sp>
      <p:sp>
        <p:nvSpPr>
          <p:cNvPr id="33" name="テキスト ボックス 32">
            <a:extLst>
              <a:ext uri="{FF2B5EF4-FFF2-40B4-BE49-F238E27FC236}">
                <a16:creationId xmlns:a16="http://schemas.microsoft.com/office/drawing/2014/main" id="{1F16A2D2-EBC3-6A92-E59A-7C35CDC8BF09}"/>
              </a:ext>
            </a:extLst>
          </p:cNvPr>
          <p:cNvSpPr txBox="1"/>
          <p:nvPr/>
        </p:nvSpPr>
        <p:spPr>
          <a:xfrm>
            <a:off x="1605940" y="4493880"/>
            <a:ext cx="1234574" cy="200055"/>
          </a:xfrm>
          <a:prstGeom prst="rect">
            <a:avLst/>
          </a:prstGeom>
          <a:noFill/>
        </p:spPr>
        <p:txBody>
          <a:bodyPr wrap="square" rtlCol="0">
            <a:spAutoFit/>
          </a:bodyPr>
          <a:lstStyle/>
          <a:p>
            <a:r>
              <a:rPr lang="en-US" altLang="ja-JP" sz="700" b="1"/>
              <a:t>7</a:t>
            </a:r>
            <a:r>
              <a:rPr lang="ja-JP" altLang="en-US" sz="700" b="1"/>
              <a:t>月分</a:t>
            </a:r>
            <a:r>
              <a:rPr lang="ja-JP" altLang="en-US" sz="700"/>
              <a:t>広告宣伝費</a:t>
            </a:r>
            <a:endParaRPr kumimoji="1" lang="ja-JP" altLang="en-US" sz="700"/>
          </a:p>
        </p:txBody>
      </p:sp>
      <p:sp>
        <p:nvSpPr>
          <p:cNvPr id="24" name="Freeform 12">
            <a:extLst>
              <a:ext uri="{FF2B5EF4-FFF2-40B4-BE49-F238E27FC236}">
                <a16:creationId xmlns:a16="http://schemas.microsoft.com/office/drawing/2014/main" id="{EA24DB58-C477-DB57-9891-FBCE741A0506}"/>
              </a:ext>
            </a:extLst>
          </p:cNvPr>
          <p:cNvSpPr>
            <a:spLocks noEditPoints="1"/>
          </p:cNvSpPr>
          <p:nvPr/>
        </p:nvSpPr>
        <p:spPr bwMode="auto">
          <a:xfrm>
            <a:off x="832630" y="4100397"/>
            <a:ext cx="607850" cy="489410"/>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007BC7"/>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7" name="グループ化 26">
            <a:extLst>
              <a:ext uri="{FF2B5EF4-FFF2-40B4-BE49-F238E27FC236}">
                <a16:creationId xmlns:a16="http://schemas.microsoft.com/office/drawing/2014/main" id="{615E3839-D02D-7C80-A97D-11335717BF8A}"/>
              </a:ext>
            </a:extLst>
          </p:cNvPr>
          <p:cNvGrpSpPr/>
          <p:nvPr/>
        </p:nvGrpSpPr>
        <p:grpSpPr>
          <a:xfrm>
            <a:off x="832630" y="2924705"/>
            <a:ext cx="607850" cy="489410"/>
            <a:chOff x="832630" y="2924705"/>
            <a:chExt cx="607850" cy="489410"/>
          </a:xfrm>
        </p:grpSpPr>
        <p:sp>
          <p:nvSpPr>
            <p:cNvPr id="9" name="Freeform 12">
              <a:extLst>
                <a:ext uri="{FF2B5EF4-FFF2-40B4-BE49-F238E27FC236}">
                  <a16:creationId xmlns:a16="http://schemas.microsoft.com/office/drawing/2014/main" id="{21EFCE4F-9E46-9BEF-59C0-B478B05C05FF}"/>
                </a:ext>
              </a:extLst>
            </p:cNvPr>
            <p:cNvSpPr>
              <a:spLocks noEditPoints="1"/>
            </p:cNvSpPr>
            <p:nvPr/>
          </p:nvSpPr>
          <p:spPr bwMode="auto">
            <a:xfrm>
              <a:off x="832630" y="2924705"/>
              <a:ext cx="607850" cy="489410"/>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007BC7"/>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6" name="図 25">
              <a:extLst>
                <a:ext uri="{FF2B5EF4-FFF2-40B4-BE49-F238E27FC236}">
                  <a16:creationId xmlns:a16="http://schemas.microsoft.com/office/drawing/2014/main" id="{DCBE9831-1045-E925-D171-A2E0BD4E80C1}"/>
                </a:ext>
              </a:extLst>
            </p:cNvPr>
            <p:cNvPicPr preferRelativeResize="0">
              <a:picLocks/>
            </p:cNvPicPr>
            <p:nvPr/>
          </p:nvPicPr>
          <p:blipFill>
            <a:blip r:embed="rId3"/>
            <a:stretch>
              <a:fillRect/>
            </a:stretch>
          </p:blipFill>
          <p:spPr>
            <a:xfrm>
              <a:off x="867931" y="2966459"/>
              <a:ext cx="540000" cy="324000"/>
            </a:xfrm>
            <a:prstGeom prst="rect">
              <a:avLst/>
            </a:prstGeom>
          </p:spPr>
        </p:pic>
      </p:grpSp>
    </p:spTree>
    <p:extLst>
      <p:ext uri="{BB962C8B-B14F-4D97-AF65-F5344CB8AC3E}">
        <p14:creationId xmlns:p14="http://schemas.microsoft.com/office/powerpoint/2010/main" val="418396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図 106"/>
          <p:cNvPicPr>
            <a:picLocks noChangeAspect="1"/>
          </p:cNvPicPr>
          <p:nvPr/>
        </p:nvPicPr>
        <p:blipFill>
          <a:blip r:embed="rId2"/>
          <a:stretch>
            <a:fillRect/>
          </a:stretch>
        </p:blipFill>
        <p:spPr>
          <a:xfrm>
            <a:off x="372143" y="690474"/>
            <a:ext cx="1246749" cy="909168"/>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1043608" y="1934020"/>
            <a:ext cx="2335532" cy="307777"/>
          </a:xfrm>
          <a:prstGeom prst="rect">
            <a:avLst/>
          </a:prstGeom>
          <a:noFill/>
        </p:spPr>
        <p:txBody>
          <a:bodyPr wrap="square" rtlCol="0">
            <a:spAutoFit/>
          </a:bodyPr>
          <a:lstStyle/>
          <a:p>
            <a:pPr lvl="0">
              <a:defRPr/>
            </a:pPr>
            <a:r>
              <a:rPr lang="ja-JP" altLang="en-US" sz="1400" b="1">
                <a:solidFill>
                  <a:srgbClr val="173F61"/>
                </a:solidFill>
              </a:rPr>
              <a:t>マスタ複写機能</a:t>
            </a:r>
            <a:endParaRPr kumimoji="0" lang="ja-JP" altLang="en-US" sz="1400" b="1" i="0" u="none" strike="noStrike" kern="0" cap="none" spc="0" normalizeH="0" baseline="0" noProof="0">
              <a:ln>
                <a:noFill/>
              </a:ln>
              <a:solidFill>
                <a:srgbClr val="173F61"/>
              </a:solidFill>
              <a:effectLst/>
              <a:uLnTx/>
              <a:uFillTx/>
            </a:endParaRP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527884"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rPr>
              <a:t> </a:t>
            </a: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28184"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555236"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912260"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グループ全体分析</a:t>
            </a:r>
          </a:p>
        </p:txBody>
      </p:sp>
      <p:sp>
        <p:nvSpPr>
          <p:cNvPr id="16" name="テキスト ボックス 15"/>
          <p:cNvSpPr txBox="1"/>
          <p:nvPr/>
        </p:nvSpPr>
        <p:spPr>
          <a:xfrm>
            <a:off x="3904178" y="1886264"/>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グループ内 取引可</a:t>
            </a:r>
          </a:p>
        </p:txBody>
      </p:sp>
      <p:sp>
        <p:nvSpPr>
          <p:cNvPr id="81" name="テキスト ボックス 80"/>
          <p:cNvSpPr txBox="1"/>
          <p:nvPr/>
        </p:nvSpPr>
        <p:spPr>
          <a:xfrm>
            <a:off x="2688001" y="877621"/>
            <a:ext cx="6203999" cy="584775"/>
          </a:xfrm>
          <a:prstGeom prst="rect">
            <a:avLst/>
          </a:prstGeom>
          <a:noFill/>
        </p:spPr>
        <p:txBody>
          <a:bodyPr wrap="square" rtlCol="0">
            <a:spAutoFit/>
          </a:bodyPr>
          <a:lstStyle/>
          <a:p>
            <a:pPr lvl="0">
              <a:defRPr/>
            </a:pPr>
            <a:r>
              <a:rPr kumimoji="0" lang="ja-JP" altLang="en-US" sz="3200" b="1" kern="0">
                <a:solidFill>
                  <a:schemeClr val="accent6">
                    <a:lumMod val="50000"/>
                  </a:schemeClr>
                </a:solidFill>
              </a:rPr>
              <a:t>グループ会社管理対応</a:t>
            </a:r>
          </a:p>
        </p:txBody>
      </p:sp>
      <p:sp>
        <p:nvSpPr>
          <p:cNvPr id="208" name="Freeform 406"/>
          <p:cNvSpPr>
            <a:spLocks noEditPoints="1"/>
          </p:cNvSpPr>
          <p:nvPr/>
        </p:nvSpPr>
        <p:spPr bwMode="auto">
          <a:xfrm>
            <a:off x="506564"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08" name="グループ化 107"/>
          <p:cNvGrpSpPr/>
          <p:nvPr/>
        </p:nvGrpSpPr>
        <p:grpSpPr>
          <a:xfrm>
            <a:off x="3443859" y="3572735"/>
            <a:ext cx="2349749" cy="1200991"/>
            <a:chOff x="3437077" y="5112486"/>
            <a:chExt cx="2412019" cy="1215575"/>
          </a:xfrm>
        </p:grpSpPr>
        <p:pic>
          <p:nvPicPr>
            <p:cNvPr id="109" name="図 108"/>
            <p:cNvPicPr>
              <a:picLocks noChangeAspect="1"/>
            </p:cNvPicPr>
            <p:nvPr/>
          </p:nvPicPr>
          <p:blipFill>
            <a:blip r:embed="rId3"/>
            <a:stretch>
              <a:fillRect/>
            </a:stretch>
          </p:blipFill>
          <p:spPr>
            <a:xfrm>
              <a:off x="3437077" y="5112486"/>
              <a:ext cx="304446" cy="400139"/>
            </a:xfrm>
            <a:prstGeom prst="rect">
              <a:avLst/>
            </a:prstGeom>
          </p:spPr>
        </p:pic>
        <p:pic>
          <p:nvPicPr>
            <p:cNvPr id="110" name="図 109"/>
            <p:cNvPicPr>
              <a:picLocks noChangeAspect="1"/>
            </p:cNvPicPr>
            <p:nvPr/>
          </p:nvPicPr>
          <p:blipFill>
            <a:blip r:embed="rId4"/>
            <a:stretch>
              <a:fillRect/>
            </a:stretch>
          </p:blipFill>
          <p:spPr>
            <a:xfrm>
              <a:off x="4760135" y="5181932"/>
              <a:ext cx="332253" cy="337444"/>
            </a:xfrm>
            <a:prstGeom prst="rect">
              <a:avLst/>
            </a:prstGeom>
          </p:spPr>
        </p:pic>
        <p:pic>
          <p:nvPicPr>
            <p:cNvPr id="111" name="図 110"/>
            <p:cNvPicPr>
              <a:picLocks noChangeAspect="1"/>
            </p:cNvPicPr>
            <p:nvPr/>
          </p:nvPicPr>
          <p:blipFill>
            <a:blip r:embed="rId5"/>
            <a:stretch>
              <a:fillRect/>
            </a:stretch>
          </p:blipFill>
          <p:spPr>
            <a:xfrm>
              <a:off x="3439144" y="5543982"/>
              <a:ext cx="304826" cy="402371"/>
            </a:xfrm>
            <a:prstGeom prst="rect">
              <a:avLst/>
            </a:prstGeom>
          </p:spPr>
        </p:pic>
        <p:pic>
          <p:nvPicPr>
            <p:cNvPr id="112" name="図 111"/>
            <p:cNvPicPr>
              <a:picLocks noChangeAspect="1"/>
            </p:cNvPicPr>
            <p:nvPr/>
          </p:nvPicPr>
          <p:blipFill>
            <a:blip r:embed="rId6"/>
            <a:stretch>
              <a:fillRect/>
            </a:stretch>
          </p:blipFill>
          <p:spPr>
            <a:xfrm>
              <a:off x="3440204" y="5945710"/>
              <a:ext cx="313306" cy="313306"/>
            </a:xfrm>
            <a:prstGeom prst="rect">
              <a:avLst/>
            </a:prstGeom>
          </p:spPr>
        </p:pic>
        <p:sp>
          <p:nvSpPr>
            <p:cNvPr id="113" name="Freeform 370"/>
            <p:cNvSpPr>
              <a:spLocks noEditPoints="1"/>
            </p:cNvSpPr>
            <p:nvPr/>
          </p:nvSpPr>
          <p:spPr bwMode="auto">
            <a:xfrm>
              <a:off x="4255206" y="5436314"/>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右矢印 113"/>
            <p:cNvSpPr/>
            <p:nvPr/>
          </p:nvSpPr>
          <p:spPr>
            <a:xfrm>
              <a:off x="3779883" y="5621626"/>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右矢印 114"/>
            <p:cNvSpPr/>
            <p:nvPr/>
          </p:nvSpPr>
          <p:spPr>
            <a:xfrm rot="19418949">
              <a:off x="3787875" y="5958015"/>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右矢印 115"/>
            <p:cNvSpPr/>
            <p:nvPr/>
          </p:nvSpPr>
          <p:spPr>
            <a:xfrm rot="2412364">
              <a:off x="3809998" y="5285757"/>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右矢印 116"/>
            <p:cNvSpPr/>
            <p:nvPr/>
          </p:nvSpPr>
          <p:spPr>
            <a:xfrm>
              <a:off x="4782635" y="5609332"/>
              <a:ext cx="403863" cy="220800"/>
            </a:xfrm>
            <a:prstGeom prst="rightArrow">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3902098" y="6112617"/>
              <a:ext cx="481665" cy="215444"/>
            </a:xfrm>
            <a:prstGeom prst="rect">
              <a:avLst/>
            </a:prstGeom>
            <a:noFill/>
          </p:spPr>
          <p:txBody>
            <a:bodyPr wrap="square" rtlCol="0">
              <a:spAutoFit/>
            </a:bodyPr>
            <a:lstStyle/>
            <a:p>
              <a:r>
                <a:rPr kumimoji="1" lang="ja-JP" altLang="en-US" sz="800"/>
                <a:t>入力</a:t>
              </a:r>
            </a:p>
          </p:txBody>
        </p:sp>
        <p:sp>
          <p:nvSpPr>
            <p:cNvPr id="119" name="テキスト ボックス 118"/>
            <p:cNvSpPr txBox="1"/>
            <p:nvPr/>
          </p:nvSpPr>
          <p:spPr>
            <a:xfrm>
              <a:off x="4674816" y="5909257"/>
              <a:ext cx="792820" cy="215444"/>
            </a:xfrm>
            <a:prstGeom prst="rect">
              <a:avLst/>
            </a:prstGeom>
            <a:noFill/>
          </p:spPr>
          <p:txBody>
            <a:bodyPr wrap="square" rtlCol="0">
              <a:spAutoFit/>
            </a:bodyPr>
            <a:lstStyle/>
            <a:p>
              <a:r>
                <a:rPr lang="ja-JP" altLang="en-US" sz="800"/>
                <a:t>一括支払</a:t>
              </a:r>
              <a:endParaRPr kumimoji="1" lang="ja-JP" altLang="en-US" sz="800"/>
            </a:p>
          </p:txBody>
        </p:sp>
        <p:grpSp>
          <p:nvGrpSpPr>
            <p:cNvPr id="120" name="グループ化 119"/>
            <p:cNvGrpSpPr/>
            <p:nvPr/>
          </p:nvGrpSpPr>
          <p:grpSpPr>
            <a:xfrm>
              <a:off x="5157274" y="5301845"/>
              <a:ext cx="691822" cy="687823"/>
              <a:chOff x="4155556" y="4426941"/>
              <a:chExt cx="691822" cy="687823"/>
            </a:xfrm>
          </p:grpSpPr>
          <p:sp>
            <p:nvSpPr>
              <p:cNvPr id="121" name="Freeform 412"/>
              <p:cNvSpPr>
                <a:spLocks noEditPoints="1"/>
              </p:cNvSpPr>
              <p:nvPr/>
            </p:nvSpPr>
            <p:spPr bwMode="auto">
              <a:xfrm>
                <a:off x="4155556" y="4426941"/>
                <a:ext cx="691822" cy="687823"/>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テキスト ボックス 121"/>
              <p:cNvSpPr txBox="1"/>
              <p:nvPr/>
            </p:nvSpPr>
            <p:spPr>
              <a:xfrm>
                <a:off x="4240706" y="4856045"/>
                <a:ext cx="532289" cy="233635"/>
              </a:xfrm>
              <a:prstGeom prst="rect">
                <a:avLst/>
              </a:prstGeom>
              <a:solidFill>
                <a:schemeClr val="tx2"/>
              </a:solidFill>
            </p:spPr>
            <p:txBody>
              <a:bodyPr wrap="square" rtlCol="0">
                <a:spAutoFit/>
              </a:bodyPr>
              <a:lstStyle/>
              <a:p>
                <a:r>
                  <a:rPr kumimoji="1" lang="en-US" altLang="ja-JP" sz="900">
                    <a:solidFill>
                      <a:schemeClr val="bg1"/>
                    </a:solidFill>
                  </a:rPr>
                  <a:t>BANK</a:t>
                </a:r>
                <a:endParaRPr kumimoji="1" lang="ja-JP" altLang="en-US" sz="900">
                  <a:solidFill>
                    <a:schemeClr val="bg1"/>
                  </a:solidFill>
                </a:endParaRPr>
              </a:p>
            </p:txBody>
          </p:sp>
        </p:grpSp>
      </p:grpSp>
      <p:sp>
        <p:nvSpPr>
          <p:cNvPr id="123" name="Freeform 364"/>
          <p:cNvSpPr>
            <a:spLocks noEditPoints="1"/>
          </p:cNvSpPr>
          <p:nvPr/>
        </p:nvSpPr>
        <p:spPr bwMode="auto">
          <a:xfrm>
            <a:off x="7298375" y="2883922"/>
            <a:ext cx="444844" cy="77553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下矢印 123"/>
          <p:cNvSpPr/>
          <p:nvPr/>
        </p:nvSpPr>
        <p:spPr>
          <a:xfrm rot="14112920">
            <a:off x="4617534" y="2236138"/>
            <a:ext cx="171261" cy="38139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下矢印 124"/>
          <p:cNvSpPr/>
          <p:nvPr/>
        </p:nvSpPr>
        <p:spPr>
          <a:xfrm rot="16200000">
            <a:off x="4630606" y="2614937"/>
            <a:ext cx="171261" cy="3717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下矢印 125"/>
          <p:cNvSpPr/>
          <p:nvPr/>
        </p:nvSpPr>
        <p:spPr>
          <a:xfrm rot="18539777">
            <a:off x="4683567" y="2918453"/>
            <a:ext cx="171261" cy="3987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9" name="グループ化 514"/>
          <p:cNvGrpSpPr/>
          <p:nvPr/>
        </p:nvGrpSpPr>
        <p:grpSpPr>
          <a:xfrm>
            <a:off x="3615351" y="2413783"/>
            <a:ext cx="461507" cy="350049"/>
            <a:chOff x="3203848" y="3291830"/>
            <a:chExt cx="381000" cy="381000"/>
          </a:xfrm>
          <a:solidFill>
            <a:schemeClr val="tx2"/>
          </a:solidFill>
        </p:grpSpPr>
        <p:sp>
          <p:nvSpPr>
            <p:cNvPr id="200"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1"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02" name="フローチャート: 書類 201"/>
          <p:cNvSpPr/>
          <p:nvPr/>
        </p:nvSpPr>
        <p:spPr>
          <a:xfrm>
            <a:off x="3480592" y="2787774"/>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3" name="グループ化 202"/>
          <p:cNvGrpSpPr/>
          <p:nvPr/>
        </p:nvGrpSpPr>
        <p:grpSpPr>
          <a:xfrm>
            <a:off x="3510173" y="2846655"/>
            <a:ext cx="678011" cy="191959"/>
            <a:chOff x="3224375" y="3871160"/>
            <a:chExt cx="771046" cy="187574"/>
          </a:xfrm>
        </p:grpSpPr>
        <p:cxnSp>
          <p:nvCxnSpPr>
            <p:cNvPr id="204" name="直線コネクタ 203"/>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6" name="テキスト ボックス 205"/>
          <p:cNvSpPr txBox="1"/>
          <p:nvPr/>
        </p:nvSpPr>
        <p:spPr>
          <a:xfrm>
            <a:off x="4438444" y="3232669"/>
            <a:ext cx="792820" cy="215444"/>
          </a:xfrm>
          <a:prstGeom prst="rect">
            <a:avLst/>
          </a:prstGeom>
          <a:noFill/>
        </p:spPr>
        <p:txBody>
          <a:bodyPr wrap="square" rtlCol="0">
            <a:spAutoFit/>
          </a:bodyPr>
          <a:lstStyle/>
          <a:p>
            <a:r>
              <a:rPr lang="ja-JP" altLang="en-US" sz="800"/>
              <a:t>自動起票</a:t>
            </a:r>
            <a:endParaRPr lang="en-US" altLang="ja-JP" sz="800"/>
          </a:p>
        </p:txBody>
      </p:sp>
      <p:sp>
        <p:nvSpPr>
          <p:cNvPr id="220" name="Freeform 380"/>
          <p:cNvSpPr>
            <a:spLocks noEditPoints="1"/>
          </p:cNvSpPr>
          <p:nvPr/>
        </p:nvSpPr>
        <p:spPr bwMode="auto">
          <a:xfrm>
            <a:off x="4319410" y="3033597"/>
            <a:ext cx="294343" cy="205931"/>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36"/>
          <p:cNvSpPr>
            <a:spLocks noEditPoints="1"/>
          </p:cNvSpPr>
          <p:nvPr/>
        </p:nvSpPr>
        <p:spPr bwMode="auto">
          <a:xfrm>
            <a:off x="8255142" y="2376511"/>
            <a:ext cx="514746" cy="373107"/>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222" name="グループ化 259"/>
          <p:cNvGrpSpPr/>
          <p:nvPr/>
        </p:nvGrpSpPr>
        <p:grpSpPr>
          <a:xfrm>
            <a:off x="8302010" y="3566241"/>
            <a:ext cx="399396" cy="415365"/>
            <a:chOff x="3985816" y="682625"/>
            <a:chExt cx="381000" cy="381000"/>
          </a:xfrm>
          <a:solidFill>
            <a:schemeClr val="accent5"/>
          </a:solidFill>
        </p:grpSpPr>
        <p:sp>
          <p:nvSpPr>
            <p:cNvPr id="223"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4"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5"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6" name="Freeform 422"/>
          <p:cNvSpPr>
            <a:spLocks noEditPoints="1"/>
          </p:cNvSpPr>
          <p:nvPr/>
        </p:nvSpPr>
        <p:spPr bwMode="auto">
          <a:xfrm>
            <a:off x="8299989" y="4254721"/>
            <a:ext cx="433399" cy="423309"/>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418"/>
          <p:cNvSpPr>
            <a:spLocks noEditPoints="1"/>
          </p:cNvSpPr>
          <p:nvPr/>
        </p:nvSpPr>
        <p:spPr bwMode="auto">
          <a:xfrm>
            <a:off x="8302010" y="3074814"/>
            <a:ext cx="410383" cy="317599"/>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228" name="直線コネクタ 227"/>
          <p:cNvCxnSpPr>
            <a:endCxn id="123" idx="33"/>
          </p:cNvCxnSpPr>
          <p:nvPr/>
        </p:nvCxnSpPr>
        <p:spPr>
          <a:xfrm>
            <a:off x="6760875" y="2657133"/>
            <a:ext cx="542290" cy="363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flipV="1">
            <a:off x="6765169" y="3265548"/>
            <a:ext cx="506587" cy="8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229"/>
          <p:cNvCxnSpPr>
            <a:endCxn id="123" idx="18"/>
          </p:cNvCxnSpPr>
          <p:nvPr/>
        </p:nvCxnSpPr>
        <p:spPr>
          <a:xfrm flipV="1">
            <a:off x="6857465" y="3285987"/>
            <a:ext cx="452286" cy="56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直線コネクタ 230"/>
          <p:cNvCxnSpPr>
            <a:stCxn id="238" idx="8"/>
          </p:cNvCxnSpPr>
          <p:nvPr/>
        </p:nvCxnSpPr>
        <p:spPr>
          <a:xfrm flipV="1">
            <a:off x="6785874" y="3315570"/>
            <a:ext cx="507061" cy="1215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直線コネクタ 231"/>
          <p:cNvCxnSpPr>
            <a:endCxn id="123" idx="57"/>
          </p:cNvCxnSpPr>
          <p:nvPr/>
        </p:nvCxnSpPr>
        <p:spPr>
          <a:xfrm flipH="1">
            <a:off x="7743219" y="2652933"/>
            <a:ext cx="522452" cy="53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直線コネクタ 232"/>
          <p:cNvCxnSpPr>
            <a:endCxn id="123" idx="27"/>
          </p:cNvCxnSpPr>
          <p:nvPr/>
        </p:nvCxnSpPr>
        <p:spPr>
          <a:xfrm flipH="1" flipV="1">
            <a:off x="7732442" y="3285987"/>
            <a:ext cx="548278" cy="5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直線コネクタ 233"/>
          <p:cNvCxnSpPr>
            <a:endCxn id="123" idx="27"/>
          </p:cNvCxnSpPr>
          <p:nvPr/>
        </p:nvCxnSpPr>
        <p:spPr>
          <a:xfrm flipH="1" flipV="1">
            <a:off x="7732442" y="3285987"/>
            <a:ext cx="556139" cy="440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直線コネクタ 234"/>
          <p:cNvCxnSpPr>
            <a:endCxn id="123" idx="27"/>
          </p:cNvCxnSpPr>
          <p:nvPr/>
        </p:nvCxnSpPr>
        <p:spPr>
          <a:xfrm flipH="1" flipV="1">
            <a:off x="7732442" y="3285987"/>
            <a:ext cx="569568" cy="1264748"/>
          </a:xfrm>
          <a:prstGeom prst="line">
            <a:avLst/>
          </a:prstGeom>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3455876" y="2161132"/>
            <a:ext cx="1637713" cy="276999"/>
          </a:xfrm>
          <a:prstGeom prst="rect">
            <a:avLst/>
          </a:prstGeom>
          <a:noFill/>
        </p:spPr>
        <p:txBody>
          <a:bodyPr wrap="square" rtlCol="0">
            <a:spAutoFit/>
          </a:bodyPr>
          <a:lstStyle/>
          <a:p>
            <a:r>
              <a:rPr lang="ja-JP" altLang="en-US" sz="1200"/>
              <a:t>一括起票</a:t>
            </a:r>
            <a:endParaRPr kumimoji="1" lang="ja-JP" altLang="en-US" sz="1200"/>
          </a:p>
        </p:txBody>
      </p:sp>
      <p:sp>
        <p:nvSpPr>
          <p:cNvPr id="237" name="テキスト ボックス 236"/>
          <p:cNvSpPr txBox="1"/>
          <p:nvPr/>
        </p:nvSpPr>
        <p:spPr>
          <a:xfrm>
            <a:off x="3490311" y="3363933"/>
            <a:ext cx="1637713" cy="276999"/>
          </a:xfrm>
          <a:prstGeom prst="rect">
            <a:avLst/>
          </a:prstGeom>
          <a:noFill/>
        </p:spPr>
        <p:txBody>
          <a:bodyPr wrap="square" rtlCol="0">
            <a:spAutoFit/>
          </a:bodyPr>
          <a:lstStyle/>
          <a:p>
            <a:r>
              <a:rPr lang="ja-JP" altLang="en-US" sz="1200"/>
              <a:t>集中支払</a:t>
            </a:r>
            <a:endParaRPr kumimoji="1" lang="ja-JP" altLang="en-US" sz="1200"/>
          </a:p>
        </p:txBody>
      </p:sp>
      <p:sp>
        <p:nvSpPr>
          <p:cNvPr id="238" name="Freeform 368"/>
          <p:cNvSpPr>
            <a:spLocks noEditPoints="1"/>
          </p:cNvSpPr>
          <p:nvPr/>
        </p:nvSpPr>
        <p:spPr bwMode="auto">
          <a:xfrm>
            <a:off x="6446017" y="4232223"/>
            <a:ext cx="364947" cy="41842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370"/>
          <p:cNvSpPr>
            <a:spLocks noEditPoints="1"/>
          </p:cNvSpPr>
          <p:nvPr/>
        </p:nvSpPr>
        <p:spPr bwMode="auto">
          <a:xfrm>
            <a:off x="6446017" y="3650707"/>
            <a:ext cx="370564" cy="390338"/>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40" name="グループ化 493"/>
          <p:cNvGrpSpPr/>
          <p:nvPr/>
        </p:nvGrpSpPr>
        <p:grpSpPr>
          <a:xfrm>
            <a:off x="6402881" y="3033330"/>
            <a:ext cx="409610" cy="402516"/>
            <a:chOff x="3203848" y="1923678"/>
            <a:chExt cx="406400" cy="381000"/>
          </a:xfrm>
          <a:solidFill>
            <a:schemeClr val="tx2"/>
          </a:solidFill>
        </p:grpSpPr>
        <p:sp>
          <p:nvSpPr>
            <p:cNvPr id="241" name="Freeform 515"/>
            <p:cNvSpPr>
              <a:spLocks/>
            </p:cNvSpPr>
            <p:nvPr/>
          </p:nvSpPr>
          <p:spPr bwMode="auto">
            <a:xfrm>
              <a:off x="3203848" y="1923678"/>
              <a:ext cx="406400" cy="228600"/>
            </a:xfrm>
            <a:custGeom>
              <a:avLst/>
              <a:gdLst/>
              <a:ahLst/>
              <a:cxnLst>
                <a:cxn ang="0">
                  <a:pos x="240" y="144"/>
                </a:cxn>
                <a:cxn ang="0">
                  <a:pos x="128" y="32"/>
                </a:cxn>
                <a:cxn ang="0">
                  <a:pos x="16" y="144"/>
                </a:cxn>
                <a:cxn ang="0">
                  <a:pos x="0" y="128"/>
                </a:cxn>
                <a:cxn ang="0">
                  <a:pos x="128" y="0"/>
                </a:cxn>
                <a:cxn ang="0">
                  <a:pos x="256" y="128"/>
                </a:cxn>
                <a:cxn ang="0">
                  <a:pos x="240" y="144"/>
                </a:cxn>
              </a:cxnLst>
              <a:rect l="0" t="0" r="r" b="b"/>
              <a:pathLst>
                <a:path w="256" h="144">
                  <a:moveTo>
                    <a:pt x="240" y="144"/>
                  </a:moveTo>
                  <a:lnTo>
                    <a:pt x="128" y="32"/>
                  </a:lnTo>
                  <a:lnTo>
                    <a:pt x="16" y="144"/>
                  </a:lnTo>
                  <a:lnTo>
                    <a:pt x="0" y="128"/>
                  </a:lnTo>
                  <a:lnTo>
                    <a:pt x="128" y="0"/>
                  </a:lnTo>
                  <a:lnTo>
                    <a:pt x="256" y="128"/>
                  </a:lnTo>
                  <a:lnTo>
                    <a:pt x="240"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2" name="Freeform 516"/>
            <p:cNvSpPr>
              <a:spLocks/>
            </p:cNvSpPr>
            <p:nvPr/>
          </p:nvSpPr>
          <p:spPr bwMode="auto">
            <a:xfrm>
              <a:off x="3280048" y="2025278"/>
              <a:ext cx="254000" cy="279400"/>
            </a:xfrm>
            <a:custGeom>
              <a:avLst/>
              <a:gdLst/>
              <a:ahLst/>
              <a:cxnLst>
                <a:cxn ang="0">
                  <a:pos x="80" y="0"/>
                </a:cxn>
                <a:cxn ang="0">
                  <a:pos x="0" y="80"/>
                </a:cxn>
                <a:cxn ang="0">
                  <a:pos x="0" y="176"/>
                </a:cxn>
                <a:cxn ang="0">
                  <a:pos x="48" y="176"/>
                </a:cxn>
                <a:cxn ang="0">
                  <a:pos x="48" y="120"/>
                </a:cxn>
                <a:cxn ang="0">
                  <a:pos x="48" y="120"/>
                </a:cxn>
                <a:cxn ang="0">
                  <a:pos x="48" y="114"/>
                </a:cxn>
                <a:cxn ang="0">
                  <a:pos x="50" y="108"/>
                </a:cxn>
                <a:cxn ang="0">
                  <a:pos x="58" y="98"/>
                </a:cxn>
                <a:cxn ang="0">
                  <a:pos x="68" y="90"/>
                </a:cxn>
                <a:cxn ang="0">
                  <a:pos x="74" y="88"/>
                </a:cxn>
                <a:cxn ang="0">
                  <a:pos x="80" y="88"/>
                </a:cxn>
                <a:cxn ang="0">
                  <a:pos x="80" y="88"/>
                </a:cxn>
                <a:cxn ang="0">
                  <a:pos x="86" y="88"/>
                </a:cxn>
                <a:cxn ang="0">
                  <a:pos x="92" y="90"/>
                </a:cxn>
                <a:cxn ang="0">
                  <a:pos x="102" y="98"/>
                </a:cxn>
                <a:cxn ang="0">
                  <a:pos x="110" y="108"/>
                </a:cxn>
                <a:cxn ang="0">
                  <a:pos x="112" y="114"/>
                </a:cxn>
                <a:cxn ang="0">
                  <a:pos x="112" y="120"/>
                </a:cxn>
                <a:cxn ang="0">
                  <a:pos x="112" y="176"/>
                </a:cxn>
                <a:cxn ang="0">
                  <a:pos x="160" y="176"/>
                </a:cxn>
                <a:cxn ang="0">
                  <a:pos x="160" y="80"/>
                </a:cxn>
                <a:cxn ang="0">
                  <a:pos x="80" y="0"/>
                </a:cxn>
              </a:cxnLst>
              <a:rect l="0" t="0" r="r" b="b"/>
              <a:pathLst>
                <a:path w="160" h="176">
                  <a:moveTo>
                    <a:pt x="80" y="0"/>
                  </a:moveTo>
                  <a:lnTo>
                    <a:pt x="0" y="80"/>
                  </a:lnTo>
                  <a:lnTo>
                    <a:pt x="0" y="176"/>
                  </a:lnTo>
                  <a:lnTo>
                    <a:pt x="48" y="176"/>
                  </a:lnTo>
                  <a:lnTo>
                    <a:pt x="48" y="120"/>
                  </a:lnTo>
                  <a:lnTo>
                    <a:pt x="48" y="120"/>
                  </a:lnTo>
                  <a:lnTo>
                    <a:pt x="48" y="114"/>
                  </a:lnTo>
                  <a:lnTo>
                    <a:pt x="50" y="108"/>
                  </a:lnTo>
                  <a:lnTo>
                    <a:pt x="58" y="98"/>
                  </a:lnTo>
                  <a:lnTo>
                    <a:pt x="68" y="90"/>
                  </a:lnTo>
                  <a:lnTo>
                    <a:pt x="74" y="88"/>
                  </a:lnTo>
                  <a:lnTo>
                    <a:pt x="80" y="88"/>
                  </a:lnTo>
                  <a:lnTo>
                    <a:pt x="80" y="88"/>
                  </a:lnTo>
                  <a:lnTo>
                    <a:pt x="86" y="88"/>
                  </a:lnTo>
                  <a:lnTo>
                    <a:pt x="92" y="90"/>
                  </a:lnTo>
                  <a:lnTo>
                    <a:pt x="102" y="98"/>
                  </a:lnTo>
                  <a:lnTo>
                    <a:pt x="110" y="108"/>
                  </a:lnTo>
                  <a:lnTo>
                    <a:pt x="112" y="114"/>
                  </a:lnTo>
                  <a:lnTo>
                    <a:pt x="112" y="120"/>
                  </a:lnTo>
                  <a:lnTo>
                    <a:pt x="112" y="176"/>
                  </a:lnTo>
                  <a:lnTo>
                    <a:pt x="160" y="176"/>
                  </a:lnTo>
                  <a:lnTo>
                    <a:pt x="160" y="8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43" name="図 242"/>
          <p:cNvPicPr>
            <a:picLocks noChangeAspect="1"/>
          </p:cNvPicPr>
          <p:nvPr/>
        </p:nvPicPr>
        <p:blipFill>
          <a:blip r:embed="rId7"/>
          <a:stretch>
            <a:fillRect/>
          </a:stretch>
        </p:blipFill>
        <p:spPr>
          <a:xfrm>
            <a:off x="6445929" y="2445944"/>
            <a:ext cx="353641" cy="544765"/>
          </a:xfrm>
          <a:prstGeom prst="rect">
            <a:avLst/>
          </a:prstGeom>
        </p:spPr>
      </p:pic>
      <p:sp>
        <p:nvSpPr>
          <p:cNvPr id="244" name="直方体 243"/>
          <p:cNvSpPr/>
          <p:nvPr/>
        </p:nvSpPr>
        <p:spPr>
          <a:xfrm>
            <a:off x="873273" y="2641723"/>
            <a:ext cx="1297043" cy="402260"/>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5" name="直方体 244"/>
          <p:cNvSpPr/>
          <p:nvPr/>
        </p:nvSpPr>
        <p:spPr>
          <a:xfrm>
            <a:off x="2094346" y="3756426"/>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6" name="直方体 245"/>
          <p:cNvSpPr/>
          <p:nvPr/>
        </p:nvSpPr>
        <p:spPr>
          <a:xfrm>
            <a:off x="1172253" y="3768526"/>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7" name="直方体 246"/>
          <p:cNvSpPr/>
          <p:nvPr/>
        </p:nvSpPr>
        <p:spPr>
          <a:xfrm>
            <a:off x="339761" y="3787413"/>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8" name="直方体 247"/>
          <p:cNvSpPr/>
          <p:nvPr/>
        </p:nvSpPr>
        <p:spPr>
          <a:xfrm>
            <a:off x="1667621" y="3768526"/>
            <a:ext cx="186725" cy="309408"/>
          </a:xfrm>
          <a:prstGeom prst="cube">
            <a:avLst/>
          </a:prstGeom>
          <a:ln w="9525">
            <a:solidFill>
              <a:schemeClr val="accent3">
                <a:lumMod val="75000"/>
              </a:schemeClr>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49" name="直方体 248"/>
          <p:cNvSpPr/>
          <p:nvPr/>
        </p:nvSpPr>
        <p:spPr>
          <a:xfrm>
            <a:off x="2410830" y="3740749"/>
            <a:ext cx="360970" cy="325086"/>
          </a:xfrm>
          <a:prstGeom prst="cube">
            <a:avLst/>
          </a:prstGeom>
          <a:ln w="9525">
            <a:solidFill>
              <a:schemeClr val="accent3">
                <a:lumMod val="75000"/>
              </a:schemeClr>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50" name="テキスト ボックス 249"/>
          <p:cNvSpPr txBox="1"/>
          <p:nvPr/>
        </p:nvSpPr>
        <p:spPr>
          <a:xfrm>
            <a:off x="1000523" y="2341290"/>
            <a:ext cx="1850701" cy="307777"/>
          </a:xfrm>
          <a:prstGeom prst="rect">
            <a:avLst/>
          </a:prstGeom>
          <a:noFill/>
        </p:spPr>
        <p:txBody>
          <a:bodyPr wrap="square" rtlCol="0">
            <a:spAutoFit/>
          </a:bodyPr>
          <a:lstStyle/>
          <a:p>
            <a:r>
              <a:rPr lang="ja-JP" altLang="en-US" sz="1400" b="1">
                <a:solidFill>
                  <a:schemeClr val="tx2"/>
                </a:solidFill>
              </a:rPr>
              <a:t>複写元</a:t>
            </a:r>
            <a:r>
              <a:rPr kumimoji="1" lang="ja-JP" altLang="en-US" sz="1400" b="1">
                <a:solidFill>
                  <a:schemeClr val="tx2"/>
                </a:solidFill>
              </a:rPr>
              <a:t>会社</a:t>
            </a:r>
          </a:p>
        </p:txBody>
      </p:sp>
      <p:sp>
        <p:nvSpPr>
          <p:cNvPr id="251" name="テキスト ボックス 250"/>
          <p:cNvSpPr txBox="1"/>
          <p:nvPr/>
        </p:nvSpPr>
        <p:spPr>
          <a:xfrm>
            <a:off x="201482" y="4162313"/>
            <a:ext cx="1238517" cy="461665"/>
          </a:xfrm>
          <a:prstGeom prst="rect">
            <a:avLst/>
          </a:prstGeom>
          <a:noFill/>
        </p:spPr>
        <p:txBody>
          <a:bodyPr wrap="square" rtlCol="0">
            <a:spAutoFit/>
          </a:bodyPr>
          <a:lstStyle/>
          <a:p>
            <a:r>
              <a:rPr kumimoji="1" lang="en-US" altLang="ja-JP" sz="1200" b="1">
                <a:solidFill>
                  <a:schemeClr val="tx2"/>
                </a:solidFill>
              </a:rPr>
              <a:t>100</a:t>
            </a:r>
            <a:r>
              <a:rPr kumimoji="1" lang="ja-JP" altLang="en-US" sz="1200" b="1">
                <a:solidFill>
                  <a:schemeClr val="tx2"/>
                </a:solidFill>
              </a:rPr>
              <a:t>％</a:t>
            </a:r>
          </a:p>
          <a:p>
            <a:r>
              <a:rPr lang="ja-JP" altLang="en-US" sz="1200" b="1">
                <a:solidFill>
                  <a:schemeClr val="tx2"/>
                </a:solidFill>
              </a:rPr>
              <a:t>コピー</a:t>
            </a:r>
            <a:endParaRPr kumimoji="1" lang="ja-JP" altLang="en-US" sz="1200" b="1">
              <a:solidFill>
                <a:schemeClr val="tx2"/>
              </a:solidFill>
            </a:endParaRPr>
          </a:p>
        </p:txBody>
      </p:sp>
      <p:sp>
        <p:nvSpPr>
          <p:cNvPr id="252" name="テキスト ボックス 251"/>
          <p:cNvSpPr txBox="1"/>
          <p:nvPr/>
        </p:nvSpPr>
        <p:spPr>
          <a:xfrm>
            <a:off x="1153534" y="4136283"/>
            <a:ext cx="1018713" cy="461665"/>
          </a:xfrm>
          <a:prstGeom prst="rect">
            <a:avLst/>
          </a:prstGeom>
          <a:noFill/>
        </p:spPr>
        <p:txBody>
          <a:bodyPr wrap="square" rtlCol="0">
            <a:spAutoFit/>
          </a:bodyPr>
          <a:lstStyle/>
          <a:p>
            <a:r>
              <a:rPr kumimoji="1" lang="en-US" altLang="ja-JP" sz="1200" b="1">
                <a:solidFill>
                  <a:schemeClr val="tx2"/>
                </a:solidFill>
              </a:rPr>
              <a:t>80</a:t>
            </a:r>
            <a:r>
              <a:rPr kumimoji="1" lang="ja-JP" altLang="en-US" sz="1200" b="1">
                <a:solidFill>
                  <a:schemeClr val="tx2"/>
                </a:solidFill>
              </a:rPr>
              <a:t>％</a:t>
            </a:r>
            <a:endParaRPr kumimoji="1" lang="en-US" altLang="ja-JP" sz="1200" b="1">
              <a:solidFill>
                <a:schemeClr val="tx2"/>
              </a:solidFill>
            </a:endParaRPr>
          </a:p>
          <a:p>
            <a:r>
              <a:rPr lang="ja-JP" altLang="en-US" sz="1200" b="1">
                <a:solidFill>
                  <a:schemeClr val="tx2"/>
                </a:solidFill>
              </a:rPr>
              <a:t>コピー</a:t>
            </a:r>
            <a:endParaRPr kumimoji="1" lang="ja-JP" altLang="en-US" sz="1200" b="1">
              <a:solidFill>
                <a:schemeClr val="tx2"/>
              </a:solidFill>
            </a:endParaRPr>
          </a:p>
        </p:txBody>
      </p:sp>
      <p:sp>
        <p:nvSpPr>
          <p:cNvPr id="253" name="テキスト ボックス 252"/>
          <p:cNvSpPr txBox="1"/>
          <p:nvPr/>
        </p:nvSpPr>
        <p:spPr>
          <a:xfrm>
            <a:off x="2139291" y="4123669"/>
            <a:ext cx="812529" cy="461665"/>
          </a:xfrm>
          <a:prstGeom prst="rect">
            <a:avLst/>
          </a:prstGeom>
          <a:noFill/>
        </p:spPr>
        <p:txBody>
          <a:bodyPr wrap="square" rtlCol="0">
            <a:spAutoFit/>
          </a:bodyPr>
          <a:lstStyle/>
          <a:p>
            <a:r>
              <a:rPr kumimoji="1" lang="en-US" altLang="ja-JP" sz="1200" b="1">
                <a:solidFill>
                  <a:schemeClr val="tx2"/>
                </a:solidFill>
              </a:rPr>
              <a:t>60</a:t>
            </a:r>
            <a:r>
              <a:rPr kumimoji="1" lang="ja-JP" altLang="en-US" sz="1200" b="1">
                <a:solidFill>
                  <a:schemeClr val="tx2"/>
                </a:solidFill>
              </a:rPr>
              <a:t>％</a:t>
            </a:r>
            <a:endParaRPr kumimoji="1" lang="en-US" altLang="ja-JP" sz="1200" b="1">
              <a:solidFill>
                <a:schemeClr val="tx2"/>
              </a:solidFill>
            </a:endParaRPr>
          </a:p>
          <a:p>
            <a:r>
              <a:rPr lang="ja-JP" altLang="en-US" sz="1200" b="1">
                <a:solidFill>
                  <a:schemeClr val="tx2"/>
                </a:solidFill>
              </a:rPr>
              <a:t>コピー</a:t>
            </a:r>
            <a:endParaRPr kumimoji="1" lang="ja-JP" altLang="en-US" sz="1200" b="1">
              <a:solidFill>
                <a:schemeClr val="tx2"/>
              </a:solidFill>
            </a:endParaRPr>
          </a:p>
        </p:txBody>
      </p:sp>
      <p:cxnSp>
        <p:nvCxnSpPr>
          <p:cNvPr id="254" name="直線矢印コネクタ 253"/>
          <p:cNvCxnSpPr/>
          <p:nvPr/>
        </p:nvCxnSpPr>
        <p:spPr>
          <a:xfrm flipH="1">
            <a:off x="708906" y="3233577"/>
            <a:ext cx="209831" cy="42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5" name="直線矢印コネクタ 254"/>
          <p:cNvCxnSpPr/>
          <p:nvPr/>
        </p:nvCxnSpPr>
        <p:spPr>
          <a:xfrm>
            <a:off x="1484266" y="3218970"/>
            <a:ext cx="0" cy="447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6" name="直線矢印コネクタ 255"/>
          <p:cNvCxnSpPr/>
          <p:nvPr/>
        </p:nvCxnSpPr>
        <p:spPr>
          <a:xfrm>
            <a:off x="2049796" y="3201526"/>
            <a:ext cx="297302" cy="430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7" name="フローチャート: 書類 256"/>
          <p:cNvSpPr/>
          <p:nvPr/>
        </p:nvSpPr>
        <p:spPr>
          <a:xfrm>
            <a:off x="5011364" y="2643758"/>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8" name="グループ化 257"/>
          <p:cNvGrpSpPr/>
          <p:nvPr/>
        </p:nvGrpSpPr>
        <p:grpSpPr>
          <a:xfrm>
            <a:off x="5040945" y="2702639"/>
            <a:ext cx="678011" cy="191959"/>
            <a:chOff x="3224375" y="3871160"/>
            <a:chExt cx="771046" cy="187574"/>
          </a:xfrm>
        </p:grpSpPr>
        <p:cxnSp>
          <p:nvCxnSpPr>
            <p:cNvPr id="259" name="直線コネクタ 258"/>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1" name="フローチャート: 書類 260"/>
          <p:cNvSpPr/>
          <p:nvPr/>
        </p:nvSpPr>
        <p:spPr>
          <a:xfrm>
            <a:off x="5024600" y="2211710"/>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p:cNvGrpSpPr/>
          <p:nvPr/>
        </p:nvGrpSpPr>
        <p:grpSpPr>
          <a:xfrm>
            <a:off x="5054181" y="2270591"/>
            <a:ext cx="678011" cy="191959"/>
            <a:chOff x="3224375" y="3871160"/>
            <a:chExt cx="771046" cy="187574"/>
          </a:xfrm>
        </p:grpSpPr>
        <p:cxnSp>
          <p:nvCxnSpPr>
            <p:cNvPr id="263" name="直線コネクタ 262"/>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5" name="フローチャート: 書類 264"/>
          <p:cNvSpPr/>
          <p:nvPr/>
        </p:nvSpPr>
        <p:spPr>
          <a:xfrm>
            <a:off x="5024600" y="3088895"/>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6" name="グループ化 265"/>
          <p:cNvGrpSpPr/>
          <p:nvPr/>
        </p:nvGrpSpPr>
        <p:grpSpPr>
          <a:xfrm>
            <a:off x="5054181" y="3147776"/>
            <a:ext cx="678011" cy="191959"/>
            <a:chOff x="3224375" y="3871160"/>
            <a:chExt cx="771046" cy="187574"/>
          </a:xfrm>
        </p:grpSpPr>
        <p:cxnSp>
          <p:nvCxnSpPr>
            <p:cNvPr id="267" name="直線コネクタ 266"/>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40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図 92"/>
          <p:cNvPicPr>
            <a:picLocks noChangeAspect="1"/>
          </p:cNvPicPr>
          <p:nvPr/>
        </p:nvPicPr>
        <p:blipFill>
          <a:blip r:embed="rId2"/>
          <a:stretch>
            <a:fillRect/>
          </a:stretch>
        </p:blipFill>
        <p:spPr>
          <a:xfrm>
            <a:off x="328220" y="675004"/>
            <a:ext cx="1339401" cy="97096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856632" y="1934020"/>
            <a:ext cx="2203200" cy="307777"/>
          </a:xfrm>
          <a:prstGeom prst="rect">
            <a:avLst/>
          </a:prstGeom>
          <a:noFill/>
        </p:spPr>
        <p:txBody>
          <a:bodyPr wrap="square" rtlCol="0">
            <a:spAutoFit/>
          </a:bodyPr>
          <a:lstStyle/>
          <a:p>
            <a:pPr lvl="0">
              <a:defRPr/>
            </a:pPr>
            <a:r>
              <a:rPr lang="ja-JP" altLang="en-US" sz="1400" b="1">
                <a:solidFill>
                  <a:srgbClr val="173F61"/>
                </a:solidFill>
              </a:rPr>
              <a:t>多言語・多通貨対応</a:t>
            </a:r>
            <a:endParaRPr kumimoji="0" lang="ja-JP" altLang="en-US" sz="1400" b="1" i="0" u="none" strike="noStrike" kern="0" cap="none" spc="0" normalizeH="0" baseline="0" noProof="0">
              <a:ln>
                <a:noFill/>
              </a:ln>
              <a:solidFill>
                <a:srgbClr val="173F61"/>
              </a:solidFill>
              <a:effectLst/>
              <a:uLnTx/>
              <a:uFillTx/>
            </a:endParaRP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422888"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44686"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447224"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975806"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現地申告書対応</a:t>
            </a:r>
          </a:p>
        </p:txBody>
      </p:sp>
      <p:sp>
        <p:nvSpPr>
          <p:cNvPr id="16" name="テキスト ボックス 15"/>
          <p:cNvSpPr txBox="1"/>
          <p:nvPr/>
        </p:nvSpPr>
        <p:spPr>
          <a:xfrm>
            <a:off x="3856889"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システム統合管理</a:t>
            </a:r>
          </a:p>
        </p:txBody>
      </p:sp>
      <p:sp>
        <p:nvSpPr>
          <p:cNvPr id="81" name="テキスト ボックス 80"/>
          <p:cNvSpPr txBox="1"/>
          <p:nvPr/>
        </p:nvSpPr>
        <p:spPr>
          <a:xfrm>
            <a:off x="3010622" y="896540"/>
            <a:ext cx="4872279" cy="584775"/>
          </a:xfrm>
          <a:prstGeom prst="rect">
            <a:avLst/>
          </a:prstGeom>
          <a:noFill/>
        </p:spPr>
        <p:txBody>
          <a:bodyPr wrap="square" rtlCol="0">
            <a:spAutoFit/>
          </a:bodyPr>
          <a:lstStyle/>
          <a:p>
            <a:r>
              <a:rPr lang="ja-JP" altLang="en-US" sz="3200" b="1">
                <a:solidFill>
                  <a:schemeClr val="tx2">
                    <a:lumMod val="50000"/>
                  </a:schemeClr>
                </a:solidFill>
              </a:rPr>
              <a:t>グローバル対応</a:t>
            </a:r>
          </a:p>
        </p:txBody>
      </p:sp>
      <p:sp>
        <p:nvSpPr>
          <p:cNvPr id="208" name="Freeform 406"/>
          <p:cNvSpPr>
            <a:spLocks noEditPoints="1"/>
          </p:cNvSpPr>
          <p:nvPr/>
        </p:nvSpPr>
        <p:spPr bwMode="auto">
          <a:xfrm>
            <a:off x="483829"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94" name="Freeform 370"/>
          <p:cNvSpPr>
            <a:spLocks noEditPoints="1"/>
          </p:cNvSpPr>
          <p:nvPr/>
        </p:nvSpPr>
        <p:spPr bwMode="auto">
          <a:xfrm>
            <a:off x="3584088" y="3858111"/>
            <a:ext cx="494714" cy="42585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412"/>
          <p:cNvSpPr>
            <a:spLocks noEditPoints="1"/>
          </p:cNvSpPr>
          <p:nvPr/>
        </p:nvSpPr>
        <p:spPr bwMode="auto">
          <a:xfrm>
            <a:off x="5160437" y="3825757"/>
            <a:ext cx="531472" cy="463097"/>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Freeform 368"/>
          <p:cNvSpPr>
            <a:spLocks noEditPoints="1"/>
          </p:cNvSpPr>
          <p:nvPr/>
        </p:nvSpPr>
        <p:spPr bwMode="auto">
          <a:xfrm>
            <a:off x="4353044" y="3860108"/>
            <a:ext cx="507972" cy="43639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7" name="下矢印 96"/>
          <p:cNvSpPr/>
          <p:nvPr/>
        </p:nvSpPr>
        <p:spPr>
          <a:xfrm>
            <a:off x="4461822" y="3416200"/>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下矢印 97"/>
          <p:cNvSpPr/>
          <p:nvPr/>
        </p:nvSpPr>
        <p:spPr>
          <a:xfrm flipV="1">
            <a:off x="4698289" y="3416200"/>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292961" y="2334019"/>
            <a:ext cx="895956" cy="307777"/>
          </a:xfrm>
          <a:prstGeom prst="rect">
            <a:avLst/>
          </a:prstGeom>
          <a:noFill/>
        </p:spPr>
        <p:txBody>
          <a:bodyPr wrap="square" rtlCol="0">
            <a:spAutoFit/>
          </a:bodyPr>
          <a:lstStyle/>
          <a:p>
            <a:r>
              <a:rPr kumimoji="1" lang="ja-JP" altLang="en-US" sz="1400" b="1">
                <a:solidFill>
                  <a:srgbClr val="008CCF"/>
                </a:solidFill>
              </a:rPr>
              <a:t>多言語</a:t>
            </a:r>
          </a:p>
        </p:txBody>
      </p:sp>
      <p:sp>
        <p:nvSpPr>
          <p:cNvPr id="100" name="テキスト ボックス 99"/>
          <p:cNvSpPr txBox="1"/>
          <p:nvPr/>
        </p:nvSpPr>
        <p:spPr>
          <a:xfrm>
            <a:off x="295096" y="3519019"/>
            <a:ext cx="1622745" cy="307777"/>
          </a:xfrm>
          <a:prstGeom prst="rect">
            <a:avLst/>
          </a:prstGeom>
          <a:noFill/>
        </p:spPr>
        <p:txBody>
          <a:bodyPr wrap="square" rtlCol="0">
            <a:spAutoFit/>
          </a:bodyPr>
          <a:lstStyle/>
          <a:p>
            <a:r>
              <a:rPr lang="ja-JP" altLang="en-US" sz="1400" b="1">
                <a:solidFill>
                  <a:srgbClr val="008CCF"/>
                </a:solidFill>
              </a:rPr>
              <a:t>多通貨</a:t>
            </a:r>
            <a:endParaRPr kumimoji="1" lang="ja-JP" altLang="en-US" sz="1400" b="1">
              <a:solidFill>
                <a:srgbClr val="008CCF"/>
              </a:solidFill>
            </a:endParaRPr>
          </a:p>
        </p:txBody>
      </p:sp>
      <p:grpSp>
        <p:nvGrpSpPr>
          <p:cNvPr id="101" name="グループ化 525"/>
          <p:cNvGrpSpPr>
            <a:grpSpLocks noChangeAspect="1"/>
          </p:cNvGrpSpPr>
          <p:nvPr/>
        </p:nvGrpSpPr>
        <p:grpSpPr>
          <a:xfrm>
            <a:off x="7110099" y="2411069"/>
            <a:ext cx="808880" cy="739963"/>
            <a:chOff x="3801396" y="1956577"/>
            <a:chExt cx="381000" cy="352294"/>
          </a:xfrm>
          <a:solidFill>
            <a:srgbClr val="008CCF"/>
          </a:solidFill>
        </p:grpSpPr>
        <p:sp>
          <p:nvSpPr>
            <p:cNvPr id="102"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103"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sp>
        <p:nvSpPr>
          <p:cNvPr id="104" name="Freeform 393"/>
          <p:cNvSpPr>
            <a:spLocks noEditPoints="1"/>
          </p:cNvSpPr>
          <p:nvPr/>
        </p:nvSpPr>
        <p:spPr bwMode="auto">
          <a:xfrm>
            <a:off x="6549474" y="3711456"/>
            <a:ext cx="533230" cy="62448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393"/>
          <p:cNvSpPr>
            <a:spLocks noEditPoints="1"/>
          </p:cNvSpPr>
          <p:nvPr/>
        </p:nvSpPr>
        <p:spPr bwMode="auto">
          <a:xfrm>
            <a:off x="7325119" y="3711457"/>
            <a:ext cx="533230" cy="62448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393"/>
          <p:cNvSpPr>
            <a:spLocks noEditPoints="1"/>
          </p:cNvSpPr>
          <p:nvPr/>
        </p:nvSpPr>
        <p:spPr bwMode="auto">
          <a:xfrm>
            <a:off x="8100764" y="3696338"/>
            <a:ext cx="533230" cy="62448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下矢印 126"/>
          <p:cNvSpPr/>
          <p:nvPr/>
        </p:nvSpPr>
        <p:spPr>
          <a:xfrm rot="2700000">
            <a:off x="6908182" y="3331001"/>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下矢印 127"/>
          <p:cNvSpPr/>
          <p:nvPr/>
        </p:nvSpPr>
        <p:spPr>
          <a:xfrm rot="18900000">
            <a:off x="7983816" y="3352061"/>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下矢印 128"/>
          <p:cNvSpPr/>
          <p:nvPr/>
        </p:nvSpPr>
        <p:spPr>
          <a:xfrm>
            <a:off x="7453725" y="3350963"/>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6326226" y="4356315"/>
            <a:ext cx="2674266" cy="400110"/>
          </a:xfrm>
          <a:prstGeom prst="rect">
            <a:avLst/>
          </a:prstGeom>
        </p:spPr>
        <p:txBody>
          <a:bodyPr wrap="square">
            <a:spAutoFit/>
          </a:bodyPr>
          <a:lstStyle/>
          <a:p>
            <a:pPr lvl="0">
              <a:spcBef>
                <a:spcPct val="0"/>
              </a:spcBef>
              <a:defRPr/>
            </a:pPr>
            <a:r>
              <a:rPr lang="en-US" altLang="ja-JP" sz="1000"/>
              <a:t>※</a:t>
            </a:r>
            <a:r>
              <a:rPr lang="ja-JP" altLang="en-US" sz="1000"/>
              <a:t>シンガポール版・タイ版・ベトナム版　　　　</a:t>
            </a:r>
            <a:endParaRPr lang="en-US" altLang="ja-JP" sz="1000"/>
          </a:p>
          <a:p>
            <a:pPr lvl="0">
              <a:spcBef>
                <a:spcPct val="0"/>
              </a:spcBef>
              <a:defRPr/>
            </a:pPr>
            <a:r>
              <a:rPr lang="ja-JP" altLang="en-US" sz="1000"/>
              <a:t>　に対応</a:t>
            </a:r>
          </a:p>
        </p:txBody>
      </p:sp>
      <p:sp>
        <p:nvSpPr>
          <p:cNvPr id="131" name="楕円 130"/>
          <p:cNvSpPr/>
          <p:nvPr/>
        </p:nvSpPr>
        <p:spPr>
          <a:xfrm>
            <a:off x="745284" y="3804136"/>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684886" y="3771611"/>
            <a:ext cx="373808" cy="461665"/>
          </a:xfrm>
          <a:prstGeom prst="rect">
            <a:avLst/>
          </a:prstGeom>
          <a:noFill/>
        </p:spPr>
        <p:txBody>
          <a:bodyPr wrap="square" rtlCol="0">
            <a:spAutoFit/>
          </a:bodyPr>
          <a:lstStyle/>
          <a:p>
            <a:r>
              <a:rPr lang="ja-JP" altLang="en-US" sz="2400" b="1">
                <a:solidFill>
                  <a:schemeClr val="bg1"/>
                </a:solidFill>
              </a:rPr>
              <a:t>￥</a:t>
            </a:r>
            <a:endParaRPr kumimoji="1" lang="ja-JP" altLang="en-US" sz="2400" b="1">
              <a:solidFill>
                <a:schemeClr val="bg1"/>
              </a:solidFill>
            </a:endParaRPr>
          </a:p>
        </p:txBody>
      </p:sp>
      <p:sp>
        <p:nvSpPr>
          <p:cNvPr id="133" name="楕円 132"/>
          <p:cNvSpPr/>
          <p:nvPr/>
        </p:nvSpPr>
        <p:spPr>
          <a:xfrm>
            <a:off x="1237651" y="3792414"/>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p:cNvSpPr txBox="1"/>
          <p:nvPr/>
        </p:nvSpPr>
        <p:spPr>
          <a:xfrm>
            <a:off x="1177253" y="3759889"/>
            <a:ext cx="373808" cy="461665"/>
          </a:xfrm>
          <a:prstGeom prst="rect">
            <a:avLst/>
          </a:prstGeom>
          <a:noFill/>
        </p:spPr>
        <p:txBody>
          <a:bodyPr wrap="square" rtlCol="0">
            <a:spAutoFit/>
          </a:bodyPr>
          <a:lstStyle/>
          <a:p>
            <a:r>
              <a:rPr kumimoji="1" lang="ja-JP" altLang="en-US" sz="2400" b="1">
                <a:solidFill>
                  <a:schemeClr val="bg1"/>
                </a:solidFill>
              </a:rPr>
              <a:t>＄</a:t>
            </a:r>
          </a:p>
        </p:txBody>
      </p:sp>
      <p:sp>
        <p:nvSpPr>
          <p:cNvPr id="135" name="楕円 134"/>
          <p:cNvSpPr/>
          <p:nvPr/>
        </p:nvSpPr>
        <p:spPr>
          <a:xfrm>
            <a:off x="1753464" y="3780692"/>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1739958" y="3771613"/>
            <a:ext cx="373808" cy="461665"/>
          </a:xfrm>
          <a:prstGeom prst="rect">
            <a:avLst/>
          </a:prstGeom>
          <a:noFill/>
        </p:spPr>
        <p:txBody>
          <a:bodyPr wrap="square" rtlCol="0">
            <a:spAutoFit/>
          </a:bodyPr>
          <a:lstStyle/>
          <a:p>
            <a:r>
              <a:rPr lang="ja-JP" altLang="en-US" sz="2400" b="1">
                <a:solidFill>
                  <a:schemeClr val="bg1"/>
                </a:solidFill>
              </a:rPr>
              <a:t>€</a:t>
            </a:r>
            <a:endParaRPr kumimoji="1" lang="ja-JP" altLang="en-US" sz="2400" b="1">
              <a:solidFill>
                <a:schemeClr val="bg1"/>
              </a:solidFill>
            </a:endParaRPr>
          </a:p>
        </p:txBody>
      </p:sp>
      <p:sp>
        <p:nvSpPr>
          <p:cNvPr id="137" name="楕円 136"/>
          <p:cNvSpPr/>
          <p:nvPr/>
        </p:nvSpPr>
        <p:spPr>
          <a:xfrm>
            <a:off x="757009" y="4308227"/>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745078" y="4322562"/>
            <a:ext cx="437864" cy="369332"/>
          </a:xfrm>
          <a:prstGeom prst="rect">
            <a:avLst/>
          </a:prstGeom>
          <a:noFill/>
        </p:spPr>
        <p:txBody>
          <a:bodyPr wrap="square" rtlCol="0">
            <a:spAutoFit/>
          </a:bodyPr>
          <a:lstStyle/>
          <a:p>
            <a:r>
              <a:rPr lang="en-US" altLang="ja-JP" b="1">
                <a:solidFill>
                  <a:schemeClr val="bg1"/>
                </a:solidFill>
              </a:rPr>
              <a:t>Fr</a:t>
            </a:r>
            <a:endParaRPr kumimoji="1" lang="ja-JP" altLang="en-US" b="1">
              <a:solidFill>
                <a:schemeClr val="bg1"/>
              </a:solidFill>
            </a:endParaRPr>
          </a:p>
        </p:txBody>
      </p:sp>
      <p:sp>
        <p:nvSpPr>
          <p:cNvPr id="139" name="楕円 138"/>
          <p:cNvSpPr/>
          <p:nvPr/>
        </p:nvSpPr>
        <p:spPr>
          <a:xfrm>
            <a:off x="1261099" y="4308228"/>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1233875" y="4331880"/>
            <a:ext cx="373808" cy="400110"/>
          </a:xfrm>
          <a:prstGeom prst="rect">
            <a:avLst/>
          </a:prstGeom>
          <a:noFill/>
        </p:spPr>
        <p:txBody>
          <a:bodyPr wrap="square" rtlCol="0">
            <a:spAutoFit/>
          </a:bodyPr>
          <a:lstStyle/>
          <a:p>
            <a:r>
              <a:rPr lang="ja-JP" altLang="en-US" sz="2000" b="1">
                <a:solidFill>
                  <a:schemeClr val="bg1"/>
                </a:solidFill>
              </a:rPr>
              <a:t>₩</a:t>
            </a:r>
            <a:endParaRPr kumimoji="1" lang="ja-JP" altLang="en-US" sz="2000" b="1">
              <a:solidFill>
                <a:schemeClr val="bg1"/>
              </a:solidFill>
            </a:endParaRPr>
          </a:p>
        </p:txBody>
      </p:sp>
      <p:sp>
        <p:nvSpPr>
          <p:cNvPr id="141" name="楕円 140"/>
          <p:cNvSpPr/>
          <p:nvPr/>
        </p:nvSpPr>
        <p:spPr>
          <a:xfrm>
            <a:off x="1788639" y="4296504"/>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1763410" y="4252256"/>
            <a:ext cx="373808" cy="461665"/>
          </a:xfrm>
          <a:prstGeom prst="rect">
            <a:avLst/>
          </a:prstGeom>
          <a:noFill/>
        </p:spPr>
        <p:txBody>
          <a:bodyPr wrap="square" rtlCol="0">
            <a:spAutoFit/>
          </a:bodyPr>
          <a:lstStyle/>
          <a:p>
            <a:r>
              <a:rPr lang="ja-JP" altLang="en-US" sz="2400" b="1">
                <a:solidFill>
                  <a:schemeClr val="bg1"/>
                </a:solidFill>
              </a:rPr>
              <a:t>₫</a:t>
            </a:r>
            <a:endParaRPr kumimoji="1" lang="ja-JP" altLang="en-US" sz="2400" b="1">
              <a:solidFill>
                <a:schemeClr val="bg1"/>
              </a:solidFill>
            </a:endParaRPr>
          </a:p>
        </p:txBody>
      </p:sp>
      <p:sp>
        <p:nvSpPr>
          <p:cNvPr id="143" name="楕円 142"/>
          <p:cNvSpPr/>
          <p:nvPr/>
        </p:nvSpPr>
        <p:spPr>
          <a:xfrm>
            <a:off x="2269280" y="3768970"/>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2255774" y="3759891"/>
            <a:ext cx="373808" cy="461665"/>
          </a:xfrm>
          <a:prstGeom prst="rect">
            <a:avLst/>
          </a:prstGeom>
          <a:noFill/>
        </p:spPr>
        <p:txBody>
          <a:bodyPr wrap="square" rtlCol="0">
            <a:spAutoFit/>
          </a:bodyPr>
          <a:lstStyle/>
          <a:p>
            <a:r>
              <a:rPr lang="en-US" altLang="ja-JP" sz="2400" b="1">
                <a:solidFill>
                  <a:schemeClr val="bg1"/>
                </a:solidFill>
              </a:rPr>
              <a:t>£</a:t>
            </a:r>
            <a:endParaRPr kumimoji="1" lang="ja-JP" altLang="en-US" sz="2400" b="1">
              <a:solidFill>
                <a:schemeClr val="bg1"/>
              </a:solidFill>
            </a:endParaRPr>
          </a:p>
        </p:txBody>
      </p:sp>
      <p:sp>
        <p:nvSpPr>
          <p:cNvPr id="145" name="Freeform 344"/>
          <p:cNvSpPr>
            <a:spLocks noEditPoints="1"/>
          </p:cNvSpPr>
          <p:nvPr/>
        </p:nvSpPr>
        <p:spPr bwMode="auto">
          <a:xfrm>
            <a:off x="3692452" y="2508711"/>
            <a:ext cx="970752" cy="855127"/>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楕円 145"/>
          <p:cNvSpPr/>
          <p:nvPr/>
        </p:nvSpPr>
        <p:spPr>
          <a:xfrm>
            <a:off x="2269281" y="4284783"/>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2290944" y="4252258"/>
            <a:ext cx="373808" cy="461665"/>
          </a:xfrm>
          <a:prstGeom prst="rect">
            <a:avLst/>
          </a:prstGeom>
          <a:noFill/>
        </p:spPr>
        <p:txBody>
          <a:bodyPr wrap="square" rtlCol="0">
            <a:spAutoFit/>
          </a:bodyPr>
          <a:lstStyle/>
          <a:p>
            <a:r>
              <a:rPr lang="en-US" altLang="ja-JP" sz="2400" b="1">
                <a:solidFill>
                  <a:schemeClr val="bg1"/>
                </a:solidFill>
              </a:rPr>
              <a:t>฿</a:t>
            </a:r>
            <a:endParaRPr kumimoji="1" lang="ja-JP" altLang="en-US" sz="2400" b="1">
              <a:solidFill>
                <a:schemeClr val="bg1"/>
              </a:solidFill>
            </a:endParaRPr>
          </a:p>
        </p:txBody>
      </p:sp>
      <p:sp>
        <p:nvSpPr>
          <p:cNvPr id="148" name="テキスト ボックス 147"/>
          <p:cNvSpPr txBox="1"/>
          <p:nvPr/>
        </p:nvSpPr>
        <p:spPr>
          <a:xfrm>
            <a:off x="3139266" y="3519350"/>
            <a:ext cx="620270" cy="307777"/>
          </a:xfrm>
          <a:prstGeom prst="rect">
            <a:avLst/>
          </a:prstGeom>
          <a:noFill/>
        </p:spPr>
        <p:txBody>
          <a:bodyPr wrap="square" rtlCol="0">
            <a:spAutoFit/>
          </a:bodyPr>
          <a:lstStyle/>
          <a:p>
            <a:pPr algn="ctr"/>
            <a:r>
              <a:rPr lang="en-US" altLang="ja-JP" sz="1400" b="1">
                <a:solidFill>
                  <a:srgbClr val="008CCF"/>
                </a:solidFill>
              </a:rPr>
              <a:t>Ex.</a:t>
            </a:r>
            <a:endParaRPr kumimoji="1" lang="ja-JP" altLang="en-US" sz="1400" b="1">
              <a:solidFill>
                <a:srgbClr val="008CCF"/>
              </a:solidFill>
            </a:endParaRPr>
          </a:p>
        </p:txBody>
      </p:sp>
      <p:sp>
        <p:nvSpPr>
          <p:cNvPr id="149" name="Freeform 442"/>
          <p:cNvSpPr>
            <a:spLocks noEditPoints="1"/>
          </p:cNvSpPr>
          <p:nvPr/>
        </p:nvSpPr>
        <p:spPr bwMode="auto">
          <a:xfrm>
            <a:off x="4634480" y="2749127"/>
            <a:ext cx="456140" cy="251935"/>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50" name="Picture 3" descr="C:\03_SuperStreamロゴ\SuperStream-NX_Ver2.0アイコン\superstream_fix\png\logo-07.png"/>
          <p:cNvPicPr>
            <a:picLocks noChangeAspect="1" noChangeArrowheads="1"/>
          </p:cNvPicPr>
          <p:nvPr/>
        </p:nvPicPr>
        <p:blipFill>
          <a:blip r:embed="rId3" cstate="print"/>
          <a:srcRect/>
          <a:stretch>
            <a:fillRect/>
          </a:stretch>
        </p:blipFill>
        <p:spPr bwMode="auto">
          <a:xfrm>
            <a:off x="4871438" y="2899204"/>
            <a:ext cx="628970" cy="472377"/>
          </a:xfrm>
          <a:prstGeom prst="rect">
            <a:avLst/>
          </a:prstGeom>
          <a:noFill/>
        </p:spPr>
      </p:pic>
      <p:pic>
        <p:nvPicPr>
          <p:cNvPr id="151" name="図 150"/>
          <p:cNvPicPr>
            <a:picLocks noChangeAspect="1"/>
          </p:cNvPicPr>
          <p:nvPr/>
        </p:nvPicPr>
        <p:blipFill>
          <a:blip r:embed="rId4"/>
          <a:stretch>
            <a:fillRect/>
          </a:stretch>
        </p:blipFill>
        <p:spPr>
          <a:xfrm>
            <a:off x="1835696" y="2608123"/>
            <a:ext cx="611767" cy="381841"/>
          </a:xfrm>
          <a:prstGeom prst="rect">
            <a:avLst/>
          </a:prstGeom>
        </p:spPr>
      </p:pic>
      <p:pic>
        <p:nvPicPr>
          <p:cNvPr id="152" name="図 151"/>
          <p:cNvPicPr>
            <a:picLocks noChangeAspect="1"/>
          </p:cNvPicPr>
          <p:nvPr/>
        </p:nvPicPr>
        <p:blipFill>
          <a:blip r:embed="rId5"/>
          <a:stretch>
            <a:fillRect/>
          </a:stretch>
        </p:blipFill>
        <p:spPr>
          <a:xfrm>
            <a:off x="852929" y="3077149"/>
            <a:ext cx="686241" cy="394701"/>
          </a:xfrm>
          <a:prstGeom prst="rect">
            <a:avLst/>
          </a:prstGeom>
        </p:spPr>
      </p:pic>
      <p:grpSp>
        <p:nvGrpSpPr>
          <p:cNvPr id="153" name="グループ化 152"/>
          <p:cNvGrpSpPr/>
          <p:nvPr/>
        </p:nvGrpSpPr>
        <p:grpSpPr>
          <a:xfrm>
            <a:off x="858064" y="2616821"/>
            <a:ext cx="651180" cy="371123"/>
            <a:chOff x="858064" y="3725730"/>
            <a:chExt cx="651180" cy="371123"/>
          </a:xfrm>
        </p:grpSpPr>
        <p:sp>
          <p:nvSpPr>
            <p:cNvPr id="154" name="正方形/長方形 153"/>
            <p:cNvSpPr/>
            <p:nvPr/>
          </p:nvSpPr>
          <p:spPr>
            <a:xfrm>
              <a:off x="858064" y="3725730"/>
              <a:ext cx="651180" cy="3711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54"/>
            <p:cNvSpPr/>
            <p:nvPr/>
          </p:nvSpPr>
          <p:spPr>
            <a:xfrm>
              <a:off x="1079612" y="3811900"/>
              <a:ext cx="197336" cy="197336"/>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6" name="正方形/長方形 155"/>
          <p:cNvSpPr/>
          <p:nvPr/>
        </p:nvSpPr>
        <p:spPr>
          <a:xfrm>
            <a:off x="1822736" y="3120538"/>
            <a:ext cx="616775" cy="341332"/>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1827611" y="3112179"/>
            <a:ext cx="6119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1823137" y="3227347"/>
            <a:ext cx="620025" cy="114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1822736" y="3408250"/>
            <a:ext cx="6119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 name="図 159"/>
          <p:cNvPicPr>
            <a:picLocks noChangeAspect="1"/>
          </p:cNvPicPr>
          <p:nvPr/>
        </p:nvPicPr>
        <p:blipFill>
          <a:blip r:embed="rId4"/>
          <a:stretch>
            <a:fillRect/>
          </a:stretch>
        </p:blipFill>
        <p:spPr>
          <a:xfrm>
            <a:off x="5162677" y="4367957"/>
            <a:ext cx="518216" cy="323451"/>
          </a:xfrm>
          <a:prstGeom prst="rect">
            <a:avLst/>
          </a:prstGeom>
        </p:spPr>
      </p:pic>
      <p:grpSp>
        <p:nvGrpSpPr>
          <p:cNvPr id="161" name="グループ化 160"/>
          <p:cNvGrpSpPr/>
          <p:nvPr/>
        </p:nvGrpSpPr>
        <p:grpSpPr>
          <a:xfrm>
            <a:off x="3577694" y="4403881"/>
            <a:ext cx="483362" cy="287528"/>
            <a:chOff x="3486483" y="5696888"/>
            <a:chExt cx="630330" cy="371123"/>
          </a:xfrm>
        </p:grpSpPr>
        <p:sp>
          <p:nvSpPr>
            <p:cNvPr id="162" name="正方形/長方形 161"/>
            <p:cNvSpPr/>
            <p:nvPr/>
          </p:nvSpPr>
          <p:spPr>
            <a:xfrm>
              <a:off x="3486483" y="5696888"/>
              <a:ext cx="630330" cy="37112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楕円 162"/>
            <p:cNvSpPr/>
            <p:nvPr/>
          </p:nvSpPr>
          <p:spPr>
            <a:xfrm>
              <a:off x="3708031" y="5783058"/>
              <a:ext cx="197336" cy="197336"/>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4" name="図 163"/>
          <p:cNvPicPr>
            <a:picLocks noChangeAspect="1"/>
          </p:cNvPicPr>
          <p:nvPr/>
        </p:nvPicPr>
        <p:blipFill>
          <a:blip r:embed="rId5"/>
          <a:stretch>
            <a:fillRect/>
          </a:stretch>
        </p:blipFill>
        <p:spPr>
          <a:xfrm>
            <a:off x="4328454" y="4384917"/>
            <a:ext cx="556981" cy="320355"/>
          </a:xfrm>
          <a:prstGeom prst="rect">
            <a:avLst/>
          </a:prstGeom>
        </p:spPr>
      </p:pic>
      <p:pic>
        <p:nvPicPr>
          <p:cNvPr id="165" name="Picture 3" descr="C:\03_SuperStreamロゴ\SuperStream-NX_Ver2.0アイコン\superstream_fix\png\logo-07.png"/>
          <p:cNvPicPr>
            <a:picLocks noChangeAspect="1" noChangeArrowheads="1"/>
          </p:cNvPicPr>
          <p:nvPr/>
        </p:nvPicPr>
        <p:blipFill>
          <a:blip r:embed="rId3" cstate="print"/>
          <a:srcRect/>
          <a:stretch>
            <a:fillRect/>
          </a:stretch>
        </p:blipFill>
        <p:spPr bwMode="auto">
          <a:xfrm>
            <a:off x="7319418" y="2542661"/>
            <a:ext cx="380269" cy="285594"/>
          </a:xfrm>
          <a:prstGeom prst="rect">
            <a:avLst/>
          </a:prstGeom>
          <a:noFill/>
        </p:spPr>
      </p:pic>
    </p:spTree>
    <p:extLst>
      <p:ext uri="{BB962C8B-B14F-4D97-AF65-F5344CB8AC3E}">
        <p14:creationId xmlns:p14="http://schemas.microsoft.com/office/powerpoint/2010/main" val="49635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システムフロー</a:t>
            </a:r>
            <a:endParaRPr kumimoji="1" lang="ja-JP" altLang="en-US"/>
          </a:p>
        </p:txBody>
      </p:sp>
    </p:spTree>
    <p:extLst>
      <p:ext uri="{BB962C8B-B14F-4D97-AF65-F5344CB8AC3E}">
        <p14:creationId xmlns:p14="http://schemas.microsoft.com/office/powerpoint/2010/main" val="227909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3095834" y="4480659"/>
            <a:ext cx="3643324"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46" name="正方形/長方形 145"/>
          <p:cNvSpPr/>
          <p:nvPr/>
        </p:nvSpPr>
        <p:spPr>
          <a:xfrm>
            <a:off x="6826410" y="4480659"/>
            <a:ext cx="1778035"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22" name="角丸四角形 121"/>
          <p:cNvSpPr/>
          <p:nvPr/>
        </p:nvSpPr>
        <p:spPr>
          <a:xfrm>
            <a:off x="5107655"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API-Customer</a:t>
            </a:r>
            <a:endParaRPr lang="ja-JP" altLang="en-US" sz="1200"/>
          </a:p>
        </p:txBody>
      </p:sp>
      <p:sp>
        <p:nvSpPr>
          <p:cNvPr id="125" name="角丸四角形 124"/>
          <p:cNvSpPr/>
          <p:nvPr/>
        </p:nvSpPr>
        <p:spPr>
          <a:xfrm>
            <a:off x="6972942"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API-Bank</a:t>
            </a:r>
            <a:endParaRPr lang="ja-JP" altLang="en-US" sz="1200"/>
          </a:p>
        </p:txBody>
      </p:sp>
      <p:sp>
        <p:nvSpPr>
          <p:cNvPr id="142" name="正方形/長方形 141"/>
          <p:cNvSpPr/>
          <p:nvPr/>
        </p:nvSpPr>
        <p:spPr>
          <a:xfrm>
            <a:off x="4961123"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43" name="正方形/長方形 142"/>
          <p:cNvSpPr/>
          <p:nvPr/>
        </p:nvSpPr>
        <p:spPr>
          <a:xfrm>
            <a:off x="6826410"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39" name="正方形/長方形 138"/>
          <p:cNvSpPr/>
          <p:nvPr/>
        </p:nvSpPr>
        <p:spPr>
          <a:xfrm>
            <a:off x="5895184" y="3460330"/>
            <a:ext cx="2709261" cy="468278"/>
          </a:xfrm>
          <a:prstGeom prst="rect">
            <a:avLst/>
          </a:prstGeom>
          <a:solidFill>
            <a:srgbClr val="2E7DC2">
              <a:alpha val="30000"/>
            </a:srgbClr>
          </a:solidFill>
          <a:ln w="254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27</a:t>
            </a:fld>
            <a:endParaRPr lang="ja-JP" altLang="en-US"/>
          </a:p>
        </p:txBody>
      </p:sp>
      <p:sp>
        <p:nvSpPr>
          <p:cNvPr id="5" name="タイトル 4"/>
          <p:cNvSpPr>
            <a:spLocks noGrp="1"/>
          </p:cNvSpPr>
          <p:nvPr>
            <p:ph type="title"/>
          </p:nvPr>
        </p:nvSpPr>
        <p:spPr/>
        <p:txBody>
          <a:bodyPr/>
          <a:lstStyle/>
          <a:p>
            <a:r>
              <a:rPr lang="ja-JP" altLang="en-US"/>
              <a:t>会計ソリューションプロダクトラインナップ</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8" name="正方形/長方形 7"/>
          <p:cNvSpPr/>
          <p:nvPr/>
        </p:nvSpPr>
        <p:spPr>
          <a:xfrm>
            <a:off x="3095836" y="2952972"/>
            <a:ext cx="5508609"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3950491" y="627534"/>
            <a:ext cx="3214435" cy="1113574"/>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p:cNvSpPr/>
          <p:nvPr/>
        </p:nvSpPr>
        <p:spPr>
          <a:xfrm>
            <a:off x="556525" y="626970"/>
            <a:ext cx="3318087" cy="2266816"/>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正方形/長方形 10"/>
          <p:cNvSpPr/>
          <p:nvPr/>
        </p:nvSpPr>
        <p:spPr>
          <a:xfrm>
            <a:off x="556525" y="634468"/>
            <a:ext cx="3318087" cy="234528"/>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統合会計</a:t>
            </a:r>
            <a:endParaRPr lang="ja-JP" altLang="en-US" sz="1050"/>
          </a:p>
        </p:txBody>
      </p:sp>
      <p:sp>
        <p:nvSpPr>
          <p:cNvPr id="12" name="正方形/長方形 11"/>
          <p:cNvSpPr/>
          <p:nvPr/>
        </p:nvSpPr>
        <p:spPr>
          <a:xfrm>
            <a:off x="3950491" y="630402"/>
            <a:ext cx="3215196" cy="238046"/>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固定資産管理</a:t>
            </a:r>
            <a:endParaRPr lang="ja-JP" altLang="en-US" sz="1050"/>
          </a:p>
        </p:txBody>
      </p:sp>
      <p:sp>
        <p:nvSpPr>
          <p:cNvPr id="13" name="角丸四角形 12"/>
          <p:cNvSpPr/>
          <p:nvPr/>
        </p:nvSpPr>
        <p:spPr>
          <a:xfrm>
            <a:off x="662716" y="909488"/>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GL</a:t>
            </a:r>
            <a:endParaRPr lang="ja-JP" altLang="en-US" sz="1200"/>
          </a:p>
        </p:txBody>
      </p:sp>
      <p:sp>
        <p:nvSpPr>
          <p:cNvPr id="14" name="角丸四角形 13"/>
          <p:cNvSpPr/>
          <p:nvPr/>
        </p:nvSpPr>
        <p:spPr>
          <a:xfrm>
            <a:off x="1736376" y="910776"/>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a:t>
            </a:r>
            <a:endParaRPr lang="ja-JP" altLang="en-US" sz="1200"/>
          </a:p>
        </p:txBody>
      </p:sp>
      <p:sp>
        <p:nvSpPr>
          <p:cNvPr id="15" name="テキスト ボックス 14"/>
          <p:cNvSpPr txBox="1"/>
          <p:nvPr/>
        </p:nvSpPr>
        <p:spPr>
          <a:xfrm>
            <a:off x="815825" y="1182177"/>
            <a:ext cx="659831" cy="369332"/>
          </a:xfrm>
          <a:prstGeom prst="rect">
            <a:avLst/>
          </a:prstGeom>
          <a:noFill/>
        </p:spPr>
        <p:txBody>
          <a:bodyPr wrap="square" rtlCol="0">
            <a:spAutoFit/>
          </a:bodyPr>
          <a:lstStyle/>
          <a:p>
            <a:r>
              <a:rPr lang="ja-JP" altLang="en-US" sz="900">
                <a:solidFill>
                  <a:schemeClr val="bg1"/>
                </a:solidFill>
              </a:rPr>
              <a:t>財務会計</a:t>
            </a:r>
            <a:endParaRPr lang="en-US" altLang="ja-JP" sz="900">
              <a:solidFill>
                <a:schemeClr val="bg1"/>
              </a:solidFill>
            </a:endParaRPr>
          </a:p>
          <a:p>
            <a:r>
              <a:rPr lang="ja-JP" altLang="en-US" sz="900">
                <a:solidFill>
                  <a:schemeClr val="bg1"/>
                </a:solidFill>
              </a:rPr>
              <a:t>管理会計</a:t>
            </a:r>
          </a:p>
        </p:txBody>
      </p:sp>
      <p:sp>
        <p:nvSpPr>
          <p:cNvPr id="16" name="テキスト ボックス 15"/>
          <p:cNvSpPr txBox="1"/>
          <p:nvPr/>
        </p:nvSpPr>
        <p:spPr>
          <a:xfrm>
            <a:off x="1871700" y="1260798"/>
            <a:ext cx="780005" cy="230832"/>
          </a:xfrm>
          <a:prstGeom prst="rect">
            <a:avLst/>
          </a:prstGeom>
          <a:noFill/>
        </p:spPr>
        <p:txBody>
          <a:bodyPr wrap="square" rtlCol="0">
            <a:spAutoFit/>
          </a:bodyPr>
          <a:lstStyle/>
          <a:p>
            <a:r>
              <a:rPr lang="ja-JP" altLang="en-US" sz="900">
                <a:solidFill>
                  <a:schemeClr val="bg1"/>
                </a:solidFill>
              </a:rPr>
              <a:t>支払管理</a:t>
            </a:r>
            <a:endParaRPr lang="en-US" altLang="ja-JP" sz="900">
              <a:solidFill>
                <a:schemeClr val="bg1"/>
              </a:solidFill>
            </a:endParaRPr>
          </a:p>
        </p:txBody>
      </p:sp>
      <p:sp>
        <p:nvSpPr>
          <p:cNvPr id="17" name="角丸四角形 16"/>
          <p:cNvSpPr/>
          <p:nvPr/>
        </p:nvSpPr>
        <p:spPr>
          <a:xfrm>
            <a:off x="2809922" y="910776"/>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EX</a:t>
            </a:r>
            <a:endParaRPr lang="ja-JP" altLang="en-US" sz="1200"/>
          </a:p>
        </p:txBody>
      </p:sp>
      <p:sp>
        <p:nvSpPr>
          <p:cNvPr id="18" name="テキスト ボックス 17"/>
          <p:cNvSpPr txBox="1"/>
          <p:nvPr/>
        </p:nvSpPr>
        <p:spPr>
          <a:xfrm>
            <a:off x="2856824" y="1260798"/>
            <a:ext cx="887084" cy="369332"/>
          </a:xfrm>
          <a:prstGeom prst="rect">
            <a:avLst/>
          </a:prstGeom>
          <a:noFill/>
        </p:spPr>
        <p:txBody>
          <a:bodyPr wrap="square" rtlCol="0">
            <a:spAutoFit/>
          </a:bodyPr>
          <a:lstStyle/>
          <a:p>
            <a:r>
              <a:rPr lang="ja-JP" altLang="en-US" sz="900">
                <a:solidFill>
                  <a:schemeClr val="bg1"/>
                </a:solidFill>
              </a:rPr>
              <a:t>経費精算管理</a:t>
            </a:r>
            <a:endParaRPr lang="en-US" altLang="ja-JP" sz="900">
              <a:solidFill>
                <a:schemeClr val="bg1"/>
              </a:solidFill>
            </a:endParaRPr>
          </a:p>
        </p:txBody>
      </p:sp>
      <p:sp>
        <p:nvSpPr>
          <p:cNvPr id="19" name="角丸四角形 18"/>
          <p:cNvSpPr/>
          <p:nvPr/>
        </p:nvSpPr>
        <p:spPr>
          <a:xfrm>
            <a:off x="662716" y="1582585"/>
            <a:ext cx="950427" cy="620228"/>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AR</a:t>
            </a:r>
            <a:endParaRPr lang="ja-JP" altLang="en-US" sz="1200"/>
          </a:p>
        </p:txBody>
      </p:sp>
      <p:sp>
        <p:nvSpPr>
          <p:cNvPr id="20" name="テキスト ボックス 19"/>
          <p:cNvSpPr txBox="1"/>
          <p:nvPr/>
        </p:nvSpPr>
        <p:spPr>
          <a:xfrm>
            <a:off x="803717" y="1908870"/>
            <a:ext cx="671939" cy="230832"/>
          </a:xfrm>
          <a:prstGeom prst="rect">
            <a:avLst/>
          </a:prstGeom>
          <a:noFill/>
        </p:spPr>
        <p:txBody>
          <a:bodyPr wrap="square" rtlCol="0">
            <a:spAutoFit/>
          </a:bodyPr>
          <a:lstStyle/>
          <a:p>
            <a:r>
              <a:rPr lang="ja-JP" altLang="en-US" sz="900">
                <a:solidFill>
                  <a:schemeClr val="bg1"/>
                </a:solidFill>
              </a:rPr>
              <a:t>債権管理</a:t>
            </a:r>
            <a:endParaRPr lang="en-US" altLang="ja-JP" sz="900">
              <a:solidFill>
                <a:schemeClr val="bg1"/>
              </a:solidFill>
            </a:endParaRPr>
          </a:p>
        </p:txBody>
      </p:sp>
      <p:sp>
        <p:nvSpPr>
          <p:cNvPr id="21" name="角丸四角形 20"/>
          <p:cNvSpPr/>
          <p:nvPr/>
        </p:nvSpPr>
        <p:spPr>
          <a:xfrm>
            <a:off x="1736376" y="1579678"/>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EM</a:t>
            </a:r>
            <a:endParaRPr lang="ja-JP" altLang="en-US" sz="1200"/>
          </a:p>
        </p:txBody>
      </p:sp>
      <p:sp>
        <p:nvSpPr>
          <p:cNvPr id="22" name="テキスト ボックス 21"/>
          <p:cNvSpPr txBox="1"/>
          <p:nvPr/>
        </p:nvSpPr>
        <p:spPr>
          <a:xfrm>
            <a:off x="1871700" y="1836309"/>
            <a:ext cx="780005" cy="369332"/>
          </a:xfrm>
          <a:prstGeom prst="rect">
            <a:avLst/>
          </a:prstGeom>
          <a:noFill/>
        </p:spPr>
        <p:txBody>
          <a:bodyPr wrap="square" rtlCol="0">
            <a:spAutoFit/>
          </a:bodyPr>
          <a:lstStyle/>
          <a:p>
            <a:r>
              <a:rPr lang="ja-JP" altLang="en-US" sz="900">
                <a:solidFill>
                  <a:schemeClr val="bg1"/>
                </a:solidFill>
              </a:rPr>
              <a:t>モバイル</a:t>
            </a:r>
            <a:endParaRPr lang="en-US" altLang="ja-JP" sz="900">
              <a:solidFill>
                <a:schemeClr val="bg1"/>
              </a:solidFill>
            </a:endParaRPr>
          </a:p>
          <a:p>
            <a:r>
              <a:rPr lang="ja-JP" altLang="en-US" sz="900">
                <a:solidFill>
                  <a:schemeClr val="bg1"/>
                </a:solidFill>
              </a:rPr>
              <a:t>経費精算</a:t>
            </a:r>
            <a:endParaRPr lang="en-US" altLang="ja-JP" sz="900">
              <a:solidFill>
                <a:schemeClr val="bg1"/>
              </a:solidFill>
            </a:endParaRPr>
          </a:p>
        </p:txBody>
      </p:sp>
      <p:sp>
        <p:nvSpPr>
          <p:cNvPr id="23" name="角丸四角形 22"/>
          <p:cNvSpPr/>
          <p:nvPr/>
        </p:nvSpPr>
        <p:spPr>
          <a:xfrm>
            <a:off x="2809922" y="1574027"/>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EK</a:t>
            </a:r>
            <a:endParaRPr lang="ja-JP" altLang="en-US" sz="1200"/>
          </a:p>
        </p:txBody>
      </p:sp>
      <p:sp>
        <p:nvSpPr>
          <p:cNvPr id="24" name="テキスト ボックス 23"/>
          <p:cNvSpPr txBox="1"/>
          <p:nvPr/>
        </p:nvSpPr>
        <p:spPr>
          <a:xfrm>
            <a:off x="2936996" y="1908870"/>
            <a:ext cx="662896" cy="230832"/>
          </a:xfrm>
          <a:prstGeom prst="rect">
            <a:avLst/>
          </a:prstGeom>
          <a:noFill/>
        </p:spPr>
        <p:txBody>
          <a:bodyPr wrap="square" rtlCol="0">
            <a:spAutoFit/>
          </a:bodyPr>
          <a:lstStyle/>
          <a:p>
            <a:r>
              <a:rPr lang="ja-JP" altLang="en-US" sz="900">
                <a:solidFill>
                  <a:schemeClr val="bg1"/>
                </a:solidFill>
              </a:rPr>
              <a:t>経路検索</a:t>
            </a:r>
            <a:endParaRPr lang="en-US" altLang="ja-JP" sz="900">
              <a:solidFill>
                <a:schemeClr val="bg1"/>
              </a:solidFill>
            </a:endParaRPr>
          </a:p>
        </p:txBody>
      </p:sp>
      <p:sp>
        <p:nvSpPr>
          <p:cNvPr id="25" name="角丸四角形 24"/>
          <p:cNvSpPr/>
          <p:nvPr/>
        </p:nvSpPr>
        <p:spPr>
          <a:xfrm>
            <a:off x="662716" y="2257016"/>
            <a:ext cx="950427" cy="60312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EI</a:t>
            </a:r>
          </a:p>
        </p:txBody>
      </p:sp>
      <p:sp>
        <p:nvSpPr>
          <p:cNvPr id="26" name="テキスト ボックス 25"/>
          <p:cNvSpPr txBox="1"/>
          <p:nvPr/>
        </p:nvSpPr>
        <p:spPr>
          <a:xfrm>
            <a:off x="550806" y="2509938"/>
            <a:ext cx="1151640" cy="369332"/>
          </a:xfrm>
          <a:prstGeom prst="rect">
            <a:avLst/>
          </a:prstGeom>
          <a:noFill/>
        </p:spPr>
        <p:txBody>
          <a:bodyPr wrap="square" rtlCol="0">
            <a:spAutoFit/>
          </a:bodyPr>
          <a:lstStyle/>
          <a:p>
            <a:pPr algn="ctr"/>
            <a:r>
              <a:rPr lang="ja-JP" altLang="en-US" sz="900">
                <a:solidFill>
                  <a:schemeClr val="bg1"/>
                </a:solidFill>
              </a:rPr>
              <a:t>デジタル</a:t>
            </a:r>
            <a:endParaRPr lang="en-US" altLang="ja-JP" sz="900">
              <a:solidFill>
                <a:schemeClr val="bg1"/>
              </a:solidFill>
            </a:endParaRPr>
          </a:p>
          <a:p>
            <a:pPr algn="ctr"/>
            <a:r>
              <a:rPr lang="ja-JP" altLang="en-US" sz="900">
                <a:solidFill>
                  <a:schemeClr val="bg1"/>
                </a:solidFill>
              </a:rPr>
              <a:t>インボイス</a:t>
            </a:r>
            <a:endParaRPr lang="en-US" altLang="ja-JP" sz="900">
              <a:solidFill>
                <a:schemeClr val="bg1"/>
              </a:solidFill>
            </a:endParaRPr>
          </a:p>
        </p:txBody>
      </p:sp>
      <p:sp>
        <p:nvSpPr>
          <p:cNvPr id="27" name="角丸四角形 26"/>
          <p:cNvSpPr/>
          <p:nvPr/>
        </p:nvSpPr>
        <p:spPr>
          <a:xfrm>
            <a:off x="1736376" y="2262188"/>
            <a:ext cx="950427" cy="60270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EV/ED</a:t>
            </a:r>
            <a:endParaRPr lang="ja-JP" altLang="en-US" sz="1200"/>
          </a:p>
        </p:txBody>
      </p:sp>
      <p:sp>
        <p:nvSpPr>
          <p:cNvPr id="30" name="テキスト ボックス 29"/>
          <p:cNvSpPr txBox="1"/>
          <p:nvPr/>
        </p:nvSpPr>
        <p:spPr>
          <a:xfrm>
            <a:off x="1871700" y="2526454"/>
            <a:ext cx="780005" cy="369332"/>
          </a:xfrm>
          <a:prstGeom prst="rect">
            <a:avLst/>
          </a:prstGeom>
          <a:noFill/>
        </p:spPr>
        <p:txBody>
          <a:bodyPr wrap="square" rtlCol="0">
            <a:spAutoFit/>
          </a:bodyPr>
          <a:lstStyle/>
          <a:p>
            <a:r>
              <a:rPr lang="ja-JP" altLang="en-US" sz="900">
                <a:solidFill>
                  <a:schemeClr val="bg1"/>
                </a:solidFill>
              </a:rPr>
              <a:t>証憑管理</a:t>
            </a:r>
            <a:r>
              <a:rPr lang="en-US" altLang="ja-JP" sz="900">
                <a:solidFill>
                  <a:schemeClr val="bg1"/>
                </a:solidFill>
              </a:rPr>
              <a:t>/</a:t>
            </a:r>
          </a:p>
          <a:p>
            <a:r>
              <a:rPr lang="en-US" altLang="ja-JP" sz="900">
                <a:solidFill>
                  <a:schemeClr val="bg1"/>
                </a:solidFill>
              </a:rPr>
              <a:t>e</a:t>
            </a:r>
            <a:r>
              <a:rPr lang="ja-JP" altLang="en-US" sz="900">
                <a:solidFill>
                  <a:schemeClr val="bg1"/>
                </a:solidFill>
              </a:rPr>
              <a:t>文書対応</a:t>
            </a:r>
            <a:endParaRPr lang="en-US" altLang="ja-JP" sz="900">
              <a:solidFill>
                <a:schemeClr val="bg1"/>
              </a:solidFill>
            </a:endParaRPr>
          </a:p>
        </p:txBody>
      </p:sp>
      <p:sp>
        <p:nvSpPr>
          <p:cNvPr id="31" name="正方形/長方形 30"/>
          <p:cNvSpPr/>
          <p:nvPr/>
        </p:nvSpPr>
        <p:spPr>
          <a:xfrm>
            <a:off x="3950491" y="1823286"/>
            <a:ext cx="3214435" cy="1070500"/>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2" name="正方形/長方形 31"/>
          <p:cNvSpPr/>
          <p:nvPr/>
        </p:nvSpPr>
        <p:spPr>
          <a:xfrm>
            <a:off x="3950491" y="1815666"/>
            <a:ext cx="3222658" cy="276155"/>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手形管理</a:t>
            </a:r>
            <a:endParaRPr lang="ja-JP" altLang="en-US" sz="1050"/>
          </a:p>
        </p:txBody>
      </p:sp>
      <p:sp>
        <p:nvSpPr>
          <p:cNvPr id="33" name="角丸四角形 32"/>
          <p:cNvSpPr/>
          <p:nvPr/>
        </p:nvSpPr>
        <p:spPr>
          <a:xfrm>
            <a:off x="4034355" y="969387"/>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FA</a:t>
            </a:r>
            <a:endParaRPr lang="ja-JP" altLang="en-US" sz="1200"/>
          </a:p>
        </p:txBody>
      </p:sp>
      <p:sp>
        <p:nvSpPr>
          <p:cNvPr id="34" name="角丸四角形 33"/>
          <p:cNvSpPr/>
          <p:nvPr/>
        </p:nvSpPr>
        <p:spPr>
          <a:xfrm>
            <a:off x="5070102" y="969387"/>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LM</a:t>
            </a:r>
            <a:endParaRPr lang="ja-JP" altLang="en-US" sz="1200"/>
          </a:p>
        </p:txBody>
      </p:sp>
      <p:sp>
        <p:nvSpPr>
          <p:cNvPr id="35" name="テキスト ボックス 34"/>
          <p:cNvSpPr txBox="1"/>
          <p:nvPr/>
        </p:nvSpPr>
        <p:spPr>
          <a:xfrm>
            <a:off x="5184068" y="1280322"/>
            <a:ext cx="780005" cy="369332"/>
          </a:xfrm>
          <a:prstGeom prst="rect">
            <a:avLst/>
          </a:prstGeom>
          <a:noFill/>
        </p:spPr>
        <p:txBody>
          <a:bodyPr wrap="square" rtlCol="0">
            <a:spAutoFit/>
          </a:bodyPr>
          <a:lstStyle/>
          <a:p>
            <a:r>
              <a:rPr lang="ja-JP" altLang="en-US" sz="900">
                <a:solidFill>
                  <a:schemeClr val="bg1"/>
                </a:solidFill>
              </a:rPr>
              <a:t>リース資産</a:t>
            </a:r>
            <a:endParaRPr lang="en-US" altLang="ja-JP" sz="900">
              <a:solidFill>
                <a:schemeClr val="bg1"/>
              </a:solidFill>
            </a:endParaRPr>
          </a:p>
        </p:txBody>
      </p:sp>
      <p:sp>
        <p:nvSpPr>
          <p:cNvPr id="36" name="角丸四角形 35"/>
          <p:cNvSpPr/>
          <p:nvPr/>
        </p:nvSpPr>
        <p:spPr>
          <a:xfrm>
            <a:off x="6105849" y="964143"/>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CP</a:t>
            </a:r>
            <a:endParaRPr lang="ja-JP" altLang="en-US" sz="1200"/>
          </a:p>
        </p:txBody>
      </p:sp>
      <p:sp>
        <p:nvSpPr>
          <p:cNvPr id="37" name="テキスト ボックス 36"/>
          <p:cNvSpPr txBox="1"/>
          <p:nvPr/>
        </p:nvSpPr>
        <p:spPr>
          <a:xfrm>
            <a:off x="6205196" y="1280322"/>
            <a:ext cx="887084" cy="230832"/>
          </a:xfrm>
          <a:prstGeom prst="rect">
            <a:avLst/>
          </a:prstGeom>
          <a:noFill/>
        </p:spPr>
        <p:txBody>
          <a:bodyPr wrap="square" rtlCol="0">
            <a:spAutoFit/>
          </a:bodyPr>
          <a:lstStyle/>
          <a:p>
            <a:r>
              <a:rPr lang="ja-JP" altLang="en-US" sz="900">
                <a:solidFill>
                  <a:schemeClr val="bg1"/>
                </a:solidFill>
              </a:rPr>
              <a:t>建設仮勘定</a:t>
            </a:r>
            <a:endParaRPr lang="en-US" altLang="ja-JP" sz="900">
              <a:solidFill>
                <a:schemeClr val="bg1"/>
              </a:solidFill>
            </a:endParaRPr>
          </a:p>
        </p:txBody>
      </p:sp>
      <p:sp>
        <p:nvSpPr>
          <p:cNvPr id="38" name="角丸四角形 37"/>
          <p:cNvSpPr/>
          <p:nvPr/>
        </p:nvSpPr>
        <p:spPr>
          <a:xfrm>
            <a:off x="4521673" y="2178296"/>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PN</a:t>
            </a:r>
            <a:endParaRPr lang="ja-JP" altLang="en-US" sz="1200"/>
          </a:p>
        </p:txBody>
      </p:sp>
      <p:sp>
        <p:nvSpPr>
          <p:cNvPr id="39" name="角丸四角形 38"/>
          <p:cNvSpPr/>
          <p:nvPr/>
        </p:nvSpPr>
        <p:spPr>
          <a:xfrm>
            <a:off x="5688124" y="2178296"/>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ER</a:t>
            </a:r>
            <a:endParaRPr lang="ja-JP" altLang="en-US" sz="1200"/>
          </a:p>
        </p:txBody>
      </p:sp>
      <p:sp>
        <p:nvSpPr>
          <p:cNvPr id="40" name="テキスト ボックス 39"/>
          <p:cNvSpPr txBox="1"/>
          <p:nvPr/>
        </p:nvSpPr>
        <p:spPr>
          <a:xfrm>
            <a:off x="5805097" y="2441120"/>
            <a:ext cx="819131" cy="369332"/>
          </a:xfrm>
          <a:prstGeom prst="rect">
            <a:avLst/>
          </a:prstGeom>
          <a:noFill/>
        </p:spPr>
        <p:txBody>
          <a:bodyPr wrap="square" rtlCol="0">
            <a:spAutoFit/>
          </a:bodyPr>
          <a:lstStyle/>
          <a:p>
            <a:r>
              <a:rPr lang="ja-JP" altLang="en-US" sz="900">
                <a:solidFill>
                  <a:schemeClr val="bg1"/>
                </a:solidFill>
              </a:rPr>
              <a:t>電子記録</a:t>
            </a:r>
            <a:br>
              <a:rPr lang="en-US" altLang="ja-JP" sz="900">
                <a:solidFill>
                  <a:schemeClr val="bg1"/>
                </a:solidFill>
              </a:rPr>
            </a:br>
            <a:r>
              <a:rPr lang="ja-JP" altLang="en-US" sz="900">
                <a:solidFill>
                  <a:schemeClr val="bg1"/>
                </a:solidFill>
              </a:rPr>
              <a:t>債権・債務</a:t>
            </a:r>
            <a:endParaRPr lang="en-US" altLang="ja-JP" sz="900">
              <a:solidFill>
                <a:schemeClr val="bg1"/>
              </a:solidFill>
            </a:endParaRPr>
          </a:p>
        </p:txBody>
      </p:sp>
      <p:sp>
        <p:nvSpPr>
          <p:cNvPr id="41" name="テキスト ボックス 40"/>
          <p:cNvSpPr txBox="1"/>
          <p:nvPr/>
        </p:nvSpPr>
        <p:spPr>
          <a:xfrm>
            <a:off x="4175956" y="1280322"/>
            <a:ext cx="780005" cy="230832"/>
          </a:xfrm>
          <a:prstGeom prst="rect">
            <a:avLst/>
          </a:prstGeom>
          <a:noFill/>
        </p:spPr>
        <p:txBody>
          <a:bodyPr wrap="square" rtlCol="0">
            <a:spAutoFit/>
          </a:bodyPr>
          <a:lstStyle/>
          <a:p>
            <a:r>
              <a:rPr lang="ja-JP" altLang="en-US" sz="900">
                <a:solidFill>
                  <a:schemeClr val="bg1"/>
                </a:solidFill>
              </a:rPr>
              <a:t>固定資産</a:t>
            </a:r>
            <a:endParaRPr lang="en-US" altLang="ja-JP" sz="900">
              <a:solidFill>
                <a:schemeClr val="bg1"/>
              </a:solidFill>
            </a:endParaRPr>
          </a:p>
        </p:txBody>
      </p:sp>
      <p:sp>
        <p:nvSpPr>
          <p:cNvPr id="42" name="テキスト ボックス 41"/>
          <p:cNvSpPr txBox="1"/>
          <p:nvPr/>
        </p:nvSpPr>
        <p:spPr>
          <a:xfrm>
            <a:off x="4663146" y="2501459"/>
            <a:ext cx="780005" cy="230832"/>
          </a:xfrm>
          <a:prstGeom prst="rect">
            <a:avLst/>
          </a:prstGeom>
          <a:noFill/>
        </p:spPr>
        <p:txBody>
          <a:bodyPr wrap="square" rtlCol="0">
            <a:spAutoFit/>
          </a:bodyPr>
          <a:lstStyle/>
          <a:p>
            <a:r>
              <a:rPr lang="ja-JP" altLang="en-US" sz="900">
                <a:solidFill>
                  <a:schemeClr val="bg1"/>
                </a:solidFill>
              </a:rPr>
              <a:t>手形管理</a:t>
            </a:r>
            <a:endParaRPr lang="en-US" altLang="ja-JP" sz="900">
              <a:solidFill>
                <a:schemeClr val="bg1"/>
              </a:solidFill>
            </a:endParaRPr>
          </a:p>
        </p:txBody>
      </p:sp>
      <p:sp>
        <p:nvSpPr>
          <p:cNvPr id="43" name="正方形/長方形 42"/>
          <p:cNvSpPr/>
          <p:nvPr/>
        </p:nvSpPr>
        <p:spPr>
          <a:xfrm>
            <a:off x="7240579" y="633310"/>
            <a:ext cx="1363869" cy="2266815"/>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4" name="正方形/長方形 43"/>
          <p:cNvSpPr/>
          <p:nvPr/>
        </p:nvSpPr>
        <p:spPr>
          <a:xfrm>
            <a:off x="7241566" y="632458"/>
            <a:ext cx="1362880" cy="2385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管理ツール</a:t>
            </a:r>
            <a:endParaRPr lang="ja-JP" altLang="en-US" sz="1050"/>
          </a:p>
        </p:txBody>
      </p:sp>
      <p:sp>
        <p:nvSpPr>
          <p:cNvPr id="45" name="角丸四角形 44"/>
          <p:cNvSpPr/>
          <p:nvPr/>
        </p:nvSpPr>
        <p:spPr>
          <a:xfrm>
            <a:off x="7396108" y="988404"/>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p>
        </p:txBody>
      </p:sp>
      <p:sp>
        <p:nvSpPr>
          <p:cNvPr id="46" name="角丸四角形 45"/>
          <p:cNvSpPr/>
          <p:nvPr/>
        </p:nvSpPr>
        <p:spPr>
          <a:xfrm>
            <a:off x="7396108" y="1477302"/>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p>
        </p:txBody>
      </p:sp>
      <p:sp>
        <p:nvSpPr>
          <p:cNvPr id="47" name="角丸四角形 46"/>
          <p:cNvSpPr/>
          <p:nvPr/>
        </p:nvSpPr>
        <p:spPr>
          <a:xfrm>
            <a:off x="7396108" y="2455098"/>
            <a:ext cx="1052810" cy="318080"/>
          </a:xfrm>
          <a:prstGeom prst="roundRect">
            <a:avLst/>
          </a:prstGeom>
          <a:solidFill>
            <a:schemeClr val="bg1">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帳票編集</a:t>
            </a:r>
          </a:p>
        </p:txBody>
      </p:sp>
      <p:sp>
        <p:nvSpPr>
          <p:cNvPr id="48" name="角丸四角形 47"/>
          <p:cNvSpPr/>
          <p:nvPr/>
        </p:nvSpPr>
        <p:spPr>
          <a:xfrm>
            <a:off x="7396108" y="1966200"/>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バックアップ</a:t>
            </a:r>
          </a:p>
        </p:txBody>
      </p:sp>
      <p:sp>
        <p:nvSpPr>
          <p:cNvPr id="50" name="角丸四角形 49"/>
          <p:cNvSpPr/>
          <p:nvPr/>
        </p:nvSpPr>
        <p:spPr>
          <a:xfrm>
            <a:off x="3227221" y="2989201"/>
            <a:ext cx="1508048"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51" name="テキスト ボックス 50"/>
          <p:cNvSpPr txBox="1"/>
          <p:nvPr/>
        </p:nvSpPr>
        <p:spPr>
          <a:xfrm>
            <a:off x="3248716" y="3203768"/>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49" name="正方形/長方形 48"/>
          <p:cNvSpPr/>
          <p:nvPr/>
        </p:nvSpPr>
        <p:spPr>
          <a:xfrm>
            <a:off x="556525" y="2947272"/>
            <a:ext cx="2456898" cy="471965"/>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52" name="Freeform 336"/>
          <p:cNvSpPr>
            <a:spLocks noEditPoints="1"/>
          </p:cNvSpPr>
          <p:nvPr/>
        </p:nvSpPr>
        <p:spPr bwMode="auto">
          <a:xfrm>
            <a:off x="662715" y="3084482"/>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53" name="正方形/長方形 52"/>
          <p:cNvSpPr/>
          <p:nvPr/>
        </p:nvSpPr>
        <p:spPr>
          <a:xfrm>
            <a:off x="3095835" y="3460330"/>
            <a:ext cx="2709261" cy="468278"/>
          </a:xfrm>
          <a:prstGeom prst="rect">
            <a:avLst/>
          </a:prstGeom>
          <a:solidFill>
            <a:srgbClr val="2E7DC2">
              <a:alpha val="30000"/>
            </a:srgbClr>
          </a:solidFill>
          <a:ln w="254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3095835"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556525" y="3460330"/>
            <a:ext cx="2456898" cy="481879"/>
          </a:xfrm>
          <a:prstGeom prst="rect">
            <a:avLst/>
          </a:prstGeom>
          <a:solidFill>
            <a:srgbClr val="2E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AI</a:t>
            </a:r>
            <a:r>
              <a:rPr lang="ja-JP" altLang="en-US" sz="1050">
                <a:solidFill>
                  <a:prstClr val="white"/>
                </a:solidFill>
                <a:latin typeface="メイリオ" panose="020B0604030504040204" pitchFamily="50" charset="-128"/>
                <a:ea typeface="メイリオ" panose="020B0604030504040204" pitchFamily="50" charset="-128"/>
              </a:rPr>
              <a:t>ソリューション</a:t>
            </a:r>
          </a:p>
        </p:txBody>
      </p:sp>
      <p:sp>
        <p:nvSpPr>
          <p:cNvPr id="65" name="Freeform 56"/>
          <p:cNvSpPr>
            <a:spLocks noEditPoints="1"/>
          </p:cNvSpPr>
          <p:nvPr/>
        </p:nvSpPr>
        <p:spPr bwMode="auto">
          <a:xfrm>
            <a:off x="719803" y="3602668"/>
            <a:ext cx="168931" cy="15721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2" name="正方形/長方形 61"/>
          <p:cNvSpPr/>
          <p:nvPr/>
        </p:nvSpPr>
        <p:spPr>
          <a:xfrm>
            <a:off x="556525" y="4486443"/>
            <a:ext cx="2456898"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66" name="Freeform 19"/>
          <p:cNvSpPr>
            <a:spLocks noEditPoints="1"/>
          </p:cNvSpPr>
          <p:nvPr/>
        </p:nvSpPr>
        <p:spPr bwMode="auto">
          <a:xfrm>
            <a:off x="684653" y="4612356"/>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58" name="正方形/長方形 57"/>
          <p:cNvSpPr/>
          <p:nvPr/>
        </p:nvSpPr>
        <p:spPr>
          <a:xfrm>
            <a:off x="556525" y="3973387"/>
            <a:ext cx="2456898" cy="458354"/>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68" y="4118763"/>
            <a:ext cx="218366" cy="145175"/>
          </a:xfrm>
          <a:prstGeom prst="rect">
            <a:avLst/>
          </a:prstGeom>
        </p:spPr>
      </p:pic>
      <p:sp>
        <p:nvSpPr>
          <p:cNvPr id="68" name="角丸四角形 67"/>
          <p:cNvSpPr/>
          <p:nvPr/>
        </p:nvSpPr>
        <p:spPr>
          <a:xfrm>
            <a:off x="4885741"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69" name="テキスト ボックス 68"/>
          <p:cNvSpPr txBox="1"/>
          <p:nvPr/>
        </p:nvSpPr>
        <p:spPr>
          <a:xfrm>
            <a:off x="4987806" y="3205879"/>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70" name="角丸四角形 69"/>
          <p:cNvSpPr/>
          <p:nvPr/>
        </p:nvSpPr>
        <p:spPr>
          <a:xfrm>
            <a:off x="5826705"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71" name="テキスト ボックス 70"/>
          <p:cNvSpPr txBox="1"/>
          <p:nvPr/>
        </p:nvSpPr>
        <p:spPr>
          <a:xfrm>
            <a:off x="6012160" y="3205879"/>
            <a:ext cx="471686" cy="230832"/>
          </a:xfrm>
          <a:prstGeom prst="rect">
            <a:avLst/>
          </a:prstGeom>
          <a:noFill/>
        </p:spPr>
        <p:txBody>
          <a:bodyPr wrap="square" rtlCol="0">
            <a:spAutoFit/>
          </a:bodyPr>
          <a:lstStyle/>
          <a:p>
            <a:r>
              <a:rPr lang="en-US" altLang="ja-JP" sz="900">
                <a:solidFill>
                  <a:schemeClr val="bg1"/>
                </a:solidFill>
              </a:rPr>
              <a:t>GEO</a:t>
            </a:r>
          </a:p>
        </p:txBody>
      </p:sp>
      <p:sp>
        <p:nvSpPr>
          <p:cNvPr id="72" name="角丸四角形 71"/>
          <p:cNvSpPr/>
          <p:nvPr/>
        </p:nvSpPr>
        <p:spPr>
          <a:xfrm>
            <a:off x="6767669"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73" name="テキスト ボックス 72"/>
          <p:cNvSpPr txBox="1"/>
          <p:nvPr/>
        </p:nvSpPr>
        <p:spPr>
          <a:xfrm>
            <a:off x="6804248" y="3205879"/>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74" name="角丸四角形 73"/>
          <p:cNvSpPr/>
          <p:nvPr/>
        </p:nvSpPr>
        <p:spPr>
          <a:xfrm>
            <a:off x="7708631"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75" name="テキスト ボックス 74"/>
          <p:cNvSpPr txBox="1"/>
          <p:nvPr/>
        </p:nvSpPr>
        <p:spPr>
          <a:xfrm>
            <a:off x="7812360" y="3205879"/>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84" name="Freeform 50"/>
          <p:cNvSpPr>
            <a:spLocks noEditPoints="1"/>
          </p:cNvSpPr>
          <p:nvPr/>
        </p:nvSpPr>
        <p:spPr bwMode="auto">
          <a:xfrm>
            <a:off x="2483768" y="2331514"/>
            <a:ext cx="152561" cy="181652"/>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5" name="Freeform 54"/>
          <p:cNvSpPr>
            <a:spLocks noEditPoints="1"/>
          </p:cNvSpPr>
          <p:nvPr/>
        </p:nvSpPr>
        <p:spPr bwMode="auto">
          <a:xfrm>
            <a:off x="1895664" y="974234"/>
            <a:ext cx="253308" cy="167524"/>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6" name="Freeform 61"/>
          <p:cNvSpPr>
            <a:spLocks noEditPoints="1"/>
          </p:cNvSpPr>
          <p:nvPr/>
        </p:nvSpPr>
        <p:spPr bwMode="auto">
          <a:xfrm>
            <a:off x="762081" y="1635933"/>
            <a:ext cx="253308" cy="167524"/>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Freeform 64"/>
          <p:cNvSpPr>
            <a:spLocks noEditPoints="1"/>
          </p:cNvSpPr>
          <p:nvPr/>
        </p:nvSpPr>
        <p:spPr bwMode="auto">
          <a:xfrm>
            <a:off x="885136" y="974234"/>
            <a:ext cx="130253" cy="167524"/>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8" name="Freeform 65"/>
          <p:cNvSpPr>
            <a:spLocks noEditPoints="1"/>
          </p:cNvSpPr>
          <p:nvPr/>
        </p:nvSpPr>
        <p:spPr bwMode="auto">
          <a:xfrm>
            <a:off x="5205723" y="1023578"/>
            <a:ext cx="196459" cy="170215"/>
          </a:xfrm>
          <a:custGeom>
            <a:avLst/>
            <a:gdLst>
              <a:gd name="T0" fmla="*/ 912 w 912"/>
              <a:gd name="T1" fmla="*/ 739 h 844"/>
              <a:gd name="T2" fmla="*/ 896 w 912"/>
              <a:gd name="T3" fmla="*/ 799 h 844"/>
              <a:gd name="T4" fmla="*/ 863 w 912"/>
              <a:gd name="T5" fmla="*/ 844 h 844"/>
              <a:gd name="T6" fmla="*/ 830 w 912"/>
              <a:gd name="T7" fmla="*/ 799 h 844"/>
              <a:gd name="T8" fmla="*/ 697 w 912"/>
              <a:gd name="T9" fmla="*/ 811 h 844"/>
              <a:gd name="T10" fmla="*/ 631 w 912"/>
              <a:gd name="T11" fmla="*/ 811 h 844"/>
              <a:gd name="T12" fmla="*/ 566 w 912"/>
              <a:gd name="T13" fmla="*/ 799 h 844"/>
              <a:gd name="T14" fmla="*/ 566 w 912"/>
              <a:gd name="T15" fmla="*/ 709 h 844"/>
              <a:gd name="T16" fmla="*/ 912 w 912"/>
              <a:gd name="T17" fmla="*/ 653 h 844"/>
              <a:gd name="T18" fmla="*/ 566 w 912"/>
              <a:gd name="T19" fmla="*/ 709 h 844"/>
              <a:gd name="T20" fmla="*/ 912 w 912"/>
              <a:gd name="T21" fmla="*/ 536 h 844"/>
              <a:gd name="T22" fmla="*/ 566 w 912"/>
              <a:gd name="T23" fmla="*/ 370 h 844"/>
              <a:gd name="T24" fmla="*/ 566 w 912"/>
              <a:gd name="T25" fmla="*/ 622 h 844"/>
              <a:gd name="T26" fmla="*/ 912 w 912"/>
              <a:gd name="T27" fmla="*/ 566 h 844"/>
              <a:gd name="T28" fmla="*/ 566 w 912"/>
              <a:gd name="T29" fmla="*/ 622 h 844"/>
              <a:gd name="T30" fmla="*/ 534 w 912"/>
              <a:gd name="T31" fmla="*/ 799 h 844"/>
              <a:gd name="T32" fmla="*/ 188 w 912"/>
              <a:gd name="T33" fmla="*/ 101 h 844"/>
              <a:gd name="T34" fmla="*/ 58 w 912"/>
              <a:gd name="T35" fmla="*/ 181 h 844"/>
              <a:gd name="T36" fmla="*/ 29 w 912"/>
              <a:gd name="T37" fmla="*/ 251 h 844"/>
              <a:gd name="T38" fmla="*/ 188 w 912"/>
              <a:gd name="T39" fmla="*/ 448 h 844"/>
              <a:gd name="T40" fmla="*/ 8 w 912"/>
              <a:gd name="T41" fmla="*/ 415 h 844"/>
              <a:gd name="T42" fmla="*/ 188 w 912"/>
              <a:gd name="T43" fmla="*/ 531 h 844"/>
              <a:gd name="T44" fmla="*/ 219 w 912"/>
              <a:gd name="T45" fmla="*/ 799 h 844"/>
              <a:gd name="T46" fmla="*/ 252 w 912"/>
              <a:gd name="T47" fmla="*/ 844 h 844"/>
              <a:gd name="T48" fmla="*/ 285 w 912"/>
              <a:gd name="T49" fmla="*/ 799 h 844"/>
              <a:gd name="T50" fmla="*/ 433 w 912"/>
              <a:gd name="T51" fmla="*/ 811 h 844"/>
              <a:gd name="T52" fmla="*/ 499 w 912"/>
              <a:gd name="T53" fmla="*/ 811 h 844"/>
              <a:gd name="T54" fmla="*/ 859 w 912"/>
              <a:gd name="T55" fmla="*/ 12 h 844"/>
              <a:gd name="T56" fmla="*/ 600 w 912"/>
              <a:gd name="T57" fmla="*/ 102 h 844"/>
              <a:gd name="T58" fmla="*/ 566 w 912"/>
              <a:gd name="T59" fmla="*/ 264 h 844"/>
              <a:gd name="T60" fmla="*/ 912 w 912"/>
              <a:gd name="T61" fmla="*/ 183 h 844"/>
              <a:gd name="T62" fmla="*/ 679 w 912"/>
              <a:gd name="T63" fmla="*/ 102 h 844"/>
              <a:gd name="T64" fmla="*/ 859 w 912"/>
              <a:gd name="T65" fmla="*/ 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844">
                <a:moveTo>
                  <a:pt x="566" y="739"/>
                </a:moveTo>
                <a:cubicBezTo>
                  <a:pt x="912" y="739"/>
                  <a:pt x="912" y="739"/>
                  <a:pt x="912" y="739"/>
                </a:cubicBezTo>
                <a:cubicBezTo>
                  <a:pt x="912" y="799"/>
                  <a:pt x="912" y="799"/>
                  <a:pt x="912" y="799"/>
                </a:cubicBezTo>
                <a:cubicBezTo>
                  <a:pt x="896" y="799"/>
                  <a:pt x="896" y="799"/>
                  <a:pt x="896" y="799"/>
                </a:cubicBezTo>
                <a:cubicBezTo>
                  <a:pt x="896" y="811"/>
                  <a:pt x="896" y="811"/>
                  <a:pt x="896" y="811"/>
                </a:cubicBezTo>
                <a:cubicBezTo>
                  <a:pt x="896" y="829"/>
                  <a:pt x="881" y="844"/>
                  <a:pt x="863" y="844"/>
                </a:cubicBezTo>
                <a:cubicBezTo>
                  <a:pt x="844" y="844"/>
                  <a:pt x="830" y="829"/>
                  <a:pt x="830" y="811"/>
                </a:cubicBezTo>
                <a:cubicBezTo>
                  <a:pt x="830" y="799"/>
                  <a:pt x="830" y="799"/>
                  <a:pt x="830" y="799"/>
                </a:cubicBezTo>
                <a:cubicBezTo>
                  <a:pt x="697" y="799"/>
                  <a:pt x="697" y="799"/>
                  <a:pt x="697" y="799"/>
                </a:cubicBezTo>
                <a:cubicBezTo>
                  <a:pt x="697" y="811"/>
                  <a:pt x="697" y="811"/>
                  <a:pt x="697" y="811"/>
                </a:cubicBezTo>
                <a:cubicBezTo>
                  <a:pt x="697" y="829"/>
                  <a:pt x="682" y="844"/>
                  <a:pt x="664" y="844"/>
                </a:cubicBezTo>
                <a:cubicBezTo>
                  <a:pt x="646" y="844"/>
                  <a:pt x="631" y="829"/>
                  <a:pt x="631" y="811"/>
                </a:cubicBezTo>
                <a:cubicBezTo>
                  <a:pt x="631" y="799"/>
                  <a:pt x="631" y="799"/>
                  <a:pt x="631" y="799"/>
                </a:cubicBezTo>
                <a:cubicBezTo>
                  <a:pt x="566" y="799"/>
                  <a:pt x="566" y="799"/>
                  <a:pt x="566" y="799"/>
                </a:cubicBezTo>
                <a:lnTo>
                  <a:pt x="566" y="739"/>
                </a:lnTo>
                <a:close/>
                <a:moveTo>
                  <a:pt x="566" y="709"/>
                </a:moveTo>
                <a:cubicBezTo>
                  <a:pt x="912" y="709"/>
                  <a:pt x="912" y="709"/>
                  <a:pt x="912" y="709"/>
                </a:cubicBezTo>
                <a:cubicBezTo>
                  <a:pt x="912" y="653"/>
                  <a:pt x="912" y="653"/>
                  <a:pt x="912" y="653"/>
                </a:cubicBezTo>
                <a:cubicBezTo>
                  <a:pt x="566" y="653"/>
                  <a:pt x="566" y="653"/>
                  <a:pt x="566" y="653"/>
                </a:cubicBezTo>
                <a:lnTo>
                  <a:pt x="566" y="709"/>
                </a:lnTo>
                <a:close/>
                <a:moveTo>
                  <a:pt x="566" y="536"/>
                </a:moveTo>
                <a:cubicBezTo>
                  <a:pt x="912" y="536"/>
                  <a:pt x="912" y="536"/>
                  <a:pt x="912" y="536"/>
                </a:cubicBezTo>
                <a:cubicBezTo>
                  <a:pt x="912" y="370"/>
                  <a:pt x="912" y="370"/>
                  <a:pt x="912" y="370"/>
                </a:cubicBezTo>
                <a:cubicBezTo>
                  <a:pt x="566" y="370"/>
                  <a:pt x="566" y="370"/>
                  <a:pt x="566" y="370"/>
                </a:cubicBezTo>
                <a:lnTo>
                  <a:pt x="566" y="536"/>
                </a:lnTo>
                <a:close/>
                <a:moveTo>
                  <a:pt x="566" y="622"/>
                </a:moveTo>
                <a:cubicBezTo>
                  <a:pt x="912" y="622"/>
                  <a:pt x="912" y="622"/>
                  <a:pt x="912" y="622"/>
                </a:cubicBezTo>
                <a:cubicBezTo>
                  <a:pt x="912" y="566"/>
                  <a:pt x="912" y="566"/>
                  <a:pt x="912" y="566"/>
                </a:cubicBezTo>
                <a:cubicBezTo>
                  <a:pt x="566" y="566"/>
                  <a:pt x="566" y="566"/>
                  <a:pt x="566" y="566"/>
                </a:cubicBezTo>
                <a:lnTo>
                  <a:pt x="566" y="622"/>
                </a:lnTo>
                <a:close/>
                <a:moveTo>
                  <a:pt x="499" y="799"/>
                </a:moveTo>
                <a:cubicBezTo>
                  <a:pt x="534" y="799"/>
                  <a:pt x="534" y="799"/>
                  <a:pt x="534" y="799"/>
                </a:cubicBezTo>
                <a:cubicBezTo>
                  <a:pt x="534" y="101"/>
                  <a:pt x="534" y="101"/>
                  <a:pt x="534" y="101"/>
                </a:cubicBezTo>
                <a:cubicBezTo>
                  <a:pt x="188" y="101"/>
                  <a:pt x="188" y="101"/>
                  <a:pt x="188" y="101"/>
                </a:cubicBezTo>
                <a:cubicBezTo>
                  <a:pt x="188" y="235"/>
                  <a:pt x="188" y="235"/>
                  <a:pt x="188" y="235"/>
                </a:cubicBezTo>
                <a:cubicBezTo>
                  <a:pt x="58" y="181"/>
                  <a:pt x="58" y="181"/>
                  <a:pt x="58" y="181"/>
                </a:cubicBezTo>
                <a:cubicBezTo>
                  <a:pt x="38" y="173"/>
                  <a:pt x="16" y="182"/>
                  <a:pt x="8" y="202"/>
                </a:cubicBezTo>
                <a:cubicBezTo>
                  <a:pt x="0" y="221"/>
                  <a:pt x="9" y="243"/>
                  <a:pt x="29" y="251"/>
                </a:cubicBezTo>
                <a:cubicBezTo>
                  <a:pt x="188" y="317"/>
                  <a:pt x="188" y="317"/>
                  <a:pt x="188" y="317"/>
                </a:cubicBezTo>
                <a:cubicBezTo>
                  <a:pt x="188" y="448"/>
                  <a:pt x="188" y="448"/>
                  <a:pt x="188" y="448"/>
                </a:cubicBezTo>
                <a:cubicBezTo>
                  <a:pt x="58" y="395"/>
                  <a:pt x="58" y="395"/>
                  <a:pt x="58" y="395"/>
                </a:cubicBezTo>
                <a:cubicBezTo>
                  <a:pt x="38" y="387"/>
                  <a:pt x="16" y="396"/>
                  <a:pt x="8" y="415"/>
                </a:cubicBezTo>
                <a:cubicBezTo>
                  <a:pt x="0" y="435"/>
                  <a:pt x="9" y="457"/>
                  <a:pt x="29" y="465"/>
                </a:cubicBezTo>
                <a:cubicBezTo>
                  <a:pt x="188" y="531"/>
                  <a:pt x="188" y="531"/>
                  <a:pt x="188" y="531"/>
                </a:cubicBezTo>
                <a:cubicBezTo>
                  <a:pt x="188" y="799"/>
                  <a:pt x="188" y="799"/>
                  <a:pt x="188" y="799"/>
                </a:cubicBezTo>
                <a:cubicBezTo>
                  <a:pt x="219" y="799"/>
                  <a:pt x="219" y="799"/>
                  <a:pt x="219" y="799"/>
                </a:cubicBezTo>
                <a:cubicBezTo>
                  <a:pt x="219" y="811"/>
                  <a:pt x="219" y="811"/>
                  <a:pt x="219" y="811"/>
                </a:cubicBezTo>
                <a:cubicBezTo>
                  <a:pt x="219" y="829"/>
                  <a:pt x="234" y="844"/>
                  <a:pt x="252" y="844"/>
                </a:cubicBezTo>
                <a:cubicBezTo>
                  <a:pt x="270" y="844"/>
                  <a:pt x="285" y="829"/>
                  <a:pt x="285" y="811"/>
                </a:cubicBezTo>
                <a:cubicBezTo>
                  <a:pt x="285" y="799"/>
                  <a:pt x="285" y="799"/>
                  <a:pt x="285" y="799"/>
                </a:cubicBezTo>
                <a:cubicBezTo>
                  <a:pt x="433" y="799"/>
                  <a:pt x="433" y="799"/>
                  <a:pt x="433" y="799"/>
                </a:cubicBezTo>
                <a:cubicBezTo>
                  <a:pt x="433" y="811"/>
                  <a:pt x="433" y="811"/>
                  <a:pt x="433" y="811"/>
                </a:cubicBezTo>
                <a:cubicBezTo>
                  <a:pt x="433" y="829"/>
                  <a:pt x="447" y="844"/>
                  <a:pt x="466" y="844"/>
                </a:cubicBezTo>
                <a:cubicBezTo>
                  <a:pt x="484" y="844"/>
                  <a:pt x="499" y="829"/>
                  <a:pt x="499" y="811"/>
                </a:cubicBezTo>
                <a:lnTo>
                  <a:pt x="499" y="799"/>
                </a:lnTo>
                <a:close/>
                <a:moveTo>
                  <a:pt x="859" y="12"/>
                </a:moveTo>
                <a:cubicBezTo>
                  <a:pt x="856" y="4"/>
                  <a:pt x="847" y="0"/>
                  <a:pt x="839" y="4"/>
                </a:cubicBezTo>
                <a:cubicBezTo>
                  <a:pt x="600" y="102"/>
                  <a:pt x="600" y="102"/>
                  <a:pt x="600" y="102"/>
                </a:cubicBezTo>
                <a:cubicBezTo>
                  <a:pt x="566" y="102"/>
                  <a:pt x="566" y="102"/>
                  <a:pt x="566" y="102"/>
                </a:cubicBezTo>
                <a:cubicBezTo>
                  <a:pt x="566" y="264"/>
                  <a:pt x="566" y="264"/>
                  <a:pt x="566" y="264"/>
                </a:cubicBezTo>
                <a:cubicBezTo>
                  <a:pt x="912" y="264"/>
                  <a:pt x="912" y="264"/>
                  <a:pt x="912" y="264"/>
                </a:cubicBezTo>
                <a:cubicBezTo>
                  <a:pt x="912" y="183"/>
                  <a:pt x="912" y="183"/>
                  <a:pt x="912" y="183"/>
                </a:cubicBezTo>
                <a:cubicBezTo>
                  <a:pt x="912" y="139"/>
                  <a:pt x="874" y="102"/>
                  <a:pt x="826" y="102"/>
                </a:cubicBezTo>
                <a:cubicBezTo>
                  <a:pt x="679" y="102"/>
                  <a:pt x="679" y="102"/>
                  <a:pt x="679" y="102"/>
                </a:cubicBezTo>
                <a:cubicBezTo>
                  <a:pt x="851" y="32"/>
                  <a:pt x="851" y="32"/>
                  <a:pt x="851" y="32"/>
                </a:cubicBezTo>
                <a:cubicBezTo>
                  <a:pt x="858" y="29"/>
                  <a:pt x="862" y="20"/>
                  <a:pt x="859" y="1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9" name="Freeform 66"/>
          <p:cNvSpPr>
            <a:spLocks noEditPoints="1"/>
          </p:cNvSpPr>
          <p:nvPr/>
        </p:nvSpPr>
        <p:spPr bwMode="auto">
          <a:xfrm>
            <a:off x="4157310" y="1023578"/>
            <a:ext cx="244673" cy="167524"/>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Freeform 67"/>
          <p:cNvSpPr>
            <a:spLocks noEditPoints="1"/>
          </p:cNvSpPr>
          <p:nvPr/>
        </p:nvSpPr>
        <p:spPr bwMode="auto">
          <a:xfrm>
            <a:off x="4668634" y="2212310"/>
            <a:ext cx="227402" cy="162814"/>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1" name="Freeform 68"/>
          <p:cNvSpPr>
            <a:spLocks noEditPoints="1"/>
          </p:cNvSpPr>
          <p:nvPr/>
        </p:nvSpPr>
        <p:spPr bwMode="auto">
          <a:xfrm>
            <a:off x="1786117" y="2331514"/>
            <a:ext cx="130972" cy="168197"/>
          </a:xfrm>
          <a:custGeom>
            <a:avLst/>
            <a:gdLst>
              <a:gd name="T0" fmla="*/ 0 w 182"/>
              <a:gd name="T1" fmla="*/ 0 h 250"/>
              <a:gd name="T2" fmla="*/ 97 w 182"/>
              <a:gd name="T3" fmla="*/ 97 h 250"/>
              <a:gd name="T4" fmla="*/ 97 w 182"/>
              <a:gd name="T5" fmla="*/ 108 h 250"/>
              <a:gd name="T6" fmla="*/ 86 w 182"/>
              <a:gd name="T7" fmla="*/ 119 h 250"/>
              <a:gd name="T8" fmla="*/ 97 w 182"/>
              <a:gd name="T9" fmla="*/ 119 h 250"/>
              <a:gd name="T10" fmla="*/ 97 w 182"/>
              <a:gd name="T11" fmla="*/ 165 h 250"/>
              <a:gd name="T12" fmla="*/ 63 w 182"/>
              <a:gd name="T13" fmla="*/ 165 h 250"/>
              <a:gd name="T14" fmla="*/ 63 w 182"/>
              <a:gd name="T15" fmla="*/ 153 h 250"/>
              <a:gd name="T16" fmla="*/ 40 w 182"/>
              <a:gd name="T17" fmla="*/ 165 h 250"/>
              <a:gd name="T18" fmla="*/ 29 w 182"/>
              <a:gd name="T19" fmla="*/ 165 h 250"/>
              <a:gd name="T20" fmla="*/ 97 w 182"/>
              <a:gd name="T21" fmla="*/ 210 h 250"/>
              <a:gd name="T22" fmla="*/ 108 w 182"/>
              <a:gd name="T23" fmla="*/ 187 h 250"/>
              <a:gd name="T24" fmla="*/ 97 w 182"/>
              <a:gd name="T25" fmla="*/ 176 h 250"/>
              <a:gd name="T26" fmla="*/ 97 w 182"/>
              <a:gd name="T27" fmla="*/ 199 h 250"/>
              <a:gd name="T28" fmla="*/ 97 w 182"/>
              <a:gd name="T29" fmla="*/ 199 h 250"/>
              <a:gd name="T30" fmla="*/ 108 w 182"/>
              <a:gd name="T31" fmla="*/ 199 h 250"/>
              <a:gd name="T32" fmla="*/ 108 w 182"/>
              <a:gd name="T33" fmla="*/ 153 h 250"/>
              <a:gd name="T34" fmla="*/ 119 w 182"/>
              <a:gd name="T35" fmla="*/ 153 h 250"/>
              <a:gd name="T36" fmla="*/ 119 w 182"/>
              <a:gd name="T37" fmla="*/ 187 h 250"/>
              <a:gd name="T38" fmla="*/ 108 w 182"/>
              <a:gd name="T39" fmla="*/ 221 h 250"/>
              <a:gd name="T40" fmla="*/ 108 w 182"/>
              <a:gd name="T41" fmla="*/ 210 h 250"/>
              <a:gd name="T42" fmla="*/ 119 w 182"/>
              <a:gd name="T43" fmla="*/ 165 h 250"/>
              <a:gd name="T44" fmla="*/ 142 w 182"/>
              <a:gd name="T45" fmla="*/ 176 h 250"/>
              <a:gd name="T46" fmla="*/ 119 w 182"/>
              <a:gd name="T47" fmla="*/ 199 h 250"/>
              <a:gd name="T48" fmla="*/ 142 w 182"/>
              <a:gd name="T49" fmla="*/ 199 h 250"/>
              <a:gd name="T50" fmla="*/ 131 w 182"/>
              <a:gd name="T51" fmla="*/ 165 h 250"/>
              <a:gd name="T52" fmla="*/ 153 w 182"/>
              <a:gd name="T53" fmla="*/ 176 h 250"/>
              <a:gd name="T54" fmla="*/ 153 w 182"/>
              <a:gd name="T55" fmla="*/ 199 h 250"/>
              <a:gd name="T56" fmla="*/ 142 w 182"/>
              <a:gd name="T57" fmla="*/ 199 h 250"/>
              <a:gd name="T58" fmla="*/ 153 w 182"/>
              <a:gd name="T59" fmla="*/ 210 h 250"/>
              <a:gd name="T60" fmla="*/ 153 w 182"/>
              <a:gd name="T61" fmla="*/ 221 h 250"/>
              <a:gd name="T62" fmla="*/ 29 w 182"/>
              <a:gd name="T63" fmla="*/ 97 h 250"/>
              <a:gd name="T64" fmla="*/ 40 w 182"/>
              <a:gd name="T65" fmla="*/ 108 h 250"/>
              <a:gd name="T66" fmla="*/ 40 w 182"/>
              <a:gd name="T67" fmla="*/ 130 h 250"/>
              <a:gd name="T68" fmla="*/ 46 w 182"/>
              <a:gd name="T69" fmla="*/ 114 h 250"/>
              <a:gd name="T70" fmla="*/ 57 w 182"/>
              <a:gd name="T71" fmla="*/ 114 h 250"/>
              <a:gd name="T72" fmla="*/ 154 w 182"/>
              <a:gd name="T73" fmla="*/ 142 h 250"/>
              <a:gd name="T74" fmla="*/ 142 w 182"/>
              <a:gd name="T75" fmla="*/ 130 h 250"/>
              <a:gd name="T76" fmla="*/ 142 w 182"/>
              <a:gd name="T77" fmla="*/ 108 h 250"/>
              <a:gd name="T78" fmla="*/ 137 w 182"/>
              <a:gd name="T79" fmla="*/ 125 h 250"/>
              <a:gd name="T80" fmla="*/ 125 w 182"/>
              <a:gd name="T81" fmla="*/ 125 h 250"/>
              <a:gd name="T82" fmla="*/ 74 w 182"/>
              <a:gd name="T83" fmla="*/ 221 h 250"/>
              <a:gd name="T84" fmla="*/ 63 w 182"/>
              <a:gd name="T85" fmla="*/ 210 h 250"/>
              <a:gd name="T86" fmla="*/ 40 w 182"/>
              <a:gd name="T87" fmla="*/ 198 h 250"/>
              <a:gd name="T88" fmla="*/ 63 w 182"/>
              <a:gd name="T89" fmla="*/ 210 h 250"/>
              <a:gd name="T90" fmla="*/ 57 w 182"/>
              <a:gd name="T91" fmla="*/ 193 h 250"/>
              <a:gd name="T92" fmla="*/ 144 w 182"/>
              <a:gd name="T93" fmla="*/ 31 h 250"/>
              <a:gd name="T94" fmla="*/ 144 w 182"/>
              <a:gd name="T95" fmla="*/ 55 h 250"/>
              <a:gd name="T96" fmla="*/ 116 w 182"/>
              <a:gd name="T97" fmla="*/ 31 h 250"/>
              <a:gd name="T98" fmla="*/ 125 w 182"/>
              <a:gd name="T99" fmla="*/ 31 h 250"/>
              <a:gd name="T100" fmla="*/ 96 w 182"/>
              <a:gd name="T101" fmla="*/ 55 h 250"/>
              <a:gd name="T102" fmla="*/ 86 w 182"/>
              <a:gd name="T103" fmla="*/ 31 h 250"/>
              <a:gd name="T104" fmla="*/ 86 w 182"/>
              <a:gd name="T105" fmla="*/ 55 h 250"/>
              <a:gd name="T106" fmla="*/ 58 w 182"/>
              <a:gd name="T107" fmla="*/ 31 h 250"/>
              <a:gd name="T108" fmla="*/ 67 w 182"/>
              <a:gd name="T109" fmla="*/ 31 h 250"/>
              <a:gd name="T110" fmla="*/ 38 w 182"/>
              <a:gd name="T111" fmla="*/ 55 h 250"/>
              <a:gd name="T112" fmla="*/ 154 w 182"/>
              <a:gd name="T113" fmla="*/ 67 h 250"/>
              <a:gd name="T114" fmla="*/ 154 w 182"/>
              <a:gd name="T115"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50">
                <a:moveTo>
                  <a:pt x="182" y="250"/>
                </a:moveTo>
                <a:lnTo>
                  <a:pt x="0" y="250"/>
                </a:lnTo>
                <a:lnTo>
                  <a:pt x="0" y="0"/>
                </a:lnTo>
                <a:lnTo>
                  <a:pt x="182" y="0"/>
                </a:lnTo>
                <a:lnTo>
                  <a:pt x="182" y="250"/>
                </a:lnTo>
                <a:close/>
                <a:moveTo>
                  <a:pt x="97" y="97"/>
                </a:moveTo>
                <a:lnTo>
                  <a:pt x="86" y="97"/>
                </a:lnTo>
                <a:lnTo>
                  <a:pt x="86" y="108"/>
                </a:lnTo>
                <a:lnTo>
                  <a:pt x="97" y="108"/>
                </a:lnTo>
                <a:lnTo>
                  <a:pt x="97" y="97"/>
                </a:lnTo>
                <a:close/>
                <a:moveTo>
                  <a:pt x="97" y="119"/>
                </a:moveTo>
                <a:lnTo>
                  <a:pt x="86" y="119"/>
                </a:lnTo>
                <a:lnTo>
                  <a:pt x="86" y="142"/>
                </a:lnTo>
                <a:lnTo>
                  <a:pt x="97" y="142"/>
                </a:lnTo>
                <a:lnTo>
                  <a:pt x="97" y="119"/>
                </a:lnTo>
                <a:close/>
                <a:moveTo>
                  <a:pt x="86" y="153"/>
                </a:moveTo>
                <a:lnTo>
                  <a:pt x="86" y="165"/>
                </a:lnTo>
                <a:lnTo>
                  <a:pt x="97" y="165"/>
                </a:lnTo>
                <a:lnTo>
                  <a:pt x="97" y="153"/>
                </a:lnTo>
                <a:lnTo>
                  <a:pt x="86" y="153"/>
                </a:lnTo>
                <a:close/>
                <a:moveTo>
                  <a:pt x="63" y="165"/>
                </a:moveTo>
                <a:lnTo>
                  <a:pt x="74" y="165"/>
                </a:lnTo>
                <a:lnTo>
                  <a:pt x="74" y="153"/>
                </a:lnTo>
                <a:lnTo>
                  <a:pt x="63" y="153"/>
                </a:lnTo>
                <a:lnTo>
                  <a:pt x="63" y="165"/>
                </a:lnTo>
                <a:close/>
                <a:moveTo>
                  <a:pt x="29" y="165"/>
                </a:moveTo>
                <a:lnTo>
                  <a:pt x="40" y="165"/>
                </a:lnTo>
                <a:lnTo>
                  <a:pt x="40" y="153"/>
                </a:lnTo>
                <a:lnTo>
                  <a:pt x="29" y="153"/>
                </a:lnTo>
                <a:lnTo>
                  <a:pt x="29" y="165"/>
                </a:lnTo>
                <a:close/>
                <a:moveTo>
                  <a:pt x="86" y="221"/>
                </a:moveTo>
                <a:lnTo>
                  <a:pt x="97" y="221"/>
                </a:lnTo>
                <a:lnTo>
                  <a:pt x="97" y="210"/>
                </a:lnTo>
                <a:lnTo>
                  <a:pt x="86" y="210"/>
                </a:lnTo>
                <a:lnTo>
                  <a:pt x="86" y="221"/>
                </a:lnTo>
                <a:close/>
                <a:moveTo>
                  <a:pt x="108" y="187"/>
                </a:moveTo>
                <a:lnTo>
                  <a:pt x="108" y="165"/>
                </a:lnTo>
                <a:lnTo>
                  <a:pt x="97" y="165"/>
                </a:lnTo>
                <a:lnTo>
                  <a:pt x="97" y="176"/>
                </a:lnTo>
                <a:lnTo>
                  <a:pt x="86" y="176"/>
                </a:lnTo>
                <a:lnTo>
                  <a:pt x="86" y="199"/>
                </a:lnTo>
                <a:lnTo>
                  <a:pt x="97" y="199"/>
                </a:lnTo>
                <a:lnTo>
                  <a:pt x="97" y="187"/>
                </a:lnTo>
                <a:lnTo>
                  <a:pt x="108" y="187"/>
                </a:lnTo>
                <a:close/>
                <a:moveTo>
                  <a:pt x="97" y="199"/>
                </a:moveTo>
                <a:lnTo>
                  <a:pt x="97" y="210"/>
                </a:lnTo>
                <a:lnTo>
                  <a:pt x="108" y="210"/>
                </a:lnTo>
                <a:lnTo>
                  <a:pt x="108" y="199"/>
                </a:lnTo>
                <a:lnTo>
                  <a:pt x="97" y="199"/>
                </a:lnTo>
                <a:close/>
                <a:moveTo>
                  <a:pt x="119" y="153"/>
                </a:moveTo>
                <a:lnTo>
                  <a:pt x="108" y="153"/>
                </a:lnTo>
                <a:lnTo>
                  <a:pt x="108" y="165"/>
                </a:lnTo>
                <a:lnTo>
                  <a:pt x="119" y="165"/>
                </a:lnTo>
                <a:lnTo>
                  <a:pt x="119" y="153"/>
                </a:lnTo>
                <a:close/>
                <a:moveTo>
                  <a:pt x="108" y="199"/>
                </a:moveTo>
                <a:lnTo>
                  <a:pt x="119" y="199"/>
                </a:lnTo>
                <a:lnTo>
                  <a:pt x="119" y="187"/>
                </a:lnTo>
                <a:lnTo>
                  <a:pt x="108" y="187"/>
                </a:lnTo>
                <a:lnTo>
                  <a:pt x="108" y="199"/>
                </a:lnTo>
                <a:close/>
                <a:moveTo>
                  <a:pt x="108" y="221"/>
                </a:moveTo>
                <a:lnTo>
                  <a:pt x="119" y="221"/>
                </a:lnTo>
                <a:lnTo>
                  <a:pt x="119" y="210"/>
                </a:lnTo>
                <a:lnTo>
                  <a:pt x="108" y="210"/>
                </a:lnTo>
                <a:lnTo>
                  <a:pt x="108" y="221"/>
                </a:lnTo>
                <a:close/>
                <a:moveTo>
                  <a:pt x="131" y="165"/>
                </a:moveTo>
                <a:lnTo>
                  <a:pt x="119" y="165"/>
                </a:lnTo>
                <a:lnTo>
                  <a:pt x="119" y="187"/>
                </a:lnTo>
                <a:lnTo>
                  <a:pt x="142" y="187"/>
                </a:lnTo>
                <a:lnTo>
                  <a:pt x="142" y="176"/>
                </a:lnTo>
                <a:lnTo>
                  <a:pt x="131" y="176"/>
                </a:lnTo>
                <a:lnTo>
                  <a:pt x="131" y="165"/>
                </a:lnTo>
                <a:close/>
                <a:moveTo>
                  <a:pt x="119" y="199"/>
                </a:moveTo>
                <a:lnTo>
                  <a:pt x="119" y="210"/>
                </a:lnTo>
                <a:lnTo>
                  <a:pt x="142" y="210"/>
                </a:lnTo>
                <a:lnTo>
                  <a:pt x="142" y="199"/>
                </a:lnTo>
                <a:lnTo>
                  <a:pt x="119" y="199"/>
                </a:lnTo>
                <a:close/>
                <a:moveTo>
                  <a:pt x="131" y="153"/>
                </a:moveTo>
                <a:lnTo>
                  <a:pt x="131" y="165"/>
                </a:lnTo>
                <a:lnTo>
                  <a:pt x="142" y="165"/>
                </a:lnTo>
                <a:lnTo>
                  <a:pt x="142" y="176"/>
                </a:lnTo>
                <a:lnTo>
                  <a:pt x="153" y="176"/>
                </a:lnTo>
                <a:lnTo>
                  <a:pt x="153" y="153"/>
                </a:lnTo>
                <a:lnTo>
                  <a:pt x="131" y="153"/>
                </a:lnTo>
                <a:close/>
                <a:moveTo>
                  <a:pt x="153" y="199"/>
                </a:moveTo>
                <a:lnTo>
                  <a:pt x="153" y="187"/>
                </a:lnTo>
                <a:lnTo>
                  <a:pt x="142" y="187"/>
                </a:lnTo>
                <a:lnTo>
                  <a:pt x="142" y="199"/>
                </a:lnTo>
                <a:lnTo>
                  <a:pt x="153" y="199"/>
                </a:lnTo>
                <a:close/>
                <a:moveTo>
                  <a:pt x="153" y="221"/>
                </a:moveTo>
                <a:lnTo>
                  <a:pt x="153" y="210"/>
                </a:lnTo>
                <a:lnTo>
                  <a:pt x="142" y="210"/>
                </a:lnTo>
                <a:lnTo>
                  <a:pt x="142" y="221"/>
                </a:lnTo>
                <a:lnTo>
                  <a:pt x="153" y="221"/>
                </a:lnTo>
                <a:close/>
                <a:moveTo>
                  <a:pt x="74" y="142"/>
                </a:moveTo>
                <a:lnTo>
                  <a:pt x="74" y="97"/>
                </a:lnTo>
                <a:lnTo>
                  <a:pt x="29" y="97"/>
                </a:lnTo>
                <a:lnTo>
                  <a:pt x="29" y="142"/>
                </a:lnTo>
                <a:lnTo>
                  <a:pt x="74" y="142"/>
                </a:lnTo>
                <a:close/>
                <a:moveTo>
                  <a:pt x="40" y="108"/>
                </a:moveTo>
                <a:lnTo>
                  <a:pt x="63" y="108"/>
                </a:lnTo>
                <a:lnTo>
                  <a:pt x="63" y="130"/>
                </a:lnTo>
                <a:lnTo>
                  <a:pt x="40" y="130"/>
                </a:lnTo>
                <a:lnTo>
                  <a:pt x="40" y="108"/>
                </a:lnTo>
                <a:close/>
                <a:moveTo>
                  <a:pt x="57" y="114"/>
                </a:moveTo>
                <a:lnTo>
                  <a:pt x="46" y="114"/>
                </a:lnTo>
                <a:lnTo>
                  <a:pt x="46" y="125"/>
                </a:lnTo>
                <a:lnTo>
                  <a:pt x="57" y="125"/>
                </a:lnTo>
                <a:lnTo>
                  <a:pt x="57" y="114"/>
                </a:lnTo>
                <a:close/>
                <a:moveTo>
                  <a:pt x="108" y="97"/>
                </a:moveTo>
                <a:lnTo>
                  <a:pt x="108" y="142"/>
                </a:lnTo>
                <a:lnTo>
                  <a:pt x="154" y="142"/>
                </a:lnTo>
                <a:lnTo>
                  <a:pt x="154" y="97"/>
                </a:lnTo>
                <a:lnTo>
                  <a:pt x="108" y="97"/>
                </a:lnTo>
                <a:close/>
                <a:moveTo>
                  <a:pt x="142" y="130"/>
                </a:moveTo>
                <a:lnTo>
                  <a:pt x="119" y="130"/>
                </a:lnTo>
                <a:lnTo>
                  <a:pt x="119" y="108"/>
                </a:lnTo>
                <a:lnTo>
                  <a:pt x="142" y="108"/>
                </a:lnTo>
                <a:lnTo>
                  <a:pt x="142" y="130"/>
                </a:lnTo>
                <a:close/>
                <a:moveTo>
                  <a:pt x="125" y="125"/>
                </a:moveTo>
                <a:lnTo>
                  <a:pt x="137" y="125"/>
                </a:lnTo>
                <a:lnTo>
                  <a:pt x="137" y="114"/>
                </a:lnTo>
                <a:lnTo>
                  <a:pt x="125" y="114"/>
                </a:lnTo>
                <a:lnTo>
                  <a:pt x="125" y="125"/>
                </a:lnTo>
                <a:close/>
                <a:moveTo>
                  <a:pt x="29" y="176"/>
                </a:moveTo>
                <a:lnTo>
                  <a:pt x="29" y="221"/>
                </a:lnTo>
                <a:lnTo>
                  <a:pt x="74" y="221"/>
                </a:lnTo>
                <a:lnTo>
                  <a:pt x="74" y="176"/>
                </a:lnTo>
                <a:lnTo>
                  <a:pt x="29" y="176"/>
                </a:lnTo>
                <a:close/>
                <a:moveTo>
                  <a:pt x="63" y="210"/>
                </a:moveTo>
                <a:lnTo>
                  <a:pt x="40" y="210"/>
                </a:lnTo>
                <a:lnTo>
                  <a:pt x="40" y="199"/>
                </a:lnTo>
                <a:lnTo>
                  <a:pt x="40" y="198"/>
                </a:lnTo>
                <a:lnTo>
                  <a:pt x="40" y="187"/>
                </a:lnTo>
                <a:lnTo>
                  <a:pt x="63" y="187"/>
                </a:lnTo>
                <a:lnTo>
                  <a:pt x="63" y="210"/>
                </a:lnTo>
                <a:close/>
                <a:moveTo>
                  <a:pt x="46" y="204"/>
                </a:moveTo>
                <a:lnTo>
                  <a:pt x="57" y="204"/>
                </a:lnTo>
                <a:lnTo>
                  <a:pt x="57" y="193"/>
                </a:lnTo>
                <a:lnTo>
                  <a:pt x="46" y="193"/>
                </a:lnTo>
                <a:lnTo>
                  <a:pt x="46" y="204"/>
                </a:lnTo>
                <a:close/>
                <a:moveTo>
                  <a:pt x="144" y="31"/>
                </a:moveTo>
                <a:lnTo>
                  <a:pt x="135" y="31"/>
                </a:lnTo>
                <a:lnTo>
                  <a:pt x="135" y="55"/>
                </a:lnTo>
                <a:lnTo>
                  <a:pt x="144" y="55"/>
                </a:lnTo>
                <a:lnTo>
                  <a:pt x="144" y="31"/>
                </a:lnTo>
                <a:close/>
                <a:moveTo>
                  <a:pt x="125" y="31"/>
                </a:moveTo>
                <a:lnTo>
                  <a:pt x="116" y="31"/>
                </a:lnTo>
                <a:lnTo>
                  <a:pt x="116" y="55"/>
                </a:lnTo>
                <a:lnTo>
                  <a:pt x="125" y="55"/>
                </a:lnTo>
                <a:lnTo>
                  <a:pt x="125" y="31"/>
                </a:lnTo>
                <a:close/>
                <a:moveTo>
                  <a:pt x="105" y="31"/>
                </a:moveTo>
                <a:lnTo>
                  <a:pt x="96" y="31"/>
                </a:lnTo>
                <a:lnTo>
                  <a:pt x="96" y="55"/>
                </a:lnTo>
                <a:lnTo>
                  <a:pt x="105" y="55"/>
                </a:lnTo>
                <a:lnTo>
                  <a:pt x="105" y="31"/>
                </a:lnTo>
                <a:close/>
                <a:moveTo>
                  <a:pt x="86" y="31"/>
                </a:moveTo>
                <a:lnTo>
                  <a:pt x="77" y="31"/>
                </a:lnTo>
                <a:lnTo>
                  <a:pt x="77" y="55"/>
                </a:lnTo>
                <a:lnTo>
                  <a:pt x="86" y="55"/>
                </a:lnTo>
                <a:lnTo>
                  <a:pt x="86" y="31"/>
                </a:lnTo>
                <a:close/>
                <a:moveTo>
                  <a:pt x="67" y="31"/>
                </a:moveTo>
                <a:lnTo>
                  <a:pt x="58" y="31"/>
                </a:lnTo>
                <a:lnTo>
                  <a:pt x="58" y="55"/>
                </a:lnTo>
                <a:lnTo>
                  <a:pt x="67" y="55"/>
                </a:lnTo>
                <a:lnTo>
                  <a:pt x="67" y="31"/>
                </a:lnTo>
                <a:close/>
                <a:moveTo>
                  <a:pt x="47" y="31"/>
                </a:moveTo>
                <a:lnTo>
                  <a:pt x="38" y="31"/>
                </a:lnTo>
                <a:lnTo>
                  <a:pt x="38" y="55"/>
                </a:lnTo>
                <a:lnTo>
                  <a:pt x="47" y="55"/>
                </a:lnTo>
                <a:lnTo>
                  <a:pt x="47" y="31"/>
                </a:lnTo>
                <a:close/>
                <a:moveTo>
                  <a:pt x="154" y="67"/>
                </a:moveTo>
                <a:lnTo>
                  <a:pt x="29" y="67"/>
                </a:lnTo>
                <a:lnTo>
                  <a:pt x="29" y="75"/>
                </a:lnTo>
                <a:lnTo>
                  <a:pt x="154" y="75"/>
                </a:lnTo>
                <a:lnTo>
                  <a:pt x="154"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3" name="Freeform 70"/>
          <p:cNvSpPr>
            <a:spLocks noEditPoints="1"/>
          </p:cNvSpPr>
          <p:nvPr/>
        </p:nvSpPr>
        <p:spPr bwMode="auto">
          <a:xfrm>
            <a:off x="6223282" y="1023578"/>
            <a:ext cx="220926" cy="158777"/>
          </a:xfrm>
          <a:custGeom>
            <a:avLst/>
            <a:gdLst>
              <a:gd name="T0" fmla="*/ 284 w 1025"/>
              <a:gd name="T1" fmla="*/ 72 h 787"/>
              <a:gd name="T2" fmla="*/ 254 w 1025"/>
              <a:gd name="T3" fmla="*/ 101 h 787"/>
              <a:gd name="T4" fmla="*/ 224 w 1025"/>
              <a:gd name="T5" fmla="*/ 72 h 787"/>
              <a:gd name="T6" fmla="*/ 254 w 1025"/>
              <a:gd name="T7" fmla="*/ 42 h 787"/>
              <a:gd name="T8" fmla="*/ 284 w 1025"/>
              <a:gd name="T9" fmla="*/ 72 h 787"/>
              <a:gd name="T10" fmla="*/ 195 w 1025"/>
              <a:gd name="T11" fmla="*/ 623 h 787"/>
              <a:gd name="T12" fmla="*/ 127 w 1025"/>
              <a:gd name="T13" fmla="*/ 623 h 787"/>
              <a:gd name="T14" fmla="*/ 126 w 1025"/>
              <a:gd name="T15" fmla="*/ 640 h 787"/>
              <a:gd name="T16" fmla="*/ 195 w 1025"/>
              <a:gd name="T17" fmla="*/ 640 h 787"/>
              <a:gd name="T18" fmla="*/ 195 w 1025"/>
              <a:gd name="T19" fmla="*/ 623 h 787"/>
              <a:gd name="T20" fmla="*/ 908 w 1025"/>
              <a:gd name="T21" fmla="*/ 393 h 787"/>
              <a:gd name="T22" fmla="*/ 805 w 1025"/>
              <a:gd name="T23" fmla="*/ 393 h 787"/>
              <a:gd name="T24" fmla="*/ 805 w 1025"/>
              <a:gd name="T25" fmla="*/ 264 h 787"/>
              <a:gd name="T26" fmla="*/ 908 w 1025"/>
              <a:gd name="T27" fmla="*/ 264 h 787"/>
              <a:gd name="T28" fmla="*/ 908 w 1025"/>
              <a:gd name="T29" fmla="*/ 393 h 787"/>
              <a:gd name="T30" fmla="*/ 752 w 1025"/>
              <a:gd name="T31" fmla="*/ 393 h 787"/>
              <a:gd name="T32" fmla="*/ 640 w 1025"/>
              <a:gd name="T33" fmla="*/ 393 h 787"/>
              <a:gd name="T34" fmla="*/ 695 w 1025"/>
              <a:gd name="T35" fmla="*/ 264 h 787"/>
              <a:gd name="T36" fmla="*/ 752 w 1025"/>
              <a:gd name="T37" fmla="*/ 264 h 787"/>
              <a:gd name="T38" fmla="*/ 752 w 1025"/>
              <a:gd name="T39" fmla="*/ 393 h 787"/>
              <a:gd name="T40" fmla="*/ 660 w 1025"/>
              <a:gd name="T41" fmla="*/ 211 h 787"/>
              <a:gd name="T42" fmla="*/ 582 w 1025"/>
              <a:gd name="T43" fmla="*/ 393 h 787"/>
              <a:gd name="T44" fmla="*/ 458 w 1025"/>
              <a:gd name="T45" fmla="*/ 393 h 787"/>
              <a:gd name="T46" fmla="*/ 316 w 1025"/>
              <a:gd name="T47" fmla="*/ 107 h 787"/>
              <a:gd name="T48" fmla="*/ 316 w 1025"/>
              <a:gd name="T49" fmla="*/ 106 h 787"/>
              <a:gd name="T50" fmla="*/ 318 w 1025"/>
              <a:gd name="T51" fmla="*/ 103 h 787"/>
              <a:gd name="T52" fmla="*/ 317 w 1025"/>
              <a:gd name="T53" fmla="*/ 103 h 787"/>
              <a:gd name="T54" fmla="*/ 325 w 1025"/>
              <a:gd name="T55" fmla="*/ 72 h 787"/>
              <a:gd name="T56" fmla="*/ 254 w 1025"/>
              <a:gd name="T57" fmla="*/ 0 h 787"/>
              <a:gd name="T58" fmla="*/ 190 w 1025"/>
              <a:gd name="T59" fmla="*/ 40 h 787"/>
              <a:gd name="T60" fmla="*/ 190 w 1025"/>
              <a:gd name="T61" fmla="*/ 40 h 787"/>
              <a:gd name="T62" fmla="*/ 189 w 1025"/>
              <a:gd name="T63" fmla="*/ 41 h 787"/>
              <a:gd name="T64" fmla="*/ 186 w 1025"/>
              <a:gd name="T65" fmla="*/ 51 h 787"/>
              <a:gd name="T66" fmla="*/ 57 w 1025"/>
              <a:gd name="T67" fmla="*/ 406 h 787"/>
              <a:gd name="T68" fmla="*/ 58 w 1025"/>
              <a:gd name="T69" fmla="*/ 406 h 787"/>
              <a:gd name="T70" fmla="*/ 0 w 1025"/>
              <a:gd name="T71" fmla="*/ 512 h 787"/>
              <a:gd name="T72" fmla="*/ 126 w 1025"/>
              <a:gd name="T73" fmla="*/ 640 h 787"/>
              <a:gd name="T74" fmla="*/ 127 w 1025"/>
              <a:gd name="T75" fmla="*/ 397 h 787"/>
              <a:gd name="T76" fmla="*/ 265 w 1025"/>
              <a:gd name="T77" fmla="*/ 184 h 787"/>
              <a:gd name="T78" fmla="*/ 387 w 1025"/>
              <a:gd name="T79" fmla="*/ 427 h 787"/>
              <a:gd name="T80" fmla="*/ 387 w 1025"/>
              <a:gd name="T81" fmla="*/ 549 h 787"/>
              <a:gd name="T82" fmla="*/ 524 w 1025"/>
              <a:gd name="T83" fmla="*/ 549 h 787"/>
              <a:gd name="T84" fmla="*/ 524 w 1025"/>
              <a:gd name="T85" fmla="*/ 583 h 787"/>
              <a:gd name="T86" fmla="*/ 823 w 1025"/>
              <a:gd name="T87" fmla="*/ 583 h 787"/>
              <a:gd name="T88" fmla="*/ 823 w 1025"/>
              <a:gd name="T89" fmla="*/ 549 h 787"/>
              <a:gd name="T90" fmla="*/ 961 w 1025"/>
              <a:gd name="T91" fmla="*/ 549 h 787"/>
              <a:gd name="T92" fmla="*/ 961 w 1025"/>
              <a:gd name="T93" fmla="*/ 446 h 787"/>
              <a:gd name="T94" fmla="*/ 961 w 1025"/>
              <a:gd name="T95" fmla="*/ 211 h 787"/>
              <a:gd name="T96" fmla="*/ 660 w 1025"/>
              <a:gd name="T97" fmla="*/ 211 h 787"/>
              <a:gd name="T98" fmla="*/ 411 w 1025"/>
              <a:gd name="T99" fmla="*/ 663 h 787"/>
              <a:gd name="T100" fmla="*/ 376 w 1025"/>
              <a:gd name="T101" fmla="*/ 699 h 787"/>
              <a:gd name="T102" fmla="*/ 411 w 1025"/>
              <a:gd name="T103" fmla="*/ 734 h 787"/>
              <a:gd name="T104" fmla="*/ 937 w 1025"/>
              <a:gd name="T105" fmla="*/ 734 h 787"/>
              <a:gd name="T106" fmla="*/ 972 w 1025"/>
              <a:gd name="T107" fmla="*/ 699 h 787"/>
              <a:gd name="T108" fmla="*/ 937 w 1025"/>
              <a:gd name="T109" fmla="*/ 663 h 787"/>
              <a:gd name="T110" fmla="*/ 411 w 1025"/>
              <a:gd name="T111" fmla="*/ 663 h 787"/>
              <a:gd name="T112" fmla="*/ 937 w 1025"/>
              <a:gd name="T113" fmla="*/ 787 h 787"/>
              <a:gd name="T114" fmla="*/ 411 w 1025"/>
              <a:gd name="T115" fmla="*/ 787 h 787"/>
              <a:gd name="T116" fmla="*/ 322 w 1025"/>
              <a:gd name="T117" fmla="*/ 699 h 787"/>
              <a:gd name="T118" fmla="*/ 411 w 1025"/>
              <a:gd name="T119" fmla="*/ 610 h 787"/>
              <a:gd name="T120" fmla="*/ 937 w 1025"/>
              <a:gd name="T121" fmla="*/ 610 h 787"/>
              <a:gd name="T122" fmla="*/ 1025 w 1025"/>
              <a:gd name="T123" fmla="*/ 699 h 787"/>
              <a:gd name="T124" fmla="*/ 937 w 1025"/>
              <a:gd name="T125"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787">
                <a:moveTo>
                  <a:pt x="284" y="72"/>
                </a:moveTo>
                <a:cubicBezTo>
                  <a:pt x="284" y="88"/>
                  <a:pt x="270" y="101"/>
                  <a:pt x="254" y="101"/>
                </a:cubicBezTo>
                <a:cubicBezTo>
                  <a:pt x="237" y="101"/>
                  <a:pt x="224" y="88"/>
                  <a:pt x="224" y="72"/>
                </a:cubicBezTo>
                <a:cubicBezTo>
                  <a:pt x="224" y="55"/>
                  <a:pt x="237" y="42"/>
                  <a:pt x="254" y="42"/>
                </a:cubicBezTo>
                <a:cubicBezTo>
                  <a:pt x="270" y="42"/>
                  <a:pt x="284" y="55"/>
                  <a:pt x="284" y="72"/>
                </a:cubicBezTo>
                <a:moveTo>
                  <a:pt x="195" y="623"/>
                </a:moveTo>
                <a:cubicBezTo>
                  <a:pt x="127" y="623"/>
                  <a:pt x="127" y="623"/>
                  <a:pt x="127" y="623"/>
                </a:cubicBezTo>
                <a:cubicBezTo>
                  <a:pt x="126" y="640"/>
                  <a:pt x="126" y="640"/>
                  <a:pt x="126" y="640"/>
                </a:cubicBezTo>
                <a:cubicBezTo>
                  <a:pt x="195" y="640"/>
                  <a:pt x="195" y="640"/>
                  <a:pt x="195" y="640"/>
                </a:cubicBezTo>
                <a:lnTo>
                  <a:pt x="195" y="623"/>
                </a:lnTo>
                <a:close/>
                <a:moveTo>
                  <a:pt x="908" y="393"/>
                </a:moveTo>
                <a:cubicBezTo>
                  <a:pt x="805" y="393"/>
                  <a:pt x="805" y="393"/>
                  <a:pt x="805" y="393"/>
                </a:cubicBezTo>
                <a:cubicBezTo>
                  <a:pt x="805" y="264"/>
                  <a:pt x="805" y="264"/>
                  <a:pt x="805" y="264"/>
                </a:cubicBezTo>
                <a:cubicBezTo>
                  <a:pt x="908" y="264"/>
                  <a:pt x="908" y="264"/>
                  <a:pt x="908" y="264"/>
                </a:cubicBezTo>
                <a:lnTo>
                  <a:pt x="908" y="393"/>
                </a:lnTo>
                <a:close/>
                <a:moveTo>
                  <a:pt x="752" y="393"/>
                </a:moveTo>
                <a:cubicBezTo>
                  <a:pt x="640" y="393"/>
                  <a:pt x="640" y="393"/>
                  <a:pt x="640" y="393"/>
                </a:cubicBezTo>
                <a:cubicBezTo>
                  <a:pt x="695" y="264"/>
                  <a:pt x="695" y="264"/>
                  <a:pt x="695" y="264"/>
                </a:cubicBezTo>
                <a:cubicBezTo>
                  <a:pt x="752" y="264"/>
                  <a:pt x="752" y="264"/>
                  <a:pt x="752" y="264"/>
                </a:cubicBezTo>
                <a:lnTo>
                  <a:pt x="752" y="393"/>
                </a:lnTo>
                <a:close/>
                <a:moveTo>
                  <a:pt x="660" y="211"/>
                </a:moveTo>
                <a:cubicBezTo>
                  <a:pt x="582" y="393"/>
                  <a:pt x="582" y="393"/>
                  <a:pt x="582" y="393"/>
                </a:cubicBezTo>
                <a:cubicBezTo>
                  <a:pt x="458" y="393"/>
                  <a:pt x="458" y="393"/>
                  <a:pt x="458" y="393"/>
                </a:cubicBezTo>
                <a:cubicBezTo>
                  <a:pt x="316" y="107"/>
                  <a:pt x="316" y="107"/>
                  <a:pt x="316" y="107"/>
                </a:cubicBezTo>
                <a:cubicBezTo>
                  <a:pt x="316" y="106"/>
                  <a:pt x="316" y="106"/>
                  <a:pt x="316" y="106"/>
                </a:cubicBezTo>
                <a:cubicBezTo>
                  <a:pt x="318" y="103"/>
                  <a:pt x="318" y="103"/>
                  <a:pt x="318" y="103"/>
                </a:cubicBezTo>
                <a:cubicBezTo>
                  <a:pt x="317" y="103"/>
                  <a:pt x="317" y="103"/>
                  <a:pt x="317" y="103"/>
                </a:cubicBezTo>
                <a:cubicBezTo>
                  <a:pt x="322" y="94"/>
                  <a:pt x="325" y="83"/>
                  <a:pt x="325" y="72"/>
                </a:cubicBezTo>
                <a:cubicBezTo>
                  <a:pt x="325" y="32"/>
                  <a:pt x="293" y="0"/>
                  <a:pt x="254" y="0"/>
                </a:cubicBezTo>
                <a:cubicBezTo>
                  <a:pt x="226" y="0"/>
                  <a:pt x="202" y="16"/>
                  <a:pt x="190" y="40"/>
                </a:cubicBezTo>
                <a:cubicBezTo>
                  <a:pt x="190" y="40"/>
                  <a:pt x="190" y="40"/>
                  <a:pt x="190" y="40"/>
                </a:cubicBezTo>
                <a:cubicBezTo>
                  <a:pt x="189" y="41"/>
                  <a:pt x="189" y="41"/>
                  <a:pt x="189" y="41"/>
                </a:cubicBezTo>
                <a:cubicBezTo>
                  <a:pt x="188" y="45"/>
                  <a:pt x="187" y="48"/>
                  <a:pt x="186" y="51"/>
                </a:cubicBezTo>
                <a:cubicBezTo>
                  <a:pt x="57" y="406"/>
                  <a:pt x="57" y="406"/>
                  <a:pt x="57" y="406"/>
                </a:cubicBezTo>
                <a:cubicBezTo>
                  <a:pt x="58" y="406"/>
                  <a:pt x="58" y="406"/>
                  <a:pt x="58" y="406"/>
                </a:cubicBezTo>
                <a:cubicBezTo>
                  <a:pt x="23" y="429"/>
                  <a:pt x="0" y="468"/>
                  <a:pt x="0" y="512"/>
                </a:cubicBezTo>
                <a:cubicBezTo>
                  <a:pt x="0" y="583"/>
                  <a:pt x="56" y="639"/>
                  <a:pt x="126" y="640"/>
                </a:cubicBezTo>
                <a:cubicBezTo>
                  <a:pt x="127" y="397"/>
                  <a:pt x="127" y="397"/>
                  <a:pt x="127" y="397"/>
                </a:cubicBezTo>
                <a:cubicBezTo>
                  <a:pt x="265" y="184"/>
                  <a:pt x="265" y="184"/>
                  <a:pt x="265" y="184"/>
                </a:cubicBezTo>
                <a:cubicBezTo>
                  <a:pt x="387" y="427"/>
                  <a:pt x="387" y="427"/>
                  <a:pt x="387" y="427"/>
                </a:cubicBezTo>
                <a:cubicBezTo>
                  <a:pt x="387" y="549"/>
                  <a:pt x="387" y="549"/>
                  <a:pt x="387" y="549"/>
                </a:cubicBezTo>
                <a:cubicBezTo>
                  <a:pt x="524" y="549"/>
                  <a:pt x="524" y="549"/>
                  <a:pt x="524" y="549"/>
                </a:cubicBezTo>
                <a:cubicBezTo>
                  <a:pt x="524" y="583"/>
                  <a:pt x="524" y="583"/>
                  <a:pt x="524" y="583"/>
                </a:cubicBezTo>
                <a:cubicBezTo>
                  <a:pt x="823" y="583"/>
                  <a:pt x="823" y="583"/>
                  <a:pt x="823" y="583"/>
                </a:cubicBezTo>
                <a:cubicBezTo>
                  <a:pt x="823" y="549"/>
                  <a:pt x="823" y="549"/>
                  <a:pt x="823" y="549"/>
                </a:cubicBezTo>
                <a:cubicBezTo>
                  <a:pt x="961" y="549"/>
                  <a:pt x="961" y="549"/>
                  <a:pt x="961" y="549"/>
                </a:cubicBezTo>
                <a:cubicBezTo>
                  <a:pt x="961" y="446"/>
                  <a:pt x="961" y="446"/>
                  <a:pt x="961" y="446"/>
                </a:cubicBezTo>
                <a:cubicBezTo>
                  <a:pt x="961" y="211"/>
                  <a:pt x="961" y="211"/>
                  <a:pt x="961" y="211"/>
                </a:cubicBezTo>
                <a:lnTo>
                  <a:pt x="660" y="211"/>
                </a:lnTo>
                <a:close/>
                <a:moveTo>
                  <a:pt x="411" y="663"/>
                </a:moveTo>
                <a:cubicBezTo>
                  <a:pt x="391" y="663"/>
                  <a:pt x="376" y="679"/>
                  <a:pt x="376" y="699"/>
                </a:cubicBezTo>
                <a:cubicBezTo>
                  <a:pt x="376" y="718"/>
                  <a:pt x="391" y="734"/>
                  <a:pt x="411" y="734"/>
                </a:cubicBezTo>
                <a:cubicBezTo>
                  <a:pt x="937" y="734"/>
                  <a:pt x="937" y="734"/>
                  <a:pt x="937" y="734"/>
                </a:cubicBezTo>
                <a:cubicBezTo>
                  <a:pt x="956" y="734"/>
                  <a:pt x="972" y="718"/>
                  <a:pt x="972" y="699"/>
                </a:cubicBezTo>
                <a:cubicBezTo>
                  <a:pt x="972" y="679"/>
                  <a:pt x="956" y="663"/>
                  <a:pt x="937" y="663"/>
                </a:cubicBezTo>
                <a:lnTo>
                  <a:pt x="411" y="663"/>
                </a:lnTo>
                <a:close/>
                <a:moveTo>
                  <a:pt x="937" y="787"/>
                </a:moveTo>
                <a:cubicBezTo>
                  <a:pt x="411" y="787"/>
                  <a:pt x="411" y="787"/>
                  <a:pt x="411" y="787"/>
                </a:cubicBezTo>
                <a:cubicBezTo>
                  <a:pt x="362" y="787"/>
                  <a:pt x="322" y="747"/>
                  <a:pt x="322" y="699"/>
                </a:cubicBezTo>
                <a:cubicBezTo>
                  <a:pt x="322" y="650"/>
                  <a:pt x="362" y="610"/>
                  <a:pt x="411" y="610"/>
                </a:cubicBezTo>
                <a:cubicBezTo>
                  <a:pt x="937" y="610"/>
                  <a:pt x="937" y="610"/>
                  <a:pt x="937" y="610"/>
                </a:cubicBezTo>
                <a:cubicBezTo>
                  <a:pt x="986" y="610"/>
                  <a:pt x="1025" y="650"/>
                  <a:pt x="1025" y="699"/>
                </a:cubicBezTo>
                <a:cubicBezTo>
                  <a:pt x="1025" y="747"/>
                  <a:pt x="986" y="787"/>
                  <a:pt x="937" y="78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4" name="Freeform 71"/>
          <p:cNvSpPr>
            <a:spLocks noEditPoints="1"/>
          </p:cNvSpPr>
          <p:nvPr/>
        </p:nvSpPr>
        <p:spPr bwMode="auto">
          <a:xfrm>
            <a:off x="5809179" y="2263882"/>
            <a:ext cx="196459" cy="147340"/>
          </a:xfrm>
          <a:custGeom>
            <a:avLst/>
            <a:gdLst>
              <a:gd name="T0" fmla="*/ 21 w 907"/>
              <a:gd name="T1" fmla="*/ 0 h 730"/>
              <a:gd name="T2" fmla="*/ 0 w 907"/>
              <a:gd name="T3" fmla="*/ 588 h 730"/>
              <a:gd name="T4" fmla="*/ 388 w 907"/>
              <a:gd name="T5" fmla="*/ 609 h 730"/>
              <a:gd name="T6" fmla="*/ 255 w 907"/>
              <a:gd name="T7" fmla="*/ 711 h 730"/>
              <a:gd name="T8" fmla="*/ 255 w 907"/>
              <a:gd name="T9" fmla="*/ 730 h 730"/>
              <a:gd name="T10" fmla="*/ 661 w 907"/>
              <a:gd name="T11" fmla="*/ 721 h 730"/>
              <a:gd name="T12" fmla="*/ 528 w 907"/>
              <a:gd name="T13" fmla="*/ 711 h 730"/>
              <a:gd name="T14" fmla="*/ 886 w 907"/>
              <a:gd name="T15" fmla="*/ 609 h 730"/>
              <a:gd name="T16" fmla="*/ 907 w 907"/>
              <a:gd name="T17" fmla="*/ 21 h 730"/>
              <a:gd name="T18" fmla="*/ 845 w 907"/>
              <a:gd name="T19" fmla="*/ 547 h 730"/>
              <a:gd name="T20" fmla="*/ 62 w 907"/>
              <a:gd name="T21" fmla="*/ 63 h 730"/>
              <a:gd name="T22" fmla="*/ 845 w 907"/>
              <a:gd name="T23" fmla="*/ 547 h 730"/>
              <a:gd name="T24" fmla="*/ 119 w 907"/>
              <a:gd name="T25" fmla="*/ 158 h 730"/>
              <a:gd name="T26" fmla="*/ 209 w 907"/>
              <a:gd name="T27" fmla="*/ 158 h 730"/>
              <a:gd name="T28" fmla="*/ 164 w 907"/>
              <a:gd name="T29" fmla="*/ 372 h 730"/>
              <a:gd name="T30" fmla="*/ 164 w 907"/>
              <a:gd name="T31" fmla="*/ 388 h 730"/>
              <a:gd name="T32" fmla="*/ 164 w 907"/>
              <a:gd name="T33" fmla="*/ 451 h 730"/>
              <a:gd name="T34" fmla="*/ 714 w 907"/>
              <a:gd name="T35" fmla="*/ 428 h 730"/>
              <a:gd name="T36" fmla="*/ 209 w 907"/>
              <a:gd name="T37" fmla="*/ 420 h 730"/>
              <a:gd name="T38" fmla="*/ 224 w 907"/>
              <a:gd name="T39" fmla="*/ 165 h 730"/>
              <a:gd name="T40" fmla="*/ 788 w 907"/>
              <a:gd name="T41" fmla="*/ 412 h 730"/>
              <a:gd name="T42" fmla="*/ 224 w 907"/>
              <a:gd name="T43" fmla="*/ 165 h 730"/>
              <a:gd name="T44" fmla="*/ 621 w 907"/>
              <a:gd name="T45" fmla="*/ 296 h 730"/>
              <a:gd name="T46" fmla="*/ 640 w 907"/>
              <a:gd name="T47" fmla="*/ 243 h 730"/>
              <a:gd name="T48" fmla="*/ 599 w 907"/>
              <a:gd name="T49" fmla="*/ 296 h 730"/>
              <a:gd name="T50" fmla="*/ 580 w 907"/>
              <a:gd name="T51" fmla="*/ 243 h 730"/>
              <a:gd name="T52" fmla="*/ 599 w 907"/>
              <a:gd name="T53" fmla="*/ 296 h 730"/>
              <a:gd name="T54" fmla="*/ 538 w 907"/>
              <a:gd name="T55" fmla="*/ 296 h 730"/>
              <a:gd name="T56" fmla="*/ 557 w 907"/>
              <a:gd name="T57" fmla="*/ 243 h 730"/>
              <a:gd name="T58" fmla="*/ 516 w 907"/>
              <a:gd name="T59" fmla="*/ 296 h 730"/>
              <a:gd name="T60" fmla="*/ 497 w 907"/>
              <a:gd name="T61" fmla="*/ 243 h 730"/>
              <a:gd name="T62" fmla="*/ 516 w 907"/>
              <a:gd name="T63" fmla="*/ 296 h 730"/>
              <a:gd name="T64" fmla="*/ 455 w 907"/>
              <a:gd name="T65" fmla="*/ 296 h 730"/>
              <a:gd name="T66" fmla="*/ 474 w 907"/>
              <a:gd name="T67" fmla="*/ 243 h 730"/>
              <a:gd name="T68" fmla="*/ 433 w 907"/>
              <a:gd name="T69" fmla="*/ 296 h 730"/>
              <a:gd name="T70" fmla="*/ 413 w 907"/>
              <a:gd name="T71" fmla="*/ 243 h 730"/>
              <a:gd name="T72" fmla="*/ 433 w 907"/>
              <a:gd name="T73" fmla="*/ 296 h 730"/>
              <a:gd name="T74" fmla="*/ 372 w 907"/>
              <a:gd name="T75" fmla="*/ 296 h 730"/>
              <a:gd name="T76" fmla="*/ 391 w 907"/>
              <a:gd name="T77" fmla="*/ 243 h 730"/>
              <a:gd name="T78" fmla="*/ 717 w 907"/>
              <a:gd name="T79" fmla="*/ 338 h 730"/>
              <a:gd name="T80" fmla="*/ 295 w 907"/>
              <a:gd name="T81" fmla="*/ 322 h 730"/>
              <a:gd name="T82" fmla="*/ 717 w 907"/>
              <a:gd name="T83" fmla="*/ 33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7" h="730">
                <a:moveTo>
                  <a:pt x="886" y="0"/>
                </a:moveTo>
                <a:cubicBezTo>
                  <a:pt x="21" y="0"/>
                  <a:pt x="21" y="0"/>
                  <a:pt x="21" y="0"/>
                </a:cubicBezTo>
                <a:cubicBezTo>
                  <a:pt x="9" y="0"/>
                  <a:pt x="0" y="10"/>
                  <a:pt x="0" y="21"/>
                </a:cubicBezTo>
                <a:cubicBezTo>
                  <a:pt x="0" y="588"/>
                  <a:pt x="0" y="588"/>
                  <a:pt x="0" y="588"/>
                </a:cubicBezTo>
                <a:cubicBezTo>
                  <a:pt x="0" y="600"/>
                  <a:pt x="9" y="609"/>
                  <a:pt x="21" y="609"/>
                </a:cubicBezTo>
                <a:cubicBezTo>
                  <a:pt x="388" y="609"/>
                  <a:pt x="388" y="609"/>
                  <a:pt x="388" y="609"/>
                </a:cubicBezTo>
                <a:cubicBezTo>
                  <a:pt x="379" y="711"/>
                  <a:pt x="379" y="711"/>
                  <a:pt x="379" y="711"/>
                </a:cubicBezTo>
                <a:cubicBezTo>
                  <a:pt x="255" y="711"/>
                  <a:pt x="255" y="711"/>
                  <a:pt x="255" y="711"/>
                </a:cubicBezTo>
                <a:cubicBezTo>
                  <a:pt x="249" y="711"/>
                  <a:pt x="245" y="715"/>
                  <a:pt x="245" y="721"/>
                </a:cubicBezTo>
                <a:cubicBezTo>
                  <a:pt x="245" y="726"/>
                  <a:pt x="249" y="730"/>
                  <a:pt x="255" y="730"/>
                </a:cubicBezTo>
                <a:cubicBezTo>
                  <a:pt x="652" y="730"/>
                  <a:pt x="652" y="730"/>
                  <a:pt x="652" y="730"/>
                </a:cubicBezTo>
                <a:cubicBezTo>
                  <a:pt x="657" y="730"/>
                  <a:pt x="661" y="726"/>
                  <a:pt x="661" y="721"/>
                </a:cubicBezTo>
                <a:cubicBezTo>
                  <a:pt x="661" y="715"/>
                  <a:pt x="657" y="711"/>
                  <a:pt x="652" y="711"/>
                </a:cubicBezTo>
                <a:cubicBezTo>
                  <a:pt x="528" y="711"/>
                  <a:pt x="528" y="711"/>
                  <a:pt x="528" y="711"/>
                </a:cubicBezTo>
                <a:cubicBezTo>
                  <a:pt x="518" y="609"/>
                  <a:pt x="518" y="609"/>
                  <a:pt x="518" y="609"/>
                </a:cubicBezTo>
                <a:cubicBezTo>
                  <a:pt x="886" y="609"/>
                  <a:pt x="886" y="609"/>
                  <a:pt x="886" y="609"/>
                </a:cubicBezTo>
                <a:cubicBezTo>
                  <a:pt x="897" y="609"/>
                  <a:pt x="907" y="600"/>
                  <a:pt x="907" y="588"/>
                </a:cubicBezTo>
                <a:cubicBezTo>
                  <a:pt x="907" y="21"/>
                  <a:pt x="907" y="21"/>
                  <a:pt x="907" y="21"/>
                </a:cubicBezTo>
                <a:cubicBezTo>
                  <a:pt x="907" y="10"/>
                  <a:pt x="897" y="0"/>
                  <a:pt x="886" y="0"/>
                </a:cubicBezTo>
                <a:close/>
                <a:moveTo>
                  <a:pt x="845" y="547"/>
                </a:moveTo>
                <a:cubicBezTo>
                  <a:pt x="62" y="547"/>
                  <a:pt x="62" y="547"/>
                  <a:pt x="62" y="547"/>
                </a:cubicBezTo>
                <a:cubicBezTo>
                  <a:pt x="62" y="63"/>
                  <a:pt x="62" y="63"/>
                  <a:pt x="62" y="63"/>
                </a:cubicBezTo>
                <a:cubicBezTo>
                  <a:pt x="845" y="63"/>
                  <a:pt x="845" y="63"/>
                  <a:pt x="845" y="63"/>
                </a:cubicBezTo>
                <a:lnTo>
                  <a:pt x="845" y="547"/>
                </a:lnTo>
                <a:close/>
                <a:moveTo>
                  <a:pt x="119" y="388"/>
                </a:moveTo>
                <a:cubicBezTo>
                  <a:pt x="119" y="158"/>
                  <a:pt x="119" y="158"/>
                  <a:pt x="119" y="158"/>
                </a:cubicBezTo>
                <a:cubicBezTo>
                  <a:pt x="119" y="140"/>
                  <a:pt x="139" y="126"/>
                  <a:pt x="164" y="126"/>
                </a:cubicBezTo>
                <a:cubicBezTo>
                  <a:pt x="189" y="126"/>
                  <a:pt x="209" y="140"/>
                  <a:pt x="209" y="158"/>
                </a:cubicBezTo>
                <a:cubicBezTo>
                  <a:pt x="209" y="388"/>
                  <a:pt x="209" y="388"/>
                  <a:pt x="209" y="388"/>
                </a:cubicBezTo>
                <a:cubicBezTo>
                  <a:pt x="198" y="379"/>
                  <a:pt x="182" y="372"/>
                  <a:pt x="164" y="372"/>
                </a:cubicBezTo>
                <a:cubicBezTo>
                  <a:pt x="146" y="372"/>
                  <a:pt x="130" y="378"/>
                  <a:pt x="119" y="388"/>
                </a:cubicBezTo>
                <a:moveTo>
                  <a:pt x="164" y="388"/>
                </a:moveTo>
                <a:cubicBezTo>
                  <a:pt x="139" y="388"/>
                  <a:pt x="119" y="402"/>
                  <a:pt x="119" y="420"/>
                </a:cubicBezTo>
                <a:cubicBezTo>
                  <a:pt x="119" y="437"/>
                  <a:pt x="139" y="451"/>
                  <a:pt x="164" y="451"/>
                </a:cubicBezTo>
                <a:cubicBezTo>
                  <a:pt x="714" y="451"/>
                  <a:pt x="714" y="451"/>
                  <a:pt x="714" y="451"/>
                </a:cubicBezTo>
                <a:cubicBezTo>
                  <a:pt x="714" y="428"/>
                  <a:pt x="714" y="428"/>
                  <a:pt x="714" y="428"/>
                </a:cubicBezTo>
                <a:cubicBezTo>
                  <a:pt x="209" y="428"/>
                  <a:pt x="209" y="428"/>
                  <a:pt x="209" y="428"/>
                </a:cubicBezTo>
                <a:cubicBezTo>
                  <a:pt x="209" y="420"/>
                  <a:pt x="209" y="420"/>
                  <a:pt x="209" y="420"/>
                </a:cubicBezTo>
                <a:cubicBezTo>
                  <a:pt x="209" y="402"/>
                  <a:pt x="189" y="388"/>
                  <a:pt x="164" y="388"/>
                </a:cubicBezTo>
                <a:moveTo>
                  <a:pt x="224" y="165"/>
                </a:moveTo>
                <a:cubicBezTo>
                  <a:pt x="224" y="412"/>
                  <a:pt x="224" y="412"/>
                  <a:pt x="224" y="412"/>
                </a:cubicBezTo>
                <a:cubicBezTo>
                  <a:pt x="788" y="412"/>
                  <a:pt x="788" y="412"/>
                  <a:pt x="788" y="412"/>
                </a:cubicBezTo>
                <a:cubicBezTo>
                  <a:pt x="788" y="165"/>
                  <a:pt x="788" y="165"/>
                  <a:pt x="788" y="165"/>
                </a:cubicBezTo>
                <a:lnTo>
                  <a:pt x="224" y="165"/>
                </a:lnTo>
                <a:close/>
                <a:moveTo>
                  <a:pt x="640" y="296"/>
                </a:moveTo>
                <a:cubicBezTo>
                  <a:pt x="621" y="296"/>
                  <a:pt x="621" y="296"/>
                  <a:pt x="621" y="296"/>
                </a:cubicBezTo>
                <a:cubicBezTo>
                  <a:pt x="621" y="243"/>
                  <a:pt x="621" y="243"/>
                  <a:pt x="621" y="243"/>
                </a:cubicBezTo>
                <a:cubicBezTo>
                  <a:pt x="640" y="243"/>
                  <a:pt x="640" y="243"/>
                  <a:pt x="640" y="243"/>
                </a:cubicBezTo>
                <a:lnTo>
                  <a:pt x="640" y="296"/>
                </a:lnTo>
                <a:close/>
                <a:moveTo>
                  <a:pt x="599" y="296"/>
                </a:moveTo>
                <a:cubicBezTo>
                  <a:pt x="580" y="296"/>
                  <a:pt x="580" y="296"/>
                  <a:pt x="580" y="296"/>
                </a:cubicBezTo>
                <a:cubicBezTo>
                  <a:pt x="580" y="243"/>
                  <a:pt x="580" y="243"/>
                  <a:pt x="580" y="243"/>
                </a:cubicBezTo>
                <a:cubicBezTo>
                  <a:pt x="599" y="243"/>
                  <a:pt x="599" y="243"/>
                  <a:pt x="599" y="243"/>
                </a:cubicBezTo>
                <a:lnTo>
                  <a:pt x="599" y="296"/>
                </a:lnTo>
                <a:close/>
                <a:moveTo>
                  <a:pt x="557" y="296"/>
                </a:moveTo>
                <a:cubicBezTo>
                  <a:pt x="538" y="296"/>
                  <a:pt x="538" y="296"/>
                  <a:pt x="538" y="296"/>
                </a:cubicBezTo>
                <a:cubicBezTo>
                  <a:pt x="538" y="243"/>
                  <a:pt x="538" y="243"/>
                  <a:pt x="538" y="243"/>
                </a:cubicBezTo>
                <a:cubicBezTo>
                  <a:pt x="557" y="243"/>
                  <a:pt x="557" y="243"/>
                  <a:pt x="557" y="243"/>
                </a:cubicBezTo>
                <a:lnTo>
                  <a:pt x="557" y="296"/>
                </a:lnTo>
                <a:close/>
                <a:moveTo>
                  <a:pt x="516" y="296"/>
                </a:moveTo>
                <a:cubicBezTo>
                  <a:pt x="497" y="296"/>
                  <a:pt x="497" y="296"/>
                  <a:pt x="497" y="296"/>
                </a:cubicBezTo>
                <a:cubicBezTo>
                  <a:pt x="497" y="243"/>
                  <a:pt x="497" y="243"/>
                  <a:pt x="497" y="243"/>
                </a:cubicBezTo>
                <a:cubicBezTo>
                  <a:pt x="516" y="243"/>
                  <a:pt x="516" y="243"/>
                  <a:pt x="516" y="243"/>
                </a:cubicBezTo>
                <a:lnTo>
                  <a:pt x="516" y="296"/>
                </a:lnTo>
                <a:close/>
                <a:moveTo>
                  <a:pt x="474" y="296"/>
                </a:moveTo>
                <a:cubicBezTo>
                  <a:pt x="455" y="296"/>
                  <a:pt x="455" y="296"/>
                  <a:pt x="455" y="296"/>
                </a:cubicBezTo>
                <a:cubicBezTo>
                  <a:pt x="455" y="243"/>
                  <a:pt x="455" y="243"/>
                  <a:pt x="455" y="243"/>
                </a:cubicBezTo>
                <a:cubicBezTo>
                  <a:pt x="474" y="243"/>
                  <a:pt x="474" y="243"/>
                  <a:pt x="474" y="243"/>
                </a:cubicBezTo>
                <a:lnTo>
                  <a:pt x="474" y="296"/>
                </a:lnTo>
                <a:close/>
                <a:moveTo>
                  <a:pt x="433" y="296"/>
                </a:moveTo>
                <a:cubicBezTo>
                  <a:pt x="413" y="296"/>
                  <a:pt x="413" y="296"/>
                  <a:pt x="413" y="296"/>
                </a:cubicBezTo>
                <a:cubicBezTo>
                  <a:pt x="413" y="243"/>
                  <a:pt x="413" y="243"/>
                  <a:pt x="413" y="243"/>
                </a:cubicBezTo>
                <a:cubicBezTo>
                  <a:pt x="433" y="243"/>
                  <a:pt x="433" y="243"/>
                  <a:pt x="433" y="243"/>
                </a:cubicBezTo>
                <a:lnTo>
                  <a:pt x="433" y="296"/>
                </a:lnTo>
                <a:close/>
                <a:moveTo>
                  <a:pt x="391" y="296"/>
                </a:moveTo>
                <a:cubicBezTo>
                  <a:pt x="372" y="296"/>
                  <a:pt x="372" y="296"/>
                  <a:pt x="372" y="296"/>
                </a:cubicBezTo>
                <a:cubicBezTo>
                  <a:pt x="372" y="243"/>
                  <a:pt x="372" y="243"/>
                  <a:pt x="372" y="243"/>
                </a:cubicBezTo>
                <a:cubicBezTo>
                  <a:pt x="391" y="243"/>
                  <a:pt x="391" y="243"/>
                  <a:pt x="391" y="243"/>
                </a:cubicBezTo>
                <a:lnTo>
                  <a:pt x="391" y="296"/>
                </a:lnTo>
                <a:close/>
                <a:moveTo>
                  <a:pt x="717" y="338"/>
                </a:moveTo>
                <a:cubicBezTo>
                  <a:pt x="295" y="338"/>
                  <a:pt x="295" y="338"/>
                  <a:pt x="295" y="338"/>
                </a:cubicBezTo>
                <a:cubicBezTo>
                  <a:pt x="295" y="322"/>
                  <a:pt x="295" y="322"/>
                  <a:pt x="295" y="322"/>
                </a:cubicBezTo>
                <a:cubicBezTo>
                  <a:pt x="717" y="322"/>
                  <a:pt x="717" y="322"/>
                  <a:pt x="717" y="322"/>
                </a:cubicBezTo>
                <a:lnTo>
                  <a:pt x="717" y="33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5" name="Freeform 72"/>
          <p:cNvSpPr>
            <a:spLocks noEditPoints="1"/>
          </p:cNvSpPr>
          <p:nvPr/>
        </p:nvSpPr>
        <p:spPr bwMode="auto">
          <a:xfrm>
            <a:off x="3036091" y="1633913"/>
            <a:ext cx="118738" cy="168196"/>
          </a:xfrm>
          <a:custGeom>
            <a:avLst/>
            <a:gdLst>
              <a:gd name="T0" fmla="*/ 38 w 548"/>
              <a:gd name="T1" fmla="*/ 581 h 831"/>
              <a:gd name="T2" fmla="*/ 0 w 548"/>
              <a:gd name="T3" fmla="*/ 108 h 831"/>
              <a:gd name="T4" fmla="*/ 473 w 548"/>
              <a:gd name="T5" fmla="*/ 33 h 831"/>
              <a:gd name="T6" fmla="*/ 548 w 548"/>
              <a:gd name="T7" fmla="*/ 543 h 831"/>
              <a:gd name="T8" fmla="*/ 511 w 548"/>
              <a:gd name="T9" fmla="*/ 129 h 831"/>
              <a:gd name="T10" fmla="*/ 38 w 548"/>
              <a:gd name="T11" fmla="*/ 352 h 831"/>
              <a:gd name="T12" fmla="*/ 511 w 548"/>
              <a:gd name="T13" fmla="*/ 129 h 831"/>
              <a:gd name="T14" fmla="*/ 38 w 548"/>
              <a:gd name="T15" fmla="*/ 427 h 831"/>
              <a:gd name="T16" fmla="*/ 114 w 548"/>
              <a:gd name="T17" fmla="*/ 427 h 831"/>
              <a:gd name="T18" fmla="*/ 473 w 548"/>
              <a:gd name="T19" fmla="*/ 389 h 831"/>
              <a:gd name="T20" fmla="*/ 473 w 548"/>
              <a:gd name="T21" fmla="*/ 465 h 831"/>
              <a:gd name="T22" fmla="*/ 473 w 548"/>
              <a:gd name="T23" fmla="*/ 389 h 831"/>
              <a:gd name="T24" fmla="*/ 339 w 548"/>
              <a:gd name="T25" fmla="*/ 615 h 831"/>
              <a:gd name="T26" fmla="*/ 209 w 548"/>
              <a:gd name="T27" fmla="*/ 587 h 831"/>
              <a:gd name="T28" fmla="*/ 28 w 548"/>
              <a:gd name="T29" fmla="*/ 651 h 831"/>
              <a:gd name="T30" fmla="*/ 105 w 548"/>
              <a:gd name="T31" fmla="*/ 666 h 831"/>
              <a:gd name="T32" fmla="*/ 120 w 548"/>
              <a:gd name="T33" fmla="*/ 698 h 831"/>
              <a:gd name="T34" fmla="*/ 159 w 548"/>
              <a:gd name="T35" fmla="*/ 683 h 831"/>
              <a:gd name="T36" fmla="*/ 390 w 548"/>
              <a:gd name="T37" fmla="*/ 666 h 831"/>
              <a:gd name="T38" fmla="*/ 405 w 548"/>
              <a:gd name="T39" fmla="*/ 698 h 831"/>
              <a:gd name="T40" fmla="*/ 443 w 548"/>
              <a:gd name="T41" fmla="*/ 683 h 831"/>
              <a:gd name="T42" fmla="*/ 505 w 548"/>
              <a:gd name="T43" fmla="*/ 666 h 831"/>
              <a:gd name="T44" fmla="*/ 520 w 548"/>
              <a:gd name="T45" fmla="*/ 587 h 831"/>
              <a:gd name="T46" fmla="*/ 427 w 548"/>
              <a:gd name="T47" fmla="*/ 24 h 831"/>
              <a:gd name="T48" fmla="*/ 339 w 548"/>
              <a:gd name="T49" fmla="*/ 0 h 831"/>
              <a:gd name="T50" fmla="*/ 121 w 548"/>
              <a:gd name="T51" fmla="*/ 21 h 831"/>
              <a:gd name="T52" fmla="*/ 427 w 548"/>
              <a:gd name="T53" fmla="*/ 24 h 831"/>
              <a:gd name="T54" fmla="*/ 547 w 548"/>
              <a:gd name="T55" fmla="*/ 831 h 831"/>
              <a:gd name="T56" fmla="*/ 390 w 548"/>
              <a:gd name="T57" fmla="*/ 708 h 831"/>
              <a:gd name="T58" fmla="*/ 149 w 548"/>
              <a:gd name="T59" fmla="*/ 721 h 831"/>
              <a:gd name="T60" fmla="*/ 104 w 548"/>
              <a:gd name="T61" fmla="*/ 708 h 831"/>
              <a:gd name="T62" fmla="*/ 74 w 548"/>
              <a:gd name="T63" fmla="*/ 831 h 831"/>
              <a:gd name="T64" fmla="*/ 464 w 548"/>
              <a:gd name="T65" fmla="*/ 817 h 831"/>
              <a:gd name="T66" fmla="*/ 407 w 548"/>
              <a:gd name="T67" fmla="*/ 733 h 831"/>
              <a:gd name="T68" fmla="*/ 127 w 548"/>
              <a:gd name="T69" fmla="*/ 754 h 831"/>
              <a:gd name="T70" fmla="*/ 407 w 548"/>
              <a:gd name="T71" fmla="*/ 733 h 831"/>
              <a:gd name="T72" fmla="*/ 116 w 548"/>
              <a:gd name="T73" fmla="*/ 770 h 831"/>
              <a:gd name="T74" fmla="*/ 452 w 548"/>
              <a:gd name="T75" fmla="*/ 79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8" h="831">
                <a:moveTo>
                  <a:pt x="510" y="581"/>
                </a:moveTo>
                <a:cubicBezTo>
                  <a:pt x="38" y="581"/>
                  <a:pt x="38" y="581"/>
                  <a:pt x="38" y="581"/>
                </a:cubicBezTo>
                <a:cubicBezTo>
                  <a:pt x="17" y="581"/>
                  <a:pt x="0" y="564"/>
                  <a:pt x="0" y="543"/>
                </a:cubicBezTo>
                <a:cubicBezTo>
                  <a:pt x="0" y="108"/>
                  <a:pt x="0" y="108"/>
                  <a:pt x="0" y="108"/>
                </a:cubicBezTo>
                <a:cubicBezTo>
                  <a:pt x="0" y="66"/>
                  <a:pt x="34" y="33"/>
                  <a:pt x="76" y="33"/>
                </a:cubicBezTo>
                <a:cubicBezTo>
                  <a:pt x="473" y="33"/>
                  <a:pt x="473" y="33"/>
                  <a:pt x="473" y="33"/>
                </a:cubicBezTo>
                <a:cubicBezTo>
                  <a:pt x="514" y="33"/>
                  <a:pt x="548" y="66"/>
                  <a:pt x="548" y="108"/>
                </a:cubicBezTo>
                <a:cubicBezTo>
                  <a:pt x="548" y="543"/>
                  <a:pt x="548" y="543"/>
                  <a:pt x="548" y="543"/>
                </a:cubicBezTo>
                <a:cubicBezTo>
                  <a:pt x="548" y="564"/>
                  <a:pt x="531" y="581"/>
                  <a:pt x="510" y="581"/>
                </a:cubicBezTo>
                <a:close/>
                <a:moveTo>
                  <a:pt x="511" y="129"/>
                </a:moveTo>
                <a:cubicBezTo>
                  <a:pt x="38" y="129"/>
                  <a:pt x="38" y="129"/>
                  <a:pt x="38" y="129"/>
                </a:cubicBezTo>
                <a:cubicBezTo>
                  <a:pt x="38" y="352"/>
                  <a:pt x="38" y="352"/>
                  <a:pt x="38" y="352"/>
                </a:cubicBezTo>
                <a:cubicBezTo>
                  <a:pt x="511" y="352"/>
                  <a:pt x="511" y="352"/>
                  <a:pt x="511" y="352"/>
                </a:cubicBezTo>
                <a:lnTo>
                  <a:pt x="511" y="129"/>
                </a:lnTo>
                <a:close/>
                <a:moveTo>
                  <a:pt x="76" y="389"/>
                </a:moveTo>
                <a:cubicBezTo>
                  <a:pt x="55" y="389"/>
                  <a:pt x="38" y="406"/>
                  <a:pt x="38" y="427"/>
                </a:cubicBezTo>
                <a:cubicBezTo>
                  <a:pt x="38" y="448"/>
                  <a:pt x="55" y="465"/>
                  <a:pt x="76" y="465"/>
                </a:cubicBezTo>
                <a:cubicBezTo>
                  <a:pt x="97" y="465"/>
                  <a:pt x="114" y="448"/>
                  <a:pt x="114" y="427"/>
                </a:cubicBezTo>
                <a:cubicBezTo>
                  <a:pt x="114" y="406"/>
                  <a:pt x="97" y="389"/>
                  <a:pt x="76" y="389"/>
                </a:cubicBezTo>
                <a:close/>
                <a:moveTo>
                  <a:pt x="473" y="389"/>
                </a:moveTo>
                <a:cubicBezTo>
                  <a:pt x="452" y="389"/>
                  <a:pt x="435" y="406"/>
                  <a:pt x="435" y="427"/>
                </a:cubicBezTo>
                <a:cubicBezTo>
                  <a:pt x="435" y="448"/>
                  <a:pt x="452" y="465"/>
                  <a:pt x="473" y="465"/>
                </a:cubicBezTo>
                <a:cubicBezTo>
                  <a:pt x="494" y="465"/>
                  <a:pt x="511" y="448"/>
                  <a:pt x="511" y="427"/>
                </a:cubicBezTo>
                <a:cubicBezTo>
                  <a:pt x="511" y="406"/>
                  <a:pt x="494" y="389"/>
                  <a:pt x="473" y="389"/>
                </a:cubicBezTo>
                <a:close/>
                <a:moveTo>
                  <a:pt x="339" y="587"/>
                </a:moveTo>
                <a:cubicBezTo>
                  <a:pt x="339" y="615"/>
                  <a:pt x="339" y="615"/>
                  <a:pt x="339" y="615"/>
                </a:cubicBezTo>
                <a:cubicBezTo>
                  <a:pt x="209" y="615"/>
                  <a:pt x="209" y="615"/>
                  <a:pt x="209" y="615"/>
                </a:cubicBezTo>
                <a:cubicBezTo>
                  <a:pt x="209" y="587"/>
                  <a:pt x="209" y="587"/>
                  <a:pt x="209" y="587"/>
                </a:cubicBezTo>
                <a:cubicBezTo>
                  <a:pt x="28" y="587"/>
                  <a:pt x="28" y="587"/>
                  <a:pt x="28" y="587"/>
                </a:cubicBezTo>
                <a:cubicBezTo>
                  <a:pt x="28" y="651"/>
                  <a:pt x="28" y="651"/>
                  <a:pt x="28" y="651"/>
                </a:cubicBezTo>
                <a:cubicBezTo>
                  <a:pt x="28" y="659"/>
                  <a:pt x="35" y="666"/>
                  <a:pt x="43" y="666"/>
                </a:cubicBezTo>
                <a:cubicBezTo>
                  <a:pt x="105" y="666"/>
                  <a:pt x="105" y="666"/>
                  <a:pt x="105" y="666"/>
                </a:cubicBezTo>
                <a:cubicBezTo>
                  <a:pt x="105" y="683"/>
                  <a:pt x="105" y="683"/>
                  <a:pt x="105" y="683"/>
                </a:cubicBezTo>
                <a:cubicBezTo>
                  <a:pt x="105" y="692"/>
                  <a:pt x="112" y="698"/>
                  <a:pt x="120" y="698"/>
                </a:cubicBezTo>
                <a:cubicBezTo>
                  <a:pt x="143" y="698"/>
                  <a:pt x="143" y="698"/>
                  <a:pt x="143" y="698"/>
                </a:cubicBezTo>
                <a:cubicBezTo>
                  <a:pt x="152" y="698"/>
                  <a:pt x="159" y="692"/>
                  <a:pt x="159" y="683"/>
                </a:cubicBezTo>
                <a:cubicBezTo>
                  <a:pt x="159" y="666"/>
                  <a:pt x="159" y="666"/>
                  <a:pt x="159" y="666"/>
                </a:cubicBezTo>
                <a:cubicBezTo>
                  <a:pt x="390" y="666"/>
                  <a:pt x="390" y="666"/>
                  <a:pt x="390" y="666"/>
                </a:cubicBezTo>
                <a:cubicBezTo>
                  <a:pt x="390" y="683"/>
                  <a:pt x="390" y="683"/>
                  <a:pt x="390" y="683"/>
                </a:cubicBezTo>
                <a:cubicBezTo>
                  <a:pt x="390" y="692"/>
                  <a:pt x="396" y="698"/>
                  <a:pt x="405" y="698"/>
                </a:cubicBezTo>
                <a:cubicBezTo>
                  <a:pt x="428" y="698"/>
                  <a:pt x="428" y="698"/>
                  <a:pt x="428" y="698"/>
                </a:cubicBezTo>
                <a:cubicBezTo>
                  <a:pt x="436" y="698"/>
                  <a:pt x="443" y="692"/>
                  <a:pt x="443" y="683"/>
                </a:cubicBezTo>
                <a:cubicBezTo>
                  <a:pt x="443" y="666"/>
                  <a:pt x="443" y="666"/>
                  <a:pt x="443" y="666"/>
                </a:cubicBezTo>
                <a:cubicBezTo>
                  <a:pt x="505" y="666"/>
                  <a:pt x="505" y="666"/>
                  <a:pt x="505" y="666"/>
                </a:cubicBezTo>
                <a:cubicBezTo>
                  <a:pt x="513" y="666"/>
                  <a:pt x="520" y="659"/>
                  <a:pt x="520" y="651"/>
                </a:cubicBezTo>
                <a:cubicBezTo>
                  <a:pt x="520" y="587"/>
                  <a:pt x="520" y="587"/>
                  <a:pt x="520" y="587"/>
                </a:cubicBezTo>
                <a:lnTo>
                  <a:pt x="339" y="587"/>
                </a:lnTo>
                <a:close/>
                <a:moveTo>
                  <a:pt x="427" y="24"/>
                </a:moveTo>
                <a:cubicBezTo>
                  <a:pt x="427" y="21"/>
                  <a:pt x="427" y="21"/>
                  <a:pt x="427" y="21"/>
                </a:cubicBezTo>
                <a:cubicBezTo>
                  <a:pt x="427" y="9"/>
                  <a:pt x="397" y="0"/>
                  <a:pt x="339" y="0"/>
                </a:cubicBezTo>
                <a:cubicBezTo>
                  <a:pt x="209" y="0"/>
                  <a:pt x="209" y="0"/>
                  <a:pt x="209" y="0"/>
                </a:cubicBezTo>
                <a:cubicBezTo>
                  <a:pt x="151" y="0"/>
                  <a:pt x="121" y="9"/>
                  <a:pt x="121" y="21"/>
                </a:cubicBezTo>
                <a:cubicBezTo>
                  <a:pt x="121" y="24"/>
                  <a:pt x="121" y="24"/>
                  <a:pt x="121" y="24"/>
                </a:cubicBezTo>
                <a:lnTo>
                  <a:pt x="427" y="24"/>
                </a:lnTo>
                <a:close/>
                <a:moveTo>
                  <a:pt x="474" y="831"/>
                </a:moveTo>
                <a:cubicBezTo>
                  <a:pt x="547" y="831"/>
                  <a:pt x="547" y="831"/>
                  <a:pt x="547" y="831"/>
                </a:cubicBezTo>
                <a:cubicBezTo>
                  <a:pt x="444" y="708"/>
                  <a:pt x="444" y="708"/>
                  <a:pt x="444" y="708"/>
                </a:cubicBezTo>
                <a:cubicBezTo>
                  <a:pt x="390" y="708"/>
                  <a:pt x="390" y="708"/>
                  <a:pt x="390" y="708"/>
                </a:cubicBezTo>
                <a:cubicBezTo>
                  <a:pt x="399" y="721"/>
                  <a:pt x="399" y="721"/>
                  <a:pt x="399" y="721"/>
                </a:cubicBezTo>
                <a:cubicBezTo>
                  <a:pt x="149" y="721"/>
                  <a:pt x="149" y="721"/>
                  <a:pt x="149" y="721"/>
                </a:cubicBezTo>
                <a:cubicBezTo>
                  <a:pt x="158" y="708"/>
                  <a:pt x="158" y="708"/>
                  <a:pt x="158" y="708"/>
                </a:cubicBezTo>
                <a:cubicBezTo>
                  <a:pt x="104" y="708"/>
                  <a:pt x="104" y="708"/>
                  <a:pt x="104" y="708"/>
                </a:cubicBezTo>
                <a:cubicBezTo>
                  <a:pt x="1" y="831"/>
                  <a:pt x="1" y="831"/>
                  <a:pt x="1" y="831"/>
                </a:cubicBezTo>
                <a:cubicBezTo>
                  <a:pt x="74" y="831"/>
                  <a:pt x="74" y="831"/>
                  <a:pt x="74" y="831"/>
                </a:cubicBezTo>
                <a:cubicBezTo>
                  <a:pt x="84" y="817"/>
                  <a:pt x="84" y="817"/>
                  <a:pt x="84" y="817"/>
                </a:cubicBezTo>
                <a:cubicBezTo>
                  <a:pt x="464" y="817"/>
                  <a:pt x="464" y="817"/>
                  <a:pt x="464" y="817"/>
                </a:cubicBezTo>
                <a:lnTo>
                  <a:pt x="474" y="831"/>
                </a:lnTo>
                <a:close/>
                <a:moveTo>
                  <a:pt x="407" y="733"/>
                </a:moveTo>
                <a:cubicBezTo>
                  <a:pt x="421" y="754"/>
                  <a:pt x="421" y="754"/>
                  <a:pt x="421" y="754"/>
                </a:cubicBezTo>
                <a:cubicBezTo>
                  <a:pt x="127" y="754"/>
                  <a:pt x="127" y="754"/>
                  <a:pt x="127" y="754"/>
                </a:cubicBezTo>
                <a:cubicBezTo>
                  <a:pt x="141" y="733"/>
                  <a:pt x="141" y="733"/>
                  <a:pt x="141" y="733"/>
                </a:cubicBezTo>
                <a:lnTo>
                  <a:pt x="407" y="733"/>
                </a:lnTo>
                <a:close/>
                <a:moveTo>
                  <a:pt x="97" y="799"/>
                </a:moveTo>
                <a:cubicBezTo>
                  <a:pt x="116" y="770"/>
                  <a:pt x="116" y="770"/>
                  <a:pt x="116" y="770"/>
                </a:cubicBezTo>
                <a:cubicBezTo>
                  <a:pt x="432" y="770"/>
                  <a:pt x="432" y="770"/>
                  <a:pt x="432" y="770"/>
                </a:cubicBezTo>
                <a:cubicBezTo>
                  <a:pt x="452" y="799"/>
                  <a:pt x="452" y="799"/>
                  <a:pt x="452" y="799"/>
                </a:cubicBezTo>
                <a:lnTo>
                  <a:pt x="97" y="79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6" name="Freeform 73"/>
          <p:cNvSpPr>
            <a:spLocks noEditPoints="1"/>
          </p:cNvSpPr>
          <p:nvPr/>
        </p:nvSpPr>
        <p:spPr bwMode="auto">
          <a:xfrm>
            <a:off x="1968266" y="1633913"/>
            <a:ext cx="101467" cy="168197"/>
          </a:xfrm>
          <a:custGeom>
            <a:avLst/>
            <a:gdLst>
              <a:gd name="T0" fmla="*/ 0 w 468"/>
              <a:gd name="T1" fmla="*/ 44 h 831"/>
              <a:gd name="T2" fmla="*/ 45 w 468"/>
              <a:gd name="T3" fmla="*/ 0 h 831"/>
              <a:gd name="T4" fmla="*/ 424 w 468"/>
              <a:gd name="T5" fmla="*/ 0 h 831"/>
              <a:gd name="T6" fmla="*/ 468 w 468"/>
              <a:gd name="T7" fmla="*/ 44 h 831"/>
              <a:gd name="T8" fmla="*/ 468 w 468"/>
              <a:gd name="T9" fmla="*/ 787 h 831"/>
              <a:gd name="T10" fmla="*/ 424 w 468"/>
              <a:gd name="T11" fmla="*/ 831 h 831"/>
              <a:gd name="T12" fmla="*/ 45 w 468"/>
              <a:gd name="T13" fmla="*/ 831 h 831"/>
              <a:gd name="T14" fmla="*/ 0 w 468"/>
              <a:gd name="T15" fmla="*/ 787 h 831"/>
              <a:gd name="T16" fmla="*/ 0 w 468"/>
              <a:gd name="T17" fmla="*/ 44 h 831"/>
              <a:gd name="T18" fmla="*/ 437 w 468"/>
              <a:gd name="T19" fmla="*/ 105 h 831"/>
              <a:gd name="T20" fmla="*/ 32 w 468"/>
              <a:gd name="T21" fmla="*/ 105 h 831"/>
              <a:gd name="T22" fmla="*/ 32 w 468"/>
              <a:gd name="T23" fmla="*/ 728 h 831"/>
              <a:gd name="T24" fmla="*/ 437 w 468"/>
              <a:gd name="T25" fmla="*/ 728 h 831"/>
              <a:gd name="T26" fmla="*/ 437 w 468"/>
              <a:gd name="T27" fmla="*/ 105 h 831"/>
              <a:gd name="T28" fmla="*/ 234 w 468"/>
              <a:gd name="T29" fmla="*/ 37 h 831"/>
              <a:gd name="T30" fmla="*/ 219 w 468"/>
              <a:gd name="T31" fmla="*/ 52 h 831"/>
              <a:gd name="T32" fmla="*/ 234 w 468"/>
              <a:gd name="T33" fmla="*/ 68 h 831"/>
              <a:gd name="T34" fmla="*/ 249 w 468"/>
              <a:gd name="T35" fmla="*/ 52 h 831"/>
              <a:gd name="T36" fmla="*/ 234 w 468"/>
              <a:gd name="T37" fmla="*/ 37 h 831"/>
              <a:gd name="T38" fmla="*/ 234 w 468"/>
              <a:gd name="T39" fmla="*/ 749 h 831"/>
              <a:gd name="T40" fmla="*/ 203 w 468"/>
              <a:gd name="T41" fmla="*/ 780 h 831"/>
              <a:gd name="T42" fmla="*/ 234 w 468"/>
              <a:gd name="T43" fmla="*/ 811 h 831"/>
              <a:gd name="T44" fmla="*/ 265 w 468"/>
              <a:gd name="T45" fmla="*/ 780 h 831"/>
              <a:gd name="T46" fmla="*/ 234 w 468"/>
              <a:gd name="T47" fmla="*/ 749 h 831"/>
              <a:gd name="T48" fmla="*/ 234 w 468"/>
              <a:gd name="T49" fmla="*/ 759 h 831"/>
              <a:gd name="T50" fmla="*/ 214 w 468"/>
              <a:gd name="T51" fmla="*/ 780 h 831"/>
              <a:gd name="T52" fmla="*/ 234 w 468"/>
              <a:gd name="T53" fmla="*/ 801 h 831"/>
              <a:gd name="T54" fmla="*/ 255 w 468"/>
              <a:gd name="T55" fmla="*/ 780 h 831"/>
              <a:gd name="T56" fmla="*/ 234 w 468"/>
              <a:gd name="T57" fmla="*/ 759 h 831"/>
              <a:gd name="T58" fmla="*/ 131 w 468"/>
              <a:gd name="T59" fmla="*/ 414 h 831"/>
              <a:gd name="T60" fmla="*/ 196 w 468"/>
              <a:gd name="T61" fmla="*/ 414 h 831"/>
              <a:gd name="T62" fmla="*/ 102 w 468"/>
              <a:gd name="T63" fmla="*/ 273 h 831"/>
              <a:gd name="T64" fmla="*/ 160 w 468"/>
              <a:gd name="T65" fmla="*/ 273 h 831"/>
              <a:gd name="T66" fmla="*/ 235 w 468"/>
              <a:gd name="T67" fmla="*/ 392 h 831"/>
              <a:gd name="T68" fmla="*/ 310 w 468"/>
              <a:gd name="T69" fmla="*/ 273 h 831"/>
              <a:gd name="T70" fmla="*/ 367 w 468"/>
              <a:gd name="T71" fmla="*/ 273 h 831"/>
              <a:gd name="T72" fmla="*/ 272 w 468"/>
              <a:gd name="T73" fmla="*/ 414 h 831"/>
              <a:gd name="T74" fmla="*/ 337 w 468"/>
              <a:gd name="T75" fmla="*/ 414 h 831"/>
              <a:gd name="T76" fmla="*/ 337 w 468"/>
              <a:gd name="T77" fmla="*/ 451 h 831"/>
              <a:gd name="T78" fmla="*/ 258 w 468"/>
              <a:gd name="T79" fmla="*/ 451 h 831"/>
              <a:gd name="T80" fmla="*/ 258 w 468"/>
              <a:gd name="T81" fmla="*/ 481 h 831"/>
              <a:gd name="T82" fmla="*/ 337 w 468"/>
              <a:gd name="T83" fmla="*/ 481 h 831"/>
              <a:gd name="T84" fmla="*/ 337 w 468"/>
              <a:gd name="T85" fmla="*/ 517 h 831"/>
              <a:gd name="T86" fmla="*/ 258 w 468"/>
              <a:gd name="T87" fmla="*/ 517 h 831"/>
              <a:gd name="T88" fmla="*/ 258 w 468"/>
              <a:gd name="T89" fmla="*/ 558 h 831"/>
              <a:gd name="T90" fmla="*/ 210 w 468"/>
              <a:gd name="T91" fmla="*/ 558 h 831"/>
              <a:gd name="T92" fmla="*/ 210 w 468"/>
              <a:gd name="T93" fmla="*/ 517 h 831"/>
              <a:gd name="T94" fmla="*/ 131 w 468"/>
              <a:gd name="T95" fmla="*/ 517 h 831"/>
              <a:gd name="T96" fmla="*/ 131 w 468"/>
              <a:gd name="T97" fmla="*/ 481 h 831"/>
              <a:gd name="T98" fmla="*/ 210 w 468"/>
              <a:gd name="T99" fmla="*/ 481 h 831"/>
              <a:gd name="T100" fmla="*/ 210 w 468"/>
              <a:gd name="T101" fmla="*/ 451 h 831"/>
              <a:gd name="T102" fmla="*/ 131 w 468"/>
              <a:gd name="T103" fmla="*/ 451 h 831"/>
              <a:gd name="T104" fmla="*/ 131 w 468"/>
              <a:gd name="T105" fmla="*/ 41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831">
                <a:moveTo>
                  <a:pt x="0" y="44"/>
                </a:moveTo>
                <a:cubicBezTo>
                  <a:pt x="0" y="20"/>
                  <a:pt x="20" y="0"/>
                  <a:pt x="45" y="0"/>
                </a:cubicBezTo>
                <a:cubicBezTo>
                  <a:pt x="424" y="0"/>
                  <a:pt x="424" y="0"/>
                  <a:pt x="424" y="0"/>
                </a:cubicBezTo>
                <a:cubicBezTo>
                  <a:pt x="448" y="0"/>
                  <a:pt x="468" y="20"/>
                  <a:pt x="468" y="44"/>
                </a:cubicBezTo>
                <a:cubicBezTo>
                  <a:pt x="468" y="787"/>
                  <a:pt x="468" y="787"/>
                  <a:pt x="468" y="787"/>
                </a:cubicBezTo>
                <a:cubicBezTo>
                  <a:pt x="468" y="812"/>
                  <a:pt x="448" y="831"/>
                  <a:pt x="424" y="831"/>
                </a:cubicBezTo>
                <a:cubicBezTo>
                  <a:pt x="45" y="831"/>
                  <a:pt x="45" y="831"/>
                  <a:pt x="45" y="831"/>
                </a:cubicBezTo>
                <a:cubicBezTo>
                  <a:pt x="20" y="831"/>
                  <a:pt x="0" y="812"/>
                  <a:pt x="0" y="787"/>
                </a:cubicBezTo>
                <a:lnTo>
                  <a:pt x="0" y="44"/>
                </a:lnTo>
                <a:close/>
                <a:moveTo>
                  <a:pt x="437" y="105"/>
                </a:moveTo>
                <a:cubicBezTo>
                  <a:pt x="32" y="105"/>
                  <a:pt x="32" y="105"/>
                  <a:pt x="32" y="105"/>
                </a:cubicBezTo>
                <a:cubicBezTo>
                  <a:pt x="32" y="728"/>
                  <a:pt x="32" y="728"/>
                  <a:pt x="32" y="728"/>
                </a:cubicBezTo>
                <a:cubicBezTo>
                  <a:pt x="437" y="728"/>
                  <a:pt x="437" y="728"/>
                  <a:pt x="437" y="728"/>
                </a:cubicBezTo>
                <a:lnTo>
                  <a:pt x="437" y="105"/>
                </a:lnTo>
                <a:close/>
                <a:moveTo>
                  <a:pt x="234" y="37"/>
                </a:moveTo>
                <a:cubicBezTo>
                  <a:pt x="226" y="37"/>
                  <a:pt x="219" y="44"/>
                  <a:pt x="219" y="52"/>
                </a:cubicBezTo>
                <a:cubicBezTo>
                  <a:pt x="219" y="61"/>
                  <a:pt x="226" y="68"/>
                  <a:pt x="234" y="68"/>
                </a:cubicBezTo>
                <a:cubicBezTo>
                  <a:pt x="243" y="68"/>
                  <a:pt x="249" y="61"/>
                  <a:pt x="249" y="52"/>
                </a:cubicBezTo>
                <a:cubicBezTo>
                  <a:pt x="249" y="44"/>
                  <a:pt x="243" y="37"/>
                  <a:pt x="234" y="37"/>
                </a:cubicBezTo>
                <a:close/>
                <a:moveTo>
                  <a:pt x="234" y="749"/>
                </a:moveTo>
                <a:cubicBezTo>
                  <a:pt x="217" y="749"/>
                  <a:pt x="203" y="763"/>
                  <a:pt x="203" y="780"/>
                </a:cubicBezTo>
                <a:cubicBezTo>
                  <a:pt x="203" y="797"/>
                  <a:pt x="217" y="811"/>
                  <a:pt x="234" y="811"/>
                </a:cubicBezTo>
                <a:cubicBezTo>
                  <a:pt x="251" y="811"/>
                  <a:pt x="265" y="797"/>
                  <a:pt x="265" y="780"/>
                </a:cubicBezTo>
                <a:cubicBezTo>
                  <a:pt x="265" y="763"/>
                  <a:pt x="251" y="749"/>
                  <a:pt x="234" y="749"/>
                </a:cubicBezTo>
                <a:close/>
                <a:moveTo>
                  <a:pt x="234" y="759"/>
                </a:moveTo>
                <a:cubicBezTo>
                  <a:pt x="223" y="759"/>
                  <a:pt x="214" y="768"/>
                  <a:pt x="214" y="780"/>
                </a:cubicBezTo>
                <a:cubicBezTo>
                  <a:pt x="214" y="791"/>
                  <a:pt x="223" y="801"/>
                  <a:pt x="234" y="801"/>
                </a:cubicBezTo>
                <a:cubicBezTo>
                  <a:pt x="246" y="801"/>
                  <a:pt x="255" y="791"/>
                  <a:pt x="255" y="780"/>
                </a:cubicBezTo>
                <a:cubicBezTo>
                  <a:pt x="255" y="768"/>
                  <a:pt x="246" y="759"/>
                  <a:pt x="234" y="759"/>
                </a:cubicBezTo>
                <a:close/>
                <a:moveTo>
                  <a:pt x="131" y="414"/>
                </a:moveTo>
                <a:cubicBezTo>
                  <a:pt x="196" y="414"/>
                  <a:pt x="196" y="414"/>
                  <a:pt x="196" y="414"/>
                </a:cubicBezTo>
                <a:cubicBezTo>
                  <a:pt x="102" y="273"/>
                  <a:pt x="102" y="273"/>
                  <a:pt x="102" y="273"/>
                </a:cubicBezTo>
                <a:cubicBezTo>
                  <a:pt x="160" y="273"/>
                  <a:pt x="160" y="273"/>
                  <a:pt x="160" y="273"/>
                </a:cubicBezTo>
                <a:cubicBezTo>
                  <a:pt x="235" y="392"/>
                  <a:pt x="235" y="392"/>
                  <a:pt x="235" y="392"/>
                </a:cubicBezTo>
                <a:cubicBezTo>
                  <a:pt x="310" y="273"/>
                  <a:pt x="310" y="273"/>
                  <a:pt x="310" y="273"/>
                </a:cubicBezTo>
                <a:cubicBezTo>
                  <a:pt x="367" y="273"/>
                  <a:pt x="367" y="273"/>
                  <a:pt x="367" y="273"/>
                </a:cubicBezTo>
                <a:cubicBezTo>
                  <a:pt x="272" y="414"/>
                  <a:pt x="272" y="414"/>
                  <a:pt x="272" y="414"/>
                </a:cubicBezTo>
                <a:cubicBezTo>
                  <a:pt x="337" y="414"/>
                  <a:pt x="337" y="414"/>
                  <a:pt x="337" y="414"/>
                </a:cubicBezTo>
                <a:cubicBezTo>
                  <a:pt x="337" y="451"/>
                  <a:pt x="337" y="451"/>
                  <a:pt x="337" y="451"/>
                </a:cubicBezTo>
                <a:cubicBezTo>
                  <a:pt x="258" y="451"/>
                  <a:pt x="258" y="451"/>
                  <a:pt x="258" y="451"/>
                </a:cubicBezTo>
                <a:cubicBezTo>
                  <a:pt x="258" y="481"/>
                  <a:pt x="258" y="481"/>
                  <a:pt x="258" y="481"/>
                </a:cubicBezTo>
                <a:cubicBezTo>
                  <a:pt x="337" y="481"/>
                  <a:pt x="337" y="481"/>
                  <a:pt x="337" y="481"/>
                </a:cubicBezTo>
                <a:cubicBezTo>
                  <a:pt x="337" y="517"/>
                  <a:pt x="337" y="517"/>
                  <a:pt x="337" y="517"/>
                </a:cubicBezTo>
                <a:cubicBezTo>
                  <a:pt x="258" y="517"/>
                  <a:pt x="258" y="517"/>
                  <a:pt x="258" y="517"/>
                </a:cubicBezTo>
                <a:cubicBezTo>
                  <a:pt x="258" y="558"/>
                  <a:pt x="258" y="558"/>
                  <a:pt x="258" y="558"/>
                </a:cubicBezTo>
                <a:cubicBezTo>
                  <a:pt x="210" y="558"/>
                  <a:pt x="210" y="558"/>
                  <a:pt x="210" y="558"/>
                </a:cubicBezTo>
                <a:cubicBezTo>
                  <a:pt x="210" y="517"/>
                  <a:pt x="210" y="517"/>
                  <a:pt x="210" y="517"/>
                </a:cubicBezTo>
                <a:cubicBezTo>
                  <a:pt x="131" y="517"/>
                  <a:pt x="131" y="517"/>
                  <a:pt x="131" y="517"/>
                </a:cubicBezTo>
                <a:cubicBezTo>
                  <a:pt x="131" y="481"/>
                  <a:pt x="131" y="481"/>
                  <a:pt x="131" y="481"/>
                </a:cubicBezTo>
                <a:cubicBezTo>
                  <a:pt x="210" y="481"/>
                  <a:pt x="210" y="481"/>
                  <a:pt x="210" y="481"/>
                </a:cubicBezTo>
                <a:cubicBezTo>
                  <a:pt x="210" y="451"/>
                  <a:pt x="210" y="451"/>
                  <a:pt x="210" y="451"/>
                </a:cubicBezTo>
                <a:cubicBezTo>
                  <a:pt x="131" y="451"/>
                  <a:pt x="131" y="451"/>
                  <a:pt x="131" y="451"/>
                </a:cubicBezTo>
                <a:lnTo>
                  <a:pt x="131" y="4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7" name="Freeform 76"/>
          <p:cNvSpPr>
            <a:spLocks noEditPoints="1"/>
          </p:cNvSpPr>
          <p:nvPr/>
        </p:nvSpPr>
        <p:spPr bwMode="auto">
          <a:xfrm>
            <a:off x="3024577" y="974234"/>
            <a:ext cx="130252" cy="168196"/>
          </a:xfrm>
          <a:custGeom>
            <a:avLst/>
            <a:gdLst>
              <a:gd name="T0" fmla="*/ 73 w 181"/>
              <a:gd name="T1" fmla="*/ 250 h 250"/>
              <a:gd name="T2" fmla="*/ 73 w 181"/>
              <a:gd name="T3" fmla="*/ 250 h 250"/>
              <a:gd name="T4" fmla="*/ 145 w 181"/>
              <a:gd name="T5" fmla="*/ 250 h 250"/>
              <a:gd name="T6" fmla="*/ 145 w 181"/>
              <a:gd name="T7" fmla="*/ 250 h 250"/>
              <a:gd name="T8" fmla="*/ 181 w 181"/>
              <a:gd name="T9" fmla="*/ 250 h 250"/>
              <a:gd name="T10" fmla="*/ 181 w 181"/>
              <a:gd name="T11" fmla="*/ 250 h 250"/>
              <a:gd name="T12" fmla="*/ 109 w 181"/>
              <a:gd name="T13" fmla="*/ 250 h 250"/>
              <a:gd name="T14" fmla="*/ 109 w 181"/>
              <a:gd name="T15" fmla="*/ 250 h 250"/>
              <a:gd name="T16" fmla="*/ 0 w 181"/>
              <a:gd name="T17" fmla="*/ 250 h 250"/>
              <a:gd name="T18" fmla="*/ 36 w 181"/>
              <a:gd name="T19" fmla="*/ 250 h 250"/>
              <a:gd name="T20" fmla="*/ 73 w 181"/>
              <a:gd name="T21" fmla="*/ 250 h 250"/>
              <a:gd name="T22" fmla="*/ 109 w 181"/>
              <a:gd name="T23" fmla="*/ 250 h 250"/>
              <a:gd name="T24" fmla="*/ 145 w 181"/>
              <a:gd name="T25" fmla="*/ 250 h 250"/>
              <a:gd name="T26" fmla="*/ 181 w 181"/>
              <a:gd name="T27" fmla="*/ 250 h 250"/>
              <a:gd name="T28" fmla="*/ 0 w 181"/>
              <a:gd name="T29" fmla="*/ 0 h 250"/>
              <a:gd name="T30" fmla="*/ 0 w 181"/>
              <a:gd name="T31" fmla="*/ 250 h 250"/>
              <a:gd name="T32" fmla="*/ 0 w 181"/>
              <a:gd name="T33" fmla="*/ 250 h 250"/>
              <a:gd name="T34" fmla="*/ 36 w 181"/>
              <a:gd name="T35" fmla="*/ 250 h 250"/>
              <a:gd name="T36" fmla="*/ 36 w 181"/>
              <a:gd name="T37" fmla="*/ 250 h 250"/>
              <a:gd name="T38" fmla="*/ 79 w 181"/>
              <a:gd name="T39" fmla="*/ 78 h 250"/>
              <a:gd name="T40" fmla="*/ 68 w 181"/>
              <a:gd name="T41" fmla="*/ 36 h 250"/>
              <a:gd name="T42" fmla="*/ 113 w 181"/>
              <a:gd name="T43" fmla="*/ 36 h 250"/>
              <a:gd name="T44" fmla="*/ 102 w 181"/>
              <a:gd name="T45" fmla="*/ 78 h 250"/>
              <a:gd name="T46" fmla="*/ 122 w 181"/>
              <a:gd name="T47" fmla="*/ 89 h 250"/>
              <a:gd name="T48" fmla="*/ 98 w 181"/>
              <a:gd name="T49" fmla="*/ 98 h 250"/>
              <a:gd name="T50" fmla="*/ 122 w 181"/>
              <a:gd name="T51" fmla="*/ 109 h 250"/>
              <a:gd name="T52" fmla="*/ 98 w 181"/>
              <a:gd name="T53" fmla="*/ 122 h 250"/>
              <a:gd name="T54" fmla="*/ 83 w 181"/>
              <a:gd name="T55" fmla="*/ 109 h 250"/>
              <a:gd name="T56" fmla="*/ 60 w 181"/>
              <a:gd name="T57" fmla="*/ 98 h 250"/>
              <a:gd name="T58" fmla="*/ 83 w 181"/>
              <a:gd name="T59" fmla="*/ 89 h 250"/>
              <a:gd name="T60" fmla="*/ 60 w 181"/>
              <a:gd name="T61" fmla="*/ 78 h 250"/>
              <a:gd name="T62" fmla="*/ 18 w 181"/>
              <a:gd name="T63" fmla="*/ 150 h 250"/>
              <a:gd name="T64" fmla="*/ 163 w 181"/>
              <a:gd name="T65" fmla="*/ 140 h 250"/>
              <a:gd name="T66" fmla="*/ 163 w 181"/>
              <a:gd name="T67" fmla="*/ 173 h 250"/>
              <a:gd name="T68" fmla="*/ 18 w 181"/>
              <a:gd name="T69" fmla="*/ 163 h 250"/>
              <a:gd name="T70" fmla="*/ 163 w 181"/>
              <a:gd name="T71" fmla="*/ 173 h 250"/>
              <a:gd name="T72" fmla="*/ 18 w 181"/>
              <a:gd name="T73" fmla="*/ 195 h 250"/>
              <a:gd name="T74" fmla="*/ 163 w 181"/>
              <a:gd name="T75" fmla="*/ 18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250">
                <a:moveTo>
                  <a:pt x="73" y="250"/>
                </a:moveTo>
                <a:lnTo>
                  <a:pt x="73" y="250"/>
                </a:lnTo>
                <a:lnTo>
                  <a:pt x="73" y="250"/>
                </a:lnTo>
                <a:lnTo>
                  <a:pt x="73" y="250"/>
                </a:lnTo>
                <a:close/>
                <a:moveTo>
                  <a:pt x="145" y="250"/>
                </a:moveTo>
                <a:lnTo>
                  <a:pt x="145" y="250"/>
                </a:lnTo>
                <a:lnTo>
                  <a:pt x="145" y="250"/>
                </a:lnTo>
                <a:lnTo>
                  <a:pt x="145" y="250"/>
                </a:lnTo>
                <a:close/>
                <a:moveTo>
                  <a:pt x="181" y="250"/>
                </a:moveTo>
                <a:lnTo>
                  <a:pt x="181" y="250"/>
                </a:lnTo>
                <a:lnTo>
                  <a:pt x="181" y="250"/>
                </a:lnTo>
                <a:lnTo>
                  <a:pt x="181" y="250"/>
                </a:lnTo>
                <a:close/>
                <a:moveTo>
                  <a:pt x="109" y="250"/>
                </a:moveTo>
                <a:lnTo>
                  <a:pt x="109" y="250"/>
                </a:lnTo>
                <a:lnTo>
                  <a:pt x="109" y="250"/>
                </a:lnTo>
                <a:lnTo>
                  <a:pt x="109" y="250"/>
                </a:lnTo>
                <a:close/>
                <a:moveTo>
                  <a:pt x="0" y="0"/>
                </a:moveTo>
                <a:lnTo>
                  <a:pt x="0" y="250"/>
                </a:lnTo>
                <a:lnTo>
                  <a:pt x="18" y="232"/>
                </a:lnTo>
                <a:lnTo>
                  <a:pt x="36" y="250"/>
                </a:lnTo>
                <a:lnTo>
                  <a:pt x="54" y="232"/>
                </a:lnTo>
                <a:lnTo>
                  <a:pt x="73" y="250"/>
                </a:lnTo>
                <a:lnTo>
                  <a:pt x="91" y="232"/>
                </a:lnTo>
                <a:lnTo>
                  <a:pt x="109" y="250"/>
                </a:lnTo>
                <a:lnTo>
                  <a:pt x="127" y="232"/>
                </a:lnTo>
                <a:lnTo>
                  <a:pt x="145" y="250"/>
                </a:lnTo>
                <a:lnTo>
                  <a:pt x="163" y="232"/>
                </a:lnTo>
                <a:lnTo>
                  <a:pt x="181" y="250"/>
                </a:lnTo>
                <a:lnTo>
                  <a:pt x="181" y="0"/>
                </a:lnTo>
                <a:lnTo>
                  <a:pt x="0" y="0"/>
                </a:lnTo>
                <a:close/>
                <a:moveTo>
                  <a:pt x="0" y="250"/>
                </a:moveTo>
                <a:lnTo>
                  <a:pt x="0" y="250"/>
                </a:lnTo>
                <a:lnTo>
                  <a:pt x="0" y="250"/>
                </a:lnTo>
                <a:lnTo>
                  <a:pt x="0" y="250"/>
                </a:lnTo>
                <a:close/>
                <a:moveTo>
                  <a:pt x="36" y="250"/>
                </a:moveTo>
                <a:lnTo>
                  <a:pt x="36" y="250"/>
                </a:lnTo>
                <a:lnTo>
                  <a:pt x="36" y="250"/>
                </a:lnTo>
                <a:lnTo>
                  <a:pt x="36" y="250"/>
                </a:lnTo>
                <a:close/>
                <a:moveTo>
                  <a:pt x="60" y="78"/>
                </a:moveTo>
                <a:lnTo>
                  <a:pt x="79" y="78"/>
                </a:lnTo>
                <a:lnTo>
                  <a:pt x="51" y="36"/>
                </a:lnTo>
                <a:lnTo>
                  <a:pt x="68" y="36"/>
                </a:lnTo>
                <a:lnTo>
                  <a:pt x="91" y="72"/>
                </a:lnTo>
                <a:lnTo>
                  <a:pt x="113" y="36"/>
                </a:lnTo>
                <a:lnTo>
                  <a:pt x="130" y="36"/>
                </a:lnTo>
                <a:lnTo>
                  <a:pt x="102" y="78"/>
                </a:lnTo>
                <a:lnTo>
                  <a:pt x="122" y="78"/>
                </a:lnTo>
                <a:lnTo>
                  <a:pt x="122" y="89"/>
                </a:lnTo>
                <a:lnTo>
                  <a:pt x="98" y="89"/>
                </a:lnTo>
                <a:lnTo>
                  <a:pt x="98" y="98"/>
                </a:lnTo>
                <a:lnTo>
                  <a:pt x="122" y="98"/>
                </a:lnTo>
                <a:lnTo>
                  <a:pt x="122" y="109"/>
                </a:lnTo>
                <a:lnTo>
                  <a:pt x="98" y="109"/>
                </a:lnTo>
                <a:lnTo>
                  <a:pt x="98" y="122"/>
                </a:lnTo>
                <a:lnTo>
                  <a:pt x="83" y="122"/>
                </a:lnTo>
                <a:lnTo>
                  <a:pt x="83" y="109"/>
                </a:lnTo>
                <a:lnTo>
                  <a:pt x="60" y="109"/>
                </a:lnTo>
                <a:lnTo>
                  <a:pt x="60" y="98"/>
                </a:lnTo>
                <a:lnTo>
                  <a:pt x="83" y="98"/>
                </a:lnTo>
                <a:lnTo>
                  <a:pt x="83" y="89"/>
                </a:lnTo>
                <a:lnTo>
                  <a:pt x="60" y="89"/>
                </a:lnTo>
                <a:lnTo>
                  <a:pt x="60" y="78"/>
                </a:lnTo>
                <a:close/>
                <a:moveTo>
                  <a:pt x="163" y="150"/>
                </a:moveTo>
                <a:lnTo>
                  <a:pt x="18" y="150"/>
                </a:lnTo>
                <a:lnTo>
                  <a:pt x="18" y="140"/>
                </a:lnTo>
                <a:lnTo>
                  <a:pt x="163" y="140"/>
                </a:lnTo>
                <a:lnTo>
                  <a:pt x="163" y="150"/>
                </a:lnTo>
                <a:close/>
                <a:moveTo>
                  <a:pt x="163" y="173"/>
                </a:moveTo>
                <a:lnTo>
                  <a:pt x="18" y="173"/>
                </a:lnTo>
                <a:lnTo>
                  <a:pt x="18" y="163"/>
                </a:lnTo>
                <a:lnTo>
                  <a:pt x="163" y="163"/>
                </a:lnTo>
                <a:lnTo>
                  <a:pt x="163" y="173"/>
                </a:lnTo>
                <a:close/>
                <a:moveTo>
                  <a:pt x="163" y="195"/>
                </a:moveTo>
                <a:lnTo>
                  <a:pt x="18" y="195"/>
                </a:lnTo>
                <a:lnTo>
                  <a:pt x="18" y="186"/>
                </a:lnTo>
                <a:lnTo>
                  <a:pt x="163" y="186"/>
                </a:lnTo>
                <a:lnTo>
                  <a:pt x="163" y="19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8" name="Freeform 37"/>
          <p:cNvSpPr>
            <a:spLocks noEditPoints="1"/>
          </p:cNvSpPr>
          <p:nvPr/>
        </p:nvSpPr>
        <p:spPr bwMode="auto">
          <a:xfrm>
            <a:off x="5940152" y="3039802"/>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9" name="Freeform 53"/>
          <p:cNvSpPr>
            <a:spLocks noEditPoints="1"/>
          </p:cNvSpPr>
          <p:nvPr/>
        </p:nvSpPr>
        <p:spPr bwMode="auto">
          <a:xfrm>
            <a:off x="7843476" y="3039802"/>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0" name="Freeform 62"/>
          <p:cNvSpPr>
            <a:spLocks noEditPoints="1"/>
          </p:cNvSpPr>
          <p:nvPr/>
        </p:nvSpPr>
        <p:spPr bwMode="auto">
          <a:xfrm>
            <a:off x="3270027" y="3054759"/>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1" name="Freeform 63"/>
          <p:cNvSpPr>
            <a:spLocks noEditPoints="1"/>
          </p:cNvSpPr>
          <p:nvPr/>
        </p:nvSpPr>
        <p:spPr bwMode="auto">
          <a:xfrm>
            <a:off x="3539889" y="3061884"/>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2" name="Freeform 64"/>
          <p:cNvSpPr>
            <a:spLocks noEditPoints="1"/>
          </p:cNvSpPr>
          <p:nvPr/>
        </p:nvSpPr>
        <p:spPr bwMode="auto">
          <a:xfrm>
            <a:off x="5040052" y="3039802"/>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3" name="Freeform 65"/>
          <p:cNvSpPr>
            <a:spLocks noEditPoints="1"/>
          </p:cNvSpPr>
          <p:nvPr/>
        </p:nvSpPr>
        <p:spPr bwMode="auto">
          <a:xfrm>
            <a:off x="6948264" y="3039802"/>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6" name="グループ化 105"/>
          <p:cNvGrpSpPr/>
          <p:nvPr/>
        </p:nvGrpSpPr>
        <p:grpSpPr>
          <a:xfrm>
            <a:off x="3693621" y="3507447"/>
            <a:ext cx="1513688" cy="432455"/>
            <a:chOff x="3792466" y="3507447"/>
            <a:chExt cx="1513688" cy="432455"/>
          </a:xfrm>
        </p:grpSpPr>
        <p:sp>
          <p:nvSpPr>
            <p:cNvPr id="107" name="角丸四角形 106"/>
            <p:cNvSpPr/>
            <p:nvPr/>
          </p:nvSpPr>
          <p:spPr>
            <a:xfrm>
              <a:off x="3792466" y="3507447"/>
              <a:ext cx="1513688" cy="395309"/>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108" name="テキスト ボックス 107"/>
            <p:cNvSpPr txBox="1"/>
            <p:nvPr/>
          </p:nvSpPr>
          <p:spPr>
            <a:xfrm>
              <a:off x="4070911" y="3720611"/>
              <a:ext cx="956799"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a:t>
              </a:r>
              <a:r>
                <a:rPr lang="en-US" altLang="ja-JP" sz="750">
                  <a:solidFill>
                    <a:schemeClr val="bg1"/>
                  </a:solidFill>
                </a:rPr>
                <a:t>)</a:t>
              </a:r>
            </a:p>
          </p:txBody>
        </p:sp>
        <p:sp>
          <p:nvSpPr>
            <p:cNvPr id="109" name="Freeform 43"/>
            <p:cNvSpPr>
              <a:spLocks noEditPoints="1"/>
            </p:cNvSpPr>
            <p:nvPr/>
          </p:nvSpPr>
          <p:spPr bwMode="auto">
            <a:xfrm>
              <a:off x="3922675" y="3541998"/>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63" name="角丸四角形 62"/>
          <p:cNvSpPr/>
          <p:nvPr/>
        </p:nvSpPr>
        <p:spPr>
          <a:xfrm>
            <a:off x="3242366"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API-Bank</a:t>
            </a:r>
            <a:endParaRPr lang="ja-JP" altLang="en-US" sz="1200"/>
          </a:p>
        </p:txBody>
      </p:sp>
      <p:sp>
        <p:nvSpPr>
          <p:cNvPr id="64" name="テキスト ボックス 63"/>
          <p:cNvSpPr txBox="1"/>
          <p:nvPr/>
        </p:nvSpPr>
        <p:spPr>
          <a:xfrm>
            <a:off x="3599892" y="4699134"/>
            <a:ext cx="927182" cy="219291"/>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0" name="Freeform 14"/>
          <p:cNvSpPr>
            <a:spLocks noEditPoints="1"/>
          </p:cNvSpPr>
          <p:nvPr/>
        </p:nvSpPr>
        <p:spPr bwMode="auto">
          <a:xfrm>
            <a:off x="3494038" y="4551970"/>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3" name="テキスト ボックス 82"/>
          <p:cNvSpPr txBox="1"/>
          <p:nvPr/>
        </p:nvSpPr>
        <p:spPr>
          <a:xfrm>
            <a:off x="5340090" y="4699214"/>
            <a:ext cx="1020100" cy="180000"/>
          </a:xfrm>
          <a:prstGeom prst="rect">
            <a:avLst/>
          </a:prstGeom>
          <a:noFill/>
        </p:spPr>
        <p:txBody>
          <a:bodyPr wrap="square" rtlCol="0">
            <a:spAutoFit/>
          </a:bodyPr>
          <a:lstStyle/>
          <a:p>
            <a:r>
              <a:rPr lang="ja-JP" altLang="en-US" sz="825">
                <a:solidFill>
                  <a:schemeClr val="bg1"/>
                </a:solidFill>
              </a:rPr>
              <a:t>取引先マスタ</a:t>
            </a:r>
            <a:r>
              <a:rPr lang="en-US" altLang="ja-JP" sz="825">
                <a:solidFill>
                  <a:schemeClr val="bg1"/>
                </a:solidFill>
              </a:rPr>
              <a:t>API</a:t>
            </a:r>
          </a:p>
        </p:txBody>
      </p:sp>
      <p:sp>
        <p:nvSpPr>
          <p:cNvPr id="111" name="Freeform 15"/>
          <p:cNvSpPr>
            <a:spLocks noEditPoints="1"/>
          </p:cNvSpPr>
          <p:nvPr/>
        </p:nvSpPr>
        <p:spPr bwMode="auto">
          <a:xfrm>
            <a:off x="5222230" y="4551970"/>
            <a:ext cx="177862" cy="165675"/>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5" name="グループ化 104"/>
          <p:cNvGrpSpPr/>
          <p:nvPr/>
        </p:nvGrpSpPr>
        <p:grpSpPr>
          <a:xfrm>
            <a:off x="6492970" y="3507447"/>
            <a:ext cx="1513689" cy="429777"/>
            <a:chOff x="6586702" y="3507671"/>
            <a:chExt cx="1513689" cy="429777"/>
          </a:xfrm>
        </p:grpSpPr>
        <p:sp>
          <p:nvSpPr>
            <p:cNvPr id="116" name="角丸四角形 115"/>
            <p:cNvSpPr/>
            <p:nvPr/>
          </p:nvSpPr>
          <p:spPr>
            <a:xfrm>
              <a:off x="6586702" y="3507671"/>
              <a:ext cx="1513689" cy="395308"/>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117" name="テキスト ボックス 116"/>
            <p:cNvSpPr txBox="1"/>
            <p:nvPr/>
          </p:nvSpPr>
          <p:spPr>
            <a:xfrm>
              <a:off x="6751173" y="3718157"/>
              <a:ext cx="1262931"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請求書明細</a:t>
              </a:r>
              <a:r>
                <a:rPr lang="en-US" altLang="ja-JP" sz="750">
                  <a:solidFill>
                    <a:schemeClr val="bg1"/>
                  </a:solidFill>
                </a:rPr>
                <a:t>)</a:t>
              </a:r>
            </a:p>
          </p:txBody>
        </p:sp>
        <p:sp>
          <p:nvSpPr>
            <p:cNvPr id="118" name="Freeform 43"/>
            <p:cNvSpPr>
              <a:spLocks noEditPoints="1"/>
            </p:cNvSpPr>
            <p:nvPr/>
          </p:nvSpPr>
          <p:spPr bwMode="auto">
            <a:xfrm>
              <a:off x="6694983" y="3546804"/>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114" name="Freeform 14"/>
          <p:cNvSpPr>
            <a:spLocks noEditPoints="1"/>
          </p:cNvSpPr>
          <p:nvPr/>
        </p:nvSpPr>
        <p:spPr bwMode="auto">
          <a:xfrm>
            <a:off x="7202450" y="4551970"/>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15" name="テキスト ボックス 114"/>
          <p:cNvSpPr txBox="1"/>
          <p:nvPr/>
        </p:nvSpPr>
        <p:spPr>
          <a:xfrm>
            <a:off x="7360994" y="4699214"/>
            <a:ext cx="811406" cy="219291"/>
          </a:xfrm>
          <a:prstGeom prst="rect">
            <a:avLst/>
          </a:prstGeom>
          <a:noFill/>
        </p:spPr>
        <p:txBody>
          <a:bodyPr wrap="square" rtlCol="0">
            <a:spAutoFit/>
          </a:bodyPr>
          <a:lstStyle/>
          <a:p>
            <a:r>
              <a:rPr lang="ja-JP" altLang="en-US" sz="825">
                <a:solidFill>
                  <a:schemeClr val="bg1"/>
                </a:solidFill>
              </a:rPr>
              <a:t>銀行口座</a:t>
            </a:r>
            <a:r>
              <a:rPr lang="en-US" altLang="ja-JP" sz="825">
                <a:solidFill>
                  <a:schemeClr val="bg1"/>
                </a:solidFill>
              </a:rPr>
              <a:t>API</a:t>
            </a:r>
          </a:p>
        </p:txBody>
      </p:sp>
      <p:sp>
        <p:nvSpPr>
          <p:cNvPr id="128" name="角丸四角形 127"/>
          <p:cNvSpPr/>
          <p:nvPr/>
        </p:nvSpPr>
        <p:spPr>
          <a:xfrm>
            <a:off x="3239852" y="4012812"/>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Connect</a:t>
            </a:r>
            <a:endParaRPr lang="ja-JP" altLang="en-US" sz="1200"/>
          </a:p>
        </p:txBody>
      </p:sp>
      <p:sp>
        <p:nvSpPr>
          <p:cNvPr id="129" name="テキスト ボックス 128"/>
          <p:cNvSpPr txBox="1"/>
          <p:nvPr/>
        </p:nvSpPr>
        <p:spPr>
          <a:xfrm>
            <a:off x="3409743" y="4218756"/>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0" name="角丸四角形 129"/>
          <p:cNvSpPr/>
          <p:nvPr/>
        </p:nvSpPr>
        <p:spPr>
          <a:xfrm>
            <a:off x="5149774" y="4012812"/>
            <a:ext cx="1400732"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31" name="角丸四角形 130"/>
          <p:cNvSpPr/>
          <p:nvPr/>
        </p:nvSpPr>
        <p:spPr>
          <a:xfrm>
            <a:off x="7036267" y="4012812"/>
            <a:ext cx="1358320"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endParaRPr lang="ja-JP" altLang="en-US" sz="1200"/>
          </a:p>
        </p:txBody>
      </p:sp>
      <p:sp>
        <p:nvSpPr>
          <p:cNvPr id="133" name="テキスト ボックス 132"/>
          <p:cNvSpPr txBox="1"/>
          <p:nvPr/>
        </p:nvSpPr>
        <p:spPr>
          <a:xfrm>
            <a:off x="7177014" y="4093144"/>
            <a:ext cx="1132671" cy="276999"/>
          </a:xfrm>
          <a:prstGeom prst="rect">
            <a:avLst/>
          </a:prstGeom>
          <a:noFill/>
        </p:spPr>
        <p:txBody>
          <a:bodyPr wrap="square" rtlCol="0">
            <a:spAutoFit/>
          </a:bodyPr>
          <a:lstStyle/>
          <a:p>
            <a:r>
              <a:rPr lang="en-US" altLang="ja-JP" sz="1200">
                <a:solidFill>
                  <a:schemeClr val="bg1"/>
                </a:solidFill>
              </a:rPr>
              <a:t>EDI-Master</a:t>
            </a:r>
          </a:p>
        </p:txBody>
      </p:sp>
      <p:sp>
        <p:nvSpPr>
          <p:cNvPr id="134" name="テキスト ボックス 133"/>
          <p:cNvSpPr txBox="1"/>
          <p:nvPr/>
        </p:nvSpPr>
        <p:spPr>
          <a:xfrm>
            <a:off x="5239245" y="4040771"/>
            <a:ext cx="1221790" cy="403187"/>
          </a:xfrm>
          <a:prstGeom prst="rect">
            <a:avLst/>
          </a:prstGeom>
          <a:noFill/>
        </p:spPr>
        <p:txBody>
          <a:bodyPr wrap="square" rtlCol="0">
            <a:spAutoFit/>
          </a:bodyPr>
          <a:lstStyle/>
          <a:p>
            <a:r>
              <a:rPr lang="ja-JP" altLang="en-US" sz="1010">
                <a:solidFill>
                  <a:schemeClr val="bg1"/>
                </a:solidFill>
              </a:rPr>
              <a:t>スーパー</a:t>
            </a:r>
            <a:endParaRPr lang="en-US" altLang="ja-JP" sz="1010">
              <a:solidFill>
                <a:schemeClr val="bg1"/>
              </a:solidFill>
            </a:endParaRPr>
          </a:p>
          <a:p>
            <a:r>
              <a:rPr lang="ja-JP" altLang="en-US" sz="1010">
                <a:solidFill>
                  <a:schemeClr val="bg1"/>
                </a:solidFill>
              </a:rPr>
              <a:t>インターフェース</a:t>
            </a:r>
            <a:endParaRPr lang="en-US" altLang="ja-JP" sz="1010">
              <a:solidFill>
                <a:schemeClr val="bg1"/>
              </a:solidFill>
            </a:endParaRPr>
          </a:p>
        </p:txBody>
      </p:sp>
      <p:sp>
        <p:nvSpPr>
          <p:cNvPr id="135" name="Freeform 53"/>
          <p:cNvSpPr>
            <a:spLocks noEditPoints="1"/>
          </p:cNvSpPr>
          <p:nvPr/>
        </p:nvSpPr>
        <p:spPr bwMode="auto">
          <a:xfrm>
            <a:off x="3505377" y="4093144"/>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8" name="テキスト ボックス 77"/>
          <p:cNvSpPr txBox="1"/>
          <p:nvPr/>
        </p:nvSpPr>
        <p:spPr>
          <a:xfrm>
            <a:off x="2087880" y="4958275"/>
            <a:ext cx="6530340" cy="184666"/>
          </a:xfrm>
          <a:prstGeom prst="rect">
            <a:avLst/>
          </a:prstGeom>
          <a:noFill/>
        </p:spPr>
        <p:txBody>
          <a:bodyPr wrap="square" rtlCol="0">
            <a:spAutoFit/>
          </a:bodyPr>
          <a:lstStyle/>
          <a:p>
            <a:pPr algn="r"/>
            <a:r>
              <a:rPr kumimoji="1" lang="en-US" altLang="ja-JP" sz="600"/>
              <a:t>※</a:t>
            </a:r>
            <a:r>
              <a:rPr lang="ja-JP" altLang="en-US" sz="600"/>
              <a:t>太枠はオプションです　　　　　　　　　　</a:t>
            </a:r>
            <a:r>
              <a:rPr lang="en-US" altLang="ja-JP" sz="600"/>
              <a:t>※</a:t>
            </a:r>
            <a:r>
              <a:rPr lang="ja-JP" altLang="en-US" sz="600"/>
              <a:t>クラウドサービスの種類や接続回線等の環境によって利用プロダクトおよび機能が制限される場合もあります　　　</a:t>
            </a:r>
            <a:endParaRPr kumimoji="1" lang="ja-JP" altLang="en-US" sz="600"/>
          </a:p>
        </p:txBody>
      </p:sp>
      <p:sp>
        <p:nvSpPr>
          <p:cNvPr id="6" name="Freeform 5">
            <a:extLst>
              <a:ext uri="{FF2B5EF4-FFF2-40B4-BE49-F238E27FC236}">
                <a16:creationId xmlns:a16="http://schemas.microsoft.com/office/drawing/2014/main" id="{A2ED4D22-6938-9BF7-A42A-6E61C0BC8EFE}"/>
              </a:ext>
            </a:extLst>
          </p:cNvPr>
          <p:cNvSpPr>
            <a:spLocks noEditPoints="1"/>
          </p:cNvSpPr>
          <p:nvPr/>
        </p:nvSpPr>
        <p:spPr bwMode="auto">
          <a:xfrm>
            <a:off x="874278" y="2308226"/>
            <a:ext cx="130973" cy="193402"/>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 name="角丸四角形 24">
            <a:extLst>
              <a:ext uri="{FF2B5EF4-FFF2-40B4-BE49-F238E27FC236}">
                <a16:creationId xmlns:a16="http://schemas.microsoft.com/office/drawing/2014/main" id="{935CBE41-AACA-ECAE-88F1-67167ABFC65D}"/>
              </a:ext>
            </a:extLst>
          </p:cNvPr>
          <p:cNvSpPr/>
          <p:nvPr/>
        </p:nvSpPr>
        <p:spPr>
          <a:xfrm>
            <a:off x="2809922" y="2257016"/>
            <a:ext cx="950427" cy="60312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13"/>
          </a:p>
          <a:p>
            <a:pPr algn="ctr"/>
            <a:r>
              <a:rPr lang="en-US" altLang="ja-JP" sz="1010"/>
              <a:t>Factoring</a:t>
            </a:r>
            <a:endParaRPr lang="ja-JP" altLang="en-US" sz="1010"/>
          </a:p>
        </p:txBody>
      </p:sp>
      <p:sp>
        <p:nvSpPr>
          <p:cNvPr id="55" name="テキスト ボックス 54">
            <a:extLst>
              <a:ext uri="{FF2B5EF4-FFF2-40B4-BE49-F238E27FC236}">
                <a16:creationId xmlns:a16="http://schemas.microsoft.com/office/drawing/2014/main" id="{61A67BED-9D84-443E-47C2-A08E37FCA086}"/>
              </a:ext>
            </a:extLst>
          </p:cNvPr>
          <p:cNvSpPr txBox="1"/>
          <p:nvPr/>
        </p:nvSpPr>
        <p:spPr>
          <a:xfrm>
            <a:off x="2785331" y="2617720"/>
            <a:ext cx="1009630" cy="230832"/>
          </a:xfrm>
          <a:prstGeom prst="rect">
            <a:avLst/>
          </a:prstGeom>
          <a:noFill/>
        </p:spPr>
        <p:txBody>
          <a:bodyPr wrap="square" rtlCol="0">
            <a:spAutoFit/>
          </a:bodyPr>
          <a:lstStyle/>
          <a:p>
            <a:r>
              <a:rPr lang="ja-JP" altLang="en-US" sz="900">
                <a:solidFill>
                  <a:schemeClr val="bg1"/>
                </a:solidFill>
              </a:rPr>
              <a:t>ファクタリング</a:t>
            </a:r>
            <a:endParaRPr lang="en-US" altLang="ja-JP" sz="900">
              <a:solidFill>
                <a:schemeClr val="bg1"/>
              </a:solidFill>
            </a:endParaRPr>
          </a:p>
        </p:txBody>
      </p:sp>
      <p:sp>
        <p:nvSpPr>
          <p:cNvPr id="56" name="Freeform 69">
            <a:extLst>
              <a:ext uri="{FF2B5EF4-FFF2-40B4-BE49-F238E27FC236}">
                <a16:creationId xmlns:a16="http://schemas.microsoft.com/office/drawing/2014/main" id="{EFB2BA08-C0DA-665E-D581-27983761277B}"/>
              </a:ext>
            </a:extLst>
          </p:cNvPr>
          <p:cNvSpPr>
            <a:spLocks noEditPoints="1"/>
          </p:cNvSpPr>
          <p:nvPr/>
        </p:nvSpPr>
        <p:spPr bwMode="auto">
          <a:xfrm>
            <a:off x="3160285" y="2334790"/>
            <a:ext cx="244673" cy="160796"/>
          </a:xfrm>
          <a:custGeom>
            <a:avLst/>
            <a:gdLst>
              <a:gd name="T0" fmla="*/ 246 w 340"/>
              <a:gd name="T1" fmla="*/ 239 h 239"/>
              <a:gd name="T2" fmla="*/ 298 w 340"/>
              <a:gd name="T3" fmla="*/ 239 h 239"/>
              <a:gd name="T4" fmla="*/ 204 w 340"/>
              <a:gd name="T5" fmla="*/ 0 h 239"/>
              <a:gd name="T6" fmla="*/ 321 w 340"/>
              <a:gd name="T7" fmla="*/ 51 h 239"/>
              <a:gd name="T8" fmla="*/ 260 w 340"/>
              <a:gd name="T9" fmla="*/ 21 h 239"/>
              <a:gd name="T10" fmla="*/ 260 w 340"/>
              <a:gd name="T11" fmla="*/ 51 h 239"/>
              <a:gd name="T12" fmla="*/ 247 w 340"/>
              <a:gd name="T13" fmla="*/ 21 h 239"/>
              <a:gd name="T14" fmla="*/ 223 w 340"/>
              <a:gd name="T15" fmla="*/ 21 h 239"/>
              <a:gd name="T16" fmla="*/ 321 w 340"/>
              <a:gd name="T17" fmla="*/ 95 h 239"/>
              <a:gd name="T18" fmla="*/ 260 w 340"/>
              <a:gd name="T19" fmla="*/ 64 h 239"/>
              <a:gd name="T20" fmla="*/ 260 w 340"/>
              <a:gd name="T21" fmla="*/ 95 h 239"/>
              <a:gd name="T22" fmla="*/ 247 w 340"/>
              <a:gd name="T23" fmla="*/ 64 h 239"/>
              <a:gd name="T24" fmla="*/ 223 w 340"/>
              <a:gd name="T25" fmla="*/ 64 h 239"/>
              <a:gd name="T26" fmla="*/ 321 w 340"/>
              <a:gd name="T27" fmla="*/ 138 h 239"/>
              <a:gd name="T28" fmla="*/ 260 w 340"/>
              <a:gd name="T29" fmla="*/ 108 h 239"/>
              <a:gd name="T30" fmla="*/ 260 w 340"/>
              <a:gd name="T31" fmla="*/ 138 h 239"/>
              <a:gd name="T32" fmla="*/ 247 w 340"/>
              <a:gd name="T33" fmla="*/ 108 h 239"/>
              <a:gd name="T34" fmla="*/ 223 w 340"/>
              <a:gd name="T35" fmla="*/ 108 h 239"/>
              <a:gd name="T36" fmla="*/ 321 w 340"/>
              <a:gd name="T37" fmla="*/ 182 h 239"/>
              <a:gd name="T38" fmla="*/ 260 w 340"/>
              <a:gd name="T39" fmla="*/ 151 h 239"/>
              <a:gd name="T40" fmla="*/ 260 w 340"/>
              <a:gd name="T41" fmla="*/ 182 h 239"/>
              <a:gd name="T42" fmla="*/ 247 w 340"/>
              <a:gd name="T43" fmla="*/ 151 h 239"/>
              <a:gd name="T44" fmla="*/ 223 w 340"/>
              <a:gd name="T45" fmla="*/ 151 h 239"/>
              <a:gd name="T46" fmla="*/ 175 w 340"/>
              <a:gd name="T47" fmla="*/ 114 h 239"/>
              <a:gd name="T48" fmla="*/ 0 w 340"/>
              <a:gd name="T49" fmla="*/ 0 h 239"/>
              <a:gd name="T50" fmla="*/ 42 w 340"/>
              <a:gd name="T51" fmla="*/ 199 h 239"/>
              <a:gd name="T52" fmla="*/ 136 w 340"/>
              <a:gd name="T53" fmla="*/ 239 h 239"/>
              <a:gd name="T54" fmla="*/ 155 w 340"/>
              <a:gd name="T55" fmla="*/ 145 h 239"/>
              <a:gd name="T56" fmla="*/ 173 w 340"/>
              <a:gd name="T57" fmla="*/ 94 h 239"/>
              <a:gd name="T58" fmla="*/ 19 w 340"/>
              <a:gd name="T59" fmla="*/ 151 h 239"/>
              <a:gd name="T60" fmla="*/ 43 w 340"/>
              <a:gd name="T61" fmla="*/ 138 h 239"/>
              <a:gd name="T62" fmla="*/ 43 w 340"/>
              <a:gd name="T63" fmla="*/ 108 h 239"/>
              <a:gd name="T64" fmla="*/ 19 w 340"/>
              <a:gd name="T65" fmla="*/ 95 h 239"/>
              <a:gd name="T66" fmla="*/ 43 w 340"/>
              <a:gd name="T67" fmla="*/ 95 h 239"/>
              <a:gd name="T68" fmla="*/ 19 w 340"/>
              <a:gd name="T69" fmla="*/ 21 h 239"/>
              <a:gd name="T70" fmla="*/ 80 w 340"/>
              <a:gd name="T71" fmla="*/ 182 h 239"/>
              <a:gd name="T72" fmla="*/ 80 w 340"/>
              <a:gd name="T73" fmla="*/ 151 h 239"/>
              <a:gd name="T74" fmla="*/ 56 w 340"/>
              <a:gd name="T75" fmla="*/ 138 h 239"/>
              <a:gd name="T76" fmla="*/ 80 w 340"/>
              <a:gd name="T77" fmla="*/ 138 h 239"/>
              <a:gd name="T78" fmla="*/ 56 w 340"/>
              <a:gd name="T79" fmla="*/ 64 h 239"/>
              <a:gd name="T80" fmla="*/ 80 w 340"/>
              <a:gd name="T81" fmla="*/ 51 h 239"/>
              <a:gd name="T82" fmla="*/ 80 w 340"/>
              <a:gd name="T83" fmla="*/ 21 h 239"/>
              <a:gd name="T84" fmla="*/ 93 w 340"/>
              <a:gd name="T85" fmla="*/ 182 h 239"/>
              <a:gd name="T86" fmla="*/ 117 w 340"/>
              <a:gd name="T87" fmla="*/ 182 h 239"/>
              <a:gd name="T88" fmla="*/ 93 w 340"/>
              <a:gd name="T89" fmla="*/ 108 h 239"/>
              <a:gd name="T90" fmla="*/ 117 w 340"/>
              <a:gd name="T91" fmla="*/ 95 h 239"/>
              <a:gd name="T92" fmla="*/ 117 w 340"/>
              <a:gd name="T93" fmla="*/ 64 h 239"/>
              <a:gd name="T94" fmla="*/ 93 w 340"/>
              <a:gd name="T95" fmla="*/ 51 h 239"/>
              <a:gd name="T96" fmla="*/ 117 w 340"/>
              <a:gd name="T97" fmla="*/ 5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 h="239">
                <a:moveTo>
                  <a:pt x="204" y="0"/>
                </a:moveTo>
                <a:lnTo>
                  <a:pt x="204" y="239"/>
                </a:lnTo>
                <a:lnTo>
                  <a:pt x="246" y="239"/>
                </a:lnTo>
                <a:lnTo>
                  <a:pt x="246" y="199"/>
                </a:lnTo>
                <a:lnTo>
                  <a:pt x="298" y="199"/>
                </a:lnTo>
                <a:lnTo>
                  <a:pt x="298" y="239"/>
                </a:lnTo>
                <a:lnTo>
                  <a:pt x="340" y="239"/>
                </a:lnTo>
                <a:lnTo>
                  <a:pt x="340" y="0"/>
                </a:lnTo>
                <a:lnTo>
                  <a:pt x="204" y="0"/>
                </a:lnTo>
                <a:close/>
                <a:moveTo>
                  <a:pt x="297" y="21"/>
                </a:moveTo>
                <a:lnTo>
                  <a:pt x="321" y="21"/>
                </a:lnTo>
                <a:lnTo>
                  <a:pt x="321" y="51"/>
                </a:lnTo>
                <a:lnTo>
                  <a:pt x="297" y="51"/>
                </a:lnTo>
                <a:lnTo>
                  <a:pt x="297" y="21"/>
                </a:lnTo>
                <a:close/>
                <a:moveTo>
                  <a:pt x="260" y="21"/>
                </a:moveTo>
                <a:lnTo>
                  <a:pt x="284" y="21"/>
                </a:lnTo>
                <a:lnTo>
                  <a:pt x="284" y="51"/>
                </a:lnTo>
                <a:lnTo>
                  <a:pt x="260" y="51"/>
                </a:lnTo>
                <a:lnTo>
                  <a:pt x="260" y="21"/>
                </a:lnTo>
                <a:close/>
                <a:moveTo>
                  <a:pt x="223" y="21"/>
                </a:moveTo>
                <a:lnTo>
                  <a:pt x="247" y="21"/>
                </a:lnTo>
                <a:lnTo>
                  <a:pt x="247" y="51"/>
                </a:lnTo>
                <a:lnTo>
                  <a:pt x="223" y="51"/>
                </a:lnTo>
                <a:lnTo>
                  <a:pt x="223" y="21"/>
                </a:lnTo>
                <a:close/>
                <a:moveTo>
                  <a:pt x="297" y="64"/>
                </a:moveTo>
                <a:lnTo>
                  <a:pt x="321" y="64"/>
                </a:lnTo>
                <a:lnTo>
                  <a:pt x="321" y="95"/>
                </a:lnTo>
                <a:lnTo>
                  <a:pt x="297" y="95"/>
                </a:lnTo>
                <a:lnTo>
                  <a:pt x="297" y="64"/>
                </a:lnTo>
                <a:close/>
                <a:moveTo>
                  <a:pt x="260" y="64"/>
                </a:moveTo>
                <a:lnTo>
                  <a:pt x="284" y="64"/>
                </a:lnTo>
                <a:lnTo>
                  <a:pt x="284" y="95"/>
                </a:lnTo>
                <a:lnTo>
                  <a:pt x="260" y="95"/>
                </a:lnTo>
                <a:lnTo>
                  <a:pt x="260" y="64"/>
                </a:lnTo>
                <a:close/>
                <a:moveTo>
                  <a:pt x="223" y="64"/>
                </a:moveTo>
                <a:lnTo>
                  <a:pt x="247" y="64"/>
                </a:lnTo>
                <a:lnTo>
                  <a:pt x="247" y="95"/>
                </a:lnTo>
                <a:lnTo>
                  <a:pt x="223" y="95"/>
                </a:lnTo>
                <a:lnTo>
                  <a:pt x="223" y="64"/>
                </a:lnTo>
                <a:close/>
                <a:moveTo>
                  <a:pt x="297" y="108"/>
                </a:moveTo>
                <a:lnTo>
                  <a:pt x="321" y="108"/>
                </a:lnTo>
                <a:lnTo>
                  <a:pt x="321" y="138"/>
                </a:lnTo>
                <a:lnTo>
                  <a:pt x="297" y="138"/>
                </a:lnTo>
                <a:lnTo>
                  <a:pt x="297" y="108"/>
                </a:lnTo>
                <a:close/>
                <a:moveTo>
                  <a:pt x="260" y="108"/>
                </a:moveTo>
                <a:lnTo>
                  <a:pt x="284" y="108"/>
                </a:lnTo>
                <a:lnTo>
                  <a:pt x="284" y="138"/>
                </a:lnTo>
                <a:lnTo>
                  <a:pt x="260" y="138"/>
                </a:lnTo>
                <a:lnTo>
                  <a:pt x="260" y="108"/>
                </a:lnTo>
                <a:close/>
                <a:moveTo>
                  <a:pt x="223" y="108"/>
                </a:moveTo>
                <a:lnTo>
                  <a:pt x="247" y="108"/>
                </a:lnTo>
                <a:lnTo>
                  <a:pt x="247" y="138"/>
                </a:lnTo>
                <a:lnTo>
                  <a:pt x="223" y="138"/>
                </a:lnTo>
                <a:lnTo>
                  <a:pt x="223" y="108"/>
                </a:lnTo>
                <a:close/>
                <a:moveTo>
                  <a:pt x="297" y="151"/>
                </a:moveTo>
                <a:lnTo>
                  <a:pt x="321" y="151"/>
                </a:lnTo>
                <a:lnTo>
                  <a:pt x="321" y="182"/>
                </a:lnTo>
                <a:lnTo>
                  <a:pt x="297" y="182"/>
                </a:lnTo>
                <a:lnTo>
                  <a:pt x="297" y="151"/>
                </a:lnTo>
                <a:close/>
                <a:moveTo>
                  <a:pt x="260" y="151"/>
                </a:moveTo>
                <a:lnTo>
                  <a:pt x="284" y="151"/>
                </a:lnTo>
                <a:lnTo>
                  <a:pt x="284" y="182"/>
                </a:lnTo>
                <a:lnTo>
                  <a:pt x="260" y="182"/>
                </a:lnTo>
                <a:lnTo>
                  <a:pt x="260" y="151"/>
                </a:lnTo>
                <a:close/>
                <a:moveTo>
                  <a:pt x="223" y="151"/>
                </a:moveTo>
                <a:lnTo>
                  <a:pt x="247" y="151"/>
                </a:lnTo>
                <a:lnTo>
                  <a:pt x="247" y="182"/>
                </a:lnTo>
                <a:lnTo>
                  <a:pt x="223" y="182"/>
                </a:lnTo>
                <a:lnTo>
                  <a:pt x="223" y="151"/>
                </a:lnTo>
                <a:close/>
                <a:moveTo>
                  <a:pt x="173" y="94"/>
                </a:moveTo>
                <a:lnTo>
                  <a:pt x="155" y="94"/>
                </a:lnTo>
                <a:lnTo>
                  <a:pt x="175" y="114"/>
                </a:lnTo>
                <a:lnTo>
                  <a:pt x="136" y="114"/>
                </a:lnTo>
                <a:lnTo>
                  <a:pt x="136" y="0"/>
                </a:lnTo>
                <a:lnTo>
                  <a:pt x="0" y="0"/>
                </a:lnTo>
                <a:lnTo>
                  <a:pt x="0" y="239"/>
                </a:lnTo>
                <a:lnTo>
                  <a:pt x="42" y="239"/>
                </a:lnTo>
                <a:lnTo>
                  <a:pt x="42" y="199"/>
                </a:lnTo>
                <a:lnTo>
                  <a:pt x="94" y="199"/>
                </a:lnTo>
                <a:lnTo>
                  <a:pt x="94" y="239"/>
                </a:lnTo>
                <a:lnTo>
                  <a:pt x="136" y="239"/>
                </a:lnTo>
                <a:lnTo>
                  <a:pt x="136" y="126"/>
                </a:lnTo>
                <a:lnTo>
                  <a:pt x="175" y="126"/>
                </a:lnTo>
                <a:lnTo>
                  <a:pt x="155" y="145"/>
                </a:lnTo>
                <a:lnTo>
                  <a:pt x="173" y="145"/>
                </a:lnTo>
                <a:lnTo>
                  <a:pt x="198" y="120"/>
                </a:lnTo>
                <a:lnTo>
                  <a:pt x="173" y="94"/>
                </a:lnTo>
                <a:close/>
                <a:moveTo>
                  <a:pt x="43" y="182"/>
                </a:moveTo>
                <a:lnTo>
                  <a:pt x="19" y="182"/>
                </a:lnTo>
                <a:lnTo>
                  <a:pt x="19" y="151"/>
                </a:lnTo>
                <a:lnTo>
                  <a:pt x="43" y="151"/>
                </a:lnTo>
                <a:lnTo>
                  <a:pt x="43" y="182"/>
                </a:lnTo>
                <a:close/>
                <a:moveTo>
                  <a:pt x="43" y="138"/>
                </a:moveTo>
                <a:lnTo>
                  <a:pt x="19" y="138"/>
                </a:lnTo>
                <a:lnTo>
                  <a:pt x="19" y="108"/>
                </a:lnTo>
                <a:lnTo>
                  <a:pt x="43" y="108"/>
                </a:lnTo>
                <a:lnTo>
                  <a:pt x="43" y="138"/>
                </a:lnTo>
                <a:close/>
                <a:moveTo>
                  <a:pt x="43" y="95"/>
                </a:moveTo>
                <a:lnTo>
                  <a:pt x="19" y="95"/>
                </a:lnTo>
                <a:lnTo>
                  <a:pt x="19" y="64"/>
                </a:lnTo>
                <a:lnTo>
                  <a:pt x="43" y="64"/>
                </a:lnTo>
                <a:lnTo>
                  <a:pt x="43" y="95"/>
                </a:lnTo>
                <a:close/>
                <a:moveTo>
                  <a:pt x="43" y="51"/>
                </a:moveTo>
                <a:lnTo>
                  <a:pt x="19" y="51"/>
                </a:lnTo>
                <a:lnTo>
                  <a:pt x="19" y="21"/>
                </a:lnTo>
                <a:lnTo>
                  <a:pt x="43" y="21"/>
                </a:lnTo>
                <a:lnTo>
                  <a:pt x="43" y="51"/>
                </a:lnTo>
                <a:close/>
                <a:moveTo>
                  <a:pt x="80" y="182"/>
                </a:moveTo>
                <a:lnTo>
                  <a:pt x="56" y="182"/>
                </a:lnTo>
                <a:lnTo>
                  <a:pt x="56" y="151"/>
                </a:lnTo>
                <a:lnTo>
                  <a:pt x="80" y="151"/>
                </a:lnTo>
                <a:lnTo>
                  <a:pt x="80" y="182"/>
                </a:lnTo>
                <a:close/>
                <a:moveTo>
                  <a:pt x="80" y="138"/>
                </a:moveTo>
                <a:lnTo>
                  <a:pt x="56" y="138"/>
                </a:lnTo>
                <a:lnTo>
                  <a:pt x="56" y="108"/>
                </a:lnTo>
                <a:lnTo>
                  <a:pt x="80" y="108"/>
                </a:lnTo>
                <a:lnTo>
                  <a:pt x="80" y="138"/>
                </a:lnTo>
                <a:close/>
                <a:moveTo>
                  <a:pt x="80" y="95"/>
                </a:moveTo>
                <a:lnTo>
                  <a:pt x="56" y="95"/>
                </a:lnTo>
                <a:lnTo>
                  <a:pt x="56" y="64"/>
                </a:lnTo>
                <a:lnTo>
                  <a:pt x="80" y="64"/>
                </a:lnTo>
                <a:lnTo>
                  <a:pt x="80" y="95"/>
                </a:lnTo>
                <a:close/>
                <a:moveTo>
                  <a:pt x="80" y="51"/>
                </a:moveTo>
                <a:lnTo>
                  <a:pt x="56" y="51"/>
                </a:lnTo>
                <a:lnTo>
                  <a:pt x="56" y="21"/>
                </a:lnTo>
                <a:lnTo>
                  <a:pt x="80" y="21"/>
                </a:lnTo>
                <a:lnTo>
                  <a:pt x="80" y="51"/>
                </a:lnTo>
                <a:close/>
                <a:moveTo>
                  <a:pt x="117" y="182"/>
                </a:moveTo>
                <a:lnTo>
                  <a:pt x="93" y="182"/>
                </a:lnTo>
                <a:lnTo>
                  <a:pt x="93" y="151"/>
                </a:lnTo>
                <a:lnTo>
                  <a:pt x="117" y="151"/>
                </a:lnTo>
                <a:lnTo>
                  <a:pt x="117" y="182"/>
                </a:lnTo>
                <a:close/>
                <a:moveTo>
                  <a:pt x="117" y="138"/>
                </a:moveTo>
                <a:lnTo>
                  <a:pt x="93" y="138"/>
                </a:lnTo>
                <a:lnTo>
                  <a:pt x="93" y="108"/>
                </a:lnTo>
                <a:lnTo>
                  <a:pt x="117" y="108"/>
                </a:lnTo>
                <a:lnTo>
                  <a:pt x="117" y="138"/>
                </a:lnTo>
                <a:close/>
                <a:moveTo>
                  <a:pt x="117" y="95"/>
                </a:moveTo>
                <a:lnTo>
                  <a:pt x="93" y="95"/>
                </a:lnTo>
                <a:lnTo>
                  <a:pt x="93" y="64"/>
                </a:lnTo>
                <a:lnTo>
                  <a:pt x="117" y="64"/>
                </a:lnTo>
                <a:lnTo>
                  <a:pt x="117" y="95"/>
                </a:lnTo>
                <a:close/>
                <a:moveTo>
                  <a:pt x="117" y="51"/>
                </a:moveTo>
                <a:lnTo>
                  <a:pt x="93" y="51"/>
                </a:lnTo>
                <a:lnTo>
                  <a:pt x="93" y="21"/>
                </a:lnTo>
                <a:lnTo>
                  <a:pt x="117" y="21"/>
                </a:lnTo>
                <a:lnTo>
                  <a:pt x="117" y="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Tree>
    <p:extLst>
      <p:ext uri="{BB962C8B-B14F-4D97-AF65-F5344CB8AC3E}">
        <p14:creationId xmlns:p14="http://schemas.microsoft.com/office/powerpoint/2010/main" val="7483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角丸四角形 171"/>
          <p:cNvSpPr/>
          <p:nvPr/>
        </p:nvSpPr>
        <p:spPr>
          <a:xfrm>
            <a:off x="689525" y="4671116"/>
            <a:ext cx="8097780" cy="348906"/>
          </a:xfrm>
          <a:prstGeom prst="roundRect">
            <a:avLst>
              <a:gd name="adj" fmla="val 595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accent5">
                    <a:lumMod val="50000"/>
                  </a:schemeClr>
                </a:solidFill>
              </a:rPr>
              <a:t>システム連携ツール　</a:t>
            </a:r>
            <a:r>
              <a:rPr lang="en-US" altLang="ja-JP" sz="1600" b="1">
                <a:solidFill>
                  <a:schemeClr val="accent5">
                    <a:lumMod val="50000"/>
                  </a:schemeClr>
                </a:solidFill>
              </a:rPr>
              <a:t>Connect/</a:t>
            </a:r>
            <a:r>
              <a:rPr lang="ja-JP" altLang="en-US" sz="1600" b="1">
                <a:solidFill>
                  <a:schemeClr val="accent5">
                    <a:lumMod val="50000"/>
                  </a:schemeClr>
                </a:solidFill>
              </a:rPr>
              <a:t>スーパーインターフェース</a:t>
            </a:r>
            <a:r>
              <a:rPr lang="en-US" altLang="ja-JP" sz="1600" b="1">
                <a:solidFill>
                  <a:schemeClr val="accent5">
                    <a:lumMod val="50000"/>
                  </a:schemeClr>
                </a:solidFill>
              </a:rPr>
              <a:t>/EDI-Master</a:t>
            </a:r>
            <a:endParaRPr kumimoji="1" lang="ja-JP" altLang="en-US" sz="1600" b="1">
              <a:solidFill>
                <a:schemeClr val="accent5">
                  <a:lumMod val="50000"/>
                </a:schemeClr>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タイトル 2"/>
          <p:cNvSpPr>
            <a:spLocks noGrp="1"/>
          </p:cNvSpPr>
          <p:nvPr>
            <p:ph type="title"/>
          </p:nvPr>
        </p:nvSpPr>
        <p:spPr/>
        <p:txBody>
          <a:bodyPr/>
          <a:lstStyle/>
          <a:p>
            <a:r>
              <a:rPr lang="ja-JP" altLang="en-US"/>
              <a:t>会計ソリューションシステムフロー図</a:t>
            </a:r>
            <a:endParaRPr kumimoji="1" lang="ja-JP" altLang="en-US"/>
          </a:p>
        </p:txBody>
      </p:sp>
      <p:sp>
        <p:nvSpPr>
          <p:cNvPr id="138" name="正方形/長方形 137"/>
          <p:cNvSpPr/>
          <p:nvPr/>
        </p:nvSpPr>
        <p:spPr>
          <a:xfrm>
            <a:off x="2814747" y="907251"/>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3021770" y="1736947"/>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6289736" y="249268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7372171" y="249069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7874013" y="303930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p:cNvSpPr/>
          <p:nvPr/>
        </p:nvSpPr>
        <p:spPr>
          <a:xfrm>
            <a:off x="2817614" y="591215"/>
            <a:ext cx="1784958"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a:solidFill>
                  <a:schemeClr val="tx2"/>
                </a:solidFill>
              </a:rPr>
              <a:t>支払</a:t>
            </a:r>
            <a:r>
              <a:rPr kumimoji="1" lang="ja-JP" altLang="en-US" sz="1400" b="1">
                <a:solidFill>
                  <a:schemeClr val="tx2"/>
                </a:solidFill>
              </a:rPr>
              <a:t>管理</a:t>
            </a:r>
          </a:p>
        </p:txBody>
      </p:sp>
      <p:sp>
        <p:nvSpPr>
          <p:cNvPr id="149" name="正方形/長方形 148"/>
          <p:cNvSpPr/>
          <p:nvPr/>
        </p:nvSpPr>
        <p:spPr>
          <a:xfrm>
            <a:off x="6195699" y="2645015"/>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7403122" y="419742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6301491" y="107052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6283989" y="4257753"/>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3604647" y="2080372"/>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588239" y="2086770"/>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2884691" y="2320670"/>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2865473" y="298724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2876976" y="2652133"/>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234552" y="170619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角丸四角形 158"/>
          <p:cNvSpPr/>
          <p:nvPr/>
        </p:nvSpPr>
        <p:spPr>
          <a:xfrm>
            <a:off x="2817613" y="2068300"/>
            <a:ext cx="3762624"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ja-JP" altLang="en-US" sz="1400" b="1">
                <a:solidFill>
                  <a:schemeClr val="tx2"/>
                </a:solidFill>
              </a:rPr>
              <a:t>財務</a:t>
            </a:r>
            <a:r>
              <a:rPr kumimoji="1" lang="ja-JP" altLang="en-US" sz="1400" b="1">
                <a:solidFill>
                  <a:schemeClr val="tx2"/>
                </a:solidFill>
              </a:rPr>
              <a:t>会計・管理会計</a:t>
            </a:r>
          </a:p>
        </p:txBody>
      </p:sp>
      <p:sp>
        <p:nvSpPr>
          <p:cNvPr id="160" name="テキスト ボックス 159"/>
          <p:cNvSpPr txBox="1"/>
          <p:nvPr/>
        </p:nvSpPr>
        <p:spPr>
          <a:xfrm>
            <a:off x="3532546" y="1902423"/>
            <a:ext cx="1257582" cy="196834"/>
          </a:xfrm>
          <a:prstGeom prst="rect">
            <a:avLst/>
          </a:prstGeom>
          <a:noFill/>
        </p:spPr>
        <p:txBody>
          <a:bodyPr wrap="square" rtlCol="0">
            <a:spAutoFit/>
          </a:bodyPr>
          <a:lstStyle/>
          <a:p>
            <a:pPr algn="ctr"/>
            <a:r>
              <a:rPr lang="ja-JP" altLang="en-US" sz="800"/>
              <a:t>債務計上・決済</a:t>
            </a:r>
            <a:endParaRPr kumimoji="1" lang="ja-JP" altLang="en-US" sz="800"/>
          </a:p>
        </p:txBody>
      </p:sp>
      <p:sp>
        <p:nvSpPr>
          <p:cNvPr id="161" name="円柱 160"/>
          <p:cNvSpPr/>
          <p:nvPr/>
        </p:nvSpPr>
        <p:spPr>
          <a:xfrm>
            <a:off x="3218584" y="1328006"/>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支払予定ﾃﾞｰﾀ</a:t>
            </a:r>
            <a:endParaRPr kumimoji="1" lang="ja-JP" altLang="en-US" sz="1000"/>
          </a:p>
        </p:txBody>
      </p:sp>
      <p:sp>
        <p:nvSpPr>
          <p:cNvPr id="162" name="角丸四角形 161"/>
          <p:cNvSpPr/>
          <p:nvPr/>
        </p:nvSpPr>
        <p:spPr>
          <a:xfrm>
            <a:off x="684358" y="3403225"/>
            <a:ext cx="1606462" cy="1248003"/>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lang="ja-JP" altLang="en-US" sz="1400" b="1">
                <a:solidFill>
                  <a:schemeClr val="tx2"/>
                </a:solidFill>
              </a:rPr>
              <a:t>リース</a:t>
            </a:r>
            <a:endParaRPr kumimoji="1" lang="ja-JP" altLang="en-US" sz="1400" b="1">
              <a:solidFill>
                <a:schemeClr val="tx2"/>
              </a:solidFill>
            </a:endParaRPr>
          </a:p>
        </p:txBody>
      </p:sp>
      <p:sp>
        <p:nvSpPr>
          <p:cNvPr id="163" name="角丸四角形 162"/>
          <p:cNvSpPr/>
          <p:nvPr/>
        </p:nvSpPr>
        <p:spPr>
          <a:xfrm>
            <a:off x="692282" y="2068300"/>
            <a:ext cx="1606462" cy="1283015"/>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kumimoji="1" lang="ja-JP" altLang="en-US" sz="1400" b="1">
                <a:solidFill>
                  <a:schemeClr val="tx2"/>
                </a:solidFill>
              </a:rPr>
              <a:t>固定資産</a:t>
            </a:r>
          </a:p>
        </p:txBody>
      </p:sp>
      <p:sp>
        <p:nvSpPr>
          <p:cNvPr id="164" name="正方形/長方形 163"/>
          <p:cNvSpPr/>
          <p:nvPr/>
        </p:nvSpPr>
        <p:spPr>
          <a:xfrm>
            <a:off x="1811427" y="3185949"/>
            <a:ext cx="379594" cy="185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角丸四角形 164"/>
          <p:cNvSpPr/>
          <p:nvPr/>
        </p:nvSpPr>
        <p:spPr>
          <a:xfrm>
            <a:off x="2814746" y="3545384"/>
            <a:ext cx="3765491" cy="587652"/>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ja-JP" altLang="en-US" sz="1400" b="1">
                <a:solidFill>
                  <a:schemeClr val="tx2"/>
                </a:solidFill>
              </a:rPr>
              <a:t>手形</a:t>
            </a:r>
            <a:r>
              <a:rPr lang="ja-JP" altLang="en-US" sz="1400" b="1">
                <a:solidFill>
                  <a:srgbClr val="008CCF"/>
                </a:solidFill>
              </a:rPr>
              <a:t>管理</a:t>
            </a:r>
            <a:endParaRPr kumimoji="1" lang="ja-JP" altLang="en-US" sz="1400" b="1">
              <a:solidFill>
                <a:srgbClr val="008CCF"/>
              </a:solidFill>
            </a:endParaRPr>
          </a:p>
        </p:txBody>
      </p:sp>
      <p:sp>
        <p:nvSpPr>
          <p:cNvPr id="166" name="角丸四角形 165"/>
          <p:cNvSpPr/>
          <p:nvPr/>
        </p:nvSpPr>
        <p:spPr>
          <a:xfrm>
            <a:off x="4795280" y="591215"/>
            <a:ext cx="1784958"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a:solidFill>
                  <a:schemeClr val="tx2"/>
                </a:solidFill>
              </a:rPr>
              <a:t>債権管理</a:t>
            </a:r>
          </a:p>
        </p:txBody>
      </p:sp>
      <p:sp>
        <p:nvSpPr>
          <p:cNvPr id="167" name="角丸四角形 166"/>
          <p:cNvSpPr/>
          <p:nvPr/>
        </p:nvSpPr>
        <p:spPr>
          <a:xfrm>
            <a:off x="692282" y="591215"/>
            <a:ext cx="1606462"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kumimoji="1" lang="ja-JP" altLang="en-US" sz="1400">
              <a:solidFill>
                <a:schemeClr val="tx2"/>
              </a:solidFill>
            </a:endParaRPr>
          </a:p>
        </p:txBody>
      </p:sp>
      <p:sp>
        <p:nvSpPr>
          <p:cNvPr id="168" name="角丸四角形 167"/>
          <p:cNvSpPr/>
          <p:nvPr/>
        </p:nvSpPr>
        <p:spPr>
          <a:xfrm>
            <a:off x="2817614" y="4167127"/>
            <a:ext cx="3762622" cy="480499"/>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kumimoji="1" lang="ja-JP" altLang="en-US" sz="1400" b="1">
              <a:solidFill>
                <a:schemeClr val="tx2"/>
              </a:solidFill>
            </a:endParaRPr>
          </a:p>
        </p:txBody>
      </p:sp>
      <p:sp>
        <p:nvSpPr>
          <p:cNvPr id="169" name="角丸四角形 168"/>
          <p:cNvSpPr/>
          <p:nvPr/>
        </p:nvSpPr>
        <p:spPr>
          <a:xfrm>
            <a:off x="8100392" y="3541194"/>
            <a:ext cx="360000" cy="1093564"/>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人事管理</a:t>
            </a:r>
            <a:endParaRPr lang="en-US" altLang="ja-JP" sz="1400" b="1">
              <a:solidFill>
                <a:schemeClr val="accent3"/>
              </a:solidFill>
            </a:endParaRPr>
          </a:p>
        </p:txBody>
      </p:sp>
      <p:sp>
        <p:nvSpPr>
          <p:cNvPr id="170" name="角丸四角形 169"/>
          <p:cNvSpPr/>
          <p:nvPr/>
        </p:nvSpPr>
        <p:spPr>
          <a:xfrm>
            <a:off x="7236296" y="3539722"/>
            <a:ext cx="360000" cy="1094400"/>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給与管理</a:t>
            </a:r>
            <a:endParaRPr lang="en-US" altLang="ja-JP" sz="1400" b="1">
              <a:solidFill>
                <a:schemeClr val="accent3"/>
              </a:solidFill>
            </a:endParaRPr>
          </a:p>
        </p:txBody>
      </p:sp>
      <p:sp>
        <p:nvSpPr>
          <p:cNvPr id="171" name="角丸四角形 170"/>
          <p:cNvSpPr/>
          <p:nvPr/>
        </p:nvSpPr>
        <p:spPr>
          <a:xfrm>
            <a:off x="7164000" y="588860"/>
            <a:ext cx="1728000" cy="2752777"/>
          </a:xfrm>
          <a:prstGeom prst="roundRect">
            <a:avLst>
              <a:gd name="adj" fmla="val 595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a:solidFill>
                  <a:schemeClr val="accent4"/>
                </a:solidFill>
              </a:rPr>
              <a:t>グループ経営管理</a:t>
            </a:r>
            <a:endParaRPr kumimoji="1" lang="ja-JP" altLang="en-US" sz="1400" b="1">
              <a:solidFill>
                <a:schemeClr val="accent4"/>
              </a:solidFill>
            </a:endParaRPr>
          </a:p>
        </p:txBody>
      </p:sp>
      <p:cxnSp>
        <p:nvCxnSpPr>
          <p:cNvPr id="173" name="直線矢印コネクタ 79"/>
          <p:cNvCxnSpPr/>
          <p:nvPr/>
        </p:nvCxnSpPr>
        <p:spPr>
          <a:xfrm>
            <a:off x="1495512" y="1786644"/>
            <a:ext cx="1" cy="281656"/>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79"/>
          <p:cNvCxnSpPr/>
          <p:nvPr/>
        </p:nvCxnSpPr>
        <p:spPr>
          <a:xfrm flipV="1">
            <a:off x="2191308" y="985093"/>
            <a:ext cx="623439" cy="3191633"/>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79"/>
          <p:cNvCxnSpPr/>
          <p:nvPr/>
        </p:nvCxnSpPr>
        <p:spPr>
          <a:xfrm>
            <a:off x="1906052" y="1695821"/>
            <a:ext cx="978639" cy="702691"/>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79"/>
          <p:cNvCxnSpPr/>
          <p:nvPr/>
        </p:nvCxnSpPr>
        <p:spPr>
          <a:xfrm flipV="1">
            <a:off x="2191016" y="3065086"/>
            <a:ext cx="674457" cy="557816"/>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5320076" y="2342467"/>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管理会計</a:t>
            </a:r>
          </a:p>
        </p:txBody>
      </p:sp>
      <p:sp>
        <p:nvSpPr>
          <p:cNvPr id="178" name="円柱 177"/>
          <p:cNvSpPr/>
          <p:nvPr/>
        </p:nvSpPr>
        <p:spPr>
          <a:xfrm>
            <a:off x="4215077" y="2667458"/>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総勘定元帳</a:t>
            </a:r>
          </a:p>
        </p:txBody>
      </p:sp>
      <p:sp>
        <p:nvSpPr>
          <p:cNvPr id="179" name="正方形/長方形 178"/>
          <p:cNvSpPr/>
          <p:nvPr/>
        </p:nvSpPr>
        <p:spPr>
          <a:xfrm>
            <a:off x="3336484" y="2342778"/>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仕訳入力</a:t>
            </a:r>
            <a:endParaRPr kumimoji="1" lang="ja-JP" altLang="en-US" sz="1000"/>
          </a:p>
        </p:txBody>
      </p:sp>
      <p:sp>
        <p:nvSpPr>
          <p:cNvPr id="180" name="正方形/長方形 179"/>
          <p:cNvSpPr/>
          <p:nvPr/>
        </p:nvSpPr>
        <p:spPr>
          <a:xfrm>
            <a:off x="4199136" y="2342467"/>
            <a:ext cx="9995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決算仕訳入力</a:t>
            </a:r>
            <a:endParaRPr kumimoji="1" lang="ja-JP" altLang="en-US" sz="1000"/>
          </a:p>
        </p:txBody>
      </p:sp>
      <p:sp>
        <p:nvSpPr>
          <p:cNvPr id="181" name="正方形/長方形 180"/>
          <p:cNvSpPr/>
          <p:nvPr/>
        </p:nvSpPr>
        <p:spPr>
          <a:xfrm>
            <a:off x="3852890" y="3101644"/>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仕訳帳票</a:t>
            </a:r>
            <a:endParaRPr kumimoji="1" lang="ja-JP" altLang="en-US" sz="1000"/>
          </a:p>
        </p:txBody>
      </p:sp>
      <p:sp>
        <p:nvSpPr>
          <p:cNvPr id="182" name="正方形/長方形 181"/>
          <p:cNvSpPr/>
          <p:nvPr/>
        </p:nvSpPr>
        <p:spPr>
          <a:xfrm>
            <a:off x="4809596" y="3107722"/>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決算帳票</a:t>
            </a:r>
            <a:endParaRPr kumimoji="1" lang="ja-JP" altLang="en-US" sz="1000"/>
          </a:p>
        </p:txBody>
      </p:sp>
      <p:cxnSp>
        <p:nvCxnSpPr>
          <p:cNvPr id="183" name="直線矢印コネクタ 79"/>
          <p:cNvCxnSpPr/>
          <p:nvPr/>
        </p:nvCxnSpPr>
        <p:spPr>
          <a:xfrm rot="16200000" flipH="1">
            <a:off x="4133609" y="2102140"/>
            <a:ext cx="143033" cy="98760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4" name="直線矢印コネクタ 79"/>
          <p:cNvCxnSpPr/>
          <p:nvPr/>
        </p:nvCxnSpPr>
        <p:spPr>
          <a:xfrm rot="5400000">
            <a:off x="5125250" y="2097791"/>
            <a:ext cx="143344" cy="99599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直線矢印コネクタ 79"/>
          <p:cNvCxnSpPr/>
          <p:nvPr/>
        </p:nvCxnSpPr>
        <p:spPr>
          <a:xfrm rot="16200000" flipH="1">
            <a:off x="4627253" y="2595785"/>
            <a:ext cx="143344" cy="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6" name="直線矢印コネクタ 79"/>
          <p:cNvCxnSpPr/>
          <p:nvPr/>
        </p:nvCxnSpPr>
        <p:spPr>
          <a:xfrm rot="5400000">
            <a:off x="4388527" y="2791244"/>
            <a:ext cx="149605" cy="471195"/>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7" name="直線矢印コネクタ 79"/>
          <p:cNvCxnSpPr/>
          <p:nvPr/>
        </p:nvCxnSpPr>
        <p:spPr>
          <a:xfrm rot="16200000" flipH="1">
            <a:off x="4863840" y="2787124"/>
            <a:ext cx="155683" cy="48551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88" name="角丸四角形 187"/>
          <p:cNvSpPr/>
          <p:nvPr/>
        </p:nvSpPr>
        <p:spPr>
          <a:xfrm>
            <a:off x="8532480" y="3541194"/>
            <a:ext cx="360000" cy="1094400"/>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200" b="1">
                <a:solidFill>
                  <a:schemeClr val="accent3"/>
                </a:solidFill>
              </a:rPr>
              <a:t>人事諸届</a:t>
            </a:r>
            <a:endParaRPr lang="en-US" altLang="ja-JP" sz="1200" b="1">
              <a:solidFill>
                <a:schemeClr val="accent3"/>
              </a:solidFill>
            </a:endParaRPr>
          </a:p>
          <a:p>
            <a:r>
              <a:rPr lang="en-US" altLang="ja-JP" sz="1200" b="1">
                <a:solidFill>
                  <a:schemeClr val="accent3"/>
                </a:solidFill>
              </a:rPr>
              <a:t>     </a:t>
            </a:r>
            <a:r>
              <a:rPr lang="ja-JP" altLang="en-US" sz="1200" b="1">
                <a:solidFill>
                  <a:schemeClr val="accent3"/>
                </a:solidFill>
              </a:rPr>
              <a:t>・照会</a:t>
            </a:r>
            <a:endParaRPr lang="en-US" altLang="ja-JP" sz="1200" b="1">
              <a:solidFill>
                <a:schemeClr val="accent3"/>
              </a:solidFill>
            </a:endParaRPr>
          </a:p>
        </p:txBody>
      </p:sp>
      <p:sp>
        <p:nvSpPr>
          <p:cNvPr id="189" name="テキスト ボックス 188"/>
          <p:cNvSpPr txBox="1"/>
          <p:nvPr/>
        </p:nvSpPr>
        <p:spPr>
          <a:xfrm>
            <a:off x="497427" y="1891354"/>
            <a:ext cx="999706" cy="196834"/>
          </a:xfrm>
          <a:prstGeom prst="rect">
            <a:avLst/>
          </a:prstGeom>
          <a:noFill/>
        </p:spPr>
        <p:txBody>
          <a:bodyPr wrap="square" rtlCol="0">
            <a:spAutoFit/>
          </a:bodyPr>
          <a:lstStyle/>
          <a:p>
            <a:pPr algn="ctr"/>
            <a:r>
              <a:rPr lang="ja-JP" altLang="en-US" sz="800"/>
              <a:t>固定資産取得計上</a:t>
            </a:r>
            <a:endParaRPr kumimoji="1" lang="ja-JP" altLang="en-US" sz="800"/>
          </a:p>
        </p:txBody>
      </p:sp>
      <p:cxnSp>
        <p:nvCxnSpPr>
          <p:cNvPr id="190" name="直線矢印コネクタ 79"/>
          <p:cNvCxnSpPr/>
          <p:nvPr/>
        </p:nvCxnSpPr>
        <p:spPr>
          <a:xfrm rot="10800000" flipV="1">
            <a:off x="684359" y="1695821"/>
            <a:ext cx="400613" cy="2331406"/>
          </a:xfrm>
          <a:prstGeom prst="bentConnector3">
            <a:avLst>
              <a:gd name="adj1" fmla="val 15706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テキスト ボックス 190"/>
          <p:cNvSpPr txBox="1"/>
          <p:nvPr/>
        </p:nvSpPr>
        <p:spPr>
          <a:xfrm>
            <a:off x="180000" y="1561086"/>
            <a:ext cx="305205" cy="937584"/>
          </a:xfrm>
          <a:prstGeom prst="rect">
            <a:avLst/>
          </a:prstGeom>
          <a:noFill/>
        </p:spPr>
        <p:txBody>
          <a:bodyPr vert="eaVert" wrap="square" rtlCol="0" anchor="ctr">
            <a:spAutoFit/>
          </a:bodyPr>
          <a:lstStyle/>
          <a:p>
            <a:pPr algn="ctr"/>
            <a:r>
              <a:rPr lang="ja-JP" altLang="en-US" sz="800"/>
              <a:t>リース取得計上</a:t>
            </a:r>
            <a:endParaRPr kumimoji="1" lang="ja-JP" altLang="en-US" sz="800"/>
          </a:p>
        </p:txBody>
      </p:sp>
      <p:sp>
        <p:nvSpPr>
          <p:cNvPr id="192" name="正方形/長方形 191"/>
          <p:cNvSpPr/>
          <p:nvPr/>
        </p:nvSpPr>
        <p:spPr>
          <a:xfrm>
            <a:off x="1120672" y="893116"/>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建仮入力</a:t>
            </a:r>
            <a:endParaRPr kumimoji="1" lang="ja-JP" altLang="en-US" sz="1000"/>
          </a:p>
        </p:txBody>
      </p:sp>
      <p:sp>
        <p:nvSpPr>
          <p:cNvPr id="193" name="円柱 192"/>
          <p:cNvSpPr/>
          <p:nvPr/>
        </p:nvSpPr>
        <p:spPr>
          <a:xfrm>
            <a:off x="1011662" y="1206081"/>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建仮台帳</a:t>
            </a:r>
            <a:endParaRPr kumimoji="1" lang="ja-JP" altLang="en-US" sz="1000"/>
          </a:p>
        </p:txBody>
      </p:sp>
      <p:sp>
        <p:nvSpPr>
          <p:cNvPr id="194" name="正方形/長方形 193"/>
          <p:cNvSpPr/>
          <p:nvPr/>
        </p:nvSpPr>
        <p:spPr>
          <a:xfrm>
            <a:off x="1084971" y="1604997"/>
            <a:ext cx="821081"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本勘定振替</a:t>
            </a:r>
            <a:endParaRPr kumimoji="1" lang="ja-JP" altLang="en-US" sz="1000"/>
          </a:p>
        </p:txBody>
      </p:sp>
      <p:cxnSp>
        <p:nvCxnSpPr>
          <p:cNvPr id="195" name="直線矢印コネクタ 79"/>
          <p:cNvCxnSpPr/>
          <p:nvPr/>
        </p:nvCxnSpPr>
        <p:spPr>
          <a:xfrm flipH="1">
            <a:off x="1495511" y="1074763"/>
            <a:ext cx="2" cy="131318"/>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6" name="直線矢印コネクタ 79"/>
          <p:cNvCxnSpPr/>
          <p:nvPr/>
        </p:nvCxnSpPr>
        <p:spPr>
          <a:xfrm>
            <a:off x="1495511" y="1490662"/>
            <a:ext cx="1" cy="114335"/>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2525551" y="1496484"/>
            <a:ext cx="305205" cy="739571"/>
          </a:xfrm>
          <a:prstGeom prst="rect">
            <a:avLst/>
          </a:prstGeom>
          <a:noFill/>
        </p:spPr>
        <p:txBody>
          <a:bodyPr vert="eaVert" wrap="square" rtlCol="0">
            <a:spAutoFit/>
          </a:bodyPr>
          <a:lstStyle/>
          <a:p>
            <a:pPr algn="ctr"/>
            <a:r>
              <a:rPr lang="ja-JP" altLang="en-US" sz="800"/>
              <a:t>費用振替</a:t>
            </a:r>
            <a:endParaRPr kumimoji="1" lang="ja-JP" altLang="en-US" sz="800"/>
          </a:p>
        </p:txBody>
      </p:sp>
      <p:sp>
        <p:nvSpPr>
          <p:cNvPr id="198" name="正方形/長方形 197"/>
          <p:cNvSpPr/>
          <p:nvPr/>
        </p:nvSpPr>
        <p:spPr>
          <a:xfrm>
            <a:off x="1066212" y="2218400"/>
            <a:ext cx="9995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固定資産入力</a:t>
            </a:r>
            <a:endParaRPr kumimoji="1" lang="ja-JP" altLang="en-US" sz="1000"/>
          </a:p>
        </p:txBody>
      </p:sp>
      <p:sp>
        <p:nvSpPr>
          <p:cNvPr id="199" name="円柱 198"/>
          <p:cNvSpPr/>
          <p:nvPr/>
        </p:nvSpPr>
        <p:spPr>
          <a:xfrm>
            <a:off x="1079757" y="2661765"/>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固定資産台帳</a:t>
            </a:r>
            <a:endParaRPr kumimoji="1" lang="ja-JP" altLang="en-US" sz="1000"/>
          </a:p>
        </p:txBody>
      </p:sp>
      <p:cxnSp>
        <p:nvCxnSpPr>
          <p:cNvPr id="200" name="直線矢印コネクタ 79"/>
          <p:cNvCxnSpPr/>
          <p:nvPr/>
        </p:nvCxnSpPr>
        <p:spPr>
          <a:xfrm flipH="1">
            <a:off x="1563606" y="2400047"/>
            <a:ext cx="2395" cy="261718"/>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1" name="直線矢印コネクタ 79"/>
          <p:cNvCxnSpPr/>
          <p:nvPr/>
        </p:nvCxnSpPr>
        <p:spPr>
          <a:xfrm rot="16200000" flipH="1">
            <a:off x="1521236" y="2988715"/>
            <a:ext cx="332560" cy="247821"/>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2" name="テキスト ボックス 201"/>
          <p:cNvSpPr txBox="1"/>
          <p:nvPr/>
        </p:nvSpPr>
        <p:spPr>
          <a:xfrm>
            <a:off x="2498690" y="2750503"/>
            <a:ext cx="830700" cy="281191"/>
          </a:xfrm>
          <a:prstGeom prst="rect">
            <a:avLst/>
          </a:prstGeom>
          <a:noFill/>
        </p:spPr>
        <p:txBody>
          <a:bodyPr vert="horz" wrap="square" rtlCol="0">
            <a:spAutoFit/>
          </a:bodyPr>
          <a:lstStyle/>
          <a:p>
            <a:r>
              <a:rPr lang="ja-JP" altLang="en-US" sz="700"/>
              <a:t>異動仕訳</a:t>
            </a:r>
            <a:endParaRPr lang="en-US" altLang="ja-JP" sz="700"/>
          </a:p>
          <a:p>
            <a:r>
              <a:rPr kumimoji="1" lang="ja-JP" altLang="en-US" sz="700"/>
              <a:t>償却費仕訳</a:t>
            </a:r>
          </a:p>
        </p:txBody>
      </p:sp>
      <p:sp>
        <p:nvSpPr>
          <p:cNvPr id="203" name="正方形/長方形 202"/>
          <p:cNvSpPr/>
          <p:nvPr/>
        </p:nvSpPr>
        <p:spPr>
          <a:xfrm>
            <a:off x="829470" y="4424353"/>
            <a:ext cx="9029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ﾘｰｽ契約入力</a:t>
            </a:r>
            <a:endParaRPr kumimoji="1" lang="ja-JP" altLang="en-US" sz="1000"/>
          </a:p>
        </p:txBody>
      </p:sp>
      <p:sp>
        <p:nvSpPr>
          <p:cNvPr id="204" name="円柱 203"/>
          <p:cNvSpPr/>
          <p:nvPr/>
        </p:nvSpPr>
        <p:spPr>
          <a:xfrm>
            <a:off x="835089" y="4009240"/>
            <a:ext cx="902977"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ﾘｰｽ契約台帳</a:t>
            </a:r>
            <a:endParaRPr kumimoji="1" lang="ja-JP" altLang="en-US" sz="1000"/>
          </a:p>
        </p:txBody>
      </p:sp>
      <p:cxnSp>
        <p:nvCxnSpPr>
          <p:cNvPr id="205" name="直線矢印コネクタ 79"/>
          <p:cNvCxnSpPr/>
          <p:nvPr/>
        </p:nvCxnSpPr>
        <p:spPr>
          <a:xfrm flipV="1">
            <a:off x="1280959" y="4293821"/>
            <a:ext cx="5619" cy="130532"/>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6" name="直線矢印コネクタ 79"/>
          <p:cNvCxnSpPr/>
          <p:nvPr/>
        </p:nvCxnSpPr>
        <p:spPr>
          <a:xfrm rot="5400000" flipH="1" flipV="1">
            <a:off x="1355831" y="3553649"/>
            <a:ext cx="386338" cy="524844"/>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7" name="正方形/長方形 206"/>
          <p:cNvSpPr/>
          <p:nvPr/>
        </p:nvSpPr>
        <p:spPr>
          <a:xfrm>
            <a:off x="1811422" y="3529945"/>
            <a:ext cx="379594" cy="185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1808953" y="3109077"/>
            <a:ext cx="382068" cy="681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a:t>仕訳データ作成</a:t>
            </a:r>
            <a:endParaRPr kumimoji="1" lang="ja-JP" altLang="en-US" sz="900"/>
          </a:p>
        </p:txBody>
      </p:sp>
      <p:sp>
        <p:nvSpPr>
          <p:cNvPr id="209" name="正方形/長方形 208"/>
          <p:cNvSpPr/>
          <p:nvPr/>
        </p:nvSpPr>
        <p:spPr>
          <a:xfrm>
            <a:off x="1809240" y="3835793"/>
            <a:ext cx="382068" cy="681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a:t>支払データ作成</a:t>
            </a:r>
            <a:endParaRPr kumimoji="1" lang="ja-JP" altLang="en-US" sz="900"/>
          </a:p>
        </p:txBody>
      </p:sp>
      <p:sp>
        <p:nvSpPr>
          <p:cNvPr id="210" name="正方形/長方形 209"/>
          <p:cNvSpPr/>
          <p:nvPr/>
        </p:nvSpPr>
        <p:spPr>
          <a:xfrm>
            <a:off x="2900882" y="874097"/>
            <a:ext cx="160646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債務計上・支払伝票入力</a:t>
            </a:r>
            <a:endParaRPr kumimoji="1" lang="ja-JP" altLang="en-US" sz="1000"/>
          </a:p>
        </p:txBody>
      </p:sp>
      <p:sp>
        <p:nvSpPr>
          <p:cNvPr id="211" name="正方形/長方形 210"/>
          <p:cNvSpPr/>
          <p:nvPr/>
        </p:nvSpPr>
        <p:spPr>
          <a:xfrm>
            <a:off x="3327594" y="1694092"/>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支払確定</a:t>
            </a:r>
            <a:endParaRPr kumimoji="1" lang="ja-JP" altLang="en-US" sz="1000"/>
          </a:p>
        </p:txBody>
      </p:sp>
      <p:cxnSp>
        <p:nvCxnSpPr>
          <p:cNvPr id="212" name="直線矢印コネクタ 79"/>
          <p:cNvCxnSpPr/>
          <p:nvPr/>
        </p:nvCxnSpPr>
        <p:spPr>
          <a:xfrm flipH="1">
            <a:off x="3702433" y="1055744"/>
            <a:ext cx="1680" cy="272262"/>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13" name="直線矢印コネクタ 79"/>
          <p:cNvCxnSpPr/>
          <p:nvPr/>
        </p:nvCxnSpPr>
        <p:spPr>
          <a:xfrm>
            <a:off x="3702433" y="1612587"/>
            <a:ext cx="2" cy="81505"/>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14" name="直線矢印コネクタ 79"/>
          <p:cNvCxnSpPr/>
          <p:nvPr/>
        </p:nvCxnSpPr>
        <p:spPr>
          <a:xfrm flipH="1">
            <a:off x="3702435" y="1906826"/>
            <a:ext cx="7658" cy="173546"/>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2396603" y="898967"/>
            <a:ext cx="305205" cy="739571"/>
          </a:xfrm>
          <a:prstGeom prst="rect">
            <a:avLst/>
          </a:prstGeom>
          <a:noFill/>
        </p:spPr>
        <p:txBody>
          <a:bodyPr vert="eaVert" wrap="square" rtlCol="0">
            <a:spAutoFit/>
          </a:bodyPr>
          <a:lstStyle/>
          <a:p>
            <a:pPr algn="ctr"/>
            <a:r>
              <a:rPr lang="ja-JP" altLang="en-US" sz="800"/>
              <a:t>支払データ</a:t>
            </a:r>
            <a:endParaRPr kumimoji="1" lang="ja-JP" altLang="en-US" sz="800"/>
          </a:p>
        </p:txBody>
      </p:sp>
      <p:sp>
        <p:nvSpPr>
          <p:cNvPr id="216" name="テキスト ボックス 215"/>
          <p:cNvSpPr txBox="1"/>
          <p:nvPr/>
        </p:nvSpPr>
        <p:spPr>
          <a:xfrm>
            <a:off x="2551697" y="3144604"/>
            <a:ext cx="396766" cy="730298"/>
          </a:xfrm>
          <a:prstGeom prst="rect">
            <a:avLst/>
          </a:prstGeom>
          <a:noFill/>
        </p:spPr>
        <p:txBody>
          <a:bodyPr vert="eaVert" wrap="square" rtlCol="0">
            <a:spAutoFit/>
          </a:bodyPr>
          <a:lstStyle/>
          <a:p>
            <a:r>
              <a:rPr lang="ja-JP" altLang="en-US" sz="700"/>
              <a:t>異動仕訳</a:t>
            </a:r>
            <a:endParaRPr lang="en-US" altLang="ja-JP" sz="700"/>
          </a:p>
          <a:p>
            <a:r>
              <a:rPr lang="ja-JP" altLang="en-US" sz="700"/>
              <a:t>リース料</a:t>
            </a:r>
            <a:r>
              <a:rPr kumimoji="1" lang="ja-JP" altLang="en-US" sz="700"/>
              <a:t>仕訳</a:t>
            </a:r>
          </a:p>
        </p:txBody>
      </p:sp>
      <p:cxnSp>
        <p:nvCxnSpPr>
          <p:cNvPr id="217" name="直線矢印コネクタ 79"/>
          <p:cNvCxnSpPr/>
          <p:nvPr/>
        </p:nvCxnSpPr>
        <p:spPr>
          <a:xfrm flipH="1">
            <a:off x="4602572" y="1249021"/>
            <a:ext cx="192708" cy="0"/>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4443454" y="1319648"/>
            <a:ext cx="489220" cy="196834"/>
          </a:xfrm>
          <a:prstGeom prst="rect">
            <a:avLst/>
          </a:prstGeom>
          <a:noFill/>
        </p:spPr>
        <p:txBody>
          <a:bodyPr wrap="square" rtlCol="0">
            <a:spAutoFit/>
          </a:bodyPr>
          <a:lstStyle/>
          <a:p>
            <a:pPr algn="ctr"/>
            <a:r>
              <a:rPr lang="ja-JP" altLang="en-US" sz="800"/>
              <a:t>相殺</a:t>
            </a:r>
            <a:endParaRPr kumimoji="1" lang="ja-JP" altLang="en-US" sz="800"/>
          </a:p>
        </p:txBody>
      </p:sp>
      <p:sp>
        <p:nvSpPr>
          <p:cNvPr id="219" name="円柱 218"/>
          <p:cNvSpPr/>
          <p:nvPr/>
        </p:nvSpPr>
        <p:spPr>
          <a:xfrm>
            <a:off x="4996963" y="1328423"/>
            <a:ext cx="1320869"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t>入金予定・入金ﾃﾞｰﾀ</a:t>
            </a:r>
            <a:endParaRPr kumimoji="1" lang="ja-JP" altLang="en-US" sz="900"/>
          </a:p>
        </p:txBody>
      </p:sp>
      <p:sp>
        <p:nvSpPr>
          <p:cNvPr id="220" name="正方形/長方形 219"/>
          <p:cNvSpPr/>
          <p:nvPr/>
        </p:nvSpPr>
        <p:spPr>
          <a:xfrm>
            <a:off x="4894171" y="873335"/>
            <a:ext cx="160646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債権計上・債権伝票入力</a:t>
            </a:r>
            <a:endParaRPr kumimoji="1" lang="ja-JP" altLang="en-US" sz="1000"/>
          </a:p>
        </p:txBody>
      </p:sp>
      <p:sp>
        <p:nvSpPr>
          <p:cNvPr id="221" name="正方形/長方形 220"/>
          <p:cNvSpPr/>
          <p:nvPr/>
        </p:nvSpPr>
        <p:spPr>
          <a:xfrm>
            <a:off x="5285019" y="1072029"/>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入金入力</a:t>
            </a:r>
            <a:endParaRPr kumimoji="1" lang="ja-JP" altLang="en-US" sz="1000"/>
          </a:p>
        </p:txBody>
      </p:sp>
      <p:cxnSp>
        <p:nvCxnSpPr>
          <p:cNvPr id="222" name="直線矢印コネクタ 79"/>
          <p:cNvCxnSpPr/>
          <p:nvPr/>
        </p:nvCxnSpPr>
        <p:spPr>
          <a:xfrm flipH="1">
            <a:off x="5657398" y="1253676"/>
            <a:ext cx="2462" cy="74747"/>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23" name="正方形/長方形 222"/>
          <p:cNvSpPr/>
          <p:nvPr/>
        </p:nvSpPr>
        <p:spPr>
          <a:xfrm>
            <a:off x="5285019" y="1693218"/>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消込処理</a:t>
            </a:r>
            <a:endParaRPr kumimoji="1" lang="ja-JP" altLang="en-US" sz="1000"/>
          </a:p>
        </p:txBody>
      </p:sp>
      <p:cxnSp>
        <p:nvCxnSpPr>
          <p:cNvPr id="224" name="直線矢印コネクタ 79"/>
          <p:cNvCxnSpPr/>
          <p:nvPr/>
        </p:nvCxnSpPr>
        <p:spPr>
          <a:xfrm>
            <a:off x="5657398" y="1613004"/>
            <a:ext cx="2462" cy="80214"/>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25" name="直線矢印コネクタ 79"/>
          <p:cNvCxnSpPr/>
          <p:nvPr/>
        </p:nvCxnSpPr>
        <p:spPr>
          <a:xfrm flipH="1">
            <a:off x="5686027" y="1906826"/>
            <a:ext cx="1732" cy="179944"/>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テキスト ボックス 225"/>
          <p:cNvSpPr txBox="1"/>
          <p:nvPr/>
        </p:nvSpPr>
        <p:spPr>
          <a:xfrm>
            <a:off x="4621785" y="1901285"/>
            <a:ext cx="1257582" cy="196834"/>
          </a:xfrm>
          <a:prstGeom prst="rect">
            <a:avLst/>
          </a:prstGeom>
          <a:noFill/>
        </p:spPr>
        <p:txBody>
          <a:bodyPr wrap="square" rtlCol="0">
            <a:spAutoFit/>
          </a:bodyPr>
          <a:lstStyle/>
          <a:p>
            <a:pPr algn="ctr"/>
            <a:r>
              <a:rPr lang="ja-JP" altLang="en-US" sz="800"/>
              <a:t>債権計上・決済</a:t>
            </a:r>
            <a:endParaRPr kumimoji="1" lang="ja-JP" altLang="en-US" sz="800"/>
          </a:p>
        </p:txBody>
      </p:sp>
      <p:cxnSp>
        <p:nvCxnSpPr>
          <p:cNvPr id="227" name="直線矢印コネクタ 79"/>
          <p:cNvCxnSpPr/>
          <p:nvPr/>
        </p:nvCxnSpPr>
        <p:spPr>
          <a:xfrm flipV="1">
            <a:off x="2191021" y="2729975"/>
            <a:ext cx="685955" cy="548931"/>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8" name="円柱 227"/>
          <p:cNvSpPr/>
          <p:nvPr/>
        </p:nvSpPr>
        <p:spPr>
          <a:xfrm>
            <a:off x="3323705" y="382922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支払手形台帳</a:t>
            </a:r>
            <a:endParaRPr kumimoji="1" lang="ja-JP" altLang="en-US" sz="1000"/>
          </a:p>
        </p:txBody>
      </p:sp>
      <p:sp>
        <p:nvSpPr>
          <p:cNvPr id="229" name="円柱 228"/>
          <p:cNvSpPr/>
          <p:nvPr/>
        </p:nvSpPr>
        <p:spPr>
          <a:xfrm>
            <a:off x="5173548" y="3829226"/>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受取手形台帳</a:t>
            </a:r>
            <a:endParaRPr kumimoji="1" lang="ja-JP" altLang="en-US" sz="1000"/>
          </a:p>
        </p:txBody>
      </p:sp>
      <p:cxnSp>
        <p:nvCxnSpPr>
          <p:cNvPr id="230" name="直線矢印コネクタ 79"/>
          <p:cNvCxnSpPr/>
          <p:nvPr/>
        </p:nvCxnSpPr>
        <p:spPr>
          <a:xfrm rot="16200000" flipH="1">
            <a:off x="2182191" y="2829996"/>
            <a:ext cx="2078881" cy="204147"/>
          </a:xfrm>
          <a:prstGeom prst="bentConnector2">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直線矢印コネクタ 79"/>
          <p:cNvCxnSpPr/>
          <p:nvPr/>
        </p:nvCxnSpPr>
        <p:spPr>
          <a:xfrm flipH="1">
            <a:off x="6141246" y="1784041"/>
            <a:ext cx="288881" cy="2187476"/>
          </a:xfrm>
          <a:prstGeom prst="bentConnector3">
            <a:avLst>
              <a:gd name="adj1" fmla="val -7913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2" name="正方形/長方形 231"/>
          <p:cNvSpPr/>
          <p:nvPr/>
        </p:nvSpPr>
        <p:spPr>
          <a:xfrm>
            <a:off x="4093846" y="3577192"/>
            <a:ext cx="1213771"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仕訳ｲﾝﾀｰﾌｪｰｽ処理</a:t>
            </a:r>
            <a:endParaRPr kumimoji="1" lang="ja-JP" altLang="en-US" sz="1000"/>
          </a:p>
        </p:txBody>
      </p:sp>
      <p:cxnSp>
        <p:nvCxnSpPr>
          <p:cNvPr id="233" name="直線矢印コネクタ 79"/>
          <p:cNvCxnSpPr/>
          <p:nvPr/>
        </p:nvCxnSpPr>
        <p:spPr>
          <a:xfrm flipV="1">
            <a:off x="4697492" y="3383911"/>
            <a:ext cx="1433" cy="161473"/>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直線矢印コネクタ 79"/>
          <p:cNvCxnSpPr/>
          <p:nvPr/>
        </p:nvCxnSpPr>
        <p:spPr>
          <a:xfrm rot="10800000">
            <a:off x="4700732" y="3758839"/>
            <a:ext cx="472816" cy="212678"/>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5" name="直線矢印コネクタ 79"/>
          <p:cNvCxnSpPr/>
          <p:nvPr/>
        </p:nvCxnSpPr>
        <p:spPr>
          <a:xfrm flipV="1">
            <a:off x="4291403" y="3758839"/>
            <a:ext cx="409329" cy="21267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3617450" y="3375720"/>
            <a:ext cx="1020683" cy="196834"/>
          </a:xfrm>
          <a:prstGeom prst="rect">
            <a:avLst/>
          </a:prstGeom>
          <a:noFill/>
        </p:spPr>
        <p:txBody>
          <a:bodyPr wrap="square" rtlCol="0">
            <a:spAutoFit/>
          </a:bodyPr>
          <a:lstStyle/>
          <a:p>
            <a:pPr algn="r"/>
            <a:r>
              <a:rPr lang="ja-JP" altLang="en-US" sz="800"/>
              <a:t>取組決済</a:t>
            </a:r>
            <a:endParaRPr kumimoji="1" lang="ja-JP" altLang="en-US" sz="800"/>
          </a:p>
        </p:txBody>
      </p:sp>
      <p:sp>
        <p:nvSpPr>
          <p:cNvPr id="237" name="円柱 236"/>
          <p:cNvSpPr/>
          <p:nvPr/>
        </p:nvSpPr>
        <p:spPr>
          <a:xfrm>
            <a:off x="3335078" y="418926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電子記録債務</a:t>
            </a:r>
            <a:endParaRPr kumimoji="1" lang="ja-JP" altLang="en-US" sz="1000"/>
          </a:p>
        </p:txBody>
      </p:sp>
      <p:sp>
        <p:nvSpPr>
          <p:cNvPr id="238" name="円柱 237"/>
          <p:cNvSpPr/>
          <p:nvPr/>
        </p:nvSpPr>
        <p:spPr>
          <a:xfrm>
            <a:off x="5169103" y="418926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電子記録債権</a:t>
            </a:r>
            <a:endParaRPr kumimoji="1" lang="ja-JP" altLang="en-US" sz="1000"/>
          </a:p>
        </p:txBody>
      </p:sp>
      <p:cxnSp>
        <p:nvCxnSpPr>
          <p:cNvPr id="239" name="直線矢印コネクタ 79"/>
          <p:cNvCxnSpPr/>
          <p:nvPr/>
        </p:nvCxnSpPr>
        <p:spPr>
          <a:xfrm rot="10800000">
            <a:off x="4700733" y="3758839"/>
            <a:ext cx="468371" cy="57271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0" name="直線矢印コネクタ 79"/>
          <p:cNvCxnSpPr/>
          <p:nvPr/>
        </p:nvCxnSpPr>
        <p:spPr>
          <a:xfrm flipV="1">
            <a:off x="4302776" y="3758839"/>
            <a:ext cx="397956" cy="57271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1" name="直線矢印コネクタ 79"/>
          <p:cNvCxnSpPr/>
          <p:nvPr/>
        </p:nvCxnSpPr>
        <p:spPr>
          <a:xfrm rot="16200000" flipH="1">
            <a:off x="2007858" y="3004330"/>
            <a:ext cx="2438921" cy="215520"/>
          </a:xfrm>
          <a:prstGeom prst="bentConnector2">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線矢印コネクタ 79"/>
          <p:cNvCxnSpPr/>
          <p:nvPr/>
        </p:nvCxnSpPr>
        <p:spPr>
          <a:xfrm flipV="1">
            <a:off x="6136801" y="1148371"/>
            <a:ext cx="360265" cy="3183180"/>
          </a:xfrm>
          <a:prstGeom prst="bentConnector3">
            <a:avLst>
              <a:gd name="adj1" fmla="val 16345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3" name="テキスト ボックス 242"/>
          <p:cNvSpPr txBox="1"/>
          <p:nvPr/>
        </p:nvSpPr>
        <p:spPr>
          <a:xfrm>
            <a:off x="2859323" y="3419098"/>
            <a:ext cx="305205" cy="739571"/>
          </a:xfrm>
          <a:prstGeom prst="rect">
            <a:avLst/>
          </a:prstGeom>
          <a:noFill/>
        </p:spPr>
        <p:txBody>
          <a:bodyPr vert="eaVert" wrap="square" rtlCol="0">
            <a:spAutoFit/>
          </a:bodyPr>
          <a:lstStyle/>
          <a:p>
            <a:pPr algn="ctr"/>
            <a:r>
              <a:rPr lang="ja-JP" altLang="en-US" sz="800"/>
              <a:t>支払手形</a:t>
            </a:r>
            <a:endParaRPr kumimoji="1" lang="ja-JP" altLang="en-US" sz="800"/>
          </a:p>
        </p:txBody>
      </p:sp>
      <p:sp>
        <p:nvSpPr>
          <p:cNvPr id="244" name="テキスト ボックス 243"/>
          <p:cNvSpPr txBox="1"/>
          <p:nvPr/>
        </p:nvSpPr>
        <p:spPr>
          <a:xfrm>
            <a:off x="2860080" y="3967280"/>
            <a:ext cx="305205" cy="739571"/>
          </a:xfrm>
          <a:prstGeom prst="rect">
            <a:avLst/>
          </a:prstGeom>
          <a:noFill/>
        </p:spPr>
        <p:txBody>
          <a:bodyPr vert="eaVert" wrap="square" rtlCol="0">
            <a:spAutoFit/>
          </a:bodyPr>
          <a:lstStyle/>
          <a:p>
            <a:pPr algn="ctr"/>
            <a:r>
              <a:rPr lang="ja-JP" altLang="en-US" sz="800"/>
              <a:t>電子記録債務</a:t>
            </a:r>
            <a:endParaRPr kumimoji="1" lang="ja-JP" altLang="en-US" sz="800"/>
          </a:p>
        </p:txBody>
      </p:sp>
      <p:sp>
        <p:nvSpPr>
          <p:cNvPr id="245" name="テキスト ボックス 244"/>
          <p:cNvSpPr txBox="1"/>
          <p:nvPr/>
        </p:nvSpPr>
        <p:spPr>
          <a:xfrm>
            <a:off x="6768527" y="956345"/>
            <a:ext cx="305205" cy="1376642"/>
          </a:xfrm>
          <a:prstGeom prst="rect">
            <a:avLst/>
          </a:prstGeom>
          <a:noFill/>
        </p:spPr>
        <p:txBody>
          <a:bodyPr vert="eaVert" wrap="square" rtlCol="0" anchor="ctr">
            <a:spAutoFit/>
          </a:bodyPr>
          <a:lstStyle/>
          <a:p>
            <a:pPr algn="ctr"/>
            <a:r>
              <a:rPr lang="ja-JP" altLang="en-US" sz="800"/>
              <a:t>電子記録債権入金データ</a:t>
            </a:r>
            <a:endParaRPr kumimoji="1" lang="ja-JP" altLang="en-US" sz="800"/>
          </a:p>
        </p:txBody>
      </p:sp>
      <p:sp>
        <p:nvSpPr>
          <p:cNvPr id="246" name="テキスト ボックス 245"/>
          <p:cNvSpPr txBox="1"/>
          <p:nvPr/>
        </p:nvSpPr>
        <p:spPr>
          <a:xfrm>
            <a:off x="6458709" y="3423317"/>
            <a:ext cx="305205" cy="739571"/>
          </a:xfrm>
          <a:prstGeom prst="rect">
            <a:avLst/>
          </a:prstGeom>
          <a:noFill/>
        </p:spPr>
        <p:txBody>
          <a:bodyPr vert="eaVert" wrap="square" rtlCol="0">
            <a:spAutoFit/>
          </a:bodyPr>
          <a:lstStyle/>
          <a:p>
            <a:pPr algn="ctr"/>
            <a:r>
              <a:rPr lang="ja-JP" altLang="en-US" sz="800"/>
              <a:t>受取手形</a:t>
            </a:r>
            <a:endParaRPr kumimoji="1" lang="ja-JP" altLang="en-US" sz="800"/>
          </a:p>
        </p:txBody>
      </p:sp>
      <p:sp>
        <p:nvSpPr>
          <p:cNvPr id="247" name="円柱 246"/>
          <p:cNvSpPr/>
          <p:nvPr/>
        </p:nvSpPr>
        <p:spPr>
          <a:xfrm>
            <a:off x="5782007" y="2833984"/>
            <a:ext cx="596886" cy="507652"/>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共通</a:t>
            </a:r>
            <a:endParaRPr kumimoji="1" lang="en-US" altLang="ja-JP" sz="1000"/>
          </a:p>
          <a:p>
            <a:pPr algn="ctr"/>
            <a:r>
              <a:rPr kumimoji="1" lang="ja-JP" altLang="en-US" sz="1000"/>
              <a:t>マスタ</a:t>
            </a:r>
          </a:p>
        </p:txBody>
      </p:sp>
      <p:cxnSp>
        <p:nvCxnSpPr>
          <p:cNvPr id="248" name="直線矢印コネクタ 79"/>
          <p:cNvCxnSpPr/>
          <p:nvPr/>
        </p:nvCxnSpPr>
        <p:spPr>
          <a:xfrm rot="10800000">
            <a:off x="6391274" y="2722858"/>
            <a:ext cx="845022" cy="1364065"/>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9" name="テキスト ボックス 248"/>
          <p:cNvSpPr txBox="1"/>
          <p:nvPr/>
        </p:nvSpPr>
        <p:spPr>
          <a:xfrm>
            <a:off x="6901873" y="2406034"/>
            <a:ext cx="305205" cy="1376642"/>
          </a:xfrm>
          <a:prstGeom prst="rect">
            <a:avLst/>
          </a:prstGeom>
          <a:noFill/>
        </p:spPr>
        <p:txBody>
          <a:bodyPr vert="eaVert" wrap="square" rtlCol="0" anchor="ctr">
            <a:spAutoFit/>
          </a:bodyPr>
          <a:lstStyle/>
          <a:p>
            <a:pPr algn="ctr"/>
            <a:r>
              <a:rPr lang="ja-JP" altLang="en-US" sz="800"/>
              <a:t>給与・賞与仕訳</a:t>
            </a:r>
            <a:endParaRPr kumimoji="1" lang="ja-JP" altLang="en-US" sz="800"/>
          </a:p>
        </p:txBody>
      </p:sp>
      <p:cxnSp>
        <p:nvCxnSpPr>
          <p:cNvPr id="250" name="直線矢印コネクタ 79"/>
          <p:cNvCxnSpPr/>
          <p:nvPr/>
        </p:nvCxnSpPr>
        <p:spPr>
          <a:xfrm flipV="1">
            <a:off x="8226689" y="3194987"/>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直線矢印コネクタ 79"/>
          <p:cNvCxnSpPr/>
          <p:nvPr/>
        </p:nvCxnSpPr>
        <p:spPr>
          <a:xfrm flipV="1">
            <a:off x="6485311" y="2568536"/>
            <a:ext cx="886860" cy="1995"/>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6664954" y="2259570"/>
            <a:ext cx="961156" cy="309309"/>
          </a:xfrm>
          <a:prstGeom prst="rect">
            <a:avLst/>
          </a:prstGeom>
          <a:noFill/>
        </p:spPr>
        <p:txBody>
          <a:bodyPr wrap="square" rtlCol="0">
            <a:spAutoFit/>
          </a:bodyPr>
          <a:lstStyle/>
          <a:p>
            <a:pPr algn="ctr"/>
            <a:r>
              <a:rPr lang="ja-JP" altLang="en-US" sz="800"/>
              <a:t>会計情報</a:t>
            </a:r>
            <a:endParaRPr lang="en-US" altLang="ja-JP" sz="800"/>
          </a:p>
          <a:p>
            <a:pPr algn="ctr"/>
            <a:r>
              <a:rPr lang="ja-JP" altLang="en-US" sz="800"/>
              <a:t>（実績・予算）</a:t>
            </a:r>
            <a:endParaRPr kumimoji="1" lang="ja-JP" altLang="en-US" sz="800"/>
          </a:p>
        </p:txBody>
      </p:sp>
      <p:sp>
        <p:nvSpPr>
          <p:cNvPr id="253" name="テキスト ボックス 252"/>
          <p:cNvSpPr txBox="1"/>
          <p:nvPr/>
        </p:nvSpPr>
        <p:spPr>
          <a:xfrm>
            <a:off x="8227235" y="3011972"/>
            <a:ext cx="305205" cy="660290"/>
          </a:xfrm>
          <a:prstGeom prst="rect">
            <a:avLst/>
          </a:prstGeom>
          <a:noFill/>
        </p:spPr>
        <p:txBody>
          <a:bodyPr vert="eaVert" wrap="square" rtlCol="0" anchor="ctr">
            <a:spAutoFit/>
          </a:bodyPr>
          <a:lstStyle/>
          <a:p>
            <a:pPr algn="ctr"/>
            <a:r>
              <a:rPr lang="ja-JP" altLang="en-US" sz="800"/>
              <a:t>人事情報</a:t>
            </a:r>
            <a:endParaRPr lang="en-US" altLang="ja-JP" sz="800"/>
          </a:p>
        </p:txBody>
      </p:sp>
      <p:sp>
        <p:nvSpPr>
          <p:cNvPr id="254" name="Freeform 336"/>
          <p:cNvSpPr>
            <a:spLocks noEditPoints="1"/>
          </p:cNvSpPr>
          <p:nvPr/>
        </p:nvSpPr>
        <p:spPr bwMode="auto">
          <a:xfrm>
            <a:off x="7732605" y="970002"/>
            <a:ext cx="495884" cy="340837"/>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55" name="グループ化 259"/>
          <p:cNvGrpSpPr/>
          <p:nvPr/>
        </p:nvGrpSpPr>
        <p:grpSpPr>
          <a:xfrm>
            <a:off x="7758359" y="1677751"/>
            <a:ext cx="470130" cy="433139"/>
            <a:chOff x="3985816" y="682625"/>
            <a:chExt cx="381000" cy="381000"/>
          </a:xfrm>
          <a:solidFill>
            <a:schemeClr val="accent4"/>
          </a:solidFill>
        </p:grpSpPr>
        <p:sp>
          <p:nvSpPr>
            <p:cNvPr id="256"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7"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8"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59" name="Freeform 316"/>
          <p:cNvSpPr>
            <a:spLocks noEditPoints="1"/>
          </p:cNvSpPr>
          <p:nvPr/>
        </p:nvSpPr>
        <p:spPr bwMode="auto">
          <a:xfrm>
            <a:off x="7778231" y="2475946"/>
            <a:ext cx="467548" cy="432210"/>
          </a:xfrm>
          <a:custGeom>
            <a:avLst/>
            <a:gdLst>
              <a:gd name="T0" fmla="*/ 479 w 891"/>
              <a:gd name="T1" fmla="*/ 264 h 892"/>
              <a:gd name="T2" fmla="*/ 538 w 891"/>
              <a:gd name="T3" fmla="*/ 286 h 892"/>
              <a:gd name="T4" fmla="*/ 586 w 891"/>
              <a:gd name="T5" fmla="*/ 324 h 892"/>
              <a:gd name="T6" fmla="*/ 619 w 891"/>
              <a:gd name="T7" fmla="*/ 378 h 892"/>
              <a:gd name="T8" fmla="*/ 891 w 891"/>
              <a:gd name="T9" fmla="*/ 408 h 892"/>
              <a:gd name="T10" fmla="*/ 877 w 891"/>
              <a:gd name="T11" fmla="*/ 325 h 892"/>
              <a:gd name="T12" fmla="*/ 847 w 891"/>
              <a:gd name="T13" fmla="*/ 249 h 892"/>
              <a:gd name="T14" fmla="*/ 803 w 891"/>
              <a:gd name="T15" fmla="*/ 179 h 892"/>
              <a:gd name="T16" fmla="*/ 749 w 891"/>
              <a:gd name="T17" fmla="*/ 119 h 892"/>
              <a:gd name="T18" fmla="*/ 685 w 891"/>
              <a:gd name="T19" fmla="*/ 70 h 892"/>
              <a:gd name="T20" fmla="*/ 611 w 891"/>
              <a:gd name="T21" fmla="*/ 33 h 892"/>
              <a:gd name="T22" fmla="*/ 532 w 891"/>
              <a:gd name="T23" fmla="*/ 9 h 892"/>
              <a:gd name="T24" fmla="*/ 447 w 891"/>
              <a:gd name="T25" fmla="*/ 0 h 892"/>
              <a:gd name="T26" fmla="*/ 385 w 891"/>
              <a:gd name="T27" fmla="*/ 5 h 892"/>
              <a:gd name="T28" fmla="*/ 307 w 891"/>
              <a:gd name="T29" fmla="*/ 23 h 892"/>
              <a:gd name="T30" fmla="*/ 235 w 891"/>
              <a:gd name="T31" fmla="*/ 54 h 892"/>
              <a:gd name="T32" fmla="*/ 170 w 891"/>
              <a:gd name="T33" fmla="*/ 96 h 892"/>
              <a:gd name="T34" fmla="*/ 352 w 891"/>
              <a:gd name="T35" fmla="*/ 287 h 892"/>
              <a:gd name="T36" fmla="*/ 404 w 891"/>
              <a:gd name="T37" fmla="*/ 267 h 892"/>
              <a:gd name="T38" fmla="*/ 447 w 891"/>
              <a:gd name="T39" fmla="*/ 261 h 892"/>
              <a:gd name="T40" fmla="*/ 262 w 891"/>
              <a:gd name="T41" fmla="*/ 421 h 892"/>
              <a:gd name="T42" fmla="*/ 277 w 891"/>
              <a:gd name="T43" fmla="*/ 373 h 892"/>
              <a:gd name="T44" fmla="*/ 102 w 891"/>
              <a:gd name="T45" fmla="*/ 165 h 892"/>
              <a:gd name="T46" fmla="*/ 58 w 891"/>
              <a:gd name="T47" fmla="*/ 226 h 892"/>
              <a:gd name="T48" fmla="*/ 27 w 891"/>
              <a:gd name="T49" fmla="*/ 294 h 892"/>
              <a:gd name="T50" fmla="*/ 7 w 891"/>
              <a:gd name="T51" fmla="*/ 369 h 892"/>
              <a:gd name="T52" fmla="*/ 0 w 891"/>
              <a:gd name="T53" fmla="*/ 448 h 892"/>
              <a:gd name="T54" fmla="*/ 4 w 891"/>
              <a:gd name="T55" fmla="*/ 511 h 892"/>
              <a:gd name="T56" fmla="*/ 25 w 891"/>
              <a:gd name="T57" fmla="*/ 593 h 892"/>
              <a:gd name="T58" fmla="*/ 58 w 891"/>
              <a:gd name="T59" fmla="*/ 667 h 892"/>
              <a:gd name="T60" fmla="*/ 105 w 891"/>
              <a:gd name="T61" fmla="*/ 735 h 892"/>
              <a:gd name="T62" fmla="*/ 163 w 891"/>
              <a:gd name="T63" fmla="*/ 792 h 892"/>
              <a:gd name="T64" fmla="*/ 230 w 891"/>
              <a:gd name="T65" fmla="*/ 838 h 892"/>
              <a:gd name="T66" fmla="*/ 304 w 891"/>
              <a:gd name="T67" fmla="*/ 870 h 892"/>
              <a:gd name="T68" fmla="*/ 386 w 891"/>
              <a:gd name="T69" fmla="*/ 889 h 892"/>
              <a:gd name="T70" fmla="*/ 392 w 891"/>
              <a:gd name="T71" fmla="*/ 625 h 892"/>
              <a:gd name="T72" fmla="*/ 337 w 891"/>
              <a:gd name="T73" fmla="*/ 597 h 892"/>
              <a:gd name="T74" fmla="*/ 294 w 891"/>
              <a:gd name="T75" fmla="*/ 552 h 892"/>
              <a:gd name="T76" fmla="*/ 267 w 891"/>
              <a:gd name="T77" fmla="*/ 496 h 892"/>
              <a:gd name="T78" fmla="*/ 261 w 891"/>
              <a:gd name="T79" fmla="*/ 448 h 892"/>
              <a:gd name="T80" fmla="*/ 506 w 891"/>
              <a:gd name="T81" fmla="*/ 889 h 892"/>
              <a:gd name="T82" fmla="*/ 583 w 891"/>
              <a:gd name="T83" fmla="*/ 873 h 892"/>
              <a:gd name="T84" fmla="*/ 655 w 891"/>
              <a:gd name="T85" fmla="*/ 843 h 892"/>
              <a:gd name="T86" fmla="*/ 719 w 891"/>
              <a:gd name="T87" fmla="*/ 801 h 892"/>
              <a:gd name="T88" fmla="*/ 776 w 891"/>
              <a:gd name="T89" fmla="*/ 749 h 892"/>
              <a:gd name="T90" fmla="*/ 823 w 891"/>
              <a:gd name="T91" fmla="*/ 689 h 892"/>
              <a:gd name="T92" fmla="*/ 859 w 891"/>
              <a:gd name="T93" fmla="*/ 621 h 892"/>
              <a:gd name="T94" fmla="*/ 883 w 891"/>
              <a:gd name="T95" fmla="*/ 546 h 892"/>
              <a:gd name="T96" fmla="*/ 628 w 891"/>
              <a:gd name="T97" fmla="*/ 486 h 892"/>
              <a:gd name="T98" fmla="*/ 616 w 891"/>
              <a:gd name="T99" fmla="*/ 525 h 892"/>
              <a:gd name="T100" fmla="*/ 587 w 891"/>
              <a:gd name="T101" fmla="*/ 569 h 892"/>
              <a:gd name="T102" fmla="*/ 548 w 891"/>
              <a:gd name="T103" fmla="*/ 604 h 892"/>
              <a:gd name="T104" fmla="*/ 499 w 891"/>
              <a:gd name="T105" fmla="*/ 62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1" h="892">
                <a:moveTo>
                  <a:pt x="447" y="261"/>
                </a:moveTo>
                <a:lnTo>
                  <a:pt x="447" y="261"/>
                </a:lnTo>
                <a:lnTo>
                  <a:pt x="463" y="262"/>
                </a:lnTo>
                <a:lnTo>
                  <a:pt x="479" y="264"/>
                </a:lnTo>
                <a:lnTo>
                  <a:pt x="495" y="268"/>
                </a:lnTo>
                <a:lnTo>
                  <a:pt x="511" y="273"/>
                </a:lnTo>
                <a:lnTo>
                  <a:pt x="525" y="279"/>
                </a:lnTo>
                <a:lnTo>
                  <a:pt x="538" y="286"/>
                </a:lnTo>
                <a:lnTo>
                  <a:pt x="551" y="294"/>
                </a:lnTo>
                <a:lnTo>
                  <a:pt x="565" y="303"/>
                </a:lnTo>
                <a:lnTo>
                  <a:pt x="575" y="313"/>
                </a:lnTo>
                <a:lnTo>
                  <a:pt x="586" y="324"/>
                </a:lnTo>
                <a:lnTo>
                  <a:pt x="596" y="337"/>
                </a:lnTo>
                <a:lnTo>
                  <a:pt x="605" y="349"/>
                </a:lnTo>
                <a:lnTo>
                  <a:pt x="613" y="364"/>
                </a:lnTo>
                <a:lnTo>
                  <a:pt x="619" y="378"/>
                </a:lnTo>
                <a:lnTo>
                  <a:pt x="625" y="393"/>
                </a:lnTo>
                <a:lnTo>
                  <a:pt x="628" y="408"/>
                </a:lnTo>
                <a:lnTo>
                  <a:pt x="891" y="408"/>
                </a:lnTo>
                <a:lnTo>
                  <a:pt x="891" y="408"/>
                </a:lnTo>
                <a:lnTo>
                  <a:pt x="889" y="387"/>
                </a:lnTo>
                <a:lnTo>
                  <a:pt x="886" y="366"/>
                </a:lnTo>
                <a:lnTo>
                  <a:pt x="881" y="346"/>
                </a:lnTo>
                <a:lnTo>
                  <a:pt x="877" y="325"/>
                </a:lnTo>
                <a:lnTo>
                  <a:pt x="871" y="305"/>
                </a:lnTo>
                <a:lnTo>
                  <a:pt x="863" y="286"/>
                </a:lnTo>
                <a:lnTo>
                  <a:pt x="855" y="267"/>
                </a:lnTo>
                <a:lnTo>
                  <a:pt x="847" y="249"/>
                </a:lnTo>
                <a:lnTo>
                  <a:pt x="837" y="231"/>
                </a:lnTo>
                <a:lnTo>
                  <a:pt x="826" y="213"/>
                </a:lnTo>
                <a:lnTo>
                  <a:pt x="815" y="196"/>
                </a:lnTo>
                <a:lnTo>
                  <a:pt x="803" y="179"/>
                </a:lnTo>
                <a:lnTo>
                  <a:pt x="791" y="163"/>
                </a:lnTo>
                <a:lnTo>
                  <a:pt x="778" y="148"/>
                </a:lnTo>
                <a:lnTo>
                  <a:pt x="764" y="133"/>
                </a:lnTo>
                <a:lnTo>
                  <a:pt x="749" y="119"/>
                </a:lnTo>
                <a:lnTo>
                  <a:pt x="734" y="106"/>
                </a:lnTo>
                <a:lnTo>
                  <a:pt x="718" y="93"/>
                </a:lnTo>
                <a:lnTo>
                  <a:pt x="701" y="81"/>
                </a:lnTo>
                <a:lnTo>
                  <a:pt x="685" y="70"/>
                </a:lnTo>
                <a:lnTo>
                  <a:pt x="667" y="59"/>
                </a:lnTo>
                <a:lnTo>
                  <a:pt x="649" y="49"/>
                </a:lnTo>
                <a:lnTo>
                  <a:pt x="631" y="40"/>
                </a:lnTo>
                <a:lnTo>
                  <a:pt x="611" y="33"/>
                </a:lnTo>
                <a:lnTo>
                  <a:pt x="592" y="25"/>
                </a:lnTo>
                <a:lnTo>
                  <a:pt x="573" y="18"/>
                </a:lnTo>
                <a:lnTo>
                  <a:pt x="553" y="13"/>
                </a:lnTo>
                <a:lnTo>
                  <a:pt x="532" y="9"/>
                </a:lnTo>
                <a:lnTo>
                  <a:pt x="511" y="5"/>
                </a:lnTo>
                <a:lnTo>
                  <a:pt x="490" y="3"/>
                </a:lnTo>
                <a:lnTo>
                  <a:pt x="469" y="1"/>
                </a:lnTo>
                <a:lnTo>
                  <a:pt x="447" y="0"/>
                </a:lnTo>
                <a:lnTo>
                  <a:pt x="447" y="0"/>
                </a:lnTo>
                <a:lnTo>
                  <a:pt x="426" y="1"/>
                </a:lnTo>
                <a:lnTo>
                  <a:pt x="405" y="3"/>
                </a:lnTo>
                <a:lnTo>
                  <a:pt x="385" y="5"/>
                </a:lnTo>
                <a:lnTo>
                  <a:pt x="366" y="9"/>
                </a:lnTo>
                <a:lnTo>
                  <a:pt x="345" y="12"/>
                </a:lnTo>
                <a:lnTo>
                  <a:pt x="326" y="17"/>
                </a:lnTo>
                <a:lnTo>
                  <a:pt x="307" y="23"/>
                </a:lnTo>
                <a:lnTo>
                  <a:pt x="289" y="29"/>
                </a:lnTo>
                <a:lnTo>
                  <a:pt x="271" y="36"/>
                </a:lnTo>
                <a:lnTo>
                  <a:pt x="253" y="45"/>
                </a:lnTo>
                <a:lnTo>
                  <a:pt x="235" y="54"/>
                </a:lnTo>
                <a:lnTo>
                  <a:pt x="218" y="64"/>
                </a:lnTo>
                <a:lnTo>
                  <a:pt x="202" y="73"/>
                </a:lnTo>
                <a:lnTo>
                  <a:pt x="186" y="84"/>
                </a:lnTo>
                <a:lnTo>
                  <a:pt x="170" y="96"/>
                </a:lnTo>
                <a:lnTo>
                  <a:pt x="156" y="108"/>
                </a:lnTo>
                <a:lnTo>
                  <a:pt x="342" y="294"/>
                </a:lnTo>
                <a:lnTo>
                  <a:pt x="342" y="294"/>
                </a:lnTo>
                <a:lnTo>
                  <a:pt x="352" y="287"/>
                </a:lnTo>
                <a:lnTo>
                  <a:pt x="364" y="280"/>
                </a:lnTo>
                <a:lnTo>
                  <a:pt x="378" y="275"/>
                </a:lnTo>
                <a:lnTo>
                  <a:pt x="391" y="270"/>
                </a:lnTo>
                <a:lnTo>
                  <a:pt x="404" y="267"/>
                </a:lnTo>
                <a:lnTo>
                  <a:pt x="418" y="263"/>
                </a:lnTo>
                <a:lnTo>
                  <a:pt x="432" y="262"/>
                </a:lnTo>
                <a:lnTo>
                  <a:pt x="447" y="261"/>
                </a:lnTo>
                <a:lnTo>
                  <a:pt x="447" y="261"/>
                </a:lnTo>
                <a:close/>
                <a:moveTo>
                  <a:pt x="261" y="448"/>
                </a:moveTo>
                <a:lnTo>
                  <a:pt x="261" y="448"/>
                </a:lnTo>
                <a:lnTo>
                  <a:pt x="261" y="435"/>
                </a:lnTo>
                <a:lnTo>
                  <a:pt x="262" y="421"/>
                </a:lnTo>
                <a:lnTo>
                  <a:pt x="265" y="408"/>
                </a:lnTo>
                <a:lnTo>
                  <a:pt x="267" y="396"/>
                </a:lnTo>
                <a:lnTo>
                  <a:pt x="272" y="384"/>
                </a:lnTo>
                <a:lnTo>
                  <a:pt x="277" y="373"/>
                </a:lnTo>
                <a:lnTo>
                  <a:pt x="282" y="361"/>
                </a:lnTo>
                <a:lnTo>
                  <a:pt x="288" y="351"/>
                </a:lnTo>
                <a:lnTo>
                  <a:pt x="102" y="165"/>
                </a:lnTo>
                <a:lnTo>
                  <a:pt x="102" y="165"/>
                </a:lnTo>
                <a:lnTo>
                  <a:pt x="90" y="179"/>
                </a:lnTo>
                <a:lnTo>
                  <a:pt x="79" y="195"/>
                </a:lnTo>
                <a:lnTo>
                  <a:pt x="68" y="210"/>
                </a:lnTo>
                <a:lnTo>
                  <a:pt x="58" y="226"/>
                </a:lnTo>
                <a:lnTo>
                  <a:pt x="50" y="243"/>
                </a:lnTo>
                <a:lnTo>
                  <a:pt x="42" y="259"/>
                </a:lnTo>
                <a:lnTo>
                  <a:pt x="33" y="277"/>
                </a:lnTo>
                <a:lnTo>
                  <a:pt x="27" y="294"/>
                </a:lnTo>
                <a:lnTo>
                  <a:pt x="21" y="312"/>
                </a:lnTo>
                <a:lnTo>
                  <a:pt x="15" y="331"/>
                </a:lnTo>
                <a:lnTo>
                  <a:pt x="10" y="349"/>
                </a:lnTo>
                <a:lnTo>
                  <a:pt x="7" y="369"/>
                </a:lnTo>
                <a:lnTo>
                  <a:pt x="4" y="388"/>
                </a:lnTo>
                <a:lnTo>
                  <a:pt x="2" y="407"/>
                </a:lnTo>
                <a:lnTo>
                  <a:pt x="1" y="427"/>
                </a:lnTo>
                <a:lnTo>
                  <a:pt x="0" y="448"/>
                </a:lnTo>
                <a:lnTo>
                  <a:pt x="0" y="448"/>
                </a:lnTo>
                <a:lnTo>
                  <a:pt x="1" y="469"/>
                </a:lnTo>
                <a:lnTo>
                  <a:pt x="2" y="491"/>
                </a:lnTo>
                <a:lnTo>
                  <a:pt x="4" y="511"/>
                </a:lnTo>
                <a:lnTo>
                  <a:pt x="8" y="533"/>
                </a:lnTo>
                <a:lnTo>
                  <a:pt x="13" y="553"/>
                </a:lnTo>
                <a:lnTo>
                  <a:pt x="18" y="574"/>
                </a:lnTo>
                <a:lnTo>
                  <a:pt x="25" y="593"/>
                </a:lnTo>
                <a:lnTo>
                  <a:pt x="32" y="612"/>
                </a:lnTo>
                <a:lnTo>
                  <a:pt x="39" y="631"/>
                </a:lnTo>
                <a:lnTo>
                  <a:pt x="49" y="649"/>
                </a:lnTo>
                <a:lnTo>
                  <a:pt x="58" y="667"/>
                </a:lnTo>
                <a:lnTo>
                  <a:pt x="69" y="685"/>
                </a:lnTo>
                <a:lnTo>
                  <a:pt x="80" y="702"/>
                </a:lnTo>
                <a:lnTo>
                  <a:pt x="92" y="719"/>
                </a:lnTo>
                <a:lnTo>
                  <a:pt x="105" y="735"/>
                </a:lnTo>
                <a:lnTo>
                  <a:pt x="118" y="750"/>
                </a:lnTo>
                <a:lnTo>
                  <a:pt x="133" y="765"/>
                </a:lnTo>
                <a:lnTo>
                  <a:pt x="147" y="778"/>
                </a:lnTo>
                <a:lnTo>
                  <a:pt x="163" y="792"/>
                </a:lnTo>
                <a:lnTo>
                  <a:pt x="178" y="804"/>
                </a:lnTo>
                <a:lnTo>
                  <a:pt x="195" y="816"/>
                </a:lnTo>
                <a:lnTo>
                  <a:pt x="212" y="827"/>
                </a:lnTo>
                <a:lnTo>
                  <a:pt x="230" y="838"/>
                </a:lnTo>
                <a:lnTo>
                  <a:pt x="248" y="847"/>
                </a:lnTo>
                <a:lnTo>
                  <a:pt x="266" y="856"/>
                </a:lnTo>
                <a:lnTo>
                  <a:pt x="285" y="864"/>
                </a:lnTo>
                <a:lnTo>
                  <a:pt x="304" y="870"/>
                </a:lnTo>
                <a:lnTo>
                  <a:pt x="325" y="877"/>
                </a:lnTo>
                <a:lnTo>
                  <a:pt x="345" y="882"/>
                </a:lnTo>
                <a:lnTo>
                  <a:pt x="366" y="886"/>
                </a:lnTo>
                <a:lnTo>
                  <a:pt x="386" y="889"/>
                </a:lnTo>
                <a:lnTo>
                  <a:pt x="408" y="892"/>
                </a:lnTo>
                <a:lnTo>
                  <a:pt x="408" y="629"/>
                </a:lnTo>
                <a:lnTo>
                  <a:pt x="408" y="629"/>
                </a:lnTo>
                <a:lnTo>
                  <a:pt x="392" y="625"/>
                </a:lnTo>
                <a:lnTo>
                  <a:pt x="378" y="619"/>
                </a:lnTo>
                <a:lnTo>
                  <a:pt x="363" y="613"/>
                </a:lnTo>
                <a:lnTo>
                  <a:pt x="349" y="606"/>
                </a:lnTo>
                <a:lnTo>
                  <a:pt x="337" y="597"/>
                </a:lnTo>
                <a:lnTo>
                  <a:pt x="325" y="587"/>
                </a:lnTo>
                <a:lnTo>
                  <a:pt x="313" y="576"/>
                </a:lnTo>
                <a:lnTo>
                  <a:pt x="303" y="565"/>
                </a:lnTo>
                <a:lnTo>
                  <a:pt x="294" y="552"/>
                </a:lnTo>
                <a:lnTo>
                  <a:pt x="285" y="539"/>
                </a:lnTo>
                <a:lnTo>
                  <a:pt x="278" y="526"/>
                </a:lnTo>
                <a:lnTo>
                  <a:pt x="272" y="511"/>
                </a:lnTo>
                <a:lnTo>
                  <a:pt x="267" y="496"/>
                </a:lnTo>
                <a:lnTo>
                  <a:pt x="264" y="480"/>
                </a:lnTo>
                <a:lnTo>
                  <a:pt x="261" y="463"/>
                </a:lnTo>
                <a:lnTo>
                  <a:pt x="261" y="448"/>
                </a:lnTo>
                <a:lnTo>
                  <a:pt x="261" y="448"/>
                </a:lnTo>
                <a:close/>
                <a:moveTo>
                  <a:pt x="485" y="629"/>
                </a:moveTo>
                <a:lnTo>
                  <a:pt x="485" y="892"/>
                </a:lnTo>
                <a:lnTo>
                  <a:pt x="485" y="892"/>
                </a:lnTo>
                <a:lnTo>
                  <a:pt x="506" y="889"/>
                </a:lnTo>
                <a:lnTo>
                  <a:pt x="525" y="887"/>
                </a:lnTo>
                <a:lnTo>
                  <a:pt x="545" y="883"/>
                </a:lnTo>
                <a:lnTo>
                  <a:pt x="565" y="879"/>
                </a:lnTo>
                <a:lnTo>
                  <a:pt x="583" y="873"/>
                </a:lnTo>
                <a:lnTo>
                  <a:pt x="602" y="867"/>
                </a:lnTo>
                <a:lnTo>
                  <a:pt x="620" y="859"/>
                </a:lnTo>
                <a:lnTo>
                  <a:pt x="638" y="851"/>
                </a:lnTo>
                <a:lnTo>
                  <a:pt x="655" y="843"/>
                </a:lnTo>
                <a:lnTo>
                  <a:pt x="671" y="833"/>
                </a:lnTo>
                <a:lnTo>
                  <a:pt x="688" y="823"/>
                </a:lnTo>
                <a:lnTo>
                  <a:pt x="704" y="813"/>
                </a:lnTo>
                <a:lnTo>
                  <a:pt x="719" y="801"/>
                </a:lnTo>
                <a:lnTo>
                  <a:pt x="734" y="789"/>
                </a:lnTo>
                <a:lnTo>
                  <a:pt x="748" y="777"/>
                </a:lnTo>
                <a:lnTo>
                  <a:pt x="763" y="763"/>
                </a:lnTo>
                <a:lnTo>
                  <a:pt x="776" y="749"/>
                </a:lnTo>
                <a:lnTo>
                  <a:pt x="788" y="735"/>
                </a:lnTo>
                <a:lnTo>
                  <a:pt x="800" y="720"/>
                </a:lnTo>
                <a:lnTo>
                  <a:pt x="812" y="705"/>
                </a:lnTo>
                <a:lnTo>
                  <a:pt x="823" y="689"/>
                </a:lnTo>
                <a:lnTo>
                  <a:pt x="832" y="672"/>
                </a:lnTo>
                <a:lnTo>
                  <a:pt x="842" y="655"/>
                </a:lnTo>
                <a:lnTo>
                  <a:pt x="850" y="637"/>
                </a:lnTo>
                <a:lnTo>
                  <a:pt x="859" y="621"/>
                </a:lnTo>
                <a:lnTo>
                  <a:pt x="866" y="603"/>
                </a:lnTo>
                <a:lnTo>
                  <a:pt x="872" y="583"/>
                </a:lnTo>
                <a:lnTo>
                  <a:pt x="878" y="565"/>
                </a:lnTo>
                <a:lnTo>
                  <a:pt x="883" y="546"/>
                </a:lnTo>
                <a:lnTo>
                  <a:pt x="886" y="526"/>
                </a:lnTo>
                <a:lnTo>
                  <a:pt x="889" y="507"/>
                </a:lnTo>
                <a:lnTo>
                  <a:pt x="891" y="486"/>
                </a:lnTo>
                <a:lnTo>
                  <a:pt x="628" y="486"/>
                </a:lnTo>
                <a:lnTo>
                  <a:pt x="628" y="486"/>
                </a:lnTo>
                <a:lnTo>
                  <a:pt x="625" y="499"/>
                </a:lnTo>
                <a:lnTo>
                  <a:pt x="621" y="513"/>
                </a:lnTo>
                <a:lnTo>
                  <a:pt x="616" y="525"/>
                </a:lnTo>
                <a:lnTo>
                  <a:pt x="610" y="537"/>
                </a:lnTo>
                <a:lnTo>
                  <a:pt x="603" y="549"/>
                </a:lnTo>
                <a:lnTo>
                  <a:pt x="596" y="559"/>
                </a:lnTo>
                <a:lnTo>
                  <a:pt x="587" y="569"/>
                </a:lnTo>
                <a:lnTo>
                  <a:pt x="578" y="579"/>
                </a:lnTo>
                <a:lnTo>
                  <a:pt x="568" y="588"/>
                </a:lnTo>
                <a:lnTo>
                  <a:pt x="559" y="597"/>
                </a:lnTo>
                <a:lnTo>
                  <a:pt x="548" y="604"/>
                </a:lnTo>
                <a:lnTo>
                  <a:pt x="536" y="611"/>
                </a:lnTo>
                <a:lnTo>
                  <a:pt x="524" y="617"/>
                </a:lnTo>
                <a:lnTo>
                  <a:pt x="512" y="622"/>
                </a:lnTo>
                <a:lnTo>
                  <a:pt x="499" y="625"/>
                </a:lnTo>
                <a:lnTo>
                  <a:pt x="485" y="629"/>
                </a:lnTo>
                <a:lnTo>
                  <a:pt x="485" y="6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0" name="テキスト ボックス 259"/>
          <p:cNvSpPr txBox="1"/>
          <p:nvPr/>
        </p:nvSpPr>
        <p:spPr>
          <a:xfrm>
            <a:off x="7187639" y="1327121"/>
            <a:ext cx="1668837" cy="253071"/>
          </a:xfrm>
          <a:prstGeom prst="rect">
            <a:avLst/>
          </a:prstGeom>
          <a:noFill/>
        </p:spPr>
        <p:txBody>
          <a:bodyPr wrap="square" rtlCol="0">
            <a:spAutoFit/>
          </a:bodyPr>
          <a:lstStyle/>
          <a:p>
            <a:pPr algn="ctr"/>
            <a:r>
              <a:rPr kumimoji="1" lang="ja-JP" altLang="en-US" sz="1200">
                <a:solidFill>
                  <a:schemeClr val="accent4"/>
                </a:solidFill>
              </a:rPr>
              <a:t>経営ダッシュボード</a:t>
            </a:r>
          </a:p>
        </p:txBody>
      </p:sp>
      <p:sp>
        <p:nvSpPr>
          <p:cNvPr id="261" name="テキスト ボックス 260"/>
          <p:cNvSpPr txBox="1"/>
          <p:nvPr/>
        </p:nvSpPr>
        <p:spPr>
          <a:xfrm>
            <a:off x="7178095" y="2113467"/>
            <a:ext cx="1668837" cy="253071"/>
          </a:xfrm>
          <a:prstGeom prst="rect">
            <a:avLst/>
          </a:prstGeom>
          <a:noFill/>
        </p:spPr>
        <p:txBody>
          <a:bodyPr wrap="square" rtlCol="0">
            <a:spAutoFit/>
          </a:bodyPr>
          <a:lstStyle/>
          <a:p>
            <a:pPr algn="ctr"/>
            <a:r>
              <a:rPr lang="ja-JP" altLang="en-US" sz="1200">
                <a:solidFill>
                  <a:schemeClr val="accent4"/>
                </a:solidFill>
              </a:rPr>
              <a:t>セグメント分析</a:t>
            </a:r>
            <a:endParaRPr kumimoji="1" lang="ja-JP" altLang="en-US" sz="1200">
              <a:solidFill>
                <a:schemeClr val="accent4"/>
              </a:solidFill>
            </a:endParaRPr>
          </a:p>
        </p:txBody>
      </p:sp>
      <p:sp>
        <p:nvSpPr>
          <p:cNvPr id="262" name="テキスト ボックス 261"/>
          <p:cNvSpPr txBox="1"/>
          <p:nvPr/>
        </p:nvSpPr>
        <p:spPr>
          <a:xfrm>
            <a:off x="7186980" y="2932496"/>
            <a:ext cx="1668837" cy="253071"/>
          </a:xfrm>
          <a:prstGeom prst="rect">
            <a:avLst/>
          </a:prstGeom>
          <a:noFill/>
        </p:spPr>
        <p:txBody>
          <a:bodyPr wrap="square" rtlCol="0">
            <a:spAutoFit/>
          </a:bodyPr>
          <a:lstStyle/>
          <a:p>
            <a:pPr algn="ctr"/>
            <a:r>
              <a:rPr lang="en-US" altLang="ja-JP" sz="1200">
                <a:solidFill>
                  <a:schemeClr val="accent4"/>
                </a:solidFill>
              </a:rPr>
              <a:t>KPI</a:t>
            </a:r>
            <a:r>
              <a:rPr lang="ja-JP" altLang="en-US" sz="1200">
                <a:solidFill>
                  <a:schemeClr val="accent4"/>
                </a:solidFill>
              </a:rPr>
              <a:t>分析</a:t>
            </a:r>
            <a:endParaRPr kumimoji="1" lang="ja-JP" altLang="en-US" sz="1200">
              <a:solidFill>
                <a:schemeClr val="accent4"/>
              </a:solidFill>
            </a:endParaRPr>
          </a:p>
        </p:txBody>
      </p:sp>
      <p:cxnSp>
        <p:nvCxnSpPr>
          <p:cNvPr id="263" name="直線矢印コネクタ 79"/>
          <p:cNvCxnSpPr/>
          <p:nvPr/>
        </p:nvCxnSpPr>
        <p:spPr>
          <a:xfrm flipH="1" flipV="1">
            <a:off x="8440498" y="3975960"/>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64" name="テキスト ボックス 263"/>
          <p:cNvSpPr txBox="1"/>
          <p:nvPr/>
        </p:nvSpPr>
        <p:spPr>
          <a:xfrm>
            <a:off x="633221" y="617407"/>
            <a:ext cx="1785491" cy="253071"/>
          </a:xfrm>
          <a:prstGeom prst="rect">
            <a:avLst/>
          </a:prstGeom>
          <a:noFill/>
        </p:spPr>
        <p:txBody>
          <a:bodyPr wrap="square" rtlCol="0">
            <a:spAutoFit/>
          </a:bodyPr>
          <a:lstStyle/>
          <a:p>
            <a:r>
              <a:rPr kumimoji="1" lang="ja-JP" altLang="en-US" sz="1200" b="1">
                <a:solidFill>
                  <a:schemeClr val="tx2"/>
                </a:solidFill>
              </a:rPr>
              <a:t>建設仮勘定オプション</a:t>
            </a:r>
          </a:p>
        </p:txBody>
      </p:sp>
      <p:sp>
        <p:nvSpPr>
          <p:cNvPr id="265" name="正方形/長方形 264"/>
          <p:cNvSpPr/>
          <p:nvPr/>
        </p:nvSpPr>
        <p:spPr>
          <a:xfrm>
            <a:off x="3013359" y="1076514"/>
            <a:ext cx="1356568"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経費・仮払精算入力</a:t>
            </a:r>
            <a:endParaRPr kumimoji="1" lang="ja-JP" altLang="en-US" sz="1000"/>
          </a:p>
        </p:txBody>
      </p:sp>
      <p:sp>
        <p:nvSpPr>
          <p:cNvPr id="266" name="テキスト ボックス 265"/>
          <p:cNvSpPr txBox="1"/>
          <p:nvPr/>
        </p:nvSpPr>
        <p:spPr>
          <a:xfrm>
            <a:off x="5410191" y="4460333"/>
            <a:ext cx="1261884" cy="276999"/>
          </a:xfrm>
          <a:prstGeom prst="rect">
            <a:avLst/>
          </a:prstGeom>
          <a:noFill/>
        </p:spPr>
        <p:txBody>
          <a:bodyPr wrap="none" rtlCol="0">
            <a:spAutoFit/>
          </a:bodyPr>
          <a:lstStyle/>
          <a:p>
            <a:r>
              <a:rPr kumimoji="1" lang="ja-JP" altLang="en-US" sz="1200" b="1">
                <a:solidFill>
                  <a:srgbClr val="008CCF"/>
                </a:solidFill>
              </a:rPr>
              <a:t>電債オプション</a:t>
            </a:r>
          </a:p>
        </p:txBody>
      </p:sp>
      <p:sp>
        <p:nvSpPr>
          <p:cNvPr id="267" name="角丸四角形 266"/>
          <p:cNvSpPr/>
          <p:nvPr/>
        </p:nvSpPr>
        <p:spPr>
          <a:xfrm>
            <a:off x="7668344" y="3541188"/>
            <a:ext cx="360000" cy="1093564"/>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勤怠管理</a:t>
            </a:r>
            <a:endParaRPr lang="en-US" altLang="ja-JP" sz="1400" b="1">
              <a:solidFill>
                <a:schemeClr val="accent3"/>
              </a:solidFill>
            </a:endParaRPr>
          </a:p>
        </p:txBody>
      </p:sp>
      <p:cxnSp>
        <p:nvCxnSpPr>
          <p:cNvPr id="268" name="直線矢印コネクタ 79"/>
          <p:cNvCxnSpPr/>
          <p:nvPr/>
        </p:nvCxnSpPr>
        <p:spPr>
          <a:xfrm flipH="1" flipV="1">
            <a:off x="8011983" y="3974221"/>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9" name="直線矢印コネクタ 79"/>
          <p:cNvCxnSpPr/>
          <p:nvPr/>
        </p:nvCxnSpPr>
        <p:spPr>
          <a:xfrm flipH="1" flipV="1">
            <a:off x="7556381" y="3973236"/>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0" name="直線矢印コネクタ 79"/>
          <p:cNvCxnSpPr/>
          <p:nvPr/>
        </p:nvCxnSpPr>
        <p:spPr>
          <a:xfrm rot="10800000">
            <a:off x="6391275" y="2722858"/>
            <a:ext cx="1718067" cy="1710469"/>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1" name="テキスト ボックス 270"/>
          <p:cNvSpPr txBox="1"/>
          <p:nvPr/>
        </p:nvSpPr>
        <p:spPr>
          <a:xfrm>
            <a:off x="6831527" y="4424027"/>
            <a:ext cx="1257582" cy="196834"/>
          </a:xfrm>
          <a:prstGeom prst="rect">
            <a:avLst/>
          </a:prstGeom>
          <a:noFill/>
        </p:spPr>
        <p:txBody>
          <a:bodyPr wrap="square" rtlCol="0">
            <a:spAutoFit/>
          </a:bodyPr>
          <a:lstStyle/>
          <a:p>
            <a:pPr algn="ctr"/>
            <a:r>
              <a:rPr lang="ja-JP" altLang="en-US" sz="800"/>
              <a:t>退職金・退職引当</a:t>
            </a:r>
            <a:endParaRPr kumimoji="1" lang="ja-JP" altLang="en-US" sz="800"/>
          </a:p>
        </p:txBody>
      </p:sp>
      <p:cxnSp>
        <p:nvCxnSpPr>
          <p:cNvPr id="272" name="直線矢印コネクタ 79"/>
          <p:cNvCxnSpPr/>
          <p:nvPr/>
        </p:nvCxnSpPr>
        <p:spPr>
          <a:xfrm flipV="1">
            <a:off x="7794641" y="3207929"/>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3" name="テキスト ボックス 272"/>
          <p:cNvSpPr txBox="1"/>
          <p:nvPr/>
        </p:nvSpPr>
        <p:spPr>
          <a:xfrm>
            <a:off x="7793901" y="3001128"/>
            <a:ext cx="307777" cy="660290"/>
          </a:xfrm>
          <a:prstGeom prst="rect">
            <a:avLst/>
          </a:prstGeom>
          <a:noFill/>
        </p:spPr>
        <p:txBody>
          <a:bodyPr vert="eaVert" wrap="square" rtlCol="0" anchor="ctr">
            <a:spAutoFit/>
          </a:bodyPr>
          <a:lstStyle/>
          <a:p>
            <a:pPr algn="ctr"/>
            <a:r>
              <a:rPr lang="ja-JP" altLang="en-US" sz="800"/>
              <a:t>勤怠情報</a:t>
            </a:r>
            <a:endParaRPr lang="en-US" altLang="ja-JP" sz="800"/>
          </a:p>
        </p:txBody>
      </p:sp>
      <p:cxnSp>
        <p:nvCxnSpPr>
          <p:cNvPr id="274" name="直線矢印コネクタ 79"/>
          <p:cNvCxnSpPr/>
          <p:nvPr/>
        </p:nvCxnSpPr>
        <p:spPr>
          <a:xfrm flipV="1">
            <a:off x="7362593" y="3207929"/>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5" name="テキスト ボックス 274"/>
          <p:cNvSpPr txBox="1"/>
          <p:nvPr/>
        </p:nvSpPr>
        <p:spPr>
          <a:xfrm>
            <a:off x="7361853" y="3001128"/>
            <a:ext cx="307777" cy="660290"/>
          </a:xfrm>
          <a:prstGeom prst="rect">
            <a:avLst/>
          </a:prstGeom>
          <a:noFill/>
        </p:spPr>
        <p:txBody>
          <a:bodyPr vert="eaVert" wrap="square" rtlCol="0" anchor="ctr">
            <a:spAutoFit/>
          </a:bodyPr>
          <a:lstStyle/>
          <a:p>
            <a:pPr algn="ctr"/>
            <a:r>
              <a:rPr lang="ja-JP" altLang="en-US" sz="800"/>
              <a:t>給与情報</a:t>
            </a:r>
            <a:endParaRPr lang="en-US" altLang="ja-JP" sz="800"/>
          </a:p>
        </p:txBody>
      </p:sp>
      <p:sp>
        <p:nvSpPr>
          <p:cNvPr id="5" name="フッター プレースホルダー 3">
            <a:extLst>
              <a:ext uri="{FF2B5EF4-FFF2-40B4-BE49-F238E27FC236}">
                <a16:creationId xmlns:a16="http://schemas.microsoft.com/office/drawing/2014/main" id="{7FD449A7-C969-F150-5B2B-1C1DC6576E45}"/>
              </a:ext>
            </a:extLst>
          </p:cNvPr>
          <p:cNvSpPr txBox="1">
            <a:spLocks/>
          </p:cNvSpPr>
          <p:nvPr/>
        </p:nvSpPr>
        <p:spPr>
          <a:xfrm>
            <a:off x="252000" y="4967172"/>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95176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タイトル 2"/>
          <p:cNvSpPr>
            <a:spLocks noGrp="1"/>
          </p:cNvSpPr>
          <p:nvPr>
            <p:ph type="title"/>
          </p:nvPr>
        </p:nvSpPr>
        <p:spPr/>
        <p:txBody>
          <a:bodyPr/>
          <a:lstStyle/>
          <a:p>
            <a:r>
              <a:rPr lang="ja-JP" altLang="en-US"/>
              <a:t>統合会計システムフロー（全体）</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AutoShape 5"/>
          <p:cNvSpPr>
            <a:spLocks noChangeArrowheads="1"/>
          </p:cNvSpPr>
          <p:nvPr/>
        </p:nvSpPr>
        <p:spPr bwMode="gray">
          <a:xfrm>
            <a:off x="3225527" y="2958298"/>
            <a:ext cx="2700426" cy="1973702"/>
          </a:xfrm>
          <a:prstGeom prst="roundRect">
            <a:avLst>
              <a:gd name="adj" fmla="val 2389"/>
            </a:avLst>
          </a:prstGeom>
          <a:solidFill>
            <a:srgbClr val="FFFFFF">
              <a:lumMod val="95000"/>
            </a:srgbClr>
          </a:solidFill>
          <a:ln w="381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600" b="1" i="0" u="none" strike="noStrike" kern="0" cap="none" spc="0" normalizeH="0" baseline="0" noProof="0">
              <a:ln>
                <a:noFill/>
              </a:ln>
              <a:solidFill>
                <a:srgbClr val="434343"/>
              </a:solidFill>
              <a:effectLst/>
              <a:uLnTx/>
              <a:uFillTx/>
              <a:cs typeface="Arial Unicode MS" pitchFamily="50" charset="-128"/>
            </a:endParaRPr>
          </a:p>
        </p:txBody>
      </p:sp>
      <p:sp>
        <p:nvSpPr>
          <p:cNvPr id="6" name="AutoShape 39"/>
          <p:cNvSpPr>
            <a:spLocks noChangeArrowheads="1"/>
          </p:cNvSpPr>
          <p:nvPr/>
        </p:nvSpPr>
        <p:spPr bwMode="gray">
          <a:xfrm>
            <a:off x="359532" y="2319722"/>
            <a:ext cx="8434076" cy="322924"/>
          </a:xfrm>
          <a:prstGeom prst="roundRect">
            <a:avLst>
              <a:gd name="adj" fmla="val 10880"/>
            </a:avLst>
          </a:prstGeom>
          <a:solidFill>
            <a:srgbClr val="EE5500"/>
          </a:solidFill>
          <a:ln w="25400" cap="flat" cmpd="sng" algn="ctr">
            <a:no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ワークフロー承認　（承認・差戻）</a:t>
            </a:r>
          </a:p>
        </p:txBody>
      </p:sp>
      <p:sp>
        <p:nvSpPr>
          <p:cNvPr id="7" name="フローチャート : 磁気ディスク 7"/>
          <p:cNvSpPr/>
          <p:nvPr/>
        </p:nvSpPr>
        <p:spPr>
          <a:xfrm>
            <a:off x="539552" y="3003798"/>
            <a:ext cx="1080120" cy="528150"/>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入金予定</a:t>
            </a:r>
            <a:endParaRPr kumimoji="0" lang="en-US" altLang="ja-JP" sz="1600" b="1" i="0" u="none" strike="noStrike" kern="0" cap="none" spc="0" normalizeH="0" baseline="0" noProof="0">
              <a:ln>
                <a:noFill/>
              </a:ln>
              <a:solidFill>
                <a:srgbClr val="FFFFFF"/>
              </a:solidFill>
              <a:effectLst/>
              <a:uLnTx/>
              <a:uFillTx/>
            </a:endParaRPr>
          </a:p>
        </p:txBody>
      </p:sp>
      <p:sp>
        <p:nvSpPr>
          <p:cNvPr id="8" name="フローチャート : 磁気ディスク 8"/>
          <p:cNvSpPr/>
          <p:nvPr/>
        </p:nvSpPr>
        <p:spPr>
          <a:xfrm>
            <a:off x="3679475" y="3075872"/>
            <a:ext cx="1814462" cy="948012"/>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srgbClr val="FFFFFF"/>
                </a:solidFill>
                <a:effectLst/>
                <a:uLnTx/>
                <a:uFillTx/>
                <a:latin typeface="Meiryo UI" pitchFamily="50" charset="-128"/>
                <a:ea typeface="Meiryo UI" pitchFamily="50" charset="-128"/>
                <a:cs typeface="Meiryo UI" pitchFamily="50" charset="-128"/>
              </a:rPr>
              <a:t>総勘定元帳</a:t>
            </a:r>
          </a:p>
        </p:txBody>
      </p:sp>
      <p:sp>
        <p:nvSpPr>
          <p:cNvPr id="9" name="角丸四角形 8"/>
          <p:cNvSpPr/>
          <p:nvPr/>
        </p:nvSpPr>
        <p:spPr>
          <a:xfrm>
            <a:off x="3323851" y="1005648"/>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振替伝票</a:t>
            </a:r>
            <a:endParaRPr kumimoji="0" lang="en-US" altLang="ja-JP" sz="1600" b="1" kern="0">
              <a:solidFill>
                <a:sysClr val="window" lastClr="FFFFFF"/>
              </a:solidFill>
              <a:cs typeface="メイリオ" panose="020B0604030504040204" pitchFamily="50" charset="-128"/>
            </a:endParaRPr>
          </a:p>
        </p:txBody>
      </p:sp>
      <p:sp>
        <p:nvSpPr>
          <p:cNvPr id="10" name="Text Box 76"/>
          <p:cNvSpPr txBox="1">
            <a:spLocks noChangeArrowheads="1"/>
          </p:cNvSpPr>
          <p:nvPr/>
        </p:nvSpPr>
        <p:spPr bwMode="auto">
          <a:xfrm>
            <a:off x="71500" y="621287"/>
            <a:ext cx="1799691"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債権計上</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1" name="Text Box 76"/>
          <p:cNvSpPr txBox="1">
            <a:spLocks noChangeArrowheads="1"/>
          </p:cNvSpPr>
          <p:nvPr/>
        </p:nvSpPr>
        <p:spPr bwMode="auto">
          <a:xfrm>
            <a:off x="1583668" y="621287"/>
            <a:ext cx="1525326"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入　金</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2" name="Text Box 76"/>
          <p:cNvSpPr txBox="1">
            <a:spLocks noChangeArrowheads="1"/>
          </p:cNvSpPr>
          <p:nvPr/>
        </p:nvSpPr>
        <p:spPr bwMode="auto">
          <a:xfrm>
            <a:off x="3065064" y="627534"/>
            <a:ext cx="1830972"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財務会計</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3" name="Text Box 76"/>
          <p:cNvSpPr txBox="1">
            <a:spLocks noChangeArrowheads="1"/>
          </p:cNvSpPr>
          <p:nvPr/>
        </p:nvSpPr>
        <p:spPr bwMode="auto">
          <a:xfrm>
            <a:off x="4391980" y="627534"/>
            <a:ext cx="1798914"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管理会計</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4" name="Text Box 76"/>
          <p:cNvSpPr txBox="1">
            <a:spLocks noChangeArrowheads="1"/>
          </p:cNvSpPr>
          <p:nvPr/>
        </p:nvSpPr>
        <p:spPr bwMode="auto">
          <a:xfrm>
            <a:off x="5925952" y="625438"/>
            <a:ext cx="1922519"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外部支払</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5" name="Text Box 76"/>
          <p:cNvSpPr txBox="1">
            <a:spLocks noChangeArrowheads="1"/>
          </p:cNvSpPr>
          <p:nvPr/>
        </p:nvSpPr>
        <p:spPr bwMode="auto">
          <a:xfrm>
            <a:off x="7380312" y="626400"/>
            <a:ext cx="1763688"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社員支払</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6" name="フローチャート : 磁気ディスク 16"/>
          <p:cNvSpPr/>
          <p:nvPr/>
        </p:nvSpPr>
        <p:spPr>
          <a:xfrm>
            <a:off x="1660457" y="3009674"/>
            <a:ext cx="1030749" cy="535909"/>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入金</a:t>
            </a:r>
            <a:endParaRPr kumimoji="0" lang="en-US" altLang="ja-JP" sz="1600" b="1" i="0" u="none" strike="noStrike" kern="0" cap="none" spc="0" normalizeH="0" baseline="0" noProof="0">
              <a:ln>
                <a:noFill/>
              </a:ln>
              <a:solidFill>
                <a:srgbClr val="FFFFFF"/>
              </a:solidFill>
              <a:effectLst/>
              <a:uLnTx/>
              <a:uFillTx/>
            </a:endParaRPr>
          </a:p>
        </p:txBody>
      </p:sp>
      <p:sp>
        <p:nvSpPr>
          <p:cNvPr id="18" name="角丸四角形 17"/>
          <p:cNvSpPr/>
          <p:nvPr/>
        </p:nvSpPr>
        <p:spPr>
          <a:xfrm>
            <a:off x="6235010" y="102357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支払伝票</a:t>
            </a:r>
            <a:endParaRPr kumimoji="0" lang="en-US" altLang="ja-JP" sz="1600" b="1" kern="0">
              <a:solidFill>
                <a:sysClr val="window" lastClr="FFFFFF"/>
              </a:solidFill>
              <a:cs typeface="メイリオ" panose="020B0604030504040204" pitchFamily="50" charset="-128"/>
            </a:endParaRPr>
          </a:p>
        </p:txBody>
      </p:sp>
      <p:sp>
        <p:nvSpPr>
          <p:cNvPr id="19" name="角丸四角形 18"/>
          <p:cNvSpPr/>
          <p:nvPr/>
        </p:nvSpPr>
        <p:spPr>
          <a:xfrm>
            <a:off x="7632340" y="102357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仮払申請</a:t>
            </a:r>
            <a:endParaRPr kumimoji="0" lang="en-US" altLang="ja-JP" sz="1600" b="1" kern="0">
              <a:solidFill>
                <a:sysClr val="window" lastClr="FFFFFF"/>
              </a:solidFill>
              <a:cs typeface="メイリオ" panose="020B0604030504040204" pitchFamily="50" charset="-128"/>
            </a:endParaRPr>
          </a:p>
        </p:txBody>
      </p:sp>
      <p:sp>
        <p:nvSpPr>
          <p:cNvPr id="20" name="角丸四角形 19"/>
          <p:cNvSpPr/>
          <p:nvPr/>
        </p:nvSpPr>
        <p:spPr>
          <a:xfrm>
            <a:off x="7632000" y="1491630"/>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経費精算</a:t>
            </a:r>
            <a:endParaRPr kumimoji="0" lang="en-US" altLang="ja-JP" sz="1600" b="1" kern="0">
              <a:solidFill>
                <a:sysClr val="window" lastClr="FFFFFF"/>
              </a:solidFill>
              <a:cs typeface="メイリオ" panose="020B0604030504040204" pitchFamily="50" charset="-128"/>
            </a:endParaRPr>
          </a:p>
        </p:txBody>
      </p:sp>
      <p:sp>
        <p:nvSpPr>
          <p:cNvPr id="21" name="角丸四角形 20"/>
          <p:cNvSpPr/>
          <p:nvPr/>
        </p:nvSpPr>
        <p:spPr>
          <a:xfrm>
            <a:off x="7033492" y="3046107"/>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支払分割</a:t>
            </a:r>
            <a:endParaRPr kumimoji="0" lang="en-US" altLang="ja-JP" sz="1600" b="1" kern="0">
              <a:solidFill>
                <a:sysClr val="window" lastClr="FFFFFF"/>
              </a:solidFill>
              <a:cs typeface="メイリオ" panose="020B0604030504040204" pitchFamily="50" charset="-128"/>
            </a:endParaRPr>
          </a:p>
        </p:txBody>
      </p:sp>
      <p:sp>
        <p:nvSpPr>
          <p:cNvPr id="24" name="角丸四角形 23"/>
          <p:cNvSpPr/>
          <p:nvPr/>
        </p:nvSpPr>
        <p:spPr>
          <a:xfrm>
            <a:off x="1716835" y="100564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入金伝票</a:t>
            </a:r>
            <a:endParaRPr kumimoji="0" lang="en-US" altLang="ja-JP" sz="1600" b="1" kern="0">
              <a:solidFill>
                <a:sysClr val="window" lastClr="FFFFFF"/>
              </a:solidFill>
              <a:cs typeface="メイリオ" panose="020B0604030504040204" pitchFamily="50" charset="-128"/>
            </a:endParaRPr>
          </a:p>
        </p:txBody>
      </p:sp>
      <p:sp>
        <p:nvSpPr>
          <p:cNvPr id="25" name="角丸四角形 24"/>
          <p:cNvSpPr/>
          <p:nvPr/>
        </p:nvSpPr>
        <p:spPr>
          <a:xfrm>
            <a:off x="350007" y="100564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債権伝票</a:t>
            </a:r>
            <a:endParaRPr kumimoji="0" lang="en-US" altLang="ja-JP" sz="1600" b="1" kern="0">
              <a:solidFill>
                <a:sysClr val="window" lastClr="FFFFFF"/>
              </a:solidFill>
              <a:cs typeface="メイリオ" panose="020B0604030504040204" pitchFamily="50" charset="-128"/>
            </a:endParaRPr>
          </a:p>
        </p:txBody>
      </p:sp>
      <p:sp>
        <p:nvSpPr>
          <p:cNvPr id="26" name="角丸四角形 25"/>
          <p:cNvSpPr/>
          <p:nvPr/>
        </p:nvSpPr>
        <p:spPr>
          <a:xfrm>
            <a:off x="1717395" y="1480832"/>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36000" tIns="45718" rIns="36000" bIns="45718" rtlCol="0" anchor="ctr"/>
          <a:lstStyle/>
          <a:p>
            <a:pPr algn="ctr">
              <a:defRPr/>
            </a:pPr>
            <a:r>
              <a:rPr kumimoji="0" lang="en-US" altLang="ja-JP" sz="1500" b="1" kern="0">
                <a:solidFill>
                  <a:srgbClr val="FFFFFF"/>
                </a:solidFill>
                <a:cs typeface="メイリオ" panose="020B0604030504040204" pitchFamily="50" charset="-128"/>
              </a:rPr>
              <a:t>FB</a:t>
            </a:r>
            <a:r>
              <a:rPr kumimoji="0" lang="ja-JP" altLang="en-US" sz="1500" b="1" kern="0">
                <a:solidFill>
                  <a:srgbClr val="FFFFFF"/>
                </a:solidFill>
                <a:cs typeface="メイリオ" panose="020B0604030504040204" pitchFamily="50" charset="-128"/>
              </a:rPr>
              <a:t>入金取込</a:t>
            </a:r>
            <a:endParaRPr kumimoji="0" lang="en-US" altLang="ja-JP" sz="1500" b="1" kern="0">
              <a:solidFill>
                <a:srgbClr val="FFFFFF"/>
              </a:solidFill>
              <a:cs typeface="メイリオ" panose="020B0604030504040204" pitchFamily="50" charset="-128"/>
            </a:endParaRPr>
          </a:p>
        </p:txBody>
      </p:sp>
      <p:sp>
        <p:nvSpPr>
          <p:cNvPr id="27" name="角丸四角形 26"/>
          <p:cNvSpPr/>
          <p:nvPr/>
        </p:nvSpPr>
        <p:spPr>
          <a:xfrm>
            <a:off x="309989" y="3737977"/>
            <a:ext cx="865895" cy="626615"/>
          </a:xfrm>
          <a:prstGeom prst="roundRect">
            <a:avLst>
              <a:gd name="adj" fmla="val 10028"/>
            </a:avLst>
          </a:prstGeom>
          <a:no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b="1" kern="0">
                <a:solidFill>
                  <a:srgbClr val="9BC954">
                    <a:lumMod val="75000"/>
                  </a:srgbClr>
                </a:solidFill>
                <a:cs typeface="メイリオ" panose="020B0604030504040204" pitchFamily="50" charset="-128"/>
              </a:rPr>
              <a:t>請求書</a:t>
            </a:r>
            <a:endParaRPr kumimoji="0" lang="en-US" altLang="ja-JP" sz="1400" b="1" kern="0">
              <a:solidFill>
                <a:srgbClr val="9BC954">
                  <a:lumMod val="75000"/>
                </a:srgbClr>
              </a:solidFill>
              <a:cs typeface="メイリオ" panose="020B0604030504040204" pitchFamily="50" charset="-128"/>
            </a:endParaRPr>
          </a:p>
          <a:p>
            <a:pPr algn="ctr">
              <a:defRPr/>
            </a:pPr>
            <a:r>
              <a:rPr kumimoji="0" lang="ja-JP" altLang="en-US" sz="1400" b="1" kern="0">
                <a:solidFill>
                  <a:srgbClr val="9BC954">
                    <a:lumMod val="75000"/>
                  </a:srgbClr>
                </a:solidFill>
                <a:cs typeface="メイリオ" panose="020B0604030504040204" pitchFamily="50" charset="-128"/>
              </a:rPr>
              <a:t>出力</a:t>
            </a:r>
            <a:endParaRPr kumimoji="0" lang="en-US" altLang="ja-JP" sz="1400" b="1" kern="0">
              <a:solidFill>
                <a:srgbClr val="9BC954">
                  <a:lumMod val="75000"/>
                </a:srgbClr>
              </a:solidFill>
              <a:cs typeface="メイリオ" panose="020B0604030504040204" pitchFamily="50" charset="-128"/>
            </a:endParaRPr>
          </a:p>
        </p:txBody>
      </p:sp>
      <p:sp>
        <p:nvSpPr>
          <p:cNvPr id="28" name="角丸四角形 27"/>
          <p:cNvSpPr/>
          <p:nvPr/>
        </p:nvSpPr>
        <p:spPr>
          <a:xfrm>
            <a:off x="6235200" y="1491630"/>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定例支払</a:t>
            </a:r>
            <a:endParaRPr kumimoji="0" lang="en-US" altLang="ja-JP" sz="1600" b="1" kern="0">
              <a:solidFill>
                <a:sysClr val="window" lastClr="FFFFFF"/>
              </a:solidFill>
              <a:cs typeface="メイリオ" panose="020B0604030504040204" pitchFamily="50" charset="-128"/>
            </a:endParaRPr>
          </a:p>
        </p:txBody>
      </p:sp>
      <p:sp>
        <p:nvSpPr>
          <p:cNvPr id="29" name="角丸四角形 28"/>
          <p:cNvSpPr/>
          <p:nvPr/>
        </p:nvSpPr>
        <p:spPr>
          <a:xfrm>
            <a:off x="4680012" y="1014325"/>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予算管理</a:t>
            </a:r>
            <a:endParaRPr kumimoji="0" lang="en-US" altLang="ja-JP" sz="1600" b="1" kern="0">
              <a:solidFill>
                <a:sysClr val="window" lastClr="FFFFFF"/>
              </a:solidFill>
              <a:cs typeface="メイリオ" panose="020B0604030504040204" pitchFamily="50" charset="-128"/>
            </a:endParaRPr>
          </a:p>
        </p:txBody>
      </p:sp>
      <p:sp>
        <p:nvSpPr>
          <p:cNvPr id="30" name="角丸四角形 29"/>
          <p:cNvSpPr/>
          <p:nvPr/>
        </p:nvSpPr>
        <p:spPr>
          <a:xfrm>
            <a:off x="4680000" y="1480832"/>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配賦処理</a:t>
            </a:r>
            <a:endParaRPr kumimoji="0" lang="en-US" altLang="ja-JP" sz="1600" b="1" kern="0">
              <a:solidFill>
                <a:sysClr val="window" lastClr="FFFFFF"/>
              </a:solidFill>
              <a:cs typeface="メイリオ" panose="020B0604030504040204" pitchFamily="50" charset="-128"/>
            </a:endParaRPr>
          </a:p>
        </p:txBody>
      </p:sp>
      <p:sp>
        <p:nvSpPr>
          <p:cNvPr id="31" name="角丸四角形 30"/>
          <p:cNvSpPr/>
          <p:nvPr/>
        </p:nvSpPr>
        <p:spPr>
          <a:xfrm>
            <a:off x="3322800" y="1480832"/>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定例仕訳</a:t>
            </a:r>
            <a:endParaRPr kumimoji="0" lang="en-US" altLang="ja-JP" sz="1600" b="1" kern="0">
              <a:solidFill>
                <a:sysClr val="window" lastClr="FFFFFF"/>
              </a:solidFill>
              <a:cs typeface="メイリオ" panose="020B0604030504040204" pitchFamily="50" charset="-128"/>
            </a:endParaRPr>
          </a:p>
        </p:txBody>
      </p:sp>
      <p:sp>
        <p:nvSpPr>
          <p:cNvPr id="32" name="角丸四角形 31"/>
          <p:cNvSpPr/>
          <p:nvPr/>
        </p:nvSpPr>
        <p:spPr>
          <a:xfrm>
            <a:off x="3316621" y="4456561"/>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伝票照会</a:t>
            </a:r>
            <a:endParaRPr kumimoji="0" lang="en-US" altLang="ja-JP" sz="1600" b="1" kern="0">
              <a:solidFill>
                <a:sysClr val="window" lastClr="FFFFFF"/>
              </a:solidFill>
              <a:cs typeface="メイリオ" panose="020B0604030504040204" pitchFamily="50" charset="-128"/>
            </a:endParaRPr>
          </a:p>
        </p:txBody>
      </p:sp>
      <p:sp>
        <p:nvSpPr>
          <p:cNvPr id="33" name="角丸四角形 32"/>
          <p:cNvSpPr/>
          <p:nvPr/>
        </p:nvSpPr>
        <p:spPr>
          <a:xfrm>
            <a:off x="4680012" y="4463448"/>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各種帳票</a:t>
            </a:r>
            <a:endParaRPr kumimoji="0" lang="en-US" altLang="ja-JP" sz="1600" b="1" kern="0">
              <a:solidFill>
                <a:sysClr val="window" lastClr="FFFFFF"/>
              </a:solidFill>
              <a:cs typeface="メイリオ" panose="020B0604030504040204" pitchFamily="50" charset="-128"/>
            </a:endParaRPr>
          </a:p>
        </p:txBody>
      </p:sp>
      <p:sp>
        <p:nvSpPr>
          <p:cNvPr id="34" name="角丸四角形 33"/>
          <p:cNvSpPr/>
          <p:nvPr/>
        </p:nvSpPr>
        <p:spPr>
          <a:xfrm>
            <a:off x="350007" y="1480832"/>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相殺入力</a:t>
            </a:r>
            <a:endParaRPr kumimoji="0" lang="en-US" altLang="ja-JP" sz="1600" b="1" kern="0">
              <a:solidFill>
                <a:sysClr val="window" lastClr="FFFFFF"/>
              </a:solidFill>
              <a:cs typeface="メイリオ" panose="020B0604030504040204" pitchFamily="50" charset="-128"/>
            </a:endParaRPr>
          </a:p>
        </p:txBody>
      </p:sp>
      <p:sp>
        <p:nvSpPr>
          <p:cNvPr id="35" name="右矢印 34"/>
          <p:cNvSpPr/>
          <p:nvPr/>
        </p:nvSpPr>
        <p:spPr>
          <a:xfrm rot="5400000">
            <a:off x="4409982"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38" name="右矢印 37"/>
          <p:cNvSpPr/>
          <p:nvPr/>
        </p:nvSpPr>
        <p:spPr>
          <a:xfrm rot="5400000">
            <a:off x="1475656"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39" name="右矢印 38"/>
          <p:cNvSpPr/>
          <p:nvPr/>
        </p:nvSpPr>
        <p:spPr>
          <a:xfrm rot="5400000">
            <a:off x="7398313"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40" name="Text Box 76"/>
          <p:cNvSpPr txBox="1">
            <a:spLocks noChangeArrowheads="1"/>
          </p:cNvSpPr>
          <p:nvPr/>
        </p:nvSpPr>
        <p:spPr bwMode="auto">
          <a:xfrm>
            <a:off x="593558" y="4333246"/>
            <a:ext cx="1332148"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消込</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41" name="角丸四角形 40"/>
          <p:cNvSpPr/>
          <p:nvPr/>
        </p:nvSpPr>
        <p:spPr>
          <a:xfrm>
            <a:off x="1775032" y="4698262"/>
            <a:ext cx="1104780" cy="24975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残高消込</a:t>
            </a:r>
            <a:endParaRPr kumimoji="0" lang="en-US" altLang="ja-JP" sz="1600" b="1" kern="0">
              <a:solidFill>
                <a:sysClr val="window" lastClr="FFFFFF"/>
              </a:solidFill>
              <a:cs typeface="メイリオ" panose="020B0604030504040204" pitchFamily="50" charset="-128"/>
            </a:endParaRPr>
          </a:p>
        </p:txBody>
      </p:sp>
      <p:sp>
        <p:nvSpPr>
          <p:cNvPr id="42" name="角丸四角形 41"/>
          <p:cNvSpPr/>
          <p:nvPr/>
        </p:nvSpPr>
        <p:spPr>
          <a:xfrm>
            <a:off x="1777069" y="4049551"/>
            <a:ext cx="1102742" cy="268018"/>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自動消込</a:t>
            </a:r>
            <a:endParaRPr kumimoji="0" lang="en-US" altLang="ja-JP" sz="1600" b="1" kern="0">
              <a:solidFill>
                <a:sysClr val="window" lastClr="FFFFFF"/>
              </a:solidFill>
              <a:cs typeface="メイリオ" panose="020B0604030504040204" pitchFamily="50" charset="-128"/>
            </a:endParaRPr>
          </a:p>
        </p:txBody>
      </p:sp>
      <p:sp>
        <p:nvSpPr>
          <p:cNvPr id="43" name="角丸四角形 42"/>
          <p:cNvSpPr/>
          <p:nvPr/>
        </p:nvSpPr>
        <p:spPr>
          <a:xfrm>
            <a:off x="1787312" y="4359959"/>
            <a:ext cx="1092499" cy="278286"/>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手動消込</a:t>
            </a:r>
            <a:endParaRPr kumimoji="0" lang="en-US" altLang="ja-JP" sz="1600" b="1" kern="0">
              <a:solidFill>
                <a:sysClr val="window" lastClr="FFFFFF"/>
              </a:solidFill>
              <a:cs typeface="メイリオ" panose="020B0604030504040204" pitchFamily="50" charset="-128"/>
            </a:endParaRPr>
          </a:p>
        </p:txBody>
      </p:sp>
      <p:sp>
        <p:nvSpPr>
          <p:cNvPr id="44" name="右矢印 43"/>
          <p:cNvSpPr/>
          <p:nvPr/>
        </p:nvSpPr>
        <p:spPr>
          <a:xfrm>
            <a:off x="2896034" y="4226984"/>
            <a:ext cx="396044" cy="41879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1457654" y="251663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4409982" y="250253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7393513" y="2499186"/>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4409982" y="392772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1457654" y="3474974"/>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7423796" y="318987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7416316" y="4049971"/>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8" name="フローチャート : 磁気ディスク 7"/>
          <p:cNvSpPr/>
          <p:nvPr/>
        </p:nvSpPr>
        <p:spPr>
          <a:xfrm>
            <a:off x="7020272" y="3687874"/>
            <a:ext cx="1080120" cy="528150"/>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kern="0">
                <a:solidFill>
                  <a:srgbClr val="FFFFFF"/>
                </a:solidFill>
              </a:rPr>
              <a:t>支払</a:t>
            </a:r>
            <a:r>
              <a:rPr kumimoji="0" lang="ja-JP" altLang="en-US" sz="1600" b="1" i="0" u="none" strike="noStrike" kern="0" cap="none" spc="0" normalizeH="0" baseline="0" noProof="0">
                <a:ln>
                  <a:noFill/>
                </a:ln>
                <a:solidFill>
                  <a:srgbClr val="FFFFFF"/>
                </a:solidFill>
                <a:effectLst/>
                <a:uLnTx/>
                <a:uFillTx/>
              </a:rPr>
              <a:t>予定</a:t>
            </a:r>
            <a:endParaRPr kumimoji="0" lang="en-US" altLang="ja-JP" sz="1600" b="1" i="0" u="none" strike="noStrike" kern="0" cap="none" spc="0" normalizeH="0" baseline="0" noProof="0">
              <a:ln>
                <a:noFill/>
              </a:ln>
              <a:solidFill>
                <a:srgbClr val="FFFFFF"/>
              </a:solidFill>
              <a:effectLst/>
              <a:uLnTx/>
              <a:uFillTx/>
            </a:endParaRPr>
          </a:p>
        </p:txBody>
      </p:sp>
      <p:sp>
        <p:nvSpPr>
          <p:cNvPr id="59" name="角丸四角形 58"/>
          <p:cNvSpPr/>
          <p:nvPr/>
        </p:nvSpPr>
        <p:spPr>
          <a:xfrm>
            <a:off x="7596335" y="4569357"/>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en-US" altLang="ja-JP" sz="1600" b="1" kern="0">
                <a:solidFill>
                  <a:sysClr val="window" lastClr="FFFFFF"/>
                </a:solidFill>
                <a:cs typeface="メイリオ" panose="020B0604030504040204" pitchFamily="50" charset="-128"/>
              </a:rPr>
              <a:t>FB</a:t>
            </a:r>
            <a:r>
              <a:rPr kumimoji="0" lang="ja-JP" altLang="en-US" sz="1600" b="1" kern="0">
                <a:solidFill>
                  <a:sysClr val="window" lastClr="FFFFFF"/>
                </a:solidFill>
                <a:cs typeface="メイリオ" panose="020B0604030504040204" pitchFamily="50" charset="-128"/>
              </a:rPr>
              <a:t>データ</a:t>
            </a:r>
            <a:endParaRPr kumimoji="0" lang="en-US" altLang="ja-JP" sz="1600" b="1" kern="0">
              <a:solidFill>
                <a:sysClr val="window" lastClr="FFFFFF"/>
              </a:solidFill>
              <a:cs typeface="メイリオ" panose="020B0604030504040204" pitchFamily="50" charset="-128"/>
            </a:endParaRPr>
          </a:p>
        </p:txBody>
      </p:sp>
      <p:sp>
        <p:nvSpPr>
          <p:cNvPr id="60" name="角丸四角形 59"/>
          <p:cNvSpPr/>
          <p:nvPr/>
        </p:nvSpPr>
        <p:spPr>
          <a:xfrm>
            <a:off x="6380951" y="4582803"/>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支払確定</a:t>
            </a:r>
            <a:endParaRPr kumimoji="0" lang="en-US" altLang="ja-JP" sz="1600" b="1" kern="0">
              <a:solidFill>
                <a:sysClr val="window" lastClr="FFFFFF"/>
              </a:solidFill>
              <a:cs typeface="メイリオ" panose="020B0604030504040204" pitchFamily="50" charset="-128"/>
            </a:endParaRPr>
          </a:p>
        </p:txBody>
      </p:sp>
      <p:sp>
        <p:nvSpPr>
          <p:cNvPr id="61" name="右矢印 60"/>
          <p:cNvSpPr/>
          <p:nvPr/>
        </p:nvSpPr>
        <p:spPr>
          <a:xfrm rot="10800000">
            <a:off x="5895671" y="4226984"/>
            <a:ext cx="396044" cy="41879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46994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01</a:t>
            </a:r>
            <a:br>
              <a:rPr kumimoji="1" lang="en-US" altLang="ja-JP"/>
            </a:br>
            <a:r>
              <a:rPr kumimoji="1" lang="ja-JP" altLang="en-US"/>
              <a:t>会社概要</a:t>
            </a:r>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70633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
            <a:extLst>
              <a:ext uri="{FF2B5EF4-FFF2-40B4-BE49-F238E27FC236}">
                <a16:creationId xmlns:a16="http://schemas.microsoft.com/office/drawing/2014/main" id="{9F099179-F71B-C7C6-202D-805E74991528}"/>
              </a:ext>
            </a:extLst>
          </p:cNvPr>
          <p:cNvSpPr>
            <a:spLocks noChangeArrowheads="1"/>
          </p:cNvSpPr>
          <p:nvPr/>
        </p:nvSpPr>
        <p:spPr bwMode="gray">
          <a:xfrm>
            <a:off x="6300192" y="663538"/>
            <a:ext cx="2700300" cy="4461012"/>
          </a:xfrm>
          <a:prstGeom prst="roundRect">
            <a:avLst>
              <a:gd name="adj" fmla="val 2670"/>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endParaRPr>
          </a:p>
        </p:txBody>
      </p:sp>
      <p:sp>
        <p:nvSpPr>
          <p:cNvPr id="21" name="AutoShape 5">
            <a:extLst>
              <a:ext uri="{FF2B5EF4-FFF2-40B4-BE49-F238E27FC236}">
                <a16:creationId xmlns:a16="http://schemas.microsoft.com/office/drawing/2014/main" id="{34D996A1-2436-4999-CF4F-5C93D2AA7AFA}"/>
              </a:ext>
            </a:extLst>
          </p:cNvPr>
          <p:cNvSpPr>
            <a:spLocks noChangeArrowheads="1"/>
          </p:cNvSpPr>
          <p:nvPr/>
        </p:nvSpPr>
        <p:spPr bwMode="gray">
          <a:xfrm>
            <a:off x="107504" y="663538"/>
            <a:ext cx="6156684" cy="4461013"/>
          </a:xfrm>
          <a:prstGeom prst="roundRect">
            <a:avLst>
              <a:gd name="adj" fmla="val 154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p:txBody>
          <a:bodyPr/>
          <a:lstStyle/>
          <a:p>
            <a:r>
              <a:rPr lang="ja-JP" altLang="en-US"/>
              <a:t>統合会計システムフロー（一般・管理会計）</a:t>
            </a:r>
            <a:endParaRPr kumimoji="1" lang="ja-JP" altLang="en-US"/>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35" name="Text Box 76">
            <a:extLst>
              <a:ext uri="{FF2B5EF4-FFF2-40B4-BE49-F238E27FC236}">
                <a16:creationId xmlns:a16="http://schemas.microsoft.com/office/drawing/2014/main" id="{7F9902E8-3F9E-1DE9-EECC-2711BB1454C5}"/>
              </a:ext>
            </a:extLst>
          </p:cNvPr>
          <p:cNvSpPr txBox="1">
            <a:spLocks noChangeArrowheads="1"/>
          </p:cNvSpPr>
          <p:nvPr/>
        </p:nvSpPr>
        <p:spPr bwMode="auto">
          <a:xfrm>
            <a:off x="215516" y="749624"/>
            <a:ext cx="2838513" cy="309958"/>
          </a:xfrm>
          <a:prstGeom prst="rect">
            <a:avLst/>
          </a:prstGeom>
          <a:noFill/>
          <a:ln w="9525" algn="ctr">
            <a:noFill/>
            <a:miter lim="800000"/>
            <a:headEnd/>
            <a:tailEnd/>
          </a:ln>
        </p:spPr>
        <p:txBody>
          <a:bodyPr wrap="square" lIns="90000" tIns="46800" rIns="90000" bIns="46800">
            <a:spAutoFit/>
          </a:bodyPr>
          <a:lstStyle/>
          <a:p>
            <a:pPr lvl="0" algn="ctr">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kern="0">
                <a:solidFill>
                  <a:srgbClr val="EE5500"/>
                </a:solidFill>
              </a:rPr>
              <a:t>日次</a:t>
            </a:r>
            <a:r>
              <a:rPr kumimoji="0" lang="ja-JP" altLang="en-US" sz="1400" b="1" i="0" u="none" strike="noStrike" kern="0" cap="none" spc="0" normalizeH="0" baseline="0" noProof="0">
                <a:ln>
                  <a:noFill/>
                </a:ln>
                <a:solidFill>
                  <a:srgbClr val="EE5500"/>
                </a:solidFill>
                <a:effectLst/>
                <a:uLnTx/>
                <a:uFillTx/>
              </a:rPr>
              <a:t>処理</a:t>
            </a:r>
            <a:r>
              <a:rPr kumimoji="0" lang="ja-JP" altLang="en-US" sz="1400" b="1" i="0" u="none" strike="noStrike" kern="0" cap="none" spc="0" normalizeH="0" noProof="0">
                <a:ln>
                  <a:noFill/>
                </a:ln>
                <a:solidFill>
                  <a:srgbClr val="EE5500"/>
                </a:solidFill>
                <a:effectLst/>
                <a:uLnTx/>
                <a:uFillTx/>
              </a:rPr>
              <a:t> </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4" name="Text Box 76">
            <a:extLst>
              <a:ext uri="{FF2B5EF4-FFF2-40B4-BE49-F238E27FC236}">
                <a16:creationId xmlns:a16="http://schemas.microsoft.com/office/drawing/2014/main" id="{C3E09ACB-193B-5C1B-0595-B21088794EEC}"/>
              </a:ext>
            </a:extLst>
          </p:cNvPr>
          <p:cNvSpPr txBox="1">
            <a:spLocks noChangeArrowheads="1"/>
          </p:cNvSpPr>
          <p:nvPr/>
        </p:nvSpPr>
        <p:spPr bwMode="auto">
          <a:xfrm>
            <a:off x="3615282" y="746032"/>
            <a:ext cx="1928826"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i="0" u="none" strike="noStrike" kern="0" cap="none" spc="0" normalizeH="0" baseline="0" noProof="0">
                <a:ln>
                  <a:noFill/>
                </a:ln>
                <a:solidFill>
                  <a:srgbClr val="EE5500"/>
                </a:solidFill>
                <a:effectLst/>
                <a:uLnTx/>
                <a:uFillTx/>
              </a:rPr>
              <a:t>月次・決算処理 </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5" name="Text Box 76">
            <a:extLst>
              <a:ext uri="{FF2B5EF4-FFF2-40B4-BE49-F238E27FC236}">
                <a16:creationId xmlns:a16="http://schemas.microsoft.com/office/drawing/2014/main" id="{349D2566-322C-866F-225D-EA2721C868BD}"/>
              </a:ext>
            </a:extLst>
          </p:cNvPr>
          <p:cNvSpPr txBox="1">
            <a:spLocks noChangeArrowheads="1"/>
          </p:cNvSpPr>
          <p:nvPr/>
        </p:nvSpPr>
        <p:spPr bwMode="auto">
          <a:xfrm>
            <a:off x="7020272" y="749624"/>
            <a:ext cx="1409691"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i="0" u="none" strike="noStrike" kern="0" cap="none" spc="0" normalizeH="0" baseline="0" noProof="0">
                <a:ln>
                  <a:noFill/>
                </a:ln>
                <a:solidFill>
                  <a:srgbClr val="EE5500"/>
                </a:solidFill>
                <a:effectLst/>
                <a:uLnTx/>
                <a:uFillTx/>
              </a:rPr>
              <a:t>管理会計</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6" name="角丸四角形 13">
            <a:extLst>
              <a:ext uri="{FF2B5EF4-FFF2-40B4-BE49-F238E27FC236}">
                <a16:creationId xmlns:a16="http://schemas.microsoft.com/office/drawing/2014/main" id="{E72B17EC-58D9-7E17-CDCD-7396F4BF1F16}"/>
              </a:ext>
            </a:extLst>
          </p:cNvPr>
          <p:cNvSpPr/>
          <p:nvPr/>
        </p:nvSpPr>
        <p:spPr>
          <a:xfrm>
            <a:off x="215516" y="1035044"/>
            <a:ext cx="1548172"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仕訳入力</a:t>
            </a:r>
          </a:p>
        </p:txBody>
      </p:sp>
      <p:sp>
        <p:nvSpPr>
          <p:cNvPr id="67" name="角丸四角形 14">
            <a:extLst>
              <a:ext uri="{FF2B5EF4-FFF2-40B4-BE49-F238E27FC236}">
                <a16:creationId xmlns:a16="http://schemas.microsoft.com/office/drawing/2014/main" id="{F1DFC7B6-3B43-AD97-B55A-8439CE40071C}"/>
              </a:ext>
            </a:extLst>
          </p:cNvPr>
          <p:cNvSpPr/>
          <p:nvPr/>
        </p:nvSpPr>
        <p:spPr>
          <a:xfrm>
            <a:off x="215516" y="1338472"/>
            <a:ext cx="1548172" cy="93968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・自動洗替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sp>
        <p:nvSpPr>
          <p:cNvPr id="68" name="額縁 15">
            <a:extLst>
              <a:ext uri="{FF2B5EF4-FFF2-40B4-BE49-F238E27FC236}">
                <a16:creationId xmlns:a16="http://schemas.microsoft.com/office/drawing/2014/main" id="{389D6902-0630-C59A-E2C6-E01151935D71}"/>
              </a:ext>
            </a:extLst>
          </p:cNvPr>
          <p:cNvSpPr/>
          <p:nvPr/>
        </p:nvSpPr>
        <p:spPr>
          <a:xfrm>
            <a:off x="1871700" y="1077318"/>
            <a:ext cx="1182329"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会社間仕訳入力</a:t>
            </a:r>
          </a:p>
        </p:txBody>
      </p:sp>
      <p:sp>
        <p:nvSpPr>
          <p:cNvPr id="69" name="額縁 16">
            <a:extLst>
              <a:ext uri="{FF2B5EF4-FFF2-40B4-BE49-F238E27FC236}">
                <a16:creationId xmlns:a16="http://schemas.microsoft.com/office/drawing/2014/main" id="{C8C7C9C1-EC54-8019-0ABD-875AE11FEBC1}"/>
              </a:ext>
            </a:extLst>
          </p:cNvPr>
          <p:cNvSpPr/>
          <p:nvPr/>
        </p:nvSpPr>
        <p:spPr>
          <a:xfrm>
            <a:off x="1874580" y="1522419"/>
            <a:ext cx="118813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本支店仕訳入力</a:t>
            </a:r>
          </a:p>
        </p:txBody>
      </p:sp>
      <p:grpSp>
        <p:nvGrpSpPr>
          <p:cNvPr id="70" name="グループ化 58">
            <a:extLst>
              <a:ext uri="{FF2B5EF4-FFF2-40B4-BE49-F238E27FC236}">
                <a16:creationId xmlns:a16="http://schemas.microsoft.com/office/drawing/2014/main" id="{43C9BD5F-D50B-4FF7-3F26-B8F27D1662C7}"/>
              </a:ext>
            </a:extLst>
          </p:cNvPr>
          <p:cNvGrpSpPr/>
          <p:nvPr/>
        </p:nvGrpSpPr>
        <p:grpSpPr>
          <a:xfrm>
            <a:off x="6372200" y="2463738"/>
            <a:ext cx="1296144" cy="1104157"/>
            <a:chOff x="-1476672" y="1592796"/>
            <a:chExt cx="1262035" cy="1104157"/>
          </a:xfrm>
        </p:grpSpPr>
        <p:sp>
          <p:nvSpPr>
            <p:cNvPr id="71" name="角丸四角形 18">
              <a:extLst>
                <a:ext uri="{FF2B5EF4-FFF2-40B4-BE49-F238E27FC236}">
                  <a16:creationId xmlns:a16="http://schemas.microsoft.com/office/drawing/2014/main" id="{A1F8C8B5-534E-115F-BE90-F2A55972EC90}"/>
                </a:ext>
              </a:extLst>
            </p:cNvPr>
            <p:cNvSpPr/>
            <p:nvPr/>
          </p:nvSpPr>
          <p:spPr>
            <a:xfrm>
              <a:off x="-1476672" y="1592796"/>
              <a:ext cx="1262035"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配賦処理</a:t>
              </a:r>
            </a:p>
          </p:txBody>
        </p:sp>
        <p:sp>
          <p:nvSpPr>
            <p:cNvPr id="72" name="角丸四角形 19">
              <a:extLst>
                <a:ext uri="{FF2B5EF4-FFF2-40B4-BE49-F238E27FC236}">
                  <a16:creationId xmlns:a16="http://schemas.microsoft.com/office/drawing/2014/main" id="{F68E65A0-8DB9-542B-34B8-FD011CC25A20}"/>
                </a:ext>
              </a:extLst>
            </p:cNvPr>
            <p:cNvSpPr/>
            <p:nvPr/>
          </p:nvSpPr>
          <p:spPr>
            <a:xfrm>
              <a:off x="-1476672" y="1916832"/>
              <a:ext cx="1262035" cy="780121"/>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・配賦処理登録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・配賦</a:t>
              </a:r>
              <a:r>
                <a:rPr kumimoji="0" lang="ja-JP" altLang="en-US" sz="1000" b="0" i="0" u="none" strike="noStrike" kern="0" cap="none" spc="0" normalizeH="0" baseline="0" noProof="0">
                  <a:ln>
                    <a:noFill/>
                  </a:ln>
                  <a:solidFill>
                    <a:prstClr val="black"/>
                  </a:solidFill>
                  <a:effectLst/>
                  <a:uLnTx/>
                  <a:uFillTx/>
                </a:rPr>
                <a:t>データ</a:t>
              </a:r>
              <a:r>
                <a:rPr kumimoji="0" lang="ja-JP" altLang="en-US" sz="1100" b="0" i="0" u="none" strike="noStrike" kern="0" cap="none" spc="0" normalizeH="0" baseline="0" noProof="0">
                  <a:ln>
                    <a:noFill/>
                  </a:ln>
                  <a:solidFill>
                    <a:prstClr val="black"/>
                  </a:solidFill>
                  <a:effectLst/>
                  <a:uLnTx/>
                  <a:uFillTx/>
                </a:rPr>
                <a:t>作成</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a:t>
              </a:r>
              <a:r>
                <a:rPr kumimoji="0" lang="ja-JP" altLang="en-US" sz="1000" b="0" i="0" u="none" strike="noStrike" kern="0" cap="none" spc="0" normalizeH="0" baseline="0" noProof="0">
                  <a:ln>
                    <a:noFill/>
                  </a:ln>
                  <a:solidFill>
                    <a:prstClr val="black"/>
                  </a:solidFill>
                  <a:effectLst/>
                  <a:uLnTx/>
                  <a:uFillTx/>
                </a:rPr>
                <a:t>セグメント</a:t>
              </a:r>
              <a:r>
                <a:rPr kumimoji="0" lang="ja-JP" altLang="en-US" sz="1100" b="0" i="0" u="none" strike="noStrike" kern="0" cap="none" spc="0" normalizeH="0" baseline="0" noProof="0">
                  <a:ln>
                    <a:noFill/>
                  </a:ln>
                  <a:solidFill>
                    <a:prstClr val="black"/>
                  </a:solidFill>
                  <a:effectLst/>
                  <a:uLnTx/>
                  <a:uFillTx/>
                </a:rPr>
                <a:t>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a:t>
              </a:r>
              <a:r>
                <a:rPr kumimoji="0" lang="ja-JP" altLang="en-US" sz="900" b="0" i="0" u="none" strike="noStrike" kern="0" cap="none" spc="0" normalizeH="0" baseline="0" noProof="0">
                  <a:ln>
                    <a:noFill/>
                  </a:ln>
                  <a:solidFill>
                    <a:prstClr val="black"/>
                  </a:solidFill>
                  <a:effectLst/>
                  <a:uLnTx/>
                  <a:uFillTx/>
                </a:rPr>
                <a:t>プロジェクト</a:t>
              </a:r>
              <a:r>
                <a:rPr kumimoji="0" lang="ja-JP" altLang="en-US" sz="1100" b="0" i="0" u="none" strike="noStrike" kern="0" cap="none" spc="0" normalizeH="0" baseline="0" noProof="0">
                  <a:ln>
                    <a:noFill/>
                  </a:ln>
                  <a:solidFill>
                    <a:prstClr val="black"/>
                  </a:solidFill>
                  <a:effectLst/>
                  <a:uLnTx/>
                  <a:uFillTx/>
                </a:rPr>
                <a:t>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grpSp>
      <p:sp>
        <p:nvSpPr>
          <p:cNvPr id="73" name="角丸四角形 21">
            <a:extLst>
              <a:ext uri="{FF2B5EF4-FFF2-40B4-BE49-F238E27FC236}">
                <a16:creationId xmlns:a16="http://schemas.microsoft.com/office/drawing/2014/main" id="{747C5E01-676B-3FE6-4F05-7363359A4B98}"/>
              </a:ext>
            </a:extLst>
          </p:cNvPr>
          <p:cNvSpPr/>
          <p:nvPr/>
        </p:nvSpPr>
        <p:spPr>
          <a:xfrm>
            <a:off x="3372682" y="1035044"/>
            <a:ext cx="1476164"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決算仕訳入力</a:t>
            </a:r>
          </a:p>
        </p:txBody>
      </p:sp>
      <p:sp>
        <p:nvSpPr>
          <p:cNvPr id="74" name="角丸四角形 22">
            <a:extLst>
              <a:ext uri="{FF2B5EF4-FFF2-40B4-BE49-F238E27FC236}">
                <a16:creationId xmlns:a16="http://schemas.microsoft.com/office/drawing/2014/main" id="{F464A12B-4524-2907-F2B2-FC4CBF516B51}"/>
              </a:ext>
            </a:extLst>
          </p:cNvPr>
          <p:cNvSpPr/>
          <p:nvPr/>
        </p:nvSpPr>
        <p:spPr>
          <a:xfrm>
            <a:off x="3372682" y="1338472"/>
            <a:ext cx="1476164" cy="93968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・自動洗替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sp>
        <p:nvSpPr>
          <p:cNvPr id="75" name="額縁 23">
            <a:extLst>
              <a:ext uri="{FF2B5EF4-FFF2-40B4-BE49-F238E27FC236}">
                <a16:creationId xmlns:a16="http://schemas.microsoft.com/office/drawing/2014/main" id="{818E0D0D-0391-3B0C-3076-EB7D3C3F3146}"/>
              </a:ext>
            </a:extLst>
          </p:cNvPr>
          <p:cNvSpPr/>
          <p:nvPr/>
        </p:nvSpPr>
        <p:spPr>
          <a:xfrm>
            <a:off x="4952943" y="1063501"/>
            <a:ext cx="1182329"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遡及仕訳入力</a:t>
            </a:r>
          </a:p>
        </p:txBody>
      </p:sp>
      <p:sp>
        <p:nvSpPr>
          <p:cNvPr id="76" name="額縁 24">
            <a:extLst>
              <a:ext uri="{FF2B5EF4-FFF2-40B4-BE49-F238E27FC236}">
                <a16:creationId xmlns:a16="http://schemas.microsoft.com/office/drawing/2014/main" id="{15DA75ED-7F1B-D3F4-2498-1DD151DCA1FA}"/>
              </a:ext>
            </a:extLst>
          </p:cNvPr>
          <p:cNvSpPr/>
          <p:nvPr/>
        </p:nvSpPr>
        <p:spPr>
          <a:xfrm>
            <a:off x="4947140" y="1517132"/>
            <a:ext cx="118813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IFRS</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仕訳入力</a:t>
            </a:r>
          </a:p>
        </p:txBody>
      </p:sp>
      <p:sp>
        <p:nvSpPr>
          <p:cNvPr id="77" name="角丸四角形 25">
            <a:extLst>
              <a:ext uri="{FF2B5EF4-FFF2-40B4-BE49-F238E27FC236}">
                <a16:creationId xmlns:a16="http://schemas.microsoft.com/office/drawing/2014/main" id="{9E7D322B-DC30-C499-D7A8-A3BE900EF9C5}"/>
              </a:ext>
            </a:extLst>
          </p:cNvPr>
          <p:cNvSpPr/>
          <p:nvPr/>
        </p:nvSpPr>
        <p:spPr>
          <a:xfrm>
            <a:off x="431540" y="2612253"/>
            <a:ext cx="5472608"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sp>
        <p:nvSpPr>
          <p:cNvPr id="78" name="Freeform 364">
            <a:extLst>
              <a:ext uri="{FF2B5EF4-FFF2-40B4-BE49-F238E27FC236}">
                <a16:creationId xmlns:a16="http://schemas.microsoft.com/office/drawing/2014/main" id="{F0E71F65-EC07-4DE7-2440-074BC54178EF}"/>
              </a:ext>
            </a:extLst>
          </p:cNvPr>
          <p:cNvSpPr>
            <a:spLocks noEditPoints="1"/>
          </p:cNvSpPr>
          <p:nvPr/>
        </p:nvSpPr>
        <p:spPr bwMode="auto">
          <a:xfrm>
            <a:off x="2879812" y="3070430"/>
            <a:ext cx="576064" cy="4888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9" name="テキスト ボックス 78">
            <a:extLst>
              <a:ext uri="{FF2B5EF4-FFF2-40B4-BE49-F238E27FC236}">
                <a16:creationId xmlns:a16="http://schemas.microsoft.com/office/drawing/2014/main" id="{CEFE4449-8AAB-7B95-3F7C-9BB9898A6834}"/>
              </a:ext>
            </a:extLst>
          </p:cNvPr>
          <p:cNvSpPr txBox="1"/>
          <p:nvPr/>
        </p:nvSpPr>
        <p:spPr>
          <a:xfrm>
            <a:off x="2555776" y="2964311"/>
            <a:ext cx="14761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lumMod val="95000"/>
                    <a:lumOff val="5000"/>
                  </a:prstClr>
                </a:solidFill>
                <a:effectLst/>
                <a:uLnTx/>
                <a:uFillTx/>
              </a:rPr>
              <a:t>総勘定元帳</a:t>
            </a:r>
          </a:p>
        </p:txBody>
      </p:sp>
      <p:grpSp>
        <p:nvGrpSpPr>
          <p:cNvPr id="80" name="グループ化 76">
            <a:extLst>
              <a:ext uri="{FF2B5EF4-FFF2-40B4-BE49-F238E27FC236}">
                <a16:creationId xmlns:a16="http://schemas.microsoft.com/office/drawing/2014/main" id="{5CF6E249-522A-422A-E21B-F98256030C99}"/>
              </a:ext>
            </a:extLst>
          </p:cNvPr>
          <p:cNvGrpSpPr/>
          <p:nvPr/>
        </p:nvGrpSpPr>
        <p:grpSpPr>
          <a:xfrm>
            <a:off x="1865897" y="1967519"/>
            <a:ext cx="1188132" cy="324036"/>
            <a:chOff x="1979712" y="2672916"/>
            <a:chExt cx="1188132" cy="324036"/>
          </a:xfrm>
        </p:grpSpPr>
        <p:sp>
          <p:nvSpPr>
            <p:cNvPr id="81" name="角丸四角形 29">
              <a:extLst>
                <a:ext uri="{FF2B5EF4-FFF2-40B4-BE49-F238E27FC236}">
                  <a16:creationId xmlns:a16="http://schemas.microsoft.com/office/drawing/2014/main" id="{18AF84FA-A27A-0399-48CA-3763CED72DA8}"/>
                </a:ext>
              </a:extLst>
            </p:cNvPr>
            <p:cNvSpPr/>
            <p:nvPr/>
          </p:nvSpPr>
          <p:spPr>
            <a:xfrm>
              <a:off x="1979712" y="2672916"/>
              <a:ext cx="1188132"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外部データ</a:t>
              </a:r>
              <a:endParaRPr kumimoji="0" lang="en-US" altLang="ja-JP" sz="1100" b="0" i="0" u="none" strike="noStrike" kern="0" cap="none" spc="0" normalizeH="0" baseline="0" noProof="0">
                <a:ln>
                  <a:noFill/>
                </a:ln>
                <a:solidFill>
                  <a:prstClr val="black"/>
                </a:solidFill>
                <a:effectLst/>
                <a:uLnTx/>
                <a:uFillTx/>
              </a:endParaRPr>
            </a:p>
          </p:txBody>
        </p:sp>
        <p:sp>
          <p:nvSpPr>
            <p:cNvPr id="82" name="Freeform 418">
              <a:extLst>
                <a:ext uri="{FF2B5EF4-FFF2-40B4-BE49-F238E27FC236}">
                  <a16:creationId xmlns:a16="http://schemas.microsoft.com/office/drawing/2014/main" id="{9F269EAD-343D-02B4-BDE3-BDDC3FDC5288}"/>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83" name="グループ化 77">
            <a:extLst>
              <a:ext uri="{FF2B5EF4-FFF2-40B4-BE49-F238E27FC236}">
                <a16:creationId xmlns:a16="http://schemas.microsoft.com/office/drawing/2014/main" id="{AC23846E-10BA-9111-618E-6E25621FF9D4}"/>
              </a:ext>
            </a:extLst>
          </p:cNvPr>
          <p:cNvGrpSpPr/>
          <p:nvPr/>
        </p:nvGrpSpPr>
        <p:grpSpPr>
          <a:xfrm>
            <a:off x="4938856" y="1970763"/>
            <a:ext cx="1188132" cy="324036"/>
            <a:chOff x="1979712" y="2672916"/>
            <a:chExt cx="1188132" cy="324036"/>
          </a:xfrm>
        </p:grpSpPr>
        <p:sp>
          <p:nvSpPr>
            <p:cNvPr id="84" name="角丸四角形 32">
              <a:extLst>
                <a:ext uri="{FF2B5EF4-FFF2-40B4-BE49-F238E27FC236}">
                  <a16:creationId xmlns:a16="http://schemas.microsoft.com/office/drawing/2014/main" id="{37EFA310-0356-81ED-18A0-BA69EF78D3A1}"/>
                </a:ext>
              </a:extLst>
            </p:cNvPr>
            <p:cNvSpPr/>
            <p:nvPr/>
          </p:nvSpPr>
          <p:spPr>
            <a:xfrm>
              <a:off x="1979712" y="2672916"/>
              <a:ext cx="1188132"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外部データ</a:t>
              </a:r>
              <a:endParaRPr kumimoji="0" lang="en-US" altLang="ja-JP" sz="1100" b="0" i="0" u="none" strike="noStrike" kern="0" cap="none" spc="0" normalizeH="0" baseline="0" noProof="0">
                <a:ln>
                  <a:noFill/>
                </a:ln>
                <a:solidFill>
                  <a:prstClr val="black"/>
                </a:solidFill>
                <a:effectLst/>
                <a:uLnTx/>
                <a:uFillTx/>
              </a:endParaRPr>
            </a:p>
          </p:txBody>
        </p:sp>
        <p:sp>
          <p:nvSpPr>
            <p:cNvPr id="85" name="Freeform 418">
              <a:extLst>
                <a:ext uri="{FF2B5EF4-FFF2-40B4-BE49-F238E27FC236}">
                  <a16:creationId xmlns:a16="http://schemas.microsoft.com/office/drawing/2014/main" id="{F0C2F6DA-5977-D8E4-6F88-A3D27CC572DB}"/>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86" name="フローチャート : 書類 33">
            <a:extLst>
              <a:ext uri="{FF2B5EF4-FFF2-40B4-BE49-F238E27FC236}">
                <a16:creationId xmlns:a16="http://schemas.microsoft.com/office/drawing/2014/main" id="{DAF752C0-2B84-2F47-5981-AD9D7C30667B}"/>
              </a:ext>
            </a:extLst>
          </p:cNvPr>
          <p:cNvSpPr/>
          <p:nvPr/>
        </p:nvSpPr>
        <p:spPr>
          <a:xfrm>
            <a:off x="287524" y="3928059"/>
            <a:ext cx="1764196" cy="990007"/>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・仕訳伝票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・仕訳チェックリスト</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・仕訳日記帳</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・日計表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87" name="角丸四角形 36">
            <a:extLst>
              <a:ext uri="{FF2B5EF4-FFF2-40B4-BE49-F238E27FC236}">
                <a16:creationId xmlns:a16="http://schemas.microsoft.com/office/drawing/2014/main" id="{608E93CD-899A-4FBD-C4A4-A53A2C4C223E}"/>
              </a:ext>
            </a:extLst>
          </p:cNvPr>
          <p:cNvSpPr/>
          <p:nvPr/>
        </p:nvSpPr>
        <p:spPr>
          <a:xfrm>
            <a:off x="287524" y="3615866"/>
            <a:ext cx="1764196"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仕訳帳票</a:t>
            </a:r>
          </a:p>
        </p:txBody>
      </p:sp>
      <p:sp>
        <p:nvSpPr>
          <p:cNvPr id="88" name="屈折矢印 37">
            <a:extLst>
              <a:ext uri="{FF2B5EF4-FFF2-40B4-BE49-F238E27FC236}">
                <a16:creationId xmlns:a16="http://schemas.microsoft.com/office/drawing/2014/main" id="{DBC58C9B-B3A1-FCB1-DC98-59340CA4E93C}"/>
              </a:ext>
            </a:extLst>
          </p:cNvPr>
          <p:cNvSpPr/>
          <p:nvPr/>
        </p:nvSpPr>
        <p:spPr>
          <a:xfrm rot="5400000">
            <a:off x="1622621" y="2748821"/>
            <a:ext cx="498158" cy="1080120"/>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89" name="屈折矢印 38">
            <a:extLst>
              <a:ext uri="{FF2B5EF4-FFF2-40B4-BE49-F238E27FC236}">
                <a16:creationId xmlns:a16="http://schemas.microsoft.com/office/drawing/2014/main" id="{FB15D5BB-AB73-9830-BD8F-BC35A5598C5B}"/>
              </a:ext>
            </a:extLst>
          </p:cNvPr>
          <p:cNvSpPr/>
          <p:nvPr/>
        </p:nvSpPr>
        <p:spPr>
          <a:xfrm rot="16200000" flipH="1">
            <a:off x="4214909" y="2748821"/>
            <a:ext cx="498158" cy="1080120"/>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90" name="グループ化 89">
            <a:extLst>
              <a:ext uri="{FF2B5EF4-FFF2-40B4-BE49-F238E27FC236}">
                <a16:creationId xmlns:a16="http://schemas.microsoft.com/office/drawing/2014/main" id="{BDD01917-3138-83D5-E627-57BB6D93E08A}"/>
              </a:ext>
            </a:extLst>
          </p:cNvPr>
          <p:cNvGrpSpPr/>
          <p:nvPr/>
        </p:nvGrpSpPr>
        <p:grpSpPr>
          <a:xfrm>
            <a:off x="2303748" y="3615866"/>
            <a:ext cx="1764196" cy="1311610"/>
            <a:chOff x="719572" y="4833156"/>
            <a:chExt cx="1764196" cy="1311610"/>
          </a:xfrm>
        </p:grpSpPr>
        <p:sp>
          <p:nvSpPr>
            <p:cNvPr id="91" name="フローチャート : 書類 38">
              <a:extLst>
                <a:ext uri="{FF2B5EF4-FFF2-40B4-BE49-F238E27FC236}">
                  <a16:creationId xmlns:a16="http://schemas.microsoft.com/office/drawing/2014/main" id="{87262F4F-5F55-9D61-63CE-519A3D18E54B}"/>
                </a:ext>
              </a:extLst>
            </p:cNvPr>
            <p:cNvSpPr/>
            <p:nvPr/>
          </p:nvSpPr>
          <p:spPr>
            <a:xfrm>
              <a:off x="719572" y="5121188"/>
              <a:ext cx="1764196" cy="1023578"/>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・各種元帳</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・合計残高試算表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・月次推移表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・相手先</a:t>
              </a:r>
              <a:r>
                <a:rPr kumimoji="0" lang="en-US" altLang="ja-JP"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科目別残高表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・外貨残高表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92" name="角丸四角形 41">
              <a:extLst>
                <a:ext uri="{FF2B5EF4-FFF2-40B4-BE49-F238E27FC236}">
                  <a16:creationId xmlns:a16="http://schemas.microsoft.com/office/drawing/2014/main" id="{2E7C0AA7-CCF7-316B-5AA3-04F257619B68}"/>
                </a:ext>
              </a:extLst>
            </p:cNvPr>
            <p:cNvSpPr/>
            <p:nvPr/>
          </p:nvSpPr>
          <p:spPr>
            <a:xfrm>
              <a:off x="719572" y="4833156"/>
              <a:ext cx="176419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  一般会計帳票</a:t>
              </a:r>
            </a:p>
          </p:txBody>
        </p:sp>
      </p:grpSp>
      <p:grpSp>
        <p:nvGrpSpPr>
          <p:cNvPr id="93" name="グループ化 92">
            <a:extLst>
              <a:ext uri="{FF2B5EF4-FFF2-40B4-BE49-F238E27FC236}">
                <a16:creationId xmlns:a16="http://schemas.microsoft.com/office/drawing/2014/main" id="{C5374B06-122C-0AD6-B57A-8622766499C4}"/>
              </a:ext>
            </a:extLst>
          </p:cNvPr>
          <p:cNvGrpSpPr/>
          <p:nvPr/>
        </p:nvGrpSpPr>
        <p:grpSpPr>
          <a:xfrm>
            <a:off x="4283968" y="3615866"/>
            <a:ext cx="1765198" cy="1287883"/>
            <a:chOff x="719572" y="4833156"/>
            <a:chExt cx="1765198" cy="1576779"/>
          </a:xfrm>
        </p:grpSpPr>
        <p:sp>
          <p:nvSpPr>
            <p:cNvPr id="94" name="フローチャート : 書類 41">
              <a:extLst>
                <a:ext uri="{FF2B5EF4-FFF2-40B4-BE49-F238E27FC236}">
                  <a16:creationId xmlns:a16="http://schemas.microsoft.com/office/drawing/2014/main" id="{01E1E892-7169-B188-9AA6-CA210C73F7B8}"/>
                </a:ext>
              </a:extLst>
            </p:cNvPr>
            <p:cNvSpPr/>
            <p:nvPr/>
          </p:nvSpPr>
          <p:spPr>
            <a:xfrm>
              <a:off x="720574" y="5185799"/>
              <a:ext cx="1764196" cy="1224136"/>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・貸借対照表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・損益計算書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・包括利益計算書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キャッシュフロー</a:t>
              </a: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株主資本等変動計算書</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95" name="角丸四角形 44">
              <a:extLst>
                <a:ext uri="{FF2B5EF4-FFF2-40B4-BE49-F238E27FC236}">
                  <a16:creationId xmlns:a16="http://schemas.microsoft.com/office/drawing/2014/main" id="{CF53BA9D-A2A1-AAD7-6BB0-CB2E29AD0107}"/>
                </a:ext>
              </a:extLst>
            </p:cNvPr>
            <p:cNvSpPr/>
            <p:nvPr/>
          </p:nvSpPr>
          <p:spPr>
            <a:xfrm>
              <a:off x="719572" y="4833156"/>
              <a:ext cx="1764196" cy="396679"/>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決算帳票</a:t>
              </a:r>
            </a:p>
          </p:txBody>
        </p:sp>
      </p:grpSp>
      <p:sp>
        <p:nvSpPr>
          <p:cNvPr id="96" name="Freeform 393">
            <a:extLst>
              <a:ext uri="{FF2B5EF4-FFF2-40B4-BE49-F238E27FC236}">
                <a16:creationId xmlns:a16="http://schemas.microsoft.com/office/drawing/2014/main" id="{9E79C0B5-B469-05B6-03AA-B0B5FE3C6095}"/>
              </a:ext>
            </a:extLst>
          </p:cNvPr>
          <p:cNvSpPr>
            <a:spLocks noEditPoints="1"/>
          </p:cNvSpPr>
          <p:nvPr/>
        </p:nvSpPr>
        <p:spPr bwMode="auto">
          <a:xfrm>
            <a:off x="395536"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7" name="Freeform 393">
            <a:extLst>
              <a:ext uri="{FF2B5EF4-FFF2-40B4-BE49-F238E27FC236}">
                <a16:creationId xmlns:a16="http://schemas.microsoft.com/office/drawing/2014/main" id="{7E8C9FCD-405F-2E79-D92D-97CF91059809}"/>
              </a:ext>
            </a:extLst>
          </p:cNvPr>
          <p:cNvSpPr>
            <a:spLocks noEditPoints="1"/>
          </p:cNvSpPr>
          <p:nvPr/>
        </p:nvSpPr>
        <p:spPr bwMode="auto">
          <a:xfrm>
            <a:off x="2411760"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8" name="Freeform 393">
            <a:extLst>
              <a:ext uri="{FF2B5EF4-FFF2-40B4-BE49-F238E27FC236}">
                <a16:creationId xmlns:a16="http://schemas.microsoft.com/office/drawing/2014/main" id="{B2363733-59F8-6FF5-8763-C73A390FDE1A}"/>
              </a:ext>
            </a:extLst>
          </p:cNvPr>
          <p:cNvSpPr>
            <a:spLocks noEditPoints="1"/>
          </p:cNvSpPr>
          <p:nvPr/>
        </p:nvSpPr>
        <p:spPr bwMode="auto">
          <a:xfrm>
            <a:off x="4391980"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99" name="グループ化 99">
            <a:extLst>
              <a:ext uri="{FF2B5EF4-FFF2-40B4-BE49-F238E27FC236}">
                <a16:creationId xmlns:a16="http://schemas.microsoft.com/office/drawing/2014/main" id="{1D10B7EA-5622-4C6A-E676-55D2879CE6C8}"/>
              </a:ext>
            </a:extLst>
          </p:cNvPr>
          <p:cNvGrpSpPr/>
          <p:nvPr/>
        </p:nvGrpSpPr>
        <p:grpSpPr>
          <a:xfrm>
            <a:off x="6624228" y="1023577"/>
            <a:ext cx="2160240" cy="1280615"/>
            <a:chOff x="-1476672" y="1592795"/>
            <a:chExt cx="2160240" cy="1368153"/>
          </a:xfrm>
        </p:grpSpPr>
        <p:sp>
          <p:nvSpPr>
            <p:cNvPr id="100" name="角丸四角形 49">
              <a:extLst>
                <a:ext uri="{FF2B5EF4-FFF2-40B4-BE49-F238E27FC236}">
                  <a16:creationId xmlns:a16="http://schemas.microsoft.com/office/drawing/2014/main" id="{3AF87420-480E-490C-7FAE-8EEF497F96BD}"/>
                </a:ext>
              </a:extLst>
            </p:cNvPr>
            <p:cNvSpPr/>
            <p:nvPr/>
          </p:nvSpPr>
          <p:spPr>
            <a:xfrm>
              <a:off x="-1476672" y="1592795"/>
              <a:ext cx="2160240" cy="346147"/>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管理会計用マスタ</a:t>
              </a:r>
            </a:p>
          </p:txBody>
        </p:sp>
        <p:sp>
          <p:nvSpPr>
            <p:cNvPr id="101" name="角丸四角形 50">
              <a:extLst>
                <a:ext uri="{FF2B5EF4-FFF2-40B4-BE49-F238E27FC236}">
                  <a16:creationId xmlns:a16="http://schemas.microsoft.com/office/drawing/2014/main" id="{0F984399-0C65-0E1C-8D76-A287ED4CC1D4}"/>
                </a:ext>
              </a:extLst>
            </p:cNvPr>
            <p:cNvSpPr/>
            <p:nvPr/>
          </p:nvSpPr>
          <p:spPr>
            <a:xfrm>
              <a:off x="-1476672" y="1916832"/>
              <a:ext cx="2160240" cy="104411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・セグメントマスタ登録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・プロジェクトマスタ登録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・管理会計組織登録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・管理会計科目管理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・予算パターン登録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grpSp>
      <p:grpSp>
        <p:nvGrpSpPr>
          <p:cNvPr id="102" name="グループ化 102">
            <a:extLst>
              <a:ext uri="{FF2B5EF4-FFF2-40B4-BE49-F238E27FC236}">
                <a16:creationId xmlns:a16="http://schemas.microsoft.com/office/drawing/2014/main" id="{A4781BF1-B1D1-9BB7-D8B8-07AE3B715F90}"/>
              </a:ext>
            </a:extLst>
          </p:cNvPr>
          <p:cNvGrpSpPr/>
          <p:nvPr/>
        </p:nvGrpSpPr>
        <p:grpSpPr>
          <a:xfrm>
            <a:off x="7740860" y="2463736"/>
            <a:ext cx="1187624" cy="1110902"/>
            <a:chOff x="-1476672" y="1592796"/>
            <a:chExt cx="1548172" cy="1159167"/>
          </a:xfrm>
        </p:grpSpPr>
        <p:sp>
          <p:nvSpPr>
            <p:cNvPr id="103" name="角丸四角形 52">
              <a:extLst>
                <a:ext uri="{FF2B5EF4-FFF2-40B4-BE49-F238E27FC236}">
                  <a16:creationId xmlns:a16="http://schemas.microsoft.com/office/drawing/2014/main" id="{B7CDDDE7-5393-8C5A-5686-1B8FF432E112}"/>
                </a:ext>
              </a:extLst>
            </p:cNvPr>
            <p:cNvSpPr/>
            <p:nvPr/>
          </p:nvSpPr>
          <p:spPr>
            <a:xfrm>
              <a:off x="-1476672" y="1592796"/>
              <a:ext cx="1548172" cy="33807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予算管理</a:t>
              </a:r>
            </a:p>
          </p:txBody>
        </p:sp>
        <p:sp>
          <p:nvSpPr>
            <p:cNvPr id="104" name="角丸四角形 53">
              <a:extLst>
                <a:ext uri="{FF2B5EF4-FFF2-40B4-BE49-F238E27FC236}">
                  <a16:creationId xmlns:a16="http://schemas.microsoft.com/office/drawing/2014/main" id="{109136B6-121B-BB0C-7C39-82ED2093F3DD}"/>
                </a:ext>
              </a:extLst>
            </p:cNvPr>
            <p:cNvSpPr/>
            <p:nvPr/>
          </p:nvSpPr>
          <p:spPr>
            <a:xfrm>
              <a:off x="-1476672" y="1923871"/>
              <a:ext cx="1548172" cy="82809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・予算一覧表</a:t>
              </a:r>
              <a:endParaRPr kumimoji="0" lang="en-US" altLang="ja-JP" sz="1100" b="0" i="0" u="none" strike="noStrike" kern="0" cap="none" spc="0" normalizeH="0" baseline="0" noProof="0">
                <a:ln>
                  <a:noFill/>
                </a:ln>
                <a:solidFill>
                  <a:prstClr val="black"/>
                </a:solidFill>
                <a:effectLst/>
                <a:uLnTx/>
                <a:uFillTx/>
              </a:endParaRPr>
            </a:p>
          </p:txBody>
        </p:sp>
      </p:grpSp>
      <p:grpSp>
        <p:nvGrpSpPr>
          <p:cNvPr id="105" name="グループ化 106">
            <a:extLst>
              <a:ext uri="{FF2B5EF4-FFF2-40B4-BE49-F238E27FC236}">
                <a16:creationId xmlns:a16="http://schemas.microsoft.com/office/drawing/2014/main" id="{4CFC01A5-C0DA-70B9-0DEC-9CF72F2E8D29}"/>
              </a:ext>
            </a:extLst>
          </p:cNvPr>
          <p:cNvGrpSpPr/>
          <p:nvPr/>
        </p:nvGrpSpPr>
        <p:grpSpPr>
          <a:xfrm>
            <a:off x="6732240" y="3651870"/>
            <a:ext cx="1908212" cy="1296144"/>
            <a:chOff x="719572" y="4833156"/>
            <a:chExt cx="1908212" cy="1296144"/>
          </a:xfrm>
        </p:grpSpPr>
        <p:sp>
          <p:nvSpPr>
            <p:cNvPr id="106" name="フローチャート : 書類 53">
              <a:extLst>
                <a:ext uri="{FF2B5EF4-FFF2-40B4-BE49-F238E27FC236}">
                  <a16:creationId xmlns:a16="http://schemas.microsoft.com/office/drawing/2014/main" id="{8D0DD1AC-966F-2A51-86F3-C5A4BB144B46}"/>
                </a:ext>
              </a:extLst>
            </p:cNvPr>
            <p:cNvSpPr/>
            <p:nvPr/>
          </p:nvSpPr>
          <p:spPr>
            <a:xfrm>
              <a:off x="719572" y="5121188"/>
              <a:ext cx="1908212" cy="1008112"/>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・部門別帳票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・セグメント別帳票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・プロジェクト別帳票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各種予算対比帳票</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　（配賦前／配賦後）</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107" name="角丸四角形 56">
              <a:extLst>
                <a:ext uri="{FF2B5EF4-FFF2-40B4-BE49-F238E27FC236}">
                  <a16:creationId xmlns:a16="http://schemas.microsoft.com/office/drawing/2014/main" id="{5489C4AC-6C44-FA98-5DF2-C2C8FF2B4E11}"/>
                </a:ext>
              </a:extLst>
            </p:cNvPr>
            <p:cNvSpPr/>
            <p:nvPr/>
          </p:nvSpPr>
          <p:spPr>
            <a:xfrm>
              <a:off x="719572" y="4833156"/>
              <a:ext cx="1908212"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管理会計帳票</a:t>
              </a:r>
            </a:p>
          </p:txBody>
        </p:sp>
      </p:grpSp>
      <p:sp>
        <p:nvSpPr>
          <p:cNvPr id="108" name="Freeform 393">
            <a:extLst>
              <a:ext uri="{FF2B5EF4-FFF2-40B4-BE49-F238E27FC236}">
                <a16:creationId xmlns:a16="http://schemas.microsoft.com/office/drawing/2014/main" id="{1FBB81B8-1368-E239-0FFB-3EC988030B7E}"/>
              </a:ext>
            </a:extLst>
          </p:cNvPr>
          <p:cNvSpPr>
            <a:spLocks noEditPoints="1"/>
          </p:cNvSpPr>
          <p:nvPr/>
        </p:nvSpPr>
        <p:spPr bwMode="auto">
          <a:xfrm>
            <a:off x="6840252" y="3687874"/>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9" name="AutoShape 93">
            <a:extLst>
              <a:ext uri="{FF2B5EF4-FFF2-40B4-BE49-F238E27FC236}">
                <a16:creationId xmlns:a16="http://schemas.microsoft.com/office/drawing/2014/main" id="{2008964C-8245-3973-6961-2A7B18B7EE52}"/>
              </a:ext>
            </a:extLst>
          </p:cNvPr>
          <p:cNvSpPr>
            <a:spLocks noChangeArrowheads="1"/>
          </p:cNvSpPr>
          <p:nvPr/>
        </p:nvSpPr>
        <p:spPr bwMode="auto">
          <a:xfrm>
            <a:off x="899592" y="2327106"/>
            <a:ext cx="360040" cy="257681"/>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AutoShape 93">
            <a:extLst>
              <a:ext uri="{FF2B5EF4-FFF2-40B4-BE49-F238E27FC236}">
                <a16:creationId xmlns:a16="http://schemas.microsoft.com/office/drawing/2014/main" id="{746244C2-CCBF-BB6E-7504-2B0A8BEDCA90}"/>
              </a:ext>
            </a:extLst>
          </p:cNvPr>
          <p:cNvSpPr>
            <a:spLocks noChangeArrowheads="1"/>
          </p:cNvSpPr>
          <p:nvPr/>
        </p:nvSpPr>
        <p:spPr bwMode="auto">
          <a:xfrm>
            <a:off x="2231740"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AutoShape 93">
            <a:extLst>
              <a:ext uri="{FF2B5EF4-FFF2-40B4-BE49-F238E27FC236}">
                <a16:creationId xmlns:a16="http://schemas.microsoft.com/office/drawing/2014/main" id="{1B8DE991-5F67-3352-9C1E-E967F5DA3F39}"/>
              </a:ext>
            </a:extLst>
          </p:cNvPr>
          <p:cNvSpPr>
            <a:spLocks noChangeArrowheads="1"/>
          </p:cNvSpPr>
          <p:nvPr/>
        </p:nvSpPr>
        <p:spPr bwMode="auto">
          <a:xfrm>
            <a:off x="3779912"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AutoShape 93">
            <a:extLst>
              <a:ext uri="{FF2B5EF4-FFF2-40B4-BE49-F238E27FC236}">
                <a16:creationId xmlns:a16="http://schemas.microsoft.com/office/drawing/2014/main" id="{7B43620E-E2D2-13D9-83F7-3624A3C2470C}"/>
              </a:ext>
            </a:extLst>
          </p:cNvPr>
          <p:cNvSpPr>
            <a:spLocks noChangeArrowheads="1"/>
          </p:cNvSpPr>
          <p:nvPr/>
        </p:nvSpPr>
        <p:spPr bwMode="auto">
          <a:xfrm>
            <a:off x="5292080"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AutoShape 93">
            <a:extLst>
              <a:ext uri="{FF2B5EF4-FFF2-40B4-BE49-F238E27FC236}">
                <a16:creationId xmlns:a16="http://schemas.microsoft.com/office/drawing/2014/main" id="{F1C7F07C-ABC8-46C6-4681-32EE7768BFDA}"/>
              </a:ext>
            </a:extLst>
          </p:cNvPr>
          <p:cNvSpPr>
            <a:spLocks noChangeArrowheads="1"/>
          </p:cNvSpPr>
          <p:nvPr/>
        </p:nvSpPr>
        <p:spPr bwMode="auto">
          <a:xfrm rot="5400000">
            <a:off x="5904148" y="2625258"/>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299854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統合会計システムフロー（債務管理・経費精算）</a:t>
            </a:r>
            <a:endParaRPr kumimoji="1" lang="ja-JP" altLang="en-US"/>
          </a:p>
        </p:txBody>
      </p:sp>
      <p:sp>
        <p:nvSpPr>
          <p:cNvPr id="61" name="スライド番号プレースホルダー 1"/>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31</a:t>
            </a:fld>
            <a:endParaRPr lang="ja-JP" altLang="en-US"/>
          </a:p>
        </p:txBody>
      </p:sp>
      <p:sp>
        <p:nvSpPr>
          <p:cNvPr id="68" name="テキスト ボックス 67"/>
          <p:cNvSpPr txBox="1"/>
          <p:nvPr/>
        </p:nvSpPr>
        <p:spPr>
          <a:xfrm>
            <a:off x="2903796" y="437999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支払仕訳</a:t>
            </a:r>
          </a:p>
        </p:txBody>
      </p:sp>
      <p:sp>
        <p:nvSpPr>
          <p:cNvPr id="70" name="テキスト ボックス 69"/>
          <p:cNvSpPr txBox="1"/>
          <p:nvPr/>
        </p:nvSpPr>
        <p:spPr>
          <a:xfrm>
            <a:off x="1677315" y="437999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計上仕訳</a:t>
            </a:r>
          </a:p>
        </p:txBody>
      </p:sp>
      <p:sp>
        <p:nvSpPr>
          <p:cNvPr id="72" name="額縁 71"/>
          <p:cNvSpPr/>
          <p:nvPr/>
        </p:nvSpPr>
        <p:spPr>
          <a:xfrm>
            <a:off x="4355976" y="3939903"/>
            <a:ext cx="1404156"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支払確定</a:t>
            </a:r>
          </a:p>
        </p:txBody>
      </p:sp>
      <p:sp>
        <p:nvSpPr>
          <p:cNvPr id="73" name="額縁 72"/>
          <p:cNvSpPr/>
          <p:nvPr/>
        </p:nvSpPr>
        <p:spPr>
          <a:xfrm>
            <a:off x="5688124" y="3579862"/>
            <a:ext cx="1296144"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支払分割</a:t>
            </a:r>
          </a:p>
        </p:txBody>
      </p:sp>
      <p:sp>
        <p:nvSpPr>
          <p:cNvPr id="74" name="額縁 73"/>
          <p:cNvSpPr/>
          <p:nvPr/>
        </p:nvSpPr>
        <p:spPr>
          <a:xfrm>
            <a:off x="6228184" y="4299943"/>
            <a:ext cx="1236156"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手形管理</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7" name="角丸四角形 76"/>
          <p:cNvSpPr/>
          <p:nvPr/>
        </p:nvSpPr>
        <p:spPr>
          <a:xfrm>
            <a:off x="107504" y="2747265"/>
            <a:ext cx="8820980"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sp>
        <p:nvSpPr>
          <p:cNvPr id="87" name="額縁 86"/>
          <p:cNvSpPr/>
          <p:nvPr/>
        </p:nvSpPr>
        <p:spPr>
          <a:xfrm>
            <a:off x="854208" y="3312460"/>
            <a:ext cx="136815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締め処理</a:t>
            </a:r>
          </a:p>
        </p:txBody>
      </p:sp>
      <p:sp>
        <p:nvSpPr>
          <p:cNvPr id="88" name="テキスト ボックス 87"/>
          <p:cNvSpPr txBox="1"/>
          <p:nvPr/>
        </p:nvSpPr>
        <p:spPr>
          <a:xfrm>
            <a:off x="971600" y="437195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89" name="角丸四角形 88"/>
          <p:cNvSpPr/>
          <p:nvPr/>
        </p:nvSpPr>
        <p:spPr>
          <a:xfrm>
            <a:off x="515197" y="3988905"/>
            <a:ext cx="1770549" cy="49105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締次残高帳票</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支払通知書</a:t>
            </a:r>
            <a:endParaRPr kumimoji="0" lang="en-US" altLang="ja-JP" sz="1100" b="0" i="0" u="none" strike="noStrike" kern="0" cap="none" spc="0" normalizeH="0" baseline="0" noProof="0">
              <a:ln>
                <a:noFill/>
              </a:ln>
              <a:solidFill>
                <a:prstClr val="black"/>
              </a:solidFill>
              <a:effectLst/>
              <a:uLnTx/>
              <a:uFillTx/>
            </a:endParaRPr>
          </a:p>
        </p:txBody>
      </p:sp>
      <p:sp>
        <p:nvSpPr>
          <p:cNvPr id="90" name="Freeform 393"/>
          <p:cNvSpPr>
            <a:spLocks noEditPoints="1"/>
          </p:cNvSpPr>
          <p:nvPr/>
        </p:nvSpPr>
        <p:spPr bwMode="auto">
          <a:xfrm>
            <a:off x="611560" y="4052416"/>
            <a:ext cx="305817" cy="39154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1" name="Freeform 401"/>
          <p:cNvSpPr>
            <a:spLocks noEditPoints="1"/>
          </p:cNvSpPr>
          <p:nvPr/>
        </p:nvSpPr>
        <p:spPr bwMode="auto">
          <a:xfrm>
            <a:off x="2377140" y="3172967"/>
            <a:ext cx="32403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2" name="テキスト ボックス 91"/>
          <p:cNvSpPr txBox="1"/>
          <p:nvPr/>
        </p:nvSpPr>
        <p:spPr>
          <a:xfrm>
            <a:off x="3023828" y="3903899"/>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93" name="角丸四角形 92"/>
          <p:cNvSpPr/>
          <p:nvPr/>
        </p:nvSpPr>
        <p:spPr>
          <a:xfrm>
            <a:off x="2539158" y="3983533"/>
            <a:ext cx="1404156" cy="496431"/>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支払予定帳票</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支払検索照会</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94" name="Freeform 393"/>
          <p:cNvSpPr>
            <a:spLocks noEditPoints="1"/>
          </p:cNvSpPr>
          <p:nvPr/>
        </p:nvSpPr>
        <p:spPr bwMode="auto">
          <a:xfrm>
            <a:off x="2627784" y="4011911"/>
            <a:ext cx="305817" cy="39154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5" name="Freeform 364"/>
          <p:cNvSpPr>
            <a:spLocks noEditPoints="1"/>
          </p:cNvSpPr>
          <p:nvPr/>
        </p:nvSpPr>
        <p:spPr bwMode="auto">
          <a:xfrm>
            <a:off x="4898380" y="4551970"/>
            <a:ext cx="573720" cy="5400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6" name="テキスト ボックス 95"/>
          <p:cNvSpPr txBox="1"/>
          <p:nvPr/>
        </p:nvSpPr>
        <p:spPr>
          <a:xfrm>
            <a:off x="4608004" y="4587974"/>
            <a:ext cx="16201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総勘定元帳</a:t>
            </a:r>
          </a:p>
        </p:txBody>
      </p:sp>
      <p:sp>
        <p:nvSpPr>
          <p:cNvPr id="97" name="額縁 96"/>
          <p:cNvSpPr/>
          <p:nvPr/>
        </p:nvSpPr>
        <p:spPr>
          <a:xfrm>
            <a:off x="7056276" y="3579862"/>
            <a:ext cx="1224136"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支払変更入力</a:t>
            </a:r>
          </a:p>
        </p:txBody>
      </p:sp>
      <p:sp>
        <p:nvSpPr>
          <p:cNvPr id="98" name="角丸四角形 97"/>
          <p:cNvSpPr/>
          <p:nvPr/>
        </p:nvSpPr>
        <p:spPr>
          <a:xfrm>
            <a:off x="2856040" y="3297254"/>
            <a:ext cx="6035960" cy="265389"/>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支払承認</a:t>
            </a:r>
          </a:p>
        </p:txBody>
      </p:sp>
      <p:sp>
        <p:nvSpPr>
          <p:cNvPr id="99" name="額縁 98"/>
          <p:cNvSpPr/>
          <p:nvPr/>
        </p:nvSpPr>
        <p:spPr>
          <a:xfrm>
            <a:off x="6228184" y="4659983"/>
            <a:ext cx="1223656"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電債オプション</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0" name="額縁 99"/>
          <p:cNvSpPr/>
          <p:nvPr/>
        </p:nvSpPr>
        <p:spPr>
          <a:xfrm>
            <a:off x="7526672" y="4299652"/>
            <a:ext cx="1185788"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ファクタリング</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1" name="額縁 100"/>
          <p:cNvSpPr/>
          <p:nvPr/>
        </p:nvSpPr>
        <p:spPr>
          <a:xfrm>
            <a:off x="6228184" y="3939903"/>
            <a:ext cx="144016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FB</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支払データ</a:t>
            </a:r>
          </a:p>
        </p:txBody>
      </p:sp>
      <p:sp>
        <p:nvSpPr>
          <p:cNvPr id="102" name="角丸四角形 101"/>
          <p:cNvSpPr/>
          <p:nvPr/>
        </p:nvSpPr>
        <p:spPr>
          <a:xfrm>
            <a:off x="1763688" y="4695986"/>
            <a:ext cx="1080120" cy="324036"/>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 lastClr="FFFFFF"/>
                </a:solidFill>
                <a:effectLst/>
                <a:uLnTx/>
                <a:uFillTx/>
              </a:rPr>
              <a:t>仕入／買掛金</a:t>
            </a:r>
            <a:endParaRPr kumimoji="0" lang="en-US" altLang="ja-JP" sz="1000" b="1" i="0" u="none" strike="noStrike" kern="0" cap="none" spc="0" normalizeH="0" baseline="0" noProof="0">
              <a:ln>
                <a:noFill/>
              </a:ln>
              <a:solidFill>
                <a:sysClr val="window" lastClr="FFFFFF"/>
              </a:solidFill>
              <a:effectLst/>
              <a:uLnTx/>
              <a:uFillTx/>
            </a:endParaRPr>
          </a:p>
        </p:txBody>
      </p:sp>
      <p:sp>
        <p:nvSpPr>
          <p:cNvPr id="109" name="角丸四角形 108"/>
          <p:cNvSpPr/>
          <p:nvPr/>
        </p:nvSpPr>
        <p:spPr>
          <a:xfrm>
            <a:off x="3023828" y="4692566"/>
            <a:ext cx="1080120" cy="324036"/>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 lastClr="FFFFFF"/>
                </a:solidFill>
                <a:effectLst/>
                <a:uLnTx/>
                <a:uFillTx/>
              </a:rPr>
              <a:t>買掛金／預金</a:t>
            </a:r>
            <a:endParaRPr kumimoji="0" lang="en-US" altLang="ja-JP" sz="1000" b="1" i="0" u="none" strike="noStrike" kern="0" cap="none" spc="0" normalizeH="0" baseline="0" noProof="0">
              <a:ln>
                <a:noFill/>
              </a:ln>
              <a:solidFill>
                <a:sysClr val="window" lastClr="FFFFFF"/>
              </a:solidFill>
              <a:effectLst/>
              <a:uLnTx/>
              <a:uFillTx/>
            </a:endParaRPr>
          </a:p>
        </p:txBody>
      </p:sp>
      <p:sp>
        <p:nvSpPr>
          <p:cNvPr id="110" name="正方形/長方形 109"/>
          <p:cNvSpPr/>
          <p:nvPr/>
        </p:nvSpPr>
        <p:spPr>
          <a:xfrm>
            <a:off x="7649570" y="4928056"/>
            <a:ext cx="1224460"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rPr>
              <a:t>※1</a:t>
            </a:r>
            <a:r>
              <a:rPr kumimoji="0" lang="ja-JP" altLang="en-US" sz="700" kern="0" noProof="0">
                <a:solidFill>
                  <a:prstClr val="black"/>
                </a:solidFill>
              </a:rPr>
              <a:t> </a:t>
            </a:r>
            <a:r>
              <a:rPr kumimoji="0" lang="ja-JP" altLang="en-US" sz="700" b="0" i="0" u="none" strike="noStrike" kern="0" cap="none" spc="0" normalizeH="0" baseline="0" noProof="0">
                <a:ln>
                  <a:noFill/>
                </a:ln>
                <a:solidFill>
                  <a:prstClr val="black"/>
                </a:solidFill>
                <a:effectLst/>
                <a:uLnTx/>
                <a:uFillTx/>
              </a:rPr>
              <a:t>オプション製品</a:t>
            </a:r>
          </a:p>
        </p:txBody>
      </p:sp>
      <p:sp>
        <p:nvSpPr>
          <p:cNvPr id="111" name="テキスト ボックス 110"/>
          <p:cNvSpPr txBox="1"/>
          <p:nvPr/>
        </p:nvSpPr>
        <p:spPr>
          <a:xfrm>
            <a:off x="7161436" y="4420943"/>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2" name="テキスト ボックス 111"/>
          <p:cNvSpPr txBox="1"/>
          <p:nvPr/>
        </p:nvSpPr>
        <p:spPr>
          <a:xfrm>
            <a:off x="7164288" y="480457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3" name="テキスト ボックス 112"/>
          <p:cNvSpPr txBox="1"/>
          <p:nvPr/>
        </p:nvSpPr>
        <p:spPr>
          <a:xfrm>
            <a:off x="8459924" y="444453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7" name="AutoShape 93"/>
          <p:cNvSpPr>
            <a:spLocks noChangeArrowheads="1"/>
          </p:cNvSpPr>
          <p:nvPr/>
        </p:nvSpPr>
        <p:spPr bwMode="auto">
          <a:xfrm>
            <a:off x="1358264" y="3646356"/>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AutoShape 93"/>
          <p:cNvSpPr>
            <a:spLocks noChangeArrowheads="1"/>
          </p:cNvSpPr>
          <p:nvPr/>
        </p:nvSpPr>
        <p:spPr bwMode="auto">
          <a:xfrm>
            <a:off x="3095836" y="3615866"/>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AutoShape 93"/>
          <p:cNvSpPr>
            <a:spLocks noChangeArrowheads="1"/>
          </p:cNvSpPr>
          <p:nvPr/>
        </p:nvSpPr>
        <p:spPr bwMode="auto">
          <a:xfrm>
            <a:off x="4838930" y="3593930"/>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AutoShape 93"/>
          <p:cNvSpPr>
            <a:spLocks noChangeArrowheads="1"/>
          </p:cNvSpPr>
          <p:nvPr/>
        </p:nvSpPr>
        <p:spPr bwMode="auto">
          <a:xfrm>
            <a:off x="5016068" y="4242001"/>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AutoShape 93"/>
          <p:cNvSpPr>
            <a:spLocks noChangeArrowheads="1"/>
          </p:cNvSpPr>
          <p:nvPr/>
        </p:nvSpPr>
        <p:spPr bwMode="auto">
          <a:xfrm rot="16200000">
            <a:off x="5832140" y="3939903"/>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AutoShape 93"/>
          <p:cNvSpPr>
            <a:spLocks noChangeArrowheads="1"/>
          </p:cNvSpPr>
          <p:nvPr/>
        </p:nvSpPr>
        <p:spPr bwMode="auto">
          <a:xfrm rot="16200000">
            <a:off x="4247964" y="4695986"/>
            <a:ext cx="360040" cy="288032"/>
          </a:xfrm>
          <a:prstGeom prst="downArrow">
            <a:avLst>
              <a:gd name="adj1" fmla="val 50000"/>
              <a:gd name="adj2" fmla="val 49104"/>
            </a:avLst>
          </a:prstGeom>
          <a:solidFill>
            <a:srgbClr val="F9BE00"/>
          </a:solidFill>
          <a:ln w="25400" cap="flat" cmpd="sng" algn="ctr">
            <a:solidFill>
              <a:srgbClr val="F9BE0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額縁 133"/>
          <p:cNvSpPr/>
          <p:nvPr/>
        </p:nvSpPr>
        <p:spPr>
          <a:xfrm>
            <a:off x="7526672" y="4659692"/>
            <a:ext cx="1185788"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外貨建支払</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37" name="Freeform 408"/>
          <p:cNvSpPr>
            <a:spLocks noEditPoints="1"/>
          </p:cNvSpPr>
          <p:nvPr/>
        </p:nvSpPr>
        <p:spPr bwMode="auto">
          <a:xfrm>
            <a:off x="959225" y="4168585"/>
            <a:ext cx="324036" cy="252028"/>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8" name="テキスト ボックス 137"/>
          <p:cNvSpPr txBox="1"/>
          <p:nvPr/>
        </p:nvSpPr>
        <p:spPr>
          <a:xfrm>
            <a:off x="481905" y="4509806"/>
            <a:ext cx="1025010" cy="365520"/>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支払通知書</a:t>
            </a:r>
            <a:endParaRPr kumimoji="0" lang="en-US" altLang="ja-JP" sz="1100" b="0"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100" kern="0">
                <a:solidFill>
                  <a:prstClr val="black"/>
                </a:solidFill>
              </a:rPr>
              <a:t>一括配信</a:t>
            </a:r>
            <a:endParaRPr kumimoji="0" lang="en-US" altLang="ja-JP" sz="1100" b="0" i="0" u="none" strike="noStrike" kern="0" cap="none" spc="0" normalizeH="0" baseline="0" noProof="0">
              <a:ln>
                <a:noFill/>
              </a:ln>
              <a:solidFill>
                <a:prstClr val="black"/>
              </a:solidFill>
              <a:effectLst/>
              <a:uLnTx/>
              <a:uFillTx/>
            </a:endParaRPr>
          </a:p>
        </p:txBody>
      </p:sp>
      <p:sp>
        <p:nvSpPr>
          <p:cNvPr id="139" name="AutoShape 93"/>
          <p:cNvSpPr>
            <a:spLocks noChangeArrowheads="1"/>
          </p:cNvSpPr>
          <p:nvPr/>
        </p:nvSpPr>
        <p:spPr bwMode="auto">
          <a:xfrm>
            <a:off x="4247964"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0" name="AutoShape 93"/>
          <p:cNvSpPr>
            <a:spLocks noChangeArrowheads="1"/>
          </p:cNvSpPr>
          <p:nvPr/>
        </p:nvSpPr>
        <p:spPr bwMode="auto">
          <a:xfrm>
            <a:off x="7254746"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1" name="AutoShape 93"/>
          <p:cNvSpPr>
            <a:spLocks noChangeArrowheads="1"/>
          </p:cNvSpPr>
          <p:nvPr/>
        </p:nvSpPr>
        <p:spPr bwMode="auto">
          <a:xfrm>
            <a:off x="1348696"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2" name="AutoShape 93"/>
          <p:cNvSpPr>
            <a:spLocks noChangeArrowheads="1"/>
          </p:cNvSpPr>
          <p:nvPr/>
        </p:nvSpPr>
        <p:spPr bwMode="auto">
          <a:xfrm>
            <a:off x="4247964" y="3075966"/>
            <a:ext cx="360040" cy="209204"/>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AutoShape 93"/>
          <p:cNvSpPr>
            <a:spLocks noChangeArrowheads="1"/>
          </p:cNvSpPr>
          <p:nvPr/>
        </p:nvSpPr>
        <p:spPr bwMode="auto">
          <a:xfrm>
            <a:off x="7272300" y="3083386"/>
            <a:ext cx="360040" cy="215446"/>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4" name="AutoShape 93"/>
          <p:cNvSpPr>
            <a:spLocks noChangeArrowheads="1"/>
          </p:cNvSpPr>
          <p:nvPr/>
        </p:nvSpPr>
        <p:spPr bwMode="auto">
          <a:xfrm>
            <a:off x="1366250" y="3083385"/>
            <a:ext cx="360040" cy="230184"/>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テキスト ボックス 114"/>
          <p:cNvSpPr txBox="1"/>
          <p:nvPr/>
        </p:nvSpPr>
        <p:spPr>
          <a:xfrm>
            <a:off x="8459924" y="480457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4" name="フッター プレースホルダー 3">
            <a:extLst>
              <a:ext uri="{FF2B5EF4-FFF2-40B4-BE49-F238E27FC236}">
                <a16:creationId xmlns:a16="http://schemas.microsoft.com/office/drawing/2014/main" id="{35FE7567-1D0C-99A9-39F5-A8F75B9477A9}"/>
              </a:ext>
            </a:extLst>
          </p:cNvPr>
          <p:cNvSpPr txBox="1">
            <a:spLocks/>
          </p:cNvSpPr>
          <p:nvPr/>
        </p:nvSpPr>
        <p:spPr>
          <a:xfrm>
            <a:off x="252000" y="4993034"/>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6" name="AutoShape 5">
            <a:extLst>
              <a:ext uri="{FF2B5EF4-FFF2-40B4-BE49-F238E27FC236}">
                <a16:creationId xmlns:a16="http://schemas.microsoft.com/office/drawing/2014/main" id="{38731816-6A69-7FB3-EF25-0F9C9DA336E6}"/>
              </a:ext>
            </a:extLst>
          </p:cNvPr>
          <p:cNvSpPr>
            <a:spLocks noChangeArrowheads="1"/>
          </p:cNvSpPr>
          <p:nvPr/>
        </p:nvSpPr>
        <p:spPr bwMode="gray">
          <a:xfrm>
            <a:off x="107504" y="928800"/>
            <a:ext cx="2700300" cy="15552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7" name="AutoShape 5">
            <a:extLst>
              <a:ext uri="{FF2B5EF4-FFF2-40B4-BE49-F238E27FC236}">
                <a16:creationId xmlns:a16="http://schemas.microsoft.com/office/drawing/2014/main" id="{FD70850A-F9D3-B1A7-6F2A-1232D3113030}"/>
              </a:ext>
            </a:extLst>
          </p:cNvPr>
          <p:cNvSpPr>
            <a:spLocks noChangeArrowheads="1"/>
          </p:cNvSpPr>
          <p:nvPr/>
        </p:nvSpPr>
        <p:spPr bwMode="gray">
          <a:xfrm>
            <a:off x="5921484" y="929911"/>
            <a:ext cx="3047318" cy="1555092"/>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8" name="AutoShape 5">
            <a:extLst>
              <a:ext uri="{FF2B5EF4-FFF2-40B4-BE49-F238E27FC236}">
                <a16:creationId xmlns:a16="http://schemas.microsoft.com/office/drawing/2014/main" id="{3E061F7A-AEEB-8219-D3B8-F572FD7AF65D}"/>
              </a:ext>
            </a:extLst>
          </p:cNvPr>
          <p:cNvSpPr>
            <a:spLocks noChangeArrowheads="1"/>
          </p:cNvSpPr>
          <p:nvPr/>
        </p:nvSpPr>
        <p:spPr bwMode="gray">
          <a:xfrm>
            <a:off x="2866790" y="928800"/>
            <a:ext cx="2988332" cy="1556152"/>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9" name="Text Box 76">
            <a:extLst>
              <a:ext uri="{FF2B5EF4-FFF2-40B4-BE49-F238E27FC236}">
                <a16:creationId xmlns:a16="http://schemas.microsoft.com/office/drawing/2014/main" id="{BC838D00-BE15-7A2A-83B8-16449887F825}"/>
              </a:ext>
            </a:extLst>
          </p:cNvPr>
          <p:cNvSpPr txBox="1">
            <a:spLocks noChangeArrowheads="1"/>
          </p:cNvSpPr>
          <p:nvPr/>
        </p:nvSpPr>
        <p:spPr bwMode="auto">
          <a:xfrm>
            <a:off x="2651797" y="627534"/>
            <a:ext cx="342038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支払依頼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0" name="Text Box 76">
            <a:extLst>
              <a:ext uri="{FF2B5EF4-FFF2-40B4-BE49-F238E27FC236}">
                <a16:creationId xmlns:a16="http://schemas.microsoft.com/office/drawing/2014/main" id="{1EB2CC15-0D63-8E97-4CB7-B024D01B15EF}"/>
              </a:ext>
            </a:extLst>
          </p:cNvPr>
          <p:cNvSpPr txBox="1">
            <a:spLocks noChangeArrowheads="1"/>
          </p:cNvSpPr>
          <p:nvPr/>
        </p:nvSpPr>
        <p:spPr bwMode="auto">
          <a:xfrm>
            <a:off x="5904148" y="627534"/>
            <a:ext cx="2952328"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社員経費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1" name="額縁 70">
            <a:extLst>
              <a:ext uri="{FF2B5EF4-FFF2-40B4-BE49-F238E27FC236}">
                <a16:creationId xmlns:a16="http://schemas.microsoft.com/office/drawing/2014/main" id="{B5BB7DAC-C976-4A45-BCE6-352B29E79F8D}"/>
              </a:ext>
            </a:extLst>
          </p:cNvPr>
          <p:cNvSpPr/>
          <p:nvPr/>
        </p:nvSpPr>
        <p:spPr>
          <a:xfrm>
            <a:off x="4608004" y="1039930"/>
            <a:ext cx="1110673" cy="25202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定例支払</a:t>
            </a:r>
          </a:p>
        </p:txBody>
      </p:sp>
      <p:sp>
        <p:nvSpPr>
          <p:cNvPr id="12" name="額縁 74">
            <a:extLst>
              <a:ext uri="{FF2B5EF4-FFF2-40B4-BE49-F238E27FC236}">
                <a16:creationId xmlns:a16="http://schemas.microsoft.com/office/drawing/2014/main" id="{8A6370C9-5D38-93D0-70CB-1ECBC7421BD9}"/>
              </a:ext>
            </a:extLst>
          </p:cNvPr>
          <p:cNvSpPr/>
          <p:nvPr/>
        </p:nvSpPr>
        <p:spPr>
          <a:xfrm>
            <a:off x="4602553" y="1323971"/>
            <a:ext cx="1116124" cy="25202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前払金振替</a:t>
            </a:r>
          </a:p>
        </p:txBody>
      </p:sp>
      <p:sp>
        <p:nvSpPr>
          <p:cNvPr id="13" name="額縁 75">
            <a:extLst>
              <a:ext uri="{FF2B5EF4-FFF2-40B4-BE49-F238E27FC236}">
                <a16:creationId xmlns:a16="http://schemas.microsoft.com/office/drawing/2014/main" id="{6904056D-32FF-273C-175E-C21E22438B51}"/>
              </a:ext>
            </a:extLst>
          </p:cNvPr>
          <p:cNvSpPr/>
          <p:nvPr/>
        </p:nvSpPr>
        <p:spPr>
          <a:xfrm>
            <a:off x="4602553" y="1608496"/>
            <a:ext cx="1116124" cy="245448"/>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会社間支払</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4" name="角丸四角形 78">
            <a:extLst>
              <a:ext uri="{FF2B5EF4-FFF2-40B4-BE49-F238E27FC236}">
                <a16:creationId xmlns:a16="http://schemas.microsoft.com/office/drawing/2014/main" id="{FB0CFEC4-85D4-F2DF-04F1-1896D84EBDBD}"/>
              </a:ext>
            </a:extLst>
          </p:cNvPr>
          <p:cNvSpPr/>
          <p:nvPr/>
        </p:nvSpPr>
        <p:spPr>
          <a:xfrm>
            <a:off x="2951820" y="1004400"/>
            <a:ext cx="1548172" cy="346332"/>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支払伝票入力</a:t>
            </a:r>
          </a:p>
        </p:txBody>
      </p:sp>
      <p:sp>
        <p:nvSpPr>
          <p:cNvPr id="15" name="角丸四角形 79">
            <a:extLst>
              <a:ext uri="{FF2B5EF4-FFF2-40B4-BE49-F238E27FC236}">
                <a16:creationId xmlns:a16="http://schemas.microsoft.com/office/drawing/2014/main" id="{75A9175A-79EE-E76E-A80B-18338812FC9A}"/>
              </a:ext>
            </a:extLst>
          </p:cNvPr>
          <p:cNvSpPr/>
          <p:nvPr/>
        </p:nvSpPr>
        <p:spPr>
          <a:xfrm>
            <a:off x="2951820" y="1333906"/>
            <a:ext cx="1548172" cy="1036968"/>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・スポット支払</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・源泉支払</a:t>
            </a:r>
          </a:p>
        </p:txBody>
      </p:sp>
      <p:sp>
        <p:nvSpPr>
          <p:cNvPr id="16" name="角丸四角形 80">
            <a:extLst>
              <a:ext uri="{FF2B5EF4-FFF2-40B4-BE49-F238E27FC236}">
                <a16:creationId xmlns:a16="http://schemas.microsoft.com/office/drawing/2014/main" id="{118ACB52-9756-B3EC-CE44-878DA300E67B}"/>
              </a:ext>
            </a:extLst>
          </p:cNvPr>
          <p:cNvSpPr/>
          <p:nvPr/>
        </p:nvSpPr>
        <p:spPr>
          <a:xfrm>
            <a:off x="6009484" y="1283630"/>
            <a:ext cx="2880320" cy="1137784"/>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endParaRPr>
          </a:p>
        </p:txBody>
      </p:sp>
      <p:sp>
        <p:nvSpPr>
          <p:cNvPr id="17" name="角丸四角形 81">
            <a:extLst>
              <a:ext uri="{FF2B5EF4-FFF2-40B4-BE49-F238E27FC236}">
                <a16:creationId xmlns:a16="http://schemas.microsoft.com/office/drawing/2014/main" id="{763CCCC0-7CA9-64CC-D453-A405CEFEFAFB}"/>
              </a:ext>
            </a:extLst>
          </p:cNvPr>
          <p:cNvSpPr/>
          <p:nvPr/>
        </p:nvSpPr>
        <p:spPr>
          <a:xfrm>
            <a:off x="6000419" y="1003926"/>
            <a:ext cx="2916000"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経費・仮払精算入力</a:t>
            </a:r>
          </a:p>
        </p:txBody>
      </p:sp>
      <p:sp>
        <p:nvSpPr>
          <p:cNvPr id="18" name="Text Box 76">
            <a:extLst>
              <a:ext uri="{FF2B5EF4-FFF2-40B4-BE49-F238E27FC236}">
                <a16:creationId xmlns:a16="http://schemas.microsoft.com/office/drawing/2014/main" id="{5231CFAA-1153-B7B7-8D68-FDB362EE7E4D}"/>
              </a:ext>
            </a:extLst>
          </p:cNvPr>
          <p:cNvSpPr txBox="1">
            <a:spLocks noChangeArrowheads="1"/>
          </p:cNvSpPr>
          <p:nvPr/>
        </p:nvSpPr>
        <p:spPr bwMode="auto">
          <a:xfrm>
            <a:off x="359532" y="627534"/>
            <a:ext cx="180020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債務計上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9" name="角丸四角形 83">
            <a:extLst>
              <a:ext uri="{FF2B5EF4-FFF2-40B4-BE49-F238E27FC236}">
                <a16:creationId xmlns:a16="http://schemas.microsoft.com/office/drawing/2014/main" id="{B4AFA5C9-E8E2-F125-AD45-021B3A7E1238}"/>
              </a:ext>
            </a:extLst>
          </p:cNvPr>
          <p:cNvSpPr/>
          <p:nvPr/>
        </p:nvSpPr>
        <p:spPr>
          <a:xfrm>
            <a:off x="179512" y="100440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債務計上入力</a:t>
            </a:r>
          </a:p>
        </p:txBody>
      </p:sp>
      <p:sp>
        <p:nvSpPr>
          <p:cNvPr id="20" name="角丸四角形 84">
            <a:extLst>
              <a:ext uri="{FF2B5EF4-FFF2-40B4-BE49-F238E27FC236}">
                <a16:creationId xmlns:a16="http://schemas.microsoft.com/office/drawing/2014/main" id="{BE8136D5-DB38-C993-5CAD-5CA9CC6EAE48}"/>
              </a:ext>
            </a:extLst>
          </p:cNvPr>
          <p:cNvSpPr/>
          <p:nvPr/>
        </p:nvSpPr>
        <p:spPr>
          <a:xfrm>
            <a:off x="179512" y="1311610"/>
            <a:ext cx="1404156" cy="103680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t"/>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・源泉支払</a:t>
            </a:r>
            <a:endParaRPr kumimoji="0" lang="en-US" altLang="ja-JP" sz="1100" b="0" i="0" u="none" strike="noStrike" kern="0" cap="none" spc="0" normalizeH="0" baseline="0" noProof="0">
              <a:ln>
                <a:noFill/>
              </a:ln>
              <a:solidFill>
                <a:prstClr val="black"/>
              </a:solidFill>
              <a:effectLst/>
              <a:uLnTx/>
              <a:uFillTx/>
            </a:endParaRPr>
          </a:p>
        </p:txBody>
      </p:sp>
      <p:sp>
        <p:nvSpPr>
          <p:cNvPr id="21" name="額縁 85">
            <a:extLst>
              <a:ext uri="{FF2B5EF4-FFF2-40B4-BE49-F238E27FC236}">
                <a16:creationId xmlns:a16="http://schemas.microsoft.com/office/drawing/2014/main" id="{3484BD38-0DD3-E526-7378-6A8DEE405EDB}"/>
              </a:ext>
            </a:extLst>
          </p:cNvPr>
          <p:cNvSpPr/>
          <p:nvPr/>
        </p:nvSpPr>
        <p:spPr>
          <a:xfrm>
            <a:off x="1697483" y="1075934"/>
            <a:ext cx="1038313"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債務振替入力</a:t>
            </a:r>
          </a:p>
        </p:txBody>
      </p:sp>
      <p:grpSp>
        <p:nvGrpSpPr>
          <p:cNvPr id="22" name="グループ化 70">
            <a:extLst>
              <a:ext uri="{FF2B5EF4-FFF2-40B4-BE49-F238E27FC236}">
                <a16:creationId xmlns:a16="http://schemas.microsoft.com/office/drawing/2014/main" id="{18C9AC8D-4E6E-4382-DD7F-ACE0248A62D4}"/>
              </a:ext>
            </a:extLst>
          </p:cNvPr>
          <p:cNvGrpSpPr/>
          <p:nvPr/>
        </p:nvGrpSpPr>
        <p:grpSpPr>
          <a:xfrm>
            <a:off x="4600785" y="2155639"/>
            <a:ext cx="1117892" cy="292313"/>
            <a:chOff x="1979712" y="2672916"/>
            <a:chExt cx="1117892" cy="288032"/>
          </a:xfrm>
        </p:grpSpPr>
        <p:sp>
          <p:nvSpPr>
            <p:cNvPr id="23" name="角丸四角形 103">
              <a:extLst>
                <a:ext uri="{FF2B5EF4-FFF2-40B4-BE49-F238E27FC236}">
                  <a16:creationId xmlns:a16="http://schemas.microsoft.com/office/drawing/2014/main" id="{75DD2702-1677-DC33-075F-1309F93C74DD}"/>
                </a:ext>
              </a:extLst>
            </p:cNvPr>
            <p:cNvSpPr/>
            <p:nvPr/>
          </p:nvSpPr>
          <p:spPr>
            <a:xfrm>
              <a:off x="1979712" y="2672916"/>
              <a:ext cx="1117892" cy="28803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900" b="0" i="0" u="none" strike="noStrike" kern="0" cap="none" spc="0" normalizeH="0" baseline="0" noProof="0">
                  <a:ln>
                    <a:noFill/>
                  </a:ln>
                  <a:solidFill>
                    <a:prstClr val="black"/>
                  </a:solidFill>
                  <a:effectLst/>
                  <a:uLnTx/>
                  <a:uFillTx/>
                </a:rPr>
                <a:t>データ</a:t>
              </a:r>
              <a:endParaRPr kumimoji="0" lang="en-US" altLang="ja-JP" sz="900" b="0" i="0" u="none" strike="noStrike" kern="0" cap="none" spc="0" normalizeH="0" baseline="0" noProof="0">
                <a:ln>
                  <a:noFill/>
                </a:ln>
                <a:solidFill>
                  <a:prstClr val="black"/>
                </a:solidFill>
                <a:effectLst/>
                <a:uLnTx/>
                <a:uFillTx/>
              </a:endParaRPr>
            </a:p>
          </p:txBody>
        </p:sp>
        <p:sp>
          <p:nvSpPr>
            <p:cNvPr id="24" name="Freeform 418">
              <a:extLst>
                <a:ext uri="{FF2B5EF4-FFF2-40B4-BE49-F238E27FC236}">
                  <a16:creationId xmlns:a16="http://schemas.microsoft.com/office/drawing/2014/main" id="{B57DD58A-4831-AC36-E114-DA399116972B}"/>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25" name="グループ化 73">
            <a:extLst>
              <a:ext uri="{FF2B5EF4-FFF2-40B4-BE49-F238E27FC236}">
                <a16:creationId xmlns:a16="http://schemas.microsoft.com/office/drawing/2014/main" id="{C0B0A82C-02C3-ACB1-A74C-C4EA13083555}"/>
              </a:ext>
            </a:extLst>
          </p:cNvPr>
          <p:cNvGrpSpPr/>
          <p:nvPr/>
        </p:nvGrpSpPr>
        <p:grpSpPr>
          <a:xfrm>
            <a:off x="1697483" y="1443633"/>
            <a:ext cx="1051076" cy="264729"/>
            <a:chOff x="2008756" y="2672916"/>
            <a:chExt cx="1051076" cy="264729"/>
          </a:xfrm>
        </p:grpSpPr>
        <p:sp>
          <p:nvSpPr>
            <p:cNvPr id="26" name="角丸四角形 106">
              <a:extLst>
                <a:ext uri="{FF2B5EF4-FFF2-40B4-BE49-F238E27FC236}">
                  <a16:creationId xmlns:a16="http://schemas.microsoft.com/office/drawing/2014/main" id="{50A3F8BF-2DAF-5155-2CE2-11F61F5DB8F7}"/>
                </a:ext>
              </a:extLst>
            </p:cNvPr>
            <p:cNvSpPr/>
            <p:nvPr/>
          </p:nvSpPr>
          <p:spPr>
            <a:xfrm>
              <a:off x="2008756" y="2672916"/>
              <a:ext cx="1051076" cy="26472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27" name="Freeform 418">
              <a:extLst>
                <a:ext uri="{FF2B5EF4-FFF2-40B4-BE49-F238E27FC236}">
                  <a16:creationId xmlns:a16="http://schemas.microsoft.com/office/drawing/2014/main" id="{ABFAB95C-4507-B6CA-C500-FE3D7EFA9B4D}"/>
                </a:ext>
              </a:extLst>
            </p:cNvPr>
            <p:cNvSpPr>
              <a:spLocks noEditPoints="1"/>
            </p:cNvSpPr>
            <p:nvPr/>
          </p:nvSpPr>
          <p:spPr bwMode="auto">
            <a:xfrm>
              <a:off x="2051720" y="2720913"/>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8" name="額縁 113">
            <a:extLst>
              <a:ext uri="{FF2B5EF4-FFF2-40B4-BE49-F238E27FC236}">
                <a16:creationId xmlns:a16="http://schemas.microsoft.com/office/drawing/2014/main" id="{C765D502-BB33-EB62-8F19-D7DD24C37234}"/>
              </a:ext>
            </a:extLst>
          </p:cNvPr>
          <p:cNvSpPr/>
          <p:nvPr/>
        </p:nvSpPr>
        <p:spPr>
          <a:xfrm>
            <a:off x="6063613" y="1673924"/>
            <a:ext cx="1116375" cy="303519"/>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会社間経費</a:t>
            </a:r>
            <a:endParaRPr kumimoji="0" lang="en-US" altLang="ja-JP" sz="10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メイリオ"/>
                <a:ea typeface="メイリオ"/>
                <a:cs typeface="メイリオ" pitchFamily="50" charset="-128"/>
              </a:rPr>
              <a:t>精算入力</a:t>
            </a:r>
          </a:p>
        </p:txBody>
      </p:sp>
      <p:sp>
        <p:nvSpPr>
          <p:cNvPr id="29" name="額縁 126">
            <a:extLst>
              <a:ext uri="{FF2B5EF4-FFF2-40B4-BE49-F238E27FC236}">
                <a16:creationId xmlns:a16="http://schemas.microsoft.com/office/drawing/2014/main" id="{A8C94C80-BABF-444D-228B-7FBFE81F0ED6}"/>
              </a:ext>
            </a:extLst>
          </p:cNvPr>
          <p:cNvSpPr/>
          <p:nvPr/>
        </p:nvSpPr>
        <p:spPr>
          <a:xfrm>
            <a:off x="6063614" y="1343207"/>
            <a:ext cx="781051"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交通費</a:t>
            </a:r>
          </a:p>
        </p:txBody>
      </p:sp>
      <p:sp>
        <p:nvSpPr>
          <p:cNvPr id="30" name="角丸四角形 127">
            <a:extLst>
              <a:ext uri="{FF2B5EF4-FFF2-40B4-BE49-F238E27FC236}">
                <a16:creationId xmlns:a16="http://schemas.microsoft.com/office/drawing/2014/main" id="{4EA33758-8C13-5907-4828-126E186608F6}"/>
              </a:ext>
            </a:extLst>
          </p:cNvPr>
          <p:cNvSpPr/>
          <p:nvPr/>
        </p:nvSpPr>
        <p:spPr>
          <a:xfrm>
            <a:off x="7249762" y="1677126"/>
            <a:ext cx="1516038" cy="592434"/>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・駅すぱあと連携 </a:t>
            </a:r>
            <a:r>
              <a:rPr kumimoji="0" lang="en-US" altLang="ja-JP" sz="600" b="0" i="0" u="none" strike="noStrike" kern="0" cap="none" spc="0" normalizeH="0" baseline="0" noProof="0">
                <a:ln>
                  <a:noFill/>
                </a:ln>
                <a:solidFill>
                  <a:prstClr val="black"/>
                </a:solidFill>
                <a:effectLst/>
                <a:uLnTx/>
                <a:uFillTx/>
              </a:rPr>
              <a:t>※1</a:t>
            </a:r>
          </a:p>
        </p:txBody>
      </p:sp>
      <p:sp>
        <p:nvSpPr>
          <p:cNvPr id="31" name="額縁 128">
            <a:extLst>
              <a:ext uri="{FF2B5EF4-FFF2-40B4-BE49-F238E27FC236}">
                <a16:creationId xmlns:a16="http://schemas.microsoft.com/office/drawing/2014/main" id="{FE93209F-8A53-A40A-2D4C-4AC04569AAA4}"/>
              </a:ext>
            </a:extLst>
          </p:cNvPr>
          <p:cNvSpPr/>
          <p:nvPr/>
        </p:nvSpPr>
        <p:spPr>
          <a:xfrm>
            <a:off x="6939914" y="1343207"/>
            <a:ext cx="949911"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経費</a:t>
            </a: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手当</a:t>
            </a:r>
          </a:p>
        </p:txBody>
      </p:sp>
      <p:sp>
        <p:nvSpPr>
          <p:cNvPr id="32" name="額縁 129">
            <a:extLst>
              <a:ext uri="{FF2B5EF4-FFF2-40B4-BE49-F238E27FC236}">
                <a16:creationId xmlns:a16="http://schemas.microsoft.com/office/drawing/2014/main" id="{D903D105-C897-A47D-8ADA-317F6725B3FE}"/>
              </a:ext>
            </a:extLst>
          </p:cNvPr>
          <p:cNvSpPr/>
          <p:nvPr/>
        </p:nvSpPr>
        <p:spPr>
          <a:xfrm>
            <a:off x="8006715" y="1343207"/>
            <a:ext cx="759085"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仮払</a:t>
            </a:r>
          </a:p>
        </p:txBody>
      </p:sp>
      <p:grpSp>
        <p:nvGrpSpPr>
          <p:cNvPr id="33" name="グループ化 70">
            <a:extLst>
              <a:ext uri="{FF2B5EF4-FFF2-40B4-BE49-F238E27FC236}">
                <a16:creationId xmlns:a16="http://schemas.microsoft.com/office/drawing/2014/main" id="{3A7F14E5-BF12-3C5A-0F2C-1D9714273F09}"/>
              </a:ext>
            </a:extLst>
          </p:cNvPr>
          <p:cNvGrpSpPr/>
          <p:nvPr/>
        </p:nvGrpSpPr>
        <p:grpSpPr>
          <a:xfrm>
            <a:off x="6063613" y="2038343"/>
            <a:ext cx="1116375" cy="288032"/>
            <a:chOff x="1979712" y="2672916"/>
            <a:chExt cx="1152128" cy="288032"/>
          </a:xfrm>
        </p:grpSpPr>
        <p:sp>
          <p:nvSpPr>
            <p:cNvPr id="34" name="角丸四角形 131">
              <a:extLst>
                <a:ext uri="{FF2B5EF4-FFF2-40B4-BE49-F238E27FC236}">
                  <a16:creationId xmlns:a16="http://schemas.microsoft.com/office/drawing/2014/main" id="{C1FB0422-8354-3E6B-81B3-856AFCBA9AB7}"/>
                </a:ext>
              </a:extLst>
            </p:cNvPr>
            <p:cNvSpPr/>
            <p:nvPr/>
          </p:nvSpPr>
          <p:spPr>
            <a:xfrm>
              <a:off x="1979712" y="2672916"/>
              <a:ext cx="1152128" cy="28803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900" b="0" i="0" u="none" strike="noStrike" kern="0" cap="none" spc="0" normalizeH="0" baseline="0" noProof="0">
                  <a:ln>
                    <a:noFill/>
                  </a:ln>
                  <a:solidFill>
                    <a:prstClr val="black"/>
                  </a:solidFill>
                  <a:effectLst/>
                  <a:uLnTx/>
                  <a:uFillTx/>
                </a:rPr>
                <a:t>データ</a:t>
              </a:r>
              <a:endParaRPr kumimoji="0" lang="en-US" altLang="ja-JP" sz="900" b="0" i="0" u="none" strike="noStrike" kern="0" cap="none" spc="0" normalizeH="0" baseline="0" noProof="0">
                <a:ln>
                  <a:noFill/>
                </a:ln>
                <a:solidFill>
                  <a:prstClr val="black"/>
                </a:solidFill>
                <a:effectLst/>
                <a:uLnTx/>
                <a:uFillTx/>
              </a:endParaRPr>
            </a:p>
          </p:txBody>
        </p:sp>
        <p:sp>
          <p:nvSpPr>
            <p:cNvPr id="35" name="Freeform 418">
              <a:extLst>
                <a:ext uri="{FF2B5EF4-FFF2-40B4-BE49-F238E27FC236}">
                  <a16:creationId xmlns:a16="http://schemas.microsoft.com/office/drawing/2014/main" id="{F5A67A00-0817-764B-EC5C-F3973696D93D}"/>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36" name="額縁 134">
            <a:extLst>
              <a:ext uri="{FF2B5EF4-FFF2-40B4-BE49-F238E27FC236}">
                <a16:creationId xmlns:a16="http://schemas.microsoft.com/office/drawing/2014/main" id="{1466E32B-2AF4-BEEF-358A-29C9DF63B8B7}"/>
              </a:ext>
            </a:extLst>
          </p:cNvPr>
          <p:cNvSpPr/>
          <p:nvPr/>
        </p:nvSpPr>
        <p:spPr>
          <a:xfrm>
            <a:off x="4602553" y="1875173"/>
            <a:ext cx="1116124" cy="245448"/>
          </a:xfrm>
          <a:prstGeom prst="bevel">
            <a:avLst>
              <a:gd name="adj" fmla="val 0"/>
            </a:avLst>
          </a:prstGeom>
          <a:solidFill>
            <a:srgbClr val="5CCFF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a:solidFill>
                  <a:srgbClr val="FFFFFF"/>
                </a:solidFill>
                <a:latin typeface="メイリオ"/>
                <a:ea typeface="メイリオ"/>
                <a:cs typeface="メイリオ" pitchFamily="50" charset="-128"/>
              </a:rPr>
              <a:t>AI</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支払伝票</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37" name="テキスト ボックス 36">
            <a:extLst>
              <a:ext uri="{FF2B5EF4-FFF2-40B4-BE49-F238E27FC236}">
                <a16:creationId xmlns:a16="http://schemas.microsoft.com/office/drawing/2014/main" id="{65837742-268F-3DA5-184A-CF4D48A7CB25}"/>
              </a:ext>
            </a:extLst>
          </p:cNvPr>
          <p:cNvSpPr txBox="1"/>
          <p:nvPr/>
        </p:nvSpPr>
        <p:spPr>
          <a:xfrm>
            <a:off x="5454344" y="1959682"/>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0526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タイトル 2"/>
          <p:cNvSpPr>
            <a:spLocks noGrp="1"/>
          </p:cNvSpPr>
          <p:nvPr>
            <p:ph type="title"/>
          </p:nvPr>
        </p:nvSpPr>
        <p:spPr/>
        <p:txBody>
          <a:bodyPr/>
          <a:lstStyle/>
          <a:p>
            <a:r>
              <a:rPr lang="ja-JP" altLang="en-US"/>
              <a:t>統合会計システムフロー（債権管理）</a:t>
            </a:r>
            <a:endParaRPr kumimoji="1" lang="ja-JP" altLang="en-US"/>
          </a:p>
        </p:txBody>
      </p:sp>
      <p:sp>
        <p:nvSpPr>
          <p:cNvPr id="5" name="AutoShape 5"/>
          <p:cNvSpPr>
            <a:spLocks noChangeArrowheads="1"/>
          </p:cNvSpPr>
          <p:nvPr/>
        </p:nvSpPr>
        <p:spPr bwMode="gray">
          <a:xfrm>
            <a:off x="143508" y="3300073"/>
            <a:ext cx="8762339" cy="1161204"/>
          </a:xfrm>
          <a:prstGeom prst="roundRect">
            <a:avLst>
              <a:gd name="adj" fmla="val 501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6" name="AutoShape 5"/>
          <p:cNvSpPr>
            <a:spLocks noChangeArrowheads="1"/>
          </p:cNvSpPr>
          <p:nvPr/>
        </p:nvSpPr>
        <p:spPr bwMode="gray">
          <a:xfrm>
            <a:off x="4427984" y="879562"/>
            <a:ext cx="1728192" cy="2390400"/>
          </a:xfrm>
          <a:prstGeom prst="roundRect">
            <a:avLst>
              <a:gd name="adj" fmla="val 501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7" name="AutoShape 5"/>
          <p:cNvSpPr>
            <a:spLocks noChangeArrowheads="1"/>
          </p:cNvSpPr>
          <p:nvPr/>
        </p:nvSpPr>
        <p:spPr bwMode="gray">
          <a:xfrm>
            <a:off x="143508" y="878400"/>
            <a:ext cx="4211250" cy="2390400"/>
          </a:xfrm>
          <a:prstGeom prst="roundRect">
            <a:avLst>
              <a:gd name="adj" fmla="val 334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8" name="AutoShape 5"/>
          <p:cNvSpPr>
            <a:spLocks noChangeArrowheads="1"/>
          </p:cNvSpPr>
          <p:nvPr/>
        </p:nvSpPr>
        <p:spPr bwMode="gray">
          <a:xfrm>
            <a:off x="6228184" y="879561"/>
            <a:ext cx="2700300" cy="2389145"/>
          </a:xfrm>
          <a:prstGeom prst="roundRect">
            <a:avLst>
              <a:gd name="adj" fmla="val 378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10" name="テキスト ボックス 9"/>
          <p:cNvSpPr txBox="1"/>
          <p:nvPr/>
        </p:nvSpPr>
        <p:spPr>
          <a:xfrm>
            <a:off x="3809906" y="2391730"/>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締相殺</a:t>
            </a:r>
          </a:p>
        </p:txBody>
      </p:sp>
      <p:sp>
        <p:nvSpPr>
          <p:cNvPr id="11" name="テキスト ボックス 10"/>
          <p:cNvSpPr txBox="1"/>
          <p:nvPr/>
        </p:nvSpPr>
        <p:spPr>
          <a:xfrm>
            <a:off x="3803896" y="2859782"/>
            <a:ext cx="1200152" cy="27964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相　殺</a:t>
            </a:r>
            <a:endParaRPr kumimoji="0" lang="en-US" altLang="ja-JP" sz="10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3877123" y="3142570"/>
            <a:ext cx="1200152" cy="27964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入金予定データへ</a:t>
            </a:r>
            <a:endParaRPr kumimoji="0" lang="en-US" altLang="ja-JP" sz="1000" b="0" i="0" u="none" strike="noStrike" kern="0" cap="none" spc="0" normalizeH="0" baseline="0" noProof="0">
              <a:ln>
                <a:noFill/>
              </a:ln>
              <a:solidFill>
                <a:prstClr val="black"/>
              </a:solidFill>
              <a:effectLst/>
              <a:uLnTx/>
              <a:uFillTx/>
            </a:endParaRPr>
          </a:p>
        </p:txBody>
      </p:sp>
      <p:sp>
        <p:nvSpPr>
          <p:cNvPr id="13" name="角丸四角形 12"/>
          <p:cNvSpPr/>
          <p:nvPr/>
        </p:nvSpPr>
        <p:spPr>
          <a:xfrm>
            <a:off x="1856003" y="3687874"/>
            <a:ext cx="1013508" cy="456585"/>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入金予定データ</a:t>
            </a:r>
          </a:p>
        </p:txBody>
      </p:sp>
      <p:sp>
        <p:nvSpPr>
          <p:cNvPr id="14" name="角丸四角形 13"/>
          <p:cNvSpPr/>
          <p:nvPr/>
        </p:nvSpPr>
        <p:spPr>
          <a:xfrm>
            <a:off x="3347864" y="3304673"/>
            <a:ext cx="3456384" cy="1134285"/>
          </a:xfrm>
          <a:prstGeom prst="roundRect">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grpSp>
        <p:nvGrpSpPr>
          <p:cNvPr id="15" name="グループ化 116"/>
          <p:cNvGrpSpPr/>
          <p:nvPr/>
        </p:nvGrpSpPr>
        <p:grpSpPr>
          <a:xfrm>
            <a:off x="215516" y="951570"/>
            <a:ext cx="1404156" cy="837503"/>
            <a:chOff x="-1296652" y="1448780"/>
            <a:chExt cx="1404156" cy="1044116"/>
          </a:xfrm>
        </p:grpSpPr>
        <p:sp>
          <p:nvSpPr>
            <p:cNvPr id="16" name="角丸四角形 15"/>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債権伝票入力</a:t>
              </a:r>
            </a:p>
          </p:txBody>
        </p:sp>
        <p:sp>
          <p:nvSpPr>
            <p:cNvPr id="17" name="角丸四角形 16"/>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grpSp>
      <p:grpSp>
        <p:nvGrpSpPr>
          <p:cNvPr id="18" name="グループ化 124"/>
          <p:cNvGrpSpPr/>
          <p:nvPr/>
        </p:nvGrpSpPr>
        <p:grpSpPr>
          <a:xfrm>
            <a:off x="1727684" y="951570"/>
            <a:ext cx="1404156" cy="837503"/>
            <a:chOff x="-1296652" y="1448780"/>
            <a:chExt cx="1404156" cy="1044116"/>
          </a:xfrm>
        </p:grpSpPr>
        <p:sp>
          <p:nvSpPr>
            <p:cNvPr id="19" name="角丸四角形 18"/>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債権計上入力</a:t>
              </a:r>
            </a:p>
          </p:txBody>
        </p:sp>
        <p:sp>
          <p:nvSpPr>
            <p:cNvPr id="20" name="角丸四角形 19"/>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grpSp>
      <p:sp>
        <p:nvSpPr>
          <p:cNvPr id="21" name="角丸四角形 20"/>
          <p:cNvSpPr/>
          <p:nvPr/>
        </p:nvSpPr>
        <p:spPr>
          <a:xfrm>
            <a:off x="215516" y="2096383"/>
            <a:ext cx="8712968"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grpSp>
        <p:nvGrpSpPr>
          <p:cNvPr id="22" name="グループ化 73"/>
          <p:cNvGrpSpPr/>
          <p:nvPr/>
        </p:nvGrpSpPr>
        <p:grpSpPr>
          <a:xfrm>
            <a:off x="3215578" y="1462291"/>
            <a:ext cx="1080120" cy="324036"/>
            <a:chOff x="1979712" y="2672916"/>
            <a:chExt cx="1080120" cy="324036"/>
          </a:xfrm>
        </p:grpSpPr>
        <p:sp>
          <p:nvSpPr>
            <p:cNvPr id="23" name="角丸四角形 22"/>
            <p:cNvSpPr/>
            <p:nvPr/>
          </p:nvSpPr>
          <p:spPr>
            <a:xfrm>
              <a:off x="1979712" y="2672916"/>
              <a:ext cx="1080120"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24" name="Freeform 418"/>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5" name="額縁 24"/>
          <p:cNvSpPr/>
          <p:nvPr/>
        </p:nvSpPr>
        <p:spPr>
          <a:xfrm>
            <a:off x="4635800" y="1038907"/>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締次相殺入力</a:t>
            </a:r>
          </a:p>
        </p:txBody>
      </p:sp>
      <p:sp>
        <p:nvSpPr>
          <p:cNvPr id="26" name="額縁 25"/>
          <p:cNvSpPr/>
          <p:nvPr/>
        </p:nvSpPr>
        <p:spPr>
          <a:xfrm>
            <a:off x="4635800" y="1451270"/>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相殺入力</a:t>
            </a:r>
          </a:p>
        </p:txBody>
      </p:sp>
      <p:grpSp>
        <p:nvGrpSpPr>
          <p:cNvPr id="27" name="グループ化 160"/>
          <p:cNvGrpSpPr/>
          <p:nvPr/>
        </p:nvGrpSpPr>
        <p:grpSpPr>
          <a:xfrm>
            <a:off x="6300192" y="951570"/>
            <a:ext cx="1404156" cy="838800"/>
            <a:chOff x="-1296652" y="1448780"/>
            <a:chExt cx="1404156" cy="1044116"/>
          </a:xfrm>
        </p:grpSpPr>
        <p:sp>
          <p:nvSpPr>
            <p:cNvPr id="28" name="角丸四角形 27"/>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入金入力</a:t>
              </a:r>
            </a:p>
          </p:txBody>
        </p:sp>
        <p:sp>
          <p:nvSpPr>
            <p:cNvPr id="29" name="角丸四角形 28"/>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・入金予定紐付</a:t>
              </a:r>
              <a:endParaRPr kumimoji="0" lang="en-US" altLang="ja-JP" sz="1100" b="0" i="0" u="none" strike="noStrike" kern="0" cap="none" spc="0" normalizeH="0" baseline="0" noProof="0">
                <a:ln>
                  <a:noFill/>
                </a:ln>
                <a:solidFill>
                  <a:prstClr val="black"/>
                </a:solidFill>
                <a:effectLst/>
                <a:uLnTx/>
                <a:uFillTx/>
              </a:endParaRPr>
            </a:p>
          </p:txBody>
        </p:sp>
      </p:grpSp>
      <p:grpSp>
        <p:nvGrpSpPr>
          <p:cNvPr id="30" name="グループ化 73"/>
          <p:cNvGrpSpPr/>
          <p:nvPr/>
        </p:nvGrpSpPr>
        <p:grpSpPr>
          <a:xfrm>
            <a:off x="7778875" y="925150"/>
            <a:ext cx="1080120" cy="276012"/>
            <a:chOff x="1979712" y="2672916"/>
            <a:chExt cx="1080120" cy="324036"/>
          </a:xfrm>
        </p:grpSpPr>
        <p:sp>
          <p:nvSpPr>
            <p:cNvPr id="31" name="角丸四角形 30"/>
            <p:cNvSpPr/>
            <p:nvPr/>
          </p:nvSpPr>
          <p:spPr>
            <a:xfrm>
              <a:off x="1979712" y="2672916"/>
              <a:ext cx="1080120"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32" name="Freeform 418"/>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34" name="角丸四角形 33"/>
          <p:cNvSpPr/>
          <p:nvPr/>
        </p:nvSpPr>
        <p:spPr>
          <a:xfrm>
            <a:off x="7778875" y="1249909"/>
            <a:ext cx="1080120" cy="27601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a:t>
            </a:r>
            <a:r>
              <a:rPr kumimoji="0" lang="en-US" altLang="ja-JP" sz="1100" b="0" i="0" u="none" strike="noStrike" kern="0" cap="none" spc="0" normalizeH="0" baseline="0" noProof="0">
                <a:ln>
                  <a:noFill/>
                </a:ln>
                <a:solidFill>
                  <a:prstClr val="black"/>
                </a:solidFill>
                <a:effectLst/>
                <a:uLnTx/>
                <a:uFillTx/>
              </a:rPr>
              <a:t>FB</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36" name="Text Box 76"/>
          <p:cNvSpPr txBox="1">
            <a:spLocks noChangeArrowheads="1"/>
          </p:cNvSpPr>
          <p:nvPr/>
        </p:nvSpPr>
        <p:spPr bwMode="auto">
          <a:xfrm>
            <a:off x="4319972" y="591530"/>
            <a:ext cx="198022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債権債務相殺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7" name="Text Box 76"/>
          <p:cNvSpPr txBox="1">
            <a:spLocks noChangeArrowheads="1"/>
          </p:cNvSpPr>
          <p:nvPr/>
        </p:nvSpPr>
        <p:spPr bwMode="auto">
          <a:xfrm>
            <a:off x="6192180" y="591530"/>
            <a:ext cx="2736304"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入金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8" name="Text Box 76"/>
          <p:cNvSpPr txBox="1">
            <a:spLocks noChangeArrowheads="1"/>
          </p:cNvSpPr>
          <p:nvPr/>
        </p:nvSpPr>
        <p:spPr bwMode="auto">
          <a:xfrm>
            <a:off x="143508" y="605608"/>
            <a:ext cx="396044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債権計上</a:t>
            </a:r>
            <a:r>
              <a:rPr kumimoji="0" lang="ja-JP" altLang="en-US" sz="1400" b="1" i="0" u="none" strike="noStrike" kern="0" cap="none" spc="0" normalizeH="0" noProof="0">
                <a:ln>
                  <a:noFill/>
                </a:ln>
                <a:solidFill>
                  <a:srgbClr val="B91B17">
                    <a:lumMod val="60000"/>
                    <a:lumOff val="40000"/>
                  </a:srgbClr>
                </a:solidFill>
                <a:effectLst/>
                <a:uLnTx/>
                <a:uFillTx/>
              </a:rPr>
              <a:t>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9" name="額縁 38"/>
          <p:cNvSpPr/>
          <p:nvPr/>
        </p:nvSpPr>
        <p:spPr>
          <a:xfrm>
            <a:off x="3212330" y="1004203"/>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前受金消込</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入力</a:t>
            </a:r>
          </a:p>
        </p:txBody>
      </p:sp>
      <p:sp>
        <p:nvSpPr>
          <p:cNvPr id="40" name="額縁 39"/>
          <p:cNvSpPr/>
          <p:nvPr/>
        </p:nvSpPr>
        <p:spPr>
          <a:xfrm>
            <a:off x="1666997" y="2785939"/>
            <a:ext cx="1486391"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締め処理</a:t>
            </a:r>
          </a:p>
        </p:txBody>
      </p:sp>
      <p:sp>
        <p:nvSpPr>
          <p:cNvPr id="41" name="屈折矢印 40"/>
          <p:cNvSpPr/>
          <p:nvPr/>
        </p:nvSpPr>
        <p:spPr>
          <a:xfrm rot="16200000" flipH="1">
            <a:off x="4180017" y="1810002"/>
            <a:ext cx="387921" cy="1692188"/>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2" name="屈折矢印 41"/>
          <p:cNvSpPr/>
          <p:nvPr/>
        </p:nvSpPr>
        <p:spPr>
          <a:xfrm rot="16200000" flipH="1">
            <a:off x="4187420" y="2112064"/>
            <a:ext cx="373116" cy="1692188"/>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3" name="額縁 42"/>
          <p:cNvSpPr/>
          <p:nvPr/>
        </p:nvSpPr>
        <p:spPr>
          <a:xfrm>
            <a:off x="287524" y="3435846"/>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入金予定</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情報変更</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44" name="額縁 43"/>
          <p:cNvSpPr/>
          <p:nvPr/>
        </p:nvSpPr>
        <p:spPr>
          <a:xfrm>
            <a:off x="287524" y="3939025"/>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不良債権</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入力</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45" name="額縁 44"/>
          <p:cNvSpPr/>
          <p:nvPr/>
        </p:nvSpPr>
        <p:spPr>
          <a:xfrm>
            <a:off x="3635896" y="336383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自動消込</a:t>
            </a:r>
          </a:p>
        </p:txBody>
      </p:sp>
      <p:sp>
        <p:nvSpPr>
          <p:cNvPr id="46" name="額縁 45"/>
          <p:cNvSpPr/>
          <p:nvPr/>
        </p:nvSpPr>
        <p:spPr>
          <a:xfrm>
            <a:off x="3635896" y="372387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手動消込</a:t>
            </a:r>
          </a:p>
        </p:txBody>
      </p:sp>
      <p:sp>
        <p:nvSpPr>
          <p:cNvPr id="47" name="額縁 46"/>
          <p:cNvSpPr/>
          <p:nvPr/>
        </p:nvSpPr>
        <p:spPr>
          <a:xfrm>
            <a:off x="3635896" y="408391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残高消込</a:t>
            </a:r>
          </a:p>
        </p:txBody>
      </p:sp>
      <p:sp>
        <p:nvSpPr>
          <p:cNvPr id="48" name="額縁 47"/>
          <p:cNvSpPr/>
          <p:nvPr/>
        </p:nvSpPr>
        <p:spPr>
          <a:xfrm>
            <a:off x="5292080" y="372387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差額振替</a:t>
            </a:r>
          </a:p>
        </p:txBody>
      </p:sp>
      <p:sp>
        <p:nvSpPr>
          <p:cNvPr id="49" name="Text Box 89"/>
          <p:cNvSpPr txBox="1">
            <a:spLocks noChangeArrowheads="1"/>
          </p:cNvSpPr>
          <p:nvPr/>
        </p:nvSpPr>
        <p:spPr bwMode="auto">
          <a:xfrm>
            <a:off x="5047765" y="3301178"/>
            <a:ext cx="1512168" cy="307777"/>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a:t>
            </a:r>
            <a:r>
              <a:rPr kumimoji="0" lang="ja-JP" altLang="en-US" sz="1400" b="1" i="0" u="none" strike="noStrike" kern="0" cap="none" spc="0" normalizeH="0" baseline="0" noProof="0">
                <a:ln>
                  <a:noFill/>
                </a:ln>
                <a:solidFill>
                  <a:srgbClr val="EE5500"/>
                </a:solidFill>
                <a:effectLst/>
                <a:uLnTx/>
                <a:uFillTx/>
              </a:rPr>
              <a:t>消込処理</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50" name="テキスト ボックス 49"/>
          <p:cNvSpPr txBox="1"/>
          <p:nvPr/>
        </p:nvSpPr>
        <p:spPr>
          <a:xfrm>
            <a:off x="5157754" y="4027938"/>
            <a:ext cx="1502478" cy="428628"/>
          </a:xfrm>
          <a:prstGeom prst="rect">
            <a:avLst/>
          </a:prstGeom>
        </p:spPr>
        <p:txBody>
          <a:bodyPr wrap="none" lIns="0" tIns="0" rIns="0" bIns="0" rtlCol="0" anchor="t" anchorCtr="0">
            <a:normAutofit fontScale="92500" lnSpcReduction="20000"/>
          </a:bodyPr>
          <a:lstStyle/>
          <a:p>
            <a:pPr marL="0" marR="0" lvl="0" indent="0" algn="ctr" defTabSz="914400" eaLnBrk="1" fontAlgn="auto" latinLnBrk="0" hangingPunct="1">
              <a:lnSpc>
                <a:spcPct val="15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入金振替、債権振替</a:t>
            </a:r>
            <a:endParaRPr kumimoji="0" lang="en-US" altLang="ja-JP" sz="1200" b="0"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5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消込差額振替</a:t>
            </a:r>
          </a:p>
        </p:txBody>
      </p:sp>
      <p:grpSp>
        <p:nvGrpSpPr>
          <p:cNvPr id="52" name="グループ化 211"/>
          <p:cNvGrpSpPr/>
          <p:nvPr/>
        </p:nvGrpSpPr>
        <p:grpSpPr>
          <a:xfrm>
            <a:off x="1799692" y="4339366"/>
            <a:ext cx="4464496" cy="860676"/>
            <a:chOff x="1979712" y="5736676"/>
            <a:chExt cx="4464496" cy="860676"/>
          </a:xfrm>
        </p:grpSpPr>
        <p:sp>
          <p:nvSpPr>
            <p:cNvPr id="53" name="テキスト ボックス 52"/>
            <p:cNvSpPr txBox="1"/>
            <p:nvPr/>
          </p:nvSpPr>
          <p:spPr>
            <a:xfrm>
              <a:off x="5244056" y="6013747"/>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消込仕訳</a:t>
              </a:r>
            </a:p>
          </p:txBody>
        </p:sp>
        <p:sp>
          <p:nvSpPr>
            <p:cNvPr id="54" name="テキスト ボックス 53"/>
            <p:cNvSpPr txBox="1"/>
            <p:nvPr/>
          </p:nvSpPr>
          <p:spPr>
            <a:xfrm>
              <a:off x="2147712" y="5736676"/>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債権計上仕訳</a:t>
              </a:r>
            </a:p>
          </p:txBody>
        </p:sp>
        <p:sp>
          <p:nvSpPr>
            <p:cNvPr id="55" name="テキスト ボックス 54"/>
            <p:cNvSpPr txBox="1"/>
            <p:nvPr/>
          </p:nvSpPr>
          <p:spPr>
            <a:xfrm>
              <a:off x="5220072" y="5799975"/>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   </a:t>
              </a:r>
              <a:r>
                <a:rPr kumimoji="0" lang="ja-JP" altLang="en-US" sz="1100" b="0" i="0" u="none" strike="noStrike" kern="0" cap="none" spc="0" normalizeH="0" baseline="0" noProof="0">
                  <a:ln>
                    <a:noFill/>
                  </a:ln>
                  <a:solidFill>
                    <a:prstClr val="black"/>
                  </a:solidFill>
                  <a:effectLst/>
                  <a:uLnTx/>
                  <a:uFillTx/>
                </a:rPr>
                <a:t>入金仕訳</a:t>
              </a:r>
              <a:r>
                <a:rPr kumimoji="0" lang="en-US" altLang="ja-JP" sz="800" b="0" i="0" u="none" strike="noStrike" kern="0" cap="none" spc="0" normalizeH="0" baseline="0" noProof="0">
                  <a:ln>
                    <a:noFill/>
                  </a:ln>
                  <a:solidFill>
                    <a:prstClr val="black"/>
                  </a:solidFill>
                  <a:effectLst/>
                  <a:uLnTx/>
                  <a:uFillTx/>
                </a:rPr>
                <a:t>※1</a:t>
              </a:r>
              <a:endParaRPr kumimoji="0" lang="ja-JP" altLang="en-US" sz="12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979712" y="5952700"/>
              <a:ext cx="1274365"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相殺仕訳</a:t>
              </a:r>
            </a:p>
          </p:txBody>
        </p:sp>
        <p:sp>
          <p:nvSpPr>
            <p:cNvPr id="57" name="テキスト ボックス 56"/>
            <p:cNvSpPr txBox="1"/>
            <p:nvPr/>
          </p:nvSpPr>
          <p:spPr>
            <a:xfrm>
              <a:off x="2147712" y="6168724"/>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不良債権仕訳</a:t>
              </a:r>
            </a:p>
          </p:txBody>
        </p:sp>
        <p:sp>
          <p:nvSpPr>
            <p:cNvPr id="58" name="Freeform 364"/>
            <p:cNvSpPr>
              <a:spLocks noEditPoints="1"/>
            </p:cNvSpPr>
            <p:nvPr/>
          </p:nvSpPr>
          <p:spPr bwMode="auto">
            <a:xfrm>
              <a:off x="4178300" y="5913276"/>
              <a:ext cx="573720" cy="5400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テキスト ボックス 58"/>
            <p:cNvSpPr txBox="1"/>
            <p:nvPr/>
          </p:nvSpPr>
          <p:spPr>
            <a:xfrm>
              <a:off x="3851920" y="5898758"/>
              <a:ext cx="16201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総勘定元帳</a:t>
              </a:r>
            </a:p>
          </p:txBody>
        </p:sp>
      </p:grpSp>
      <p:sp>
        <p:nvSpPr>
          <p:cNvPr id="60" name="額縁 59"/>
          <p:cNvSpPr/>
          <p:nvPr/>
        </p:nvSpPr>
        <p:spPr>
          <a:xfrm>
            <a:off x="7200292" y="4670290"/>
            <a:ext cx="1014348" cy="252028"/>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手形管理</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1" name="テキスト ボックス 60"/>
          <p:cNvSpPr txBox="1"/>
          <p:nvPr/>
        </p:nvSpPr>
        <p:spPr>
          <a:xfrm>
            <a:off x="7944610" y="4778216"/>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chemeClr val="bg1"/>
                </a:solidFill>
                <a:effectLst/>
                <a:uLnTx/>
                <a:uFillTx/>
              </a:rPr>
              <a:t>※2</a:t>
            </a:r>
            <a:endParaRPr kumimoji="0" lang="ja-JP" altLang="en-US" sz="800" b="0" i="0" u="none" strike="noStrike" kern="0" cap="none" spc="0" normalizeH="0" baseline="0" noProof="0">
              <a:ln>
                <a:noFill/>
              </a:ln>
              <a:solidFill>
                <a:schemeClr val="bg1"/>
              </a:solidFill>
              <a:effectLst/>
              <a:uLnTx/>
              <a:uFillTx/>
            </a:endParaRPr>
          </a:p>
        </p:txBody>
      </p:sp>
      <p:sp>
        <p:nvSpPr>
          <p:cNvPr id="62" name="正方形/長方形 61"/>
          <p:cNvSpPr/>
          <p:nvPr/>
        </p:nvSpPr>
        <p:spPr>
          <a:xfrm>
            <a:off x="6169478" y="4957231"/>
            <a:ext cx="245366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rPr>
              <a:t>※1</a:t>
            </a:r>
            <a:r>
              <a:rPr kumimoji="0" lang="ja-JP" altLang="en-US" sz="700" kern="0">
                <a:solidFill>
                  <a:prstClr val="black"/>
                </a:solidFill>
              </a:rPr>
              <a:t> </a:t>
            </a:r>
            <a:r>
              <a:rPr kumimoji="0" lang="ja-JP" altLang="en-US" sz="700" b="0" i="0" u="none" strike="noStrike" kern="0" cap="none" spc="0" normalizeH="0" baseline="0" noProof="0">
                <a:ln>
                  <a:noFill/>
                </a:ln>
                <a:solidFill>
                  <a:prstClr val="black"/>
                </a:solidFill>
                <a:effectLst/>
                <a:uLnTx/>
                <a:uFillTx/>
              </a:rPr>
              <a:t>仮受・前受計上ありの場合　    </a:t>
            </a:r>
            <a:r>
              <a:rPr kumimoji="0" lang="en-US" altLang="ja-JP" sz="700" b="0" i="0" u="none" strike="noStrike" kern="0" cap="none" spc="0" normalizeH="0" baseline="0" noProof="0">
                <a:ln>
                  <a:noFill/>
                </a:ln>
                <a:solidFill>
                  <a:prstClr val="black"/>
                </a:solidFill>
                <a:effectLst/>
                <a:uLnTx/>
                <a:uFillTx/>
              </a:rPr>
              <a:t>※2</a:t>
            </a:r>
            <a:r>
              <a:rPr kumimoji="0" lang="ja-JP" altLang="en-US" sz="700" kern="0">
                <a:solidFill>
                  <a:prstClr val="black"/>
                </a:solidFill>
              </a:rPr>
              <a:t> </a:t>
            </a:r>
            <a:r>
              <a:rPr kumimoji="0" lang="ja-JP" altLang="en-US" sz="700" b="0" i="0" u="none" strike="noStrike" kern="0" cap="none" spc="0" normalizeH="0" baseline="0" noProof="0">
                <a:ln>
                  <a:noFill/>
                </a:ln>
                <a:solidFill>
                  <a:prstClr val="black"/>
                </a:solidFill>
                <a:effectLst/>
                <a:uLnTx/>
                <a:uFillTx/>
              </a:rPr>
              <a:t>オプション製品</a:t>
            </a:r>
          </a:p>
        </p:txBody>
      </p:sp>
      <p:sp>
        <p:nvSpPr>
          <p:cNvPr id="70" name="AutoShape 93"/>
          <p:cNvSpPr>
            <a:spLocks noChangeArrowheads="1"/>
          </p:cNvSpPr>
          <p:nvPr/>
        </p:nvSpPr>
        <p:spPr bwMode="auto">
          <a:xfrm>
            <a:off x="2159732" y="2459191"/>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AutoShape 93"/>
          <p:cNvSpPr>
            <a:spLocks noChangeArrowheads="1"/>
          </p:cNvSpPr>
          <p:nvPr/>
        </p:nvSpPr>
        <p:spPr bwMode="auto">
          <a:xfrm>
            <a:off x="2182737" y="3118237"/>
            <a:ext cx="360040" cy="497629"/>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AutoShape 93"/>
          <p:cNvSpPr>
            <a:spLocks noChangeArrowheads="1"/>
          </p:cNvSpPr>
          <p:nvPr/>
        </p:nvSpPr>
        <p:spPr bwMode="auto">
          <a:xfrm>
            <a:off x="7524328" y="2463737"/>
            <a:ext cx="360040" cy="106894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AutoShape 93"/>
          <p:cNvSpPr>
            <a:spLocks noChangeArrowheads="1"/>
          </p:cNvSpPr>
          <p:nvPr/>
        </p:nvSpPr>
        <p:spPr bwMode="auto">
          <a:xfrm>
            <a:off x="7522056" y="4407954"/>
            <a:ext cx="324476" cy="25202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AutoShape 93"/>
          <p:cNvSpPr>
            <a:spLocks noChangeArrowheads="1"/>
          </p:cNvSpPr>
          <p:nvPr/>
        </p:nvSpPr>
        <p:spPr bwMode="auto">
          <a:xfrm rot="16200000">
            <a:off x="2936516" y="375988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7" name="AutoShape 93"/>
          <p:cNvSpPr>
            <a:spLocks noChangeArrowheads="1"/>
          </p:cNvSpPr>
          <p:nvPr/>
        </p:nvSpPr>
        <p:spPr bwMode="auto">
          <a:xfrm rot="16200000">
            <a:off x="4917138" y="375988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8" name="AutoShape 93"/>
          <p:cNvSpPr>
            <a:spLocks noChangeArrowheads="1"/>
          </p:cNvSpPr>
          <p:nvPr/>
        </p:nvSpPr>
        <p:spPr bwMode="auto">
          <a:xfrm rot="16200000">
            <a:off x="1403648" y="3471850"/>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9" name="AutoShape 93"/>
          <p:cNvSpPr>
            <a:spLocks noChangeArrowheads="1"/>
          </p:cNvSpPr>
          <p:nvPr/>
        </p:nvSpPr>
        <p:spPr bwMode="auto">
          <a:xfrm rot="5400000">
            <a:off x="1367644" y="393990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AutoShape 93"/>
          <p:cNvSpPr>
            <a:spLocks noChangeArrowheads="1"/>
          </p:cNvSpPr>
          <p:nvPr/>
        </p:nvSpPr>
        <p:spPr bwMode="auto">
          <a:xfrm rot="5400000">
            <a:off x="6876256" y="377355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AutoShape 93"/>
          <p:cNvSpPr>
            <a:spLocks noChangeArrowheads="1"/>
          </p:cNvSpPr>
          <p:nvPr/>
        </p:nvSpPr>
        <p:spPr bwMode="auto">
          <a:xfrm rot="5400000">
            <a:off x="4752020" y="4659982"/>
            <a:ext cx="360040" cy="288032"/>
          </a:xfrm>
          <a:prstGeom prst="downArrow">
            <a:avLst>
              <a:gd name="adj1" fmla="val 50000"/>
              <a:gd name="adj2" fmla="val 49104"/>
            </a:avLst>
          </a:prstGeom>
          <a:solidFill>
            <a:srgbClr val="F9BE00"/>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2" name="AutoShape 93"/>
          <p:cNvSpPr>
            <a:spLocks noChangeArrowheads="1"/>
          </p:cNvSpPr>
          <p:nvPr/>
        </p:nvSpPr>
        <p:spPr bwMode="auto">
          <a:xfrm rot="16200000">
            <a:off x="3383867" y="4659982"/>
            <a:ext cx="360040" cy="288032"/>
          </a:xfrm>
          <a:prstGeom prst="downArrow">
            <a:avLst>
              <a:gd name="adj1" fmla="val 50000"/>
              <a:gd name="adj2" fmla="val 49104"/>
            </a:avLst>
          </a:prstGeom>
          <a:solidFill>
            <a:srgbClr val="F9BE00"/>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AutoShape 93"/>
          <p:cNvSpPr>
            <a:spLocks noChangeArrowheads="1"/>
          </p:cNvSpPr>
          <p:nvPr/>
        </p:nvSpPr>
        <p:spPr bwMode="auto">
          <a:xfrm>
            <a:off x="755576" y="183251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6" name="AutoShape 93"/>
          <p:cNvSpPr>
            <a:spLocks noChangeArrowheads="1"/>
          </p:cNvSpPr>
          <p:nvPr/>
        </p:nvSpPr>
        <p:spPr bwMode="auto">
          <a:xfrm>
            <a:off x="2159732" y="182993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7" name="AutoShape 93"/>
          <p:cNvSpPr>
            <a:spLocks noChangeArrowheads="1"/>
          </p:cNvSpPr>
          <p:nvPr/>
        </p:nvSpPr>
        <p:spPr bwMode="auto">
          <a:xfrm>
            <a:off x="3599892" y="1815666"/>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AutoShape 93"/>
          <p:cNvSpPr>
            <a:spLocks noChangeArrowheads="1"/>
          </p:cNvSpPr>
          <p:nvPr/>
        </p:nvSpPr>
        <p:spPr bwMode="auto">
          <a:xfrm>
            <a:off x="5076056" y="1815666"/>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AutoShape 93"/>
          <p:cNvSpPr>
            <a:spLocks noChangeArrowheads="1"/>
          </p:cNvSpPr>
          <p:nvPr/>
        </p:nvSpPr>
        <p:spPr bwMode="auto">
          <a:xfrm>
            <a:off x="6912260" y="1830098"/>
            <a:ext cx="360040" cy="273600"/>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AutoShape 93"/>
          <p:cNvSpPr>
            <a:spLocks noChangeArrowheads="1"/>
          </p:cNvSpPr>
          <p:nvPr/>
        </p:nvSpPr>
        <p:spPr bwMode="auto">
          <a:xfrm>
            <a:off x="8100392" y="182993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角丸四角形 91"/>
          <p:cNvSpPr/>
          <p:nvPr/>
        </p:nvSpPr>
        <p:spPr>
          <a:xfrm>
            <a:off x="215516" y="2668337"/>
            <a:ext cx="1021901" cy="372453"/>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請求書</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kern="0" noProof="0">
                <a:solidFill>
                  <a:prstClr val="black"/>
                </a:solidFill>
              </a:rPr>
              <a:t>一括配信</a:t>
            </a:r>
            <a:endParaRPr kumimoji="0" lang="en-US" altLang="ja-JP" sz="1100" b="0" i="0" u="none" strike="noStrike" kern="0" cap="none" spc="0" normalizeH="0" baseline="0" noProof="0">
              <a:ln>
                <a:noFill/>
              </a:ln>
              <a:solidFill>
                <a:prstClr val="black"/>
              </a:solidFill>
              <a:effectLst/>
              <a:uLnTx/>
              <a:uFillTx/>
            </a:endParaRPr>
          </a:p>
        </p:txBody>
      </p:sp>
      <p:sp>
        <p:nvSpPr>
          <p:cNvPr id="94" name="Freeform 408"/>
          <p:cNvSpPr>
            <a:spLocks noEditPoints="1"/>
          </p:cNvSpPr>
          <p:nvPr/>
        </p:nvSpPr>
        <p:spPr bwMode="auto">
          <a:xfrm>
            <a:off x="241338" y="2751770"/>
            <a:ext cx="324036" cy="252028"/>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AutoShape 93"/>
          <p:cNvSpPr>
            <a:spLocks noChangeArrowheads="1"/>
          </p:cNvSpPr>
          <p:nvPr/>
        </p:nvSpPr>
        <p:spPr bwMode="auto">
          <a:xfrm rot="5400000">
            <a:off x="1223628" y="2757677"/>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スライド番号プレースホルダー 1"/>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32</a:t>
            </a:fld>
            <a:endParaRPr lang="ja-JP" altLang="en-US"/>
          </a:p>
        </p:txBody>
      </p:sp>
      <p:sp>
        <p:nvSpPr>
          <p:cNvPr id="97"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91" name="角丸四角形 90"/>
          <p:cNvSpPr/>
          <p:nvPr/>
        </p:nvSpPr>
        <p:spPr>
          <a:xfrm>
            <a:off x="7308304" y="3651870"/>
            <a:ext cx="1013508" cy="456585"/>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入金</a:t>
            </a:r>
            <a:endParaRPr kumimoji="0" lang="en-US" altLang="ja-JP" sz="1200" kern="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データ</a:t>
            </a:r>
          </a:p>
        </p:txBody>
      </p:sp>
      <p:sp>
        <p:nvSpPr>
          <p:cNvPr id="99" name="角丸四角形 98"/>
          <p:cNvSpPr/>
          <p:nvPr/>
        </p:nvSpPr>
        <p:spPr>
          <a:xfrm>
            <a:off x="7778875" y="1592388"/>
            <a:ext cx="1080120" cy="27601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銀行口座</a:t>
            </a:r>
            <a:endParaRPr kumimoji="0" lang="en-US" altLang="ja-JP" sz="800" b="0" i="0" u="none" strike="noStrike" kern="0" cap="none" spc="0" normalizeH="0" baseline="0" noProof="0">
              <a:ln>
                <a:noFill/>
              </a:ln>
              <a:solidFill>
                <a:prstClr val="black"/>
              </a:solidFill>
              <a:effectLst/>
              <a:uLnTx/>
              <a:uFillTx/>
            </a:endParaRPr>
          </a:p>
        </p:txBody>
      </p:sp>
      <p:sp>
        <p:nvSpPr>
          <p:cNvPr id="101" name="Freeform 19"/>
          <p:cNvSpPr>
            <a:spLocks noEditPoints="1"/>
          </p:cNvSpPr>
          <p:nvPr/>
        </p:nvSpPr>
        <p:spPr bwMode="auto">
          <a:xfrm>
            <a:off x="7837853" y="1603599"/>
            <a:ext cx="233140" cy="23417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200">
              <a:solidFill>
                <a:schemeClr val="accent2"/>
              </a:solidFill>
            </a:endParaRPr>
          </a:p>
        </p:txBody>
      </p:sp>
      <p:grpSp>
        <p:nvGrpSpPr>
          <p:cNvPr id="102" name="グループ化 425"/>
          <p:cNvGrpSpPr>
            <a:grpSpLocks noChangeAspect="1"/>
          </p:cNvGrpSpPr>
          <p:nvPr/>
        </p:nvGrpSpPr>
        <p:grpSpPr>
          <a:xfrm>
            <a:off x="7865179" y="1296882"/>
            <a:ext cx="181513" cy="180000"/>
            <a:chOff x="4432300" y="904726"/>
            <a:chExt cx="381000" cy="377825"/>
          </a:xfrm>
          <a:solidFill>
            <a:srgbClr val="00AEEB"/>
          </a:solidFill>
        </p:grpSpPr>
        <p:sp>
          <p:nvSpPr>
            <p:cNvPr id="103"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1" name="テキスト ボックス 110"/>
          <p:cNvSpPr txBox="1"/>
          <p:nvPr/>
        </p:nvSpPr>
        <p:spPr>
          <a:xfrm>
            <a:off x="8640198" y="1723921"/>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effectLst/>
                <a:uLnTx/>
                <a:uFillTx/>
              </a:rPr>
              <a:t>※2</a:t>
            </a:r>
            <a:endParaRPr kumimoji="0" lang="ja-JP" altLang="en-US" sz="800" b="0" i="0" u="none" strike="noStrike" kern="0" cap="none" spc="0" normalizeH="0" baseline="0" noProof="0">
              <a:ln>
                <a:noFill/>
              </a:ln>
              <a:effectLst/>
              <a:uLnTx/>
              <a:uFillTx/>
            </a:endParaRPr>
          </a:p>
        </p:txBody>
      </p:sp>
    </p:spTree>
    <p:extLst>
      <p:ext uri="{BB962C8B-B14F-4D97-AF65-F5344CB8AC3E}">
        <p14:creationId xmlns:p14="http://schemas.microsoft.com/office/powerpoint/2010/main" val="200784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固定資産管理システムフロー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ボックス 4"/>
          <p:cNvSpPr txBox="1"/>
          <p:nvPr/>
        </p:nvSpPr>
        <p:spPr>
          <a:xfrm>
            <a:off x="2925192" y="2877715"/>
            <a:ext cx="2733394" cy="1569660"/>
          </a:xfrm>
          <a:prstGeom prst="rect">
            <a:avLst/>
          </a:prstGeom>
          <a:noFill/>
        </p:spPr>
        <p:txBody>
          <a:bodyPr wrap="square" rtlCol="0">
            <a:spAutoFit/>
          </a:bodyPr>
          <a:lstStyle/>
          <a:p>
            <a:r>
              <a:rPr kumimoji="1" lang="en-US" altLang="ja-JP" sz="9600">
                <a:solidFill>
                  <a:schemeClr val="bg1"/>
                </a:solidFill>
              </a:rPr>
              <a:t>A.N.</a:t>
            </a:r>
            <a:endParaRPr kumimoji="1" lang="ja-JP" altLang="en-US" sz="9600">
              <a:solidFill>
                <a:schemeClr val="bg1"/>
              </a:solidFill>
            </a:endParaRPr>
          </a:p>
        </p:txBody>
      </p:sp>
      <p:sp>
        <p:nvSpPr>
          <p:cNvPr id="6" name="正方形/長方形 5"/>
          <p:cNvSpPr/>
          <p:nvPr/>
        </p:nvSpPr>
        <p:spPr>
          <a:xfrm>
            <a:off x="71501" y="591530"/>
            <a:ext cx="2444514" cy="4374486"/>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ローチャート : 磁気ディスク 83"/>
          <p:cNvSpPr/>
          <p:nvPr/>
        </p:nvSpPr>
        <p:spPr>
          <a:xfrm>
            <a:off x="580999" y="19329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latin typeface="メイリオ" panose="020B0604030504040204" pitchFamily="50" charset="-128"/>
              <a:ea typeface="メイリオ" panose="020B0604030504040204" pitchFamily="50" charset="-128"/>
            </a:endParaRPr>
          </a:p>
          <a:p>
            <a:pPr algn="ctr">
              <a:lnSpc>
                <a:spcPts val="1275"/>
              </a:lnSpc>
              <a:defRPr/>
            </a:pPr>
            <a:r>
              <a:rPr kumimoji="0" lang="ja-JP" altLang="en-US" sz="1400" kern="0">
                <a:solidFill>
                  <a:srgbClr val="FFFFFF"/>
                </a:solidFill>
                <a:latin typeface="メイリオ" panose="020B0604030504040204" pitchFamily="50" charset="-128"/>
                <a:ea typeface="メイリオ" panose="020B0604030504040204" pitchFamily="50" charset="-128"/>
                <a:cs typeface="メイリオ" pitchFamily="50" charset="-128"/>
              </a:rPr>
              <a:t>建設仮勘定</a:t>
            </a:r>
            <a:endParaRPr kumimoji="0" lang="en-US" altLang="ja-JP" sz="1400" kern="0">
              <a:solidFill>
                <a:srgbClr val="FFFFFF"/>
              </a:solidFill>
              <a:latin typeface="メイリオ" panose="020B0604030504040204" pitchFamily="50" charset="-128"/>
              <a:ea typeface="メイリオ" panose="020B0604030504040204" pitchFamily="50" charset="-128"/>
              <a:cs typeface="メイリオ" pitchFamily="50" charset="-128"/>
            </a:endParaRPr>
          </a:p>
        </p:txBody>
      </p:sp>
      <p:sp>
        <p:nvSpPr>
          <p:cNvPr id="8" name="角丸四角形 7"/>
          <p:cNvSpPr/>
          <p:nvPr/>
        </p:nvSpPr>
        <p:spPr>
          <a:xfrm>
            <a:off x="143508" y="3632970"/>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400" kern="0">
                <a:solidFill>
                  <a:sysClr val="window" lastClr="FFFFFF"/>
                </a:solidFill>
                <a:latin typeface="メイリオ" panose="020B0604030504040204" pitchFamily="50" charset="-128"/>
                <a:ea typeface="メイリオ" panose="020B0604030504040204" pitchFamily="50" charset="-128"/>
              </a:rPr>
              <a:t>費用振替</a:t>
            </a:r>
          </a:p>
        </p:txBody>
      </p:sp>
      <p:sp>
        <p:nvSpPr>
          <p:cNvPr id="9" name="角丸四角形 8"/>
          <p:cNvSpPr/>
          <p:nvPr/>
        </p:nvSpPr>
        <p:spPr>
          <a:xfrm>
            <a:off x="1364162" y="3628863"/>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固定資産振替</a:t>
            </a:r>
          </a:p>
        </p:txBody>
      </p:sp>
      <p:sp>
        <p:nvSpPr>
          <p:cNvPr id="10" name="角丸四角形 9"/>
          <p:cNvSpPr/>
          <p:nvPr/>
        </p:nvSpPr>
        <p:spPr>
          <a:xfrm>
            <a:off x="137997" y="4374454"/>
            <a:ext cx="1367684" cy="330086"/>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仕訳データ作成</a:t>
            </a:r>
            <a:endParaRPr kumimoji="0" lang="en-US" altLang="ja-JP" sz="1100" kern="0">
              <a:solidFill>
                <a:sysClr val="window" lastClr="FFFFFF"/>
              </a:solidFill>
              <a:latin typeface="メイリオ" panose="020B0604030504040204" pitchFamily="50" charset="-128"/>
              <a:ea typeface="メイリオ" panose="020B0604030504040204" pitchFamily="50" charset="-128"/>
            </a:endParaRPr>
          </a:p>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（費用）</a:t>
            </a:r>
          </a:p>
        </p:txBody>
      </p:sp>
      <p:sp>
        <p:nvSpPr>
          <p:cNvPr id="11" name="右矢印 10"/>
          <p:cNvSpPr/>
          <p:nvPr/>
        </p:nvSpPr>
        <p:spPr>
          <a:xfrm rot="6845942">
            <a:off x="1736395" y="1639866"/>
            <a:ext cx="204682"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567934" y="3219822"/>
            <a:ext cx="1453797" cy="364933"/>
            <a:chOff x="993325" y="4951565"/>
            <a:chExt cx="1453797" cy="364933"/>
          </a:xfrm>
        </p:grpSpPr>
        <p:sp>
          <p:nvSpPr>
            <p:cNvPr id="13" name="右矢印 12"/>
            <p:cNvSpPr/>
            <p:nvPr/>
          </p:nvSpPr>
          <p:spPr>
            <a:xfrm rot="5400000">
              <a:off x="918872" y="5026021"/>
              <a:ext cx="364930"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4" name="右矢印 13"/>
            <p:cNvSpPr/>
            <p:nvPr/>
          </p:nvSpPr>
          <p:spPr>
            <a:xfrm rot="5400000">
              <a:off x="2158126" y="5024537"/>
              <a:ext cx="36196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1095555" y="5085184"/>
              <a:ext cx="1272122" cy="0"/>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556436" y="2654296"/>
            <a:ext cx="1453797" cy="231311"/>
            <a:chOff x="981827" y="4228298"/>
            <a:chExt cx="1453797" cy="231311"/>
          </a:xfrm>
        </p:grpSpPr>
        <p:sp>
          <p:nvSpPr>
            <p:cNvPr id="17" name="右矢印 16"/>
            <p:cNvSpPr/>
            <p:nvPr/>
          </p:nvSpPr>
          <p:spPr>
            <a:xfrm rot="5400000">
              <a:off x="974730" y="4236489"/>
              <a:ext cx="23021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8" name="右矢印 17"/>
            <p:cNvSpPr/>
            <p:nvPr/>
          </p:nvSpPr>
          <p:spPr>
            <a:xfrm rot="5400000">
              <a:off x="2213438" y="4234460"/>
              <a:ext cx="22834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9" name="直線コネクタ 18"/>
            <p:cNvCxnSpPr/>
            <p:nvPr/>
          </p:nvCxnSpPr>
          <p:spPr>
            <a:xfrm>
              <a:off x="1027735" y="4228298"/>
              <a:ext cx="1368152" cy="1"/>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flipH="1" flipV="1">
            <a:off x="1299038" y="2463738"/>
            <a:ext cx="3922" cy="248575"/>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21" name="Text Box 76"/>
          <p:cNvSpPr txBox="1">
            <a:spLocks noChangeArrowheads="1"/>
          </p:cNvSpPr>
          <p:nvPr/>
        </p:nvSpPr>
        <p:spPr bwMode="auto">
          <a:xfrm>
            <a:off x="305354" y="663538"/>
            <a:ext cx="2273043" cy="279180"/>
          </a:xfrm>
          <a:prstGeom prst="rect">
            <a:avLst/>
          </a:prstGeom>
          <a:noFill/>
          <a:ln w="9525" algn="ctr">
            <a:noFill/>
            <a:miter lim="800000"/>
            <a:headEnd/>
            <a:tailEnd/>
          </a:ln>
        </p:spPr>
        <p:txBody>
          <a:bodyPr wrap="square" lIns="90000" tIns="46800" rIns="90000" bIns="46800">
            <a:spAutoFit/>
          </a:bodyPr>
          <a:lstStyle/>
          <a:p>
            <a:pPr>
              <a:defRPr/>
            </a:pPr>
            <a:r>
              <a:rPr kumimoji="0" lang="ja-JP" altLang="en-US" sz="1200" kern="0">
                <a:solidFill>
                  <a:srgbClr val="EE5500"/>
                </a:solidFill>
                <a:latin typeface="メイリオ" panose="020B0604030504040204" pitchFamily="50" charset="-128"/>
                <a:ea typeface="メイリオ" panose="020B0604030504040204" pitchFamily="50" charset="-128"/>
              </a:rPr>
              <a:t>建設仮勘定管理オプション</a:t>
            </a:r>
          </a:p>
        </p:txBody>
      </p:sp>
      <p:cxnSp>
        <p:nvCxnSpPr>
          <p:cNvPr id="22" name="直線コネクタ 21"/>
          <p:cNvCxnSpPr/>
          <p:nvPr/>
        </p:nvCxnSpPr>
        <p:spPr>
          <a:xfrm flipV="1">
            <a:off x="343418" y="952840"/>
            <a:ext cx="1799173" cy="3939"/>
          </a:xfrm>
          <a:prstGeom prst="line">
            <a:avLst/>
          </a:prstGeom>
          <a:noFill/>
          <a:ln w="28575" cap="flat" cmpd="sng" algn="ctr">
            <a:solidFill>
              <a:srgbClr val="EE5500"/>
            </a:solidFill>
            <a:prstDash val="solid"/>
          </a:ln>
          <a:effectLst/>
        </p:spPr>
      </p:cxnSp>
      <p:sp>
        <p:nvSpPr>
          <p:cNvPr id="23" name="テキスト プレースホルダ 54"/>
          <p:cNvSpPr txBox="1">
            <a:spLocks/>
          </p:cNvSpPr>
          <p:nvPr/>
        </p:nvSpPr>
        <p:spPr>
          <a:xfrm>
            <a:off x="360000" y="726798"/>
            <a:ext cx="8424000" cy="5148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24" name="正方形/長方形 23"/>
          <p:cNvSpPr/>
          <p:nvPr/>
        </p:nvSpPr>
        <p:spPr>
          <a:xfrm>
            <a:off x="2791821" y="591530"/>
            <a:ext cx="3073731" cy="4386742"/>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5" name="正方形/長方形 24"/>
          <p:cNvSpPr/>
          <p:nvPr/>
        </p:nvSpPr>
        <p:spPr>
          <a:xfrm>
            <a:off x="5940152" y="591473"/>
            <a:ext cx="3134791" cy="4386799"/>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6" name="テキスト ボックス 25"/>
          <p:cNvSpPr txBox="1"/>
          <p:nvPr/>
        </p:nvSpPr>
        <p:spPr bwMode="gray">
          <a:xfrm>
            <a:off x="6292941" y="3933315"/>
            <a:ext cx="927919" cy="402631"/>
          </a:xfrm>
          <a:prstGeom prst="rect">
            <a:avLst/>
          </a:prstGeom>
        </p:spPr>
        <p:txBody>
          <a:bodyPr wrap="none" lIns="0" tIns="0" rIns="0" bIns="0" rtlCol="0" anchor="ctr" anchorCtr="0">
            <a:noAutofit/>
          </a:bodyPr>
          <a:lstStyle/>
          <a:p>
            <a:pPr algn="ctr">
              <a:spcBef>
                <a:spcPct val="0"/>
              </a:spcBef>
              <a:defRPr/>
            </a:pPr>
            <a:r>
              <a:rPr kumimoji="0" lang="ja-JP" altLang="en-US" sz="1400" b="1" kern="0">
                <a:solidFill>
                  <a:srgbClr val="FFFFFF"/>
                </a:solidFill>
                <a:cs typeface="メイリオ" pitchFamily="50" charset="-128"/>
              </a:rPr>
              <a:t>データ作成</a:t>
            </a:r>
          </a:p>
        </p:txBody>
      </p:sp>
      <p:sp>
        <p:nvSpPr>
          <p:cNvPr id="27" name="メモ 26"/>
          <p:cNvSpPr/>
          <p:nvPr/>
        </p:nvSpPr>
        <p:spPr>
          <a:xfrm>
            <a:off x="2841178" y="3727192"/>
            <a:ext cx="1566441" cy="742821"/>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200" b="1" kern="0">
              <a:solidFill>
                <a:srgbClr val="54C2F0"/>
              </a:solidFill>
              <a:cs typeface="メイリオ" pitchFamily="50" charset="-128"/>
            </a:endParaRPr>
          </a:p>
          <a:p>
            <a:pPr algn="ctr">
              <a:defRPr/>
            </a:pPr>
            <a:r>
              <a:rPr kumimoji="0" lang="ja-JP" altLang="en-US" sz="1200" b="1" kern="0">
                <a:solidFill>
                  <a:srgbClr val="54C2F0"/>
                </a:solidFill>
                <a:cs typeface="メイリオ" pitchFamily="50" charset="-128"/>
              </a:rPr>
              <a:t>固定資産帳票</a:t>
            </a:r>
            <a:endParaRPr kumimoji="0" lang="en-US" altLang="ja-JP" sz="1200" b="1" kern="0">
              <a:solidFill>
                <a:srgbClr val="54C2F0"/>
              </a:solidFill>
              <a:cs typeface="メイリオ" pitchFamily="50" charset="-128"/>
            </a:endParaRPr>
          </a:p>
          <a:p>
            <a:pPr algn="ctr">
              <a:defRPr/>
            </a:pPr>
            <a:r>
              <a:rPr kumimoji="0" lang="ja-JP" altLang="en-US" sz="1200" b="1" kern="0">
                <a:solidFill>
                  <a:srgbClr val="54C2F0"/>
                </a:solidFill>
                <a:cs typeface="メイリオ" pitchFamily="50" charset="-128"/>
              </a:rPr>
              <a:t>別表十六</a:t>
            </a:r>
            <a:endParaRPr kumimoji="0" lang="en-US" altLang="ja-JP" sz="1200" b="1" kern="0">
              <a:solidFill>
                <a:srgbClr val="54C2F0"/>
              </a:solidFill>
              <a:cs typeface="メイリオ" pitchFamily="50" charset="-128"/>
            </a:endParaRPr>
          </a:p>
          <a:p>
            <a:pPr algn="ctr">
              <a:defRPr/>
            </a:pPr>
            <a:r>
              <a:rPr kumimoji="0" lang="ja-JP" altLang="en-US" sz="1100" b="1" kern="0">
                <a:solidFill>
                  <a:srgbClr val="54C2F0"/>
                </a:solidFill>
                <a:cs typeface="メイリオ" pitchFamily="50" charset="-128"/>
              </a:rPr>
              <a:t>償却資産税</a:t>
            </a:r>
            <a:r>
              <a:rPr kumimoji="0" lang="en-US" altLang="ja-JP" sz="1100" b="1" kern="0">
                <a:solidFill>
                  <a:srgbClr val="54C2F0"/>
                </a:solidFill>
                <a:cs typeface="メイリオ" pitchFamily="50" charset="-128"/>
              </a:rPr>
              <a:t>(</a:t>
            </a:r>
            <a:r>
              <a:rPr kumimoji="0" lang="en-US" altLang="ja-JP" sz="1100" b="1" kern="0" err="1">
                <a:solidFill>
                  <a:srgbClr val="54C2F0"/>
                </a:solidFill>
                <a:cs typeface="メイリオ" pitchFamily="50" charset="-128"/>
              </a:rPr>
              <a:t>eLTAX</a:t>
            </a:r>
            <a:r>
              <a:rPr kumimoji="0" lang="en-US" altLang="ja-JP" sz="1100" b="1" kern="0">
                <a:solidFill>
                  <a:srgbClr val="54C2F0"/>
                </a:solidFill>
                <a:cs typeface="メイリオ" pitchFamily="50" charset="-128"/>
              </a:rPr>
              <a:t>)</a:t>
            </a:r>
          </a:p>
        </p:txBody>
      </p:sp>
      <p:sp>
        <p:nvSpPr>
          <p:cNvPr id="28" name="AutoShape 39"/>
          <p:cNvSpPr>
            <a:spLocks noChangeArrowheads="1"/>
          </p:cNvSpPr>
          <p:nvPr/>
        </p:nvSpPr>
        <p:spPr bwMode="gray">
          <a:xfrm>
            <a:off x="2867581" y="1807715"/>
            <a:ext cx="6132762" cy="279400"/>
          </a:xfrm>
          <a:prstGeom prst="roundRect">
            <a:avLst>
              <a:gd name="adj" fmla="val 10880"/>
            </a:avLst>
          </a:prstGeom>
          <a:solidFill>
            <a:srgbClr val="EE5500"/>
          </a:solidFill>
          <a:ln w="25400" cap="flat" cmpd="sng" algn="ctr">
            <a:solidFill>
              <a:schemeClr val="bg2">
                <a:lumMod val="85000"/>
              </a:schemeClr>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ワークフロー承認　（承認・差戻）</a:t>
            </a:r>
          </a:p>
        </p:txBody>
      </p:sp>
      <p:sp>
        <p:nvSpPr>
          <p:cNvPr id="29" name="角丸四角形 28"/>
          <p:cNvSpPr/>
          <p:nvPr/>
        </p:nvSpPr>
        <p:spPr>
          <a:xfrm>
            <a:off x="3012876"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資産入力</a:t>
            </a:r>
          </a:p>
        </p:txBody>
      </p:sp>
      <p:sp>
        <p:nvSpPr>
          <p:cNvPr id="30" name="角丸四角形 29"/>
          <p:cNvSpPr/>
          <p:nvPr/>
        </p:nvSpPr>
        <p:spPr>
          <a:xfrm>
            <a:off x="4032044" y="1059582"/>
            <a:ext cx="936000" cy="223801"/>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移動</a:t>
            </a:r>
          </a:p>
        </p:txBody>
      </p:sp>
      <p:sp>
        <p:nvSpPr>
          <p:cNvPr id="31" name="角丸四角形 30"/>
          <p:cNvSpPr/>
          <p:nvPr/>
        </p:nvSpPr>
        <p:spPr>
          <a:xfrm>
            <a:off x="4031940"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除売却</a:t>
            </a:r>
          </a:p>
        </p:txBody>
      </p:sp>
      <p:sp>
        <p:nvSpPr>
          <p:cNvPr id="32" name="角丸四角形 31"/>
          <p:cNvSpPr/>
          <p:nvPr/>
        </p:nvSpPr>
        <p:spPr>
          <a:xfrm>
            <a:off x="7920476" y="131161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契約入力</a:t>
            </a:r>
          </a:p>
        </p:txBody>
      </p:sp>
      <p:sp>
        <p:nvSpPr>
          <p:cNvPr id="33" name="角丸四角形 32"/>
          <p:cNvSpPr/>
          <p:nvPr/>
        </p:nvSpPr>
        <p:spPr>
          <a:xfrm>
            <a:off x="3053844" y="2440655"/>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4" name="角丸四角形 33"/>
          <p:cNvSpPr/>
          <p:nvPr/>
        </p:nvSpPr>
        <p:spPr>
          <a:xfrm>
            <a:off x="7848468" y="2447401"/>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5" name="角丸四角形 34"/>
          <p:cNvSpPr/>
          <p:nvPr/>
        </p:nvSpPr>
        <p:spPr>
          <a:xfrm>
            <a:off x="4434282" y="3549161"/>
            <a:ext cx="2880320" cy="402109"/>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仕訳データ作成</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取得･移動･処分･減価償却･費用計上</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6" name="角丸四角形 35"/>
          <p:cNvSpPr/>
          <p:nvPr/>
        </p:nvSpPr>
        <p:spPr>
          <a:xfrm>
            <a:off x="7498600" y="3172585"/>
            <a:ext cx="1503779" cy="468052"/>
          </a:xfrm>
          <a:prstGeom prst="roundRect">
            <a:avLst>
              <a:gd name="adj" fmla="val 9612"/>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支払データ</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リース料･保守料</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7" name="メモ 36"/>
          <p:cNvSpPr/>
          <p:nvPr/>
        </p:nvSpPr>
        <p:spPr>
          <a:xfrm>
            <a:off x="7678068" y="4308150"/>
            <a:ext cx="1092899" cy="573212"/>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400" b="1" kern="0">
              <a:solidFill>
                <a:srgbClr val="54C2F0"/>
              </a:solidFill>
              <a:cs typeface="メイリオ" pitchFamily="50" charset="-128"/>
            </a:endParaRPr>
          </a:p>
          <a:p>
            <a:pPr algn="ctr">
              <a:defRPr/>
            </a:pPr>
            <a:r>
              <a:rPr kumimoji="0" lang="ja-JP" altLang="en-US" sz="1400" b="1" kern="0">
                <a:solidFill>
                  <a:srgbClr val="54C2F0"/>
                </a:solidFill>
                <a:cs typeface="メイリオ" pitchFamily="50" charset="-128"/>
              </a:rPr>
              <a:t>リース帳票</a:t>
            </a:r>
            <a:endParaRPr kumimoji="0" lang="en-US" altLang="ja-JP" sz="1400" b="1" kern="0">
              <a:solidFill>
                <a:srgbClr val="54C2F0"/>
              </a:solidFill>
              <a:cs typeface="メイリオ" pitchFamily="50" charset="-128"/>
            </a:endParaRPr>
          </a:p>
          <a:p>
            <a:pPr algn="ctr">
              <a:defRPr/>
            </a:pPr>
            <a:r>
              <a:rPr kumimoji="0" lang="ja-JP" altLang="en-US" sz="1400" b="1" kern="0">
                <a:solidFill>
                  <a:srgbClr val="54C2F0"/>
                </a:solidFill>
                <a:cs typeface="メイリオ" pitchFamily="50" charset="-128"/>
              </a:rPr>
              <a:t>注記帳票</a:t>
            </a:r>
            <a:endParaRPr kumimoji="0" lang="en-US" altLang="ja-JP" sz="1400" b="1" kern="0">
              <a:solidFill>
                <a:srgbClr val="54C2F0"/>
              </a:solidFill>
              <a:cs typeface="メイリオ" pitchFamily="50" charset="-128"/>
            </a:endParaRPr>
          </a:p>
        </p:txBody>
      </p:sp>
      <p:sp>
        <p:nvSpPr>
          <p:cNvPr id="38" name="角丸四角形 37"/>
          <p:cNvSpPr/>
          <p:nvPr/>
        </p:nvSpPr>
        <p:spPr>
          <a:xfrm>
            <a:off x="4441974" y="3180837"/>
            <a:ext cx="2880320" cy="282042"/>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月次計算</a:t>
            </a:r>
            <a:endParaRPr kumimoji="0" lang="en-US" altLang="ja-JP" sz="1400" b="0" i="0" u="none" strike="noStrike" kern="0" cap="none" spc="0" normalizeH="0" baseline="0" noProof="0">
              <a:ln>
                <a:noFill/>
              </a:ln>
              <a:solidFill>
                <a:sysClr val="window" lastClr="FFFFFF"/>
              </a:solidFill>
              <a:effectLst/>
              <a:uLnTx/>
              <a:uFillTx/>
            </a:endParaRPr>
          </a:p>
        </p:txBody>
      </p:sp>
      <p:sp>
        <p:nvSpPr>
          <p:cNvPr id="39" name="角丸四角形 38"/>
          <p:cNvSpPr/>
          <p:nvPr/>
        </p:nvSpPr>
        <p:spPr>
          <a:xfrm>
            <a:off x="6846602" y="1023578"/>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再リース</a:t>
            </a:r>
          </a:p>
        </p:txBody>
      </p:sp>
      <p:sp>
        <p:nvSpPr>
          <p:cNvPr id="40" name="角丸四角形 39"/>
          <p:cNvSpPr/>
          <p:nvPr/>
        </p:nvSpPr>
        <p:spPr>
          <a:xfrm>
            <a:off x="6870503" y="132012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中途解約</a:t>
            </a:r>
          </a:p>
        </p:txBody>
      </p:sp>
      <p:sp>
        <p:nvSpPr>
          <p:cNvPr id="41" name="Text Box 76"/>
          <p:cNvSpPr txBox="1">
            <a:spLocks noChangeArrowheads="1"/>
          </p:cNvSpPr>
          <p:nvPr/>
        </p:nvSpPr>
        <p:spPr bwMode="auto">
          <a:xfrm>
            <a:off x="3588271" y="670601"/>
            <a:ext cx="1415777"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固定資産管理</a:t>
            </a:r>
          </a:p>
        </p:txBody>
      </p:sp>
      <p:sp>
        <p:nvSpPr>
          <p:cNvPr id="42" name="Text Box 76"/>
          <p:cNvSpPr txBox="1">
            <a:spLocks noChangeArrowheads="1"/>
          </p:cNvSpPr>
          <p:nvPr/>
        </p:nvSpPr>
        <p:spPr bwMode="auto">
          <a:xfrm>
            <a:off x="6624228" y="670601"/>
            <a:ext cx="2315472"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リース資産管理（借手）</a:t>
            </a:r>
          </a:p>
        </p:txBody>
      </p:sp>
      <p:sp>
        <p:nvSpPr>
          <p:cNvPr id="43" name="角丸四角形 42"/>
          <p:cNvSpPr/>
          <p:nvPr/>
        </p:nvSpPr>
        <p:spPr>
          <a:xfrm>
            <a:off x="5109239" y="1066457"/>
            <a:ext cx="1648332"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a:solidFill>
                  <a:srgbClr val="9BC954">
                    <a:lumMod val="75000"/>
                  </a:srgbClr>
                </a:solidFill>
                <a:cs typeface="メイリオ" panose="020B0604030504040204" pitchFamily="50" charset="-128"/>
              </a:rPr>
              <a:t>外部データ</a:t>
            </a:r>
            <a:endParaRPr kumimoji="0" lang="en-US" altLang="ja-JP" sz="1400" kern="0">
              <a:solidFill>
                <a:srgbClr val="9BC954">
                  <a:lumMod val="75000"/>
                </a:srgbClr>
              </a:solidFill>
              <a:cs typeface="メイリオ" panose="020B0604030504040204" pitchFamily="50" charset="-128"/>
            </a:endParaRPr>
          </a:p>
          <a:p>
            <a:pPr algn="ctr">
              <a:defRPr/>
            </a:pPr>
            <a:r>
              <a:rPr kumimoji="0" lang="ja-JP" altLang="en-US" sz="1400" kern="0">
                <a:solidFill>
                  <a:srgbClr val="9BC954">
                    <a:lumMod val="75000"/>
                  </a:srgbClr>
                </a:solidFill>
                <a:cs typeface="メイリオ" panose="020B0604030504040204" pitchFamily="50" charset="-128"/>
              </a:rPr>
              <a:t>取込</a:t>
            </a:r>
            <a:endParaRPr kumimoji="0" lang="en-US" altLang="ja-JP" sz="1400" kern="0">
              <a:solidFill>
                <a:srgbClr val="9BC954">
                  <a:lumMod val="75000"/>
                </a:srgbClr>
              </a:solidFill>
              <a:cs typeface="メイリオ" panose="020B0604030504040204" pitchFamily="50" charset="-128"/>
            </a:endParaRPr>
          </a:p>
        </p:txBody>
      </p:sp>
      <p:cxnSp>
        <p:nvCxnSpPr>
          <p:cNvPr id="44" name="直線コネクタ 43"/>
          <p:cNvCxnSpPr/>
          <p:nvPr/>
        </p:nvCxnSpPr>
        <p:spPr>
          <a:xfrm>
            <a:off x="3527884" y="951570"/>
            <a:ext cx="1404156" cy="0"/>
          </a:xfrm>
          <a:prstGeom prst="line">
            <a:avLst/>
          </a:prstGeom>
          <a:noFill/>
          <a:ln w="28575" cap="flat" cmpd="sng" algn="ctr">
            <a:solidFill>
              <a:srgbClr val="EE5500"/>
            </a:solidFill>
            <a:prstDash val="solid"/>
          </a:ln>
          <a:effectLst/>
        </p:spPr>
      </p:cxnSp>
      <p:sp>
        <p:nvSpPr>
          <p:cNvPr id="45" name="フローチャート : 磁気ディスク 83"/>
          <p:cNvSpPr/>
          <p:nvPr/>
        </p:nvSpPr>
        <p:spPr>
          <a:xfrm>
            <a:off x="4283968" y="2355726"/>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固定資産</a:t>
            </a:r>
            <a:endParaRPr kumimoji="0" lang="en-US" altLang="ja-JP" sz="1400" kern="0">
              <a:solidFill>
                <a:srgbClr val="FFFFFF"/>
              </a:solidFill>
              <a:cs typeface="メイリオ" pitchFamily="50" charset="-128"/>
            </a:endParaRPr>
          </a:p>
        </p:txBody>
      </p:sp>
      <p:sp>
        <p:nvSpPr>
          <p:cNvPr id="46" name="フローチャート : 磁気ディスク 84"/>
          <p:cNvSpPr/>
          <p:nvPr/>
        </p:nvSpPr>
        <p:spPr>
          <a:xfrm>
            <a:off x="6050254" y="23557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リース資産</a:t>
            </a:r>
            <a:endParaRPr kumimoji="0" lang="en-US" altLang="ja-JP" sz="1400" b="0" i="0" u="none" strike="noStrike" kern="0" cap="none" spc="0" normalizeH="0" baseline="0" noProof="0">
              <a:ln>
                <a:noFill/>
              </a:ln>
              <a:solidFill>
                <a:srgbClr val="FFFFFF"/>
              </a:solidFill>
              <a:effectLst/>
              <a:uLnTx/>
              <a:uFillTx/>
            </a:endParaRPr>
          </a:p>
        </p:txBody>
      </p:sp>
      <p:sp>
        <p:nvSpPr>
          <p:cNvPr id="47" name="フローチャート : 磁気ディスク 85"/>
          <p:cNvSpPr/>
          <p:nvPr/>
        </p:nvSpPr>
        <p:spPr>
          <a:xfrm>
            <a:off x="5181442" y="4268095"/>
            <a:ext cx="1359768" cy="622905"/>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en-US" altLang="ja-JP" sz="1400" kern="0">
                <a:solidFill>
                  <a:srgbClr val="FFFFFF"/>
                </a:solidFill>
                <a:ea typeface="ＭＳ Ｐゴシック"/>
              </a:rPr>
              <a:t>GL</a:t>
            </a:r>
            <a:r>
              <a:rPr kumimoji="0" lang="ja-JP" altLang="en-US" sz="1400" kern="0">
                <a:solidFill>
                  <a:srgbClr val="FFFFFF"/>
                </a:solidFill>
                <a:ea typeface="ＭＳ Ｐゴシック"/>
              </a:rPr>
              <a:t>：</a:t>
            </a: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国内</a:t>
            </a:r>
            <a:r>
              <a:rPr kumimoji="0" lang="en-US" altLang="ja-JP" sz="1400" kern="0">
                <a:solidFill>
                  <a:srgbClr val="FFFFFF"/>
                </a:solidFill>
                <a:ea typeface="ＭＳ Ｐゴシック"/>
              </a:rPr>
              <a:t>/IFRS</a:t>
            </a:r>
          </a:p>
        </p:txBody>
      </p:sp>
      <p:sp>
        <p:nvSpPr>
          <p:cNvPr id="48" name="フローチャート : 磁気ディスク 86"/>
          <p:cNvSpPr/>
          <p:nvPr/>
        </p:nvSpPr>
        <p:spPr>
          <a:xfrm>
            <a:off x="7648454" y="3894433"/>
            <a:ext cx="1152128" cy="360787"/>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r>
              <a:rPr kumimoji="0" lang="en-US" altLang="ja-JP" sz="1200" kern="0">
                <a:solidFill>
                  <a:srgbClr val="FFFFFF"/>
                </a:solidFill>
                <a:cs typeface="メイリオ" pitchFamily="50" charset="-128"/>
              </a:rPr>
              <a:t>AP:</a:t>
            </a:r>
            <a:r>
              <a:rPr kumimoji="0" lang="ja-JP" altLang="en-US" sz="1200" kern="0">
                <a:solidFill>
                  <a:srgbClr val="FFFFFF"/>
                </a:solidFill>
                <a:cs typeface="メイリオ" pitchFamily="50" charset="-128"/>
              </a:rPr>
              <a:t>支払管理</a:t>
            </a:r>
            <a:endParaRPr kumimoji="0" lang="en-US" altLang="ja-JP" sz="1200" kern="0">
              <a:solidFill>
                <a:srgbClr val="FFFFFF"/>
              </a:solidFill>
              <a:cs typeface="メイリオ" pitchFamily="50" charset="-128"/>
            </a:endParaRPr>
          </a:p>
        </p:txBody>
      </p:sp>
      <p:sp>
        <p:nvSpPr>
          <p:cNvPr id="49" name="角丸四角形 48"/>
          <p:cNvSpPr/>
          <p:nvPr/>
        </p:nvSpPr>
        <p:spPr>
          <a:xfrm>
            <a:off x="2818272" y="3161163"/>
            <a:ext cx="1516529" cy="45775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200" kern="0">
                <a:solidFill>
                  <a:srgbClr val="FFFFFF"/>
                </a:solidFill>
                <a:latin typeface="+mn-ea"/>
                <a:cs typeface="メイリオ" panose="020B0604030504040204" pitchFamily="50" charset="-128"/>
              </a:rPr>
              <a:t>予測</a:t>
            </a:r>
            <a:endParaRPr kumimoji="0" lang="en-US" altLang="ja-JP" sz="1200" kern="0">
              <a:solidFill>
                <a:srgbClr val="FFFFFF"/>
              </a:solidFill>
              <a:latin typeface="+mn-ea"/>
              <a:cs typeface="メイリオ" panose="020B0604030504040204" pitchFamily="50" charset="-128"/>
            </a:endParaRPr>
          </a:p>
          <a:p>
            <a:pPr algn="ctr">
              <a:defRPr/>
            </a:pPr>
            <a:r>
              <a:rPr kumimoji="0" lang="ja-JP" altLang="en-US" sz="1200" kern="0">
                <a:solidFill>
                  <a:srgbClr val="FFFFFF"/>
                </a:solidFill>
                <a:latin typeface="+mn-ea"/>
                <a:cs typeface="メイリオ" panose="020B0604030504040204" pitchFamily="50" charset="-128"/>
              </a:rPr>
              <a:t>シミュレーション</a:t>
            </a:r>
            <a:endParaRPr kumimoji="0" lang="en-US" altLang="ja-JP" sz="1200" kern="0">
              <a:solidFill>
                <a:srgbClr val="FFFFFF"/>
              </a:solidFill>
              <a:latin typeface="+mn-ea"/>
              <a:cs typeface="メイリオ" panose="020B0604030504040204" pitchFamily="50" charset="-128"/>
            </a:endParaRPr>
          </a:p>
        </p:txBody>
      </p:sp>
      <p:sp>
        <p:nvSpPr>
          <p:cNvPr id="50" name="右矢印 49"/>
          <p:cNvSpPr/>
          <p:nvPr/>
        </p:nvSpPr>
        <p:spPr>
          <a:xfrm rot="5400000">
            <a:off x="3435923" y="1572639"/>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4448741" y="155463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5391091"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6255187"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7191291" y="1550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8343522" y="15366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5571111"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6728673"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7"/>
          <p:cNvSpPr/>
          <p:nvPr/>
        </p:nvSpPr>
        <p:spPr>
          <a:xfrm rot="5400000">
            <a:off x="8145397" y="364989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9" name="右矢印 58"/>
          <p:cNvSpPr/>
          <p:nvPr/>
        </p:nvSpPr>
        <p:spPr>
          <a:xfrm rot="5400000">
            <a:off x="4820461"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0" name="右矢印 59"/>
          <p:cNvSpPr/>
          <p:nvPr/>
        </p:nvSpPr>
        <p:spPr>
          <a:xfrm rot="5400000">
            <a:off x="6723239" y="2148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1" name="右矢印 60"/>
          <p:cNvSpPr/>
          <p:nvPr/>
        </p:nvSpPr>
        <p:spPr>
          <a:xfrm rot="5400000">
            <a:off x="4959043" y="21439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2" name="右矢印 61"/>
          <p:cNvSpPr/>
          <p:nvPr/>
        </p:nvSpPr>
        <p:spPr>
          <a:xfrm rot="5400000">
            <a:off x="6077257"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3" name="正方形/長方形 62"/>
          <p:cNvSpPr/>
          <p:nvPr/>
        </p:nvSpPr>
        <p:spPr>
          <a:xfrm>
            <a:off x="6225487" y="4904120"/>
            <a:ext cx="1990746"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 前月末簿価を選択した場合のフロー</a:t>
            </a:r>
            <a:endParaRPr kumimoji="0" lang="en-US" altLang="ja-JP"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endParaRPr>
          </a:p>
        </p:txBody>
      </p:sp>
      <p:sp>
        <p:nvSpPr>
          <p:cNvPr id="64" name="右矢印 63"/>
          <p:cNvSpPr/>
          <p:nvPr/>
        </p:nvSpPr>
        <p:spPr>
          <a:xfrm rot="10800000">
            <a:off x="7612463" y="253574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5" name="右矢印 64"/>
          <p:cNvSpPr/>
          <p:nvPr/>
        </p:nvSpPr>
        <p:spPr>
          <a:xfrm rot="21600000">
            <a:off x="4050102" y="252310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6" name="右矢印 65"/>
          <p:cNvSpPr/>
          <p:nvPr/>
        </p:nvSpPr>
        <p:spPr>
          <a:xfrm rot="2659150">
            <a:off x="7466227" y="2892067"/>
            <a:ext cx="275587" cy="183785"/>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7" name="左右矢印 66"/>
          <p:cNvSpPr/>
          <p:nvPr/>
        </p:nvSpPr>
        <p:spPr>
          <a:xfrm rot="19473132">
            <a:off x="4017527" y="2912128"/>
            <a:ext cx="360040" cy="165733"/>
          </a:xfrm>
          <a:prstGeom prst="leftRightArrow">
            <a:avLst>
              <a:gd name="adj1" fmla="val 50000"/>
              <a:gd name="adj2" fmla="val 51220"/>
            </a:avLst>
          </a:prstGeom>
          <a:solidFill>
            <a:srgbClr val="54C2F0"/>
          </a:solidFill>
          <a:ln w="25400" cap="sq" cmpd="sng" algn="ctr">
            <a:solidFill>
              <a:srgbClr val="54C2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8" name="角丸四角形 67"/>
          <p:cNvSpPr/>
          <p:nvPr/>
        </p:nvSpPr>
        <p:spPr>
          <a:xfrm>
            <a:off x="1446002" y="104158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ysClr val="window" lastClr="FFFFFF"/>
                </a:solidFill>
              </a:rPr>
              <a:t>稟議情報</a:t>
            </a:r>
            <a:endParaRPr kumimoji="0" lang="ja-JP" altLang="en-US" sz="1400" b="0" i="0" u="none" strike="noStrike" kern="0" cap="none" spc="0" normalizeH="0" baseline="0" noProof="0">
              <a:ln>
                <a:noFill/>
              </a:ln>
              <a:solidFill>
                <a:sysClr val="window" lastClr="FFFFFF"/>
              </a:solidFill>
              <a:effectLst/>
              <a:uLnTx/>
              <a:uFillTx/>
            </a:endParaRPr>
          </a:p>
        </p:txBody>
      </p:sp>
      <p:sp>
        <p:nvSpPr>
          <p:cNvPr id="69" name="角丸四角形 68"/>
          <p:cNvSpPr/>
          <p:nvPr/>
        </p:nvSpPr>
        <p:spPr>
          <a:xfrm>
            <a:off x="1441875" y="132837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建仮入力</a:t>
            </a:r>
            <a:endParaRPr kumimoji="0" lang="ja-JP" altLang="en-US" sz="1400" b="0" i="0" u="none" strike="noStrike" kern="0" cap="none" spc="0" normalizeH="0" baseline="0" noProof="0">
              <a:ln>
                <a:noFill/>
              </a:ln>
              <a:solidFill>
                <a:sysClr val="window" lastClr="FFFFFF"/>
              </a:solidFill>
              <a:effectLst/>
              <a:uLnTx/>
              <a:uFillTx/>
            </a:endParaRPr>
          </a:p>
        </p:txBody>
      </p:sp>
      <p:sp>
        <p:nvSpPr>
          <p:cNvPr id="70" name="角丸四角形 69"/>
          <p:cNvSpPr/>
          <p:nvPr/>
        </p:nvSpPr>
        <p:spPr>
          <a:xfrm>
            <a:off x="1433747" y="2938226"/>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分割</a:t>
            </a:r>
          </a:p>
        </p:txBody>
      </p:sp>
      <p:sp>
        <p:nvSpPr>
          <p:cNvPr id="71" name="角丸四角形 70"/>
          <p:cNvSpPr/>
          <p:nvPr/>
        </p:nvSpPr>
        <p:spPr>
          <a:xfrm>
            <a:off x="177223" y="2938226"/>
            <a:ext cx="1004028"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統合</a:t>
            </a:r>
            <a:r>
              <a:rPr kumimoji="0" lang="en-US" altLang="ja-JP" sz="1400" kern="0" noProof="0">
                <a:solidFill>
                  <a:sysClr val="window" lastClr="FFFFFF"/>
                </a:solidFill>
              </a:rPr>
              <a:t>/</a:t>
            </a:r>
            <a:r>
              <a:rPr kumimoji="0" lang="ja-JP" altLang="en-US" sz="1400" kern="0" noProof="0">
                <a:solidFill>
                  <a:sysClr val="window" lastClr="FFFFFF"/>
                </a:solidFill>
              </a:rPr>
              <a:t>配賦</a:t>
            </a:r>
            <a:endParaRPr kumimoji="0" lang="ja-JP" altLang="en-US" sz="1400" b="0" i="0" u="none" strike="noStrike" kern="0" cap="none" spc="0" normalizeH="0" baseline="0" noProof="0">
              <a:ln>
                <a:noFill/>
              </a:ln>
              <a:solidFill>
                <a:sysClr val="window" lastClr="FFFFFF"/>
              </a:solidFill>
              <a:effectLst/>
              <a:uLnTx/>
              <a:uFillTx/>
            </a:endParaRPr>
          </a:p>
        </p:txBody>
      </p:sp>
      <p:sp>
        <p:nvSpPr>
          <p:cNvPr id="72" name="右矢印 71"/>
          <p:cNvSpPr/>
          <p:nvPr/>
        </p:nvSpPr>
        <p:spPr>
          <a:xfrm rot="5400000">
            <a:off x="458180" y="4028573"/>
            <a:ext cx="449079" cy="19690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73" name="角丸四角形 72"/>
          <p:cNvSpPr/>
          <p:nvPr/>
        </p:nvSpPr>
        <p:spPr>
          <a:xfrm>
            <a:off x="1354011" y="3900489"/>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a:solidFill>
                  <a:sysClr val="window" lastClr="FFFFFF"/>
                </a:solidFill>
                <a:latin typeface="メイリオ" panose="020B0604030504040204" pitchFamily="50" charset="-128"/>
                <a:ea typeface="メイリオ" panose="020B0604030504040204" pitchFamily="50" charset="-128"/>
              </a:rPr>
              <a:t>リース振替</a:t>
            </a:r>
          </a:p>
        </p:txBody>
      </p:sp>
      <p:sp>
        <p:nvSpPr>
          <p:cNvPr id="74" name="右矢印 73"/>
          <p:cNvSpPr/>
          <p:nvPr/>
        </p:nvSpPr>
        <p:spPr>
          <a:xfrm>
            <a:off x="1518258" y="4527879"/>
            <a:ext cx="3615787" cy="210909"/>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endParaRPr>
          </a:p>
        </p:txBody>
      </p:sp>
      <p:cxnSp>
        <p:nvCxnSpPr>
          <p:cNvPr id="75" name="直線コネクタ 74"/>
          <p:cNvCxnSpPr/>
          <p:nvPr/>
        </p:nvCxnSpPr>
        <p:spPr>
          <a:xfrm flipV="1">
            <a:off x="2628280" y="1614233"/>
            <a:ext cx="7215" cy="2062667"/>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6" name="右矢印 75"/>
          <p:cNvSpPr/>
          <p:nvPr/>
        </p:nvSpPr>
        <p:spPr>
          <a:xfrm rot="21600000">
            <a:off x="2582337" y="1545637"/>
            <a:ext cx="405487" cy="237960"/>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77" name="直線コネクタ 76"/>
          <p:cNvCxnSpPr/>
          <p:nvPr/>
        </p:nvCxnSpPr>
        <p:spPr>
          <a:xfrm flipV="1">
            <a:off x="2438117" y="3723973"/>
            <a:ext cx="254510" cy="2004"/>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8" name="右矢印 77"/>
          <p:cNvSpPr/>
          <p:nvPr/>
        </p:nvSpPr>
        <p:spPr>
          <a:xfrm rot="5400000">
            <a:off x="1854073" y="412892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79" name="楕円 78"/>
          <p:cNvSpPr/>
          <p:nvPr/>
        </p:nvSpPr>
        <p:spPr>
          <a:xfrm>
            <a:off x="1741253" y="4351564"/>
            <a:ext cx="360040" cy="1777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0" name="楕円 79"/>
          <p:cNvSpPr/>
          <p:nvPr/>
        </p:nvSpPr>
        <p:spPr>
          <a:xfrm>
            <a:off x="8244408" y="1003951"/>
            <a:ext cx="283419" cy="147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1" name="右矢印 80"/>
          <p:cNvSpPr/>
          <p:nvPr/>
        </p:nvSpPr>
        <p:spPr>
          <a:xfrm rot="5400000">
            <a:off x="8317656" y="1135843"/>
            <a:ext cx="105531"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82" name="直線コネクタ 81"/>
          <p:cNvCxnSpPr/>
          <p:nvPr/>
        </p:nvCxnSpPr>
        <p:spPr>
          <a:xfrm>
            <a:off x="6700849" y="951570"/>
            <a:ext cx="1867595" cy="0"/>
          </a:xfrm>
          <a:prstGeom prst="line">
            <a:avLst/>
          </a:prstGeom>
          <a:noFill/>
          <a:ln w="28575" cap="flat" cmpd="sng" algn="ctr">
            <a:solidFill>
              <a:srgbClr val="EE5500"/>
            </a:solidFill>
            <a:prstDash val="solid"/>
          </a:ln>
          <a:effectLst/>
        </p:spPr>
      </p:cxnSp>
      <p:sp>
        <p:nvSpPr>
          <p:cNvPr id="83" name="角丸四角形 82"/>
          <p:cNvSpPr/>
          <p:nvPr/>
        </p:nvSpPr>
        <p:spPr>
          <a:xfrm>
            <a:off x="230788" y="1039676"/>
            <a:ext cx="1123223"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a:solidFill>
                  <a:srgbClr val="9BC954">
                    <a:lumMod val="75000"/>
                  </a:srgbClr>
                </a:solidFill>
                <a:cs typeface="メイリオ" panose="020B0604030504040204" pitchFamily="50" charset="-128"/>
              </a:rPr>
              <a:t>外部データ</a:t>
            </a:r>
            <a:endParaRPr kumimoji="0" lang="en-US" altLang="ja-JP" sz="1400" kern="0">
              <a:solidFill>
                <a:srgbClr val="9BC954">
                  <a:lumMod val="75000"/>
                </a:srgbClr>
              </a:solidFill>
              <a:cs typeface="メイリオ" panose="020B0604030504040204" pitchFamily="50" charset="-128"/>
            </a:endParaRPr>
          </a:p>
          <a:p>
            <a:pPr algn="ctr">
              <a:defRPr/>
            </a:pPr>
            <a:r>
              <a:rPr kumimoji="0" lang="ja-JP" altLang="en-US" sz="1400" kern="0">
                <a:solidFill>
                  <a:srgbClr val="9BC954">
                    <a:lumMod val="75000"/>
                  </a:srgbClr>
                </a:solidFill>
                <a:cs typeface="メイリオ" panose="020B0604030504040204" pitchFamily="50" charset="-128"/>
              </a:rPr>
              <a:t>取込</a:t>
            </a:r>
            <a:endParaRPr kumimoji="0" lang="en-US" altLang="ja-JP" sz="1400" kern="0">
              <a:solidFill>
                <a:srgbClr val="9BC954">
                  <a:lumMod val="75000"/>
                </a:srgbClr>
              </a:solidFill>
              <a:cs typeface="メイリオ" panose="020B0604030504040204" pitchFamily="50" charset="-128"/>
            </a:endParaRPr>
          </a:p>
        </p:txBody>
      </p:sp>
      <p:sp>
        <p:nvSpPr>
          <p:cNvPr id="84" name="右矢印 83"/>
          <p:cNvSpPr/>
          <p:nvPr/>
        </p:nvSpPr>
        <p:spPr>
          <a:xfrm rot="3872874">
            <a:off x="810862" y="1603093"/>
            <a:ext cx="192159" cy="24302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89" name="スライド番号プレースホルダー 1"/>
          <p:cNvSpPr txBox="1">
            <a:spLocks/>
          </p:cNvSpPr>
          <p:nvPr/>
        </p:nvSpPr>
        <p:spPr>
          <a:xfrm>
            <a:off x="8532000" y="5029038"/>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33</a:t>
            </a:fld>
            <a:endParaRPr lang="ja-JP" altLang="en-US"/>
          </a:p>
        </p:txBody>
      </p:sp>
      <p:sp>
        <p:nvSpPr>
          <p:cNvPr id="85" name="正方形/長方形 84">
            <a:extLst>
              <a:ext uri="{FF2B5EF4-FFF2-40B4-BE49-F238E27FC236}">
                <a16:creationId xmlns:a16="http://schemas.microsoft.com/office/drawing/2014/main" id="{5A4AB313-2AE2-69B2-4D0C-5856A9D55149}"/>
              </a:ext>
            </a:extLst>
          </p:cNvPr>
          <p:cNvSpPr/>
          <p:nvPr/>
        </p:nvSpPr>
        <p:spPr>
          <a:xfrm>
            <a:off x="7776356" y="531584"/>
            <a:ext cx="1525299"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kern="0">
                <a:solidFill>
                  <a:sysClr val="windowText" lastClr="000000">
                    <a:lumMod val="50000"/>
                    <a:lumOff val="50000"/>
                  </a:sysClr>
                </a:solidFill>
                <a:latin typeface="メイリオ"/>
                <a:ea typeface="メイリオ"/>
              </a:rPr>
              <a:t>★新リース会計基準対応予定</a:t>
            </a:r>
            <a:endParaRPr kumimoji="0" lang="en-US" altLang="ja-JP" sz="7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endParaRPr>
          </a:p>
        </p:txBody>
      </p:sp>
    </p:spTree>
    <p:extLst>
      <p:ext uri="{BB962C8B-B14F-4D97-AF65-F5344CB8AC3E}">
        <p14:creationId xmlns:p14="http://schemas.microsoft.com/office/powerpoint/2010/main" val="279605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3" name="タイトル 2"/>
          <p:cNvSpPr>
            <a:spLocks noGrp="1"/>
          </p:cNvSpPr>
          <p:nvPr>
            <p:ph type="title"/>
          </p:nvPr>
        </p:nvSpPr>
        <p:spPr/>
        <p:txBody>
          <a:bodyPr/>
          <a:lstStyle/>
          <a:p>
            <a:r>
              <a:rPr lang="ja-JP" altLang="en-US"/>
              <a:t>手形管理システムフロー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AutoShape 5"/>
          <p:cNvSpPr>
            <a:spLocks noChangeArrowheads="1"/>
          </p:cNvSpPr>
          <p:nvPr/>
        </p:nvSpPr>
        <p:spPr bwMode="gray">
          <a:xfrm>
            <a:off x="250825" y="891729"/>
            <a:ext cx="4249738" cy="3417299"/>
          </a:xfrm>
          <a:prstGeom prst="roundRect">
            <a:avLst>
              <a:gd name="adj" fmla="val 6056"/>
            </a:avLst>
          </a:prstGeom>
          <a:noFill/>
          <a:ln w="6350" algn="ctr">
            <a:solidFill>
              <a:srgbClr val="FF9933"/>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eaLnBrk="1" fontAlgn="base" hangingPunct="1">
              <a:lnSpc>
                <a:spcPct val="80000"/>
              </a:lnSpc>
              <a:spcBef>
                <a:spcPct val="20000"/>
              </a:spcBef>
              <a:spcAft>
                <a:spcPct val="0"/>
              </a:spcAft>
            </a:pPr>
            <a:endParaRPr lang="ja-JP" altLang="ja-JP" sz="1500">
              <a:solidFill>
                <a:srgbClr val="E27100"/>
              </a:solidFill>
              <a:latin typeface="メイリオ" panose="020B0604030504040204" pitchFamily="50" charset="-128"/>
              <a:ea typeface="メイリオ" panose="020B0604030504040204" pitchFamily="50" charset="-128"/>
            </a:endParaRPr>
          </a:p>
        </p:txBody>
      </p:sp>
      <p:sp>
        <p:nvSpPr>
          <p:cNvPr id="6" name="AutoShape 12"/>
          <p:cNvSpPr>
            <a:spLocks noChangeArrowheads="1"/>
          </p:cNvSpPr>
          <p:nvPr/>
        </p:nvSpPr>
        <p:spPr bwMode="auto">
          <a:xfrm>
            <a:off x="214313" y="555526"/>
            <a:ext cx="4286250" cy="288925"/>
          </a:xfrm>
          <a:prstGeom prst="flowChartAlternateProcess">
            <a:avLst/>
          </a:prstGeom>
          <a:solidFill>
            <a:srgbClr val="EE5500"/>
          </a:solidFill>
          <a:ln w="9525" cap="flat" cmpd="sng" algn="ctr">
            <a:solidFill>
              <a:srgbClr val="EE5500"/>
            </a:solidFill>
            <a:prstDash val="solid"/>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600" kern="0">
                <a:solidFill>
                  <a:srgbClr val="FFFFFF"/>
                </a:solidFill>
                <a:cs typeface="メイリオ" panose="020B0604030504040204" pitchFamily="50" charset="-128"/>
              </a:rPr>
              <a:t>受取手形管理</a:t>
            </a:r>
          </a:p>
        </p:txBody>
      </p:sp>
      <p:sp>
        <p:nvSpPr>
          <p:cNvPr id="7" name="Oval 13"/>
          <p:cNvSpPr>
            <a:spLocks noChangeArrowheads="1"/>
          </p:cNvSpPr>
          <p:nvPr/>
        </p:nvSpPr>
        <p:spPr bwMode="auto">
          <a:xfrm>
            <a:off x="3000375" y="1001267"/>
            <a:ext cx="1285875" cy="361088"/>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000" kern="0">
                <a:solidFill>
                  <a:prstClr val="white"/>
                </a:solidFill>
                <a:cs typeface="メイリオ" panose="020B0604030504040204" pitchFamily="50" charset="-128"/>
              </a:rPr>
              <a:t>受取手形入力</a:t>
            </a:r>
          </a:p>
        </p:txBody>
      </p:sp>
      <p:sp>
        <p:nvSpPr>
          <p:cNvPr id="8" name="Oval 18"/>
          <p:cNvSpPr>
            <a:spLocks noChangeArrowheads="1"/>
          </p:cNvSpPr>
          <p:nvPr/>
        </p:nvSpPr>
        <p:spPr bwMode="auto">
          <a:xfrm>
            <a:off x="623889" y="1698228"/>
            <a:ext cx="3733800" cy="313137"/>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受取手形情報承認</a:t>
            </a:r>
          </a:p>
        </p:txBody>
      </p:sp>
      <p:sp>
        <p:nvSpPr>
          <p:cNvPr id="9" name="AutoShape 19"/>
          <p:cNvSpPr>
            <a:spLocks noChangeArrowheads="1"/>
          </p:cNvSpPr>
          <p:nvPr/>
        </p:nvSpPr>
        <p:spPr bwMode="auto">
          <a:xfrm>
            <a:off x="975783" y="1450371"/>
            <a:ext cx="287337"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0" name="円柱 9"/>
          <p:cNvSpPr/>
          <p:nvPr/>
        </p:nvSpPr>
        <p:spPr>
          <a:xfrm>
            <a:off x="623889" y="929829"/>
            <a:ext cx="804862" cy="512762"/>
          </a:xfrm>
          <a:prstGeom prst="can">
            <a:avLst/>
          </a:prstGeom>
          <a:gradFill rotWithShape="1">
            <a:gsLst>
              <a:gs pos="0">
                <a:srgbClr val="7D7D7D">
                  <a:tint val="50000"/>
                  <a:satMod val="300000"/>
                </a:srgbClr>
              </a:gs>
              <a:gs pos="35000">
                <a:srgbClr val="7D7D7D">
                  <a:tint val="37000"/>
                  <a:satMod val="300000"/>
                </a:srgbClr>
              </a:gs>
              <a:gs pos="100000">
                <a:srgbClr val="7D7D7D">
                  <a:tint val="15000"/>
                  <a:satMod val="350000"/>
                </a:srgbClr>
              </a:gs>
            </a:gsLst>
            <a:lin ang="16200000" scaled="1"/>
          </a:gradFill>
          <a:ln w="9525" cap="flat" cmpd="sng" algn="ctr">
            <a:solidFill>
              <a:srgbClr val="7D7D7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000" kern="0">
                <a:solidFill>
                  <a:srgbClr val="000000"/>
                </a:solidFill>
                <a:cs typeface="メイリオ" pitchFamily="50" charset="-128"/>
              </a:rPr>
              <a:t>外部</a:t>
            </a:r>
            <a:endParaRPr kumimoji="0" lang="en-US" altLang="ja-JP" sz="1000" kern="0">
              <a:solidFill>
                <a:srgbClr val="000000"/>
              </a:solidFill>
              <a:cs typeface="メイリオ" pitchFamily="50" charset="-128"/>
            </a:endParaRPr>
          </a:p>
          <a:p>
            <a:pPr algn="ctr" fontAlgn="base">
              <a:spcBef>
                <a:spcPct val="0"/>
              </a:spcBef>
              <a:spcAft>
                <a:spcPct val="0"/>
              </a:spcAft>
              <a:defRPr/>
            </a:pPr>
            <a:r>
              <a:rPr kumimoji="0" lang="ja-JP" altLang="en-US" sz="1000" kern="0">
                <a:solidFill>
                  <a:srgbClr val="000000"/>
                </a:solidFill>
                <a:cs typeface="メイリオ" pitchFamily="50" charset="-128"/>
              </a:rPr>
              <a:t>ｼｽﾃﾑ</a:t>
            </a:r>
          </a:p>
        </p:txBody>
      </p:sp>
      <p:sp>
        <p:nvSpPr>
          <p:cNvPr id="11" name="AutoShape 19"/>
          <p:cNvSpPr>
            <a:spLocks noChangeArrowheads="1"/>
          </p:cNvSpPr>
          <p:nvPr/>
        </p:nvSpPr>
        <p:spPr bwMode="auto">
          <a:xfrm rot="10800000">
            <a:off x="1683164" y="2688889"/>
            <a:ext cx="288925" cy="285879"/>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2" name="AutoShape 12"/>
          <p:cNvSpPr>
            <a:spLocks noChangeArrowheads="1"/>
          </p:cNvSpPr>
          <p:nvPr/>
        </p:nvSpPr>
        <p:spPr bwMode="auto">
          <a:xfrm>
            <a:off x="4642234" y="555526"/>
            <a:ext cx="4286250" cy="288925"/>
          </a:xfrm>
          <a:prstGeom prst="flowChartAlternateProcess">
            <a:avLst/>
          </a:prstGeom>
          <a:solidFill>
            <a:srgbClr val="77A233"/>
          </a:solidFill>
          <a:ln w="9525" cap="flat" cmpd="sng" algn="ctr">
            <a:solidFill>
              <a:srgbClr val="77A233"/>
            </a:solidFill>
            <a:prstDash val="solid"/>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600" kern="0">
                <a:solidFill>
                  <a:srgbClr val="FFFFFF"/>
                </a:solidFill>
                <a:cs typeface="メイリオ" pitchFamily="50" charset="-128"/>
              </a:rPr>
              <a:t>支払手形管理</a:t>
            </a:r>
          </a:p>
        </p:txBody>
      </p:sp>
      <p:sp>
        <p:nvSpPr>
          <p:cNvPr id="13" name="AutoShape 5"/>
          <p:cNvSpPr>
            <a:spLocks noChangeArrowheads="1"/>
          </p:cNvSpPr>
          <p:nvPr/>
        </p:nvSpPr>
        <p:spPr bwMode="gray">
          <a:xfrm>
            <a:off x="4642234" y="891729"/>
            <a:ext cx="4249738" cy="3424256"/>
          </a:xfrm>
          <a:prstGeom prst="roundRect">
            <a:avLst>
              <a:gd name="adj" fmla="val 6056"/>
            </a:avLst>
          </a:prstGeom>
          <a:noFill/>
          <a:ln w="6350" algn="ctr">
            <a:solidFill>
              <a:srgbClr val="77A233"/>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eaLnBrk="1" fontAlgn="base" hangingPunct="1">
              <a:lnSpc>
                <a:spcPct val="80000"/>
              </a:lnSpc>
              <a:spcBef>
                <a:spcPct val="20000"/>
              </a:spcBef>
              <a:spcAft>
                <a:spcPct val="0"/>
              </a:spcAft>
            </a:pPr>
            <a:endParaRPr lang="ja-JP" altLang="ja-JP" sz="1500">
              <a:solidFill>
                <a:srgbClr val="E27100"/>
              </a:solidFill>
              <a:latin typeface="メイリオ" panose="020B0604030504040204" pitchFamily="50" charset="-128"/>
              <a:ea typeface="メイリオ" panose="020B0604030504040204" pitchFamily="50" charset="-128"/>
            </a:endParaRPr>
          </a:p>
        </p:txBody>
      </p:sp>
      <p:sp>
        <p:nvSpPr>
          <p:cNvPr id="14" name="フローチャート : 代替処理 18"/>
          <p:cNvSpPr/>
          <p:nvPr/>
        </p:nvSpPr>
        <p:spPr>
          <a:xfrm>
            <a:off x="1547813" y="1001266"/>
            <a:ext cx="1285875" cy="370671"/>
          </a:xfrm>
          <a:prstGeom prst="flowChartAlternateProcess">
            <a:avLst/>
          </a:prstGeom>
          <a:solidFill>
            <a:srgbClr val="54C2F0"/>
          </a:solidFill>
          <a:ln w="9525" cap="flat" cmpd="sng" algn="ctr">
            <a:solidFill>
              <a:srgbClr val="54C2F0"/>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en-US" altLang="ja-JP" sz="1000" kern="0" err="1">
                <a:solidFill>
                  <a:srgbClr val="FFFFFF"/>
                </a:solidFill>
                <a:cs typeface="メイリオ" panose="020B0604030504040204" pitchFamily="50" charset="-128"/>
              </a:rPr>
              <a:t>SuperStream</a:t>
            </a:r>
            <a:r>
              <a:rPr kumimoji="0" lang="en-US" altLang="ja-JP" sz="1000" kern="0">
                <a:solidFill>
                  <a:srgbClr val="FFFFFF"/>
                </a:solidFill>
                <a:cs typeface="メイリオ" panose="020B0604030504040204" pitchFamily="50" charset="-128"/>
              </a:rPr>
              <a:t>-NX</a:t>
            </a:r>
          </a:p>
          <a:p>
            <a:pPr algn="ctr" fontAlgn="base">
              <a:spcBef>
                <a:spcPct val="0"/>
              </a:spcBef>
              <a:spcAft>
                <a:spcPct val="0"/>
              </a:spcAft>
              <a:defRPr/>
            </a:pPr>
            <a:r>
              <a:rPr kumimoji="0" lang="ja-JP" altLang="en-US" sz="1000" kern="0">
                <a:solidFill>
                  <a:srgbClr val="FFFFFF"/>
                </a:solidFill>
                <a:cs typeface="メイリオ" panose="020B0604030504040204" pitchFamily="50" charset="-128"/>
              </a:rPr>
              <a:t>債権管理</a:t>
            </a:r>
            <a:endParaRPr kumimoji="0" lang="en-US" altLang="ja-JP" sz="1000" kern="0">
              <a:solidFill>
                <a:srgbClr val="FFFFFF"/>
              </a:solidFill>
              <a:cs typeface="メイリオ" panose="020B0604030504040204" pitchFamily="50" charset="-128"/>
            </a:endParaRPr>
          </a:p>
        </p:txBody>
      </p:sp>
      <p:sp>
        <p:nvSpPr>
          <p:cNvPr id="15" name="AutoShape 19"/>
          <p:cNvSpPr>
            <a:spLocks noChangeArrowheads="1"/>
          </p:cNvSpPr>
          <p:nvPr/>
        </p:nvSpPr>
        <p:spPr bwMode="auto">
          <a:xfrm>
            <a:off x="2124075" y="1440414"/>
            <a:ext cx="287338"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6" name="AutoShape 19"/>
          <p:cNvSpPr>
            <a:spLocks noChangeArrowheads="1"/>
          </p:cNvSpPr>
          <p:nvPr/>
        </p:nvSpPr>
        <p:spPr bwMode="auto">
          <a:xfrm>
            <a:off x="3509559" y="1440414"/>
            <a:ext cx="287338"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7" name="円柱 16"/>
          <p:cNvSpPr/>
          <p:nvPr/>
        </p:nvSpPr>
        <p:spPr>
          <a:xfrm>
            <a:off x="1000124" y="2297126"/>
            <a:ext cx="2786063" cy="391882"/>
          </a:xfrm>
          <a:prstGeom prst="can">
            <a:avLst/>
          </a:pr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受取手形データ</a:t>
            </a:r>
          </a:p>
        </p:txBody>
      </p:sp>
      <p:sp>
        <p:nvSpPr>
          <p:cNvPr id="18" name="Oval 13"/>
          <p:cNvSpPr>
            <a:spLocks noChangeArrowheads="1"/>
          </p:cNvSpPr>
          <p:nvPr/>
        </p:nvSpPr>
        <p:spPr bwMode="auto">
          <a:xfrm>
            <a:off x="2465841" y="2967795"/>
            <a:ext cx="1785938" cy="327066"/>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受取手形顛末入力</a:t>
            </a:r>
            <a:endParaRPr kumimoji="0" lang="ja-JP" altLang="en-US" sz="1400" kern="0">
              <a:solidFill>
                <a:prstClr val="white"/>
              </a:solidFill>
              <a:cs typeface="メイリオ" panose="020B0604030504040204" pitchFamily="50" charset="-128"/>
            </a:endParaRPr>
          </a:p>
        </p:txBody>
      </p:sp>
      <p:sp>
        <p:nvSpPr>
          <p:cNvPr id="19" name="AutoShape 48"/>
          <p:cNvSpPr>
            <a:spLocks noChangeArrowheads="1"/>
          </p:cNvSpPr>
          <p:nvPr/>
        </p:nvSpPr>
        <p:spPr bwMode="auto">
          <a:xfrm>
            <a:off x="2472849" y="4055976"/>
            <a:ext cx="1785938" cy="201174"/>
          </a:xfrm>
          <a:prstGeom prst="roundRect">
            <a:avLst>
              <a:gd name="adj" fmla="val 16667"/>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受取手形決済処理</a:t>
            </a:r>
          </a:p>
        </p:txBody>
      </p:sp>
      <p:sp>
        <p:nvSpPr>
          <p:cNvPr id="20" name="AutoShape 19"/>
          <p:cNvSpPr>
            <a:spLocks noChangeArrowheads="1"/>
          </p:cNvSpPr>
          <p:nvPr/>
        </p:nvSpPr>
        <p:spPr bwMode="auto">
          <a:xfrm>
            <a:off x="3552343" y="3300912"/>
            <a:ext cx="287337" cy="743902"/>
          </a:xfrm>
          <a:prstGeom prst="downArrow">
            <a:avLst>
              <a:gd name="adj1" fmla="val 50000"/>
              <a:gd name="adj2" fmla="val 5717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1" name="AutoShape 19"/>
          <p:cNvSpPr>
            <a:spLocks noChangeArrowheads="1"/>
          </p:cNvSpPr>
          <p:nvPr/>
        </p:nvSpPr>
        <p:spPr bwMode="auto">
          <a:xfrm>
            <a:off x="2250281" y="2036414"/>
            <a:ext cx="285750"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2" name="AutoShape 19"/>
          <p:cNvSpPr>
            <a:spLocks noChangeArrowheads="1"/>
          </p:cNvSpPr>
          <p:nvPr/>
        </p:nvSpPr>
        <p:spPr bwMode="auto">
          <a:xfrm>
            <a:off x="5471234" y="3172275"/>
            <a:ext cx="287337" cy="703507"/>
          </a:xfrm>
          <a:prstGeom prst="downArrow">
            <a:avLst>
              <a:gd name="adj1" fmla="val 50000"/>
              <a:gd name="adj2" fmla="val 5712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3" name="Oval 13"/>
          <p:cNvSpPr>
            <a:spLocks noChangeArrowheads="1"/>
          </p:cNvSpPr>
          <p:nvPr/>
        </p:nvSpPr>
        <p:spPr bwMode="auto">
          <a:xfrm>
            <a:off x="7323522" y="1001266"/>
            <a:ext cx="1285875" cy="392373"/>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000" kern="0">
                <a:solidFill>
                  <a:prstClr val="white"/>
                </a:solidFill>
                <a:cs typeface="メイリオ" panose="020B0604030504040204" pitchFamily="50" charset="-128"/>
              </a:rPr>
              <a:t>支払手形入力</a:t>
            </a:r>
          </a:p>
        </p:txBody>
      </p:sp>
      <p:sp>
        <p:nvSpPr>
          <p:cNvPr id="24" name="円柱 23"/>
          <p:cNvSpPr/>
          <p:nvPr/>
        </p:nvSpPr>
        <p:spPr>
          <a:xfrm>
            <a:off x="5037522" y="929829"/>
            <a:ext cx="714375" cy="512762"/>
          </a:xfrm>
          <a:prstGeom prst="can">
            <a:avLst/>
          </a:prstGeom>
          <a:gradFill rotWithShape="1">
            <a:gsLst>
              <a:gs pos="0">
                <a:srgbClr val="7D7D7D">
                  <a:tint val="50000"/>
                  <a:satMod val="300000"/>
                </a:srgbClr>
              </a:gs>
              <a:gs pos="35000">
                <a:srgbClr val="7D7D7D">
                  <a:tint val="37000"/>
                  <a:satMod val="300000"/>
                </a:srgbClr>
              </a:gs>
              <a:gs pos="100000">
                <a:srgbClr val="7D7D7D">
                  <a:tint val="15000"/>
                  <a:satMod val="350000"/>
                </a:srgbClr>
              </a:gs>
            </a:gsLst>
            <a:lin ang="16200000" scaled="1"/>
          </a:gradFill>
          <a:ln w="9525" cap="flat" cmpd="sng" algn="ctr">
            <a:solidFill>
              <a:srgbClr val="7D7D7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000" kern="0">
                <a:solidFill>
                  <a:srgbClr val="000000"/>
                </a:solidFill>
                <a:cs typeface="メイリオ" pitchFamily="50" charset="-128"/>
              </a:rPr>
              <a:t>外部</a:t>
            </a:r>
            <a:endParaRPr kumimoji="0" lang="en-US" altLang="ja-JP" sz="1000" kern="0">
              <a:solidFill>
                <a:srgbClr val="000000"/>
              </a:solidFill>
              <a:cs typeface="メイリオ" pitchFamily="50" charset="-128"/>
            </a:endParaRPr>
          </a:p>
          <a:p>
            <a:pPr algn="ctr" fontAlgn="base">
              <a:spcBef>
                <a:spcPct val="0"/>
              </a:spcBef>
              <a:spcAft>
                <a:spcPct val="0"/>
              </a:spcAft>
              <a:defRPr/>
            </a:pPr>
            <a:r>
              <a:rPr kumimoji="0" lang="ja-JP" altLang="en-US" sz="1000" kern="0">
                <a:solidFill>
                  <a:srgbClr val="000000"/>
                </a:solidFill>
                <a:cs typeface="メイリオ" pitchFamily="50" charset="-128"/>
              </a:rPr>
              <a:t>ｼｽﾃﾑ</a:t>
            </a:r>
          </a:p>
        </p:txBody>
      </p:sp>
      <p:sp>
        <p:nvSpPr>
          <p:cNvPr id="25" name="AutoShape 19"/>
          <p:cNvSpPr>
            <a:spLocks noChangeArrowheads="1"/>
          </p:cNvSpPr>
          <p:nvPr/>
        </p:nvSpPr>
        <p:spPr bwMode="auto">
          <a:xfrm>
            <a:off x="6414227" y="1450372"/>
            <a:ext cx="287337" cy="808748"/>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6" name="AutoShape 19"/>
          <p:cNvSpPr>
            <a:spLocks noChangeArrowheads="1"/>
          </p:cNvSpPr>
          <p:nvPr/>
        </p:nvSpPr>
        <p:spPr bwMode="auto">
          <a:xfrm>
            <a:off x="7837698" y="1419622"/>
            <a:ext cx="287337" cy="791281"/>
          </a:xfrm>
          <a:prstGeom prst="downArrow">
            <a:avLst>
              <a:gd name="adj1" fmla="val 50000"/>
              <a:gd name="adj2" fmla="val 57175"/>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7" name="円柱 26"/>
          <p:cNvSpPr/>
          <p:nvPr/>
        </p:nvSpPr>
        <p:spPr>
          <a:xfrm>
            <a:off x="5356609" y="2784793"/>
            <a:ext cx="3000375" cy="366205"/>
          </a:xfrm>
          <a:prstGeom prst="can">
            <a:avLst/>
          </a:pr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支払手形データ</a:t>
            </a:r>
          </a:p>
        </p:txBody>
      </p:sp>
      <p:sp>
        <p:nvSpPr>
          <p:cNvPr id="28" name="Oval 13"/>
          <p:cNvSpPr>
            <a:spLocks noChangeArrowheads="1"/>
          </p:cNvSpPr>
          <p:nvPr/>
        </p:nvSpPr>
        <p:spPr bwMode="auto">
          <a:xfrm>
            <a:off x="4894262" y="3305593"/>
            <a:ext cx="1357313" cy="288936"/>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手形払出入力</a:t>
            </a:r>
            <a:endParaRPr kumimoji="0" lang="ja-JP" altLang="en-US" sz="1400" kern="0">
              <a:solidFill>
                <a:prstClr val="white"/>
              </a:solidFill>
              <a:cs typeface="メイリオ" panose="020B0604030504040204" pitchFamily="50" charset="-128"/>
            </a:endParaRPr>
          </a:p>
        </p:txBody>
      </p:sp>
      <p:sp>
        <p:nvSpPr>
          <p:cNvPr id="29" name="AutoShape 19"/>
          <p:cNvSpPr>
            <a:spLocks noChangeArrowheads="1"/>
          </p:cNvSpPr>
          <p:nvPr/>
        </p:nvSpPr>
        <p:spPr bwMode="auto">
          <a:xfrm>
            <a:off x="6323012" y="3165214"/>
            <a:ext cx="287337" cy="710568"/>
          </a:xfrm>
          <a:prstGeom prst="downArrow">
            <a:avLst>
              <a:gd name="adj1" fmla="val 50000"/>
              <a:gd name="adj2" fmla="val 57193"/>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0" name="AutoShape 19"/>
          <p:cNvSpPr>
            <a:spLocks noChangeArrowheads="1"/>
          </p:cNvSpPr>
          <p:nvPr/>
        </p:nvSpPr>
        <p:spPr bwMode="auto">
          <a:xfrm>
            <a:off x="5289934" y="1450371"/>
            <a:ext cx="287338" cy="808749"/>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1" name="AutoShape 48"/>
          <p:cNvSpPr>
            <a:spLocks noChangeArrowheads="1"/>
          </p:cNvSpPr>
          <p:nvPr/>
        </p:nvSpPr>
        <p:spPr bwMode="auto">
          <a:xfrm>
            <a:off x="5914622" y="1628995"/>
            <a:ext cx="1286546" cy="332508"/>
          </a:xfrm>
          <a:prstGeom prst="roundRect">
            <a:avLst>
              <a:gd name="adj" fmla="val 16667"/>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印紙税分割</a:t>
            </a:r>
          </a:p>
        </p:txBody>
      </p:sp>
      <p:sp>
        <p:nvSpPr>
          <p:cNvPr id="32" name="AutoShape 19"/>
          <p:cNvSpPr>
            <a:spLocks noChangeArrowheads="1"/>
          </p:cNvSpPr>
          <p:nvPr/>
        </p:nvSpPr>
        <p:spPr bwMode="auto">
          <a:xfrm>
            <a:off x="6802822" y="2544874"/>
            <a:ext cx="287337" cy="261938"/>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3" name="AutoShape 19"/>
          <p:cNvSpPr>
            <a:spLocks noChangeArrowheads="1"/>
          </p:cNvSpPr>
          <p:nvPr/>
        </p:nvSpPr>
        <p:spPr bwMode="auto">
          <a:xfrm>
            <a:off x="7299597" y="3239846"/>
            <a:ext cx="287338" cy="354682"/>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4" name="フローチャート : 代替処理 46"/>
          <p:cNvSpPr/>
          <p:nvPr/>
        </p:nvSpPr>
        <p:spPr>
          <a:xfrm>
            <a:off x="251869" y="4572817"/>
            <a:ext cx="8569869" cy="278606"/>
          </a:xfrm>
          <a:prstGeom prst="flowChartAlternateProcess">
            <a:avLst/>
          </a:prstGeom>
          <a:solidFill>
            <a:srgbClr val="54C2F0"/>
          </a:solidFill>
          <a:ln w="9525" cap="flat" cmpd="sng" algn="ctr">
            <a:solidFill>
              <a:srgbClr val="54C2F0"/>
            </a:solidFill>
            <a:prstDash val="solid"/>
          </a:ln>
          <a:effectLst/>
        </p:spPr>
        <p:txBody>
          <a:bodyPr anchor="ctr"/>
          <a:lstStyle/>
          <a:p>
            <a:pPr algn="ctr" fontAlgn="base">
              <a:spcBef>
                <a:spcPct val="0"/>
              </a:spcBef>
              <a:spcAft>
                <a:spcPct val="0"/>
              </a:spcAft>
              <a:defRPr/>
            </a:pPr>
            <a:r>
              <a:rPr kumimoji="0" lang="en-US" altLang="ja-JP" sz="1200" kern="0">
                <a:solidFill>
                  <a:srgbClr val="FFFFFF"/>
                </a:solidFill>
                <a:cs typeface="メイリオ" panose="020B0604030504040204" pitchFamily="50" charset="-128"/>
              </a:rPr>
              <a:t>SuperStream-NX</a:t>
            </a:r>
            <a:r>
              <a:rPr kumimoji="0" lang="ja-JP" altLang="en-US" sz="1200" kern="0">
                <a:solidFill>
                  <a:srgbClr val="FFFFFF"/>
                </a:solidFill>
                <a:cs typeface="メイリオ" panose="020B0604030504040204" pitchFamily="50" charset="-128"/>
              </a:rPr>
              <a:t> 一般会計（外部データ取込機能を使用した取込）</a:t>
            </a:r>
          </a:p>
        </p:txBody>
      </p:sp>
      <p:sp>
        <p:nvSpPr>
          <p:cNvPr id="35" name="AutoShape 19"/>
          <p:cNvSpPr>
            <a:spLocks noChangeArrowheads="1"/>
          </p:cNvSpPr>
          <p:nvPr/>
        </p:nvSpPr>
        <p:spPr bwMode="auto">
          <a:xfrm>
            <a:off x="6792821" y="4317884"/>
            <a:ext cx="287338" cy="261937"/>
          </a:xfrm>
          <a:prstGeom prst="downArrow">
            <a:avLst>
              <a:gd name="adj1" fmla="val 50000"/>
              <a:gd name="adj2" fmla="val 57181"/>
            </a:avLst>
          </a:prstGeom>
          <a:solidFill>
            <a:schemeClr val="tx2">
              <a:lumMod val="60000"/>
              <a:lumOff val="40000"/>
            </a:schemeClr>
          </a:solidFill>
          <a:ln>
            <a:noFill/>
          </a:ln>
          <a:effectLst/>
        </p:spPr>
        <p:txBody>
          <a:bodyPr vert="eaVert"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6" name="AutoShape 19"/>
          <p:cNvSpPr>
            <a:spLocks noChangeArrowheads="1"/>
          </p:cNvSpPr>
          <p:nvPr/>
        </p:nvSpPr>
        <p:spPr bwMode="auto">
          <a:xfrm>
            <a:off x="2259806" y="4315985"/>
            <a:ext cx="287337" cy="261937"/>
          </a:xfrm>
          <a:prstGeom prst="downArrow">
            <a:avLst>
              <a:gd name="adj1" fmla="val 50000"/>
              <a:gd name="adj2" fmla="val 57181"/>
            </a:avLst>
          </a:prstGeom>
          <a:solidFill>
            <a:schemeClr val="tx2">
              <a:lumMod val="60000"/>
              <a:lumOff val="40000"/>
            </a:schemeClr>
          </a:solidFill>
          <a:ln>
            <a:noFill/>
          </a:ln>
          <a:effectLst/>
        </p:spPr>
        <p:txBody>
          <a:bodyPr vert="eaVert"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7" name="フローチャート : 代替処理 51"/>
          <p:cNvSpPr/>
          <p:nvPr/>
        </p:nvSpPr>
        <p:spPr>
          <a:xfrm>
            <a:off x="5877309" y="986980"/>
            <a:ext cx="1285875" cy="375376"/>
          </a:xfrm>
          <a:prstGeom prst="flowChartAlternateProcess">
            <a:avLst/>
          </a:prstGeom>
          <a:solidFill>
            <a:srgbClr val="54C2F0"/>
          </a:solidFill>
          <a:ln w="9525" cap="flat" cmpd="sng" algn="ctr">
            <a:solidFill>
              <a:srgbClr val="54C2F0"/>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en-US" altLang="ja-JP" sz="1000" kern="0">
                <a:solidFill>
                  <a:srgbClr val="FFFFFF"/>
                </a:solidFill>
                <a:cs typeface="メイリオ" panose="020B0604030504040204" pitchFamily="50" charset="-128"/>
              </a:rPr>
              <a:t>SuperStream-NX</a:t>
            </a:r>
          </a:p>
          <a:p>
            <a:pPr algn="ctr" fontAlgn="base">
              <a:spcBef>
                <a:spcPct val="0"/>
              </a:spcBef>
              <a:spcAft>
                <a:spcPct val="0"/>
              </a:spcAft>
              <a:defRPr/>
            </a:pPr>
            <a:r>
              <a:rPr kumimoji="0" lang="ja-JP" altLang="en-US" sz="1000" kern="0">
                <a:solidFill>
                  <a:srgbClr val="FFFFFF"/>
                </a:solidFill>
                <a:cs typeface="メイリオ" panose="020B0604030504040204" pitchFamily="50" charset="-128"/>
              </a:rPr>
              <a:t>支払管理</a:t>
            </a:r>
            <a:endParaRPr kumimoji="0" lang="en-US" altLang="ja-JP" sz="1000" kern="0">
              <a:solidFill>
                <a:srgbClr val="FFFFFF"/>
              </a:solidFill>
              <a:cs typeface="メイリオ" panose="020B0604030504040204" pitchFamily="50" charset="-128"/>
            </a:endParaRPr>
          </a:p>
        </p:txBody>
      </p:sp>
      <p:sp>
        <p:nvSpPr>
          <p:cNvPr id="38" name="Oval 18"/>
          <p:cNvSpPr>
            <a:spLocks noChangeArrowheads="1"/>
          </p:cNvSpPr>
          <p:nvPr/>
        </p:nvSpPr>
        <p:spPr bwMode="auto">
          <a:xfrm>
            <a:off x="5030359" y="2283718"/>
            <a:ext cx="3571875" cy="262450"/>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itchFamily="50" charset="-128"/>
              </a:rPr>
              <a:t>支払手形情報承認</a:t>
            </a:r>
          </a:p>
        </p:txBody>
      </p:sp>
      <p:sp>
        <p:nvSpPr>
          <p:cNvPr id="39" name="Oval 13"/>
          <p:cNvSpPr>
            <a:spLocks noChangeArrowheads="1"/>
          </p:cNvSpPr>
          <p:nvPr/>
        </p:nvSpPr>
        <p:spPr bwMode="auto">
          <a:xfrm>
            <a:off x="6910486" y="3629628"/>
            <a:ext cx="1643074" cy="357188"/>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itchFamily="50" charset="-128"/>
              </a:rPr>
              <a:t>支払手形移動入力</a:t>
            </a:r>
            <a:endParaRPr kumimoji="0" lang="ja-JP" altLang="en-US" sz="1400" kern="0">
              <a:solidFill>
                <a:prstClr val="white"/>
              </a:solidFill>
              <a:cs typeface="メイリオ" pitchFamily="50" charset="-128"/>
            </a:endParaRPr>
          </a:p>
        </p:txBody>
      </p:sp>
      <p:sp>
        <p:nvSpPr>
          <p:cNvPr id="40" name="AutoShape 48"/>
          <p:cNvSpPr>
            <a:spLocks noChangeArrowheads="1"/>
          </p:cNvSpPr>
          <p:nvPr/>
        </p:nvSpPr>
        <p:spPr bwMode="auto">
          <a:xfrm>
            <a:off x="4913314" y="3873534"/>
            <a:ext cx="1785938" cy="285750"/>
          </a:xfrm>
          <a:prstGeom prst="roundRect">
            <a:avLst>
              <a:gd name="adj" fmla="val 16667"/>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支払手形決済処理</a:t>
            </a:r>
          </a:p>
        </p:txBody>
      </p:sp>
      <p:sp>
        <p:nvSpPr>
          <p:cNvPr id="41" name="Oval 13"/>
          <p:cNvSpPr>
            <a:spLocks noChangeArrowheads="1"/>
          </p:cNvSpPr>
          <p:nvPr/>
        </p:nvSpPr>
        <p:spPr bwMode="auto">
          <a:xfrm>
            <a:off x="3075734" y="3437940"/>
            <a:ext cx="1150938" cy="283078"/>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手形入金入力</a:t>
            </a:r>
            <a:endParaRPr kumimoji="0" lang="ja-JP" altLang="en-US" sz="1400" kern="0">
              <a:solidFill>
                <a:prstClr val="white"/>
              </a:solidFill>
              <a:cs typeface="メイリオ" panose="020B0604030504040204" pitchFamily="50" charset="-128"/>
            </a:endParaRPr>
          </a:p>
        </p:txBody>
      </p:sp>
      <p:sp>
        <p:nvSpPr>
          <p:cNvPr id="42" name="Oval 13"/>
          <p:cNvSpPr>
            <a:spLocks noChangeArrowheads="1"/>
          </p:cNvSpPr>
          <p:nvPr/>
        </p:nvSpPr>
        <p:spPr bwMode="auto">
          <a:xfrm>
            <a:off x="768339" y="2970944"/>
            <a:ext cx="1643074" cy="323917"/>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itchFamily="50" charset="-128"/>
              </a:rPr>
              <a:t>受取手形移動入力</a:t>
            </a:r>
            <a:endParaRPr kumimoji="0" lang="ja-JP" altLang="en-US" sz="1400" kern="0">
              <a:solidFill>
                <a:prstClr val="white"/>
              </a:solidFill>
              <a:cs typeface="メイリオ" pitchFamily="50" charset="-128"/>
            </a:endParaRPr>
          </a:p>
        </p:txBody>
      </p:sp>
      <p:sp>
        <p:nvSpPr>
          <p:cNvPr id="43" name="AutoShape 19"/>
          <p:cNvSpPr>
            <a:spLocks noChangeArrowheads="1"/>
          </p:cNvSpPr>
          <p:nvPr/>
        </p:nvSpPr>
        <p:spPr bwMode="auto">
          <a:xfrm rot="10800000">
            <a:off x="7847284" y="3204232"/>
            <a:ext cx="287338" cy="354682"/>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4" name="AutoShape 19"/>
          <p:cNvSpPr>
            <a:spLocks noChangeArrowheads="1"/>
          </p:cNvSpPr>
          <p:nvPr/>
        </p:nvSpPr>
        <p:spPr bwMode="auto">
          <a:xfrm>
            <a:off x="1258888" y="2699473"/>
            <a:ext cx="288925" cy="264831"/>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5" name="AutoShape 19"/>
          <p:cNvSpPr>
            <a:spLocks noChangeArrowheads="1"/>
          </p:cNvSpPr>
          <p:nvPr/>
        </p:nvSpPr>
        <p:spPr bwMode="auto">
          <a:xfrm>
            <a:off x="3231337" y="2703550"/>
            <a:ext cx="288925" cy="271220"/>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6" name="AutoShape 19"/>
          <p:cNvSpPr>
            <a:spLocks noChangeArrowheads="1"/>
          </p:cNvSpPr>
          <p:nvPr/>
        </p:nvSpPr>
        <p:spPr bwMode="auto">
          <a:xfrm>
            <a:off x="2728655" y="3309728"/>
            <a:ext cx="287337" cy="757263"/>
          </a:xfrm>
          <a:prstGeom prst="downArrow">
            <a:avLst>
              <a:gd name="adj1" fmla="val 50000"/>
              <a:gd name="adj2" fmla="val 5717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7" name="テキスト ボックス 46"/>
          <p:cNvSpPr txBox="1"/>
          <p:nvPr/>
        </p:nvSpPr>
        <p:spPr>
          <a:xfrm>
            <a:off x="2577083" y="4267579"/>
            <a:ext cx="846584" cy="402989"/>
          </a:xfrm>
          <a:prstGeom prst="rect">
            <a:avLst/>
          </a:prstGeom>
        </p:spPr>
        <p:txBody>
          <a:bodyPr wrap="square" lIns="0" tIns="0" rIns="0" bIns="0" rtlCol="0" anchor="t" anchorCtr="0">
            <a:normAutofit/>
          </a:bodyPr>
          <a:lstStyle/>
          <a:p>
            <a:pPr marL="0" marR="0" lvl="0" indent="0"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p>
        </p:txBody>
      </p:sp>
      <p:sp>
        <p:nvSpPr>
          <p:cNvPr id="48" name="テキスト ボックス 47"/>
          <p:cNvSpPr txBox="1"/>
          <p:nvPr/>
        </p:nvSpPr>
        <p:spPr>
          <a:xfrm>
            <a:off x="7120854" y="4220989"/>
            <a:ext cx="846584" cy="402989"/>
          </a:xfrm>
          <a:prstGeom prst="rect">
            <a:avLst/>
          </a:prstGeom>
        </p:spPr>
        <p:txBody>
          <a:bodyPr wrap="square" lIns="0" tIns="0" rIns="0" bIns="0" rtlCol="0" anchor="t" anchorCtr="0">
            <a:normAutofit/>
          </a:bodyPr>
          <a:lstStyle/>
          <a:p>
            <a:pPr marL="0" marR="0" lvl="0" indent="0"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p>
        </p:txBody>
      </p:sp>
    </p:spTree>
    <p:extLst>
      <p:ext uri="{BB962C8B-B14F-4D97-AF65-F5344CB8AC3E}">
        <p14:creationId xmlns:p14="http://schemas.microsoft.com/office/powerpoint/2010/main" val="2340353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35</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統合会計特長</a:t>
            </a:r>
            <a:endParaRPr kumimoji="1" lang="ja-JP" altLang="en-US"/>
          </a:p>
        </p:txBody>
      </p:sp>
    </p:spTree>
    <p:extLst>
      <p:ext uri="{BB962C8B-B14F-4D97-AF65-F5344CB8AC3E}">
        <p14:creationId xmlns:p14="http://schemas.microsoft.com/office/powerpoint/2010/main" val="168678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36</a:t>
            </a:fld>
            <a:endParaRPr lang="ja-JP" altLang="en-US"/>
          </a:p>
        </p:txBody>
      </p:sp>
      <p:sp>
        <p:nvSpPr>
          <p:cNvPr id="7" name="タイトル 6"/>
          <p:cNvSpPr>
            <a:spLocks noGrp="1"/>
          </p:cNvSpPr>
          <p:nvPr>
            <p:ph type="title"/>
          </p:nvPr>
        </p:nvSpPr>
        <p:spPr/>
        <p:txBody>
          <a:bodyPr/>
          <a:lstStyle/>
          <a:p>
            <a:r>
              <a:rPr lang="ja-JP" altLang="en-US"/>
              <a:t>統合会計特長</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8" name="テキスト プレースホルダー 7"/>
          <p:cNvSpPr>
            <a:spLocks noGrp="1"/>
          </p:cNvSpPr>
          <p:nvPr>
            <p:ph type="body" sz="quarter" idx="16"/>
          </p:nvPr>
        </p:nvSpPr>
        <p:spPr/>
        <p:txBody>
          <a:bodyPr/>
          <a:lstStyle/>
          <a:p>
            <a:r>
              <a:rPr lang="ja-JP" altLang="en-US"/>
              <a:t>ニーズに応じた入力画面、業務の効率化に貢献</a:t>
            </a:r>
          </a:p>
          <a:p>
            <a:endParaRPr kumimoji="1" lang="ja-JP" altLang="en-US"/>
          </a:p>
        </p:txBody>
      </p:sp>
      <p:sp>
        <p:nvSpPr>
          <p:cNvPr id="33" name="テキスト ボックス 32"/>
          <p:cNvSpPr txBox="1"/>
          <p:nvPr/>
        </p:nvSpPr>
        <p:spPr>
          <a:xfrm>
            <a:off x="0" y="4727924"/>
            <a:ext cx="9144000" cy="400110"/>
          </a:xfrm>
          <a:prstGeom prst="rect">
            <a:avLst/>
          </a:prstGeom>
          <a:noFill/>
        </p:spPr>
        <p:txBody>
          <a:bodyPr wrap="square" rtlCol="0">
            <a:spAutoFit/>
          </a:bodyPr>
          <a:lstStyle/>
          <a:p>
            <a:pPr lvl="0" algn="ctr">
              <a:defRPr/>
            </a:pPr>
            <a:r>
              <a:rPr kumimoji="1" lang="ja-JP" altLang="en-US" sz="2000" b="1" i="0" u="none" strike="noStrike" kern="1200" cap="none" spc="0" normalizeH="0" baseline="0" noProof="0">
                <a:ln>
                  <a:noFill/>
                </a:ln>
                <a:effectLst/>
                <a:uLnTx/>
                <a:uFillTx/>
                <a:latin typeface="メイリオ"/>
                <a:ea typeface="メイリオ"/>
                <a:cs typeface="+mn-cs"/>
              </a:rPr>
              <a:t>複数の仕訳伝票は、外部</a:t>
            </a:r>
            <a:r>
              <a:rPr lang="ja-JP" altLang="en-US" sz="2000" b="1"/>
              <a:t>データ取込で一括登録</a:t>
            </a:r>
            <a:endParaRPr kumimoji="1" lang="en-US" altLang="ja-JP" sz="2000" b="1" i="0" u="none" strike="noStrike" kern="1200" cap="none" spc="0" normalizeH="0" baseline="0" noProof="0">
              <a:ln>
                <a:noFill/>
              </a:ln>
              <a:effectLst/>
              <a:uLnTx/>
              <a:uFillTx/>
              <a:latin typeface="メイリオ"/>
              <a:ea typeface="メイリオ"/>
              <a:cs typeface="+mn-cs"/>
            </a:endParaRPr>
          </a:p>
        </p:txBody>
      </p:sp>
      <p:sp>
        <p:nvSpPr>
          <p:cNvPr id="4" name="楕円 3">
            <a:extLst>
              <a:ext uri="{FF2B5EF4-FFF2-40B4-BE49-F238E27FC236}">
                <a16:creationId xmlns:a16="http://schemas.microsoft.com/office/drawing/2014/main" id="{F42F3D00-0C40-4DC0-66BE-D80E9B82E8D0}"/>
              </a:ext>
            </a:extLst>
          </p:cNvPr>
          <p:cNvSpPr>
            <a:spLocks noChangeAspect="1"/>
          </p:cNvSpPr>
          <p:nvPr/>
        </p:nvSpPr>
        <p:spPr>
          <a:xfrm>
            <a:off x="346350" y="1539748"/>
            <a:ext cx="2520000" cy="2520000"/>
          </a:xfrm>
          <a:prstGeom prst="ellipse">
            <a:avLst/>
          </a:prstGeom>
          <a:noFill/>
          <a:ln w="152400">
            <a:solidFill>
              <a:srgbClr val="E6B3D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7D57F702-69D7-6F89-60CC-0C21EF16A0B6}"/>
              </a:ext>
            </a:extLst>
          </p:cNvPr>
          <p:cNvSpPr/>
          <p:nvPr/>
        </p:nvSpPr>
        <p:spPr>
          <a:xfrm rot="5400000">
            <a:off x="1856164" y="2630870"/>
            <a:ext cx="2830554" cy="33605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0B16958-EE25-14F1-28D7-D2F32C898467}"/>
              </a:ext>
            </a:extLst>
          </p:cNvPr>
          <p:cNvSpPr txBox="1"/>
          <p:nvPr/>
        </p:nvSpPr>
        <p:spPr>
          <a:xfrm>
            <a:off x="378473" y="2339240"/>
            <a:ext cx="247556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noProof="0">
                <a:latin typeface="メイリオ"/>
                <a:ea typeface="メイリオ"/>
              </a:rPr>
              <a:t>ニーズに応じた</a:t>
            </a:r>
            <a:endParaRPr lang="en-US" altLang="ja-JP" sz="2400" b="1" noProof="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noProof="0">
                <a:latin typeface="メイリオ"/>
                <a:ea typeface="メイリオ"/>
              </a:rPr>
              <a:t>各種入力画面</a:t>
            </a:r>
            <a:endParaRPr lang="en-US" altLang="ja-JP" sz="2400" b="1" noProof="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schemeClr val="accent3"/>
                </a:solidFill>
                <a:latin typeface="メイリオ"/>
                <a:ea typeface="メイリオ"/>
              </a:rPr>
              <a:t>～レイアウト変更可～</a:t>
            </a:r>
            <a:endParaRPr lang="en-US" altLang="ja-JP" sz="1600" b="1" noProof="0">
              <a:solidFill>
                <a:schemeClr val="accent3"/>
              </a:solidFill>
              <a:latin typeface="メイリオ"/>
              <a:ea typeface="メイリオ"/>
            </a:endParaRPr>
          </a:p>
        </p:txBody>
      </p:sp>
      <p:grpSp>
        <p:nvGrpSpPr>
          <p:cNvPr id="36" name="グループ化 35">
            <a:extLst>
              <a:ext uri="{FF2B5EF4-FFF2-40B4-BE49-F238E27FC236}">
                <a16:creationId xmlns:a16="http://schemas.microsoft.com/office/drawing/2014/main" id="{164E15BD-D8C3-6215-34C4-2E34CB22F23B}"/>
              </a:ext>
            </a:extLst>
          </p:cNvPr>
          <p:cNvGrpSpPr/>
          <p:nvPr/>
        </p:nvGrpSpPr>
        <p:grpSpPr>
          <a:xfrm>
            <a:off x="3637911" y="2451067"/>
            <a:ext cx="4568600" cy="1008000"/>
            <a:chOff x="3984272" y="2524167"/>
            <a:chExt cx="4568600" cy="1008000"/>
          </a:xfrm>
        </p:grpSpPr>
        <p:sp>
          <p:nvSpPr>
            <p:cNvPr id="37" name="円/楕円 33">
              <a:extLst>
                <a:ext uri="{FF2B5EF4-FFF2-40B4-BE49-F238E27FC236}">
                  <a16:creationId xmlns:a16="http://schemas.microsoft.com/office/drawing/2014/main" id="{C70E913A-B6FA-A7B2-2E60-1AE6780BDA0C}"/>
                </a:ext>
              </a:extLst>
            </p:cNvPr>
            <p:cNvSpPr>
              <a:spLocks noChangeAspect="1"/>
            </p:cNvSpPr>
            <p:nvPr/>
          </p:nvSpPr>
          <p:spPr>
            <a:xfrm>
              <a:off x="3984272" y="2524167"/>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Freeform 334">
              <a:extLst>
                <a:ext uri="{FF2B5EF4-FFF2-40B4-BE49-F238E27FC236}">
                  <a16:creationId xmlns:a16="http://schemas.microsoft.com/office/drawing/2014/main" id="{A84320AE-02CF-DF64-F29E-DB21084903D4}"/>
                </a:ext>
              </a:extLst>
            </p:cNvPr>
            <p:cNvSpPr>
              <a:spLocks noChangeAspect="1" noEditPoints="1"/>
            </p:cNvSpPr>
            <p:nvPr/>
          </p:nvSpPr>
          <p:spPr bwMode="auto">
            <a:xfrm>
              <a:off x="4093726" y="2722167"/>
              <a:ext cx="789092" cy="612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39" name="直線コネクタ 38">
              <a:extLst>
                <a:ext uri="{FF2B5EF4-FFF2-40B4-BE49-F238E27FC236}">
                  <a16:creationId xmlns:a16="http://schemas.microsoft.com/office/drawing/2014/main" id="{822360F0-71DB-CBFA-B678-6B926FEF7126}"/>
                </a:ext>
              </a:extLst>
            </p:cNvPr>
            <p:cNvCxnSpPr/>
            <p:nvPr/>
          </p:nvCxnSpPr>
          <p:spPr>
            <a:xfrm>
              <a:off x="4930860" y="2857001"/>
              <a:ext cx="335415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91B3EAB-B86E-295F-30CF-F56F14AC431C}"/>
                </a:ext>
              </a:extLst>
            </p:cNvPr>
            <p:cNvSpPr txBox="1"/>
            <p:nvPr/>
          </p:nvSpPr>
          <p:spPr>
            <a:xfrm>
              <a:off x="5041559" y="2524167"/>
              <a:ext cx="287155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従業員・事務担当</a:t>
              </a:r>
              <a:endParaRPr lang="en-US" altLang="ja-JP" sz="1600" b="1" noProof="0">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2000" b="1" noProof="0">
                <a:solidFill>
                  <a:srgbClr val="008CCF"/>
                </a:solidFill>
                <a:latin typeface="メイリオ"/>
                <a:ea typeface="メイリオ"/>
              </a:endParaRPr>
            </a:p>
          </p:txBody>
        </p:sp>
        <p:cxnSp>
          <p:nvCxnSpPr>
            <p:cNvPr id="41" name="直線コネクタ 40">
              <a:extLst>
                <a:ext uri="{FF2B5EF4-FFF2-40B4-BE49-F238E27FC236}">
                  <a16:creationId xmlns:a16="http://schemas.microsoft.com/office/drawing/2014/main" id="{128028F8-DD59-4C43-AEFC-AA770080C353}"/>
                </a:ext>
              </a:extLst>
            </p:cNvPr>
            <p:cNvCxnSpPr/>
            <p:nvPr/>
          </p:nvCxnSpPr>
          <p:spPr>
            <a:xfrm>
              <a:off x="4945863" y="2857000"/>
              <a:ext cx="333915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A397797-835F-BDE9-22AA-9993020EC2C5}"/>
                </a:ext>
              </a:extLst>
            </p:cNvPr>
            <p:cNvSpPr txBox="1"/>
            <p:nvPr/>
          </p:nvSpPr>
          <p:spPr>
            <a:xfrm>
              <a:off x="5074856" y="2865232"/>
              <a:ext cx="347801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・簡易入力</a:t>
              </a:r>
              <a:r>
                <a:rPr lang="ja-JP" altLang="en-US" sz="1600" b="1">
                  <a:solidFill>
                    <a:srgbClr val="008CCF"/>
                  </a:solidFill>
                  <a:latin typeface="メイリオ"/>
                  <a:ea typeface="メイリオ"/>
                </a:rPr>
                <a:t>（仕訳伝票と支払伝票）</a:t>
              </a:r>
              <a:endParaRPr lang="en-US" altLang="ja-JP" sz="1600" b="1">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chemeClr val="accent3"/>
                  </a:solidFill>
                  <a:latin typeface="メイリオ"/>
                  <a:ea typeface="メイリオ"/>
                </a:rPr>
                <a:t>　</a:t>
              </a:r>
              <a:r>
                <a:rPr lang="en-US" altLang="ja-JP" sz="1600" b="1">
                  <a:solidFill>
                    <a:schemeClr val="accent3"/>
                  </a:solidFill>
                  <a:latin typeface="メイリオ"/>
                  <a:ea typeface="メイリオ"/>
                </a:rPr>
                <a:t>※</a:t>
              </a:r>
              <a:r>
                <a:rPr lang="ja-JP" altLang="en-US" sz="1600" b="1">
                  <a:solidFill>
                    <a:schemeClr val="accent3"/>
                  </a:solidFill>
                  <a:latin typeface="メイリオ"/>
                  <a:ea typeface="メイリオ"/>
                </a:rPr>
                <a:t>勘定科目を意識せず入力</a:t>
              </a:r>
              <a:endParaRPr lang="en-US" altLang="ja-JP" sz="1600" b="1">
                <a:solidFill>
                  <a:schemeClr val="accent3"/>
                </a:solidFill>
                <a:latin typeface="メイリオ"/>
                <a:ea typeface="メイリオ"/>
              </a:endParaRPr>
            </a:p>
          </p:txBody>
        </p:sp>
      </p:grpSp>
      <p:grpSp>
        <p:nvGrpSpPr>
          <p:cNvPr id="43" name="グループ化 42">
            <a:extLst>
              <a:ext uri="{FF2B5EF4-FFF2-40B4-BE49-F238E27FC236}">
                <a16:creationId xmlns:a16="http://schemas.microsoft.com/office/drawing/2014/main" id="{BED4912A-274E-967E-7CEF-5B9C9127FCE9}"/>
              </a:ext>
            </a:extLst>
          </p:cNvPr>
          <p:cNvGrpSpPr/>
          <p:nvPr/>
        </p:nvGrpSpPr>
        <p:grpSpPr>
          <a:xfrm>
            <a:off x="3637911" y="3628469"/>
            <a:ext cx="5231728" cy="1154361"/>
            <a:chOff x="3984272" y="3628469"/>
            <a:chExt cx="5231728" cy="1154361"/>
          </a:xfrm>
        </p:grpSpPr>
        <p:sp>
          <p:nvSpPr>
            <p:cNvPr id="44" name="円/楕円 33">
              <a:extLst>
                <a:ext uri="{FF2B5EF4-FFF2-40B4-BE49-F238E27FC236}">
                  <a16:creationId xmlns:a16="http://schemas.microsoft.com/office/drawing/2014/main" id="{AC2EFF7E-315F-95A1-A881-7112258B439C}"/>
                </a:ext>
              </a:extLst>
            </p:cNvPr>
            <p:cNvSpPr>
              <a:spLocks noChangeAspect="1"/>
            </p:cNvSpPr>
            <p:nvPr/>
          </p:nvSpPr>
          <p:spPr>
            <a:xfrm>
              <a:off x="3984272" y="3628469"/>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5" name="Freeform 330">
              <a:extLst>
                <a:ext uri="{FF2B5EF4-FFF2-40B4-BE49-F238E27FC236}">
                  <a16:creationId xmlns:a16="http://schemas.microsoft.com/office/drawing/2014/main" id="{3048DFBF-799C-B4B8-3536-11E312872DF2}"/>
                </a:ext>
              </a:extLst>
            </p:cNvPr>
            <p:cNvSpPr>
              <a:spLocks noChangeAspect="1" noEditPoints="1"/>
            </p:cNvSpPr>
            <p:nvPr/>
          </p:nvSpPr>
          <p:spPr bwMode="auto">
            <a:xfrm>
              <a:off x="4238400" y="3680992"/>
              <a:ext cx="499744" cy="82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46" name="直線コネクタ 45">
              <a:extLst>
                <a:ext uri="{FF2B5EF4-FFF2-40B4-BE49-F238E27FC236}">
                  <a16:creationId xmlns:a16="http://schemas.microsoft.com/office/drawing/2014/main" id="{655B3A29-CF18-7A77-043A-177AFA311B22}"/>
                </a:ext>
              </a:extLst>
            </p:cNvPr>
            <p:cNvCxnSpPr/>
            <p:nvPr/>
          </p:nvCxnSpPr>
          <p:spPr>
            <a:xfrm>
              <a:off x="4945863" y="3945970"/>
              <a:ext cx="3339154" cy="923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E977D61-BFA5-8B63-91F6-D875A830984D}"/>
                </a:ext>
              </a:extLst>
            </p:cNvPr>
            <p:cNvSpPr txBox="1"/>
            <p:nvPr/>
          </p:nvSpPr>
          <p:spPr>
            <a:xfrm>
              <a:off x="5064272" y="3628469"/>
              <a:ext cx="25315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従業員（経費精算）</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sp>
          <p:nvSpPr>
            <p:cNvPr id="48" name="テキスト ボックス 47">
              <a:extLst>
                <a:ext uri="{FF2B5EF4-FFF2-40B4-BE49-F238E27FC236}">
                  <a16:creationId xmlns:a16="http://schemas.microsoft.com/office/drawing/2014/main" id="{E158FDBC-96FD-1D77-A3A0-8761E6A3E136}"/>
                </a:ext>
              </a:extLst>
            </p:cNvPr>
            <p:cNvSpPr txBox="1"/>
            <p:nvPr/>
          </p:nvSpPr>
          <p:spPr>
            <a:xfrm>
              <a:off x="5079473" y="3951833"/>
              <a:ext cx="413652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・経費・仮払精算入力</a:t>
              </a:r>
              <a:r>
                <a:rPr lang="ja-JP" altLang="en-US" sz="1600" b="1">
                  <a:solidFill>
                    <a:srgbClr val="008CCF"/>
                  </a:solidFill>
                  <a:latin typeface="メイリオ"/>
                  <a:ea typeface="メイリオ"/>
                </a:rPr>
                <a:t>（</a:t>
              </a:r>
              <a:r>
                <a:rPr lang="ja-JP" altLang="en-US" sz="1600" b="1" noProof="0">
                  <a:solidFill>
                    <a:srgbClr val="008CCF"/>
                  </a:solidFill>
                  <a:latin typeface="メイリオ"/>
                  <a:ea typeface="メイリオ"/>
                </a:rPr>
                <a:t>駅すぱあと連携</a:t>
              </a:r>
              <a:r>
                <a:rPr lang="ja-JP" altLang="en-US" sz="1600" b="1">
                  <a:solidFill>
                    <a:srgbClr val="008CCF"/>
                  </a:solidFill>
                  <a:latin typeface="メイリオ"/>
                  <a:ea typeface="メイリオ"/>
                </a:rPr>
                <a:t>）</a:t>
              </a:r>
              <a:endParaRPr lang="en-US" altLang="ja-JP" sz="1600" b="1" noProof="0">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・モバイル入力（</a:t>
              </a:r>
              <a:r>
                <a:rPr lang="en-US" altLang="ja-JP" sz="1600" b="1" noProof="0">
                  <a:solidFill>
                    <a:srgbClr val="008CCF"/>
                  </a:solidFill>
                  <a:latin typeface="メイリオ"/>
                  <a:ea typeface="メイリオ"/>
                </a:rPr>
                <a:t>OCR</a:t>
              </a:r>
              <a:r>
                <a:rPr lang="ja-JP" altLang="en-US" sz="1600" b="1" noProof="0">
                  <a:solidFill>
                    <a:srgbClr val="008CCF"/>
                  </a:solidFill>
                  <a:latin typeface="メイリオ"/>
                  <a:ea typeface="メイリオ"/>
                </a:rPr>
                <a:t>読取可）</a:t>
              </a:r>
              <a:endParaRPr lang="en-US" altLang="ja-JP" sz="1600" b="1" noProof="0">
                <a:solidFill>
                  <a:srgbClr val="008CCF"/>
                </a:solidFill>
                <a:latin typeface="メイリオ"/>
                <a:ea typeface="メイリオ"/>
              </a:endParaRPr>
            </a:p>
            <a:p>
              <a:r>
                <a:rPr lang="ja-JP" altLang="en-US" sz="1600" b="1">
                  <a:solidFill>
                    <a:schemeClr val="accent3"/>
                  </a:solidFill>
                </a:rPr>
                <a:t>　</a:t>
              </a:r>
              <a:r>
                <a:rPr lang="en-US" altLang="ja-JP" sz="1600" b="1">
                  <a:solidFill>
                    <a:schemeClr val="accent3"/>
                  </a:solidFill>
                </a:rPr>
                <a:t>※</a:t>
              </a:r>
              <a:r>
                <a:rPr lang="ja-JP" altLang="en-US" sz="1600" b="1">
                  <a:solidFill>
                    <a:schemeClr val="accent3"/>
                  </a:solidFill>
                </a:rPr>
                <a:t>勘定科目を意識せず入力</a:t>
              </a:r>
              <a:endParaRPr lang="en-US" altLang="ja-JP" sz="1600" b="1">
                <a:solidFill>
                  <a:schemeClr val="accent3"/>
                </a:solidFill>
              </a:endParaRPr>
            </a:p>
          </p:txBody>
        </p:sp>
      </p:grpSp>
      <p:grpSp>
        <p:nvGrpSpPr>
          <p:cNvPr id="49" name="グループ化 48">
            <a:extLst>
              <a:ext uri="{FF2B5EF4-FFF2-40B4-BE49-F238E27FC236}">
                <a16:creationId xmlns:a16="http://schemas.microsoft.com/office/drawing/2014/main" id="{D54C2045-3B1E-667D-6B19-DD7ACCB18ABE}"/>
              </a:ext>
            </a:extLst>
          </p:cNvPr>
          <p:cNvGrpSpPr/>
          <p:nvPr/>
        </p:nvGrpSpPr>
        <p:grpSpPr>
          <a:xfrm>
            <a:off x="3637911" y="983972"/>
            <a:ext cx="5302603" cy="1424699"/>
            <a:chOff x="3984272" y="983972"/>
            <a:chExt cx="5302603" cy="1424699"/>
          </a:xfrm>
        </p:grpSpPr>
        <p:sp>
          <p:nvSpPr>
            <p:cNvPr id="50" name="円/楕円 33">
              <a:extLst>
                <a:ext uri="{FF2B5EF4-FFF2-40B4-BE49-F238E27FC236}">
                  <a16:creationId xmlns:a16="http://schemas.microsoft.com/office/drawing/2014/main" id="{C982C5DF-84D3-B524-B254-A92CAD5ECFF2}"/>
                </a:ext>
              </a:extLst>
            </p:cNvPr>
            <p:cNvSpPr>
              <a:spLocks noChangeAspect="1"/>
            </p:cNvSpPr>
            <p:nvPr/>
          </p:nvSpPr>
          <p:spPr>
            <a:xfrm>
              <a:off x="3984272" y="983972"/>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51" name="グループ化 238">
              <a:extLst>
                <a:ext uri="{FF2B5EF4-FFF2-40B4-BE49-F238E27FC236}">
                  <a16:creationId xmlns:a16="http://schemas.microsoft.com/office/drawing/2014/main" id="{8EF55273-63C1-3552-32B4-000C789E8AA1}"/>
                </a:ext>
              </a:extLst>
            </p:cNvPr>
            <p:cNvGrpSpPr>
              <a:grpSpLocks noChangeAspect="1"/>
            </p:cNvGrpSpPr>
            <p:nvPr/>
          </p:nvGrpSpPr>
          <p:grpSpPr>
            <a:xfrm>
              <a:off x="4128272" y="1082643"/>
              <a:ext cx="720000" cy="720000"/>
              <a:chOff x="2182416" y="682625"/>
              <a:chExt cx="381000" cy="381000"/>
            </a:xfrm>
            <a:solidFill>
              <a:schemeClr val="bg1"/>
            </a:solidFill>
          </p:grpSpPr>
          <p:sp>
            <p:nvSpPr>
              <p:cNvPr id="55" name="Freeform 147">
                <a:extLst>
                  <a:ext uri="{FF2B5EF4-FFF2-40B4-BE49-F238E27FC236}">
                    <a16:creationId xmlns:a16="http://schemas.microsoft.com/office/drawing/2014/main" id="{B89E61B5-337A-07A1-372E-9F929B40A628}"/>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6" name="Freeform 148">
                <a:extLst>
                  <a:ext uri="{FF2B5EF4-FFF2-40B4-BE49-F238E27FC236}">
                    <a16:creationId xmlns:a16="http://schemas.microsoft.com/office/drawing/2014/main" id="{F752DBE3-B29F-4985-46AB-210A610CFB69}"/>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7" name="Freeform 149">
                <a:extLst>
                  <a:ext uri="{FF2B5EF4-FFF2-40B4-BE49-F238E27FC236}">
                    <a16:creationId xmlns:a16="http://schemas.microsoft.com/office/drawing/2014/main" id="{3A155061-14BB-66F9-2E2F-280A06BEF15D}"/>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8" name="Freeform 150">
                <a:extLst>
                  <a:ext uri="{FF2B5EF4-FFF2-40B4-BE49-F238E27FC236}">
                    <a16:creationId xmlns:a16="http://schemas.microsoft.com/office/drawing/2014/main" id="{EBD4F042-6B71-12C7-D18F-44DEC4F4FC6E}"/>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2" name="直線コネクタ 51">
              <a:extLst>
                <a:ext uri="{FF2B5EF4-FFF2-40B4-BE49-F238E27FC236}">
                  <a16:creationId xmlns:a16="http://schemas.microsoft.com/office/drawing/2014/main" id="{7DB02279-6231-6AB2-2865-DBEA4E9AD144}"/>
                </a:ext>
              </a:extLst>
            </p:cNvPr>
            <p:cNvCxnSpPr/>
            <p:nvPr/>
          </p:nvCxnSpPr>
          <p:spPr>
            <a:xfrm>
              <a:off x="4945863" y="1317812"/>
              <a:ext cx="333915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26C0912-0C60-5665-114D-9132674A29E4}"/>
                </a:ext>
              </a:extLst>
            </p:cNvPr>
            <p:cNvSpPr txBox="1"/>
            <p:nvPr/>
          </p:nvSpPr>
          <p:spPr>
            <a:xfrm>
              <a:off x="5003969" y="983972"/>
              <a:ext cx="13141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経理担当</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sp>
          <p:nvSpPr>
            <p:cNvPr id="54" name="テキスト ボックス 53">
              <a:extLst>
                <a:ext uri="{FF2B5EF4-FFF2-40B4-BE49-F238E27FC236}">
                  <a16:creationId xmlns:a16="http://schemas.microsoft.com/office/drawing/2014/main" id="{E1B1E412-A742-A760-EABF-E2048F4AD694}"/>
                </a:ext>
              </a:extLst>
            </p:cNvPr>
            <p:cNvSpPr txBox="1"/>
            <p:nvPr/>
          </p:nvSpPr>
          <p:spPr>
            <a:xfrm>
              <a:off x="5074856" y="1331453"/>
              <a:ext cx="4212019"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8CCF"/>
                  </a:solidFill>
                  <a:effectLst/>
                  <a:uLnTx/>
                  <a:uFillTx/>
                  <a:latin typeface="メイリオ"/>
                  <a:ea typeface="メイリオ"/>
                </a:rPr>
                <a:t>・仕訳入力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8CCF"/>
                  </a:solidFill>
                  <a:effectLst/>
                  <a:uLnTx/>
                  <a:uFillTx/>
                  <a:latin typeface="メイリオ"/>
                  <a:ea typeface="メイリオ"/>
                </a:rPr>
                <a:t>・一覧入力（コピー</a:t>
              </a:r>
              <a:r>
                <a:rPr kumimoji="1" lang="en-US" altLang="ja-JP" sz="1600" b="1" i="0" u="none" strike="noStrike" kern="1200" cap="none" spc="0" normalizeH="0" baseline="0" noProof="0">
                  <a:ln>
                    <a:noFill/>
                  </a:ln>
                  <a:solidFill>
                    <a:srgbClr val="008CCF"/>
                  </a:solidFill>
                  <a:effectLst/>
                  <a:uLnTx/>
                  <a:uFillTx/>
                  <a:latin typeface="メイリオ"/>
                  <a:ea typeface="メイリオ"/>
                </a:rPr>
                <a:t>&amp;</a:t>
              </a:r>
              <a:r>
                <a:rPr kumimoji="1" lang="ja-JP" altLang="en-US" sz="1600" b="1" i="0" u="none" strike="noStrike" kern="1200" cap="none" spc="0" normalizeH="0" baseline="0" noProof="0">
                  <a:ln>
                    <a:noFill/>
                  </a:ln>
                  <a:solidFill>
                    <a:srgbClr val="008CCF"/>
                  </a:solidFill>
                  <a:effectLst/>
                  <a:uLnTx/>
                  <a:uFillTx/>
                  <a:latin typeface="メイリオ"/>
                  <a:ea typeface="メイリオ"/>
                </a:rPr>
                <a:t>ペースト）</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・過去伝票複写（摘要置換）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・前払金一括計上入力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grpSp>
    </p:spTree>
    <p:extLst>
      <p:ext uri="{BB962C8B-B14F-4D97-AF65-F5344CB8AC3E}">
        <p14:creationId xmlns:p14="http://schemas.microsoft.com/office/powerpoint/2010/main" val="148016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a:spLocks noChangeAspect="1"/>
          </p:cNvSpPr>
          <p:nvPr/>
        </p:nvSpPr>
        <p:spPr>
          <a:xfrm>
            <a:off x="4712268" y="897002"/>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50" name="角丸四角形 49"/>
          <p:cNvSpPr>
            <a:spLocks noChangeAspect="1"/>
          </p:cNvSpPr>
          <p:nvPr/>
        </p:nvSpPr>
        <p:spPr>
          <a:xfrm>
            <a:off x="6887050" y="893766"/>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9" name="角丸四角形 48"/>
          <p:cNvSpPr>
            <a:spLocks noChangeAspect="1"/>
          </p:cNvSpPr>
          <p:nvPr/>
        </p:nvSpPr>
        <p:spPr>
          <a:xfrm>
            <a:off x="7530513" y="2220175"/>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8" name="角丸四角形 47"/>
          <p:cNvSpPr>
            <a:spLocks noChangeAspect="1"/>
          </p:cNvSpPr>
          <p:nvPr/>
        </p:nvSpPr>
        <p:spPr>
          <a:xfrm>
            <a:off x="6903118" y="3601506"/>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7" name="角丸四角形 46"/>
          <p:cNvSpPr>
            <a:spLocks noChangeAspect="1"/>
          </p:cNvSpPr>
          <p:nvPr/>
        </p:nvSpPr>
        <p:spPr>
          <a:xfrm>
            <a:off x="4747713" y="3554685"/>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用途に合わせたデータ出力機能の充実</a:t>
            </a:r>
          </a:p>
          <a:p>
            <a:endParaRPr kumimoji="1" lang="ja-JP" altLang="en-US"/>
          </a:p>
        </p:txBody>
      </p:sp>
      <p:sp>
        <p:nvSpPr>
          <p:cNvPr id="7" name="テキスト ボックス 6"/>
          <p:cNvSpPr txBox="1"/>
          <p:nvPr/>
        </p:nvSpPr>
        <p:spPr>
          <a:xfrm>
            <a:off x="0" y="4695986"/>
            <a:ext cx="9144000" cy="707886"/>
          </a:xfrm>
          <a:prstGeom prst="rect">
            <a:avLst/>
          </a:prstGeom>
          <a:noFill/>
        </p:spPr>
        <p:txBody>
          <a:bodyPr wrap="square" rtlCol="0">
            <a:spAutoFit/>
          </a:bodyPr>
          <a:lstStyle/>
          <a:p>
            <a:pPr algn="ctr">
              <a:defRPr/>
            </a:pPr>
            <a:r>
              <a:rPr lang="ja-JP" altLang="en-US" sz="2000" b="1"/>
              <a:t>各種照会画面から、元帳→伝票→起票元まで追跡可能</a:t>
            </a:r>
            <a:endParaRPr lang="en-US" altLang="ja-JP" sz="2000" b="1"/>
          </a:p>
          <a:p>
            <a:pPr lvl="0" algn="ctr">
              <a:defRPr/>
            </a:pPr>
            <a:endParaRPr kumimoji="1" lang="en-US" altLang="ja-JP" sz="2000" b="1" i="0" u="none" strike="noStrike" kern="1200" cap="none" spc="0" normalizeH="0" baseline="0" noProof="0">
              <a:ln>
                <a:noFill/>
              </a:ln>
              <a:effectLst/>
              <a:uLnTx/>
              <a:uFillTx/>
              <a:latin typeface="メイリオ"/>
              <a:ea typeface="メイリオ"/>
              <a:cs typeface="+mn-cs"/>
            </a:endParaRPr>
          </a:p>
        </p:txBody>
      </p:sp>
      <p:sp>
        <p:nvSpPr>
          <p:cNvPr id="9" name="星 6 8"/>
          <p:cNvSpPr/>
          <p:nvPr/>
        </p:nvSpPr>
        <p:spPr>
          <a:xfrm rot="1682438">
            <a:off x="5541739" y="1882490"/>
            <a:ext cx="1640480" cy="1845578"/>
          </a:xfrm>
          <a:prstGeom prst="star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33"/>
          <p:cNvSpPr>
            <a:spLocks noChangeAspect="1"/>
          </p:cNvSpPr>
          <p:nvPr/>
        </p:nvSpPr>
        <p:spPr>
          <a:xfrm>
            <a:off x="5626250" y="2083813"/>
            <a:ext cx="1482235" cy="1482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a:ea typeface="メイリオ"/>
              </a:rPr>
              <a:t>グリッド</a:t>
            </a:r>
            <a:endParaRPr lang="en-US" altLang="ja-JP" sz="2000" b="1">
              <a:solidFill>
                <a:prstClr val="white"/>
              </a:solidFill>
              <a:latin typeface="メイリオ"/>
              <a:ea typeface="メイリオ"/>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a:ea typeface="メイリオ"/>
              </a:rPr>
              <a:t>機能</a:t>
            </a:r>
          </a:p>
        </p:txBody>
      </p:sp>
      <p:sp>
        <p:nvSpPr>
          <p:cNvPr id="11" name="テキスト ボックス 21"/>
          <p:cNvSpPr txBox="1">
            <a:spLocks noChangeArrowheads="1"/>
          </p:cNvSpPr>
          <p:nvPr/>
        </p:nvSpPr>
        <p:spPr bwMode="auto">
          <a:xfrm>
            <a:off x="770119" y="2572370"/>
            <a:ext cx="1710000" cy="361003"/>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ja-JP" b="1" i="0" u="none" strike="noStrike" kern="0" cap="none" spc="0" normalizeH="0" baseline="0" noProof="0">
                <a:ln>
                  <a:noFill/>
                </a:ln>
                <a:solidFill>
                  <a:schemeClr val="bg2"/>
                </a:solidFill>
                <a:effectLst/>
                <a:uLnTx/>
                <a:uFillTx/>
                <a:latin typeface="メイリオ"/>
                <a:ea typeface="メイリオ"/>
                <a:cs typeface="+mn-cs"/>
              </a:rPr>
              <a:t>合計残高試算表</a:t>
            </a:r>
          </a:p>
        </p:txBody>
      </p:sp>
      <p:sp>
        <p:nvSpPr>
          <p:cNvPr id="12" name="テキスト ボックス 21"/>
          <p:cNvSpPr txBox="1">
            <a:spLocks noChangeArrowheads="1"/>
          </p:cNvSpPr>
          <p:nvPr/>
        </p:nvSpPr>
        <p:spPr bwMode="auto">
          <a:xfrm>
            <a:off x="770119" y="2164978"/>
            <a:ext cx="1710658" cy="361003"/>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schemeClr val="bg2"/>
                </a:solidFill>
                <a:effectLst/>
                <a:uLnTx/>
                <a:uFillTx/>
                <a:latin typeface="メイリオ"/>
                <a:ea typeface="メイリオ"/>
                <a:cs typeface="+mn-cs"/>
              </a:rPr>
              <a:t>仕訳</a:t>
            </a:r>
            <a:r>
              <a:rPr kumimoji="0" lang="ja-JP" altLang="ja-JP" b="1" i="0" u="none" strike="noStrike" kern="0" cap="none" spc="0" normalizeH="0" baseline="0" noProof="0">
                <a:ln>
                  <a:noFill/>
                </a:ln>
                <a:solidFill>
                  <a:schemeClr val="bg2"/>
                </a:solidFill>
                <a:effectLst/>
                <a:uLnTx/>
                <a:uFillTx/>
                <a:latin typeface="メイリオ"/>
                <a:ea typeface="メイリオ"/>
                <a:cs typeface="+mn-cs"/>
              </a:rPr>
              <a:t>伝票照会</a:t>
            </a:r>
          </a:p>
        </p:txBody>
      </p:sp>
      <p:sp>
        <p:nvSpPr>
          <p:cNvPr id="13" name="テキスト ボックス 21"/>
          <p:cNvSpPr txBox="1">
            <a:spLocks noChangeArrowheads="1"/>
          </p:cNvSpPr>
          <p:nvPr/>
        </p:nvSpPr>
        <p:spPr bwMode="auto">
          <a:xfrm>
            <a:off x="648363" y="1750307"/>
            <a:ext cx="1912805" cy="453336"/>
          </a:xfrm>
          <a:prstGeom prst="rect">
            <a:avLst/>
          </a:prstGeom>
          <a:noFill/>
          <a:ln w="9525">
            <a:noFill/>
            <a:miter lim="800000"/>
            <a:headEnd/>
            <a:tailEnd/>
          </a:ln>
        </p:spPr>
        <p:txBody>
          <a:bodyPr wrap="non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effectLst/>
                <a:uLnTx/>
                <a:uFillTx/>
                <a:latin typeface="+mn-ea"/>
              </a:rPr>
              <a:t>各種照会画面</a:t>
            </a:r>
          </a:p>
        </p:txBody>
      </p:sp>
      <p:sp>
        <p:nvSpPr>
          <p:cNvPr id="14" name="テキスト ボックス 21"/>
          <p:cNvSpPr txBox="1">
            <a:spLocks noChangeArrowheads="1"/>
          </p:cNvSpPr>
          <p:nvPr/>
        </p:nvSpPr>
        <p:spPr bwMode="auto">
          <a:xfrm>
            <a:off x="770119" y="2971003"/>
            <a:ext cx="1710000" cy="638002"/>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b="1" kern="0">
                <a:solidFill>
                  <a:schemeClr val="bg2"/>
                </a:solidFill>
                <a:latin typeface="メイリオ"/>
                <a:ea typeface="メイリオ"/>
              </a:rPr>
              <a:t>科目残高予算</a:t>
            </a:r>
            <a:endParaRPr kumimoji="0" lang="en-US" altLang="ja-JP" b="1" kern="0">
              <a:solidFill>
                <a:schemeClr val="bg2"/>
              </a:solidFill>
              <a:latin typeface="メイリオ"/>
              <a:ea typeface="メイリオ"/>
            </a:endParaRPr>
          </a:p>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b="1" kern="0">
                <a:solidFill>
                  <a:schemeClr val="bg2"/>
                </a:solidFill>
                <a:latin typeface="メイリオ"/>
                <a:ea typeface="メイリオ"/>
              </a:rPr>
              <a:t>実績対比照会</a:t>
            </a:r>
            <a:endParaRPr kumimoji="0" lang="ja-JP" altLang="ja-JP" b="1" i="0" u="none" strike="noStrike" kern="0" cap="none" spc="0" normalizeH="0" baseline="0" noProof="0">
              <a:ln>
                <a:noFill/>
              </a:ln>
              <a:solidFill>
                <a:schemeClr val="bg2"/>
              </a:solidFill>
              <a:effectLst/>
              <a:uLnTx/>
              <a:uFillTx/>
              <a:latin typeface="メイリオ"/>
              <a:ea typeface="メイリオ"/>
            </a:endParaRPr>
          </a:p>
        </p:txBody>
      </p:sp>
      <p:sp>
        <p:nvSpPr>
          <p:cNvPr id="18" name="角丸四角形 17"/>
          <p:cNvSpPr>
            <a:spLocks noChangeAspect="1"/>
          </p:cNvSpPr>
          <p:nvPr/>
        </p:nvSpPr>
        <p:spPr>
          <a:xfrm>
            <a:off x="4021803" y="2205627"/>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Freeform 418"/>
          <p:cNvSpPr>
            <a:spLocks noChangeAspect="1" noEditPoints="1"/>
          </p:cNvSpPr>
          <p:nvPr/>
        </p:nvSpPr>
        <p:spPr bwMode="auto">
          <a:xfrm>
            <a:off x="7730603" y="2387293"/>
            <a:ext cx="746740" cy="5068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tx2"/>
              </a:solidFill>
              <a:effectLst/>
              <a:uLnTx/>
              <a:uFillTx/>
              <a:latin typeface="メイリオ"/>
              <a:ea typeface="メイリオ"/>
              <a:cs typeface="+mn-cs"/>
            </a:endParaRPr>
          </a:p>
        </p:txBody>
      </p:sp>
      <p:sp>
        <p:nvSpPr>
          <p:cNvPr id="23" name="テキスト ボックス 22"/>
          <p:cNvSpPr txBox="1"/>
          <p:nvPr/>
        </p:nvSpPr>
        <p:spPr>
          <a:xfrm>
            <a:off x="7430703" y="3002046"/>
            <a:ext cx="1260000" cy="338554"/>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chemeClr val="tx2"/>
                </a:solidFill>
                <a:effectLst/>
                <a:uLnTx/>
                <a:uFillTx/>
                <a:latin typeface="メイリオ"/>
                <a:ea typeface="メイリオ"/>
                <a:cs typeface="+mn-cs"/>
              </a:rPr>
              <a:t>EXCEL</a:t>
            </a:r>
          </a:p>
        </p:txBody>
      </p:sp>
      <p:grpSp>
        <p:nvGrpSpPr>
          <p:cNvPr id="24" name="グループ化 23"/>
          <p:cNvGrpSpPr>
            <a:grpSpLocks noChangeAspect="1"/>
          </p:cNvGrpSpPr>
          <p:nvPr/>
        </p:nvGrpSpPr>
        <p:grpSpPr>
          <a:xfrm>
            <a:off x="7072401" y="977829"/>
            <a:ext cx="727981" cy="603043"/>
            <a:chOff x="1181558" y="1499503"/>
            <a:chExt cx="959885" cy="795149"/>
          </a:xfrm>
        </p:grpSpPr>
        <p:sp>
          <p:nvSpPr>
            <p:cNvPr id="25" name="正方形/長方形 24"/>
            <p:cNvSpPr/>
            <p:nvPr/>
          </p:nvSpPr>
          <p:spPr>
            <a:xfrm>
              <a:off x="1181558" y="1602753"/>
              <a:ext cx="959885" cy="691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248283" y="1656246"/>
              <a:ext cx="179492" cy="157619"/>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477692" y="1656246"/>
              <a:ext cx="599265" cy="157619"/>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248283" y="1838665"/>
              <a:ext cx="179492" cy="395867"/>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弧 28"/>
            <p:cNvSpPr/>
            <p:nvPr/>
          </p:nvSpPr>
          <p:spPr>
            <a:xfrm rot="5400000">
              <a:off x="1198417" y="1482644"/>
              <a:ext cx="685428" cy="719145"/>
            </a:xfrm>
            <a:prstGeom prst="arc">
              <a:avLst>
                <a:gd name="adj1" fmla="val 16420859"/>
                <a:gd name="adj2" fmla="val 262606"/>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0" name="テキスト ボックス 29"/>
          <p:cNvSpPr txBox="1"/>
          <p:nvPr/>
        </p:nvSpPr>
        <p:spPr>
          <a:xfrm>
            <a:off x="6804248" y="1676694"/>
            <a:ext cx="1264714" cy="338554"/>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メイリオ"/>
                <a:ea typeface="メイリオ"/>
                <a:cs typeface="+mn-cs"/>
              </a:rPr>
              <a:t>ピボット</a:t>
            </a:r>
            <a:endParaRPr kumimoji="1" lang="en-US" altLang="ja-JP" sz="16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1" name="テキスト ボックス 30"/>
          <p:cNvSpPr txBox="1"/>
          <p:nvPr/>
        </p:nvSpPr>
        <p:spPr>
          <a:xfrm>
            <a:off x="4388434" y="1702690"/>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err="1">
                <a:ln>
                  <a:noFill/>
                </a:ln>
                <a:solidFill>
                  <a:schemeClr val="tx2"/>
                </a:solidFill>
                <a:effectLst/>
                <a:uLnTx/>
                <a:uFillTx/>
                <a:latin typeface="メイリオ"/>
                <a:ea typeface="メイリオ"/>
                <a:cs typeface="+mn-cs"/>
              </a:rPr>
              <a:t>ReportPlus</a:t>
            </a:r>
            <a:endParaRPr kumimoji="1" lang="en-US" altLang="ja-JP" sz="14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2" name="テキスト ボックス 31"/>
          <p:cNvSpPr txBox="1"/>
          <p:nvPr/>
        </p:nvSpPr>
        <p:spPr>
          <a:xfrm>
            <a:off x="3952697" y="3048783"/>
            <a:ext cx="1277211"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solidFill>
                <a:effectLst/>
                <a:uLnTx/>
                <a:uFillTx/>
                <a:latin typeface="メイリオ"/>
                <a:ea typeface="メイリオ"/>
                <a:cs typeface="+mn-cs"/>
              </a:rPr>
              <a:t>EXCEL</a:t>
            </a:r>
            <a:r>
              <a:rPr kumimoji="1" lang="ja-JP" altLang="en-US" sz="1400" b="1" i="0" u="none" strike="noStrike" kern="1200" cap="none" spc="0" normalizeH="0" baseline="0" noProof="0">
                <a:ln>
                  <a:noFill/>
                </a:ln>
                <a:solidFill>
                  <a:schemeClr val="tx2"/>
                </a:solidFill>
                <a:effectLst/>
                <a:uLnTx/>
                <a:uFillTx/>
                <a:latin typeface="メイリオ"/>
                <a:ea typeface="メイリオ"/>
                <a:cs typeface="+mn-cs"/>
              </a:rPr>
              <a:t>差込</a:t>
            </a:r>
            <a:endParaRPr kumimoji="1" lang="en-US" altLang="ja-JP" sz="14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3" name="テキスト ボックス 32"/>
          <p:cNvSpPr txBox="1"/>
          <p:nvPr/>
        </p:nvSpPr>
        <p:spPr>
          <a:xfrm>
            <a:off x="6801840" y="4356492"/>
            <a:ext cx="1264715" cy="369332"/>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a:ln>
                  <a:noFill/>
                </a:ln>
                <a:solidFill>
                  <a:schemeClr val="tx2"/>
                </a:solidFill>
                <a:effectLst/>
                <a:uLnTx/>
                <a:uFillTx/>
                <a:latin typeface="メイリオ"/>
                <a:ea typeface="メイリオ"/>
                <a:cs typeface="+mn-cs"/>
              </a:rPr>
              <a:t>PDF</a:t>
            </a:r>
          </a:p>
        </p:txBody>
      </p:sp>
      <p:sp>
        <p:nvSpPr>
          <p:cNvPr id="34" name="テキスト ボックス 33"/>
          <p:cNvSpPr txBox="1"/>
          <p:nvPr/>
        </p:nvSpPr>
        <p:spPr>
          <a:xfrm>
            <a:off x="4688212" y="4325747"/>
            <a:ext cx="1260000" cy="369332"/>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a:ln>
                  <a:noFill/>
                </a:ln>
                <a:solidFill>
                  <a:schemeClr val="tx2"/>
                </a:solidFill>
                <a:effectLst/>
                <a:uLnTx/>
                <a:uFillTx/>
                <a:latin typeface="メイリオ"/>
                <a:ea typeface="メイリオ"/>
                <a:cs typeface="+mn-cs"/>
              </a:rPr>
              <a:t>CSV</a:t>
            </a:r>
          </a:p>
        </p:txBody>
      </p:sp>
      <p:grpSp>
        <p:nvGrpSpPr>
          <p:cNvPr id="35" name="グループ化 34"/>
          <p:cNvGrpSpPr>
            <a:grpSpLocks noChangeAspect="1"/>
          </p:cNvGrpSpPr>
          <p:nvPr/>
        </p:nvGrpSpPr>
        <p:grpSpPr>
          <a:xfrm>
            <a:off x="4893905" y="3692436"/>
            <a:ext cx="784597" cy="532549"/>
            <a:chOff x="5079854" y="5020595"/>
            <a:chExt cx="958736" cy="650747"/>
          </a:xfrm>
        </p:grpSpPr>
        <p:sp>
          <p:nvSpPr>
            <p:cNvPr id="36" name="Freeform 418"/>
            <p:cNvSpPr>
              <a:spLocks noChangeAspect="1" noEditPoints="1"/>
            </p:cNvSpPr>
            <p:nvPr/>
          </p:nvSpPr>
          <p:spPr bwMode="auto">
            <a:xfrm>
              <a:off x="5079854" y="5020595"/>
              <a:ext cx="958736" cy="650747"/>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7" name="テキスト ボックス 36"/>
            <p:cNvSpPr txBox="1">
              <a:spLocks noChangeAspect="1"/>
            </p:cNvSpPr>
            <p:nvPr/>
          </p:nvSpPr>
          <p:spPr>
            <a:xfrm>
              <a:off x="5112485" y="5304961"/>
              <a:ext cx="587738" cy="335067"/>
            </a:xfrm>
            <a:prstGeom prst="rect">
              <a:avLst/>
            </a:prstGeom>
            <a:solidFill>
              <a:schemeClr val="tx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メイリオ"/>
                  <a:ea typeface="メイリオ"/>
                  <a:cs typeface="+mn-cs"/>
                </a:rPr>
                <a:t>CSV</a:t>
              </a:r>
              <a:endParaRPr kumimoji="1" lang="ja-JP" altLang="en-US" sz="1100" b="0" i="0" u="none" strike="noStrike" kern="1200" cap="none" spc="0" normalizeH="0" baseline="0" noProof="0">
                <a:ln>
                  <a:noFill/>
                </a:ln>
                <a:solidFill>
                  <a:schemeClr val="bg1"/>
                </a:solidFill>
                <a:effectLst/>
                <a:uLnTx/>
                <a:uFillTx/>
                <a:latin typeface="メイリオ"/>
                <a:ea typeface="メイリオ"/>
                <a:cs typeface="+mn-cs"/>
              </a:endParaRPr>
            </a:p>
          </p:txBody>
        </p:sp>
      </p:grpSp>
      <p:grpSp>
        <p:nvGrpSpPr>
          <p:cNvPr id="38" name="グループ化 37"/>
          <p:cNvGrpSpPr>
            <a:grpSpLocks noChangeAspect="1"/>
          </p:cNvGrpSpPr>
          <p:nvPr/>
        </p:nvGrpSpPr>
        <p:grpSpPr>
          <a:xfrm>
            <a:off x="7182595" y="3726566"/>
            <a:ext cx="565565" cy="621331"/>
            <a:chOff x="7373655" y="4942613"/>
            <a:chExt cx="720753" cy="791822"/>
          </a:xfrm>
        </p:grpSpPr>
        <p:sp>
          <p:nvSpPr>
            <p:cNvPr id="39" name="Freeform 398"/>
            <p:cNvSpPr>
              <a:spLocks noChangeAspect="1"/>
            </p:cNvSpPr>
            <p:nvPr/>
          </p:nvSpPr>
          <p:spPr bwMode="auto">
            <a:xfrm>
              <a:off x="7373655" y="4942613"/>
              <a:ext cx="645389" cy="791822"/>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1"/>
                </a:solidFill>
                <a:effectLst/>
                <a:uLnTx/>
                <a:uFillTx/>
                <a:latin typeface="メイリオ"/>
                <a:ea typeface="メイリオ"/>
                <a:cs typeface="+mn-cs"/>
              </a:endParaRPr>
            </a:p>
          </p:txBody>
        </p:sp>
        <p:sp>
          <p:nvSpPr>
            <p:cNvPr id="40" name="テキスト ボックス 39"/>
            <p:cNvSpPr txBox="1">
              <a:spLocks noChangeAspect="1"/>
            </p:cNvSpPr>
            <p:nvPr/>
          </p:nvSpPr>
          <p:spPr>
            <a:xfrm>
              <a:off x="7516670" y="5195690"/>
              <a:ext cx="577738" cy="317654"/>
            </a:xfrm>
            <a:prstGeom prst="rect">
              <a:avLst/>
            </a:prstGeom>
            <a:solidFill>
              <a:schemeClr val="tx2"/>
            </a:solidFill>
            <a:ln>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bg1"/>
                  </a:solidFill>
                  <a:effectLst/>
                  <a:uLnTx/>
                  <a:uFillTx/>
                  <a:latin typeface="メイリオ"/>
                  <a:ea typeface="メイリオ"/>
                  <a:cs typeface="+mn-cs"/>
                </a:rPr>
                <a:t>PDF</a:t>
              </a:r>
              <a:endParaRPr kumimoji="1" lang="ja-JP" altLang="en-US" sz="1050" b="0" i="0" u="none" strike="noStrike" kern="1200" cap="none" spc="0" normalizeH="0" baseline="0" noProof="0">
                <a:ln>
                  <a:noFill/>
                </a:ln>
                <a:solidFill>
                  <a:schemeClr val="bg1"/>
                </a:solidFill>
                <a:effectLst/>
                <a:uLnTx/>
                <a:uFillTx/>
                <a:latin typeface="メイリオ"/>
                <a:ea typeface="メイリオ"/>
                <a:cs typeface="+mn-cs"/>
              </a:endParaRPr>
            </a:p>
          </p:txBody>
        </p:sp>
      </p:grpSp>
      <p:sp>
        <p:nvSpPr>
          <p:cNvPr id="41" name="Freeform 336"/>
          <p:cNvSpPr>
            <a:spLocks noChangeAspect="1" noEditPoints="1"/>
          </p:cNvSpPr>
          <p:nvPr/>
        </p:nvSpPr>
        <p:spPr bwMode="auto">
          <a:xfrm>
            <a:off x="4883329" y="1077473"/>
            <a:ext cx="800876" cy="55299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2" name="グループ化 250"/>
          <p:cNvGrpSpPr>
            <a:grpSpLocks noChangeAspect="1"/>
          </p:cNvGrpSpPr>
          <p:nvPr/>
        </p:nvGrpSpPr>
        <p:grpSpPr>
          <a:xfrm>
            <a:off x="4278078" y="2324254"/>
            <a:ext cx="622555" cy="622555"/>
            <a:chOff x="2182416" y="3387725"/>
            <a:chExt cx="381000" cy="381000"/>
          </a:xfrm>
          <a:solidFill>
            <a:schemeClr val="tx2"/>
          </a:solidFill>
        </p:grpSpPr>
        <p:sp>
          <p:nvSpPr>
            <p:cNvPr id="43"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6" name="二等辺三角形 45"/>
          <p:cNvSpPr/>
          <p:nvPr/>
        </p:nvSpPr>
        <p:spPr>
          <a:xfrm rot="5400000">
            <a:off x="1869346" y="2603120"/>
            <a:ext cx="2830554" cy="33605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a:spLocks noChangeAspect="1"/>
          </p:cNvSpPr>
          <p:nvPr/>
        </p:nvSpPr>
        <p:spPr>
          <a:xfrm>
            <a:off x="288000" y="1481398"/>
            <a:ext cx="2578350" cy="2578350"/>
          </a:xfrm>
          <a:prstGeom prst="ellipse">
            <a:avLst/>
          </a:prstGeom>
          <a:noFill/>
          <a:ln w="152400">
            <a:solidFill>
              <a:srgbClr val="E6B3D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42962" y="3575533"/>
            <a:ext cx="553942" cy="288032"/>
          </a:xfrm>
          <a:prstGeom prst="rect">
            <a:avLst/>
          </a:prstGeom>
        </p:spPr>
        <p:txBody>
          <a:bodyPr wrap="square" lIns="0" tIns="0" rIns="0" bIns="0" rtlCol="0" anchor="t" anchorCtr="0">
            <a:noAutofit/>
          </a:bodyPr>
          <a:lstStyle/>
          <a:p>
            <a:pPr>
              <a:lnSpc>
                <a:spcPts val="2800"/>
              </a:lnSpc>
              <a:spcBef>
                <a:spcPct val="0"/>
              </a:spcBef>
            </a:pPr>
            <a:r>
              <a:rPr lang="ja-JP" altLang="en-US" sz="1600">
                <a:solidFill>
                  <a:prstClr val="black"/>
                </a:solidFill>
                <a:cs typeface="メイリオ" pitchFamily="50" charset="-128"/>
              </a:rPr>
              <a:t>など</a:t>
            </a:r>
          </a:p>
        </p:txBody>
      </p:sp>
    </p:spTree>
    <p:extLst>
      <p:ext uri="{BB962C8B-B14F-4D97-AF65-F5344CB8AC3E}">
        <p14:creationId xmlns:p14="http://schemas.microsoft.com/office/powerpoint/2010/main" val="686234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a:xfrm>
            <a:off x="197999" y="576000"/>
            <a:ext cx="6356217" cy="324000"/>
          </a:xfrm>
        </p:spPr>
        <p:txBody>
          <a:bodyPr/>
          <a:lstStyle/>
          <a:p>
            <a:r>
              <a:rPr lang="ja-JP" altLang="en-US"/>
              <a:t>さまざまな角度から収支状況を分析可能にする機能コード</a:t>
            </a:r>
          </a:p>
          <a:p>
            <a:endParaRPr lang="ja-JP" altLang="en-US"/>
          </a:p>
          <a:p>
            <a:endParaRPr kumimoji="1" lang="ja-JP" altLang="en-US"/>
          </a:p>
        </p:txBody>
      </p:sp>
      <p:sp>
        <p:nvSpPr>
          <p:cNvPr id="52" name="正方形/長方形 51"/>
          <p:cNvSpPr/>
          <p:nvPr/>
        </p:nvSpPr>
        <p:spPr>
          <a:xfrm>
            <a:off x="4531891" y="1163271"/>
            <a:ext cx="4112562" cy="3782828"/>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正方形/長方形 52"/>
          <p:cNvSpPr/>
          <p:nvPr/>
        </p:nvSpPr>
        <p:spPr>
          <a:xfrm>
            <a:off x="7596336" y="915606"/>
            <a:ext cx="468000" cy="180000"/>
          </a:xfrm>
          <a:prstGeom prst="rect">
            <a:avLst/>
          </a:prstGeom>
          <a:solidFill>
            <a:srgbClr val="F18F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4" name="正方形/長方形 53"/>
          <p:cNvSpPr/>
          <p:nvPr/>
        </p:nvSpPr>
        <p:spPr>
          <a:xfrm>
            <a:off x="4588987" y="2238445"/>
            <a:ext cx="4031554" cy="1338974"/>
          </a:xfrm>
          <a:prstGeom prst="rect">
            <a:avLst/>
          </a:prstGeom>
          <a:solidFill>
            <a:srgbClr val="F18F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テキスト ボックス 54"/>
          <p:cNvSpPr txBox="1"/>
          <p:nvPr/>
        </p:nvSpPr>
        <p:spPr>
          <a:xfrm>
            <a:off x="4774202" y="1074608"/>
            <a:ext cx="1587049" cy="394723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勘定科目</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補助科目</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部門</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取引先</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事業区分</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商品</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地域１</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地域２</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プロジェクト</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税処理</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金額</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税額</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明細摘要１</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明細摘要２</a:t>
            </a:r>
            <a:endParaRPr kumimoji="0" lang="en-US" altLang="ja-JP" sz="1200" b="0" i="0" u="none" strike="noStrike" kern="0" cap="none" spc="0" normalizeH="0" baseline="0" noProof="0">
              <a:ln>
                <a:noFill/>
              </a:ln>
              <a:solidFill>
                <a:prstClr val="black"/>
              </a:solidFill>
              <a:effectLst/>
              <a:uLnTx/>
              <a:uFillTx/>
            </a:endParaRPr>
          </a:p>
        </p:txBody>
      </p:sp>
      <p:grpSp>
        <p:nvGrpSpPr>
          <p:cNvPr id="77" name="グループ化 525"/>
          <p:cNvGrpSpPr>
            <a:grpSpLocks noChangeAspect="1"/>
          </p:cNvGrpSpPr>
          <p:nvPr/>
        </p:nvGrpSpPr>
        <p:grpSpPr>
          <a:xfrm>
            <a:off x="1635930" y="1443328"/>
            <a:ext cx="892088" cy="816082"/>
            <a:chOff x="3801396" y="1956577"/>
            <a:chExt cx="381000" cy="352294"/>
          </a:xfrm>
          <a:solidFill>
            <a:srgbClr val="008CCF"/>
          </a:solidFill>
        </p:grpSpPr>
        <p:sp>
          <p:nvSpPr>
            <p:cNvPr id="78"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79"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sp>
        <p:nvSpPr>
          <p:cNvPr id="80" name="テキスト ボックス 79"/>
          <p:cNvSpPr txBox="1"/>
          <p:nvPr/>
        </p:nvSpPr>
        <p:spPr>
          <a:xfrm>
            <a:off x="810287" y="1090527"/>
            <a:ext cx="168636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rPr>
              <a:t>仕訳入力画面</a:t>
            </a:r>
          </a:p>
        </p:txBody>
      </p:sp>
      <p:sp>
        <p:nvSpPr>
          <p:cNvPr id="81" name="Freeform 416"/>
          <p:cNvSpPr>
            <a:spLocks noEditPoints="1"/>
          </p:cNvSpPr>
          <p:nvPr/>
        </p:nvSpPr>
        <p:spPr bwMode="auto">
          <a:xfrm>
            <a:off x="2073307" y="1560876"/>
            <a:ext cx="296385" cy="39177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4592358" y="855494"/>
            <a:ext cx="196185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prstClr val="black"/>
                </a:solidFill>
                <a:effectLst/>
                <a:uLnTx/>
                <a:uFillTx/>
              </a:rPr>
              <a:t>【</a:t>
            </a:r>
            <a:r>
              <a:rPr kumimoji="0" lang="ja-JP" altLang="en-US" sz="1400" b="0" i="0" u="none" strike="noStrike" kern="0" cap="none" spc="0" normalizeH="0" baseline="0" noProof="0">
                <a:ln>
                  <a:noFill/>
                </a:ln>
                <a:solidFill>
                  <a:prstClr val="black"/>
                </a:solidFill>
                <a:effectLst/>
                <a:uLnTx/>
                <a:uFillTx/>
              </a:rPr>
              <a:t>入力項目</a:t>
            </a:r>
            <a:r>
              <a:rPr kumimoji="0" lang="en-US" altLang="ja-JP" sz="1400" b="0" i="0" u="none" strike="noStrike" kern="0" cap="none" spc="0" normalizeH="0" baseline="0" noProof="0">
                <a:ln>
                  <a:noFill/>
                </a:ln>
                <a:solidFill>
                  <a:prstClr val="black"/>
                </a:solidFill>
                <a:effectLst/>
                <a:uLnTx/>
                <a:uFillTx/>
              </a:rPr>
              <a:t>】</a:t>
            </a:r>
            <a:endParaRPr kumimoji="0" lang="ja-JP" altLang="en-US" sz="1400" b="0" i="0" u="none" strike="noStrike" kern="0" cap="none" spc="0" normalizeH="0" baseline="0" noProof="0">
              <a:ln>
                <a:noFill/>
              </a:ln>
              <a:solidFill>
                <a:prstClr val="black"/>
              </a:solidFill>
              <a:effectLst/>
              <a:uLnTx/>
              <a:uFillTx/>
            </a:endParaRPr>
          </a:p>
        </p:txBody>
      </p:sp>
      <p:cxnSp>
        <p:nvCxnSpPr>
          <p:cNvPr id="83" name="直線コネクタ 82"/>
          <p:cNvCxnSpPr/>
          <p:nvPr/>
        </p:nvCxnSpPr>
        <p:spPr>
          <a:xfrm flipV="1">
            <a:off x="2363500" y="1186529"/>
            <a:ext cx="2199754" cy="323422"/>
          </a:xfrm>
          <a:prstGeom prst="line">
            <a:avLst/>
          </a:prstGeom>
          <a:noFill/>
          <a:ln w="9525" cap="flat" cmpd="sng" algn="ctr">
            <a:solidFill>
              <a:sysClr val="window" lastClr="FFFFFF">
                <a:lumMod val="85000"/>
              </a:sysClr>
            </a:solidFill>
            <a:prstDash val="solid"/>
          </a:ln>
          <a:effectLst/>
        </p:spPr>
      </p:cxnSp>
      <p:sp>
        <p:nvSpPr>
          <p:cNvPr id="84" name="正方形/長方形 83"/>
          <p:cNvSpPr>
            <a:spLocks/>
          </p:cNvSpPr>
          <p:nvPr/>
        </p:nvSpPr>
        <p:spPr>
          <a:xfrm>
            <a:off x="6120172" y="915606"/>
            <a:ext cx="468000" cy="180000"/>
          </a:xfrm>
          <a:prstGeom prst="rect">
            <a:avLst/>
          </a:prstGeom>
          <a:solidFill>
            <a:srgbClr val="66FFFF"/>
          </a:solidFill>
          <a:ln w="3175"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6480160" y="890635"/>
            <a:ext cx="99379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：入力必須</a:t>
            </a:r>
          </a:p>
        </p:txBody>
      </p:sp>
      <p:sp>
        <p:nvSpPr>
          <p:cNvPr id="86" name="テキスト ボックス 85"/>
          <p:cNvSpPr txBox="1"/>
          <p:nvPr/>
        </p:nvSpPr>
        <p:spPr>
          <a:xfrm>
            <a:off x="7971128" y="879602"/>
            <a:ext cx="1245336" cy="360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：名称変更可</a:t>
            </a:r>
          </a:p>
        </p:txBody>
      </p:sp>
      <p:cxnSp>
        <p:nvCxnSpPr>
          <p:cNvPr id="87" name="直線コネクタ 86"/>
          <p:cNvCxnSpPr/>
          <p:nvPr/>
        </p:nvCxnSpPr>
        <p:spPr>
          <a:xfrm>
            <a:off x="2514912" y="2039032"/>
            <a:ext cx="2024231" cy="2907067"/>
          </a:xfrm>
          <a:prstGeom prst="line">
            <a:avLst/>
          </a:prstGeom>
          <a:noFill/>
          <a:ln w="9525" cap="flat" cmpd="sng" algn="ctr">
            <a:solidFill>
              <a:sysClr val="window" lastClr="FFFFFF">
                <a:lumMod val="85000"/>
              </a:sysClr>
            </a:solidFill>
            <a:prstDash val="solid"/>
          </a:ln>
          <a:effectLst/>
        </p:spPr>
      </p:cxnSp>
      <p:graphicFrame>
        <p:nvGraphicFramePr>
          <p:cNvPr id="88" name="表 87"/>
          <p:cNvGraphicFramePr>
            <a:graphicFrameLocks noGrp="1"/>
          </p:cNvGraphicFramePr>
          <p:nvPr/>
        </p:nvGraphicFramePr>
        <p:xfrm>
          <a:off x="454461" y="2726943"/>
          <a:ext cx="3534079" cy="2225040"/>
        </p:xfrm>
        <a:graphic>
          <a:graphicData uri="http://schemas.openxmlformats.org/drawingml/2006/table">
            <a:tbl>
              <a:tblPr firstRow="1" bandRow="1"/>
              <a:tblGrid>
                <a:gridCol w="3001415">
                  <a:extLst>
                    <a:ext uri="{9D8B030D-6E8A-4147-A177-3AD203B41FA5}">
                      <a16:colId xmlns:a16="http://schemas.microsoft.com/office/drawing/2014/main" val="20000"/>
                    </a:ext>
                  </a:extLst>
                </a:gridCol>
                <a:gridCol w="532664">
                  <a:extLst>
                    <a:ext uri="{9D8B030D-6E8A-4147-A177-3AD203B41FA5}">
                      <a16:colId xmlns:a16="http://schemas.microsoft.com/office/drawing/2014/main" val="20001"/>
                    </a:ext>
                  </a:extLst>
                </a:gridCol>
              </a:tblGrid>
              <a:tr h="302930">
                <a:tc>
                  <a:txBody>
                    <a:bodyPr/>
                    <a:lstStyle>
                      <a:defPPr>
                        <a:defRPr lang="ja-JP"/>
                      </a:defPPr>
                      <a:lvl1pPr marL="0" algn="l" defTabSz="914400" rtl="0" eaLnBrk="1" latinLnBrk="0" hangingPunct="1">
                        <a:defRPr kumimoji="1" sz="1800" b="1" kern="1200">
                          <a:solidFill>
                            <a:schemeClr val="lt1"/>
                          </a:solidFill>
                          <a:latin typeface="HGP創英角ｺﾞｼｯｸUB"/>
                          <a:ea typeface="HGP創英角ｺﾞｼｯｸUB"/>
                        </a:defRPr>
                      </a:lvl1pPr>
                      <a:lvl2pPr marL="457200" algn="l" defTabSz="914400" rtl="0" eaLnBrk="1" latinLnBrk="0" hangingPunct="1">
                        <a:defRPr kumimoji="1" sz="1800" b="1" kern="1200">
                          <a:solidFill>
                            <a:schemeClr val="lt1"/>
                          </a:solidFill>
                          <a:latin typeface="HGP創英角ｺﾞｼｯｸUB"/>
                          <a:ea typeface="HGP創英角ｺﾞｼｯｸUB"/>
                        </a:defRPr>
                      </a:lvl2pPr>
                      <a:lvl3pPr marL="914400" algn="l" defTabSz="914400" rtl="0" eaLnBrk="1" latinLnBrk="0" hangingPunct="1">
                        <a:defRPr kumimoji="1" sz="1800" b="1" kern="1200">
                          <a:solidFill>
                            <a:schemeClr val="lt1"/>
                          </a:solidFill>
                          <a:latin typeface="HGP創英角ｺﾞｼｯｸUB"/>
                          <a:ea typeface="HGP創英角ｺﾞｼｯｸUB"/>
                        </a:defRPr>
                      </a:lvl3pPr>
                      <a:lvl4pPr marL="1371600" algn="l" defTabSz="914400" rtl="0" eaLnBrk="1" latinLnBrk="0" hangingPunct="1">
                        <a:defRPr kumimoji="1" sz="1800" b="1" kern="1200">
                          <a:solidFill>
                            <a:schemeClr val="lt1"/>
                          </a:solidFill>
                          <a:latin typeface="HGP創英角ｺﾞｼｯｸUB"/>
                          <a:ea typeface="HGP創英角ｺﾞｼｯｸUB"/>
                        </a:defRPr>
                      </a:lvl4pPr>
                      <a:lvl5pPr marL="1828800" algn="l" defTabSz="914400" rtl="0" eaLnBrk="1" latinLnBrk="0" hangingPunct="1">
                        <a:defRPr kumimoji="1" sz="1800" b="1" kern="1200">
                          <a:solidFill>
                            <a:schemeClr val="lt1"/>
                          </a:solidFill>
                          <a:latin typeface="HGP創英角ｺﾞｼｯｸUB"/>
                          <a:ea typeface="HGP創英角ｺﾞｼｯｸUB"/>
                        </a:defRPr>
                      </a:lvl5pPr>
                      <a:lvl6pPr marL="2286000" algn="l" defTabSz="914400" rtl="0" eaLnBrk="1" latinLnBrk="0" hangingPunct="1">
                        <a:defRPr kumimoji="1" sz="1800" b="1" kern="1200">
                          <a:solidFill>
                            <a:schemeClr val="lt1"/>
                          </a:solidFill>
                          <a:latin typeface="HGP創英角ｺﾞｼｯｸUB"/>
                          <a:ea typeface="HGP創英角ｺﾞｼｯｸUB"/>
                        </a:defRPr>
                      </a:lvl6pPr>
                      <a:lvl7pPr marL="2743200" algn="l" defTabSz="914400" rtl="0" eaLnBrk="1" latinLnBrk="0" hangingPunct="1">
                        <a:defRPr kumimoji="1" sz="1800" b="1" kern="1200">
                          <a:solidFill>
                            <a:schemeClr val="lt1"/>
                          </a:solidFill>
                          <a:latin typeface="HGP創英角ｺﾞｼｯｸUB"/>
                          <a:ea typeface="HGP創英角ｺﾞｼｯｸUB"/>
                        </a:defRPr>
                      </a:lvl7pPr>
                      <a:lvl8pPr marL="3200400" algn="l" defTabSz="914400" rtl="0" eaLnBrk="1" latinLnBrk="0" hangingPunct="1">
                        <a:defRPr kumimoji="1" sz="1800" b="1" kern="1200">
                          <a:solidFill>
                            <a:schemeClr val="lt1"/>
                          </a:solidFill>
                          <a:latin typeface="HGP創英角ｺﾞｼｯｸUB"/>
                          <a:ea typeface="HGP創英角ｺﾞｼｯｸUB"/>
                        </a:defRPr>
                      </a:lvl8pPr>
                      <a:lvl9pPr marL="3657600" algn="l" defTabSz="914400" rtl="0" eaLnBrk="1" latinLnBrk="0" hangingPunct="1">
                        <a:defRPr kumimoji="1" sz="1800" b="1" kern="1200">
                          <a:solidFill>
                            <a:schemeClr val="lt1"/>
                          </a:solidFill>
                          <a:latin typeface="HGP創英角ｺﾞｼｯｸUB"/>
                          <a:ea typeface="HGP創英角ｺﾞｼｯｸUB"/>
                        </a:defRPr>
                      </a:lvl9pPr>
                    </a:lstStyle>
                    <a:p>
                      <a:pPr algn="ctr"/>
                      <a:r>
                        <a:rPr kumimoji="1" lang="ja-JP" altLang="en-US" sz="1400">
                          <a:latin typeface="メイリオ" pitchFamily="50" charset="-128"/>
                          <a:ea typeface="メイリオ" pitchFamily="50" charset="-128"/>
                          <a:cs typeface="メイリオ" pitchFamily="50" charset="-128"/>
                        </a:rPr>
                        <a:t>管理項目</a:t>
                      </a:r>
                      <a:endParaRPr kumimoji="1" lang="ja-JP" altLang="en-US" sz="1400" b="0">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HGP創英角ｺﾞｼｯｸUB"/>
                          <a:ea typeface="HGP創英角ｺﾞｼｯｸUB"/>
                        </a:defRPr>
                      </a:lvl1pPr>
                      <a:lvl2pPr marL="457200" algn="l" defTabSz="914400" rtl="0" eaLnBrk="1" latinLnBrk="0" hangingPunct="1">
                        <a:defRPr kumimoji="1" sz="1800" b="1" kern="1200">
                          <a:solidFill>
                            <a:schemeClr val="lt1"/>
                          </a:solidFill>
                          <a:latin typeface="HGP創英角ｺﾞｼｯｸUB"/>
                          <a:ea typeface="HGP創英角ｺﾞｼｯｸUB"/>
                        </a:defRPr>
                      </a:lvl2pPr>
                      <a:lvl3pPr marL="914400" algn="l" defTabSz="914400" rtl="0" eaLnBrk="1" latinLnBrk="0" hangingPunct="1">
                        <a:defRPr kumimoji="1" sz="1800" b="1" kern="1200">
                          <a:solidFill>
                            <a:schemeClr val="lt1"/>
                          </a:solidFill>
                          <a:latin typeface="HGP創英角ｺﾞｼｯｸUB"/>
                          <a:ea typeface="HGP創英角ｺﾞｼｯｸUB"/>
                        </a:defRPr>
                      </a:lvl3pPr>
                      <a:lvl4pPr marL="1371600" algn="l" defTabSz="914400" rtl="0" eaLnBrk="1" latinLnBrk="0" hangingPunct="1">
                        <a:defRPr kumimoji="1" sz="1800" b="1" kern="1200">
                          <a:solidFill>
                            <a:schemeClr val="lt1"/>
                          </a:solidFill>
                          <a:latin typeface="HGP創英角ｺﾞｼｯｸUB"/>
                          <a:ea typeface="HGP創英角ｺﾞｼｯｸUB"/>
                        </a:defRPr>
                      </a:lvl4pPr>
                      <a:lvl5pPr marL="1828800" algn="l" defTabSz="914400" rtl="0" eaLnBrk="1" latinLnBrk="0" hangingPunct="1">
                        <a:defRPr kumimoji="1" sz="1800" b="1" kern="1200">
                          <a:solidFill>
                            <a:schemeClr val="lt1"/>
                          </a:solidFill>
                          <a:latin typeface="HGP創英角ｺﾞｼｯｸUB"/>
                          <a:ea typeface="HGP創英角ｺﾞｼｯｸUB"/>
                        </a:defRPr>
                      </a:lvl5pPr>
                      <a:lvl6pPr marL="2286000" algn="l" defTabSz="914400" rtl="0" eaLnBrk="1" latinLnBrk="0" hangingPunct="1">
                        <a:defRPr kumimoji="1" sz="1800" b="1" kern="1200">
                          <a:solidFill>
                            <a:schemeClr val="lt1"/>
                          </a:solidFill>
                          <a:latin typeface="HGP創英角ｺﾞｼｯｸUB"/>
                          <a:ea typeface="HGP創英角ｺﾞｼｯｸUB"/>
                        </a:defRPr>
                      </a:lvl6pPr>
                      <a:lvl7pPr marL="2743200" algn="l" defTabSz="914400" rtl="0" eaLnBrk="1" latinLnBrk="0" hangingPunct="1">
                        <a:defRPr kumimoji="1" sz="1800" b="1" kern="1200">
                          <a:solidFill>
                            <a:schemeClr val="lt1"/>
                          </a:solidFill>
                          <a:latin typeface="HGP創英角ｺﾞｼｯｸUB"/>
                          <a:ea typeface="HGP創英角ｺﾞｼｯｸUB"/>
                        </a:defRPr>
                      </a:lvl7pPr>
                      <a:lvl8pPr marL="3200400" algn="l" defTabSz="914400" rtl="0" eaLnBrk="1" latinLnBrk="0" hangingPunct="1">
                        <a:defRPr kumimoji="1" sz="1800" b="1" kern="1200">
                          <a:solidFill>
                            <a:schemeClr val="lt1"/>
                          </a:solidFill>
                          <a:latin typeface="HGP創英角ｺﾞｼｯｸUB"/>
                          <a:ea typeface="HGP創英角ｺﾞｼｯｸUB"/>
                        </a:defRPr>
                      </a:lvl8pPr>
                      <a:lvl9pPr marL="3657600" algn="l" defTabSz="914400" rtl="0" eaLnBrk="1" latinLnBrk="0" hangingPunct="1">
                        <a:defRPr kumimoji="1" sz="1800" b="1" kern="1200">
                          <a:solidFill>
                            <a:schemeClr val="lt1"/>
                          </a:solidFill>
                          <a:latin typeface="HGP創英角ｺﾞｼｯｸUB"/>
                          <a:ea typeface="HGP創英角ｺﾞｼｯｸUB"/>
                        </a:defRPr>
                      </a:lvl9pPr>
                    </a:lstStyle>
                    <a:p>
                      <a:pPr algn="ctr"/>
                      <a:r>
                        <a:rPr kumimoji="1" lang="ja-JP" altLang="en-US" sz="1400">
                          <a:latin typeface="メイリオ" pitchFamily="50" charset="-128"/>
                          <a:ea typeface="メイリオ" pitchFamily="50" charset="-128"/>
                          <a:cs typeface="メイリオ" pitchFamily="50" charset="-128"/>
                        </a:rPr>
                        <a:t>桁</a:t>
                      </a:r>
                      <a:endParaRPr kumimoji="1" lang="ja-JP" altLang="en-US" sz="1400" b="0">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勘定科目</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1"/>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補助科目</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2"/>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部門（部門組織集計</a:t>
                      </a:r>
                      <a:r>
                        <a:rPr kumimoji="1" lang="en-US" altLang="ja-JP" sz="1200">
                          <a:latin typeface="メイリオ" pitchFamily="50" charset="-128"/>
                          <a:ea typeface="メイリオ" pitchFamily="50" charset="-128"/>
                          <a:cs typeface="メイリオ" pitchFamily="50" charset="-128"/>
                        </a:rPr>
                        <a:t>※</a:t>
                      </a:r>
                      <a:r>
                        <a:rPr kumimoji="1" lang="ja-JP" altLang="en-US" sz="1200">
                          <a:latin typeface="メイリオ" pitchFamily="50" charset="-128"/>
                          <a:ea typeface="メイリオ" pitchFamily="50" charset="-128"/>
                          <a:cs typeface="メイリオ" pitchFamily="50" charset="-128"/>
                        </a:rPr>
                        <a:t>最大</a:t>
                      </a:r>
                      <a:r>
                        <a:rPr kumimoji="1" lang="en-US" altLang="ja-JP" sz="1200">
                          <a:latin typeface="メイリオ" pitchFamily="50" charset="-128"/>
                          <a:ea typeface="メイリオ" pitchFamily="50" charset="-128"/>
                          <a:cs typeface="メイリオ" pitchFamily="50" charset="-128"/>
                        </a:rPr>
                        <a:t>100</a:t>
                      </a:r>
                      <a:r>
                        <a:rPr kumimoji="1" lang="ja-JP" altLang="en-US" sz="1200">
                          <a:latin typeface="メイリオ" pitchFamily="50" charset="-128"/>
                          <a:ea typeface="メイリオ" pitchFamily="50" charset="-128"/>
                          <a:cs typeface="メイリオ" pitchFamily="50" charset="-128"/>
                        </a:rPr>
                        <a:t>階層）</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3"/>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solidFill>
                            <a:srgbClr val="000000"/>
                          </a:solidFill>
                          <a:latin typeface="メイリオ" pitchFamily="50" charset="-128"/>
                          <a:ea typeface="メイリオ" pitchFamily="50" charset="-128"/>
                          <a:cs typeface="メイリオ" pitchFamily="50" charset="-128"/>
                        </a:rPr>
                        <a:t>取引先（得意先、仕入先、共通）</a:t>
                      </a:r>
                      <a:endParaRPr kumimoji="1" lang="ja-JP" altLang="en-US" sz="1200" b="0">
                        <a:solidFill>
                          <a:srgbClr val="000000"/>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20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4"/>
                  </a:ext>
                </a:extLst>
              </a:tr>
              <a:tr h="272637">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a:latin typeface="メイリオ" pitchFamily="50" charset="-128"/>
                          <a:ea typeface="メイリオ" pitchFamily="50" charset="-128"/>
                          <a:cs typeface="メイリオ" pitchFamily="50" charset="-128"/>
                        </a:rPr>
                        <a:t>取引先（社員）</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5"/>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機能１～４（事業、地域、製品など）</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6"/>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100">
                          <a:latin typeface="メイリオ" pitchFamily="50" charset="-128"/>
                          <a:ea typeface="メイリオ" pitchFamily="50" charset="-128"/>
                          <a:cs typeface="メイリオ" pitchFamily="50" charset="-128"/>
                        </a:rPr>
                        <a:t>プロジェクト（製番、工番、イベントなど）</a:t>
                      </a:r>
                      <a:endParaRPr kumimoji="1" lang="ja-JP" altLang="en-US" sz="11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dirty="0">
                          <a:latin typeface="メイリオ" pitchFamily="50" charset="-128"/>
                          <a:ea typeface="メイリオ" pitchFamily="50" charset="-128"/>
                          <a:cs typeface="メイリオ" pitchFamily="50" charset="-128"/>
                        </a:rPr>
                        <a:t>10</a:t>
                      </a:r>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7"/>
                  </a:ext>
                </a:extLst>
              </a:tr>
            </a:tbl>
          </a:graphicData>
        </a:graphic>
      </p:graphicFrame>
      <p:sp>
        <p:nvSpPr>
          <p:cNvPr id="89" name="下矢印 88"/>
          <p:cNvSpPr/>
          <p:nvPr/>
        </p:nvSpPr>
        <p:spPr>
          <a:xfrm rot="3118335">
            <a:off x="4049942" y="2219829"/>
            <a:ext cx="361950" cy="546683"/>
          </a:xfrm>
          <a:prstGeom prst="down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0" name="正方形/長方形 89"/>
          <p:cNvSpPr/>
          <p:nvPr/>
        </p:nvSpPr>
        <p:spPr>
          <a:xfrm>
            <a:off x="444857" y="2726943"/>
            <a:ext cx="3539596" cy="2205057"/>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1" name="正方形/長方形 90"/>
          <p:cNvSpPr/>
          <p:nvPr/>
        </p:nvSpPr>
        <p:spPr>
          <a:xfrm>
            <a:off x="4531891" y="1152064"/>
            <a:ext cx="4112562" cy="2432560"/>
          </a:xfrm>
          <a:prstGeom prst="rect">
            <a:avLst/>
          </a:prstGeom>
          <a:noFill/>
          <a:ln w="25400" cap="flat" cmpd="sng" algn="ctr">
            <a:solidFill>
              <a:srgbClr val="EE5500">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92" name="グループ化 238"/>
          <p:cNvGrpSpPr>
            <a:grpSpLocks noChangeAspect="1"/>
          </p:cNvGrpSpPr>
          <p:nvPr/>
        </p:nvGrpSpPr>
        <p:grpSpPr>
          <a:xfrm>
            <a:off x="982306" y="1622442"/>
            <a:ext cx="636968" cy="636968"/>
            <a:chOff x="2182416" y="682625"/>
            <a:chExt cx="381000" cy="381000"/>
          </a:xfrm>
          <a:solidFill>
            <a:srgbClr val="008CCF"/>
          </a:solidFill>
        </p:grpSpPr>
        <p:sp>
          <p:nvSpPr>
            <p:cNvPr id="93"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1" name="グループ化 10">
            <a:extLst>
              <a:ext uri="{FF2B5EF4-FFF2-40B4-BE49-F238E27FC236}">
                <a16:creationId xmlns:a16="http://schemas.microsoft.com/office/drawing/2014/main" id="{5D8EE9A7-1637-67AC-8406-E67791E3CCD9}"/>
              </a:ext>
            </a:extLst>
          </p:cNvPr>
          <p:cNvGrpSpPr/>
          <p:nvPr/>
        </p:nvGrpSpPr>
        <p:grpSpPr>
          <a:xfrm>
            <a:off x="5886243" y="1178841"/>
            <a:ext cx="2638556" cy="216000"/>
            <a:chOff x="5895959" y="1183419"/>
            <a:chExt cx="2638556" cy="216000"/>
          </a:xfrm>
        </p:grpSpPr>
        <p:sp>
          <p:nvSpPr>
            <p:cNvPr id="57" name="正方形/長方形 56"/>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6" name="正方形/長方形 55"/>
            <p:cNvSpPr>
              <a:spLocks/>
            </p:cNvSpPr>
            <p:nvPr/>
          </p:nvSpPr>
          <p:spPr>
            <a:xfrm>
              <a:off x="5895959" y="1183419"/>
              <a:ext cx="878400"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102" name="テキスト ボックス 101"/>
          <p:cNvSpPr txBox="1"/>
          <p:nvPr/>
        </p:nvSpPr>
        <p:spPr>
          <a:xfrm>
            <a:off x="1441186" y="1816081"/>
            <a:ext cx="4160606" cy="52322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60000"/>
                    <a:lumOff val="40000"/>
                  </a:srgbClr>
                </a:solidFill>
                <a:effectLst/>
                <a:uLnTx/>
                <a:uFillTx/>
              </a:rPr>
              <a:t>機能コードを切り口に</a:t>
            </a:r>
            <a:endParaRPr kumimoji="0" lang="en-US" altLang="ja-JP" sz="1400" b="1" i="0" u="none" strike="noStrike" kern="0" cap="none" spc="0" normalizeH="0" baseline="0" noProof="0">
              <a:ln>
                <a:noFill/>
              </a:ln>
              <a:solidFill>
                <a:srgbClr val="EE5500">
                  <a:lumMod val="60000"/>
                  <a:lumOff val="4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60000"/>
                    <a:lumOff val="40000"/>
                  </a:srgbClr>
                </a:solidFill>
                <a:effectLst/>
                <a:uLnTx/>
                <a:uFillTx/>
              </a:rPr>
              <a:t>様々な分析が可能</a:t>
            </a:r>
            <a:endParaRPr kumimoji="0" lang="en-US" altLang="ja-JP" sz="1400" b="1" i="0" u="none" strike="noStrike" kern="0" cap="none" spc="0" normalizeH="0" baseline="0" noProof="0">
              <a:ln>
                <a:noFill/>
              </a:ln>
              <a:solidFill>
                <a:srgbClr val="EE5500">
                  <a:lumMod val="60000"/>
                  <a:lumOff val="40000"/>
                </a:srgbClr>
              </a:solidFill>
              <a:effectLst/>
              <a:uLnTx/>
              <a:uFillTx/>
            </a:endParaRPr>
          </a:p>
        </p:txBody>
      </p:sp>
      <p:sp>
        <p:nvSpPr>
          <p:cNvPr id="8" name="テキスト ボックス 7">
            <a:extLst>
              <a:ext uri="{FF2B5EF4-FFF2-40B4-BE49-F238E27FC236}">
                <a16:creationId xmlns:a16="http://schemas.microsoft.com/office/drawing/2014/main" id="{9C23699A-BFE8-E23C-2351-00521709854F}"/>
              </a:ext>
            </a:extLst>
          </p:cNvPr>
          <p:cNvSpPr txBox="1"/>
          <p:nvPr/>
        </p:nvSpPr>
        <p:spPr>
          <a:xfrm>
            <a:off x="5998322" y="1180575"/>
            <a:ext cx="665567" cy="276999"/>
          </a:xfrm>
          <a:prstGeom prst="rect">
            <a:avLst/>
          </a:prstGeom>
          <a:noFill/>
        </p:spPr>
        <p:txBody>
          <a:bodyPr wrap="none" rtlCol="0">
            <a:spAutoFit/>
          </a:bodyPr>
          <a:lstStyle/>
          <a:p>
            <a:pPr algn="ctr"/>
            <a:r>
              <a:rPr kumimoji="1" lang="en-US" altLang="ja-JP" sz="1200"/>
              <a:t>40100</a:t>
            </a:r>
            <a:endParaRPr kumimoji="1" lang="ja-JP" altLang="en-US" sz="1200"/>
          </a:p>
        </p:txBody>
      </p:sp>
      <p:grpSp>
        <p:nvGrpSpPr>
          <p:cNvPr id="12" name="グループ化 11">
            <a:extLst>
              <a:ext uri="{FF2B5EF4-FFF2-40B4-BE49-F238E27FC236}">
                <a16:creationId xmlns:a16="http://schemas.microsoft.com/office/drawing/2014/main" id="{764DB319-D840-618D-02A6-05C7119C2082}"/>
              </a:ext>
            </a:extLst>
          </p:cNvPr>
          <p:cNvGrpSpPr/>
          <p:nvPr/>
        </p:nvGrpSpPr>
        <p:grpSpPr>
          <a:xfrm>
            <a:off x="5886243" y="1721035"/>
            <a:ext cx="2638556" cy="216000"/>
            <a:chOff x="5895959" y="1183419"/>
            <a:chExt cx="2638556" cy="216000"/>
          </a:xfrm>
        </p:grpSpPr>
        <p:sp>
          <p:nvSpPr>
            <p:cNvPr id="13" name="正方形/長方形 12">
              <a:extLst>
                <a:ext uri="{FF2B5EF4-FFF2-40B4-BE49-F238E27FC236}">
                  <a16:creationId xmlns:a16="http://schemas.microsoft.com/office/drawing/2014/main" id="{10FC0639-CC5A-A58B-BE7E-DD384AA1610E}"/>
                </a:ext>
              </a:extLst>
            </p:cNvPr>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4" name="正方形/長方形 13">
              <a:extLst>
                <a:ext uri="{FF2B5EF4-FFF2-40B4-BE49-F238E27FC236}">
                  <a16:creationId xmlns:a16="http://schemas.microsoft.com/office/drawing/2014/main" id="{EA98FC29-47BD-462C-509D-95BCC9D8A90B}"/>
                </a:ext>
              </a:extLst>
            </p:cNvPr>
            <p:cNvSpPr>
              <a:spLocks/>
            </p:cNvSpPr>
            <p:nvPr/>
          </p:nvSpPr>
          <p:spPr>
            <a:xfrm>
              <a:off x="5895959" y="1183419"/>
              <a:ext cx="878400"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5" name="グループ化 14">
            <a:extLst>
              <a:ext uri="{FF2B5EF4-FFF2-40B4-BE49-F238E27FC236}">
                <a16:creationId xmlns:a16="http://schemas.microsoft.com/office/drawing/2014/main" id="{BD9E457F-9AA2-3DA2-E39E-C70A31E80609}"/>
              </a:ext>
            </a:extLst>
          </p:cNvPr>
          <p:cNvGrpSpPr/>
          <p:nvPr/>
        </p:nvGrpSpPr>
        <p:grpSpPr>
          <a:xfrm>
            <a:off x="5886243" y="1449938"/>
            <a:ext cx="2638556" cy="216000"/>
            <a:chOff x="5895959" y="1183419"/>
            <a:chExt cx="2638556" cy="216000"/>
          </a:xfrm>
        </p:grpSpPr>
        <p:sp>
          <p:nvSpPr>
            <p:cNvPr id="16" name="正方形/長方形 15">
              <a:extLst>
                <a:ext uri="{FF2B5EF4-FFF2-40B4-BE49-F238E27FC236}">
                  <a16:creationId xmlns:a16="http://schemas.microsoft.com/office/drawing/2014/main" id="{DB227212-1381-0B8E-2968-51389887EBD5}"/>
                </a:ext>
              </a:extLst>
            </p:cNvPr>
            <p:cNvSpPr>
              <a:spLocks/>
            </p:cNvSpPr>
            <p:nvPr/>
          </p:nvSpPr>
          <p:spPr>
            <a:xfrm>
              <a:off x="6836862" y="1183419"/>
              <a:ext cx="1697653" cy="216000"/>
            </a:xfrm>
            <a:prstGeom prst="rect">
              <a:avLst/>
            </a:prstGeom>
            <a:solidFill>
              <a:schemeClr val="bg2">
                <a:lumMod val="75000"/>
              </a:schemeClr>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7" name="正方形/長方形 16">
              <a:extLst>
                <a:ext uri="{FF2B5EF4-FFF2-40B4-BE49-F238E27FC236}">
                  <a16:creationId xmlns:a16="http://schemas.microsoft.com/office/drawing/2014/main" id="{EC093368-CEB4-494F-72D5-433DDAB281F0}"/>
                </a:ext>
              </a:extLst>
            </p:cNvPr>
            <p:cNvSpPr>
              <a:spLocks/>
            </p:cNvSpPr>
            <p:nvPr/>
          </p:nvSpPr>
          <p:spPr>
            <a:xfrm>
              <a:off x="5895959" y="1183419"/>
              <a:ext cx="878400" cy="216000"/>
            </a:xfrm>
            <a:prstGeom prst="rect">
              <a:avLst/>
            </a:prstGeom>
            <a:solidFill>
              <a:schemeClr val="bg2">
                <a:lumMod val="75000"/>
              </a:schemeClr>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8" name="グループ化 17">
            <a:extLst>
              <a:ext uri="{FF2B5EF4-FFF2-40B4-BE49-F238E27FC236}">
                <a16:creationId xmlns:a16="http://schemas.microsoft.com/office/drawing/2014/main" id="{52C80F7C-1A9A-3E83-2066-AD2C54167BD4}"/>
              </a:ext>
            </a:extLst>
          </p:cNvPr>
          <p:cNvGrpSpPr/>
          <p:nvPr/>
        </p:nvGrpSpPr>
        <p:grpSpPr>
          <a:xfrm>
            <a:off x="5886243" y="1992132"/>
            <a:ext cx="2638556" cy="216000"/>
            <a:chOff x="5895959" y="1183419"/>
            <a:chExt cx="2638556" cy="216000"/>
          </a:xfrm>
          <a:solidFill>
            <a:schemeClr val="bg2"/>
          </a:solidFill>
        </p:grpSpPr>
        <p:sp>
          <p:nvSpPr>
            <p:cNvPr id="19" name="正方形/長方形 18">
              <a:extLst>
                <a:ext uri="{FF2B5EF4-FFF2-40B4-BE49-F238E27FC236}">
                  <a16:creationId xmlns:a16="http://schemas.microsoft.com/office/drawing/2014/main" id="{835137B3-6722-CFB1-B8EC-B442639D9CAE}"/>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0" name="正方形/長方形 19">
              <a:extLst>
                <a:ext uri="{FF2B5EF4-FFF2-40B4-BE49-F238E27FC236}">
                  <a16:creationId xmlns:a16="http://schemas.microsoft.com/office/drawing/2014/main" id="{F99EED46-3C65-7ED8-5F25-EB94EA053DAF}"/>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1" name="グループ化 20">
            <a:extLst>
              <a:ext uri="{FF2B5EF4-FFF2-40B4-BE49-F238E27FC236}">
                <a16:creationId xmlns:a16="http://schemas.microsoft.com/office/drawing/2014/main" id="{7B85C6B4-93C7-1391-B74C-B77493650599}"/>
              </a:ext>
            </a:extLst>
          </p:cNvPr>
          <p:cNvGrpSpPr/>
          <p:nvPr/>
        </p:nvGrpSpPr>
        <p:grpSpPr>
          <a:xfrm>
            <a:off x="5886243" y="2263229"/>
            <a:ext cx="2638556" cy="216000"/>
            <a:chOff x="5895959" y="1183419"/>
            <a:chExt cx="2638556" cy="216000"/>
          </a:xfrm>
          <a:solidFill>
            <a:schemeClr val="bg2"/>
          </a:solidFill>
        </p:grpSpPr>
        <p:sp>
          <p:nvSpPr>
            <p:cNvPr id="22" name="正方形/長方形 21">
              <a:extLst>
                <a:ext uri="{FF2B5EF4-FFF2-40B4-BE49-F238E27FC236}">
                  <a16:creationId xmlns:a16="http://schemas.microsoft.com/office/drawing/2014/main" id="{01EBC511-0F79-C1B3-8571-E94CF89B8D2C}"/>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 name="正方形/長方形 22">
              <a:extLst>
                <a:ext uri="{FF2B5EF4-FFF2-40B4-BE49-F238E27FC236}">
                  <a16:creationId xmlns:a16="http://schemas.microsoft.com/office/drawing/2014/main" id="{109B78CC-38C5-7B07-E013-6B2A21549E13}"/>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4" name="グループ化 23">
            <a:extLst>
              <a:ext uri="{FF2B5EF4-FFF2-40B4-BE49-F238E27FC236}">
                <a16:creationId xmlns:a16="http://schemas.microsoft.com/office/drawing/2014/main" id="{93460AEB-375C-843F-28C1-3AC441B7124A}"/>
              </a:ext>
            </a:extLst>
          </p:cNvPr>
          <p:cNvGrpSpPr/>
          <p:nvPr/>
        </p:nvGrpSpPr>
        <p:grpSpPr>
          <a:xfrm>
            <a:off x="5886243" y="2534326"/>
            <a:ext cx="2638556" cy="216000"/>
            <a:chOff x="5895959" y="1183419"/>
            <a:chExt cx="2638556" cy="216000"/>
          </a:xfrm>
          <a:solidFill>
            <a:schemeClr val="bg2"/>
          </a:solidFill>
        </p:grpSpPr>
        <p:sp>
          <p:nvSpPr>
            <p:cNvPr id="25" name="正方形/長方形 24">
              <a:extLst>
                <a:ext uri="{FF2B5EF4-FFF2-40B4-BE49-F238E27FC236}">
                  <a16:creationId xmlns:a16="http://schemas.microsoft.com/office/drawing/2014/main" id="{E627035D-5481-3573-C626-1167BDF59201}"/>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正方形/長方形 25">
              <a:extLst>
                <a:ext uri="{FF2B5EF4-FFF2-40B4-BE49-F238E27FC236}">
                  <a16:creationId xmlns:a16="http://schemas.microsoft.com/office/drawing/2014/main" id="{2A054A89-B6ED-3320-6C6D-DC575B7C40F9}"/>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7" name="グループ化 26">
            <a:extLst>
              <a:ext uri="{FF2B5EF4-FFF2-40B4-BE49-F238E27FC236}">
                <a16:creationId xmlns:a16="http://schemas.microsoft.com/office/drawing/2014/main" id="{58D46DAD-99F2-81FE-8830-54A382CBAB93}"/>
              </a:ext>
            </a:extLst>
          </p:cNvPr>
          <p:cNvGrpSpPr/>
          <p:nvPr/>
        </p:nvGrpSpPr>
        <p:grpSpPr>
          <a:xfrm>
            <a:off x="5886243" y="2805423"/>
            <a:ext cx="2638556" cy="216000"/>
            <a:chOff x="5895959" y="1183419"/>
            <a:chExt cx="2638556" cy="216000"/>
          </a:xfrm>
          <a:solidFill>
            <a:schemeClr val="bg2"/>
          </a:solidFill>
        </p:grpSpPr>
        <p:sp>
          <p:nvSpPr>
            <p:cNvPr id="28" name="正方形/長方形 27">
              <a:extLst>
                <a:ext uri="{FF2B5EF4-FFF2-40B4-BE49-F238E27FC236}">
                  <a16:creationId xmlns:a16="http://schemas.microsoft.com/office/drawing/2014/main" id="{07CE8722-0138-EE9B-7F5D-679202CA4677}"/>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9" name="正方形/長方形 28">
              <a:extLst>
                <a:ext uri="{FF2B5EF4-FFF2-40B4-BE49-F238E27FC236}">
                  <a16:creationId xmlns:a16="http://schemas.microsoft.com/office/drawing/2014/main" id="{E16AA3D7-5560-2706-B2E0-FE5808CCC09B}"/>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7A75C8E7-9E56-960C-9775-D023D5E23B71}"/>
              </a:ext>
            </a:extLst>
          </p:cNvPr>
          <p:cNvGrpSpPr/>
          <p:nvPr/>
        </p:nvGrpSpPr>
        <p:grpSpPr>
          <a:xfrm>
            <a:off x="5886243" y="3076520"/>
            <a:ext cx="2638556" cy="216000"/>
            <a:chOff x="5895959" y="1183419"/>
            <a:chExt cx="2638556" cy="216000"/>
          </a:xfrm>
          <a:solidFill>
            <a:schemeClr val="bg2"/>
          </a:solidFill>
        </p:grpSpPr>
        <p:sp>
          <p:nvSpPr>
            <p:cNvPr id="31" name="正方形/長方形 30">
              <a:extLst>
                <a:ext uri="{FF2B5EF4-FFF2-40B4-BE49-F238E27FC236}">
                  <a16:creationId xmlns:a16="http://schemas.microsoft.com/office/drawing/2014/main" id="{00D148B0-B273-08F1-E00F-3A1073E8A9AD}"/>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2" name="正方形/長方形 31">
              <a:extLst>
                <a:ext uri="{FF2B5EF4-FFF2-40B4-BE49-F238E27FC236}">
                  <a16:creationId xmlns:a16="http://schemas.microsoft.com/office/drawing/2014/main" id="{FB7784C3-5EAC-F47D-2AE0-FB6ADF469BDF}"/>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3" name="グループ化 32">
            <a:extLst>
              <a:ext uri="{FF2B5EF4-FFF2-40B4-BE49-F238E27FC236}">
                <a16:creationId xmlns:a16="http://schemas.microsoft.com/office/drawing/2014/main" id="{967E9B9A-9A49-18BE-BF20-C7E318BCB2A6}"/>
              </a:ext>
            </a:extLst>
          </p:cNvPr>
          <p:cNvGrpSpPr/>
          <p:nvPr/>
        </p:nvGrpSpPr>
        <p:grpSpPr>
          <a:xfrm>
            <a:off x="5886243" y="3347617"/>
            <a:ext cx="2638556" cy="216000"/>
            <a:chOff x="5895959" y="1183419"/>
            <a:chExt cx="2638556" cy="216000"/>
          </a:xfrm>
          <a:solidFill>
            <a:schemeClr val="bg2"/>
          </a:solidFill>
        </p:grpSpPr>
        <p:sp>
          <p:nvSpPr>
            <p:cNvPr id="34" name="正方形/長方形 33">
              <a:extLst>
                <a:ext uri="{FF2B5EF4-FFF2-40B4-BE49-F238E27FC236}">
                  <a16:creationId xmlns:a16="http://schemas.microsoft.com/office/drawing/2014/main" id="{53E0CFAF-E000-2F88-704C-9D7E233BE856}"/>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5" name="正方形/長方形 34">
              <a:extLst>
                <a:ext uri="{FF2B5EF4-FFF2-40B4-BE49-F238E27FC236}">
                  <a16:creationId xmlns:a16="http://schemas.microsoft.com/office/drawing/2014/main" id="{22611E62-113A-3FF7-EE1D-7DD672E5B4CE}"/>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6" name="グループ化 5">
            <a:extLst>
              <a:ext uri="{FF2B5EF4-FFF2-40B4-BE49-F238E27FC236}">
                <a16:creationId xmlns:a16="http://schemas.microsoft.com/office/drawing/2014/main" id="{699404AB-0886-DA59-9C2D-32B1094A0058}"/>
              </a:ext>
            </a:extLst>
          </p:cNvPr>
          <p:cNvGrpSpPr/>
          <p:nvPr/>
        </p:nvGrpSpPr>
        <p:grpSpPr>
          <a:xfrm>
            <a:off x="5886243" y="3618714"/>
            <a:ext cx="2638556" cy="216000"/>
            <a:chOff x="5895959" y="1183419"/>
            <a:chExt cx="2638556" cy="216000"/>
          </a:xfrm>
          <a:solidFill>
            <a:srgbClr val="66FFFF"/>
          </a:solidFill>
        </p:grpSpPr>
        <p:sp>
          <p:nvSpPr>
            <p:cNvPr id="10" name="正方形/長方形 9">
              <a:extLst>
                <a:ext uri="{FF2B5EF4-FFF2-40B4-BE49-F238E27FC236}">
                  <a16:creationId xmlns:a16="http://schemas.microsoft.com/office/drawing/2014/main" id="{EFB4BFCE-5E2C-763F-6D67-D5491A0C25A7}"/>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6" name="正方形/長方形 35">
              <a:extLst>
                <a:ext uri="{FF2B5EF4-FFF2-40B4-BE49-F238E27FC236}">
                  <a16:creationId xmlns:a16="http://schemas.microsoft.com/office/drawing/2014/main" id="{9F0F6A99-908C-7361-8353-1B856BC2A806}"/>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7" name="グループ化 36">
            <a:extLst>
              <a:ext uri="{FF2B5EF4-FFF2-40B4-BE49-F238E27FC236}">
                <a16:creationId xmlns:a16="http://schemas.microsoft.com/office/drawing/2014/main" id="{A095C0A3-B3FE-9186-E498-46268FFE2DC7}"/>
              </a:ext>
            </a:extLst>
          </p:cNvPr>
          <p:cNvGrpSpPr/>
          <p:nvPr/>
        </p:nvGrpSpPr>
        <p:grpSpPr>
          <a:xfrm>
            <a:off x="5886243" y="3889811"/>
            <a:ext cx="2638556" cy="216000"/>
            <a:chOff x="5895959" y="1183419"/>
            <a:chExt cx="2638556" cy="216000"/>
          </a:xfrm>
          <a:solidFill>
            <a:schemeClr val="bg2"/>
          </a:solidFill>
        </p:grpSpPr>
        <p:sp>
          <p:nvSpPr>
            <p:cNvPr id="38" name="正方形/長方形 37">
              <a:extLst>
                <a:ext uri="{FF2B5EF4-FFF2-40B4-BE49-F238E27FC236}">
                  <a16:creationId xmlns:a16="http://schemas.microsoft.com/office/drawing/2014/main" id="{F73BE252-0AC1-BB57-2A2D-1FD0A7A14CF6}"/>
                </a:ext>
              </a:extLst>
            </p:cNvPr>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9" name="正方形/長方形 38">
              <a:extLst>
                <a:ext uri="{FF2B5EF4-FFF2-40B4-BE49-F238E27FC236}">
                  <a16:creationId xmlns:a16="http://schemas.microsoft.com/office/drawing/2014/main" id="{B0F2DAB1-8632-77BC-24A7-F4BEF0263ADB}"/>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0" name="グループ化 39">
            <a:extLst>
              <a:ext uri="{FF2B5EF4-FFF2-40B4-BE49-F238E27FC236}">
                <a16:creationId xmlns:a16="http://schemas.microsoft.com/office/drawing/2014/main" id="{9257E730-42E6-216A-A430-E4E61EEA2E73}"/>
              </a:ext>
            </a:extLst>
          </p:cNvPr>
          <p:cNvGrpSpPr/>
          <p:nvPr/>
        </p:nvGrpSpPr>
        <p:grpSpPr>
          <a:xfrm>
            <a:off x="5886243" y="4160908"/>
            <a:ext cx="2638556" cy="216000"/>
            <a:chOff x="5895959" y="1183419"/>
            <a:chExt cx="2638556" cy="216000"/>
          </a:xfrm>
          <a:solidFill>
            <a:schemeClr val="bg2"/>
          </a:solidFill>
        </p:grpSpPr>
        <p:sp>
          <p:nvSpPr>
            <p:cNvPr id="41" name="正方形/長方形 40">
              <a:extLst>
                <a:ext uri="{FF2B5EF4-FFF2-40B4-BE49-F238E27FC236}">
                  <a16:creationId xmlns:a16="http://schemas.microsoft.com/office/drawing/2014/main" id="{F7B15209-E089-BF07-2879-F7AB7715C8C2}"/>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2" name="正方形/長方形 41">
              <a:extLst>
                <a:ext uri="{FF2B5EF4-FFF2-40B4-BE49-F238E27FC236}">
                  <a16:creationId xmlns:a16="http://schemas.microsoft.com/office/drawing/2014/main" id="{EB540BC0-F859-271D-9EBE-645F12C3FBBD}"/>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3" name="グループ化 42">
            <a:extLst>
              <a:ext uri="{FF2B5EF4-FFF2-40B4-BE49-F238E27FC236}">
                <a16:creationId xmlns:a16="http://schemas.microsoft.com/office/drawing/2014/main" id="{299164D9-5A7D-8CDD-CD85-D9B893BE1533}"/>
              </a:ext>
            </a:extLst>
          </p:cNvPr>
          <p:cNvGrpSpPr/>
          <p:nvPr/>
        </p:nvGrpSpPr>
        <p:grpSpPr>
          <a:xfrm>
            <a:off x="5886243" y="4432005"/>
            <a:ext cx="2638556" cy="216000"/>
            <a:chOff x="5895959" y="1183419"/>
            <a:chExt cx="2638556" cy="216000"/>
          </a:xfrm>
          <a:solidFill>
            <a:schemeClr val="bg2"/>
          </a:solidFill>
        </p:grpSpPr>
        <p:sp>
          <p:nvSpPr>
            <p:cNvPr id="44" name="正方形/長方形 43">
              <a:extLst>
                <a:ext uri="{FF2B5EF4-FFF2-40B4-BE49-F238E27FC236}">
                  <a16:creationId xmlns:a16="http://schemas.microsoft.com/office/drawing/2014/main" id="{73B93B1E-169D-C730-F2D6-C5144FFA64E2}"/>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5" name="正方形/長方形 44">
              <a:extLst>
                <a:ext uri="{FF2B5EF4-FFF2-40B4-BE49-F238E27FC236}">
                  <a16:creationId xmlns:a16="http://schemas.microsoft.com/office/drawing/2014/main" id="{D75A6F08-6D20-55E8-A56B-BC637FDE7243}"/>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6" name="グループ化 45">
            <a:extLst>
              <a:ext uri="{FF2B5EF4-FFF2-40B4-BE49-F238E27FC236}">
                <a16:creationId xmlns:a16="http://schemas.microsoft.com/office/drawing/2014/main" id="{C1BEC26C-892E-F5ED-D649-5351E6436F62}"/>
              </a:ext>
            </a:extLst>
          </p:cNvPr>
          <p:cNvGrpSpPr/>
          <p:nvPr/>
        </p:nvGrpSpPr>
        <p:grpSpPr>
          <a:xfrm>
            <a:off x="5886243" y="4703099"/>
            <a:ext cx="2638556" cy="216000"/>
            <a:chOff x="5895959" y="1183419"/>
            <a:chExt cx="2638556" cy="216000"/>
          </a:xfrm>
          <a:solidFill>
            <a:schemeClr val="bg2"/>
          </a:solidFill>
        </p:grpSpPr>
        <p:sp>
          <p:nvSpPr>
            <p:cNvPr id="47" name="正方形/長方形 46">
              <a:extLst>
                <a:ext uri="{FF2B5EF4-FFF2-40B4-BE49-F238E27FC236}">
                  <a16:creationId xmlns:a16="http://schemas.microsoft.com/office/drawing/2014/main" id="{C7802A71-5817-F7B6-0F0D-85FABAEA82ED}"/>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8" name="正方形/長方形 47">
              <a:extLst>
                <a:ext uri="{FF2B5EF4-FFF2-40B4-BE49-F238E27FC236}">
                  <a16:creationId xmlns:a16="http://schemas.microsoft.com/office/drawing/2014/main" id="{F32C747E-FB1F-0131-6535-0B9A3A2A02E7}"/>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7" name="テキスト ボックス 6">
            <a:extLst>
              <a:ext uri="{FF2B5EF4-FFF2-40B4-BE49-F238E27FC236}">
                <a16:creationId xmlns:a16="http://schemas.microsoft.com/office/drawing/2014/main" id="{44A7CBF9-E6FC-33EF-C385-827D3910043F}"/>
              </a:ext>
            </a:extLst>
          </p:cNvPr>
          <p:cNvSpPr txBox="1"/>
          <p:nvPr/>
        </p:nvSpPr>
        <p:spPr>
          <a:xfrm>
            <a:off x="5998322" y="1712353"/>
            <a:ext cx="665567" cy="276999"/>
          </a:xfrm>
          <a:prstGeom prst="rect">
            <a:avLst/>
          </a:prstGeom>
          <a:noFill/>
        </p:spPr>
        <p:txBody>
          <a:bodyPr wrap="none" rtlCol="0">
            <a:spAutoFit/>
          </a:bodyPr>
          <a:lstStyle/>
          <a:p>
            <a:pPr algn="ctr"/>
            <a:r>
              <a:rPr lang="en-US" altLang="ja-JP" sz="1200"/>
              <a:t>11</a:t>
            </a:r>
            <a:r>
              <a:rPr kumimoji="1" lang="en-US" altLang="ja-JP" sz="1200"/>
              <a:t>100</a:t>
            </a:r>
            <a:endParaRPr kumimoji="1" lang="ja-JP" altLang="en-US" sz="1200"/>
          </a:p>
        </p:txBody>
      </p:sp>
      <p:sp>
        <p:nvSpPr>
          <p:cNvPr id="9" name="テキスト ボックス 8">
            <a:extLst>
              <a:ext uri="{FF2B5EF4-FFF2-40B4-BE49-F238E27FC236}">
                <a16:creationId xmlns:a16="http://schemas.microsoft.com/office/drawing/2014/main" id="{41D5712B-92CB-A849-88AE-BC1232EA8B91}"/>
              </a:ext>
            </a:extLst>
          </p:cNvPr>
          <p:cNvSpPr txBox="1"/>
          <p:nvPr/>
        </p:nvSpPr>
        <p:spPr>
          <a:xfrm>
            <a:off x="6046411" y="2007807"/>
            <a:ext cx="569388" cy="276999"/>
          </a:xfrm>
          <a:prstGeom prst="rect">
            <a:avLst/>
          </a:prstGeom>
          <a:noFill/>
        </p:spPr>
        <p:txBody>
          <a:bodyPr wrap="none" rtlCol="0">
            <a:spAutoFit/>
          </a:bodyPr>
          <a:lstStyle/>
          <a:p>
            <a:pPr algn="ctr"/>
            <a:r>
              <a:rPr kumimoji="1" lang="en-US" altLang="ja-JP" sz="1200"/>
              <a:t>1001</a:t>
            </a:r>
            <a:endParaRPr kumimoji="1" lang="ja-JP" altLang="en-US" sz="1200"/>
          </a:p>
        </p:txBody>
      </p:sp>
      <p:sp>
        <p:nvSpPr>
          <p:cNvPr id="58" name="テキスト ボックス 57">
            <a:extLst>
              <a:ext uri="{FF2B5EF4-FFF2-40B4-BE49-F238E27FC236}">
                <a16:creationId xmlns:a16="http://schemas.microsoft.com/office/drawing/2014/main" id="{35FAEF85-7763-69A0-1D37-6ACCBFE6BF4D}"/>
              </a:ext>
            </a:extLst>
          </p:cNvPr>
          <p:cNvSpPr txBox="1"/>
          <p:nvPr/>
        </p:nvSpPr>
        <p:spPr>
          <a:xfrm>
            <a:off x="6042404" y="2276239"/>
            <a:ext cx="577402" cy="276999"/>
          </a:xfrm>
          <a:prstGeom prst="rect">
            <a:avLst/>
          </a:prstGeom>
          <a:noFill/>
        </p:spPr>
        <p:txBody>
          <a:bodyPr wrap="none" rtlCol="0">
            <a:spAutoFit/>
          </a:bodyPr>
          <a:lstStyle/>
          <a:p>
            <a:pPr algn="ctr"/>
            <a:r>
              <a:rPr kumimoji="1" lang="en-US" altLang="ja-JP" sz="1200"/>
              <a:t>A100</a:t>
            </a:r>
            <a:endParaRPr kumimoji="1" lang="ja-JP" altLang="en-US" sz="1200"/>
          </a:p>
        </p:txBody>
      </p:sp>
      <p:sp>
        <p:nvSpPr>
          <p:cNvPr id="59" name="テキスト ボックス 58">
            <a:extLst>
              <a:ext uri="{FF2B5EF4-FFF2-40B4-BE49-F238E27FC236}">
                <a16:creationId xmlns:a16="http://schemas.microsoft.com/office/drawing/2014/main" id="{02C17902-43AA-DC7F-07BF-0AC8E0009F47}"/>
              </a:ext>
            </a:extLst>
          </p:cNvPr>
          <p:cNvSpPr txBox="1"/>
          <p:nvPr/>
        </p:nvSpPr>
        <p:spPr>
          <a:xfrm>
            <a:off x="6042404" y="2549255"/>
            <a:ext cx="577402" cy="276999"/>
          </a:xfrm>
          <a:prstGeom prst="rect">
            <a:avLst/>
          </a:prstGeom>
          <a:noFill/>
        </p:spPr>
        <p:txBody>
          <a:bodyPr wrap="none" rtlCol="0">
            <a:spAutoFit/>
          </a:bodyPr>
          <a:lstStyle/>
          <a:p>
            <a:pPr algn="ctr"/>
            <a:r>
              <a:rPr kumimoji="1" lang="en-US" altLang="ja-JP" sz="1200"/>
              <a:t>A120</a:t>
            </a:r>
            <a:endParaRPr kumimoji="1" lang="ja-JP" altLang="en-US" sz="1200"/>
          </a:p>
        </p:txBody>
      </p:sp>
      <p:sp>
        <p:nvSpPr>
          <p:cNvPr id="60" name="テキスト ボックス 59">
            <a:extLst>
              <a:ext uri="{FF2B5EF4-FFF2-40B4-BE49-F238E27FC236}">
                <a16:creationId xmlns:a16="http://schemas.microsoft.com/office/drawing/2014/main" id="{0D2F95F5-CD3C-EC76-3E10-E66EFED464E4}"/>
              </a:ext>
            </a:extLst>
          </p:cNvPr>
          <p:cNvSpPr txBox="1"/>
          <p:nvPr/>
        </p:nvSpPr>
        <p:spPr>
          <a:xfrm>
            <a:off x="6042404" y="2795660"/>
            <a:ext cx="577402" cy="276999"/>
          </a:xfrm>
          <a:prstGeom prst="rect">
            <a:avLst/>
          </a:prstGeom>
          <a:noFill/>
        </p:spPr>
        <p:txBody>
          <a:bodyPr wrap="none" rtlCol="0">
            <a:spAutoFit/>
          </a:bodyPr>
          <a:lstStyle/>
          <a:p>
            <a:pPr algn="ctr"/>
            <a:r>
              <a:rPr kumimoji="1" lang="en-US" altLang="ja-JP" sz="1200"/>
              <a:t>A310</a:t>
            </a:r>
            <a:endParaRPr kumimoji="1" lang="ja-JP" altLang="en-US" sz="1200"/>
          </a:p>
        </p:txBody>
      </p:sp>
      <p:sp>
        <p:nvSpPr>
          <p:cNvPr id="61" name="テキスト ボックス 60">
            <a:extLst>
              <a:ext uri="{FF2B5EF4-FFF2-40B4-BE49-F238E27FC236}">
                <a16:creationId xmlns:a16="http://schemas.microsoft.com/office/drawing/2014/main" id="{3BAF96BE-E790-4AF4-302D-FD1A880B8722}"/>
              </a:ext>
            </a:extLst>
          </p:cNvPr>
          <p:cNvSpPr txBox="1"/>
          <p:nvPr/>
        </p:nvSpPr>
        <p:spPr>
          <a:xfrm>
            <a:off x="6042404" y="3062015"/>
            <a:ext cx="577402" cy="276999"/>
          </a:xfrm>
          <a:prstGeom prst="rect">
            <a:avLst/>
          </a:prstGeom>
          <a:noFill/>
        </p:spPr>
        <p:txBody>
          <a:bodyPr wrap="none" rtlCol="0">
            <a:spAutoFit/>
          </a:bodyPr>
          <a:lstStyle/>
          <a:p>
            <a:pPr algn="ctr"/>
            <a:r>
              <a:rPr kumimoji="1" lang="en-US" altLang="ja-JP" sz="1200"/>
              <a:t>A410</a:t>
            </a:r>
            <a:endParaRPr kumimoji="1" lang="ja-JP" altLang="en-US" sz="1200"/>
          </a:p>
        </p:txBody>
      </p:sp>
      <p:sp>
        <p:nvSpPr>
          <p:cNvPr id="62" name="テキスト ボックス 61">
            <a:extLst>
              <a:ext uri="{FF2B5EF4-FFF2-40B4-BE49-F238E27FC236}">
                <a16:creationId xmlns:a16="http://schemas.microsoft.com/office/drawing/2014/main" id="{07CE7F21-45D1-F472-5F93-FD1DAF95F690}"/>
              </a:ext>
            </a:extLst>
          </p:cNvPr>
          <p:cNvSpPr txBox="1"/>
          <p:nvPr/>
        </p:nvSpPr>
        <p:spPr>
          <a:xfrm>
            <a:off x="6042404" y="3336728"/>
            <a:ext cx="577402" cy="276999"/>
          </a:xfrm>
          <a:prstGeom prst="rect">
            <a:avLst/>
          </a:prstGeom>
          <a:noFill/>
        </p:spPr>
        <p:txBody>
          <a:bodyPr wrap="none" rtlCol="0">
            <a:spAutoFit/>
          </a:bodyPr>
          <a:lstStyle/>
          <a:p>
            <a:pPr algn="ctr"/>
            <a:r>
              <a:rPr kumimoji="1" lang="en-US" altLang="ja-JP" sz="1200"/>
              <a:t>A111</a:t>
            </a:r>
            <a:endParaRPr kumimoji="1" lang="ja-JP" altLang="en-US" sz="1200"/>
          </a:p>
        </p:txBody>
      </p:sp>
      <p:sp>
        <p:nvSpPr>
          <p:cNvPr id="63" name="テキスト ボックス 62">
            <a:extLst>
              <a:ext uri="{FF2B5EF4-FFF2-40B4-BE49-F238E27FC236}">
                <a16:creationId xmlns:a16="http://schemas.microsoft.com/office/drawing/2014/main" id="{674A0376-FE6A-B837-4057-8C8FA90A7753}"/>
              </a:ext>
            </a:extLst>
          </p:cNvPr>
          <p:cNvSpPr txBox="1"/>
          <p:nvPr/>
        </p:nvSpPr>
        <p:spPr>
          <a:xfrm>
            <a:off x="6090494" y="3614815"/>
            <a:ext cx="481222" cy="276999"/>
          </a:xfrm>
          <a:prstGeom prst="rect">
            <a:avLst/>
          </a:prstGeom>
          <a:noFill/>
        </p:spPr>
        <p:txBody>
          <a:bodyPr wrap="none" rtlCol="0">
            <a:spAutoFit/>
          </a:bodyPr>
          <a:lstStyle/>
          <a:p>
            <a:pPr algn="ctr"/>
            <a:r>
              <a:rPr kumimoji="1" lang="en-US" altLang="ja-JP" sz="1200"/>
              <a:t>1A2</a:t>
            </a:r>
            <a:endParaRPr kumimoji="1" lang="ja-JP" altLang="en-US" sz="1200"/>
          </a:p>
        </p:txBody>
      </p:sp>
      <p:sp>
        <p:nvSpPr>
          <p:cNvPr id="64" name="テキスト ボックス 63">
            <a:extLst>
              <a:ext uri="{FF2B5EF4-FFF2-40B4-BE49-F238E27FC236}">
                <a16:creationId xmlns:a16="http://schemas.microsoft.com/office/drawing/2014/main" id="{152842D3-AF9E-9276-F9AC-5D6DC97B629F}"/>
              </a:ext>
            </a:extLst>
          </p:cNvPr>
          <p:cNvSpPr txBox="1"/>
          <p:nvPr/>
        </p:nvSpPr>
        <p:spPr>
          <a:xfrm>
            <a:off x="6076915" y="4429035"/>
            <a:ext cx="490840" cy="276999"/>
          </a:xfrm>
          <a:prstGeom prst="rect">
            <a:avLst/>
          </a:prstGeom>
          <a:noFill/>
        </p:spPr>
        <p:txBody>
          <a:bodyPr wrap="none" rtlCol="0">
            <a:spAutoFit/>
          </a:bodyPr>
          <a:lstStyle/>
          <a:p>
            <a:pPr algn="ctr"/>
            <a:r>
              <a:rPr lang="en-US" altLang="ja-JP" sz="1200"/>
              <a:t>AR1</a:t>
            </a:r>
            <a:endParaRPr kumimoji="1" lang="ja-JP" altLang="en-US" sz="1200"/>
          </a:p>
        </p:txBody>
      </p:sp>
      <p:sp>
        <p:nvSpPr>
          <p:cNvPr id="66" name="テキスト ボックス 65">
            <a:extLst>
              <a:ext uri="{FF2B5EF4-FFF2-40B4-BE49-F238E27FC236}">
                <a16:creationId xmlns:a16="http://schemas.microsoft.com/office/drawing/2014/main" id="{439F3376-8ADE-CB0B-B693-75BE96264BB9}"/>
              </a:ext>
            </a:extLst>
          </p:cNvPr>
          <p:cNvSpPr txBox="1"/>
          <p:nvPr/>
        </p:nvSpPr>
        <p:spPr>
          <a:xfrm>
            <a:off x="6945292" y="1163097"/>
            <a:ext cx="1499714" cy="276999"/>
          </a:xfrm>
          <a:prstGeom prst="rect">
            <a:avLst/>
          </a:prstGeom>
          <a:noFill/>
        </p:spPr>
        <p:txBody>
          <a:bodyPr wrap="square" rtlCol="0">
            <a:spAutoFit/>
          </a:bodyPr>
          <a:lstStyle/>
          <a:p>
            <a:r>
              <a:rPr kumimoji="1" lang="ja-JP" altLang="en-US" sz="1200"/>
              <a:t>商品売上高</a:t>
            </a:r>
          </a:p>
        </p:txBody>
      </p:sp>
      <p:sp>
        <p:nvSpPr>
          <p:cNvPr id="68" name="テキスト ボックス 67">
            <a:extLst>
              <a:ext uri="{FF2B5EF4-FFF2-40B4-BE49-F238E27FC236}">
                <a16:creationId xmlns:a16="http://schemas.microsoft.com/office/drawing/2014/main" id="{83EB1921-6D30-0869-92A5-301DC9D6890B}"/>
              </a:ext>
            </a:extLst>
          </p:cNvPr>
          <p:cNvSpPr txBox="1"/>
          <p:nvPr/>
        </p:nvSpPr>
        <p:spPr>
          <a:xfrm>
            <a:off x="6945292" y="170387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東京営業第一部</a:t>
            </a:r>
            <a:endParaRPr kumimoji="1" lang="ja-JP" altLang="en-US" sz="1200"/>
          </a:p>
        </p:txBody>
      </p:sp>
      <p:sp>
        <p:nvSpPr>
          <p:cNvPr id="69" name="テキスト ボックス 68">
            <a:extLst>
              <a:ext uri="{FF2B5EF4-FFF2-40B4-BE49-F238E27FC236}">
                <a16:creationId xmlns:a16="http://schemas.microsoft.com/office/drawing/2014/main" id="{D2B09C9D-3517-5C1A-E3A7-8C3A057B8A05}"/>
              </a:ext>
            </a:extLst>
          </p:cNvPr>
          <p:cNvSpPr txBox="1"/>
          <p:nvPr/>
        </p:nvSpPr>
        <p:spPr>
          <a:xfrm>
            <a:off x="6945292" y="197521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天王洲製作所</a:t>
            </a:r>
            <a:endParaRPr kumimoji="1" lang="ja-JP" altLang="en-US" sz="1200"/>
          </a:p>
        </p:txBody>
      </p:sp>
      <p:sp>
        <p:nvSpPr>
          <p:cNvPr id="70" name="テキスト ボックス 69">
            <a:extLst>
              <a:ext uri="{FF2B5EF4-FFF2-40B4-BE49-F238E27FC236}">
                <a16:creationId xmlns:a16="http://schemas.microsoft.com/office/drawing/2014/main" id="{0CD51FF4-D260-2F23-2BC3-07F5D81BA48F}"/>
              </a:ext>
            </a:extLst>
          </p:cNvPr>
          <p:cNvSpPr txBox="1"/>
          <p:nvPr/>
        </p:nvSpPr>
        <p:spPr>
          <a:xfrm>
            <a:off x="6945292" y="224655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食品事業</a:t>
            </a:r>
            <a:endParaRPr kumimoji="1" lang="ja-JP" altLang="en-US" sz="1200"/>
          </a:p>
        </p:txBody>
      </p:sp>
      <p:sp>
        <p:nvSpPr>
          <p:cNvPr id="71" name="テキスト ボックス 70">
            <a:extLst>
              <a:ext uri="{FF2B5EF4-FFF2-40B4-BE49-F238E27FC236}">
                <a16:creationId xmlns:a16="http://schemas.microsoft.com/office/drawing/2014/main" id="{D75D30B7-D194-138A-61A4-D2DF4358F622}"/>
              </a:ext>
            </a:extLst>
          </p:cNvPr>
          <p:cNvSpPr txBox="1"/>
          <p:nvPr/>
        </p:nvSpPr>
        <p:spPr>
          <a:xfrm>
            <a:off x="6945292" y="251789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冷凍食品</a:t>
            </a:r>
            <a:endParaRPr kumimoji="1" lang="ja-JP" altLang="en-US" sz="1200"/>
          </a:p>
        </p:txBody>
      </p:sp>
      <p:sp>
        <p:nvSpPr>
          <p:cNvPr id="72" name="テキスト ボックス 71">
            <a:extLst>
              <a:ext uri="{FF2B5EF4-FFF2-40B4-BE49-F238E27FC236}">
                <a16:creationId xmlns:a16="http://schemas.microsoft.com/office/drawing/2014/main" id="{5038D14E-F10E-7851-CAB6-2B22D7A0FD5D}"/>
              </a:ext>
            </a:extLst>
          </p:cNvPr>
          <p:cNvSpPr txBox="1"/>
          <p:nvPr/>
        </p:nvSpPr>
        <p:spPr>
          <a:xfrm>
            <a:off x="6945292" y="278923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関東エリア</a:t>
            </a:r>
            <a:endParaRPr kumimoji="1" lang="ja-JP" altLang="en-US" sz="1200"/>
          </a:p>
        </p:txBody>
      </p:sp>
      <p:sp>
        <p:nvSpPr>
          <p:cNvPr id="73" name="テキスト ボックス 72">
            <a:extLst>
              <a:ext uri="{FF2B5EF4-FFF2-40B4-BE49-F238E27FC236}">
                <a16:creationId xmlns:a16="http://schemas.microsoft.com/office/drawing/2014/main" id="{9DE5C8FD-F53F-96C5-D235-CC63989039B2}"/>
              </a:ext>
            </a:extLst>
          </p:cNvPr>
          <p:cNvSpPr txBox="1"/>
          <p:nvPr/>
        </p:nvSpPr>
        <p:spPr>
          <a:xfrm>
            <a:off x="6945292" y="306057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東京・神奈川</a:t>
            </a:r>
            <a:endParaRPr kumimoji="1" lang="ja-JP" altLang="en-US" sz="1200"/>
          </a:p>
        </p:txBody>
      </p:sp>
      <p:sp>
        <p:nvSpPr>
          <p:cNvPr id="74" name="テキスト ボックス 73">
            <a:extLst>
              <a:ext uri="{FF2B5EF4-FFF2-40B4-BE49-F238E27FC236}">
                <a16:creationId xmlns:a16="http://schemas.microsoft.com/office/drawing/2014/main" id="{7F158DE4-0C10-6A11-37AE-F2DB74F10ACC}"/>
              </a:ext>
            </a:extLst>
          </p:cNvPr>
          <p:cNvSpPr txBox="1"/>
          <p:nvPr/>
        </p:nvSpPr>
        <p:spPr>
          <a:xfrm>
            <a:off x="6945292" y="333191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有機農業</a:t>
            </a:r>
            <a:r>
              <a:rPr kumimoji="0" lang="en-US" altLang="ja-JP" sz="1200" b="0" i="0" u="none" strike="noStrike" kern="0" cap="none" spc="0" normalizeH="0" baseline="0" noProof="0">
                <a:ln>
                  <a:noFill/>
                </a:ln>
                <a:solidFill>
                  <a:prstClr val="black"/>
                </a:solidFill>
                <a:effectLst/>
                <a:uLnTx/>
                <a:uFillTx/>
              </a:rPr>
              <a:t>PJ</a:t>
            </a:r>
            <a:endParaRPr kumimoji="1" lang="ja-JP" altLang="en-US" sz="1200"/>
          </a:p>
        </p:txBody>
      </p:sp>
      <p:sp>
        <p:nvSpPr>
          <p:cNvPr id="75" name="テキスト ボックス 74">
            <a:extLst>
              <a:ext uri="{FF2B5EF4-FFF2-40B4-BE49-F238E27FC236}">
                <a16:creationId xmlns:a16="http://schemas.microsoft.com/office/drawing/2014/main" id="{52A1D79D-86DC-B138-79A7-43958593695B}"/>
              </a:ext>
            </a:extLst>
          </p:cNvPr>
          <p:cNvSpPr txBox="1"/>
          <p:nvPr/>
        </p:nvSpPr>
        <p:spPr>
          <a:xfrm>
            <a:off x="6945292" y="3622559"/>
            <a:ext cx="1499714" cy="276999"/>
          </a:xfrm>
          <a:prstGeom prst="rect">
            <a:avLst/>
          </a:prstGeom>
          <a:noFill/>
        </p:spPr>
        <p:txBody>
          <a:bodyPr wrap="square" rtlCol="0">
            <a:spAutoFit/>
          </a:bodyPr>
          <a:lstStyle/>
          <a:p>
            <a:r>
              <a:rPr kumimoji="1" lang="ja-JP" altLang="en-US" sz="1200"/>
              <a:t>課税売上（</a:t>
            </a:r>
            <a:r>
              <a:rPr kumimoji="1" lang="en-US" altLang="ja-JP" sz="1200"/>
              <a:t>10</a:t>
            </a:r>
            <a:r>
              <a:rPr kumimoji="1" lang="ja-JP" altLang="en-US" sz="1200"/>
              <a:t>％）</a:t>
            </a:r>
          </a:p>
        </p:txBody>
      </p:sp>
      <p:sp>
        <p:nvSpPr>
          <p:cNvPr id="76" name="テキスト ボックス 75">
            <a:extLst>
              <a:ext uri="{FF2B5EF4-FFF2-40B4-BE49-F238E27FC236}">
                <a16:creationId xmlns:a16="http://schemas.microsoft.com/office/drawing/2014/main" id="{15C21F68-5CCC-14AF-267F-726D596303CA}"/>
              </a:ext>
            </a:extLst>
          </p:cNvPr>
          <p:cNvSpPr txBox="1"/>
          <p:nvPr/>
        </p:nvSpPr>
        <p:spPr>
          <a:xfrm>
            <a:off x="6945292" y="4429034"/>
            <a:ext cx="1499714" cy="276999"/>
          </a:xfrm>
          <a:prstGeom prst="rect">
            <a:avLst/>
          </a:prstGeom>
          <a:noFill/>
        </p:spPr>
        <p:txBody>
          <a:bodyPr wrap="square" rtlCol="0">
            <a:spAutoFit/>
          </a:bodyPr>
          <a:lstStyle/>
          <a:p>
            <a:r>
              <a:rPr kumimoji="1" lang="ja-JP" altLang="en-US" sz="1200"/>
              <a:t>掛売上</a:t>
            </a:r>
          </a:p>
        </p:txBody>
      </p:sp>
      <p:sp>
        <p:nvSpPr>
          <p:cNvPr id="97" name="テキスト ボックス 96">
            <a:extLst>
              <a:ext uri="{FF2B5EF4-FFF2-40B4-BE49-F238E27FC236}">
                <a16:creationId xmlns:a16="http://schemas.microsoft.com/office/drawing/2014/main" id="{39FFADAD-8CFA-2517-62EE-3A284F72C540}"/>
              </a:ext>
            </a:extLst>
          </p:cNvPr>
          <p:cNvSpPr txBox="1"/>
          <p:nvPr/>
        </p:nvSpPr>
        <p:spPr>
          <a:xfrm>
            <a:off x="6945292" y="4696617"/>
            <a:ext cx="1499714" cy="276999"/>
          </a:xfrm>
          <a:prstGeom prst="rect">
            <a:avLst/>
          </a:prstGeom>
          <a:noFill/>
        </p:spPr>
        <p:txBody>
          <a:bodyPr wrap="square" rtlCol="0">
            <a:spAutoFit/>
          </a:bodyPr>
          <a:lstStyle/>
          <a:p>
            <a:r>
              <a:rPr lang="ja-JP" altLang="en-US" sz="1200"/>
              <a:t>〇月分</a:t>
            </a:r>
            <a:endParaRPr kumimoji="1" lang="ja-JP" altLang="en-US" sz="1200"/>
          </a:p>
        </p:txBody>
      </p:sp>
      <p:sp>
        <p:nvSpPr>
          <p:cNvPr id="98" name="テキスト ボックス 97">
            <a:extLst>
              <a:ext uri="{FF2B5EF4-FFF2-40B4-BE49-F238E27FC236}">
                <a16:creationId xmlns:a16="http://schemas.microsoft.com/office/drawing/2014/main" id="{9AE8E496-C89F-4CF3-6C53-FA92FA32218D}"/>
              </a:ext>
            </a:extLst>
          </p:cNvPr>
          <p:cNvSpPr txBox="1"/>
          <p:nvPr/>
        </p:nvSpPr>
        <p:spPr>
          <a:xfrm>
            <a:off x="6945292" y="3888123"/>
            <a:ext cx="1499714" cy="276999"/>
          </a:xfrm>
          <a:prstGeom prst="rect">
            <a:avLst/>
          </a:prstGeom>
          <a:noFill/>
        </p:spPr>
        <p:txBody>
          <a:bodyPr wrap="square" rtlCol="0">
            <a:spAutoFit/>
          </a:bodyPr>
          <a:lstStyle/>
          <a:p>
            <a:pPr algn="r"/>
            <a:r>
              <a:rPr lang="en-US" altLang="ja-JP" sz="1200"/>
              <a:t>1,000,000</a:t>
            </a:r>
            <a:endParaRPr kumimoji="1" lang="ja-JP" altLang="en-US" sz="1200"/>
          </a:p>
        </p:txBody>
      </p:sp>
      <p:sp>
        <p:nvSpPr>
          <p:cNvPr id="99" name="テキスト ボックス 98">
            <a:extLst>
              <a:ext uri="{FF2B5EF4-FFF2-40B4-BE49-F238E27FC236}">
                <a16:creationId xmlns:a16="http://schemas.microsoft.com/office/drawing/2014/main" id="{8F702A3F-C135-84B8-B7B4-097289019F92}"/>
              </a:ext>
            </a:extLst>
          </p:cNvPr>
          <p:cNvSpPr txBox="1"/>
          <p:nvPr/>
        </p:nvSpPr>
        <p:spPr>
          <a:xfrm>
            <a:off x="6945292" y="4149926"/>
            <a:ext cx="1499714" cy="276999"/>
          </a:xfrm>
          <a:prstGeom prst="rect">
            <a:avLst/>
          </a:prstGeom>
          <a:noFill/>
        </p:spPr>
        <p:txBody>
          <a:bodyPr wrap="square" rtlCol="0">
            <a:spAutoFit/>
          </a:bodyPr>
          <a:lstStyle/>
          <a:p>
            <a:pPr algn="r"/>
            <a:r>
              <a:rPr lang="en-US" altLang="ja-JP" sz="1200"/>
              <a:t>100,000</a:t>
            </a:r>
            <a:endParaRPr kumimoji="1" lang="ja-JP" altLang="en-US" sz="1200"/>
          </a:p>
        </p:txBody>
      </p:sp>
      <p:sp>
        <p:nvSpPr>
          <p:cNvPr id="50" name="テキスト ボックス 49">
            <a:extLst>
              <a:ext uri="{FF2B5EF4-FFF2-40B4-BE49-F238E27FC236}">
                <a16:creationId xmlns:a16="http://schemas.microsoft.com/office/drawing/2014/main" id="{0C0B0BB7-D2F2-D751-B769-7EBCD095FC29}"/>
              </a:ext>
            </a:extLst>
          </p:cNvPr>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予備文字項目１～８、予備数値項目１～３の設定も可能</a:t>
            </a:r>
          </a:p>
        </p:txBody>
      </p:sp>
    </p:spTree>
    <p:extLst>
      <p:ext uri="{BB962C8B-B14F-4D97-AF65-F5344CB8AC3E}">
        <p14:creationId xmlns:p14="http://schemas.microsoft.com/office/powerpoint/2010/main" val="371251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281FC0-6A98-589D-BFD1-248218AF3E1D}"/>
              </a:ext>
            </a:extLst>
          </p:cNvPr>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タイトル 2">
            <a:extLst>
              <a:ext uri="{FF2B5EF4-FFF2-40B4-BE49-F238E27FC236}">
                <a16:creationId xmlns:a16="http://schemas.microsoft.com/office/drawing/2014/main" id="{FEEFDFFD-279A-063A-87C8-D37B344B4A7F}"/>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CF692516-17C1-0AB6-94F0-DD45BB675163}"/>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DEF40CCA-5FE3-76D0-560F-8634DC2DA93F}"/>
              </a:ext>
            </a:extLst>
          </p:cNvPr>
          <p:cNvSpPr>
            <a:spLocks noGrp="1"/>
          </p:cNvSpPr>
          <p:nvPr>
            <p:ph type="body" sz="quarter" idx="16"/>
          </p:nvPr>
        </p:nvSpPr>
        <p:spPr/>
        <p:txBody>
          <a:bodyPr/>
          <a:lstStyle/>
          <a:p>
            <a:r>
              <a:rPr kumimoji="1" lang="ja-JP" altLang="en-US"/>
              <a:t>承認作業の効率化を実現</a:t>
            </a:r>
          </a:p>
        </p:txBody>
      </p:sp>
      <p:sp>
        <p:nvSpPr>
          <p:cNvPr id="11" name="右矢印 7">
            <a:extLst>
              <a:ext uri="{FF2B5EF4-FFF2-40B4-BE49-F238E27FC236}">
                <a16:creationId xmlns:a16="http://schemas.microsoft.com/office/drawing/2014/main" id="{53150846-A82B-66AF-DD7A-0F739B0A0A07}"/>
              </a:ext>
            </a:extLst>
          </p:cNvPr>
          <p:cNvSpPr/>
          <p:nvPr/>
        </p:nvSpPr>
        <p:spPr>
          <a:xfrm>
            <a:off x="2837596" y="1459779"/>
            <a:ext cx="487119" cy="549880"/>
          </a:xfrm>
          <a:prstGeom prst="rightArrow">
            <a:avLst/>
          </a:prstGeom>
          <a:gradFill flip="none" rotWithShape="1">
            <a:gsLst>
              <a:gs pos="0">
                <a:schemeClr val="bg1"/>
              </a:gs>
              <a:gs pos="50000">
                <a:srgbClr val="80C6E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8">
            <a:extLst>
              <a:ext uri="{FF2B5EF4-FFF2-40B4-BE49-F238E27FC236}">
                <a16:creationId xmlns:a16="http://schemas.microsoft.com/office/drawing/2014/main" id="{7176CD68-983F-3A83-6CBE-7D8659CF2EDF}"/>
              </a:ext>
            </a:extLst>
          </p:cNvPr>
          <p:cNvSpPr/>
          <p:nvPr/>
        </p:nvSpPr>
        <p:spPr>
          <a:xfrm>
            <a:off x="5657810" y="1463832"/>
            <a:ext cx="487119" cy="549880"/>
          </a:xfrm>
          <a:prstGeom prst="rightArrow">
            <a:avLst/>
          </a:prstGeom>
          <a:gradFill flip="none" rotWithShape="1">
            <a:gsLst>
              <a:gs pos="0">
                <a:schemeClr val="bg1"/>
              </a:gs>
              <a:gs pos="50000">
                <a:srgbClr val="80C6E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17C0DD1C-9C86-D894-D97D-A7BA12C1F446}"/>
              </a:ext>
            </a:extLst>
          </p:cNvPr>
          <p:cNvGrpSpPr/>
          <p:nvPr/>
        </p:nvGrpSpPr>
        <p:grpSpPr>
          <a:xfrm>
            <a:off x="1426967" y="1317747"/>
            <a:ext cx="1193179" cy="833944"/>
            <a:chOff x="1589530" y="2172302"/>
            <a:chExt cx="1193179" cy="833944"/>
          </a:xfrm>
        </p:grpSpPr>
        <p:sp>
          <p:nvSpPr>
            <p:cNvPr id="14" name="フローチャート : 書類 14">
              <a:extLst>
                <a:ext uri="{FF2B5EF4-FFF2-40B4-BE49-F238E27FC236}">
                  <a16:creationId xmlns:a16="http://schemas.microsoft.com/office/drawing/2014/main" id="{74361982-319D-4DAB-4D44-CFC363EE293E}"/>
                </a:ext>
              </a:extLst>
            </p:cNvPr>
            <p:cNvSpPr/>
            <p:nvPr/>
          </p:nvSpPr>
          <p:spPr>
            <a:xfrm>
              <a:off x="1769550" y="2337216"/>
              <a:ext cx="1013159" cy="669030"/>
            </a:xfrm>
            <a:prstGeom prst="flowChartDocument">
              <a:avLst/>
            </a:prstGeom>
            <a:no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9BE00"/>
                  </a:solidFill>
                  <a:effectLst/>
                  <a:uLnTx/>
                  <a:uFillTx/>
                  <a:latin typeface="メイリオ"/>
                  <a:ea typeface="メイリオ"/>
                  <a:cs typeface="+mn-cs"/>
                </a:rPr>
                <a:t>仕訳伝票</a:t>
              </a:r>
            </a:p>
          </p:txBody>
        </p:sp>
        <p:sp>
          <p:nvSpPr>
            <p:cNvPr id="15" name="Freeform 376">
              <a:extLst>
                <a:ext uri="{FF2B5EF4-FFF2-40B4-BE49-F238E27FC236}">
                  <a16:creationId xmlns:a16="http://schemas.microsoft.com/office/drawing/2014/main" id="{E25E5D10-1C1F-4721-E14D-558A954C2EDF}"/>
                </a:ext>
              </a:extLst>
            </p:cNvPr>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6" name="グループ化 15">
            <a:extLst>
              <a:ext uri="{FF2B5EF4-FFF2-40B4-BE49-F238E27FC236}">
                <a16:creationId xmlns:a16="http://schemas.microsoft.com/office/drawing/2014/main" id="{D4C33717-13D5-7E25-47E9-9DDACA11B595}"/>
              </a:ext>
            </a:extLst>
          </p:cNvPr>
          <p:cNvGrpSpPr/>
          <p:nvPr/>
        </p:nvGrpSpPr>
        <p:grpSpPr>
          <a:xfrm>
            <a:off x="660822" y="1157465"/>
            <a:ext cx="758350" cy="1018564"/>
            <a:chOff x="359999" y="3340491"/>
            <a:chExt cx="850539" cy="1193335"/>
          </a:xfrm>
        </p:grpSpPr>
        <p:grpSp>
          <p:nvGrpSpPr>
            <p:cNvPr id="17" name="グループ化 238">
              <a:extLst>
                <a:ext uri="{FF2B5EF4-FFF2-40B4-BE49-F238E27FC236}">
                  <a16:creationId xmlns:a16="http://schemas.microsoft.com/office/drawing/2014/main" id="{89B89A2E-51B3-11AE-623B-77FAF7418A30}"/>
                </a:ext>
              </a:extLst>
            </p:cNvPr>
            <p:cNvGrpSpPr/>
            <p:nvPr/>
          </p:nvGrpSpPr>
          <p:grpSpPr>
            <a:xfrm>
              <a:off x="394405" y="3340491"/>
              <a:ext cx="786842" cy="684343"/>
              <a:chOff x="2182416" y="682625"/>
              <a:chExt cx="381000" cy="381000"/>
            </a:xfrm>
            <a:solidFill>
              <a:schemeClr val="tx2"/>
            </a:solidFill>
          </p:grpSpPr>
          <p:sp>
            <p:nvSpPr>
              <p:cNvPr id="21" name="Freeform 147">
                <a:extLst>
                  <a:ext uri="{FF2B5EF4-FFF2-40B4-BE49-F238E27FC236}">
                    <a16:creationId xmlns:a16="http://schemas.microsoft.com/office/drawing/2014/main" id="{4D5C2B19-09F0-1105-C058-33CC20F0CAAE}"/>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148">
                <a:extLst>
                  <a:ext uri="{FF2B5EF4-FFF2-40B4-BE49-F238E27FC236}">
                    <a16:creationId xmlns:a16="http://schemas.microsoft.com/office/drawing/2014/main" id="{313A4F14-5BE2-3A74-A5AB-48BDBE7D1DF5}"/>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3" name="Freeform 149">
                <a:extLst>
                  <a:ext uri="{FF2B5EF4-FFF2-40B4-BE49-F238E27FC236}">
                    <a16:creationId xmlns:a16="http://schemas.microsoft.com/office/drawing/2014/main" id="{F8F9B095-290B-8B4B-F36A-A129589CAC36}"/>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Freeform 150">
                <a:extLst>
                  <a:ext uri="{FF2B5EF4-FFF2-40B4-BE49-F238E27FC236}">
                    <a16:creationId xmlns:a16="http://schemas.microsoft.com/office/drawing/2014/main" id="{61C49053-8F6B-4D4E-FD08-EC22166D5F8A}"/>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8" name="角丸四角形 14">
              <a:extLst>
                <a:ext uri="{FF2B5EF4-FFF2-40B4-BE49-F238E27FC236}">
                  <a16:creationId xmlns:a16="http://schemas.microsoft.com/office/drawing/2014/main" id="{04BCC946-7BE2-F60B-950C-401A56C378F0}"/>
                </a:ext>
              </a:extLst>
            </p:cNvPr>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a:extLst>
                <a:ext uri="{FF2B5EF4-FFF2-40B4-BE49-F238E27FC236}">
                  <a16:creationId xmlns:a16="http://schemas.microsoft.com/office/drawing/2014/main" id="{868C0BC8-3DF8-A6EF-3DCB-73954BBC6BFA}"/>
                </a:ext>
              </a:extLst>
            </p:cNvPr>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結合子 19">
              <a:extLst>
                <a:ext uri="{FF2B5EF4-FFF2-40B4-BE49-F238E27FC236}">
                  <a16:creationId xmlns:a16="http://schemas.microsoft.com/office/drawing/2014/main" id="{9E81B9C2-33CB-889E-6E50-BCA544E4B92C}"/>
                </a:ext>
              </a:extLst>
            </p:cNvPr>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Freeform 364">
            <a:extLst>
              <a:ext uri="{FF2B5EF4-FFF2-40B4-BE49-F238E27FC236}">
                <a16:creationId xmlns:a16="http://schemas.microsoft.com/office/drawing/2014/main" id="{13D2FDEC-B88C-4447-D4EC-D9B3F89B8199}"/>
              </a:ext>
            </a:extLst>
          </p:cNvPr>
          <p:cNvSpPr>
            <a:spLocks noEditPoints="1"/>
          </p:cNvSpPr>
          <p:nvPr/>
        </p:nvSpPr>
        <p:spPr bwMode="auto">
          <a:xfrm>
            <a:off x="6339250" y="1449591"/>
            <a:ext cx="830602" cy="59080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6" name="フローチャート : 書類 14">
            <a:extLst>
              <a:ext uri="{FF2B5EF4-FFF2-40B4-BE49-F238E27FC236}">
                <a16:creationId xmlns:a16="http://schemas.microsoft.com/office/drawing/2014/main" id="{1456C771-164F-3A23-95FC-4A6D3D0A58A5}"/>
              </a:ext>
            </a:extLst>
          </p:cNvPr>
          <p:cNvSpPr/>
          <p:nvPr/>
        </p:nvSpPr>
        <p:spPr>
          <a:xfrm>
            <a:off x="7370875" y="1365382"/>
            <a:ext cx="804971" cy="498520"/>
          </a:xfrm>
          <a:prstGeom prst="flowChartDocument">
            <a:avLst/>
          </a:prstGeom>
          <a:solidFill>
            <a:schemeClr val="bg1"/>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F9BE00"/>
              </a:solidFill>
              <a:effectLst/>
              <a:uLnTx/>
              <a:uFillTx/>
              <a:latin typeface="メイリオ"/>
              <a:ea typeface="メイリオ"/>
              <a:cs typeface="+mn-cs"/>
            </a:endParaRPr>
          </a:p>
        </p:txBody>
      </p:sp>
      <p:sp>
        <p:nvSpPr>
          <p:cNvPr id="27" name="フローチャート : 書類 14">
            <a:extLst>
              <a:ext uri="{FF2B5EF4-FFF2-40B4-BE49-F238E27FC236}">
                <a16:creationId xmlns:a16="http://schemas.microsoft.com/office/drawing/2014/main" id="{E360F82C-9901-A1C7-D383-2333C23D675A}"/>
              </a:ext>
            </a:extLst>
          </p:cNvPr>
          <p:cNvSpPr/>
          <p:nvPr/>
        </p:nvSpPr>
        <p:spPr>
          <a:xfrm>
            <a:off x="7537388" y="1552615"/>
            <a:ext cx="804971" cy="498520"/>
          </a:xfrm>
          <a:prstGeom prst="flowChartDocument">
            <a:avLst/>
          </a:prstGeom>
          <a:solidFill>
            <a:schemeClr val="bg1"/>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F9BE00"/>
              </a:solidFill>
              <a:effectLst/>
              <a:uLnTx/>
              <a:uFillTx/>
              <a:latin typeface="メイリオ"/>
              <a:ea typeface="メイリオ"/>
              <a:cs typeface="+mn-cs"/>
            </a:endParaRPr>
          </a:p>
        </p:txBody>
      </p:sp>
      <p:sp>
        <p:nvSpPr>
          <p:cNvPr id="28" name="Freeform 376">
            <a:extLst>
              <a:ext uri="{FF2B5EF4-FFF2-40B4-BE49-F238E27FC236}">
                <a16:creationId xmlns:a16="http://schemas.microsoft.com/office/drawing/2014/main" id="{7D8892C8-ED79-74D2-CB56-A2C57ED2717E}"/>
              </a:ext>
            </a:extLst>
          </p:cNvPr>
          <p:cNvSpPr>
            <a:spLocks/>
          </p:cNvSpPr>
          <p:nvPr/>
        </p:nvSpPr>
        <p:spPr bwMode="auto">
          <a:xfrm>
            <a:off x="7395134" y="1425494"/>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9" name="Freeform 376">
            <a:extLst>
              <a:ext uri="{FF2B5EF4-FFF2-40B4-BE49-F238E27FC236}">
                <a16:creationId xmlns:a16="http://schemas.microsoft.com/office/drawing/2014/main" id="{47397F0E-AC18-1C5E-6D7A-148CF4EC5D3E}"/>
              </a:ext>
            </a:extLst>
          </p:cNvPr>
          <p:cNvSpPr>
            <a:spLocks/>
          </p:cNvSpPr>
          <p:nvPr/>
        </p:nvSpPr>
        <p:spPr bwMode="auto">
          <a:xfrm>
            <a:off x="7228621" y="1238261"/>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34" name="フローチャート: 結合子 33">
            <a:extLst>
              <a:ext uri="{FF2B5EF4-FFF2-40B4-BE49-F238E27FC236}">
                <a16:creationId xmlns:a16="http://schemas.microsoft.com/office/drawing/2014/main" id="{50F9092C-8516-4ACA-27E4-71954E2F9CD2}"/>
              </a:ext>
            </a:extLst>
          </p:cNvPr>
          <p:cNvSpPr/>
          <p:nvPr/>
        </p:nvSpPr>
        <p:spPr>
          <a:xfrm>
            <a:off x="3802380" y="1970893"/>
            <a:ext cx="96470" cy="3902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 書類 14">
            <a:extLst>
              <a:ext uri="{FF2B5EF4-FFF2-40B4-BE49-F238E27FC236}">
                <a16:creationId xmlns:a16="http://schemas.microsoft.com/office/drawing/2014/main" id="{95C51D4A-8F3B-EEBE-F31E-AF85715C39C4}"/>
              </a:ext>
            </a:extLst>
          </p:cNvPr>
          <p:cNvSpPr/>
          <p:nvPr/>
        </p:nvSpPr>
        <p:spPr>
          <a:xfrm>
            <a:off x="4447175" y="1451391"/>
            <a:ext cx="1013159" cy="627453"/>
          </a:xfrm>
          <a:prstGeom prst="flowChartDocument">
            <a:avLst/>
          </a:prstGeom>
          <a:no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9BE00"/>
                </a:solidFill>
                <a:effectLst/>
                <a:uLnTx/>
                <a:uFillTx/>
                <a:latin typeface="メイリオ"/>
                <a:ea typeface="メイリオ"/>
                <a:cs typeface="+mn-cs"/>
              </a:rPr>
              <a:t>仕訳伝票</a:t>
            </a:r>
          </a:p>
        </p:txBody>
      </p:sp>
      <p:pic>
        <p:nvPicPr>
          <p:cNvPr id="38" name="Picture 11">
            <a:extLst>
              <a:ext uri="{FF2B5EF4-FFF2-40B4-BE49-F238E27FC236}">
                <a16:creationId xmlns:a16="http://schemas.microsoft.com/office/drawing/2014/main" id="{AE27585B-AA11-008C-6719-C58C5716C2BA}"/>
              </a:ext>
            </a:extLst>
          </p:cNvPr>
          <p:cNvPicPr>
            <a:picLocks noChangeAspect="1" noChangeArrowheads="1"/>
          </p:cNvPicPr>
          <p:nvPr/>
        </p:nvPicPr>
        <p:blipFill>
          <a:blip r:embed="rId2" cstate="email"/>
          <a:srcRect/>
          <a:stretch>
            <a:fillRect/>
          </a:stretch>
        </p:blipFill>
        <p:spPr bwMode="auto">
          <a:xfrm>
            <a:off x="5036766" y="1098546"/>
            <a:ext cx="426864" cy="465300"/>
          </a:xfrm>
          <a:prstGeom prst="rect">
            <a:avLst/>
          </a:prstGeom>
          <a:noFill/>
          <a:ln w="9525">
            <a:noFill/>
            <a:miter lim="800000"/>
            <a:headEnd/>
            <a:tailEnd/>
          </a:ln>
          <a:effectLst/>
        </p:spPr>
      </p:pic>
      <p:sp>
        <p:nvSpPr>
          <p:cNvPr id="39" name="Freeform 376">
            <a:extLst>
              <a:ext uri="{FF2B5EF4-FFF2-40B4-BE49-F238E27FC236}">
                <a16:creationId xmlns:a16="http://schemas.microsoft.com/office/drawing/2014/main" id="{9F3CB9D3-86ED-5179-85C3-EAB24F3FD801}"/>
              </a:ext>
            </a:extLst>
          </p:cNvPr>
          <p:cNvSpPr>
            <a:spLocks/>
          </p:cNvSpPr>
          <p:nvPr/>
        </p:nvSpPr>
        <p:spPr bwMode="auto">
          <a:xfrm>
            <a:off x="4268130" y="129139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フローチャート : 書類 14">
            <a:extLst>
              <a:ext uri="{FF2B5EF4-FFF2-40B4-BE49-F238E27FC236}">
                <a16:creationId xmlns:a16="http://schemas.microsoft.com/office/drawing/2014/main" id="{A845EA2C-127E-1B3F-B7CF-9D9FB48A63D5}"/>
              </a:ext>
            </a:extLst>
          </p:cNvPr>
          <p:cNvSpPr/>
          <p:nvPr/>
        </p:nvSpPr>
        <p:spPr>
          <a:xfrm>
            <a:off x="7759410" y="1775925"/>
            <a:ext cx="804971" cy="498520"/>
          </a:xfrm>
          <a:prstGeom prst="flowChartDocument">
            <a:avLst/>
          </a:prstGeom>
          <a:solidFill>
            <a:schemeClr val="bg1"/>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9BE00"/>
                </a:solidFill>
                <a:effectLst/>
                <a:uLnTx/>
                <a:uFillTx/>
                <a:latin typeface="メイリオ"/>
                <a:ea typeface="メイリオ"/>
                <a:cs typeface="+mn-cs"/>
              </a:rPr>
              <a:t>仕訳伝票</a:t>
            </a:r>
          </a:p>
        </p:txBody>
      </p:sp>
      <p:sp>
        <p:nvSpPr>
          <p:cNvPr id="41" name="Freeform 376">
            <a:extLst>
              <a:ext uri="{FF2B5EF4-FFF2-40B4-BE49-F238E27FC236}">
                <a16:creationId xmlns:a16="http://schemas.microsoft.com/office/drawing/2014/main" id="{E01FE838-638B-DEE5-A9F3-2E5C28DEFBFB}"/>
              </a:ext>
            </a:extLst>
          </p:cNvPr>
          <p:cNvSpPr>
            <a:spLocks/>
          </p:cNvSpPr>
          <p:nvPr/>
        </p:nvSpPr>
        <p:spPr bwMode="auto">
          <a:xfrm>
            <a:off x="7604422" y="1649318"/>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44" name="二等辺三角形 43">
            <a:extLst>
              <a:ext uri="{FF2B5EF4-FFF2-40B4-BE49-F238E27FC236}">
                <a16:creationId xmlns:a16="http://schemas.microsoft.com/office/drawing/2014/main" id="{5A090376-0223-31E9-4802-D9D4A28EEA65}"/>
              </a:ext>
            </a:extLst>
          </p:cNvPr>
          <p:cNvSpPr/>
          <p:nvPr/>
        </p:nvSpPr>
        <p:spPr>
          <a:xfrm rot="1330188">
            <a:off x="389341" y="2184144"/>
            <a:ext cx="360764" cy="604813"/>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875ED042-C43D-DA68-9063-E80EF366FEA1}"/>
              </a:ext>
            </a:extLst>
          </p:cNvPr>
          <p:cNvSpPr/>
          <p:nvPr/>
        </p:nvSpPr>
        <p:spPr>
          <a:xfrm>
            <a:off x="251520" y="2396617"/>
            <a:ext cx="2772308" cy="2530883"/>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AFBB77EC-89C5-9CD3-D204-BE0E9D19AE51}"/>
              </a:ext>
            </a:extLst>
          </p:cNvPr>
          <p:cNvSpPr/>
          <p:nvPr/>
        </p:nvSpPr>
        <p:spPr>
          <a:xfrm rot="1330188">
            <a:off x="3259020" y="2184884"/>
            <a:ext cx="252028" cy="418795"/>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CE45F35-9D49-DB81-4C24-CDFB1F216DCB}"/>
              </a:ext>
            </a:extLst>
          </p:cNvPr>
          <p:cNvSpPr/>
          <p:nvPr/>
        </p:nvSpPr>
        <p:spPr>
          <a:xfrm>
            <a:off x="3107042" y="2401941"/>
            <a:ext cx="5762299" cy="2525559"/>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6" name="グループ化 45">
            <a:extLst>
              <a:ext uri="{FF2B5EF4-FFF2-40B4-BE49-F238E27FC236}">
                <a16:creationId xmlns:a16="http://schemas.microsoft.com/office/drawing/2014/main" id="{446ED59B-950A-2736-FA7F-CB7FB49D14E9}"/>
              </a:ext>
            </a:extLst>
          </p:cNvPr>
          <p:cNvGrpSpPr/>
          <p:nvPr/>
        </p:nvGrpSpPr>
        <p:grpSpPr>
          <a:xfrm>
            <a:off x="3517298" y="1187236"/>
            <a:ext cx="758350" cy="1018564"/>
            <a:chOff x="359999" y="3340491"/>
            <a:chExt cx="850539" cy="1193335"/>
          </a:xfrm>
        </p:grpSpPr>
        <p:grpSp>
          <p:nvGrpSpPr>
            <p:cNvPr id="47" name="グループ化 238">
              <a:extLst>
                <a:ext uri="{FF2B5EF4-FFF2-40B4-BE49-F238E27FC236}">
                  <a16:creationId xmlns:a16="http://schemas.microsoft.com/office/drawing/2014/main" id="{2A1A5BF9-A6D4-20BA-B7A7-FB5C9BEAA276}"/>
                </a:ext>
              </a:extLst>
            </p:cNvPr>
            <p:cNvGrpSpPr/>
            <p:nvPr/>
          </p:nvGrpSpPr>
          <p:grpSpPr>
            <a:xfrm>
              <a:off x="394405" y="3340491"/>
              <a:ext cx="786842" cy="684343"/>
              <a:chOff x="2182416" y="682625"/>
              <a:chExt cx="381000" cy="381000"/>
            </a:xfrm>
            <a:solidFill>
              <a:schemeClr val="tx2"/>
            </a:solidFill>
          </p:grpSpPr>
          <p:sp>
            <p:nvSpPr>
              <p:cNvPr id="51" name="Freeform 147">
                <a:extLst>
                  <a:ext uri="{FF2B5EF4-FFF2-40B4-BE49-F238E27FC236}">
                    <a16:creationId xmlns:a16="http://schemas.microsoft.com/office/drawing/2014/main" id="{30E58AF8-7235-FC33-7BF7-ECC2A7D497BD}"/>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2" name="Freeform 148">
                <a:extLst>
                  <a:ext uri="{FF2B5EF4-FFF2-40B4-BE49-F238E27FC236}">
                    <a16:creationId xmlns:a16="http://schemas.microsoft.com/office/drawing/2014/main" id="{9092FE7D-645A-C92F-5429-216ADF86D1C5}"/>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Freeform 149">
                <a:extLst>
                  <a:ext uri="{FF2B5EF4-FFF2-40B4-BE49-F238E27FC236}">
                    <a16:creationId xmlns:a16="http://schemas.microsoft.com/office/drawing/2014/main" id="{5C01AF30-BF1F-7555-3760-83869D399482}"/>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4" name="Freeform 150">
                <a:extLst>
                  <a:ext uri="{FF2B5EF4-FFF2-40B4-BE49-F238E27FC236}">
                    <a16:creationId xmlns:a16="http://schemas.microsoft.com/office/drawing/2014/main" id="{A6404719-244E-18B0-71A6-1A90142325E3}"/>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48" name="角丸四角形 14">
              <a:extLst>
                <a:ext uri="{FF2B5EF4-FFF2-40B4-BE49-F238E27FC236}">
                  <a16:creationId xmlns:a16="http://schemas.microsoft.com/office/drawing/2014/main" id="{6C728FBD-F6E7-1F32-B4E9-7D0A08FA73F6}"/>
                </a:ext>
              </a:extLst>
            </p:cNvPr>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台形 48">
              <a:extLst>
                <a:ext uri="{FF2B5EF4-FFF2-40B4-BE49-F238E27FC236}">
                  <a16:creationId xmlns:a16="http://schemas.microsoft.com/office/drawing/2014/main" id="{F7C18F23-6200-5DFD-1218-D20A1E0EFA49}"/>
                </a:ext>
              </a:extLst>
            </p:cNvPr>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40D2FF7D-4DAB-EC47-7451-04D882057BF2}"/>
                </a:ext>
              </a:extLst>
            </p:cNvPr>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a:extLst>
              <a:ext uri="{FF2B5EF4-FFF2-40B4-BE49-F238E27FC236}">
                <a16:creationId xmlns:a16="http://schemas.microsoft.com/office/drawing/2014/main" id="{46F8E7AD-2309-FE21-C39F-B4A9D5C9A09A}"/>
              </a:ext>
            </a:extLst>
          </p:cNvPr>
          <p:cNvSpPr/>
          <p:nvPr/>
        </p:nvSpPr>
        <p:spPr>
          <a:xfrm>
            <a:off x="267072" y="2406693"/>
            <a:ext cx="2756755" cy="4243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申し送り機能</a:t>
            </a:r>
          </a:p>
        </p:txBody>
      </p:sp>
      <p:sp>
        <p:nvSpPr>
          <p:cNvPr id="56" name="正方形/長方形 55">
            <a:extLst>
              <a:ext uri="{FF2B5EF4-FFF2-40B4-BE49-F238E27FC236}">
                <a16:creationId xmlns:a16="http://schemas.microsoft.com/office/drawing/2014/main" id="{83E156F4-BB20-F8A9-E418-5A837C45E582}"/>
              </a:ext>
            </a:extLst>
          </p:cNvPr>
          <p:cNvSpPr/>
          <p:nvPr/>
        </p:nvSpPr>
        <p:spPr>
          <a:xfrm>
            <a:off x="3111396" y="2411448"/>
            <a:ext cx="5744041" cy="4243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連続承認＋証憑表示機能</a:t>
            </a:r>
          </a:p>
        </p:txBody>
      </p:sp>
      <p:pic>
        <p:nvPicPr>
          <p:cNvPr id="67" name="図 66">
            <a:extLst>
              <a:ext uri="{FF2B5EF4-FFF2-40B4-BE49-F238E27FC236}">
                <a16:creationId xmlns:a16="http://schemas.microsoft.com/office/drawing/2014/main" id="{2836E372-0EAA-31D1-1141-9B906E46F2F9}"/>
              </a:ext>
            </a:extLst>
          </p:cNvPr>
          <p:cNvPicPr>
            <a:picLocks noChangeAspect="1"/>
          </p:cNvPicPr>
          <p:nvPr/>
        </p:nvPicPr>
        <p:blipFill>
          <a:blip r:embed="rId3"/>
          <a:stretch>
            <a:fillRect/>
          </a:stretch>
        </p:blipFill>
        <p:spPr>
          <a:xfrm>
            <a:off x="344373" y="2999401"/>
            <a:ext cx="2602151" cy="1173994"/>
          </a:xfrm>
          <a:prstGeom prst="rect">
            <a:avLst/>
          </a:prstGeom>
        </p:spPr>
      </p:pic>
      <p:sp>
        <p:nvSpPr>
          <p:cNvPr id="71" name="Freeform 46">
            <a:extLst>
              <a:ext uri="{FF2B5EF4-FFF2-40B4-BE49-F238E27FC236}">
                <a16:creationId xmlns:a16="http://schemas.microsoft.com/office/drawing/2014/main" id="{B384DB3E-32F0-2102-E6AA-9990BF2D1D13}"/>
              </a:ext>
            </a:extLst>
          </p:cNvPr>
          <p:cNvSpPr>
            <a:spLocks noEditPoints="1"/>
          </p:cNvSpPr>
          <p:nvPr/>
        </p:nvSpPr>
        <p:spPr bwMode="auto">
          <a:xfrm>
            <a:off x="3874466" y="2948401"/>
            <a:ext cx="1570852" cy="1264768"/>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304 w 453"/>
              <a:gd name="T49" fmla="*/ 247 h 365"/>
              <a:gd name="T50" fmla="*/ 259 w 453"/>
              <a:gd name="T51" fmla="*/ 202 h 365"/>
              <a:gd name="T52" fmla="*/ 239 w 453"/>
              <a:gd name="T53" fmla="*/ 221 h 365"/>
              <a:gd name="T54" fmla="*/ 211 w 453"/>
              <a:gd name="T55" fmla="*/ 136 h 365"/>
              <a:gd name="T56" fmla="*/ 295 w 453"/>
              <a:gd name="T57" fmla="*/ 165 h 365"/>
              <a:gd name="T58" fmla="*/ 276 w 453"/>
              <a:gd name="T59" fmla="*/ 184 h 365"/>
              <a:gd name="T60" fmla="*/ 322 w 453"/>
              <a:gd name="T61" fmla="*/ 230 h 365"/>
              <a:gd name="T62" fmla="*/ 304 w 453"/>
              <a:gd name="T63" fmla="*/ 247 h 365"/>
              <a:gd name="T64" fmla="*/ 189 w 453"/>
              <a:gd name="T65" fmla="*/ 115 h 365"/>
              <a:gd name="T66" fmla="*/ 189 w 453"/>
              <a:gd name="T67" fmla="*/ 107 h 365"/>
              <a:gd name="T68" fmla="*/ 163 w 453"/>
              <a:gd name="T69" fmla="*/ 80 h 365"/>
              <a:gd name="T70" fmla="*/ 154 w 453"/>
              <a:gd name="T71" fmla="*/ 80 h 365"/>
              <a:gd name="T72" fmla="*/ 154 w 453"/>
              <a:gd name="T73" fmla="*/ 89 h 365"/>
              <a:gd name="T74" fmla="*/ 181 w 453"/>
              <a:gd name="T75" fmla="*/ 115 h 365"/>
              <a:gd name="T76" fmla="*/ 185 w 453"/>
              <a:gd name="T77" fmla="*/ 117 h 365"/>
              <a:gd name="T78" fmla="*/ 189 w 453"/>
              <a:gd name="T79" fmla="*/ 115 h 365"/>
              <a:gd name="T80" fmla="*/ 181 w 453"/>
              <a:gd name="T81" fmla="*/ 134 h 365"/>
              <a:gd name="T82" fmla="*/ 175 w 453"/>
              <a:gd name="T83" fmla="*/ 127 h 365"/>
              <a:gd name="T84" fmla="*/ 138 w 453"/>
              <a:gd name="T85" fmla="*/ 124 h 365"/>
              <a:gd name="T86" fmla="*/ 131 w 453"/>
              <a:gd name="T87" fmla="*/ 129 h 365"/>
              <a:gd name="T88" fmla="*/ 137 w 453"/>
              <a:gd name="T89" fmla="*/ 136 h 365"/>
              <a:gd name="T90" fmla="*/ 174 w 453"/>
              <a:gd name="T91" fmla="*/ 139 h 365"/>
              <a:gd name="T92" fmla="*/ 175 w 453"/>
              <a:gd name="T93" fmla="*/ 139 h 365"/>
              <a:gd name="T94" fmla="*/ 181 w 453"/>
              <a:gd name="T95" fmla="*/ 134 h 365"/>
              <a:gd name="T96" fmla="*/ 208 w 453"/>
              <a:gd name="T97" fmla="*/ 106 h 365"/>
              <a:gd name="T98" fmla="*/ 213 w 453"/>
              <a:gd name="T99" fmla="*/ 100 h 365"/>
              <a:gd name="T100" fmla="*/ 210 w 453"/>
              <a:gd name="T101" fmla="*/ 63 h 365"/>
              <a:gd name="T102" fmla="*/ 204 w 453"/>
              <a:gd name="T103" fmla="*/ 57 h 365"/>
              <a:gd name="T104" fmla="*/ 198 w 453"/>
              <a:gd name="T105" fmla="*/ 64 h 365"/>
              <a:gd name="T106" fmla="*/ 202 w 453"/>
              <a:gd name="T107" fmla="*/ 101 h 365"/>
              <a:gd name="T108" fmla="*/ 208 w 453"/>
              <a:gd name="T109" fmla="*/ 106 h 365"/>
              <a:gd name="T110" fmla="*/ 208 w 453"/>
              <a:gd name="T111" fmla="*/ 10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7" y="365"/>
                  <a:pt x="127" y="365"/>
                  <a:pt x="127" y="365"/>
                </a:cubicBezTo>
                <a:cubicBezTo>
                  <a:pt x="125" y="365"/>
                  <a:pt x="122" y="363"/>
                  <a:pt x="122" y="360"/>
                </a:cubicBezTo>
                <a:cubicBezTo>
                  <a:pt x="122" y="358"/>
                  <a:pt x="125"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304" y="247"/>
                </a:moveTo>
                <a:cubicBezTo>
                  <a:pt x="259" y="202"/>
                  <a:pt x="259" y="202"/>
                  <a:pt x="259" y="202"/>
                </a:cubicBezTo>
                <a:cubicBezTo>
                  <a:pt x="239" y="221"/>
                  <a:pt x="239" y="221"/>
                  <a:pt x="239" y="221"/>
                </a:cubicBezTo>
                <a:cubicBezTo>
                  <a:pt x="211" y="136"/>
                  <a:pt x="211" y="136"/>
                  <a:pt x="211" y="136"/>
                </a:cubicBezTo>
                <a:cubicBezTo>
                  <a:pt x="295" y="165"/>
                  <a:pt x="295" y="165"/>
                  <a:pt x="295" y="165"/>
                </a:cubicBezTo>
                <a:cubicBezTo>
                  <a:pt x="276" y="184"/>
                  <a:pt x="276" y="184"/>
                  <a:pt x="276" y="184"/>
                </a:cubicBezTo>
                <a:cubicBezTo>
                  <a:pt x="322" y="230"/>
                  <a:pt x="322" y="230"/>
                  <a:pt x="322" y="230"/>
                </a:cubicBezTo>
                <a:lnTo>
                  <a:pt x="304" y="247"/>
                </a:lnTo>
                <a:close/>
                <a:moveTo>
                  <a:pt x="189" y="115"/>
                </a:moveTo>
                <a:cubicBezTo>
                  <a:pt x="192" y="113"/>
                  <a:pt x="192" y="109"/>
                  <a:pt x="189" y="107"/>
                </a:cubicBezTo>
                <a:cubicBezTo>
                  <a:pt x="163" y="80"/>
                  <a:pt x="163" y="80"/>
                  <a:pt x="163" y="80"/>
                </a:cubicBezTo>
                <a:cubicBezTo>
                  <a:pt x="161" y="78"/>
                  <a:pt x="157" y="78"/>
                  <a:pt x="154" y="80"/>
                </a:cubicBezTo>
                <a:cubicBezTo>
                  <a:pt x="152" y="82"/>
                  <a:pt x="152" y="86"/>
                  <a:pt x="154" y="89"/>
                </a:cubicBezTo>
                <a:cubicBezTo>
                  <a:pt x="181" y="115"/>
                  <a:pt x="181" y="115"/>
                  <a:pt x="181" y="115"/>
                </a:cubicBezTo>
                <a:cubicBezTo>
                  <a:pt x="182" y="116"/>
                  <a:pt x="184" y="117"/>
                  <a:pt x="185" y="117"/>
                </a:cubicBezTo>
                <a:cubicBezTo>
                  <a:pt x="187" y="117"/>
                  <a:pt x="188" y="116"/>
                  <a:pt x="189" y="115"/>
                </a:cubicBezTo>
                <a:close/>
                <a:moveTo>
                  <a:pt x="181" y="134"/>
                </a:moveTo>
                <a:cubicBezTo>
                  <a:pt x="181" y="130"/>
                  <a:pt x="179" y="127"/>
                  <a:pt x="175" y="127"/>
                </a:cubicBezTo>
                <a:cubicBezTo>
                  <a:pt x="138" y="124"/>
                  <a:pt x="138" y="124"/>
                  <a:pt x="138" y="124"/>
                </a:cubicBezTo>
                <a:cubicBezTo>
                  <a:pt x="135" y="124"/>
                  <a:pt x="132" y="126"/>
                  <a:pt x="131" y="129"/>
                </a:cubicBezTo>
                <a:cubicBezTo>
                  <a:pt x="131" y="133"/>
                  <a:pt x="134" y="136"/>
                  <a:pt x="137" y="136"/>
                </a:cubicBezTo>
                <a:cubicBezTo>
                  <a:pt x="174" y="139"/>
                  <a:pt x="174" y="139"/>
                  <a:pt x="174" y="139"/>
                </a:cubicBezTo>
                <a:cubicBezTo>
                  <a:pt x="175" y="139"/>
                  <a:pt x="175" y="139"/>
                  <a:pt x="175" y="139"/>
                </a:cubicBezTo>
                <a:cubicBezTo>
                  <a:pt x="178" y="139"/>
                  <a:pt x="181" y="137"/>
                  <a:pt x="181" y="134"/>
                </a:cubicBezTo>
                <a:close/>
                <a:moveTo>
                  <a:pt x="208" y="106"/>
                </a:moveTo>
                <a:cubicBezTo>
                  <a:pt x="211" y="106"/>
                  <a:pt x="214" y="103"/>
                  <a:pt x="213" y="100"/>
                </a:cubicBezTo>
                <a:cubicBezTo>
                  <a:pt x="210" y="63"/>
                  <a:pt x="210" y="63"/>
                  <a:pt x="210" y="63"/>
                </a:cubicBezTo>
                <a:cubicBezTo>
                  <a:pt x="210" y="59"/>
                  <a:pt x="207" y="57"/>
                  <a:pt x="204" y="57"/>
                </a:cubicBezTo>
                <a:cubicBezTo>
                  <a:pt x="200" y="57"/>
                  <a:pt x="198" y="60"/>
                  <a:pt x="198" y="64"/>
                </a:cubicBezTo>
                <a:cubicBezTo>
                  <a:pt x="202" y="101"/>
                  <a:pt x="202" y="101"/>
                  <a:pt x="202" y="101"/>
                </a:cubicBezTo>
                <a:cubicBezTo>
                  <a:pt x="202" y="104"/>
                  <a:pt x="204" y="106"/>
                  <a:pt x="208" y="106"/>
                </a:cubicBezTo>
                <a:cubicBezTo>
                  <a:pt x="208" y="106"/>
                  <a:pt x="208" y="106"/>
                  <a:pt x="208" y="106"/>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a:extLst>
              <a:ext uri="{FF2B5EF4-FFF2-40B4-BE49-F238E27FC236}">
                <a16:creationId xmlns:a16="http://schemas.microsoft.com/office/drawing/2014/main" id="{6900B7B7-49AA-B026-0EAC-7767D8DA9E24}"/>
              </a:ext>
            </a:extLst>
          </p:cNvPr>
          <p:cNvSpPr/>
          <p:nvPr/>
        </p:nvSpPr>
        <p:spPr>
          <a:xfrm>
            <a:off x="3985137" y="3065787"/>
            <a:ext cx="1349509" cy="83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a:extLst>
              <a:ext uri="{FF2B5EF4-FFF2-40B4-BE49-F238E27FC236}">
                <a16:creationId xmlns:a16="http://schemas.microsoft.com/office/drawing/2014/main" id="{EAC24A91-9287-3556-A3D9-4025583A3831}"/>
              </a:ext>
            </a:extLst>
          </p:cNvPr>
          <p:cNvGrpSpPr/>
          <p:nvPr/>
        </p:nvGrpSpPr>
        <p:grpSpPr>
          <a:xfrm>
            <a:off x="4366998" y="3092614"/>
            <a:ext cx="584764" cy="764691"/>
            <a:chOff x="1468438" y="4878388"/>
            <a:chExt cx="288925" cy="377825"/>
          </a:xfrm>
        </p:grpSpPr>
        <p:sp>
          <p:nvSpPr>
            <p:cNvPr id="91" name="Freeform 47">
              <a:extLst>
                <a:ext uri="{FF2B5EF4-FFF2-40B4-BE49-F238E27FC236}">
                  <a16:creationId xmlns:a16="http://schemas.microsoft.com/office/drawing/2014/main" id="{DCB28AD4-9E27-3572-0B73-6D752EB6AF9F}"/>
                </a:ext>
              </a:extLst>
            </p:cNvPr>
            <p:cNvSpPr>
              <a:spLocks noEditPoints="1"/>
            </p:cNvSpPr>
            <p:nvPr/>
          </p:nvSpPr>
          <p:spPr bwMode="auto">
            <a:xfrm>
              <a:off x="1468438" y="4878388"/>
              <a:ext cx="288925" cy="377825"/>
            </a:xfrm>
            <a:custGeom>
              <a:avLst/>
              <a:gdLst>
                <a:gd name="T0" fmla="*/ 137 w 182"/>
                <a:gd name="T1" fmla="*/ 45 h 238"/>
                <a:gd name="T2" fmla="*/ 182 w 182"/>
                <a:gd name="T3" fmla="*/ 45 h 238"/>
                <a:gd name="T4" fmla="*/ 182 w 182"/>
                <a:gd name="T5" fmla="*/ 238 h 238"/>
                <a:gd name="T6" fmla="*/ 0 w 182"/>
                <a:gd name="T7" fmla="*/ 238 h 238"/>
                <a:gd name="T8" fmla="*/ 0 w 182"/>
                <a:gd name="T9" fmla="*/ 0 h 238"/>
                <a:gd name="T10" fmla="*/ 137 w 182"/>
                <a:gd name="T11" fmla="*/ 0 h 238"/>
                <a:gd name="T12" fmla="*/ 137 w 182"/>
                <a:gd name="T13" fmla="*/ 45 h 238"/>
                <a:gd name="T14" fmla="*/ 141 w 182"/>
                <a:gd name="T15" fmla="*/ 0 h 238"/>
                <a:gd name="T16" fmla="*/ 141 w 182"/>
                <a:gd name="T17" fmla="*/ 41 h 238"/>
                <a:gd name="T18" fmla="*/ 182 w 182"/>
                <a:gd name="T19" fmla="*/ 41 h 238"/>
                <a:gd name="T20" fmla="*/ 141 w 182"/>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38">
                  <a:moveTo>
                    <a:pt x="137" y="45"/>
                  </a:moveTo>
                  <a:lnTo>
                    <a:pt x="182" y="45"/>
                  </a:lnTo>
                  <a:lnTo>
                    <a:pt x="182" y="238"/>
                  </a:lnTo>
                  <a:lnTo>
                    <a:pt x="0" y="238"/>
                  </a:lnTo>
                  <a:lnTo>
                    <a:pt x="0" y="0"/>
                  </a:lnTo>
                  <a:lnTo>
                    <a:pt x="137" y="0"/>
                  </a:lnTo>
                  <a:lnTo>
                    <a:pt x="137" y="45"/>
                  </a:lnTo>
                  <a:close/>
                  <a:moveTo>
                    <a:pt x="141" y="0"/>
                  </a:moveTo>
                  <a:lnTo>
                    <a:pt x="141" y="41"/>
                  </a:lnTo>
                  <a:lnTo>
                    <a:pt x="182" y="41"/>
                  </a:lnTo>
                  <a:lnTo>
                    <a:pt x="141" y="0"/>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48">
              <a:extLst>
                <a:ext uri="{FF2B5EF4-FFF2-40B4-BE49-F238E27FC236}">
                  <a16:creationId xmlns:a16="http://schemas.microsoft.com/office/drawing/2014/main" id="{E80A4D66-96CA-015A-E3B1-B552BD261333}"/>
                </a:ext>
              </a:extLst>
            </p:cNvPr>
            <p:cNvSpPr>
              <a:spLocks noChangeArrowheads="1"/>
            </p:cNvSpPr>
            <p:nvPr/>
          </p:nvSpPr>
          <p:spPr bwMode="auto">
            <a:xfrm>
              <a:off x="1500188" y="497681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49">
              <a:extLst>
                <a:ext uri="{FF2B5EF4-FFF2-40B4-BE49-F238E27FC236}">
                  <a16:creationId xmlns:a16="http://schemas.microsoft.com/office/drawing/2014/main" id="{39BF1DDB-55F8-0598-8E5F-4DACA2265827}"/>
                </a:ext>
              </a:extLst>
            </p:cNvPr>
            <p:cNvSpPr>
              <a:spLocks noChangeArrowheads="1"/>
            </p:cNvSpPr>
            <p:nvPr/>
          </p:nvSpPr>
          <p:spPr bwMode="auto">
            <a:xfrm>
              <a:off x="1500188" y="510540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50">
              <a:extLst>
                <a:ext uri="{FF2B5EF4-FFF2-40B4-BE49-F238E27FC236}">
                  <a16:creationId xmlns:a16="http://schemas.microsoft.com/office/drawing/2014/main" id="{8EA2358D-EE73-E90B-B196-0F5EE3C33350}"/>
                </a:ext>
              </a:extLst>
            </p:cNvPr>
            <p:cNvSpPr>
              <a:spLocks noChangeArrowheads="1"/>
            </p:cNvSpPr>
            <p:nvPr/>
          </p:nvSpPr>
          <p:spPr bwMode="auto">
            <a:xfrm>
              <a:off x="1516063"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51">
              <a:extLst>
                <a:ext uri="{FF2B5EF4-FFF2-40B4-BE49-F238E27FC236}">
                  <a16:creationId xmlns:a16="http://schemas.microsoft.com/office/drawing/2014/main" id="{AC27549C-9501-06FA-0DCC-804070E5DF74}"/>
                </a:ext>
              </a:extLst>
            </p:cNvPr>
            <p:cNvSpPr>
              <a:spLocks/>
            </p:cNvSpPr>
            <p:nvPr/>
          </p:nvSpPr>
          <p:spPr bwMode="auto">
            <a:xfrm>
              <a:off x="1555751" y="5003801"/>
              <a:ext cx="76200" cy="79375"/>
            </a:xfrm>
            <a:custGeom>
              <a:avLst/>
              <a:gdLst>
                <a:gd name="T0" fmla="*/ 299 w 299"/>
                <a:gd name="T1" fmla="*/ 314 h 314"/>
                <a:gd name="T2" fmla="*/ 188 w 299"/>
                <a:gd name="T3" fmla="*/ 314 h 314"/>
                <a:gd name="T4" fmla="*/ 73 w 299"/>
                <a:gd name="T5" fmla="*/ 93 h 314"/>
                <a:gd name="T6" fmla="*/ 71 w 299"/>
                <a:gd name="T7" fmla="*/ 93 h 314"/>
                <a:gd name="T8" fmla="*/ 75 w 299"/>
                <a:gd name="T9" fmla="*/ 173 h 314"/>
                <a:gd name="T10" fmla="*/ 75 w 299"/>
                <a:gd name="T11" fmla="*/ 314 h 314"/>
                <a:gd name="T12" fmla="*/ 0 w 299"/>
                <a:gd name="T13" fmla="*/ 314 h 314"/>
                <a:gd name="T14" fmla="*/ 0 w 299"/>
                <a:gd name="T15" fmla="*/ 0 h 314"/>
                <a:gd name="T16" fmla="*/ 111 w 299"/>
                <a:gd name="T17" fmla="*/ 0 h 314"/>
                <a:gd name="T18" fmla="*/ 225 w 299"/>
                <a:gd name="T19" fmla="*/ 219 h 314"/>
                <a:gd name="T20" fmla="*/ 226 w 299"/>
                <a:gd name="T21" fmla="*/ 219 h 314"/>
                <a:gd name="T22" fmla="*/ 223 w 299"/>
                <a:gd name="T23" fmla="*/ 142 h 314"/>
                <a:gd name="T24" fmla="*/ 223 w 299"/>
                <a:gd name="T25" fmla="*/ 0 h 314"/>
                <a:gd name="T26" fmla="*/ 299 w 299"/>
                <a:gd name="T27" fmla="*/ 0 h 314"/>
                <a:gd name="T28" fmla="*/ 299 w 299"/>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4">
                  <a:moveTo>
                    <a:pt x="299" y="314"/>
                  </a:moveTo>
                  <a:cubicBezTo>
                    <a:pt x="188" y="314"/>
                    <a:pt x="188" y="314"/>
                    <a:pt x="188" y="314"/>
                  </a:cubicBezTo>
                  <a:cubicBezTo>
                    <a:pt x="73" y="93"/>
                    <a:pt x="73" y="93"/>
                    <a:pt x="73" y="93"/>
                  </a:cubicBezTo>
                  <a:cubicBezTo>
                    <a:pt x="71" y="93"/>
                    <a:pt x="71" y="93"/>
                    <a:pt x="71" y="93"/>
                  </a:cubicBezTo>
                  <a:cubicBezTo>
                    <a:pt x="74" y="128"/>
                    <a:pt x="75" y="155"/>
                    <a:pt x="75" y="173"/>
                  </a:cubicBezTo>
                  <a:cubicBezTo>
                    <a:pt x="75" y="314"/>
                    <a:pt x="75" y="314"/>
                    <a:pt x="75" y="314"/>
                  </a:cubicBezTo>
                  <a:cubicBezTo>
                    <a:pt x="0" y="314"/>
                    <a:pt x="0" y="314"/>
                    <a:pt x="0" y="314"/>
                  </a:cubicBezTo>
                  <a:cubicBezTo>
                    <a:pt x="0" y="0"/>
                    <a:pt x="0" y="0"/>
                    <a:pt x="0" y="0"/>
                  </a:cubicBezTo>
                  <a:cubicBezTo>
                    <a:pt x="111" y="0"/>
                    <a:pt x="111" y="0"/>
                    <a:pt x="111" y="0"/>
                  </a:cubicBezTo>
                  <a:cubicBezTo>
                    <a:pt x="225" y="219"/>
                    <a:pt x="225" y="219"/>
                    <a:pt x="225" y="219"/>
                  </a:cubicBezTo>
                  <a:cubicBezTo>
                    <a:pt x="226" y="219"/>
                    <a:pt x="226" y="219"/>
                    <a:pt x="226" y="219"/>
                  </a:cubicBezTo>
                  <a:cubicBezTo>
                    <a:pt x="224" y="187"/>
                    <a:pt x="223" y="162"/>
                    <a:pt x="223" y="142"/>
                  </a:cubicBezTo>
                  <a:cubicBezTo>
                    <a:pt x="223" y="0"/>
                    <a:pt x="223" y="0"/>
                    <a:pt x="223" y="0"/>
                  </a:cubicBezTo>
                  <a:cubicBezTo>
                    <a:pt x="299" y="0"/>
                    <a:pt x="299" y="0"/>
                    <a:pt x="299" y="0"/>
                  </a:cubicBezTo>
                  <a:lnTo>
                    <a:pt x="299"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52">
              <a:extLst>
                <a:ext uri="{FF2B5EF4-FFF2-40B4-BE49-F238E27FC236}">
                  <a16:creationId xmlns:a16="http://schemas.microsoft.com/office/drawing/2014/main" id="{5865B419-FE1F-E54F-23F5-859A89CB842F}"/>
                </a:ext>
              </a:extLst>
            </p:cNvPr>
            <p:cNvSpPr>
              <a:spLocks/>
            </p:cNvSpPr>
            <p:nvPr/>
          </p:nvSpPr>
          <p:spPr bwMode="auto">
            <a:xfrm>
              <a:off x="1639888" y="5003801"/>
              <a:ext cx="77788" cy="79375"/>
            </a:xfrm>
            <a:custGeom>
              <a:avLst/>
              <a:gdLst>
                <a:gd name="T0" fmla="*/ 210 w 305"/>
                <a:gd name="T1" fmla="*/ 0 h 314"/>
                <a:gd name="T2" fmla="*/ 305 w 305"/>
                <a:gd name="T3" fmla="*/ 0 h 314"/>
                <a:gd name="T4" fmla="*/ 202 w 305"/>
                <a:gd name="T5" fmla="*/ 314 h 314"/>
                <a:gd name="T6" fmla="*/ 102 w 305"/>
                <a:gd name="T7" fmla="*/ 314 h 314"/>
                <a:gd name="T8" fmla="*/ 0 w 305"/>
                <a:gd name="T9" fmla="*/ 0 h 314"/>
                <a:gd name="T10" fmla="*/ 95 w 305"/>
                <a:gd name="T11" fmla="*/ 0 h 314"/>
                <a:gd name="T12" fmla="*/ 138 w 305"/>
                <a:gd name="T13" fmla="*/ 160 h 314"/>
                <a:gd name="T14" fmla="*/ 152 w 305"/>
                <a:gd name="T15" fmla="*/ 233 h 314"/>
                <a:gd name="T16" fmla="*/ 158 w 305"/>
                <a:gd name="T17" fmla="*/ 196 h 314"/>
                <a:gd name="T18" fmla="*/ 166 w 305"/>
                <a:gd name="T19" fmla="*/ 160 h 314"/>
                <a:gd name="T20" fmla="*/ 210 w 305"/>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4">
                  <a:moveTo>
                    <a:pt x="210" y="0"/>
                  </a:moveTo>
                  <a:cubicBezTo>
                    <a:pt x="305" y="0"/>
                    <a:pt x="305" y="0"/>
                    <a:pt x="305" y="0"/>
                  </a:cubicBezTo>
                  <a:cubicBezTo>
                    <a:pt x="202" y="314"/>
                    <a:pt x="202" y="314"/>
                    <a:pt x="202" y="314"/>
                  </a:cubicBezTo>
                  <a:cubicBezTo>
                    <a:pt x="102" y="314"/>
                    <a:pt x="102" y="314"/>
                    <a:pt x="102" y="314"/>
                  </a:cubicBezTo>
                  <a:cubicBezTo>
                    <a:pt x="0" y="0"/>
                    <a:pt x="0" y="0"/>
                    <a:pt x="0" y="0"/>
                  </a:cubicBezTo>
                  <a:cubicBezTo>
                    <a:pt x="95" y="0"/>
                    <a:pt x="95" y="0"/>
                    <a:pt x="95" y="0"/>
                  </a:cubicBezTo>
                  <a:cubicBezTo>
                    <a:pt x="138" y="160"/>
                    <a:pt x="138" y="160"/>
                    <a:pt x="138" y="160"/>
                  </a:cubicBezTo>
                  <a:cubicBezTo>
                    <a:pt x="147" y="195"/>
                    <a:pt x="152" y="220"/>
                    <a:pt x="152" y="233"/>
                  </a:cubicBezTo>
                  <a:cubicBezTo>
                    <a:pt x="153" y="223"/>
                    <a:pt x="155" y="211"/>
                    <a:pt x="158" y="196"/>
                  </a:cubicBezTo>
                  <a:cubicBezTo>
                    <a:pt x="161" y="181"/>
                    <a:pt x="164" y="169"/>
                    <a:pt x="166" y="16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53">
              <a:extLst>
                <a:ext uri="{FF2B5EF4-FFF2-40B4-BE49-F238E27FC236}">
                  <a16:creationId xmlns:a16="http://schemas.microsoft.com/office/drawing/2014/main" id="{BF2E1BE2-6981-D948-C467-5C63FDB1C01D}"/>
                </a:ext>
              </a:extLst>
            </p:cNvPr>
            <p:cNvSpPr>
              <a:spLocks/>
            </p:cNvSpPr>
            <p:nvPr/>
          </p:nvSpPr>
          <p:spPr bwMode="auto">
            <a:xfrm>
              <a:off x="1500188" y="5133976"/>
              <a:ext cx="225425" cy="90488"/>
            </a:xfrm>
            <a:custGeom>
              <a:avLst/>
              <a:gdLst>
                <a:gd name="T0" fmla="*/ 850 w 885"/>
                <a:gd name="T1" fmla="*/ 355 h 355"/>
                <a:gd name="T2" fmla="*/ 35 w 885"/>
                <a:gd name="T3" fmla="*/ 355 h 355"/>
                <a:gd name="T4" fmla="*/ 0 w 885"/>
                <a:gd name="T5" fmla="*/ 319 h 355"/>
                <a:gd name="T6" fmla="*/ 0 w 885"/>
                <a:gd name="T7" fmla="*/ 36 h 355"/>
                <a:gd name="T8" fmla="*/ 35 w 885"/>
                <a:gd name="T9" fmla="*/ 0 h 355"/>
                <a:gd name="T10" fmla="*/ 850 w 885"/>
                <a:gd name="T11" fmla="*/ 0 h 355"/>
                <a:gd name="T12" fmla="*/ 885 w 885"/>
                <a:gd name="T13" fmla="*/ 36 h 355"/>
                <a:gd name="T14" fmla="*/ 885 w 885"/>
                <a:gd name="T15" fmla="*/ 319 h 355"/>
                <a:gd name="T16" fmla="*/ 850 w 885"/>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355">
                  <a:moveTo>
                    <a:pt x="850" y="355"/>
                  </a:moveTo>
                  <a:cubicBezTo>
                    <a:pt x="35" y="355"/>
                    <a:pt x="35" y="355"/>
                    <a:pt x="35" y="355"/>
                  </a:cubicBezTo>
                  <a:cubicBezTo>
                    <a:pt x="15" y="355"/>
                    <a:pt x="0" y="339"/>
                    <a:pt x="0" y="319"/>
                  </a:cubicBezTo>
                  <a:cubicBezTo>
                    <a:pt x="0" y="36"/>
                    <a:pt x="0" y="36"/>
                    <a:pt x="0" y="36"/>
                  </a:cubicBezTo>
                  <a:cubicBezTo>
                    <a:pt x="0" y="16"/>
                    <a:pt x="15" y="0"/>
                    <a:pt x="35" y="0"/>
                  </a:cubicBezTo>
                  <a:cubicBezTo>
                    <a:pt x="850" y="0"/>
                    <a:pt x="850" y="0"/>
                    <a:pt x="850" y="0"/>
                  </a:cubicBezTo>
                  <a:cubicBezTo>
                    <a:pt x="869" y="0"/>
                    <a:pt x="885" y="16"/>
                    <a:pt x="885" y="36"/>
                  </a:cubicBezTo>
                  <a:cubicBezTo>
                    <a:pt x="885" y="319"/>
                    <a:pt x="885" y="319"/>
                    <a:pt x="885" y="319"/>
                  </a:cubicBezTo>
                  <a:cubicBezTo>
                    <a:pt x="885" y="339"/>
                    <a:pt x="869" y="355"/>
                    <a:pt x="850" y="3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54">
              <a:extLst>
                <a:ext uri="{FF2B5EF4-FFF2-40B4-BE49-F238E27FC236}">
                  <a16:creationId xmlns:a16="http://schemas.microsoft.com/office/drawing/2014/main" id="{86A5F87A-629A-F15D-937D-CDEA70A48F47}"/>
                </a:ext>
              </a:extLst>
            </p:cNvPr>
            <p:cNvSpPr>
              <a:spLocks noEditPoints="1"/>
            </p:cNvSpPr>
            <p:nvPr/>
          </p:nvSpPr>
          <p:spPr bwMode="auto">
            <a:xfrm>
              <a:off x="1547813" y="5154613"/>
              <a:ext cx="34925" cy="50800"/>
            </a:xfrm>
            <a:custGeom>
              <a:avLst/>
              <a:gdLst>
                <a:gd name="T0" fmla="*/ 137 w 137"/>
                <a:gd name="T1" fmla="*/ 62 h 199"/>
                <a:gd name="T2" fmla="*/ 117 w 137"/>
                <a:gd name="T3" fmla="*/ 111 h 199"/>
                <a:gd name="T4" fmla="*/ 60 w 137"/>
                <a:gd name="T5" fmla="*/ 128 h 199"/>
                <a:gd name="T6" fmla="*/ 42 w 137"/>
                <a:gd name="T7" fmla="*/ 128 h 199"/>
                <a:gd name="T8" fmla="*/ 42 w 137"/>
                <a:gd name="T9" fmla="*/ 199 h 199"/>
                <a:gd name="T10" fmla="*/ 0 w 137"/>
                <a:gd name="T11" fmla="*/ 199 h 199"/>
                <a:gd name="T12" fmla="*/ 0 w 137"/>
                <a:gd name="T13" fmla="*/ 0 h 199"/>
                <a:gd name="T14" fmla="*/ 63 w 137"/>
                <a:gd name="T15" fmla="*/ 0 h 199"/>
                <a:gd name="T16" fmla="*/ 118 w 137"/>
                <a:gd name="T17" fmla="*/ 16 h 199"/>
                <a:gd name="T18" fmla="*/ 137 w 137"/>
                <a:gd name="T19" fmla="*/ 62 h 199"/>
                <a:gd name="T20" fmla="*/ 42 w 137"/>
                <a:gd name="T21" fmla="*/ 94 h 199"/>
                <a:gd name="T22" fmla="*/ 56 w 137"/>
                <a:gd name="T23" fmla="*/ 94 h 199"/>
                <a:gd name="T24" fmla="*/ 85 w 137"/>
                <a:gd name="T25" fmla="*/ 86 h 199"/>
                <a:gd name="T26" fmla="*/ 95 w 137"/>
                <a:gd name="T27" fmla="*/ 64 h 199"/>
                <a:gd name="T28" fmla="*/ 87 w 137"/>
                <a:gd name="T29" fmla="*/ 42 h 199"/>
                <a:gd name="T30" fmla="*/ 61 w 137"/>
                <a:gd name="T31" fmla="*/ 35 h 199"/>
                <a:gd name="T32" fmla="*/ 42 w 137"/>
                <a:gd name="T33" fmla="*/ 35 h 199"/>
                <a:gd name="T34" fmla="*/ 42 w 137"/>
                <a:gd name="T3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9">
                  <a:moveTo>
                    <a:pt x="137" y="62"/>
                  </a:moveTo>
                  <a:cubicBezTo>
                    <a:pt x="137" y="84"/>
                    <a:pt x="131" y="100"/>
                    <a:pt x="117" y="111"/>
                  </a:cubicBezTo>
                  <a:cubicBezTo>
                    <a:pt x="104" y="123"/>
                    <a:pt x="85" y="128"/>
                    <a:pt x="60" y="128"/>
                  </a:cubicBezTo>
                  <a:cubicBezTo>
                    <a:pt x="42" y="128"/>
                    <a:pt x="42" y="128"/>
                    <a:pt x="42" y="128"/>
                  </a:cubicBezTo>
                  <a:cubicBezTo>
                    <a:pt x="42" y="199"/>
                    <a:pt x="42" y="199"/>
                    <a:pt x="42" y="199"/>
                  </a:cubicBezTo>
                  <a:cubicBezTo>
                    <a:pt x="0" y="199"/>
                    <a:pt x="0" y="199"/>
                    <a:pt x="0" y="199"/>
                  </a:cubicBezTo>
                  <a:cubicBezTo>
                    <a:pt x="0" y="0"/>
                    <a:pt x="0" y="0"/>
                    <a:pt x="0" y="0"/>
                  </a:cubicBezTo>
                  <a:cubicBezTo>
                    <a:pt x="63" y="0"/>
                    <a:pt x="63" y="0"/>
                    <a:pt x="63" y="0"/>
                  </a:cubicBezTo>
                  <a:cubicBezTo>
                    <a:pt x="88" y="0"/>
                    <a:pt x="106" y="5"/>
                    <a:pt x="118" y="16"/>
                  </a:cubicBezTo>
                  <a:cubicBezTo>
                    <a:pt x="131" y="26"/>
                    <a:pt x="137" y="41"/>
                    <a:pt x="137" y="62"/>
                  </a:cubicBezTo>
                  <a:close/>
                  <a:moveTo>
                    <a:pt x="42" y="94"/>
                  </a:moveTo>
                  <a:cubicBezTo>
                    <a:pt x="56" y="94"/>
                    <a:pt x="56" y="94"/>
                    <a:pt x="56" y="94"/>
                  </a:cubicBezTo>
                  <a:cubicBezTo>
                    <a:pt x="69" y="94"/>
                    <a:pt x="79" y="91"/>
                    <a:pt x="85" y="86"/>
                  </a:cubicBezTo>
                  <a:cubicBezTo>
                    <a:pt x="91" y="81"/>
                    <a:pt x="95" y="73"/>
                    <a:pt x="95" y="64"/>
                  </a:cubicBezTo>
                  <a:cubicBezTo>
                    <a:pt x="95" y="54"/>
                    <a:pt x="92" y="46"/>
                    <a:pt x="87" y="42"/>
                  </a:cubicBezTo>
                  <a:cubicBezTo>
                    <a:pt x="81" y="37"/>
                    <a:pt x="73" y="35"/>
                    <a:pt x="61" y="35"/>
                  </a:cubicBezTo>
                  <a:cubicBezTo>
                    <a:pt x="42" y="35"/>
                    <a:pt x="42" y="35"/>
                    <a:pt x="42" y="35"/>
                  </a:cubicBezTo>
                  <a:lnTo>
                    <a:pt x="42" y="94"/>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55">
              <a:extLst>
                <a:ext uri="{FF2B5EF4-FFF2-40B4-BE49-F238E27FC236}">
                  <a16:creationId xmlns:a16="http://schemas.microsoft.com/office/drawing/2014/main" id="{82E84743-5A9B-E590-54B0-767EA5BF03F1}"/>
                </a:ext>
              </a:extLst>
            </p:cNvPr>
            <p:cNvSpPr>
              <a:spLocks noEditPoints="1"/>
            </p:cNvSpPr>
            <p:nvPr/>
          </p:nvSpPr>
          <p:spPr bwMode="auto">
            <a:xfrm>
              <a:off x="1595438" y="5154613"/>
              <a:ext cx="42863" cy="50800"/>
            </a:xfrm>
            <a:custGeom>
              <a:avLst/>
              <a:gdLst>
                <a:gd name="T0" fmla="*/ 165 w 165"/>
                <a:gd name="T1" fmla="*/ 98 h 199"/>
                <a:gd name="T2" fmla="*/ 137 w 165"/>
                <a:gd name="T3" fmla="*/ 173 h 199"/>
                <a:gd name="T4" fmla="*/ 57 w 165"/>
                <a:gd name="T5" fmla="*/ 199 h 199"/>
                <a:gd name="T6" fmla="*/ 0 w 165"/>
                <a:gd name="T7" fmla="*/ 199 h 199"/>
                <a:gd name="T8" fmla="*/ 0 w 165"/>
                <a:gd name="T9" fmla="*/ 0 h 199"/>
                <a:gd name="T10" fmla="*/ 63 w 165"/>
                <a:gd name="T11" fmla="*/ 0 h 199"/>
                <a:gd name="T12" fmla="*/ 139 w 165"/>
                <a:gd name="T13" fmla="*/ 26 h 199"/>
                <a:gd name="T14" fmla="*/ 165 w 165"/>
                <a:gd name="T15" fmla="*/ 98 h 199"/>
                <a:gd name="T16" fmla="*/ 122 w 165"/>
                <a:gd name="T17" fmla="*/ 99 h 199"/>
                <a:gd name="T18" fmla="*/ 65 w 165"/>
                <a:gd name="T19" fmla="*/ 35 h 199"/>
                <a:gd name="T20" fmla="*/ 42 w 165"/>
                <a:gd name="T21" fmla="*/ 35 h 199"/>
                <a:gd name="T22" fmla="*/ 42 w 165"/>
                <a:gd name="T23" fmla="*/ 164 h 199"/>
                <a:gd name="T24" fmla="*/ 61 w 165"/>
                <a:gd name="T25" fmla="*/ 164 h 199"/>
                <a:gd name="T26" fmla="*/ 122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0"/>
                    <a:pt x="156" y="156"/>
                    <a:pt x="137" y="173"/>
                  </a:cubicBezTo>
                  <a:cubicBezTo>
                    <a:pt x="119" y="190"/>
                    <a:pt x="92" y="199"/>
                    <a:pt x="57" y="199"/>
                  </a:cubicBezTo>
                  <a:cubicBezTo>
                    <a:pt x="0" y="199"/>
                    <a:pt x="0" y="199"/>
                    <a:pt x="0" y="199"/>
                  </a:cubicBezTo>
                  <a:cubicBezTo>
                    <a:pt x="0" y="0"/>
                    <a:pt x="0" y="0"/>
                    <a:pt x="0" y="0"/>
                  </a:cubicBezTo>
                  <a:cubicBezTo>
                    <a:pt x="63" y="0"/>
                    <a:pt x="63" y="0"/>
                    <a:pt x="63" y="0"/>
                  </a:cubicBezTo>
                  <a:cubicBezTo>
                    <a:pt x="95" y="0"/>
                    <a:pt x="121" y="9"/>
                    <a:pt x="139" y="26"/>
                  </a:cubicBezTo>
                  <a:cubicBezTo>
                    <a:pt x="156" y="43"/>
                    <a:pt x="165" y="67"/>
                    <a:pt x="165" y="98"/>
                  </a:cubicBezTo>
                  <a:close/>
                  <a:moveTo>
                    <a:pt x="122" y="99"/>
                  </a:moveTo>
                  <a:cubicBezTo>
                    <a:pt x="122" y="56"/>
                    <a:pt x="103" y="35"/>
                    <a:pt x="65" y="35"/>
                  </a:cubicBezTo>
                  <a:cubicBezTo>
                    <a:pt x="42" y="35"/>
                    <a:pt x="42" y="35"/>
                    <a:pt x="42" y="35"/>
                  </a:cubicBezTo>
                  <a:cubicBezTo>
                    <a:pt x="42" y="164"/>
                    <a:pt x="42" y="164"/>
                    <a:pt x="42" y="164"/>
                  </a:cubicBezTo>
                  <a:cubicBezTo>
                    <a:pt x="61" y="164"/>
                    <a:pt x="61" y="164"/>
                    <a:pt x="61" y="164"/>
                  </a:cubicBezTo>
                  <a:cubicBezTo>
                    <a:pt x="101" y="164"/>
                    <a:pt x="122" y="142"/>
                    <a:pt x="122" y="99"/>
                  </a:cubicBez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56">
              <a:extLst>
                <a:ext uri="{FF2B5EF4-FFF2-40B4-BE49-F238E27FC236}">
                  <a16:creationId xmlns:a16="http://schemas.microsoft.com/office/drawing/2014/main" id="{114268BC-E18B-F9E9-5CF0-626C7A013B6E}"/>
                </a:ext>
              </a:extLst>
            </p:cNvPr>
            <p:cNvSpPr>
              <a:spLocks/>
            </p:cNvSpPr>
            <p:nvPr/>
          </p:nvSpPr>
          <p:spPr bwMode="auto">
            <a:xfrm>
              <a:off x="1652588" y="5154613"/>
              <a:ext cx="28575" cy="50800"/>
            </a:xfrm>
            <a:custGeom>
              <a:avLst/>
              <a:gdLst>
                <a:gd name="T0" fmla="*/ 6 w 18"/>
                <a:gd name="T1" fmla="*/ 32 h 32"/>
                <a:gd name="T2" fmla="*/ 0 w 18"/>
                <a:gd name="T3" fmla="*/ 32 h 32"/>
                <a:gd name="T4" fmla="*/ 0 w 18"/>
                <a:gd name="T5" fmla="*/ 0 h 32"/>
                <a:gd name="T6" fmla="*/ 18 w 18"/>
                <a:gd name="T7" fmla="*/ 0 h 32"/>
                <a:gd name="T8" fmla="*/ 18 w 18"/>
                <a:gd name="T9" fmla="*/ 5 h 32"/>
                <a:gd name="T10" fmla="*/ 6 w 18"/>
                <a:gd name="T11" fmla="*/ 5 h 32"/>
                <a:gd name="T12" fmla="*/ 6 w 18"/>
                <a:gd name="T13" fmla="*/ 14 h 32"/>
                <a:gd name="T14" fmla="*/ 17 w 18"/>
                <a:gd name="T15" fmla="*/ 14 h 32"/>
                <a:gd name="T16" fmla="*/ 17 w 18"/>
                <a:gd name="T17" fmla="*/ 19 h 32"/>
                <a:gd name="T18" fmla="*/ 6 w 18"/>
                <a:gd name="T19" fmla="*/ 19 h 32"/>
                <a:gd name="T20" fmla="*/ 6 w 18"/>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6" y="32"/>
                  </a:moveTo>
                  <a:lnTo>
                    <a:pt x="0" y="32"/>
                  </a:lnTo>
                  <a:lnTo>
                    <a:pt x="0" y="0"/>
                  </a:lnTo>
                  <a:lnTo>
                    <a:pt x="18" y="0"/>
                  </a:lnTo>
                  <a:lnTo>
                    <a:pt x="18" y="5"/>
                  </a:lnTo>
                  <a:lnTo>
                    <a:pt x="6" y="5"/>
                  </a:lnTo>
                  <a:lnTo>
                    <a:pt x="6" y="14"/>
                  </a:lnTo>
                  <a:lnTo>
                    <a:pt x="17" y="14"/>
                  </a:lnTo>
                  <a:lnTo>
                    <a:pt x="17" y="19"/>
                  </a:lnTo>
                  <a:lnTo>
                    <a:pt x="6" y="19"/>
                  </a:lnTo>
                  <a:lnTo>
                    <a:pt x="6" y="32"/>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6" name="テキスト ボックス 105">
            <a:extLst>
              <a:ext uri="{FF2B5EF4-FFF2-40B4-BE49-F238E27FC236}">
                <a16:creationId xmlns:a16="http://schemas.microsoft.com/office/drawing/2014/main" id="{5C69D372-05EC-C5DA-90E1-BA3A3A972FC9}"/>
              </a:ext>
            </a:extLst>
          </p:cNvPr>
          <p:cNvSpPr txBox="1"/>
          <p:nvPr/>
        </p:nvSpPr>
        <p:spPr>
          <a:xfrm>
            <a:off x="1222999" y="898845"/>
            <a:ext cx="877163" cy="369332"/>
          </a:xfrm>
          <a:prstGeom prst="rect">
            <a:avLst/>
          </a:prstGeom>
          <a:noFill/>
        </p:spPr>
        <p:txBody>
          <a:bodyPr wrap="none" rtlCol="0">
            <a:spAutoFit/>
          </a:bodyPr>
          <a:lstStyle/>
          <a:p>
            <a:pPr algn="ctr"/>
            <a:r>
              <a:rPr kumimoji="1" lang="ja-JP" altLang="en-US" b="1">
                <a:solidFill>
                  <a:srgbClr val="008CCF"/>
                </a:solidFill>
              </a:rPr>
              <a:t>従業員</a:t>
            </a:r>
          </a:p>
        </p:txBody>
      </p:sp>
      <p:sp>
        <p:nvSpPr>
          <p:cNvPr id="107" name="テキスト ボックス 106">
            <a:extLst>
              <a:ext uri="{FF2B5EF4-FFF2-40B4-BE49-F238E27FC236}">
                <a16:creationId xmlns:a16="http://schemas.microsoft.com/office/drawing/2014/main" id="{1890C70F-4B46-5626-2637-F8B5C7B9C194}"/>
              </a:ext>
            </a:extLst>
          </p:cNvPr>
          <p:cNvSpPr txBox="1"/>
          <p:nvPr/>
        </p:nvSpPr>
        <p:spPr>
          <a:xfrm>
            <a:off x="4076918" y="894723"/>
            <a:ext cx="877163" cy="369332"/>
          </a:xfrm>
          <a:prstGeom prst="rect">
            <a:avLst/>
          </a:prstGeom>
          <a:noFill/>
        </p:spPr>
        <p:txBody>
          <a:bodyPr wrap="none" rtlCol="0">
            <a:spAutoFit/>
          </a:bodyPr>
          <a:lstStyle/>
          <a:p>
            <a:pPr algn="ctr"/>
            <a:r>
              <a:rPr kumimoji="1" lang="ja-JP" altLang="en-US" b="1">
                <a:solidFill>
                  <a:srgbClr val="008CCF"/>
                </a:solidFill>
              </a:rPr>
              <a:t>承認者</a:t>
            </a:r>
          </a:p>
        </p:txBody>
      </p:sp>
      <p:sp>
        <p:nvSpPr>
          <p:cNvPr id="108" name="テキスト ボックス 107">
            <a:extLst>
              <a:ext uri="{FF2B5EF4-FFF2-40B4-BE49-F238E27FC236}">
                <a16:creationId xmlns:a16="http://schemas.microsoft.com/office/drawing/2014/main" id="{C329854F-05B1-2252-9547-D8F95FAAFAA1}"/>
              </a:ext>
            </a:extLst>
          </p:cNvPr>
          <p:cNvSpPr txBox="1"/>
          <p:nvPr/>
        </p:nvSpPr>
        <p:spPr>
          <a:xfrm>
            <a:off x="7071969" y="894723"/>
            <a:ext cx="646331" cy="369332"/>
          </a:xfrm>
          <a:prstGeom prst="rect">
            <a:avLst/>
          </a:prstGeom>
          <a:noFill/>
        </p:spPr>
        <p:txBody>
          <a:bodyPr wrap="none" rtlCol="0">
            <a:spAutoFit/>
          </a:bodyPr>
          <a:lstStyle/>
          <a:p>
            <a:pPr algn="ctr"/>
            <a:r>
              <a:rPr lang="ja-JP" altLang="en-US" b="1">
                <a:solidFill>
                  <a:srgbClr val="008CCF"/>
                </a:solidFill>
              </a:rPr>
              <a:t>元帳</a:t>
            </a:r>
            <a:endParaRPr kumimoji="1" lang="ja-JP" altLang="en-US" b="1">
              <a:solidFill>
                <a:srgbClr val="008CCF"/>
              </a:solidFill>
            </a:endParaRPr>
          </a:p>
        </p:txBody>
      </p:sp>
      <p:pic>
        <p:nvPicPr>
          <p:cNvPr id="109" name="図 108">
            <a:extLst>
              <a:ext uri="{FF2B5EF4-FFF2-40B4-BE49-F238E27FC236}">
                <a16:creationId xmlns:a16="http://schemas.microsoft.com/office/drawing/2014/main" id="{08112FB6-581B-FA6A-1405-C3B36D56A367}"/>
              </a:ext>
            </a:extLst>
          </p:cNvPr>
          <p:cNvPicPr>
            <a:picLocks noChangeAspect="1"/>
          </p:cNvPicPr>
          <p:nvPr/>
        </p:nvPicPr>
        <p:blipFill>
          <a:blip r:embed="rId4"/>
          <a:srcRect t="-1" b="55569"/>
          <a:stretch/>
        </p:blipFill>
        <p:spPr>
          <a:xfrm>
            <a:off x="3985138" y="3058849"/>
            <a:ext cx="1363970" cy="838998"/>
          </a:xfrm>
          <a:prstGeom prst="rect">
            <a:avLst/>
          </a:prstGeom>
          <a:ln>
            <a:solidFill>
              <a:sysClr val="window" lastClr="FFFFFF">
                <a:lumMod val="50000"/>
              </a:sysClr>
            </a:solidFill>
          </a:ln>
        </p:spPr>
      </p:pic>
      <p:grpSp>
        <p:nvGrpSpPr>
          <p:cNvPr id="112" name="グループ化 111">
            <a:extLst>
              <a:ext uri="{FF2B5EF4-FFF2-40B4-BE49-F238E27FC236}">
                <a16:creationId xmlns:a16="http://schemas.microsoft.com/office/drawing/2014/main" id="{D2445414-F679-B747-ACBA-D9F309E1F155}"/>
              </a:ext>
            </a:extLst>
          </p:cNvPr>
          <p:cNvGrpSpPr/>
          <p:nvPr/>
        </p:nvGrpSpPr>
        <p:grpSpPr>
          <a:xfrm>
            <a:off x="3315670" y="3580785"/>
            <a:ext cx="1440436" cy="1440436"/>
            <a:chOff x="3499319" y="3580785"/>
            <a:chExt cx="1440436" cy="1440436"/>
          </a:xfrm>
        </p:grpSpPr>
        <p:pic>
          <p:nvPicPr>
            <p:cNvPr id="73" name="図 72">
              <a:extLst>
                <a:ext uri="{FF2B5EF4-FFF2-40B4-BE49-F238E27FC236}">
                  <a16:creationId xmlns:a16="http://schemas.microsoft.com/office/drawing/2014/main" id="{A994A619-7DD7-AB18-7704-58AA87005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19" y="3580785"/>
              <a:ext cx="1440436" cy="1440436"/>
            </a:xfrm>
            <a:prstGeom prst="rect">
              <a:avLst/>
            </a:prstGeom>
          </p:spPr>
        </p:pic>
        <p:sp>
          <p:nvSpPr>
            <p:cNvPr id="110" name="正方形/長方形 109">
              <a:extLst>
                <a:ext uri="{FF2B5EF4-FFF2-40B4-BE49-F238E27FC236}">
                  <a16:creationId xmlns:a16="http://schemas.microsoft.com/office/drawing/2014/main" id="{B7AF7503-2C54-8E02-4AE2-96D328B08622}"/>
                </a:ext>
              </a:extLst>
            </p:cNvPr>
            <p:cNvSpPr/>
            <p:nvPr/>
          </p:nvSpPr>
          <p:spPr>
            <a:xfrm>
              <a:off x="4205730" y="3860970"/>
              <a:ext cx="517396" cy="37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Freeform 376">
            <a:extLst>
              <a:ext uri="{FF2B5EF4-FFF2-40B4-BE49-F238E27FC236}">
                <a16:creationId xmlns:a16="http://schemas.microsoft.com/office/drawing/2014/main" id="{C17CA8FD-B984-416A-2902-460D1F815F00}"/>
              </a:ext>
            </a:extLst>
          </p:cNvPr>
          <p:cNvSpPr>
            <a:spLocks/>
          </p:cNvSpPr>
          <p:nvPr/>
        </p:nvSpPr>
        <p:spPr bwMode="auto">
          <a:xfrm>
            <a:off x="3984114" y="3044974"/>
            <a:ext cx="261261" cy="2667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46">
            <a:extLst>
              <a:ext uri="{FF2B5EF4-FFF2-40B4-BE49-F238E27FC236}">
                <a16:creationId xmlns:a16="http://schemas.microsoft.com/office/drawing/2014/main" id="{BE74AE34-0024-1303-349D-52D9D15396F0}"/>
              </a:ext>
            </a:extLst>
          </p:cNvPr>
          <p:cNvSpPr>
            <a:spLocks noEditPoints="1"/>
          </p:cNvSpPr>
          <p:nvPr/>
        </p:nvSpPr>
        <p:spPr bwMode="auto">
          <a:xfrm>
            <a:off x="7085301" y="2963961"/>
            <a:ext cx="1570852" cy="1264768"/>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304 w 453"/>
              <a:gd name="T49" fmla="*/ 247 h 365"/>
              <a:gd name="T50" fmla="*/ 259 w 453"/>
              <a:gd name="T51" fmla="*/ 202 h 365"/>
              <a:gd name="T52" fmla="*/ 239 w 453"/>
              <a:gd name="T53" fmla="*/ 221 h 365"/>
              <a:gd name="T54" fmla="*/ 211 w 453"/>
              <a:gd name="T55" fmla="*/ 136 h 365"/>
              <a:gd name="T56" fmla="*/ 295 w 453"/>
              <a:gd name="T57" fmla="*/ 165 h 365"/>
              <a:gd name="T58" fmla="*/ 276 w 453"/>
              <a:gd name="T59" fmla="*/ 184 h 365"/>
              <a:gd name="T60" fmla="*/ 322 w 453"/>
              <a:gd name="T61" fmla="*/ 230 h 365"/>
              <a:gd name="T62" fmla="*/ 304 w 453"/>
              <a:gd name="T63" fmla="*/ 247 h 365"/>
              <a:gd name="T64" fmla="*/ 189 w 453"/>
              <a:gd name="T65" fmla="*/ 115 h 365"/>
              <a:gd name="T66" fmla="*/ 189 w 453"/>
              <a:gd name="T67" fmla="*/ 107 h 365"/>
              <a:gd name="T68" fmla="*/ 163 w 453"/>
              <a:gd name="T69" fmla="*/ 80 h 365"/>
              <a:gd name="T70" fmla="*/ 154 w 453"/>
              <a:gd name="T71" fmla="*/ 80 h 365"/>
              <a:gd name="T72" fmla="*/ 154 w 453"/>
              <a:gd name="T73" fmla="*/ 89 h 365"/>
              <a:gd name="T74" fmla="*/ 181 w 453"/>
              <a:gd name="T75" fmla="*/ 115 h 365"/>
              <a:gd name="T76" fmla="*/ 185 w 453"/>
              <a:gd name="T77" fmla="*/ 117 h 365"/>
              <a:gd name="T78" fmla="*/ 189 w 453"/>
              <a:gd name="T79" fmla="*/ 115 h 365"/>
              <a:gd name="T80" fmla="*/ 181 w 453"/>
              <a:gd name="T81" fmla="*/ 134 h 365"/>
              <a:gd name="T82" fmla="*/ 175 w 453"/>
              <a:gd name="T83" fmla="*/ 127 h 365"/>
              <a:gd name="T84" fmla="*/ 138 w 453"/>
              <a:gd name="T85" fmla="*/ 124 h 365"/>
              <a:gd name="T86" fmla="*/ 131 w 453"/>
              <a:gd name="T87" fmla="*/ 129 h 365"/>
              <a:gd name="T88" fmla="*/ 137 w 453"/>
              <a:gd name="T89" fmla="*/ 136 h 365"/>
              <a:gd name="T90" fmla="*/ 174 w 453"/>
              <a:gd name="T91" fmla="*/ 139 h 365"/>
              <a:gd name="T92" fmla="*/ 175 w 453"/>
              <a:gd name="T93" fmla="*/ 139 h 365"/>
              <a:gd name="T94" fmla="*/ 181 w 453"/>
              <a:gd name="T95" fmla="*/ 134 h 365"/>
              <a:gd name="T96" fmla="*/ 208 w 453"/>
              <a:gd name="T97" fmla="*/ 106 h 365"/>
              <a:gd name="T98" fmla="*/ 213 w 453"/>
              <a:gd name="T99" fmla="*/ 100 h 365"/>
              <a:gd name="T100" fmla="*/ 210 w 453"/>
              <a:gd name="T101" fmla="*/ 63 h 365"/>
              <a:gd name="T102" fmla="*/ 204 w 453"/>
              <a:gd name="T103" fmla="*/ 57 h 365"/>
              <a:gd name="T104" fmla="*/ 198 w 453"/>
              <a:gd name="T105" fmla="*/ 64 h 365"/>
              <a:gd name="T106" fmla="*/ 202 w 453"/>
              <a:gd name="T107" fmla="*/ 101 h 365"/>
              <a:gd name="T108" fmla="*/ 208 w 453"/>
              <a:gd name="T109" fmla="*/ 106 h 365"/>
              <a:gd name="T110" fmla="*/ 208 w 453"/>
              <a:gd name="T111" fmla="*/ 10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7" y="365"/>
                  <a:pt x="127" y="365"/>
                  <a:pt x="127" y="365"/>
                </a:cubicBezTo>
                <a:cubicBezTo>
                  <a:pt x="125" y="365"/>
                  <a:pt x="122" y="363"/>
                  <a:pt x="122" y="360"/>
                </a:cubicBezTo>
                <a:cubicBezTo>
                  <a:pt x="122" y="358"/>
                  <a:pt x="125"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304" y="247"/>
                </a:moveTo>
                <a:cubicBezTo>
                  <a:pt x="259" y="202"/>
                  <a:pt x="259" y="202"/>
                  <a:pt x="259" y="202"/>
                </a:cubicBezTo>
                <a:cubicBezTo>
                  <a:pt x="239" y="221"/>
                  <a:pt x="239" y="221"/>
                  <a:pt x="239" y="221"/>
                </a:cubicBezTo>
                <a:cubicBezTo>
                  <a:pt x="211" y="136"/>
                  <a:pt x="211" y="136"/>
                  <a:pt x="211" y="136"/>
                </a:cubicBezTo>
                <a:cubicBezTo>
                  <a:pt x="295" y="165"/>
                  <a:pt x="295" y="165"/>
                  <a:pt x="295" y="165"/>
                </a:cubicBezTo>
                <a:cubicBezTo>
                  <a:pt x="276" y="184"/>
                  <a:pt x="276" y="184"/>
                  <a:pt x="276" y="184"/>
                </a:cubicBezTo>
                <a:cubicBezTo>
                  <a:pt x="322" y="230"/>
                  <a:pt x="322" y="230"/>
                  <a:pt x="322" y="230"/>
                </a:cubicBezTo>
                <a:lnTo>
                  <a:pt x="304" y="247"/>
                </a:lnTo>
                <a:close/>
                <a:moveTo>
                  <a:pt x="189" y="115"/>
                </a:moveTo>
                <a:cubicBezTo>
                  <a:pt x="192" y="113"/>
                  <a:pt x="192" y="109"/>
                  <a:pt x="189" y="107"/>
                </a:cubicBezTo>
                <a:cubicBezTo>
                  <a:pt x="163" y="80"/>
                  <a:pt x="163" y="80"/>
                  <a:pt x="163" y="80"/>
                </a:cubicBezTo>
                <a:cubicBezTo>
                  <a:pt x="161" y="78"/>
                  <a:pt x="157" y="78"/>
                  <a:pt x="154" y="80"/>
                </a:cubicBezTo>
                <a:cubicBezTo>
                  <a:pt x="152" y="82"/>
                  <a:pt x="152" y="86"/>
                  <a:pt x="154" y="89"/>
                </a:cubicBezTo>
                <a:cubicBezTo>
                  <a:pt x="181" y="115"/>
                  <a:pt x="181" y="115"/>
                  <a:pt x="181" y="115"/>
                </a:cubicBezTo>
                <a:cubicBezTo>
                  <a:pt x="182" y="116"/>
                  <a:pt x="184" y="117"/>
                  <a:pt x="185" y="117"/>
                </a:cubicBezTo>
                <a:cubicBezTo>
                  <a:pt x="187" y="117"/>
                  <a:pt x="188" y="116"/>
                  <a:pt x="189" y="115"/>
                </a:cubicBezTo>
                <a:close/>
                <a:moveTo>
                  <a:pt x="181" y="134"/>
                </a:moveTo>
                <a:cubicBezTo>
                  <a:pt x="181" y="130"/>
                  <a:pt x="179" y="127"/>
                  <a:pt x="175" y="127"/>
                </a:cubicBezTo>
                <a:cubicBezTo>
                  <a:pt x="138" y="124"/>
                  <a:pt x="138" y="124"/>
                  <a:pt x="138" y="124"/>
                </a:cubicBezTo>
                <a:cubicBezTo>
                  <a:pt x="135" y="124"/>
                  <a:pt x="132" y="126"/>
                  <a:pt x="131" y="129"/>
                </a:cubicBezTo>
                <a:cubicBezTo>
                  <a:pt x="131" y="133"/>
                  <a:pt x="134" y="136"/>
                  <a:pt x="137" y="136"/>
                </a:cubicBezTo>
                <a:cubicBezTo>
                  <a:pt x="174" y="139"/>
                  <a:pt x="174" y="139"/>
                  <a:pt x="174" y="139"/>
                </a:cubicBezTo>
                <a:cubicBezTo>
                  <a:pt x="175" y="139"/>
                  <a:pt x="175" y="139"/>
                  <a:pt x="175" y="139"/>
                </a:cubicBezTo>
                <a:cubicBezTo>
                  <a:pt x="178" y="139"/>
                  <a:pt x="181" y="137"/>
                  <a:pt x="181" y="134"/>
                </a:cubicBezTo>
                <a:close/>
                <a:moveTo>
                  <a:pt x="208" y="106"/>
                </a:moveTo>
                <a:cubicBezTo>
                  <a:pt x="211" y="106"/>
                  <a:pt x="214" y="103"/>
                  <a:pt x="213" y="100"/>
                </a:cubicBezTo>
                <a:cubicBezTo>
                  <a:pt x="210" y="63"/>
                  <a:pt x="210" y="63"/>
                  <a:pt x="210" y="63"/>
                </a:cubicBezTo>
                <a:cubicBezTo>
                  <a:pt x="210" y="59"/>
                  <a:pt x="207" y="57"/>
                  <a:pt x="204" y="57"/>
                </a:cubicBezTo>
                <a:cubicBezTo>
                  <a:pt x="200" y="57"/>
                  <a:pt x="198" y="60"/>
                  <a:pt x="198" y="64"/>
                </a:cubicBezTo>
                <a:cubicBezTo>
                  <a:pt x="202" y="101"/>
                  <a:pt x="202" y="101"/>
                  <a:pt x="202" y="101"/>
                </a:cubicBezTo>
                <a:cubicBezTo>
                  <a:pt x="202" y="104"/>
                  <a:pt x="204" y="106"/>
                  <a:pt x="208" y="106"/>
                </a:cubicBezTo>
                <a:cubicBezTo>
                  <a:pt x="208" y="106"/>
                  <a:pt x="208" y="106"/>
                  <a:pt x="208" y="106"/>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正方形/長方形 71">
            <a:extLst>
              <a:ext uri="{FF2B5EF4-FFF2-40B4-BE49-F238E27FC236}">
                <a16:creationId xmlns:a16="http://schemas.microsoft.com/office/drawing/2014/main" id="{50D4C6D0-7B54-61CA-4DC8-23C37D293F08}"/>
              </a:ext>
            </a:extLst>
          </p:cNvPr>
          <p:cNvSpPr/>
          <p:nvPr/>
        </p:nvSpPr>
        <p:spPr>
          <a:xfrm>
            <a:off x="7195972" y="3081347"/>
            <a:ext cx="1349509" cy="83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96E552F1-2AF2-449F-DC36-EB49120E5E95}"/>
              </a:ext>
            </a:extLst>
          </p:cNvPr>
          <p:cNvSpPr/>
          <p:nvPr/>
        </p:nvSpPr>
        <p:spPr>
          <a:xfrm>
            <a:off x="5033063" y="4130489"/>
            <a:ext cx="1454210" cy="484632"/>
          </a:xfrm>
          <a:prstGeom prst="rightArrow">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C43B2AE1-FC5A-435D-DE9D-E7DAB0CA5F37}"/>
              </a:ext>
            </a:extLst>
          </p:cNvPr>
          <p:cNvSpPr txBox="1"/>
          <p:nvPr/>
        </p:nvSpPr>
        <p:spPr>
          <a:xfrm>
            <a:off x="5497456" y="3218894"/>
            <a:ext cx="2060057" cy="523220"/>
          </a:xfrm>
          <a:prstGeom prst="rect">
            <a:avLst/>
          </a:prstGeom>
          <a:noFill/>
        </p:spPr>
        <p:txBody>
          <a:bodyPr wrap="square">
            <a:spAutoFit/>
          </a:bodyPr>
          <a:lstStyle/>
          <a:p>
            <a:r>
              <a:rPr lang="en-US" altLang="ja-JP" sz="1400" b="1">
                <a:solidFill>
                  <a:srgbClr val="008CCF"/>
                </a:solidFill>
              </a:rPr>
              <a:t>1</a:t>
            </a:r>
            <a:r>
              <a:rPr lang="ja-JP" altLang="en-US" sz="1400" b="1">
                <a:solidFill>
                  <a:srgbClr val="008CCF"/>
                </a:solidFill>
              </a:rPr>
              <a:t>クリックで切替</a:t>
            </a:r>
            <a:endParaRPr lang="en-US" altLang="ja-JP" sz="1400" b="1">
              <a:solidFill>
                <a:srgbClr val="008CCF"/>
              </a:solidFill>
            </a:endParaRPr>
          </a:p>
          <a:p>
            <a:r>
              <a:rPr lang="ja-JP" altLang="en-US" sz="1400" b="1">
                <a:solidFill>
                  <a:srgbClr val="008CCF"/>
                </a:solidFill>
              </a:rPr>
              <a:t>連続承認が可能</a:t>
            </a:r>
            <a:endParaRPr lang="ja-JP" altLang="en-US" sz="1400"/>
          </a:p>
        </p:txBody>
      </p:sp>
      <p:pic>
        <p:nvPicPr>
          <p:cNvPr id="120" name="図 119">
            <a:extLst>
              <a:ext uri="{FF2B5EF4-FFF2-40B4-BE49-F238E27FC236}">
                <a16:creationId xmlns:a16="http://schemas.microsoft.com/office/drawing/2014/main" id="{C5B972DB-5A6D-5C7B-7347-72ED84203F28}"/>
              </a:ext>
            </a:extLst>
          </p:cNvPr>
          <p:cNvPicPr>
            <a:picLocks noChangeAspect="1"/>
          </p:cNvPicPr>
          <p:nvPr/>
        </p:nvPicPr>
        <p:blipFill>
          <a:blip r:embed="rId6"/>
          <a:stretch>
            <a:fillRect/>
          </a:stretch>
        </p:blipFill>
        <p:spPr>
          <a:xfrm>
            <a:off x="5298472" y="4062537"/>
            <a:ext cx="806547" cy="534337"/>
          </a:xfrm>
          <a:prstGeom prst="rect">
            <a:avLst/>
          </a:prstGeom>
        </p:spPr>
      </p:pic>
      <p:sp>
        <p:nvSpPr>
          <p:cNvPr id="121" name="正方形/長方形 120">
            <a:extLst>
              <a:ext uri="{FF2B5EF4-FFF2-40B4-BE49-F238E27FC236}">
                <a16:creationId xmlns:a16="http://schemas.microsoft.com/office/drawing/2014/main" id="{79A57064-4C48-D9E2-8137-A8DFA066FD53}"/>
              </a:ext>
            </a:extLst>
          </p:cNvPr>
          <p:cNvSpPr/>
          <p:nvPr/>
        </p:nvSpPr>
        <p:spPr>
          <a:xfrm>
            <a:off x="5317632" y="4050738"/>
            <a:ext cx="761980" cy="2728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57A4CEE4-3B48-F68E-6E8A-79A4BA66205A}"/>
              </a:ext>
            </a:extLst>
          </p:cNvPr>
          <p:cNvPicPr>
            <a:picLocks noChangeAspect="1"/>
          </p:cNvPicPr>
          <p:nvPr/>
        </p:nvPicPr>
        <p:blipFill>
          <a:blip r:embed="rId7"/>
          <a:srcRect b="56427"/>
          <a:stretch/>
        </p:blipFill>
        <p:spPr>
          <a:xfrm>
            <a:off x="7179801" y="3059448"/>
            <a:ext cx="1373124" cy="845337"/>
          </a:xfrm>
          <a:prstGeom prst="rect">
            <a:avLst/>
          </a:prstGeom>
        </p:spPr>
      </p:pic>
      <p:sp>
        <p:nvSpPr>
          <p:cNvPr id="113" name="Freeform 376">
            <a:extLst>
              <a:ext uri="{FF2B5EF4-FFF2-40B4-BE49-F238E27FC236}">
                <a16:creationId xmlns:a16="http://schemas.microsoft.com/office/drawing/2014/main" id="{AF0E3BEF-96EF-9002-AEF4-D8E8A0633D8D}"/>
              </a:ext>
            </a:extLst>
          </p:cNvPr>
          <p:cNvSpPr>
            <a:spLocks/>
          </p:cNvSpPr>
          <p:nvPr/>
        </p:nvSpPr>
        <p:spPr bwMode="auto">
          <a:xfrm>
            <a:off x="7194949" y="3060534"/>
            <a:ext cx="261261" cy="2667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正方形/長方形 75">
            <a:extLst>
              <a:ext uri="{FF2B5EF4-FFF2-40B4-BE49-F238E27FC236}">
                <a16:creationId xmlns:a16="http://schemas.microsoft.com/office/drawing/2014/main" id="{882D1DC9-D37A-6234-E642-0CDAD58C07E7}"/>
              </a:ext>
            </a:extLst>
          </p:cNvPr>
          <p:cNvSpPr/>
          <p:nvPr/>
        </p:nvSpPr>
        <p:spPr>
          <a:xfrm>
            <a:off x="6728685" y="3872865"/>
            <a:ext cx="1008667" cy="56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FF0A0AA5-BB5C-E85F-5BF6-2C10DEC898F9}"/>
              </a:ext>
            </a:extLst>
          </p:cNvPr>
          <p:cNvGrpSpPr/>
          <p:nvPr/>
        </p:nvGrpSpPr>
        <p:grpSpPr>
          <a:xfrm>
            <a:off x="6520100" y="3596345"/>
            <a:ext cx="1440436" cy="1440436"/>
            <a:chOff x="3499319" y="3580785"/>
            <a:chExt cx="1440436" cy="1440436"/>
          </a:xfrm>
        </p:grpSpPr>
        <p:pic>
          <p:nvPicPr>
            <p:cNvPr id="103" name="図 102">
              <a:extLst>
                <a:ext uri="{FF2B5EF4-FFF2-40B4-BE49-F238E27FC236}">
                  <a16:creationId xmlns:a16="http://schemas.microsoft.com/office/drawing/2014/main" id="{AAAF49AA-23F7-61B3-C226-A62D2323F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19" y="3580785"/>
              <a:ext cx="1440436" cy="1440436"/>
            </a:xfrm>
            <a:prstGeom prst="rect">
              <a:avLst/>
            </a:prstGeom>
          </p:spPr>
        </p:pic>
        <p:sp>
          <p:nvSpPr>
            <p:cNvPr id="105" name="正方形/長方形 104">
              <a:extLst>
                <a:ext uri="{FF2B5EF4-FFF2-40B4-BE49-F238E27FC236}">
                  <a16:creationId xmlns:a16="http://schemas.microsoft.com/office/drawing/2014/main" id="{FA23EA59-3714-10E3-15C7-6DDCA49CAF05}"/>
                </a:ext>
              </a:extLst>
            </p:cNvPr>
            <p:cNvSpPr/>
            <p:nvPr/>
          </p:nvSpPr>
          <p:spPr>
            <a:xfrm>
              <a:off x="4205730" y="3860970"/>
              <a:ext cx="517396" cy="37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フローチャート : 書類 14">
            <a:extLst>
              <a:ext uri="{FF2B5EF4-FFF2-40B4-BE49-F238E27FC236}">
                <a16:creationId xmlns:a16="http://schemas.microsoft.com/office/drawing/2014/main" id="{3C019FEF-CA67-67F8-732C-3B07E6154A72}"/>
              </a:ext>
            </a:extLst>
          </p:cNvPr>
          <p:cNvSpPr/>
          <p:nvPr/>
        </p:nvSpPr>
        <p:spPr>
          <a:xfrm>
            <a:off x="6888236" y="3951428"/>
            <a:ext cx="704163" cy="436089"/>
          </a:xfrm>
          <a:prstGeom prst="flowChartDocument">
            <a:avLst/>
          </a:prstGeom>
          <a:no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chemeClr val="accent5"/>
                </a:solidFill>
                <a:effectLst/>
                <a:uLnTx/>
                <a:uFillTx/>
                <a:latin typeface="メイリオ"/>
                <a:ea typeface="メイリオ"/>
                <a:cs typeface="+mn-cs"/>
              </a:rPr>
              <a:t>仕訳伝票</a:t>
            </a:r>
          </a:p>
        </p:txBody>
      </p:sp>
      <p:sp>
        <p:nvSpPr>
          <p:cNvPr id="8" name="テキスト ボックス 7">
            <a:extLst>
              <a:ext uri="{FF2B5EF4-FFF2-40B4-BE49-F238E27FC236}">
                <a16:creationId xmlns:a16="http://schemas.microsoft.com/office/drawing/2014/main" id="{3007FFAD-DBFC-EDF5-C27A-F53CC9C00D7B}"/>
              </a:ext>
            </a:extLst>
          </p:cNvPr>
          <p:cNvSpPr txBox="1"/>
          <p:nvPr/>
        </p:nvSpPr>
        <p:spPr>
          <a:xfrm>
            <a:off x="518487" y="4288837"/>
            <a:ext cx="2339102" cy="523220"/>
          </a:xfrm>
          <a:prstGeom prst="rect">
            <a:avLst/>
          </a:prstGeom>
          <a:noFill/>
        </p:spPr>
        <p:txBody>
          <a:bodyPr wrap="none" rtlCol="0">
            <a:spAutoFit/>
          </a:bodyPr>
          <a:lstStyle/>
          <a:p>
            <a:r>
              <a:rPr kumimoji="1" lang="ja-JP" altLang="en-US" sz="1400" b="1">
                <a:solidFill>
                  <a:srgbClr val="008CCF"/>
                </a:solidFill>
              </a:rPr>
              <a:t>次承認者向けに色分けし、</a:t>
            </a:r>
            <a:endParaRPr kumimoji="1" lang="en-US" altLang="ja-JP" sz="1400" b="1">
              <a:solidFill>
                <a:srgbClr val="008CCF"/>
              </a:solidFill>
            </a:endParaRPr>
          </a:p>
          <a:p>
            <a:r>
              <a:rPr kumimoji="1" lang="ja-JP" altLang="en-US" sz="1400" b="1">
                <a:solidFill>
                  <a:srgbClr val="008CCF"/>
                </a:solidFill>
              </a:rPr>
              <a:t>優先度に応じて承認可能</a:t>
            </a:r>
            <a:endParaRPr kumimoji="1" lang="en-US" altLang="ja-JP" sz="1400" b="1">
              <a:solidFill>
                <a:srgbClr val="008CCF"/>
              </a:solidFill>
            </a:endParaRPr>
          </a:p>
        </p:txBody>
      </p:sp>
      <p:sp>
        <p:nvSpPr>
          <p:cNvPr id="75" name="正方形/長方形 74">
            <a:extLst>
              <a:ext uri="{FF2B5EF4-FFF2-40B4-BE49-F238E27FC236}">
                <a16:creationId xmlns:a16="http://schemas.microsoft.com/office/drawing/2014/main" id="{0D5792ED-9108-478D-8901-9A2021A16DE3}"/>
              </a:ext>
            </a:extLst>
          </p:cNvPr>
          <p:cNvSpPr/>
          <p:nvPr/>
        </p:nvSpPr>
        <p:spPr>
          <a:xfrm>
            <a:off x="3538109" y="3857305"/>
            <a:ext cx="1008667" cy="56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ローチャート : 書類 14">
            <a:extLst>
              <a:ext uri="{FF2B5EF4-FFF2-40B4-BE49-F238E27FC236}">
                <a16:creationId xmlns:a16="http://schemas.microsoft.com/office/drawing/2014/main" id="{5CADBBB2-EBB6-B3E2-8B4A-A7CBD49BED9E}"/>
              </a:ext>
            </a:extLst>
          </p:cNvPr>
          <p:cNvSpPr/>
          <p:nvPr/>
        </p:nvSpPr>
        <p:spPr>
          <a:xfrm>
            <a:off x="3680311" y="3935868"/>
            <a:ext cx="704163" cy="436089"/>
          </a:xfrm>
          <a:prstGeom prst="flowChartDocument">
            <a:avLst/>
          </a:prstGeom>
          <a:solidFill>
            <a:schemeClr val="bg1"/>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9BE00"/>
                </a:solidFill>
                <a:effectLst/>
                <a:uLnTx/>
                <a:uFillTx/>
                <a:latin typeface="メイリオ"/>
                <a:ea typeface="メイリオ"/>
                <a:cs typeface="+mn-cs"/>
              </a:rPr>
              <a:t>仕訳伝票</a:t>
            </a:r>
          </a:p>
        </p:txBody>
      </p:sp>
    </p:spTree>
    <p:extLst>
      <p:ext uri="{BB962C8B-B14F-4D97-AF65-F5344CB8AC3E}">
        <p14:creationId xmlns:p14="http://schemas.microsoft.com/office/powerpoint/2010/main" val="197789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fld id="{78AE49ED-73EF-499C-8307-28EB0E7CF529}" type="slidenum">
              <a:rPr kumimoji="1" lang="ja-JP" altLang="en-US" smtClean="0"/>
              <a:t>4</a:t>
            </a:fld>
            <a:endParaRPr kumimoji="1" lang="ja-JP" altLang="en-US"/>
          </a:p>
        </p:txBody>
      </p:sp>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extLst>
              <p:ext uri="{D42A27DB-BD31-4B8C-83A1-F6EECF244321}">
                <p14:modId xmlns:p14="http://schemas.microsoft.com/office/powerpoint/2010/main" val="2118259997"/>
              </p:ext>
            </p:extLst>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代表取締役社長　金澤 明</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solidFill>
                            <a:schemeClr val="tx1">
                              <a:lumMod val="75000"/>
                              <a:lumOff val="25000"/>
                            </a:schemeClr>
                          </a:solidFill>
                          <a:latin typeface="+mn-ea"/>
                          <a:ea typeface="+mn-ea"/>
                        </a:rPr>
                        <a:t> 4,101</a:t>
                      </a:r>
                      <a:r>
                        <a:rPr lang="ja-JP" altLang="en-US" sz="1200">
                          <a:solidFill>
                            <a:schemeClr val="tx1">
                              <a:lumMod val="75000"/>
                              <a:lumOff val="25000"/>
                            </a:schemeClr>
                          </a:solidFill>
                          <a:latin typeface="+mn-ea"/>
                          <a:ea typeface="+mn-ea"/>
                        </a:rPr>
                        <a:t>名（</a:t>
                      </a:r>
                      <a:r>
                        <a:rPr lang="en-US" altLang="ja-JP" sz="1200">
                          <a:solidFill>
                            <a:schemeClr val="tx1">
                              <a:lumMod val="75000"/>
                              <a:lumOff val="25000"/>
                            </a:schemeClr>
                          </a:solidFill>
                          <a:latin typeface="+mn-ea"/>
                          <a:ea typeface="+mn-ea"/>
                        </a:rPr>
                        <a:t>2024</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12</a:t>
                      </a:r>
                      <a:r>
                        <a:rPr lang="ja-JP" altLang="en-US" sz="1200">
                          <a:solidFill>
                            <a:schemeClr val="tx1">
                              <a:lumMod val="75000"/>
                              <a:lumOff val="25000"/>
                            </a:schemeClr>
                          </a:solidFill>
                          <a:latin typeface="+mn-ea"/>
                          <a:ea typeface="+mn-ea"/>
                        </a:rPr>
                        <a:t>月末日現在・単体）</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mn-ea"/>
                          <a:ea typeface="+mn-ea"/>
                        </a:rPr>
                        <a:t> </a:t>
                      </a:r>
                      <a:r>
                        <a:rPr lang="en-US" altLang="ja-JP" sz="1200">
                          <a:solidFill>
                            <a:schemeClr val="tx1">
                              <a:lumMod val="75000"/>
                              <a:lumOff val="25000"/>
                            </a:schemeClr>
                          </a:solidFill>
                          <a:latin typeface="+mn-ea"/>
                          <a:ea typeface="+mn-ea"/>
                        </a:rPr>
                        <a:t>139,542</a:t>
                      </a:r>
                      <a:r>
                        <a:rPr lang="ja-JP" altLang="en-US" sz="1200">
                          <a:solidFill>
                            <a:schemeClr val="tx1">
                              <a:lumMod val="75000"/>
                              <a:lumOff val="25000"/>
                            </a:schemeClr>
                          </a:solidFill>
                          <a:latin typeface="+mn-ea"/>
                          <a:ea typeface="+mn-ea"/>
                        </a:rPr>
                        <a:t>百万円（</a:t>
                      </a:r>
                      <a:r>
                        <a:rPr lang="en-US" altLang="ja-JP" sz="1200">
                          <a:solidFill>
                            <a:schemeClr val="tx1">
                              <a:lumMod val="75000"/>
                              <a:lumOff val="25000"/>
                            </a:schemeClr>
                          </a:solidFill>
                          <a:latin typeface="+mn-ea"/>
                          <a:ea typeface="+mn-ea"/>
                        </a:rPr>
                        <a:t>2024</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12</a:t>
                      </a:r>
                      <a:r>
                        <a:rPr lang="ja-JP" altLang="en-US" sz="1200">
                          <a:solidFill>
                            <a:schemeClr val="tx1">
                              <a:lumMod val="75000"/>
                              <a:lumOff val="25000"/>
                            </a:schemeClr>
                          </a:solidFill>
                          <a:latin typeface="+mn-ea"/>
                          <a:ea typeface="+mn-ea"/>
                        </a:rPr>
                        <a:t>月期・単体）</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1871798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55C54C-CB32-97A4-0A2D-910719AC8F32}"/>
              </a:ext>
            </a:extLst>
          </p:cNvPr>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タイトル 2">
            <a:extLst>
              <a:ext uri="{FF2B5EF4-FFF2-40B4-BE49-F238E27FC236}">
                <a16:creationId xmlns:a16="http://schemas.microsoft.com/office/drawing/2014/main" id="{8556BEF2-0268-5881-46CA-E6D7079DB128}"/>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C9346341-1F79-26E1-BB58-81BC0364569C}"/>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0061B0D0-6AB7-FAA4-2C38-9B49A3381BA0}"/>
              </a:ext>
            </a:extLst>
          </p:cNvPr>
          <p:cNvSpPr>
            <a:spLocks noGrp="1"/>
          </p:cNvSpPr>
          <p:nvPr>
            <p:ph type="body" sz="quarter" idx="16"/>
          </p:nvPr>
        </p:nvSpPr>
        <p:spPr/>
        <p:txBody>
          <a:bodyPr/>
          <a:lstStyle/>
          <a:p>
            <a:r>
              <a:rPr kumimoji="1" lang="ja-JP" altLang="en-US"/>
              <a:t>過去伝票複写</a:t>
            </a:r>
            <a:r>
              <a:rPr lang="ja-JP" altLang="en-US"/>
              <a:t>で業務効率化</a:t>
            </a:r>
            <a:endParaRPr kumimoji="1" lang="ja-JP" altLang="en-US"/>
          </a:p>
        </p:txBody>
      </p:sp>
      <p:sp>
        <p:nvSpPr>
          <p:cNvPr id="69" name="テキスト ボックス 68">
            <a:extLst>
              <a:ext uri="{FF2B5EF4-FFF2-40B4-BE49-F238E27FC236}">
                <a16:creationId xmlns:a16="http://schemas.microsoft.com/office/drawing/2014/main" id="{E7322155-D0A2-CD64-B4C8-5A208A7ED38B}"/>
              </a:ext>
            </a:extLst>
          </p:cNvPr>
          <p:cNvSpPr txBox="1"/>
          <p:nvPr/>
        </p:nvSpPr>
        <p:spPr>
          <a:xfrm>
            <a:off x="803511" y="1139208"/>
            <a:ext cx="1338828" cy="369332"/>
          </a:xfrm>
          <a:prstGeom prst="rect">
            <a:avLst/>
          </a:prstGeom>
          <a:noFill/>
        </p:spPr>
        <p:txBody>
          <a:bodyPr wrap="none" rtlCol="0">
            <a:spAutoFit/>
          </a:bodyPr>
          <a:lstStyle/>
          <a:p>
            <a:pPr algn="ctr"/>
            <a:r>
              <a:rPr kumimoji="1" lang="ja-JP" altLang="en-US" b="1">
                <a:solidFill>
                  <a:schemeClr val="accent5"/>
                </a:solidFill>
              </a:rPr>
              <a:t>複写元伝票</a:t>
            </a:r>
          </a:p>
        </p:txBody>
      </p:sp>
      <p:sp>
        <p:nvSpPr>
          <p:cNvPr id="70" name="テキスト ボックス 69">
            <a:extLst>
              <a:ext uri="{FF2B5EF4-FFF2-40B4-BE49-F238E27FC236}">
                <a16:creationId xmlns:a16="http://schemas.microsoft.com/office/drawing/2014/main" id="{CF9FB81E-6A92-D5E7-7DA3-6925603B840E}"/>
              </a:ext>
            </a:extLst>
          </p:cNvPr>
          <p:cNvSpPr txBox="1"/>
          <p:nvPr/>
        </p:nvSpPr>
        <p:spPr>
          <a:xfrm>
            <a:off x="6891110" y="1102420"/>
            <a:ext cx="1338828" cy="369332"/>
          </a:xfrm>
          <a:prstGeom prst="rect">
            <a:avLst/>
          </a:prstGeom>
          <a:noFill/>
        </p:spPr>
        <p:txBody>
          <a:bodyPr wrap="none" rtlCol="0">
            <a:spAutoFit/>
          </a:bodyPr>
          <a:lstStyle/>
          <a:p>
            <a:pPr algn="ctr"/>
            <a:r>
              <a:rPr kumimoji="1" lang="ja-JP" altLang="en-US" b="1">
                <a:solidFill>
                  <a:schemeClr val="accent3"/>
                </a:solidFill>
              </a:rPr>
              <a:t>複写先伝票</a:t>
            </a:r>
          </a:p>
        </p:txBody>
      </p:sp>
      <p:sp>
        <p:nvSpPr>
          <p:cNvPr id="71" name="矢印: 右 70">
            <a:extLst>
              <a:ext uri="{FF2B5EF4-FFF2-40B4-BE49-F238E27FC236}">
                <a16:creationId xmlns:a16="http://schemas.microsoft.com/office/drawing/2014/main" id="{E90C6730-D4EB-5E3C-BB53-BC31FF905C5B}"/>
              </a:ext>
            </a:extLst>
          </p:cNvPr>
          <p:cNvSpPr/>
          <p:nvPr/>
        </p:nvSpPr>
        <p:spPr>
          <a:xfrm>
            <a:off x="2790294" y="4320945"/>
            <a:ext cx="3563412" cy="477824"/>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07AA15C9-70CC-CFDF-17A7-698A1F3F8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872" y="3259104"/>
            <a:ext cx="2892988" cy="112155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B939F151-81FB-A24C-2410-17B9A39DD9D9}"/>
              </a:ext>
            </a:extLst>
          </p:cNvPr>
          <p:cNvGrpSpPr/>
          <p:nvPr/>
        </p:nvGrpSpPr>
        <p:grpSpPr>
          <a:xfrm>
            <a:off x="313380" y="3199341"/>
            <a:ext cx="2363811" cy="1546733"/>
            <a:chOff x="313380" y="2355481"/>
            <a:chExt cx="2363811" cy="1546733"/>
          </a:xfrm>
        </p:grpSpPr>
        <p:cxnSp>
          <p:nvCxnSpPr>
            <p:cNvPr id="24" name="直線コネクタ 23">
              <a:extLst>
                <a:ext uri="{FF2B5EF4-FFF2-40B4-BE49-F238E27FC236}">
                  <a16:creationId xmlns:a16="http://schemas.microsoft.com/office/drawing/2014/main" id="{FF2623E2-3117-6984-195D-F5BCA883BE93}"/>
                </a:ext>
              </a:extLst>
            </p:cNvPr>
            <p:cNvCxnSpPr>
              <a:cxnSpLocks/>
            </p:cNvCxnSpPr>
            <p:nvPr/>
          </p:nvCxnSpPr>
          <p:spPr>
            <a:xfrm flipV="1">
              <a:off x="1499924" y="2611987"/>
              <a:ext cx="0" cy="11947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グループ化 67">
              <a:extLst>
                <a:ext uri="{FF2B5EF4-FFF2-40B4-BE49-F238E27FC236}">
                  <a16:creationId xmlns:a16="http://schemas.microsoft.com/office/drawing/2014/main" id="{CA920774-BF5D-91E9-8F27-20044C10F19D}"/>
                </a:ext>
              </a:extLst>
            </p:cNvPr>
            <p:cNvGrpSpPr/>
            <p:nvPr/>
          </p:nvGrpSpPr>
          <p:grpSpPr>
            <a:xfrm>
              <a:off x="313380" y="2355481"/>
              <a:ext cx="2363811" cy="1535233"/>
              <a:chOff x="145456" y="2148383"/>
              <a:chExt cx="2363811" cy="1535233"/>
            </a:xfrm>
          </p:grpSpPr>
          <p:sp>
            <p:nvSpPr>
              <p:cNvPr id="19" name="正方形/長方形 18">
                <a:extLst>
                  <a:ext uri="{FF2B5EF4-FFF2-40B4-BE49-F238E27FC236}">
                    <a16:creationId xmlns:a16="http://schemas.microsoft.com/office/drawing/2014/main" id="{E338A86B-2C54-E4BF-C63C-1AD8ADEBE4E3}"/>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CC284CE6-9BC3-BD30-70DB-1200AA8C3C03}"/>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CC712F4-DDA7-90EC-0A32-B638F03E2A21}"/>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35" name="テキスト ボックス 34">
                <a:extLst>
                  <a:ext uri="{FF2B5EF4-FFF2-40B4-BE49-F238E27FC236}">
                    <a16:creationId xmlns:a16="http://schemas.microsoft.com/office/drawing/2014/main" id="{D9C921BE-8CD5-0BCB-18F9-B265C9C30075}"/>
                  </a:ext>
                </a:extLst>
              </p:cNvPr>
              <p:cNvSpPr txBox="1"/>
              <p:nvPr/>
            </p:nvSpPr>
            <p:spPr>
              <a:xfrm>
                <a:off x="188380" y="2334984"/>
                <a:ext cx="2159999" cy="307777"/>
              </a:xfrm>
              <a:prstGeom prst="rect">
                <a:avLst/>
              </a:prstGeom>
              <a:noFill/>
            </p:spPr>
            <p:txBody>
              <a:bodyPr wrap="square" rtlCol="0">
                <a:spAutoFit/>
              </a:bodyPr>
              <a:lstStyle/>
              <a:p>
                <a:pPr algn="ctr"/>
                <a:endParaRPr kumimoji="1" lang="ja-JP" altLang="en-US" sz="1400"/>
              </a:p>
            </p:txBody>
          </p:sp>
          <p:sp>
            <p:nvSpPr>
              <p:cNvPr id="37" name="テキスト ボックス 36">
                <a:extLst>
                  <a:ext uri="{FF2B5EF4-FFF2-40B4-BE49-F238E27FC236}">
                    <a16:creationId xmlns:a16="http://schemas.microsoft.com/office/drawing/2014/main" id="{5C53488F-0CD0-B2D4-DA0D-4BCB4023BDBD}"/>
                  </a:ext>
                </a:extLst>
              </p:cNvPr>
              <p:cNvSpPr txBox="1"/>
              <p:nvPr/>
            </p:nvSpPr>
            <p:spPr>
              <a:xfrm>
                <a:off x="145456" y="2838662"/>
                <a:ext cx="1290739" cy="738664"/>
              </a:xfrm>
              <a:prstGeom prst="rect">
                <a:avLst/>
              </a:prstGeom>
              <a:noFill/>
            </p:spPr>
            <p:txBody>
              <a:bodyPr wrap="none" rtlCol="0">
                <a:spAutoFit/>
              </a:bodyPr>
              <a:lstStyle/>
              <a:p>
                <a:pPr algn="ctr"/>
                <a:r>
                  <a:rPr lang="ja-JP" altLang="en-US" sz="1400" b="1"/>
                  <a:t>普通預金</a:t>
                </a:r>
                <a:endParaRPr lang="en-US" altLang="ja-JP" sz="1400" b="1"/>
              </a:p>
              <a:p>
                <a:pPr algn="ctr"/>
                <a:r>
                  <a:rPr kumimoji="1" lang="ja-JP" altLang="en-US" sz="1400" b="1"/>
                  <a:t>（</a:t>
                </a:r>
                <a:r>
                  <a:rPr kumimoji="1" lang="en-US" altLang="ja-JP" sz="1400" b="1"/>
                  <a:t>ABC</a:t>
                </a:r>
                <a:r>
                  <a:rPr kumimoji="1" lang="ja-JP" altLang="en-US" sz="1400" b="1"/>
                  <a:t>銀行）</a:t>
                </a:r>
                <a:endParaRPr kumimoji="1" lang="en-US" altLang="ja-JP" sz="1400" b="1"/>
              </a:p>
              <a:p>
                <a:pPr algn="ctr"/>
                <a:r>
                  <a:rPr lang="en-US" altLang="ja-JP" sz="1400"/>
                  <a:t>1,000</a:t>
                </a:r>
                <a:endParaRPr kumimoji="1" lang="ja-JP" altLang="en-US" sz="1400"/>
              </a:p>
            </p:txBody>
          </p:sp>
          <p:sp>
            <p:nvSpPr>
              <p:cNvPr id="38" name="テキスト ボックス 37">
                <a:extLst>
                  <a:ext uri="{FF2B5EF4-FFF2-40B4-BE49-F238E27FC236}">
                    <a16:creationId xmlns:a16="http://schemas.microsoft.com/office/drawing/2014/main" id="{B1A882D9-CE3A-EC3B-9A62-695503F0AC5C}"/>
                  </a:ext>
                </a:extLst>
              </p:cNvPr>
              <p:cNvSpPr txBox="1"/>
              <p:nvPr/>
            </p:nvSpPr>
            <p:spPr>
              <a:xfrm>
                <a:off x="1228147" y="2838662"/>
                <a:ext cx="1281120" cy="738664"/>
              </a:xfrm>
              <a:prstGeom prst="rect">
                <a:avLst/>
              </a:prstGeom>
              <a:noFill/>
            </p:spPr>
            <p:txBody>
              <a:bodyPr wrap="none" rtlCol="0">
                <a:spAutoFit/>
              </a:bodyPr>
              <a:lstStyle/>
              <a:p>
                <a:pPr algn="ctr"/>
                <a:r>
                  <a:rPr lang="ja-JP" altLang="en-US" sz="1400" b="1"/>
                  <a:t>普通預金</a:t>
                </a:r>
                <a:endParaRPr lang="en-US" altLang="ja-JP" sz="1400" b="1"/>
              </a:p>
              <a:p>
                <a:pPr algn="ctr"/>
                <a:r>
                  <a:rPr kumimoji="1" lang="ja-JP" altLang="en-US" sz="1400" b="1"/>
                  <a:t>（</a:t>
                </a:r>
                <a:r>
                  <a:rPr lang="en-US" altLang="ja-JP" sz="1400" b="1"/>
                  <a:t>XYZ</a:t>
                </a:r>
                <a:r>
                  <a:rPr kumimoji="1" lang="ja-JP" altLang="en-US" sz="1400" b="1"/>
                  <a:t>銀行）</a:t>
                </a:r>
                <a:endParaRPr kumimoji="1" lang="en-US" altLang="ja-JP" sz="1400" b="1"/>
              </a:p>
              <a:p>
                <a:pPr algn="ctr"/>
                <a:r>
                  <a:rPr lang="en-US" altLang="ja-JP" sz="1400"/>
                  <a:t>1,000</a:t>
                </a:r>
                <a:endParaRPr kumimoji="1" lang="ja-JP" altLang="en-US" sz="1400"/>
              </a:p>
            </p:txBody>
          </p:sp>
        </p:grpSp>
        <p:cxnSp>
          <p:nvCxnSpPr>
            <p:cNvPr id="73" name="直線コネクタ 72">
              <a:extLst>
                <a:ext uri="{FF2B5EF4-FFF2-40B4-BE49-F238E27FC236}">
                  <a16:creationId xmlns:a16="http://schemas.microsoft.com/office/drawing/2014/main" id="{798E3FB6-B6CF-0037-D8E8-32BFADEDC207}"/>
                </a:ext>
              </a:extLst>
            </p:cNvPr>
            <p:cNvCxnSpPr>
              <a:cxnSpLocks/>
            </p:cNvCxnSpPr>
            <p:nvPr/>
          </p:nvCxnSpPr>
          <p:spPr>
            <a:xfrm flipV="1">
              <a:off x="1472924" y="2898127"/>
              <a:ext cx="0" cy="10040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E6B8443-AFA3-D0A3-2EFB-809317D40DF7}"/>
                </a:ext>
              </a:extLst>
            </p:cNvPr>
            <p:cNvSpPr txBox="1"/>
            <p:nvPr/>
          </p:nvSpPr>
          <p:spPr>
            <a:xfrm>
              <a:off x="504199" y="2582656"/>
              <a:ext cx="1991449" cy="261610"/>
            </a:xfrm>
            <a:prstGeom prst="rect">
              <a:avLst/>
            </a:prstGeom>
            <a:noFill/>
          </p:spPr>
          <p:txBody>
            <a:bodyPr wrap="square">
              <a:spAutoFit/>
            </a:bodyPr>
            <a:lstStyle/>
            <a:p>
              <a:pPr algn="ctr"/>
              <a:r>
                <a:rPr lang="en-US" altLang="zh-TW" sz="1100" b="1"/>
                <a:t>5/31</a:t>
              </a:r>
              <a:r>
                <a:rPr lang="zh-TW" altLang="en-US" sz="1100" b="1"/>
                <a:t>資金移動（</a:t>
              </a:r>
              <a:r>
                <a:rPr lang="en-US" altLang="zh-TW" sz="1100" b="1"/>
                <a:t>XYZ→ABC</a:t>
              </a:r>
              <a:r>
                <a:rPr lang="zh-TW" altLang="en-US" sz="1100" b="1"/>
                <a:t>）</a:t>
              </a:r>
              <a:endParaRPr lang="ja-JP" altLang="en-US" sz="1100" b="1"/>
            </a:p>
          </p:txBody>
        </p:sp>
      </p:grpSp>
      <p:grpSp>
        <p:nvGrpSpPr>
          <p:cNvPr id="18" name="グループ化 17">
            <a:extLst>
              <a:ext uri="{FF2B5EF4-FFF2-40B4-BE49-F238E27FC236}">
                <a16:creationId xmlns:a16="http://schemas.microsoft.com/office/drawing/2014/main" id="{8FDF6D6B-FFD9-4797-4850-EE9AA8AAB57E}"/>
              </a:ext>
            </a:extLst>
          </p:cNvPr>
          <p:cNvGrpSpPr/>
          <p:nvPr/>
        </p:nvGrpSpPr>
        <p:grpSpPr>
          <a:xfrm>
            <a:off x="6419075" y="3199341"/>
            <a:ext cx="2363810" cy="1599428"/>
            <a:chOff x="6419075" y="2323382"/>
            <a:chExt cx="2363810" cy="1599428"/>
          </a:xfrm>
        </p:grpSpPr>
        <p:grpSp>
          <p:nvGrpSpPr>
            <p:cNvPr id="17" name="グループ化 16">
              <a:extLst>
                <a:ext uri="{FF2B5EF4-FFF2-40B4-BE49-F238E27FC236}">
                  <a16:creationId xmlns:a16="http://schemas.microsoft.com/office/drawing/2014/main" id="{92E20441-E8F1-EB66-D45C-7C3F06671BFC}"/>
                </a:ext>
              </a:extLst>
            </p:cNvPr>
            <p:cNvGrpSpPr/>
            <p:nvPr/>
          </p:nvGrpSpPr>
          <p:grpSpPr>
            <a:xfrm>
              <a:off x="6419075" y="2323382"/>
              <a:ext cx="2363810" cy="1599428"/>
              <a:chOff x="6419075" y="1746006"/>
              <a:chExt cx="2363810" cy="1599428"/>
            </a:xfrm>
          </p:grpSpPr>
          <p:grpSp>
            <p:nvGrpSpPr>
              <p:cNvPr id="8" name="グループ化 7">
                <a:extLst>
                  <a:ext uri="{FF2B5EF4-FFF2-40B4-BE49-F238E27FC236}">
                    <a16:creationId xmlns:a16="http://schemas.microsoft.com/office/drawing/2014/main" id="{0AF6689C-9599-B36E-0576-98925CC9E0D0}"/>
                  </a:ext>
                </a:extLst>
              </p:cNvPr>
              <p:cNvGrpSpPr/>
              <p:nvPr/>
            </p:nvGrpSpPr>
            <p:grpSpPr>
              <a:xfrm>
                <a:off x="6419075" y="1746006"/>
                <a:ext cx="2363810" cy="1535233"/>
                <a:chOff x="150266" y="2148383"/>
                <a:chExt cx="2363810" cy="1535233"/>
              </a:xfrm>
            </p:grpSpPr>
            <p:sp>
              <p:nvSpPr>
                <p:cNvPr id="9" name="正方形/長方形 8">
                  <a:extLst>
                    <a:ext uri="{FF2B5EF4-FFF2-40B4-BE49-F238E27FC236}">
                      <a16:creationId xmlns:a16="http://schemas.microsoft.com/office/drawing/2014/main" id="{35B7CADF-25A2-ABB6-EDE3-857787CA3BDA}"/>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13610BE6-CC10-1B6D-97F1-DB26124B96DC}"/>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02479C1-5A43-2D35-38BD-9DC00B67AB4F}"/>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12" name="テキスト ボックス 11">
                  <a:extLst>
                    <a:ext uri="{FF2B5EF4-FFF2-40B4-BE49-F238E27FC236}">
                      <a16:creationId xmlns:a16="http://schemas.microsoft.com/office/drawing/2014/main" id="{994F324A-C51E-BD15-F7B2-C7889339D4DB}"/>
                    </a:ext>
                  </a:extLst>
                </p:cNvPr>
                <p:cNvSpPr txBox="1"/>
                <p:nvPr/>
              </p:nvSpPr>
              <p:spPr>
                <a:xfrm>
                  <a:off x="198000" y="2342852"/>
                  <a:ext cx="2159999" cy="261610"/>
                </a:xfrm>
                <a:prstGeom prst="rect">
                  <a:avLst/>
                </a:prstGeom>
                <a:noFill/>
              </p:spPr>
              <p:txBody>
                <a:bodyPr wrap="square" rtlCol="0">
                  <a:spAutoFit/>
                </a:bodyPr>
                <a:lstStyle/>
                <a:p>
                  <a:pPr algn="ctr"/>
                  <a:endParaRPr kumimoji="1" lang="ja-JP" altLang="en-US" sz="1100"/>
                </a:p>
              </p:txBody>
            </p:sp>
            <p:sp>
              <p:nvSpPr>
                <p:cNvPr id="13" name="テキスト ボックス 12">
                  <a:extLst>
                    <a:ext uri="{FF2B5EF4-FFF2-40B4-BE49-F238E27FC236}">
                      <a16:creationId xmlns:a16="http://schemas.microsoft.com/office/drawing/2014/main" id="{77C7A324-AF57-689B-B28C-542E8F2B65AF}"/>
                    </a:ext>
                  </a:extLst>
                </p:cNvPr>
                <p:cNvSpPr txBox="1"/>
                <p:nvPr/>
              </p:nvSpPr>
              <p:spPr>
                <a:xfrm>
                  <a:off x="150266" y="2838662"/>
                  <a:ext cx="1281120" cy="738664"/>
                </a:xfrm>
                <a:prstGeom prst="rect">
                  <a:avLst/>
                </a:prstGeom>
                <a:noFill/>
              </p:spPr>
              <p:txBody>
                <a:bodyPr wrap="none" rtlCol="0">
                  <a:spAutoFit/>
                </a:bodyPr>
                <a:lstStyle/>
                <a:p>
                  <a:pPr algn="ctr"/>
                  <a:r>
                    <a:rPr lang="ja-JP" altLang="en-US" sz="1400" b="1">
                      <a:solidFill>
                        <a:schemeClr val="accent3"/>
                      </a:solidFill>
                    </a:rPr>
                    <a:t>普通預金</a:t>
                  </a:r>
                  <a:endParaRPr lang="en-US" altLang="ja-JP" sz="1400" b="1">
                    <a:solidFill>
                      <a:schemeClr val="accent3"/>
                    </a:solidFill>
                  </a:endParaRPr>
                </a:p>
                <a:p>
                  <a:pPr algn="ctr"/>
                  <a:r>
                    <a:rPr kumimoji="1" lang="ja-JP" altLang="en-US" sz="1400" b="1">
                      <a:solidFill>
                        <a:schemeClr val="accent3"/>
                      </a:solidFill>
                    </a:rPr>
                    <a:t>（</a:t>
                  </a:r>
                  <a:r>
                    <a:rPr lang="en-US" altLang="ja-JP" sz="1400" b="1">
                      <a:solidFill>
                        <a:schemeClr val="accent3"/>
                      </a:solidFill>
                    </a:rPr>
                    <a:t>XYZ</a:t>
                  </a:r>
                  <a:r>
                    <a:rPr kumimoji="1" lang="ja-JP" altLang="en-US" sz="1400" b="1">
                      <a:solidFill>
                        <a:schemeClr val="accent3"/>
                      </a:solidFill>
                    </a:rPr>
                    <a:t>銀行）</a:t>
                  </a:r>
                  <a:endParaRPr kumimoji="1" lang="en-US" altLang="ja-JP" sz="1400" b="1">
                    <a:solidFill>
                      <a:schemeClr val="accent3"/>
                    </a:solidFill>
                  </a:endParaRPr>
                </a:p>
                <a:p>
                  <a:pPr algn="ctr"/>
                  <a:r>
                    <a:rPr lang="en-US" altLang="ja-JP" sz="1400"/>
                    <a:t>1,000</a:t>
                  </a:r>
                  <a:endParaRPr kumimoji="1" lang="ja-JP" altLang="en-US" sz="1400"/>
                </a:p>
              </p:txBody>
            </p:sp>
            <p:sp>
              <p:nvSpPr>
                <p:cNvPr id="14" name="テキスト ボックス 13">
                  <a:extLst>
                    <a:ext uri="{FF2B5EF4-FFF2-40B4-BE49-F238E27FC236}">
                      <a16:creationId xmlns:a16="http://schemas.microsoft.com/office/drawing/2014/main" id="{59B94FBD-4C0E-EF9C-FC9D-73E40E30B3FE}"/>
                    </a:ext>
                  </a:extLst>
                </p:cNvPr>
                <p:cNvSpPr txBox="1"/>
                <p:nvPr/>
              </p:nvSpPr>
              <p:spPr>
                <a:xfrm>
                  <a:off x="1223337" y="2838662"/>
                  <a:ext cx="1290739" cy="738664"/>
                </a:xfrm>
                <a:prstGeom prst="rect">
                  <a:avLst/>
                </a:prstGeom>
                <a:noFill/>
              </p:spPr>
              <p:txBody>
                <a:bodyPr wrap="none" rtlCol="0">
                  <a:spAutoFit/>
                </a:bodyPr>
                <a:lstStyle/>
                <a:p>
                  <a:pPr algn="ctr"/>
                  <a:r>
                    <a:rPr lang="ja-JP" altLang="en-US" sz="1400" b="1">
                      <a:solidFill>
                        <a:schemeClr val="accent3"/>
                      </a:solidFill>
                    </a:rPr>
                    <a:t>普通預金</a:t>
                  </a:r>
                  <a:endParaRPr lang="en-US" altLang="ja-JP" sz="1400" b="1">
                    <a:solidFill>
                      <a:schemeClr val="accent3"/>
                    </a:solidFill>
                  </a:endParaRPr>
                </a:p>
                <a:p>
                  <a:pPr algn="ctr"/>
                  <a:r>
                    <a:rPr kumimoji="1" lang="ja-JP" altLang="en-US" sz="1400" b="1">
                      <a:solidFill>
                        <a:schemeClr val="accent3"/>
                      </a:solidFill>
                    </a:rPr>
                    <a:t>（</a:t>
                  </a:r>
                  <a:r>
                    <a:rPr kumimoji="1" lang="en-US" altLang="ja-JP" sz="1400" b="1">
                      <a:solidFill>
                        <a:schemeClr val="accent3"/>
                      </a:solidFill>
                    </a:rPr>
                    <a:t>AB</a:t>
                  </a:r>
                  <a:r>
                    <a:rPr lang="en-US" altLang="ja-JP" sz="1400" b="1">
                      <a:solidFill>
                        <a:schemeClr val="accent3"/>
                      </a:solidFill>
                    </a:rPr>
                    <a:t>C</a:t>
                  </a:r>
                  <a:r>
                    <a:rPr kumimoji="1" lang="ja-JP" altLang="en-US" sz="1400" b="1">
                      <a:solidFill>
                        <a:schemeClr val="accent3"/>
                      </a:solidFill>
                    </a:rPr>
                    <a:t>銀行）</a:t>
                  </a:r>
                  <a:endParaRPr kumimoji="1" lang="en-US" altLang="ja-JP" sz="1400" b="1">
                    <a:solidFill>
                      <a:schemeClr val="accent3"/>
                    </a:solidFill>
                  </a:endParaRPr>
                </a:p>
                <a:p>
                  <a:pPr algn="ctr"/>
                  <a:r>
                    <a:rPr lang="en-US" altLang="ja-JP" sz="1400"/>
                    <a:t>1,000</a:t>
                  </a:r>
                  <a:endParaRPr kumimoji="1" lang="ja-JP" altLang="en-US" sz="1400"/>
                </a:p>
              </p:txBody>
            </p:sp>
          </p:grpSp>
          <p:cxnSp>
            <p:nvCxnSpPr>
              <p:cNvPr id="15" name="直線コネクタ 14">
                <a:extLst>
                  <a:ext uri="{FF2B5EF4-FFF2-40B4-BE49-F238E27FC236}">
                    <a16:creationId xmlns:a16="http://schemas.microsoft.com/office/drawing/2014/main" id="{7B955B66-1117-46BC-02F2-A27E791591B8}"/>
                  </a:ext>
                </a:extLst>
              </p:cNvPr>
              <p:cNvCxnSpPr>
                <a:cxnSpLocks/>
              </p:cNvCxnSpPr>
              <p:nvPr/>
            </p:nvCxnSpPr>
            <p:spPr>
              <a:xfrm flipV="1">
                <a:off x="7596170" y="2288652"/>
                <a:ext cx="0" cy="10567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0F2F42D1-C883-FE45-B14F-CFE864F49086}"/>
                </a:ext>
              </a:extLst>
            </p:cNvPr>
            <p:cNvSpPr txBox="1"/>
            <p:nvPr/>
          </p:nvSpPr>
          <p:spPr>
            <a:xfrm>
              <a:off x="6566679" y="2551936"/>
              <a:ext cx="2160001" cy="261610"/>
            </a:xfrm>
            <a:prstGeom prst="rect">
              <a:avLst/>
            </a:prstGeom>
            <a:noFill/>
          </p:spPr>
          <p:txBody>
            <a:bodyPr wrap="square">
              <a:spAutoFit/>
            </a:bodyPr>
            <a:lstStyle/>
            <a:p>
              <a:pPr algn="ctr"/>
              <a:r>
                <a:rPr lang="en-US" altLang="zh-TW" sz="1100" b="1">
                  <a:solidFill>
                    <a:schemeClr val="accent3"/>
                  </a:solidFill>
                </a:rPr>
                <a:t>6/30</a:t>
              </a:r>
              <a:r>
                <a:rPr lang="zh-TW" altLang="en-US" sz="1100" b="1">
                  <a:solidFill>
                    <a:schemeClr val="accent3"/>
                  </a:solidFill>
                </a:rPr>
                <a:t>資金移動（</a:t>
              </a:r>
              <a:r>
                <a:rPr lang="en-US" altLang="zh-TW" sz="1100" b="1">
                  <a:solidFill>
                    <a:schemeClr val="accent3"/>
                  </a:solidFill>
                </a:rPr>
                <a:t>ABC→XYZ</a:t>
              </a:r>
              <a:r>
                <a:rPr lang="zh-TW" altLang="en-US" sz="1100" b="1">
                  <a:solidFill>
                    <a:schemeClr val="accent3"/>
                  </a:solidFill>
                </a:rPr>
                <a:t>） </a:t>
              </a:r>
              <a:endParaRPr lang="ja-JP" altLang="en-US" sz="1100" b="1">
                <a:solidFill>
                  <a:schemeClr val="accent3"/>
                </a:solidFill>
              </a:endParaRPr>
            </a:p>
          </p:txBody>
        </p:sp>
      </p:grpSp>
      <p:grpSp>
        <p:nvGrpSpPr>
          <p:cNvPr id="20" name="グループ化 19">
            <a:extLst>
              <a:ext uri="{FF2B5EF4-FFF2-40B4-BE49-F238E27FC236}">
                <a16:creationId xmlns:a16="http://schemas.microsoft.com/office/drawing/2014/main" id="{97676C03-5A5B-065D-DFB6-18F64B9667B1}"/>
              </a:ext>
            </a:extLst>
          </p:cNvPr>
          <p:cNvGrpSpPr/>
          <p:nvPr/>
        </p:nvGrpSpPr>
        <p:grpSpPr>
          <a:xfrm>
            <a:off x="365924" y="1538325"/>
            <a:ext cx="2214000" cy="1615604"/>
            <a:chOff x="365924" y="2355481"/>
            <a:chExt cx="2214000" cy="1615604"/>
          </a:xfrm>
        </p:grpSpPr>
        <p:grpSp>
          <p:nvGrpSpPr>
            <p:cNvPr id="21" name="グループ化 20">
              <a:extLst>
                <a:ext uri="{FF2B5EF4-FFF2-40B4-BE49-F238E27FC236}">
                  <a16:creationId xmlns:a16="http://schemas.microsoft.com/office/drawing/2014/main" id="{DA197C43-BDAA-59B2-753E-6A3FB4DCFA10}"/>
                </a:ext>
              </a:extLst>
            </p:cNvPr>
            <p:cNvGrpSpPr/>
            <p:nvPr/>
          </p:nvGrpSpPr>
          <p:grpSpPr>
            <a:xfrm>
              <a:off x="365924" y="2355481"/>
              <a:ext cx="2214000" cy="1535233"/>
              <a:chOff x="198000" y="2148383"/>
              <a:chExt cx="2214000" cy="1535233"/>
            </a:xfrm>
          </p:grpSpPr>
          <p:sp>
            <p:nvSpPr>
              <p:cNvPr id="25" name="正方形/長方形 24">
                <a:extLst>
                  <a:ext uri="{FF2B5EF4-FFF2-40B4-BE49-F238E27FC236}">
                    <a16:creationId xmlns:a16="http://schemas.microsoft.com/office/drawing/2014/main" id="{F6ADDF2C-E195-BDA3-7BBD-65FB50DFC845}"/>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4C27509D-DBC7-8CAB-F4B6-1759869C6871}"/>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D563065-F4DF-7D8B-73BC-1AE4BB598223}"/>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28" name="テキスト ボックス 27">
                <a:extLst>
                  <a:ext uri="{FF2B5EF4-FFF2-40B4-BE49-F238E27FC236}">
                    <a16:creationId xmlns:a16="http://schemas.microsoft.com/office/drawing/2014/main" id="{C5C9ED0B-6132-DD29-289D-30CA8658905C}"/>
                  </a:ext>
                </a:extLst>
              </p:cNvPr>
              <p:cNvSpPr txBox="1"/>
              <p:nvPr/>
            </p:nvSpPr>
            <p:spPr>
              <a:xfrm>
                <a:off x="198000" y="2342852"/>
                <a:ext cx="2159999" cy="307777"/>
              </a:xfrm>
              <a:prstGeom prst="rect">
                <a:avLst/>
              </a:prstGeom>
              <a:noFill/>
            </p:spPr>
            <p:txBody>
              <a:bodyPr wrap="square" rtlCol="0">
                <a:spAutoFit/>
              </a:bodyPr>
              <a:lstStyle/>
              <a:p>
                <a:pPr algn="ctr"/>
                <a:r>
                  <a:rPr lang="en-US" altLang="ja-JP" sz="1400" b="1"/>
                  <a:t>6</a:t>
                </a:r>
                <a:r>
                  <a:rPr lang="ja-JP" altLang="en-US" sz="1400" b="1"/>
                  <a:t>月分</a:t>
                </a:r>
                <a:r>
                  <a:rPr lang="ja-JP" altLang="en-US" sz="1400"/>
                  <a:t>広告宣伝費</a:t>
                </a:r>
                <a:endParaRPr kumimoji="1" lang="ja-JP" altLang="en-US" sz="1400"/>
              </a:p>
            </p:txBody>
          </p:sp>
          <p:sp>
            <p:nvSpPr>
              <p:cNvPr id="29" name="テキスト ボックス 28">
                <a:extLst>
                  <a:ext uri="{FF2B5EF4-FFF2-40B4-BE49-F238E27FC236}">
                    <a16:creationId xmlns:a16="http://schemas.microsoft.com/office/drawing/2014/main" id="{BD8DEC3F-782D-B624-9251-C53D54737C04}"/>
                  </a:ext>
                </a:extLst>
              </p:cNvPr>
              <p:cNvSpPr txBox="1"/>
              <p:nvPr/>
            </p:nvSpPr>
            <p:spPr>
              <a:xfrm>
                <a:off x="249652" y="2966539"/>
                <a:ext cx="1082348" cy="523220"/>
              </a:xfrm>
              <a:prstGeom prst="rect">
                <a:avLst/>
              </a:prstGeom>
              <a:noFill/>
            </p:spPr>
            <p:txBody>
              <a:bodyPr wrap="none" rtlCol="0">
                <a:spAutoFit/>
              </a:bodyPr>
              <a:lstStyle/>
              <a:p>
                <a:pPr algn="ctr"/>
                <a:r>
                  <a:rPr kumimoji="1" lang="ja-JP" altLang="en-US" sz="1400"/>
                  <a:t>広告宣伝費</a:t>
                </a:r>
                <a:endParaRPr kumimoji="1" lang="en-US" altLang="ja-JP" sz="1400"/>
              </a:p>
              <a:p>
                <a:pPr algn="ctr"/>
                <a:r>
                  <a:rPr lang="en-US" altLang="ja-JP" sz="1400"/>
                  <a:t>1,000</a:t>
                </a:r>
                <a:endParaRPr kumimoji="1" lang="ja-JP" altLang="en-US" sz="1400"/>
              </a:p>
            </p:txBody>
          </p:sp>
          <p:sp>
            <p:nvSpPr>
              <p:cNvPr id="30" name="テキスト ボックス 29">
                <a:extLst>
                  <a:ext uri="{FF2B5EF4-FFF2-40B4-BE49-F238E27FC236}">
                    <a16:creationId xmlns:a16="http://schemas.microsoft.com/office/drawing/2014/main" id="{247D725F-67B1-F187-912C-4A4C375334E6}"/>
                  </a:ext>
                </a:extLst>
              </p:cNvPr>
              <p:cNvSpPr txBox="1"/>
              <p:nvPr/>
            </p:nvSpPr>
            <p:spPr>
              <a:xfrm>
                <a:off x="1520694" y="2966539"/>
                <a:ext cx="696023" cy="523220"/>
              </a:xfrm>
              <a:prstGeom prst="rect">
                <a:avLst/>
              </a:prstGeom>
              <a:noFill/>
            </p:spPr>
            <p:txBody>
              <a:bodyPr wrap="none" rtlCol="0">
                <a:spAutoFit/>
              </a:bodyPr>
              <a:lstStyle/>
              <a:p>
                <a:pPr algn="ctr"/>
                <a:r>
                  <a:rPr kumimoji="1" lang="ja-JP" altLang="en-US" sz="1400"/>
                  <a:t>現金</a:t>
                </a:r>
                <a:endParaRPr kumimoji="1" lang="en-US" altLang="ja-JP" sz="1400"/>
              </a:p>
              <a:p>
                <a:pPr algn="ctr"/>
                <a:r>
                  <a:rPr lang="en-US" altLang="ja-JP" sz="1400"/>
                  <a:t>1,000</a:t>
                </a:r>
                <a:endParaRPr kumimoji="1" lang="ja-JP" altLang="en-US" sz="1400"/>
              </a:p>
            </p:txBody>
          </p:sp>
        </p:grpSp>
        <p:cxnSp>
          <p:nvCxnSpPr>
            <p:cNvPr id="22" name="直線コネクタ 21">
              <a:extLst>
                <a:ext uri="{FF2B5EF4-FFF2-40B4-BE49-F238E27FC236}">
                  <a16:creationId xmlns:a16="http://schemas.microsoft.com/office/drawing/2014/main" id="{537F4E7F-B34A-3D61-EF37-5FFDAFB4F0DB}"/>
                </a:ext>
              </a:extLst>
            </p:cNvPr>
            <p:cNvCxnSpPr>
              <a:cxnSpLocks/>
            </p:cNvCxnSpPr>
            <p:nvPr/>
          </p:nvCxnSpPr>
          <p:spPr>
            <a:xfrm flipV="1">
              <a:off x="1472924" y="2917021"/>
              <a:ext cx="0" cy="1054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F8E71B92-9509-BEC0-7BBE-8214DD10808F}"/>
              </a:ext>
            </a:extLst>
          </p:cNvPr>
          <p:cNvGrpSpPr/>
          <p:nvPr/>
        </p:nvGrpSpPr>
        <p:grpSpPr>
          <a:xfrm>
            <a:off x="6466609" y="1532679"/>
            <a:ext cx="2214000" cy="1615604"/>
            <a:chOff x="365924" y="2355481"/>
            <a:chExt cx="2214000" cy="1615604"/>
          </a:xfrm>
        </p:grpSpPr>
        <p:grpSp>
          <p:nvGrpSpPr>
            <p:cNvPr id="36" name="グループ化 35">
              <a:extLst>
                <a:ext uri="{FF2B5EF4-FFF2-40B4-BE49-F238E27FC236}">
                  <a16:creationId xmlns:a16="http://schemas.microsoft.com/office/drawing/2014/main" id="{12C6EFB8-3E8E-9468-59D5-116220E39A4F}"/>
                </a:ext>
              </a:extLst>
            </p:cNvPr>
            <p:cNvGrpSpPr/>
            <p:nvPr/>
          </p:nvGrpSpPr>
          <p:grpSpPr>
            <a:xfrm>
              <a:off x="365924" y="2355481"/>
              <a:ext cx="2214000" cy="1535233"/>
              <a:chOff x="198000" y="2148383"/>
              <a:chExt cx="2214000" cy="1535233"/>
            </a:xfrm>
          </p:grpSpPr>
          <p:sp>
            <p:nvSpPr>
              <p:cNvPr id="40" name="正方形/長方形 39">
                <a:extLst>
                  <a:ext uri="{FF2B5EF4-FFF2-40B4-BE49-F238E27FC236}">
                    <a16:creationId xmlns:a16="http://schemas.microsoft.com/office/drawing/2014/main" id="{5D18B3C5-1752-6938-2CA6-3E8E978A92B1}"/>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1E46C9A8-80D7-BA7D-3FC5-41C9532B9550}"/>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89C7639B-1805-F185-FF57-BB4B9E77183A}"/>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44" name="テキスト ボックス 43">
                <a:extLst>
                  <a:ext uri="{FF2B5EF4-FFF2-40B4-BE49-F238E27FC236}">
                    <a16:creationId xmlns:a16="http://schemas.microsoft.com/office/drawing/2014/main" id="{E936D0C2-478E-8945-6066-DFCB3DC4A54E}"/>
                  </a:ext>
                </a:extLst>
              </p:cNvPr>
              <p:cNvSpPr txBox="1"/>
              <p:nvPr/>
            </p:nvSpPr>
            <p:spPr>
              <a:xfrm>
                <a:off x="198000" y="2342852"/>
                <a:ext cx="2159999" cy="307777"/>
              </a:xfrm>
              <a:prstGeom prst="rect">
                <a:avLst/>
              </a:prstGeom>
              <a:noFill/>
            </p:spPr>
            <p:txBody>
              <a:bodyPr wrap="square" rtlCol="0">
                <a:spAutoFit/>
              </a:bodyPr>
              <a:lstStyle/>
              <a:p>
                <a:pPr algn="ctr"/>
                <a:r>
                  <a:rPr lang="en-US" altLang="ja-JP" sz="1400" b="1">
                    <a:solidFill>
                      <a:schemeClr val="accent3"/>
                    </a:solidFill>
                  </a:rPr>
                  <a:t>7</a:t>
                </a:r>
                <a:r>
                  <a:rPr lang="ja-JP" altLang="en-US" sz="1400" b="1"/>
                  <a:t>月分</a:t>
                </a:r>
                <a:r>
                  <a:rPr lang="ja-JP" altLang="en-US" sz="1400"/>
                  <a:t>広告宣伝費</a:t>
                </a:r>
                <a:endParaRPr kumimoji="1" lang="ja-JP" altLang="en-US" sz="1400"/>
              </a:p>
            </p:txBody>
          </p:sp>
          <p:sp>
            <p:nvSpPr>
              <p:cNvPr id="46" name="テキスト ボックス 45">
                <a:extLst>
                  <a:ext uri="{FF2B5EF4-FFF2-40B4-BE49-F238E27FC236}">
                    <a16:creationId xmlns:a16="http://schemas.microsoft.com/office/drawing/2014/main" id="{F925F557-F8B1-AFD2-D886-950FE99EADF5}"/>
                  </a:ext>
                </a:extLst>
              </p:cNvPr>
              <p:cNvSpPr txBox="1"/>
              <p:nvPr/>
            </p:nvSpPr>
            <p:spPr>
              <a:xfrm>
                <a:off x="249652" y="2966539"/>
                <a:ext cx="1082348" cy="523220"/>
              </a:xfrm>
              <a:prstGeom prst="rect">
                <a:avLst/>
              </a:prstGeom>
              <a:noFill/>
            </p:spPr>
            <p:txBody>
              <a:bodyPr wrap="none" rtlCol="0">
                <a:spAutoFit/>
              </a:bodyPr>
              <a:lstStyle/>
              <a:p>
                <a:pPr algn="ctr"/>
                <a:r>
                  <a:rPr kumimoji="1" lang="ja-JP" altLang="en-US" sz="1400"/>
                  <a:t>広告宣伝費</a:t>
                </a:r>
                <a:endParaRPr kumimoji="1" lang="en-US" altLang="ja-JP" sz="1400"/>
              </a:p>
              <a:p>
                <a:pPr algn="ctr"/>
                <a:r>
                  <a:rPr lang="en-US" altLang="ja-JP" sz="1400"/>
                  <a:t>1,000</a:t>
                </a:r>
                <a:endParaRPr kumimoji="1" lang="ja-JP" altLang="en-US" sz="1400"/>
              </a:p>
            </p:txBody>
          </p:sp>
          <p:sp>
            <p:nvSpPr>
              <p:cNvPr id="47" name="テキスト ボックス 46">
                <a:extLst>
                  <a:ext uri="{FF2B5EF4-FFF2-40B4-BE49-F238E27FC236}">
                    <a16:creationId xmlns:a16="http://schemas.microsoft.com/office/drawing/2014/main" id="{4C33D6B5-44BF-110E-E83D-77FDC7ED6229}"/>
                  </a:ext>
                </a:extLst>
              </p:cNvPr>
              <p:cNvSpPr txBox="1"/>
              <p:nvPr/>
            </p:nvSpPr>
            <p:spPr>
              <a:xfrm>
                <a:off x="1520694" y="2966539"/>
                <a:ext cx="696023" cy="523220"/>
              </a:xfrm>
              <a:prstGeom prst="rect">
                <a:avLst/>
              </a:prstGeom>
              <a:noFill/>
            </p:spPr>
            <p:txBody>
              <a:bodyPr wrap="none" rtlCol="0">
                <a:spAutoFit/>
              </a:bodyPr>
              <a:lstStyle/>
              <a:p>
                <a:pPr algn="ctr"/>
                <a:r>
                  <a:rPr kumimoji="1" lang="ja-JP" altLang="en-US" sz="1400"/>
                  <a:t>現金</a:t>
                </a:r>
                <a:endParaRPr kumimoji="1" lang="en-US" altLang="ja-JP" sz="1400"/>
              </a:p>
              <a:p>
                <a:pPr algn="ctr"/>
                <a:r>
                  <a:rPr lang="en-US" altLang="ja-JP" sz="1400"/>
                  <a:t>1,000</a:t>
                </a:r>
                <a:endParaRPr kumimoji="1" lang="ja-JP" altLang="en-US" sz="1400"/>
              </a:p>
            </p:txBody>
          </p:sp>
        </p:grpSp>
        <p:cxnSp>
          <p:nvCxnSpPr>
            <p:cNvPr id="39" name="直線コネクタ 38">
              <a:extLst>
                <a:ext uri="{FF2B5EF4-FFF2-40B4-BE49-F238E27FC236}">
                  <a16:creationId xmlns:a16="http://schemas.microsoft.com/office/drawing/2014/main" id="{CC80BD45-CF1D-DECE-A928-AFB987FB1F40}"/>
                </a:ext>
              </a:extLst>
            </p:cNvPr>
            <p:cNvCxnSpPr>
              <a:cxnSpLocks/>
            </p:cNvCxnSpPr>
            <p:nvPr/>
          </p:nvCxnSpPr>
          <p:spPr>
            <a:xfrm flipV="1">
              <a:off x="1472924" y="2917021"/>
              <a:ext cx="0" cy="1054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矢印: 右 47">
            <a:extLst>
              <a:ext uri="{FF2B5EF4-FFF2-40B4-BE49-F238E27FC236}">
                <a16:creationId xmlns:a16="http://schemas.microsoft.com/office/drawing/2014/main" id="{7D484155-1DAB-37A2-BE92-6A40C54C2EE3}"/>
              </a:ext>
            </a:extLst>
          </p:cNvPr>
          <p:cNvSpPr/>
          <p:nvPr/>
        </p:nvSpPr>
        <p:spPr>
          <a:xfrm>
            <a:off x="2790294" y="2624000"/>
            <a:ext cx="3563412" cy="477824"/>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2">
            <a:extLst>
              <a:ext uri="{FF2B5EF4-FFF2-40B4-BE49-F238E27FC236}">
                <a16:creationId xmlns:a16="http://schemas.microsoft.com/office/drawing/2014/main" id="{620207D2-1DF8-A386-57AF-47DFAC215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382" y="1532679"/>
            <a:ext cx="2953768" cy="115047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41FC51EE-2586-DA28-F1CE-341166664914}"/>
              </a:ext>
            </a:extLst>
          </p:cNvPr>
          <p:cNvSpPr txBox="1"/>
          <p:nvPr/>
        </p:nvSpPr>
        <p:spPr>
          <a:xfrm>
            <a:off x="3671753" y="4426797"/>
            <a:ext cx="1800493" cy="307777"/>
          </a:xfrm>
          <a:prstGeom prst="rect">
            <a:avLst/>
          </a:prstGeom>
          <a:noFill/>
        </p:spPr>
        <p:txBody>
          <a:bodyPr wrap="none" rtlCol="0">
            <a:spAutoFit/>
          </a:bodyPr>
          <a:lstStyle/>
          <a:p>
            <a:pPr algn="ctr"/>
            <a:r>
              <a:rPr kumimoji="1" lang="ja-JP" altLang="en-US" sz="1400"/>
              <a:t>貸借反転＆摘要置換</a:t>
            </a:r>
          </a:p>
        </p:txBody>
      </p:sp>
      <p:sp>
        <p:nvSpPr>
          <p:cNvPr id="51" name="テキスト ボックス 50">
            <a:extLst>
              <a:ext uri="{FF2B5EF4-FFF2-40B4-BE49-F238E27FC236}">
                <a16:creationId xmlns:a16="http://schemas.microsoft.com/office/drawing/2014/main" id="{B2D4AFBD-72F0-ECAB-BA49-29C17C7EB0F8}"/>
              </a:ext>
            </a:extLst>
          </p:cNvPr>
          <p:cNvSpPr txBox="1"/>
          <p:nvPr/>
        </p:nvSpPr>
        <p:spPr>
          <a:xfrm>
            <a:off x="3486932" y="2709023"/>
            <a:ext cx="2159566" cy="307777"/>
          </a:xfrm>
          <a:prstGeom prst="rect">
            <a:avLst/>
          </a:prstGeom>
          <a:noFill/>
        </p:spPr>
        <p:txBody>
          <a:bodyPr wrap="none" rtlCol="0">
            <a:spAutoFit/>
          </a:bodyPr>
          <a:lstStyle/>
          <a:p>
            <a:pPr algn="ctr"/>
            <a:r>
              <a:rPr kumimoji="1" lang="ja-JP" altLang="en-US" sz="1400"/>
              <a:t>そのまま複写＆摘要置換</a:t>
            </a:r>
          </a:p>
        </p:txBody>
      </p:sp>
    </p:spTree>
    <p:extLst>
      <p:ext uri="{BB962C8B-B14F-4D97-AF65-F5344CB8AC3E}">
        <p14:creationId xmlns:p14="http://schemas.microsoft.com/office/powerpoint/2010/main" val="3769502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各種入力便利機能</a:t>
            </a:r>
            <a:endParaRPr kumimoji="1" lang="ja-JP" altLang="en-US"/>
          </a:p>
        </p:txBody>
      </p:sp>
      <p:grpSp>
        <p:nvGrpSpPr>
          <p:cNvPr id="106" name="グループ化 105">
            <a:extLst>
              <a:ext uri="{FF2B5EF4-FFF2-40B4-BE49-F238E27FC236}">
                <a16:creationId xmlns:a16="http://schemas.microsoft.com/office/drawing/2014/main" id="{E8666E11-D86B-25AE-07FB-C66B7833986F}"/>
              </a:ext>
            </a:extLst>
          </p:cNvPr>
          <p:cNvGrpSpPr/>
          <p:nvPr/>
        </p:nvGrpSpPr>
        <p:grpSpPr>
          <a:xfrm>
            <a:off x="548669" y="2894750"/>
            <a:ext cx="1212073" cy="1175329"/>
            <a:chOff x="397788" y="3227018"/>
            <a:chExt cx="1212073" cy="1175329"/>
          </a:xfrm>
        </p:grpSpPr>
        <p:grpSp>
          <p:nvGrpSpPr>
            <p:cNvPr id="68" name="グループ化 67">
              <a:extLst>
                <a:ext uri="{FF2B5EF4-FFF2-40B4-BE49-F238E27FC236}">
                  <a16:creationId xmlns:a16="http://schemas.microsoft.com/office/drawing/2014/main" id="{4830C8F7-F861-ECDE-541A-D2178AA91D62}"/>
                </a:ext>
              </a:extLst>
            </p:cNvPr>
            <p:cNvGrpSpPr/>
            <p:nvPr/>
          </p:nvGrpSpPr>
          <p:grpSpPr>
            <a:xfrm>
              <a:off x="397788" y="3227018"/>
              <a:ext cx="1212073" cy="1175329"/>
              <a:chOff x="4387283" y="4780461"/>
              <a:chExt cx="1212073" cy="1175329"/>
            </a:xfrm>
          </p:grpSpPr>
          <p:sp>
            <p:nvSpPr>
              <p:cNvPr id="69" name="八角形 68">
                <a:extLst>
                  <a:ext uri="{FF2B5EF4-FFF2-40B4-BE49-F238E27FC236}">
                    <a16:creationId xmlns:a16="http://schemas.microsoft.com/office/drawing/2014/main" id="{9D9924E9-9118-FD12-A54F-F35F45E99A6D}"/>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70" name="テキスト ボックス 69">
                <a:extLst>
                  <a:ext uri="{FF2B5EF4-FFF2-40B4-BE49-F238E27FC236}">
                    <a16:creationId xmlns:a16="http://schemas.microsoft.com/office/drawing/2014/main" id="{FF3BF305-D0E0-A6B2-117F-8897CEAF33B1}"/>
                  </a:ext>
                </a:extLst>
              </p:cNvPr>
              <p:cNvSpPr txBox="1"/>
              <p:nvPr/>
            </p:nvSpPr>
            <p:spPr>
              <a:xfrm>
                <a:off x="4387283" y="4936293"/>
                <a:ext cx="1212073" cy="584775"/>
              </a:xfrm>
              <a:prstGeom prst="rect">
                <a:avLst/>
              </a:prstGeom>
              <a:noFill/>
            </p:spPr>
            <p:txBody>
              <a:bodyPr wrap="square" rtlCol="0">
                <a:spAutoFit/>
              </a:bodyPr>
              <a:lstStyle/>
              <a:p>
                <a:pPr algn="ctr"/>
                <a:r>
                  <a:rPr lang="ja-JP" altLang="en-US" sz="1600" b="1">
                    <a:solidFill>
                      <a:schemeClr val="tx2"/>
                    </a:solidFill>
                  </a:rPr>
                  <a:t>前払金</a:t>
                </a:r>
                <a:endParaRPr lang="en-US" altLang="ja-JP" sz="1600" b="1">
                  <a:solidFill>
                    <a:schemeClr val="tx2"/>
                  </a:solidFill>
                </a:endParaRPr>
              </a:p>
              <a:p>
                <a:pPr algn="ctr"/>
                <a:r>
                  <a:rPr lang="ja-JP" altLang="en-US" sz="1600" b="1">
                    <a:solidFill>
                      <a:schemeClr val="tx2"/>
                    </a:solidFill>
                  </a:rPr>
                  <a:t>一括計上</a:t>
                </a:r>
                <a:endParaRPr lang="en-US" altLang="ja-JP" sz="1600" b="1">
                  <a:solidFill>
                    <a:schemeClr val="tx2"/>
                  </a:solidFill>
                </a:endParaRPr>
              </a:p>
            </p:txBody>
          </p:sp>
        </p:grpSp>
        <p:sp>
          <p:nvSpPr>
            <p:cNvPr id="72" name="Freeform 549">
              <a:extLst>
                <a:ext uri="{FF2B5EF4-FFF2-40B4-BE49-F238E27FC236}">
                  <a16:creationId xmlns:a16="http://schemas.microsoft.com/office/drawing/2014/main" id="{161E4786-47DE-E9F6-3C92-C7C18E9E1367}"/>
                </a:ext>
              </a:extLst>
            </p:cNvPr>
            <p:cNvSpPr>
              <a:spLocks noEditPoints="1"/>
            </p:cNvSpPr>
            <p:nvPr/>
          </p:nvSpPr>
          <p:spPr bwMode="auto">
            <a:xfrm>
              <a:off x="845931" y="3921077"/>
              <a:ext cx="332782" cy="332782"/>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3" name="AutoShape 5">
            <a:extLst>
              <a:ext uri="{FF2B5EF4-FFF2-40B4-BE49-F238E27FC236}">
                <a16:creationId xmlns:a16="http://schemas.microsoft.com/office/drawing/2014/main" id="{41336822-59A7-9E6E-6DE7-5064370669A5}"/>
              </a:ext>
            </a:extLst>
          </p:cNvPr>
          <p:cNvSpPr>
            <a:spLocks noChangeArrowheads="1"/>
          </p:cNvSpPr>
          <p:nvPr/>
        </p:nvSpPr>
        <p:spPr bwMode="gray">
          <a:xfrm>
            <a:off x="2127853" y="2878735"/>
            <a:ext cx="6769202" cy="1981257"/>
          </a:xfrm>
          <a:prstGeom prst="roundRect">
            <a:avLst>
              <a:gd name="adj" fmla="val 1652"/>
            </a:avLst>
          </a:prstGeom>
          <a:noFill/>
          <a:ln w="19050" cap="flat" cmpd="sng" algn="ctr">
            <a:solidFill>
              <a:srgbClr val="FFFFFF">
                <a:lumMod val="85000"/>
              </a:srgbClr>
            </a:solidFill>
            <a:prstDash val="solid"/>
            <a:headEnd/>
            <a:tailEnd/>
          </a:ln>
          <a:effectLst/>
        </p:spPr>
        <p:txBody>
          <a:bodyPr wrap="none" anchor="t" anchorCtr="0"/>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prstClr val="black">
                  <a:lumMod val="65000"/>
                  <a:lumOff val="35000"/>
                </a:prstClr>
              </a:solidFill>
              <a:effectLst/>
              <a:uLnTx/>
              <a:uFillTx/>
              <a:latin typeface="メイリオ"/>
              <a:ea typeface="メイリオ"/>
              <a:cs typeface="メイリオ" pitchFamily="50" charset="-128"/>
            </a:endParaRPr>
          </a:p>
        </p:txBody>
      </p:sp>
      <p:cxnSp>
        <p:nvCxnSpPr>
          <p:cNvPr id="74" name="直線コネクタ 73">
            <a:extLst>
              <a:ext uri="{FF2B5EF4-FFF2-40B4-BE49-F238E27FC236}">
                <a16:creationId xmlns:a16="http://schemas.microsoft.com/office/drawing/2014/main" id="{304C7DE3-CF30-5EB6-1330-EA2FD2DCC900}"/>
              </a:ext>
            </a:extLst>
          </p:cNvPr>
          <p:cNvCxnSpPr>
            <a:cxnSpLocks/>
          </p:cNvCxnSpPr>
          <p:nvPr/>
        </p:nvCxnSpPr>
        <p:spPr>
          <a:xfrm flipV="1">
            <a:off x="3861081" y="3637064"/>
            <a:ext cx="4930361" cy="28335"/>
          </a:xfrm>
          <a:prstGeom prst="line">
            <a:avLst/>
          </a:prstGeom>
          <a:noFill/>
          <a:ln w="76200" cap="flat" cmpd="sng" algn="ctr">
            <a:solidFill>
              <a:schemeClr val="tx2"/>
            </a:solidFill>
            <a:prstDash val="solid"/>
          </a:ln>
          <a:effectLst/>
        </p:spPr>
      </p:cxnSp>
      <p:sp>
        <p:nvSpPr>
          <p:cNvPr id="76" name="正方形/長方形 75">
            <a:extLst>
              <a:ext uri="{FF2B5EF4-FFF2-40B4-BE49-F238E27FC236}">
                <a16:creationId xmlns:a16="http://schemas.microsoft.com/office/drawing/2014/main" id="{9CE9505C-5E32-70DF-0E27-C47192C8AD4E}"/>
              </a:ext>
            </a:extLst>
          </p:cNvPr>
          <p:cNvSpPr/>
          <p:nvPr/>
        </p:nvSpPr>
        <p:spPr>
          <a:xfrm>
            <a:off x="3114880" y="3763677"/>
            <a:ext cx="2412268"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1,200,000</a:t>
            </a:r>
            <a:endParaRPr kumimoji="0" lang="ja-JP" altLang="en-US" sz="1400" b="0" i="0" u="none" strike="noStrike" kern="0" cap="none" spc="0" normalizeH="0" baseline="0" noProof="0">
              <a:ln>
                <a:noFill/>
              </a:ln>
              <a:solidFill>
                <a:schemeClr val="tx2"/>
              </a:solidFill>
              <a:effectLst/>
              <a:uLnTx/>
              <a:uFillTx/>
              <a:latin typeface="メイリオ"/>
              <a:ea typeface="メイリオ"/>
              <a:cs typeface="+mn-cs"/>
            </a:endParaRPr>
          </a:p>
        </p:txBody>
      </p:sp>
      <p:sp>
        <p:nvSpPr>
          <p:cNvPr id="78" name="正方形/長方形 77">
            <a:extLst>
              <a:ext uri="{FF2B5EF4-FFF2-40B4-BE49-F238E27FC236}">
                <a16:creationId xmlns:a16="http://schemas.microsoft.com/office/drawing/2014/main" id="{CB039604-AD15-DF0F-07B2-27B06E635D63}"/>
              </a:ext>
            </a:extLst>
          </p:cNvPr>
          <p:cNvSpPr/>
          <p:nvPr/>
        </p:nvSpPr>
        <p:spPr>
          <a:xfrm>
            <a:off x="3556479"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a:solidFill>
                  <a:schemeClr val="tx2"/>
                </a:solidFill>
                <a:latin typeface="メイリオ"/>
                <a:ea typeface="メイリオ"/>
              </a:rPr>
              <a:t>3</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chemeClr val="accent6"/>
                </a:solidFill>
                <a:latin typeface="メイリオ"/>
                <a:ea typeface="メイリオ"/>
              </a:rPr>
              <a:t>支払</a:t>
            </a:r>
            <a:endParaRPr kumimoji="0" lang="en-US" altLang="ja-JP" sz="1400" b="0" i="0" u="none" strike="noStrike" kern="0" cap="none" spc="0" normalizeH="0" baseline="0" noProof="0">
              <a:ln>
                <a:noFill/>
              </a:ln>
              <a:solidFill>
                <a:schemeClr val="accent6"/>
              </a:solidFill>
              <a:effectLst/>
              <a:uLnTx/>
              <a:uFillTx/>
              <a:latin typeface="メイリオ"/>
              <a:ea typeface="メイリオ"/>
              <a:cs typeface="+mn-cs"/>
            </a:endParaRPr>
          </a:p>
        </p:txBody>
      </p:sp>
      <p:sp>
        <p:nvSpPr>
          <p:cNvPr id="80" name="正方形/長方形 79">
            <a:extLst>
              <a:ext uri="{FF2B5EF4-FFF2-40B4-BE49-F238E27FC236}">
                <a16:creationId xmlns:a16="http://schemas.microsoft.com/office/drawing/2014/main" id="{784A505F-3011-4729-D6D0-88DE7F335B2C}"/>
              </a:ext>
            </a:extLst>
          </p:cNvPr>
          <p:cNvSpPr/>
          <p:nvPr/>
        </p:nvSpPr>
        <p:spPr>
          <a:xfrm>
            <a:off x="4218934" y="3932584"/>
            <a:ext cx="295232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1" name="正方形/長方形 80">
            <a:extLst>
              <a:ext uri="{FF2B5EF4-FFF2-40B4-BE49-F238E27FC236}">
                <a16:creationId xmlns:a16="http://schemas.microsoft.com/office/drawing/2014/main" id="{F6DFB3C4-1861-71B6-ED9F-EB3D6119B7F6}"/>
              </a:ext>
            </a:extLst>
          </p:cNvPr>
          <p:cNvSpPr/>
          <p:nvPr/>
        </p:nvSpPr>
        <p:spPr>
          <a:xfrm>
            <a:off x="4960635"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5</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2" name="直線コネクタ 81">
            <a:extLst>
              <a:ext uri="{FF2B5EF4-FFF2-40B4-BE49-F238E27FC236}">
                <a16:creationId xmlns:a16="http://schemas.microsoft.com/office/drawing/2014/main" id="{E46975E0-B56C-F8BD-19BF-066FEC6DC08C}"/>
              </a:ext>
            </a:extLst>
          </p:cNvPr>
          <p:cNvCxnSpPr>
            <a:cxnSpLocks/>
          </p:cNvCxnSpPr>
          <p:nvPr/>
        </p:nvCxnSpPr>
        <p:spPr>
          <a:xfrm>
            <a:off x="4326946" y="3514314"/>
            <a:ext cx="0" cy="324036"/>
          </a:xfrm>
          <a:prstGeom prst="line">
            <a:avLst/>
          </a:prstGeom>
          <a:noFill/>
          <a:ln w="76200" cap="flat" cmpd="sng" algn="ctr">
            <a:solidFill>
              <a:srgbClr val="008CCF"/>
            </a:solidFill>
            <a:prstDash val="solid"/>
          </a:ln>
          <a:effectLst/>
        </p:spPr>
      </p:cxnSp>
      <p:cxnSp>
        <p:nvCxnSpPr>
          <p:cNvPr id="83" name="直線コネクタ 82">
            <a:extLst>
              <a:ext uri="{FF2B5EF4-FFF2-40B4-BE49-F238E27FC236}">
                <a16:creationId xmlns:a16="http://schemas.microsoft.com/office/drawing/2014/main" id="{29979229-8D4B-66BC-0C43-543AD4BB4DD4}"/>
              </a:ext>
            </a:extLst>
          </p:cNvPr>
          <p:cNvCxnSpPr>
            <a:cxnSpLocks/>
          </p:cNvCxnSpPr>
          <p:nvPr/>
        </p:nvCxnSpPr>
        <p:spPr>
          <a:xfrm>
            <a:off x="5695098" y="3493048"/>
            <a:ext cx="0" cy="324036"/>
          </a:xfrm>
          <a:prstGeom prst="line">
            <a:avLst/>
          </a:prstGeom>
          <a:noFill/>
          <a:ln w="76200" cap="flat" cmpd="sng" algn="ctr">
            <a:solidFill>
              <a:schemeClr val="accent3"/>
            </a:solidFill>
            <a:prstDash val="solid"/>
          </a:ln>
          <a:effectLst/>
        </p:spPr>
      </p:cxnSp>
      <p:sp>
        <p:nvSpPr>
          <p:cNvPr id="84" name="正方形/長方形 83">
            <a:extLst>
              <a:ext uri="{FF2B5EF4-FFF2-40B4-BE49-F238E27FC236}">
                <a16:creationId xmlns:a16="http://schemas.microsoft.com/office/drawing/2014/main" id="{7B0EE820-7198-78CC-883B-8E75C640B95F}"/>
              </a:ext>
            </a:extLst>
          </p:cNvPr>
          <p:cNvSpPr/>
          <p:nvPr/>
        </p:nvSpPr>
        <p:spPr>
          <a:xfrm>
            <a:off x="5479074" y="3921951"/>
            <a:ext cx="295232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5" name="正方形/長方形 84">
            <a:extLst>
              <a:ext uri="{FF2B5EF4-FFF2-40B4-BE49-F238E27FC236}">
                <a16:creationId xmlns:a16="http://schemas.microsoft.com/office/drawing/2014/main" id="{BA9EBC94-03E9-1E80-F56F-4AD4DD862FE4}"/>
              </a:ext>
            </a:extLst>
          </p:cNvPr>
          <p:cNvSpPr/>
          <p:nvPr/>
        </p:nvSpPr>
        <p:spPr>
          <a:xfrm>
            <a:off x="6220775" y="2848356"/>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6</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6" name="直線コネクタ 85">
            <a:extLst>
              <a:ext uri="{FF2B5EF4-FFF2-40B4-BE49-F238E27FC236}">
                <a16:creationId xmlns:a16="http://schemas.microsoft.com/office/drawing/2014/main" id="{1E6DB88C-C74B-AE43-6EF4-07A980BB3C85}"/>
              </a:ext>
            </a:extLst>
          </p:cNvPr>
          <p:cNvCxnSpPr>
            <a:cxnSpLocks/>
          </p:cNvCxnSpPr>
          <p:nvPr/>
        </p:nvCxnSpPr>
        <p:spPr>
          <a:xfrm>
            <a:off x="6955238" y="3482415"/>
            <a:ext cx="0" cy="324036"/>
          </a:xfrm>
          <a:prstGeom prst="line">
            <a:avLst/>
          </a:prstGeom>
          <a:noFill/>
          <a:ln w="76200" cap="flat" cmpd="sng" algn="ctr">
            <a:solidFill>
              <a:schemeClr val="accent3"/>
            </a:solidFill>
            <a:prstDash val="solid"/>
          </a:ln>
          <a:effectLst/>
        </p:spPr>
      </p:cxnSp>
      <p:sp>
        <p:nvSpPr>
          <p:cNvPr id="87" name="正方形/長方形 86">
            <a:extLst>
              <a:ext uri="{FF2B5EF4-FFF2-40B4-BE49-F238E27FC236}">
                <a16:creationId xmlns:a16="http://schemas.microsoft.com/office/drawing/2014/main" id="{F8E1F813-9DAF-1AFF-C41E-50E318C58088}"/>
              </a:ext>
            </a:extLst>
          </p:cNvPr>
          <p:cNvSpPr/>
          <p:nvPr/>
        </p:nvSpPr>
        <p:spPr>
          <a:xfrm>
            <a:off x="7243270" y="3932584"/>
            <a:ext cx="223224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8" name="正方形/長方形 87">
            <a:extLst>
              <a:ext uri="{FF2B5EF4-FFF2-40B4-BE49-F238E27FC236}">
                <a16:creationId xmlns:a16="http://schemas.microsoft.com/office/drawing/2014/main" id="{B2704E18-4D21-E79E-3EFA-4052F099EE94}"/>
              </a:ext>
            </a:extLst>
          </p:cNvPr>
          <p:cNvSpPr/>
          <p:nvPr/>
        </p:nvSpPr>
        <p:spPr>
          <a:xfrm>
            <a:off x="7588927"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7</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9" name="直線コネクタ 88">
            <a:extLst>
              <a:ext uri="{FF2B5EF4-FFF2-40B4-BE49-F238E27FC236}">
                <a16:creationId xmlns:a16="http://schemas.microsoft.com/office/drawing/2014/main" id="{AD9362B3-242A-44F0-D977-1BA8F79597D8}"/>
              </a:ext>
            </a:extLst>
          </p:cNvPr>
          <p:cNvCxnSpPr>
            <a:cxnSpLocks/>
          </p:cNvCxnSpPr>
          <p:nvPr/>
        </p:nvCxnSpPr>
        <p:spPr>
          <a:xfrm>
            <a:off x="8323390" y="3493048"/>
            <a:ext cx="0" cy="324036"/>
          </a:xfrm>
          <a:prstGeom prst="line">
            <a:avLst/>
          </a:prstGeom>
          <a:noFill/>
          <a:ln w="76200" cap="flat" cmpd="sng" algn="ctr">
            <a:solidFill>
              <a:schemeClr val="accent3"/>
            </a:solidFill>
            <a:prstDash val="solid"/>
          </a:ln>
          <a:effectLst/>
        </p:spPr>
      </p:cxnSp>
      <p:sp>
        <p:nvSpPr>
          <p:cNvPr id="90" name="正方形/長方形 89">
            <a:extLst>
              <a:ext uri="{FF2B5EF4-FFF2-40B4-BE49-F238E27FC236}">
                <a16:creationId xmlns:a16="http://schemas.microsoft.com/office/drawing/2014/main" id="{7BF3CAC7-4FD0-CF83-4C37-55DEEEFDEE9D}"/>
              </a:ext>
            </a:extLst>
          </p:cNvPr>
          <p:cNvSpPr/>
          <p:nvPr/>
        </p:nvSpPr>
        <p:spPr>
          <a:xfrm>
            <a:off x="1823901" y="3434815"/>
            <a:ext cx="2195736"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tx2"/>
                </a:solidFill>
                <a:effectLst/>
                <a:uLnTx/>
                <a:uFillTx/>
                <a:latin typeface="メイリオ"/>
                <a:ea typeface="メイリオ"/>
                <a:cs typeface="+mn-cs"/>
              </a:rPr>
              <a:t>前払金／預　金</a:t>
            </a:r>
          </a:p>
        </p:txBody>
      </p:sp>
      <p:sp>
        <p:nvSpPr>
          <p:cNvPr id="91" name="正方形/長方形 90">
            <a:extLst>
              <a:ext uri="{FF2B5EF4-FFF2-40B4-BE49-F238E27FC236}">
                <a16:creationId xmlns:a16="http://schemas.microsoft.com/office/drawing/2014/main" id="{7077A3A9-3C31-DB3E-4E07-22B5388D674F}"/>
              </a:ext>
            </a:extLst>
          </p:cNvPr>
          <p:cNvSpPr/>
          <p:nvPr/>
        </p:nvSpPr>
        <p:spPr>
          <a:xfrm>
            <a:off x="1919818" y="4086735"/>
            <a:ext cx="2005591"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accent3"/>
                </a:solidFill>
                <a:effectLst/>
                <a:uLnTx/>
                <a:uFillTx/>
                <a:latin typeface="メイリオ"/>
                <a:ea typeface="メイリオ"/>
                <a:cs typeface="+mn-cs"/>
              </a:rPr>
              <a:t>広告費／前払金</a:t>
            </a:r>
          </a:p>
        </p:txBody>
      </p:sp>
      <p:sp>
        <p:nvSpPr>
          <p:cNvPr id="92" name="正方形/長方形 91">
            <a:extLst>
              <a:ext uri="{FF2B5EF4-FFF2-40B4-BE49-F238E27FC236}">
                <a16:creationId xmlns:a16="http://schemas.microsoft.com/office/drawing/2014/main" id="{46D04CE6-21DB-0BBD-388E-7FC55E4419C1}"/>
              </a:ext>
            </a:extLst>
          </p:cNvPr>
          <p:cNvSpPr/>
          <p:nvPr/>
        </p:nvSpPr>
        <p:spPr>
          <a:xfrm>
            <a:off x="6000538" y="4449033"/>
            <a:ext cx="2005591"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accent3"/>
                </a:solidFill>
                <a:effectLst/>
                <a:uLnTx/>
                <a:uFillTx/>
                <a:latin typeface="メイリオ"/>
                <a:ea typeface="メイリオ"/>
                <a:cs typeface="+mn-cs"/>
              </a:rPr>
              <a:t>自動起票</a:t>
            </a:r>
          </a:p>
        </p:txBody>
      </p:sp>
      <p:sp>
        <p:nvSpPr>
          <p:cNvPr id="93" name="右大かっこ 92">
            <a:extLst>
              <a:ext uri="{FF2B5EF4-FFF2-40B4-BE49-F238E27FC236}">
                <a16:creationId xmlns:a16="http://schemas.microsoft.com/office/drawing/2014/main" id="{C77D9AC6-BDE1-60B1-19E9-B73A63FB60F4}"/>
              </a:ext>
            </a:extLst>
          </p:cNvPr>
          <p:cNvSpPr/>
          <p:nvPr/>
        </p:nvSpPr>
        <p:spPr>
          <a:xfrm rot="5400000">
            <a:off x="6877321" y="2593354"/>
            <a:ext cx="252027" cy="3576214"/>
          </a:xfrm>
          <a:prstGeom prst="rightBracket">
            <a:avLst>
              <a:gd name="adj" fmla="val 27126"/>
            </a:avLst>
          </a:prstGeom>
          <a:noFill/>
          <a:ln w="9525"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112" name="正方形/長方形 111">
            <a:extLst>
              <a:ext uri="{FF2B5EF4-FFF2-40B4-BE49-F238E27FC236}">
                <a16:creationId xmlns:a16="http://schemas.microsoft.com/office/drawing/2014/main" id="{08504485-1384-9DAE-8C33-58ADDB36B5AC}"/>
              </a:ext>
            </a:extLst>
          </p:cNvPr>
          <p:cNvSpPr/>
          <p:nvPr/>
        </p:nvSpPr>
        <p:spPr>
          <a:xfrm>
            <a:off x="180238" y="4064937"/>
            <a:ext cx="1943902" cy="756084"/>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広告宣伝：</a:t>
            </a:r>
            <a:r>
              <a:rPr kumimoji="0" lang="en-US" altLang="ja-JP" sz="1200" b="1" kern="0">
                <a:solidFill>
                  <a:schemeClr val="tx2"/>
                </a:solidFill>
                <a:latin typeface="メイリオ"/>
                <a:ea typeface="メイリオ"/>
              </a:rPr>
              <a:t>5</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7</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月掲載</a:t>
            </a:r>
            <a:endParaRPr kumimoji="0" lang="en-US" altLang="ja-JP" sz="1200" b="1" i="0" u="none" strike="noStrike" kern="0" cap="none" spc="0" normalizeH="0" baseline="0" noProof="0">
              <a:ln>
                <a:noFill/>
              </a:ln>
              <a:solidFill>
                <a:schemeClr val="tx2"/>
              </a:solidFill>
              <a:effectLst/>
              <a:uLnTx/>
              <a:uFillTx/>
              <a:latin typeface="メイリオ"/>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契約金額：</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1,200,000</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円</a:t>
            </a:r>
            <a:endParaRPr kumimoji="0" lang="en-US" altLang="ja-JP" sz="1200" b="1" i="0" u="none" strike="noStrike" kern="0" cap="none" spc="0" normalizeH="0" baseline="0" noProof="0">
              <a:ln>
                <a:noFill/>
              </a:ln>
              <a:solidFill>
                <a:schemeClr val="tx2"/>
              </a:solidFill>
              <a:effectLst/>
              <a:uLnTx/>
              <a:uFillTx/>
              <a:latin typeface="メイリオ"/>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支  払 日：</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3</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a:t>
            </a:r>
          </a:p>
        </p:txBody>
      </p:sp>
      <p:grpSp>
        <p:nvGrpSpPr>
          <p:cNvPr id="7" name="グループ化 6">
            <a:extLst>
              <a:ext uri="{FF2B5EF4-FFF2-40B4-BE49-F238E27FC236}">
                <a16:creationId xmlns:a16="http://schemas.microsoft.com/office/drawing/2014/main" id="{E1B5F51A-05B6-09D3-2482-AE994974CA37}"/>
              </a:ext>
            </a:extLst>
          </p:cNvPr>
          <p:cNvGrpSpPr/>
          <p:nvPr/>
        </p:nvGrpSpPr>
        <p:grpSpPr>
          <a:xfrm>
            <a:off x="287025" y="986546"/>
            <a:ext cx="8604974" cy="1677875"/>
            <a:chOff x="370274" y="4264837"/>
            <a:chExt cx="8426406" cy="1728187"/>
          </a:xfrm>
        </p:grpSpPr>
        <p:sp>
          <p:nvSpPr>
            <p:cNvPr id="8" name="正方形/長方形 7">
              <a:extLst>
                <a:ext uri="{FF2B5EF4-FFF2-40B4-BE49-F238E27FC236}">
                  <a16:creationId xmlns:a16="http://schemas.microsoft.com/office/drawing/2014/main" id="{80F5C268-3919-9B65-9562-7BD71F295ABB}"/>
                </a:ext>
              </a:extLst>
            </p:cNvPr>
            <p:cNvSpPr/>
            <p:nvPr/>
          </p:nvSpPr>
          <p:spPr>
            <a:xfrm>
              <a:off x="372680" y="4507913"/>
              <a:ext cx="8424000" cy="1485111"/>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41">
              <a:extLst>
                <a:ext uri="{FF2B5EF4-FFF2-40B4-BE49-F238E27FC236}">
                  <a16:creationId xmlns:a16="http://schemas.microsoft.com/office/drawing/2014/main" id="{749CD17C-63EF-C74E-C086-F79B9D4F27CD}"/>
                </a:ext>
              </a:extLst>
            </p:cNvPr>
            <p:cNvSpPr/>
            <p:nvPr/>
          </p:nvSpPr>
          <p:spPr>
            <a:xfrm>
              <a:off x="370274" y="4264837"/>
              <a:ext cx="8424000" cy="439103"/>
            </a:xfrm>
            <a:prstGeom prst="roundRect">
              <a:avLst>
                <a:gd name="adj" fmla="val 0"/>
              </a:avLst>
            </a:prstGeom>
            <a:solidFill>
              <a:schemeClr val="tx2">
                <a:lumMod val="40000"/>
                <a:lumOff val="60000"/>
              </a:schemeClr>
            </a:solidFill>
            <a:ln>
              <a:solidFill>
                <a:schemeClr val="tx2">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b="1">
                  <a:solidFill>
                    <a:schemeClr val="bg1"/>
                  </a:solidFill>
                </a:rPr>
                <a:t>便利機能</a:t>
              </a:r>
            </a:p>
          </p:txBody>
        </p:sp>
      </p:grpSp>
      <p:grpSp>
        <p:nvGrpSpPr>
          <p:cNvPr id="10" name="グループ化 9">
            <a:extLst>
              <a:ext uri="{FF2B5EF4-FFF2-40B4-BE49-F238E27FC236}">
                <a16:creationId xmlns:a16="http://schemas.microsoft.com/office/drawing/2014/main" id="{D9BAC5C5-F6CA-F95C-B16D-8473BB719318}"/>
              </a:ext>
            </a:extLst>
          </p:cNvPr>
          <p:cNvGrpSpPr/>
          <p:nvPr/>
        </p:nvGrpSpPr>
        <p:grpSpPr>
          <a:xfrm>
            <a:off x="1857845" y="1470264"/>
            <a:ext cx="1212073" cy="1175329"/>
            <a:chOff x="1336533" y="4462972"/>
            <a:chExt cx="1212073" cy="1175329"/>
          </a:xfrm>
        </p:grpSpPr>
        <p:sp>
          <p:nvSpPr>
            <p:cNvPr id="11" name="八角形 10">
              <a:extLst>
                <a:ext uri="{FF2B5EF4-FFF2-40B4-BE49-F238E27FC236}">
                  <a16:creationId xmlns:a16="http://schemas.microsoft.com/office/drawing/2014/main" id="{1905F924-231C-A550-14A9-2FC962B7816A}"/>
                </a:ext>
              </a:extLst>
            </p:cNvPr>
            <p:cNvSpPr>
              <a:spLocks noChangeAspect="1"/>
            </p:cNvSpPr>
            <p:nvPr/>
          </p:nvSpPr>
          <p:spPr>
            <a:xfrm rot="2700000">
              <a:off x="1359979" y="4462972"/>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grpSp>
          <p:nvGrpSpPr>
            <p:cNvPr id="12" name="グループ化 282">
              <a:extLst>
                <a:ext uri="{FF2B5EF4-FFF2-40B4-BE49-F238E27FC236}">
                  <a16:creationId xmlns:a16="http://schemas.microsoft.com/office/drawing/2014/main" id="{6C835010-F3AD-E74B-90A6-A5D174F126D4}"/>
                </a:ext>
              </a:extLst>
            </p:cNvPr>
            <p:cNvGrpSpPr/>
            <p:nvPr/>
          </p:nvGrpSpPr>
          <p:grpSpPr>
            <a:xfrm>
              <a:off x="1753462" y="5031791"/>
              <a:ext cx="396000" cy="396000"/>
              <a:chOff x="4887516" y="682625"/>
              <a:chExt cx="381000" cy="381000"/>
            </a:xfrm>
            <a:solidFill>
              <a:schemeClr val="tx2"/>
            </a:solidFill>
          </p:grpSpPr>
          <p:sp>
            <p:nvSpPr>
              <p:cNvPr id="14" name="Rectangle 195">
                <a:extLst>
                  <a:ext uri="{FF2B5EF4-FFF2-40B4-BE49-F238E27FC236}">
                    <a16:creationId xmlns:a16="http://schemas.microsoft.com/office/drawing/2014/main" id="{A802B588-57F9-7F7F-CD1B-A13487194648}"/>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15" name="Rectangle 196">
                <a:extLst>
                  <a:ext uri="{FF2B5EF4-FFF2-40B4-BE49-F238E27FC236}">
                    <a16:creationId xmlns:a16="http://schemas.microsoft.com/office/drawing/2014/main" id="{1FC904EC-6BFD-8CC2-6568-E9E5CE67B273}"/>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16" name="Freeform 197">
                <a:extLst>
                  <a:ext uri="{FF2B5EF4-FFF2-40B4-BE49-F238E27FC236}">
                    <a16:creationId xmlns:a16="http://schemas.microsoft.com/office/drawing/2014/main" id="{468D0502-1142-1FF5-CC45-448998DD92D0}"/>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grpSp>
        <p:sp>
          <p:nvSpPr>
            <p:cNvPr id="13" name="テキスト ボックス 12">
              <a:extLst>
                <a:ext uri="{FF2B5EF4-FFF2-40B4-BE49-F238E27FC236}">
                  <a16:creationId xmlns:a16="http://schemas.microsoft.com/office/drawing/2014/main" id="{1704895F-AB93-3D20-8EBA-2B610985452B}"/>
                </a:ext>
              </a:extLst>
            </p:cNvPr>
            <p:cNvSpPr txBox="1"/>
            <p:nvPr/>
          </p:nvSpPr>
          <p:spPr>
            <a:xfrm>
              <a:off x="1336533" y="4700811"/>
              <a:ext cx="1212073" cy="338554"/>
            </a:xfrm>
            <a:prstGeom prst="rect">
              <a:avLst/>
            </a:prstGeom>
            <a:noFill/>
          </p:spPr>
          <p:txBody>
            <a:bodyPr wrap="square" rtlCol="0">
              <a:spAutoFit/>
            </a:bodyPr>
            <a:lstStyle/>
            <a:p>
              <a:pPr algn="ctr"/>
              <a:r>
                <a:rPr lang="ja-JP" altLang="en-US" sz="1600" b="1">
                  <a:solidFill>
                    <a:schemeClr val="tx2"/>
                  </a:solidFill>
                </a:rPr>
                <a:t>伝票複写</a:t>
              </a:r>
              <a:endParaRPr kumimoji="1" lang="en-US" altLang="ja-JP" sz="1600" b="1">
                <a:solidFill>
                  <a:schemeClr val="tx2"/>
                </a:solidFill>
              </a:endParaRPr>
            </a:p>
          </p:txBody>
        </p:sp>
      </p:grpSp>
      <p:grpSp>
        <p:nvGrpSpPr>
          <p:cNvPr id="17" name="グループ化 16">
            <a:extLst>
              <a:ext uri="{FF2B5EF4-FFF2-40B4-BE49-F238E27FC236}">
                <a16:creationId xmlns:a16="http://schemas.microsoft.com/office/drawing/2014/main" id="{0CC77DE2-67E9-705D-3A51-1A1E9832A7AF}"/>
              </a:ext>
            </a:extLst>
          </p:cNvPr>
          <p:cNvGrpSpPr/>
          <p:nvPr/>
        </p:nvGrpSpPr>
        <p:grpSpPr>
          <a:xfrm>
            <a:off x="442532" y="1475079"/>
            <a:ext cx="1175329" cy="1175329"/>
            <a:chOff x="286487" y="4718733"/>
            <a:chExt cx="1175329" cy="1175329"/>
          </a:xfrm>
        </p:grpSpPr>
        <p:sp>
          <p:nvSpPr>
            <p:cNvPr id="18" name="八角形 17">
              <a:extLst>
                <a:ext uri="{FF2B5EF4-FFF2-40B4-BE49-F238E27FC236}">
                  <a16:creationId xmlns:a16="http://schemas.microsoft.com/office/drawing/2014/main" id="{448A511D-22C3-6D36-79FF-8412B178E86C}"/>
                </a:ext>
              </a:extLst>
            </p:cNvPr>
            <p:cNvSpPr>
              <a:spLocks noChangeAspect="1"/>
            </p:cNvSpPr>
            <p:nvPr/>
          </p:nvSpPr>
          <p:spPr>
            <a:xfrm rot="2700000">
              <a:off x="286487" y="4718733"/>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19" name="テキスト ボックス 18">
              <a:extLst>
                <a:ext uri="{FF2B5EF4-FFF2-40B4-BE49-F238E27FC236}">
                  <a16:creationId xmlns:a16="http://schemas.microsoft.com/office/drawing/2014/main" id="{6E353AEF-8FAA-9004-6047-4B90FB7AD277}"/>
                </a:ext>
              </a:extLst>
            </p:cNvPr>
            <p:cNvSpPr txBox="1"/>
            <p:nvPr/>
          </p:nvSpPr>
          <p:spPr>
            <a:xfrm>
              <a:off x="344622" y="4866718"/>
              <a:ext cx="1062543" cy="584775"/>
            </a:xfrm>
            <a:prstGeom prst="rect">
              <a:avLst/>
            </a:prstGeom>
            <a:noFill/>
          </p:spPr>
          <p:txBody>
            <a:bodyPr wrap="square" rtlCol="0">
              <a:spAutoFit/>
            </a:bodyPr>
            <a:lstStyle/>
            <a:p>
              <a:pPr algn="ctr"/>
              <a:r>
                <a:rPr lang="ja-JP" altLang="en-US" sz="1600" b="1">
                  <a:solidFill>
                    <a:schemeClr val="tx2"/>
                  </a:solidFill>
                </a:rPr>
                <a:t>仕訳</a:t>
              </a:r>
              <a:endParaRPr lang="en-US" altLang="ja-JP" sz="1600" b="1">
                <a:solidFill>
                  <a:schemeClr val="tx2"/>
                </a:solidFill>
              </a:endParaRPr>
            </a:p>
            <a:p>
              <a:pPr algn="ctr"/>
              <a:r>
                <a:rPr lang="ja-JP" altLang="en-US" sz="1600" b="1">
                  <a:solidFill>
                    <a:schemeClr val="tx2"/>
                  </a:solidFill>
                </a:rPr>
                <a:t>パターン</a:t>
              </a:r>
              <a:endParaRPr kumimoji="1" lang="en-US" altLang="ja-JP" sz="1600" b="1">
                <a:solidFill>
                  <a:schemeClr val="tx2"/>
                </a:solidFill>
              </a:endParaRPr>
            </a:p>
          </p:txBody>
        </p:sp>
        <p:sp>
          <p:nvSpPr>
            <p:cNvPr id="20" name="Freeform 348">
              <a:extLst>
                <a:ext uri="{FF2B5EF4-FFF2-40B4-BE49-F238E27FC236}">
                  <a16:creationId xmlns:a16="http://schemas.microsoft.com/office/drawing/2014/main" id="{B68B8A1C-9FFC-38C3-A9DB-91A423087252}"/>
                </a:ext>
              </a:extLst>
            </p:cNvPr>
            <p:cNvSpPr>
              <a:spLocks noEditPoints="1"/>
            </p:cNvSpPr>
            <p:nvPr/>
          </p:nvSpPr>
          <p:spPr bwMode="auto">
            <a:xfrm>
              <a:off x="658278" y="5344107"/>
              <a:ext cx="396000" cy="396000"/>
            </a:xfrm>
            <a:custGeom>
              <a:avLst/>
              <a:gdLst>
                <a:gd name="T0" fmla="*/ 195 w 876"/>
                <a:gd name="T1" fmla="*/ 0 h 827"/>
                <a:gd name="T2" fmla="*/ 195 w 876"/>
                <a:gd name="T3" fmla="*/ 634 h 827"/>
                <a:gd name="T4" fmla="*/ 876 w 876"/>
                <a:gd name="T5" fmla="*/ 634 h 827"/>
                <a:gd name="T6" fmla="*/ 876 w 876"/>
                <a:gd name="T7" fmla="*/ 0 h 827"/>
                <a:gd name="T8" fmla="*/ 195 w 876"/>
                <a:gd name="T9" fmla="*/ 0 h 827"/>
                <a:gd name="T10" fmla="*/ 769 w 876"/>
                <a:gd name="T11" fmla="*/ 528 h 827"/>
                <a:gd name="T12" fmla="*/ 300 w 876"/>
                <a:gd name="T13" fmla="*/ 528 h 827"/>
                <a:gd name="T14" fmla="*/ 300 w 876"/>
                <a:gd name="T15" fmla="*/ 207 h 827"/>
                <a:gd name="T16" fmla="*/ 769 w 876"/>
                <a:gd name="T17" fmla="*/ 207 h 827"/>
                <a:gd name="T18" fmla="*/ 769 w 876"/>
                <a:gd name="T19" fmla="*/ 528 h 827"/>
                <a:gd name="T20" fmla="*/ 769 w 876"/>
                <a:gd name="T21" fmla="*/ 827 h 827"/>
                <a:gd name="T22" fmla="*/ 769 w 876"/>
                <a:gd name="T23" fmla="*/ 720 h 827"/>
                <a:gd name="T24" fmla="*/ 106 w 876"/>
                <a:gd name="T25" fmla="*/ 720 h 827"/>
                <a:gd name="T26" fmla="*/ 106 w 876"/>
                <a:gd name="T27" fmla="*/ 206 h 827"/>
                <a:gd name="T28" fmla="*/ 0 w 876"/>
                <a:gd name="T29" fmla="*/ 206 h 827"/>
                <a:gd name="T30" fmla="*/ 0 w 876"/>
                <a:gd name="T31" fmla="*/ 827 h 827"/>
                <a:gd name="T32" fmla="*/ 769 w 876"/>
                <a:gd name="T33"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827">
                  <a:moveTo>
                    <a:pt x="195" y="0"/>
                  </a:moveTo>
                  <a:lnTo>
                    <a:pt x="195" y="634"/>
                  </a:lnTo>
                  <a:lnTo>
                    <a:pt x="876" y="634"/>
                  </a:lnTo>
                  <a:lnTo>
                    <a:pt x="876" y="0"/>
                  </a:lnTo>
                  <a:lnTo>
                    <a:pt x="195" y="0"/>
                  </a:lnTo>
                  <a:close/>
                  <a:moveTo>
                    <a:pt x="769" y="528"/>
                  </a:moveTo>
                  <a:lnTo>
                    <a:pt x="300" y="528"/>
                  </a:lnTo>
                  <a:lnTo>
                    <a:pt x="300" y="207"/>
                  </a:lnTo>
                  <a:lnTo>
                    <a:pt x="769" y="207"/>
                  </a:lnTo>
                  <a:lnTo>
                    <a:pt x="769" y="528"/>
                  </a:lnTo>
                  <a:close/>
                  <a:moveTo>
                    <a:pt x="769" y="827"/>
                  </a:moveTo>
                  <a:lnTo>
                    <a:pt x="769" y="720"/>
                  </a:lnTo>
                  <a:lnTo>
                    <a:pt x="106" y="720"/>
                  </a:lnTo>
                  <a:lnTo>
                    <a:pt x="106" y="206"/>
                  </a:lnTo>
                  <a:lnTo>
                    <a:pt x="0" y="206"/>
                  </a:lnTo>
                  <a:lnTo>
                    <a:pt x="0" y="827"/>
                  </a:lnTo>
                  <a:lnTo>
                    <a:pt x="769" y="8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grpSp>
      <p:grpSp>
        <p:nvGrpSpPr>
          <p:cNvPr id="21" name="グループ化 20">
            <a:extLst>
              <a:ext uri="{FF2B5EF4-FFF2-40B4-BE49-F238E27FC236}">
                <a16:creationId xmlns:a16="http://schemas.microsoft.com/office/drawing/2014/main" id="{FAA7037D-6940-0B8D-B638-F4EBFB5113BD}"/>
              </a:ext>
            </a:extLst>
          </p:cNvPr>
          <p:cNvGrpSpPr/>
          <p:nvPr/>
        </p:nvGrpSpPr>
        <p:grpSpPr>
          <a:xfrm>
            <a:off x="4719652" y="1470265"/>
            <a:ext cx="1212073" cy="1175329"/>
            <a:chOff x="4395781" y="4780461"/>
            <a:chExt cx="1212073" cy="1175329"/>
          </a:xfrm>
        </p:grpSpPr>
        <p:sp>
          <p:nvSpPr>
            <p:cNvPr id="22" name="八角形 21">
              <a:extLst>
                <a:ext uri="{FF2B5EF4-FFF2-40B4-BE49-F238E27FC236}">
                  <a16:creationId xmlns:a16="http://schemas.microsoft.com/office/drawing/2014/main" id="{FC852586-2F6D-42F8-970F-25B48B709009}"/>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23" name="テキスト ボックス 22">
              <a:extLst>
                <a:ext uri="{FF2B5EF4-FFF2-40B4-BE49-F238E27FC236}">
                  <a16:creationId xmlns:a16="http://schemas.microsoft.com/office/drawing/2014/main" id="{176BA46E-B2CF-E182-8EA0-3C13411C03DB}"/>
                </a:ext>
              </a:extLst>
            </p:cNvPr>
            <p:cNvSpPr txBox="1"/>
            <p:nvPr/>
          </p:nvSpPr>
          <p:spPr>
            <a:xfrm>
              <a:off x="4395781" y="4994418"/>
              <a:ext cx="1212073" cy="338554"/>
            </a:xfrm>
            <a:prstGeom prst="rect">
              <a:avLst/>
            </a:prstGeom>
            <a:noFill/>
          </p:spPr>
          <p:txBody>
            <a:bodyPr wrap="square" rtlCol="0">
              <a:spAutoFit/>
            </a:bodyPr>
            <a:lstStyle/>
            <a:p>
              <a:pPr algn="ctr"/>
              <a:r>
                <a:rPr lang="ja-JP" altLang="en-US" sz="1600" b="1">
                  <a:solidFill>
                    <a:schemeClr val="tx2"/>
                  </a:solidFill>
                </a:rPr>
                <a:t>自動洗替</a:t>
              </a:r>
              <a:endParaRPr lang="en-US" altLang="ja-JP" sz="1600" b="1">
                <a:solidFill>
                  <a:schemeClr val="tx2"/>
                </a:solidFill>
              </a:endParaRPr>
            </a:p>
          </p:txBody>
        </p:sp>
        <p:sp>
          <p:nvSpPr>
            <p:cNvPr id="24" name="Freeform 382">
              <a:extLst>
                <a:ext uri="{FF2B5EF4-FFF2-40B4-BE49-F238E27FC236}">
                  <a16:creationId xmlns:a16="http://schemas.microsoft.com/office/drawing/2014/main" id="{3365BEC8-56B8-F182-D793-4936FE660D69}"/>
                </a:ext>
              </a:extLst>
            </p:cNvPr>
            <p:cNvSpPr>
              <a:spLocks noEditPoints="1"/>
            </p:cNvSpPr>
            <p:nvPr/>
          </p:nvSpPr>
          <p:spPr bwMode="auto">
            <a:xfrm>
              <a:off x="4770463" y="5305068"/>
              <a:ext cx="432000" cy="432000"/>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grpSp>
      <p:grpSp>
        <p:nvGrpSpPr>
          <p:cNvPr id="25" name="グループ化 24">
            <a:extLst>
              <a:ext uri="{FF2B5EF4-FFF2-40B4-BE49-F238E27FC236}">
                <a16:creationId xmlns:a16="http://schemas.microsoft.com/office/drawing/2014/main" id="{46E79FDF-0689-4194-542D-963D5FC882B9}"/>
              </a:ext>
            </a:extLst>
          </p:cNvPr>
          <p:cNvGrpSpPr/>
          <p:nvPr/>
        </p:nvGrpSpPr>
        <p:grpSpPr>
          <a:xfrm>
            <a:off x="3307880" y="1474154"/>
            <a:ext cx="1212073" cy="1175329"/>
            <a:chOff x="3413328" y="4780461"/>
            <a:chExt cx="1212073" cy="1175329"/>
          </a:xfrm>
        </p:grpSpPr>
        <p:sp>
          <p:nvSpPr>
            <p:cNvPr id="26" name="八角形 25">
              <a:extLst>
                <a:ext uri="{FF2B5EF4-FFF2-40B4-BE49-F238E27FC236}">
                  <a16:creationId xmlns:a16="http://schemas.microsoft.com/office/drawing/2014/main" id="{5A0A0E56-91A1-2F81-721A-8F09F9315D9B}"/>
                </a:ext>
              </a:extLst>
            </p:cNvPr>
            <p:cNvSpPr>
              <a:spLocks noChangeAspect="1"/>
            </p:cNvSpPr>
            <p:nvPr/>
          </p:nvSpPr>
          <p:spPr>
            <a:xfrm rot="2700000">
              <a:off x="3413923"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27" name="テキスト ボックス 26">
              <a:extLst>
                <a:ext uri="{FF2B5EF4-FFF2-40B4-BE49-F238E27FC236}">
                  <a16:creationId xmlns:a16="http://schemas.microsoft.com/office/drawing/2014/main" id="{C038C607-B05E-B4A0-FB8F-C29D02604966}"/>
                </a:ext>
              </a:extLst>
            </p:cNvPr>
            <p:cNvSpPr txBox="1"/>
            <p:nvPr/>
          </p:nvSpPr>
          <p:spPr>
            <a:xfrm>
              <a:off x="3413328" y="4992725"/>
              <a:ext cx="1212073" cy="338554"/>
            </a:xfrm>
            <a:prstGeom prst="rect">
              <a:avLst/>
            </a:prstGeom>
            <a:noFill/>
          </p:spPr>
          <p:txBody>
            <a:bodyPr wrap="square" rtlCol="0">
              <a:spAutoFit/>
            </a:bodyPr>
            <a:lstStyle/>
            <a:p>
              <a:pPr algn="ctr"/>
              <a:r>
                <a:rPr lang="ja-JP" altLang="en-US" sz="1600" b="1">
                  <a:solidFill>
                    <a:schemeClr val="tx2"/>
                  </a:solidFill>
                </a:rPr>
                <a:t>定例仕訳</a:t>
              </a:r>
              <a:endParaRPr lang="en-US" altLang="ja-JP" sz="1600" b="1">
                <a:solidFill>
                  <a:schemeClr val="tx2"/>
                </a:solidFill>
              </a:endParaRPr>
            </a:p>
          </p:txBody>
        </p:sp>
        <p:grpSp>
          <p:nvGrpSpPr>
            <p:cNvPr id="28" name="グループ化 27">
              <a:extLst>
                <a:ext uri="{FF2B5EF4-FFF2-40B4-BE49-F238E27FC236}">
                  <a16:creationId xmlns:a16="http://schemas.microsoft.com/office/drawing/2014/main" id="{92D2F460-B28C-15AF-B177-E946B839587B}"/>
                </a:ext>
              </a:extLst>
            </p:cNvPr>
            <p:cNvGrpSpPr/>
            <p:nvPr/>
          </p:nvGrpSpPr>
          <p:grpSpPr>
            <a:xfrm>
              <a:off x="3780500" y="5312782"/>
              <a:ext cx="552262" cy="419352"/>
              <a:chOff x="5827749" y="3115980"/>
              <a:chExt cx="552262" cy="419352"/>
            </a:xfrm>
            <a:solidFill>
              <a:schemeClr val="tx2"/>
            </a:solidFill>
          </p:grpSpPr>
          <p:sp>
            <p:nvSpPr>
              <p:cNvPr id="29" name="Freeform 191">
                <a:extLst>
                  <a:ext uri="{FF2B5EF4-FFF2-40B4-BE49-F238E27FC236}">
                    <a16:creationId xmlns:a16="http://schemas.microsoft.com/office/drawing/2014/main" id="{8BCB0C1B-470D-D494-1FCA-71D6BF921639}"/>
                  </a:ext>
                </a:extLst>
              </p:cNvPr>
              <p:cNvSpPr>
                <a:spLocks noEditPoints="1"/>
              </p:cNvSpPr>
              <p:nvPr/>
            </p:nvSpPr>
            <p:spPr bwMode="auto">
              <a:xfrm>
                <a:off x="5832083" y="3115980"/>
                <a:ext cx="432000" cy="396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30" name="テキスト ボックス 29">
                <a:extLst>
                  <a:ext uri="{FF2B5EF4-FFF2-40B4-BE49-F238E27FC236}">
                    <a16:creationId xmlns:a16="http://schemas.microsoft.com/office/drawing/2014/main" id="{1DF435EA-99D7-5BD5-D044-C1EB82F222E9}"/>
                  </a:ext>
                </a:extLst>
              </p:cNvPr>
              <p:cNvSpPr txBox="1"/>
              <p:nvPr/>
            </p:nvSpPr>
            <p:spPr>
              <a:xfrm>
                <a:off x="5827749" y="3196778"/>
                <a:ext cx="552262" cy="338554"/>
              </a:xfrm>
              <a:prstGeom prst="rect">
                <a:avLst/>
              </a:prstGeom>
              <a:noFill/>
            </p:spPr>
            <p:txBody>
              <a:bodyPr wrap="square" rtlCol="0">
                <a:spAutoFit/>
              </a:bodyPr>
              <a:lstStyle/>
              <a:p>
                <a:r>
                  <a:rPr kumimoji="1" lang="en-US" altLang="ja-JP" sz="1600" b="1">
                    <a:solidFill>
                      <a:schemeClr val="tx2"/>
                    </a:solidFill>
                  </a:rPr>
                  <a:t>31</a:t>
                </a:r>
                <a:endParaRPr kumimoji="1" lang="ja-JP" altLang="en-US" sz="1600" b="1">
                  <a:solidFill>
                    <a:schemeClr val="tx2"/>
                  </a:solidFill>
                </a:endParaRPr>
              </a:p>
            </p:txBody>
          </p:sp>
        </p:grpSp>
      </p:grpSp>
      <p:grpSp>
        <p:nvGrpSpPr>
          <p:cNvPr id="31" name="グループ化 30">
            <a:extLst>
              <a:ext uri="{FF2B5EF4-FFF2-40B4-BE49-F238E27FC236}">
                <a16:creationId xmlns:a16="http://schemas.microsoft.com/office/drawing/2014/main" id="{0482AE30-136E-63EB-1952-277B5C0A3732}"/>
              </a:ext>
            </a:extLst>
          </p:cNvPr>
          <p:cNvGrpSpPr/>
          <p:nvPr/>
        </p:nvGrpSpPr>
        <p:grpSpPr>
          <a:xfrm>
            <a:off x="6104560" y="1474153"/>
            <a:ext cx="1217191" cy="1175329"/>
            <a:chOff x="3759258" y="4483345"/>
            <a:chExt cx="1217191" cy="1175329"/>
          </a:xfrm>
        </p:grpSpPr>
        <p:sp>
          <p:nvSpPr>
            <p:cNvPr id="71" name="八角形 70">
              <a:extLst>
                <a:ext uri="{FF2B5EF4-FFF2-40B4-BE49-F238E27FC236}">
                  <a16:creationId xmlns:a16="http://schemas.microsoft.com/office/drawing/2014/main" id="{925CD087-95C2-2ECE-A20C-856D9193121B}"/>
                </a:ext>
              </a:extLst>
            </p:cNvPr>
            <p:cNvSpPr>
              <a:spLocks noChangeAspect="1"/>
            </p:cNvSpPr>
            <p:nvPr/>
          </p:nvSpPr>
          <p:spPr>
            <a:xfrm rot="2700000">
              <a:off x="3801120" y="4483345"/>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75" name="テキスト ボックス 74">
              <a:extLst>
                <a:ext uri="{FF2B5EF4-FFF2-40B4-BE49-F238E27FC236}">
                  <a16:creationId xmlns:a16="http://schemas.microsoft.com/office/drawing/2014/main" id="{A1FAA965-7AA3-BD21-F881-94ACA6AEECB0}"/>
                </a:ext>
              </a:extLst>
            </p:cNvPr>
            <p:cNvSpPr txBox="1"/>
            <p:nvPr/>
          </p:nvSpPr>
          <p:spPr>
            <a:xfrm>
              <a:off x="3759258" y="4618501"/>
              <a:ext cx="1212073" cy="523220"/>
            </a:xfrm>
            <a:prstGeom prst="rect">
              <a:avLst/>
            </a:prstGeom>
            <a:noFill/>
          </p:spPr>
          <p:txBody>
            <a:bodyPr wrap="square" rtlCol="0">
              <a:spAutoFit/>
            </a:bodyPr>
            <a:lstStyle/>
            <a:p>
              <a:pPr algn="ctr"/>
              <a:r>
                <a:rPr lang="ja-JP" altLang="en-US" sz="1400" b="1">
                  <a:solidFill>
                    <a:schemeClr val="tx2"/>
                  </a:solidFill>
                </a:rPr>
                <a:t>フリー</a:t>
              </a:r>
              <a:endParaRPr lang="en-US" altLang="ja-JP" sz="1400" b="1">
                <a:solidFill>
                  <a:schemeClr val="tx2"/>
                </a:solidFill>
              </a:endParaRPr>
            </a:p>
            <a:p>
              <a:pPr algn="ctr"/>
              <a:r>
                <a:rPr lang="ja-JP" altLang="en-US" sz="1400" b="1">
                  <a:solidFill>
                    <a:schemeClr val="tx2"/>
                  </a:solidFill>
                </a:rPr>
                <a:t>レイアウト</a:t>
              </a:r>
              <a:endParaRPr lang="en-US" altLang="ja-JP" sz="1400" b="1">
                <a:solidFill>
                  <a:schemeClr val="tx2"/>
                </a:solidFill>
              </a:endParaRPr>
            </a:p>
          </p:txBody>
        </p:sp>
        <p:grpSp>
          <p:nvGrpSpPr>
            <p:cNvPr id="77" name="グループ化 238">
              <a:extLst>
                <a:ext uri="{FF2B5EF4-FFF2-40B4-BE49-F238E27FC236}">
                  <a16:creationId xmlns:a16="http://schemas.microsoft.com/office/drawing/2014/main" id="{71D95FD3-D233-E121-564E-6DDBF7A61BA4}"/>
                </a:ext>
              </a:extLst>
            </p:cNvPr>
            <p:cNvGrpSpPr/>
            <p:nvPr/>
          </p:nvGrpSpPr>
          <p:grpSpPr>
            <a:xfrm>
              <a:off x="4167294" y="5075015"/>
              <a:ext cx="396000" cy="396000"/>
              <a:chOff x="2182416" y="682625"/>
              <a:chExt cx="381000" cy="381000"/>
            </a:xfrm>
            <a:solidFill>
              <a:schemeClr val="tx2"/>
            </a:solidFill>
          </p:grpSpPr>
          <p:sp>
            <p:nvSpPr>
              <p:cNvPr id="79" name="Freeform 147">
                <a:extLst>
                  <a:ext uri="{FF2B5EF4-FFF2-40B4-BE49-F238E27FC236}">
                    <a16:creationId xmlns:a16="http://schemas.microsoft.com/office/drawing/2014/main" id="{A904019E-91A0-E940-977F-98564601B556}"/>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4" name="Freeform 148">
                <a:extLst>
                  <a:ext uri="{FF2B5EF4-FFF2-40B4-BE49-F238E27FC236}">
                    <a16:creationId xmlns:a16="http://schemas.microsoft.com/office/drawing/2014/main" id="{6487C9D2-5818-D3AF-C170-9553200B8D9A}"/>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5" name="Freeform 149">
                <a:extLst>
                  <a:ext uri="{FF2B5EF4-FFF2-40B4-BE49-F238E27FC236}">
                    <a16:creationId xmlns:a16="http://schemas.microsoft.com/office/drawing/2014/main" id="{DF2D7CEB-CAD5-E9AF-06A9-372AAAE3F683}"/>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6" name="Freeform 150">
                <a:extLst>
                  <a:ext uri="{FF2B5EF4-FFF2-40B4-BE49-F238E27FC236}">
                    <a16:creationId xmlns:a16="http://schemas.microsoft.com/office/drawing/2014/main" id="{17AFC755-B17A-E7DF-0D0E-6966D53C127A}"/>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grpSp>
      </p:grpSp>
      <p:grpSp>
        <p:nvGrpSpPr>
          <p:cNvPr id="97" name="グループ化 96">
            <a:extLst>
              <a:ext uri="{FF2B5EF4-FFF2-40B4-BE49-F238E27FC236}">
                <a16:creationId xmlns:a16="http://schemas.microsoft.com/office/drawing/2014/main" id="{836C2515-32C0-8983-7F25-101127E69EF2}"/>
              </a:ext>
            </a:extLst>
          </p:cNvPr>
          <p:cNvGrpSpPr/>
          <p:nvPr/>
        </p:nvGrpSpPr>
        <p:grpSpPr>
          <a:xfrm>
            <a:off x="7537140" y="1493058"/>
            <a:ext cx="1212073" cy="1175329"/>
            <a:chOff x="397788" y="3227018"/>
            <a:chExt cx="1212073" cy="1175329"/>
          </a:xfrm>
        </p:grpSpPr>
        <p:grpSp>
          <p:nvGrpSpPr>
            <p:cNvPr id="98" name="グループ化 97">
              <a:extLst>
                <a:ext uri="{FF2B5EF4-FFF2-40B4-BE49-F238E27FC236}">
                  <a16:creationId xmlns:a16="http://schemas.microsoft.com/office/drawing/2014/main" id="{4EE3478C-217E-115E-4A4B-7AD8DF37D159}"/>
                </a:ext>
              </a:extLst>
            </p:cNvPr>
            <p:cNvGrpSpPr/>
            <p:nvPr/>
          </p:nvGrpSpPr>
          <p:grpSpPr>
            <a:xfrm>
              <a:off x="397788" y="3227018"/>
              <a:ext cx="1212073" cy="1175329"/>
              <a:chOff x="4387283" y="4780461"/>
              <a:chExt cx="1212073" cy="1175329"/>
            </a:xfrm>
          </p:grpSpPr>
          <p:sp>
            <p:nvSpPr>
              <p:cNvPr id="100" name="八角形 99">
                <a:extLst>
                  <a:ext uri="{FF2B5EF4-FFF2-40B4-BE49-F238E27FC236}">
                    <a16:creationId xmlns:a16="http://schemas.microsoft.com/office/drawing/2014/main" id="{B802E348-14C5-2D4D-DBFF-4231DBB6FB7A}"/>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101" name="テキスト ボックス 100">
                <a:extLst>
                  <a:ext uri="{FF2B5EF4-FFF2-40B4-BE49-F238E27FC236}">
                    <a16:creationId xmlns:a16="http://schemas.microsoft.com/office/drawing/2014/main" id="{3B95C813-4129-C08E-F35A-138F97241C44}"/>
                  </a:ext>
                </a:extLst>
              </p:cNvPr>
              <p:cNvSpPr txBox="1"/>
              <p:nvPr/>
            </p:nvSpPr>
            <p:spPr>
              <a:xfrm>
                <a:off x="4387283" y="4936293"/>
                <a:ext cx="1212073" cy="584775"/>
              </a:xfrm>
              <a:prstGeom prst="rect">
                <a:avLst/>
              </a:prstGeom>
              <a:noFill/>
            </p:spPr>
            <p:txBody>
              <a:bodyPr wrap="square" rtlCol="0">
                <a:spAutoFit/>
              </a:bodyPr>
              <a:lstStyle/>
              <a:p>
                <a:pPr algn="ctr"/>
                <a:r>
                  <a:rPr lang="ja-JP" altLang="en-US" sz="1600" b="1">
                    <a:solidFill>
                      <a:schemeClr val="tx2"/>
                    </a:solidFill>
                  </a:rPr>
                  <a:t>前払金</a:t>
                </a:r>
                <a:endParaRPr lang="en-US" altLang="ja-JP" sz="1600" b="1">
                  <a:solidFill>
                    <a:schemeClr val="tx2"/>
                  </a:solidFill>
                </a:endParaRPr>
              </a:p>
              <a:p>
                <a:pPr algn="ctr"/>
                <a:r>
                  <a:rPr lang="ja-JP" altLang="en-US" sz="1600" b="1">
                    <a:solidFill>
                      <a:schemeClr val="tx2"/>
                    </a:solidFill>
                  </a:rPr>
                  <a:t>一括計上</a:t>
                </a:r>
                <a:endParaRPr lang="en-US" altLang="ja-JP" sz="1600" b="1">
                  <a:solidFill>
                    <a:schemeClr val="tx2"/>
                  </a:solidFill>
                </a:endParaRPr>
              </a:p>
            </p:txBody>
          </p:sp>
        </p:grpSp>
        <p:sp>
          <p:nvSpPr>
            <p:cNvPr id="99" name="Freeform 549">
              <a:extLst>
                <a:ext uri="{FF2B5EF4-FFF2-40B4-BE49-F238E27FC236}">
                  <a16:creationId xmlns:a16="http://schemas.microsoft.com/office/drawing/2014/main" id="{FC23C296-49F3-EBF1-738A-DE4B9C90B584}"/>
                </a:ext>
              </a:extLst>
            </p:cNvPr>
            <p:cNvSpPr>
              <a:spLocks noEditPoints="1"/>
            </p:cNvSpPr>
            <p:nvPr/>
          </p:nvSpPr>
          <p:spPr bwMode="auto">
            <a:xfrm>
              <a:off x="845931" y="3921077"/>
              <a:ext cx="332782" cy="332782"/>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7892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支払方法・入金方法ともに豊富な種類をご用意</a:t>
            </a:r>
          </a:p>
          <a:p>
            <a:endParaRPr kumimoji="1" lang="ja-JP" altLang="en-US"/>
          </a:p>
        </p:txBody>
      </p:sp>
      <p:sp>
        <p:nvSpPr>
          <p:cNvPr id="7" name="角丸四角形 6"/>
          <p:cNvSpPr/>
          <p:nvPr/>
        </p:nvSpPr>
        <p:spPr>
          <a:xfrm>
            <a:off x="4705616" y="1413584"/>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 name="角丸四角形 7"/>
          <p:cNvSpPr/>
          <p:nvPr/>
        </p:nvSpPr>
        <p:spPr>
          <a:xfrm>
            <a:off x="4705616" y="2538056"/>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9" name="角丸四角形 8"/>
          <p:cNvSpPr/>
          <p:nvPr/>
        </p:nvSpPr>
        <p:spPr>
          <a:xfrm>
            <a:off x="4705616" y="3652259"/>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0" name="テキスト プレースホルダー 3">
            <a:extLst>
              <a:ext uri="{FF2B5EF4-FFF2-40B4-BE49-F238E27FC236}">
                <a16:creationId xmlns:a16="http://schemas.microsoft.com/office/drawing/2014/main" id="{6AB259A0-0017-492F-A0DC-4B70C7052AE0}"/>
              </a:ext>
            </a:extLst>
          </p:cNvPr>
          <p:cNvSpPr txBox="1">
            <a:spLocks/>
          </p:cNvSpPr>
          <p:nvPr/>
        </p:nvSpPr>
        <p:spPr>
          <a:xfrm>
            <a:off x="421709" y="1169266"/>
            <a:ext cx="3579561"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800">
                <a:solidFill>
                  <a:sysClr val="windowText" lastClr="000000">
                    <a:lumMod val="75000"/>
                    <a:lumOff val="25000"/>
                  </a:sysClr>
                </a:solidFill>
                <a:latin typeface="メイリオ" panose="020B0604030504040204" pitchFamily="50" charset="-128"/>
                <a:ea typeface="メイリオ" panose="020B0604030504040204" pitchFamily="50" charset="-128"/>
              </a:rPr>
              <a:t>多彩な支払方法への対応</a:t>
            </a:r>
            <a:endParaRPr kumimoji="1" lang="ja-JP" altLang="en-US" sz="1800" b="1"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endParaRPr>
          </a:p>
        </p:txBody>
      </p:sp>
      <p:cxnSp>
        <p:nvCxnSpPr>
          <p:cNvPr id="11" name="直線​​コネクタ(S) 10" descr="スライド区切り線">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4519913" y="952034"/>
            <a:ext cx="9833" cy="3960000"/>
          </a:xfrm>
          <a:prstGeom prst="line">
            <a:avLst/>
          </a:prstGeom>
          <a:noFill/>
          <a:ln w="6350" cap="flat" cmpd="sng" algn="ctr">
            <a:solidFill>
              <a:srgbClr val="FFFFFF">
                <a:lumMod val="95000"/>
              </a:srgbClr>
            </a:solidFill>
            <a:prstDash val="solid"/>
            <a:miter lim="800000"/>
          </a:ln>
          <a:effectLst/>
        </p:spPr>
      </p:cxnSp>
      <p:sp>
        <p:nvSpPr>
          <p:cNvPr id="12" name="テキスト プレースホルダー 5">
            <a:extLst>
              <a:ext uri="{FF2B5EF4-FFF2-40B4-BE49-F238E27FC236}">
                <a16:creationId xmlns:a16="http://schemas.microsoft.com/office/drawing/2014/main" id="{B237D1CA-B91A-410E-A968-D017BBE99F99}"/>
              </a:ext>
            </a:extLst>
          </p:cNvPr>
          <p:cNvSpPr txBox="1">
            <a:spLocks/>
          </p:cNvSpPr>
          <p:nvPr/>
        </p:nvSpPr>
        <p:spPr>
          <a:xfrm>
            <a:off x="4678560" y="1160875"/>
            <a:ext cx="3523188" cy="3587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rPr>
              <a:t>複数入金取込への対応</a:t>
            </a:r>
          </a:p>
        </p:txBody>
      </p:sp>
      <p:sp>
        <p:nvSpPr>
          <p:cNvPr id="13"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15742" y="964800"/>
            <a:ext cx="1984175" cy="114824"/>
          </a:xfrm>
          <a:prstGeom prst="rect">
            <a:avLst/>
          </a:prstGeom>
          <a:solidFill>
            <a:srgbClr val="54C2F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4" name="Freeform 370"/>
          <p:cNvSpPr>
            <a:spLocks noChangeAspect="1" noEditPoints="1"/>
          </p:cNvSpPr>
          <p:nvPr/>
        </p:nvSpPr>
        <p:spPr bwMode="auto">
          <a:xfrm>
            <a:off x="5036343" y="1649535"/>
            <a:ext cx="540000" cy="561382"/>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 name="Freeform 340"/>
          <p:cNvSpPr>
            <a:spLocks noChangeAspect="1" noEditPoints="1"/>
          </p:cNvSpPr>
          <p:nvPr/>
        </p:nvSpPr>
        <p:spPr bwMode="auto">
          <a:xfrm>
            <a:off x="5545923" y="1477430"/>
            <a:ext cx="386865" cy="360000"/>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364"/>
          <p:cNvSpPr>
            <a:spLocks noEditPoints="1"/>
          </p:cNvSpPr>
          <p:nvPr/>
        </p:nvSpPr>
        <p:spPr bwMode="auto">
          <a:xfrm>
            <a:off x="7059741" y="2837101"/>
            <a:ext cx="1076325" cy="5760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テキスト ボックス 16"/>
          <p:cNvSpPr txBox="1"/>
          <p:nvPr/>
        </p:nvSpPr>
        <p:spPr>
          <a:xfrm>
            <a:off x="6952499" y="3545758"/>
            <a:ext cx="1368152" cy="369332"/>
          </a:xfrm>
          <a:prstGeom prst="rect">
            <a:avLst/>
          </a:prstGeom>
        </p:spPr>
        <p:txBody>
          <a:bodyPr wrap="square" rtlCol="0" anchor="ctr" anchorCtr="0">
            <a:spAutoFit/>
          </a:bodyPr>
          <a:lstStyle/>
          <a:p>
            <a:r>
              <a:rPr lang="ja-JP" altLang="en-US" b="1">
                <a:solidFill>
                  <a:schemeClr val="tx2"/>
                </a:solidFill>
                <a:cs typeface="メイリオ" pitchFamily="50" charset="-128"/>
              </a:rPr>
              <a:t>入金データ</a:t>
            </a:r>
          </a:p>
        </p:txBody>
      </p:sp>
      <p:sp>
        <p:nvSpPr>
          <p:cNvPr id="18"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705616" y="963249"/>
            <a:ext cx="1984175" cy="114824"/>
          </a:xfrm>
          <a:prstGeom prst="rect">
            <a:avLst/>
          </a:prstGeom>
          <a:solidFill>
            <a:srgbClr val="A9E26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9" name="角丸四角形 18"/>
          <p:cNvSpPr/>
          <p:nvPr/>
        </p:nvSpPr>
        <p:spPr>
          <a:xfrm>
            <a:off x="435774"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0" name="角丸四角形 19"/>
          <p:cNvSpPr/>
          <p:nvPr/>
        </p:nvSpPr>
        <p:spPr>
          <a:xfrm>
            <a:off x="1777508"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1" name="角丸四角形 20"/>
          <p:cNvSpPr/>
          <p:nvPr/>
        </p:nvSpPr>
        <p:spPr>
          <a:xfrm>
            <a:off x="3119242"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角丸四角形 21"/>
          <p:cNvSpPr/>
          <p:nvPr/>
        </p:nvSpPr>
        <p:spPr>
          <a:xfrm>
            <a:off x="435774"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3" name="角丸四角形 22"/>
          <p:cNvSpPr/>
          <p:nvPr/>
        </p:nvSpPr>
        <p:spPr>
          <a:xfrm>
            <a:off x="3090642"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4" name="角丸四角形 23"/>
          <p:cNvSpPr/>
          <p:nvPr/>
        </p:nvSpPr>
        <p:spPr>
          <a:xfrm>
            <a:off x="435774"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5" name="角丸四角形 24"/>
          <p:cNvSpPr/>
          <p:nvPr/>
        </p:nvSpPr>
        <p:spPr>
          <a:xfrm>
            <a:off x="1777508"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6" name="角丸四角形 25"/>
          <p:cNvSpPr/>
          <p:nvPr/>
        </p:nvSpPr>
        <p:spPr>
          <a:xfrm>
            <a:off x="3119242"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7" name="テキスト ボックス 26"/>
          <p:cNvSpPr txBox="1"/>
          <p:nvPr/>
        </p:nvSpPr>
        <p:spPr>
          <a:xfrm>
            <a:off x="615610" y="1515552"/>
            <a:ext cx="1003640" cy="369332"/>
          </a:xfrm>
          <a:prstGeom prst="rect">
            <a:avLst/>
          </a:prstGeom>
          <a:noFill/>
        </p:spPr>
        <p:txBody>
          <a:bodyPr wrap="square" rtlCol="0">
            <a:spAutoFit/>
          </a:bodyPr>
          <a:lstStyle/>
          <a:p>
            <a:pPr algn="ctr"/>
            <a:r>
              <a:rPr kumimoji="1" lang="ja-JP" altLang="en-US" b="1">
                <a:solidFill>
                  <a:schemeClr val="tx2"/>
                </a:solidFill>
              </a:rPr>
              <a:t>振込</a:t>
            </a:r>
          </a:p>
        </p:txBody>
      </p:sp>
      <p:sp>
        <p:nvSpPr>
          <p:cNvPr id="28" name="テキスト ボックス 27"/>
          <p:cNvSpPr txBox="1"/>
          <p:nvPr/>
        </p:nvSpPr>
        <p:spPr>
          <a:xfrm>
            <a:off x="1826995" y="1503370"/>
            <a:ext cx="1120747" cy="369332"/>
          </a:xfrm>
          <a:prstGeom prst="rect">
            <a:avLst/>
          </a:prstGeom>
          <a:noFill/>
        </p:spPr>
        <p:txBody>
          <a:bodyPr wrap="square" rtlCol="0">
            <a:spAutoFit/>
          </a:bodyPr>
          <a:lstStyle/>
          <a:p>
            <a:pPr algn="ctr"/>
            <a:r>
              <a:rPr lang="ja-JP" altLang="en-US" b="1">
                <a:solidFill>
                  <a:schemeClr val="tx2"/>
                </a:solidFill>
              </a:rPr>
              <a:t>口座引落</a:t>
            </a:r>
            <a:endParaRPr kumimoji="1" lang="ja-JP" altLang="en-US" b="1">
              <a:solidFill>
                <a:schemeClr val="tx2"/>
              </a:solidFill>
            </a:endParaRPr>
          </a:p>
        </p:txBody>
      </p:sp>
      <p:sp>
        <p:nvSpPr>
          <p:cNvPr id="29" name="テキスト ボックス 28"/>
          <p:cNvSpPr txBox="1"/>
          <p:nvPr/>
        </p:nvSpPr>
        <p:spPr>
          <a:xfrm>
            <a:off x="3266470" y="1506145"/>
            <a:ext cx="1003640" cy="369332"/>
          </a:xfrm>
          <a:prstGeom prst="rect">
            <a:avLst/>
          </a:prstGeom>
          <a:noFill/>
        </p:spPr>
        <p:txBody>
          <a:bodyPr wrap="square" rtlCol="0">
            <a:spAutoFit/>
          </a:bodyPr>
          <a:lstStyle/>
          <a:p>
            <a:pPr algn="ctr"/>
            <a:r>
              <a:rPr lang="ja-JP" altLang="en-US" b="1">
                <a:solidFill>
                  <a:schemeClr val="tx2"/>
                </a:solidFill>
              </a:rPr>
              <a:t>現金</a:t>
            </a:r>
            <a:endParaRPr kumimoji="1" lang="ja-JP" altLang="en-US" b="1">
              <a:solidFill>
                <a:schemeClr val="tx2"/>
              </a:solidFill>
            </a:endParaRPr>
          </a:p>
        </p:txBody>
      </p:sp>
      <p:sp>
        <p:nvSpPr>
          <p:cNvPr id="30" name="テキスト ボックス 29"/>
          <p:cNvSpPr txBox="1"/>
          <p:nvPr/>
        </p:nvSpPr>
        <p:spPr>
          <a:xfrm>
            <a:off x="514470" y="2612836"/>
            <a:ext cx="1179436" cy="369332"/>
          </a:xfrm>
          <a:prstGeom prst="rect">
            <a:avLst/>
          </a:prstGeom>
          <a:noFill/>
        </p:spPr>
        <p:txBody>
          <a:bodyPr wrap="square" rtlCol="0">
            <a:spAutoFit/>
          </a:bodyPr>
          <a:lstStyle/>
          <a:p>
            <a:pPr algn="ctr"/>
            <a:r>
              <a:rPr lang="ja-JP" altLang="en-US" b="1">
                <a:solidFill>
                  <a:schemeClr val="tx2"/>
                </a:solidFill>
              </a:rPr>
              <a:t>支払手形</a:t>
            </a:r>
            <a:endParaRPr kumimoji="1" lang="ja-JP" altLang="en-US" b="1">
              <a:solidFill>
                <a:schemeClr val="tx2"/>
              </a:solidFill>
            </a:endParaRPr>
          </a:p>
        </p:txBody>
      </p:sp>
      <p:sp>
        <p:nvSpPr>
          <p:cNvPr id="31" name="テキスト ボックス 30"/>
          <p:cNvSpPr txBox="1"/>
          <p:nvPr/>
        </p:nvSpPr>
        <p:spPr>
          <a:xfrm>
            <a:off x="1940818" y="2612836"/>
            <a:ext cx="1003640" cy="369332"/>
          </a:xfrm>
          <a:prstGeom prst="rect">
            <a:avLst/>
          </a:prstGeom>
          <a:noFill/>
        </p:spPr>
        <p:txBody>
          <a:bodyPr wrap="square" rtlCol="0">
            <a:spAutoFit/>
          </a:bodyPr>
          <a:lstStyle/>
          <a:p>
            <a:pPr algn="ctr"/>
            <a:r>
              <a:rPr lang="ja-JP" altLang="en-US" b="1">
                <a:solidFill>
                  <a:schemeClr val="tx2"/>
                </a:solidFill>
              </a:rPr>
              <a:t>小切手</a:t>
            </a:r>
            <a:endParaRPr kumimoji="1" lang="ja-JP" altLang="en-US" b="1">
              <a:solidFill>
                <a:schemeClr val="tx2"/>
              </a:solidFill>
            </a:endParaRPr>
          </a:p>
        </p:txBody>
      </p:sp>
      <p:sp>
        <p:nvSpPr>
          <p:cNvPr id="32" name="テキスト ボックス 31"/>
          <p:cNvSpPr txBox="1"/>
          <p:nvPr/>
        </p:nvSpPr>
        <p:spPr>
          <a:xfrm>
            <a:off x="3300579" y="2610740"/>
            <a:ext cx="1003640" cy="369332"/>
          </a:xfrm>
          <a:prstGeom prst="rect">
            <a:avLst/>
          </a:prstGeom>
          <a:noFill/>
        </p:spPr>
        <p:txBody>
          <a:bodyPr wrap="square" rtlCol="0">
            <a:spAutoFit/>
          </a:bodyPr>
          <a:lstStyle/>
          <a:p>
            <a:pPr algn="ctr"/>
            <a:r>
              <a:rPr lang="ja-JP" altLang="en-US" b="1">
                <a:solidFill>
                  <a:schemeClr val="tx2"/>
                </a:solidFill>
              </a:rPr>
              <a:t>期日払</a:t>
            </a:r>
            <a:endParaRPr kumimoji="1" lang="ja-JP" altLang="en-US" b="1">
              <a:solidFill>
                <a:schemeClr val="tx2"/>
              </a:solidFill>
            </a:endParaRPr>
          </a:p>
        </p:txBody>
      </p:sp>
      <p:sp>
        <p:nvSpPr>
          <p:cNvPr id="33" name="テキスト ボックス 32"/>
          <p:cNvSpPr txBox="1"/>
          <p:nvPr/>
        </p:nvSpPr>
        <p:spPr>
          <a:xfrm>
            <a:off x="431799" y="3687675"/>
            <a:ext cx="1291396" cy="646331"/>
          </a:xfrm>
          <a:prstGeom prst="rect">
            <a:avLst/>
          </a:prstGeom>
          <a:noFill/>
        </p:spPr>
        <p:txBody>
          <a:bodyPr wrap="square" rtlCol="0">
            <a:spAutoFit/>
          </a:bodyPr>
          <a:lstStyle/>
          <a:p>
            <a:pPr algn="ctr"/>
            <a:r>
              <a:rPr lang="ja-JP" altLang="en-US" b="1">
                <a:solidFill>
                  <a:schemeClr val="tx2"/>
                </a:solidFill>
              </a:rPr>
              <a:t>ファクタリング</a:t>
            </a:r>
            <a:endParaRPr kumimoji="1" lang="ja-JP" altLang="en-US" b="1">
              <a:solidFill>
                <a:schemeClr val="tx2"/>
              </a:solidFill>
            </a:endParaRPr>
          </a:p>
        </p:txBody>
      </p:sp>
      <p:sp>
        <p:nvSpPr>
          <p:cNvPr id="34" name="テキスト ボックス 33"/>
          <p:cNvSpPr txBox="1"/>
          <p:nvPr/>
        </p:nvSpPr>
        <p:spPr>
          <a:xfrm>
            <a:off x="1784471" y="3685881"/>
            <a:ext cx="1273493" cy="646331"/>
          </a:xfrm>
          <a:prstGeom prst="rect">
            <a:avLst/>
          </a:prstGeom>
          <a:noFill/>
        </p:spPr>
        <p:txBody>
          <a:bodyPr wrap="square" rtlCol="0">
            <a:spAutoFit/>
          </a:bodyPr>
          <a:lstStyle/>
          <a:p>
            <a:pPr algn="ctr"/>
            <a:r>
              <a:rPr lang="ja-JP" altLang="en-US" b="1">
                <a:solidFill>
                  <a:schemeClr val="tx2"/>
                </a:solidFill>
              </a:rPr>
              <a:t>電子記録債務</a:t>
            </a:r>
            <a:endParaRPr kumimoji="1" lang="ja-JP" altLang="en-US" b="1">
              <a:solidFill>
                <a:schemeClr val="tx2"/>
              </a:solidFill>
            </a:endParaRPr>
          </a:p>
        </p:txBody>
      </p:sp>
      <p:sp>
        <p:nvSpPr>
          <p:cNvPr id="35" name="Freeform 340"/>
          <p:cNvSpPr>
            <a:spLocks noEditPoints="1"/>
          </p:cNvSpPr>
          <p:nvPr/>
        </p:nvSpPr>
        <p:spPr bwMode="auto">
          <a:xfrm>
            <a:off x="823355" y="1876532"/>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35"/>
          <p:cNvSpPr/>
          <p:nvPr/>
        </p:nvSpPr>
        <p:spPr>
          <a:xfrm>
            <a:off x="1777508"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nvGrpSpPr>
          <p:cNvPr id="37" name="グループ化 36"/>
          <p:cNvGrpSpPr/>
          <p:nvPr/>
        </p:nvGrpSpPr>
        <p:grpSpPr>
          <a:xfrm>
            <a:off x="2110804" y="1884884"/>
            <a:ext cx="553127" cy="503742"/>
            <a:chOff x="289045" y="5789556"/>
            <a:chExt cx="553127" cy="503742"/>
          </a:xfrm>
        </p:grpSpPr>
        <p:sp>
          <p:nvSpPr>
            <p:cNvPr id="38"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正方形/長方形 38"/>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0" name="直線矢印コネクタ 39"/>
          <p:cNvCxnSpPr/>
          <p:nvPr/>
        </p:nvCxnSpPr>
        <p:spPr>
          <a:xfrm>
            <a:off x="2351735" y="2108303"/>
            <a:ext cx="16826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2471125" y="1977869"/>
            <a:ext cx="408673" cy="338554"/>
            <a:chOff x="2566375" y="2916436"/>
            <a:chExt cx="408673" cy="338554"/>
          </a:xfrm>
        </p:grpSpPr>
        <p:grpSp>
          <p:nvGrpSpPr>
            <p:cNvPr id="42" name="グループ化 41"/>
            <p:cNvGrpSpPr/>
            <p:nvPr/>
          </p:nvGrpSpPr>
          <p:grpSpPr>
            <a:xfrm>
              <a:off x="2566375" y="2916436"/>
              <a:ext cx="408673" cy="338554"/>
              <a:chOff x="2566375" y="2916436"/>
              <a:chExt cx="408673" cy="338554"/>
            </a:xfrm>
          </p:grpSpPr>
          <p:sp>
            <p:nvSpPr>
              <p:cNvPr id="44" name="楕円 43"/>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45" name="テキスト ボックス 44"/>
              <p:cNvSpPr txBox="1"/>
              <p:nvPr/>
            </p:nvSpPr>
            <p:spPr>
              <a:xfrm>
                <a:off x="2566375" y="2916436"/>
                <a:ext cx="408673" cy="338554"/>
              </a:xfrm>
              <a:prstGeom prst="rect">
                <a:avLst/>
              </a:prstGeom>
              <a:noFill/>
            </p:spPr>
            <p:txBody>
              <a:bodyPr wrap="square" rtlCol="0">
                <a:spAutoFit/>
              </a:bodyPr>
              <a:lstStyle/>
              <a:p>
                <a:pPr algn="ctr"/>
                <a:r>
                  <a:rPr kumimoji="1" lang="en-US" altLang="ja-JP"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grpSp>
        <p:sp>
          <p:nvSpPr>
            <p:cNvPr id="43" name="楕円 42"/>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Freeform 402"/>
          <p:cNvSpPr>
            <a:spLocks noEditPoints="1"/>
          </p:cNvSpPr>
          <p:nvPr/>
        </p:nvSpPr>
        <p:spPr bwMode="auto">
          <a:xfrm>
            <a:off x="3586629" y="1873895"/>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テキスト ボックス 46"/>
          <p:cNvSpPr txBox="1"/>
          <p:nvPr/>
        </p:nvSpPr>
        <p:spPr>
          <a:xfrm>
            <a:off x="1810199" y="2603926"/>
            <a:ext cx="1179436" cy="369332"/>
          </a:xfrm>
          <a:prstGeom prst="rect">
            <a:avLst/>
          </a:prstGeom>
          <a:noFill/>
        </p:spPr>
        <p:txBody>
          <a:bodyPr wrap="square" rtlCol="0">
            <a:spAutoFit/>
          </a:bodyPr>
          <a:lstStyle/>
          <a:p>
            <a:pPr algn="ctr"/>
            <a:r>
              <a:rPr kumimoji="1" lang="ja-JP" altLang="en-US" b="1">
                <a:solidFill>
                  <a:schemeClr val="tx2"/>
                </a:solidFill>
              </a:rPr>
              <a:t>小切手</a:t>
            </a:r>
          </a:p>
        </p:txBody>
      </p:sp>
      <p:grpSp>
        <p:nvGrpSpPr>
          <p:cNvPr id="48" name="グループ化 278"/>
          <p:cNvGrpSpPr/>
          <p:nvPr/>
        </p:nvGrpSpPr>
        <p:grpSpPr>
          <a:xfrm>
            <a:off x="3540244" y="2997192"/>
            <a:ext cx="474092" cy="474092"/>
            <a:chOff x="3084116" y="682625"/>
            <a:chExt cx="381000" cy="381000"/>
          </a:xfrm>
          <a:solidFill>
            <a:schemeClr val="tx2"/>
          </a:solidFill>
        </p:grpSpPr>
        <p:sp>
          <p:nvSpPr>
            <p:cNvPr id="49" name="Freeform 191"/>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Freeform 192"/>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193"/>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52" name="Freeform 305"/>
          <p:cNvSpPr>
            <a:spLocks noEditPoints="1"/>
          </p:cNvSpPr>
          <p:nvPr/>
        </p:nvSpPr>
        <p:spPr bwMode="auto">
          <a:xfrm>
            <a:off x="2221083" y="3000666"/>
            <a:ext cx="450850" cy="450850"/>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53" name="グループ化 250"/>
          <p:cNvGrpSpPr/>
          <p:nvPr/>
        </p:nvGrpSpPr>
        <p:grpSpPr>
          <a:xfrm>
            <a:off x="881474" y="2997192"/>
            <a:ext cx="474092" cy="474092"/>
            <a:chOff x="2182416" y="3387725"/>
            <a:chExt cx="381000" cy="381000"/>
          </a:xfrm>
          <a:solidFill>
            <a:schemeClr val="tx2"/>
          </a:solidFill>
        </p:grpSpPr>
        <p:sp>
          <p:nvSpPr>
            <p:cNvPr id="5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7" name="グループ化 56"/>
          <p:cNvGrpSpPr/>
          <p:nvPr/>
        </p:nvGrpSpPr>
        <p:grpSpPr>
          <a:xfrm>
            <a:off x="781414" y="4242297"/>
            <a:ext cx="925166" cy="475910"/>
            <a:chOff x="752839" y="5180864"/>
            <a:chExt cx="925166" cy="475910"/>
          </a:xfrm>
        </p:grpSpPr>
        <p:grpSp>
          <p:nvGrpSpPr>
            <p:cNvPr id="58" name="グループ化 57"/>
            <p:cNvGrpSpPr/>
            <p:nvPr/>
          </p:nvGrpSpPr>
          <p:grpSpPr>
            <a:xfrm>
              <a:off x="752839" y="5185555"/>
              <a:ext cx="553127" cy="471219"/>
              <a:chOff x="289045" y="5789556"/>
              <a:chExt cx="553127" cy="503742"/>
            </a:xfrm>
          </p:grpSpPr>
          <p:sp>
            <p:nvSpPr>
              <p:cNvPr id="63"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正方形/長方形 63"/>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1124878" y="5180864"/>
              <a:ext cx="553127" cy="471219"/>
              <a:chOff x="289045" y="5789556"/>
              <a:chExt cx="553127" cy="503742"/>
            </a:xfrm>
          </p:grpSpPr>
          <p:sp>
            <p:nvSpPr>
              <p:cNvPr id="61"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正方形/長方形 61"/>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0" name="直線矢印コネクタ 59"/>
            <p:cNvCxnSpPr/>
            <p:nvPr/>
          </p:nvCxnSpPr>
          <p:spPr>
            <a:xfrm>
              <a:off x="994139" y="5416474"/>
              <a:ext cx="16826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グループ化 250"/>
          <p:cNvGrpSpPr>
            <a:grpSpLocks/>
          </p:cNvGrpSpPr>
          <p:nvPr/>
        </p:nvGrpSpPr>
        <p:grpSpPr>
          <a:xfrm>
            <a:off x="2308993" y="4301082"/>
            <a:ext cx="252000" cy="216000"/>
            <a:chOff x="2182416" y="3387725"/>
            <a:chExt cx="381000" cy="381000"/>
          </a:xfrm>
          <a:solidFill>
            <a:schemeClr val="tx2"/>
          </a:solidFill>
        </p:grpSpPr>
        <p:sp>
          <p:nvSpPr>
            <p:cNvPr id="6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69" name="テキスト ボックス 68"/>
          <p:cNvSpPr txBox="1"/>
          <p:nvPr/>
        </p:nvSpPr>
        <p:spPr>
          <a:xfrm>
            <a:off x="4610567" y="2211126"/>
            <a:ext cx="1546446" cy="307777"/>
          </a:xfrm>
          <a:prstGeom prst="rect">
            <a:avLst/>
          </a:prstGeom>
          <a:noFill/>
        </p:spPr>
        <p:txBody>
          <a:bodyPr wrap="square" rtlCol="0">
            <a:spAutoFit/>
          </a:bodyPr>
          <a:lstStyle/>
          <a:p>
            <a:pPr algn="ctr"/>
            <a:r>
              <a:rPr lang="en-US" altLang="ja-JP" sz="1400" b="1">
                <a:solidFill>
                  <a:schemeClr val="tx2"/>
                </a:solidFill>
              </a:rPr>
              <a:t>FB</a:t>
            </a:r>
            <a:r>
              <a:rPr lang="ja-JP" altLang="en-US" sz="1400" b="1">
                <a:solidFill>
                  <a:schemeClr val="tx2"/>
                </a:solidFill>
              </a:rPr>
              <a:t>振込入金通知</a:t>
            </a:r>
            <a:endParaRPr kumimoji="1" lang="ja-JP" altLang="en-US" sz="1400" b="1">
              <a:solidFill>
                <a:schemeClr val="tx2"/>
              </a:solidFill>
            </a:endParaRPr>
          </a:p>
        </p:txBody>
      </p:sp>
      <p:pic>
        <p:nvPicPr>
          <p:cNvPr id="70" name="図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162" y="2309124"/>
            <a:ext cx="2014826" cy="385792"/>
          </a:xfrm>
          <a:prstGeom prst="rect">
            <a:avLst/>
          </a:prstGeom>
        </p:spPr>
      </p:pic>
      <p:sp>
        <p:nvSpPr>
          <p:cNvPr id="71" name="角丸四角形 70"/>
          <p:cNvSpPr/>
          <p:nvPr/>
        </p:nvSpPr>
        <p:spPr>
          <a:xfrm>
            <a:off x="6498596" y="2162629"/>
            <a:ext cx="2234942" cy="1815708"/>
          </a:xfrm>
          <a:prstGeom prst="roundRect">
            <a:avLst>
              <a:gd name="adj" fmla="val 4888"/>
            </a:avLst>
          </a:prstGeom>
          <a:no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72" name="テキスト ボックス 71"/>
          <p:cNvSpPr txBox="1"/>
          <p:nvPr/>
        </p:nvSpPr>
        <p:spPr>
          <a:xfrm>
            <a:off x="4609727" y="3280156"/>
            <a:ext cx="1546446" cy="307777"/>
          </a:xfrm>
          <a:prstGeom prst="rect">
            <a:avLst/>
          </a:prstGeom>
          <a:noFill/>
        </p:spPr>
        <p:txBody>
          <a:bodyPr wrap="square" rtlCol="0">
            <a:spAutoFit/>
          </a:bodyPr>
          <a:lstStyle/>
          <a:p>
            <a:pPr algn="ctr"/>
            <a:r>
              <a:rPr lang="ja-JP" altLang="en-US" sz="1400" b="1">
                <a:solidFill>
                  <a:schemeClr val="tx2"/>
                </a:solidFill>
              </a:rPr>
              <a:t>電子記録債権</a:t>
            </a:r>
            <a:endParaRPr kumimoji="1" lang="ja-JP" altLang="en-US" sz="1400" b="1">
              <a:solidFill>
                <a:schemeClr val="tx2"/>
              </a:solidFill>
            </a:endParaRPr>
          </a:p>
        </p:txBody>
      </p:sp>
      <p:grpSp>
        <p:nvGrpSpPr>
          <p:cNvPr id="73" name="グループ化 250"/>
          <p:cNvGrpSpPr>
            <a:grpSpLocks noChangeAspect="1"/>
          </p:cNvGrpSpPr>
          <p:nvPr/>
        </p:nvGrpSpPr>
        <p:grpSpPr>
          <a:xfrm>
            <a:off x="5216448" y="2739899"/>
            <a:ext cx="336000" cy="288000"/>
            <a:chOff x="2182416" y="3387725"/>
            <a:chExt cx="381000" cy="381000"/>
          </a:xfrm>
          <a:solidFill>
            <a:schemeClr val="tx2"/>
          </a:solidFill>
        </p:grpSpPr>
        <p:sp>
          <p:nvSpPr>
            <p:cNvPr id="7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77" name="テキスト ボックス 76"/>
          <p:cNvSpPr txBox="1"/>
          <p:nvPr/>
        </p:nvSpPr>
        <p:spPr>
          <a:xfrm>
            <a:off x="4633145" y="4413589"/>
            <a:ext cx="1546446" cy="307777"/>
          </a:xfrm>
          <a:prstGeom prst="rect">
            <a:avLst/>
          </a:prstGeom>
          <a:noFill/>
        </p:spPr>
        <p:txBody>
          <a:bodyPr wrap="square" rtlCol="0">
            <a:spAutoFit/>
          </a:bodyPr>
          <a:lstStyle/>
          <a:p>
            <a:pPr algn="ctr"/>
            <a:r>
              <a:rPr lang="en-US" altLang="ja-JP" sz="1400" b="1">
                <a:solidFill>
                  <a:schemeClr val="tx2"/>
                </a:solidFill>
              </a:rPr>
              <a:t>CSV</a:t>
            </a:r>
            <a:r>
              <a:rPr lang="ja-JP" altLang="en-US" sz="1400" b="1">
                <a:solidFill>
                  <a:schemeClr val="tx2"/>
                </a:solidFill>
              </a:rPr>
              <a:t>ファイル</a:t>
            </a:r>
            <a:endParaRPr kumimoji="1" lang="ja-JP" altLang="en-US" sz="1400" b="1">
              <a:solidFill>
                <a:schemeClr val="tx2"/>
              </a:solidFill>
            </a:endParaRPr>
          </a:p>
        </p:txBody>
      </p:sp>
      <p:grpSp>
        <p:nvGrpSpPr>
          <p:cNvPr id="78" name="グループ化 77"/>
          <p:cNvGrpSpPr>
            <a:grpSpLocks noChangeAspect="1"/>
          </p:cNvGrpSpPr>
          <p:nvPr/>
        </p:nvGrpSpPr>
        <p:grpSpPr>
          <a:xfrm>
            <a:off x="5032655" y="3848973"/>
            <a:ext cx="720000" cy="488703"/>
            <a:chOff x="5133198" y="4606565"/>
            <a:chExt cx="576089" cy="391023"/>
          </a:xfrm>
        </p:grpSpPr>
        <p:sp>
          <p:nvSpPr>
            <p:cNvPr id="79" name="Freeform 418"/>
            <p:cNvSpPr>
              <a:spLocks noEditPoints="1"/>
            </p:cNvSpPr>
            <p:nvPr/>
          </p:nvSpPr>
          <p:spPr bwMode="auto">
            <a:xfrm>
              <a:off x="5133198" y="4606565"/>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0" name="テキスト ボックス 79"/>
            <p:cNvSpPr txBox="1"/>
            <p:nvPr/>
          </p:nvSpPr>
          <p:spPr>
            <a:xfrm>
              <a:off x="5148969" y="4771366"/>
              <a:ext cx="396097" cy="215444"/>
            </a:xfrm>
            <a:prstGeom prst="rect">
              <a:avLst/>
            </a:prstGeom>
            <a:solidFill>
              <a:schemeClr val="tx2"/>
            </a:solidFill>
          </p:spPr>
          <p:txBody>
            <a:bodyPr wrap="square" rtlCol="0" anchor="ctr">
              <a:spAutoFit/>
            </a:bodyPr>
            <a:lstStyle/>
            <a:p>
              <a:pPr algn="ctr"/>
              <a:r>
                <a:rPr kumimoji="1" lang="en-US" altLang="ja-JP" sz="800">
                  <a:solidFill>
                    <a:schemeClr val="bg1"/>
                  </a:solidFill>
                </a:rPr>
                <a:t>CSV</a:t>
              </a:r>
              <a:endParaRPr kumimoji="1" lang="ja-JP" altLang="en-US" sz="800">
                <a:solidFill>
                  <a:schemeClr val="bg1"/>
                </a:solidFill>
              </a:endParaRPr>
            </a:p>
          </p:txBody>
        </p:sp>
      </p:grpSp>
      <p:cxnSp>
        <p:nvCxnSpPr>
          <p:cNvPr id="81" name="直線矢印コネクタ 79"/>
          <p:cNvCxnSpPr>
            <a:stCxn id="7" idx="3"/>
            <a:endCxn id="71" idx="1"/>
          </p:cNvCxnSpPr>
          <p:nvPr/>
        </p:nvCxnSpPr>
        <p:spPr>
          <a:xfrm>
            <a:off x="6065232" y="1948099"/>
            <a:ext cx="433364" cy="1122384"/>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79"/>
          <p:cNvCxnSpPr>
            <a:stCxn id="9" idx="3"/>
            <a:endCxn id="71" idx="1"/>
          </p:cNvCxnSpPr>
          <p:nvPr/>
        </p:nvCxnSpPr>
        <p:spPr>
          <a:xfrm flipV="1">
            <a:off x="6065232" y="3070483"/>
            <a:ext cx="433364" cy="1116291"/>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79"/>
          <p:cNvCxnSpPr>
            <a:stCxn id="8" idx="3"/>
            <a:endCxn id="71" idx="1"/>
          </p:cNvCxnSpPr>
          <p:nvPr/>
        </p:nvCxnSpPr>
        <p:spPr>
          <a:xfrm flipV="1">
            <a:off x="6065232" y="3070483"/>
            <a:ext cx="433364" cy="2088"/>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26"/>
          <p:cNvSpPr>
            <a:spLocks noEditPoints="1"/>
          </p:cNvSpPr>
          <p:nvPr/>
        </p:nvSpPr>
        <p:spPr bwMode="auto">
          <a:xfrm>
            <a:off x="2065609" y="4242297"/>
            <a:ext cx="735683" cy="44927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5" name="Freeform 326"/>
          <p:cNvSpPr>
            <a:spLocks noEditPoints="1"/>
          </p:cNvSpPr>
          <p:nvPr/>
        </p:nvSpPr>
        <p:spPr bwMode="auto">
          <a:xfrm>
            <a:off x="5002412" y="2644497"/>
            <a:ext cx="770756" cy="617601"/>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6" name="テキスト ボックス 85"/>
          <p:cNvSpPr txBox="1"/>
          <p:nvPr/>
        </p:nvSpPr>
        <p:spPr>
          <a:xfrm>
            <a:off x="3112277" y="3769377"/>
            <a:ext cx="1273493" cy="369332"/>
          </a:xfrm>
          <a:prstGeom prst="rect">
            <a:avLst/>
          </a:prstGeom>
          <a:noFill/>
        </p:spPr>
        <p:txBody>
          <a:bodyPr wrap="square" rtlCol="0">
            <a:spAutoFit/>
          </a:bodyPr>
          <a:lstStyle/>
          <a:p>
            <a:pPr algn="ctr"/>
            <a:r>
              <a:rPr lang="ja-JP" altLang="en-US" b="1">
                <a:solidFill>
                  <a:schemeClr val="tx2"/>
                </a:solidFill>
              </a:rPr>
              <a:t>外貨送金</a:t>
            </a:r>
            <a:endParaRPr kumimoji="1" lang="ja-JP" altLang="en-US" b="1">
              <a:solidFill>
                <a:schemeClr val="tx2"/>
              </a:solidFill>
            </a:endParaRPr>
          </a:p>
        </p:txBody>
      </p:sp>
      <p:grpSp>
        <p:nvGrpSpPr>
          <p:cNvPr id="87" name="グループ化 86"/>
          <p:cNvGrpSpPr/>
          <p:nvPr/>
        </p:nvGrpSpPr>
        <p:grpSpPr>
          <a:xfrm>
            <a:off x="3550796" y="4082939"/>
            <a:ext cx="408673" cy="307777"/>
            <a:chOff x="2566375" y="2916436"/>
            <a:chExt cx="408673" cy="307777"/>
          </a:xfrm>
        </p:grpSpPr>
        <p:grpSp>
          <p:nvGrpSpPr>
            <p:cNvPr id="88" name="グループ化 87"/>
            <p:cNvGrpSpPr/>
            <p:nvPr/>
          </p:nvGrpSpPr>
          <p:grpSpPr>
            <a:xfrm>
              <a:off x="2566375" y="2916436"/>
              <a:ext cx="408673" cy="307777"/>
              <a:chOff x="2566375" y="2916436"/>
              <a:chExt cx="408673" cy="307777"/>
            </a:xfrm>
          </p:grpSpPr>
          <p:sp>
            <p:nvSpPr>
              <p:cNvPr id="90" name="楕円 89"/>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lumMod val="20000"/>
                      <a:lumOff val="80000"/>
                    </a:schemeClr>
                  </a:solidFill>
                </a:endParaRPr>
              </a:p>
            </p:txBody>
          </p:sp>
          <p:sp>
            <p:nvSpPr>
              <p:cNvPr id="91" name="テキスト ボックス 90"/>
              <p:cNvSpPr txBox="1"/>
              <p:nvPr/>
            </p:nvSpPr>
            <p:spPr>
              <a:xfrm>
                <a:off x="2566375" y="2916436"/>
                <a:ext cx="408673" cy="307777"/>
              </a:xfrm>
              <a:prstGeom prst="rect">
                <a:avLst/>
              </a:prstGeom>
              <a:noFill/>
            </p:spPr>
            <p:txBody>
              <a:bodyPr wrap="square" rtlCol="0">
                <a:spAutoFit/>
              </a:bodyPr>
              <a:lstStyle/>
              <a:p>
                <a:pPr algn="ctr"/>
                <a:r>
                  <a:rPr lang="ja-JP" altLang="en-US" sz="1400" b="1">
                    <a:solidFill>
                      <a:schemeClr val="accent2">
                        <a:lumMod val="20000"/>
                        <a:lumOff val="80000"/>
                      </a:schemeClr>
                    </a:solidFill>
                  </a:rPr>
                  <a:t>＄</a:t>
                </a:r>
                <a:endParaRPr kumimoji="1" lang="ja-JP" altLang="en-US" sz="1400" b="1">
                  <a:solidFill>
                    <a:schemeClr val="accent2">
                      <a:lumMod val="20000"/>
                      <a:lumOff val="80000"/>
                    </a:schemeClr>
                  </a:solidFill>
                </a:endParaRPr>
              </a:p>
            </p:txBody>
          </p:sp>
        </p:grpSp>
        <p:sp>
          <p:nvSpPr>
            <p:cNvPr id="89" name="楕円 88"/>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92" name="グループ化 91"/>
          <p:cNvGrpSpPr/>
          <p:nvPr/>
        </p:nvGrpSpPr>
        <p:grpSpPr>
          <a:xfrm>
            <a:off x="3396301" y="4367859"/>
            <a:ext cx="408673" cy="338554"/>
            <a:chOff x="2566375" y="2916436"/>
            <a:chExt cx="408673" cy="338554"/>
          </a:xfrm>
        </p:grpSpPr>
        <p:grpSp>
          <p:nvGrpSpPr>
            <p:cNvPr id="93" name="グループ化 92"/>
            <p:cNvGrpSpPr/>
            <p:nvPr/>
          </p:nvGrpSpPr>
          <p:grpSpPr>
            <a:xfrm>
              <a:off x="2566375" y="2916436"/>
              <a:ext cx="408673" cy="338554"/>
              <a:chOff x="2566375" y="2916436"/>
              <a:chExt cx="408673" cy="338554"/>
            </a:xfrm>
          </p:grpSpPr>
          <p:sp>
            <p:nvSpPr>
              <p:cNvPr id="95" name="楕円 94"/>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96" name="テキスト ボックス 95"/>
              <p:cNvSpPr txBox="1"/>
              <p:nvPr/>
            </p:nvSpPr>
            <p:spPr>
              <a:xfrm>
                <a:off x="2566375" y="2916436"/>
                <a:ext cx="408673" cy="338554"/>
              </a:xfrm>
              <a:prstGeom prst="rect">
                <a:avLst/>
              </a:prstGeom>
              <a:noFill/>
            </p:spPr>
            <p:txBody>
              <a:bodyPr wrap="square" rtlCol="0">
                <a:spAutoFit/>
              </a:bodyPr>
              <a:lstStyle/>
              <a:p>
                <a:pPr algn="ctr"/>
                <a:endParaRPr kumimoji="1" lang="ja-JP" altLang="en-US" sz="1600" b="1">
                  <a:solidFill>
                    <a:schemeClr val="accent2">
                      <a:lumMod val="20000"/>
                      <a:lumOff val="80000"/>
                    </a:schemeClr>
                  </a:solidFill>
                </a:endParaRPr>
              </a:p>
            </p:txBody>
          </p:sp>
        </p:grpSp>
        <p:sp>
          <p:nvSpPr>
            <p:cNvPr id="94" name="楕円 93"/>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3722565" y="4367859"/>
            <a:ext cx="408673" cy="338554"/>
            <a:chOff x="2566375" y="2916436"/>
            <a:chExt cx="408673" cy="338554"/>
          </a:xfrm>
        </p:grpSpPr>
        <p:grpSp>
          <p:nvGrpSpPr>
            <p:cNvPr id="98" name="グループ化 97"/>
            <p:cNvGrpSpPr/>
            <p:nvPr/>
          </p:nvGrpSpPr>
          <p:grpSpPr>
            <a:xfrm>
              <a:off x="2566375" y="2916436"/>
              <a:ext cx="408673" cy="338554"/>
              <a:chOff x="2566375" y="2916436"/>
              <a:chExt cx="408673" cy="338554"/>
            </a:xfrm>
          </p:grpSpPr>
          <p:sp>
            <p:nvSpPr>
              <p:cNvPr id="100" name="楕円 99"/>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101" name="テキスト ボックス 100"/>
              <p:cNvSpPr txBox="1"/>
              <p:nvPr/>
            </p:nvSpPr>
            <p:spPr>
              <a:xfrm>
                <a:off x="2566375" y="2916436"/>
                <a:ext cx="408673" cy="338554"/>
              </a:xfrm>
              <a:prstGeom prst="rect">
                <a:avLst/>
              </a:prstGeom>
              <a:noFill/>
            </p:spPr>
            <p:txBody>
              <a:bodyPr wrap="square" rtlCol="0">
                <a:spAutoFit/>
              </a:bodyPr>
              <a:lstStyle/>
              <a:p>
                <a:pPr algn="ctr"/>
                <a:endParaRPr kumimoji="1" lang="ja-JP" altLang="en-US" sz="1600" b="1">
                  <a:solidFill>
                    <a:schemeClr val="accent2">
                      <a:lumMod val="20000"/>
                      <a:lumOff val="80000"/>
                    </a:schemeClr>
                  </a:solidFill>
                </a:endParaRPr>
              </a:p>
            </p:txBody>
          </p:sp>
        </p:grpSp>
        <p:sp>
          <p:nvSpPr>
            <p:cNvPr id="99" name="楕円 98"/>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3425649" y="4362030"/>
            <a:ext cx="373808" cy="338554"/>
          </a:xfrm>
          <a:prstGeom prst="rect">
            <a:avLst/>
          </a:prstGeom>
          <a:noFill/>
        </p:spPr>
        <p:txBody>
          <a:bodyPr wrap="square" rtlCol="0">
            <a:spAutoFit/>
          </a:bodyPr>
          <a:lstStyle/>
          <a:p>
            <a:r>
              <a:rPr lang="ja-JP" altLang="en-US"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sp>
        <p:nvSpPr>
          <p:cNvPr id="103" name="テキスト ボックス 102"/>
          <p:cNvSpPr txBox="1"/>
          <p:nvPr/>
        </p:nvSpPr>
        <p:spPr>
          <a:xfrm>
            <a:off x="3774120" y="4360082"/>
            <a:ext cx="373808" cy="338554"/>
          </a:xfrm>
          <a:prstGeom prst="rect">
            <a:avLst/>
          </a:prstGeom>
          <a:noFill/>
        </p:spPr>
        <p:txBody>
          <a:bodyPr wrap="square" rtlCol="0">
            <a:spAutoFit/>
          </a:bodyPr>
          <a:lstStyle/>
          <a:p>
            <a:r>
              <a:rPr lang="en-US" altLang="ja-JP"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sp>
        <p:nvSpPr>
          <p:cNvPr id="105" name="円形吹き出し 104"/>
          <p:cNvSpPr/>
          <p:nvPr/>
        </p:nvSpPr>
        <p:spPr>
          <a:xfrm>
            <a:off x="6318680" y="4157539"/>
            <a:ext cx="2323863" cy="909461"/>
          </a:xfrm>
          <a:prstGeom prst="wedgeEllipseCallout">
            <a:avLst>
              <a:gd name="adj1" fmla="val -35716"/>
              <a:gd name="adj2" fmla="val -66095"/>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2"/>
                </a:solidFill>
                <a:cs typeface="メイリオ" pitchFamily="50" charset="-128"/>
              </a:rPr>
              <a:t>仮想的な振込専用口座への入金処理にも対応</a:t>
            </a:r>
            <a:endParaRPr lang="en-US" altLang="ja-JP" sz="1600" b="1">
              <a:solidFill>
                <a:schemeClr val="tx2"/>
              </a:solidFill>
              <a:cs typeface="メイリオ" pitchFamily="50" charset="-128"/>
            </a:endParaRPr>
          </a:p>
        </p:txBody>
      </p:sp>
      <p:sp>
        <p:nvSpPr>
          <p:cNvPr id="106" name="テキスト ボックス 105"/>
          <p:cNvSpPr txBox="1"/>
          <p:nvPr/>
        </p:nvSpPr>
        <p:spPr>
          <a:xfrm>
            <a:off x="3492240" y="4927979"/>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オプション製品も含む</a:t>
            </a:r>
          </a:p>
        </p:txBody>
      </p:sp>
    </p:spTree>
    <p:extLst>
      <p:ext uri="{BB962C8B-B14F-4D97-AF65-F5344CB8AC3E}">
        <p14:creationId xmlns:p14="http://schemas.microsoft.com/office/powerpoint/2010/main" val="3795417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467544" y="1779661"/>
            <a:ext cx="8215370" cy="0"/>
          </a:xfrm>
          <a:prstGeom prst="line">
            <a:avLst/>
          </a:prstGeom>
          <a:noFill/>
          <a:ln w="38100" cap="flat" cmpd="sng" algn="ctr">
            <a:solidFill>
              <a:srgbClr val="FFFFFF">
                <a:lumMod val="75000"/>
              </a:srgbClr>
            </a:solidFill>
            <a:prstDash val="sysDot"/>
            <a:headEnd type="oval"/>
            <a:tailEnd type="oval"/>
          </a:ln>
          <a:effectLst/>
        </p:spPr>
      </p:cxnSp>
      <p:cxnSp>
        <p:nvCxnSpPr>
          <p:cNvPr id="38" name="直線コネクタ 37"/>
          <p:cNvCxnSpPr/>
          <p:nvPr/>
        </p:nvCxnSpPr>
        <p:spPr>
          <a:xfrm>
            <a:off x="503548" y="2571749"/>
            <a:ext cx="8215370" cy="0"/>
          </a:xfrm>
          <a:prstGeom prst="line">
            <a:avLst/>
          </a:prstGeom>
          <a:noFill/>
          <a:ln w="38100" cap="flat" cmpd="sng" algn="ctr">
            <a:solidFill>
              <a:srgbClr val="FFFFFF">
                <a:lumMod val="75000"/>
              </a:srgbClr>
            </a:solidFill>
            <a:prstDash val="sysDot"/>
            <a:headEnd type="oval"/>
            <a:tailEnd type="oval"/>
          </a:ln>
          <a:effectLst/>
        </p:spPr>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タイトル 2"/>
          <p:cNvSpPr>
            <a:spLocks noGrp="1"/>
          </p:cNvSpPr>
          <p:nvPr>
            <p:ph type="title"/>
          </p:nvPr>
        </p:nvSpPr>
        <p:spPr/>
        <p:txBody>
          <a:bodyPr/>
          <a:lstStyle/>
          <a:p>
            <a:r>
              <a:rPr kumimoji="1" lang="ja-JP" altLang="en-US"/>
              <a:t>統合会計特長</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取引先の階層化管理と柔軟な消込業務の効率化</a:t>
            </a:r>
          </a:p>
          <a:p>
            <a:endParaRPr kumimoji="1" lang="ja-JP" altLang="en-US"/>
          </a:p>
        </p:txBody>
      </p:sp>
      <p:sp>
        <p:nvSpPr>
          <p:cNvPr id="8" name="AutoShape 5"/>
          <p:cNvSpPr>
            <a:spLocks noChangeArrowheads="1"/>
          </p:cNvSpPr>
          <p:nvPr/>
        </p:nvSpPr>
        <p:spPr bwMode="gray">
          <a:xfrm>
            <a:off x="287525" y="1006900"/>
            <a:ext cx="8568952" cy="2254883"/>
          </a:xfrm>
          <a:prstGeom prst="roundRect">
            <a:avLst>
              <a:gd name="adj" fmla="val 7191"/>
            </a:avLst>
          </a:prstGeom>
          <a:noFill/>
          <a:ln w="9525" algn="ctr">
            <a:solidFill>
              <a:srgbClr val="FFFFFF">
                <a:lumMod val="75000"/>
              </a:srgbClr>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10" name="角丸四角形 9"/>
          <p:cNvSpPr/>
          <p:nvPr/>
        </p:nvSpPr>
        <p:spPr>
          <a:xfrm>
            <a:off x="341189" y="3323492"/>
            <a:ext cx="8424936" cy="1624522"/>
          </a:xfrm>
          <a:prstGeom prst="roundRect">
            <a:avLst>
              <a:gd name="adj" fmla="val 0"/>
            </a:avLst>
          </a:prstGeom>
          <a:no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 name="角丸四角形 10"/>
          <p:cNvSpPr/>
          <p:nvPr/>
        </p:nvSpPr>
        <p:spPr>
          <a:xfrm>
            <a:off x="4211960" y="1095585"/>
            <a:ext cx="2160240"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ホールディングス</a:t>
            </a:r>
          </a:p>
        </p:txBody>
      </p:sp>
      <p:cxnSp>
        <p:nvCxnSpPr>
          <p:cNvPr id="12" name="直線コネクタ 11"/>
          <p:cNvCxnSpPr/>
          <p:nvPr/>
        </p:nvCxnSpPr>
        <p:spPr>
          <a:xfrm>
            <a:off x="5292080" y="1455625"/>
            <a:ext cx="0" cy="216024"/>
          </a:xfrm>
          <a:prstGeom prst="line">
            <a:avLst/>
          </a:prstGeom>
          <a:noFill/>
          <a:ln w="28575" cap="flat" cmpd="sng" algn="ctr">
            <a:solidFill>
              <a:srgbClr val="B91B17">
                <a:shade val="95000"/>
                <a:satMod val="105000"/>
              </a:srgbClr>
            </a:solidFill>
            <a:prstDash val="solid"/>
          </a:ln>
          <a:effectLst/>
        </p:spPr>
      </p:cxnSp>
      <p:cxnSp>
        <p:nvCxnSpPr>
          <p:cNvPr id="13" name="直線コネクタ 12"/>
          <p:cNvCxnSpPr/>
          <p:nvPr/>
        </p:nvCxnSpPr>
        <p:spPr>
          <a:xfrm>
            <a:off x="3563888" y="1671649"/>
            <a:ext cx="3456384" cy="0"/>
          </a:xfrm>
          <a:prstGeom prst="line">
            <a:avLst/>
          </a:prstGeom>
          <a:noFill/>
          <a:ln w="28575" cap="flat" cmpd="sng" algn="ctr">
            <a:solidFill>
              <a:srgbClr val="B91B17">
                <a:shade val="95000"/>
                <a:satMod val="105000"/>
              </a:srgbClr>
            </a:solidFill>
            <a:prstDash val="solid"/>
          </a:ln>
          <a:effectLst/>
        </p:spPr>
      </p:cxnSp>
      <p:sp>
        <p:nvSpPr>
          <p:cNvPr id="14" name="角丸四角形 13"/>
          <p:cNvSpPr/>
          <p:nvPr/>
        </p:nvSpPr>
        <p:spPr>
          <a:xfrm>
            <a:off x="2915816" y="1887673"/>
            <a:ext cx="1296144"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東京本社</a:t>
            </a:r>
          </a:p>
        </p:txBody>
      </p:sp>
      <p:sp>
        <p:nvSpPr>
          <p:cNvPr id="15" name="角丸四角形 14"/>
          <p:cNvSpPr/>
          <p:nvPr/>
        </p:nvSpPr>
        <p:spPr>
          <a:xfrm>
            <a:off x="6444208" y="1887673"/>
            <a:ext cx="1296144"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福島支社</a:t>
            </a:r>
          </a:p>
        </p:txBody>
      </p:sp>
      <p:cxnSp>
        <p:nvCxnSpPr>
          <p:cNvPr id="16" name="直線コネクタ 15"/>
          <p:cNvCxnSpPr/>
          <p:nvPr/>
        </p:nvCxnSpPr>
        <p:spPr>
          <a:xfrm>
            <a:off x="3563888" y="1671649"/>
            <a:ext cx="0" cy="216024"/>
          </a:xfrm>
          <a:prstGeom prst="line">
            <a:avLst/>
          </a:prstGeom>
          <a:noFill/>
          <a:ln w="28575" cap="flat" cmpd="sng" algn="ctr">
            <a:solidFill>
              <a:srgbClr val="B91B17">
                <a:shade val="95000"/>
                <a:satMod val="105000"/>
              </a:srgbClr>
            </a:solidFill>
            <a:prstDash val="solid"/>
          </a:ln>
          <a:effectLst/>
        </p:spPr>
      </p:cxnSp>
      <p:cxnSp>
        <p:nvCxnSpPr>
          <p:cNvPr id="17" name="直線コネクタ 16"/>
          <p:cNvCxnSpPr/>
          <p:nvPr/>
        </p:nvCxnSpPr>
        <p:spPr>
          <a:xfrm>
            <a:off x="7020272" y="1671649"/>
            <a:ext cx="0" cy="216024"/>
          </a:xfrm>
          <a:prstGeom prst="line">
            <a:avLst/>
          </a:prstGeom>
          <a:noFill/>
          <a:ln w="28575" cap="flat" cmpd="sng" algn="ctr">
            <a:solidFill>
              <a:srgbClr val="B91B17">
                <a:shade val="95000"/>
                <a:satMod val="105000"/>
              </a:srgbClr>
            </a:solidFill>
            <a:prstDash val="solid"/>
          </a:ln>
          <a:effectLst/>
        </p:spPr>
      </p:cxnSp>
      <p:sp>
        <p:nvSpPr>
          <p:cNvPr id="18" name="角丸四角形 17"/>
          <p:cNvSpPr/>
          <p:nvPr/>
        </p:nvSpPr>
        <p:spPr>
          <a:xfrm>
            <a:off x="2123728" y="2679761"/>
            <a:ext cx="1296144" cy="436693"/>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関東電子システム</a:t>
            </a:r>
          </a:p>
        </p:txBody>
      </p:sp>
      <p:sp>
        <p:nvSpPr>
          <p:cNvPr id="19" name="角丸四角形 18"/>
          <p:cNvSpPr/>
          <p:nvPr/>
        </p:nvSpPr>
        <p:spPr>
          <a:xfrm>
            <a:off x="3779912"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日本情報技術</a:t>
            </a:r>
          </a:p>
        </p:txBody>
      </p:sp>
      <p:sp>
        <p:nvSpPr>
          <p:cNvPr id="20" name="角丸四角形 19"/>
          <p:cNvSpPr/>
          <p:nvPr/>
        </p:nvSpPr>
        <p:spPr>
          <a:xfrm>
            <a:off x="5580112"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サービス</a:t>
            </a:r>
          </a:p>
        </p:txBody>
      </p:sp>
      <p:sp>
        <p:nvSpPr>
          <p:cNvPr id="21" name="角丸四角形 20"/>
          <p:cNvSpPr/>
          <p:nvPr/>
        </p:nvSpPr>
        <p:spPr>
          <a:xfrm>
            <a:off x="7236296"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開発</a:t>
            </a:r>
            <a:endPar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センター</a:t>
            </a:r>
          </a:p>
        </p:txBody>
      </p:sp>
      <p:cxnSp>
        <p:nvCxnSpPr>
          <p:cNvPr id="22" name="直線コネクタ 21"/>
          <p:cNvCxnSpPr/>
          <p:nvPr/>
        </p:nvCxnSpPr>
        <p:spPr>
          <a:xfrm>
            <a:off x="3563888" y="2247713"/>
            <a:ext cx="0" cy="216024"/>
          </a:xfrm>
          <a:prstGeom prst="line">
            <a:avLst/>
          </a:prstGeom>
          <a:noFill/>
          <a:ln w="28575" cap="flat" cmpd="sng" algn="ctr">
            <a:solidFill>
              <a:srgbClr val="B91B17">
                <a:shade val="95000"/>
                <a:satMod val="105000"/>
              </a:srgbClr>
            </a:solidFill>
            <a:prstDash val="solid"/>
          </a:ln>
          <a:effectLst/>
        </p:spPr>
      </p:cxnSp>
      <p:cxnSp>
        <p:nvCxnSpPr>
          <p:cNvPr id="23" name="直線コネクタ 22"/>
          <p:cNvCxnSpPr/>
          <p:nvPr/>
        </p:nvCxnSpPr>
        <p:spPr>
          <a:xfrm>
            <a:off x="2771800" y="2463737"/>
            <a:ext cx="1656184" cy="0"/>
          </a:xfrm>
          <a:prstGeom prst="line">
            <a:avLst/>
          </a:prstGeom>
          <a:noFill/>
          <a:ln w="28575" cap="flat" cmpd="sng" algn="ctr">
            <a:solidFill>
              <a:srgbClr val="B91B17">
                <a:shade val="95000"/>
                <a:satMod val="105000"/>
              </a:srgbClr>
            </a:solidFill>
            <a:prstDash val="solid"/>
          </a:ln>
          <a:effectLst/>
        </p:spPr>
      </p:cxnSp>
      <p:cxnSp>
        <p:nvCxnSpPr>
          <p:cNvPr id="24" name="直線コネクタ 23"/>
          <p:cNvCxnSpPr/>
          <p:nvPr/>
        </p:nvCxnSpPr>
        <p:spPr>
          <a:xfrm>
            <a:off x="2771800" y="2463737"/>
            <a:ext cx="0" cy="216024"/>
          </a:xfrm>
          <a:prstGeom prst="line">
            <a:avLst/>
          </a:prstGeom>
          <a:noFill/>
          <a:ln w="28575" cap="flat" cmpd="sng" algn="ctr">
            <a:solidFill>
              <a:srgbClr val="B91B17">
                <a:shade val="95000"/>
                <a:satMod val="105000"/>
              </a:srgbClr>
            </a:solidFill>
            <a:prstDash val="solid"/>
          </a:ln>
          <a:effectLst/>
        </p:spPr>
      </p:cxnSp>
      <p:cxnSp>
        <p:nvCxnSpPr>
          <p:cNvPr id="25" name="直線コネクタ 24"/>
          <p:cNvCxnSpPr/>
          <p:nvPr/>
        </p:nvCxnSpPr>
        <p:spPr>
          <a:xfrm>
            <a:off x="4427984" y="2463737"/>
            <a:ext cx="0" cy="216024"/>
          </a:xfrm>
          <a:prstGeom prst="line">
            <a:avLst/>
          </a:prstGeom>
          <a:noFill/>
          <a:ln w="28575" cap="flat" cmpd="sng" algn="ctr">
            <a:solidFill>
              <a:srgbClr val="B91B17">
                <a:shade val="95000"/>
                <a:satMod val="105000"/>
              </a:srgbClr>
            </a:solidFill>
            <a:prstDash val="solid"/>
          </a:ln>
          <a:effectLst/>
        </p:spPr>
      </p:cxnSp>
      <p:cxnSp>
        <p:nvCxnSpPr>
          <p:cNvPr id="26" name="直線コネクタ 25"/>
          <p:cNvCxnSpPr/>
          <p:nvPr/>
        </p:nvCxnSpPr>
        <p:spPr>
          <a:xfrm>
            <a:off x="7020272" y="2247713"/>
            <a:ext cx="0" cy="216024"/>
          </a:xfrm>
          <a:prstGeom prst="line">
            <a:avLst/>
          </a:prstGeom>
          <a:noFill/>
          <a:ln w="28575" cap="flat" cmpd="sng" algn="ctr">
            <a:solidFill>
              <a:srgbClr val="B91B17">
                <a:shade val="95000"/>
                <a:satMod val="105000"/>
              </a:srgbClr>
            </a:solidFill>
            <a:prstDash val="solid"/>
          </a:ln>
          <a:effectLst/>
        </p:spPr>
      </p:cxnSp>
      <p:cxnSp>
        <p:nvCxnSpPr>
          <p:cNvPr id="27" name="直線コネクタ 26"/>
          <p:cNvCxnSpPr/>
          <p:nvPr/>
        </p:nvCxnSpPr>
        <p:spPr>
          <a:xfrm>
            <a:off x="6228184" y="2463737"/>
            <a:ext cx="1656184" cy="0"/>
          </a:xfrm>
          <a:prstGeom prst="line">
            <a:avLst/>
          </a:prstGeom>
          <a:noFill/>
          <a:ln w="28575" cap="flat" cmpd="sng" algn="ctr">
            <a:solidFill>
              <a:srgbClr val="B91B17">
                <a:shade val="95000"/>
                <a:satMod val="105000"/>
              </a:srgbClr>
            </a:solidFill>
            <a:prstDash val="solid"/>
          </a:ln>
          <a:effectLst/>
        </p:spPr>
      </p:cxnSp>
      <p:cxnSp>
        <p:nvCxnSpPr>
          <p:cNvPr id="28" name="直線コネクタ 27"/>
          <p:cNvCxnSpPr/>
          <p:nvPr/>
        </p:nvCxnSpPr>
        <p:spPr>
          <a:xfrm>
            <a:off x="6228184" y="2463737"/>
            <a:ext cx="0" cy="216024"/>
          </a:xfrm>
          <a:prstGeom prst="line">
            <a:avLst/>
          </a:prstGeom>
          <a:noFill/>
          <a:ln w="28575" cap="flat" cmpd="sng" algn="ctr">
            <a:solidFill>
              <a:srgbClr val="B91B17">
                <a:shade val="95000"/>
                <a:satMod val="105000"/>
              </a:srgbClr>
            </a:solidFill>
            <a:prstDash val="solid"/>
          </a:ln>
          <a:effectLst/>
        </p:spPr>
      </p:cxnSp>
      <p:cxnSp>
        <p:nvCxnSpPr>
          <p:cNvPr id="29" name="直線コネクタ 28"/>
          <p:cNvCxnSpPr/>
          <p:nvPr/>
        </p:nvCxnSpPr>
        <p:spPr>
          <a:xfrm>
            <a:off x="7884368" y="2463737"/>
            <a:ext cx="0" cy="216024"/>
          </a:xfrm>
          <a:prstGeom prst="line">
            <a:avLst/>
          </a:prstGeom>
          <a:noFill/>
          <a:ln w="28575" cap="flat" cmpd="sng" algn="ctr">
            <a:solidFill>
              <a:srgbClr val="B91B17">
                <a:shade val="95000"/>
                <a:satMod val="105000"/>
              </a:srgbClr>
            </a:solidFill>
            <a:prstDash val="solid"/>
          </a:ln>
          <a:effectLst/>
        </p:spPr>
      </p:cxnSp>
      <p:sp>
        <p:nvSpPr>
          <p:cNvPr id="30" name="角丸四角形 29"/>
          <p:cNvSpPr/>
          <p:nvPr/>
        </p:nvSpPr>
        <p:spPr>
          <a:xfrm>
            <a:off x="467544" y="1095585"/>
            <a:ext cx="1296144" cy="360040"/>
          </a:xfrm>
          <a:prstGeom prst="roundRect">
            <a:avLst/>
          </a:prstGeom>
          <a:solidFill>
            <a:srgbClr val="FFFFFF"/>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階層レベル</a:t>
            </a:r>
            <a:r>
              <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rPr>
              <a:t>01</a:t>
            </a: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1" name="角丸四角形 30"/>
          <p:cNvSpPr/>
          <p:nvPr/>
        </p:nvSpPr>
        <p:spPr>
          <a:xfrm>
            <a:off x="467544" y="1887673"/>
            <a:ext cx="1296144" cy="360040"/>
          </a:xfrm>
          <a:prstGeom prst="roundRect">
            <a:avLst/>
          </a:prstGeom>
          <a:solidFill>
            <a:srgbClr val="FFFFFF"/>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階層レベル</a:t>
            </a:r>
            <a:r>
              <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rPr>
              <a:t>02</a:t>
            </a: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2" name="フローチャート : 書類 31"/>
          <p:cNvSpPr/>
          <p:nvPr/>
        </p:nvSpPr>
        <p:spPr>
          <a:xfrm>
            <a:off x="2123728" y="3435846"/>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入金</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ホールディングス</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\3,000,000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3" name="フローチャート : 書類 33"/>
          <p:cNvSpPr/>
          <p:nvPr/>
        </p:nvSpPr>
        <p:spPr>
          <a:xfrm>
            <a:off x="4860032" y="3435846"/>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関東電子システム</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２</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,000,000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4" name="フローチャート : 書類 34"/>
          <p:cNvSpPr/>
          <p:nvPr/>
        </p:nvSpPr>
        <p:spPr>
          <a:xfrm>
            <a:off x="5903824" y="3867894"/>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サービス</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\500,000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5" name="フローチャート : 書類 35"/>
          <p:cNvSpPr/>
          <p:nvPr/>
        </p:nvSpPr>
        <p:spPr>
          <a:xfrm>
            <a:off x="7083661" y="4030962"/>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開発センター</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\500,000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6" name="角丸四角形 35"/>
          <p:cNvSpPr/>
          <p:nvPr/>
        </p:nvSpPr>
        <p:spPr>
          <a:xfrm>
            <a:off x="484478" y="3435846"/>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自動消込</a:t>
            </a:r>
          </a:p>
        </p:txBody>
      </p:sp>
      <p:sp>
        <p:nvSpPr>
          <p:cNvPr id="37" name="角丸四角形 36"/>
          <p:cNvSpPr/>
          <p:nvPr/>
        </p:nvSpPr>
        <p:spPr>
          <a:xfrm>
            <a:off x="3635896" y="4335946"/>
            <a:ext cx="1296144" cy="360040"/>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77A233"/>
                </a:solidFill>
                <a:effectLst/>
                <a:uLnTx/>
                <a:uFillTx/>
                <a:latin typeface="メイリオ"/>
                <a:ea typeface="メイリオ"/>
                <a:cs typeface="メイリオ" pitchFamily="50" charset="-128"/>
              </a:rPr>
              <a:t>マッチング</a:t>
            </a:r>
          </a:p>
        </p:txBody>
      </p:sp>
      <p:sp>
        <p:nvSpPr>
          <p:cNvPr id="39" name="Freeform 380"/>
          <p:cNvSpPr>
            <a:spLocks noEditPoints="1"/>
          </p:cNvSpPr>
          <p:nvPr/>
        </p:nvSpPr>
        <p:spPr bwMode="auto">
          <a:xfrm>
            <a:off x="3959932" y="3738984"/>
            <a:ext cx="593725" cy="48895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角丸四角形 39"/>
          <p:cNvSpPr/>
          <p:nvPr/>
        </p:nvSpPr>
        <p:spPr>
          <a:xfrm>
            <a:off x="493500" y="3939902"/>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a:solidFill>
                  <a:srgbClr val="77A233"/>
                </a:solidFill>
                <a:latin typeface="メイリオ"/>
                <a:ea typeface="メイリオ"/>
                <a:cs typeface="メイリオ" pitchFamily="50" charset="-128"/>
              </a:rPr>
              <a:t>手動</a:t>
            </a: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消込</a:t>
            </a:r>
          </a:p>
        </p:txBody>
      </p:sp>
      <p:sp>
        <p:nvSpPr>
          <p:cNvPr id="41" name="角丸四角形 40"/>
          <p:cNvSpPr/>
          <p:nvPr/>
        </p:nvSpPr>
        <p:spPr>
          <a:xfrm>
            <a:off x="503548" y="4443958"/>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a:solidFill>
                  <a:srgbClr val="77A233"/>
                </a:solidFill>
                <a:latin typeface="メイリオ"/>
                <a:ea typeface="メイリオ"/>
                <a:cs typeface="メイリオ" pitchFamily="50" charset="-128"/>
              </a:rPr>
              <a:t>残高</a:t>
            </a: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消込</a:t>
            </a:r>
          </a:p>
        </p:txBody>
      </p:sp>
    </p:spTree>
    <p:extLst>
      <p:ext uri="{BB962C8B-B14F-4D97-AF65-F5344CB8AC3E}">
        <p14:creationId xmlns:p14="http://schemas.microsoft.com/office/powerpoint/2010/main" val="59636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p:cNvCxnSpPr>
            <a:cxnSpLocks/>
          </p:cNvCxnSpPr>
          <p:nvPr/>
        </p:nvCxnSpPr>
        <p:spPr>
          <a:xfrm flipV="1">
            <a:off x="3662794" y="3023919"/>
            <a:ext cx="1873780" cy="13002"/>
          </a:xfrm>
          <a:prstGeom prst="line">
            <a:avLst/>
          </a:prstGeom>
          <a:noFill/>
          <a:ln w="19050" cap="flat" cmpd="sng" algn="ctr">
            <a:solidFill>
              <a:schemeClr val="tx1">
                <a:lumMod val="50000"/>
                <a:lumOff val="50000"/>
              </a:schemeClr>
            </a:solidFill>
            <a:prstDash val="solid"/>
          </a:ln>
          <a:effectLst/>
        </p:spPr>
      </p:cxnSp>
      <p:sp>
        <p:nvSpPr>
          <p:cNvPr id="54" name="角丸四角形 53"/>
          <p:cNvSpPr/>
          <p:nvPr/>
        </p:nvSpPr>
        <p:spPr>
          <a:xfrm>
            <a:off x="198001" y="942737"/>
            <a:ext cx="4912672" cy="2989945"/>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31" name="直線コネクタ 30"/>
          <p:cNvCxnSpPr/>
          <p:nvPr/>
        </p:nvCxnSpPr>
        <p:spPr>
          <a:xfrm flipH="1">
            <a:off x="3457430" y="2276630"/>
            <a:ext cx="223390" cy="0"/>
          </a:xfrm>
          <a:prstGeom prst="line">
            <a:avLst/>
          </a:prstGeom>
          <a:noFill/>
          <a:ln w="28575" cap="flat" cmpd="sng" algn="ctr">
            <a:solidFill>
              <a:srgbClr val="FFFFFF">
                <a:lumMod val="75000"/>
              </a:srgbClr>
            </a:solidFill>
            <a:prstDash val="solid"/>
          </a:ln>
          <a:effectLst/>
        </p:spPr>
      </p:cxnSp>
      <p:cxnSp>
        <p:nvCxnSpPr>
          <p:cNvPr id="91" name="直線コネクタ 90"/>
          <p:cNvCxnSpPr>
            <a:cxnSpLocks/>
          </p:cNvCxnSpPr>
          <p:nvPr/>
        </p:nvCxnSpPr>
        <p:spPr>
          <a:xfrm>
            <a:off x="7004400" y="3023919"/>
            <a:ext cx="447920" cy="0"/>
          </a:xfrm>
          <a:prstGeom prst="line">
            <a:avLst/>
          </a:prstGeom>
          <a:ln w="19050">
            <a:solidFill>
              <a:srgbClr val="7F7F7F"/>
            </a:solidFill>
          </a:ln>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flipV="1">
            <a:off x="2921252" y="2935845"/>
            <a:ext cx="2634" cy="843622"/>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3" name="直線コネクタ 82"/>
          <p:cNvCxnSpPr>
            <a:cxnSpLocks/>
          </p:cNvCxnSpPr>
          <p:nvPr/>
        </p:nvCxnSpPr>
        <p:spPr>
          <a:xfrm>
            <a:off x="1814314" y="3023919"/>
            <a:ext cx="4479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a:off x="1814314" y="3651870"/>
            <a:ext cx="4479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5" name="テキスト プレースホルダー 11"/>
          <p:cNvSpPr txBox="1">
            <a:spLocks/>
          </p:cNvSpPr>
          <p:nvPr/>
        </p:nvSpPr>
        <p:spPr>
          <a:xfrm>
            <a:off x="5488478" y="928489"/>
            <a:ext cx="3457521" cy="2591199"/>
          </a:xfrm>
          <a:prstGeom prst="roundRect">
            <a:avLst/>
          </a:prstGeom>
          <a:noFill/>
          <a:ln w="38100" cap="flat" cmpd="sng" algn="ctr">
            <a:solidFill>
              <a:srgbClr val="FFFFFF">
                <a:lumMod val="85000"/>
              </a:srgbClr>
            </a:solidFill>
            <a:prstDash val="solid"/>
          </a:ln>
          <a:effectLst/>
        </p:spPr>
        <p:txBody>
          <a:bodyPr rtlCol="0"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a:ln>
                <a:noFill/>
              </a:ln>
              <a:solidFill>
                <a:prstClr val="black"/>
              </a:solidFill>
              <a:effectLst/>
              <a:uLnTx/>
              <a:uFillTx/>
              <a:latin typeface="メイリオ"/>
              <a:ea typeface="メイリオ"/>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汎用性のある管理体系に基づき柔軟な帳票出力が可能</a:t>
            </a:r>
          </a:p>
        </p:txBody>
      </p:sp>
      <p:sp>
        <p:nvSpPr>
          <p:cNvPr id="8" name="右矢印 7"/>
          <p:cNvSpPr/>
          <p:nvPr/>
        </p:nvSpPr>
        <p:spPr>
          <a:xfrm>
            <a:off x="369449" y="4283766"/>
            <a:ext cx="6576965" cy="458955"/>
          </a:xfrm>
          <a:prstGeom prst="rightArrow">
            <a:avLst/>
          </a:prstGeom>
          <a:solidFill>
            <a:srgbClr val="F9B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楕円 8"/>
          <p:cNvSpPr/>
          <p:nvPr/>
        </p:nvSpPr>
        <p:spPr>
          <a:xfrm>
            <a:off x="4315117" y="4173979"/>
            <a:ext cx="1741467" cy="755393"/>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予算</a:t>
            </a:r>
          </a:p>
        </p:txBody>
      </p:sp>
      <p:sp>
        <p:nvSpPr>
          <p:cNvPr id="10" name="楕円 9"/>
          <p:cNvSpPr/>
          <p:nvPr/>
        </p:nvSpPr>
        <p:spPr>
          <a:xfrm>
            <a:off x="251520" y="4190073"/>
            <a:ext cx="1667736" cy="776922"/>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配賦</a:t>
            </a:r>
          </a:p>
        </p:txBody>
      </p:sp>
      <p:sp>
        <p:nvSpPr>
          <p:cNvPr id="11" name="正方形/長方形 10"/>
          <p:cNvSpPr/>
          <p:nvPr/>
        </p:nvSpPr>
        <p:spPr>
          <a:xfrm>
            <a:off x="2240215" y="2886927"/>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一般科目</a:t>
            </a:r>
          </a:p>
        </p:txBody>
      </p:sp>
      <p:sp>
        <p:nvSpPr>
          <p:cNvPr id="12" name="楕円 11"/>
          <p:cNvSpPr/>
          <p:nvPr/>
        </p:nvSpPr>
        <p:spPr>
          <a:xfrm>
            <a:off x="2180401" y="4178670"/>
            <a:ext cx="1900512" cy="805348"/>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資金繰</a:t>
            </a:r>
          </a:p>
        </p:txBody>
      </p:sp>
      <p:sp>
        <p:nvSpPr>
          <p:cNvPr id="13" name="正方形/長方形 12"/>
          <p:cNvSpPr/>
          <p:nvPr/>
        </p:nvSpPr>
        <p:spPr>
          <a:xfrm>
            <a:off x="1988282" y="1419622"/>
            <a:ext cx="1130402"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本社</a:t>
            </a:r>
          </a:p>
        </p:txBody>
      </p:sp>
      <p:sp>
        <p:nvSpPr>
          <p:cNvPr id="14" name="正方形/長方形 13"/>
          <p:cNvSpPr/>
          <p:nvPr/>
        </p:nvSpPr>
        <p:spPr>
          <a:xfrm>
            <a:off x="1988282" y="2316628"/>
            <a:ext cx="1135563"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支社</a:t>
            </a:r>
          </a:p>
        </p:txBody>
      </p:sp>
      <p:sp>
        <p:nvSpPr>
          <p:cNvPr id="15" name="角丸四角形 14"/>
          <p:cNvSpPr/>
          <p:nvPr/>
        </p:nvSpPr>
        <p:spPr>
          <a:xfrm>
            <a:off x="5779591" y="1807672"/>
            <a:ext cx="1166823" cy="252000"/>
          </a:xfrm>
          <a:prstGeom prst="roundRect">
            <a:avLst/>
          </a:prstGeom>
          <a:solidFill>
            <a:srgbClr val="EE55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営業部</a:t>
            </a:r>
          </a:p>
        </p:txBody>
      </p:sp>
      <p:sp>
        <p:nvSpPr>
          <p:cNvPr id="16" name="正方形/長方形 15"/>
          <p:cNvSpPr/>
          <p:nvPr/>
        </p:nvSpPr>
        <p:spPr>
          <a:xfrm>
            <a:off x="505078" y="1904506"/>
            <a:ext cx="1001213"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全社</a:t>
            </a:r>
          </a:p>
        </p:txBody>
      </p:sp>
      <p:sp>
        <p:nvSpPr>
          <p:cNvPr id="17" name="正方形/長方形 16"/>
          <p:cNvSpPr/>
          <p:nvPr/>
        </p:nvSpPr>
        <p:spPr>
          <a:xfrm>
            <a:off x="3671013" y="1130947"/>
            <a:ext cx="1305335" cy="252000"/>
          </a:xfrm>
          <a:prstGeom prst="rect">
            <a:avLst/>
          </a:prstGeom>
          <a:solidFill>
            <a:sysClr val="window" lastClr="FFFFFF"/>
          </a:solidFill>
          <a:ln w="28575" cap="flat" cmpd="sng" algn="ctr">
            <a:solidFill>
              <a:srgbClr val="EE55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営業本部</a:t>
            </a:r>
          </a:p>
        </p:txBody>
      </p:sp>
      <p:sp>
        <p:nvSpPr>
          <p:cNvPr id="18" name="正方形/長方形 17"/>
          <p:cNvSpPr/>
          <p:nvPr/>
        </p:nvSpPr>
        <p:spPr>
          <a:xfrm>
            <a:off x="3671012" y="1465661"/>
            <a:ext cx="1305336"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総務部</a:t>
            </a:r>
          </a:p>
        </p:txBody>
      </p:sp>
      <p:sp>
        <p:nvSpPr>
          <p:cNvPr id="19" name="正方形/長方形 18"/>
          <p:cNvSpPr/>
          <p:nvPr/>
        </p:nvSpPr>
        <p:spPr>
          <a:xfrm>
            <a:off x="3670248" y="2172005"/>
            <a:ext cx="1326678" cy="252000"/>
          </a:xfrm>
          <a:prstGeom prst="rect">
            <a:avLst/>
          </a:prstGeom>
          <a:solidFill>
            <a:sysClr val="window" lastClr="FFFFFF"/>
          </a:solidFill>
          <a:ln w="28575" cap="flat" cmpd="sng" algn="ctr">
            <a:solidFill>
              <a:srgbClr val="EE55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営業部</a:t>
            </a:r>
          </a:p>
        </p:txBody>
      </p:sp>
      <p:sp>
        <p:nvSpPr>
          <p:cNvPr id="20" name="正方形/長方形 19"/>
          <p:cNvSpPr/>
          <p:nvPr/>
        </p:nvSpPr>
        <p:spPr>
          <a:xfrm>
            <a:off x="3648352" y="1818308"/>
            <a:ext cx="1348574" cy="252000"/>
          </a:xfrm>
          <a:prstGeom prst="rect">
            <a:avLst/>
          </a:prstGeom>
          <a:solidFill>
            <a:sysClr val="window" lastClr="FFFFFF"/>
          </a:solidFill>
          <a:ln w="28575" cap="flat" cmpd="sng" algn="ctr">
            <a:solidFill>
              <a:srgbClr val="F9BE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製造部</a:t>
            </a:r>
          </a:p>
        </p:txBody>
      </p:sp>
      <p:sp>
        <p:nvSpPr>
          <p:cNvPr id="21" name="正方形/長方形 20"/>
          <p:cNvSpPr/>
          <p:nvPr/>
        </p:nvSpPr>
        <p:spPr>
          <a:xfrm>
            <a:off x="3683574" y="2502504"/>
            <a:ext cx="1312901" cy="252000"/>
          </a:xfrm>
          <a:prstGeom prst="rect">
            <a:avLst/>
          </a:prstGeom>
          <a:solidFill>
            <a:sysClr val="window" lastClr="FFFFFF"/>
          </a:solidFill>
          <a:ln w="28575" cap="flat" cmpd="sng" algn="ctr">
            <a:solidFill>
              <a:srgbClr val="F9BE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製造部</a:t>
            </a:r>
          </a:p>
        </p:txBody>
      </p:sp>
      <p:cxnSp>
        <p:nvCxnSpPr>
          <p:cNvPr id="23" name="直線コネクタ 22"/>
          <p:cNvCxnSpPr/>
          <p:nvPr/>
        </p:nvCxnSpPr>
        <p:spPr>
          <a:xfrm flipH="1">
            <a:off x="1798770" y="1529280"/>
            <a:ext cx="187592" cy="0"/>
          </a:xfrm>
          <a:prstGeom prst="line">
            <a:avLst/>
          </a:prstGeom>
          <a:noFill/>
          <a:ln w="28575" cap="flat" cmpd="sng" algn="ctr">
            <a:solidFill>
              <a:srgbClr val="FFFFFF">
                <a:lumMod val="75000"/>
              </a:srgbClr>
            </a:solidFill>
            <a:prstDash val="solid"/>
          </a:ln>
          <a:effectLst/>
        </p:spPr>
      </p:cxnSp>
      <p:cxnSp>
        <p:nvCxnSpPr>
          <p:cNvPr id="24" name="直線コネクタ 23"/>
          <p:cNvCxnSpPr/>
          <p:nvPr/>
        </p:nvCxnSpPr>
        <p:spPr>
          <a:xfrm flipH="1">
            <a:off x="1794820" y="2427735"/>
            <a:ext cx="193463" cy="0"/>
          </a:xfrm>
          <a:prstGeom prst="line">
            <a:avLst/>
          </a:prstGeom>
          <a:noFill/>
          <a:ln w="28575" cap="flat" cmpd="sng" algn="ctr">
            <a:solidFill>
              <a:srgbClr val="FFFFFF">
                <a:lumMod val="75000"/>
              </a:srgbClr>
            </a:solidFill>
            <a:prstDash val="solid"/>
          </a:ln>
          <a:effectLst/>
        </p:spPr>
      </p:cxnSp>
      <p:cxnSp>
        <p:nvCxnSpPr>
          <p:cNvPr id="25" name="直線コネクタ 24"/>
          <p:cNvCxnSpPr/>
          <p:nvPr/>
        </p:nvCxnSpPr>
        <p:spPr>
          <a:xfrm flipH="1">
            <a:off x="1506291" y="2031690"/>
            <a:ext cx="292478" cy="0"/>
          </a:xfrm>
          <a:prstGeom prst="line">
            <a:avLst/>
          </a:prstGeom>
          <a:noFill/>
          <a:ln w="28575" cap="flat" cmpd="sng" algn="ctr">
            <a:solidFill>
              <a:srgbClr val="FFFFFF">
                <a:lumMod val="75000"/>
              </a:srgbClr>
            </a:solidFill>
            <a:prstDash val="solid"/>
          </a:ln>
          <a:effectLst/>
        </p:spPr>
      </p:cxnSp>
      <p:cxnSp>
        <p:nvCxnSpPr>
          <p:cNvPr id="26" name="直線コネクタ 25"/>
          <p:cNvCxnSpPr/>
          <p:nvPr/>
        </p:nvCxnSpPr>
        <p:spPr>
          <a:xfrm flipH="1" flipV="1">
            <a:off x="1809419" y="1518386"/>
            <a:ext cx="1416" cy="922627"/>
          </a:xfrm>
          <a:prstGeom prst="line">
            <a:avLst/>
          </a:prstGeom>
          <a:noFill/>
          <a:ln w="28575" cap="flat" cmpd="sng" algn="ctr">
            <a:solidFill>
              <a:srgbClr val="FFFFFF">
                <a:lumMod val="75000"/>
              </a:srgbClr>
            </a:solidFill>
            <a:prstDash val="solid"/>
          </a:ln>
          <a:effectLst/>
        </p:spPr>
      </p:cxnSp>
      <p:cxnSp>
        <p:nvCxnSpPr>
          <p:cNvPr id="27" name="直線コネクタ 26"/>
          <p:cNvCxnSpPr/>
          <p:nvPr/>
        </p:nvCxnSpPr>
        <p:spPr>
          <a:xfrm flipH="1" flipV="1">
            <a:off x="3399695" y="1328061"/>
            <a:ext cx="260647" cy="1"/>
          </a:xfrm>
          <a:prstGeom prst="line">
            <a:avLst/>
          </a:prstGeom>
          <a:noFill/>
          <a:ln w="28575" cap="flat" cmpd="sng" algn="ctr">
            <a:solidFill>
              <a:srgbClr val="FFFFFF">
                <a:lumMod val="75000"/>
              </a:srgbClr>
            </a:solidFill>
            <a:prstDash val="solid"/>
          </a:ln>
          <a:effectLst/>
        </p:spPr>
      </p:cxnSp>
      <p:cxnSp>
        <p:nvCxnSpPr>
          <p:cNvPr id="28" name="直線コネクタ 27"/>
          <p:cNvCxnSpPr/>
          <p:nvPr/>
        </p:nvCxnSpPr>
        <p:spPr>
          <a:xfrm flipH="1" flipV="1">
            <a:off x="3408655" y="1929024"/>
            <a:ext cx="224562" cy="1"/>
          </a:xfrm>
          <a:prstGeom prst="line">
            <a:avLst/>
          </a:prstGeom>
          <a:noFill/>
          <a:ln w="28575" cap="flat" cmpd="sng" algn="ctr">
            <a:solidFill>
              <a:srgbClr val="FFFFFF">
                <a:lumMod val="75000"/>
              </a:srgbClr>
            </a:solidFill>
            <a:prstDash val="solid"/>
          </a:ln>
          <a:effectLst/>
        </p:spPr>
      </p:cxnSp>
      <p:cxnSp>
        <p:nvCxnSpPr>
          <p:cNvPr id="29" name="直線コネクタ 28"/>
          <p:cNvCxnSpPr>
            <a:stCxn id="18" idx="1"/>
          </p:cNvCxnSpPr>
          <p:nvPr/>
        </p:nvCxnSpPr>
        <p:spPr>
          <a:xfrm flipH="1" flipV="1">
            <a:off x="3410563" y="1590952"/>
            <a:ext cx="260449" cy="709"/>
          </a:xfrm>
          <a:prstGeom prst="line">
            <a:avLst/>
          </a:prstGeom>
          <a:noFill/>
          <a:ln w="28575" cap="flat" cmpd="sng" algn="ctr">
            <a:solidFill>
              <a:srgbClr val="FFFFFF">
                <a:lumMod val="75000"/>
              </a:srgbClr>
            </a:solidFill>
            <a:prstDash val="solid"/>
          </a:ln>
          <a:effectLst/>
        </p:spPr>
      </p:cxnSp>
      <p:cxnSp>
        <p:nvCxnSpPr>
          <p:cNvPr id="30" name="直線コネクタ 29"/>
          <p:cNvCxnSpPr/>
          <p:nvPr/>
        </p:nvCxnSpPr>
        <p:spPr>
          <a:xfrm flipH="1">
            <a:off x="3435779" y="2669018"/>
            <a:ext cx="234469" cy="0"/>
          </a:xfrm>
          <a:prstGeom prst="line">
            <a:avLst/>
          </a:prstGeom>
          <a:noFill/>
          <a:ln w="28575" cap="flat" cmpd="sng" algn="ctr">
            <a:solidFill>
              <a:srgbClr val="FFFFFF">
                <a:lumMod val="75000"/>
              </a:srgbClr>
            </a:solidFill>
            <a:prstDash val="solid"/>
          </a:ln>
          <a:effectLst/>
        </p:spPr>
      </p:cxnSp>
      <p:cxnSp>
        <p:nvCxnSpPr>
          <p:cNvPr id="32" name="直線コネクタ 31"/>
          <p:cNvCxnSpPr/>
          <p:nvPr/>
        </p:nvCxnSpPr>
        <p:spPr>
          <a:xfrm flipV="1">
            <a:off x="3407104" y="1328061"/>
            <a:ext cx="0" cy="616249"/>
          </a:xfrm>
          <a:prstGeom prst="line">
            <a:avLst/>
          </a:prstGeom>
          <a:noFill/>
          <a:ln w="28575" cap="flat" cmpd="sng" algn="ctr">
            <a:solidFill>
              <a:srgbClr val="FFFFFF">
                <a:lumMod val="75000"/>
              </a:srgbClr>
            </a:solidFill>
            <a:prstDash val="solid"/>
          </a:ln>
          <a:effectLst/>
        </p:spPr>
      </p:cxnSp>
      <p:cxnSp>
        <p:nvCxnSpPr>
          <p:cNvPr id="33" name="直線コネクタ 32"/>
          <p:cNvCxnSpPr/>
          <p:nvPr/>
        </p:nvCxnSpPr>
        <p:spPr>
          <a:xfrm flipH="1" flipV="1">
            <a:off x="3131254" y="1527634"/>
            <a:ext cx="268442" cy="1"/>
          </a:xfrm>
          <a:prstGeom prst="line">
            <a:avLst/>
          </a:prstGeom>
          <a:noFill/>
          <a:ln w="28575" cap="flat" cmpd="sng" algn="ctr">
            <a:solidFill>
              <a:srgbClr val="FFFFFF">
                <a:lumMod val="75000"/>
              </a:srgbClr>
            </a:solidFill>
            <a:prstDash val="solid"/>
          </a:ln>
          <a:effectLst/>
        </p:spPr>
      </p:cxnSp>
      <p:cxnSp>
        <p:nvCxnSpPr>
          <p:cNvPr id="34" name="直線コネクタ 33"/>
          <p:cNvCxnSpPr/>
          <p:nvPr/>
        </p:nvCxnSpPr>
        <p:spPr>
          <a:xfrm flipH="1">
            <a:off x="3135681" y="2463738"/>
            <a:ext cx="309912" cy="0"/>
          </a:xfrm>
          <a:prstGeom prst="line">
            <a:avLst/>
          </a:prstGeom>
          <a:noFill/>
          <a:ln w="28575" cap="flat" cmpd="sng" algn="ctr">
            <a:solidFill>
              <a:srgbClr val="FFFFFF">
                <a:lumMod val="75000"/>
              </a:srgbClr>
            </a:solidFill>
            <a:prstDash val="solid"/>
          </a:ln>
          <a:effectLst/>
        </p:spPr>
      </p:cxnSp>
      <p:cxnSp>
        <p:nvCxnSpPr>
          <p:cNvPr id="35" name="直線コネクタ 34"/>
          <p:cNvCxnSpPr/>
          <p:nvPr/>
        </p:nvCxnSpPr>
        <p:spPr>
          <a:xfrm flipV="1">
            <a:off x="3445593" y="2263757"/>
            <a:ext cx="0" cy="416005"/>
          </a:xfrm>
          <a:prstGeom prst="line">
            <a:avLst/>
          </a:prstGeom>
          <a:noFill/>
          <a:ln w="28575" cap="flat" cmpd="sng" algn="ctr">
            <a:solidFill>
              <a:srgbClr val="FFFFFF">
                <a:lumMod val="75000"/>
              </a:srgbClr>
            </a:solidFill>
            <a:prstDash val="solid"/>
          </a:ln>
          <a:effectLst/>
        </p:spPr>
      </p:cxnSp>
      <p:cxnSp>
        <p:nvCxnSpPr>
          <p:cNvPr id="37" name="直線コネクタ 36"/>
          <p:cNvCxnSpPr/>
          <p:nvPr/>
        </p:nvCxnSpPr>
        <p:spPr>
          <a:xfrm flipH="1" flipV="1">
            <a:off x="4981915" y="2275432"/>
            <a:ext cx="417810" cy="1146"/>
          </a:xfrm>
          <a:prstGeom prst="line">
            <a:avLst/>
          </a:prstGeom>
          <a:noFill/>
          <a:ln w="28575" cap="flat" cmpd="sng" algn="ctr">
            <a:solidFill>
              <a:srgbClr val="EE5500"/>
            </a:solidFill>
            <a:prstDash val="solid"/>
          </a:ln>
          <a:effectLst/>
        </p:spPr>
      </p:cxnSp>
      <p:cxnSp>
        <p:nvCxnSpPr>
          <p:cNvPr id="38" name="直線コネクタ 37"/>
          <p:cNvCxnSpPr/>
          <p:nvPr/>
        </p:nvCxnSpPr>
        <p:spPr>
          <a:xfrm flipV="1">
            <a:off x="5399093" y="1266520"/>
            <a:ext cx="0" cy="1025786"/>
          </a:xfrm>
          <a:prstGeom prst="line">
            <a:avLst/>
          </a:prstGeom>
          <a:noFill/>
          <a:ln w="28575" cap="flat" cmpd="sng" algn="ctr">
            <a:solidFill>
              <a:srgbClr val="EE5500"/>
            </a:solidFill>
            <a:prstDash val="solid"/>
          </a:ln>
          <a:effectLst/>
        </p:spPr>
      </p:cxnSp>
      <p:cxnSp>
        <p:nvCxnSpPr>
          <p:cNvPr id="39" name="直線コネクタ 38"/>
          <p:cNvCxnSpPr/>
          <p:nvPr/>
        </p:nvCxnSpPr>
        <p:spPr>
          <a:xfrm flipH="1" flipV="1">
            <a:off x="5405930" y="1923678"/>
            <a:ext cx="373662" cy="1"/>
          </a:xfrm>
          <a:prstGeom prst="line">
            <a:avLst/>
          </a:prstGeom>
          <a:noFill/>
          <a:ln w="28575" cap="flat" cmpd="sng" algn="ctr">
            <a:solidFill>
              <a:srgbClr val="EE5500"/>
            </a:solidFill>
            <a:prstDash val="solid"/>
          </a:ln>
          <a:effectLst/>
        </p:spPr>
      </p:cxnSp>
      <p:cxnSp>
        <p:nvCxnSpPr>
          <p:cNvPr id="40" name="直線コネクタ 39"/>
          <p:cNvCxnSpPr/>
          <p:nvPr/>
        </p:nvCxnSpPr>
        <p:spPr>
          <a:xfrm flipH="1">
            <a:off x="5327415" y="2355726"/>
            <a:ext cx="478204" cy="0"/>
          </a:xfrm>
          <a:prstGeom prst="line">
            <a:avLst/>
          </a:prstGeom>
          <a:noFill/>
          <a:ln w="28575" cap="flat" cmpd="sng" algn="ctr">
            <a:solidFill>
              <a:srgbClr val="F9BE00"/>
            </a:solidFill>
            <a:prstDash val="solid"/>
          </a:ln>
          <a:effectLst/>
        </p:spPr>
      </p:cxnSp>
      <p:cxnSp>
        <p:nvCxnSpPr>
          <p:cNvPr id="41" name="直線コネクタ 40"/>
          <p:cNvCxnSpPr/>
          <p:nvPr/>
        </p:nvCxnSpPr>
        <p:spPr>
          <a:xfrm flipH="1">
            <a:off x="5007679" y="2622238"/>
            <a:ext cx="319736" cy="1"/>
          </a:xfrm>
          <a:prstGeom prst="line">
            <a:avLst/>
          </a:prstGeom>
          <a:noFill/>
          <a:ln w="28575" cap="flat" cmpd="sng" algn="ctr">
            <a:solidFill>
              <a:srgbClr val="F9BE00"/>
            </a:solidFill>
            <a:prstDash val="solid"/>
          </a:ln>
          <a:effectLst/>
        </p:spPr>
      </p:cxnSp>
      <p:cxnSp>
        <p:nvCxnSpPr>
          <p:cNvPr id="42" name="直線コネクタ 41"/>
          <p:cNvCxnSpPr/>
          <p:nvPr/>
        </p:nvCxnSpPr>
        <p:spPr>
          <a:xfrm flipH="1" flipV="1">
            <a:off x="5003374" y="1933582"/>
            <a:ext cx="324710" cy="1"/>
          </a:xfrm>
          <a:prstGeom prst="line">
            <a:avLst/>
          </a:prstGeom>
          <a:noFill/>
          <a:ln w="28575" cap="flat" cmpd="sng" algn="ctr">
            <a:solidFill>
              <a:srgbClr val="F9BE00"/>
            </a:solidFill>
            <a:prstDash val="solid"/>
          </a:ln>
          <a:effectLst/>
        </p:spPr>
      </p:cxnSp>
      <p:cxnSp>
        <p:nvCxnSpPr>
          <p:cNvPr id="43" name="直線コネクタ 42"/>
          <p:cNvCxnSpPr/>
          <p:nvPr/>
        </p:nvCxnSpPr>
        <p:spPr>
          <a:xfrm flipV="1">
            <a:off x="5317704" y="1929024"/>
            <a:ext cx="0" cy="699480"/>
          </a:xfrm>
          <a:prstGeom prst="line">
            <a:avLst/>
          </a:prstGeom>
          <a:noFill/>
          <a:ln w="28575" cap="flat" cmpd="sng" algn="ctr">
            <a:solidFill>
              <a:srgbClr val="F9BE00"/>
            </a:solidFill>
            <a:prstDash val="solid"/>
          </a:ln>
          <a:effectLst/>
        </p:spPr>
      </p:cxnSp>
      <p:sp>
        <p:nvSpPr>
          <p:cNvPr id="44" name="正方形/長方形 43"/>
          <p:cNvSpPr/>
          <p:nvPr/>
        </p:nvSpPr>
        <p:spPr>
          <a:xfrm>
            <a:off x="7248677" y="1377289"/>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事業別</a:t>
            </a:r>
          </a:p>
        </p:txBody>
      </p:sp>
      <p:sp>
        <p:nvSpPr>
          <p:cNvPr id="45" name="正方形/長方形 44"/>
          <p:cNvSpPr/>
          <p:nvPr/>
        </p:nvSpPr>
        <p:spPr>
          <a:xfrm>
            <a:off x="7248677" y="2475570"/>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プロジェクト</a:t>
            </a:r>
            <a:endParaRPr kumimoji="0" lang="en-US" altLang="ja-JP" sz="15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正方形/長方形 45"/>
          <p:cNvSpPr/>
          <p:nvPr/>
        </p:nvSpPr>
        <p:spPr>
          <a:xfrm>
            <a:off x="7248677" y="2111854"/>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製品別</a:t>
            </a:r>
          </a:p>
        </p:txBody>
      </p:sp>
      <p:sp>
        <p:nvSpPr>
          <p:cNvPr id="47" name="正方形/長方形 46"/>
          <p:cNvSpPr/>
          <p:nvPr/>
        </p:nvSpPr>
        <p:spPr>
          <a:xfrm>
            <a:off x="7248677" y="1765272"/>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エリア別</a:t>
            </a:r>
          </a:p>
        </p:txBody>
      </p:sp>
      <p:sp>
        <p:nvSpPr>
          <p:cNvPr id="48" name="正方形/長方形 47"/>
          <p:cNvSpPr/>
          <p:nvPr/>
        </p:nvSpPr>
        <p:spPr>
          <a:xfrm>
            <a:off x="5536574" y="2886927"/>
            <a:ext cx="1553983"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管理会計科目</a:t>
            </a:r>
          </a:p>
        </p:txBody>
      </p:sp>
      <p:sp>
        <p:nvSpPr>
          <p:cNvPr id="49" name="正方形/長方形 48"/>
          <p:cNvSpPr/>
          <p:nvPr/>
        </p:nvSpPr>
        <p:spPr>
          <a:xfrm>
            <a:off x="2240215" y="3231656"/>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補助科目</a:t>
            </a:r>
          </a:p>
        </p:txBody>
      </p:sp>
      <p:sp>
        <p:nvSpPr>
          <p:cNvPr id="50" name="正方形/長方形 49"/>
          <p:cNvSpPr/>
          <p:nvPr/>
        </p:nvSpPr>
        <p:spPr>
          <a:xfrm>
            <a:off x="2240215" y="3559457"/>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部門・取引先</a:t>
            </a:r>
          </a:p>
        </p:txBody>
      </p:sp>
      <p:sp>
        <p:nvSpPr>
          <p:cNvPr id="51" name="正方形/長方形 50"/>
          <p:cNvSpPr/>
          <p:nvPr/>
        </p:nvSpPr>
        <p:spPr>
          <a:xfrm>
            <a:off x="452238" y="288692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集計科目</a:t>
            </a:r>
          </a:p>
        </p:txBody>
      </p:sp>
      <p:sp>
        <p:nvSpPr>
          <p:cNvPr id="52" name="正方形/長方形 51"/>
          <p:cNvSpPr/>
          <p:nvPr/>
        </p:nvSpPr>
        <p:spPr>
          <a:xfrm>
            <a:off x="7384197" y="288692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任意集計科目</a:t>
            </a:r>
          </a:p>
        </p:txBody>
      </p:sp>
      <p:sp>
        <p:nvSpPr>
          <p:cNvPr id="53" name="正方形/長方形 52"/>
          <p:cNvSpPr/>
          <p:nvPr/>
        </p:nvSpPr>
        <p:spPr>
          <a:xfrm>
            <a:off x="452238" y="355945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集計用組織</a:t>
            </a:r>
          </a:p>
        </p:txBody>
      </p:sp>
      <p:sp>
        <p:nvSpPr>
          <p:cNvPr id="56" name="テキスト ボックス 55"/>
          <p:cNvSpPr txBox="1"/>
          <p:nvPr/>
        </p:nvSpPr>
        <p:spPr>
          <a:xfrm>
            <a:off x="586918" y="987574"/>
            <a:ext cx="22377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財務会計</a:t>
            </a:r>
          </a:p>
        </p:txBody>
      </p:sp>
      <p:sp>
        <p:nvSpPr>
          <p:cNvPr id="57" name="テキスト ボックス 56"/>
          <p:cNvSpPr txBox="1"/>
          <p:nvPr/>
        </p:nvSpPr>
        <p:spPr>
          <a:xfrm>
            <a:off x="5705407" y="995829"/>
            <a:ext cx="22377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管理会計</a:t>
            </a:r>
          </a:p>
        </p:txBody>
      </p:sp>
      <p:cxnSp>
        <p:nvCxnSpPr>
          <p:cNvPr id="58" name="直線コネクタ 57"/>
          <p:cNvCxnSpPr/>
          <p:nvPr/>
        </p:nvCxnSpPr>
        <p:spPr>
          <a:xfrm>
            <a:off x="573832" y="1273336"/>
            <a:ext cx="1118889" cy="3357"/>
          </a:xfrm>
          <a:prstGeom prst="line">
            <a:avLst/>
          </a:prstGeom>
          <a:noFill/>
          <a:ln w="25400" cap="flat" cmpd="sng" algn="ctr">
            <a:solidFill>
              <a:srgbClr val="54C2F0"/>
            </a:solidFill>
            <a:prstDash val="solid"/>
          </a:ln>
          <a:effectLst>
            <a:outerShdw blurRad="40000" dist="20000" dir="5400000" rotWithShape="0">
              <a:srgbClr val="000000">
                <a:alpha val="38000"/>
              </a:srgbClr>
            </a:outerShdw>
          </a:effectLst>
        </p:spPr>
      </p:cxnSp>
      <p:cxnSp>
        <p:nvCxnSpPr>
          <p:cNvPr id="59" name="直線コネクタ 58"/>
          <p:cNvCxnSpPr/>
          <p:nvPr/>
        </p:nvCxnSpPr>
        <p:spPr>
          <a:xfrm>
            <a:off x="5691862" y="1291806"/>
            <a:ext cx="1118889" cy="3357"/>
          </a:xfrm>
          <a:prstGeom prst="line">
            <a:avLst/>
          </a:prstGeom>
          <a:noFill/>
          <a:ln w="25400" cap="flat" cmpd="sng" algn="ctr">
            <a:solidFill>
              <a:srgbClr val="EE5500"/>
            </a:solidFill>
            <a:prstDash val="solid"/>
          </a:ln>
          <a:effectLst>
            <a:outerShdw blurRad="40000" dist="20000" dir="5400000" rotWithShape="0">
              <a:srgbClr val="000000">
                <a:alpha val="38000"/>
              </a:srgbClr>
            </a:outerShdw>
          </a:effectLst>
        </p:spPr>
      </p:cxnSp>
      <p:sp>
        <p:nvSpPr>
          <p:cNvPr id="65" name="Freeform 336"/>
          <p:cNvSpPr>
            <a:spLocks noEditPoints="1"/>
          </p:cNvSpPr>
          <p:nvPr/>
        </p:nvSpPr>
        <p:spPr bwMode="auto">
          <a:xfrm>
            <a:off x="7114441" y="3579862"/>
            <a:ext cx="572135" cy="46292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66" name="グループ化 259"/>
          <p:cNvGrpSpPr/>
          <p:nvPr/>
        </p:nvGrpSpPr>
        <p:grpSpPr>
          <a:xfrm>
            <a:off x="7778321" y="3632766"/>
            <a:ext cx="394079" cy="419782"/>
            <a:chOff x="3985816" y="682625"/>
            <a:chExt cx="381000" cy="381000"/>
          </a:xfrm>
          <a:solidFill>
            <a:srgbClr val="EE5500"/>
          </a:solidFill>
        </p:grpSpPr>
        <p:sp>
          <p:nvSpPr>
            <p:cNvPr id="67"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8"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0" name="フローチャート : 書類 53"/>
          <p:cNvSpPr/>
          <p:nvPr/>
        </p:nvSpPr>
        <p:spPr>
          <a:xfrm>
            <a:off x="7184259" y="4083918"/>
            <a:ext cx="1505394" cy="961687"/>
          </a:xfrm>
          <a:prstGeom prst="flowChartDocument">
            <a:avLst/>
          </a:prstGeom>
          <a:no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0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p:txBody>
      </p:sp>
      <p:sp>
        <p:nvSpPr>
          <p:cNvPr id="71" name="フローチャート : 書類 53"/>
          <p:cNvSpPr/>
          <p:nvPr/>
        </p:nvSpPr>
        <p:spPr>
          <a:xfrm>
            <a:off x="7020739" y="4145613"/>
            <a:ext cx="1562015" cy="982421"/>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0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p:txBody>
      </p:sp>
      <p:sp>
        <p:nvSpPr>
          <p:cNvPr id="72" name="テキスト ボックス 71"/>
          <p:cNvSpPr txBox="1"/>
          <p:nvPr/>
        </p:nvSpPr>
        <p:spPr>
          <a:xfrm>
            <a:off x="5691862" y="3615866"/>
            <a:ext cx="191944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rPr>
              <a:t>様々な切り口で</a:t>
            </a:r>
            <a:endParaRPr kumimoji="0" lang="en-US" altLang="ja-JP" sz="1400" b="1" i="0" u="none" strike="noStrike" kern="0" cap="none" spc="0" normalizeH="0" baseline="0" noProof="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rPr>
              <a:t>レポーティング</a:t>
            </a:r>
          </a:p>
        </p:txBody>
      </p:sp>
      <p:sp>
        <p:nvSpPr>
          <p:cNvPr id="73" name="テキスト ボックス 72"/>
          <p:cNvSpPr txBox="1"/>
          <p:nvPr/>
        </p:nvSpPr>
        <p:spPr>
          <a:xfrm>
            <a:off x="283385" y="1518386"/>
            <a:ext cx="12558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組織</a:t>
            </a:r>
          </a:p>
        </p:txBody>
      </p:sp>
      <p:sp>
        <p:nvSpPr>
          <p:cNvPr id="74" name="テキスト ボックス 73"/>
          <p:cNvSpPr txBox="1"/>
          <p:nvPr/>
        </p:nvSpPr>
        <p:spPr>
          <a:xfrm>
            <a:off x="248600" y="2499742"/>
            <a:ext cx="13470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管理体系</a:t>
            </a:r>
          </a:p>
        </p:txBody>
      </p:sp>
      <p:sp>
        <p:nvSpPr>
          <p:cNvPr id="75" name="テキスト ボックス 74"/>
          <p:cNvSpPr txBox="1"/>
          <p:nvPr/>
        </p:nvSpPr>
        <p:spPr>
          <a:xfrm>
            <a:off x="401765" y="3938947"/>
            <a:ext cx="186046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その他業務</a:t>
            </a:r>
          </a:p>
        </p:txBody>
      </p:sp>
      <p:cxnSp>
        <p:nvCxnSpPr>
          <p:cNvPr id="36" name="直線コネクタ 35"/>
          <p:cNvCxnSpPr/>
          <p:nvPr/>
        </p:nvCxnSpPr>
        <p:spPr>
          <a:xfrm flipH="1" flipV="1">
            <a:off x="4976348" y="1278214"/>
            <a:ext cx="429014" cy="1146"/>
          </a:xfrm>
          <a:prstGeom prst="line">
            <a:avLst/>
          </a:prstGeom>
          <a:noFill/>
          <a:ln w="28575" cap="flat" cmpd="sng" algn="ctr">
            <a:solidFill>
              <a:srgbClr val="EE5500"/>
            </a:solidFill>
            <a:prstDash val="solid"/>
          </a:ln>
          <a:effectLst/>
        </p:spPr>
      </p:cxnSp>
      <p:sp>
        <p:nvSpPr>
          <p:cNvPr id="132" name="テキスト ボックス 131"/>
          <p:cNvSpPr txBox="1"/>
          <p:nvPr/>
        </p:nvSpPr>
        <p:spPr>
          <a:xfrm>
            <a:off x="7039551" y="3967795"/>
            <a:ext cx="1477539" cy="1046440"/>
          </a:xfrm>
          <a:prstGeom prst="rect">
            <a:avLst/>
          </a:prstGeom>
          <a:noFill/>
        </p:spPr>
        <p:txBody>
          <a:bodyPr wrap="square" rtlCol="0">
            <a:spAutoFit/>
          </a:bodyPr>
          <a:lstStyle/>
          <a:p>
            <a:pPr lvl="0">
              <a:spcBef>
                <a:spcPct val="0"/>
              </a:spcBef>
              <a:buClr>
                <a:srgbClr val="54C2F0"/>
              </a:buClr>
              <a:defRPr/>
            </a:pPr>
            <a:endParaRPr kumimoji="0" lang="en-US" altLang="ja-JP" sz="1100" kern="0">
              <a:solidFill>
                <a:srgbClr val="000000"/>
              </a:solidFill>
            </a:endParaRPr>
          </a:p>
          <a:p>
            <a:pPr lvl="0">
              <a:spcBef>
                <a:spcPct val="0"/>
              </a:spcBef>
              <a:buClr>
                <a:srgbClr val="54C2F0"/>
              </a:buClr>
              <a:defRPr/>
            </a:pPr>
            <a:r>
              <a:rPr kumimoji="0" lang="ja-JP" altLang="en-US" sz="1000" kern="0">
                <a:solidFill>
                  <a:srgbClr val="000000"/>
                </a:solidFill>
              </a:rPr>
              <a:t>・部門別帳票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・セグメント別帳票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・プロジェクト別帳票</a:t>
            </a:r>
            <a:endParaRPr kumimoji="0" lang="en-US" altLang="ja-JP" sz="1000" kern="0">
              <a:solidFill>
                <a:srgbClr val="000000"/>
              </a:solidFill>
            </a:endParaRPr>
          </a:p>
          <a:p>
            <a:pPr lvl="0">
              <a:spcBef>
                <a:spcPct val="0"/>
              </a:spcBef>
              <a:buClr>
                <a:srgbClr val="54C2F0"/>
              </a:buClr>
              <a:defRPr/>
            </a:pPr>
            <a:r>
              <a:rPr kumimoji="0" lang="ja-JP" altLang="en-US" sz="1100" kern="0">
                <a:solidFill>
                  <a:srgbClr val="000000"/>
                </a:solidFill>
              </a:rPr>
              <a:t>・</a:t>
            </a:r>
            <a:r>
              <a:rPr kumimoji="0" lang="ja-JP" altLang="en-US" sz="1000" kern="0">
                <a:solidFill>
                  <a:srgbClr val="000000"/>
                </a:solidFill>
              </a:rPr>
              <a:t>各種予算対比帳票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　（配賦前／配賦後）</a:t>
            </a:r>
            <a:endParaRPr kumimoji="0" lang="en-US" altLang="ja-JP" sz="1000" kern="0">
              <a:solidFill>
                <a:srgbClr val="000000"/>
              </a:solidFill>
            </a:endParaRPr>
          </a:p>
        </p:txBody>
      </p:sp>
      <p:cxnSp>
        <p:nvCxnSpPr>
          <p:cNvPr id="64" name="直線コネクタ 63"/>
          <p:cNvCxnSpPr>
            <a:stCxn id="50" idx="3"/>
          </p:cNvCxnSpPr>
          <p:nvPr/>
        </p:nvCxnSpPr>
        <p:spPr>
          <a:xfrm flipV="1">
            <a:off x="3662794" y="2449421"/>
            <a:ext cx="2227626" cy="1236036"/>
          </a:xfrm>
          <a:prstGeom prst="line">
            <a:avLst/>
          </a:prstGeom>
          <a:noFill/>
          <a:ln w="19050" cap="flat" cmpd="sng" algn="ctr">
            <a:solidFill>
              <a:schemeClr val="tx1">
                <a:lumMod val="50000"/>
                <a:lumOff val="50000"/>
              </a:schemeClr>
            </a:solidFill>
            <a:prstDash val="solid"/>
          </a:ln>
          <a:effectLst/>
        </p:spPr>
      </p:cxnSp>
      <p:sp>
        <p:nvSpPr>
          <p:cNvPr id="22" name="角丸四角形 21"/>
          <p:cNvSpPr/>
          <p:nvPr/>
        </p:nvSpPr>
        <p:spPr>
          <a:xfrm>
            <a:off x="5779591" y="2209843"/>
            <a:ext cx="1166823" cy="252000"/>
          </a:xfrm>
          <a:prstGeom prst="round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製造部</a:t>
            </a:r>
          </a:p>
        </p:txBody>
      </p:sp>
    </p:spTree>
    <p:extLst>
      <p:ext uri="{BB962C8B-B14F-4D97-AF65-F5344CB8AC3E}">
        <p14:creationId xmlns:p14="http://schemas.microsoft.com/office/powerpoint/2010/main" val="72408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62A75A1D-5CDA-AFA7-5E26-833733385E57}"/>
              </a:ext>
            </a:extLst>
          </p:cNvPr>
          <p:cNvSpPr/>
          <p:nvPr/>
        </p:nvSpPr>
        <p:spPr>
          <a:xfrm>
            <a:off x="4600571" y="2892276"/>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116" name="角丸四角形 46">
            <a:extLst>
              <a:ext uri="{FF2B5EF4-FFF2-40B4-BE49-F238E27FC236}">
                <a16:creationId xmlns:a16="http://schemas.microsoft.com/office/drawing/2014/main" id="{35370496-58C0-27A6-1675-2B7B4492AC1A}"/>
              </a:ext>
            </a:extLst>
          </p:cNvPr>
          <p:cNvSpPr/>
          <p:nvPr/>
        </p:nvSpPr>
        <p:spPr>
          <a:xfrm>
            <a:off x="4731302" y="3250140"/>
            <a:ext cx="1307468" cy="1132989"/>
          </a:xfrm>
          <a:prstGeom prst="roundRect">
            <a:avLst/>
          </a:prstGeom>
          <a:solidFill>
            <a:schemeClr val="bg2"/>
          </a:solidFill>
          <a:ln>
            <a:solidFill>
              <a:srgbClr val="008CC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E442C36-9DD1-BC2D-7568-7A9877F2EBF6}"/>
              </a:ext>
            </a:extLst>
          </p:cNvPr>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タイトル 2">
            <a:extLst>
              <a:ext uri="{FF2B5EF4-FFF2-40B4-BE49-F238E27FC236}">
                <a16:creationId xmlns:a16="http://schemas.microsoft.com/office/drawing/2014/main" id="{E570F55E-2CE8-4248-8550-85B52032649B}"/>
              </a:ext>
            </a:extLst>
          </p:cNvPr>
          <p:cNvSpPr>
            <a:spLocks noGrp="1"/>
          </p:cNvSpPr>
          <p:nvPr>
            <p:ph type="title"/>
          </p:nvPr>
        </p:nvSpPr>
        <p:spPr/>
        <p:txBody>
          <a:bodyPr/>
          <a:lstStyle/>
          <a:p>
            <a:r>
              <a:rPr kumimoji="1" lang="ja-JP" altLang="en-US"/>
              <a:t>統合会計特徴</a:t>
            </a:r>
          </a:p>
        </p:txBody>
      </p:sp>
      <p:sp>
        <p:nvSpPr>
          <p:cNvPr id="4" name="フッター プレースホルダー 3">
            <a:extLst>
              <a:ext uri="{FF2B5EF4-FFF2-40B4-BE49-F238E27FC236}">
                <a16:creationId xmlns:a16="http://schemas.microsoft.com/office/drawing/2014/main" id="{A17724DA-9EA3-CF22-84EC-3D7039B95A7B}"/>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3E0A5513-5552-1F60-85A6-C9A7424885A4}"/>
              </a:ext>
            </a:extLst>
          </p:cNvPr>
          <p:cNvSpPr>
            <a:spLocks noGrp="1"/>
          </p:cNvSpPr>
          <p:nvPr>
            <p:ph type="body" sz="quarter" idx="16"/>
          </p:nvPr>
        </p:nvSpPr>
        <p:spPr/>
        <p:txBody>
          <a:bodyPr/>
          <a:lstStyle/>
          <a:p>
            <a:r>
              <a:rPr kumimoji="1" lang="ja-JP" altLang="en-US">
                <a:solidFill>
                  <a:srgbClr val="008CCF"/>
                </a:solidFill>
              </a:rPr>
              <a:t>経理業務の</a:t>
            </a:r>
            <a:r>
              <a:rPr kumimoji="1" lang="en-US" altLang="ja-JP">
                <a:solidFill>
                  <a:srgbClr val="008CCF"/>
                </a:solidFill>
              </a:rPr>
              <a:t>DX</a:t>
            </a:r>
            <a:r>
              <a:rPr lang="ja-JP" altLang="en-US">
                <a:solidFill>
                  <a:srgbClr val="008CCF"/>
                </a:solidFill>
              </a:rPr>
              <a:t>を推進</a:t>
            </a:r>
            <a:endParaRPr kumimoji="1" lang="ja-JP" altLang="en-US">
              <a:solidFill>
                <a:srgbClr val="008CCF"/>
              </a:solidFill>
            </a:endParaRPr>
          </a:p>
        </p:txBody>
      </p:sp>
      <p:sp>
        <p:nvSpPr>
          <p:cNvPr id="72" name="正方形/長方形 71">
            <a:extLst>
              <a:ext uri="{FF2B5EF4-FFF2-40B4-BE49-F238E27FC236}">
                <a16:creationId xmlns:a16="http://schemas.microsoft.com/office/drawing/2014/main" id="{04349166-D761-227C-A0D5-89F043196D35}"/>
              </a:ext>
            </a:extLst>
          </p:cNvPr>
          <p:cNvSpPr/>
          <p:nvPr/>
        </p:nvSpPr>
        <p:spPr>
          <a:xfrm>
            <a:off x="4600571" y="992290"/>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3" name="正方形/長方形 72">
            <a:extLst>
              <a:ext uri="{FF2B5EF4-FFF2-40B4-BE49-F238E27FC236}">
                <a16:creationId xmlns:a16="http://schemas.microsoft.com/office/drawing/2014/main" id="{B9DBC47D-4547-A468-6863-B42C1728C2EC}"/>
              </a:ext>
            </a:extLst>
          </p:cNvPr>
          <p:cNvSpPr/>
          <p:nvPr/>
        </p:nvSpPr>
        <p:spPr>
          <a:xfrm>
            <a:off x="228234" y="2892277"/>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4" name="正方形/長方形 73">
            <a:extLst>
              <a:ext uri="{FF2B5EF4-FFF2-40B4-BE49-F238E27FC236}">
                <a16:creationId xmlns:a16="http://schemas.microsoft.com/office/drawing/2014/main" id="{9E89D884-EF87-686D-9766-A945D92C8562}"/>
              </a:ext>
            </a:extLst>
          </p:cNvPr>
          <p:cNvSpPr/>
          <p:nvPr/>
        </p:nvSpPr>
        <p:spPr>
          <a:xfrm>
            <a:off x="228234" y="989340"/>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6" name="角丸四角形 46">
            <a:extLst>
              <a:ext uri="{FF2B5EF4-FFF2-40B4-BE49-F238E27FC236}">
                <a16:creationId xmlns:a16="http://schemas.microsoft.com/office/drawing/2014/main" id="{BF69539E-C0FA-02C7-17B2-052475C11953}"/>
              </a:ext>
            </a:extLst>
          </p:cNvPr>
          <p:cNvSpPr/>
          <p:nvPr/>
        </p:nvSpPr>
        <p:spPr>
          <a:xfrm>
            <a:off x="4742270" y="1347724"/>
            <a:ext cx="1307468" cy="1132989"/>
          </a:xfrm>
          <a:prstGeom prst="roundRect">
            <a:avLst/>
          </a:prstGeom>
          <a:solidFill>
            <a:schemeClr val="bg1"/>
          </a:solidFill>
          <a:ln>
            <a:solidFill>
              <a:srgbClr val="BA83B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7" name="角丸四角形 47">
            <a:extLst>
              <a:ext uri="{FF2B5EF4-FFF2-40B4-BE49-F238E27FC236}">
                <a16:creationId xmlns:a16="http://schemas.microsoft.com/office/drawing/2014/main" id="{1B4241BE-07AB-CBB8-3A0D-9546DC5B82A5}"/>
              </a:ext>
            </a:extLst>
          </p:cNvPr>
          <p:cNvSpPr/>
          <p:nvPr/>
        </p:nvSpPr>
        <p:spPr>
          <a:xfrm>
            <a:off x="4830252" y="1948893"/>
            <a:ext cx="1136929" cy="470104"/>
          </a:xfrm>
          <a:prstGeom prst="roundRect">
            <a:avLst>
              <a:gd name="adj" fmla="val 0"/>
            </a:avLst>
          </a:prstGeom>
          <a:solidFill>
            <a:srgbClr val="BA83B7"/>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ja-JP" altLang="en-US" sz="1400" kern="0">
                <a:solidFill>
                  <a:srgbClr val="FFFFFF"/>
                </a:solidFill>
                <a:latin typeface="メイリオ"/>
                <a:ea typeface="メイリオ"/>
              </a:rPr>
              <a:t>デジタル</a:t>
            </a:r>
            <a:endParaRPr kumimoji="0" lang="en-US" altLang="ja-JP" sz="1400" kern="0">
              <a:solidFill>
                <a:srgbClr val="FFFFFF"/>
              </a:solidFill>
              <a:latin typeface="メイリオ"/>
              <a:ea typeface="メイリオ"/>
            </a:endParaRPr>
          </a:p>
          <a:p>
            <a:pPr algn="ctr" defTabSz="685766">
              <a:defRPr/>
            </a:pPr>
            <a:r>
              <a:rPr kumimoji="0" lang="ja-JP" altLang="en-US" sz="1400" kern="0">
                <a:solidFill>
                  <a:srgbClr val="FFFFFF"/>
                </a:solidFill>
                <a:latin typeface="メイリオ"/>
                <a:ea typeface="メイリオ"/>
              </a:rPr>
              <a:t>インボイス</a:t>
            </a:r>
            <a:endParaRPr kumimoji="0" lang="en-US" altLang="ja-JP" sz="1400" kern="0">
              <a:solidFill>
                <a:srgbClr val="FFFFFF"/>
              </a:solidFill>
              <a:latin typeface="メイリオ"/>
              <a:ea typeface="メイリオ"/>
            </a:endParaRPr>
          </a:p>
        </p:txBody>
      </p:sp>
      <p:sp>
        <p:nvSpPr>
          <p:cNvPr id="78" name="Freeform 21">
            <a:extLst>
              <a:ext uri="{FF2B5EF4-FFF2-40B4-BE49-F238E27FC236}">
                <a16:creationId xmlns:a16="http://schemas.microsoft.com/office/drawing/2014/main" id="{A0A56A51-B0F6-7BFB-E952-05B7BD62F2B9}"/>
              </a:ext>
            </a:extLst>
          </p:cNvPr>
          <p:cNvSpPr>
            <a:spLocks noChangeAspect="1" noEditPoints="1"/>
          </p:cNvSpPr>
          <p:nvPr/>
        </p:nvSpPr>
        <p:spPr bwMode="auto">
          <a:xfrm>
            <a:off x="5048408" y="1432449"/>
            <a:ext cx="695192" cy="447129"/>
          </a:xfrm>
          <a:custGeom>
            <a:avLst/>
            <a:gdLst>
              <a:gd name="T0" fmla="*/ 1189 w 1512"/>
              <a:gd name="T1" fmla="*/ 1037 h 1037"/>
              <a:gd name="T2" fmla="*/ 254 w 1512"/>
              <a:gd name="T3" fmla="*/ 1037 h 1037"/>
              <a:gd name="T4" fmla="*/ 0 w 1512"/>
              <a:gd name="T5" fmla="*/ 793 h 1037"/>
              <a:gd name="T6" fmla="*/ 209 w 1512"/>
              <a:gd name="T7" fmla="*/ 472 h 1037"/>
              <a:gd name="T8" fmla="*/ 492 w 1512"/>
              <a:gd name="T9" fmla="*/ 291 h 1037"/>
              <a:gd name="T10" fmla="*/ 1160 w 1512"/>
              <a:gd name="T11" fmla="*/ 336 h 1037"/>
              <a:gd name="T12" fmla="*/ 1189 w 1512"/>
              <a:gd name="T13" fmla="*/ 390 h 1037"/>
              <a:gd name="T14" fmla="*/ 1040 w 1512"/>
              <a:gd name="T15" fmla="*/ 703 h 1037"/>
              <a:gd name="T16" fmla="*/ 1040 w 1512"/>
              <a:gd name="T17" fmla="*/ 533 h 1037"/>
              <a:gd name="T18" fmla="*/ 972 w 1512"/>
              <a:gd name="T19" fmla="*/ 416 h 1037"/>
              <a:gd name="T20" fmla="*/ 759 w 1512"/>
              <a:gd name="T21" fmla="*/ 268 h 1037"/>
              <a:gd name="T22" fmla="*/ 545 w 1512"/>
              <a:gd name="T23" fmla="*/ 416 h 1037"/>
              <a:gd name="T24" fmla="*/ 477 w 1512"/>
              <a:gd name="T25" fmla="*/ 533 h 1037"/>
              <a:gd name="T26" fmla="*/ 477 w 1512"/>
              <a:gd name="T27" fmla="*/ 703 h 1037"/>
              <a:gd name="T28" fmla="*/ 545 w 1512"/>
              <a:gd name="T29" fmla="*/ 820 h 1037"/>
              <a:gd name="T30" fmla="*/ 759 w 1512"/>
              <a:gd name="T31" fmla="*/ 968 h 1037"/>
              <a:gd name="T32" fmla="*/ 972 w 1512"/>
              <a:gd name="T33" fmla="*/ 820 h 1037"/>
              <a:gd name="T34" fmla="*/ 1040 w 1512"/>
              <a:gd name="T35" fmla="*/ 703 h 1037"/>
              <a:gd name="T36" fmla="*/ 771 w 1512"/>
              <a:gd name="T37" fmla="*/ 551 h 1037"/>
              <a:gd name="T38" fmla="*/ 939 w 1512"/>
              <a:gd name="T39" fmla="*/ 500 h 1037"/>
              <a:gd name="T40" fmla="*/ 823 w 1512"/>
              <a:gd name="T41" fmla="*/ 356 h 1037"/>
              <a:gd name="T42" fmla="*/ 564 w 1512"/>
              <a:gd name="T43" fmla="*/ 431 h 1037"/>
              <a:gd name="T44" fmla="*/ 707 w 1512"/>
              <a:gd name="T45" fmla="*/ 574 h 1037"/>
              <a:gd name="T46" fmla="*/ 746 w 1512"/>
              <a:gd name="T47" fmla="*/ 403 h 1037"/>
              <a:gd name="T48" fmla="*/ 564 w 1512"/>
              <a:gd name="T49" fmla="*/ 431 h 1037"/>
              <a:gd name="T50" fmla="*/ 695 w 1512"/>
              <a:gd name="T51" fmla="*/ 641 h 1037"/>
              <a:gd name="T52" fmla="*/ 695 w 1512"/>
              <a:gd name="T53" fmla="*/ 595 h 1037"/>
              <a:gd name="T54" fmla="*/ 499 w 1512"/>
              <a:gd name="T55" fmla="*/ 543 h 1037"/>
              <a:gd name="T56" fmla="*/ 499 w 1512"/>
              <a:gd name="T57" fmla="*/ 693 h 1037"/>
              <a:gd name="T58" fmla="*/ 746 w 1512"/>
              <a:gd name="T59" fmla="*/ 833 h 1037"/>
              <a:gd name="T60" fmla="*/ 707 w 1512"/>
              <a:gd name="T61" fmla="*/ 662 h 1037"/>
              <a:gd name="T62" fmla="*/ 564 w 1512"/>
              <a:gd name="T63" fmla="*/ 805 h 1037"/>
              <a:gd name="T64" fmla="*/ 746 w 1512"/>
              <a:gd name="T65" fmla="*/ 833 h 1037"/>
              <a:gd name="T66" fmla="*/ 939 w 1512"/>
              <a:gd name="T67" fmla="*/ 736 h 1037"/>
              <a:gd name="T68" fmla="*/ 771 w 1512"/>
              <a:gd name="T69" fmla="*/ 685 h 1037"/>
              <a:gd name="T70" fmla="*/ 823 w 1512"/>
              <a:gd name="T71" fmla="*/ 880 h 1037"/>
              <a:gd name="T72" fmla="*/ 1029 w 1512"/>
              <a:gd name="T73" fmla="*/ 618 h 1037"/>
              <a:gd name="T74" fmla="*/ 951 w 1512"/>
              <a:gd name="T75" fmla="*/ 521 h 1037"/>
              <a:gd name="T76" fmla="*/ 827 w 1512"/>
              <a:gd name="T77" fmla="*/ 618 h 1037"/>
              <a:gd name="T78" fmla="*/ 951 w 1512"/>
              <a:gd name="T79" fmla="*/ 715 h 1037"/>
              <a:gd name="T80" fmla="*/ 1029 w 1512"/>
              <a:gd name="T81" fmla="*/ 618 h 1037"/>
              <a:gd name="T82" fmla="*/ 724 w 1512"/>
              <a:gd name="T83" fmla="*/ 336 h 1037"/>
              <a:gd name="T84" fmla="*/ 793 w 1512"/>
              <a:gd name="T85" fmla="*/ 336 h 1037"/>
              <a:gd name="T86" fmla="*/ 759 w 1512"/>
              <a:gd name="T87" fmla="*/ 584 h 1037"/>
              <a:gd name="T88" fmla="*/ 759 w 1512"/>
              <a:gd name="T89" fmla="*/ 652 h 1037"/>
              <a:gd name="T90" fmla="*/ 759 w 1512"/>
              <a:gd name="T91" fmla="*/ 584 h 1037"/>
              <a:gd name="T92" fmla="*/ 497 w 1512"/>
              <a:gd name="T93" fmla="*/ 506 h 1037"/>
              <a:gd name="T94" fmla="*/ 531 w 1512"/>
              <a:gd name="T95" fmla="*/ 447 h 1037"/>
              <a:gd name="T96" fmla="*/ 485 w 1512"/>
              <a:gd name="T97" fmla="*/ 776 h 1037"/>
              <a:gd name="T98" fmla="*/ 544 w 1512"/>
              <a:gd name="T99" fmla="*/ 742 h 1037"/>
              <a:gd name="T100" fmla="*/ 485 w 1512"/>
              <a:gd name="T101" fmla="*/ 776 h 1037"/>
              <a:gd name="T102" fmla="*/ 793 w 1512"/>
              <a:gd name="T103" fmla="*/ 900 h 1037"/>
              <a:gd name="T104" fmla="*/ 724 w 1512"/>
              <a:gd name="T105" fmla="*/ 900 h 1037"/>
              <a:gd name="T106" fmla="*/ 1032 w 1512"/>
              <a:gd name="T107" fmla="*/ 776 h 1037"/>
              <a:gd name="T108" fmla="*/ 973 w 1512"/>
              <a:gd name="T109" fmla="*/ 742 h 1037"/>
              <a:gd name="T110" fmla="*/ 1032 w 1512"/>
              <a:gd name="T111" fmla="*/ 776 h 1037"/>
              <a:gd name="T112" fmla="*/ 986 w 1512"/>
              <a:gd name="T113" fmla="*/ 447 h 1037"/>
              <a:gd name="T114" fmla="*/ 1020 w 1512"/>
              <a:gd name="T115" fmla="*/ 506 h 1037"/>
              <a:gd name="T116" fmla="*/ 759 w 1512"/>
              <a:gd name="T117" fmla="*/ 382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2" h="1037">
                <a:moveTo>
                  <a:pt x="1512" y="713"/>
                </a:moveTo>
                <a:cubicBezTo>
                  <a:pt x="1512" y="892"/>
                  <a:pt x="1367" y="1037"/>
                  <a:pt x="1189" y="1037"/>
                </a:cubicBezTo>
                <a:cubicBezTo>
                  <a:pt x="254" y="1037"/>
                  <a:pt x="254" y="1037"/>
                  <a:pt x="254" y="1037"/>
                </a:cubicBezTo>
                <a:cubicBezTo>
                  <a:pt x="254" y="1037"/>
                  <a:pt x="254" y="1037"/>
                  <a:pt x="254" y="1037"/>
                </a:cubicBezTo>
                <a:cubicBezTo>
                  <a:pt x="251" y="1037"/>
                  <a:pt x="248" y="1037"/>
                  <a:pt x="245" y="1037"/>
                </a:cubicBezTo>
                <a:cubicBezTo>
                  <a:pt x="110" y="1037"/>
                  <a:pt x="0" y="928"/>
                  <a:pt x="0" y="793"/>
                </a:cubicBezTo>
                <a:cubicBezTo>
                  <a:pt x="0" y="665"/>
                  <a:pt x="99" y="560"/>
                  <a:pt x="225" y="550"/>
                </a:cubicBezTo>
                <a:cubicBezTo>
                  <a:pt x="214" y="526"/>
                  <a:pt x="209" y="500"/>
                  <a:pt x="209" y="472"/>
                </a:cubicBezTo>
                <a:cubicBezTo>
                  <a:pt x="209" y="362"/>
                  <a:pt x="298" y="273"/>
                  <a:pt x="408" y="273"/>
                </a:cubicBezTo>
                <a:cubicBezTo>
                  <a:pt x="438" y="273"/>
                  <a:pt x="467" y="280"/>
                  <a:pt x="492" y="291"/>
                </a:cubicBezTo>
                <a:cubicBezTo>
                  <a:pt x="514" y="127"/>
                  <a:pt x="654" y="0"/>
                  <a:pt x="824" y="0"/>
                </a:cubicBezTo>
                <a:cubicBezTo>
                  <a:pt x="1010" y="0"/>
                  <a:pt x="1160" y="151"/>
                  <a:pt x="1160" y="336"/>
                </a:cubicBezTo>
                <a:cubicBezTo>
                  <a:pt x="1160" y="355"/>
                  <a:pt x="1158" y="374"/>
                  <a:pt x="1155" y="392"/>
                </a:cubicBezTo>
                <a:cubicBezTo>
                  <a:pt x="1166" y="391"/>
                  <a:pt x="1177" y="390"/>
                  <a:pt x="1189" y="390"/>
                </a:cubicBezTo>
                <a:cubicBezTo>
                  <a:pt x="1367" y="390"/>
                  <a:pt x="1512" y="535"/>
                  <a:pt x="1512" y="713"/>
                </a:cubicBezTo>
                <a:close/>
                <a:moveTo>
                  <a:pt x="1040" y="703"/>
                </a:moveTo>
                <a:cubicBezTo>
                  <a:pt x="1048" y="676"/>
                  <a:pt x="1053" y="647"/>
                  <a:pt x="1053" y="618"/>
                </a:cubicBezTo>
                <a:cubicBezTo>
                  <a:pt x="1053" y="589"/>
                  <a:pt x="1048" y="560"/>
                  <a:pt x="1040" y="533"/>
                </a:cubicBezTo>
                <a:cubicBezTo>
                  <a:pt x="1070" y="514"/>
                  <a:pt x="1080" y="474"/>
                  <a:pt x="1062" y="443"/>
                </a:cubicBezTo>
                <a:cubicBezTo>
                  <a:pt x="1044" y="412"/>
                  <a:pt x="1004" y="400"/>
                  <a:pt x="972" y="416"/>
                </a:cubicBezTo>
                <a:cubicBezTo>
                  <a:pt x="934" y="375"/>
                  <a:pt x="883" y="345"/>
                  <a:pt x="826" y="332"/>
                </a:cubicBezTo>
                <a:cubicBezTo>
                  <a:pt x="824" y="296"/>
                  <a:pt x="795" y="268"/>
                  <a:pt x="759" y="268"/>
                </a:cubicBezTo>
                <a:cubicBezTo>
                  <a:pt x="722" y="268"/>
                  <a:pt x="693" y="296"/>
                  <a:pt x="691" y="332"/>
                </a:cubicBezTo>
                <a:cubicBezTo>
                  <a:pt x="634" y="345"/>
                  <a:pt x="583" y="375"/>
                  <a:pt x="545" y="416"/>
                </a:cubicBezTo>
                <a:cubicBezTo>
                  <a:pt x="513" y="400"/>
                  <a:pt x="473" y="412"/>
                  <a:pt x="455" y="443"/>
                </a:cubicBezTo>
                <a:cubicBezTo>
                  <a:pt x="437" y="474"/>
                  <a:pt x="447" y="514"/>
                  <a:pt x="477" y="533"/>
                </a:cubicBezTo>
                <a:cubicBezTo>
                  <a:pt x="469" y="560"/>
                  <a:pt x="464" y="589"/>
                  <a:pt x="464" y="618"/>
                </a:cubicBezTo>
                <a:cubicBezTo>
                  <a:pt x="464" y="647"/>
                  <a:pt x="469" y="676"/>
                  <a:pt x="477" y="703"/>
                </a:cubicBezTo>
                <a:cubicBezTo>
                  <a:pt x="447" y="722"/>
                  <a:pt x="437" y="762"/>
                  <a:pt x="455" y="793"/>
                </a:cubicBezTo>
                <a:cubicBezTo>
                  <a:pt x="473" y="825"/>
                  <a:pt x="513" y="836"/>
                  <a:pt x="545" y="820"/>
                </a:cubicBezTo>
                <a:cubicBezTo>
                  <a:pt x="584" y="861"/>
                  <a:pt x="634" y="891"/>
                  <a:pt x="691" y="904"/>
                </a:cubicBezTo>
                <a:cubicBezTo>
                  <a:pt x="693" y="940"/>
                  <a:pt x="722" y="968"/>
                  <a:pt x="759" y="968"/>
                </a:cubicBezTo>
                <a:cubicBezTo>
                  <a:pt x="795" y="968"/>
                  <a:pt x="824" y="940"/>
                  <a:pt x="826" y="904"/>
                </a:cubicBezTo>
                <a:cubicBezTo>
                  <a:pt x="883" y="891"/>
                  <a:pt x="934" y="861"/>
                  <a:pt x="972" y="820"/>
                </a:cubicBezTo>
                <a:cubicBezTo>
                  <a:pt x="1004" y="836"/>
                  <a:pt x="1044" y="825"/>
                  <a:pt x="1062" y="793"/>
                </a:cubicBezTo>
                <a:cubicBezTo>
                  <a:pt x="1080" y="762"/>
                  <a:pt x="1070" y="722"/>
                  <a:pt x="1040" y="703"/>
                </a:cubicBezTo>
                <a:close/>
                <a:moveTo>
                  <a:pt x="771" y="403"/>
                </a:moveTo>
                <a:cubicBezTo>
                  <a:pt x="771" y="551"/>
                  <a:pt x="771" y="551"/>
                  <a:pt x="771" y="551"/>
                </a:cubicBezTo>
                <a:cubicBezTo>
                  <a:pt x="786" y="554"/>
                  <a:pt x="800" y="562"/>
                  <a:pt x="810" y="574"/>
                </a:cubicBezTo>
                <a:cubicBezTo>
                  <a:pt x="939" y="500"/>
                  <a:pt x="939" y="500"/>
                  <a:pt x="939" y="500"/>
                </a:cubicBezTo>
                <a:cubicBezTo>
                  <a:pt x="930" y="476"/>
                  <a:pt x="936" y="450"/>
                  <a:pt x="953" y="431"/>
                </a:cubicBezTo>
                <a:cubicBezTo>
                  <a:pt x="918" y="395"/>
                  <a:pt x="873" y="369"/>
                  <a:pt x="823" y="356"/>
                </a:cubicBezTo>
                <a:cubicBezTo>
                  <a:pt x="816" y="380"/>
                  <a:pt x="796" y="398"/>
                  <a:pt x="771" y="403"/>
                </a:cubicBezTo>
                <a:close/>
                <a:moveTo>
                  <a:pt x="564" y="431"/>
                </a:moveTo>
                <a:cubicBezTo>
                  <a:pt x="581" y="450"/>
                  <a:pt x="587" y="476"/>
                  <a:pt x="578" y="500"/>
                </a:cubicBezTo>
                <a:cubicBezTo>
                  <a:pt x="707" y="574"/>
                  <a:pt x="707" y="574"/>
                  <a:pt x="707" y="574"/>
                </a:cubicBezTo>
                <a:cubicBezTo>
                  <a:pt x="717" y="562"/>
                  <a:pt x="731" y="554"/>
                  <a:pt x="746" y="551"/>
                </a:cubicBezTo>
                <a:cubicBezTo>
                  <a:pt x="746" y="403"/>
                  <a:pt x="746" y="403"/>
                  <a:pt x="746" y="403"/>
                </a:cubicBezTo>
                <a:cubicBezTo>
                  <a:pt x="721" y="398"/>
                  <a:pt x="701" y="380"/>
                  <a:pt x="694" y="356"/>
                </a:cubicBezTo>
                <a:cubicBezTo>
                  <a:pt x="644" y="369"/>
                  <a:pt x="599" y="395"/>
                  <a:pt x="564" y="431"/>
                </a:cubicBezTo>
                <a:close/>
                <a:moveTo>
                  <a:pt x="566" y="715"/>
                </a:moveTo>
                <a:cubicBezTo>
                  <a:pt x="695" y="641"/>
                  <a:pt x="695" y="641"/>
                  <a:pt x="695" y="641"/>
                </a:cubicBezTo>
                <a:cubicBezTo>
                  <a:pt x="692" y="634"/>
                  <a:pt x="690" y="626"/>
                  <a:pt x="690" y="618"/>
                </a:cubicBezTo>
                <a:cubicBezTo>
                  <a:pt x="690" y="610"/>
                  <a:pt x="692" y="602"/>
                  <a:pt x="695" y="595"/>
                </a:cubicBezTo>
                <a:cubicBezTo>
                  <a:pt x="566" y="521"/>
                  <a:pt x="566" y="521"/>
                  <a:pt x="566" y="521"/>
                </a:cubicBezTo>
                <a:cubicBezTo>
                  <a:pt x="549" y="540"/>
                  <a:pt x="524" y="548"/>
                  <a:pt x="499" y="543"/>
                </a:cubicBezTo>
                <a:cubicBezTo>
                  <a:pt x="492" y="567"/>
                  <a:pt x="488" y="592"/>
                  <a:pt x="488" y="618"/>
                </a:cubicBezTo>
                <a:cubicBezTo>
                  <a:pt x="488" y="644"/>
                  <a:pt x="492" y="669"/>
                  <a:pt x="499" y="693"/>
                </a:cubicBezTo>
                <a:cubicBezTo>
                  <a:pt x="524" y="688"/>
                  <a:pt x="549" y="696"/>
                  <a:pt x="566" y="715"/>
                </a:cubicBezTo>
                <a:close/>
                <a:moveTo>
                  <a:pt x="746" y="833"/>
                </a:moveTo>
                <a:cubicBezTo>
                  <a:pt x="746" y="685"/>
                  <a:pt x="746" y="685"/>
                  <a:pt x="746" y="685"/>
                </a:cubicBezTo>
                <a:cubicBezTo>
                  <a:pt x="731" y="682"/>
                  <a:pt x="717" y="674"/>
                  <a:pt x="707" y="662"/>
                </a:cubicBezTo>
                <a:cubicBezTo>
                  <a:pt x="578" y="736"/>
                  <a:pt x="578" y="736"/>
                  <a:pt x="578" y="736"/>
                </a:cubicBezTo>
                <a:cubicBezTo>
                  <a:pt x="587" y="760"/>
                  <a:pt x="581" y="786"/>
                  <a:pt x="564" y="805"/>
                </a:cubicBezTo>
                <a:cubicBezTo>
                  <a:pt x="599" y="841"/>
                  <a:pt x="644" y="867"/>
                  <a:pt x="694" y="880"/>
                </a:cubicBezTo>
                <a:cubicBezTo>
                  <a:pt x="701" y="856"/>
                  <a:pt x="721" y="838"/>
                  <a:pt x="746" y="833"/>
                </a:cubicBezTo>
                <a:close/>
                <a:moveTo>
                  <a:pt x="953" y="805"/>
                </a:moveTo>
                <a:cubicBezTo>
                  <a:pt x="936" y="786"/>
                  <a:pt x="930" y="760"/>
                  <a:pt x="939" y="736"/>
                </a:cubicBezTo>
                <a:cubicBezTo>
                  <a:pt x="810" y="662"/>
                  <a:pt x="810" y="662"/>
                  <a:pt x="810" y="662"/>
                </a:cubicBezTo>
                <a:cubicBezTo>
                  <a:pt x="800" y="674"/>
                  <a:pt x="786" y="682"/>
                  <a:pt x="771" y="685"/>
                </a:cubicBezTo>
                <a:cubicBezTo>
                  <a:pt x="771" y="833"/>
                  <a:pt x="771" y="833"/>
                  <a:pt x="771" y="833"/>
                </a:cubicBezTo>
                <a:cubicBezTo>
                  <a:pt x="796" y="838"/>
                  <a:pt x="816" y="856"/>
                  <a:pt x="823" y="880"/>
                </a:cubicBezTo>
                <a:cubicBezTo>
                  <a:pt x="873" y="867"/>
                  <a:pt x="918" y="841"/>
                  <a:pt x="953" y="805"/>
                </a:cubicBezTo>
                <a:close/>
                <a:moveTo>
                  <a:pt x="1029" y="618"/>
                </a:moveTo>
                <a:cubicBezTo>
                  <a:pt x="1029" y="592"/>
                  <a:pt x="1025" y="567"/>
                  <a:pt x="1018" y="543"/>
                </a:cubicBezTo>
                <a:cubicBezTo>
                  <a:pt x="993" y="548"/>
                  <a:pt x="968" y="540"/>
                  <a:pt x="951" y="521"/>
                </a:cubicBezTo>
                <a:cubicBezTo>
                  <a:pt x="822" y="595"/>
                  <a:pt x="822" y="595"/>
                  <a:pt x="822" y="595"/>
                </a:cubicBezTo>
                <a:cubicBezTo>
                  <a:pt x="825" y="602"/>
                  <a:pt x="827" y="610"/>
                  <a:pt x="827" y="618"/>
                </a:cubicBezTo>
                <a:cubicBezTo>
                  <a:pt x="827" y="626"/>
                  <a:pt x="825" y="634"/>
                  <a:pt x="822" y="641"/>
                </a:cubicBezTo>
                <a:cubicBezTo>
                  <a:pt x="951" y="715"/>
                  <a:pt x="951" y="715"/>
                  <a:pt x="951" y="715"/>
                </a:cubicBezTo>
                <a:cubicBezTo>
                  <a:pt x="968" y="696"/>
                  <a:pt x="993" y="688"/>
                  <a:pt x="1018" y="693"/>
                </a:cubicBezTo>
                <a:cubicBezTo>
                  <a:pt x="1025" y="669"/>
                  <a:pt x="1029" y="644"/>
                  <a:pt x="1029" y="618"/>
                </a:cubicBezTo>
                <a:close/>
                <a:moveTo>
                  <a:pt x="759" y="302"/>
                </a:moveTo>
                <a:cubicBezTo>
                  <a:pt x="740" y="302"/>
                  <a:pt x="724" y="317"/>
                  <a:pt x="724" y="336"/>
                </a:cubicBezTo>
                <a:cubicBezTo>
                  <a:pt x="724" y="355"/>
                  <a:pt x="740" y="370"/>
                  <a:pt x="759" y="370"/>
                </a:cubicBezTo>
                <a:cubicBezTo>
                  <a:pt x="777" y="370"/>
                  <a:pt x="793" y="355"/>
                  <a:pt x="793" y="336"/>
                </a:cubicBezTo>
                <a:cubicBezTo>
                  <a:pt x="793" y="317"/>
                  <a:pt x="777" y="302"/>
                  <a:pt x="759" y="302"/>
                </a:cubicBezTo>
                <a:close/>
                <a:moveTo>
                  <a:pt x="759" y="584"/>
                </a:moveTo>
                <a:cubicBezTo>
                  <a:pt x="740" y="584"/>
                  <a:pt x="724" y="599"/>
                  <a:pt x="724" y="618"/>
                </a:cubicBezTo>
                <a:cubicBezTo>
                  <a:pt x="724" y="637"/>
                  <a:pt x="740" y="652"/>
                  <a:pt x="759" y="652"/>
                </a:cubicBezTo>
                <a:cubicBezTo>
                  <a:pt x="777" y="652"/>
                  <a:pt x="793" y="637"/>
                  <a:pt x="793" y="618"/>
                </a:cubicBezTo>
                <a:cubicBezTo>
                  <a:pt x="793" y="599"/>
                  <a:pt x="777" y="584"/>
                  <a:pt x="759" y="584"/>
                </a:cubicBezTo>
                <a:close/>
                <a:moveTo>
                  <a:pt x="485" y="460"/>
                </a:moveTo>
                <a:cubicBezTo>
                  <a:pt x="475" y="476"/>
                  <a:pt x="481" y="497"/>
                  <a:pt x="497" y="506"/>
                </a:cubicBezTo>
                <a:cubicBezTo>
                  <a:pt x="513" y="516"/>
                  <a:pt x="534" y="510"/>
                  <a:pt x="544" y="494"/>
                </a:cubicBezTo>
                <a:cubicBezTo>
                  <a:pt x="553" y="478"/>
                  <a:pt x="547" y="457"/>
                  <a:pt x="531" y="447"/>
                </a:cubicBezTo>
                <a:cubicBezTo>
                  <a:pt x="515" y="438"/>
                  <a:pt x="494" y="444"/>
                  <a:pt x="485" y="460"/>
                </a:cubicBezTo>
                <a:close/>
                <a:moveTo>
                  <a:pt x="485" y="776"/>
                </a:moveTo>
                <a:cubicBezTo>
                  <a:pt x="494" y="792"/>
                  <a:pt x="515" y="798"/>
                  <a:pt x="531" y="789"/>
                </a:cubicBezTo>
                <a:cubicBezTo>
                  <a:pt x="547" y="779"/>
                  <a:pt x="553" y="758"/>
                  <a:pt x="544" y="742"/>
                </a:cubicBezTo>
                <a:cubicBezTo>
                  <a:pt x="534" y="726"/>
                  <a:pt x="513" y="720"/>
                  <a:pt x="497" y="730"/>
                </a:cubicBezTo>
                <a:cubicBezTo>
                  <a:pt x="481" y="739"/>
                  <a:pt x="475" y="760"/>
                  <a:pt x="485" y="776"/>
                </a:cubicBezTo>
                <a:close/>
                <a:moveTo>
                  <a:pt x="759" y="934"/>
                </a:moveTo>
                <a:cubicBezTo>
                  <a:pt x="777" y="934"/>
                  <a:pt x="793" y="919"/>
                  <a:pt x="793" y="900"/>
                </a:cubicBezTo>
                <a:cubicBezTo>
                  <a:pt x="793" y="881"/>
                  <a:pt x="777" y="866"/>
                  <a:pt x="759" y="866"/>
                </a:cubicBezTo>
                <a:cubicBezTo>
                  <a:pt x="740" y="866"/>
                  <a:pt x="724" y="881"/>
                  <a:pt x="724" y="900"/>
                </a:cubicBezTo>
                <a:cubicBezTo>
                  <a:pt x="724" y="919"/>
                  <a:pt x="740" y="934"/>
                  <a:pt x="759" y="934"/>
                </a:cubicBezTo>
                <a:close/>
                <a:moveTo>
                  <a:pt x="1032" y="776"/>
                </a:moveTo>
                <a:cubicBezTo>
                  <a:pt x="1042" y="760"/>
                  <a:pt x="1036" y="739"/>
                  <a:pt x="1020" y="730"/>
                </a:cubicBezTo>
                <a:cubicBezTo>
                  <a:pt x="1004" y="720"/>
                  <a:pt x="983" y="726"/>
                  <a:pt x="973" y="742"/>
                </a:cubicBezTo>
                <a:cubicBezTo>
                  <a:pt x="964" y="758"/>
                  <a:pt x="970" y="779"/>
                  <a:pt x="986" y="789"/>
                </a:cubicBezTo>
                <a:cubicBezTo>
                  <a:pt x="1002" y="798"/>
                  <a:pt x="1023" y="792"/>
                  <a:pt x="1032" y="776"/>
                </a:cubicBezTo>
                <a:close/>
                <a:moveTo>
                  <a:pt x="1032" y="460"/>
                </a:moveTo>
                <a:cubicBezTo>
                  <a:pt x="1023" y="444"/>
                  <a:pt x="1002" y="438"/>
                  <a:pt x="986" y="447"/>
                </a:cubicBezTo>
                <a:cubicBezTo>
                  <a:pt x="970" y="457"/>
                  <a:pt x="964" y="478"/>
                  <a:pt x="973" y="494"/>
                </a:cubicBezTo>
                <a:cubicBezTo>
                  <a:pt x="983" y="510"/>
                  <a:pt x="1004" y="516"/>
                  <a:pt x="1020" y="506"/>
                </a:cubicBezTo>
                <a:cubicBezTo>
                  <a:pt x="1036" y="497"/>
                  <a:pt x="1042" y="476"/>
                  <a:pt x="1032" y="460"/>
                </a:cubicBezTo>
                <a:close/>
                <a:moveTo>
                  <a:pt x="759" y="382"/>
                </a:moveTo>
                <a:cubicBezTo>
                  <a:pt x="759" y="382"/>
                  <a:pt x="759" y="382"/>
                  <a:pt x="759" y="382"/>
                </a:cubicBezTo>
              </a:path>
            </a:pathLst>
          </a:custGeom>
          <a:solidFill>
            <a:srgbClr val="BA83B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角丸四角形 46">
            <a:extLst>
              <a:ext uri="{FF2B5EF4-FFF2-40B4-BE49-F238E27FC236}">
                <a16:creationId xmlns:a16="http://schemas.microsoft.com/office/drawing/2014/main" id="{5208EDF4-0121-2813-0530-76C30DFC957D}"/>
              </a:ext>
            </a:extLst>
          </p:cNvPr>
          <p:cNvSpPr/>
          <p:nvPr/>
        </p:nvSpPr>
        <p:spPr>
          <a:xfrm>
            <a:off x="411040" y="1347724"/>
            <a:ext cx="1307468" cy="1132989"/>
          </a:xfrm>
          <a:prstGeom prst="roundRect">
            <a:avLst/>
          </a:prstGeom>
          <a:solidFill>
            <a:schemeClr val="bg2"/>
          </a:solidFill>
          <a:ln>
            <a:solidFill>
              <a:srgbClr val="2E7DC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1" name="角丸四角形 47">
            <a:extLst>
              <a:ext uri="{FF2B5EF4-FFF2-40B4-BE49-F238E27FC236}">
                <a16:creationId xmlns:a16="http://schemas.microsoft.com/office/drawing/2014/main" id="{C61D312F-69B3-F879-CABF-51BDBFEAEEED}"/>
              </a:ext>
            </a:extLst>
          </p:cNvPr>
          <p:cNvSpPr/>
          <p:nvPr/>
        </p:nvSpPr>
        <p:spPr>
          <a:xfrm>
            <a:off x="499022" y="1948893"/>
            <a:ext cx="1136929" cy="470104"/>
          </a:xfrm>
          <a:prstGeom prst="roundRect">
            <a:avLst>
              <a:gd name="adj" fmla="val 0"/>
            </a:avLst>
          </a:prstGeom>
          <a:solidFill>
            <a:srgbClr val="2E7DC2"/>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en-US" altLang="ja-JP" sz="1400" kern="0">
                <a:solidFill>
                  <a:srgbClr val="FFFFFF"/>
                </a:solidFill>
                <a:latin typeface="メイリオ"/>
                <a:ea typeface="メイリオ"/>
              </a:rPr>
              <a:t>AI-OCR</a:t>
            </a:r>
          </a:p>
          <a:p>
            <a:pPr algn="ctr" defTabSz="685766">
              <a:defRPr/>
            </a:pPr>
            <a:r>
              <a:rPr kumimoji="0" lang="en-US" altLang="ja-JP" sz="700" kern="0">
                <a:solidFill>
                  <a:srgbClr val="FFFFFF"/>
                </a:solidFill>
                <a:latin typeface="メイリオ"/>
                <a:ea typeface="メイリオ"/>
              </a:rPr>
              <a:t>(</a:t>
            </a:r>
            <a:r>
              <a:rPr kumimoji="0" lang="ja-JP" altLang="en-US" sz="700" kern="0">
                <a:solidFill>
                  <a:srgbClr val="FFFFFF"/>
                </a:solidFill>
                <a:latin typeface="メイリオ"/>
                <a:ea typeface="メイリオ"/>
              </a:rPr>
              <a:t>請求書・請求書明細</a:t>
            </a:r>
            <a:r>
              <a:rPr kumimoji="0" lang="en-US" altLang="ja-JP" sz="700" kern="0">
                <a:solidFill>
                  <a:srgbClr val="FFFFFF"/>
                </a:solidFill>
                <a:latin typeface="メイリオ"/>
                <a:ea typeface="メイリオ"/>
              </a:rPr>
              <a:t>)</a:t>
            </a:r>
          </a:p>
        </p:txBody>
      </p:sp>
      <p:sp>
        <p:nvSpPr>
          <p:cNvPr id="82" name="Freeform 27">
            <a:extLst>
              <a:ext uri="{FF2B5EF4-FFF2-40B4-BE49-F238E27FC236}">
                <a16:creationId xmlns:a16="http://schemas.microsoft.com/office/drawing/2014/main" id="{5FB4B04A-5EDE-7634-BFBE-92F8ECD495EC}"/>
              </a:ext>
            </a:extLst>
          </p:cNvPr>
          <p:cNvSpPr>
            <a:spLocks noEditPoints="1"/>
          </p:cNvSpPr>
          <p:nvPr/>
        </p:nvSpPr>
        <p:spPr bwMode="auto">
          <a:xfrm>
            <a:off x="798554" y="1368184"/>
            <a:ext cx="530593" cy="531595"/>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2E7DC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角丸四角形 46">
            <a:extLst>
              <a:ext uri="{FF2B5EF4-FFF2-40B4-BE49-F238E27FC236}">
                <a16:creationId xmlns:a16="http://schemas.microsoft.com/office/drawing/2014/main" id="{662E80B9-BFE2-5F48-054A-9BE0873CE186}"/>
              </a:ext>
            </a:extLst>
          </p:cNvPr>
          <p:cNvSpPr/>
          <p:nvPr/>
        </p:nvSpPr>
        <p:spPr>
          <a:xfrm>
            <a:off x="411040" y="3250661"/>
            <a:ext cx="1307468" cy="1132989"/>
          </a:xfrm>
          <a:prstGeom prst="roundRect">
            <a:avLst/>
          </a:prstGeom>
          <a:solidFill>
            <a:schemeClr val="bg1"/>
          </a:solidFill>
          <a:ln>
            <a:solidFill>
              <a:srgbClr val="54C3F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4" name="角丸四角形 47">
            <a:extLst>
              <a:ext uri="{FF2B5EF4-FFF2-40B4-BE49-F238E27FC236}">
                <a16:creationId xmlns:a16="http://schemas.microsoft.com/office/drawing/2014/main" id="{91CA6FB3-CBFE-1A25-AC5E-EE65037EB539}"/>
              </a:ext>
            </a:extLst>
          </p:cNvPr>
          <p:cNvSpPr/>
          <p:nvPr/>
        </p:nvSpPr>
        <p:spPr>
          <a:xfrm>
            <a:off x="499023" y="3851830"/>
            <a:ext cx="1136928" cy="470104"/>
          </a:xfrm>
          <a:prstGeom prst="roundRect">
            <a:avLst>
              <a:gd name="adj" fmla="val 0"/>
            </a:avLst>
          </a:prstGeom>
          <a:solidFill>
            <a:srgbClr val="54C3F1"/>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ja-JP" altLang="en-US" sz="1400" kern="0">
                <a:solidFill>
                  <a:srgbClr val="FFFFFF"/>
                </a:solidFill>
                <a:latin typeface="メイリオ"/>
                <a:ea typeface="メイリオ"/>
              </a:rPr>
              <a:t>証憑管理</a:t>
            </a:r>
            <a:endParaRPr kumimoji="0" lang="en-US" altLang="ja-JP" sz="1400" kern="0">
              <a:solidFill>
                <a:srgbClr val="FFFFFF"/>
              </a:solidFill>
              <a:latin typeface="メイリオ"/>
              <a:ea typeface="メイリオ"/>
            </a:endParaRPr>
          </a:p>
          <a:p>
            <a:pPr algn="ctr" defTabSz="685766">
              <a:defRPr/>
            </a:pPr>
            <a:r>
              <a:rPr kumimoji="0" lang="en-US" altLang="ja-JP" sz="1400" kern="0">
                <a:solidFill>
                  <a:srgbClr val="FFFFFF"/>
                </a:solidFill>
                <a:latin typeface="メイリオ"/>
                <a:ea typeface="メイリオ"/>
              </a:rPr>
              <a:t>e</a:t>
            </a:r>
            <a:r>
              <a:rPr kumimoji="0" lang="ja-JP" altLang="en-US" sz="1400" kern="0">
                <a:solidFill>
                  <a:srgbClr val="FFFFFF"/>
                </a:solidFill>
                <a:latin typeface="メイリオ"/>
                <a:ea typeface="メイリオ"/>
              </a:rPr>
              <a:t>文書対応</a:t>
            </a:r>
            <a:endParaRPr kumimoji="0" lang="en-US" altLang="ja-JP" sz="1400" kern="0">
              <a:solidFill>
                <a:srgbClr val="FFFFFF"/>
              </a:solidFill>
              <a:latin typeface="メイリオ"/>
              <a:ea typeface="メイリオ"/>
            </a:endParaRPr>
          </a:p>
        </p:txBody>
      </p:sp>
      <p:sp>
        <p:nvSpPr>
          <p:cNvPr id="89" name="テキスト ボックス 88">
            <a:extLst>
              <a:ext uri="{FF2B5EF4-FFF2-40B4-BE49-F238E27FC236}">
                <a16:creationId xmlns:a16="http://schemas.microsoft.com/office/drawing/2014/main" id="{487E9822-13D6-89B6-296B-864A0186A90B}"/>
              </a:ext>
            </a:extLst>
          </p:cNvPr>
          <p:cNvSpPr txBox="1"/>
          <p:nvPr/>
        </p:nvSpPr>
        <p:spPr>
          <a:xfrm>
            <a:off x="1765476" y="1347723"/>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請求書入力の自動化</a:t>
            </a:r>
            <a:endParaRPr lang="en-US" altLang="ja-JP" sz="2000" b="1"/>
          </a:p>
        </p:txBody>
      </p:sp>
      <p:sp>
        <p:nvSpPr>
          <p:cNvPr id="90" name="テキスト ボックス 89">
            <a:extLst>
              <a:ext uri="{FF2B5EF4-FFF2-40B4-BE49-F238E27FC236}">
                <a16:creationId xmlns:a16="http://schemas.microsoft.com/office/drawing/2014/main" id="{34F9F39A-74AD-742C-3B8B-4E4DEC3C9C6B}"/>
              </a:ext>
            </a:extLst>
          </p:cNvPr>
          <p:cNvSpPr txBox="1"/>
          <p:nvPr/>
        </p:nvSpPr>
        <p:spPr>
          <a:xfrm>
            <a:off x="1906462" y="1845528"/>
            <a:ext cx="721869" cy="676835"/>
          </a:xfrm>
          <a:prstGeom prst="rect">
            <a:avLst/>
          </a:prstGeom>
          <a:noFill/>
        </p:spPr>
        <p:txBody>
          <a:bodyPr wrap="none" rtlCol="0">
            <a:noAutofit/>
          </a:bodyPr>
          <a:lstStyle/>
          <a:p>
            <a:pPr algn="ctr">
              <a:spcBef>
                <a:spcPts val="300"/>
              </a:spcBef>
              <a:buClr>
                <a:schemeClr val="tx2"/>
              </a:buClr>
            </a:pPr>
            <a:r>
              <a:rPr kumimoji="1" lang="en-US" altLang="ja-JP" sz="1600"/>
              <a:t>OCR</a:t>
            </a:r>
          </a:p>
          <a:p>
            <a:pPr algn="ctr">
              <a:spcBef>
                <a:spcPts val="300"/>
              </a:spcBef>
              <a:buClr>
                <a:schemeClr val="tx2"/>
              </a:buClr>
            </a:pPr>
            <a:r>
              <a:rPr lang="ja-JP" altLang="en-US" sz="1600"/>
              <a:t>読取</a:t>
            </a:r>
            <a:endParaRPr kumimoji="1" lang="ja-JP" altLang="en-US" sz="1600"/>
          </a:p>
        </p:txBody>
      </p:sp>
      <p:sp>
        <p:nvSpPr>
          <p:cNvPr id="91" name="テキスト ボックス 90">
            <a:extLst>
              <a:ext uri="{FF2B5EF4-FFF2-40B4-BE49-F238E27FC236}">
                <a16:creationId xmlns:a16="http://schemas.microsoft.com/office/drawing/2014/main" id="{F548D15B-E3C7-A706-EC0D-00CB9BE52DBA}"/>
              </a:ext>
            </a:extLst>
          </p:cNvPr>
          <p:cNvSpPr txBox="1"/>
          <p:nvPr/>
        </p:nvSpPr>
        <p:spPr>
          <a:xfrm>
            <a:off x="2750987" y="1845528"/>
            <a:ext cx="721869" cy="676835"/>
          </a:xfrm>
          <a:prstGeom prst="rect">
            <a:avLst/>
          </a:prstGeom>
          <a:noFill/>
        </p:spPr>
        <p:txBody>
          <a:bodyPr wrap="none" rtlCol="0">
            <a:noAutofit/>
          </a:bodyPr>
          <a:lstStyle/>
          <a:p>
            <a:pPr algn="ctr">
              <a:spcBef>
                <a:spcPts val="300"/>
              </a:spcBef>
              <a:buClr>
                <a:schemeClr val="tx2"/>
              </a:buClr>
            </a:pPr>
            <a:r>
              <a:rPr lang="ja-JP" altLang="en-US" sz="1600"/>
              <a:t>伝票</a:t>
            </a:r>
            <a:endParaRPr lang="en-US" altLang="ja-JP" sz="1600"/>
          </a:p>
          <a:p>
            <a:pPr algn="ctr">
              <a:spcBef>
                <a:spcPts val="300"/>
              </a:spcBef>
              <a:buClr>
                <a:schemeClr val="tx2"/>
              </a:buClr>
            </a:pPr>
            <a:r>
              <a:rPr kumimoji="1" lang="ja-JP" altLang="en-US" sz="1600"/>
              <a:t>起票</a:t>
            </a:r>
            <a:endParaRPr kumimoji="1" lang="en-US" altLang="ja-JP" sz="1600"/>
          </a:p>
        </p:txBody>
      </p:sp>
      <p:sp>
        <p:nvSpPr>
          <p:cNvPr id="92" name="テキスト ボックス 91">
            <a:extLst>
              <a:ext uri="{FF2B5EF4-FFF2-40B4-BE49-F238E27FC236}">
                <a16:creationId xmlns:a16="http://schemas.microsoft.com/office/drawing/2014/main" id="{5D659212-471D-F58C-F7C3-147AF00D8E69}"/>
              </a:ext>
            </a:extLst>
          </p:cNvPr>
          <p:cNvSpPr txBox="1"/>
          <p:nvPr/>
        </p:nvSpPr>
        <p:spPr>
          <a:xfrm>
            <a:off x="3598103" y="1845528"/>
            <a:ext cx="721869" cy="676835"/>
          </a:xfrm>
          <a:prstGeom prst="rect">
            <a:avLst/>
          </a:prstGeom>
          <a:noFill/>
        </p:spPr>
        <p:txBody>
          <a:bodyPr wrap="none" rtlCol="0">
            <a:noAutofit/>
          </a:bodyPr>
          <a:lstStyle/>
          <a:p>
            <a:pPr algn="ctr">
              <a:spcBef>
                <a:spcPts val="300"/>
              </a:spcBef>
              <a:buClr>
                <a:schemeClr val="tx2"/>
              </a:buClr>
            </a:pPr>
            <a:r>
              <a:rPr lang="ja-JP" altLang="en-US" sz="1600"/>
              <a:t>証憑</a:t>
            </a:r>
            <a:endParaRPr lang="en-US" altLang="ja-JP" sz="1600"/>
          </a:p>
          <a:p>
            <a:pPr algn="ctr">
              <a:spcBef>
                <a:spcPts val="300"/>
              </a:spcBef>
              <a:buClr>
                <a:schemeClr val="tx2"/>
              </a:buClr>
            </a:pPr>
            <a:r>
              <a:rPr kumimoji="1" lang="ja-JP" altLang="en-US" sz="1600"/>
              <a:t>添付</a:t>
            </a:r>
            <a:endParaRPr kumimoji="1" lang="en-US" altLang="ja-JP" sz="1600"/>
          </a:p>
        </p:txBody>
      </p:sp>
      <p:sp>
        <p:nvSpPr>
          <p:cNvPr id="93" name="テキスト ボックス 92">
            <a:extLst>
              <a:ext uri="{FF2B5EF4-FFF2-40B4-BE49-F238E27FC236}">
                <a16:creationId xmlns:a16="http://schemas.microsoft.com/office/drawing/2014/main" id="{67304D26-A05A-EA4D-4C05-188617FF20DB}"/>
              </a:ext>
            </a:extLst>
          </p:cNvPr>
          <p:cNvSpPr txBox="1"/>
          <p:nvPr/>
        </p:nvSpPr>
        <p:spPr>
          <a:xfrm>
            <a:off x="1765476" y="3250659"/>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電帳法への対応</a:t>
            </a:r>
            <a:endParaRPr lang="en-US" altLang="ja-JP" sz="2000" b="1"/>
          </a:p>
        </p:txBody>
      </p:sp>
      <p:sp>
        <p:nvSpPr>
          <p:cNvPr id="94" name="テキスト ボックス 93">
            <a:extLst>
              <a:ext uri="{FF2B5EF4-FFF2-40B4-BE49-F238E27FC236}">
                <a16:creationId xmlns:a16="http://schemas.microsoft.com/office/drawing/2014/main" id="{69A620DD-6CB7-5239-4327-E0E701010C8C}"/>
              </a:ext>
            </a:extLst>
          </p:cNvPr>
          <p:cNvSpPr txBox="1"/>
          <p:nvPr/>
        </p:nvSpPr>
        <p:spPr>
          <a:xfrm>
            <a:off x="6087342" y="1347724"/>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支払業務の電子化</a:t>
            </a:r>
            <a:endParaRPr lang="en-US" altLang="ja-JP" sz="2000" b="1"/>
          </a:p>
        </p:txBody>
      </p:sp>
      <p:sp>
        <p:nvSpPr>
          <p:cNvPr id="96" name="テキスト ボックス 95">
            <a:extLst>
              <a:ext uri="{FF2B5EF4-FFF2-40B4-BE49-F238E27FC236}">
                <a16:creationId xmlns:a16="http://schemas.microsoft.com/office/drawing/2014/main" id="{D7A6EFC2-0EFE-3F5B-F9DD-3A35D6188B9C}"/>
              </a:ext>
            </a:extLst>
          </p:cNvPr>
          <p:cNvSpPr txBox="1"/>
          <p:nvPr/>
        </p:nvSpPr>
        <p:spPr>
          <a:xfrm>
            <a:off x="2032708" y="3748464"/>
            <a:ext cx="2194489" cy="676835"/>
          </a:xfrm>
          <a:prstGeom prst="rect">
            <a:avLst/>
          </a:prstGeom>
          <a:noFill/>
        </p:spPr>
        <p:txBody>
          <a:bodyPr wrap="none" rtlCol="0">
            <a:noAutofit/>
          </a:bodyPr>
          <a:lstStyle/>
          <a:p>
            <a:pPr algn="ctr">
              <a:spcBef>
                <a:spcPts val="300"/>
              </a:spcBef>
              <a:buClr>
                <a:schemeClr val="tx2"/>
              </a:buClr>
            </a:pPr>
            <a:r>
              <a:rPr lang="ja-JP" altLang="en-US" sz="1600"/>
              <a:t>電子取引・スキャナ保存</a:t>
            </a:r>
            <a:endParaRPr lang="en-US" altLang="ja-JP" sz="1600"/>
          </a:p>
          <a:p>
            <a:pPr algn="ctr">
              <a:spcBef>
                <a:spcPts val="300"/>
              </a:spcBef>
              <a:buClr>
                <a:schemeClr val="tx2"/>
              </a:buClr>
            </a:pPr>
            <a:r>
              <a:rPr kumimoji="1" lang="ja-JP" altLang="en-US" sz="1600"/>
              <a:t>タイムスタンプの付与</a:t>
            </a:r>
            <a:endParaRPr kumimoji="1" lang="en-US" altLang="ja-JP" sz="1600"/>
          </a:p>
        </p:txBody>
      </p:sp>
      <p:sp>
        <p:nvSpPr>
          <p:cNvPr id="97" name="テキスト ボックス 96">
            <a:extLst>
              <a:ext uri="{FF2B5EF4-FFF2-40B4-BE49-F238E27FC236}">
                <a16:creationId xmlns:a16="http://schemas.microsoft.com/office/drawing/2014/main" id="{D9DAD43E-0853-4D94-E50B-18B19429A666}"/>
              </a:ext>
            </a:extLst>
          </p:cNvPr>
          <p:cNvSpPr txBox="1"/>
          <p:nvPr/>
        </p:nvSpPr>
        <p:spPr>
          <a:xfrm>
            <a:off x="6354573" y="1845528"/>
            <a:ext cx="2194489" cy="676835"/>
          </a:xfrm>
          <a:prstGeom prst="rect">
            <a:avLst/>
          </a:prstGeom>
          <a:noFill/>
        </p:spPr>
        <p:txBody>
          <a:bodyPr wrap="none" rtlCol="0">
            <a:noAutofit/>
          </a:bodyPr>
          <a:lstStyle/>
          <a:p>
            <a:pPr algn="ctr">
              <a:spcBef>
                <a:spcPts val="300"/>
              </a:spcBef>
              <a:buClr>
                <a:schemeClr val="tx2"/>
              </a:buClr>
            </a:pPr>
            <a:r>
              <a:rPr lang="ja-JP" altLang="en-US" sz="1600"/>
              <a:t>請求データの送受信</a:t>
            </a:r>
            <a:endParaRPr lang="en-US" altLang="ja-JP" sz="1600"/>
          </a:p>
          <a:p>
            <a:pPr algn="ctr">
              <a:spcBef>
                <a:spcPts val="300"/>
              </a:spcBef>
              <a:buClr>
                <a:schemeClr val="tx2"/>
              </a:buClr>
            </a:pPr>
            <a:r>
              <a:rPr lang="ja-JP" altLang="en-US" sz="1600"/>
              <a:t>双方のデジタル化</a:t>
            </a:r>
            <a:endParaRPr lang="en-US" altLang="ja-JP" sz="1600"/>
          </a:p>
        </p:txBody>
      </p:sp>
      <p:sp>
        <p:nvSpPr>
          <p:cNvPr id="98" name="テキスト ボックス 97">
            <a:extLst>
              <a:ext uri="{FF2B5EF4-FFF2-40B4-BE49-F238E27FC236}">
                <a16:creationId xmlns:a16="http://schemas.microsoft.com/office/drawing/2014/main" id="{3B20BBAE-0E41-218E-1F8D-3673CE19F7E0}"/>
              </a:ext>
            </a:extLst>
          </p:cNvPr>
          <p:cNvSpPr txBox="1"/>
          <p:nvPr/>
        </p:nvSpPr>
        <p:spPr>
          <a:xfrm>
            <a:off x="6256145" y="3706813"/>
            <a:ext cx="2391344" cy="676835"/>
          </a:xfrm>
          <a:prstGeom prst="rect">
            <a:avLst/>
          </a:prstGeom>
          <a:noFill/>
        </p:spPr>
        <p:txBody>
          <a:bodyPr wrap="none" rtlCol="0">
            <a:noAutofit/>
          </a:bodyPr>
          <a:lstStyle/>
          <a:p>
            <a:pPr algn="ctr">
              <a:spcBef>
                <a:spcPts val="300"/>
              </a:spcBef>
              <a:buClr>
                <a:schemeClr val="tx2"/>
              </a:buClr>
            </a:pPr>
            <a:r>
              <a:rPr kumimoji="1" lang="ja-JP" altLang="en-US" sz="1600"/>
              <a:t>申請～承認</a:t>
            </a:r>
            <a:r>
              <a:rPr lang="ja-JP" altLang="en-US" sz="1600"/>
              <a:t>まで</a:t>
            </a:r>
            <a:r>
              <a:rPr kumimoji="1" lang="ja-JP" altLang="en-US" sz="1600"/>
              <a:t>ワンストップ</a:t>
            </a:r>
            <a:endParaRPr kumimoji="1" lang="en-US" altLang="ja-JP" sz="1600"/>
          </a:p>
          <a:p>
            <a:pPr algn="ctr">
              <a:spcBef>
                <a:spcPts val="300"/>
              </a:spcBef>
              <a:buClr>
                <a:schemeClr val="tx2"/>
              </a:buClr>
            </a:pPr>
            <a:r>
              <a:rPr kumimoji="1" lang="ja-JP" altLang="en-US" sz="1600"/>
              <a:t>領収書</a:t>
            </a:r>
            <a:r>
              <a:rPr kumimoji="1" lang="en-US" altLang="ja-JP" sz="1600"/>
              <a:t>OCR</a:t>
            </a:r>
            <a:r>
              <a:rPr kumimoji="1" lang="ja-JP" altLang="en-US" sz="1600"/>
              <a:t>読取</a:t>
            </a:r>
            <a:endParaRPr kumimoji="1" lang="en-US" altLang="ja-JP" sz="1600"/>
          </a:p>
        </p:txBody>
      </p:sp>
      <p:sp>
        <p:nvSpPr>
          <p:cNvPr id="99" name="テキスト ボックス 98">
            <a:extLst>
              <a:ext uri="{FF2B5EF4-FFF2-40B4-BE49-F238E27FC236}">
                <a16:creationId xmlns:a16="http://schemas.microsoft.com/office/drawing/2014/main" id="{59FB3E32-2531-959F-B1F2-1FED0C37022F}"/>
              </a:ext>
            </a:extLst>
          </p:cNvPr>
          <p:cNvSpPr txBox="1"/>
          <p:nvPr/>
        </p:nvSpPr>
        <p:spPr>
          <a:xfrm>
            <a:off x="2477654" y="1977343"/>
            <a:ext cx="421420" cy="266668"/>
          </a:xfrm>
          <a:prstGeom prst="rect">
            <a:avLst/>
          </a:prstGeom>
          <a:noFill/>
        </p:spPr>
        <p:txBody>
          <a:bodyPr wrap="none" rtlCol="0">
            <a:noAutofit/>
          </a:bodyPr>
          <a:lstStyle/>
          <a:p>
            <a:pPr algn="ctr">
              <a:lnSpc>
                <a:spcPct val="120000"/>
              </a:lnSpc>
              <a:spcBef>
                <a:spcPts val="300"/>
              </a:spcBef>
              <a:buClr>
                <a:schemeClr val="tx2"/>
              </a:buClr>
            </a:pPr>
            <a:r>
              <a:rPr kumimoji="1" lang="ja-JP" altLang="en-US" sz="2000" b="1"/>
              <a:t>→</a:t>
            </a:r>
          </a:p>
        </p:txBody>
      </p:sp>
      <p:sp>
        <p:nvSpPr>
          <p:cNvPr id="100" name="テキスト ボックス 99">
            <a:extLst>
              <a:ext uri="{FF2B5EF4-FFF2-40B4-BE49-F238E27FC236}">
                <a16:creationId xmlns:a16="http://schemas.microsoft.com/office/drawing/2014/main" id="{0A166C2B-105C-F448-4A64-91B5289F210B}"/>
              </a:ext>
            </a:extLst>
          </p:cNvPr>
          <p:cNvSpPr txBox="1"/>
          <p:nvPr/>
        </p:nvSpPr>
        <p:spPr>
          <a:xfrm>
            <a:off x="3324770" y="1977343"/>
            <a:ext cx="421420" cy="266668"/>
          </a:xfrm>
          <a:prstGeom prst="rect">
            <a:avLst/>
          </a:prstGeom>
          <a:noFill/>
        </p:spPr>
        <p:txBody>
          <a:bodyPr wrap="none" rtlCol="0">
            <a:noAutofit/>
          </a:bodyPr>
          <a:lstStyle/>
          <a:p>
            <a:pPr algn="ctr">
              <a:lnSpc>
                <a:spcPct val="120000"/>
              </a:lnSpc>
              <a:spcBef>
                <a:spcPts val="300"/>
              </a:spcBef>
              <a:buClr>
                <a:schemeClr val="tx2"/>
              </a:buClr>
            </a:pPr>
            <a:r>
              <a:rPr kumimoji="1" lang="ja-JP" altLang="en-US" sz="2000" b="1"/>
              <a:t>→</a:t>
            </a:r>
          </a:p>
        </p:txBody>
      </p:sp>
      <p:sp>
        <p:nvSpPr>
          <p:cNvPr id="101" name="Freeform 9">
            <a:extLst>
              <a:ext uri="{FF2B5EF4-FFF2-40B4-BE49-F238E27FC236}">
                <a16:creationId xmlns:a16="http://schemas.microsoft.com/office/drawing/2014/main" id="{0A42071D-AB22-B4C6-60D5-90FE9D8519CD}"/>
              </a:ext>
            </a:extLst>
          </p:cNvPr>
          <p:cNvSpPr>
            <a:spLocks noEditPoints="1"/>
          </p:cNvSpPr>
          <p:nvPr/>
        </p:nvSpPr>
        <p:spPr bwMode="auto">
          <a:xfrm>
            <a:off x="643858" y="3375825"/>
            <a:ext cx="327027" cy="40318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29">
            <a:extLst>
              <a:ext uri="{FF2B5EF4-FFF2-40B4-BE49-F238E27FC236}">
                <a16:creationId xmlns:a16="http://schemas.microsoft.com/office/drawing/2014/main" id="{2790B347-6D67-7439-18ED-56919C987FF4}"/>
              </a:ext>
            </a:extLst>
          </p:cNvPr>
          <p:cNvSpPr>
            <a:spLocks noChangeAspect="1" noEditPoints="1"/>
          </p:cNvSpPr>
          <p:nvPr/>
        </p:nvSpPr>
        <p:spPr bwMode="auto">
          <a:xfrm>
            <a:off x="1166105" y="3323481"/>
            <a:ext cx="343720" cy="455530"/>
          </a:xfrm>
          <a:custGeom>
            <a:avLst/>
            <a:gdLst>
              <a:gd name="T0" fmla="*/ 64 w 1203"/>
              <a:gd name="T1" fmla="*/ 1645 h 1701"/>
              <a:gd name="T2" fmla="*/ 78 w 1203"/>
              <a:gd name="T3" fmla="*/ 1701 h 1701"/>
              <a:gd name="T4" fmla="*/ 662 w 1203"/>
              <a:gd name="T5" fmla="*/ 558 h 1701"/>
              <a:gd name="T6" fmla="*/ 561 w 1203"/>
              <a:gd name="T7" fmla="*/ 558 h 1701"/>
              <a:gd name="T8" fmla="*/ 1203 w 1203"/>
              <a:gd name="T9" fmla="*/ 718 h 1701"/>
              <a:gd name="T10" fmla="*/ 400 w 1203"/>
              <a:gd name="T11" fmla="*/ 1158 h 1701"/>
              <a:gd name="T12" fmla="*/ 774 w 1203"/>
              <a:gd name="T13" fmla="*/ 1158 h 1701"/>
              <a:gd name="T14" fmla="*/ 833 w 1203"/>
              <a:gd name="T15" fmla="*/ 1091 h 1701"/>
              <a:gd name="T16" fmla="*/ 842 w 1203"/>
              <a:gd name="T17" fmla="*/ 1230 h 1701"/>
              <a:gd name="T18" fmla="*/ 839 w 1203"/>
              <a:gd name="T19" fmla="*/ 1227 h 1701"/>
              <a:gd name="T20" fmla="*/ 934 w 1203"/>
              <a:gd name="T21" fmla="*/ 1164 h 1701"/>
              <a:gd name="T22" fmla="*/ 924 w 1203"/>
              <a:gd name="T23" fmla="*/ 1145 h 1701"/>
              <a:gd name="T24" fmla="*/ 910 w 1203"/>
              <a:gd name="T25" fmla="*/ 1136 h 1701"/>
              <a:gd name="T26" fmla="*/ 975 w 1203"/>
              <a:gd name="T27" fmla="*/ 1152 h 1701"/>
              <a:gd name="T28" fmla="*/ 1023 w 1203"/>
              <a:gd name="T29" fmla="*/ 1208 h 1701"/>
              <a:gd name="T30" fmla="*/ 1061 w 1203"/>
              <a:gd name="T31" fmla="*/ 1070 h 1701"/>
              <a:gd name="T32" fmla="*/ 990 w 1203"/>
              <a:gd name="T33" fmla="*/ 1160 h 1701"/>
              <a:gd name="T34" fmla="*/ 526 w 1203"/>
              <a:gd name="T35" fmla="*/ 1061 h 1701"/>
              <a:gd name="T36" fmla="*/ 515 w 1203"/>
              <a:gd name="T37" fmla="*/ 1164 h 1701"/>
              <a:gd name="T38" fmla="*/ 505 w 1203"/>
              <a:gd name="T39" fmla="*/ 1145 h 1701"/>
              <a:gd name="T40" fmla="*/ 596 w 1203"/>
              <a:gd name="T41" fmla="*/ 1133 h 1701"/>
              <a:gd name="T42" fmla="*/ 531 w 1203"/>
              <a:gd name="T43" fmla="*/ 1147 h 1701"/>
              <a:gd name="T44" fmla="*/ 723 w 1203"/>
              <a:gd name="T45" fmla="*/ 1066 h 1701"/>
              <a:gd name="T46" fmla="*/ 614 w 1203"/>
              <a:gd name="T47" fmla="*/ 1227 h 1701"/>
              <a:gd name="T48" fmla="*/ 628 w 1203"/>
              <a:gd name="T49" fmla="*/ 1083 h 1701"/>
              <a:gd name="T50" fmla="*/ 708 w 1203"/>
              <a:gd name="T51" fmla="*/ 1152 h 1701"/>
              <a:gd name="T52" fmla="*/ 723 w 1203"/>
              <a:gd name="T53" fmla="*/ 1133 h 1701"/>
              <a:gd name="T54" fmla="*/ 198 w 1203"/>
              <a:gd name="T55" fmla="*/ 1211 h 1701"/>
              <a:gd name="T56" fmla="*/ 168 w 1203"/>
              <a:gd name="T57" fmla="*/ 1133 h 1701"/>
              <a:gd name="T58" fmla="*/ 218 w 1203"/>
              <a:gd name="T59" fmla="*/ 1227 h 1701"/>
              <a:gd name="T60" fmla="*/ 217 w 1203"/>
              <a:gd name="T61" fmla="*/ 1089 h 1701"/>
              <a:gd name="T62" fmla="*/ 204 w 1203"/>
              <a:gd name="T63" fmla="*/ 1160 h 1701"/>
              <a:gd name="T64" fmla="*/ 334 w 1203"/>
              <a:gd name="T65" fmla="*/ 1230 h 1701"/>
              <a:gd name="T66" fmla="*/ 274 w 1203"/>
              <a:gd name="T67" fmla="*/ 1145 h 1701"/>
              <a:gd name="T68" fmla="*/ 355 w 1203"/>
              <a:gd name="T69" fmla="*/ 1133 h 1701"/>
              <a:gd name="T70" fmla="*/ 290 w 1203"/>
              <a:gd name="T71" fmla="*/ 1136 h 1701"/>
              <a:gd name="T72" fmla="*/ 322 w 1203"/>
              <a:gd name="T73" fmla="*/ 1298 h 1701"/>
              <a:gd name="T74" fmla="*/ 333 w 1203"/>
              <a:gd name="T75" fmla="*/ 1328 h 1701"/>
              <a:gd name="T76" fmla="*/ 291 w 1203"/>
              <a:gd name="T77" fmla="*/ 1579 h 1701"/>
              <a:gd name="T78" fmla="*/ 285 w 1203"/>
              <a:gd name="T79" fmla="*/ 1585 h 1701"/>
              <a:gd name="T80" fmla="*/ 179 w 1203"/>
              <a:gd name="T81" fmla="*/ 1444 h 1701"/>
              <a:gd name="T82" fmla="*/ 423 w 1203"/>
              <a:gd name="T83" fmla="*/ 1332 h 1701"/>
              <a:gd name="T84" fmla="*/ 500 w 1203"/>
              <a:gd name="T85" fmla="*/ 1439 h 1701"/>
              <a:gd name="T86" fmla="*/ 475 w 1203"/>
              <a:gd name="T87" fmla="*/ 1465 h 1701"/>
              <a:gd name="T88" fmla="*/ 379 w 1203"/>
              <a:gd name="T89" fmla="*/ 1594 h 1701"/>
              <a:gd name="T90" fmla="*/ 389 w 1203"/>
              <a:gd name="T91" fmla="*/ 1546 h 1701"/>
              <a:gd name="T92" fmla="*/ 375 w 1203"/>
              <a:gd name="T93" fmla="*/ 1328 h 1701"/>
              <a:gd name="T94" fmla="*/ 752 w 1203"/>
              <a:gd name="T95" fmla="*/ 1332 h 1701"/>
              <a:gd name="T96" fmla="*/ 847 w 1203"/>
              <a:gd name="T97" fmla="*/ 1465 h 1701"/>
              <a:gd name="T98" fmla="*/ 723 w 1203"/>
              <a:gd name="T99" fmla="*/ 1552 h 1701"/>
              <a:gd name="T100" fmla="*/ 674 w 1203"/>
              <a:gd name="T101" fmla="*/ 1555 h 1701"/>
              <a:gd name="T102" fmla="*/ 745 w 1203"/>
              <a:gd name="T103" fmla="*/ 1337 h 1701"/>
              <a:gd name="T104" fmla="*/ 951 w 1203"/>
              <a:gd name="T105" fmla="*/ 1289 h 1701"/>
              <a:gd name="T106" fmla="*/ 1024 w 1203"/>
              <a:gd name="T107" fmla="*/ 1337 h 1701"/>
              <a:gd name="T108" fmla="*/ 1049 w 1203"/>
              <a:gd name="T109" fmla="*/ 1465 h 1701"/>
              <a:gd name="T110" fmla="*/ 913 w 1203"/>
              <a:gd name="T111" fmla="*/ 1444 h 1701"/>
              <a:gd name="T112" fmla="*/ 913 w 1203"/>
              <a:gd name="T113" fmla="*/ 1439 h 1701"/>
              <a:gd name="T114" fmla="*/ 590 w 1203"/>
              <a:gd name="T115" fmla="*/ 1393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3" h="1701">
                <a:moveTo>
                  <a:pt x="1121" y="998"/>
                </a:moveTo>
                <a:cubicBezTo>
                  <a:pt x="1126" y="998"/>
                  <a:pt x="1129" y="1000"/>
                  <a:pt x="1131" y="1002"/>
                </a:cubicBezTo>
                <a:cubicBezTo>
                  <a:pt x="1132" y="1003"/>
                  <a:pt x="1135" y="1007"/>
                  <a:pt x="1135" y="1012"/>
                </a:cubicBezTo>
                <a:cubicBezTo>
                  <a:pt x="1131" y="1646"/>
                  <a:pt x="1131" y="1646"/>
                  <a:pt x="1131" y="1646"/>
                </a:cubicBezTo>
                <a:cubicBezTo>
                  <a:pt x="1131" y="1653"/>
                  <a:pt x="1124" y="1660"/>
                  <a:pt x="1116" y="1660"/>
                </a:cubicBezTo>
                <a:cubicBezTo>
                  <a:pt x="78" y="1660"/>
                  <a:pt x="78" y="1660"/>
                  <a:pt x="78" y="1660"/>
                </a:cubicBezTo>
                <a:cubicBezTo>
                  <a:pt x="73" y="1660"/>
                  <a:pt x="70" y="1657"/>
                  <a:pt x="68" y="1656"/>
                </a:cubicBezTo>
                <a:cubicBezTo>
                  <a:pt x="66" y="1654"/>
                  <a:pt x="64" y="1651"/>
                  <a:pt x="64" y="1645"/>
                </a:cubicBezTo>
                <a:cubicBezTo>
                  <a:pt x="68" y="1012"/>
                  <a:pt x="68" y="1012"/>
                  <a:pt x="68" y="1012"/>
                </a:cubicBezTo>
                <a:cubicBezTo>
                  <a:pt x="68" y="1004"/>
                  <a:pt x="74" y="998"/>
                  <a:pt x="82" y="998"/>
                </a:cubicBezTo>
                <a:cubicBezTo>
                  <a:pt x="1121" y="998"/>
                  <a:pt x="1121" y="998"/>
                  <a:pt x="1121" y="998"/>
                </a:cubicBezTo>
                <a:moveTo>
                  <a:pt x="1121" y="957"/>
                </a:moveTo>
                <a:cubicBezTo>
                  <a:pt x="82" y="957"/>
                  <a:pt x="82" y="957"/>
                  <a:pt x="82" y="957"/>
                </a:cubicBezTo>
                <a:cubicBezTo>
                  <a:pt x="52" y="957"/>
                  <a:pt x="27" y="981"/>
                  <a:pt x="27" y="1012"/>
                </a:cubicBezTo>
                <a:cubicBezTo>
                  <a:pt x="23" y="1645"/>
                  <a:pt x="23" y="1645"/>
                  <a:pt x="23" y="1645"/>
                </a:cubicBezTo>
                <a:cubicBezTo>
                  <a:pt x="23" y="1676"/>
                  <a:pt x="47" y="1701"/>
                  <a:pt x="78" y="1701"/>
                </a:cubicBezTo>
                <a:cubicBezTo>
                  <a:pt x="1116" y="1701"/>
                  <a:pt x="1116" y="1701"/>
                  <a:pt x="1116" y="1701"/>
                </a:cubicBezTo>
                <a:cubicBezTo>
                  <a:pt x="1147" y="1701"/>
                  <a:pt x="1171" y="1676"/>
                  <a:pt x="1172" y="1646"/>
                </a:cubicBezTo>
                <a:cubicBezTo>
                  <a:pt x="1176" y="1012"/>
                  <a:pt x="1176" y="1012"/>
                  <a:pt x="1176" y="1012"/>
                </a:cubicBezTo>
                <a:cubicBezTo>
                  <a:pt x="1176" y="982"/>
                  <a:pt x="1151" y="957"/>
                  <a:pt x="1121" y="957"/>
                </a:cubicBezTo>
                <a:close/>
                <a:moveTo>
                  <a:pt x="1083" y="598"/>
                </a:moveTo>
                <a:cubicBezTo>
                  <a:pt x="641" y="598"/>
                  <a:pt x="641" y="598"/>
                  <a:pt x="641" y="598"/>
                </a:cubicBezTo>
                <a:cubicBezTo>
                  <a:pt x="641" y="558"/>
                  <a:pt x="641" y="558"/>
                  <a:pt x="641" y="558"/>
                </a:cubicBezTo>
                <a:cubicBezTo>
                  <a:pt x="662" y="558"/>
                  <a:pt x="662" y="558"/>
                  <a:pt x="662" y="558"/>
                </a:cubicBezTo>
                <a:cubicBezTo>
                  <a:pt x="675" y="558"/>
                  <a:pt x="685" y="547"/>
                  <a:pt x="686" y="534"/>
                </a:cubicBezTo>
                <a:cubicBezTo>
                  <a:pt x="702" y="62"/>
                  <a:pt x="702" y="62"/>
                  <a:pt x="702" y="62"/>
                </a:cubicBezTo>
                <a:cubicBezTo>
                  <a:pt x="703" y="28"/>
                  <a:pt x="676" y="0"/>
                  <a:pt x="642" y="0"/>
                </a:cubicBezTo>
                <a:cubicBezTo>
                  <a:pt x="561" y="0"/>
                  <a:pt x="561" y="0"/>
                  <a:pt x="561" y="0"/>
                </a:cubicBezTo>
                <a:cubicBezTo>
                  <a:pt x="527" y="0"/>
                  <a:pt x="500" y="28"/>
                  <a:pt x="501" y="62"/>
                </a:cubicBezTo>
                <a:cubicBezTo>
                  <a:pt x="517" y="534"/>
                  <a:pt x="517" y="534"/>
                  <a:pt x="517" y="534"/>
                </a:cubicBezTo>
                <a:cubicBezTo>
                  <a:pt x="517" y="547"/>
                  <a:pt x="528" y="558"/>
                  <a:pt x="541" y="558"/>
                </a:cubicBezTo>
                <a:cubicBezTo>
                  <a:pt x="561" y="558"/>
                  <a:pt x="561" y="558"/>
                  <a:pt x="561" y="558"/>
                </a:cubicBezTo>
                <a:cubicBezTo>
                  <a:pt x="561" y="598"/>
                  <a:pt x="561" y="598"/>
                  <a:pt x="561" y="598"/>
                </a:cubicBezTo>
                <a:cubicBezTo>
                  <a:pt x="120" y="598"/>
                  <a:pt x="120" y="598"/>
                  <a:pt x="120" y="598"/>
                </a:cubicBezTo>
                <a:cubicBezTo>
                  <a:pt x="54" y="598"/>
                  <a:pt x="0" y="652"/>
                  <a:pt x="0" y="718"/>
                </a:cubicBezTo>
                <a:cubicBezTo>
                  <a:pt x="0" y="837"/>
                  <a:pt x="0" y="837"/>
                  <a:pt x="0" y="837"/>
                </a:cubicBezTo>
                <a:cubicBezTo>
                  <a:pt x="0" y="857"/>
                  <a:pt x="16" y="873"/>
                  <a:pt x="36" y="873"/>
                </a:cubicBezTo>
                <a:cubicBezTo>
                  <a:pt x="1167" y="873"/>
                  <a:pt x="1167" y="873"/>
                  <a:pt x="1167" y="873"/>
                </a:cubicBezTo>
                <a:cubicBezTo>
                  <a:pt x="1187" y="873"/>
                  <a:pt x="1203" y="857"/>
                  <a:pt x="1203" y="837"/>
                </a:cubicBezTo>
                <a:cubicBezTo>
                  <a:pt x="1203" y="718"/>
                  <a:pt x="1203" y="718"/>
                  <a:pt x="1203" y="718"/>
                </a:cubicBezTo>
                <a:cubicBezTo>
                  <a:pt x="1203" y="652"/>
                  <a:pt x="1149" y="598"/>
                  <a:pt x="1083" y="598"/>
                </a:cubicBezTo>
                <a:close/>
                <a:moveTo>
                  <a:pt x="400" y="1158"/>
                </a:moveTo>
                <a:cubicBezTo>
                  <a:pt x="380" y="1200"/>
                  <a:pt x="380" y="1200"/>
                  <a:pt x="380" y="1200"/>
                </a:cubicBezTo>
                <a:cubicBezTo>
                  <a:pt x="388" y="1224"/>
                  <a:pt x="388" y="1224"/>
                  <a:pt x="388" y="1224"/>
                </a:cubicBezTo>
                <a:cubicBezTo>
                  <a:pt x="392" y="1222"/>
                  <a:pt x="396" y="1218"/>
                  <a:pt x="399" y="1213"/>
                </a:cubicBezTo>
                <a:cubicBezTo>
                  <a:pt x="422" y="1167"/>
                  <a:pt x="422" y="1167"/>
                  <a:pt x="422" y="1167"/>
                </a:cubicBezTo>
                <a:cubicBezTo>
                  <a:pt x="416" y="1151"/>
                  <a:pt x="416" y="1151"/>
                  <a:pt x="416" y="1151"/>
                </a:cubicBezTo>
                <a:lnTo>
                  <a:pt x="400" y="1158"/>
                </a:lnTo>
                <a:close/>
                <a:moveTo>
                  <a:pt x="436" y="1138"/>
                </a:moveTo>
                <a:cubicBezTo>
                  <a:pt x="459" y="1091"/>
                  <a:pt x="459" y="1091"/>
                  <a:pt x="459" y="1091"/>
                </a:cubicBezTo>
                <a:cubicBezTo>
                  <a:pt x="462" y="1086"/>
                  <a:pt x="462" y="1081"/>
                  <a:pt x="461" y="1077"/>
                </a:cubicBezTo>
                <a:cubicBezTo>
                  <a:pt x="435" y="1088"/>
                  <a:pt x="435" y="1088"/>
                  <a:pt x="435" y="1088"/>
                </a:cubicBezTo>
                <a:cubicBezTo>
                  <a:pt x="414" y="1129"/>
                  <a:pt x="414" y="1129"/>
                  <a:pt x="414" y="1129"/>
                </a:cubicBezTo>
                <a:cubicBezTo>
                  <a:pt x="420" y="1145"/>
                  <a:pt x="420" y="1145"/>
                  <a:pt x="420" y="1145"/>
                </a:cubicBezTo>
                <a:lnTo>
                  <a:pt x="436" y="1138"/>
                </a:lnTo>
                <a:close/>
                <a:moveTo>
                  <a:pt x="774" y="1158"/>
                </a:moveTo>
                <a:cubicBezTo>
                  <a:pt x="754" y="1200"/>
                  <a:pt x="754" y="1200"/>
                  <a:pt x="754" y="1200"/>
                </a:cubicBezTo>
                <a:cubicBezTo>
                  <a:pt x="762" y="1224"/>
                  <a:pt x="762" y="1224"/>
                  <a:pt x="762" y="1224"/>
                </a:cubicBezTo>
                <a:cubicBezTo>
                  <a:pt x="766" y="1222"/>
                  <a:pt x="770" y="1218"/>
                  <a:pt x="773" y="1213"/>
                </a:cubicBezTo>
                <a:cubicBezTo>
                  <a:pt x="796" y="1167"/>
                  <a:pt x="796" y="1167"/>
                  <a:pt x="796" y="1167"/>
                </a:cubicBezTo>
                <a:cubicBezTo>
                  <a:pt x="791" y="1151"/>
                  <a:pt x="791" y="1151"/>
                  <a:pt x="791" y="1151"/>
                </a:cubicBezTo>
                <a:lnTo>
                  <a:pt x="774" y="1158"/>
                </a:lnTo>
                <a:close/>
                <a:moveTo>
                  <a:pt x="810" y="1138"/>
                </a:moveTo>
                <a:cubicBezTo>
                  <a:pt x="833" y="1091"/>
                  <a:pt x="833" y="1091"/>
                  <a:pt x="833" y="1091"/>
                </a:cubicBezTo>
                <a:cubicBezTo>
                  <a:pt x="836" y="1086"/>
                  <a:pt x="836" y="1081"/>
                  <a:pt x="835" y="1077"/>
                </a:cubicBezTo>
                <a:cubicBezTo>
                  <a:pt x="809" y="1088"/>
                  <a:pt x="809" y="1088"/>
                  <a:pt x="809" y="1088"/>
                </a:cubicBezTo>
                <a:cubicBezTo>
                  <a:pt x="789" y="1129"/>
                  <a:pt x="789" y="1129"/>
                  <a:pt x="789" y="1129"/>
                </a:cubicBezTo>
                <a:cubicBezTo>
                  <a:pt x="794" y="1145"/>
                  <a:pt x="794" y="1145"/>
                  <a:pt x="794" y="1145"/>
                </a:cubicBezTo>
                <a:lnTo>
                  <a:pt x="810" y="1138"/>
                </a:lnTo>
                <a:close/>
                <a:moveTo>
                  <a:pt x="900" y="1211"/>
                </a:moveTo>
                <a:cubicBezTo>
                  <a:pt x="863" y="1211"/>
                  <a:pt x="863" y="1211"/>
                  <a:pt x="863" y="1211"/>
                </a:cubicBezTo>
                <a:cubicBezTo>
                  <a:pt x="842" y="1230"/>
                  <a:pt x="842" y="1230"/>
                  <a:pt x="842" y="1230"/>
                </a:cubicBezTo>
                <a:cubicBezTo>
                  <a:pt x="845" y="1233"/>
                  <a:pt x="849" y="1235"/>
                  <a:pt x="855" y="1235"/>
                </a:cubicBezTo>
                <a:cubicBezTo>
                  <a:pt x="902" y="1235"/>
                  <a:pt x="902" y="1235"/>
                  <a:pt x="902" y="1235"/>
                </a:cubicBezTo>
                <a:cubicBezTo>
                  <a:pt x="907" y="1235"/>
                  <a:pt x="912" y="1233"/>
                  <a:pt x="916" y="1230"/>
                </a:cubicBezTo>
                <a:lnTo>
                  <a:pt x="900" y="1211"/>
                </a:lnTo>
                <a:close/>
                <a:moveTo>
                  <a:pt x="856" y="1152"/>
                </a:moveTo>
                <a:cubicBezTo>
                  <a:pt x="842" y="1164"/>
                  <a:pt x="842" y="1164"/>
                  <a:pt x="842" y="1164"/>
                </a:cubicBezTo>
                <a:cubicBezTo>
                  <a:pt x="836" y="1213"/>
                  <a:pt x="836" y="1213"/>
                  <a:pt x="836" y="1213"/>
                </a:cubicBezTo>
                <a:cubicBezTo>
                  <a:pt x="835" y="1218"/>
                  <a:pt x="836" y="1223"/>
                  <a:pt x="839" y="1227"/>
                </a:cubicBezTo>
                <a:cubicBezTo>
                  <a:pt x="860" y="1208"/>
                  <a:pt x="860" y="1208"/>
                  <a:pt x="860" y="1208"/>
                </a:cubicBezTo>
                <a:cubicBezTo>
                  <a:pt x="866" y="1164"/>
                  <a:pt x="866" y="1164"/>
                  <a:pt x="866" y="1164"/>
                </a:cubicBezTo>
                <a:lnTo>
                  <a:pt x="856" y="1152"/>
                </a:lnTo>
                <a:close/>
                <a:moveTo>
                  <a:pt x="909" y="1164"/>
                </a:moveTo>
                <a:cubicBezTo>
                  <a:pt x="904" y="1208"/>
                  <a:pt x="904" y="1208"/>
                  <a:pt x="904" y="1208"/>
                </a:cubicBezTo>
                <a:cubicBezTo>
                  <a:pt x="920" y="1227"/>
                  <a:pt x="920" y="1227"/>
                  <a:pt x="920" y="1227"/>
                </a:cubicBezTo>
                <a:cubicBezTo>
                  <a:pt x="924" y="1223"/>
                  <a:pt x="926" y="1218"/>
                  <a:pt x="927" y="1213"/>
                </a:cubicBezTo>
                <a:cubicBezTo>
                  <a:pt x="934" y="1164"/>
                  <a:pt x="934" y="1164"/>
                  <a:pt x="934" y="1164"/>
                </a:cubicBezTo>
                <a:cubicBezTo>
                  <a:pt x="923" y="1152"/>
                  <a:pt x="923" y="1152"/>
                  <a:pt x="923" y="1152"/>
                </a:cubicBezTo>
                <a:lnTo>
                  <a:pt x="909" y="1164"/>
                </a:lnTo>
                <a:close/>
                <a:moveTo>
                  <a:pt x="938" y="1133"/>
                </a:moveTo>
                <a:cubicBezTo>
                  <a:pt x="944" y="1083"/>
                  <a:pt x="944" y="1083"/>
                  <a:pt x="944" y="1083"/>
                </a:cubicBezTo>
                <a:cubicBezTo>
                  <a:pt x="945" y="1078"/>
                  <a:pt x="944" y="1073"/>
                  <a:pt x="941" y="1070"/>
                </a:cubicBezTo>
                <a:cubicBezTo>
                  <a:pt x="919" y="1089"/>
                  <a:pt x="919" y="1089"/>
                  <a:pt x="919" y="1089"/>
                </a:cubicBezTo>
                <a:cubicBezTo>
                  <a:pt x="914" y="1133"/>
                  <a:pt x="914" y="1133"/>
                  <a:pt x="914" y="1133"/>
                </a:cubicBezTo>
                <a:cubicBezTo>
                  <a:pt x="924" y="1145"/>
                  <a:pt x="924" y="1145"/>
                  <a:pt x="924" y="1145"/>
                </a:cubicBezTo>
                <a:lnTo>
                  <a:pt x="938" y="1133"/>
                </a:lnTo>
                <a:close/>
                <a:moveTo>
                  <a:pt x="910" y="1136"/>
                </a:moveTo>
                <a:cubicBezTo>
                  <a:pt x="873" y="1136"/>
                  <a:pt x="873" y="1136"/>
                  <a:pt x="873" y="1136"/>
                </a:cubicBezTo>
                <a:cubicBezTo>
                  <a:pt x="860" y="1148"/>
                  <a:pt x="860" y="1148"/>
                  <a:pt x="860" y="1148"/>
                </a:cubicBezTo>
                <a:cubicBezTo>
                  <a:pt x="870" y="1160"/>
                  <a:pt x="870" y="1160"/>
                  <a:pt x="870" y="1160"/>
                </a:cubicBezTo>
                <a:cubicBezTo>
                  <a:pt x="906" y="1160"/>
                  <a:pt x="906" y="1160"/>
                  <a:pt x="906" y="1160"/>
                </a:cubicBezTo>
                <a:cubicBezTo>
                  <a:pt x="920" y="1148"/>
                  <a:pt x="920" y="1148"/>
                  <a:pt x="920" y="1148"/>
                </a:cubicBezTo>
                <a:lnTo>
                  <a:pt x="910" y="1136"/>
                </a:lnTo>
                <a:close/>
                <a:moveTo>
                  <a:pt x="1020" y="1211"/>
                </a:moveTo>
                <a:cubicBezTo>
                  <a:pt x="983" y="1211"/>
                  <a:pt x="983" y="1211"/>
                  <a:pt x="983" y="1211"/>
                </a:cubicBezTo>
                <a:cubicBezTo>
                  <a:pt x="961" y="1230"/>
                  <a:pt x="961" y="1230"/>
                  <a:pt x="961" y="1230"/>
                </a:cubicBezTo>
                <a:cubicBezTo>
                  <a:pt x="965" y="1233"/>
                  <a:pt x="969" y="1235"/>
                  <a:pt x="974" y="1235"/>
                </a:cubicBezTo>
                <a:cubicBezTo>
                  <a:pt x="1022" y="1235"/>
                  <a:pt x="1022" y="1235"/>
                  <a:pt x="1022" y="1235"/>
                </a:cubicBezTo>
                <a:cubicBezTo>
                  <a:pt x="1027" y="1235"/>
                  <a:pt x="1032" y="1233"/>
                  <a:pt x="1036" y="1230"/>
                </a:cubicBezTo>
                <a:lnTo>
                  <a:pt x="1020" y="1211"/>
                </a:lnTo>
                <a:close/>
                <a:moveTo>
                  <a:pt x="975" y="1152"/>
                </a:moveTo>
                <a:cubicBezTo>
                  <a:pt x="962" y="1164"/>
                  <a:pt x="962" y="1164"/>
                  <a:pt x="962" y="1164"/>
                </a:cubicBezTo>
                <a:cubicBezTo>
                  <a:pt x="955" y="1213"/>
                  <a:pt x="955" y="1213"/>
                  <a:pt x="955" y="1213"/>
                </a:cubicBezTo>
                <a:cubicBezTo>
                  <a:pt x="955" y="1218"/>
                  <a:pt x="956" y="1223"/>
                  <a:pt x="958" y="1227"/>
                </a:cubicBezTo>
                <a:cubicBezTo>
                  <a:pt x="980" y="1208"/>
                  <a:pt x="980" y="1208"/>
                  <a:pt x="980" y="1208"/>
                </a:cubicBezTo>
                <a:cubicBezTo>
                  <a:pt x="986" y="1164"/>
                  <a:pt x="986" y="1164"/>
                  <a:pt x="986" y="1164"/>
                </a:cubicBezTo>
                <a:lnTo>
                  <a:pt x="975" y="1152"/>
                </a:lnTo>
                <a:close/>
                <a:moveTo>
                  <a:pt x="1029" y="1164"/>
                </a:moveTo>
                <a:cubicBezTo>
                  <a:pt x="1023" y="1208"/>
                  <a:pt x="1023" y="1208"/>
                  <a:pt x="1023" y="1208"/>
                </a:cubicBezTo>
                <a:cubicBezTo>
                  <a:pt x="1040" y="1227"/>
                  <a:pt x="1040" y="1227"/>
                  <a:pt x="1040" y="1227"/>
                </a:cubicBezTo>
                <a:cubicBezTo>
                  <a:pt x="1044" y="1223"/>
                  <a:pt x="1046" y="1218"/>
                  <a:pt x="1047" y="1213"/>
                </a:cubicBezTo>
                <a:cubicBezTo>
                  <a:pt x="1053" y="1164"/>
                  <a:pt x="1053" y="1164"/>
                  <a:pt x="1053" y="1164"/>
                </a:cubicBezTo>
                <a:cubicBezTo>
                  <a:pt x="1043" y="1152"/>
                  <a:pt x="1043" y="1152"/>
                  <a:pt x="1043" y="1152"/>
                </a:cubicBezTo>
                <a:lnTo>
                  <a:pt x="1029" y="1164"/>
                </a:lnTo>
                <a:close/>
                <a:moveTo>
                  <a:pt x="1057" y="1133"/>
                </a:moveTo>
                <a:cubicBezTo>
                  <a:pt x="1064" y="1083"/>
                  <a:pt x="1064" y="1083"/>
                  <a:pt x="1064" y="1083"/>
                </a:cubicBezTo>
                <a:cubicBezTo>
                  <a:pt x="1065" y="1078"/>
                  <a:pt x="1063" y="1073"/>
                  <a:pt x="1061" y="1070"/>
                </a:cubicBezTo>
                <a:cubicBezTo>
                  <a:pt x="1039" y="1089"/>
                  <a:pt x="1039" y="1089"/>
                  <a:pt x="1039" y="1089"/>
                </a:cubicBezTo>
                <a:cubicBezTo>
                  <a:pt x="1033" y="1133"/>
                  <a:pt x="1033" y="1133"/>
                  <a:pt x="1033" y="1133"/>
                </a:cubicBezTo>
                <a:cubicBezTo>
                  <a:pt x="1044" y="1145"/>
                  <a:pt x="1044" y="1145"/>
                  <a:pt x="1044" y="1145"/>
                </a:cubicBezTo>
                <a:lnTo>
                  <a:pt x="1057" y="1133"/>
                </a:lnTo>
                <a:close/>
                <a:moveTo>
                  <a:pt x="1030" y="1136"/>
                </a:moveTo>
                <a:cubicBezTo>
                  <a:pt x="993" y="1136"/>
                  <a:pt x="993" y="1136"/>
                  <a:pt x="993" y="1136"/>
                </a:cubicBezTo>
                <a:cubicBezTo>
                  <a:pt x="979" y="1148"/>
                  <a:pt x="979" y="1148"/>
                  <a:pt x="979" y="1148"/>
                </a:cubicBezTo>
                <a:cubicBezTo>
                  <a:pt x="990" y="1160"/>
                  <a:pt x="990" y="1160"/>
                  <a:pt x="990" y="1160"/>
                </a:cubicBezTo>
                <a:cubicBezTo>
                  <a:pt x="1026" y="1160"/>
                  <a:pt x="1026" y="1160"/>
                  <a:pt x="1026" y="1160"/>
                </a:cubicBezTo>
                <a:cubicBezTo>
                  <a:pt x="1040" y="1148"/>
                  <a:pt x="1040" y="1148"/>
                  <a:pt x="1040" y="1148"/>
                </a:cubicBezTo>
                <a:lnTo>
                  <a:pt x="1030" y="1136"/>
                </a:lnTo>
                <a:close/>
                <a:moveTo>
                  <a:pt x="528" y="1085"/>
                </a:moveTo>
                <a:cubicBezTo>
                  <a:pt x="574" y="1085"/>
                  <a:pt x="574" y="1085"/>
                  <a:pt x="574" y="1085"/>
                </a:cubicBezTo>
                <a:cubicBezTo>
                  <a:pt x="596" y="1066"/>
                  <a:pt x="596" y="1066"/>
                  <a:pt x="596" y="1066"/>
                </a:cubicBezTo>
                <a:cubicBezTo>
                  <a:pt x="593" y="1063"/>
                  <a:pt x="588" y="1061"/>
                  <a:pt x="583" y="1061"/>
                </a:cubicBezTo>
                <a:cubicBezTo>
                  <a:pt x="526" y="1061"/>
                  <a:pt x="526" y="1061"/>
                  <a:pt x="526" y="1061"/>
                </a:cubicBezTo>
                <a:cubicBezTo>
                  <a:pt x="521" y="1061"/>
                  <a:pt x="516" y="1063"/>
                  <a:pt x="512" y="1066"/>
                </a:cubicBezTo>
                <a:lnTo>
                  <a:pt x="528" y="1085"/>
                </a:lnTo>
                <a:close/>
                <a:moveTo>
                  <a:pt x="504" y="1152"/>
                </a:moveTo>
                <a:cubicBezTo>
                  <a:pt x="490" y="1164"/>
                  <a:pt x="490" y="1164"/>
                  <a:pt x="490" y="1164"/>
                </a:cubicBezTo>
                <a:cubicBezTo>
                  <a:pt x="484" y="1213"/>
                  <a:pt x="484" y="1213"/>
                  <a:pt x="484" y="1213"/>
                </a:cubicBezTo>
                <a:cubicBezTo>
                  <a:pt x="483" y="1218"/>
                  <a:pt x="484" y="1223"/>
                  <a:pt x="487" y="1227"/>
                </a:cubicBezTo>
                <a:cubicBezTo>
                  <a:pt x="509" y="1208"/>
                  <a:pt x="509" y="1208"/>
                  <a:pt x="509" y="1208"/>
                </a:cubicBezTo>
                <a:cubicBezTo>
                  <a:pt x="515" y="1164"/>
                  <a:pt x="515" y="1164"/>
                  <a:pt x="515" y="1164"/>
                </a:cubicBezTo>
                <a:lnTo>
                  <a:pt x="504" y="1152"/>
                </a:lnTo>
                <a:close/>
                <a:moveTo>
                  <a:pt x="505" y="1145"/>
                </a:moveTo>
                <a:cubicBezTo>
                  <a:pt x="519" y="1133"/>
                  <a:pt x="519" y="1133"/>
                  <a:pt x="519" y="1133"/>
                </a:cubicBezTo>
                <a:cubicBezTo>
                  <a:pt x="524" y="1089"/>
                  <a:pt x="524" y="1089"/>
                  <a:pt x="524" y="1089"/>
                </a:cubicBezTo>
                <a:cubicBezTo>
                  <a:pt x="508" y="1070"/>
                  <a:pt x="508" y="1070"/>
                  <a:pt x="508" y="1070"/>
                </a:cubicBezTo>
                <a:cubicBezTo>
                  <a:pt x="504" y="1073"/>
                  <a:pt x="502" y="1078"/>
                  <a:pt x="501" y="1083"/>
                </a:cubicBezTo>
                <a:cubicBezTo>
                  <a:pt x="494" y="1133"/>
                  <a:pt x="494" y="1133"/>
                  <a:pt x="494" y="1133"/>
                </a:cubicBezTo>
                <a:lnTo>
                  <a:pt x="505" y="1145"/>
                </a:lnTo>
                <a:close/>
                <a:moveTo>
                  <a:pt x="567" y="1164"/>
                </a:moveTo>
                <a:cubicBezTo>
                  <a:pt x="562" y="1208"/>
                  <a:pt x="562" y="1208"/>
                  <a:pt x="562" y="1208"/>
                </a:cubicBezTo>
                <a:cubicBezTo>
                  <a:pt x="578" y="1227"/>
                  <a:pt x="578" y="1227"/>
                  <a:pt x="578" y="1227"/>
                </a:cubicBezTo>
                <a:cubicBezTo>
                  <a:pt x="582" y="1223"/>
                  <a:pt x="584" y="1218"/>
                  <a:pt x="585" y="1213"/>
                </a:cubicBezTo>
                <a:cubicBezTo>
                  <a:pt x="592" y="1164"/>
                  <a:pt x="592" y="1164"/>
                  <a:pt x="592" y="1164"/>
                </a:cubicBezTo>
                <a:cubicBezTo>
                  <a:pt x="581" y="1152"/>
                  <a:pt x="581" y="1152"/>
                  <a:pt x="581" y="1152"/>
                </a:cubicBezTo>
                <a:lnTo>
                  <a:pt x="567" y="1164"/>
                </a:lnTo>
                <a:close/>
                <a:moveTo>
                  <a:pt x="596" y="1133"/>
                </a:moveTo>
                <a:cubicBezTo>
                  <a:pt x="602" y="1083"/>
                  <a:pt x="602" y="1083"/>
                  <a:pt x="602" y="1083"/>
                </a:cubicBezTo>
                <a:cubicBezTo>
                  <a:pt x="603" y="1078"/>
                  <a:pt x="602" y="1073"/>
                  <a:pt x="599" y="1070"/>
                </a:cubicBezTo>
                <a:cubicBezTo>
                  <a:pt x="577" y="1089"/>
                  <a:pt x="577" y="1089"/>
                  <a:pt x="577" y="1089"/>
                </a:cubicBezTo>
                <a:cubicBezTo>
                  <a:pt x="572" y="1133"/>
                  <a:pt x="572" y="1133"/>
                  <a:pt x="572" y="1133"/>
                </a:cubicBezTo>
                <a:cubicBezTo>
                  <a:pt x="582" y="1145"/>
                  <a:pt x="582" y="1145"/>
                  <a:pt x="582" y="1145"/>
                </a:cubicBezTo>
                <a:lnTo>
                  <a:pt x="596" y="1133"/>
                </a:lnTo>
                <a:close/>
                <a:moveTo>
                  <a:pt x="537" y="1101"/>
                </a:moveTo>
                <a:cubicBezTo>
                  <a:pt x="531" y="1147"/>
                  <a:pt x="531" y="1147"/>
                  <a:pt x="531" y="1147"/>
                </a:cubicBezTo>
                <a:cubicBezTo>
                  <a:pt x="541" y="1159"/>
                  <a:pt x="541" y="1159"/>
                  <a:pt x="541" y="1159"/>
                </a:cubicBezTo>
                <a:cubicBezTo>
                  <a:pt x="555" y="1147"/>
                  <a:pt x="555" y="1147"/>
                  <a:pt x="555" y="1147"/>
                </a:cubicBezTo>
                <a:cubicBezTo>
                  <a:pt x="561" y="1101"/>
                  <a:pt x="561" y="1101"/>
                  <a:pt x="561" y="1101"/>
                </a:cubicBezTo>
                <a:cubicBezTo>
                  <a:pt x="551" y="1089"/>
                  <a:pt x="551" y="1089"/>
                  <a:pt x="551" y="1089"/>
                </a:cubicBezTo>
                <a:lnTo>
                  <a:pt x="537" y="1101"/>
                </a:lnTo>
                <a:close/>
                <a:moveTo>
                  <a:pt x="655" y="1085"/>
                </a:moveTo>
                <a:cubicBezTo>
                  <a:pt x="702" y="1085"/>
                  <a:pt x="702" y="1085"/>
                  <a:pt x="702" y="1085"/>
                </a:cubicBezTo>
                <a:cubicBezTo>
                  <a:pt x="723" y="1066"/>
                  <a:pt x="723" y="1066"/>
                  <a:pt x="723" y="1066"/>
                </a:cubicBezTo>
                <a:cubicBezTo>
                  <a:pt x="720" y="1063"/>
                  <a:pt x="715" y="1061"/>
                  <a:pt x="710" y="1061"/>
                </a:cubicBezTo>
                <a:cubicBezTo>
                  <a:pt x="653" y="1061"/>
                  <a:pt x="653" y="1061"/>
                  <a:pt x="653" y="1061"/>
                </a:cubicBezTo>
                <a:cubicBezTo>
                  <a:pt x="648" y="1061"/>
                  <a:pt x="643" y="1063"/>
                  <a:pt x="639" y="1066"/>
                </a:cubicBezTo>
                <a:lnTo>
                  <a:pt x="655" y="1085"/>
                </a:lnTo>
                <a:close/>
                <a:moveTo>
                  <a:pt x="631" y="1152"/>
                </a:moveTo>
                <a:cubicBezTo>
                  <a:pt x="618" y="1164"/>
                  <a:pt x="618" y="1164"/>
                  <a:pt x="618" y="1164"/>
                </a:cubicBezTo>
                <a:cubicBezTo>
                  <a:pt x="611" y="1213"/>
                  <a:pt x="611" y="1213"/>
                  <a:pt x="611" y="1213"/>
                </a:cubicBezTo>
                <a:cubicBezTo>
                  <a:pt x="610" y="1218"/>
                  <a:pt x="612" y="1223"/>
                  <a:pt x="614" y="1227"/>
                </a:cubicBezTo>
                <a:cubicBezTo>
                  <a:pt x="636" y="1208"/>
                  <a:pt x="636" y="1208"/>
                  <a:pt x="636" y="1208"/>
                </a:cubicBezTo>
                <a:cubicBezTo>
                  <a:pt x="642" y="1164"/>
                  <a:pt x="642" y="1164"/>
                  <a:pt x="642" y="1164"/>
                </a:cubicBezTo>
                <a:lnTo>
                  <a:pt x="631" y="1152"/>
                </a:lnTo>
                <a:close/>
                <a:moveTo>
                  <a:pt x="632" y="1145"/>
                </a:moveTo>
                <a:cubicBezTo>
                  <a:pt x="646" y="1133"/>
                  <a:pt x="646" y="1133"/>
                  <a:pt x="646" y="1133"/>
                </a:cubicBezTo>
                <a:cubicBezTo>
                  <a:pt x="652" y="1089"/>
                  <a:pt x="652" y="1089"/>
                  <a:pt x="652" y="1089"/>
                </a:cubicBezTo>
                <a:cubicBezTo>
                  <a:pt x="635" y="1070"/>
                  <a:pt x="635" y="1070"/>
                  <a:pt x="635" y="1070"/>
                </a:cubicBezTo>
                <a:cubicBezTo>
                  <a:pt x="631" y="1073"/>
                  <a:pt x="629" y="1078"/>
                  <a:pt x="628" y="1083"/>
                </a:cubicBezTo>
                <a:cubicBezTo>
                  <a:pt x="622" y="1133"/>
                  <a:pt x="622" y="1133"/>
                  <a:pt x="622" y="1133"/>
                </a:cubicBezTo>
                <a:lnTo>
                  <a:pt x="632" y="1145"/>
                </a:lnTo>
                <a:close/>
                <a:moveTo>
                  <a:pt x="695" y="1164"/>
                </a:moveTo>
                <a:cubicBezTo>
                  <a:pt x="689" y="1208"/>
                  <a:pt x="689" y="1208"/>
                  <a:pt x="689" y="1208"/>
                </a:cubicBezTo>
                <a:cubicBezTo>
                  <a:pt x="706" y="1227"/>
                  <a:pt x="706" y="1227"/>
                  <a:pt x="706" y="1227"/>
                </a:cubicBezTo>
                <a:cubicBezTo>
                  <a:pt x="709" y="1223"/>
                  <a:pt x="712" y="1218"/>
                  <a:pt x="712" y="1213"/>
                </a:cubicBezTo>
                <a:cubicBezTo>
                  <a:pt x="719" y="1164"/>
                  <a:pt x="719" y="1164"/>
                  <a:pt x="719" y="1164"/>
                </a:cubicBezTo>
                <a:cubicBezTo>
                  <a:pt x="708" y="1152"/>
                  <a:pt x="708" y="1152"/>
                  <a:pt x="708" y="1152"/>
                </a:cubicBezTo>
                <a:lnTo>
                  <a:pt x="695" y="1164"/>
                </a:lnTo>
                <a:close/>
                <a:moveTo>
                  <a:pt x="723" y="1133"/>
                </a:moveTo>
                <a:cubicBezTo>
                  <a:pt x="729" y="1083"/>
                  <a:pt x="729" y="1083"/>
                  <a:pt x="729" y="1083"/>
                </a:cubicBezTo>
                <a:cubicBezTo>
                  <a:pt x="730" y="1078"/>
                  <a:pt x="729" y="1073"/>
                  <a:pt x="726" y="1070"/>
                </a:cubicBezTo>
                <a:cubicBezTo>
                  <a:pt x="705" y="1089"/>
                  <a:pt x="705" y="1089"/>
                  <a:pt x="705" y="1089"/>
                </a:cubicBezTo>
                <a:cubicBezTo>
                  <a:pt x="699" y="1133"/>
                  <a:pt x="699" y="1133"/>
                  <a:pt x="699" y="1133"/>
                </a:cubicBezTo>
                <a:cubicBezTo>
                  <a:pt x="709" y="1145"/>
                  <a:pt x="709" y="1145"/>
                  <a:pt x="709" y="1145"/>
                </a:cubicBezTo>
                <a:lnTo>
                  <a:pt x="723" y="1133"/>
                </a:lnTo>
                <a:close/>
                <a:moveTo>
                  <a:pt x="664" y="1101"/>
                </a:moveTo>
                <a:cubicBezTo>
                  <a:pt x="658" y="1147"/>
                  <a:pt x="658" y="1147"/>
                  <a:pt x="658" y="1147"/>
                </a:cubicBezTo>
                <a:cubicBezTo>
                  <a:pt x="669" y="1159"/>
                  <a:pt x="669" y="1159"/>
                  <a:pt x="669" y="1159"/>
                </a:cubicBezTo>
                <a:cubicBezTo>
                  <a:pt x="683" y="1147"/>
                  <a:pt x="683" y="1147"/>
                  <a:pt x="683" y="1147"/>
                </a:cubicBezTo>
                <a:cubicBezTo>
                  <a:pt x="689" y="1101"/>
                  <a:pt x="689" y="1101"/>
                  <a:pt x="689" y="1101"/>
                </a:cubicBezTo>
                <a:cubicBezTo>
                  <a:pt x="678" y="1089"/>
                  <a:pt x="678" y="1089"/>
                  <a:pt x="678" y="1089"/>
                </a:cubicBezTo>
                <a:lnTo>
                  <a:pt x="664" y="1101"/>
                </a:lnTo>
                <a:close/>
                <a:moveTo>
                  <a:pt x="198" y="1211"/>
                </a:moveTo>
                <a:cubicBezTo>
                  <a:pt x="161" y="1211"/>
                  <a:pt x="161" y="1211"/>
                  <a:pt x="161" y="1211"/>
                </a:cubicBezTo>
                <a:cubicBezTo>
                  <a:pt x="139" y="1230"/>
                  <a:pt x="139" y="1230"/>
                  <a:pt x="139" y="1230"/>
                </a:cubicBezTo>
                <a:cubicBezTo>
                  <a:pt x="143" y="1233"/>
                  <a:pt x="147" y="1235"/>
                  <a:pt x="152" y="1235"/>
                </a:cubicBezTo>
                <a:cubicBezTo>
                  <a:pt x="200" y="1235"/>
                  <a:pt x="200" y="1235"/>
                  <a:pt x="200" y="1235"/>
                </a:cubicBezTo>
                <a:cubicBezTo>
                  <a:pt x="205" y="1235"/>
                  <a:pt x="210" y="1233"/>
                  <a:pt x="214" y="1230"/>
                </a:cubicBezTo>
                <a:lnTo>
                  <a:pt x="198" y="1211"/>
                </a:lnTo>
                <a:close/>
                <a:moveTo>
                  <a:pt x="154" y="1145"/>
                </a:moveTo>
                <a:cubicBezTo>
                  <a:pt x="168" y="1133"/>
                  <a:pt x="168" y="1133"/>
                  <a:pt x="168" y="1133"/>
                </a:cubicBezTo>
                <a:cubicBezTo>
                  <a:pt x="174" y="1089"/>
                  <a:pt x="174" y="1089"/>
                  <a:pt x="174" y="1089"/>
                </a:cubicBezTo>
                <a:cubicBezTo>
                  <a:pt x="157" y="1070"/>
                  <a:pt x="157" y="1070"/>
                  <a:pt x="157" y="1070"/>
                </a:cubicBezTo>
                <a:cubicBezTo>
                  <a:pt x="154" y="1073"/>
                  <a:pt x="151" y="1078"/>
                  <a:pt x="150" y="1083"/>
                </a:cubicBezTo>
                <a:cubicBezTo>
                  <a:pt x="144" y="1133"/>
                  <a:pt x="144" y="1133"/>
                  <a:pt x="144" y="1133"/>
                </a:cubicBezTo>
                <a:lnTo>
                  <a:pt x="154" y="1145"/>
                </a:lnTo>
                <a:close/>
                <a:moveTo>
                  <a:pt x="207" y="1164"/>
                </a:moveTo>
                <a:cubicBezTo>
                  <a:pt x="201" y="1208"/>
                  <a:pt x="201" y="1208"/>
                  <a:pt x="201" y="1208"/>
                </a:cubicBezTo>
                <a:cubicBezTo>
                  <a:pt x="218" y="1227"/>
                  <a:pt x="218" y="1227"/>
                  <a:pt x="218" y="1227"/>
                </a:cubicBezTo>
                <a:cubicBezTo>
                  <a:pt x="222" y="1223"/>
                  <a:pt x="224" y="1218"/>
                  <a:pt x="225" y="1213"/>
                </a:cubicBezTo>
                <a:cubicBezTo>
                  <a:pt x="231" y="1164"/>
                  <a:pt x="231" y="1164"/>
                  <a:pt x="231" y="1164"/>
                </a:cubicBezTo>
                <a:cubicBezTo>
                  <a:pt x="221" y="1152"/>
                  <a:pt x="221" y="1152"/>
                  <a:pt x="221" y="1152"/>
                </a:cubicBezTo>
                <a:lnTo>
                  <a:pt x="207" y="1164"/>
                </a:lnTo>
                <a:close/>
                <a:moveTo>
                  <a:pt x="235" y="1133"/>
                </a:moveTo>
                <a:cubicBezTo>
                  <a:pt x="242" y="1083"/>
                  <a:pt x="242" y="1083"/>
                  <a:pt x="242" y="1083"/>
                </a:cubicBezTo>
                <a:cubicBezTo>
                  <a:pt x="243" y="1078"/>
                  <a:pt x="241" y="1073"/>
                  <a:pt x="239" y="1070"/>
                </a:cubicBezTo>
                <a:cubicBezTo>
                  <a:pt x="217" y="1089"/>
                  <a:pt x="217" y="1089"/>
                  <a:pt x="217" y="1089"/>
                </a:cubicBezTo>
                <a:cubicBezTo>
                  <a:pt x="211" y="1133"/>
                  <a:pt x="211" y="1133"/>
                  <a:pt x="211" y="1133"/>
                </a:cubicBezTo>
                <a:cubicBezTo>
                  <a:pt x="222" y="1145"/>
                  <a:pt x="222" y="1145"/>
                  <a:pt x="222" y="1145"/>
                </a:cubicBezTo>
                <a:lnTo>
                  <a:pt x="235" y="1133"/>
                </a:lnTo>
                <a:close/>
                <a:moveTo>
                  <a:pt x="208" y="1136"/>
                </a:moveTo>
                <a:cubicBezTo>
                  <a:pt x="171" y="1136"/>
                  <a:pt x="171" y="1136"/>
                  <a:pt x="171" y="1136"/>
                </a:cubicBezTo>
                <a:cubicBezTo>
                  <a:pt x="157" y="1148"/>
                  <a:pt x="157" y="1148"/>
                  <a:pt x="157" y="1148"/>
                </a:cubicBezTo>
                <a:cubicBezTo>
                  <a:pt x="168" y="1160"/>
                  <a:pt x="168" y="1160"/>
                  <a:pt x="168" y="1160"/>
                </a:cubicBezTo>
                <a:cubicBezTo>
                  <a:pt x="204" y="1160"/>
                  <a:pt x="204" y="1160"/>
                  <a:pt x="204" y="1160"/>
                </a:cubicBezTo>
                <a:cubicBezTo>
                  <a:pt x="218" y="1148"/>
                  <a:pt x="218" y="1148"/>
                  <a:pt x="218" y="1148"/>
                </a:cubicBezTo>
                <a:lnTo>
                  <a:pt x="208" y="1136"/>
                </a:lnTo>
                <a:close/>
                <a:moveTo>
                  <a:pt x="317" y="1211"/>
                </a:moveTo>
                <a:cubicBezTo>
                  <a:pt x="281" y="1211"/>
                  <a:pt x="281" y="1211"/>
                  <a:pt x="281" y="1211"/>
                </a:cubicBezTo>
                <a:cubicBezTo>
                  <a:pt x="259" y="1230"/>
                  <a:pt x="259" y="1230"/>
                  <a:pt x="259" y="1230"/>
                </a:cubicBezTo>
                <a:cubicBezTo>
                  <a:pt x="262" y="1233"/>
                  <a:pt x="267" y="1235"/>
                  <a:pt x="272" y="1235"/>
                </a:cubicBezTo>
                <a:cubicBezTo>
                  <a:pt x="320" y="1235"/>
                  <a:pt x="320" y="1235"/>
                  <a:pt x="320" y="1235"/>
                </a:cubicBezTo>
                <a:cubicBezTo>
                  <a:pt x="325" y="1235"/>
                  <a:pt x="330" y="1233"/>
                  <a:pt x="334" y="1230"/>
                </a:cubicBezTo>
                <a:lnTo>
                  <a:pt x="317" y="1211"/>
                </a:lnTo>
                <a:close/>
                <a:moveTo>
                  <a:pt x="274" y="1145"/>
                </a:moveTo>
                <a:cubicBezTo>
                  <a:pt x="288" y="1133"/>
                  <a:pt x="288" y="1133"/>
                  <a:pt x="288" y="1133"/>
                </a:cubicBezTo>
                <a:cubicBezTo>
                  <a:pt x="293" y="1089"/>
                  <a:pt x="293" y="1089"/>
                  <a:pt x="293" y="1089"/>
                </a:cubicBezTo>
                <a:cubicBezTo>
                  <a:pt x="277" y="1070"/>
                  <a:pt x="277" y="1070"/>
                  <a:pt x="277" y="1070"/>
                </a:cubicBezTo>
                <a:cubicBezTo>
                  <a:pt x="273" y="1073"/>
                  <a:pt x="271" y="1078"/>
                  <a:pt x="270" y="1083"/>
                </a:cubicBezTo>
                <a:cubicBezTo>
                  <a:pt x="264" y="1133"/>
                  <a:pt x="264" y="1133"/>
                  <a:pt x="264" y="1133"/>
                </a:cubicBezTo>
                <a:lnTo>
                  <a:pt x="274" y="1145"/>
                </a:lnTo>
                <a:close/>
                <a:moveTo>
                  <a:pt x="327" y="1164"/>
                </a:moveTo>
                <a:cubicBezTo>
                  <a:pt x="321" y="1208"/>
                  <a:pt x="321" y="1208"/>
                  <a:pt x="321" y="1208"/>
                </a:cubicBezTo>
                <a:cubicBezTo>
                  <a:pt x="338" y="1227"/>
                  <a:pt x="338" y="1227"/>
                  <a:pt x="338" y="1227"/>
                </a:cubicBezTo>
                <a:cubicBezTo>
                  <a:pt x="341" y="1223"/>
                  <a:pt x="344" y="1218"/>
                  <a:pt x="345" y="1213"/>
                </a:cubicBezTo>
                <a:cubicBezTo>
                  <a:pt x="351" y="1164"/>
                  <a:pt x="351" y="1164"/>
                  <a:pt x="351" y="1164"/>
                </a:cubicBezTo>
                <a:cubicBezTo>
                  <a:pt x="341" y="1152"/>
                  <a:pt x="341" y="1152"/>
                  <a:pt x="341" y="1152"/>
                </a:cubicBezTo>
                <a:lnTo>
                  <a:pt x="327" y="1164"/>
                </a:lnTo>
                <a:close/>
                <a:moveTo>
                  <a:pt x="355" y="1133"/>
                </a:moveTo>
                <a:cubicBezTo>
                  <a:pt x="362" y="1083"/>
                  <a:pt x="362" y="1083"/>
                  <a:pt x="362" y="1083"/>
                </a:cubicBezTo>
                <a:cubicBezTo>
                  <a:pt x="362" y="1078"/>
                  <a:pt x="361" y="1073"/>
                  <a:pt x="359" y="1070"/>
                </a:cubicBezTo>
                <a:cubicBezTo>
                  <a:pt x="337" y="1089"/>
                  <a:pt x="337" y="1089"/>
                  <a:pt x="337" y="1089"/>
                </a:cubicBezTo>
                <a:cubicBezTo>
                  <a:pt x="331" y="1133"/>
                  <a:pt x="331" y="1133"/>
                  <a:pt x="331" y="1133"/>
                </a:cubicBezTo>
                <a:cubicBezTo>
                  <a:pt x="341" y="1145"/>
                  <a:pt x="341" y="1145"/>
                  <a:pt x="341" y="1145"/>
                </a:cubicBezTo>
                <a:lnTo>
                  <a:pt x="355" y="1133"/>
                </a:lnTo>
                <a:close/>
                <a:moveTo>
                  <a:pt x="327" y="1136"/>
                </a:moveTo>
                <a:cubicBezTo>
                  <a:pt x="290" y="1136"/>
                  <a:pt x="290" y="1136"/>
                  <a:pt x="290" y="1136"/>
                </a:cubicBezTo>
                <a:cubicBezTo>
                  <a:pt x="277" y="1148"/>
                  <a:pt x="277" y="1148"/>
                  <a:pt x="277" y="1148"/>
                </a:cubicBezTo>
                <a:cubicBezTo>
                  <a:pt x="288" y="1160"/>
                  <a:pt x="288" y="1160"/>
                  <a:pt x="288" y="1160"/>
                </a:cubicBezTo>
                <a:cubicBezTo>
                  <a:pt x="324" y="1160"/>
                  <a:pt x="324" y="1160"/>
                  <a:pt x="324" y="1160"/>
                </a:cubicBezTo>
                <a:cubicBezTo>
                  <a:pt x="338" y="1148"/>
                  <a:pt x="338" y="1148"/>
                  <a:pt x="338" y="1148"/>
                </a:cubicBezTo>
                <a:lnTo>
                  <a:pt x="327" y="1136"/>
                </a:lnTo>
                <a:close/>
                <a:moveTo>
                  <a:pt x="221" y="1332"/>
                </a:moveTo>
                <a:cubicBezTo>
                  <a:pt x="284" y="1332"/>
                  <a:pt x="284" y="1332"/>
                  <a:pt x="284" y="1332"/>
                </a:cubicBezTo>
                <a:cubicBezTo>
                  <a:pt x="322" y="1298"/>
                  <a:pt x="322" y="1298"/>
                  <a:pt x="322" y="1298"/>
                </a:cubicBezTo>
                <a:cubicBezTo>
                  <a:pt x="317" y="1293"/>
                  <a:pt x="309" y="1289"/>
                  <a:pt x="300" y="1289"/>
                </a:cubicBezTo>
                <a:cubicBezTo>
                  <a:pt x="217" y="1289"/>
                  <a:pt x="217" y="1289"/>
                  <a:pt x="217" y="1289"/>
                </a:cubicBezTo>
                <a:cubicBezTo>
                  <a:pt x="207" y="1289"/>
                  <a:pt x="199" y="1293"/>
                  <a:pt x="191" y="1298"/>
                </a:cubicBezTo>
                <a:lnTo>
                  <a:pt x="221" y="1332"/>
                </a:lnTo>
                <a:close/>
                <a:moveTo>
                  <a:pt x="279" y="1418"/>
                </a:moveTo>
                <a:cubicBezTo>
                  <a:pt x="297" y="1439"/>
                  <a:pt x="297" y="1439"/>
                  <a:pt x="297" y="1439"/>
                </a:cubicBezTo>
                <a:cubicBezTo>
                  <a:pt x="321" y="1418"/>
                  <a:pt x="321" y="1418"/>
                  <a:pt x="321" y="1418"/>
                </a:cubicBezTo>
                <a:cubicBezTo>
                  <a:pt x="333" y="1328"/>
                  <a:pt x="333" y="1328"/>
                  <a:pt x="333" y="1328"/>
                </a:cubicBezTo>
                <a:cubicBezTo>
                  <a:pt x="334" y="1319"/>
                  <a:pt x="332" y="1310"/>
                  <a:pt x="328" y="1304"/>
                </a:cubicBezTo>
                <a:cubicBezTo>
                  <a:pt x="290" y="1337"/>
                  <a:pt x="290" y="1337"/>
                  <a:pt x="290" y="1337"/>
                </a:cubicBezTo>
                <a:lnTo>
                  <a:pt x="279" y="1418"/>
                </a:lnTo>
                <a:close/>
                <a:moveTo>
                  <a:pt x="315" y="1465"/>
                </a:moveTo>
                <a:cubicBezTo>
                  <a:pt x="297" y="1444"/>
                  <a:pt x="297" y="1444"/>
                  <a:pt x="297" y="1444"/>
                </a:cubicBezTo>
                <a:cubicBezTo>
                  <a:pt x="273" y="1465"/>
                  <a:pt x="273" y="1465"/>
                  <a:pt x="273" y="1465"/>
                </a:cubicBezTo>
                <a:cubicBezTo>
                  <a:pt x="262" y="1546"/>
                  <a:pt x="262" y="1546"/>
                  <a:pt x="262" y="1546"/>
                </a:cubicBezTo>
                <a:cubicBezTo>
                  <a:pt x="291" y="1579"/>
                  <a:pt x="291" y="1579"/>
                  <a:pt x="291" y="1579"/>
                </a:cubicBezTo>
                <a:cubicBezTo>
                  <a:pt x="298" y="1573"/>
                  <a:pt x="302" y="1564"/>
                  <a:pt x="303" y="1555"/>
                </a:cubicBezTo>
                <a:lnTo>
                  <a:pt x="315" y="1465"/>
                </a:lnTo>
                <a:close/>
                <a:moveTo>
                  <a:pt x="255" y="1552"/>
                </a:moveTo>
                <a:cubicBezTo>
                  <a:pt x="192" y="1552"/>
                  <a:pt x="192" y="1552"/>
                  <a:pt x="192" y="1552"/>
                </a:cubicBezTo>
                <a:cubicBezTo>
                  <a:pt x="154" y="1585"/>
                  <a:pt x="154" y="1585"/>
                  <a:pt x="154" y="1585"/>
                </a:cubicBezTo>
                <a:cubicBezTo>
                  <a:pt x="159" y="1590"/>
                  <a:pt x="167" y="1594"/>
                  <a:pt x="176" y="1594"/>
                </a:cubicBezTo>
                <a:cubicBezTo>
                  <a:pt x="259" y="1594"/>
                  <a:pt x="259" y="1594"/>
                  <a:pt x="259" y="1594"/>
                </a:cubicBezTo>
                <a:cubicBezTo>
                  <a:pt x="269" y="1594"/>
                  <a:pt x="277" y="1590"/>
                  <a:pt x="285" y="1585"/>
                </a:cubicBezTo>
                <a:lnTo>
                  <a:pt x="255" y="1552"/>
                </a:lnTo>
                <a:close/>
                <a:moveTo>
                  <a:pt x="179" y="1444"/>
                </a:moveTo>
                <a:cubicBezTo>
                  <a:pt x="155" y="1465"/>
                  <a:pt x="155" y="1465"/>
                  <a:pt x="155" y="1465"/>
                </a:cubicBezTo>
                <a:cubicBezTo>
                  <a:pt x="143" y="1555"/>
                  <a:pt x="143" y="1555"/>
                  <a:pt x="143" y="1555"/>
                </a:cubicBezTo>
                <a:cubicBezTo>
                  <a:pt x="142" y="1564"/>
                  <a:pt x="144" y="1573"/>
                  <a:pt x="148" y="1579"/>
                </a:cubicBezTo>
                <a:cubicBezTo>
                  <a:pt x="186" y="1546"/>
                  <a:pt x="186" y="1546"/>
                  <a:pt x="186" y="1546"/>
                </a:cubicBezTo>
                <a:cubicBezTo>
                  <a:pt x="197" y="1465"/>
                  <a:pt x="197" y="1465"/>
                  <a:pt x="197" y="1465"/>
                </a:cubicBezTo>
                <a:lnTo>
                  <a:pt x="179" y="1444"/>
                </a:lnTo>
                <a:close/>
                <a:moveTo>
                  <a:pt x="161" y="1418"/>
                </a:moveTo>
                <a:cubicBezTo>
                  <a:pt x="179" y="1439"/>
                  <a:pt x="179" y="1439"/>
                  <a:pt x="179" y="1439"/>
                </a:cubicBezTo>
                <a:cubicBezTo>
                  <a:pt x="203" y="1418"/>
                  <a:pt x="203" y="1418"/>
                  <a:pt x="203" y="1418"/>
                </a:cubicBezTo>
                <a:cubicBezTo>
                  <a:pt x="214" y="1337"/>
                  <a:pt x="214" y="1337"/>
                  <a:pt x="214" y="1337"/>
                </a:cubicBezTo>
                <a:cubicBezTo>
                  <a:pt x="185" y="1304"/>
                  <a:pt x="185" y="1304"/>
                  <a:pt x="185" y="1304"/>
                </a:cubicBezTo>
                <a:cubicBezTo>
                  <a:pt x="178" y="1310"/>
                  <a:pt x="174" y="1319"/>
                  <a:pt x="173" y="1328"/>
                </a:cubicBezTo>
                <a:lnTo>
                  <a:pt x="161" y="1418"/>
                </a:lnTo>
                <a:close/>
                <a:moveTo>
                  <a:pt x="423" y="1332"/>
                </a:moveTo>
                <a:cubicBezTo>
                  <a:pt x="487" y="1332"/>
                  <a:pt x="487" y="1332"/>
                  <a:pt x="487" y="1332"/>
                </a:cubicBezTo>
                <a:cubicBezTo>
                  <a:pt x="525" y="1298"/>
                  <a:pt x="525" y="1298"/>
                  <a:pt x="525" y="1298"/>
                </a:cubicBezTo>
                <a:cubicBezTo>
                  <a:pt x="519" y="1293"/>
                  <a:pt x="511" y="1289"/>
                  <a:pt x="502" y="1289"/>
                </a:cubicBezTo>
                <a:cubicBezTo>
                  <a:pt x="419" y="1289"/>
                  <a:pt x="419" y="1289"/>
                  <a:pt x="419" y="1289"/>
                </a:cubicBezTo>
                <a:cubicBezTo>
                  <a:pt x="410" y="1289"/>
                  <a:pt x="401" y="1293"/>
                  <a:pt x="394" y="1298"/>
                </a:cubicBezTo>
                <a:lnTo>
                  <a:pt x="423" y="1332"/>
                </a:lnTo>
                <a:close/>
                <a:moveTo>
                  <a:pt x="481" y="1418"/>
                </a:moveTo>
                <a:cubicBezTo>
                  <a:pt x="500" y="1439"/>
                  <a:pt x="500" y="1439"/>
                  <a:pt x="500" y="1439"/>
                </a:cubicBezTo>
                <a:cubicBezTo>
                  <a:pt x="524" y="1418"/>
                  <a:pt x="524" y="1418"/>
                  <a:pt x="524" y="1418"/>
                </a:cubicBezTo>
                <a:cubicBezTo>
                  <a:pt x="535" y="1328"/>
                  <a:pt x="535" y="1328"/>
                  <a:pt x="535" y="1328"/>
                </a:cubicBezTo>
                <a:cubicBezTo>
                  <a:pt x="537" y="1319"/>
                  <a:pt x="534" y="1310"/>
                  <a:pt x="530" y="1304"/>
                </a:cubicBezTo>
                <a:cubicBezTo>
                  <a:pt x="492" y="1337"/>
                  <a:pt x="492" y="1337"/>
                  <a:pt x="492" y="1337"/>
                </a:cubicBezTo>
                <a:lnTo>
                  <a:pt x="481" y="1418"/>
                </a:lnTo>
                <a:close/>
                <a:moveTo>
                  <a:pt x="517" y="1465"/>
                </a:moveTo>
                <a:cubicBezTo>
                  <a:pt x="499" y="1444"/>
                  <a:pt x="499" y="1444"/>
                  <a:pt x="499" y="1444"/>
                </a:cubicBezTo>
                <a:cubicBezTo>
                  <a:pt x="475" y="1465"/>
                  <a:pt x="475" y="1465"/>
                  <a:pt x="475" y="1465"/>
                </a:cubicBezTo>
                <a:cubicBezTo>
                  <a:pt x="465" y="1546"/>
                  <a:pt x="465" y="1546"/>
                  <a:pt x="465" y="1546"/>
                </a:cubicBezTo>
                <a:cubicBezTo>
                  <a:pt x="494" y="1579"/>
                  <a:pt x="494" y="1579"/>
                  <a:pt x="494" y="1579"/>
                </a:cubicBezTo>
                <a:cubicBezTo>
                  <a:pt x="500" y="1573"/>
                  <a:pt x="504" y="1564"/>
                  <a:pt x="506" y="1555"/>
                </a:cubicBezTo>
                <a:lnTo>
                  <a:pt x="517" y="1465"/>
                </a:lnTo>
                <a:close/>
                <a:moveTo>
                  <a:pt x="458" y="1552"/>
                </a:moveTo>
                <a:cubicBezTo>
                  <a:pt x="394" y="1552"/>
                  <a:pt x="394" y="1552"/>
                  <a:pt x="394" y="1552"/>
                </a:cubicBezTo>
                <a:cubicBezTo>
                  <a:pt x="356" y="1585"/>
                  <a:pt x="356" y="1585"/>
                  <a:pt x="356" y="1585"/>
                </a:cubicBezTo>
                <a:cubicBezTo>
                  <a:pt x="362" y="1590"/>
                  <a:pt x="370" y="1594"/>
                  <a:pt x="379" y="1594"/>
                </a:cubicBezTo>
                <a:cubicBezTo>
                  <a:pt x="462" y="1594"/>
                  <a:pt x="462" y="1594"/>
                  <a:pt x="462" y="1594"/>
                </a:cubicBezTo>
                <a:cubicBezTo>
                  <a:pt x="471" y="1594"/>
                  <a:pt x="480" y="1590"/>
                  <a:pt x="487" y="1585"/>
                </a:cubicBezTo>
                <a:lnTo>
                  <a:pt x="458" y="1552"/>
                </a:lnTo>
                <a:close/>
                <a:moveTo>
                  <a:pt x="381" y="1444"/>
                </a:moveTo>
                <a:cubicBezTo>
                  <a:pt x="357" y="1465"/>
                  <a:pt x="357" y="1465"/>
                  <a:pt x="357" y="1465"/>
                </a:cubicBezTo>
                <a:cubicBezTo>
                  <a:pt x="345" y="1555"/>
                  <a:pt x="345" y="1555"/>
                  <a:pt x="345" y="1555"/>
                </a:cubicBezTo>
                <a:cubicBezTo>
                  <a:pt x="344" y="1564"/>
                  <a:pt x="346" y="1573"/>
                  <a:pt x="351" y="1579"/>
                </a:cubicBezTo>
                <a:cubicBezTo>
                  <a:pt x="389" y="1546"/>
                  <a:pt x="389" y="1546"/>
                  <a:pt x="389" y="1546"/>
                </a:cubicBezTo>
                <a:cubicBezTo>
                  <a:pt x="399" y="1465"/>
                  <a:pt x="399" y="1465"/>
                  <a:pt x="399" y="1465"/>
                </a:cubicBezTo>
                <a:lnTo>
                  <a:pt x="381" y="1444"/>
                </a:lnTo>
                <a:close/>
                <a:moveTo>
                  <a:pt x="363" y="1418"/>
                </a:moveTo>
                <a:cubicBezTo>
                  <a:pt x="382" y="1439"/>
                  <a:pt x="382" y="1439"/>
                  <a:pt x="382" y="1439"/>
                </a:cubicBezTo>
                <a:cubicBezTo>
                  <a:pt x="406" y="1418"/>
                  <a:pt x="406" y="1418"/>
                  <a:pt x="406" y="1418"/>
                </a:cubicBezTo>
                <a:cubicBezTo>
                  <a:pt x="416" y="1337"/>
                  <a:pt x="416" y="1337"/>
                  <a:pt x="416" y="1337"/>
                </a:cubicBezTo>
                <a:cubicBezTo>
                  <a:pt x="387" y="1304"/>
                  <a:pt x="387" y="1304"/>
                  <a:pt x="387" y="1304"/>
                </a:cubicBezTo>
                <a:cubicBezTo>
                  <a:pt x="381" y="1310"/>
                  <a:pt x="376" y="1319"/>
                  <a:pt x="375" y="1328"/>
                </a:cubicBezTo>
                <a:lnTo>
                  <a:pt x="363" y="1418"/>
                </a:lnTo>
                <a:close/>
                <a:moveTo>
                  <a:pt x="752" y="1332"/>
                </a:moveTo>
                <a:cubicBezTo>
                  <a:pt x="816" y="1332"/>
                  <a:pt x="816" y="1332"/>
                  <a:pt x="816" y="1332"/>
                </a:cubicBezTo>
                <a:cubicBezTo>
                  <a:pt x="854" y="1298"/>
                  <a:pt x="854" y="1298"/>
                  <a:pt x="854" y="1298"/>
                </a:cubicBezTo>
                <a:cubicBezTo>
                  <a:pt x="848" y="1293"/>
                  <a:pt x="840" y="1289"/>
                  <a:pt x="831" y="1289"/>
                </a:cubicBezTo>
                <a:cubicBezTo>
                  <a:pt x="748" y="1289"/>
                  <a:pt x="748" y="1289"/>
                  <a:pt x="748" y="1289"/>
                </a:cubicBezTo>
                <a:cubicBezTo>
                  <a:pt x="739" y="1289"/>
                  <a:pt x="730" y="1293"/>
                  <a:pt x="723" y="1298"/>
                </a:cubicBezTo>
                <a:lnTo>
                  <a:pt x="752" y="1332"/>
                </a:lnTo>
                <a:close/>
                <a:moveTo>
                  <a:pt x="811" y="1418"/>
                </a:moveTo>
                <a:cubicBezTo>
                  <a:pt x="829" y="1439"/>
                  <a:pt x="829" y="1439"/>
                  <a:pt x="829" y="1439"/>
                </a:cubicBezTo>
                <a:cubicBezTo>
                  <a:pt x="853" y="1418"/>
                  <a:pt x="853" y="1418"/>
                  <a:pt x="853" y="1418"/>
                </a:cubicBezTo>
                <a:cubicBezTo>
                  <a:pt x="865" y="1328"/>
                  <a:pt x="865" y="1328"/>
                  <a:pt x="865" y="1328"/>
                </a:cubicBezTo>
                <a:cubicBezTo>
                  <a:pt x="866" y="1319"/>
                  <a:pt x="864" y="1310"/>
                  <a:pt x="859" y="1304"/>
                </a:cubicBezTo>
                <a:cubicBezTo>
                  <a:pt x="821" y="1337"/>
                  <a:pt x="821" y="1337"/>
                  <a:pt x="821" y="1337"/>
                </a:cubicBezTo>
                <a:lnTo>
                  <a:pt x="811" y="1418"/>
                </a:lnTo>
                <a:close/>
                <a:moveTo>
                  <a:pt x="847" y="1465"/>
                </a:moveTo>
                <a:cubicBezTo>
                  <a:pt x="828" y="1444"/>
                  <a:pt x="828" y="1444"/>
                  <a:pt x="828" y="1444"/>
                </a:cubicBezTo>
                <a:cubicBezTo>
                  <a:pt x="804" y="1465"/>
                  <a:pt x="804" y="1465"/>
                  <a:pt x="804" y="1465"/>
                </a:cubicBezTo>
                <a:cubicBezTo>
                  <a:pt x="794" y="1546"/>
                  <a:pt x="794" y="1546"/>
                  <a:pt x="794" y="1546"/>
                </a:cubicBezTo>
                <a:cubicBezTo>
                  <a:pt x="823" y="1579"/>
                  <a:pt x="823" y="1579"/>
                  <a:pt x="823" y="1579"/>
                </a:cubicBezTo>
                <a:cubicBezTo>
                  <a:pt x="829" y="1573"/>
                  <a:pt x="833" y="1564"/>
                  <a:pt x="835" y="1555"/>
                </a:cubicBezTo>
                <a:lnTo>
                  <a:pt x="847" y="1465"/>
                </a:lnTo>
                <a:close/>
                <a:moveTo>
                  <a:pt x="787" y="1552"/>
                </a:moveTo>
                <a:cubicBezTo>
                  <a:pt x="723" y="1552"/>
                  <a:pt x="723" y="1552"/>
                  <a:pt x="723" y="1552"/>
                </a:cubicBezTo>
                <a:cubicBezTo>
                  <a:pt x="685" y="1585"/>
                  <a:pt x="685" y="1585"/>
                  <a:pt x="685" y="1585"/>
                </a:cubicBezTo>
                <a:cubicBezTo>
                  <a:pt x="691" y="1590"/>
                  <a:pt x="699" y="1594"/>
                  <a:pt x="708" y="1594"/>
                </a:cubicBezTo>
                <a:cubicBezTo>
                  <a:pt x="791" y="1594"/>
                  <a:pt x="791" y="1594"/>
                  <a:pt x="791" y="1594"/>
                </a:cubicBezTo>
                <a:cubicBezTo>
                  <a:pt x="800" y="1594"/>
                  <a:pt x="809" y="1590"/>
                  <a:pt x="816" y="1585"/>
                </a:cubicBezTo>
                <a:lnTo>
                  <a:pt x="787" y="1552"/>
                </a:lnTo>
                <a:close/>
                <a:moveTo>
                  <a:pt x="710" y="1444"/>
                </a:moveTo>
                <a:cubicBezTo>
                  <a:pt x="686" y="1465"/>
                  <a:pt x="686" y="1465"/>
                  <a:pt x="686" y="1465"/>
                </a:cubicBezTo>
                <a:cubicBezTo>
                  <a:pt x="674" y="1555"/>
                  <a:pt x="674" y="1555"/>
                  <a:pt x="674" y="1555"/>
                </a:cubicBezTo>
                <a:cubicBezTo>
                  <a:pt x="673" y="1564"/>
                  <a:pt x="676" y="1573"/>
                  <a:pt x="680" y="1579"/>
                </a:cubicBezTo>
                <a:cubicBezTo>
                  <a:pt x="718" y="1546"/>
                  <a:pt x="718" y="1546"/>
                  <a:pt x="718" y="1546"/>
                </a:cubicBezTo>
                <a:cubicBezTo>
                  <a:pt x="729" y="1465"/>
                  <a:pt x="729" y="1465"/>
                  <a:pt x="729" y="1465"/>
                </a:cubicBezTo>
                <a:lnTo>
                  <a:pt x="710" y="1444"/>
                </a:lnTo>
                <a:close/>
                <a:moveTo>
                  <a:pt x="693" y="1418"/>
                </a:moveTo>
                <a:cubicBezTo>
                  <a:pt x="711" y="1439"/>
                  <a:pt x="711" y="1439"/>
                  <a:pt x="711" y="1439"/>
                </a:cubicBezTo>
                <a:cubicBezTo>
                  <a:pt x="735" y="1418"/>
                  <a:pt x="735" y="1418"/>
                  <a:pt x="735" y="1418"/>
                </a:cubicBezTo>
                <a:cubicBezTo>
                  <a:pt x="745" y="1337"/>
                  <a:pt x="745" y="1337"/>
                  <a:pt x="745" y="1337"/>
                </a:cubicBezTo>
                <a:cubicBezTo>
                  <a:pt x="716" y="1304"/>
                  <a:pt x="716" y="1304"/>
                  <a:pt x="716" y="1304"/>
                </a:cubicBezTo>
                <a:cubicBezTo>
                  <a:pt x="710" y="1310"/>
                  <a:pt x="706" y="1319"/>
                  <a:pt x="704" y="1328"/>
                </a:cubicBezTo>
                <a:lnTo>
                  <a:pt x="693" y="1418"/>
                </a:lnTo>
                <a:close/>
                <a:moveTo>
                  <a:pt x="955" y="1332"/>
                </a:moveTo>
                <a:cubicBezTo>
                  <a:pt x="1018" y="1332"/>
                  <a:pt x="1018" y="1332"/>
                  <a:pt x="1018" y="1332"/>
                </a:cubicBezTo>
                <a:cubicBezTo>
                  <a:pt x="1056" y="1298"/>
                  <a:pt x="1056" y="1298"/>
                  <a:pt x="1056" y="1298"/>
                </a:cubicBezTo>
                <a:cubicBezTo>
                  <a:pt x="1050" y="1293"/>
                  <a:pt x="1043" y="1289"/>
                  <a:pt x="1033" y="1289"/>
                </a:cubicBezTo>
                <a:cubicBezTo>
                  <a:pt x="951" y="1289"/>
                  <a:pt x="951" y="1289"/>
                  <a:pt x="951" y="1289"/>
                </a:cubicBezTo>
                <a:cubicBezTo>
                  <a:pt x="941" y="1289"/>
                  <a:pt x="933" y="1293"/>
                  <a:pt x="925" y="1298"/>
                </a:cubicBezTo>
                <a:lnTo>
                  <a:pt x="955" y="1332"/>
                </a:lnTo>
                <a:close/>
                <a:moveTo>
                  <a:pt x="1013" y="1418"/>
                </a:moveTo>
                <a:cubicBezTo>
                  <a:pt x="1031" y="1439"/>
                  <a:pt x="1031" y="1439"/>
                  <a:pt x="1031" y="1439"/>
                </a:cubicBezTo>
                <a:cubicBezTo>
                  <a:pt x="1055" y="1418"/>
                  <a:pt x="1055" y="1418"/>
                  <a:pt x="1055" y="1418"/>
                </a:cubicBezTo>
                <a:cubicBezTo>
                  <a:pt x="1067" y="1328"/>
                  <a:pt x="1067" y="1328"/>
                  <a:pt x="1067" y="1328"/>
                </a:cubicBezTo>
                <a:cubicBezTo>
                  <a:pt x="1068" y="1319"/>
                  <a:pt x="1066" y="1310"/>
                  <a:pt x="1062" y="1304"/>
                </a:cubicBezTo>
                <a:cubicBezTo>
                  <a:pt x="1024" y="1337"/>
                  <a:pt x="1024" y="1337"/>
                  <a:pt x="1024" y="1337"/>
                </a:cubicBezTo>
                <a:lnTo>
                  <a:pt x="1013" y="1418"/>
                </a:lnTo>
                <a:close/>
                <a:moveTo>
                  <a:pt x="1049" y="1465"/>
                </a:moveTo>
                <a:cubicBezTo>
                  <a:pt x="1031" y="1444"/>
                  <a:pt x="1031" y="1444"/>
                  <a:pt x="1031" y="1444"/>
                </a:cubicBezTo>
                <a:cubicBezTo>
                  <a:pt x="1007" y="1465"/>
                  <a:pt x="1007" y="1465"/>
                  <a:pt x="1007" y="1465"/>
                </a:cubicBezTo>
                <a:cubicBezTo>
                  <a:pt x="996" y="1546"/>
                  <a:pt x="996" y="1546"/>
                  <a:pt x="996" y="1546"/>
                </a:cubicBezTo>
                <a:cubicBezTo>
                  <a:pt x="1025" y="1579"/>
                  <a:pt x="1025" y="1579"/>
                  <a:pt x="1025" y="1579"/>
                </a:cubicBezTo>
                <a:cubicBezTo>
                  <a:pt x="1032" y="1573"/>
                  <a:pt x="1036" y="1564"/>
                  <a:pt x="1037" y="1555"/>
                </a:cubicBezTo>
                <a:lnTo>
                  <a:pt x="1049" y="1465"/>
                </a:lnTo>
                <a:close/>
                <a:moveTo>
                  <a:pt x="989" y="1552"/>
                </a:moveTo>
                <a:cubicBezTo>
                  <a:pt x="926" y="1552"/>
                  <a:pt x="926" y="1552"/>
                  <a:pt x="926" y="1552"/>
                </a:cubicBezTo>
                <a:cubicBezTo>
                  <a:pt x="888" y="1585"/>
                  <a:pt x="888" y="1585"/>
                  <a:pt x="888" y="1585"/>
                </a:cubicBezTo>
                <a:cubicBezTo>
                  <a:pt x="893" y="1590"/>
                  <a:pt x="901" y="1594"/>
                  <a:pt x="910" y="1594"/>
                </a:cubicBezTo>
                <a:cubicBezTo>
                  <a:pt x="993" y="1594"/>
                  <a:pt x="993" y="1594"/>
                  <a:pt x="993" y="1594"/>
                </a:cubicBezTo>
                <a:cubicBezTo>
                  <a:pt x="1003" y="1594"/>
                  <a:pt x="1011" y="1590"/>
                  <a:pt x="1019" y="1585"/>
                </a:cubicBezTo>
                <a:lnTo>
                  <a:pt x="989" y="1552"/>
                </a:lnTo>
                <a:close/>
                <a:moveTo>
                  <a:pt x="913" y="1444"/>
                </a:moveTo>
                <a:cubicBezTo>
                  <a:pt x="889" y="1465"/>
                  <a:pt x="889" y="1465"/>
                  <a:pt x="889" y="1465"/>
                </a:cubicBezTo>
                <a:cubicBezTo>
                  <a:pt x="877" y="1555"/>
                  <a:pt x="877" y="1555"/>
                  <a:pt x="877" y="1555"/>
                </a:cubicBezTo>
                <a:cubicBezTo>
                  <a:pt x="876" y="1564"/>
                  <a:pt x="878" y="1573"/>
                  <a:pt x="882" y="1579"/>
                </a:cubicBezTo>
                <a:cubicBezTo>
                  <a:pt x="920" y="1546"/>
                  <a:pt x="920" y="1546"/>
                  <a:pt x="920" y="1546"/>
                </a:cubicBezTo>
                <a:cubicBezTo>
                  <a:pt x="931" y="1465"/>
                  <a:pt x="931" y="1465"/>
                  <a:pt x="931" y="1465"/>
                </a:cubicBezTo>
                <a:lnTo>
                  <a:pt x="913" y="1444"/>
                </a:lnTo>
                <a:close/>
                <a:moveTo>
                  <a:pt x="895" y="1418"/>
                </a:moveTo>
                <a:cubicBezTo>
                  <a:pt x="913" y="1439"/>
                  <a:pt x="913" y="1439"/>
                  <a:pt x="913" y="1439"/>
                </a:cubicBezTo>
                <a:cubicBezTo>
                  <a:pt x="937" y="1418"/>
                  <a:pt x="937" y="1418"/>
                  <a:pt x="937" y="1418"/>
                </a:cubicBezTo>
                <a:cubicBezTo>
                  <a:pt x="948" y="1337"/>
                  <a:pt x="948" y="1337"/>
                  <a:pt x="948" y="1337"/>
                </a:cubicBezTo>
                <a:cubicBezTo>
                  <a:pt x="919" y="1304"/>
                  <a:pt x="919" y="1304"/>
                  <a:pt x="919" y="1304"/>
                </a:cubicBezTo>
                <a:cubicBezTo>
                  <a:pt x="912" y="1310"/>
                  <a:pt x="908" y="1319"/>
                  <a:pt x="907" y="1328"/>
                </a:cubicBezTo>
                <a:lnTo>
                  <a:pt x="895" y="1418"/>
                </a:lnTo>
                <a:close/>
                <a:moveTo>
                  <a:pt x="638" y="1350"/>
                </a:moveTo>
                <a:cubicBezTo>
                  <a:pt x="596" y="1350"/>
                  <a:pt x="596" y="1350"/>
                  <a:pt x="596" y="1350"/>
                </a:cubicBezTo>
                <a:cubicBezTo>
                  <a:pt x="590" y="1393"/>
                  <a:pt x="590" y="1393"/>
                  <a:pt x="590" y="1393"/>
                </a:cubicBezTo>
                <a:cubicBezTo>
                  <a:pt x="633" y="1393"/>
                  <a:pt x="633" y="1393"/>
                  <a:pt x="633" y="1393"/>
                </a:cubicBezTo>
                <a:lnTo>
                  <a:pt x="638" y="1350"/>
                </a:lnTo>
                <a:close/>
                <a:moveTo>
                  <a:pt x="620" y="1490"/>
                </a:moveTo>
                <a:cubicBezTo>
                  <a:pt x="577" y="1490"/>
                  <a:pt x="577" y="1490"/>
                  <a:pt x="577" y="1490"/>
                </a:cubicBezTo>
                <a:cubicBezTo>
                  <a:pt x="572" y="1533"/>
                  <a:pt x="572" y="1533"/>
                  <a:pt x="572" y="1533"/>
                </a:cubicBezTo>
                <a:cubicBezTo>
                  <a:pt x="614" y="1533"/>
                  <a:pt x="614" y="1533"/>
                  <a:pt x="614" y="1533"/>
                </a:cubicBezTo>
                <a:lnTo>
                  <a:pt x="620" y="1490"/>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テキスト ボックス 103">
            <a:extLst>
              <a:ext uri="{FF2B5EF4-FFF2-40B4-BE49-F238E27FC236}">
                <a16:creationId xmlns:a16="http://schemas.microsoft.com/office/drawing/2014/main" id="{E2AFD94F-0402-47EC-CB14-ABE7B73EB439}"/>
              </a:ext>
            </a:extLst>
          </p:cNvPr>
          <p:cNvSpPr txBox="1"/>
          <p:nvPr/>
        </p:nvSpPr>
        <p:spPr>
          <a:xfrm>
            <a:off x="6082072" y="3237158"/>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経費精算業務の効率化</a:t>
            </a:r>
            <a:endParaRPr lang="en-US" altLang="ja-JP" sz="2000" b="1"/>
          </a:p>
        </p:txBody>
      </p:sp>
      <p:sp>
        <p:nvSpPr>
          <p:cNvPr id="107" name="角丸四角形 13">
            <a:extLst>
              <a:ext uri="{FF2B5EF4-FFF2-40B4-BE49-F238E27FC236}">
                <a16:creationId xmlns:a16="http://schemas.microsoft.com/office/drawing/2014/main" id="{BE8EC1B5-8EC5-5E4A-2E34-43E8D8E5ADA8}"/>
              </a:ext>
            </a:extLst>
          </p:cNvPr>
          <p:cNvSpPr/>
          <p:nvPr/>
        </p:nvSpPr>
        <p:spPr>
          <a:xfrm>
            <a:off x="4830252" y="3851340"/>
            <a:ext cx="1137600" cy="471600"/>
          </a:xfrm>
          <a:prstGeom prst="roundRect">
            <a:avLst>
              <a:gd name="adj" fmla="val 0"/>
            </a:avLst>
          </a:prstGeom>
          <a:solidFill>
            <a:srgbClr val="008CCF"/>
          </a:solidFill>
          <a:ln w="25400" cap="flat" cmpd="sng" algn="ctr">
            <a:noFill/>
            <a:prstDash val="solid"/>
          </a:ln>
          <a:effectLst/>
        </p:spPr>
        <p:txBody>
          <a:bodyPr lIns="91436" tIns="45718" rIns="91436" bIns="45718" rtlCol="0" anchor="ctr"/>
          <a:lstStyle/>
          <a:p>
            <a:pPr algn="ctr" defTabSz="685766">
              <a:defRPr/>
            </a:pPr>
            <a:r>
              <a:rPr kumimoji="0" lang="ja-JP" altLang="en-US" sz="1400" kern="0">
                <a:solidFill>
                  <a:schemeClr val="bg1"/>
                </a:solidFill>
                <a:latin typeface="メイリオ"/>
                <a:ea typeface="メイリオ"/>
              </a:rPr>
              <a:t>従業員</a:t>
            </a:r>
            <a:endParaRPr kumimoji="0" lang="en-US" altLang="ja-JP" sz="1400" kern="0">
              <a:solidFill>
                <a:schemeClr val="bg1"/>
              </a:solidFill>
              <a:latin typeface="メイリオ"/>
              <a:ea typeface="メイリオ"/>
            </a:endParaRPr>
          </a:p>
          <a:p>
            <a:pPr algn="ctr" defTabSz="685766">
              <a:defRPr/>
            </a:pPr>
            <a:r>
              <a:rPr kumimoji="0" lang="ja-JP" altLang="en-US" sz="1400" kern="0">
                <a:solidFill>
                  <a:schemeClr val="bg1"/>
                </a:solidFill>
                <a:latin typeface="メイリオ"/>
                <a:ea typeface="メイリオ"/>
              </a:rPr>
              <a:t>モバイル</a:t>
            </a:r>
          </a:p>
        </p:txBody>
      </p:sp>
      <p:sp>
        <p:nvSpPr>
          <p:cNvPr id="108" name="Freeform 290">
            <a:extLst>
              <a:ext uri="{FF2B5EF4-FFF2-40B4-BE49-F238E27FC236}">
                <a16:creationId xmlns:a16="http://schemas.microsoft.com/office/drawing/2014/main" id="{0BFB56EB-B801-42F7-D204-08132DC8EA19}"/>
              </a:ext>
            </a:extLst>
          </p:cNvPr>
          <p:cNvSpPr>
            <a:spLocks noEditPoints="1"/>
          </p:cNvSpPr>
          <p:nvPr/>
        </p:nvSpPr>
        <p:spPr bwMode="auto">
          <a:xfrm>
            <a:off x="5034151" y="3381174"/>
            <a:ext cx="298061" cy="406677"/>
          </a:xfrm>
          <a:custGeom>
            <a:avLst/>
            <a:gdLst/>
            <a:ahLst/>
            <a:cxnLst>
              <a:cxn ang="0">
                <a:pos x="0" y="0"/>
              </a:cxn>
              <a:cxn ang="0">
                <a:pos x="0" y="240"/>
              </a:cxn>
              <a:cxn ang="0">
                <a:pos x="176" y="240"/>
              </a:cxn>
              <a:cxn ang="0">
                <a:pos x="176" y="0"/>
              </a:cxn>
              <a:cxn ang="0">
                <a:pos x="0" y="0"/>
              </a:cxn>
              <a:cxn ang="0">
                <a:pos x="100" y="228"/>
              </a:cxn>
              <a:cxn ang="0">
                <a:pos x="76" y="228"/>
              </a:cxn>
              <a:cxn ang="0">
                <a:pos x="76" y="212"/>
              </a:cxn>
              <a:cxn ang="0">
                <a:pos x="100" y="212"/>
              </a:cxn>
              <a:cxn ang="0">
                <a:pos x="100" y="228"/>
              </a:cxn>
              <a:cxn ang="0">
                <a:pos x="152" y="200"/>
              </a:cxn>
              <a:cxn ang="0">
                <a:pos x="24" y="200"/>
              </a:cxn>
              <a:cxn ang="0">
                <a:pos x="24" y="24"/>
              </a:cxn>
              <a:cxn ang="0">
                <a:pos x="152" y="24"/>
              </a:cxn>
              <a:cxn ang="0">
                <a:pos x="152" y="200"/>
              </a:cxn>
            </a:cxnLst>
            <a:rect l="0" t="0" r="r" b="b"/>
            <a:pathLst>
              <a:path w="176" h="240">
                <a:moveTo>
                  <a:pt x="0" y="0"/>
                </a:moveTo>
                <a:lnTo>
                  <a:pt x="0" y="240"/>
                </a:lnTo>
                <a:lnTo>
                  <a:pt x="176" y="240"/>
                </a:lnTo>
                <a:lnTo>
                  <a:pt x="176" y="0"/>
                </a:lnTo>
                <a:lnTo>
                  <a:pt x="0" y="0"/>
                </a:lnTo>
                <a:close/>
                <a:moveTo>
                  <a:pt x="100" y="228"/>
                </a:moveTo>
                <a:lnTo>
                  <a:pt x="76" y="228"/>
                </a:lnTo>
                <a:lnTo>
                  <a:pt x="76" y="212"/>
                </a:lnTo>
                <a:lnTo>
                  <a:pt x="100" y="212"/>
                </a:lnTo>
                <a:lnTo>
                  <a:pt x="100" y="228"/>
                </a:lnTo>
                <a:close/>
                <a:moveTo>
                  <a:pt x="152" y="200"/>
                </a:moveTo>
                <a:lnTo>
                  <a:pt x="24" y="200"/>
                </a:lnTo>
                <a:lnTo>
                  <a:pt x="24" y="24"/>
                </a:lnTo>
                <a:lnTo>
                  <a:pt x="152" y="24"/>
                </a:lnTo>
                <a:lnTo>
                  <a:pt x="152"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346">
            <a:extLst>
              <a:ext uri="{FF2B5EF4-FFF2-40B4-BE49-F238E27FC236}">
                <a16:creationId xmlns:a16="http://schemas.microsoft.com/office/drawing/2014/main" id="{972B3C6D-7089-F26B-78C7-1CF3922F1A79}"/>
              </a:ext>
            </a:extLst>
          </p:cNvPr>
          <p:cNvSpPr>
            <a:spLocks/>
          </p:cNvSpPr>
          <p:nvPr/>
        </p:nvSpPr>
        <p:spPr bwMode="auto">
          <a:xfrm>
            <a:off x="5399116" y="3626975"/>
            <a:ext cx="51632" cy="5309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347">
            <a:extLst>
              <a:ext uri="{FF2B5EF4-FFF2-40B4-BE49-F238E27FC236}">
                <a16:creationId xmlns:a16="http://schemas.microsoft.com/office/drawing/2014/main" id="{C16CC02C-CB60-F6DE-D98D-B347D2836153}"/>
              </a:ext>
            </a:extLst>
          </p:cNvPr>
          <p:cNvSpPr>
            <a:spLocks/>
          </p:cNvSpPr>
          <p:nvPr/>
        </p:nvSpPr>
        <p:spPr bwMode="auto">
          <a:xfrm>
            <a:off x="5399116" y="3414615"/>
            <a:ext cx="258158" cy="26545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348">
            <a:extLst>
              <a:ext uri="{FF2B5EF4-FFF2-40B4-BE49-F238E27FC236}">
                <a16:creationId xmlns:a16="http://schemas.microsoft.com/office/drawing/2014/main" id="{89E81D32-9DF0-53AD-6D63-6A5AA11AE319}"/>
              </a:ext>
            </a:extLst>
          </p:cNvPr>
          <p:cNvSpPr>
            <a:spLocks/>
          </p:cNvSpPr>
          <p:nvPr/>
        </p:nvSpPr>
        <p:spPr bwMode="auto">
          <a:xfrm>
            <a:off x="5399116" y="3520795"/>
            <a:ext cx="154895" cy="15927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570964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a:blip r:embed="rId2"/>
          <a:stretch>
            <a:fillRect/>
          </a:stretch>
        </p:blipFill>
        <p:spPr>
          <a:xfrm>
            <a:off x="4483960" y="2001977"/>
            <a:ext cx="3128896" cy="1381445"/>
          </a:xfrm>
          <a:prstGeom prst="rect">
            <a:avLst/>
          </a:prstGeom>
          <a:ln>
            <a:solidFill>
              <a:schemeClr val="bg1">
                <a:lumMod val="8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kumimoji="1" lang="en-US" altLang="ja-JP"/>
              <a:t>AI-OCR(</a:t>
            </a:r>
            <a:r>
              <a:rPr kumimoji="1" lang="ja-JP" altLang="en-US"/>
              <a:t>請求書明細）オプションで支払伝票自動起票</a:t>
            </a:r>
          </a:p>
        </p:txBody>
      </p:sp>
      <p:sp>
        <p:nvSpPr>
          <p:cNvPr id="50" name="右矢印 49"/>
          <p:cNvSpPr/>
          <p:nvPr/>
        </p:nvSpPr>
        <p:spPr>
          <a:xfrm>
            <a:off x="3419872" y="2767914"/>
            <a:ext cx="1071084"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1" name="右矢印 50"/>
          <p:cNvSpPr/>
          <p:nvPr/>
        </p:nvSpPr>
        <p:spPr>
          <a:xfrm>
            <a:off x="1731119" y="2735569"/>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2" name="ホームベース 51"/>
          <p:cNvSpPr/>
          <p:nvPr/>
        </p:nvSpPr>
        <p:spPr>
          <a:xfrm>
            <a:off x="451427" y="960120"/>
            <a:ext cx="1629007" cy="65532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山形 52"/>
          <p:cNvSpPr/>
          <p:nvPr/>
        </p:nvSpPr>
        <p:spPr>
          <a:xfrm>
            <a:off x="1905233" y="965454"/>
            <a:ext cx="1492480" cy="64465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4" name="山形 53"/>
          <p:cNvSpPr/>
          <p:nvPr/>
        </p:nvSpPr>
        <p:spPr>
          <a:xfrm>
            <a:off x="3271929" y="970788"/>
            <a:ext cx="1587614" cy="64465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5" name="山形 54"/>
          <p:cNvSpPr/>
          <p:nvPr/>
        </p:nvSpPr>
        <p:spPr>
          <a:xfrm>
            <a:off x="4717761" y="970788"/>
            <a:ext cx="1525542" cy="64465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6" name="山形 55"/>
          <p:cNvSpPr/>
          <p:nvPr/>
        </p:nvSpPr>
        <p:spPr>
          <a:xfrm>
            <a:off x="6035385" y="970788"/>
            <a:ext cx="1386840" cy="64465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7" name="テキスト ボックス 56"/>
          <p:cNvSpPr txBox="1"/>
          <p:nvPr/>
        </p:nvSpPr>
        <p:spPr>
          <a:xfrm>
            <a:off x="429723" y="1103114"/>
            <a:ext cx="18135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請求書</a:t>
            </a:r>
            <a:r>
              <a:rPr kumimoji="0" lang="en-US" altLang="ja-JP" sz="1800" b="0" i="0" u="none" strike="noStrike" kern="0" cap="none" spc="0" normalizeH="0" baseline="0" noProof="0">
                <a:ln>
                  <a:noFill/>
                </a:ln>
                <a:solidFill>
                  <a:prstClr val="black"/>
                </a:solidFill>
                <a:effectLst/>
                <a:uLnTx/>
                <a:uFillTx/>
              </a:rPr>
              <a:t>PDF</a:t>
            </a:r>
            <a:r>
              <a:rPr kumimoji="0" lang="ja-JP" altLang="en-US" sz="1800" b="0" i="0" u="none" strike="noStrike" kern="0" cap="none" spc="0" normalizeH="0" baseline="0" noProof="0">
                <a:ln>
                  <a:noFill/>
                </a:ln>
                <a:solidFill>
                  <a:prstClr val="black"/>
                </a:solidFill>
                <a:effectLst/>
                <a:uLnTx/>
                <a:uFillTx/>
              </a:rPr>
              <a:t>化</a:t>
            </a:r>
          </a:p>
        </p:txBody>
      </p:sp>
      <p:sp>
        <p:nvSpPr>
          <p:cNvPr id="58" name="テキスト ボックス 57"/>
          <p:cNvSpPr txBox="1"/>
          <p:nvPr/>
        </p:nvSpPr>
        <p:spPr>
          <a:xfrm>
            <a:off x="2303801" y="1050195"/>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フォルダ</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prstClr val="black"/>
                </a:solidFill>
              </a:rPr>
              <a:t> </a:t>
            </a:r>
            <a:r>
              <a:rPr kumimoji="0" lang="ja-JP" altLang="en-US" sz="1800" b="0" i="0" u="none" strike="noStrike" kern="0" cap="none" spc="0" normalizeH="0" baseline="0" noProof="0">
                <a:ln>
                  <a:noFill/>
                </a:ln>
                <a:solidFill>
                  <a:prstClr val="black"/>
                </a:solidFill>
                <a:effectLst/>
                <a:uLnTx/>
                <a:uFillTx/>
              </a:rPr>
              <a:t>格納</a:t>
            </a:r>
          </a:p>
        </p:txBody>
      </p:sp>
      <p:sp>
        <p:nvSpPr>
          <p:cNvPr id="59" name="テキスト ボックス 58"/>
          <p:cNvSpPr txBox="1"/>
          <p:nvPr/>
        </p:nvSpPr>
        <p:spPr>
          <a:xfrm>
            <a:off x="3462213" y="1018981"/>
            <a:ext cx="1406006" cy="830997"/>
          </a:xfrm>
          <a:prstGeom prst="rect">
            <a:avLst/>
          </a:prstGeom>
          <a:noFill/>
        </p:spPr>
        <p:txBody>
          <a:bodyPr wrap="square" rtlCol="0">
            <a:spAutoFit/>
          </a:bodyPr>
          <a:lstStyle/>
          <a:p>
            <a:pPr lvl="0">
              <a:defRPr/>
            </a:pPr>
            <a:r>
              <a:rPr kumimoji="0" lang="en-US" altLang="ja-JP" kern="0">
                <a:solidFill>
                  <a:prstClr val="black"/>
                </a:solidFill>
              </a:rPr>
              <a:t>SS-NX</a:t>
            </a:r>
            <a:r>
              <a:rPr kumimoji="0" lang="ja-JP" altLang="en-US" kern="0">
                <a:solidFill>
                  <a:prstClr val="black"/>
                </a:solidFill>
              </a:rPr>
              <a:t>取込</a:t>
            </a:r>
          </a:p>
          <a:p>
            <a:pPr lvl="0">
              <a:defRPr/>
            </a:pPr>
            <a:r>
              <a:rPr kumimoji="0" lang="en-US" altLang="ja-JP" sz="1200" kern="0">
                <a:solidFill>
                  <a:prstClr val="black"/>
                </a:solidFill>
              </a:rPr>
              <a:t>(</a:t>
            </a:r>
            <a:r>
              <a:rPr kumimoji="0" lang="ja-JP" altLang="en-US" sz="1200" kern="0">
                <a:solidFill>
                  <a:prstClr val="black"/>
                </a:solidFill>
              </a:rPr>
              <a:t>バッチ・個別</a:t>
            </a:r>
            <a:r>
              <a:rPr kumimoji="0" lang="en-US" altLang="ja-JP" sz="1200" kern="0">
                <a:solidFill>
                  <a:prstClr val="black"/>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テキスト ボックス 59"/>
          <p:cNvSpPr txBox="1"/>
          <p:nvPr/>
        </p:nvSpPr>
        <p:spPr>
          <a:xfrm>
            <a:off x="6367087" y="1103114"/>
            <a:ext cx="9888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本登録</a:t>
            </a:r>
          </a:p>
        </p:txBody>
      </p:sp>
      <p:sp>
        <p:nvSpPr>
          <p:cNvPr id="61" name="山形 60"/>
          <p:cNvSpPr/>
          <p:nvPr/>
        </p:nvSpPr>
        <p:spPr>
          <a:xfrm>
            <a:off x="7307113" y="962537"/>
            <a:ext cx="1386840" cy="644652"/>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2" name="テキスト ボックス 61"/>
          <p:cNvSpPr txBox="1"/>
          <p:nvPr/>
        </p:nvSpPr>
        <p:spPr>
          <a:xfrm>
            <a:off x="7564185" y="1024825"/>
            <a:ext cx="1546682"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ワークフロー</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承認</a:t>
            </a:r>
            <a:endParaRPr kumimoji="0" lang="en-US" altLang="ja-JP" sz="18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668084" y="2398718"/>
            <a:ext cx="1687720" cy="33309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rPr>
              <a:t>請求書（</a:t>
            </a:r>
            <a:r>
              <a:rPr kumimoji="0" lang="en-US" altLang="ja-JP" sz="1200" b="0" i="0" u="none" strike="noStrike" kern="0" cap="none" spc="0" normalizeH="0" baseline="0" noProof="0">
                <a:ln>
                  <a:noFill/>
                </a:ln>
                <a:solidFill>
                  <a:prstClr val="white"/>
                </a:solidFill>
                <a:effectLst/>
                <a:uLnTx/>
                <a:uFillTx/>
              </a:rPr>
              <a:t>PDF</a:t>
            </a:r>
            <a:r>
              <a:rPr kumimoji="0" lang="ja-JP" altLang="en-US" sz="1200" b="0" i="0" u="none" strike="noStrike" kern="0" cap="none" spc="0" normalizeH="0" baseline="0" noProof="0">
                <a:ln>
                  <a:noFill/>
                </a:ln>
                <a:solidFill>
                  <a:prstClr val="white"/>
                </a:solidFill>
                <a:effectLst/>
                <a:uLnTx/>
                <a:uFillTx/>
              </a:rPr>
              <a:t>）</a:t>
            </a:r>
          </a:p>
        </p:txBody>
      </p:sp>
      <p:pic>
        <p:nvPicPr>
          <p:cNvPr id="64" name="図 63"/>
          <p:cNvPicPr>
            <a:picLocks noChangeAspect="1"/>
          </p:cNvPicPr>
          <p:nvPr/>
        </p:nvPicPr>
        <p:blipFill>
          <a:blip r:embed="rId3"/>
          <a:stretch>
            <a:fillRect/>
          </a:stretch>
        </p:blipFill>
        <p:spPr>
          <a:xfrm>
            <a:off x="375227" y="2228310"/>
            <a:ext cx="1335679" cy="1888297"/>
          </a:xfrm>
          <a:prstGeom prst="rect">
            <a:avLst/>
          </a:prstGeom>
          <a:ln>
            <a:solidFill>
              <a:sysClr val="window" lastClr="FFFFFF">
                <a:lumMod val="50000"/>
              </a:sysClr>
            </a:solidFill>
          </a:ln>
        </p:spPr>
      </p:pic>
      <p:pic>
        <p:nvPicPr>
          <p:cNvPr id="65" name="図 64"/>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407616"/>
            <a:ext cx="933263" cy="85909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798220" y="1049320"/>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　 </a:t>
            </a:r>
            <a:r>
              <a:rPr kumimoji="0" lang="en-US" altLang="ja-JP" sz="1200" b="0" i="0" u="none" strike="noStrike" kern="0" cap="none" spc="0" normalizeH="0" baseline="0" noProof="0">
                <a:ln>
                  <a:noFill/>
                </a:ln>
                <a:solidFill>
                  <a:prstClr val="black"/>
                </a:solidFill>
                <a:effectLst/>
                <a:uLnTx/>
                <a:uFillTx/>
              </a:rPr>
              <a:t>AI</a:t>
            </a:r>
            <a:r>
              <a:rPr kumimoji="0" lang="ja-JP" altLang="en-US" sz="1200" b="0" i="0" u="none" strike="noStrike" kern="0" cap="none" spc="0" normalizeH="0" baseline="0" noProof="0">
                <a:ln>
                  <a:noFill/>
                </a:ln>
                <a:solidFill>
                  <a:prstClr val="black"/>
                </a:solidFill>
                <a:effectLst/>
                <a:uLnTx/>
                <a:uFillTx/>
              </a:rPr>
              <a:t>が仕訳推論</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　仮作成</a:t>
            </a:r>
          </a:p>
        </p:txBody>
      </p:sp>
      <p:grpSp>
        <p:nvGrpSpPr>
          <p:cNvPr id="68" name="グループ化 67"/>
          <p:cNvGrpSpPr/>
          <p:nvPr/>
        </p:nvGrpSpPr>
        <p:grpSpPr>
          <a:xfrm>
            <a:off x="6696236" y="3572651"/>
            <a:ext cx="1717398" cy="1089565"/>
            <a:chOff x="279093" y="2895786"/>
            <a:chExt cx="1428192" cy="906085"/>
          </a:xfrm>
        </p:grpSpPr>
        <p:grpSp>
          <p:nvGrpSpPr>
            <p:cNvPr id="69"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72"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0" name="正方形/長方形 69"/>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71" name="図 7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grpSp>
        <p:nvGrpSpPr>
          <p:cNvPr id="74" name="グループ化 231"/>
          <p:cNvGrpSpPr/>
          <p:nvPr/>
        </p:nvGrpSpPr>
        <p:grpSpPr>
          <a:xfrm>
            <a:off x="2313292" y="2458258"/>
            <a:ext cx="1076315" cy="978351"/>
            <a:chOff x="1280716" y="682625"/>
            <a:chExt cx="381000" cy="381000"/>
          </a:xfrm>
          <a:solidFill>
            <a:srgbClr val="FFE28A"/>
          </a:solidFill>
        </p:grpSpPr>
        <p:sp>
          <p:nvSpPr>
            <p:cNvPr id="75"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77" name="図 7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9964" y="2880397"/>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78" name="図 77"/>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3051" y="2796530"/>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47578" y="2681636"/>
            <a:ext cx="509605" cy="469106"/>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a:off x="4031940" y="3424233"/>
            <a:ext cx="2462785" cy="689358"/>
            <a:chOff x="746265" y="5503982"/>
            <a:chExt cx="2462785" cy="689358"/>
          </a:xfrm>
        </p:grpSpPr>
        <p:sp>
          <p:nvSpPr>
            <p:cNvPr id="82" name="角丸四角形 81"/>
            <p:cNvSpPr/>
            <p:nvPr/>
          </p:nvSpPr>
          <p:spPr>
            <a:xfrm>
              <a:off x="746265" y="5503982"/>
              <a:ext cx="2434430" cy="653498"/>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3" name="テキスト ボックス 82"/>
            <p:cNvSpPr txBox="1"/>
            <p:nvPr/>
          </p:nvSpPr>
          <p:spPr>
            <a:xfrm>
              <a:off x="1345807" y="5545165"/>
              <a:ext cx="1476933" cy="40711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rPr>
                <a:t>画像解析</a:t>
              </a:r>
              <a:r>
                <a:rPr kumimoji="0" lang="en-US" altLang="ja-JP" sz="1600" b="0" i="0" u="none" strike="noStrike" kern="0" cap="none" spc="0" normalizeH="0" baseline="0" noProof="0">
                  <a:ln>
                    <a:noFill/>
                  </a:ln>
                  <a:solidFill>
                    <a:prstClr val="black"/>
                  </a:solidFill>
                  <a:effectLst/>
                  <a:uLnTx/>
                  <a:uFillTx/>
                </a:rPr>
                <a:t>AI</a:t>
              </a:r>
              <a:endParaRPr kumimoji="0" lang="ja-JP" altLang="en-US" sz="1600" b="0" i="0" u="none" strike="noStrike" kern="0" cap="none" spc="0" normalizeH="0" baseline="0" noProof="0">
                <a:ln>
                  <a:noFill/>
                </a:ln>
                <a:solidFill>
                  <a:prstClr val="black"/>
                </a:solidFill>
                <a:effectLst/>
                <a:uLnTx/>
                <a:uFillTx/>
              </a:endParaRPr>
            </a:p>
          </p:txBody>
        </p:sp>
        <p:sp>
          <p:nvSpPr>
            <p:cNvPr id="84" name="Freeform 328"/>
            <p:cNvSpPr>
              <a:spLocks noEditPoints="1"/>
            </p:cNvSpPr>
            <p:nvPr/>
          </p:nvSpPr>
          <p:spPr bwMode="auto">
            <a:xfrm>
              <a:off x="849476" y="5549451"/>
              <a:ext cx="496331" cy="59750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5" name="正方形/長方形 84"/>
            <p:cNvSpPr/>
            <p:nvPr/>
          </p:nvSpPr>
          <p:spPr>
            <a:xfrm>
              <a:off x="1350849" y="5824008"/>
              <a:ext cx="185820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prstClr val="black"/>
                  </a:solidFill>
                  <a:effectLst/>
                  <a:uLnTx/>
                  <a:uFillTx/>
                </a:rPr>
                <a:t>AI</a:t>
              </a:r>
              <a:r>
                <a:rPr kumimoji="0" lang="ja-JP" altLang="en-US" sz="1800" b="1" i="0" u="none" strike="noStrike" kern="0" cap="none" spc="0" normalizeH="0" baseline="0" noProof="0">
                  <a:ln>
                    <a:noFill/>
                  </a:ln>
                  <a:solidFill>
                    <a:prstClr val="black"/>
                  </a:solidFill>
                  <a:effectLst/>
                  <a:uLnTx/>
                  <a:uFillTx/>
                </a:rPr>
                <a:t>が画像を解析</a:t>
              </a:r>
              <a:endParaRPr kumimoji="0" lang="en-US" altLang="ja-JP" sz="1800" b="1" i="0" u="none" strike="noStrike" kern="0" cap="none" spc="0" normalizeH="0" baseline="0" noProof="0">
                <a:ln>
                  <a:noFill/>
                </a:ln>
                <a:solidFill>
                  <a:prstClr val="black"/>
                </a:solidFill>
                <a:effectLst/>
                <a:uLnTx/>
                <a:uFillTx/>
              </a:endParaRPr>
            </a:p>
          </p:txBody>
        </p:sp>
      </p:grpSp>
      <p:grpSp>
        <p:nvGrpSpPr>
          <p:cNvPr id="86" name="グループ化 85"/>
          <p:cNvGrpSpPr/>
          <p:nvPr/>
        </p:nvGrpSpPr>
        <p:grpSpPr>
          <a:xfrm>
            <a:off x="4031940" y="4134245"/>
            <a:ext cx="2513275" cy="646168"/>
            <a:chOff x="4788313" y="5526477"/>
            <a:chExt cx="2576299" cy="646168"/>
          </a:xfrm>
        </p:grpSpPr>
        <p:sp>
          <p:nvSpPr>
            <p:cNvPr id="87" name="角丸四角形 86"/>
            <p:cNvSpPr/>
            <p:nvPr/>
          </p:nvSpPr>
          <p:spPr>
            <a:xfrm>
              <a:off x="4788313" y="5526477"/>
              <a:ext cx="2518800" cy="640939"/>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8" name="Freeform 328"/>
            <p:cNvSpPr>
              <a:spLocks noEditPoints="1"/>
            </p:cNvSpPr>
            <p:nvPr/>
          </p:nvSpPr>
          <p:spPr bwMode="auto">
            <a:xfrm>
              <a:off x="4846277" y="5559972"/>
              <a:ext cx="496331" cy="59750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9" name="テキスト ボックス 88"/>
            <p:cNvSpPr txBox="1"/>
            <p:nvPr/>
          </p:nvSpPr>
          <p:spPr>
            <a:xfrm>
              <a:off x="5300115" y="5547660"/>
              <a:ext cx="1476933" cy="40711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rPr>
                <a:t>自動仕訳</a:t>
              </a:r>
              <a:r>
                <a:rPr kumimoji="0" lang="en-US" altLang="ja-JP" sz="1600" b="0" i="0" u="none" strike="noStrike" kern="0" cap="none" spc="0" normalizeH="0" baseline="0" noProof="0">
                  <a:ln>
                    <a:noFill/>
                  </a:ln>
                  <a:solidFill>
                    <a:prstClr val="black"/>
                  </a:solidFill>
                  <a:effectLst/>
                  <a:uLnTx/>
                  <a:uFillTx/>
                </a:rPr>
                <a:t>AI</a:t>
              </a: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5333287" y="5803313"/>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仕訳データを作成</a:t>
              </a:r>
              <a:endParaRPr kumimoji="0" lang="en-US" altLang="ja-JP" sz="1800" b="1" i="0" u="none" strike="noStrike" kern="0" cap="none" spc="0" normalizeH="0" baseline="0" noProof="0">
                <a:ln>
                  <a:noFill/>
                </a:ln>
                <a:solidFill>
                  <a:prstClr val="black"/>
                </a:solidFill>
                <a:effectLst/>
                <a:uLnTx/>
                <a:uFillTx/>
              </a:endParaRPr>
            </a:p>
          </p:txBody>
        </p:sp>
      </p:grpSp>
      <p:sp>
        <p:nvSpPr>
          <p:cNvPr id="92" name="テキスト ボックス 91"/>
          <p:cNvSpPr txBox="1"/>
          <p:nvPr/>
        </p:nvSpPr>
        <p:spPr>
          <a:xfrm>
            <a:off x="590110" y="1923408"/>
            <a:ext cx="1141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請求書</a:t>
            </a:r>
          </a:p>
        </p:txBody>
      </p:sp>
      <p:sp>
        <p:nvSpPr>
          <p:cNvPr id="93" name="フローチャート : 書類 14"/>
          <p:cNvSpPr/>
          <p:nvPr/>
        </p:nvSpPr>
        <p:spPr>
          <a:xfrm>
            <a:off x="7612856" y="3043746"/>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7F7F7F"/>
                </a:solidFill>
                <a:effectLst/>
                <a:uLnTx/>
                <a:uFillTx/>
                <a:latin typeface="メイリオ"/>
                <a:ea typeface="メイリオ"/>
                <a:cs typeface="+mn-cs"/>
              </a:rPr>
              <a:t>支払伝票</a:t>
            </a:r>
          </a:p>
        </p:txBody>
      </p:sp>
      <p:pic>
        <p:nvPicPr>
          <p:cNvPr id="94" name="Picture 11"/>
          <p:cNvPicPr>
            <a:picLocks noChangeAspect="1" noChangeArrowheads="1"/>
          </p:cNvPicPr>
          <p:nvPr/>
        </p:nvPicPr>
        <p:blipFill>
          <a:blip r:embed="rId6" cstate="email"/>
          <a:srcRect/>
          <a:stretch>
            <a:fillRect/>
          </a:stretch>
        </p:blipFill>
        <p:spPr bwMode="auto">
          <a:xfrm>
            <a:off x="8393173" y="2721533"/>
            <a:ext cx="426864" cy="465300"/>
          </a:xfrm>
          <a:prstGeom prst="rect">
            <a:avLst/>
          </a:prstGeom>
          <a:noFill/>
          <a:ln w="9525">
            <a:noFill/>
            <a:miter lim="800000"/>
            <a:headEnd/>
            <a:tailEnd/>
          </a:ln>
          <a:effectLst/>
        </p:spPr>
      </p:pic>
      <p:sp>
        <p:nvSpPr>
          <p:cNvPr id="95" name="Freeform 376"/>
          <p:cNvSpPr>
            <a:spLocks/>
          </p:cNvSpPr>
          <p:nvPr/>
        </p:nvSpPr>
        <p:spPr bwMode="auto">
          <a:xfrm>
            <a:off x="7414263" y="2795311"/>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7152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71A2205-3BEE-2B38-0EC6-7E67A16D18AE}"/>
              </a:ext>
            </a:extLst>
          </p:cNvPr>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5">
            <a:extLst>
              <a:ext uri="{FF2B5EF4-FFF2-40B4-BE49-F238E27FC236}">
                <a16:creationId xmlns:a16="http://schemas.microsoft.com/office/drawing/2014/main" id="{67BA56AC-A32B-D4A8-ECCE-BC7BF7E77A6E}"/>
              </a:ext>
            </a:extLst>
          </p:cNvPr>
          <p:cNvSpPr>
            <a:spLocks noGrp="1"/>
          </p:cNvSpPr>
          <p:nvPr>
            <p:ph type="title"/>
          </p:nvPr>
        </p:nvSpPr>
        <p:spPr/>
        <p:txBody>
          <a:bodyPr/>
          <a:lstStyle/>
          <a:p>
            <a:r>
              <a:rPr lang="ja-JP" altLang="en-US"/>
              <a:t>統合会計特長</a:t>
            </a:r>
          </a:p>
        </p:txBody>
      </p:sp>
      <p:sp>
        <p:nvSpPr>
          <p:cNvPr id="5" name="フッター プレースホルダー 4">
            <a:extLst>
              <a:ext uri="{FF2B5EF4-FFF2-40B4-BE49-F238E27FC236}">
                <a16:creationId xmlns:a16="http://schemas.microsoft.com/office/drawing/2014/main" id="{E1C25489-1CA6-7508-A9F4-8FEC41D40D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7" name="テキスト プレースホルダー 6">
            <a:extLst>
              <a:ext uri="{FF2B5EF4-FFF2-40B4-BE49-F238E27FC236}">
                <a16:creationId xmlns:a16="http://schemas.microsoft.com/office/drawing/2014/main" id="{1C6168D5-746D-0293-D63C-D0D7236F8E1E}"/>
              </a:ext>
            </a:extLst>
          </p:cNvPr>
          <p:cNvSpPr>
            <a:spLocks noGrp="1"/>
          </p:cNvSpPr>
          <p:nvPr>
            <p:ph type="body" sz="quarter" idx="16"/>
          </p:nvPr>
        </p:nvSpPr>
        <p:spPr/>
        <p:txBody>
          <a:bodyPr/>
          <a:lstStyle/>
          <a:p>
            <a:r>
              <a:rPr lang="ja-JP" altLang="en-US"/>
              <a:t>デジタルインボイスオプションで経理業務を革新</a:t>
            </a:r>
          </a:p>
        </p:txBody>
      </p:sp>
      <p:sp>
        <p:nvSpPr>
          <p:cNvPr id="2" name="正方形/長方形 1">
            <a:extLst>
              <a:ext uri="{FF2B5EF4-FFF2-40B4-BE49-F238E27FC236}">
                <a16:creationId xmlns:a16="http://schemas.microsoft.com/office/drawing/2014/main" id="{40884FEF-1E53-0F90-06FB-53A6062B1306}"/>
              </a:ext>
            </a:extLst>
          </p:cNvPr>
          <p:cNvSpPr/>
          <p:nvPr/>
        </p:nvSpPr>
        <p:spPr>
          <a:xfrm>
            <a:off x="340289" y="1547295"/>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8">
            <a:extLst>
              <a:ext uri="{FF2B5EF4-FFF2-40B4-BE49-F238E27FC236}">
                <a16:creationId xmlns:a16="http://schemas.microsoft.com/office/drawing/2014/main" id="{B296B699-CAF3-D60B-03B6-0D75BF72BF1B}"/>
              </a:ext>
            </a:extLst>
          </p:cNvPr>
          <p:cNvSpPr>
            <a:spLocks noChangeArrowheads="1"/>
          </p:cNvSpPr>
          <p:nvPr/>
        </p:nvSpPr>
        <p:spPr bwMode="auto">
          <a:xfrm>
            <a:off x="443484" y="19266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 name="Freeform 9">
            <a:extLst>
              <a:ext uri="{FF2B5EF4-FFF2-40B4-BE49-F238E27FC236}">
                <a16:creationId xmlns:a16="http://schemas.microsoft.com/office/drawing/2014/main" id="{A6F880C1-2E6A-7F82-1733-9ED6BEC1E69D}"/>
              </a:ext>
            </a:extLst>
          </p:cNvPr>
          <p:cNvSpPr>
            <a:spLocks noEditPoints="1"/>
          </p:cNvSpPr>
          <p:nvPr/>
        </p:nvSpPr>
        <p:spPr bwMode="auto">
          <a:xfrm>
            <a:off x="601721" y="19974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9" name="グループ化 8">
            <a:extLst>
              <a:ext uri="{FF2B5EF4-FFF2-40B4-BE49-F238E27FC236}">
                <a16:creationId xmlns:a16="http://schemas.microsoft.com/office/drawing/2014/main" id="{62FCDDF6-4DBA-B444-A090-EF30747DD666}"/>
              </a:ext>
            </a:extLst>
          </p:cNvPr>
          <p:cNvGrpSpPr/>
          <p:nvPr/>
        </p:nvGrpSpPr>
        <p:grpSpPr>
          <a:xfrm>
            <a:off x="495455" y="2418190"/>
            <a:ext cx="1000361" cy="364807"/>
            <a:chOff x="930561" y="1504111"/>
            <a:chExt cx="1000361" cy="364807"/>
          </a:xfrm>
        </p:grpSpPr>
        <p:sp>
          <p:nvSpPr>
            <p:cNvPr id="10" name="Freeform 61">
              <a:extLst>
                <a:ext uri="{FF2B5EF4-FFF2-40B4-BE49-F238E27FC236}">
                  <a16:creationId xmlns:a16="http://schemas.microsoft.com/office/drawing/2014/main" id="{39C9DFA6-5743-EC86-C4F6-2FF8C2B3C63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1" name="グループ化 10">
              <a:extLst>
                <a:ext uri="{FF2B5EF4-FFF2-40B4-BE49-F238E27FC236}">
                  <a16:creationId xmlns:a16="http://schemas.microsoft.com/office/drawing/2014/main" id="{63E25D93-2DD6-3701-FA9B-01F82F885E21}"/>
                </a:ext>
              </a:extLst>
            </p:cNvPr>
            <p:cNvGrpSpPr/>
            <p:nvPr/>
          </p:nvGrpSpPr>
          <p:grpSpPr>
            <a:xfrm>
              <a:off x="1518172" y="1576183"/>
              <a:ext cx="412750" cy="220662"/>
              <a:chOff x="1518172" y="1536274"/>
              <a:chExt cx="412750" cy="220662"/>
            </a:xfrm>
          </p:grpSpPr>
          <p:sp>
            <p:nvSpPr>
              <p:cNvPr id="12" name="Freeform 59">
                <a:extLst>
                  <a:ext uri="{FF2B5EF4-FFF2-40B4-BE49-F238E27FC236}">
                    <a16:creationId xmlns:a16="http://schemas.microsoft.com/office/drawing/2014/main" id="{8C5EC0FE-907F-4A3A-5F4D-5F66992ADBC0}"/>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 name="Freeform 60">
                <a:extLst>
                  <a:ext uri="{FF2B5EF4-FFF2-40B4-BE49-F238E27FC236}">
                    <a16:creationId xmlns:a16="http://schemas.microsoft.com/office/drawing/2014/main" id="{0F20F5AB-1E65-0BF7-B9FA-BD667EEB0174}"/>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4" name="Rectangle 83">
            <a:extLst>
              <a:ext uri="{FF2B5EF4-FFF2-40B4-BE49-F238E27FC236}">
                <a16:creationId xmlns:a16="http://schemas.microsoft.com/office/drawing/2014/main" id="{CD1783F6-6812-A3AA-75FB-AB9370111B18}"/>
              </a:ext>
            </a:extLst>
          </p:cNvPr>
          <p:cNvSpPr>
            <a:spLocks noChangeArrowheads="1"/>
          </p:cNvSpPr>
          <p:nvPr/>
        </p:nvSpPr>
        <p:spPr bwMode="auto">
          <a:xfrm>
            <a:off x="1776086" y="1915115"/>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 name="Freeform 87">
            <a:extLst>
              <a:ext uri="{FF2B5EF4-FFF2-40B4-BE49-F238E27FC236}">
                <a16:creationId xmlns:a16="http://schemas.microsoft.com/office/drawing/2014/main" id="{B857A02B-64D3-1E58-9CE9-96A019A970DC}"/>
              </a:ext>
            </a:extLst>
          </p:cNvPr>
          <p:cNvSpPr>
            <a:spLocks noEditPoints="1"/>
          </p:cNvSpPr>
          <p:nvPr/>
        </p:nvSpPr>
        <p:spPr bwMode="auto">
          <a:xfrm>
            <a:off x="1880430" y="19959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6" name="グループ化 15">
            <a:extLst>
              <a:ext uri="{FF2B5EF4-FFF2-40B4-BE49-F238E27FC236}">
                <a16:creationId xmlns:a16="http://schemas.microsoft.com/office/drawing/2014/main" id="{7F93F460-CD11-8027-26E2-31B8069DEEF5}"/>
              </a:ext>
            </a:extLst>
          </p:cNvPr>
          <p:cNvGrpSpPr/>
          <p:nvPr/>
        </p:nvGrpSpPr>
        <p:grpSpPr>
          <a:xfrm>
            <a:off x="2063379" y="2427285"/>
            <a:ext cx="1000361" cy="349103"/>
            <a:chOff x="2467463" y="1484723"/>
            <a:chExt cx="1082664" cy="377825"/>
          </a:xfrm>
        </p:grpSpPr>
        <p:grpSp>
          <p:nvGrpSpPr>
            <p:cNvPr id="17" name="グループ化 16">
              <a:extLst>
                <a:ext uri="{FF2B5EF4-FFF2-40B4-BE49-F238E27FC236}">
                  <a16:creationId xmlns:a16="http://schemas.microsoft.com/office/drawing/2014/main" id="{64F5601C-6437-A990-E0AD-7B761406D6D7}"/>
                </a:ext>
              </a:extLst>
            </p:cNvPr>
            <p:cNvGrpSpPr/>
            <p:nvPr/>
          </p:nvGrpSpPr>
          <p:grpSpPr>
            <a:xfrm>
              <a:off x="2467463" y="1484723"/>
              <a:ext cx="288926" cy="377825"/>
              <a:chOff x="757238" y="4846638"/>
              <a:chExt cx="288926" cy="377825"/>
            </a:xfrm>
          </p:grpSpPr>
          <p:sp>
            <p:nvSpPr>
              <p:cNvPr id="42" name="Freeform 33">
                <a:extLst>
                  <a:ext uri="{FF2B5EF4-FFF2-40B4-BE49-F238E27FC236}">
                    <a16:creationId xmlns:a16="http://schemas.microsoft.com/office/drawing/2014/main" id="{30776470-DC94-7109-3AAD-CF57265E99E2}"/>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 name="Freeform 34">
                <a:extLst>
                  <a:ext uri="{FF2B5EF4-FFF2-40B4-BE49-F238E27FC236}">
                    <a16:creationId xmlns:a16="http://schemas.microsoft.com/office/drawing/2014/main" id="{9D3FAC67-4372-2703-34DD-32D8BC17FC4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Rectangle 35">
                <a:extLst>
                  <a:ext uri="{FF2B5EF4-FFF2-40B4-BE49-F238E27FC236}">
                    <a16:creationId xmlns:a16="http://schemas.microsoft.com/office/drawing/2014/main" id="{DBCD3CBB-1BAA-595F-D019-1A382FD5928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6">
                <a:extLst>
                  <a:ext uri="{FF2B5EF4-FFF2-40B4-BE49-F238E27FC236}">
                    <a16:creationId xmlns:a16="http://schemas.microsoft.com/office/drawing/2014/main" id="{42220755-F225-ADF2-6000-BC2981F8EA9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Rectangle 37">
                <a:extLst>
                  <a:ext uri="{FF2B5EF4-FFF2-40B4-BE49-F238E27FC236}">
                    <a16:creationId xmlns:a16="http://schemas.microsoft.com/office/drawing/2014/main" id="{A2EF27E5-BD66-EBA6-B490-2FFBD7D383D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Freeform 38">
                <a:extLst>
                  <a:ext uri="{FF2B5EF4-FFF2-40B4-BE49-F238E27FC236}">
                    <a16:creationId xmlns:a16="http://schemas.microsoft.com/office/drawing/2014/main" id="{3E57D18A-B1AD-CD0E-3DDD-9AD1DE4CB84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39">
                <a:extLst>
                  <a:ext uri="{FF2B5EF4-FFF2-40B4-BE49-F238E27FC236}">
                    <a16:creationId xmlns:a16="http://schemas.microsoft.com/office/drawing/2014/main" id="{D1EBCC8D-FBC6-CF92-064D-6619305154E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40">
                <a:extLst>
                  <a:ext uri="{FF2B5EF4-FFF2-40B4-BE49-F238E27FC236}">
                    <a16:creationId xmlns:a16="http://schemas.microsoft.com/office/drawing/2014/main" id="{57BE6991-9606-63C5-807A-307237E11FA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1">
                <a:extLst>
                  <a:ext uri="{FF2B5EF4-FFF2-40B4-BE49-F238E27FC236}">
                    <a16:creationId xmlns:a16="http://schemas.microsoft.com/office/drawing/2014/main" id="{67A1EBB9-7C26-D093-E6FC-13C4FC601E1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Rectangle 42">
                <a:extLst>
                  <a:ext uri="{FF2B5EF4-FFF2-40B4-BE49-F238E27FC236}">
                    <a16:creationId xmlns:a16="http://schemas.microsoft.com/office/drawing/2014/main" id="{1F094FE0-8948-52A0-CF91-58D6F094D504}"/>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Freeform 43">
                <a:extLst>
                  <a:ext uri="{FF2B5EF4-FFF2-40B4-BE49-F238E27FC236}">
                    <a16:creationId xmlns:a16="http://schemas.microsoft.com/office/drawing/2014/main" id="{11902882-C7CA-F741-F73B-C7D7DBFF59F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 name="グループ化 17">
              <a:extLst>
                <a:ext uri="{FF2B5EF4-FFF2-40B4-BE49-F238E27FC236}">
                  <a16:creationId xmlns:a16="http://schemas.microsoft.com/office/drawing/2014/main" id="{E7C803DE-F90C-0D71-EFEB-27B5C840AFCC}"/>
                </a:ext>
              </a:extLst>
            </p:cNvPr>
            <p:cNvGrpSpPr/>
            <p:nvPr/>
          </p:nvGrpSpPr>
          <p:grpSpPr>
            <a:xfrm>
              <a:off x="2864332" y="1484723"/>
              <a:ext cx="288926" cy="377825"/>
              <a:chOff x="757238" y="4846638"/>
              <a:chExt cx="288926" cy="377825"/>
            </a:xfrm>
          </p:grpSpPr>
          <p:sp>
            <p:nvSpPr>
              <p:cNvPr id="31" name="Freeform 33">
                <a:extLst>
                  <a:ext uri="{FF2B5EF4-FFF2-40B4-BE49-F238E27FC236}">
                    <a16:creationId xmlns:a16="http://schemas.microsoft.com/office/drawing/2014/main" id="{A98062EB-8F36-981B-5730-F104A63C3020}"/>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2" name="Freeform 34">
                <a:extLst>
                  <a:ext uri="{FF2B5EF4-FFF2-40B4-BE49-F238E27FC236}">
                    <a16:creationId xmlns:a16="http://schemas.microsoft.com/office/drawing/2014/main" id="{3B3CF13A-3E86-DA01-F2CC-9D516E60E2DD}"/>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Rectangle 35">
                <a:extLst>
                  <a:ext uri="{FF2B5EF4-FFF2-40B4-BE49-F238E27FC236}">
                    <a16:creationId xmlns:a16="http://schemas.microsoft.com/office/drawing/2014/main" id="{5F297F75-C2A5-A454-6D2B-D8F90BA02FB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6">
                <a:extLst>
                  <a:ext uri="{FF2B5EF4-FFF2-40B4-BE49-F238E27FC236}">
                    <a16:creationId xmlns:a16="http://schemas.microsoft.com/office/drawing/2014/main" id="{D121928F-4D6D-0314-BD62-94E583612FC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Rectangle 37">
                <a:extLst>
                  <a:ext uri="{FF2B5EF4-FFF2-40B4-BE49-F238E27FC236}">
                    <a16:creationId xmlns:a16="http://schemas.microsoft.com/office/drawing/2014/main" id="{AC180505-A299-127B-852D-182324A25BA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Freeform 38">
                <a:extLst>
                  <a:ext uri="{FF2B5EF4-FFF2-40B4-BE49-F238E27FC236}">
                    <a16:creationId xmlns:a16="http://schemas.microsoft.com/office/drawing/2014/main" id="{A3AA3490-09E2-4F4B-EE1A-9AD94250609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39">
                <a:extLst>
                  <a:ext uri="{FF2B5EF4-FFF2-40B4-BE49-F238E27FC236}">
                    <a16:creationId xmlns:a16="http://schemas.microsoft.com/office/drawing/2014/main" id="{1F67645A-572A-DE06-41CF-CB612B61631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40">
                <a:extLst>
                  <a:ext uri="{FF2B5EF4-FFF2-40B4-BE49-F238E27FC236}">
                    <a16:creationId xmlns:a16="http://schemas.microsoft.com/office/drawing/2014/main" id="{19AB80B9-A733-9260-9CBC-B711AA5A656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1">
                <a:extLst>
                  <a:ext uri="{FF2B5EF4-FFF2-40B4-BE49-F238E27FC236}">
                    <a16:creationId xmlns:a16="http://schemas.microsoft.com/office/drawing/2014/main" id="{9E8ACB01-556A-50C6-BFD2-9E4914CFB6B0}"/>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Rectangle 42">
                <a:extLst>
                  <a:ext uri="{FF2B5EF4-FFF2-40B4-BE49-F238E27FC236}">
                    <a16:creationId xmlns:a16="http://schemas.microsoft.com/office/drawing/2014/main" id="{0CC6201B-66AF-12A9-CEF0-646A0B0E19C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Freeform 43">
                <a:extLst>
                  <a:ext uri="{FF2B5EF4-FFF2-40B4-BE49-F238E27FC236}">
                    <a16:creationId xmlns:a16="http://schemas.microsoft.com/office/drawing/2014/main" id="{AF48116D-3E3B-7693-CA2C-E2A074AE402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9" name="グループ化 18">
              <a:extLst>
                <a:ext uri="{FF2B5EF4-FFF2-40B4-BE49-F238E27FC236}">
                  <a16:creationId xmlns:a16="http://schemas.microsoft.com/office/drawing/2014/main" id="{21946658-E199-9DE9-8C65-1A2C6653D70E}"/>
                </a:ext>
              </a:extLst>
            </p:cNvPr>
            <p:cNvGrpSpPr/>
            <p:nvPr/>
          </p:nvGrpSpPr>
          <p:grpSpPr>
            <a:xfrm>
              <a:off x="3261201" y="1484723"/>
              <a:ext cx="288926" cy="377825"/>
              <a:chOff x="757238" y="4846638"/>
              <a:chExt cx="288926" cy="377825"/>
            </a:xfrm>
          </p:grpSpPr>
          <p:sp>
            <p:nvSpPr>
              <p:cNvPr id="20" name="Freeform 33">
                <a:extLst>
                  <a:ext uri="{FF2B5EF4-FFF2-40B4-BE49-F238E27FC236}">
                    <a16:creationId xmlns:a16="http://schemas.microsoft.com/office/drawing/2014/main" id="{52542292-C986-B436-81E6-493303133A7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 name="Freeform 34">
                <a:extLst>
                  <a:ext uri="{FF2B5EF4-FFF2-40B4-BE49-F238E27FC236}">
                    <a16:creationId xmlns:a16="http://schemas.microsoft.com/office/drawing/2014/main" id="{5AA598EC-0153-69B4-39B2-3BEF66785A7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Rectangle 35">
                <a:extLst>
                  <a:ext uri="{FF2B5EF4-FFF2-40B4-BE49-F238E27FC236}">
                    <a16:creationId xmlns:a16="http://schemas.microsoft.com/office/drawing/2014/main" id="{5CCD84E7-FF5D-7F42-8F10-E1B91B97A34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6">
                <a:extLst>
                  <a:ext uri="{FF2B5EF4-FFF2-40B4-BE49-F238E27FC236}">
                    <a16:creationId xmlns:a16="http://schemas.microsoft.com/office/drawing/2014/main" id="{2EE3D914-3FDC-30A3-84D8-1B731855B8B3}"/>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Rectangle 37">
                <a:extLst>
                  <a:ext uri="{FF2B5EF4-FFF2-40B4-BE49-F238E27FC236}">
                    <a16:creationId xmlns:a16="http://schemas.microsoft.com/office/drawing/2014/main" id="{C7059EC0-3509-76D5-792B-6563A40EED8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Freeform 38">
                <a:extLst>
                  <a:ext uri="{FF2B5EF4-FFF2-40B4-BE49-F238E27FC236}">
                    <a16:creationId xmlns:a16="http://schemas.microsoft.com/office/drawing/2014/main" id="{00E1BC77-4A5F-A211-5E13-F3D7267F6D9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39">
                <a:extLst>
                  <a:ext uri="{FF2B5EF4-FFF2-40B4-BE49-F238E27FC236}">
                    <a16:creationId xmlns:a16="http://schemas.microsoft.com/office/drawing/2014/main" id="{EDBA57D4-46D1-17D7-E077-8A1E9959F2BD}"/>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40">
                <a:extLst>
                  <a:ext uri="{FF2B5EF4-FFF2-40B4-BE49-F238E27FC236}">
                    <a16:creationId xmlns:a16="http://schemas.microsoft.com/office/drawing/2014/main" id="{BBFA1BAE-D617-D274-DEED-9E2874FE504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Freeform 41">
                <a:extLst>
                  <a:ext uri="{FF2B5EF4-FFF2-40B4-BE49-F238E27FC236}">
                    <a16:creationId xmlns:a16="http://schemas.microsoft.com/office/drawing/2014/main" id="{52E20B13-398D-AB30-C602-003EF8341CBD}"/>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Rectangle 42">
                <a:extLst>
                  <a:ext uri="{FF2B5EF4-FFF2-40B4-BE49-F238E27FC236}">
                    <a16:creationId xmlns:a16="http://schemas.microsoft.com/office/drawing/2014/main" id="{3A7E8BC3-8C7D-41CF-39EF-C520C5F0CB36}"/>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Freeform 43">
                <a:extLst>
                  <a:ext uri="{FF2B5EF4-FFF2-40B4-BE49-F238E27FC236}">
                    <a16:creationId xmlns:a16="http://schemas.microsoft.com/office/drawing/2014/main" id="{DC6F1C76-2035-0575-459E-D2D0D39406B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3" name="正方形/長方形 52">
            <a:extLst>
              <a:ext uri="{FF2B5EF4-FFF2-40B4-BE49-F238E27FC236}">
                <a16:creationId xmlns:a16="http://schemas.microsoft.com/office/drawing/2014/main" id="{D014B6EB-3EA2-FDE4-8BEB-C9745A0F9A70}"/>
              </a:ext>
            </a:extLst>
          </p:cNvPr>
          <p:cNvSpPr/>
          <p:nvPr/>
        </p:nvSpPr>
        <p:spPr>
          <a:xfrm>
            <a:off x="340289" y="1547295"/>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A74DB1B3-B171-BD14-65DB-499D28A161F3}"/>
              </a:ext>
            </a:extLst>
          </p:cNvPr>
          <p:cNvSpPr/>
          <p:nvPr/>
        </p:nvSpPr>
        <p:spPr>
          <a:xfrm>
            <a:off x="5686671" y="3125587"/>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Rectangle 8">
            <a:extLst>
              <a:ext uri="{FF2B5EF4-FFF2-40B4-BE49-F238E27FC236}">
                <a16:creationId xmlns:a16="http://schemas.microsoft.com/office/drawing/2014/main" id="{9852FFEF-4250-C8FE-29CE-498D5E755A59}"/>
              </a:ext>
            </a:extLst>
          </p:cNvPr>
          <p:cNvSpPr>
            <a:spLocks noChangeArrowheads="1"/>
          </p:cNvSpPr>
          <p:nvPr/>
        </p:nvSpPr>
        <p:spPr bwMode="auto">
          <a:xfrm>
            <a:off x="7593113" y="3504967"/>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6" name="Freeform 9">
            <a:extLst>
              <a:ext uri="{FF2B5EF4-FFF2-40B4-BE49-F238E27FC236}">
                <a16:creationId xmlns:a16="http://schemas.microsoft.com/office/drawing/2014/main" id="{4C5144A9-C02D-71F5-7BB6-1DD0897ED34A}"/>
              </a:ext>
            </a:extLst>
          </p:cNvPr>
          <p:cNvSpPr>
            <a:spLocks noEditPoints="1"/>
          </p:cNvSpPr>
          <p:nvPr/>
        </p:nvSpPr>
        <p:spPr bwMode="auto">
          <a:xfrm>
            <a:off x="7751350" y="357575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7" name="Rectangle 83">
            <a:extLst>
              <a:ext uri="{FF2B5EF4-FFF2-40B4-BE49-F238E27FC236}">
                <a16:creationId xmlns:a16="http://schemas.microsoft.com/office/drawing/2014/main" id="{AA1B4BD6-8FC8-DF6B-BAB8-8845D05D243D}"/>
              </a:ext>
            </a:extLst>
          </p:cNvPr>
          <p:cNvSpPr>
            <a:spLocks noChangeArrowheads="1"/>
          </p:cNvSpPr>
          <p:nvPr/>
        </p:nvSpPr>
        <p:spPr bwMode="auto">
          <a:xfrm>
            <a:off x="5789866" y="3493407"/>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8" name="Freeform 87">
            <a:extLst>
              <a:ext uri="{FF2B5EF4-FFF2-40B4-BE49-F238E27FC236}">
                <a16:creationId xmlns:a16="http://schemas.microsoft.com/office/drawing/2014/main" id="{2368DD15-D1C0-C37D-A8E4-B7C7A9766121}"/>
              </a:ext>
            </a:extLst>
          </p:cNvPr>
          <p:cNvSpPr>
            <a:spLocks noEditPoints="1"/>
          </p:cNvSpPr>
          <p:nvPr/>
        </p:nvSpPr>
        <p:spPr bwMode="auto">
          <a:xfrm>
            <a:off x="5894210" y="3574249"/>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59" name="グループ化 58">
            <a:extLst>
              <a:ext uri="{FF2B5EF4-FFF2-40B4-BE49-F238E27FC236}">
                <a16:creationId xmlns:a16="http://schemas.microsoft.com/office/drawing/2014/main" id="{3D9AA21E-5D2A-B754-B22A-9BE5F2A96745}"/>
              </a:ext>
            </a:extLst>
          </p:cNvPr>
          <p:cNvGrpSpPr/>
          <p:nvPr/>
        </p:nvGrpSpPr>
        <p:grpSpPr>
          <a:xfrm>
            <a:off x="6077159" y="4005577"/>
            <a:ext cx="1000361" cy="349103"/>
            <a:chOff x="2467463" y="1484723"/>
            <a:chExt cx="1082664" cy="377825"/>
          </a:xfrm>
        </p:grpSpPr>
        <p:grpSp>
          <p:nvGrpSpPr>
            <p:cNvPr id="60" name="グループ化 59">
              <a:extLst>
                <a:ext uri="{FF2B5EF4-FFF2-40B4-BE49-F238E27FC236}">
                  <a16:creationId xmlns:a16="http://schemas.microsoft.com/office/drawing/2014/main" id="{F32B401C-1D8A-BD80-C390-B7AADAA9D8EC}"/>
                </a:ext>
              </a:extLst>
            </p:cNvPr>
            <p:cNvGrpSpPr/>
            <p:nvPr/>
          </p:nvGrpSpPr>
          <p:grpSpPr>
            <a:xfrm>
              <a:off x="2467463" y="1484723"/>
              <a:ext cx="288926" cy="377825"/>
              <a:chOff x="757238" y="4846638"/>
              <a:chExt cx="288926" cy="377825"/>
            </a:xfrm>
          </p:grpSpPr>
          <p:sp>
            <p:nvSpPr>
              <p:cNvPr id="149" name="Freeform 33">
                <a:extLst>
                  <a:ext uri="{FF2B5EF4-FFF2-40B4-BE49-F238E27FC236}">
                    <a16:creationId xmlns:a16="http://schemas.microsoft.com/office/drawing/2014/main" id="{FF5AABD6-0256-AAE4-46A9-B7C484DD066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0" name="Freeform 34">
                <a:extLst>
                  <a:ext uri="{FF2B5EF4-FFF2-40B4-BE49-F238E27FC236}">
                    <a16:creationId xmlns:a16="http://schemas.microsoft.com/office/drawing/2014/main" id="{D329FE03-C2E4-062F-49A3-4BAE07CEE4D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1" name="Rectangle 35">
                <a:extLst>
                  <a:ext uri="{FF2B5EF4-FFF2-40B4-BE49-F238E27FC236}">
                    <a16:creationId xmlns:a16="http://schemas.microsoft.com/office/drawing/2014/main" id="{4E80BB66-3CCC-69D7-2733-E64E17AE45F9}"/>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2" name="Rectangle 36">
                <a:extLst>
                  <a:ext uri="{FF2B5EF4-FFF2-40B4-BE49-F238E27FC236}">
                    <a16:creationId xmlns:a16="http://schemas.microsoft.com/office/drawing/2014/main" id="{9F24C5FD-96DA-FA6B-BA25-D7A6360EEC1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3" name="Rectangle 37">
                <a:extLst>
                  <a:ext uri="{FF2B5EF4-FFF2-40B4-BE49-F238E27FC236}">
                    <a16:creationId xmlns:a16="http://schemas.microsoft.com/office/drawing/2014/main" id="{42B2061A-AAD5-0522-9665-2F4C3761E89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4" name="Freeform 38">
                <a:extLst>
                  <a:ext uri="{FF2B5EF4-FFF2-40B4-BE49-F238E27FC236}">
                    <a16:creationId xmlns:a16="http://schemas.microsoft.com/office/drawing/2014/main" id="{8441340F-4492-FC95-7ED6-4B0EDAAD3DA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5" name="Freeform 39">
                <a:extLst>
                  <a:ext uri="{FF2B5EF4-FFF2-40B4-BE49-F238E27FC236}">
                    <a16:creationId xmlns:a16="http://schemas.microsoft.com/office/drawing/2014/main" id="{4ADBCB15-3B1A-5518-AA87-CAC08672060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6" name="Freeform 40">
                <a:extLst>
                  <a:ext uri="{FF2B5EF4-FFF2-40B4-BE49-F238E27FC236}">
                    <a16:creationId xmlns:a16="http://schemas.microsoft.com/office/drawing/2014/main" id="{2874DF40-8D3C-2F38-8979-23F1FA30F07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7" name="Freeform 41">
                <a:extLst>
                  <a:ext uri="{FF2B5EF4-FFF2-40B4-BE49-F238E27FC236}">
                    <a16:creationId xmlns:a16="http://schemas.microsoft.com/office/drawing/2014/main" id="{6B5B1EDF-594F-29D6-7D3D-338772FD6E05}"/>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8" name="Rectangle 42">
                <a:extLst>
                  <a:ext uri="{FF2B5EF4-FFF2-40B4-BE49-F238E27FC236}">
                    <a16:creationId xmlns:a16="http://schemas.microsoft.com/office/drawing/2014/main" id="{CE749D86-DFCB-8938-0001-96E3DBB6678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9" name="Freeform 43">
                <a:extLst>
                  <a:ext uri="{FF2B5EF4-FFF2-40B4-BE49-F238E27FC236}">
                    <a16:creationId xmlns:a16="http://schemas.microsoft.com/office/drawing/2014/main" id="{AE2BEB72-57EE-D04C-04D6-55A871082AF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61" name="グループ化 60">
              <a:extLst>
                <a:ext uri="{FF2B5EF4-FFF2-40B4-BE49-F238E27FC236}">
                  <a16:creationId xmlns:a16="http://schemas.microsoft.com/office/drawing/2014/main" id="{24C47F65-FFC5-1ECC-CFF1-94DA5F74325F}"/>
                </a:ext>
              </a:extLst>
            </p:cNvPr>
            <p:cNvGrpSpPr/>
            <p:nvPr/>
          </p:nvGrpSpPr>
          <p:grpSpPr>
            <a:xfrm>
              <a:off x="2864332" y="1484723"/>
              <a:ext cx="288926" cy="377825"/>
              <a:chOff x="757238" y="4846638"/>
              <a:chExt cx="288926" cy="377825"/>
            </a:xfrm>
          </p:grpSpPr>
          <p:sp>
            <p:nvSpPr>
              <p:cNvPr id="138" name="Freeform 33">
                <a:extLst>
                  <a:ext uri="{FF2B5EF4-FFF2-40B4-BE49-F238E27FC236}">
                    <a16:creationId xmlns:a16="http://schemas.microsoft.com/office/drawing/2014/main" id="{4B0BE8DA-31EB-3D19-D38E-38F0455A827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9" name="Freeform 34">
                <a:extLst>
                  <a:ext uri="{FF2B5EF4-FFF2-40B4-BE49-F238E27FC236}">
                    <a16:creationId xmlns:a16="http://schemas.microsoft.com/office/drawing/2014/main" id="{DC05A169-93D6-6980-574C-9099CCBF10F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0" name="Rectangle 35">
                <a:extLst>
                  <a:ext uri="{FF2B5EF4-FFF2-40B4-BE49-F238E27FC236}">
                    <a16:creationId xmlns:a16="http://schemas.microsoft.com/office/drawing/2014/main" id="{04E70F38-90B3-4E0F-D180-30477A6484F3}"/>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1" name="Rectangle 36">
                <a:extLst>
                  <a:ext uri="{FF2B5EF4-FFF2-40B4-BE49-F238E27FC236}">
                    <a16:creationId xmlns:a16="http://schemas.microsoft.com/office/drawing/2014/main" id="{FCDE8DD6-D6E8-FF64-11CC-05B03048B4E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2" name="Rectangle 37">
                <a:extLst>
                  <a:ext uri="{FF2B5EF4-FFF2-40B4-BE49-F238E27FC236}">
                    <a16:creationId xmlns:a16="http://schemas.microsoft.com/office/drawing/2014/main" id="{C8F1C9E4-2178-3A51-A00F-ABDDEBA0349B}"/>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3" name="Freeform 38">
                <a:extLst>
                  <a:ext uri="{FF2B5EF4-FFF2-40B4-BE49-F238E27FC236}">
                    <a16:creationId xmlns:a16="http://schemas.microsoft.com/office/drawing/2014/main" id="{3132C764-A7A3-F123-E327-B5A91F4F5FA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4" name="Freeform 39">
                <a:extLst>
                  <a:ext uri="{FF2B5EF4-FFF2-40B4-BE49-F238E27FC236}">
                    <a16:creationId xmlns:a16="http://schemas.microsoft.com/office/drawing/2014/main" id="{1D9B4C54-3145-8687-5F16-AF4465EB839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5" name="Freeform 40">
                <a:extLst>
                  <a:ext uri="{FF2B5EF4-FFF2-40B4-BE49-F238E27FC236}">
                    <a16:creationId xmlns:a16="http://schemas.microsoft.com/office/drawing/2014/main" id="{EB4487ED-2D88-32C5-2BDF-2B53D31B6B6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6" name="Freeform 41">
                <a:extLst>
                  <a:ext uri="{FF2B5EF4-FFF2-40B4-BE49-F238E27FC236}">
                    <a16:creationId xmlns:a16="http://schemas.microsoft.com/office/drawing/2014/main" id="{BBF8B631-88D4-4AC9-EB6E-E1AED0736C5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7" name="Rectangle 42">
                <a:extLst>
                  <a:ext uri="{FF2B5EF4-FFF2-40B4-BE49-F238E27FC236}">
                    <a16:creationId xmlns:a16="http://schemas.microsoft.com/office/drawing/2014/main" id="{E37116AA-B1FF-4470-2F26-A869E6338E0B}"/>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8" name="Freeform 43">
                <a:extLst>
                  <a:ext uri="{FF2B5EF4-FFF2-40B4-BE49-F238E27FC236}">
                    <a16:creationId xmlns:a16="http://schemas.microsoft.com/office/drawing/2014/main" id="{482C373A-13A2-9C73-A88E-2078FF9E0FFB}"/>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62" name="グループ化 61">
              <a:extLst>
                <a:ext uri="{FF2B5EF4-FFF2-40B4-BE49-F238E27FC236}">
                  <a16:creationId xmlns:a16="http://schemas.microsoft.com/office/drawing/2014/main" id="{CAE2C4C5-F539-626B-909E-CB7A6C86F14C}"/>
                </a:ext>
              </a:extLst>
            </p:cNvPr>
            <p:cNvGrpSpPr/>
            <p:nvPr/>
          </p:nvGrpSpPr>
          <p:grpSpPr>
            <a:xfrm>
              <a:off x="3261201" y="1484723"/>
              <a:ext cx="288926" cy="377825"/>
              <a:chOff x="757238" y="4846638"/>
              <a:chExt cx="288926" cy="377825"/>
            </a:xfrm>
          </p:grpSpPr>
          <p:sp>
            <p:nvSpPr>
              <p:cNvPr id="63" name="Freeform 33">
                <a:extLst>
                  <a:ext uri="{FF2B5EF4-FFF2-40B4-BE49-F238E27FC236}">
                    <a16:creationId xmlns:a16="http://schemas.microsoft.com/office/drawing/2014/main" id="{BF5B3191-419C-BC87-8DA8-6A49409FCBD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8" name="Freeform 34">
                <a:extLst>
                  <a:ext uri="{FF2B5EF4-FFF2-40B4-BE49-F238E27FC236}">
                    <a16:creationId xmlns:a16="http://schemas.microsoft.com/office/drawing/2014/main" id="{1583D44A-52E6-46FC-099A-FB9AF6A7933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9" name="Rectangle 35">
                <a:extLst>
                  <a:ext uri="{FF2B5EF4-FFF2-40B4-BE49-F238E27FC236}">
                    <a16:creationId xmlns:a16="http://schemas.microsoft.com/office/drawing/2014/main" id="{52A845AA-8E15-CD82-C49C-023B46079D70}"/>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0" name="Rectangle 36">
                <a:extLst>
                  <a:ext uri="{FF2B5EF4-FFF2-40B4-BE49-F238E27FC236}">
                    <a16:creationId xmlns:a16="http://schemas.microsoft.com/office/drawing/2014/main" id="{BFA28936-32DA-8717-A300-F8BB71D92A8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1" name="Rectangle 37">
                <a:extLst>
                  <a:ext uri="{FF2B5EF4-FFF2-40B4-BE49-F238E27FC236}">
                    <a16:creationId xmlns:a16="http://schemas.microsoft.com/office/drawing/2014/main" id="{6815D6B0-7E46-3EBD-0D60-372366900B04}"/>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2" name="Freeform 38">
                <a:extLst>
                  <a:ext uri="{FF2B5EF4-FFF2-40B4-BE49-F238E27FC236}">
                    <a16:creationId xmlns:a16="http://schemas.microsoft.com/office/drawing/2014/main" id="{BCAAA2C8-CE3B-91C3-8A72-E00868CF9F5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3" name="Freeform 39">
                <a:extLst>
                  <a:ext uri="{FF2B5EF4-FFF2-40B4-BE49-F238E27FC236}">
                    <a16:creationId xmlns:a16="http://schemas.microsoft.com/office/drawing/2014/main" id="{F848C282-19E0-D96E-7D25-DDEB21B156D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4" name="Freeform 40">
                <a:extLst>
                  <a:ext uri="{FF2B5EF4-FFF2-40B4-BE49-F238E27FC236}">
                    <a16:creationId xmlns:a16="http://schemas.microsoft.com/office/drawing/2014/main" id="{9C76D97A-6C43-BD84-21D5-1F97F442C2B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5" name="Freeform 41">
                <a:extLst>
                  <a:ext uri="{FF2B5EF4-FFF2-40B4-BE49-F238E27FC236}">
                    <a16:creationId xmlns:a16="http://schemas.microsoft.com/office/drawing/2014/main" id="{84E794C4-DA37-AAB9-BFE7-F98562D11CC1}"/>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6" name="Rectangle 42">
                <a:extLst>
                  <a:ext uri="{FF2B5EF4-FFF2-40B4-BE49-F238E27FC236}">
                    <a16:creationId xmlns:a16="http://schemas.microsoft.com/office/drawing/2014/main" id="{D8B0E6AA-B428-BE55-4455-AEDDF1B1779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7" name="Freeform 43">
                <a:extLst>
                  <a:ext uri="{FF2B5EF4-FFF2-40B4-BE49-F238E27FC236}">
                    <a16:creationId xmlns:a16="http://schemas.microsoft.com/office/drawing/2014/main" id="{FC9E787C-469F-BBB4-7750-9AACE90A877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60" name="正方形/長方形 159">
            <a:extLst>
              <a:ext uri="{FF2B5EF4-FFF2-40B4-BE49-F238E27FC236}">
                <a16:creationId xmlns:a16="http://schemas.microsoft.com/office/drawing/2014/main" id="{0BD47980-DC6C-9A46-8FFF-C34848F8895C}"/>
              </a:ext>
            </a:extLst>
          </p:cNvPr>
          <p:cNvSpPr/>
          <p:nvPr/>
        </p:nvSpPr>
        <p:spPr>
          <a:xfrm>
            <a:off x="5686671" y="3125587"/>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grpSp>
        <p:nvGrpSpPr>
          <p:cNvPr id="161" name="グループ化 160">
            <a:extLst>
              <a:ext uri="{FF2B5EF4-FFF2-40B4-BE49-F238E27FC236}">
                <a16:creationId xmlns:a16="http://schemas.microsoft.com/office/drawing/2014/main" id="{5E9435A5-900F-09A7-46C8-330286648985}"/>
              </a:ext>
            </a:extLst>
          </p:cNvPr>
          <p:cNvGrpSpPr/>
          <p:nvPr/>
        </p:nvGrpSpPr>
        <p:grpSpPr>
          <a:xfrm>
            <a:off x="7648769" y="3996482"/>
            <a:ext cx="992990" cy="358198"/>
            <a:chOff x="7801233" y="1971196"/>
            <a:chExt cx="992990" cy="358198"/>
          </a:xfrm>
        </p:grpSpPr>
        <p:grpSp>
          <p:nvGrpSpPr>
            <p:cNvPr id="162" name="グループ化 161">
              <a:extLst>
                <a:ext uri="{FF2B5EF4-FFF2-40B4-BE49-F238E27FC236}">
                  <a16:creationId xmlns:a16="http://schemas.microsoft.com/office/drawing/2014/main" id="{5366B984-7BC8-012D-E83C-8B6141CDE0CD}"/>
                </a:ext>
              </a:extLst>
            </p:cNvPr>
            <p:cNvGrpSpPr/>
            <p:nvPr/>
          </p:nvGrpSpPr>
          <p:grpSpPr>
            <a:xfrm>
              <a:off x="8376710" y="2043268"/>
              <a:ext cx="417513" cy="220662"/>
              <a:chOff x="2952747" y="5937614"/>
              <a:chExt cx="417513" cy="220662"/>
            </a:xfrm>
          </p:grpSpPr>
          <p:sp>
            <p:nvSpPr>
              <p:cNvPr id="328" name="Freeform 52">
                <a:extLst>
                  <a:ext uri="{FF2B5EF4-FFF2-40B4-BE49-F238E27FC236}">
                    <a16:creationId xmlns:a16="http://schemas.microsoft.com/office/drawing/2014/main" id="{D47A35AC-F40E-A25C-DAB5-B5EAE24624C0}"/>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330" name="Freeform 53">
                <a:extLst>
                  <a:ext uri="{FF2B5EF4-FFF2-40B4-BE49-F238E27FC236}">
                    <a16:creationId xmlns:a16="http://schemas.microsoft.com/office/drawing/2014/main" id="{F2B0578A-8ACF-29DC-407A-72754EE0A5C9}"/>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27" name="Freeform 54">
              <a:extLst>
                <a:ext uri="{FF2B5EF4-FFF2-40B4-BE49-F238E27FC236}">
                  <a16:creationId xmlns:a16="http://schemas.microsoft.com/office/drawing/2014/main" id="{37CA600B-B8E3-4452-C224-D449356D6776}"/>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1" name="正方形/長方形 330">
            <a:extLst>
              <a:ext uri="{FF2B5EF4-FFF2-40B4-BE49-F238E27FC236}">
                <a16:creationId xmlns:a16="http://schemas.microsoft.com/office/drawing/2014/main" id="{4137F420-5288-D24A-DE87-B9850C048F5F}"/>
              </a:ext>
            </a:extLst>
          </p:cNvPr>
          <p:cNvSpPr/>
          <p:nvPr/>
        </p:nvSpPr>
        <p:spPr>
          <a:xfrm>
            <a:off x="340289" y="3125587"/>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781A66DC-9A67-C64B-08C0-CFFBE0D45A01}"/>
              </a:ext>
            </a:extLst>
          </p:cNvPr>
          <p:cNvSpPr/>
          <p:nvPr/>
        </p:nvSpPr>
        <p:spPr>
          <a:xfrm>
            <a:off x="340289" y="3125587"/>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333" name="テキスト ボックス 332">
            <a:extLst>
              <a:ext uri="{FF2B5EF4-FFF2-40B4-BE49-F238E27FC236}">
                <a16:creationId xmlns:a16="http://schemas.microsoft.com/office/drawing/2014/main" id="{F4A7BF10-4C4D-80B5-C799-04968B6061C8}"/>
              </a:ext>
            </a:extLst>
          </p:cNvPr>
          <p:cNvSpPr txBox="1"/>
          <p:nvPr/>
        </p:nvSpPr>
        <p:spPr>
          <a:xfrm>
            <a:off x="863255" y="3409585"/>
            <a:ext cx="2055371" cy="292388"/>
          </a:xfrm>
          <a:prstGeom prst="rect">
            <a:avLst/>
          </a:prstGeom>
          <a:noFill/>
        </p:spPr>
        <p:txBody>
          <a:bodyPr wrap="none" rtlCol="0">
            <a:spAutoFit/>
          </a:bodyPr>
          <a:lstStyle/>
          <a:p>
            <a:pPr algn="ctr"/>
            <a:r>
              <a:rPr kumimoji="1" lang="ja-JP" altLang="en-US" sz="1300">
                <a:latin typeface="BIZ UDPゴシック" panose="020B0400000000000000" pitchFamily="50" charset="-128"/>
                <a:ea typeface="BIZ UDPゴシック" panose="020B0400000000000000" pitchFamily="50" charset="-128"/>
              </a:rPr>
              <a:t>デジタルインボイスの発行</a:t>
            </a:r>
          </a:p>
        </p:txBody>
      </p:sp>
      <p:sp>
        <p:nvSpPr>
          <p:cNvPr id="334" name="テキスト ボックス 333">
            <a:extLst>
              <a:ext uri="{FF2B5EF4-FFF2-40B4-BE49-F238E27FC236}">
                <a16:creationId xmlns:a16="http://schemas.microsoft.com/office/drawing/2014/main" id="{7ABFDDFF-D48A-4930-522A-6282B9D99876}"/>
              </a:ext>
            </a:extLst>
          </p:cNvPr>
          <p:cNvSpPr txBox="1"/>
          <p:nvPr/>
        </p:nvSpPr>
        <p:spPr>
          <a:xfrm>
            <a:off x="443484" y="3741508"/>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a:latin typeface="BIZ UDPゴシック" panose="020B0400000000000000" pitchFamily="50" charset="-128"/>
                <a:ea typeface="BIZ UDPゴシック" panose="020B0400000000000000" pitchFamily="50" charset="-128"/>
              </a:rPr>
              <a:t>販売管理システム</a:t>
            </a:r>
            <a:endParaRPr kumimoji="1" lang="en-US" altLang="ja-JP" sz="1200">
              <a:latin typeface="BIZ UDPゴシック" panose="020B0400000000000000" pitchFamily="50" charset="-128"/>
              <a:ea typeface="BIZ UDPゴシック" panose="020B0400000000000000" pitchFamily="50" charset="-128"/>
            </a:endParaRPr>
          </a:p>
          <a:p>
            <a:pPr algn="ctr"/>
            <a:r>
              <a:rPr lang="ja-JP" altLang="en-US" sz="1200">
                <a:latin typeface="BIZ UDPゴシック" panose="020B0400000000000000" pitchFamily="50" charset="-128"/>
                <a:ea typeface="BIZ UDPゴシック" panose="020B0400000000000000" pitchFamily="50" charset="-128"/>
              </a:rPr>
              <a:t>債権管理システム</a:t>
            </a:r>
            <a:endParaRPr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請求書発行システム</a:t>
            </a:r>
          </a:p>
        </p:txBody>
      </p:sp>
      <p:sp>
        <p:nvSpPr>
          <p:cNvPr id="335" name="Rectangle 35">
            <a:extLst>
              <a:ext uri="{FF2B5EF4-FFF2-40B4-BE49-F238E27FC236}">
                <a16:creationId xmlns:a16="http://schemas.microsoft.com/office/drawing/2014/main" id="{606F987D-6FB3-CC89-238C-B35B862F3E2F}"/>
              </a:ext>
            </a:extLst>
          </p:cNvPr>
          <p:cNvSpPr>
            <a:spLocks noChangeArrowheads="1"/>
          </p:cNvSpPr>
          <p:nvPr/>
        </p:nvSpPr>
        <p:spPr bwMode="auto">
          <a:xfrm>
            <a:off x="2181890" y="401117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Rectangle 36">
            <a:extLst>
              <a:ext uri="{FF2B5EF4-FFF2-40B4-BE49-F238E27FC236}">
                <a16:creationId xmlns:a16="http://schemas.microsoft.com/office/drawing/2014/main" id="{DEF17D14-B6D6-7695-7DF2-D3318E91E007}"/>
              </a:ext>
            </a:extLst>
          </p:cNvPr>
          <p:cNvSpPr>
            <a:spLocks noChangeArrowheads="1"/>
          </p:cNvSpPr>
          <p:nvPr/>
        </p:nvSpPr>
        <p:spPr bwMode="auto">
          <a:xfrm>
            <a:off x="2181890" y="412999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7" name="Rectangle 37">
            <a:extLst>
              <a:ext uri="{FF2B5EF4-FFF2-40B4-BE49-F238E27FC236}">
                <a16:creationId xmlns:a16="http://schemas.microsoft.com/office/drawing/2014/main" id="{A3B15033-21FE-F932-B650-BFCA7B3E5B77}"/>
              </a:ext>
            </a:extLst>
          </p:cNvPr>
          <p:cNvSpPr>
            <a:spLocks noChangeArrowheads="1"/>
          </p:cNvSpPr>
          <p:nvPr/>
        </p:nvSpPr>
        <p:spPr bwMode="auto">
          <a:xfrm>
            <a:off x="2196559" y="403611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8" name="Freeform 38">
            <a:extLst>
              <a:ext uri="{FF2B5EF4-FFF2-40B4-BE49-F238E27FC236}">
                <a16:creationId xmlns:a16="http://schemas.microsoft.com/office/drawing/2014/main" id="{99768C12-DEF0-F363-AB6B-7EB9221F63B1}"/>
              </a:ext>
            </a:extLst>
          </p:cNvPr>
          <p:cNvSpPr>
            <a:spLocks/>
          </p:cNvSpPr>
          <p:nvPr/>
        </p:nvSpPr>
        <p:spPr bwMode="auto">
          <a:xfrm>
            <a:off x="2233230" y="403611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9" name="Freeform 39">
            <a:extLst>
              <a:ext uri="{FF2B5EF4-FFF2-40B4-BE49-F238E27FC236}">
                <a16:creationId xmlns:a16="http://schemas.microsoft.com/office/drawing/2014/main" id="{C928F0CC-0BD0-0FF5-681F-78E0F77FA2CC}"/>
              </a:ext>
            </a:extLst>
          </p:cNvPr>
          <p:cNvSpPr>
            <a:spLocks/>
          </p:cNvSpPr>
          <p:nvPr/>
        </p:nvSpPr>
        <p:spPr bwMode="auto">
          <a:xfrm>
            <a:off x="2310970" y="403611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0" name="正方形/長方形 339">
            <a:extLst>
              <a:ext uri="{FF2B5EF4-FFF2-40B4-BE49-F238E27FC236}">
                <a16:creationId xmlns:a16="http://schemas.microsoft.com/office/drawing/2014/main" id="{A9191DAF-4998-6F1F-2FBB-D76DA45072EF}"/>
              </a:ext>
            </a:extLst>
          </p:cNvPr>
          <p:cNvSpPr/>
          <p:nvPr/>
        </p:nvSpPr>
        <p:spPr>
          <a:xfrm>
            <a:off x="5686671" y="1547295"/>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a:extLst>
              <a:ext uri="{FF2B5EF4-FFF2-40B4-BE49-F238E27FC236}">
                <a16:creationId xmlns:a16="http://schemas.microsoft.com/office/drawing/2014/main" id="{1927928F-B84A-9BD8-B9C4-10BA428A07C9}"/>
              </a:ext>
            </a:extLst>
          </p:cNvPr>
          <p:cNvSpPr/>
          <p:nvPr/>
        </p:nvSpPr>
        <p:spPr>
          <a:xfrm>
            <a:off x="5686671" y="1547295"/>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342" name="テキスト ボックス 341">
            <a:extLst>
              <a:ext uri="{FF2B5EF4-FFF2-40B4-BE49-F238E27FC236}">
                <a16:creationId xmlns:a16="http://schemas.microsoft.com/office/drawing/2014/main" id="{3ED469D3-311D-0BF0-7147-B535F0CC216B}"/>
              </a:ext>
            </a:extLst>
          </p:cNvPr>
          <p:cNvSpPr txBox="1"/>
          <p:nvPr/>
        </p:nvSpPr>
        <p:spPr>
          <a:xfrm>
            <a:off x="6209640" y="1831293"/>
            <a:ext cx="2055370" cy="292388"/>
          </a:xfrm>
          <a:prstGeom prst="rect">
            <a:avLst/>
          </a:prstGeom>
          <a:noFill/>
        </p:spPr>
        <p:txBody>
          <a:bodyPr wrap="none" rtlCol="0">
            <a:spAutoFit/>
          </a:bodyPr>
          <a:lstStyle/>
          <a:p>
            <a:pPr algn="ctr"/>
            <a:r>
              <a:rPr kumimoji="1" lang="ja-JP" altLang="en-US" sz="1300">
                <a:latin typeface="BIZ UDPゴシック" panose="020B0400000000000000" pitchFamily="50" charset="-128"/>
                <a:ea typeface="BIZ UDPゴシック" panose="020B0400000000000000" pitchFamily="50" charset="-128"/>
              </a:rPr>
              <a:t>デジタルインボイスの受取</a:t>
            </a:r>
          </a:p>
        </p:txBody>
      </p:sp>
      <p:sp>
        <p:nvSpPr>
          <p:cNvPr id="343" name="テキスト ボックス 342">
            <a:extLst>
              <a:ext uri="{FF2B5EF4-FFF2-40B4-BE49-F238E27FC236}">
                <a16:creationId xmlns:a16="http://schemas.microsoft.com/office/drawing/2014/main" id="{7AABFB25-DD28-2EDB-F066-B3A47BF188EF}"/>
              </a:ext>
            </a:extLst>
          </p:cNvPr>
          <p:cNvSpPr txBox="1"/>
          <p:nvPr/>
        </p:nvSpPr>
        <p:spPr>
          <a:xfrm>
            <a:off x="7182257" y="2163216"/>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a:latin typeface="BIZ UDPゴシック" panose="020B0400000000000000" pitchFamily="50" charset="-128"/>
                <a:ea typeface="BIZ UDPゴシック" panose="020B0400000000000000" pitchFamily="50" charset="-128"/>
              </a:rPr>
              <a:t>会計システム</a:t>
            </a:r>
          </a:p>
        </p:txBody>
      </p:sp>
      <p:sp>
        <p:nvSpPr>
          <p:cNvPr id="344" name="正方形/長方形 343">
            <a:extLst>
              <a:ext uri="{FF2B5EF4-FFF2-40B4-BE49-F238E27FC236}">
                <a16:creationId xmlns:a16="http://schemas.microsoft.com/office/drawing/2014/main" id="{533557B0-08D8-B13B-9A74-91BCF7FF4917}"/>
              </a:ext>
            </a:extLst>
          </p:cNvPr>
          <p:cNvSpPr/>
          <p:nvPr/>
        </p:nvSpPr>
        <p:spPr>
          <a:xfrm>
            <a:off x="3663341" y="1546612"/>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テキスト ボックス 344">
            <a:extLst>
              <a:ext uri="{FF2B5EF4-FFF2-40B4-BE49-F238E27FC236}">
                <a16:creationId xmlns:a16="http://schemas.microsoft.com/office/drawing/2014/main" id="{E7F2274E-0D2F-D1D0-3F96-EC9466746619}"/>
              </a:ext>
            </a:extLst>
          </p:cNvPr>
          <p:cNvSpPr txBox="1"/>
          <p:nvPr/>
        </p:nvSpPr>
        <p:spPr>
          <a:xfrm>
            <a:off x="3688071" y="1634548"/>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346" name="グループ化 345">
            <a:extLst>
              <a:ext uri="{FF2B5EF4-FFF2-40B4-BE49-F238E27FC236}">
                <a16:creationId xmlns:a16="http://schemas.microsoft.com/office/drawing/2014/main" id="{750CDF78-7BB6-62A3-344C-14FEC2DFD204}"/>
              </a:ext>
            </a:extLst>
          </p:cNvPr>
          <p:cNvGrpSpPr>
            <a:grpSpLocks noChangeAspect="1"/>
          </p:cNvGrpSpPr>
          <p:nvPr/>
        </p:nvGrpSpPr>
        <p:grpSpPr>
          <a:xfrm>
            <a:off x="4224136" y="2731170"/>
            <a:ext cx="696302" cy="477425"/>
            <a:chOff x="0" y="114300"/>
            <a:chExt cx="10691813" cy="7331075"/>
          </a:xfrm>
        </p:grpSpPr>
        <p:sp>
          <p:nvSpPr>
            <p:cNvPr id="347" name="Freeform 101">
              <a:extLst>
                <a:ext uri="{FF2B5EF4-FFF2-40B4-BE49-F238E27FC236}">
                  <a16:creationId xmlns:a16="http://schemas.microsoft.com/office/drawing/2014/main" id="{0DA44B8B-6518-3F2F-CE10-100A13019FC1}"/>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8" name="Freeform 102">
              <a:extLst>
                <a:ext uri="{FF2B5EF4-FFF2-40B4-BE49-F238E27FC236}">
                  <a16:creationId xmlns:a16="http://schemas.microsoft.com/office/drawing/2014/main" id="{32392A2E-65AF-A14E-1DC9-A37254D02AC1}"/>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9" name="Oval 103">
              <a:extLst>
                <a:ext uri="{FF2B5EF4-FFF2-40B4-BE49-F238E27FC236}">
                  <a16:creationId xmlns:a16="http://schemas.microsoft.com/office/drawing/2014/main" id="{921E35D0-DA06-7A5C-6CD1-26E7E0D1385D}"/>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0" name="Oval 104">
              <a:extLst>
                <a:ext uri="{FF2B5EF4-FFF2-40B4-BE49-F238E27FC236}">
                  <a16:creationId xmlns:a16="http://schemas.microsoft.com/office/drawing/2014/main" id="{76C0EB3D-F12F-451D-3B51-2C61A015B281}"/>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1" name="Freeform 105">
              <a:extLst>
                <a:ext uri="{FF2B5EF4-FFF2-40B4-BE49-F238E27FC236}">
                  <a16:creationId xmlns:a16="http://schemas.microsoft.com/office/drawing/2014/main" id="{2B8DF71B-DEE3-8AF6-BB03-DA43F7045014}"/>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2" name="Freeform 106">
              <a:extLst>
                <a:ext uri="{FF2B5EF4-FFF2-40B4-BE49-F238E27FC236}">
                  <a16:creationId xmlns:a16="http://schemas.microsoft.com/office/drawing/2014/main" id="{40AC4F26-ADBB-DFB1-590A-78B5F2CDAC32}"/>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3" name="Oval 107">
              <a:extLst>
                <a:ext uri="{FF2B5EF4-FFF2-40B4-BE49-F238E27FC236}">
                  <a16:creationId xmlns:a16="http://schemas.microsoft.com/office/drawing/2014/main" id="{60716041-77EA-3D18-AC23-B28E6351774E}"/>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4" name="Freeform 108">
              <a:extLst>
                <a:ext uri="{FF2B5EF4-FFF2-40B4-BE49-F238E27FC236}">
                  <a16:creationId xmlns:a16="http://schemas.microsoft.com/office/drawing/2014/main" id="{CA363E1A-29B1-809E-50CA-66D4F3CFA711}"/>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5" name="Freeform 109">
              <a:extLst>
                <a:ext uri="{FF2B5EF4-FFF2-40B4-BE49-F238E27FC236}">
                  <a16:creationId xmlns:a16="http://schemas.microsoft.com/office/drawing/2014/main" id="{8E1FB033-DE9F-C21E-C881-E3F008D4900A}"/>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56" name="テキスト ボックス 355">
            <a:extLst>
              <a:ext uri="{FF2B5EF4-FFF2-40B4-BE49-F238E27FC236}">
                <a16:creationId xmlns:a16="http://schemas.microsoft.com/office/drawing/2014/main" id="{F860CBF1-229C-D7F9-252A-7FAAE6BE6241}"/>
              </a:ext>
            </a:extLst>
          </p:cNvPr>
          <p:cNvSpPr txBox="1"/>
          <p:nvPr/>
        </p:nvSpPr>
        <p:spPr>
          <a:xfrm>
            <a:off x="3926117" y="3204909"/>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357" name="グループ化 356">
            <a:extLst>
              <a:ext uri="{FF2B5EF4-FFF2-40B4-BE49-F238E27FC236}">
                <a16:creationId xmlns:a16="http://schemas.microsoft.com/office/drawing/2014/main" id="{7179BEBD-4767-B08E-C756-7A84B6448A8A}"/>
              </a:ext>
            </a:extLst>
          </p:cNvPr>
          <p:cNvGrpSpPr/>
          <p:nvPr/>
        </p:nvGrpSpPr>
        <p:grpSpPr>
          <a:xfrm>
            <a:off x="3809023" y="2111403"/>
            <a:ext cx="479452" cy="486867"/>
            <a:chOff x="8092581" y="1917941"/>
            <a:chExt cx="479452" cy="486867"/>
          </a:xfrm>
        </p:grpSpPr>
        <p:sp>
          <p:nvSpPr>
            <p:cNvPr id="358" name="楕円 357">
              <a:extLst>
                <a:ext uri="{FF2B5EF4-FFF2-40B4-BE49-F238E27FC236}">
                  <a16:creationId xmlns:a16="http://schemas.microsoft.com/office/drawing/2014/main" id="{54B7FC32-4D77-9376-0019-047ECC7247D8}"/>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59" name="グループ化 358">
              <a:extLst>
                <a:ext uri="{FF2B5EF4-FFF2-40B4-BE49-F238E27FC236}">
                  <a16:creationId xmlns:a16="http://schemas.microsoft.com/office/drawing/2014/main" id="{FC12F527-DD6C-52A7-EA1A-005EA90ABB97}"/>
                </a:ext>
              </a:extLst>
            </p:cNvPr>
            <p:cNvGrpSpPr>
              <a:grpSpLocks noChangeAspect="1"/>
            </p:cNvGrpSpPr>
            <p:nvPr/>
          </p:nvGrpSpPr>
          <p:grpSpPr>
            <a:xfrm rot="1363381">
              <a:off x="8134825" y="1969804"/>
              <a:ext cx="383140" cy="383140"/>
              <a:chOff x="704850" y="2319338"/>
              <a:chExt cx="7559675" cy="7559675"/>
            </a:xfrm>
          </p:grpSpPr>
          <p:sp>
            <p:nvSpPr>
              <p:cNvPr id="360" name="Freeform 123">
                <a:extLst>
                  <a:ext uri="{FF2B5EF4-FFF2-40B4-BE49-F238E27FC236}">
                    <a16:creationId xmlns:a16="http://schemas.microsoft.com/office/drawing/2014/main" id="{13D57E02-BB80-E15D-DDF1-830FBF82EE8B}"/>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1" name="Oval 124">
                <a:extLst>
                  <a:ext uri="{FF2B5EF4-FFF2-40B4-BE49-F238E27FC236}">
                    <a16:creationId xmlns:a16="http://schemas.microsoft.com/office/drawing/2014/main" id="{9DC47EF1-BE95-F21D-8418-13DBF0CA7902}"/>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2" name="Oval 125">
                <a:extLst>
                  <a:ext uri="{FF2B5EF4-FFF2-40B4-BE49-F238E27FC236}">
                    <a16:creationId xmlns:a16="http://schemas.microsoft.com/office/drawing/2014/main" id="{E201C02D-F93F-72C3-9EFC-ABE15085F367}"/>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3" name="Oval 126">
                <a:extLst>
                  <a:ext uri="{FF2B5EF4-FFF2-40B4-BE49-F238E27FC236}">
                    <a16:creationId xmlns:a16="http://schemas.microsoft.com/office/drawing/2014/main" id="{A5196E3B-5E42-8D53-6D81-717BEC02EBD7}"/>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4" name="Oval 127">
                <a:extLst>
                  <a:ext uri="{FF2B5EF4-FFF2-40B4-BE49-F238E27FC236}">
                    <a16:creationId xmlns:a16="http://schemas.microsoft.com/office/drawing/2014/main" id="{FAD7987D-407C-2E03-0EEB-8129EF597012}"/>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5" name="Oval 128">
                <a:extLst>
                  <a:ext uri="{FF2B5EF4-FFF2-40B4-BE49-F238E27FC236}">
                    <a16:creationId xmlns:a16="http://schemas.microsoft.com/office/drawing/2014/main" id="{9C0AE865-8853-E856-A288-171AC992030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6" name="Oval 129">
                <a:extLst>
                  <a:ext uri="{FF2B5EF4-FFF2-40B4-BE49-F238E27FC236}">
                    <a16:creationId xmlns:a16="http://schemas.microsoft.com/office/drawing/2014/main" id="{5648B8C8-8175-7BF1-46E3-ACBE0ECDFB7D}"/>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67" name="グループ化 366">
            <a:extLst>
              <a:ext uri="{FF2B5EF4-FFF2-40B4-BE49-F238E27FC236}">
                <a16:creationId xmlns:a16="http://schemas.microsoft.com/office/drawing/2014/main" id="{C02C24AA-2B28-B4CA-7D53-DD682069AC0D}"/>
              </a:ext>
            </a:extLst>
          </p:cNvPr>
          <p:cNvGrpSpPr/>
          <p:nvPr/>
        </p:nvGrpSpPr>
        <p:grpSpPr>
          <a:xfrm>
            <a:off x="4861140" y="3680610"/>
            <a:ext cx="479452" cy="486867"/>
            <a:chOff x="8092581" y="1917941"/>
            <a:chExt cx="479452" cy="486867"/>
          </a:xfrm>
        </p:grpSpPr>
        <p:sp>
          <p:nvSpPr>
            <p:cNvPr id="368" name="楕円 367">
              <a:extLst>
                <a:ext uri="{FF2B5EF4-FFF2-40B4-BE49-F238E27FC236}">
                  <a16:creationId xmlns:a16="http://schemas.microsoft.com/office/drawing/2014/main" id="{4E586434-209F-DB0D-36F7-EC1D5C915767}"/>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69" name="グループ化 368">
              <a:extLst>
                <a:ext uri="{FF2B5EF4-FFF2-40B4-BE49-F238E27FC236}">
                  <a16:creationId xmlns:a16="http://schemas.microsoft.com/office/drawing/2014/main" id="{6561796C-F6F9-8207-B1BB-EB19B502A007}"/>
                </a:ext>
              </a:extLst>
            </p:cNvPr>
            <p:cNvGrpSpPr>
              <a:grpSpLocks noChangeAspect="1"/>
            </p:cNvGrpSpPr>
            <p:nvPr/>
          </p:nvGrpSpPr>
          <p:grpSpPr>
            <a:xfrm rot="1363381">
              <a:off x="8134825" y="1969804"/>
              <a:ext cx="383140" cy="383140"/>
              <a:chOff x="704850" y="2319338"/>
              <a:chExt cx="7559675" cy="7559675"/>
            </a:xfrm>
          </p:grpSpPr>
          <p:sp>
            <p:nvSpPr>
              <p:cNvPr id="370" name="Freeform 123">
                <a:extLst>
                  <a:ext uri="{FF2B5EF4-FFF2-40B4-BE49-F238E27FC236}">
                    <a16:creationId xmlns:a16="http://schemas.microsoft.com/office/drawing/2014/main" id="{0BF0AE55-8C13-EEC6-08F4-6CB7802758F4}"/>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1" name="Oval 124">
                <a:extLst>
                  <a:ext uri="{FF2B5EF4-FFF2-40B4-BE49-F238E27FC236}">
                    <a16:creationId xmlns:a16="http://schemas.microsoft.com/office/drawing/2014/main" id="{3BD12319-0297-525B-3AA1-7B8F88F9F8F6}"/>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2" name="Oval 125">
                <a:extLst>
                  <a:ext uri="{FF2B5EF4-FFF2-40B4-BE49-F238E27FC236}">
                    <a16:creationId xmlns:a16="http://schemas.microsoft.com/office/drawing/2014/main" id="{1A8D03A2-4425-6773-F1D2-154F83667C6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3" name="Oval 126">
                <a:extLst>
                  <a:ext uri="{FF2B5EF4-FFF2-40B4-BE49-F238E27FC236}">
                    <a16:creationId xmlns:a16="http://schemas.microsoft.com/office/drawing/2014/main" id="{CDD127FC-BC42-13B1-7174-D22E79DB8760}"/>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4" name="Oval 127">
                <a:extLst>
                  <a:ext uri="{FF2B5EF4-FFF2-40B4-BE49-F238E27FC236}">
                    <a16:creationId xmlns:a16="http://schemas.microsoft.com/office/drawing/2014/main" id="{4E284620-6559-B957-B7C8-A7B34266CD09}"/>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5" name="Oval 128">
                <a:extLst>
                  <a:ext uri="{FF2B5EF4-FFF2-40B4-BE49-F238E27FC236}">
                    <a16:creationId xmlns:a16="http://schemas.microsoft.com/office/drawing/2014/main" id="{519CD3DB-4886-C9B5-C55F-458D940F4FFA}"/>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6" name="Oval 129">
                <a:extLst>
                  <a:ext uri="{FF2B5EF4-FFF2-40B4-BE49-F238E27FC236}">
                    <a16:creationId xmlns:a16="http://schemas.microsoft.com/office/drawing/2014/main" id="{28DB3D38-2259-3F25-8120-CEF6800B8F0A}"/>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77" name="グループ化 376">
            <a:extLst>
              <a:ext uri="{FF2B5EF4-FFF2-40B4-BE49-F238E27FC236}">
                <a16:creationId xmlns:a16="http://schemas.microsoft.com/office/drawing/2014/main" id="{31598DD1-9437-6379-EAB7-1DBB8709F1F1}"/>
              </a:ext>
            </a:extLst>
          </p:cNvPr>
          <p:cNvGrpSpPr/>
          <p:nvPr/>
        </p:nvGrpSpPr>
        <p:grpSpPr>
          <a:xfrm>
            <a:off x="3809023" y="3680610"/>
            <a:ext cx="479452" cy="486867"/>
            <a:chOff x="4062966" y="2766531"/>
            <a:chExt cx="479452" cy="486867"/>
          </a:xfrm>
        </p:grpSpPr>
        <p:sp>
          <p:nvSpPr>
            <p:cNvPr id="378" name="楕円 377">
              <a:extLst>
                <a:ext uri="{FF2B5EF4-FFF2-40B4-BE49-F238E27FC236}">
                  <a16:creationId xmlns:a16="http://schemas.microsoft.com/office/drawing/2014/main" id="{3693B8BF-AF72-B4C2-D26C-61384FC434BD}"/>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79" name="グループ化 378">
              <a:extLst>
                <a:ext uri="{FF2B5EF4-FFF2-40B4-BE49-F238E27FC236}">
                  <a16:creationId xmlns:a16="http://schemas.microsoft.com/office/drawing/2014/main" id="{06B2C3B1-A99A-2052-350A-23C407D06103}"/>
                </a:ext>
              </a:extLst>
            </p:cNvPr>
            <p:cNvGrpSpPr>
              <a:grpSpLocks noChangeAspect="1"/>
            </p:cNvGrpSpPr>
            <p:nvPr/>
          </p:nvGrpSpPr>
          <p:grpSpPr>
            <a:xfrm rot="1363381">
              <a:off x="4105210" y="2818394"/>
              <a:ext cx="383140" cy="383140"/>
              <a:chOff x="704850" y="2319338"/>
              <a:chExt cx="7559675" cy="7559675"/>
            </a:xfrm>
          </p:grpSpPr>
          <p:sp>
            <p:nvSpPr>
              <p:cNvPr id="380" name="Freeform 123">
                <a:extLst>
                  <a:ext uri="{FF2B5EF4-FFF2-40B4-BE49-F238E27FC236}">
                    <a16:creationId xmlns:a16="http://schemas.microsoft.com/office/drawing/2014/main" id="{A3FA5FB6-22D2-0C0C-FCDF-968219B9C19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1" name="Oval 124">
                <a:extLst>
                  <a:ext uri="{FF2B5EF4-FFF2-40B4-BE49-F238E27FC236}">
                    <a16:creationId xmlns:a16="http://schemas.microsoft.com/office/drawing/2014/main" id="{79DC4989-85C6-A75C-47CB-EA6DF6E9896E}"/>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2" name="Oval 125">
                <a:extLst>
                  <a:ext uri="{FF2B5EF4-FFF2-40B4-BE49-F238E27FC236}">
                    <a16:creationId xmlns:a16="http://schemas.microsoft.com/office/drawing/2014/main" id="{437C5E17-F4E3-32C4-3B01-9967B6AF663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3" name="Oval 126">
                <a:extLst>
                  <a:ext uri="{FF2B5EF4-FFF2-40B4-BE49-F238E27FC236}">
                    <a16:creationId xmlns:a16="http://schemas.microsoft.com/office/drawing/2014/main" id="{1DB04308-DD1E-0D34-F984-D7152A7B3599}"/>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4" name="Oval 127">
                <a:extLst>
                  <a:ext uri="{FF2B5EF4-FFF2-40B4-BE49-F238E27FC236}">
                    <a16:creationId xmlns:a16="http://schemas.microsoft.com/office/drawing/2014/main" id="{95A43E66-9512-6D35-00A9-363682DE016A}"/>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5" name="Oval 128">
                <a:extLst>
                  <a:ext uri="{FF2B5EF4-FFF2-40B4-BE49-F238E27FC236}">
                    <a16:creationId xmlns:a16="http://schemas.microsoft.com/office/drawing/2014/main" id="{B608CDD5-5E88-5B14-13F1-309126174702}"/>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6" name="Oval 129">
                <a:extLst>
                  <a:ext uri="{FF2B5EF4-FFF2-40B4-BE49-F238E27FC236}">
                    <a16:creationId xmlns:a16="http://schemas.microsoft.com/office/drawing/2014/main" id="{C70BB53C-9CAE-E854-CBA7-AAA9A6C9F86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87" name="グループ化 386">
            <a:extLst>
              <a:ext uri="{FF2B5EF4-FFF2-40B4-BE49-F238E27FC236}">
                <a16:creationId xmlns:a16="http://schemas.microsoft.com/office/drawing/2014/main" id="{2D4DC843-39A4-DCD6-5807-6C14FE79D4B8}"/>
              </a:ext>
            </a:extLst>
          </p:cNvPr>
          <p:cNvGrpSpPr/>
          <p:nvPr/>
        </p:nvGrpSpPr>
        <p:grpSpPr>
          <a:xfrm>
            <a:off x="4861140" y="2111403"/>
            <a:ext cx="479452" cy="486867"/>
            <a:chOff x="4062966" y="2766531"/>
            <a:chExt cx="479452" cy="486867"/>
          </a:xfrm>
        </p:grpSpPr>
        <p:sp>
          <p:nvSpPr>
            <p:cNvPr id="388" name="楕円 387">
              <a:extLst>
                <a:ext uri="{FF2B5EF4-FFF2-40B4-BE49-F238E27FC236}">
                  <a16:creationId xmlns:a16="http://schemas.microsoft.com/office/drawing/2014/main" id="{DC05371E-5542-2654-FCD0-BA771AB7C8EB}"/>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89" name="グループ化 388">
              <a:extLst>
                <a:ext uri="{FF2B5EF4-FFF2-40B4-BE49-F238E27FC236}">
                  <a16:creationId xmlns:a16="http://schemas.microsoft.com/office/drawing/2014/main" id="{8BBABE88-31CD-15A9-7F38-6ED84571D6B4}"/>
                </a:ext>
              </a:extLst>
            </p:cNvPr>
            <p:cNvGrpSpPr>
              <a:grpSpLocks noChangeAspect="1"/>
            </p:cNvGrpSpPr>
            <p:nvPr/>
          </p:nvGrpSpPr>
          <p:grpSpPr>
            <a:xfrm rot="1363381">
              <a:off x="4105210" y="2818394"/>
              <a:ext cx="383140" cy="383140"/>
              <a:chOff x="704850" y="2319338"/>
              <a:chExt cx="7559675" cy="7559675"/>
            </a:xfrm>
          </p:grpSpPr>
          <p:sp>
            <p:nvSpPr>
              <p:cNvPr id="390" name="Freeform 123">
                <a:extLst>
                  <a:ext uri="{FF2B5EF4-FFF2-40B4-BE49-F238E27FC236}">
                    <a16:creationId xmlns:a16="http://schemas.microsoft.com/office/drawing/2014/main" id="{2423A291-C77D-90CD-83A2-9D20733D8756}"/>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1" name="Oval 124">
                <a:extLst>
                  <a:ext uri="{FF2B5EF4-FFF2-40B4-BE49-F238E27FC236}">
                    <a16:creationId xmlns:a16="http://schemas.microsoft.com/office/drawing/2014/main" id="{2FB6C822-137F-29E4-9FC1-C45C3C6F28B2}"/>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2" name="Oval 125">
                <a:extLst>
                  <a:ext uri="{FF2B5EF4-FFF2-40B4-BE49-F238E27FC236}">
                    <a16:creationId xmlns:a16="http://schemas.microsoft.com/office/drawing/2014/main" id="{03F86210-2D73-46C2-C2C9-DF323368F6E6}"/>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3" name="Oval 126">
                <a:extLst>
                  <a:ext uri="{FF2B5EF4-FFF2-40B4-BE49-F238E27FC236}">
                    <a16:creationId xmlns:a16="http://schemas.microsoft.com/office/drawing/2014/main" id="{00435973-286A-7FF0-84F9-BBD969EFBC14}"/>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4" name="Oval 127">
                <a:extLst>
                  <a:ext uri="{FF2B5EF4-FFF2-40B4-BE49-F238E27FC236}">
                    <a16:creationId xmlns:a16="http://schemas.microsoft.com/office/drawing/2014/main" id="{F9A5CC68-4EAE-A4D8-D6C8-BD9581F8021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5" name="Oval 128">
                <a:extLst>
                  <a:ext uri="{FF2B5EF4-FFF2-40B4-BE49-F238E27FC236}">
                    <a16:creationId xmlns:a16="http://schemas.microsoft.com/office/drawing/2014/main" id="{663805C7-2525-01B0-C63B-C26CFB991274}"/>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6" name="Oval 129">
                <a:extLst>
                  <a:ext uri="{FF2B5EF4-FFF2-40B4-BE49-F238E27FC236}">
                    <a16:creationId xmlns:a16="http://schemas.microsoft.com/office/drawing/2014/main" id="{4283606D-8ABC-E50D-D6A4-0906F993FB5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397" name="矢印: 右 396">
            <a:extLst>
              <a:ext uri="{FF2B5EF4-FFF2-40B4-BE49-F238E27FC236}">
                <a16:creationId xmlns:a16="http://schemas.microsoft.com/office/drawing/2014/main" id="{66D9A0FA-F0AB-2D46-BDE0-D191FCF3EB48}"/>
              </a:ext>
            </a:extLst>
          </p:cNvPr>
          <p:cNvSpPr/>
          <p:nvPr/>
        </p:nvSpPr>
        <p:spPr>
          <a:xfrm>
            <a:off x="4421781"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矢印: 右 397">
            <a:extLst>
              <a:ext uri="{FF2B5EF4-FFF2-40B4-BE49-F238E27FC236}">
                <a16:creationId xmlns:a16="http://schemas.microsoft.com/office/drawing/2014/main" id="{57FBE14B-2E33-F693-A256-438672ECBD54}"/>
              </a:ext>
            </a:extLst>
          </p:cNvPr>
          <p:cNvSpPr/>
          <p:nvPr/>
        </p:nvSpPr>
        <p:spPr>
          <a:xfrm>
            <a:off x="4421781"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二等辺三角形 398">
            <a:extLst>
              <a:ext uri="{FF2B5EF4-FFF2-40B4-BE49-F238E27FC236}">
                <a16:creationId xmlns:a16="http://schemas.microsoft.com/office/drawing/2014/main" id="{88A4513F-BFE0-2882-CA9A-C4787DD4BF56}"/>
              </a:ext>
            </a:extLst>
          </p:cNvPr>
          <p:cNvSpPr/>
          <p:nvPr/>
        </p:nvSpPr>
        <p:spPr>
          <a:xfrm rot="5400000">
            <a:off x="1612512" y="2509981"/>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矢印: 右 399">
            <a:extLst>
              <a:ext uri="{FF2B5EF4-FFF2-40B4-BE49-F238E27FC236}">
                <a16:creationId xmlns:a16="http://schemas.microsoft.com/office/drawing/2014/main" id="{9AC98976-272B-7AC1-7061-DB8BCD584A60}"/>
              </a:ext>
            </a:extLst>
          </p:cNvPr>
          <p:cNvSpPr/>
          <p:nvPr/>
        </p:nvSpPr>
        <p:spPr>
          <a:xfrm>
            <a:off x="3391470" y="2202389"/>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矢印: 右 400">
            <a:extLst>
              <a:ext uri="{FF2B5EF4-FFF2-40B4-BE49-F238E27FC236}">
                <a16:creationId xmlns:a16="http://schemas.microsoft.com/office/drawing/2014/main" id="{5C8EC1AE-3CFC-6189-0EFF-A51AE40FFC48}"/>
              </a:ext>
            </a:extLst>
          </p:cNvPr>
          <p:cNvSpPr/>
          <p:nvPr/>
        </p:nvSpPr>
        <p:spPr>
          <a:xfrm>
            <a:off x="5426333"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矢印: 右 401">
            <a:extLst>
              <a:ext uri="{FF2B5EF4-FFF2-40B4-BE49-F238E27FC236}">
                <a16:creationId xmlns:a16="http://schemas.microsoft.com/office/drawing/2014/main" id="{F73B1D32-4D83-952E-1905-915B4B8C5A49}"/>
              </a:ext>
            </a:extLst>
          </p:cNvPr>
          <p:cNvSpPr/>
          <p:nvPr/>
        </p:nvSpPr>
        <p:spPr>
          <a:xfrm>
            <a:off x="3391470"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矢印: 右 402">
            <a:extLst>
              <a:ext uri="{FF2B5EF4-FFF2-40B4-BE49-F238E27FC236}">
                <a16:creationId xmlns:a16="http://schemas.microsoft.com/office/drawing/2014/main" id="{625C36C7-B4D0-AD80-80FE-C801D2A850DB}"/>
              </a:ext>
            </a:extLst>
          </p:cNvPr>
          <p:cNvSpPr/>
          <p:nvPr/>
        </p:nvSpPr>
        <p:spPr>
          <a:xfrm>
            <a:off x="5426333" y="3773611"/>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二等辺三角形 403">
            <a:extLst>
              <a:ext uri="{FF2B5EF4-FFF2-40B4-BE49-F238E27FC236}">
                <a16:creationId xmlns:a16="http://schemas.microsoft.com/office/drawing/2014/main" id="{B2A5B2B6-97D9-2210-113A-5D9A0EAEE3CD}"/>
              </a:ext>
            </a:extLst>
          </p:cNvPr>
          <p:cNvSpPr/>
          <p:nvPr/>
        </p:nvSpPr>
        <p:spPr>
          <a:xfrm rot="5400000">
            <a:off x="7318164" y="4088273"/>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Freeform 5">
            <a:extLst>
              <a:ext uri="{FF2B5EF4-FFF2-40B4-BE49-F238E27FC236}">
                <a16:creationId xmlns:a16="http://schemas.microsoft.com/office/drawing/2014/main" id="{EF4B734E-AB25-AD6A-AEF2-698224767B95}"/>
              </a:ext>
            </a:extLst>
          </p:cNvPr>
          <p:cNvSpPr>
            <a:spLocks noEditPoints="1"/>
          </p:cNvSpPr>
          <p:nvPr/>
        </p:nvSpPr>
        <p:spPr bwMode="auto">
          <a:xfrm>
            <a:off x="2153042" y="392377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Rectangle 35">
            <a:extLst>
              <a:ext uri="{FF2B5EF4-FFF2-40B4-BE49-F238E27FC236}">
                <a16:creationId xmlns:a16="http://schemas.microsoft.com/office/drawing/2014/main" id="{A169C8FC-5193-A0E9-BEF1-08F487864767}"/>
              </a:ext>
            </a:extLst>
          </p:cNvPr>
          <p:cNvSpPr>
            <a:spLocks noChangeArrowheads="1"/>
          </p:cNvSpPr>
          <p:nvPr/>
        </p:nvSpPr>
        <p:spPr bwMode="auto">
          <a:xfrm>
            <a:off x="2530231" y="401843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7" name="Rectangle 36">
            <a:extLst>
              <a:ext uri="{FF2B5EF4-FFF2-40B4-BE49-F238E27FC236}">
                <a16:creationId xmlns:a16="http://schemas.microsoft.com/office/drawing/2014/main" id="{2D07C607-93B0-874B-A07D-893F9150A088}"/>
              </a:ext>
            </a:extLst>
          </p:cNvPr>
          <p:cNvSpPr>
            <a:spLocks noChangeArrowheads="1"/>
          </p:cNvSpPr>
          <p:nvPr/>
        </p:nvSpPr>
        <p:spPr bwMode="auto">
          <a:xfrm>
            <a:off x="2530231" y="413725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8" name="Rectangle 37">
            <a:extLst>
              <a:ext uri="{FF2B5EF4-FFF2-40B4-BE49-F238E27FC236}">
                <a16:creationId xmlns:a16="http://schemas.microsoft.com/office/drawing/2014/main" id="{170C0706-19BC-E5B4-4A89-9078ABF184BA}"/>
              </a:ext>
            </a:extLst>
          </p:cNvPr>
          <p:cNvSpPr>
            <a:spLocks noChangeArrowheads="1"/>
          </p:cNvSpPr>
          <p:nvPr/>
        </p:nvSpPr>
        <p:spPr bwMode="auto">
          <a:xfrm>
            <a:off x="2544900" y="404337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9" name="Freeform 38">
            <a:extLst>
              <a:ext uri="{FF2B5EF4-FFF2-40B4-BE49-F238E27FC236}">
                <a16:creationId xmlns:a16="http://schemas.microsoft.com/office/drawing/2014/main" id="{DAF37E6B-D2F3-7C23-5947-3ECEC416CF0F}"/>
              </a:ext>
            </a:extLst>
          </p:cNvPr>
          <p:cNvSpPr>
            <a:spLocks/>
          </p:cNvSpPr>
          <p:nvPr/>
        </p:nvSpPr>
        <p:spPr bwMode="auto">
          <a:xfrm>
            <a:off x="2581571" y="404337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0" name="Freeform 39">
            <a:extLst>
              <a:ext uri="{FF2B5EF4-FFF2-40B4-BE49-F238E27FC236}">
                <a16:creationId xmlns:a16="http://schemas.microsoft.com/office/drawing/2014/main" id="{1884BE6F-A132-F677-8DAD-FAAFFD3DC00D}"/>
              </a:ext>
            </a:extLst>
          </p:cNvPr>
          <p:cNvSpPr>
            <a:spLocks/>
          </p:cNvSpPr>
          <p:nvPr/>
        </p:nvSpPr>
        <p:spPr bwMode="auto">
          <a:xfrm>
            <a:off x="2659311" y="404337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1" name="Freeform 5">
            <a:extLst>
              <a:ext uri="{FF2B5EF4-FFF2-40B4-BE49-F238E27FC236}">
                <a16:creationId xmlns:a16="http://schemas.microsoft.com/office/drawing/2014/main" id="{41A3327C-E135-2673-F864-BC066A1934FC}"/>
              </a:ext>
            </a:extLst>
          </p:cNvPr>
          <p:cNvSpPr>
            <a:spLocks noEditPoints="1"/>
          </p:cNvSpPr>
          <p:nvPr/>
        </p:nvSpPr>
        <p:spPr bwMode="auto">
          <a:xfrm>
            <a:off x="2501383" y="393103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Rectangle 35">
            <a:extLst>
              <a:ext uri="{FF2B5EF4-FFF2-40B4-BE49-F238E27FC236}">
                <a16:creationId xmlns:a16="http://schemas.microsoft.com/office/drawing/2014/main" id="{D7A0EEA1-AC3D-3949-9985-9CAECF07398D}"/>
              </a:ext>
            </a:extLst>
          </p:cNvPr>
          <p:cNvSpPr>
            <a:spLocks noChangeArrowheads="1"/>
          </p:cNvSpPr>
          <p:nvPr/>
        </p:nvSpPr>
        <p:spPr bwMode="auto">
          <a:xfrm>
            <a:off x="2878572" y="4025694"/>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3" name="Rectangle 36">
            <a:extLst>
              <a:ext uri="{FF2B5EF4-FFF2-40B4-BE49-F238E27FC236}">
                <a16:creationId xmlns:a16="http://schemas.microsoft.com/office/drawing/2014/main" id="{FE17E59A-3184-0BA3-ECCE-39E6174F52A9}"/>
              </a:ext>
            </a:extLst>
          </p:cNvPr>
          <p:cNvSpPr>
            <a:spLocks noChangeArrowheads="1"/>
          </p:cNvSpPr>
          <p:nvPr/>
        </p:nvSpPr>
        <p:spPr bwMode="auto">
          <a:xfrm>
            <a:off x="2878572" y="4144507"/>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4" name="Rectangle 37">
            <a:extLst>
              <a:ext uri="{FF2B5EF4-FFF2-40B4-BE49-F238E27FC236}">
                <a16:creationId xmlns:a16="http://schemas.microsoft.com/office/drawing/2014/main" id="{8790221F-EBCB-DE30-7E8E-427858031A4E}"/>
              </a:ext>
            </a:extLst>
          </p:cNvPr>
          <p:cNvSpPr>
            <a:spLocks noChangeArrowheads="1"/>
          </p:cNvSpPr>
          <p:nvPr/>
        </p:nvSpPr>
        <p:spPr bwMode="auto">
          <a:xfrm>
            <a:off x="2893241" y="4050630"/>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5" name="Freeform 38">
            <a:extLst>
              <a:ext uri="{FF2B5EF4-FFF2-40B4-BE49-F238E27FC236}">
                <a16:creationId xmlns:a16="http://schemas.microsoft.com/office/drawing/2014/main" id="{4297EE8E-DB09-8848-8144-F66F20481E04}"/>
              </a:ext>
            </a:extLst>
          </p:cNvPr>
          <p:cNvSpPr>
            <a:spLocks/>
          </p:cNvSpPr>
          <p:nvPr/>
        </p:nvSpPr>
        <p:spPr bwMode="auto">
          <a:xfrm>
            <a:off x="2929912" y="4050630"/>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6" name="Freeform 39">
            <a:extLst>
              <a:ext uri="{FF2B5EF4-FFF2-40B4-BE49-F238E27FC236}">
                <a16:creationId xmlns:a16="http://schemas.microsoft.com/office/drawing/2014/main" id="{050A1900-4B2F-2DE7-61C6-F82185AE833F}"/>
              </a:ext>
            </a:extLst>
          </p:cNvPr>
          <p:cNvSpPr>
            <a:spLocks/>
          </p:cNvSpPr>
          <p:nvPr/>
        </p:nvSpPr>
        <p:spPr bwMode="auto">
          <a:xfrm>
            <a:off x="3007652" y="4050630"/>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7" name="Freeform 5">
            <a:extLst>
              <a:ext uri="{FF2B5EF4-FFF2-40B4-BE49-F238E27FC236}">
                <a16:creationId xmlns:a16="http://schemas.microsoft.com/office/drawing/2014/main" id="{B66F3FBD-7283-97E3-94A2-DD50797884D2}"/>
              </a:ext>
            </a:extLst>
          </p:cNvPr>
          <p:cNvSpPr>
            <a:spLocks noEditPoints="1"/>
          </p:cNvSpPr>
          <p:nvPr/>
        </p:nvSpPr>
        <p:spPr bwMode="auto">
          <a:xfrm>
            <a:off x="2849724" y="3938295"/>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Rectangle 35">
            <a:extLst>
              <a:ext uri="{FF2B5EF4-FFF2-40B4-BE49-F238E27FC236}">
                <a16:creationId xmlns:a16="http://schemas.microsoft.com/office/drawing/2014/main" id="{6A4AF240-E460-84A4-CBB7-C40140B98DCE}"/>
              </a:ext>
            </a:extLst>
          </p:cNvPr>
          <p:cNvSpPr>
            <a:spLocks noChangeArrowheads="1"/>
          </p:cNvSpPr>
          <p:nvPr/>
        </p:nvSpPr>
        <p:spPr bwMode="auto">
          <a:xfrm>
            <a:off x="6093469" y="247992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9" name="Rectangle 36">
            <a:extLst>
              <a:ext uri="{FF2B5EF4-FFF2-40B4-BE49-F238E27FC236}">
                <a16:creationId xmlns:a16="http://schemas.microsoft.com/office/drawing/2014/main" id="{69301564-509F-F1DE-9E59-8DF517E13306}"/>
              </a:ext>
            </a:extLst>
          </p:cNvPr>
          <p:cNvSpPr>
            <a:spLocks noChangeArrowheads="1"/>
          </p:cNvSpPr>
          <p:nvPr/>
        </p:nvSpPr>
        <p:spPr bwMode="auto">
          <a:xfrm>
            <a:off x="6093469" y="259873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0" name="Rectangle 37">
            <a:extLst>
              <a:ext uri="{FF2B5EF4-FFF2-40B4-BE49-F238E27FC236}">
                <a16:creationId xmlns:a16="http://schemas.microsoft.com/office/drawing/2014/main" id="{D7D0C16A-8561-5344-0C7C-84F0275654D6}"/>
              </a:ext>
            </a:extLst>
          </p:cNvPr>
          <p:cNvSpPr>
            <a:spLocks noChangeArrowheads="1"/>
          </p:cNvSpPr>
          <p:nvPr/>
        </p:nvSpPr>
        <p:spPr bwMode="auto">
          <a:xfrm>
            <a:off x="6108138" y="250485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1" name="Freeform 38">
            <a:extLst>
              <a:ext uri="{FF2B5EF4-FFF2-40B4-BE49-F238E27FC236}">
                <a16:creationId xmlns:a16="http://schemas.microsoft.com/office/drawing/2014/main" id="{CC61DE0B-2F04-D3FE-D105-A3764DFFE5BB}"/>
              </a:ext>
            </a:extLst>
          </p:cNvPr>
          <p:cNvSpPr>
            <a:spLocks/>
          </p:cNvSpPr>
          <p:nvPr/>
        </p:nvSpPr>
        <p:spPr bwMode="auto">
          <a:xfrm>
            <a:off x="6144809" y="250485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2" name="Freeform 39">
            <a:extLst>
              <a:ext uri="{FF2B5EF4-FFF2-40B4-BE49-F238E27FC236}">
                <a16:creationId xmlns:a16="http://schemas.microsoft.com/office/drawing/2014/main" id="{4428F4DB-675F-DF63-7A5A-E504941935F7}"/>
              </a:ext>
            </a:extLst>
          </p:cNvPr>
          <p:cNvSpPr>
            <a:spLocks/>
          </p:cNvSpPr>
          <p:nvPr/>
        </p:nvSpPr>
        <p:spPr bwMode="auto">
          <a:xfrm>
            <a:off x="6222549" y="250485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3" name="Freeform 5">
            <a:extLst>
              <a:ext uri="{FF2B5EF4-FFF2-40B4-BE49-F238E27FC236}">
                <a16:creationId xmlns:a16="http://schemas.microsoft.com/office/drawing/2014/main" id="{D58085F3-1A7F-65EB-8348-D82930F14DCD}"/>
              </a:ext>
            </a:extLst>
          </p:cNvPr>
          <p:cNvSpPr>
            <a:spLocks noEditPoints="1"/>
          </p:cNvSpPr>
          <p:nvPr/>
        </p:nvSpPr>
        <p:spPr bwMode="auto">
          <a:xfrm>
            <a:off x="6064621" y="239252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Rectangle 35">
            <a:extLst>
              <a:ext uri="{FF2B5EF4-FFF2-40B4-BE49-F238E27FC236}">
                <a16:creationId xmlns:a16="http://schemas.microsoft.com/office/drawing/2014/main" id="{2E7A1FFC-2EB0-43E1-8CDC-9BAD02A54584}"/>
              </a:ext>
            </a:extLst>
          </p:cNvPr>
          <p:cNvSpPr>
            <a:spLocks noChangeArrowheads="1"/>
          </p:cNvSpPr>
          <p:nvPr/>
        </p:nvSpPr>
        <p:spPr bwMode="auto">
          <a:xfrm>
            <a:off x="6441810" y="248718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5" name="Rectangle 36">
            <a:extLst>
              <a:ext uri="{FF2B5EF4-FFF2-40B4-BE49-F238E27FC236}">
                <a16:creationId xmlns:a16="http://schemas.microsoft.com/office/drawing/2014/main" id="{B4C4C36C-DA7F-AB48-A539-DEEA66FFEDC5}"/>
              </a:ext>
            </a:extLst>
          </p:cNvPr>
          <p:cNvSpPr>
            <a:spLocks noChangeArrowheads="1"/>
          </p:cNvSpPr>
          <p:nvPr/>
        </p:nvSpPr>
        <p:spPr bwMode="auto">
          <a:xfrm>
            <a:off x="6441810" y="260599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6" name="Rectangle 37">
            <a:extLst>
              <a:ext uri="{FF2B5EF4-FFF2-40B4-BE49-F238E27FC236}">
                <a16:creationId xmlns:a16="http://schemas.microsoft.com/office/drawing/2014/main" id="{4DFB423B-9F57-5FF4-FE17-01B365B17EFB}"/>
              </a:ext>
            </a:extLst>
          </p:cNvPr>
          <p:cNvSpPr>
            <a:spLocks noChangeArrowheads="1"/>
          </p:cNvSpPr>
          <p:nvPr/>
        </p:nvSpPr>
        <p:spPr bwMode="auto">
          <a:xfrm>
            <a:off x="6456479" y="251211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7" name="Freeform 38">
            <a:extLst>
              <a:ext uri="{FF2B5EF4-FFF2-40B4-BE49-F238E27FC236}">
                <a16:creationId xmlns:a16="http://schemas.microsoft.com/office/drawing/2014/main" id="{477272E4-12C4-738A-E9C1-16C4C4C3DD72}"/>
              </a:ext>
            </a:extLst>
          </p:cNvPr>
          <p:cNvSpPr>
            <a:spLocks/>
          </p:cNvSpPr>
          <p:nvPr/>
        </p:nvSpPr>
        <p:spPr bwMode="auto">
          <a:xfrm>
            <a:off x="6493150" y="251211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8" name="Freeform 39">
            <a:extLst>
              <a:ext uri="{FF2B5EF4-FFF2-40B4-BE49-F238E27FC236}">
                <a16:creationId xmlns:a16="http://schemas.microsoft.com/office/drawing/2014/main" id="{2256B39C-C2FD-480F-4F18-4D61948CD43D}"/>
              </a:ext>
            </a:extLst>
          </p:cNvPr>
          <p:cNvSpPr>
            <a:spLocks/>
          </p:cNvSpPr>
          <p:nvPr/>
        </p:nvSpPr>
        <p:spPr bwMode="auto">
          <a:xfrm>
            <a:off x="6570890" y="251211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9" name="Freeform 5">
            <a:extLst>
              <a:ext uri="{FF2B5EF4-FFF2-40B4-BE49-F238E27FC236}">
                <a16:creationId xmlns:a16="http://schemas.microsoft.com/office/drawing/2014/main" id="{BCB44918-03C7-D237-DDE0-93DD6011D3CB}"/>
              </a:ext>
            </a:extLst>
          </p:cNvPr>
          <p:cNvSpPr>
            <a:spLocks noEditPoints="1"/>
          </p:cNvSpPr>
          <p:nvPr/>
        </p:nvSpPr>
        <p:spPr bwMode="auto">
          <a:xfrm>
            <a:off x="6412962" y="239978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Rectangle 35">
            <a:extLst>
              <a:ext uri="{FF2B5EF4-FFF2-40B4-BE49-F238E27FC236}">
                <a16:creationId xmlns:a16="http://schemas.microsoft.com/office/drawing/2014/main" id="{49ACB7C2-4C71-9C7E-09AE-A38D80E63F85}"/>
              </a:ext>
            </a:extLst>
          </p:cNvPr>
          <p:cNvSpPr>
            <a:spLocks noChangeArrowheads="1"/>
          </p:cNvSpPr>
          <p:nvPr/>
        </p:nvSpPr>
        <p:spPr bwMode="auto">
          <a:xfrm>
            <a:off x="6790151" y="2494439"/>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1" name="Rectangle 36">
            <a:extLst>
              <a:ext uri="{FF2B5EF4-FFF2-40B4-BE49-F238E27FC236}">
                <a16:creationId xmlns:a16="http://schemas.microsoft.com/office/drawing/2014/main" id="{44DD437D-BE4D-0DCB-DA31-11E73F8069CD}"/>
              </a:ext>
            </a:extLst>
          </p:cNvPr>
          <p:cNvSpPr>
            <a:spLocks noChangeArrowheads="1"/>
          </p:cNvSpPr>
          <p:nvPr/>
        </p:nvSpPr>
        <p:spPr bwMode="auto">
          <a:xfrm>
            <a:off x="6790151" y="2613252"/>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2" name="Rectangle 37">
            <a:extLst>
              <a:ext uri="{FF2B5EF4-FFF2-40B4-BE49-F238E27FC236}">
                <a16:creationId xmlns:a16="http://schemas.microsoft.com/office/drawing/2014/main" id="{0AD8F418-C2F9-0DDA-8F48-9B9B78AA43E7}"/>
              </a:ext>
            </a:extLst>
          </p:cNvPr>
          <p:cNvSpPr>
            <a:spLocks noChangeArrowheads="1"/>
          </p:cNvSpPr>
          <p:nvPr/>
        </p:nvSpPr>
        <p:spPr bwMode="auto">
          <a:xfrm>
            <a:off x="6804820" y="2519375"/>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3" name="Freeform 38">
            <a:extLst>
              <a:ext uri="{FF2B5EF4-FFF2-40B4-BE49-F238E27FC236}">
                <a16:creationId xmlns:a16="http://schemas.microsoft.com/office/drawing/2014/main" id="{1B4DCD71-5C20-09EC-E25A-D20BBA55CE28}"/>
              </a:ext>
            </a:extLst>
          </p:cNvPr>
          <p:cNvSpPr>
            <a:spLocks/>
          </p:cNvSpPr>
          <p:nvPr/>
        </p:nvSpPr>
        <p:spPr bwMode="auto">
          <a:xfrm>
            <a:off x="6841491" y="2519375"/>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4" name="Freeform 39">
            <a:extLst>
              <a:ext uri="{FF2B5EF4-FFF2-40B4-BE49-F238E27FC236}">
                <a16:creationId xmlns:a16="http://schemas.microsoft.com/office/drawing/2014/main" id="{20800D4A-0C81-C692-416D-E997678AAD16}"/>
              </a:ext>
            </a:extLst>
          </p:cNvPr>
          <p:cNvSpPr>
            <a:spLocks/>
          </p:cNvSpPr>
          <p:nvPr/>
        </p:nvSpPr>
        <p:spPr bwMode="auto">
          <a:xfrm>
            <a:off x="6919231" y="2519375"/>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5" name="Freeform 5">
            <a:extLst>
              <a:ext uri="{FF2B5EF4-FFF2-40B4-BE49-F238E27FC236}">
                <a16:creationId xmlns:a16="http://schemas.microsoft.com/office/drawing/2014/main" id="{A5DB81AE-6563-16D8-3884-244B696EEF16}"/>
              </a:ext>
            </a:extLst>
          </p:cNvPr>
          <p:cNvSpPr>
            <a:spLocks noEditPoints="1"/>
          </p:cNvSpPr>
          <p:nvPr/>
        </p:nvSpPr>
        <p:spPr bwMode="auto">
          <a:xfrm>
            <a:off x="6761303" y="2407040"/>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05716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86228" y="3049286"/>
            <a:ext cx="3945925" cy="2005108"/>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39" name="正方形/長方形 38"/>
          <p:cNvSpPr/>
          <p:nvPr/>
        </p:nvSpPr>
        <p:spPr>
          <a:xfrm>
            <a:off x="4699827" y="3057001"/>
            <a:ext cx="3945925" cy="2005108"/>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経費精算と会計が一体化　様々な利用シーンをサポート</a:t>
            </a:r>
          </a:p>
          <a:p>
            <a:endParaRPr kumimoji="1" lang="ja-JP" altLang="en-US"/>
          </a:p>
        </p:txBody>
      </p:sp>
      <p:sp>
        <p:nvSpPr>
          <p:cNvPr id="6" name="正方形/長方形 5"/>
          <p:cNvSpPr/>
          <p:nvPr/>
        </p:nvSpPr>
        <p:spPr>
          <a:xfrm>
            <a:off x="4693725" y="926412"/>
            <a:ext cx="3945925" cy="1994262"/>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3461" y="915566"/>
            <a:ext cx="3945925" cy="2005108"/>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8" name="テキスト プレースホルダー 2"/>
          <p:cNvSpPr txBox="1">
            <a:spLocks/>
          </p:cNvSpPr>
          <p:nvPr/>
        </p:nvSpPr>
        <p:spPr>
          <a:xfrm>
            <a:off x="518082" y="1488002"/>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勘定科目を気にせずカンタン入力</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空き時間や外出先からいつでも申請</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領収書</a:t>
            </a:r>
            <a:r>
              <a:rPr lang="en-US" altLang="ja-JP" sz="1600">
                <a:solidFill>
                  <a:schemeClr val="accent5">
                    <a:lumMod val="50000"/>
                  </a:schemeClr>
                </a:solidFill>
                <a:latin typeface="メイリオ" pitchFamily="50" charset="-128"/>
                <a:ea typeface="メイリオ" pitchFamily="50" charset="-128"/>
                <a:cs typeface="メイリオ" pitchFamily="50" charset="-128"/>
              </a:rPr>
              <a:t>OCR</a:t>
            </a:r>
            <a:r>
              <a:rPr lang="ja-JP" altLang="en-US" sz="1600">
                <a:solidFill>
                  <a:schemeClr val="accent5">
                    <a:lumMod val="50000"/>
                  </a:schemeClr>
                </a:solidFill>
                <a:latin typeface="メイリオ" pitchFamily="50" charset="-128"/>
                <a:ea typeface="メイリオ" pitchFamily="50" charset="-128"/>
                <a:cs typeface="メイリオ" pitchFamily="50" charset="-128"/>
              </a:rPr>
              <a:t>読込による入力時間省略</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駅すぱあとや定期区間の連携可能</a:t>
            </a:r>
            <a:endParaRPr kumimoji="1" lang="ja-JP" altLang="en-US" sz="1600" i="0" u="none" strike="noStrike" kern="1200" cap="none" spc="0" normalizeH="0" baseline="0" noProof="0">
              <a:ln>
                <a:noFill/>
              </a:ln>
              <a:solidFill>
                <a:schemeClr val="accent5">
                  <a:lumMod val="50000"/>
                </a:schemeClr>
              </a:solidFill>
              <a:effectLst/>
              <a:uLnTx/>
              <a:uFillTx/>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473920" y="1136790"/>
            <a:ext cx="2774040" cy="707886"/>
          </a:xfrm>
          <a:prstGeom prst="rect">
            <a:avLst/>
          </a:prstGeom>
          <a:noFill/>
          <a:ln>
            <a:noFill/>
          </a:ln>
        </p:spPr>
        <p:txBody>
          <a:bodyPr wrap="square" rtlCol="0">
            <a:spAutoFit/>
          </a:bodyPr>
          <a:lstStyle/>
          <a:p>
            <a:r>
              <a:rPr lang="ja-JP" altLang="en-US" sz="2000" b="1">
                <a:solidFill>
                  <a:schemeClr val="accent5"/>
                </a:solidFill>
              </a:rPr>
              <a:t>従業員</a:t>
            </a:r>
          </a:p>
          <a:p>
            <a:endParaRPr kumimoji="1" lang="ja-JP" altLang="en-US" sz="2000" b="1">
              <a:solidFill>
                <a:schemeClr val="accent5"/>
              </a:solidFill>
            </a:endParaRPr>
          </a:p>
        </p:txBody>
      </p:sp>
      <p:sp>
        <p:nvSpPr>
          <p:cNvPr id="12" name="テキスト ボックス 11"/>
          <p:cNvSpPr txBox="1"/>
          <p:nvPr/>
        </p:nvSpPr>
        <p:spPr>
          <a:xfrm>
            <a:off x="5774593" y="1114118"/>
            <a:ext cx="2470002" cy="400110"/>
          </a:xfrm>
          <a:prstGeom prst="rect">
            <a:avLst/>
          </a:prstGeom>
          <a:noFill/>
        </p:spPr>
        <p:txBody>
          <a:bodyPr wrap="square" rtlCol="0">
            <a:spAutoFit/>
          </a:bodyPr>
          <a:lstStyle/>
          <a:p>
            <a:r>
              <a:rPr kumimoji="1" lang="ja-JP" altLang="en-US" sz="2000" b="1">
                <a:solidFill>
                  <a:srgbClr val="00B2F0"/>
                </a:solidFill>
              </a:rPr>
              <a:t>承認者</a:t>
            </a:r>
          </a:p>
        </p:txBody>
      </p:sp>
      <p:sp>
        <p:nvSpPr>
          <p:cNvPr id="13" name="テキスト ボックス 12"/>
          <p:cNvSpPr txBox="1"/>
          <p:nvPr/>
        </p:nvSpPr>
        <p:spPr>
          <a:xfrm>
            <a:off x="1391212" y="3282421"/>
            <a:ext cx="2917116" cy="400110"/>
          </a:xfrm>
          <a:prstGeom prst="rect">
            <a:avLst/>
          </a:prstGeom>
          <a:noFill/>
        </p:spPr>
        <p:txBody>
          <a:bodyPr wrap="square" rtlCol="0">
            <a:spAutoFit/>
          </a:bodyPr>
          <a:lstStyle/>
          <a:p>
            <a:r>
              <a:rPr lang="ja-JP" altLang="en-US" sz="2000" b="1">
                <a:solidFill>
                  <a:schemeClr val="tx2"/>
                </a:solidFill>
              </a:rPr>
              <a:t>経理担当者</a:t>
            </a:r>
            <a:endParaRPr lang="en-US" altLang="ja-JP" sz="2000" b="1">
              <a:solidFill>
                <a:schemeClr val="tx2"/>
              </a:solidFill>
            </a:endParaRPr>
          </a:p>
        </p:txBody>
      </p:sp>
      <p:sp>
        <p:nvSpPr>
          <p:cNvPr id="14" name="テキスト ボックス 13"/>
          <p:cNvSpPr txBox="1"/>
          <p:nvPr/>
        </p:nvSpPr>
        <p:spPr>
          <a:xfrm>
            <a:off x="5709449" y="3310651"/>
            <a:ext cx="2470002" cy="400110"/>
          </a:xfrm>
          <a:prstGeom prst="rect">
            <a:avLst/>
          </a:prstGeom>
          <a:noFill/>
        </p:spPr>
        <p:txBody>
          <a:bodyPr wrap="square" rtlCol="0">
            <a:spAutoFit/>
          </a:bodyPr>
          <a:lstStyle/>
          <a:p>
            <a:r>
              <a:rPr kumimoji="1" lang="ja-JP" altLang="en-US" sz="2000" b="1">
                <a:solidFill>
                  <a:srgbClr val="EE5500"/>
                </a:solidFill>
              </a:rPr>
              <a:t>経営者</a:t>
            </a:r>
          </a:p>
        </p:txBody>
      </p:sp>
      <p:grpSp>
        <p:nvGrpSpPr>
          <p:cNvPr id="15" name="グループ化 14"/>
          <p:cNvGrpSpPr/>
          <p:nvPr/>
        </p:nvGrpSpPr>
        <p:grpSpPr>
          <a:xfrm>
            <a:off x="4960617" y="3147700"/>
            <a:ext cx="539637" cy="563062"/>
            <a:chOff x="646113" y="649288"/>
            <a:chExt cx="355600" cy="381000"/>
          </a:xfrm>
          <a:solidFill>
            <a:srgbClr val="EE5500"/>
          </a:solidFill>
        </p:grpSpPr>
        <p:sp>
          <p:nvSpPr>
            <p:cNvPr id="1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8" name="グループ化 238"/>
          <p:cNvGrpSpPr/>
          <p:nvPr/>
        </p:nvGrpSpPr>
        <p:grpSpPr>
          <a:xfrm>
            <a:off x="719039" y="3147814"/>
            <a:ext cx="556389" cy="557493"/>
            <a:chOff x="2182416" y="682625"/>
            <a:chExt cx="381000" cy="381000"/>
          </a:xfrm>
          <a:solidFill>
            <a:schemeClr val="tx2"/>
          </a:solidFill>
        </p:grpSpPr>
        <p:sp>
          <p:nvSpPr>
            <p:cNvPr id="19"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3" name="Freeform 334"/>
          <p:cNvSpPr>
            <a:spLocks noEditPoints="1"/>
          </p:cNvSpPr>
          <p:nvPr/>
        </p:nvSpPr>
        <p:spPr bwMode="auto">
          <a:xfrm>
            <a:off x="641072" y="1028041"/>
            <a:ext cx="717444" cy="46080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4" name="グループ化 315"/>
          <p:cNvGrpSpPr/>
          <p:nvPr/>
        </p:nvGrpSpPr>
        <p:grpSpPr>
          <a:xfrm>
            <a:off x="4875868" y="1026591"/>
            <a:ext cx="624386" cy="428798"/>
            <a:chOff x="4887516" y="3387725"/>
            <a:chExt cx="381000" cy="381000"/>
          </a:xfrm>
          <a:solidFill>
            <a:schemeClr val="accent2"/>
          </a:solidFill>
        </p:grpSpPr>
        <p:sp>
          <p:nvSpPr>
            <p:cNvPr id="25"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6"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7"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8"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9"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0"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1"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36" name="テキスト プレースホルダー 2"/>
          <p:cNvSpPr txBox="1">
            <a:spLocks/>
          </p:cNvSpPr>
          <p:nvPr/>
        </p:nvSpPr>
        <p:spPr>
          <a:xfrm>
            <a:off x="4875868" y="375988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運用コストを抑制（＝会計と一体型）</a:t>
            </a:r>
            <a:endParaRPr lang="en-US" altLang="ja-JP" sz="160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会社全体の生産性が向上</a:t>
            </a:r>
            <a:endParaRPr kumimoji="1" lang="ja-JP" altLang="en-US" sz="1600" i="0" u="none" strike="noStrike" kern="120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決算早期化で経営状態の迅速把握</a:t>
            </a:r>
            <a:endParaRPr lang="en-US" altLang="ja-JP" sz="1600">
              <a:solidFill>
                <a:srgbClr val="EE5500"/>
              </a:solidFill>
              <a:latin typeface="メイリオ" pitchFamily="50" charset="-128"/>
              <a:ea typeface="メイリオ" pitchFamily="50" charset="-128"/>
              <a:cs typeface="メイリオ" pitchFamily="50" charset="-128"/>
            </a:endParaRPr>
          </a:p>
        </p:txBody>
      </p:sp>
      <p:sp>
        <p:nvSpPr>
          <p:cNvPr id="37" name="テキスト プレースホルダー 2"/>
          <p:cNvSpPr txBox="1">
            <a:spLocks/>
          </p:cNvSpPr>
          <p:nvPr/>
        </p:nvSpPr>
        <p:spPr>
          <a:xfrm>
            <a:off x="4847121" y="145562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メール通知機能で承認漏れ防止</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空き時間や外出先からいつでも承認</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証憑添付によりペーパーレスでの承認</a:t>
            </a:r>
            <a:endParaRPr kumimoji="1" lang="ja-JP" altLang="en-US"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38" name="テキスト プレースホルダー 2"/>
          <p:cNvSpPr txBox="1">
            <a:spLocks/>
          </p:cNvSpPr>
          <p:nvPr/>
        </p:nvSpPr>
        <p:spPr>
          <a:xfrm>
            <a:off x="563912" y="375988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照合やチェック作業を簡略化</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申請～</a:t>
            </a:r>
            <a:r>
              <a:rPr lang="en-US" altLang="ja-JP" sz="1600">
                <a:solidFill>
                  <a:schemeClr val="tx2">
                    <a:lumMod val="50000"/>
                  </a:schemeClr>
                </a:solidFill>
                <a:latin typeface="メイリオ" pitchFamily="50" charset="-128"/>
                <a:ea typeface="メイリオ" pitchFamily="50" charset="-128"/>
                <a:cs typeface="メイリオ" pitchFamily="50" charset="-128"/>
              </a:rPr>
              <a:t>FB</a:t>
            </a:r>
            <a:r>
              <a:rPr lang="ja-JP" altLang="en-US" sz="1600">
                <a:solidFill>
                  <a:schemeClr val="tx2">
                    <a:lumMod val="50000"/>
                  </a:schemeClr>
                </a:solidFill>
                <a:latin typeface="メイリオ" pitchFamily="50" charset="-128"/>
                <a:ea typeface="メイリオ" pitchFamily="50" charset="-128"/>
                <a:cs typeface="メイリオ" pitchFamily="50" charset="-128"/>
              </a:rPr>
              <a:t>作成までワンストップで提供</a:t>
            </a:r>
            <a:endParaRPr kumimoji="1" lang="ja-JP" altLang="en-US" sz="1600" i="0" u="none" strike="noStrike" kern="1200" cap="none" spc="0" normalizeH="0" baseline="0" noProof="0">
              <a:ln>
                <a:noFill/>
              </a:ln>
              <a:solidFill>
                <a:schemeClr val="tx2">
                  <a:lumMod val="50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会計締めと連動し、一画面で承認完結</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13313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従業員モバイルオプション</a:t>
            </a:r>
          </a:p>
        </p:txBody>
      </p:sp>
      <p:grpSp>
        <p:nvGrpSpPr>
          <p:cNvPr id="10" name="グループ化 9">
            <a:extLst>
              <a:ext uri="{FF2B5EF4-FFF2-40B4-BE49-F238E27FC236}">
                <a16:creationId xmlns:a16="http://schemas.microsoft.com/office/drawing/2014/main" id="{74958138-64B0-E245-DE3A-4C31A2C11F43}"/>
              </a:ext>
            </a:extLst>
          </p:cNvPr>
          <p:cNvGrpSpPr/>
          <p:nvPr/>
        </p:nvGrpSpPr>
        <p:grpSpPr>
          <a:xfrm>
            <a:off x="4694941" y="993987"/>
            <a:ext cx="4030254" cy="797828"/>
            <a:chOff x="4694941" y="993987"/>
            <a:chExt cx="4030254" cy="797828"/>
          </a:xfrm>
        </p:grpSpPr>
        <p:sp>
          <p:nvSpPr>
            <p:cNvPr id="9" name="Freeform 414"/>
            <p:cNvSpPr>
              <a:spLocks noEditPoints="1"/>
            </p:cNvSpPr>
            <p:nvPr/>
          </p:nvSpPr>
          <p:spPr bwMode="auto">
            <a:xfrm>
              <a:off x="4694941" y="993987"/>
              <a:ext cx="383626" cy="487527"/>
            </a:xfrm>
            <a:custGeom>
              <a:avLst/>
              <a:gdLst/>
              <a:ahLst/>
              <a:cxnLst>
                <a:cxn ang="0">
                  <a:pos x="192" y="0"/>
                </a:cxn>
                <a:cxn ang="0">
                  <a:pos x="16" y="0"/>
                </a:cxn>
                <a:cxn ang="0">
                  <a:pos x="16" y="0"/>
                </a:cxn>
                <a:cxn ang="0">
                  <a:pos x="10" y="2"/>
                </a:cxn>
                <a:cxn ang="0">
                  <a:pos x="4" y="4"/>
                </a:cxn>
                <a:cxn ang="0">
                  <a:pos x="2" y="10"/>
                </a:cxn>
                <a:cxn ang="0">
                  <a:pos x="0" y="16"/>
                </a:cxn>
                <a:cxn ang="0">
                  <a:pos x="0" y="224"/>
                </a:cxn>
                <a:cxn ang="0">
                  <a:pos x="0" y="224"/>
                </a:cxn>
                <a:cxn ang="0">
                  <a:pos x="2" y="230"/>
                </a:cxn>
                <a:cxn ang="0">
                  <a:pos x="4" y="236"/>
                </a:cxn>
                <a:cxn ang="0">
                  <a:pos x="10" y="238"/>
                </a:cxn>
                <a:cxn ang="0">
                  <a:pos x="16" y="240"/>
                </a:cxn>
                <a:cxn ang="0">
                  <a:pos x="192" y="240"/>
                </a:cxn>
                <a:cxn ang="0">
                  <a:pos x="192" y="240"/>
                </a:cxn>
                <a:cxn ang="0">
                  <a:pos x="198" y="238"/>
                </a:cxn>
                <a:cxn ang="0">
                  <a:pos x="204" y="236"/>
                </a:cxn>
                <a:cxn ang="0">
                  <a:pos x="206" y="230"/>
                </a:cxn>
                <a:cxn ang="0">
                  <a:pos x="208" y="224"/>
                </a:cxn>
                <a:cxn ang="0">
                  <a:pos x="208" y="16"/>
                </a:cxn>
                <a:cxn ang="0">
                  <a:pos x="208" y="16"/>
                </a:cxn>
                <a:cxn ang="0">
                  <a:pos x="206" y="10"/>
                </a:cxn>
                <a:cxn ang="0">
                  <a:pos x="204" y="4"/>
                </a:cxn>
                <a:cxn ang="0">
                  <a:pos x="198" y="2"/>
                </a:cxn>
                <a:cxn ang="0">
                  <a:pos x="192" y="0"/>
                </a:cxn>
                <a:cxn ang="0">
                  <a:pos x="192" y="0"/>
                </a:cxn>
                <a:cxn ang="0">
                  <a:pos x="88" y="224"/>
                </a:cxn>
                <a:cxn ang="0">
                  <a:pos x="56" y="224"/>
                </a:cxn>
                <a:cxn ang="0">
                  <a:pos x="56" y="200"/>
                </a:cxn>
                <a:cxn ang="0">
                  <a:pos x="88" y="200"/>
                </a:cxn>
                <a:cxn ang="0">
                  <a:pos x="88" y="224"/>
                </a:cxn>
                <a:cxn ang="0">
                  <a:pos x="152" y="224"/>
                </a:cxn>
                <a:cxn ang="0">
                  <a:pos x="120" y="224"/>
                </a:cxn>
                <a:cxn ang="0">
                  <a:pos x="120" y="200"/>
                </a:cxn>
                <a:cxn ang="0">
                  <a:pos x="152" y="200"/>
                </a:cxn>
                <a:cxn ang="0">
                  <a:pos x="152" y="224"/>
                </a:cxn>
                <a:cxn ang="0">
                  <a:pos x="184" y="184"/>
                </a:cxn>
                <a:cxn ang="0">
                  <a:pos x="24" y="184"/>
                </a:cxn>
                <a:cxn ang="0">
                  <a:pos x="24" y="24"/>
                </a:cxn>
                <a:cxn ang="0">
                  <a:pos x="184" y="24"/>
                </a:cxn>
                <a:cxn ang="0">
                  <a:pos x="184" y="184"/>
                </a:cxn>
              </a:cxnLst>
              <a:rect l="0" t="0" r="r" b="b"/>
              <a:pathLst>
                <a:path w="208" h="240">
                  <a:moveTo>
                    <a:pt x="192" y="0"/>
                  </a:moveTo>
                  <a:lnTo>
                    <a:pt x="16" y="0"/>
                  </a:lnTo>
                  <a:lnTo>
                    <a:pt x="16" y="0"/>
                  </a:lnTo>
                  <a:lnTo>
                    <a:pt x="10" y="2"/>
                  </a:lnTo>
                  <a:lnTo>
                    <a:pt x="4" y="4"/>
                  </a:lnTo>
                  <a:lnTo>
                    <a:pt x="2" y="10"/>
                  </a:lnTo>
                  <a:lnTo>
                    <a:pt x="0" y="16"/>
                  </a:lnTo>
                  <a:lnTo>
                    <a:pt x="0" y="224"/>
                  </a:lnTo>
                  <a:lnTo>
                    <a:pt x="0" y="224"/>
                  </a:lnTo>
                  <a:lnTo>
                    <a:pt x="2" y="230"/>
                  </a:lnTo>
                  <a:lnTo>
                    <a:pt x="4" y="236"/>
                  </a:lnTo>
                  <a:lnTo>
                    <a:pt x="10" y="238"/>
                  </a:lnTo>
                  <a:lnTo>
                    <a:pt x="16" y="240"/>
                  </a:lnTo>
                  <a:lnTo>
                    <a:pt x="192" y="240"/>
                  </a:lnTo>
                  <a:lnTo>
                    <a:pt x="192" y="240"/>
                  </a:lnTo>
                  <a:lnTo>
                    <a:pt x="198" y="238"/>
                  </a:lnTo>
                  <a:lnTo>
                    <a:pt x="204" y="236"/>
                  </a:lnTo>
                  <a:lnTo>
                    <a:pt x="206" y="230"/>
                  </a:lnTo>
                  <a:lnTo>
                    <a:pt x="208" y="224"/>
                  </a:lnTo>
                  <a:lnTo>
                    <a:pt x="208" y="16"/>
                  </a:lnTo>
                  <a:lnTo>
                    <a:pt x="208" y="16"/>
                  </a:lnTo>
                  <a:lnTo>
                    <a:pt x="206" y="10"/>
                  </a:lnTo>
                  <a:lnTo>
                    <a:pt x="204" y="4"/>
                  </a:lnTo>
                  <a:lnTo>
                    <a:pt x="198" y="2"/>
                  </a:lnTo>
                  <a:lnTo>
                    <a:pt x="192" y="0"/>
                  </a:lnTo>
                  <a:lnTo>
                    <a:pt x="192" y="0"/>
                  </a:lnTo>
                  <a:close/>
                  <a:moveTo>
                    <a:pt x="88" y="224"/>
                  </a:moveTo>
                  <a:lnTo>
                    <a:pt x="56" y="224"/>
                  </a:lnTo>
                  <a:lnTo>
                    <a:pt x="56" y="200"/>
                  </a:lnTo>
                  <a:lnTo>
                    <a:pt x="88" y="200"/>
                  </a:lnTo>
                  <a:lnTo>
                    <a:pt x="88" y="224"/>
                  </a:lnTo>
                  <a:close/>
                  <a:moveTo>
                    <a:pt x="152" y="224"/>
                  </a:moveTo>
                  <a:lnTo>
                    <a:pt x="120" y="224"/>
                  </a:lnTo>
                  <a:lnTo>
                    <a:pt x="120" y="200"/>
                  </a:lnTo>
                  <a:lnTo>
                    <a:pt x="152" y="200"/>
                  </a:lnTo>
                  <a:lnTo>
                    <a:pt x="152" y="224"/>
                  </a:lnTo>
                  <a:close/>
                  <a:moveTo>
                    <a:pt x="184" y="184"/>
                  </a:moveTo>
                  <a:lnTo>
                    <a:pt x="24" y="184"/>
                  </a:lnTo>
                  <a:lnTo>
                    <a:pt x="24" y="24"/>
                  </a:lnTo>
                  <a:lnTo>
                    <a:pt x="184" y="24"/>
                  </a:lnTo>
                  <a:lnTo>
                    <a:pt x="184" y="18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テキスト ボックス 23"/>
            <p:cNvSpPr txBox="1"/>
            <p:nvPr/>
          </p:nvSpPr>
          <p:spPr>
            <a:xfrm>
              <a:off x="4719415" y="1514816"/>
              <a:ext cx="4005780" cy="276999"/>
            </a:xfrm>
            <a:prstGeom prst="rect">
              <a:avLst/>
            </a:prstGeom>
            <a:noFill/>
          </p:spPr>
          <p:txBody>
            <a:bodyPr wrap="square" rtlCol="0">
              <a:spAutoFit/>
            </a:bodyPr>
            <a:lstStyle/>
            <a:p>
              <a:r>
                <a:rPr kumimoji="1" lang="ja-JP" altLang="en-US" sz="1200"/>
                <a:t>・</a:t>
              </a:r>
              <a:r>
                <a:rPr lang="ja-JP" altLang="en-US" sz="1200"/>
                <a:t>時間や場所にとらわれず</a:t>
              </a:r>
              <a:r>
                <a:rPr kumimoji="1" lang="ja-JP" altLang="en-US" sz="1200"/>
                <a:t>アプリでサクッと申請</a:t>
              </a:r>
              <a:endParaRPr kumimoji="1" lang="en-US" altLang="ja-JP" sz="1200"/>
            </a:p>
          </p:txBody>
        </p:sp>
        <p:sp>
          <p:nvSpPr>
            <p:cNvPr id="25" name="テキスト ボックス 24"/>
            <p:cNvSpPr txBox="1"/>
            <p:nvPr/>
          </p:nvSpPr>
          <p:spPr>
            <a:xfrm>
              <a:off x="5127142" y="1090402"/>
              <a:ext cx="2983592" cy="369332"/>
            </a:xfrm>
            <a:prstGeom prst="rect">
              <a:avLst/>
            </a:prstGeom>
            <a:noFill/>
          </p:spPr>
          <p:txBody>
            <a:bodyPr wrap="square" rtlCol="0">
              <a:spAutoFit/>
            </a:bodyPr>
            <a:lstStyle/>
            <a:p>
              <a:r>
                <a:rPr lang="ja-JP" altLang="en-US" b="1">
                  <a:solidFill>
                    <a:schemeClr val="tx2"/>
                  </a:solidFill>
                </a:rPr>
                <a:t>スキマ</a:t>
              </a:r>
              <a:r>
                <a:rPr kumimoji="1" lang="ja-JP" altLang="en-US" b="1">
                  <a:solidFill>
                    <a:schemeClr val="tx2"/>
                  </a:solidFill>
                </a:rPr>
                <a:t>時間を有効活用</a:t>
              </a:r>
            </a:p>
          </p:txBody>
        </p:sp>
        <p:cxnSp>
          <p:nvCxnSpPr>
            <p:cNvPr id="26" name="直線コネクタ 25"/>
            <p:cNvCxnSpPr/>
            <p:nvPr/>
          </p:nvCxnSpPr>
          <p:spPr>
            <a:xfrm>
              <a:off x="5172632" y="142754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47" name="図 46">
            <a:extLst>
              <a:ext uri="{FF2B5EF4-FFF2-40B4-BE49-F238E27FC236}">
                <a16:creationId xmlns:a16="http://schemas.microsoft.com/office/drawing/2014/main" id="{1FB6B68C-7DE2-8B3F-1425-21C7B1D17ADB}"/>
              </a:ext>
            </a:extLst>
          </p:cNvPr>
          <p:cNvPicPr>
            <a:picLocks noChangeAspect="1"/>
          </p:cNvPicPr>
          <p:nvPr/>
        </p:nvPicPr>
        <p:blipFill>
          <a:blip r:embed="rId2"/>
          <a:srcRect l="1744"/>
          <a:stretch/>
        </p:blipFill>
        <p:spPr>
          <a:xfrm>
            <a:off x="526512" y="1347717"/>
            <a:ext cx="3898075" cy="1641215"/>
          </a:xfrm>
          <a:prstGeom prst="rect">
            <a:avLst/>
          </a:prstGeom>
        </p:spPr>
      </p:pic>
      <p:grpSp>
        <p:nvGrpSpPr>
          <p:cNvPr id="15" name="グループ化 14">
            <a:extLst>
              <a:ext uri="{FF2B5EF4-FFF2-40B4-BE49-F238E27FC236}">
                <a16:creationId xmlns:a16="http://schemas.microsoft.com/office/drawing/2014/main" id="{493B2334-6140-5378-2E56-EEEF44441040}"/>
              </a:ext>
            </a:extLst>
          </p:cNvPr>
          <p:cNvGrpSpPr/>
          <p:nvPr/>
        </p:nvGrpSpPr>
        <p:grpSpPr>
          <a:xfrm>
            <a:off x="4694941" y="3816692"/>
            <a:ext cx="4030254" cy="935647"/>
            <a:chOff x="4694941" y="3847172"/>
            <a:chExt cx="4030254" cy="935647"/>
          </a:xfrm>
        </p:grpSpPr>
        <p:sp>
          <p:nvSpPr>
            <p:cNvPr id="6" name="Freeform 393"/>
            <p:cNvSpPr>
              <a:spLocks noEditPoints="1"/>
            </p:cNvSpPr>
            <p:nvPr/>
          </p:nvSpPr>
          <p:spPr bwMode="auto">
            <a:xfrm>
              <a:off x="4694941" y="3847172"/>
              <a:ext cx="387715" cy="42313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テキスト ボックス 43"/>
            <p:cNvSpPr txBox="1"/>
            <p:nvPr/>
          </p:nvSpPr>
          <p:spPr>
            <a:xfrm>
              <a:off x="4719415" y="4321154"/>
              <a:ext cx="4005780" cy="461665"/>
            </a:xfrm>
            <a:prstGeom prst="rect">
              <a:avLst/>
            </a:prstGeom>
            <a:noFill/>
          </p:spPr>
          <p:txBody>
            <a:bodyPr wrap="square" rtlCol="0">
              <a:spAutoFit/>
            </a:bodyPr>
            <a:lstStyle/>
            <a:p>
              <a:r>
                <a:rPr kumimoji="1" lang="ja-JP" altLang="en-US" sz="1200"/>
                <a:t>・</a:t>
              </a:r>
              <a:r>
                <a:rPr lang="ja-JP" altLang="en-US" sz="1200"/>
                <a:t>レシートや</a:t>
              </a:r>
              <a:r>
                <a:rPr kumimoji="1" lang="ja-JP" altLang="en-US" sz="1200"/>
                <a:t>領収書にタイムスタンプ</a:t>
              </a:r>
              <a:r>
                <a:rPr lang="ja-JP" altLang="en-US" sz="1200"/>
                <a:t>付与可能</a:t>
              </a:r>
              <a:endParaRPr kumimoji="1" lang="en-US" altLang="ja-JP" sz="1200"/>
            </a:p>
            <a:p>
              <a:r>
                <a:rPr kumimoji="1" lang="ja-JP" altLang="en-US" sz="1200"/>
                <a:t>・</a:t>
              </a:r>
              <a:r>
                <a:rPr lang="ja-JP" altLang="en-US" sz="1200"/>
                <a:t>スキャナ保存法に対応</a:t>
              </a:r>
              <a:endParaRPr lang="en-US" altLang="ja-JP" sz="1200"/>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810" y="4299082"/>
              <a:ext cx="335521" cy="329069"/>
            </a:xfrm>
            <a:prstGeom prst="rect">
              <a:avLst/>
            </a:prstGeom>
          </p:spPr>
        </p:pic>
        <p:sp>
          <p:nvSpPr>
            <p:cNvPr id="52" name="テキスト ボックス 51">
              <a:extLst>
                <a:ext uri="{FF2B5EF4-FFF2-40B4-BE49-F238E27FC236}">
                  <a16:creationId xmlns:a16="http://schemas.microsoft.com/office/drawing/2014/main" id="{6EEE1C8F-66E9-D17F-EDD9-47995ED65340}"/>
                </a:ext>
              </a:extLst>
            </p:cNvPr>
            <p:cNvSpPr txBox="1"/>
            <p:nvPr/>
          </p:nvSpPr>
          <p:spPr>
            <a:xfrm>
              <a:off x="5127142" y="3918442"/>
              <a:ext cx="2767178" cy="369332"/>
            </a:xfrm>
            <a:prstGeom prst="rect">
              <a:avLst/>
            </a:prstGeom>
            <a:noFill/>
          </p:spPr>
          <p:txBody>
            <a:bodyPr wrap="square" rtlCol="0">
              <a:spAutoFit/>
            </a:bodyPr>
            <a:lstStyle/>
            <a:p>
              <a:r>
                <a:rPr lang="ja-JP" altLang="en-US" b="1">
                  <a:solidFill>
                    <a:schemeClr val="tx2"/>
                  </a:solidFill>
                </a:rPr>
                <a:t>電子帳簿保存法に対応</a:t>
              </a:r>
              <a:endParaRPr kumimoji="1" lang="ja-JP" altLang="en-US" b="1">
                <a:solidFill>
                  <a:schemeClr val="tx2"/>
                </a:solidFill>
              </a:endParaRPr>
            </a:p>
          </p:txBody>
        </p:sp>
        <p:cxnSp>
          <p:nvCxnSpPr>
            <p:cNvPr id="53" name="直線コネクタ 52">
              <a:extLst>
                <a:ext uri="{FF2B5EF4-FFF2-40B4-BE49-F238E27FC236}">
                  <a16:creationId xmlns:a16="http://schemas.microsoft.com/office/drawing/2014/main" id="{CFEFE667-5A78-B4E2-331C-FBF0B335F669}"/>
                </a:ext>
              </a:extLst>
            </p:cNvPr>
            <p:cNvCxnSpPr/>
            <p:nvPr/>
          </p:nvCxnSpPr>
          <p:spPr>
            <a:xfrm>
              <a:off x="5151090" y="425558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58E6621-A689-3D4A-A6A4-7410EF2DB917}"/>
              </a:ext>
            </a:extLst>
          </p:cNvPr>
          <p:cNvGrpSpPr/>
          <p:nvPr/>
        </p:nvGrpSpPr>
        <p:grpSpPr>
          <a:xfrm>
            <a:off x="4694941" y="1833394"/>
            <a:ext cx="3863572" cy="873147"/>
            <a:chOff x="4694941" y="1833394"/>
            <a:chExt cx="3863572" cy="873147"/>
          </a:xfrm>
        </p:grpSpPr>
        <p:sp>
          <p:nvSpPr>
            <p:cNvPr id="8" name="テキスト ボックス 7"/>
            <p:cNvSpPr txBox="1"/>
            <p:nvPr/>
          </p:nvSpPr>
          <p:spPr>
            <a:xfrm>
              <a:off x="5127142" y="1908940"/>
              <a:ext cx="2218698" cy="369332"/>
            </a:xfrm>
            <a:prstGeom prst="rect">
              <a:avLst/>
            </a:prstGeom>
            <a:noFill/>
          </p:spPr>
          <p:txBody>
            <a:bodyPr wrap="square" rtlCol="0">
              <a:spAutoFit/>
            </a:bodyPr>
            <a:lstStyle/>
            <a:p>
              <a:r>
                <a:rPr kumimoji="1" lang="en-US" altLang="ja-JP" b="1">
                  <a:solidFill>
                    <a:schemeClr val="tx2"/>
                  </a:solidFill>
                </a:rPr>
                <a:t>OCR</a:t>
              </a:r>
              <a:r>
                <a:rPr kumimoji="1" lang="ja-JP" altLang="en-US" b="1">
                  <a:solidFill>
                    <a:schemeClr val="tx2"/>
                  </a:solidFill>
                </a:rPr>
                <a:t>機能</a:t>
              </a:r>
              <a:endParaRPr kumimoji="1" lang="en-US" altLang="ja-JP" b="1">
                <a:solidFill>
                  <a:schemeClr val="tx2"/>
                </a:solidFill>
              </a:endParaRPr>
            </a:p>
          </p:txBody>
        </p:sp>
        <p:sp>
          <p:nvSpPr>
            <p:cNvPr id="14" name="Freeform 26">
              <a:extLst>
                <a:ext uri="{FF2B5EF4-FFF2-40B4-BE49-F238E27FC236}">
                  <a16:creationId xmlns:a16="http://schemas.microsoft.com/office/drawing/2014/main" id="{C421A729-F755-33A6-0F7B-4D16FC7592C7}"/>
                </a:ext>
              </a:extLst>
            </p:cNvPr>
            <p:cNvSpPr>
              <a:spLocks noEditPoints="1"/>
            </p:cNvSpPr>
            <p:nvPr/>
          </p:nvSpPr>
          <p:spPr bwMode="auto">
            <a:xfrm>
              <a:off x="4694941" y="1833394"/>
              <a:ext cx="421469" cy="407106"/>
            </a:xfrm>
            <a:custGeom>
              <a:avLst/>
              <a:gdLst>
                <a:gd name="T0" fmla="*/ 437 w 437"/>
                <a:gd name="T1" fmla="*/ 82 h 364"/>
                <a:gd name="T2" fmla="*/ 437 w 437"/>
                <a:gd name="T3" fmla="*/ 351 h 364"/>
                <a:gd name="T4" fmla="*/ 424 w 437"/>
                <a:gd name="T5" fmla="*/ 364 h 364"/>
                <a:gd name="T6" fmla="*/ 13 w 437"/>
                <a:gd name="T7" fmla="*/ 364 h 364"/>
                <a:gd name="T8" fmla="*/ 0 w 437"/>
                <a:gd name="T9" fmla="*/ 351 h 364"/>
                <a:gd name="T10" fmla="*/ 0 w 437"/>
                <a:gd name="T11" fmla="*/ 82 h 364"/>
                <a:gd name="T12" fmla="*/ 13 w 437"/>
                <a:gd name="T13" fmla="*/ 69 h 364"/>
                <a:gd name="T14" fmla="*/ 128 w 437"/>
                <a:gd name="T15" fmla="*/ 69 h 364"/>
                <a:gd name="T16" fmla="*/ 144 w 437"/>
                <a:gd name="T17" fmla="*/ 12 h 364"/>
                <a:gd name="T18" fmla="*/ 161 w 437"/>
                <a:gd name="T19" fmla="*/ 0 h 364"/>
                <a:gd name="T20" fmla="*/ 279 w 437"/>
                <a:gd name="T21" fmla="*/ 0 h 364"/>
                <a:gd name="T22" fmla="*/ 295 w 437"/>
                <a:gd name="T23" fmla="*/ 12 h 364"/>
                <a:gd name="T24" fmla="*/ 312 w 437"/>
                <a:gd name="T25" fmla="*/ 69 h 364"/>
                <a:gd name="T26" fmla="*/ 424 w 437"/>
                <a:gd name="T27" fmla="*/ 69 h 364"/>
                <a:gd name="T28" fmla="*/ 437 w 437"/>
                <a:gd name="T29" fmla="*/ 82 h 364"/>
                <a:gd name="T30" fmla="*/ 219 w 437"/>
                <a:gd name="T31" fmla="*/ 109 h 364"/>
                <a:gd name="T32" fmla="*/ 111 w 437"/>
                <a:gd name="T33" fmla="*/ 216 h 364"/>
                <a:gd name="T34" fmla="*/ 219 w 437"/>
                <a:gd name="T35" fmla="*/ 324 h 364"/>
                <a:gd name="T36" fmla="*/ 326 w 437"/>
                <a:gd name="T37" fmla="*/ 216 h 364"/>
                <a:gd name="T38" fmla="*/ 219 w 437"/>
                <a:gd name="T39" fmla="*/ 109 h 364"/>
                <a:gd name="T40" fmla="*/ 219 w 437"/>
                <a:gd name="T41" fmla="*/ 128 h 364"/>
                <a:gd name="T42" fmla="*/ 131 w 437"/>
                <a:gd name="T43" fmla="*/ 216 h 364"/>
                <a:gd name="T44" fmla="*/ 219 w 437"/>
                <a:gd name="T45" fmla="*/ 305 h 364"/>
                <a:gd name="T46" fmla="*/ 307 w 437"/>
                <a:gd name="T47" fmla="*/ 216 h 364"/>
                <a:gd name="T48" fmla="*/ 219 w 437"/>
                <a:gd name="T49" fmla="*/ 128 h 364"/>
                <a:gd name="T50" fmla="*/ 287 w 437"/>
                <a:gd name="T51" fmla="*/ 216 h 364"/>
                <a:gd name="T52" fmla="*/ 219 w 437"/>
                <a:gd name="T53" fmla="*/ 285 h 364"/>
                <a:gd name="T54" fmla="*/ 150 w 437"/>
                <a:gd name="T55" fmla="*/ 216 h 364"/>
                <a:gd name="T56" fmla="*/ 219 w 437"/>
                <a:gd name="T57" fmla="*/ 148 h 364"/>
                <a:gd name="T58" fmla="*/ 287 w 437"/>
                <a:gd name="T59" fmla="*/ 216 h 364"/>
                <a:gd name="T60" fmla="*/ 408 w 437"/>
                <a:gd name="T61" fmla="*/ 90 h 364"/>
                <a:gd name="T62" fmla="*/ 345 w 437"/>
                <a:gd name="T63" fmla="*/ 90 h 364"/>
                <a:gd name="T64" fmla="*/ 345 w 437"/>
                <a:gd name="T65" fmla="*/ 122 h 364"/>
                <a:gd name="T66" fmla="*/ 408 w 437"/>
                <a:gd name="T67" fmla="*/ 122 h 364"/>
                <a:gd name="T68" fmla="*/ 408 w 437"/>
                <a:gd name="T69" fmla="*/ 9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 h="364">
                  <a:moveTo>
                    <a:pt x="437" y="82"/>
                  </a:moveTo>
                  <a:cubicBezTo>
                    <a:pt x="437" y="351"/>
                    <a:pt x="437" y="351"/>
                    <a:pt x="437" y="351"/>
                  </a:cubicBezTo>
                  <a:cubicBezTo>
                    <a:pt x="437" y="358"/>
                    <a:pt x="432" y="364"/>
                    <a:pt x="424" y="364"/>
                  </a:cubicBezTo>
                  <a:cubicBezTo>
                    <a:pt x="13" y="364"/>
                    <a:pt x="13" y="364"/>
                    <a:pt x="13" y="364"/>
                  </a:cubicBezTo>
                  <a:cubicBezTo>
                    <a:pt x="6" y="364"/>
                    <a:pt x="0" y="358"/>
                    <a:pt x="0" y="351"/>
                  </a:cubicBezTo>
                  <a:cubicBezTo>
                    <a:pt x="0" y="82"/>
                    <a:pt x="0" y="82"/>
                    <a:pt x="0" y="82"/>
                  </a:cubicBezTo>
                  <a:cubicBezTo>
                    <a:pt x="0" y="75"/>
                    <a:pt x="6" y="69"/>
                    <a:pt x="13" y="69"/>
                  </a:cubicBezTo>
                  <a:cubicBezTo>
                    <a:pt x="128" y="69"/>
                    <a:pt x="128" y="69"/>
                    <a:pt x="128" y="69"/>
                  </a:cubicBezTo>
                  <a:cubicBezTo>
                    <a:pt x="144" y="12"/>
                    <a:pt x="144" y="12"/>
                    <a:pt x="144" y="12"/>
                  </a:cubicBezTo>
                  <a:cubicBezTo>
                    <a:pt x="146" y="5"/>
                    <a:pt x="153" y="0"/>
                    <a:pt x="161" y="0"/>
                  </a:cubicBezTo>
                  <a:cubicBezTo>
                    <a:pt x="279" y="0"/>
                    <a:pt x="279" y="0"/>
                    <a:pt x="279" y="0"/>
                  </a:cubicBezTo>
                  <a:cubicBezTo>
                    <a:pt x="286" y="0"/>
                    <a:pt x="293" y="5"/>
                    <a:pt x="295" y="12"/>
                  </a:cubicBezTo>
                  <a:cubicBezTo>
                    <a:pt x="312" y="69"/>
                    <a:pt x="312" y="69"/>
                    <a:pt x="312" y="69"/>
                  </a:cubicBezTo>
                  <a:cubicBezTo>
                    <a:pt x="424" y="69"/>
                    <a:pt x="424" y="69"/>
                    <a:pt x="424" y="69"/>
                  </a:cubicBezTo>
                  <a:cubicBezTo>
                    <a:pt x="432" y="69"/>
                    <a:pt x="437" y="75"/>
                    <a:pt x="437" y="82"/>
                  </a:cubicBezTo>
                  <a:close/>
                  <a:moveTo>
                    <a:pt x="219" y="109"/>
                  </a:moveTo>
                  <a:cubicBezTo>
                    <a:pt x="159" y="109"/>
                    <a:pt x="111" y="157"/>
                    <a:pt x="111" y="216"/>
                  </a:cubicBezTo>
                  <a:cubicBezTo>
                    <a:pt x="111" y="276"/>
                    <a:pt x="159" y="324"/>
                    <a:pt x="219" y="324"/>
                  </a:cubicBezTo>
                  <a:cubicBezTo>
                    <a:pt x="278" y="324"/>
                    <a:pt x="326" y="276"/>
                    <a:pt x="326" y="216"/>
                  </a:cubicBezTo>
                  <a:cubicBezTo>
                    <a:pt x="326" y="157"/>
                    <a:pt x="278" y="109"/>
                    <a:pt x="219" y="109"/>
                  </a:cubicBezTo>
                  <a:close/>
                  <a:moveTo>
                    <a:pt x="219" y="128"/>
                  </a:moveTo>
                  <a:cubicBezTo>
                    <a:pt x="170" y="128"/>
                    <a:pt x="131" y="168"/>
                    <a:pt x="131" y="216"/>
                  </a:cubicBezTo>
                  <a:cubicBezTo>
                    <a:pt x="131" y="265"/>
                    <a:pt x="170" y="305"/>
                    <a:pt x="219" y="305"/>
                  </a:cubicBezTo>
                  <a:cubicBezTo>
                    <a:pt x="268" y="305"/>
                    <a:pt x="307" y="265"/>
                    <a:pt x="307" y="216"/>
                  </a:cubicBezTo>
                  <a:cubicBezTo>
                    <a:pt x="307" y="168"/>
                    <a:pt x="268" y="128"/>
                    <a:pt x="219" y="128"/>
                  </a:cubicBezTo>
                  <a:close/>
                  <a:moveTo>
                    <a:pt x="287" y="216"/>
                  </a:moveTo>
                  <a:cubicBezTo>
                    <a:pt x="287" y="254"/>
                    <a:pt x="257" y="285"/>
                    <a:pt x="219" y="285"/>
                  </a:cubicBezTo>
                  <a:cubicBezTo>
                    <a:pt x="181" y="285"/>
                    <a:pt x="150" y="254"/>
                    <a:pt x="150" y="216"/>
                  </a:cubicBezTo>
                  <a:cubicBezTo>
                    <a:pt x="150" y="179"/>
                    <a:pt x="181" y="148"/>
                    <a:pt x="219" y="148"/>
                  </a:cubicBezTo>
                  <a:cubicBezTo>
                    <a:pt x="257" y="148"/>
                    <a:pt x="287" y="179"/>
                    <a:pt x="287" y="216"/>
                  </a:cubicBezTo>
                  <a:close/>
                  <a:moveTo>
                    <a:pt x="408" y="90"/>
                  </a:moveTo>
                  <a:cubicBezTo>
                    <a:pt x="345" y="90"/>
                    <a:pt x="345" y="90"/>
                    <a:pt x="345" y="90"/>
                  </a:cubicBezTo>
                  <a:cubicBezTo>
                    <a:pt x="345" y="122"/>
                    <a:pt x="345" y="122"/>
                    <a:pt x="345" y="122"/>
                  </a:cubicBezTo>
                  <a:cubicBezTo>
                    <a:pt x="408" y="122"/>
                    <a:pt x="408" y="122"/>
                    <a:pt x="408" y="122"/>
                  </a:cubicBezTo>
                  <a:lnTo>
                    <a:pt x="408" y="90"/>
                  </a:ln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テキスト ボックス 54">
              <a:extLst>
                <a:ext uri="{FF2B5EF4-FFF2-40B4-BE49-F238E27FC236}">
                  <a16:creationId xmlns:a16="http://schemas.microsoft.com/office/drawing/2014/main" id="{58EE2D62-55C0-73F6-B9FD-5F69CC450F42}"/>
                </a:ext>
              </a:extLst>
            </p:cNvPr>
            <p:cNvSpPr txBox="1"/>
            <p:nvPr/>
          </p:nvSpPr>
          <p:spPr>
            <a:xfrm>
              <a:off x="4719415" y="2244876"/>
              <a:ext cx="3839098" cy="461665"/>
            </a:xfrm>
            <a:prstGeom prst="rect">
              <a:avLst/>
            </a:prstGeom>
            <a:noFill/>
          </p:spPr>
          <p:txBody>
            <a:bodyPr wrap="square" rtlCol="0">
              <a:spAutoFit/>
            </a:bodyPr>
            <a:lstStyle/>
            <a:p>
              <a:r>
                <a:rPr kumimoji="1" lang="ja-JP" altLang="en-US" sz="1200"/>
                <a:t>・レシートや領収書を</a:t>
              </a:r>
              <a:r>
                <a:rPr lang="ja-JP" altLang="en-US" sz="1200"/>
                <a:t>読み取り</a:t>
              </a:r>
              <a:r>
                <a:rPr kumimoji="1" lang="ja-JP" altLang="en-US" sz="1200"/>
                <a:t>スムーズに申請反映</a:t>
              </a:r>
              <a:endParaRPr kumimoji="1" lang="en-US" altLang="ja-JP" sz="1200"/>
            </a:p>
            <a:p>
              <a:r>
                <a:rPr lang="ja-JP" altLang="en-US" sz="1200"/>
                <a:t>・</a:t>
              </a:r>
              <a:r>
                <a:rPr lang="zh-TW" altLang="en-US" sz="1200"/>
                <a:t>適格請求書発行事業者登録番号</a:t>
              </a:r>
              <a:r>
                <a:rPr lang="ja-JP" altLang="en-US" sz="1200"/>
                <a:t>の読込可能</a:t>
              </a:r>
              <a:endParaRPr lang="en-US" altLang="ja-JP" sz="1200"/>
            </a:p>
          </p:txBody>
        </p:sp>
        <p:cxnSp>
          <p:nvCxnSpPr>
            <p:cNvPr id="58" name="直線コネクタ 57">
              <a:extLst>
                <a:ext uri="{FF2B5EF4-FFF2-40B4-BE49-F238E27FC236}">
                  <a16:creationId xmlns:a16="http://schemas.microsoft.com/office/drawing/2014/main" id="{434EE462-5538-80B2-7A9B-132835EF4382}"/>
                </a:ext>
              </a:extLst>
            </p:cNvPr>
            <p:cNvCxnSpPr/>
            <p:nvPr/>
          </p:nvCxnSpPr>
          <p:spPr>
            <a:xfrm>
              <a:off x="5225684" y="222778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FED1C568-1BE7-CF94-7C68-DBCAE6FF13DF}"/>
              </a:ext>
            </a:extLst>
          </p:cNvPr>
          <p:cNvGrpSpPr/>
          <p:nvPr/>
        </p:nvGrpSpPr>
        <p:grpSpPr>
          <a:xfrm>
            <a:off x="4694941" y="2801554"/>
            <a:ext cx="3831422" cy="912437"/>
            <a:chOff x="4694941" y="2801554"/>
            <a:chExt cx="3831422" cy="912437"/>
          </a:xfrm>
        </p:grpSpPr>
        <p:sp>
          <p:nvSpPr>
            <p:cNvPr id="23" name="テキスト ボックス 22"/>
            <p:cNvSpPr txBox="1"/>
            <p:nvPr/>
          </p:nvSpPr>
          <p:spPr>
            <a:xfrm>
              <a:off x="4719415" y="3221264"/>
              <a:ext cx="3558893" cy="461665"/>
            </a:xfrm>
            <a:prstGeom prst="rect">
              <a:avLst/>
            </a:prstGeom>
            <a:noFill/>
          </p:spPr>
          <p:txBody>
            <a:bodyPr wrap="square" rtlCol="0">
              <a:spAutoFit/>
            </a:bodyPr>
            <a:lstStyle/>
            <a:p>
              <a:r>
                <a:rPr lang="ja-JP" altLang="en-US" sz="1200"/>
                <a:t>・</a:t>
              </a:r>
              <a:r>
                <a:rPr lang="zh-TW" altLang="en-US" sz="1200"/>
                <a:t>検索結果自動転記</a:t>
              </a:r>
              <a:r>
                <a:rPr lang="ja-JP" altLang="en-US" sz="1200"/>
                <a:t>、定期区間控除にも対応</a:t>
              </a:r>
              <a:endParaRPr lang="en-US" altLang="ja-JP" sz="1200"/>
            </a:p>
            <a:p>
              <a:r>
                <a:rPr lang="ja-JP" altLang="en-US" sz="1200"/>
                <a:t>・駅すぱあとアイコン表示視覚的な判断も◎</a:t>
              </a:r>
              <a:endParaRPr lang="en-US" altLang="ja-JP" sz="1200"/>
            </a:p>
          </p:txBody>
        </p:sp>
        <p:pic>
          <p:nvPicPr>
            <p:cNvPr id="22" name="図 21"/>
            <p:cNvPicPr>
              <a:picLocks noChangeAspect="1"/>
            </p:cNvPicPr>
            <p:nvPr/>
          </p:nvPicPr>
          <p:blipFill>
            <a:blip r:embed="rId4" cstate="print"/>
            <a:stretch>
              <a:fillRect/>
            </a:stretch>
          </p:blipFill>
          <p:spPr>
            <a:xfrm>
              <a:off x="7950992" y="3386300"/>
              <a:ext cx="383866" cy="327691"/>
            </a:xfrm>
            <a:prstGeom prst="rect">
              <a:avLst/>
            </a:prstGeom>
          </p:spPr>
        </p:pic>
        <p:sp>
          <p:nvSpPr>
            <p:cNvPr id="40" name="Freeform 324"/>
            <p:cNvSpPr>
              <a:spLocks noEditPoints="1"/>
            </p:cNvSpPr>
            <p:nvPr/>
          </p:nvSpPr>
          <p:spPr bwMode="auto">
            <a:xfrm>
              <a:off x="4694941" y="2801554"/>
              <a:ext cx="421469" cy="369331"/>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a:extLst>
                <a:ext uri="{FF2B5EF4-FFF2-40B4-BE49-F238E27FC236}">
                  <a16:creationId xmlns:a16="http://schemas.microsoft.com/office/drawing/2014/main" id="{207D5423-845D-6651-E24D-0057EAD6CC63}"/>
                </a:ext>
              </a:extLst>
            </p:cNvPr>
            <p:cNvSpPr txBox="1"/>
            <p:nvPr/>
          </p:nvSpPr>
          <p:spPr>
            <a:xfrm>
              <a:off x="5127142" y="2854604"/>
              <a:ext cx="2292124" cy="369332"/>
            </a:xfrm>
            <a:prstGeom prst="rect">
              <a:avLst/>
            </a:prstGeom>
            <a:noFill/>
          </p:spPr>
          <p:txBody>
            <a:bodyPr wrap="square" rtlCol="0">
              <a:spAutoFit/>
            </a:bodyPr>
            <a:lstStyle/>
            <a:p>
              <a:r>
                <a:rPr kumimoji="1" lang="ja-JP" altLang="en-US" b="1">
                  <a:solidFill>
                    <a:schemeClr val="tx2"/>
                  </a:solidFill>
                </a:rPr>
                <a:t>駅すぱあと連携</a:t>
              </a:r>
            </a:p>
          </p:txBody>
        </p:sp>
        <p:cxnSp>
          <p:nvCxnSpPr>
            <p:cNvPr id="51" name="直線コネクタ 50">
              <a:extLst>
                <a:ext uri="{FF2B5EF4-FFF2-40B4-BE49-F238E27FC236}">
                  <a16:creationId xmlns:a16="http://schemas.microsoft.com/office/drawing/2014/main" id="{66F1D531-4EA8-8F73-15A1-B75A857396C4}"/>
                </a:ext>
              </a:extLst>
            </p:cNvPr>
            <p:cNvCxnSpPr/>
            <p:nvPr/>
          </p:nvCxnSpPr>
          <p:spPr>
            <a:xfrm>
              <a:off x="5173132" y="3191743"/>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5" cstate="print"/>
            <a:stretch>
              <a:fillRect/>
            </a:stretch>
          </p:blipFill>
          <p:spPr>
            <a:xfrm>
              <a:off x="8254196" y="3439433"/>
              <a:ext cx="272167" cy="221424"/>
            </a:xfrm>
            <a:prstGeom prst="rect">
              <a:avLst/>
            </a:prstGeom>
          </p:spPr>
        </p:pic>
      </p:grpSp>
      <p:grpSp>
        <p:nvGrpSpPr>
          <p:cNvPr id="7" name="グループ化 6">
            <a:extLst>
              <a:ext uri="{FF2B5EF4-FFF2-40B4-BE49-F238E27FC236}">
                <a16:creationId xmlns:a16="http://schemas.microsoft.com/office/drawing/2014/main" id="{D8D6B42E-ADE8-05E7-3DDB-51FC2F244759}"/>
              </a:ext>
            </a:extLst>
          </p:cNvPr>
          <p:cNvGrpSpPr/>
          <p:nvPr/>
        </p:nvGrpSpPr>
        <p:grpSpPr>
          <a:xfrm>
            <a:off x="2098716" y="3467070"/>
            <a:ext cx="807975" cy="1500821"/>
            <a:chOff x="359532" y="1078650"/>
            <a:chExt cx="883557" cy="1641215"/>
          </a:xfrm>
        </p:grpSpPr>
        <p:pic>
          <p:nvPicPr>
            <p:cNvPr id="1026" name="Picture 2">
              <a:extLst>
                <a:ext uri="{FF2B5EF4-FFF2-40B4-BE49-F238E27FC236}">
                  <a16:creationId xmlns:a16="http://schemas.microsoft.com/office/drawing/2014/main" id="{8B304A3F-1B1C-32D9-0913-DA74EB9187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408" y="1221721"/>
              <a:ext cx="775804" cy="1379585"/>
            </a:xfrm>
            <a:prstGeom prst="rect">
              <a:avLst/>
            </a:prstGeom>
            <a:noFill/>
            <a:extLst>
              <a:ext uri="{909E8E84-426E-40DD-AFC4-6F175D3DCCD1}">
                <a14:hiddenFill xmlns:a14="http://schemas.microsoft.com/office/drawing/2010/main">
                  <a:solidFill>
                    <a:srgbClr val="FFFFFF"/>
                  </a:solidFill>
                </a14:hiddenFill>
              </a:ext>
            </a:extLst>
          </p:spPr>
        </p:pic>
        <p:sp>
          <p:nvSpPr>
            <p:cNvPr id="65" name="Freeform 23">
              <a:extLst>
                <a:ext uri="{FF2B5EF4-FFF2-40B4-BE49-F238E27FC236}">
                  <a16:creationId xmlns:a16="http://schemas.microsoft.com/office/drawing/2014/main" id="{FDD31907-DA2D-2C65-BA74-F89CB78D5B90}"/>
                </a:ext>
              </a:extLst>
            </p:cNvPr>
            <p:cNvSpPr>
              <a:spLocks noEditPoints="1"/>
            </p:cNvSpPr>
            <p:nvPr/>
          </p:nvSpPr>
          <p:spPr bwMode="auto">
            <a:xfrm>
              <a:off x="359532" y="1078650"/>
              <a:ext cx="883557" cy="1641215"/>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bg1">
                <a:lumMod val="65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7" name="二等辺三角形 16">
            <a:extLst>
              <a:ext uri="{FF2B5EF4-FFF2-40B4-BE49-F238E27FC236}">
                <a16:creationId xmlns:a16="http://schemas.microsoft.com/office/drawing/2014/main" id="{220E131E-77A3-7F67-77EE-062C96CB7512}"/>
              </a:ext>
            </a:extLst>
          </p:cNvPr>
          <p:cNvSpPr/>
          <p:nvPr/>
        </p:nvSpPr>
        <p:spPr>
          <a:xfrm flipV="1">
            <a:off x="548049" y="2988932"/>
            <a:ext cx="3909311" cy="44691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9321169-6467-EF25-9FDF-15AB2E5DC1B6}"/>
              </a:ext>
            </a:extLst>
          </p:cNvPr>
          <p:cNvSpPr txBox="1"/>
          <p:nvPr/>
        </p:nvSpPr>
        <p:spPr>
          <a:xfrm>
            <a:off x="5492508" y="4747197"/>
            <a:ext cx="3461696" cy="215444"/>
          </a:xfrm>
          <a:prstGeom prst="rect">
            <a:avLst/>
          </a:prstGeom>
          <a:noFill/>
        </p:spPr>
        <p:txBody>
          <a:bodyPr wrap="square">
            <a:spAutoFit/>
          </a:bodyPr>
          <a:lstStyle/>
          <a:p>
            <a:r>
              <a:rPr lang="en-US" altLang="ja-JP" sz="800"/>
              <a:t>※</a:t>
            </a:r>
            <a:r>
              <a:rPr lang="ja-JP" altLang="en-US" sz="800"/>
              <a:t>タイムスタンプ付与には証憑管理</a:t>
            </a:r>
            <a:r>
              <a:rPr lang="en-US" altLang="ja-JP" sz="800"/>
              <a:t>e</a:t>
            </a:r>
            <a:r>
              <a:rPr lang="ja-JP" altLang="en-US" sz="800"/>
              <a:t>文書対応オプションが別途必要</a:t>
            </a:r>
          </a:p>
        </p:txBody>
      </p:sp>
    </p:spTree>
    <p:extLst>
      <p:ext uri="{BB962C8B-B14F-4D97-AF65-F5344CB8AC3E}">
        <p14:creationId xmlns:p14="http://schemas.microsoft.com/office/powerpoint/2010/main" val="93997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8D6899D-44B2-1DDE-11A9-7AF420C7EDBF}"/>
              </a:ext>
            </a:extLst>
          </p:cNvPr>
          <p:cNvSpPr/>
          <p:nvPr/>
        </p:nvSpPr>
        <p:spPr>
          <a:xfrm>
            <a:off x="288000" y="834601"/>
            <a:ext cx="5763343" cy="4087994"/>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5</a:t>
            </a:fld>
            <a:endParaRPr lang="ja-JP" altLang="en-US">
              <a:solidFill>
                <a:prstClr val="black">
                  <a:lumMod val="50000"/>
                  <a:lumOff val="50000"/>
                </a:prstClr>
              </a:solidFill>
              <a:latin typeface="メイリオ"/>
              <a:ea typeface="メイリオ"/>
            </a:endParaRPr>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11" name="正方形/長方形 10">
            <a:extLst>
              <a:ext uri="{FF2B5EF4-FFF2-40B4-BE49-F238E27FC236}">
                <a16:creationId xmlns:a16="http://schemas.microsoft.com/office/drawing/2014/main" id="{E008B930-ADD4-ACCD-4F2C-98D4645929FA}"/>
              </a:ext>
            </a:extLst>
          </p:cNvPr>
          <p:cNvSpPr/>
          <p:nvPr/>
        </p:nvSpPr>
        <p:spPr bwMode="auto">
          <a:xfrm rot="16200000">
            <a:off x="3891459" y="-421560"/>
            <a:ext cx="417907" cy="3293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0" tIns="54000" rIns="68580" bIns="0" numCol="1" rtlCol="0" anchor="ctr" anchorCtr="0" compatLnSpc="1">
            <a:prstTxWarp prst="textNoShape">
              <a:avLst/>
            </a:prstTxWarp>
          </a:bodyPr>
          <a:lstStyle/>
          <a:p>
            <a:pPr marL="70247" indent="-70247" algn="ctr" defTabSz="685800">
              <a:defRPr/>
            </a:pPr>
            <a:r>
              <a:rPr kumimoji="0" lang="en-US" altLang="ja-JP" sz="2100" b="1" kern="0" err="1">
                <a:solidFill>
                  <a:schemeClr val="tx2"/>
                </a:solidFill>
                <a:latin typeface="+mn-ea"/>
              </a:rPr>
              <a:t>SuperStream</a:t>
            </a:r>
            <a:r>
              <a:rPr kumimoji="0" lang="ja-JP" altLang="en-US" sz="2100" b="1" kern="0">
                <a:solidFill>
                  <a:schemeClr val="tx2"/>
                </a:solidFill>
                <a:latin typeface="+mn-ea"/>
              </a:rPr>
              <a:t>事業部</a:t>
            </a:r>
            <a:endParaRPr kumimoji="0" lang="en-US" altLang="ja-JP" sz="2100" b="1" kern="0">
              <a:solidFill>
                <a:schemeClr val="tx2"/>
              </a:solidFill>
              <a:latin typeface="+mn-ea"/>
            </a:endParaRPr>
          </a:p>
        </p:txBody>
      </p:sp>
      <p:sp>
        <p:nvSpPr>
          <p:cNvPr id="8" name="四角形: 角を丸くする 7">
            <a:extLst>
              <a:ext uri="{FF2B5EF4-FFF2-40B4-BE49-F238E27FC236}">
                <a16:creationId xmlns:a16="http://schemas.microsoft.com/office/drawing/2014/main" id="{848C4EA6-8A66-412A-9DE8-C293AE8022A4}"/>
              </a:ext>
            </a:extLst>
          </p:cNvPr>
          <p:cNvSpPr/>
          <p:nvPr/>
        </p:nvSpPr>
        <p:spPr>
          <a:xfrm>
            <a:off x="6256600" y="820858"/>
            <a:ext cx="2599400" cy="409890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8F1D0674-A632-3675-E068-C77F9A085E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79870" y="944889"/>
            <a:ext cx="1932997" cy="450837"/>
          </a:xfrm>
          <a:prstGeom prst="rect">
            <a:avLst/>
          </a:prstGeom>
        </p:spPr>
      </p:pic>
      <p:sp>
        <p:nvSpPr>
          <p:cNvPr id="13" name="テキスト ボックス 43">
            <a:extLst>
              <a:ext uri="{FF2B5EF4-FFF2-40B4-BE49-F238E27FC236}">
                <a16:creationId xmlns:a16="http://schemas.microsoft.com/office/drawing/2014/main" id="{493DD163-5639-7245-7DBD-202B43AB2382}"/>
              </a:ext>
            </a:extLst>
          </p:cNvPr>
          <p:cNvSpPr txBox="1">
            <a:spLocks noChangeArrowheads="1"/>
          </p:cNvSpPr>
          <p:nvPr/>
        </p:nvSpPr>
        <p:spPr bwMode="auto">
          <a:xfrm>
            <a:off x="6641727" y="1536755"/>
            <a:ext cx="1932997" cy="415498"/>
          </a:xfrm>
          <a:prstGeom prst="rect">
            <a:avLst/>
          </a:prstGeom>
          <a:noFill/>
          <a:ln w="9525">
            <a:noFill/>
            <a:miter lim="800000"/>
            <a:headEnd/>
            <a:tailEnd/>
          </a:ln>
        </p:spPr>
        <p:txBody>
          <a:bodyPr wrap="square">
            <a:spAutoFit/>
          </a:bodyPr>
          <a:lstStyle/>
          <a:p>
            <a:pPr defTabSz="914378"/>
            <a:r>
              <a:rPr lang="ja-JP" altLang="en-US" sz="1050" dirty="0">
                <a:solidFill>
                  <a:prstClr val="white"/>
                </a:solidFill>
                <a:latin typeface="メイリオ"/>
                <a:ea typeface="メイリオ"/>
                <a:cs typeface="Meiryo UI" panose="020B0604030504040204" pitchFamily="50" charset="-128"/>
              </a:rPr>
              <a:t>拠点：東京</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天王洲アイル</a:t>
            </a:r>
            <a:r>
              <a:rPr lang="en-US" altLang="ja-JP" sz="1050" dirty="0">
                <a:solidFill>
                  <a:prstClr val="white"/>
                </a:solidFill>
                <a:latin typeface="メイリオ"/>
                <a:ea typeface="メイリオ"/>
                <a:cs typeface="Meiryo UI" panose="020B0604030504040204" pitchFamily="50" charset="-128"/>
              </a:rPr>
              <a:t>)</a:t>
            </a:r>
          </a:p>
          <a:p>
            <a:pPr defTabSz="914378"/>
            <a:r>
              <a:rPr lang="ja-JP" altLang="en-US" sz="1050" dirty="0">
                <a:solidFill>
                  <a:prstClr val="white"/>
                </a:solidFill>
                <a:latin typeface="メイリオ"/>
                <a:ea typeface="メイリオ"/>
                <a:cs typeface="Meiryo UI" panose="020B0604030504040204" pitchFamily="50" charset="-128"/>
              </a:rPr>
              <a:t>　　　大阪</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土佐堀</a:t>
            </a:r>
            <a:r>
              <a:rPr lang="en-US" altLang="ja-JP" sz="1050" dirty="0">
                <a:solidFill>
                  <a:prstClr val="white"/>
                </a:solidFill>
                <a:latin typeface="メイリオ"/>
                <a:ea typeface="メイリオ"/>
                <a:cs typeface="Meiryo UI" panose="020B0604030504040204" pitchFamily="50" charset="-128"/>
              </a:rPr>
              <a:t>)</a:t>
            </a:r>
            <a:endParaRPr lang="ja-JP" altLang="en-US" sz="1050" dirty="0">
              <a:solidFill>
                <a:prstClr val="white"/>
              </a:solidFill>
              <a:latin typeface="メイリオ"/>
              <a:ea typeface="メイリオ"/>
              <a:cs typeface="Meiryo UI" panose="020B0604030504040204" pitchFamily="50" charset="-128"/>
            </a:endParaRPr>
          </a:p>
        </p:txBody>
      </p:sp>
      <p:sp>
        <p:nvSpPr>
          <p:cNvPr id="14" name="Freeform 20">
            <a:extLst>
              <a:ext uri="{FF2B5EF4-FFF2-40B4-BE49-F238E27FC236}">
                <a16:creationId xmlns:a16="http://schemas.microsoft.com/office/drawing/2014/main" id="{CE4F35B7-1BBF-D372-EB83-24BB9AEE6CD2}"/>
              </a:ext>
            </a:extLst>
          </p:cNvPr>
          <p:cNvSpPr>
            <a:spLocks noChangeAspect="1" noEditPoints="1"/>
          </p:cNvSpPr>
          <p:nvPr/>
        </p:nvSpPr>
        <p:spPr bwMode="auto">
          <a:xfrm>
            <a:off x="6598982" y="2276226"/>
            <a:ext cx="692535" cy="540000"/>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0" name="テキスト ボックス 19">
            <a:extLst>
              <a:ext uri="{FF2B5EF4-FFF2-40B4-BE49-F238E27FC236}">
                <a16:creationId xmlns:a16="http://schemas.microsoft.com/office/drawing/2014/main" id="{DE36BD92-68ED-D8B8-48C3-BFD8A1593706}"/>
              </a:ext>
            </a:extLst>
          </p:cNvPr>
          <p:cNvSpPr txBox="1">
            <a:spLocks noChangeAspect="1"/>
          </p:cNvSpPr>
          <p:nvPr/>
        </p:nvSpPr>
        <p:spPr>
          <a:xfrm>
            <a:off x="7608226" y="2313160"/>
            <a:ext cx="800219"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開発</a:t>
            </a:r>
          </a:p>
        </p:txBody>
      </p:sp>
      <p:sp>
        <p:nvSpPr>
          <p:cNvPr id="23" name="Freeform 15">
            <a:extLst>
              <a:ext uri="{FF2B5EF4-FFF2-40B4-BE49-F238E27FC236}">
                <a16:creationId xmlns:a16="http://schemas.microsoft.com/office/drawing/2014/main" id="{2DD9ED7E-1E7B-ED71-1C32-8A1E4B149046}"/>
              </a:ext>
            </a:extLst>
          </p:cNvPr>
          <p:cNvSpPr>
            <a:spLocks noChangeAspect="1" noEditPoints="1"/>
          </p:cNvSpPr>
          <p:nvPr/>
        </p:nvSpPr>
        <p:spPr bwMode="auto">
          <a:xfrm>
            <a:off x="7622033" y="3112865"/>
            <a:ext cx="635190" cy="540000"/>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8" name="Freeform 20">
            <a:extLst>
              <a:ext uri="{FF2B5EF4-FFF2-40B4-BE49-F238E27FC236}">
                <a16:creationId xmlns:a16="http://schemas.microsoft.com/office/drawing/2014/main" id="{A3AF665B-5807-569A-3469-0281126EECA5}"/>
              </a:ext>
            </a:extLst>
          </p:cNvPr>
          <p:cNvSpPr>
            <a:spLocks noChangeAspect="1" noEditPoints="1"/>
          </p:cNvSpPr>
          <p:nvPr/>
        </p:nvSpPr>
        <p:spPr bwMode="auto">
          <a:xfrm>
            <a:off x="6679245" y="3985665"/>
            <a:ext cx="566940" cy="54000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1"/>
          </a:solidFill>
          <a:ln>
            <a:solidFill>
              <a:schemeClr val="tx2"/>
            </a:solidFill>
          </a:ln>
        </p:spPr>
        <p:txBody>
          <a:bodyPr vert="horz" wrap="square" lIns="68580" tIns="34290" rIns="68580" bIns="34290" numCol="1" anchor="t" anchorCtr="0" compatLnSpc="1">
            <a:prstTxWarp prst="textNoShape">
              <a:avLst/>
            </a:prstTxWarp>
          </a:bodyPr>
          <a:lstStyle/>
          <a:p>
            <a:endParaRPr lang="ja-JP" altLang="en-US" sz="1350"/>
          </a:p>
        </p:txBody>
      </p:sp>
      <p:sp>
        <p:nvSpPr>
          <p:cNvPr id="30" name="テキスト ボックス 29">
            <a:extLst>
              <a:ext uri="{FF2B5EF4-FFF2-40B4-BE49-F238E27FC236}">
                <a16:creationId xmlns:a16="http://schemas.microsoft.com/office/drawing/2014/main" id="{92340E64-5193-0D4F-1911-26E1ED83290D}"/>
              </a:ext>
            </a:extLst>
          </p:cNvPr>
          <p:cNvSpPr txBox="1">
            <a:spLocks noChangeAspect="1"/>
          </p:cNvSpPr>
          <p:nvPr/>
        </p:nvSpPr>
        <p:spPr>
          <a:xfrm>
            <a:off x="6579870" y="3194214"/>
            <a:ext cx="800219"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販売</a:t>
            </a:r>
          </a:p>
        </p:txBody>
      </p:sp>
      <p:sp>
        <p:nvSpPr>
          <p:cNvPr id="31" name="テキスト ボックス 30">
            <a:extLst>
              <a:ext uri="{FF2B5EF4-FFF2-40B4-BE49-F238E27FC236}">
                <a16:creationId xmlns:a16="http://schemas.microsoft.com/office/drawing/2014/main" id="{B8FB6255-7A8A-8D43-8CC6-8DDAC8B98440}"/>
              </a:ext>
            </a:extLst>
          </p:cNvPr>
          <p:cNvSpPr txBox="1">
            <a:spLocks noChangeAspect="1"/>
          </p:cNvSpPr>
          <p:nvPr/>
        </p:nvSpPr>
        <p:spPr>
          <a:xfrm>
            <a:off x="7317425" y="4073061"/>
            <a:ext cx="1415772"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サポート</a:t>
            </a:r>
          </a:p>
        </p:txBody>
      </p:sp>
      <p:sp>
        <p:nvSpPr>
          <p:cNvPr id="32" name="矢印: 下 31">
            <a:extLst>
              <a:ext uri="{FF2B5EF4-FFF2-40B4-BE49-F238E27FC236}">
                <a16:creationId xmlns:a16="http://schemas.microsoft.com/office/drawing/2014/main" id="{E6E83A98-BD0B-F9E2-FF75-6D3C0A9AC5CB}"/>
              </a:ext>
            </a:extLst>
          </p:cNvPr>
          <p:cNvSpPr/>
          <p:nvPr/>
        </p:nvSpPr>
        <p:spPr>
          <a:xfrm rot="5400000">
            <a:off x="5835269" y="900479"/>
            <a:ext cx="430888" cy="63694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414651B1-7E3E-8CBD-0F30-C5F617944ABD}"/>
              </a:ext>
            </a:extLst>
          </p:cNvPr>
          <p:cNvSpPr/>
          <p:nvPr/>
        </p:nvSpPr>
        <p:spPr>
          <a:xfrm>
            <a:off x="498720" y="2659309"/>
            <a:ext cx="1487870" cy="514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3EF4D3FB-235F-A4FF-1E20-C5FC5B027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6" y="2696392"/>
            <a:ext cx="1385240" cy="439952"/>
          </a:xfrm>
          <a:prstGeom prst="rect">
            <a:avLst/>
          </a:prstGeom>
        </p:spPr>
      </p:pic>
      <p:cxnSp>
        <p:nvCxnSpPr>
          <p:cNvPr id="29" name="直線コネクタ 28">
            <a:extLst>
              <a:ext uri="{FF2B5EF4-FFF2-40B4-BE49-F238E27FC236}">
                <a16:creationId xmlns:a16="http://schemas.microsoft.com/office/drawing/2014/main" id="{D2B5B1C6-D591-EB4C-61FE-88CD4818BAC6}"/>
              </a:ext>
            </a:extLst>
          </p:cNvPr>
          <p:cNvCxnSpPr>
            <a:cxnSpLocks/>
            <a:stCxn id="26" idx="3"/>
          </p:cNvCxnSpPr>
          <p:nvPr/>
        </p:nvCxnSpPr>
        <p:spPr>
          <a:xfrm flipV="1">
            <a:off x="1986590" y="2916367"/>
            <a:ext cx="12188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2D9BF08-BAD8-4DD7-0C5E-D0117001021B}"/>
              </a:ext>
            </a:extLst>
          </p:cNvPr>
          <p:cNvCxnSpPr>
            <a:cxnSpLocks/>
          </p:cNvCxnSpPr>
          <p:nvPr/>
        </p:nvCxnSpPr>
        <p:spPr>
          <a:xfrm flipV="1">
            <a:off x="2108471" y="1225441"/>
            <a:ext cx="0" cy="34087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B219551-E083-F1CA-023E-DD3E36E58189}"/>
              </a:ext>
            </a:extLst>
          </p:cNvPr>
          <p:cNvCxnSpPr>
            <a:cxnSpLocks/>
            <a:endCxn id="11" idx="0"/>
          </p:cNvCxnSpPr>
          <p:nvPr/>
        </p:nvCxnSpPr>
        <p:spPr>
          <a:xfrm flipV="1">
            <a:off x="2100891" y="1225440"/>
            <a:ext cx="352523" cy="7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CD3FA-B102-3C18-7D08-8E80A50A1E2C}"/>
              </a:ext>
            </a:extLst>
          </p:cNvPr>
          <p:cNvCxnSpPr>
            <a:cxnSpLocks/>
          </p:cNvCxnSpPr>
          <p:nvPr/>
        </p:nvCxnSpPr>
        <p:spPr>
          <a:xfrm>
            <a:off x="2108187" y="2535488"/>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DDA2056-1A32-5FCB-5D06-5DA677D39EDA}"/>
              </a:ext>
            </a:extLst>
          </p:cNvPr>
          <p:cNvCxnSpPr>
            <a:cxnSpLocks/>
          </p:cNvCxnSpPr>
          <p:nvPr/>
        </p:nvCxnSpPr>
        <p:spPr>
          <a:xfrm>
            <a:off x="2107453" y="1935854"/>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A7ED01E-9B3D-6D72-86D2-BCFA717003C5}"/>
              </a:ext>
            </a:extLst>
          </p:cNvPr>
          <p:cNvCxnSpPr>
            <a:cxnSpLocks/>
          </p:cNvCxnSpPr>
          <p:nvPr/>
        </p:nvCxnSpPr>
        <p:spPr>
          <a:xfrm>
            <a:off x="2107452" y="2235671"/>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2A41154-DF65-39FE-EBAB-6B700873490E}"/>
              </a:ext>
            </a:extLst>
          </p:cNvPr>
          <p:cNvCxnSpPr>
            <a:cxnSpLocks/>
          </p:cNvCxnSpPr>
          <p:nvPr/>
        </p:nvCxnSpPr>
        <p:spPr>
          <a:xfrm>
            <a:off x="2107451" y="1636036"/>
            <a:ext cx="3363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EC974CF-94F0-1CD1-E86C-9D283CF0D2D0}"/>
              </a:ext>
            </a:extLst>
          </p:cNvPr>
          <p:cNvCxnSpPr>
            <a:cxnSpLocks/>
          </p:cNvCxnSpPr>
          <p:nvPr/>
        </p:nvCxnSpPr>
        <p:spPr>
          <a:xfrm>
            <a:off x="2107452" y="2835305"/>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EE740B7-144A-869D-B730-47CA9E897C9F}"/>
              </a:ext>
            </a:extLst>
          </p:cNvPr>
          <p:cNvCxnSpPr>
            <a:cxnSpLocks/>
          </p:cNvCxnSpPr>
          <p:nvPr/>
        </p:nvCxnSpPr>
        <p:spPr>
          <a:xfrm>
            <a:off x="2107452" y="3135122"/>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87AEF4-3C25-E25A-51D8-38EF19B7F6FE}"/>
              </a:ext>
            </a:extLst>
          </p:cNvPr>
          <p:cNvCxnSpPr>
            <a:cxnSpLocks/>
          </p:cNvCxnSpPr>
          <p:nvPr/>
        </p:nvCxnSpPr>
        <p:spPr>
          <a:xfrm>
            <a:off x="2107451" y="3434939"/>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960EA3A-9817-66AB-B848-F1EA4D3A6BDC}"/>
              </a:ext>
            </a:extLst>
          </p:cNvPr>
          <p:cNvCxnSpPr>
            <a:cxnSpLocks/>
          </p:cNvCxnSpPr>
          <p:nvPr/>
        </p:nvCxnSpPr>
        <p:spPr>
          <a:xfrm>
            <a:off x="2107451" y="3734756"/>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C8ABAEC-C801-ECAE-F61D-81547DDA3695}"/>
              </a:ext>
            </a:extLst>
          </p:cNvPr>
          <p:cNvCxnSpPr>
            <a:cxnSpLocks/>
          </p:cNvCxnSpPr>
          <p:nvPr/>
        </p:nvCxnSpPr>
        <p:spPr>
          <a:xfrm>
            <a:off x="2107451" y="4034573"/>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36E3AA4-9AB6-A9E1-8EDD-33DBFC33F94E}"/>
              </a:ext>
            </a:extLst>
          </p:cNvPr>
          <p:cNvCxnSpPr>
            <a:cxnSpLocks/>
          </p:cNvCxnSpPr>
          <p:nvPr/>
        </p:nvCxnSpPr>
        <p:spPr>
          <a:xfrm>
            <a:off x="2107451" y="4334390"/>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09F7372-44F3-0C94-A7B4-1D29A7199A24}"/>
              </a:ext>
            </a:extLst>
          </p:cNvPr>
          <p:cNvCxnSpPr>
            <a:cxnSpLocks/>
          </p:cNvCxnSpPr>
          <p:nvPr/>
        </p:nvCxnSpPr>
        <p:spPr>
          <a:xfrm>
            <a:off x="2101033" y="4634209"/>
            <a:ext cx="3427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E67E1FE-E646-CD63-981E-BBFB2E092D8D}"/>
              </a:ext>
            </a:extLst>
          </p:cNvPr>
          <p:cNvSpPr/>
          <p:nvPr/>
        </p:nvSpPr>
        <p:spPr bwMode="auto">
          <a:xfrm rot="16200000">
            <a:off x="3969287" y="298721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デジタルサービス統括本部</a:t>
            </a:r>
            <a:endParaRPr kumimoji="0" lang="en-US" altLang="ja-JP" sz="1050" kern="0">
              <a:solidFill>
                <a:schemeClr val="bg1"/>
              </a:solidFill>
              <a:latin typeface="+mn-ea"/>
            </a:endParaRPr>
          </a:p>
        </p:txBody>
      </p:sp>
      <p:sp>
        <p:nvSpPr>
          <p:cNvPr id="17" name="正方形/長方形 16">
            <a:extLst>
              <a:ext uri="{FF2B5EF4-FFF2-40B4-BE49-F238E27FC236}">
                <a16:creationId xmlns:a16="http://schemas.microsoft.com/office/drawing/2014/main" id="{84A5707D-EA55-4077-CAD2-DD7C5F23BD7E}"/>
              </a:ext>
            </a:extLst>
          </p:cNvPr>
          <p:cNvSpPr/>
          <p:nvPr/>
        </p:nvSpPr>
        <p:spPr bwMode="auto">
          <a:xfrm rot="16200000">
            <a:off x="3969287" y="268739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ＩＴマネージドサービス事業部</a:t>
            </a:r>
            <a:endParaRPr kumimoji="0" lang="en-US" altLang="ja-JP" sz="1050" kern="0">
              <a:solidFill>
                <a:schemeClr val="bg1"/>
              </a:solidFill>
              <a:latin typeface="+mn-ea"/>
            </a:endParaRPr>
          </a:p>
        </p:txBody>
      </p:sp>
      <p:sp>
        <p:nvSpPr>
          <p:cNvPr id="16" name="正方形/長方形 15">
            <a:extLst>
              <a:ext uri="{FF2B5EF4-FFF2-40B4-BE49-F238E27FC236}">
                <a16:creationId xmlns:a16="http://schemas.microsoft.com/office/drawing/2014/main" id="{73AE1867-3E13-EC25-68F8-3927045A438A}"/>
              </a:ext>
            </a:extLst>
          </p:cNvPr>
          <p:cNvSpPr/>
          <p:nvPr/>
        </p:nvSpPr>
        <p:spPr bwMode="auto">
          <a:xfrm rot="16200000">
            <a:off x="3969287" y="2387573"/>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セキュリティソリューション事業部</a:t>
            </a:r>
            <a:endParaRPr kumimoji="0" lang="en-US" altLang="ja-JP" sz="1050" kern="0">
              <a:solidFill>
                <a:schemeClr val="bg1"/>
              </a:solidFill>
              <a:latin typeface="+mn-ea"/>
            </a:endParaRPr>
          </a:p>
        </p:txBody>
      </p:sp>
      <p:sp>
        <p:nvSpPr>
          <p:cNvPr id="15" name="正方形/長方形 14">
            <a:extLst>
              <a:ext uri="{FF2B5EF4-FFF2-40B4-BE49-F238E27FC236}">
                <a16:creationId xmlns:a16="http://schemas.microsoft.com/office/drawing/2014/main" id="{A6985002-7C2B-F99B-3ACC-E87A0EC9AB34}"/>
              </a:ext>
            </a:extLst>
          </p:cNvPr>
          <p:cNvSpPr/>
          <p:nvPr/>
        </p:nvSpPr>
        <p:spPr bwMode="auto">
          <a:xfrm rot="16200000">
            <a:off x="3969287" y="2087756"/>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ＴＣＳ事業部</a:t>
            </a:r>
            <a:endParaRPr kumimoji="0" lang="en-US" altLang="ja-JP" sz="1050" kern="0">
              <a:solidFill>
                <a:schemeClr val="bg1"/>
              </a:solidFill>
              <a:latin typeface="+mn-ea"/>
            </a:endParaRPr>
          </a:p>
        </p:txBody>
      </p:sp>
      <p:sp>
        <p:nvSpPr>
          <p:cNvPr id="12" name="正方形/長方形 11">
            <a:extLst>
              <a:ext uri="{FF2B5EF4-FFF2-40B4-BE49-F238E27FC236}">
                <a16:creationId xmlns:a16="http://schemas.microsoft.com/office/drawing/2014/main" id="{857F3228-1C5A-2FF7-206C-0B714715A6F4}"/>
              </a:ext>
            </a:extLst>
          </p:cNvPr>
          <p:cNvSpPr/>
          <p:nvPr/>
        </p:nvSpPr>
        <p:spPr bwMode="auto">
          <a:xfrm rot="16200000">
            <a:off x="3969287" y="1787939"/>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インフラマネージドプラットフォーム事業部</a:t>
            </a:r>
            <a:endParaRPr kumimoji="0" lang="en-US" altLang="ja-JP" sz="1050" kern="0">
              <a:solidFill>
                <a:schemeClr val="bg1"/>
              </a:solidFill>
              <a:latin typeface="+mn-ea"/>
            </a:endParaRPr>
          </a:p>
        </p:txBody>
      </p:sp>
      <p:sp>
        <p:nvSpPr>
          <p:cNvPr id="7" name="正方形/長方形 6">
            <a:extLst>
              <a:ext uri="{FF2B5EF4-FFF2-40B4-BE49-F238E27FC236}">
                <a16:creationId xmlns:a16="http://schemas.microsoft.com/office/drawing/2014/main" id="{F800BE2D-07CE-D957-FEC2-2572849DB803}"/>
              </a:ext>
            </a:extLst>
          </p:cNvPr>
          <p:cNvSpPr/>
          <p:nvPr/>
        </p:nvSpPr>
        <p:spPr bwMode="auto">
          <a:xfrm rot="16200000">
            <a:off x="3969287" y="1488122"/>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文教ソリューション事業部</a:t>
            </a:r>
            <a:endParaRPr kumimoji="0" lang="en-US" altLang="ja-JP" sz="1050" kern="0">
              <a:solidFill>
                <a:schemeClr val="bg1"/>
              </a:solidFill>
              <a:latin typeface="+mn-ea"/>
            </a:endParaRPr>
          </a:p>
        </p:txBody>
      </p:sp>
      <p:sp>
        <p:nvSpPr>
          <p:cNvPr id="6" name="正方形/長方形 5">
            <a:extLst>
              <a:ext uri="{FF2B5EF4-FFF2-40B4-BE49-F238E27FC236}">
                <a16:creationId xmlns:a16="http://schemas.microsoft.com/office/drawing/2014/main" id="{A39FC8BB-6792-437A-AF49-31E801C72668}"/>
              </a:ext>
            </a:extLst>
          </p:cNvPr>
          <p:cNvSpPr/>
          <p:nvPr/>
        </p:nvSpPr>
        <p:spPr bwMode="auto">
          <a:xfrm rot="16200000">
            <a:off x="3969287" y="1188305"/>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金融ソリューション事業部</a:t>
            </a:r>
            <a:endParaRPr kumimoji="0" lang="en-US" altLang="ja-JP" sz="1050" kern="0">
              <a:solidFill>
                <a:schemeClr val="bg1"/>
              </a:solidFill>
              <a:latin typeface="+mn-ea"/>
            </a:endParaRPr>
          </a:p>
        </p:txBody>
      </p:sp>
      <p:sp>
        <p:nvSpPr>
          <p:cNvPr id="5" name="正方形/長方形 4">
            <a:extLst>
              <a:ext uri="{FF2B5EF4-FFF2-40B4-BE49-F238E27FC236}">
                <a16:creationId xmlns:a16="http://schemas.microsoft.com/office/drawing/2014/main" id="{CCBE6600-7EF3-DF4A-7430-3C3F7149CFEC}"/>
              </a:ext>
            </a:extLst>
          </p:cNvPr>
          <p:cNvSpPr/>
          <p:nvPr/>
        </p:nvSpPr>
        <p:spPr bwMode="auto">
          <a:xfrm rot="16200000">
            <a:off x="3969287" y="888488"/>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エンベデッドシステム事業部</a:t>
            </a:r>
            <a:endParaRPr kumimoji="0" lang="en-US" altLang="ja-JP" sz="1050" kern="0">
              <a:solidFill>
                <a:schemeClr val="bg1"/>
              </a:solidFill>
              <a:latin typeface="+mn-ea"/>
            </a:endParaRPr>
          </a:p>
        </p:txBody>
      </p:sp>
      <p:sp>
        <p:nvSpPr>
          <p:cNvPr id="3" name="正方形/長方形 2">
            <a:extLst>
              <a:ext uri="{FF2B5EF4-FFF2-40B4-BE49-F238E27FC236}">
                <a16:creationId xmlns:a16="http://schemas.microsoft.com/office/drawing/2014/main" id="{1B9BDDAA-7963-04B2-AE59-020922EDF174}"/>
              </a:ext>
            </a:extLst>
          </p:cNvPr>
          <p:cNvSpPr/>
          <p:nvPr/>
        </p:nvSpPr>
        <p:spPr bwMode="auto">
          <a:xfrm rot="16200000">
            <a:off x="3969287" y="588671"/>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西日本ソリューション事業部</a:t>
            </a:r>
            <a:endParaRPr kumimoji="0" lang="en-US" altLang="ja-JP" sz="1050" kern="0">
              <a:solidFill>
                <a:schemeClr val="bg1"/>
              </a:solidFill>
              <a:latin typeface="+mn-ea"/>
            </a:endParaRPr>
          </a:p>
        </p:txBody>
      </p:sp>
      <p:sp>
        <p:nvSpPr>
          <p:cNvPr id="43" name="正方形/長方形 42">
            <a:extLst>
              <a:ext uri="{FF2B5EF4-FFF2-40B4-BE49-F238E27FC236}">
                <a16:creationId xmlns:a16="http://schemas.microsoft.com/office/drawing/2014/main" id="{62A260FC-181E-5AF8-D38E-DE249E6FB69D}"/>
              </a:ext>
            </a:extLst>
          </p:cNvPr>
          <p:cNvSpPr/>
          <p:nvPr/>
        </p:nvSpPr>
        <p:spPr bwMode="auto">
          <a:xfrm rot="16200000">
            <a:off x="3969287" y="28885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流通ソリューション事業部</a:t>
            </a:r>
            <a:endParaRPr kumimoji="0" lang="en-US" altLang="ja-JP" sz="1050" kern="0">
              <a:solidFill>
                <a:schemeClr val="bg1"/>
              </a:solidFill>
              <a:latin typeface="+mn-ea"/>
            </a:endParaRPr>
          </a:p>
        </p:txBody>
      </p:sp>
      <p:sp>
        <p:nvSpPr>
          <p:cNvPr id="19" name="正方形/長方形 18">
            <a:extLst>
              <a:ext uri="{FF2B5EF4-FFF2-40B4-BE49-F238E27FC236}">
                <a16:creationId xmlns:a16="http://schemas.microsoft.com/office/drawing/2014/main" id="{44970F76-38E2-B21D-0A80-4E571A50C158}"/>
              </a:ext>
            </a:extLst>
          </p:cNvPr>
          <p:cNvSpPr/>
          <p:nvPr/>
        </p:nvSpPr>
        <p:spPr bwMode="auto">
          <a:xfrm rot="16200000">
            <a:off x="3969287" y="-1096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製造ソリューション事業部</a:t>
            </a:r>
            <a:endParaRPr kumimoji="0" lang="en-US" altLang="ja-JP" sz="1050" kern="0">
              <a:solidFill>
                <a:schemeClr val="bg1"/>
              </a:solidFill>
              <a:latin typeface="+mn-ea"/>
            </a:endParaRPr>
          </a:p>
        </p:txBody>
      </p:sp>
    </p:spTree>
    <p:extLst>
      <p:ext uri="{BB962C8B-B14F-4D97-AF65-F5344CB8AC3E}">
        <p14:creationId xmlns:p14="http://schemas.microsoft.com/office/powerpoint/2010/main" val="153616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ロゴ, 会社名&#10;&#10;AI によって生成されたコンテンツは間違っている可能性があります。">
            <a:extLst>
              <a:ext uri="{FF2B5EF4-FFF2-40B4-BE49-F238E27FC236}">
                <a16:creationId xmlns:a16="http://schemas.microsoft.com/office/drawing/2014/main" id="{4FF93883-2DF3-8B4D-690E-5471B2D1B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55" y="1748412"/>
            <a:ext cx="486248" cy="47554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電子申告義務化対応（</a:t>
            </a:r>
            <a:r>
              <a:rPr lang="zh-TW" altLang="en-US"/>
              <a:t>消費税申告書作成 ～</a:t>
            </a:r>
            <a:r>
              <a:rPr lang="ja-JP" altLang="en-US"/>
              <a:t> </a:t>
            </a:r>
            <a:r>
              <a:rPr lang="zh-TW" altLang="en-US"/>
              <a:t>申告</a:t>
            </a:r>
            <a:r>
              <a:rPr lang="ja-JP" altLang="en-US"/>
              <a:t>）</a:t>
            </a:r>
          </a:p>
        </p:txBody>
      </p:sp>
      <p:pic>
        <p:nvPicPr>
          <p:cNvPr id="8" name="図 7"/>
          <p:cNvPicPr>
            <a:picLocks noChangeAspect="1"/>
          </p:cNvPicPr>
          <p:nvPr/>
        </p:nvPicPr>
        <p:blipFill>
          <a:blip r:embed="rId4"/>
          <a:stretch>
            <a:fillRect/>
          </a:stretch>
        </p:blipFill>
        <p:spPr>
          <a:xfrm>
            <a:off x="899207" y="1038092"/>
            <a:ext cx="1687754" cy="406311"/>
          </a:xfrm>
          <a:prstGeom prst="rect">
            <a:avLst/>
          </a:prstGeom>
        </p:spPr>
      </p:pic>
      <p:grpSp>
        <p:nvGrpSpPr>
          <p:cNvPr id="9" name="グループ化 525"/>
          <p:cNvGrpSpPr/>
          <p:nvPr/>
        </p:nvGrpSpPr>
        <p:grpSpPr>
          <a:xfrm>
            <a:off x="485744" y="1632669"/>
            <a:ext cx="1169932" cy="997754"/>
            <a:chOff x="3784104" y="1923678"/>
            <a:chExt cx="381000" cy="357461"/>
          </a:xfrm>
          <a:solidFill>
            <a:schemeClr val="tx2"/>
          </a:solidFill>
        </p:grpSpPr>
        <p:sp>
          <p:nvSpPr>
            <p:cNvPr id="10" name="Freeform 560"/>
            <p:cNvSpPr>
              <a:spLocks/>
            </p:cNvSpPr>
            <p:nvPr/>
          </p:nvSpPr>
          <p:spPr bwMode="auto">
            <a:xfrm>
              <a:off x="3873004" y="2230339"/>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12" name="図 11"/>
          <p:cNvPicPr>
            <a:picLocks noChangeAspect="1"/>
          </p:cNvPicPr>
          <p:nvPr/>
        </p:nvPicPr>
        <p:blipFill>
          <a:blip r:embed="rId5"/>
          <a:stretch>
            <a:fillRect/>
          </a:stretch>
        </p:blipFill>
        <p:spPr>
          <a:xfrm>
            <a:off x="5476016" y="1131590"/>
            <a:ext cx="940660" cy="414589"/>
          </a:xfrm>
          <a:prstGeom prst="rect">
            <a:avLst/>
          </a:prstGeom>
        </p:spPr>
      </p:pic>
      <p:sp>
        <p:nvSpPr>
          <p:cNvPr id="13" name="テキスト ボックス 12"/>
          <p:cNvSpPr txBox="1">
            <a:spLocks/>
          </p:cNvSpPr>
          <p:nvPr/>
        </p:nvSpPr>
        <p:spPr>
          <a:xfrm>
            <a:off x="6264188" y="1215121"/>
            <a:ext cx="19077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a:ea typeface="メイリオ"/>
                <a:cs typeface="+mn-cs"/>
              </a:rPr>
              <a:t>達人</a:t>
            </a:r>
            <a:r>
              <a:rPr kumimoji="1" lang="en-US" altLang="ja-JP" sz="1600" b="1" i="0" u="none" strike="noStrike" kern="1200" cap="none" spc="0" normalizeH="0" baseline="30000" noProof="0">
                <a:ln>
                  <a:noFill/>
                </a:ln>
                <a:solidFill>
                  <a:prstClr val="black"/>
                </a:solidFill>
                <a:effectLst/>
                <a:uLnTx/>
                <a:uFillTx/>
                <a:latin typeface="メイリオ"/>
                <a:ea typeface="メイリオ"/>
                <a:cs typeface="+mn-cs"/>
              </a:rPr>
              <a:t>®</a:t>
            </a:r>
            <a:r>
              <a:rPr kumimoji="1" lang="ja-JP" altLang="en-US" sz="1600" b="1" i="0" u="none" strike="noStrike" kern="1200" cap="none" spc="0" normalizeH="0" baseline="0" noProof="0">
                <a:ln>
                  <a:noFill/>
                </a:ln>
                <a:solidFill>
                  <a:prstClr val="black"/>
                </a:solidFill>
                <a:effectLst/>
                <a:uLnTx/>
                <a:uFillTx/>
                <a:latin typeface="メイリオ"/>
                <a:ea typeface="メイリオ"/>
                <a:cs typeface="+mn-cs"/>
              </a:rPr>
              <a:t>シリーズ</a:t>
            </a:r>
          </a:p>
        </p:txBody>
      </p:sp>
      <p:sp>
        <p:nvSpPr>
          <p:cNvPr id="14" name="テキスト ボックス 13"/>
          <p:cNvSpPr txBox="1"/>
          <p:nvPr/>
        </p:nvSpPr>
        <p:spPr>
          <a:xfrm>
            <a:off x="2306754" y="2822367"/>
            <a:ext cx="971714" cy="276999"/>
          </a:xfrm>
          <a:prstGeom prst="rect">
            <a:avLst/>
          </a:prstGeom>
          <a:noFill/>
        </p:spPr>
        <p:txBody>
          <a:bodyPr wrap="square" rtlCol="0">
            <a:spAutoFit/>
          </a:bodyPr>
          <a:lstStyle/>
          <a:p>
            <a:r>
              <a:rPr kumimoji="1" lang="ja-JP" altLang="en-US" sz="1200">
                <a:solidFill>
                  <a:schemeClr val="tx2">
                    <a:lumMod val="75000"/>
                  </a:schemeClr>
                </a:solidFill>
              </a:rPr>
              <a:t>連携データ</a:t>
            </a:r>
          </a:p>
        </p:txBody>
      </p:sp>
      <p:sp>
        <p:nvSpPr>
          <p:cNvPr id="15" name="テキスト ボックス 14"/>
          <p:cNvSpPr txBox="1"/>
          <p:nvPr/>
        </p:nvSpPr>
        <p:spPr>
          <a:xfrm>
            <a:off x="1040405" y="4563003"/>
            <a:ext cx="1683316" cy="276999"/>
          </a:xfrm>
          <a:prstGeom prst="rect">
            <a:avLst/>
          </a:prstGeom>
          <a:noFill/>
        </p:spPr>
        <p:txBody>
          <a:bodyPr wrap="square" rtlCol="0">
            <a:spAutoFit/>
          </a:bodyPr>
          <a:lstStyle/>
          <a:p>
            <a:r>
              <a:rPr kumimoji="1" lang="ja-JP" altLang="en-US" sz="1200">
                <a:solidFill>
                  <a:schemeClr val="tx2">
                    <a:lumMod val="75000"/>
                  </a:schemeClr>
                </a:solidFill>
              </a:rPr>
              <a:t>申告用データ出力</a:t>
            </a:r>
          </a:p>
        </p:txBody>
      </p:sp>
      <p:sp>
        <p:nvSpPr>
          <p:cNvPr id="16" name="テキスト ボックス 15"/>
          <p:cNvSpPr txBox="1"/>
          <p:nvPr/>
        </p:nvSpPr>
        <p:spPr>
          <a:xfrm>
            <a:off x="5260905" y="3363838"/>
            <a:ext cx="1264873" cy="276999"/>
          </a:xfrm>
          <a:prstGeom prst="rect">
            <a:avLst/>
          </a:prstGeom>
          <a:noFill/>
        </p:spPr>
        <p:txBody>
          <a:bodyPr wrap="square" rtlCol="0">
            <a:spAutoFit/>
          </a:bodyPr>
          <a:lstStyle/>
          <a:p>
            <a:r>
              <a:rPr kumimoji="1" lang="ja-JP" altLang="en-US" sz="1200">
                <a:solidFill>
                  <a:schemeClr val="tx2">
                    <a:lumMod val="75000"/>
                  </a:schemeClr>
                </a:solidFill>
              </a:rPr>
              <a:t>申告書作成</a:t>
            </a:r>
          </a:p>
        </p:txBody>
      </p:sp>
      <p:sp>
        <p:nvSpPr>
          <p:cNvPr id="17" name="テキスト ボックス 16"/>
          <p:cNvSpPr txBox="1"/>
          <p:nvPr/>
        </p:nvSpPr>
        <p:spPr>
          <a:xfrm>
            <a:off x="7157919" y="3365054"/>
            <a:ext cx="1689059" cy="276999"/>
          </a:xfrm>
          <a:prstGeom prst="rect">
            <a:avLst/>
          </a:prstGeom>
          <a:noFill/>
        </p:spPr>
        <p:txBody>
          <a:bodyPr wrap="square" rtlCol="0">
            <a:spAutoFit/>
          </a:bodyPr>
          <a:lstStyle/>
          <a:p>
            <a:r>
              <a:rPr lang="ja-JP" altLang="en-US" sz="1200">
                <a:solidFill>
                  <a:schemeClr val="tx2">
                    <a:lumMod val="75000"/>
                  </a:schemeClr>
                </a:solidFill>
              </a:rPr>
              <a:t>申告用データ変換</a:t>
            </a:r>
            <a:endParaRPr kumimoji="1" lang="ja-JP" altLang="en-US" sz="1200">
              <a:solidFill>
                <a:schemeClr val="tx2">
                  <a:lumMod val="75000"/>
                </a:schemeClr>
              </a:solidFill>
            </a:endParaRPr>
          </a:p>
        </p:txBody>
      </p:sp>
      <p:sp>
        <p:nvSpPr>
          <p:cNvPr id="18" name="角丸四角形 17"/>
          <p:cNvSpPr/>
          <p:nvPr/>
        </p:nvSpPr>
        <p:spPr>
          <a:xfrm>
            <a:off x="4375045" y="968317"/>
            <a:ext cx="4536803" cy="2635194"/>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32731" y="968317"/>
            <a:ext cx="3163551" cy="3991702"/>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525"/>
          <p:cNvGrpSpPr/>
          <p:nvPr/>
        </p:nvGrpSpPr>
        <p:grpSpPr>
          <a:xfrm>
            <a:off x="5179557" y="3867894"/>
            <a:ext cx="930450" cy="807194"/>
            <a:chOff x="3784104" y="1923678"/>
            <a:chExt cx="381000" cy="354059"/>
          </a:xfrm>
          <a:solidFill>
            <a:schemeClr val="tx2"/>
          </a:solidFill>
        </p:grpSpPr>
        <p:sp>
          <p:nvSpPr>
            <p:cNvPr id="21" name="Freeform 560"/>
            <p:cNvSpPr>
              <a:spLocks/>
            </p:cNvSpPr>
            <p:nvPr/>
          </p:nvSpPr>
          <p:spPr bwMode="auto">
            <a:xfrm>
              <a:off x="3871163" y="2226937"/>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3" name="図 22"/>
          <p:cNvPicPr>
            <a:picLocks noChangeAspect="1"/>
          </p:cNvPicPr>
          <p:nvPr/>
        </p:nvPicPr>
        <p:blipFill>
          <a:blip r:embed="rId6">
            <a:clrChange>
              <a:clrFrom>
                <a:srgbClr val="FFFFFF"/>
              </a:clrFrom>
              <a:clrTo>
                <a:srgbClr val="FFFFFF">
                  <a:alpha val="0"/>
                </a:srgbClr>
              </a:clrTo>
            </a:clrChange>
          </a:blip>
          <a:stretch>
            <a:fillRect/>
          </a:stretch>
        </p:blipFill>
        <p:spPr>
          <a:xfrm>
            <a:off x="6085221" y="3588240"/>
            <a:ext cx="1073296" cy="503295"/>
          </a:xfrm>
          <a:prstGeom prst="rect">
            <a:avLst/>
          </a:prstGeom>
        </p:spPr>
      </p:pic>
      <p:grpSp>
        <p:nvGrpSpPr>
          <p:cNvPr id="24" name="グループ化 525"/>
          <p:cNvGrpSpPr/>
          <p:nvPr/>
        </p:nvGrpSpPr>
        <p:grpSpPr>
          <a:xfrm>
            <a:off x="7095950" y="3891848"/>
            <a:ext cx="930450" cy="810361"/>
            <a:chOff x="3784104" y="1923678"/>
            <a:chExt cx="381000" cy="355448"/>
          </a:xfrm>
          <a:solidFill>
            <a:schemeClr val="tx2"/>
          </a:solidFill>
        </p:grpSpPr>
        <p:sp>
          <p:nvSpPr>
            <p:cNvPr id="25" name="Freeform 560"/>
            <p:cNvSpPr>
              <a:spLocks/>
            </p:cNvSpPr>
            <p:nvPr/>
          </p:nvSpPr>
          <p:spPr bwMode="auto">
            <a:xfrm>
              <a:off x="3867935" y="2228326"/>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7" name="図 26"/>
          <p:cNvPicPr>
            <a:picLocks noChangeAspect="1"/>
          </p:cNvPicPr>
          <p:nvPr/>
        </p:nvPicPr>
        <p:blipFill>
          <a:blip r:embed="rId7"/>
          <a:stretch>
            <a:fillRect/>
          </a:stretch>
        </p:blipFill>
        <p:spPr>
          <a:xfrm>
            <a:off x="5077039" y="3997034"/>
            <a:ext cx="1119408" cy="336324"/>
          </a:xfrm>
          <a:prstGeom prst="rect">
            <a:avLst/>
          </a:prstGeom>
        </p:spPr>
      </p:pic>
      <p:pic>
        <p:nvPicPr>
          <p:cNvPr id="28" name="図 27"/>
          <p:cNvPicPr>
            <a:picLocks noChangeAspect="1"/>
          </p:cNvPicPr>
          <p:nvPr/>
        </p:nvPicPr>
        <p:blipFill>
          <a:blip r:embed="rId8"/>
          <a:stretch>
            <a:fillRect/>
          </a:stretch>
        </p:blipFill>
        <p:spPr>
          <a:xfrm>
            <a:off x="6984154" y="4013488"/>
            <a:ext cx="1213014" cy="340050"/>
          </a:xfrm>
          <a:prstGeom prst="rect">
            <a:avLst/>
          </a:prstGeom>
        </p:spPr>
      </p:pic>
      <p:sp>
        <p:nvSpPr>
          <p:cNvPr id="29" name="角丸四角形 28"/>
          <p:cNvSpPr/>
          <p:nvPr/>
        </p:nvSpPr>
        <p:spPr>
          <a:xfrm>
            <a:off x="4375044" y="3657920"/>
            <a:ext cx="4471933" cy="1302100"/>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磁気ディスク 29"/>
          <p:cNvSpPr/>
          <p:nvPr/>
        </p:nvSpPr>
        <p:spPr>
          <a:xfrm>
            <a:off x="485437" y="3716209"/>
            <a:ext cx="1164809" cy="783230"/>
          </a:xfrm>
          <a:prstGeom prst="flowChartMagneticDisk">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フローチャート: 磁気ディスク 30"/>
          <p:cNvSpPr/>
          <p:nvPr/>
        </p:nvSpPr>
        <p:spPr>
          <a:xfrm>
            <a:off x="1809066" y="3715521"/>
            <a:ext cx="1129670" cy="797315"/>
          </a:xfrm>
          <a:prstGeom prst="flowChartMagneticDisk">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510476" y="4127006"/>
            <a:ext cx="1158614" cy="307777"/>
          </a:xfrm>
          <a:prstGeom prst="rect">
            <a:avLst/>
          </a:prstGeom>
          <a:noFill/>
        </p:spPr>
        <p:txBody>
          <a:bodyPr wrap="square" rtlCol="0">
            <a:spAutoFit/>
          </a:bodyPr>
          <a:lstStyle/>
          <a:p>
            <a:r>
              <a:rPr lang="ja-JP" altLang="en-US" sz="1400"/>
              <a:t>仕訳データ</a:t>
            </a:r>
            <a:endParaRPr kumimoji="1" lang="ja-JP" altLang="en-US" sz="1400"/>
          </a:p>
        </p:txBody>
      </p:sp>
      <p:sp>
        <p:nvSpPr>
          <p:cNvPr id="33" name="テキスト ボックス 32"/>
          <p:cNvSpPr txBox="1"/>
          <p:nvPr/>
        </p:nvSpPr>
        <p:spPr>
          <a:xfrm>
            <a:off x="1887134" y="4057182"/>
            <a:ext cx="1158614" cy="461665"/>
          </a:xfrm>
          <a:prstGeom prst="rect">
            <a:avLst/>
          </a:prstGeom>
          <a:noFill/>
        </p:spPr>
        <p:txBody>
          <a:bodyPr wrap="square" rtlCol="0">
            <a:spAutoFit/>
          </a:bodyPr>
          <a:lstStyle/>
          <a:p>
            <a:r>
              <a:rPr kumimoji="1" lang="ja-JP" altLang="en-US" sz="1200"/>
              <a:t>消費税申告</a:t>
            </a:r>
            <a:endParaRPr kumimoji="1" lang="en-US" altLang="ja-JP" sz="1200"/>
          </a:p>
          <a:p>
            <a:r>
              <a:rPr lang="ja-JP" altLang="en-US" sz="1200"/>
              <a:t>関連マスタ</a:t>
            </a:r>
            <a:endParaRPr kumimoji="1" lang="ja-JP" altLang="en-US" sz="1200"/>
          </a:p>
        </p:txBody>
      </p:sp>
      <p:sp>
        <p:nvSpPr>
          <p:cNvPr id="34" name="上矢印 33"/>
          <p:cNvSpPr/>
          <p:nvPr/>
        </p:nvSpPr>
        <p:spPr>
          <a:xfrm>
            <a:off x="873720" y="2823778"/>
            <a:ext cx="448647" cy="764210"/>
          </a:xfrm>
          <a:prstGeom prst="upArrow">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6" name="テキスト ボックス 120"/>
          <p:cNvSpPr txBox="1">
            <a:spLocks noChangeArrowheads="1"/>
          </p:cNvSpPr>
          <p:nvPr/>
        </p:nvSpPr>
        <p:spPr bwMode="auto">
          <a:xfrm>
            <a:off x="2496448" y="1898237"/>
            <a:ext cx="600075" cy="307975"/>
          </a:xfrm>
          <a:prstGeom prst="rect">
            <a:avLst/>
          </a:prstGeom>
          <a:noFill/>
          <a:ln w="9525">
            <a:noFill/>
            <a:miter lim="800000"/>
            <a:headEnd/>
            <a:tailEnd/>
          </a:ln>
          <a:effectLst>
            <a:glow rad="63500">
              <a:srgbClr val="7D7D7D">
                <a:satMod val="175000"/>
                <a:alpha val="40000"/>
              </a:srgbClr>
            </a:glow>
          </a:effectLst>
        </p:spPr>
        <p:txBody>
          <a:bodyPr>
            <a:spAutoFit/>
          </a:bodyPr>
          <a:lstStyle/>
          <a:p>
            <a:pPr>
              <a:defRPr/>
            </a:pPr>
            <a:r>
              <a:rPr kumimoji="0" lang="en-US" altLang="ja-JP" sz="1400" b="1" kern="0">
                <a:solidFill>
                  <a:srgbClr val="77A233"/>
                </a:solidFill>
              </a:rPr>
              <a:t>XML</a:t>
            </a:r>
            <a:endParaRPr kumimoji="0" lang="ja-JP" altLang="en-US" sz="1400" b="1" kern="0">
              <a:solidFill>
                <a:srgbClr val="77A233"/>
              </a:solidFill>
            </a:endParaRPr>
          </a:p>
        </p:txBody>
      </p:sp>
      <p:sp>
        <p:nvSpPr>
          <p:cNvPr id="37" name="Freeform 418"/>
          <p:cNvSpPr>
            <a:spLocks noEditPoints="1"/>
          </p:cNvSpPr>
          <p:nvPr/>
        </p:nvSpPr>
        <p:spPr bwMode="auto">
          <a:xfrm>
            <a:off x="2512736" y="1448865"/>
            <a:ext cx="612068"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9BC95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EE5500"/>
              </a:solidFill>
              <a:effectLst/>
              <a:uLnTx/>
              <a:uFillTx/>
            </a:endParaRPr>
          </a:p>
        </p:txBody>
      </p:sp>
      <p:sp>
        <p:nvSpPr>
          <p:cNvPr id="38" name="Freeform 418"/>
          <p:cNvSpPr>
            <a:spLocks noEditPoints="1"/>
          </p:cNvSpPr>
          <p:nvPr/>
        </p:nvSpPr>
        <p:spPr bwMode="auto">
          <a:xfrm>
            <a:off x="2506545" y="2200355"/>
            <a:ext cx="612068"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9BC95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EE5500"/>
              </a:solidFill>
              <a:effectLst/>
              <a:uLnTx/>
              <a:uFillTx/>
            </a:endParaRPr>
          </a:p>
        </p:txBody>
      </p:sp>
      <p:sp>
        <p:nvSpPr>
          <p:cNvPr id="39" name="テキスト ボックス 120"/>
          <p:cNvSpPr txBox="1">
            <a:spLocks noChangeArrowheads="1"/>
          </p:cNvSpPr>
          <p:nvPr/>
        </p:nvSpPr>
        <p:spPr bwMode="auto">
          <a:xfrm>
            <a:off x="2512541" y="2598083"/>
            <a:ext cx="600075" cy="307975"/>
          </a:xfrm>
          <a:prstGeom prst="rect">
            <a:avLst/>
          </a:prstGeom>
          <a:noFill/>
          <a:ln w="9525">
            <a:noFill/>
            <a:miter lim="800000"/>
            <a:headEnd/>
            <a:tailEnd/>
          </a:ln>
          <a:effectLst>
            <a:glow rad="63500">
              <a:srgbClr val="7D7D7D">
                <a:satMod val="175000"/>
                <a:alpha val="40000"/>
              </a:srgbClr>
            </a:glow>
          </a:effectLst>
        </p:spPr>
        <p:txBody>
          <a:bodyPr>
            <a:spAutoFit/>
          </a:bodyPr>
          <a:lstStyle/>
          <a:p>
            <a:pPr>
              <a:defRPr/>
            </a:pPr>
            <a:r>
              <a:rPr kumimoji="0" lang="en-US" altLang="ja-JP" sz="1400" b="1" kern="0">
                <a:solidFill>
                  <a:srgbClr val="77A233"/>
                </a:solidFill>
              </a:rPr>
              <a:t>CSV</a:t>
            </a:r>
            <a:endParaRPr kumimoji="0" lang="ja-JP" altLang="en-US" sz="1400" b="1" kern="0">
              <a:solidFill>
                <a:srgbClr val="77A233"/>
              </a:solidFill>
            </a:endParaRPr>
          </a:p>
        </p:txBody>
      </p:sp>
      <p:sp>
        <p:nvSpPr>
          <p:cNvPr id="40" name="右矢印 39"/>
          <p:cNvSpPr/>
          <p:nvPr/>
        </p:nvSpPr>
        <p:spPr>
          <a:xfrm>
            <a:off x="1927696" y="1740166"/>
            <a:ext cx="459197" cy="769704"/>
          </a:xfrm>
          <a:prstGeom prst="rightArrow">
            <a:avLst/>
          </a:prstGeom>
          <a:solidFill>
            <a:schemeClr val="bg2">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1" name="ストライプ矢印 40"/>
          <p:cNvSpPr/>
          <p:nvPr/>
        </p:nvSpPr>
        <p:spPr>
          <a:xfrm>
            <a:off x="3454778" y="1742041"/>
            <a:ext cx="861771" cy="680280"/>
          </a:xfrm>
          <a:prstGeom prst="striped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2" name="ストライプ矢印 41"/>
          <p:cNvSpPr/>
          <p:nvPr/>
        </p:nvSpPr>
        <p:spPr>
          <a:xfrm>
            <a:off x="3468148" y="3923318"/>
            <a:ext cx="861771" cy="680280"/>
          </a:xfrm>
          <a:prstGeom prst="striped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968044" y="4726881"/>
            <a:ext cx="1700717" cy="276999"/>
          </a:xfrm>
          <a:prstGeom prst="rect">
            <a:avLst/>
          </a:prstGeom>
          <a:noFill/>
        </p:spPr>
        <p:txBody>
          <a:bodyPr wrap="square" rtlCol="0">
            <a:spAutoFit/>
          </a:bodyPr>
          <a:lstStyle/>
          <a:p>
            <a:r>
              <a:rPr kumimoji="1" lang="ja-JP" altLang="en-US" sz="1200">
                <a:solidFill>
                  <a:schemeClr val="tx2">
                    <a:lumMod val="75000"/>
                  </a:schemeClr>
                </a:solidFill>
              </a:rPr>
              <a:t>申告書作成～連携</a:t>
            </a:r>
          </a:p>
        </p:txBody>
      </p:sp>
      <p:sp>
        <p:nvSpPr>
          <p:cNvPr id="44" name="テキスト ボックス 43"/>
          <p:cNvSpPr txBox="1"/>
          <p:nvPr/>
        </p:nvSpPr>
        <p:spPr>
          <a:xfrm>
            <a:off x="6912260" y="4671015"/>
            <a:ext cx="1780526" cy="276999"/>
          </a:xfrm>
          <a:prstGeom prst="rect">
            <a:avLst/>
          </a:prstGeom>
          <a:noFill/>
        </p:spPr>
        <p:txBody>
          <a:bodyPr wrap="square" rtlCol="0">
            <a:spAutoFit/>
          </a:bodyPr>
          <a:lstStyle/>
          <a:p>
            <a:r>
              <a:rPr kumimoji="1" lang="ja-JP" altLang="en-US" sz="1200">
                <a:solidFill>
                  <a:schemeClr val="tx2">
                    <a:lumMod val="75000"/>
                  </a:schemeClr>
                </a:solidFill>
              </a:rPr>
              <a:t>連結納税申告業務</a:t>
            </a:r>
          </a:p>
        </p:txBody>
      </p:sp>
      <p:sp>
        <p:nvSpPr>
          <p:cNvPr id="45" name="テキスト ボックス 44"/>
          <p:cNvSpPr txBox="1"/>
          <p:nvPr/>
        </p:nvSpPr>
        <p:spPr>
          <a:xfrm>
            <a:off x="5722655" y="968317"/>
            <a:ext cx="2541078" cy="223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株式会社</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NTT</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データ</a:t>
            </a:r>
          </a:p>
        </p:txBody>
      </p:sp>
      <p:sp>
        <p:nvSpPr>
          <p:cNvPr id="46" name="Freeform 561"/>
          <p:cNvSpPr>
            <a:spLocks noEditPoints="1"/>
          </p:cNvSpPr>
          <p:nvPr/>
        </p:nvSpPr>
        <p:spPr bwMode="auto">
          <a:xfrm>
            <a:off x="5819027" y="2502968"/>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7" name="テキスト ボックス 46"/>
          <p:cNvSpPr txBox="1"/>
          <p:nvPr/>
        </p:nvSpPr>
        <p:spPr>
          <a:xfrm>
            <a:off x="5803681" y="2615760"/>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消費税</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48" name="Freeform 560"/>
          <p:cNvSpPr>
            <a:spLocks/>
          </p:cNvSpPr>
          <p:nvPr/>
        </p:nvSpPr>
        <p:spPr bwMode="auto">
          <a:xfrm>
            <a:off x="6046795" y="3251313"/>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Freeform 561"/>
          <p:cNvSpPr>
            <a:spLocks noEditPoints="1"/>
          </p:cNvSpPr>
          <p:nvPr/>
        </p:nvSpPr>
        <p:spPr bwMode="auto">
          <a:xfrm>
            <a:off x="4625454" y="2514694"/>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テキスト ボックス 49"/>
          <p:cNvSpPr txBox="1"/>
          <p:nvPr/>
        </p:nvSpPr>
        <p:spPr>
          <a:xfrm>
            <a:off x="4583208" y="2627486"/>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内訳概況書</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1" name="Freeform 560"/>
          <p:cNvSpPr>
            <a:spLocks/>
          </p:cNvSpPr>
          <p:nvPr/>
        </p:nvSpPr>
        <p:spPr bwMode="auto">
          <a:xfrm>
            <a:off x="4853222" y="3263040"/>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2" name="Freeform 561"/>
          <p:cNvSpPr>
            <a:spLocks noEditPoints="1"/>
          </p:cNvSpPr>
          <p:nvPr/>
        </p:nvSpPr>
        <p:spPr bwMode="auto">
          <a:xfrm>
            <a:off x="5178366" y="1588843"/>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テキスト ボックス 52"/>
          <p:cNvSpPr txBox="1"/>
          <p:nvPr/>
        </p:nvSpPr>
        <p:spPr>
          <a:xfrm>
            <a:off x="5143935" y="1701635"/>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法人税</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4" name="Freeform 560"/>
          <p:cNvSpPr>
            <a:spLocks/>
          </p:cNvSpPr>
          <p:nvPr/>
        </p:nvSpPr>
        <p:spPr bwMode="auto">
          <a:xfrm>
            <a:off x="5406134" y="2337189"/>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561"/>
          <p:cNvSpPr>
            <a:spLocks noEditPoints="1"/>
          </p:cNvSpPr>
          <p:nvPr/>
        </p:nvSpPr>
        <p:spPr bwMode="auto">
          <a:xfrm>
            <a:off x="7380948" y="2463738"/>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テキスト ボックス 55"/>
          <p:cNvSpPr txBox="1"/>
          <p:nvPr/>
        </p:nvSpPr>
        <p:spPr>
          <a:xfrm>
            <a:off x="7362148" y="2568715"/>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電子申告</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7" name="Freeform 560"/>
          <p:cNvSpPr>
            <a:spLocks/>
          </p:cNvSpPr>
          <p:nvPr/>
        </p:nvSpPr>
        <p:spPr bwMode="auto">
          <a:xfrm>
            <a:off x="7593086" y="3212084"/>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Tree>
    <p:extLst>
      <p:ext uri="{BB962C8B-B14F-4D97-AF65-F5344CB8AC3E}">
        <p14:creationId xmlns:p14="http://schemas.microsoft.com/office/powerpoint/2010/main" val="2210178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en-US" altLang="ja-JP"/>
              <a:t>API</a:t>
            </a:r>
            <a:r>
              <a:rPr lang="ja-JP" altLang="en-US"/>
              <a:t>連携サービス</a:t>
            </a:r>
          </a:p>
        </p:txBody>
      </p:sp>
      <p:sp>
        <p:nvSpPr>
          <p:cNvPr id="6" name="正方形/長方形 5"/>
          <p:cNvSpPr/>
          <p:nvPr/>
        </p:nvSpPr>
        <p:spPr>
          <a:xfrm>
            <a:off x="596518" y="1073927"/>
            <a:ext cx="4227510" cy="584775"/>
          </a:xfrm>
          <a:prstGeom prst="rect">
            <a:avLst/>
          </a:prstGeom>
        </p:spPr>
        <p:txBody>
          <a:bodyPr wrap="square">
            <a:spAutoFit/>
          </a:bodyPr>
          <a:lstStyle/>
          <a:p>
            <a:r>
              <a:rPr lang="ja-JP" altLang="en-US" sz="1600" b="1">
                <a:solidFill>
                  <a:srgbClr val="00B7EE"/>
                </a:solidFill>
              </a:rPr>
              <a:t>　　銀行マスタ</a:t>
            </a:r>
            <a:r>
              <a:rPr lang="en-US" altLang="ja-JP" sz="1600" b="1">
                <a:solidFill>
                  <a:srgbClr val="00B7EE"/>
                </a:solidFill>
              </a:rPr>
              <a:t>API</a:t>
            </a:r>
          </a:p>
          <a:p>
            <a:r>
              <a:rPr lang="ja-JP" altLang="en-US" sz="1600" b="1">
                <a:solidFill>
                  <a:schemeClr val="accent6"/>
                </a:solidFill>
              </a:rPr>
              <a:t>　</a:t>
            </a:r>
            <a:endParaRPr lang="en-US" altLang="ja-JP" sz="1600" b="1">
              <a:solidFill>
                <a:schemeClr val="accent6"/>
              </a:solidFill>
            </a:endParaRPr>
          </a:p>
        </p:txBody>
      </p:sp>
      <p:pic>
        <p:nvPicPr>
          <p:cNvPr id="8" name="図 7"/>
          <p:cNvPicPr>
            <a:picLocks noChangeAspect="1"/>
          </p:cNvPicPr>
          <p:nvPr/>
        </p:nvPicPr>
        <p:blipFill rotWithShape="1">
          <a:blip r:embed="rId2"/>
          <a:srcRect l="23027" r="21478" b="13683"/>
          <a:stretch/>
        </p:blipFill>
        <p:spPr>
          <a:xfrm>
            <a:off x="558728" y="1602407"/>
            <a:ext cx="1970036" cy="962485"/>
          </a:xfrm>
          <a:prstGeom prst="rect">
            <a:avLst/>
          </a:prstGeom>
        </p:spPr>
      </p:pic>
      <p:pic>
        <p:nvPicPr>
          <p:cNvPr id="9" name="図 8"/>
          <p:cNvPicPr>
            <a:picLocks noChangeAspect="1"/>
          </p:cNvPicPr>
          <p:nvPr/>
        </p:nvPicPr>
        <p:blipFill>
          <a:blip r:embed="rId3"/>
          <a:stretch>
            <a:fillRect/>
          </a:stretch>
        </p:blipFill>
        <p:spPr>
          <a:xfrm>
            <a:off x="829009" y="2725883"/>
            <a:ext cx="1346719" cy="278049"/>
          </a:xfrm>
          <a:prstGeom prst="rect">
            <a:avLst/>
          </a:prstGeom>
        </p:spPr>
      </p:pic>
      <p:sp>
        <p:nvSpPr>
          <p:cNvPr id="10" name="正方形/長方形 9"/>
          <p:cNvSpPr/>
          <p:nvPr/>
        </p:nvSpPr>
        <p:spPr>
          <a:xfrm>
            <a:off x="4293704" y="1275341"/>
            <a:ext cx="777675" cy="23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bg1"/>
                </a:solidFill>
                <a:latin typeface="メイリオ" panose="020B0604030504040204" pitchFamily="50" charset="-128"/>
                <a:ea typeface="メイリオ" panose="020B0604030504040204" pitchFamily="50" charset="-128"/>
              </a:rPr>
              <a:t>Ａ社</a:t>
            </a:r>
          </a:p>
        </p:txBody>
      </p:sp>
      <p:sp>
        <p:nvSpPr>
          <p:cNvPr id="11" name="フローチャート: 磁気ディスク 10"/>
          <p:cNvSpPr/>
          <p:nvPr/>
        </p:nvSpPr>
        <p:spPr>
          <a:xfrm>
            <a:off x="1050139" y="1905198"/>
            <a:ext cx="1004465" cy="54085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b="1"/>
              <a:t>銀行コード</a:t>
            </a:r>
            <a:endParaRPr kumimoji="1" lang="en-US" altLang="ja-JP" sz="900" b="1"/>
          </a:p>
          <a:p>
            <a:pPr algn="ctr"/>
            <a:r>
              <a:rPr lang="ja-JP" altLang="en-US" sz="900" b="1"/>
              <a:t>＆支店コード</a:t>
            </a:r>
            <a:endParaRPr kumimoji="1" lang="ja-JP" altLang="en-US" sz="900" b="1"/>
          </a:p>
        </p:txBody>
      </p:sp>
      <p:sp>
        <p:nvSpPr>
          <p:cNvPr id="12" name="フローチャート: 磁気ディスク 11"/>
          <p:cNvSpPr/>
          <p:nvPr/>
        </p:nvSpPr>
        <p:spPr>
          <a:xfrm>
            <a:off x="4819456" y="1632136"/>
            <a:ext cx="718124" cy="445784"/>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3" name="フローチャート: 磁気ディスク 12"/>
          <p:cNvSpPr/>
          <p:nvPr/>
        </p:nvSpPr>
        <p:spPr>
          <a:xfrm>
            <a:off x="3997957" y="1609422"/>
            <a:ext cx="722977" cy="476601"/>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a:t>
            </a:r>
            <a:r>
              <a:rPr lang="ja-JP" altLang="en-US" sz="900">
                <a:latin typeface="メイリオ" panose="020B0604030504040204" pitchFamily="50" charset="-128"/>
                <a:ea typeface="メイリオ" panose="020B0604030504040204" pitchFamily="50" charset="-128"/>
              </a:rPr>
              <a:t>マスタ</a:t>
            </a:r>
            <a:endParaRPr kumimoji="1" lang="en-US" altLang="ja-JP" sz="900">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rotWithShape="1">
          <a:blip r:embed="rId4"/>
          <a:srcRect l="254" t="-426" r="6135" b="426"/>
          <a:stretch/>
        </p:blipFill>
        <p:spPr>
          <a:xfrm>
            <a:off x="6508316" y="2207668"/>
            <a:ext cx="1895301" cy="940967"/>
          </a:xfrm>
          <a:prstGeom prst="rect">
            <a:avLst/>
          </a:prstGeom>
        </p:spPr>
      </p:pic>
      <p:sp>
        <p:nvSpPr>
          <p:cNvPr id="16" name="フローチャート: 磁気ディスク 15"/>
          <p:cNvSpPr/>
          <p:nvPr/>
        </p:nvSpPr>
        <p:spPr>
          <a:xfrm>
            <a:off x="4819456" y="2164978"/>
            <a:ext cx="718124" cy="445784"/>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7" name="フローチャート: 磁気ディスク 16"/>
          <p:cNvSpPr/>
          <p:nvPr/>
        </p:nvSpPr>
        <p:spPr>
          <a:xfrm>
            <a:off x="3997957" y="2142264"/>
            <a:ext cx="722977" cy="476601"/>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a:t>
            </a:r>
            <a:endParaRPr kumimoji="1" lang="en-US" altLang="ja-JP" sz="900">
              <a:latin typeface="メイリオ" panose="020B0604030504040204" pitchFamily="50" charset="-128"/>
              <a:ea typeface="メイリオ" panose="020B0604030504040204" pitchFamily="50" charset="-128"/>
            </a:endParaRPr>
          </a:p>
          <a:p>
            <a:pPr algn="ctr"/>
            <a:r>
              <a:rPr lang="ja-JP" altLang="en-US" sz="900">
                <a:latin typeface="メイリオ" panose="020B0604030504040204" pitchFamily="50" charset="-128"/>
                <a:ea typeface="メイリオ" panose="020B0604030504040204" pitchFamily="50" charset="-128"/>
              </a:rPr>
              <a:t>マスタ</a:t>
            </a:r>
            <a:endParaRPr kumimoji="1" lang="en-US" altLang="ja-JP" sz="900">
              <a:latin typeface="メイリオ" panose="020B0604030504040204" pitchFamily="50" charset="-128"/>
              <a:ea typeface="メイリオ" panose="020B0604030504040204" pitchFamily="50" charset="-128"/>
            </a:endParaRPr>
          </a:p>
        </p:txBody>
      </p:sp>
      <p:sp>
        <p:nvSpPr>
          <p:cNvPr id="18" name="フローチャート: 磁気ディスク 17"/>
          <p:cNvSpPr/>
          <p:nvPr/>
        </p:nvSpPr>
        <p:spPr>
          <a:xfrm>
            <a:off x="4836741" y="2722521"/>
            <a:ext cx="718124" cy="445784"/>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9" name="フローチャート: 磁気ディスク 18"/>
          <p:cNvSpPr/>
          <p:nvPr/>
        </p:nvSpPr>
        <p:spPr>
          <a:xfrm>
            <a:off x="4015243" y="2699807"/>
            <a:ext cx="722977" cy="476601"/>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銀行支店マスタ</a:t>
            </a:r>
            <a:endParaRPr kumimoji="1" lang="en-US" altLang="ja-JP" sz="900">
              <a:latin typeface="メイリオ" panose="020B0604030504040204" pitchFamily="50" charset="-128"/>
              <a:ea typeface="メイリオ" panose="020B0604030504040204" pitchFamily="50" charset="-128"/>
            </a:endParaRPr>
          </a:p>
        </p:txBody>
      </p:sp>
      <p:sp>
        <p:nvSpPr>
          <p:cNvPr id="20" name="上矢印 19"/>
          <p:cNvSpPr/>
          <p:nvPr/>
        </p:nvSpPr>
        <p:spPr>
          <a:xfrm>
            <a:off x="1279937" y="2503576"/>
            <a:ext cx="381453" cy="18432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テキスト ボックス 20"/>
          <p:cNvSpPr txBox="1"/>
          <p:nvPr/>
        </p:nvSpPr>
        <p:spPr>
          <a:xfrm>
            <a:off x="3474454" y="1622751"/>
            <a:ext cx="772451" cy="259343"/>
          </a:xfrm>
          <a:prstGeom prst="rect">
            <a:avLst/>
          </a:prstGeom>
          <a:noFill/>
        </p:spPr>
        <p:txBody>
          <a:bodyPr wrap="square" rtlCol="0">
            <a:spAutoFit/>
          </a:bodyPr>
          <a:lstStyle/>
          <a:p>
            <a:r>
              <a:rPr kumimoji="1" lang="en-US" altLang="ja-JP" sz="1600" b="1">
                <a:solidFill>
                  <a:schemeClr val="bg1">
                    <a:lumMod val="50000"/>
                  </a:schemeClr>
                </a:solidFill>
              </a:rPr>
              <a:t>A</a:t>
            </a:r>
            <a:r>
              <a:rPr kumimoji="1" lang="ja-JP" altLang="en-US" sz="1600" b="1">
                <a:solidFill>
                  <a:schemeClr val="bg1">
                    <a:lumMod val="50000"/>
                  </a:schemeClr>
                </a:solidFill>
              </a:rPr>
              <a:t>社</a:t>
            </a:r>
          </a:p>
        </p:txBody>
      </p:sp>
      <p:sp>
        <p:nvSpPr>
          <p:cNvPr id="22" name="テキスト ボックス 21"/>
          <p:cNvSpPr txBox="1"/>
          <p:nvPr/>
        </p:nvSpPr>
        <p:spPr>
          <a:xfrm>
            <a:off x="3465205" y="2152266"/>
            <a:ext cx="772451" cy="259343"/>
          </a:xfrm>
          <a:prstGeom prst="rect">
            <a:avLst/>
          </a:prstGeom>
          <a:noFill/>
        </p:spPr>
        <p:txBody>
          <a:bodyPr wrap="square" rtlCol="0">
            <a:spAutoFit/>
          </a:bodyPr>
          <a:lstStyle/>
          <a:p>
            <a:r>
              <a:rPr lang="en-US" altLang="ja-JP" sz="1600" b="1">
                <a:solidFill>
                  <a:schemeClr val="bg1">
                    <a:lumMod val="50000"/>
                  </a:schemeClr>
                </a:solidFill>
              </a:rPr>
              <a:t>B</a:t>
            </a:r>
            <a:r>
              <a:rPr kumimoji="1" lang="ja-JP" altLang="en-US" sz="1600" b="1">
                <a:solidFill>
                  <a:schemeClr val="bg1">
                    <a:lumMod val="50000"/>
                  </a:schemeClr>
                </a:solidFill>
              </a:rPr>
              <a:t>社</a:t>
            </a:r>
          </a:p>
        </p:txBody>
      </p:sp>
      <p:sp>
        <p:nvSpPr>
          <p:cNvPr id="23" name="テキスト ボックス 22"/>
          <p:cNvSpPr txBox="1"/>
          <p:nvPr/>
        </p:nvSpPr>
        <p:spPr>
          <a:xfrm>
            <a:off x="3501260" y="2681780"/>
            <a:ext cx="772451" cy="259343"/>
          </a:xfrm>
          <a:prstGeom prst="rect">
            <a:avLst/>
          </a:prstGeom>
          <a:noFill/>
        </p:spPr>
        <p:txBody>
          <a:bodyPr wrap="square" rtlCol="0">
            <a:spAutoFit/>
          </a:bodyPr>
          <a:lstStyle/>
          <a:p>
            <a:r>
              <a:rPr lang="en-US" altLang="ja-JP" sz="1600" b="1">
                <a:solidFill>
                  <a:schemeClr val="bg1">
                    <a:lumMod val="50000"/>
                  </a:schemeClr>
                </a:solidFill>
              </a:rPr>
              <a:t>C</a:t>
            </a:r>
            <a:r>
              <a:rPr kumimoji="1" lang="ja-JP" altLang="en-US" sz="1600" b="1">
                <a:solidFill>
                  <a:schemeClr val="bg1">
                    <a:lumMod val="50000"/>
                  </a:schemeClr>
                </a:solidFill>
              </a:rPr>
              <a:t>社</a:t>
            </a:r>
          </a:p>
        </p:txBody>
      </p:sp>
      <p:cxnSp>
        <p:nvCxnSpPr>
          <p:cNvPr id="24" name="直線矢印コネクタ 23"/>
          <p:cNvCxnSpPr/>
          <p:nvPr/>
        </p:nvCxnSpPr>
        <p:spPr>
          <a:xfrm flipV="1">
            <a:off x="2528764" y="1841968"/>
            <a:ext cx="833474" cy="349505"/>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直線矢印コネクタ 24"/>
          <p:cNvCxnSpPr/>
          <p:nvPr/>
        </p:nvCxnSpPr>
        <p:spPr>
          <a:xfrm>
            <a:off x="2528662" y="2238839"/>
            <a:ext cx="833576" cy="12989"/>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直線矢印コネクタ 25"/>
          <p:cNvCxnSpPr/>
          <p:nvPr/>
        </p:nvCxnSpPr>
        <p:spPr>
          <a:xfrm>
            <a:off x="2546016" y="2315744"/>
            <a:ext cx="767756" cy="363204"/>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直線矢印コネクタ 26"/>
          <p:cNvCxnSpPr/>
          <p:nvPr/>
        </p:nvCxnSpPr>
        <p:spPr>
          <a:xfrm>
            <a:off x="5789221" y="1866489"/>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8" name="直線矢印コネクタ 27"/>
          <p:cNvCxnSpPr/>
          <p:nvPr/>
        </p:nvCxnSpPr>
        <p:spPr>
          <a:xfrm>
            <a:off x="5808402" y="2380564"/>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9" name="直線矢印コネクタ 28"/>
          <p:cNvCxnSpPr/>
          <p:nvPr/>
        </p:nvCxnSpPr>
        <p:spPr>
          <a:xfrm>
            <a:off x="5808402" y="2907752"/>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31" name="テキスト ボックス 30"/>
          <p:cNvSpPr txBox="1"/>
          <p:nvPr/>
        </p:nvSpPr>
        <p:spPr>
          <a:xfrm>
            <a:off x="2459802" y="1472144"/>
            <a:ext cx="1005403" cy="215444"/>
          </a:xfrm>
          <a:prstGeom prst="rect">
            <a:avLst/>
          </a:prstGeom>
          <a:noFill/>
        </p:spPr>
        <p:txBody>
          <a:bodyPr wrap="none" rtlCol="0">
            <a:spAutoFit/>
          </a:bodyPr>
          <a:lstStyle/>
          <a:p>
            <a:r>
              <a:rPr kumimoji="1" lang="ja-JP" altLang="en-US" sz="800" b="1"/>
              <a:t>最新マスタに更新</a:t>
            </a:r>
          </a:p>
        </p:txBody>
      </p:sp>
      <p:sp>
        <p:nvSpPr>
          <p:cNvPr id="32" name="テキスト ボックス 31"/>
          <p:cNvSpPr txBox="1"/>
          <p:nvPr/>
        </p:nvSpPr>
        <p:spPr>
          <a:xfrm>
            <a:off x="5663575" y="1508576"/>
            <a:ext cx="902811" cy="215444"/>
          </a:xfrm>
          <a:prstGeom prst="rect">
            <a:avLst/>
          </a:prstGeom>
          <a:noFill/>
        </p:spPr>
        <p:txBody>
          <a:bodyPr wrap="none" rtlCol="0">
            <a:spAutoFit/>
          </a:bodyPr>
          <a:lstStyle/>
          <a:p>
            <a:r>
              <a:rPr kumimoji="1" lang="ja-JP" altLang="en-US" sz="800" b="1"/>
              <a:t>最新情報を取得</a:t>
            </a:r>
          </a:p>
        </p:txBody>
      </p:sp>
      <p:sp>
        <p:nvSpPr>
          <p:cNvPr id="33" name="テキスト ボックス 32"/>
          <p:cNvSpPr txBox="1"/>
          <p:nvPr/>
        </p:nvSpPr>
        <p:spPr>
          <a:xfrm>
            <a:off x="893576" y="3867426"/>
            <a:ext cx="772451" cy="276999"/>
          </a:xfrm>
          <a:prstGeom prst="rect">
            <a:avLst/>
          </a:prstGeom>
          <a:noFill/>
        </p:spPr>
        <p:txBody>
          <a:bodyPr wrap="square" rtlCol="0">
            <a:spAutoFit/>
          </a:bodyPr>
          <a:lstStyle/>
          <a:p>
            <a:r>
              <a:rPr kumimoji="1" lang="en-US" altLang="ja-JP" sz="1200" b="1">
                <a:solidFill>
                  <a:schemeClr val="bg1">
                    <a:lumMod val="50000"/>
                  </a:schemeClr>
                </a:solidFill>
              </a:rPr>
              <a:t>A</a:t>
            </a:r>
            <a:r>
              <a:rPr kumimoji="1" lang="ja-JP" altLang="en-US" sz="1200" b="1">
                <a:solidFill>
                  <a:schemeClr val="bg1">
                    <a:lumMod val="50000"/>
                  </a:schemeClr>
                </a:solidFill>
              </a:rPr>
              <a:t>銀行</a:t>
            </a:r>
          </a:p>
        </p:txBody>
      </p:sp>
      <p:sp>
        <p:nvSpPr>
          <p:cNvPr id="34" name="テキスト ボックス 33"/>
          <p:cNvSpPr txBox="1"/>
          <p:nvPr/>
        </p:nvSpPr>
        <p:spPr>
          <a:xfrm>
            <a:off x="904094" y="4172216"/>
            <a:ext cx="772451" cy="276999"/>
          </a:xfrm>
          <a:prstGeom prst="rect">
            <a:avLst/>
          </a:prstGeom>
          <a:noFill/>
        </p:spPr>
        <p:txBody>
          <a:bodyPr wrap="square" rtlCol="0">
            <a:spAutoFit/>
          </a:bodyPr>
          <a:lstStyle/>
          <a:p>
            <a:r>
              <a:rPr lang="en-US" altLang="ja-JP" sz="1200" b="1">
                <a:solidFill>
                  <a:schemeClr val="bg1">
                    <a:lumMod val="50000"/>
                  </a:schemeClr>
                </a:solidFill>
              </a:rPr>
              <a:t>B</a:t>
            </a:r>
            <a:r>
              <a:rPr lang="ja-JP" altLang="en-US" sz="1200" b="1">
                <a:solidFill>
                  <a:schemeClr val="bg1">
                    <a:lumMod val="50000"/>
                  </a:schemeClr>
                </a:solidFill>
              </a:rPr>
              <a:t>銀行</a:t>
            </a:r>
            <a:endParaRPr kumimoji="1" lang="ja-JP" altLang="en-US" sz="1200" b="1">
              <a:solidFill>
                <a:schemeClr val="bg1">
                  <a:lumMod val="50000"/>
                </a:schemeClr>
              </a:solidFill>
            </a:endParaRPr>
          </a:p>
        </p:txBody>
      </p:sp>
      <p:sp>
        <p:nvSpPr>
          <p:cNvPr id="35" name="テキスト ボックス 34"/>
          <p:cNvSpPr txBox="1"/>
          <p:nvPr/>
        </p:nvSpPr>
        <p:spPr>
          <a:xfrm>
            <a:off x="893757" y="4494601"/>
            <a:ext cx="772451" cy="276999"/>
          </a:xfrm>
          <a:prstGeom prst="rect">
            <a:avLst/>
          </a:prstGeom>
          <a:noFill/>
        </p:spPr>
        <p:txBody>
          <a:bodyPr wrap="square" rtlCol="0">
            <a:spAutoFit/>
          </a:bodyPr>
          <a:lstStyle/>
          <a:p>
            <a:r>
              <a:rPr lang="en-US" altLang="ja-JP" sz="1200" b="1">
                <a:solidFill>
                  <a:schemeClr val="bg1">
                    <a:lumMod val="50000"/>
                  </a:schemeClr>
                </a:solidFill>
              </a:rPr>
              <a:t>C</a:t>
            </a:r>
            <a:r>
              <a:rPr lang="ja-JP" altLang="en-US" sz="1200" b="1">
                <a:solidFill>
                  <a:schemeClr val="bg1">
                    <a:lumMod val="50000"/>
                  </a:schemeClr>
                </a:solidFill>
              </a:rPr>
              <a:t>銀行</a:t>
            </a:r>
            <a:endParaRPr kumimoji="1" lang="ja-JP" altLang="en-US" sz="1200" b="1">
              <a:solidFill>
                <a:schemeClr val="bg1">
                  <a:lumMod val="50000"/>
                </a:schemeClr>
              </a:solidFill>
            </a:endParaRPr>
          </a:p>
        </p:txBody>
      </p:sp>
      <p:sp>
        <p:nvSpPr>
          <p:cNvPr id="36" name="正方形/長方形 35"/>
          <p:cNvSpPr/>
          <p:nvPr/>
        </p:nvSpPr>
        <p:spPr>
          <a:xfrm>
            <a:off x="5832140" y="1081938"/>
            <a:ext cx="2979831" cy="661720"/>
          </a:xfrm>
          <a:prstGeom prst="rect">
            <a:avLst/>
          </a:prstGeom>
        </p:spPr>
        <p:txBody>
          <a:bodyPr wrap="square">
            <a:spAutoFit/>
          </a:bodyPr>
          <a:lstStyle/>
          <a:p>
            <a:r>
              <a:rPr lang="ja-JP" altLang="en-US" sz="1600" b="1">
                <a:solidFill>
                  <a:schemeClr val="accent6"/>
                </a:solidFill>
              </a:rPr>
              <a:t>　  　 </a:t>
            </a:r>
            <a:r>
              <a:rPr lang="ja-JP" altLang="en-US" sz="1600" b="1">
                <a:solidFill>
                  <a:srgbClr val="00B7EE"/>
                </a:solidFill>
              </a:rPr>
              <a:t>取引先マスタ</a:t>
            </a:r>
            <a:r>
              <a:rPr lang="en-US" altLang="ja-JP" sz="1600" b="1">
                <a:solidFill>
                  <a:srgbClr val="00B7EE"/>
                </a:solidFill>
              </a:rPr>
              <a:t>API</a:t>
            </a:r>
          </a:p>
          <a:p>
            <a:pPr>
              <a:spcBef>
                <a:spcPts val="600"/>
              </a:spcBef>
            </a:pPr>
            <a:r>
              <a:rPr lang="ja-JP" altLang="en-US" sz="1600" b="1">
                <a:solidFill>
                  <a:schemeClr val="accent6"/>
                </a:solidFill>
              </a:rPr>
              <a:t>　　</a:t>
            </a:r>
            <a:endParaRPr lang="en-US" altLang="ja-JP" sz="1600" b="1">
              <a:solidFill>
                <a:schemeClr val="accent6"/>
              </a:solidFill>
            </a:endParaRPr>
          </a:p>
        </p:txBody>
      </p:sp>
      <p:sp>
        <p:nvSpPr>
          <p:cNvPr id="37" name="Freeform 49"/>
          <p:cNvSpPr>
            <a:spLocks noEditPoints="1"/>
          </p:cNvSpPr>
          <p:nvPr/>
        </p:nvSpPr>
        <p:spPr bwMode="auto">
          <a:xfrm>
            <a:off x="439176" y="1081938"/>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9"/>
          <p:cNvSpPr>
            <a:spLocks noEditPoints="1"/>
          </p:cNvSpPr>
          <p:nvPr/>
        </p:nvSpPr>
        <p:spPr bwMode="auto">
          <a:xfrm>
            <a:off x="5925667" y="1103637"/>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正方形/長方形 38"/>
          <p:cNvSpPr/>
          <p:nvPr/>
        </p:nvSpPr>
        <p:spPr>
          <a:xfrm>
            <a:off x="829009" y="3394552"/>
            <a:ext cx="4227510" cy="338554"/>
          </a:xfrm>
          <a:prstGeom prst="rect">
            <a:avLst/>
          </a:prstGeom>
        </p:spPr>
        <p:txBody>
          <a:bodyPr wrap="square">
            <a:spAutoFit/>
          </a:bodyPr>
          <a:lstStyle/>
          <a:p>
            <a:r>
              <a:rPr lang="ja-JP" altLang="en-US" sz="1600" b="1">
                <a:solidFill>
                  <a:srgbClr val="00B7EE"/>
                </a:solidFill>
              </a:rPr>
              <a:t>　銀行口座</a:t>
            </a:r>
            <a:r>
              <a:rPr lang="en-US" altLang="ja-JP" sz="1600" b="1">
                <a:solidFill>
                  <a:srgbClr val="00B7EE"/>
                </a:solidFill>
              </a:rPr>
              <a:t>API</a:t>
            </a:r>
            <a:endParaRPr lang="en-US" altLang="ja-JP" sz="1600" b="1">
              <a:solidFill>
                <a:schemeClr val="accent6"/>
              </a:solidFill>
            </a:endParaRPr>
          </a:p>
        </p:txBody>
      </p:sp>
      <p:sp>
        <p:nvSpPr>
          <p:cNvPr id="40" name="Freeform 49"/>
          <p:cNvSpPr>
            <a:spLocks noEditPoints="1"/>
          </p:cNvSpPr>
          <p:nvPr/>
        </p:nvSpPr>
        <p:spPr bwMode="auto">
          <a:xfrm>
            <a:off x="461066" y="3401460"/>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4818012" y="3435847"/>
            <a:ext cx="2012755" cy="1439422"/>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2"/>
          <p:cNvSpPr>
            <a:spLocks noEditPoints="1"/>
          </p:cNvSpPr>
          <p:nvPr/>
        </p:nvSpPr>
        <p:spPr bwMode="auto">
          <a:xfrm>
            <a:off x="1515253" y="3838758"/>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2"/>
          <p:cNvSpPr>
            <a:spLocks noEditPoints="1"/>
          </p:cNvSpPr>
          <p:nvPr/>
        </p:nvSpPr>
        <p:spPr bwMode="auto">
          <a:xfrm>
            <a:off x="1515253" y="4176086"/>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noEditPoints="1"/>
          </p:cNvSpPr>
          <p:nvPr/>
        </p:nvSpPr>
        <p:spPr bwMode="auto">
          <a:xfrm>
            <a:off x="1513776" y="4486830"/>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正方形/長方形 44"/>
          <p:cNvSpPr/>
          <p:nvPr/>
        </p:nvSpPr>
        <p:spPr>
          <a:xfrm rot="16200000">
            <a:off x="3120888" y="3357773"/>
            <a:ext cx="1217269" cy="1819197"/>
          </a:xfrm>
          <a:prstGeom prst="rect">
            <a:avLst/>
          </a:prstGeom>
          <a:solidFill>
            <a:srgbClr val="E5FFE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ltLang="ja-JP"/>
          </a:p>
          <a:p>
            <a:pPr algn="ctr"/>
            <a:endParaRPr kumimoji="1" lang="en-US" altLang="ja-JP"/>
          </a:p>
          <a:p>
            <a:pPr algn="ctr"/>
            <a:endParaRPr kumimoji="1" lang="ja-JP" altLang="en-US"/>
          </a:p>
        </p:txBody>
      </p:sp>
      <p:sp>
        <p:nvSpPr>
          <p:cNvPr id="46" name="Freeform 11"/>
          <p:cNvSpPr>
            <a:spLocks noEditPoints="1"/>
          </p:cNvSpPr>
          <p:nvPr/>
        </p:nvSpPr>
        <p:spPr bwMode="auto">
          <a:xfrm>
            <a:off x="7250538" y="3827807"/>
            <a:ext cx="1305462" cy="91715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左右矢印 46"/>
          <p:cNvSpPr/>
          <p:nvPr/>
        </p:nvSpPr>
        <p:spPr>
          <a:xfrm>
            <a:off x="1900547" y="4228209"/>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4656438" y="3694742"/>
            <a:ext cx="2363904" cy="512155"/>
          </a:xfrm>
          <a:prstGeom prst="rightArrow">
            <a:avLst>
              <a:gd name="adj1" fmla="val 63243"/>
              <a:gd name="adj2"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199911" y="3808981"/>
            <a:ext cx="2123187" cy="276999"/>
          </a:xfrm>
          <a:prstGeom prst="rect">
            <a:avLst/>
          </a:prstGeom>
          <a:noFill/>
        </p:spPr>
        <p:txBody>
          <a:bodyPr wrap="square" rtlCol="0" anchor="ctr">
            <a:spAutoFit/>
          </a:bodyPr>
          <a:lstStyle/>
          <a:p>
            <a:r>
              <a:rPr kumimoji="1" lang="ja-JP" altLang="en-US" sz="1200" b="1">
                <a:solidFill>
                  <a:schemeClr val="bg2"/>
                </a:solidFill>
              </a:rPr>
              <a:t>法人口座情報</a:t>
            </a:r>
          </a:p>
        </p:txBody>
      </p:sp>
      <p:sp>
        <p:nvSpPr>
          <p:cNvPr id="50" name="左右矢印 49"/>
          <p:cNvSpPr/>
          <p:nvPr/>
        </p:nvSpPr>
        <p:spPr>
          <a:xfrm>
            <a:off x="1900547" y="3973736"/>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左右矢印 50"/>
          <p:cNvSpPr/>
          <p:nvPr/>
        </p:nvSpPr>
        <p:spPr>
          <a:xfrm>
            <a:off x="1900547" y="4522834"/>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5"/>
          <a:stretch>
            <a:fillRect/>
          </a:stretch>
        </p:blipFill>
        <p:spPr>
          <a:xfrm>
            <a:off x="2926170" y="3922780"/>
            <a:ext cx="1678283" cy="267337"/>
          </a:xfrm>
          <a:prstGeom prst="rect">
            <a:avLst/>
          </a:prstGeom>
        </p:spPr>
      </p:pic>
      <p:sp>
        <p:nvSpPr>
          <p:cNvPr id="53" name="右矢印 52"/>
          <p:cNvSpPr/>
          <p:nvPr/>
        </p:nvSpPr>
        <p:spPr>
          <a:xfrm>
            <a:off x="4658400" y="4228209"/>
            <a:ext cx="2369762" cy="571841"/>
          </a:xfrm>
          <a:prstGeom prst="rightArrow">
            <a:avLst>
              <a:gd name="adj1" fmla="val 63243"/>
              <a:gd name="adj2"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4902686" y="4295094"/>
            <a:ext cx="2878547" cy="461665"/>
          </a:xfrm>
          <a:prstGeom prst="rect">
            <a:avLst/>
          </a:prstGeom>
          <a:noFill/>
        </p:spPr>
        <p:txBody>
          <a:bodyPr wrap="square" rtlCol="0">
            <a:spAutoFit/>
          </a:bodyPr>
          <a:lstStyle/>
          <a:p>
            <a:r>
              <a:rPr kumimoji="1" lang="ja-JP" altLang="en-US" sz="1200" b="1">
                <a:solidFill>
                  <a:schemeClr val="bg2"/>
                </a:solidFill>
              </a:rPr>
              <a:t>法人口座取引明細情報</a:t>
            </a:r>
            <a:endParaRPr kumimoji="1" lang="en-US" altLang="ja-JP" sz="1200" b="1">
              <a:solidFill>
                <a:schemeClr val="bg2"/>
              </a:solidFill>
            </a:endParaRPr>
          </a:p>
          <a:p>
            <a:r>
              <a:rPr lang="ja-JP" altLang="en-US" sz="1200" b="1">
                <a:solidFill>
                  <a:schemeClr val="bg2"/>
                </a:solidFill>
              </a:rPr>
              <a:t>　　（入金データ）</a:t>
            </a:r>
            <a:endParaRPr kumimoji="1" lang="ja-JP" altLang="en-US" sz="1200" b="1">
              <a:solidFill>
                <a:schemeClr val="bg2"/>
              </a:solidFill>
            </a:endParaRPr>
          </a:p>
        </p:txBody>
      </p:sp>
      <p:pic>
        <p:nvPicPr>
          <p:cNvPr id="55" name="図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995" y="4288084"/>
            <a:ext cx="1266156" cy="242440"/>
          </a:xfrm>
          <a:prstGeom prst="rect">
            <a:avLst/>
          </a:prstGeom>
        </p:spPr>
      </p:pic>
      <p:sp>
        <p:nvSpPr>
          <p:cNvPr id="56" name="テキスト ボックス 55"/>
          <p:cNvSpPr txBox="1"/>
          <p:nvPr/>
        </p:nvSpPr>
        <p:spPr>
          <a:xfrm>
            <a:off x="3068984" y="4538723"/>
            <a:ext cx="1210588" cy="215444"/>
          </a:xfrm>
          <a:prstGeom prst="rect">
            <a:avLst/>
          </a:prstGeom>
          <a:noFill/>
        </p:spPr>
        <p:txBody>
          <a:bodyPr wrap="none" rtlCol="0">
            <a:spAutoFit/>
          </a:bodyPr>
          <a:lstStyle/>
          <a:p>
            <a:r>
              <a:rPr lang="ja-JP" altLang="en-US" sz="800" b="1"/>
              <a:t>銀行口座取引明細連携</a:t>
            </a:r>
            <a:endParaRPr lang="en-US" altLang="ja-JP" sz="800" b="1"/>
          </a:p>
        </p:txBody>
      </p:sp>
      <p:pic>
        <p:nvPicPr>
          <p:cNvPr id="15" name="Picture 4" descr="ST&amp;E（スタンディ） | 会社情報の入力負担と誤入力を軽減しコンバージョン率をUPするサービス">
            <a:extLst>
              <a:ext uri="{FF2B5EF4-FFF2-40B4-BE49-F238E27FC236}">
                <a16:creationId xmlns:a16="http://schemas.microsoft.com/office/drawing/2014/main" id="{B4197DA8-ABE8-BA17-D34E-A4130458EB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6311" y="1622751"/>
            <a:ext cx="1559310" cy="47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2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52</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zh-TW" altLang="en-US"/>
              <a:t>固定資産管理特長</a:t>
            </a:r>
            <a:endParaRPr kumimoji="1" lang="ja-JP" altLang="en-US"/>
          </a:p>
        </p:txBody>
      </p:sp>
    </p:spTree>
    <p:extLst>
      <p:ext uri="{BB962C8B-B14F-4D97-AF65-F5344CB8AC3E}">
        <p14:creationId xmlns:p14="http://schemas.microsoft.com/office/powerpoint/2010/main" val="1285092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33" name="タイトル 6"/>
          <p:cNvSpPr>
            <a:spLocks noGrp="1"/>
          </p:cNvSpPr>
          <p:nvPr>
            <p:ph type="title"/>
          </p:nvPr>
        </p:nvSpPr>
        <p:spPr/>
        <p:txBody>
          <a:bodyPr/>
          <a:lstStyle/>
          <a:p>
            <a:r>
              <a:rPr lang="ja-JP" altLang="en-US"/>
              <a:t>固定資産管理特長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4" name="テキスト プレースホルダー 4"/>
          <p:cNvSpPr>
            <a:spLocks noGrp="1"/>
          </p:cNvSpPr>
          <p:nvPr>
            <p:ph type="body" sz="quarter" idx="16"/>
          </p:nvPr>
        </p:nvSpPr>
        <p:spPr/>
        <p:txBody>
          <a:bodyPr/>
          <a:lstStyle/>
          <a:p>
            <a:r>
              <a:rPr lang="en-US" altLang="ja-JP" err="1"/>
              <a:t>SuperStream</a:t>
            </a:r>
            <a:r>
              <a:rPr lang="en-US" altLang="ja-JP"/>
              <a:t>-NX</a:t>
            </a:r>
            <a:r>
              <a:rPr lang="ja-JP" altLang="en-US"/>
              <a:t> 固定資産管理 </a:t>
            </a:r>
            <a:r>
              <a:rPr lang="en-US" altLang="ja-JP"/>
              <a:t>4</a:t>
            </a:r>
            <a:r>
              <a:rPr lang="ja-JP" altLang="en-US" err="1"/>
              <a:t>つの</a:t>
            </a:r>
            <a:r>
              <a:rPr lang="ja-JP" altLang="en-US"/>
              <a:t>特長</a:t>
            </a:r>
            <a:endParaRPr kumimoji="1" lang="en-US" altLang="ja-JP"/>
          </a:p>
          <a:p>
            <a:endParaRPr kumimoji="1" lang="ja-JP" altLang="en-US"/>
          </a:p>
        </p:txBody>
      </p:sp>
      <p:sp>
        <p:nvSpPr>
          <p:cNvPr id="7" name="正方形/長方形 6">
            <a:extLst>
              <a:ext uri="{FF2B5EF4-FFF2-40B4-BE49-F238E27FC236}">
                <a16:creationId xmlns:a16="http://schemas.microsoft.com/office/drawing/2014/main" id="{C6CEDFE9-5E2D-3175-2499-09F43D858963}"/>
              </a:ext>
            </a:extLst>
          </p:cNvPr>
          <p:cNvSpPr/>
          <p:nvPr/>
        </p:nvSpPr>
        <p:spPr>
          <a:xfrm>
            <a:off x="468000" y="2952000"/>
            <a:ext cx="3924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8" name="正方形/長方形 7">
            <a:extLst>
              <a:ext uri="{FF2B5EF4-FFF2-40B4-BE49-F238E27FC236}">
                <a16:creationId xmlns:a16="http://schemas.microsoft.com/office/drawing/2014/main" id="{591C38CD-07F7-AF88-B925-685DFB4F0C62}"/>
              </a:ext>
            </a:extLst>
          </p:cNvPr>
          <p:cNvSpPr/>
          <p:nvPr/>
        </p:nvSpPr>
        <p:spPr>
          <a:xfrm>
            <a:off x="4680000" y="2952000"/>
            <a:ext cx="3924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9" name="正方形/長方形 8">
            <a:extLst>
              <a:ext uri="{FF2B5EF4-FFF2-40B4-BE49-F238E27FC236}">
                <a16:creationId xmlns:a16="http://schemas.microsoft.com/office/drawing/2014/main" id="{310C1714-916F-25EF-6762-5E3DA5DA7AAC}"/>
              </a:ext>
            </a:extLst>
          </p:cNvPr>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90A73C-5E2A-8E1C-2444-D71545C7F987}"/>
              </a:ext>
            </a:extLst>
          </p:cNvPr>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11" name="テキスト プレースホルダー 2">
            <a:extLst>
              <a:ext uri="{FF2B5EF4-FFF2-40B4-BE49-F238E27FC236}">
                <a16:creationId xmlns:a16="http://schemas.microsoft.com/office/drawing/2014/main" id="{AE1A2098-E33F-C802-02A1-B6A2103CBB12}"/>
              </a:ext>
            </a:extLst>
          </p:cNvPr>
          <p:cNvSpPr txBox="1">
            <a:spLocks/>
          </p:cNvSpPr>
          <p:nvPr/>
        </p:nvSpPr>
        <p:spPr>
          <a:xfrm>
            <a:off x="575556" y="1455233"/>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最大</a:t>
            </a:r>
            <a:r>
              <a:rPr lang="en-US" altLang="ja-JP" sz="1600">
                <a:solidFill>
                  <a:schemeClr val="accent5">
                    <a:lumMod val="50000"/>
                  </a:schemeClr>
                </a:solidFill>
                <a:latin typeface="メイリオ" pitchFamily="50" charset="-128"/>
                <a:ea typeface="メイリオ" pitchFamily="50" charset="-128"/>
                <a:cs typeface="メイリオ" pitchFamily="50" charset="-128"/>
              </a:rPr>
              <a:t>5</a:t>
            </a:r>
            <a:r>
              <a:rPr lang="ja-JP" altLang="en-US" sz="1600" err="1">
                <a:solidFill>
                  <a:schemeClr val="accent5">
                    <a:lumMod val="50000"/>
                  </a:schemeClr>
                </a:solidFill>
                <a:latin typeface="メイリオ" pitchFamily="50" charset="-128"/>
                <a:ea typeface="メイリオ" pitchFamily="50" charset="-128"/>
                <a:cs typeface="メイリオ" pitchFamily="50" charset="-128"/>
              </a:rPr>
              <a:t>つの</a:t>
            </a:r>
            <a:r>
              <a:rPr lang="ja-JP" altLang="en-US" sz="1600">
                <a:solidFill>
                  <a:schemeClr val="accent5">
                    <a:lumMod val="50000"/>
                  </a:schemeClr>
                </a:solidFill>
                <a:latin typeface="メイリオ" pitchFamily="50" charset="-128"/>
                <a:ea typeface="メイリオ" pitchFamily="50" charset="-128"/>
                <a:cs typeface="メイリオ" pitchFamily="50" charset="-128"/>
              </a:rPr>
              <a:t>償却台帳管理が可能</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accent5">
                    <a:lumMod val="50000"/>
                  </a:schemeClr>
                </a:solidFill>
                <a:latin typeface="メイリオ" pitchFamily="50" charset="-128"/>
                <a:ea typeface="メイリオ" pitchFamily="50" charset="-128"/>
                <a:cs typeface="メイリオ" pitchFamily="50" charset="-128"/>
              </a:rPr>
              <a:t>　</a:t>
            </a:r>
            <a:r>
              <a:rPr lang="ja-JP" altLang="en-US" sz="1400">
                <a:solidFill>
                  <a:schemeClr val="accent5">
                    <a:lumMod val="50000"/>
                  </a:schemeClr>
                </a:solidFill>
                <a:latin typeface="メイリオ" pitchFamily="50" charset="-128"/>
                <a:ea typeface="メイリオ" pitchFamily="50" charset="-128"/>
                <a:cs typeface="メイリオ" pitchFamily="50" charset="-128"/>
              </a:rPr>
              <a:t>（会計・税務・</a:t>
            </a:r>
            <a:r>
              <a:rPr lang="en-US" altLang="ja-JP" sz="1400">
                <a:solidFill>
                  <a:schemeClr val="accent5">
                    <a:lumMod val="50000"/>
                  </a:schemeClr>
                </a:solidFill>
                <a:latin typeface="メイリオ" pitchFamily="50" charset="-128"/>
                <a:ea typeface="メイリオ" pitchFamily="50" charset="-128"/>
                <a:cs typeface="メイリオ" pitchFamily="50" charset="-128"/>
              </a:rPr>
              <a:t>IFRS</a:t>
            </a:r>
            <a:r>
              <a:rPr lang="ja-JP" altLang="en-US" sz="1400">
                <a:solidFill>
                  <a:schemeClr val="accent5">
                    <a:lumMod val="50000"/>
                  </a:schemeClr>
                </a:solidFill>
                <a:latin typeface="メイリオ" pitchFamily="50" charset="-128"/>
                <a:ea typeface="メイリオ" pitchFamily="50" charset="-128"/>
                <a:cs typeface="メイリオ" pitchFamily="50" charset="-128"/>
              </a:rPr>
              <a:t>・管理会計等）</a:t>
            </a:r>
            <a:endParaRPr lang="en-US" altLang="ja-JP" sz="14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accent5">
                    <a:lumMod val="50000"/>
                  </a:schemeClr>
                </a:solidFill>
                <a:latin typeface="メイリオ" pitchFamily="50" charset="-128"/>
                <a:ea typeface="メイリオ" pitchFamily="50" charset="-128"/>
                <a:cs typeface="メイリオ" pitchFamily="50" charset="-128"/>
              </a:rPr>
              <a:t>・多種多様な償却方法に対応</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accent5">
                    <a:lumMod val="50000"/>
                  </a:schemeClr>
                </a:solidFill>
                <a:latin typeface="メイリオ" pitchFamily="50" charset="-128"/>
                <a:ea typeface="メイリオ" pitchFamily="50" charset="-128"/>
                <a:cs typeface="メイリオ" pitchFamily="50" charset="-128"/>
              </a:rPr>
              <a:t>　</a:t>
            </a:r>
            <a:r>
              <a:rPr lang="ja-JP" altLang="en-US" sz="1400">
                <a:solidFill>
                  <a:schemeClr val="accent5">
                    <a:lumMod val="50000"/>
                  </a:schemeClr>
                </a:solidFill>
                <a:latin typeface="メイリオ" pitchFamily="50" charset="-128"/>
                <a:ea typeface="メイリオ" pitchFamily="50" charset="-128"/>
                <a:cs typeface="メイリオ" pitchFamily="50" charset="-128"/>
              </a:rPr>
              <a:t> （定率・定額・均等法・月割等）</a:t>
            </a:r>
            <a:endParaRPr lang="en-US" altLang="ja-JP" sz="14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20C76CD1-C82A-7B3E-61CF-915F8ADC83F5}"/>
              </a:ext>
            </a:extLst>
          </p:cNvPr>
          <p:cNvSpPr txBox="1"/>
          <p:nvPr/>
        </p:nvSpPr>
        <p:spPr>
          <a:xfrm>
            <a:off x="1473920" y="974010"/>
            <a:ext cx="2774040" cy="400110"/>
          </a:xfrm>
          <a:prstGeom prst="rect">
            <a:avLst/>
          </a:prstGeom>
          <a:noFill/>
          <a:ln>
            <a:noFill/>
          </a:ln>
        </p:spPr>
        <p:txBody>
          <a:bodyPr wrap="square" rtlCol="0">
            <a:spAutoFit/>
          </a:bodyPr>
          <a:lstStyle/>
          <a:p>
            <a:r>
              <a:rPr lang="ja-JP" altLang="en-US" sz="2000" b="1">
                <a:solidFill>
                  <a:schemeClr val="accent5">
                    <a:lumMod val="75000"/>
                  </a:schemeClr>
                </a:solidFill>
              </a:rPr>
              <a:t>複数帳簿管理可能</a:t>
            </a:r>
          </a:p>
        </p:txBody>
      </p:sp>
      <p:sp>
        <p:nvSpPr>
          <p:cNvPr id="13" name="テキスト ボックス 12">
            <a:extLst>
              <a:ext uri="{FF2B5EF4-FFF2-40B4-BE49-F238E27FC236}">
                <a16:creationId xmlns:a16="http://schemas.microsoft.com/office/drawing/2014/main" id="{C8D2BBB7-E6B4-006B-D9AA-6694895AB93E}"/>
              </a:ext>
            </a:extLst>
          </p:cNvPr>
          <p:cNvSpPr txBox="1"/>
          <p:nvPr/>
        </p:nvSpPr>
        <p:spPr>
          <a:xfrm>
            <a:off x="5804478" y="1001565"/>
            <a:ext cx="2470002" cy="400110"/>
          </a:xfrm>
          <a:prstGeom prst="rect">
            <a:avLst/>
          </a:prstGeom>
          <a:noFill/>
        </p:spPr>
        <p:txBody>
          <a:bodyPr wrap="square" rtlCol="0">
            <a:spAutoFit/>
          </a:bodyPr>
          <a:lstStyle/>
          <a:p>
            <a:r>
              <a:rPr lang="ja-JP" altLang="en-US" sz="2000" b="1">
                <a:solidFill>
                  <a:srgbClr val="00B2F0"/>
                </a:solidFill>
              </a:rPr>
              <a:t>豊富な管理項目</a:t>
            </a:r>
            <a:endParaRPr kumimoji="1" lang="ja-JP" altLang="en-US" sz="2000" b="1">
              <a:solidFill>
                <a:srgbClr val="00B2F0"/>
              </a:solidFill>
            </a:endParaRPr>
          </a:p>
        </p:txBody>
      </p:sp>
      <p:sp>
        <p:nvSpPr>
          <p:cNvPr id="14" name="テキスト プレースホルダー 2">
            <a:extLst>
              <a:ext uri="{FF2B5EF4-FFF2-40B4-BE49-F238E27FC236}">
                <a16:creationId xmlns:a16="http://schemas.microsoft.com/office/drawing/2014/main" id="{25E2668E-0B5A-94B6-24E5-7D36249FD8F8}"/>
              </a:ext>
            </a:extLst>
          </p:cNvPr>
          <p:cNvSpPr txBox="1">
            <a:spLocks/>
          </p:cNvSpPr>
          <p:nvPr/>
        </p:nvSpPr>
        <p:spPr>
          <a:xfrm>
            <a:off x="4704856" y="1474761"/>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標準管理項目の他に任意項目を多数用意</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画像や稟議書など添付データ管理が可能</a:t>
            </a:r>
            <a:endParaRPr kumimoji="1" lang="en-US" altLang="ja-JP"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75000"/>
                  </a:schemeClr>
                </a:solidFill>
                <a:latin typeface="メイリオ" pitchFamily="50" charset="-128"/>
                <a:ea typeface="メイリオ" pitchFamily="50" charset="-128"/>
                <a:cs typeface="メイリオ" pitchFamily="50" charset="-128"/>
              </a:rPr>
              <a:t>・事業者登録番号などのインボイス制度に</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75000"/>
                  </a:schemeClr>
                </a:solidFill>
                <a:latin typeface="メイリオ" pitchFamily="50" charset="-128"/>
                <a:ea typeface="メイリオ" pitchFamily="50" charset="-128"/>
                <a:cs typeface="メイリオ" pitchFamily="50" charset="-128"/>
              </a:rPr>
              <a:t>　対応した明細情報の登録が可能</a:t>
            </a:r>
            <a:endParaRPr kumimoji="1" lang="ja-JP" altLang="en-US"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15" name="Freeform 416">
            <a:extLst>
              <a:ext uri="{FF2B5EF4-FFF2-40B4-BE49-F238E27FC236}">
                <a16:creationId xmlns:a16="http://schemas.microsoft.com/office/drawing/2014/main" id="{121D8590-56F8-7F2F-61F0-A93520EA7A4B}"/>
              </a:ext>
            </a:extLst>
          </p:cNvPr>
          <p:cNvSpPr>
            <a:spLocks noEditPoints="1"/>
          </p:cNvSpPr>
          <p:nvPr/>
        </p:nvSpPr>
        <p:spPr bwMode="auto">
          <a:xfrm>
            <a:off x="4992173" y="957938"/>
            <a:ext cx="484188" cy="48736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322">
            <a:extLst>
              <a:ext uri="{FF2B5EF4-FFF2-40B4-BE49-F238E27FC236}">
                <a16:creationId xmlns:a16="http://schemas.microsoft.com/office/drawing/2014/main" id="{37BD42F3-D689-1755-7544-D3F94145D4E7}"/>
              </a:ext>
            </a:extLst>
          </p:cNvPr>
          <p:cNvSpPr>
            <a:spLocks/>
          </p:cNvSpPr>
          <p:nvPr/>
        </p:nvSpPr>
        <p:spPr bwMode="auto">
          <a:xfrm>
            <a:off x="758919" y="982402"/>
            <a:ext cx="495300" cy="339725"/>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a:extLst>
              <a:ext uri="{FF2B5EF4-FFF2-40B4-BE49-F238E27FC236}">
                <a16:creationId xmlns:a16="http://schemas.microsoft.com/office/drawing/2014/main" id="{7FFA20FA-C892-ABF6-1139-997E7546C248}"/>
              </a:ext>
            </a:extLst>
          </p:cNvPr>
          <p:cNvSpPr txBox="1"/>
          <p:nvPr/>
        </p:nvSpPr>
        <p:spPr>
          <a:xfrm>
            <a:off x="1498982" y="3058210"/>
            <a:ext cx="2917116" cy="400110"/>
          </a:xfrm>
          <a:prstGeom prst="rect">
            <a:avLst/>
          </a:prstGeom>
          <a:noFill/>
        </p:spPr>
        <p:txBody>
          <a:bodyPr wrap="square" rtlCol="0">
            <a:spAutoFit/>
          </a:bodyPr>
          <a:lstStyle/>
          <a:p>
            <a:r>
              <a:rPr lang="ja-JP" altLang="en-US" sz="2000" b="1">
                <a:solidFill>
                  <a:schemeClr val="tx2">
                    <a:lumMod val="50000"/>
                  </a:schemeClr>
                </a:solidFill>
              </a:rPr>
              <a:t>予測計算</a:t>
            </a:r>
            <a:endParaRPr lang="en-US" altLang="ja-JP" sz="2000" b="1">
              <a:solidFill>
                <a:schemeClr val="tx2">
                  <a:lumMod val="50000"/>
                </a:schemeClr>
              </a:solidFill>
            </a:endParaRPr>
          </a:p>
        </p:txBody>
      </p:sp>
      <p:sp>
        <p:nvSpPr>
          <p:cNvPr id="18" name="テキスト ボックス 17">
            <a:extLst>
              <a:ext uri="{FF2B5EF4-FFF2-40B4-BE49-F238E27FC236}">
                <a16:creationId xmlns:a16="http://schemas.microsoft.com/office/drawing/2014/main" id="{B2320223-35AB-26C7-9F57-4F9CC71BA174}"/>
              </a:ext>
            </a:extLst>
          </p:cNvPr>
          <p:cNvSpPr txBox="1"/>
          <p:nvPr/>
        </p:nvSpPr>
        <p:spPr>
          <a:xfrm>
            <a:off x="5721663" y="3039908"/>
            <a:ext cx="2470002" cy="400110"/>
          </a:xfrm>
          <a:prstGeom prst="rect">
            <a:avLst/>
          </a:prstGeom>
          <a:noFill/>
        </p:spPr>
        <p:txBody>
          <a:bodyPr wrap="square" rtlCol="0">
            <a:spAutoFit/>
          </a:bodyPr>
          <a:lstStyle/>
          <a:p>
            <a:r>
              <a:rPr kumimoji="1" lang="ja-JP" altLang="en-US" sz="2000" b="1">
                <a:solidFill>
                  <a:srgbClr val="EE5500"/>
                </a:solidFill>
              </a:rPr>
              <a:t>柔軟な検索機能</a:t>
            </a:r>
          </a:p>
        </p:txBody>
      </p:sp>
      <p:sp>
        <p:nvSpPr>
          <p:cNvPr id="19" name="テキスト プレースホルダー 2">
            <a:extLst>
              <a:ext uri="{FF2B5EF4-FFF2-40B4-BE49-F238E27FC236}">
                <a16:creationId xmlns:a16="http://schemas.microsoft.com/office/drawing/2014/main" id="{E1922F90-02CA-0DE6-8DA0-4AEC6056600E}"/>
              </a:ext>
            </a:extLst>
          </p:cNvPr>
          <p:cNvSpPr txBox="1">
            <a:spLocks/>
          </p:cNvSpPr>
          <p:nvPr/>
        </p:nvSpPr>
        <p:spPr>
          <a:xfrm>
            <a:off x="4875868" y="346236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a:solidFill>
                  <a:srgbClr val="EE5500"/>
                </a:solidFill>
                <a:latin typeface="メイリオ" pitchFamily="50" charset="-128"/>
                <a:ea typeface="メイリオ" pitchFamily="50" charset="-128"/>
                <a:cs typeface="メイリオ" pitchFamily="50" charset="-128"/>
              </a:rPr>
              <a:t>・出力年月を指定した柔軟な検索が可能</a:t>
            </a:r>
            <a:endParaRPr lang="en-US" altLang="ja-JP" sz="1600" b="1">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過去含めた設定日時時点の</a:t>
            </a:r>
            <a:endParaRPr lang="en-US" altLang="ja-JP" sz="160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rgbClr val="EE5500"/>
                </a:solidFill>
                <a:latin typeface="メイリオ" pitchFamily="50" charset="-128"/>
                <a:ea typeface="メイリオ" pitchFamily="50" charset="-128"/>
                <a:cs typeface="メイリオ" pitchFamily="50" charset="-128"/>
              </a:rPr>
              <a:t>　固定資産情報（簿価）の出力が可能</a:t>
            </a:r>
            <a:endParaRPr lang="en-US" altLang="ja-JP" sz="1600">
              <a:solidFill>
                <a:srgbClr val="EE5500"/>
              </a:solidFill>
              <a:latin typeface="メイリオ" pitchFamily="50" charset="-128"/>
              <a:ea typeface="メイリオ" pitchFamily="50" charset="-128"/>
              <a:cs typeface="メイリオ" pitchFamily="50" charset="-128"/>
            </a:endParaRPr>
          </a:p>
        </p:txBody>
      </p:sp>
      <p:sp>
        <p:nvSpPr>
          <p:cNvPr id="20" name="テキスト プレースホルダー 2">
            <a:extLst>
              <a:ext uri="{FF2B5EF4-FFF2-40B4-BE49-F238E27FC236}">
                <a16:creationId xmlns:a16="http://schemas.microsoft.com/office/drawing/2014/main" id="{3050FBE6-7D00-0E08-BD69-21BDC03E513E}"/>
              </a:ext>
            </a:extLst>
          </p:cNvPr>
          <p:cNvSpPr txBox="1">
            <a:spLocks/>
          </p:cNvSpPr>
          <p:nvPr/>
        </p:nvSpPr>
        <p:spPr>
          <a:xfrm>
            <a:off x="579760" y="342636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減価償却費、課税標準額、</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50000"/>
                  </a:schemeClr>
                </a:solidFill>
                <a:latin typeface="メイリオ" pitchFamily="50" charset="-128"/>
                <a:ea typeface="メイリオ" pitchFamily="50" charset="-128"/>
                <a:cs typeface="メイリオ" pitchFamily="50" charset="-128"/>
              </a:rPr>
              <a:t>　除去債務利息等の予測計算が可能</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50000"/>
                  </a:schemeClr>
                </a:solidFill>
                <a:latin typeface="メイリオ" pitchFamily="50" charset="-128"/>
                <a:ea typeface="メイリオ" pitchFamily="50" charset="-128"/>
                <a:cs typeface="メイリオ" pitchFamily="50" charset="-128"/>
              </a:rPr>
              <a:t>・現存資産の異動のシミュレーションを</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chemeClr val="tx2">
                    <a:lumMod val="50000"/>
                  </a:schemeClr>
                </a:solidFill>
                <a:latin typeface="メイリオ" pitchFamily="50" charset="-128"/>
                <a:ea typeface="メイリオ" pitchFamily="50" charset="-128"/>
                <a:cs typeface="メイリオ" pitchFamily="50" charset="-128"/>
              </a:rPr>
              <a:t>　実施後、固定資産台帳に反映も可能</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p:txBody>
      </p:sp>
      <p:sp>
        <p:nvSpPr>
          <p:cNvPr id="21" name="Freeform 324">
            <a:extLst>
              <a:ext uri="{FF2B5EF4-FFF2-40B4-BE49-F238E27FC236}">
                <a16:creationId xmlns:a16="http://schemas.microsoft.com/office/drawing/2014/main" id="{BB5320E3-0391-8918-D007-FBE9AF7EDCE6}"/>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2" name="グループ化 282">
            <a:extLst>
              <a:ext uri="{FF2B5EF4-FFF2-40B4-BE49-F238E27FC236}">
                <a16:creationId xmlns:a16="http://schemas.microsoft.com/office/drawing/2014/main" id="{F73FF04A-D3C6-1C8B-FF57-0424E81BBB0B}"/>
              </a:ext>
            </a:extLst>
          </p:cNvPr>
          <p:cNvGrpSpPr/>
          <p:nvPr/>
        </p:nvGrpSpPr>
        <p:grpSpPr>
          <a:xfrm>
            <a:off x="4968000" y="2988000"/>
            <a:ext cx="474092" cy="474092"/>
            <a:chOff x="4887516" y="682625"/>
            <a:chExt cx="381000" cy="381000"/>
          </a:xfrm>
          <a:solidFill>
            <a:srgbClr val="EE5500"/>
          </a:solidFill>
        </p:grpSpPr>
        <p:sp>
          <p:nvSpPr>
            <p:cNvPr id="23" name="Rectangle 195">
              <a:extLst>
                <a:ext uri="{FF2B5EF4-FFF2-40B4-BE49-F238E27FC236}">
                  <a16:creationId xmlns:a16="http://schemas.microsoft.com/office/drawing/2014/main" id="{9660EED3-7FC1-FF08-9810-E51696697CDF}"/>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196">
              <a:extLst>
                <a:ext uri="{FF2B5EF4-FFF2-40B4-BE49-F238E27FC236}">
                  <a16:creationId xmlns:a16="http://schemas.microsoft.com/office/drawing/2014/main" id="{41E42B78-DF41-6F1B-81B9-1926D9986602}"/>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Freeform 197">
              <a:extLst>
                <a:ext uri="{FF2B5EF4-FFF2-40B4-BE49-F238E27FC236}">
                  <a16:creationId xmlns:a16="http://schemas.microsoft.com/office/drawing/2014/main" id="{05FBEA5D-5691-A5ED-0ACE-15055038A7AE}"/>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013696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defTabSz="914400">
              <a:defRPr/>
            </a:pPr>
            <a:fld id="{78AE49ED-73EF-499C-8307-28EB0E7CF529}" type="slidenum">
              <a:rPr lang="ja-JP" altLang="en-US" smtClean="0">
                <a:solidFill>
                  <a:prstClr val="black">
                    <a:lumMod val="50000"/>
                    <a:lumOff val="50000"/>
                  </a:prstClr>
                </a:solidFill>
                <a:latin typeface="メイリオ"/>
                <a:ea typeface="メイリオ"/>
              </a:rPr>
              <a:pPr defTabSz="914400">
                <a:defRPr/>
              </a:pPr>
              <a:t>54</a:t>
            </a:fld>
            <a:endParaRPr lang="ja-JP" altLang="en-US"/>
          </a:p>
        </p:txBody>
      </p:sp>
      <p:sp>
        <p:nvSpPr>
          <p:cNvPr id="7" name="タイトル 6"/>
          <p:cNvSpPr>
            <a:spLocks noGrp="1"/>
          </p:cNvSpPr>
          <p:nvPr>
            <p:ph type="title"/>
          </p:nvPr>
        </p:nvSpPr>
        <p:spPr/>
        <p:txBody>
          <a:bodyPr/>
          <a:lstStyle/>
          <a:p>
            <a:r>
              <a:rPr lang="ja-JP" altLang="en-US"/>
              <a:t>リース資産管理</a:t>
            </a:r>
            <a:endParaRPr kumimoji="1" lang="ja-JP" altLang="en-US"/>
          </a:p>
        </p:txBody>
      </p:sp>
      <p:sp>
        <p:nvSpPr>
          <p:cNvPr id="6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en-US" altLang="ja-JP" err="1"/>
              <a:t>SuperStream</a:t>
            </a:r>
            <a:r>
              <a:rPr lang="en-US" altLang="ja-JP"/>
              <a:t>-NX</a:t>
            </a:r>
            <a:r>
              <a:rPr lang="ja-JP" altLang="en-US"/>
              <a:t> リース資産管理 </a:t>
            </a:r>
            <a:r>
              <a:rPr lang="en-US" altLang="ja-JP"/>
              <a:t>4</a:t>
            </a:r>
            <a:r>
              <a:rPr lang="ja-JP" altLang="en-US" err="1"/>
              <a:t>つの</a:t>
            </a:r>
            <a:r>
              <a:rPr lang="ja-JP" altLang="en-US"/>
              <a:t>特長</a:t>
            </a:r>
            <a:endParaRPr kumimoji="1" lang="en-US" altLang="ja-JP"/>
          </a:p>
          <a:p>
            <a:endParaRPr kumimoji="1" lang="ja-JP" altLang="en-US"/>
          </a:p>
        </p:txBody>
      </p:sp>
      <p:sp>
        <p:nvSpPr>
          <p:cNvPr id="45" name="正方形/長方形 44"/>
          <p:cNvSpPr/>
          <p:nvPr/>
        </p:nvSpPr>
        <p:spPr>
          <a:xfrm>
            <a:off x="468000" y="2952000"/>
            <a:ext cx="3960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6" name="正方形/長方形 45"/>
          <p:cNvSpPr/>
          <p:nvPr/>
        </p:nvSpPr>
        <p:spPr>
          <a:xfrm>
            <a:off x="4680000" y="2952000"/>
            <a:ext cx="3960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7" name="正方形/長方形 46"/>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9" name="テキスト プレースホルダー 2"/>
          <p:cNvSpPr txBox="1">
            <a:spLocks/>
          </p:cNvSpPr>
          <p:nvPr/>
        </p:nvSpPr>
        <p:spPr>
          <a:xfrm>
            <a:off x="465349" y="1455233"/>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rgbClr val="AACE36">
                    <a:lumMod val="50000"/>
                  </a:srgbClr>
                </a:solidFill>
                <a:cs typeface="メイリオ" pitchFamily="50" charset="-128"/>
              </a:rPr>
              <a:t>登録内容を基に自動判定</a:t>
            </a:r>
            <a:endParaRPr lang="en-US" altLang="ja-JP" sz="1600">
              <a:solidFill>
                <a:srgbClr val="AACE36">
                  <a:lumMod val="50000"/>
                </a:srgbClr>
              </a:solidFill>
              <a:cs typeface="メイリオ" pitchFamily="50" charset="-128"/>
            </a:endParaRPr>
          </a:p>
          <a:p>
            <a:pPr>
              <a:lnSpc>
                <a:spcPts val="2700"/>
              </a:lnSpc>
              <a:buClr>
                <a:prstClr val="white">
                  <a:lumMod val="65000"/>
                </a:prstClr>
              </a:buClr>
              <a:defRPr/>
            </a:pPr>
            <a:r>
              <a:rPr lang="ja-JP" altLang="en-US" sz="1200">
                <a:solidFill>
                  <a:srgbClr val="AACE36">
                    <a:lumMod val="50000"/>
                  </a:srgbClr>
                </a:solidFill>
                <a:cs typeface="メイリオ" pitchFamily="50" charset="-128"/>
              </a:rPr>
              <a:t> （ｵﾍﾟﾚｰﾃｨﾝｸﾞﾘｰｽ・ﾌｧｲﾅﾝｽﾘｰｽ、所有権移転等）</a:t>
            </a:r>
            <a:endParaRPr lang="en-US" altLang="ja-JP" sz="1200">
              <a:solidFill>
                <a:srgbClr val="AACE36">
                  <a:lumMod val="50000"/>
                </a:srgbClr>
              </a:solidFill>
              <a:cs typeface="メイリオ" pitchFamily="50" charset="-128"/>
            </a:endParaRPr>
          </a:p>
          <a:p>
            <a:pPr>
              <a:lnSpc>
                <a:spcPts val="2700"/>
              </a:lnSpc>
              <a:buClr>
                <a:prstClr val="white">
                  <a:lumMod val="65000"/>
                </a:prstClr>
              </a:buClr>
              <a:defRPr/>
            </a:pPr>
            <a:r>
              <a:rPr lang="ja-JP" altLang="en-US" sz="1600">
                <a:solidFill>
                  <a:srgbClr val="AACE36">
                    <a:lumMod val="50000"/>
                  </a:srgbClr>
                </a:solidFill>
                <a:cs typeface="メイリオ" pitchFamily="50" charset="-128"/>
              </a:rPr>
              <a:t>・</a:t>
            </a:r>
            <a:r>
              <a:rPr lang="en-US" altLang="ja-JP" sz="1600">
                <a:solidFill>
                  <a:srgbClr val="AACE36">
                    <a:lumMod val="50000"/>
                  </a:srgbClr>
                </a:solidFill>
                <a:cs typeface="メイリオ" pitchFamily="50" charset="-128"/>
              </a:rPr>
              <a:t>IFRS16</a:t>
            </a:r>
            <a:r>
              <a:rPr lang="ja-JP" altLang="en-US" sz="1600">
                <a:solidFill>
                  <a:srgbClr val="AACE36">
                    <a:lumMod val="50000"/>
                  </a:srgbClr>
                </a:solidFill>
                <a:cs typeface="メイリオ" pitchFamily="50" charset="-128"/>
              </a:rPr>
              <a:t>号も対応</a:t>
            </a:r>
            <a:endParaRPr lang="en-US" altLang="ja-JP" sz="1600">
              <a:solidFill>
                <a:srgbClr val="AACE36">
                  <a:lumMod val="50000"/>
                </a:srgbClr>
              </a:solidFill>
              <a:cs typeface="メイリオ" pitchFamily="50" charset="-128"/>
            </a:endParaRPr>
          </a:p>
          <a:p>
            <a:pPr>
              <a:lnSpc>
                <a:spcPts val="2700"/>
              </a:lnSpc>
              <a:buClr>
                <a:prstClr val="white">
                  <a:lumMod val="65000"/>
                </a:prstClr>
              </a:buClr>
              <a:defRPr/>
            </a:pPr>
            <a:r>
              <a:rPr lang="ja-JP" altLang="en-US" sz="1200">
                <a:solidFill>
                  <a:srgbClr val="AACE36">
                    <a:lumMod val="50000"/>
                  </a:srgbClr>
                </a:solidFill>
                <a:cs typeface="メイリオ" pitchFamily="50" charset="-128"/>
              </a:rPr>
              <a:t> （使用権資産判定としての短期リース判定等）</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p:txBody>
      </p:sp>
      <p:sp>
        <p:nvSpPr>
          <p:cNvPr id="50" name="テキスト ボックス 49"/>
          <p:cNvSpPr txBox="1"/>
          <p:nvPr/>
        </p:nvSpPr>
        <p:spPr>
          <a:xfrm>
            <a:off x="1473920" y="1045238"/>
            <a:ext cx="2774040" cy="400110"/>
          </a:xfrm>
          <a:prstGeom prst="rect">
            <a:avLst/>
          </a:prstGeom>
          <a:noFill/>
          <a:ln>
            <a:noFill/>
          </a:ln>
        </p:spPr>
        <p:txBody>
          <a:bodyPr wrap="square" rtlCol="0">
            <a:spAutoFit/>
          </a:bodyPr>
          <a:lstStyle/>
          <a:p>
            <a:r>
              <a:rPr lang="ja-JP" altLang="en-US" sz="2000" b="1">
                <a:solidFill>
                  <a:schemeClr val="accent5">
                    <a:lumMod val="75000"/>
                  </a:schemeClr>
                </a:solidFill>
              </a:rPr>
              <a:t>取引分類の自動判定</a:t>
            </a:r>
          </a:p>
        </p:txBody>
      </p:sp>
      <p:sp>
        <p:nvSpPr>
          <p:cNvPr id="55" name="テキスト ボックス 54"/>
          <p:cNvSpPr txBox="1"/>
          <p:nvPr/>
        </p:nvSpPr>
        <p:spPr>
          <a:xfrm>
            <a:off x="1498982" y="3058210"/>
            <a:ext cx="2917116" cy="400110"/>
          </a:xfrm>
          <a:prstGeom prst="rect">
            <a:avLst/>
          </a:prstGeom>
          <a:noFill/>
        </p:spPr>
        <p:txBody>
          <a:bodyPr wrap="square" rtlCol="0">
            <a:spAutoFit/>
          </a:bodyPr>
          <a:lstStyle/>
          <a:p>
            <a:pPr lvl="0"/>
            <a:r>
              <a:rPr kumimoji="0" lang="ja-JP" altLang="en-US" sz="2000" b="1" kern="0">
                <a:solidFill>
                  <a:schemeClr val="accent6">
                    <a:lumMod val="50000"/>
                  </a:schemeClr>
                </a:solidFill>
              </a:rPr>
              <a:t>新リース会計基準対応</a:t>
            </a:r>
          </a:p>
        </p:txBody>
      </p:sp>
      <p:sp>
        <p:nvSpPr>
          <p:cNvPr id="56" name="テキスト ボックス 55"/>
          <p:cNvSpPr txBox="1"/>
          <p:nvPr/>
        </p:nvSpPr>
        <p:spPr>
          <a:xfrm>
            <a:off x="5580000" y="1075775"/>
            <a:ext cx="2880000" cy="400110"/>
          </a:xfrm>
          <a:prstGeom prst="rect">
            <a:avLst/>
          </a:prstGeom>
          <a:noFill/>
        </p:spPr>
        <p:txBody>
          <a:bodyPr wrap="square" rtlCol="0">
            <a:spAutoFit/>
          </a:bodyPr>
          <a:lstStyle/>
          <a:p>
            <a:pPr lvl="0">
              <a:defRPr/>
            </a:pPr>
            <a:r>
              <a:rPr kumimoji="0" lang="ja-JP" altLang="en-US" sz="2000" b="1" kern="0">
                <a:solidFill>
                  <a:schemeClr val="accent2">
                    <a:lumMod val="50000"/>
                  </a:schemeClr>
                </a:solidFill>
              </a:rPr>
              <a:t>豊富なリース支払帳票</a:t>
            </a:r>
          </a:p>
        </p:txBody>
      </p:sp>
      <p:sp>
        <p:nvSpPr>
          <p:cNvPr id="57" name="テキスト プレースホルダー 2"/>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r>
              <a:rPr lang="ja-JP" altLang="en-US" sz="1600" b="1">
                <a:solidFill>
                  <a:schemeClr val="accent2">
                    <a:lumMod val="50000"/>
                  </a:schemeClr>
                </a:solidFill>
                <a:cs typeface="メイリオ" pitchFamily="50" charset="-128"/>
              </a:rPr>
              <a:t>・</a:t>
            </a:r>
            <a:r>
              <a:rPr lang="ja-JP" altLang="en-US" sz="1600">
                <a:solidFill>
                  <a:schemeClr val="accent2">
                    <a:lumMod val="50000"/>
                  </a:schemeClr>
                </a:solidFill>
                <a:cs typeface="メイリオ" pitchFamily="50" charset="-128"/>
              </a:rPr>
              <a:t>豊富なリース支払帳票をご用意</a:t>
            </a:r>
            <a:endParaRPr lang="en-US" altLang="ja-JP" sz="160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200">
                <a:solidFill>
                  <a:schemeClr val="accent2">
                    <a:lumMod val="50000"/>
                  </a:schemeClr>
                </a:solidFill>
                <a:cs typeface="メイリオ" pitchFamily="50" charset="-128"/>
              </a:rPr>
              <a:t>　（リース債務内訳表、リース料支払予定表等）</a:t>
            </a:r>
            <a:endParaRPr lang="en-US" altLang="ja-JP" sz="120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2">
                    <a:lumMod val="50000"/>
                  </a:schemeClr>
                </a:solidFill>
                <a:cs typeface="メイリオ" pitchFamily="50" charset="-128"/>
              </a:rPr>
              <a:t>・</a:t>
            </a:r>
            <a:r>
              <a:rPr lang="en-US" altLang="ja-JP" sz="1600">
                <a:solidFill>
                  <a:schemeClr val="accent2">
                    <a:lumMod val="50000"/>
                  </a:schemeClr>
                </a:solidFill>
                <a:cs typeface="メイリオ" pitchFamily="50" charset="-128"/>
              </a:rPr>
              <a:t>Excel</a:t>
            </a:r>
            <a:r>
              <a:rPr lang="ja-JP" altLang="en-US" sz="1600">
                <a:solidFill>
                  <a:schemeClr val="accent2">
                    <a:lumMod val="50000"/>
                  </a:schemeClr>
                </a:solidFill>
                <a:cs typeface="メイリオ" pitchFamily="50" charset="-128"/>
              </a:rPr>
              <a:t>のような画面操作に対応</a:t>
            </a:r>
            <a:endParaRPr lang="en-US" altLang="ja-JP" sz="160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2">
                    <a:lumMod val="50000"/>
                  </a:schemeClr>
                </a:solidFill>
                <a:cs typeface="メイリオ" pitchFamily="50" charset="-128"/>
              </a:rPr>
              <a:t>　必要に応じて集計やグラフ化も可能</a:t>
            </a:r>
            <a:endParaRPr lang="en-US" altLang="ja-JP" sz="1600">
              <a:solidFill>
                <a:schemeClr val="accent2">
                  <a:lumMod val="50000"/>
                </a:schemeClr>
              </a:solidFill>
              <a:cs typeface="メイリオ" pitchFamily="50" charset="-128"/>
            </a:endParaRPr>
          </a:p>
          <a:p>
            <a:pPr>
              <a:lnSpc>
                <a:spcPct val="150000"/>
              </a:lnSpc>
              <a:buClr>
                <a:prstClr val="white">
                  <a:lumMod val="65000"/>
                </a:prstClr>
              </a:buClr>
              <a:defRPr/>
            </a:pPr>
            <a:endParaRPr lang="en-US" altLang="ja-JP" sz="1600">
              <a:solidFill>
                <a:schemeClr val="accent2">
                  <a:lumMod val="50000"/>
                </a:schemeClr>
              </a:solidFill>
              <a:cs typeface="メイリオ" pitchFamily="50" charset="-128"/>
            </a:endParaRPr>
          </a:p>
        </p:txBody>
      </p:sp>
      <p:sp>
        <p:nvSpPr>
          <p:cNvPr id="58" name="テキスト プレースホルダー 2"/>
          <p:cNvSpPr txBox="1">
            <a:spLocks/>
          </p:cNvSpPr>
          <p:nvPr/>
        </p:nvSpPr>
        <p:spPr>
          <a:xfrm>
            <a:off x="465349" y="342636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a:solidFill>
                  <a:schemeClr val="accent6">
                    <a:lumMod val="50000"/>
                  </a:schemeClr>
                </a:solidFill>
                <a:cs typeface="メイリオ" pitchFamily="50" charset="-128"/>
              </a:rPr>
              <a:t>・リース契約条件の管理が可能</a:t>
            </a:r>
            <a:endParaRPr lang="en-US" altLang="ja-JP" sz="160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6">
                    <a:lumMod val="50000"/>
                  </a:schemeClr>
                </a:solidFill>
                <a:cs typeface="メイリオ" pitchFamily="50" charset="-128"/>
              </a:rPr>
              <a:t>　変更時の再計算まで対応予定</a:t>
            </a:r>
            <a:endParaRPr lang="en-US" altLang="ja-JP" sz="160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6">
                    <a:lumMod val="50000"/>
                  </a:schemeClr>
                </a:solidFill>
                <a:cs typeface="メイリオ" pitchFamily="50" charset="-128"/>
              </a:rPr>
              <a:t>・複数台帳管理に対応予定</a:t>
            </a:r>
            <a:endParaRPr lang="en-US" altLang="ja-JP" sz="160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a:solidFill>
                  <a:schemeClr val="accent6">
                    <a:lumMod val="50000"/>
                  </a:schemeClr>
                </a:solidFill>
                <a:cs typeface="メイリオ" pitchFamily="50" charset="-128"/>
              </a:rPr>
              <a:t>　会計・税務それぞれの金額を管理</a:t>
            </a:r>
          </a:p>
        </p:txBody>
      </p:sp>
      <p:grpSp>
        <p:nvGrpSpPr>
          <p:cNvPr id="60" name="グループ化 282"/>
          <p:cNvGrpSpPr/>
          <p:nvPr/>
        </p:nvGrpSpPr>
        <p:grpSpPr>
          <a:xfrm>
            <a:off x="4968000" y="1023867"/>
            <a:ext cx="474092" cy="474092"/>
            <a:chOff x="4887516" y="682625"/>
            <a:chExt cx="381000" cy="381000"/>
          </a:xfrm>
          <a:solidFill>
            <a:schemeClr val="accent2">
              <a:lumMod val="50000"/>
            </a:schemeClr>
          </a:solidFill>
        </p:grpSpPr>
        <p:sp>
          <p:nvSpPr>
            <p:cNvPr id="61"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Freeform 197"/>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 name="Freeform 48">
            <a:extLst>
              <a:ext uri="{FF2B5EF4-FFF2-40B4-BE49-F238E27FC236}">
                <a16:creationId xmlns:a16="http://schemas.microsoft.com/office/drawing/2014/main" id="{31D9242D-88F9-DAE8-464D-33EC41A5C94D}"/>
              </a:ext>
            </a:extLst>
          </p:cNvPr>
          <p:cNvSpPr>
            <a:spLocks noEditPoints="1"/>
          </p:cNvSpPr>
          <p:nvPr/>
        </p:nvSpPr>
        <p:spPr bwMode="auto">
          <a:xfrm>
            <a:off x="827155" y="967462"/>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6B921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a:extLst>
              <a:ext uri="{FF2B5EF4-FFF2-40B4-BE49-F238E27FC236}">
                <a16:creationId xmlns:a16="http://schemas.microsoft.com/office/drawing/2014/main" id="{02EF4165-9383-0D90-A30A-581211983DB2}"/>
              </a:ext>
            </a:extLst>
          </p:cNvPr>
          <p:cNvSpPr txBox="1"/>
          <p:nvPr/>
        </p:nvSpPr>
        <p:spPr>
          <a:xfrm>
            <a:off x="5580000" y="3039908"/>
            <a:ext cx="2880000" cy="400110"/>
          </a:xfrm>
          <a:prstGeom prst="rect">
            <a:avLst/>
          </a:prstGeom>
          <a:noFill/>
        </p:spPr>
        <p:txBody>
          <a:bodyPr wrap="square" rtlCol="0">
            <a:spAutoFit/>
          </a:bodyPr>
          <a:lstStyle/>
          <a:p>
            <a:pPr lvl="0">
              <a:defRPr/>
            </a:pPr>
            <a:r>
              <a:rPr kumimoji="0" lang="ja-JP" altLang="en-US" sz="2000" b="1" kern="0">
                <a:solidFill>
                  <a:srgbClr val="EE5500"/>
                </a:solidFill>
              </a:rPr>
              <a:t>会計システムとの連携</a:t>
            </a:r>
          </a:p>
        </p:txBody>
      </p:sp>
      <p:sp>
        <p:nvSpPr>
          <p:cNvPr id="8" name="テキスト プレースホルダー 2">
            <a:extLst>
              <a:ext uri="{FF2B5EF4-FFF2-40B4-BE49-F238E27FC236}">
                <a16:creationId xmlns:a16="http://schemas.microsoft.com/office/drawing/2014/main" id="{4E732B77-7806-75E6-1681-96962D8B7DB8}"/>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a:solidFill>
                  <a:srgbClr val="EE5500"/>
                </a:solidFill>
                <a:cs typeface="メイリオ" pitchFamily="50" charset="-128"/>
              </a:rPr>
              <a:t>・処理した結果を統合会計へ</a:t>
            </a:r>
            <a:endParaRPr lang="en-US" altLang="ja-JP" sz="1600">
              <a:solidFill>
                <a:srgbClr val="EE5500"/>
              </a:solidFill>
              <a:cs typeface="メイリオ" pitchFamily="50" charset="-128"/>
            </a:endParaRPr>
          </a:p>
          <a:p>
            <a:pPr>
              <a:lnSpc>
                <a:spcPct val="150000"/>
              </a:lnSpc>
              <a:buClr>
                <a:prstClr val="white">
                  <a:lumMod val="65000"/>
                </a:prstClr>
              </a:buClr>
              <a:defRPr/>
            </a:pPr>
            <a:r>
              <a:rPr lang="ja-JP" altLang="en-US" sz="1600">
                <a:solidFill>
                  <a:srgbClr val="EE5500"/>
                </a:solidFill>
                <a:cs typeface="メイリオ" pitchFamily="50" charset="-128"/>
              </a:rPr>
              <a:t>　仕訳データや支払データとして標準連携</a:t>
            </a:r>
            <a:endParaRPr lang="en-US" altLang="ja-JP" sz="1600">
              <a:solidFill>
                <a:srgbClr val="EE5500"/>
              </a:solidFill>
              <a:cs typeface="メイリオ" pitchFamily="50" charset="-128"/>
            </a:endParaRPr>
          </a:p>
          <a:p>
            <a:pPr>
              <a:lnSpc>
                <a:spcPct val="150000"/>
              </a:lnSpc>
              <a:buClr>
                <a:prstClr val="white">
                  <a:lumMod val="65000"/>
                </a:prstClr>
              </a:buClr>
              <a:defRPr/>
            </a:pPr>
            <a:r>
              <a:rPr lang="ja-JP" altLang="en-US" sz="1600">
                <a:solidFill>
                  <a:srgbClr val="EE5500"/>
                </a:solidFill>
                <a:cs typeface="メイリオ" pitchFamily="50" charset="-128"/>
              </a:rPr>
              <a:t>・送信前に仕訳チェックリストで</a:t>
            </a:r>
            <a:endParaRPr lang="en-US" altLang="ja-JP" sz="1600">
              <a:solidFill>
                <a:srgbClr val="EE5500"/>
              </a:solidFill>
              <a:cs typeface="メイリオ" pitchFamily="50" charset="-128"/>
            </a:endParaRPr>
          </a:p>
          <a:p>
            <a:pPr>
              <a:lnSpc>
                <a:spcPct val="150000"/>
              </a:lnSpc>
              <a:buClr>
                <a:prstClr val="white">
                  <a:lumMod val="65000"/>
                </a:prstClr>
              </a:buClr>
              <a:defRPr/>
            </a:pPr>
            <a:r>
              <a:rPr lang="ja-JP" altLang="en-US" sz="1600">
                <a:solidFill>
                  <a:srgbClr val="EE5500"/>
                </a:solidFill>
                <a:cs typeface="メイリオ" pitchFamily="50" charset="-128"/>
              </a:rPr>
              <a:t>　部門・科目・金額等の確認が可能</a:t>
            </a:r>
            <a:endParaRPr lang="en-US" altLang="ja-JP" sz="1600">
              <a:solidFill>
                <a:srgbClr val="EE5500"/>
              </a:solidFill>
              <a:cs typeface="メイリオ" pitchFamily="50" charset="-128"/>
            </a:endParaRPr>
          </a:p>
        </p:txBody>
      </p:sp>
      <p:grpSp>
        <p:nvGrpSpPr>
          <p:cNvPr id="9" name="グループ化 8">
            <a:extLst>
              <a:ext uri="{FF2B5EF4-FFF2-40B4-BE49-F238E27FC236}">
                <a16:creationId xmlns:a16="http://schemas.microsoft.com/office/drawing/2014/main" id="{2B7C1F40-66C4-030B-8EBC-54EB257654E8}"/>
              </a:ext>
            </a:extLst>
          </p:cNvPr>
          <p:cNvGrpSpPr/>
          <p:nvPr/>
        </p:nvGrpSpPr>
        <p:grpSpPr>
          <a:xfrm>
            <a:off x="4959660" y="2981815"/>
            <a:ext cx="503238" cy="465137"/>
            <a:chOff x="4968875" y="3725863"/>
            <a:chExt cx="503238" cy="465137"/>
          </a:xfrm>
          <a:solidFill>
            <a:srgbClr val="EE5500"/>
          </a:solidFill>
        </p:grpSpPr>
        <p:sp>
          <p:nvSpPr>
            <p:cNvPr id="10" name="Freeform 55">
              <a:extLst>
                <a:ext uri="{FF2B5EF4-FFF2-40B4-BE49-F238E27FC236}">
                  <a16:creationId xmlns:a16="http://schemas.microsoft.com/office/drawing/2014/main" id="{D2470CC0-2165-5D62-5244-9F566564B41E}"/>
                </a:ext>
              </a:extLst>
            </p:cNvPr>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0">
              <a:extLst>
                <a:ext uri="{FF2B5EF4-FFF2-40B4-BE49-F238E27FC236}">
                  <a16:creationId xmlns:a16="http://schemas.microsoft.com/office/drawing/2014/main" id="{BA856D78-F92F-835F-594C-E409C1DA6E9B}"/>
                </a:ext>
              </a:extLst>
            </p:cNvPr>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61">
              <a:extLst>
                <a:ext uri="{FF2B5EF4-FFF2-40B4-BE49-F238E27FC236}">
                  <a16:creationId xmlns:a16="http://schemas.microsoft.com/office/drawing/2014/main" id="{AAEB44ED-1433-FD83-AF9F-79AC8556DE88}"/>
                </a:ext>
              </a:extLst>
            </p:cNvPr>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Freeform 324">
            <a:extLst>
              <a:ext uri="{FF2B5EF4-FFF2-40B4-BE49-F238E27FC236}">
                <a16:creationId xmlns:a16="http://schemas.microsoft.com/office/drawing/2014/main" id="{C2A9A245-425D-F304-62C5-DFE55825A3B6}"/>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263497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a:t>新リース会計基準対応</a:t>
            </a:r>
            <a:endParaRPr kumimoji="1" lang="ja-JP" altLang="en-US"/>
          </a:p>
        </p:txBody>
      </p:sp>
      <p:sp>
        <p:nvSpPr>
          <p:cNvPr id="5" name="テキスト プレースホルダー 4"/>
          <p:cNvSpPr>
            <a:spLocks noGrp="1"/>
          </p:cNvSpPr>
          <p:nvPr>
            <p:ph type="body" sz="quarter" idx="16"/>
          </p:nvPr>
        </p:nvSpPr>
        <p:spPr/>
        <p:txBody>
          <a:bodyPr/>
          <a:lstStyle/>
          <a:p>
            <a:r>
              <a:rPr kumimoji="1" lang="ja-JP" altLang="en-US" sz="1800"/>
              <a:t>製品対応スケジュール</a:t>
            </a:r>
            <a:endParaRPr kumimoji="1" lang="ja-JP" altLang="en-US"/>
          </a:p>
        </p:txBody>
      </p:sp>
      <p:sp>
        <p:nvSpPr>
          <p:cNvPr id="25" name="スライド番号プレースホルダー 2"/>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78AE49ED-73EF-499C-8307-28EB0E7CF529}" type="slidenum">
              <a:rPr lang="ja-JP" altLang="en-US" smtClean="0">
                <a:solidFill>
                  <a:prstClr val="black">
                    <a:lumMod val="50000"/>
                    <a:lumOff val="50000"/>
                  </a:prstClr>
                </a:solidFill>
                <a:latin typeface="メイリオ"/>
                <a:ea typeface="メイリオ"/>
              </a:rPr>
              <a:pPr>
                <a:defRPr/>
              </a:pPr>
              <a:t>55</a:t>
            </a:fld>
            <a:endParaRPr lang="ja-JP" altLang="en-US"/>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a:t>202</a:t>
            </a:r>
            <a:r>
              <a:rPr lang="en-US" altLang="ja-JP" sz="900"/>
              <a:t>6</a:t>
            </a:r>
            <a:r>
              <a:rPr lang="ja-JP" altLang="en-US" sz="900"/>
              <a:t>/</a:t>
            </a:r>
            <a:r>
              <a:rPr lang="en-US" altLang="ja-JP" sz="900"/>
              <a:t>4</a:t>
            </a:r>
            <a:r>
              <a:rPr lang="ja-JP" altLang="en-US" sz="90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a:t>202</a:t>
            </a:r>
            <a:r>
              <a:rPr lang="en-US" altLang="ja-JP" sz="900"/>
              <a:t>7</a:t>
            </a:r>
            <a:r>
              <a:rPr lang="ja-JP" altLang="en-US" sz="900"/>
              <a:t>/</a:t>
            </a:r>
            <a:r>
              <a:rPr lang="en-US" altLang="ja-JP" sz="900"/>
              <a:t>4</a:t>
            </a:r>
            <a:r>
              <a:rPr lang="ja-JP" altLang="en-US" sz="90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a:t>202</a:t>
            </a:r>
            <a:r>
              <a:rPr lang="en-US" altLang="ja-JP" sz="900"/>
              <a:t>8</a:t>
            </a:r>
            <a:r>
              <a:rPr lang="ja-JP" altLang="en-US" sz="900"/>
              <a:t>/</a:t>
            </a:r>
            <a:r>
              <a:rPr lang="en-US" altLang="ja-JP" sz="900"/>
              <a:t>4</a:t>
            </a:r>
            <a:r>
              <a:rPr lang="ja-JP" altLang="en-US" sz="90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chemeClr val="tx1"/>
                </a:solidFill>
              </a:rPr>
              <a:t>改正前リース会計基準</a:t>
            </a:r>
            <a:endParaRPr kumimoji="1" lang="ja-JP" altLang="en-US" sz="120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b="1">
                <a:solidFill>
                  <a:srgbClr val="FF0000"/>
                </a:solidFill>
              </a:rPr>
              <a:t>202</a:t>
            </a:r>
            <a:r>
              <a:rPr lang="en-US" altLang="ja-JP" sz="1000" b="1">
                <a:solidFill>
                  <a:srgbClr val="FF0000"/>
                </a:solidFill>
              </a:rPr>
              <a:t>6</a:t>
            </a:r>
            <a:r>
              <a:rPr lang="ja-JP" altLang="en-US" sz="1000" b="1">
                <a:solidFill>
                  <a:srgbClr val="FF0000"/>
                </a:solidFill>
              </a:rPr>
              <a:t>/</a:t>
            </a:r>
            <a:r>
              <a:rPr lang="en-US" altLang="ja-JP" sz="1000" b="1">
                <a:solidFill>
                  <a:srgbClr val="FF0000"/>
                </a:solidFill>
              </a:rPr>
              <a:t>6/1</a:t>
            </a:r>
          </a:p>
          <a:p>
            <a:pPr algn="ctr"/>
            <a:r>
              <a:rPr lang="ja-JP" altLang="en-US" sz="1000" b="1">
                <a:solidFill>
                  <a:srgbClr val="FF0000"/>
                </a:solidFill>
              </a:rPr>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b="1">
                <a:solidFill>
                  <a:srgbClr val="FF0000"/>
                </a:solidFill>
              </a:rPr>
              <a:t>202</a:t>
            </a:r>
            <a:r>
              <a:rPr lang="en-US" altLang="ja-JP" sz="900" b="1">
                <a:solidFill>
                  <a:srgbClr val="FF0000"/>
                </a:solidFill>
              </a:rPr>
              <a:t>4</a:t>
            </a:r>
            <a:r>
              <a:rPr lang="ja-JP" altLang="en-US" sz="900" b="1">
                <a:solidFill>
                  <a:srgbClr val="FF0000"/>
                </a:solidFill>
              </a:rPr>
              <a:t>/</a:t>
            </a:r>
            <a:r>
              <a:rPr lang="en-US" altLang="ja-JP" sz="900" b="1">
                <a:solidFill>
                  <a:srgbClr val="FF0000"/>
                </a:solidFill>
              </a:rPr>
              <a:t>12/19</a:t>
            </a:r>
            <a:endParaRPr lang="ja-JP" altLang="en-US" sz="900" b="1">
              <a:solidFill>
                <a:srgbClr val="FF0000"/>
              </a:solidFill>
            </a:endParaRPr>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a:solidFill>
                  <a:srgbClr val="000000"/>
                </a:solidFill>
              </a:rPr>
              <a:t>2027年4月1日以降開始する</a:t>
            </a:r>
            <a:endParaRPr lang="en-US" altLang="ja-JP" sz="800">
              <a:solidFill>
                <a:srgbClr val="000000"/>
              </a:solidFill>
            </a:endParaRPr>
          </a:p>
          <a:p>
            <a:r>
              <a:rPr lang="ja-JP" altLang="en-US" sz="800">
                <a:solidFill>
                  <a:srgbClr val="000000"/>
                </a:solidFill>
              </a:rPr>
              <a:t>連結会計年度及び事業年度の</a:t>
            </a:r>
            <a:endParaRPr lang="en-US" altLang="ja-JP" sz="800">
              <a:solidFill>
                <a:srgbClr val="000000"/>
              </a:solidFill>
            </a:endParaRPr>
          </a:p>
          <a:p>
            <a:r>
              <a:rPr lang="ja-JP" altLang="en-US" sz="80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err="1">
                <a:solidFill>
                  <a:srgbClr val="FF0000"/>
                </a:solidFill>
              </a:rPr>
              <a:t>SuperStream</a:t>
            </a:r>
            <a:r>
              <a:rPr kumimoji="1" lang="en-US" altLang="ja-JP" sz="1050" b="1">
                <a:solidFill>
                  <a:srgbClr val="FF0000"/>
                </a:solidFill>
              </a:rPr>
              <a:t>-NX(</a:t>
            </a:r>
            <a:r>
              <a:rPr lang="en-US" altLang="ja-JP" sz="1050" b="1">
                <a:solidFill>
                  <a:srgbClr val="FF0000"/>
                </a:solidFill>
              </a:rPr>
              <a:t>V2.9)</a:t>
            </a:r>
            <a:endParaRPr kumimoji="1" lang="en-US" altLang="ja-JP" sz="1050" b="1">
              <a:solidFill>
                <a:srgbClr val="FF0000"/>
              </a:solidFill>
            </a:endParaRPr>
          </a:p>
          <a:p>
            <a:pPr algn="ctr"/>
            <a:r>
              <a:rPr kumimoji="1" lang="ja-JP" altLang="en-US" sz="1050" b="1">
                <a:solidFill>
                  <a:srgbClr val="FF0000"/>
                </a:solidFill>
              </a:rPr>
              <a:t>新リース会計基準対応</a:t>
            </a:r>
            <a:endParaRPr kumimoji="1" lang="en-US" altLang="ja-JP" sz="1050" b="1">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a:solidFill>
                  <a:srgbClr val="000000"/>
                </a:solidFill>
              </a:rPr>
              <a:t>新リース会計基準</a:t>
            </a:r>
            <a:endParaRPr kumimoji="1" lang="en-US" altLang="ja-JP" sz="1050">
              <a:solidFill>
                <a:srgbClr val="000000"/>
              </a:solidFill>
            </a:endParaRPr>
          </a:p>
          <a:p>
            <a:pPr algn="ctr"/>
            <a:r>
              <a:rPr lang="ja-JP" altLang="en-US" sz="1050">
                <a:solidFill>
                  <a:srgbClr val="000000"/>
                </a:solidFill>
              </a:rPr>
              <a:t>適用開始</a:t>
            </a:r>
            <a:endParaRPr kumimoji="1" lang="ja-JP" altLang="en-US" sz="105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b="1">
                  <a:solidFill>
                    <a:srgbClr val="FF0000"/>
                  </a:solidFill>
                </a:rPr>
                <a:t>新リース会計基準</a:t>
              </a:r>
              <a:endParaRPr kumimoji="1" lang="en-US" altLang="ja-JP" sz="1050" b="1">
                <a:solidFill>
                  <a:srgbClr val="FF0000"/>
                </a:solidFill>
              </a:endParaRPr>
            </a:p>
            <a:p>
              <a:pPr algn="ctr"/>
              <a:r>
                <a:rPr lang="ja-JP" altLang="en-US" sz="1050" b="1">
                  <a:solidFill>
                    <a:srgbClr val="FF0000"/>
                  </a:solidFill>
                </a:rPr>
                <a:t>影響額試算ツール提供</a:t>
              </a:r>
              <a:endParaRPr kumimoji="1" lang="ja-JP" altLang="en-US" sz="1050" b="1">
                <a:solidFill>
                  <a:srgbClr val="FF0000"/>
                </a:solidFill>
              </a:endParaRPr>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a:t>202</a:t>
            </a:r>
            <a:r>
              <a:rPr lang="en-US" altLang="ja-JP" sz="900"/>
              <a:t>5</a:t>
            </a:r>
            <a:r>
              <a:rPr lang="ja-JP" altLang="en-US" sz="900"/>
              <a:t>/</a:t>
            </a:r>
            <a:r>
              <a:rPr lang="en-US" altLang="ja-JP" sz="900"/>
              <a:t>4</a:t>
            </a:r>
            <a:r>
              <a:rPr lang="ja-JP" altLang="en-US" sz="90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a:solidFill>
                  <a:srgbClr val="000000"/>
                </a:solidFill>
              </a:rPr>
              <a:t>早期適用</a:t>
            </a:r>
            <a:endParaRPr kumimoji="1" lang="ja-JP" altLang="en-US" sz="105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err="1"/>
              <a:t>SuperStream</a:t>
            </a:r>
            <a:r>
              <a:rPr kumimoji="1" lang="en-US" altLang="ja-JP"/>
              <a:t>-NX</a:t>
            </a:r>
            <a:r>
              <a:rPr kumimoji="1" lang="ja-JP" altLang="en-US"/>
              <a:t>では</a:t>
            </a:r>
            <a:r>
              <a:rPr lang="ja-JP" altLang="en-US"/>
              <a:t>現在影響額試算ツールをご提供しております</a:t>
            </a:r>
            <a:endParaRPr kumimoji="1" lang="en-US" altLang="ja-JP"/>
          </a:p>
          <a:p>
            <a:pPr>
              <a:lnSpc>
                <a:spcPts val="1500"/>
              </a:lnSpc>
            </a:pPr>
            <a:r>
              <a:rPr kumimoji="1" lang="ja-JP" altLang="en-US"/>
              <a:t>新リース会計基準へ正式対応は</a:t>
            </a:r>
            <a:r>
              <a:rPr kumimoji="1" lang="en-US" altLang="ja-JP"/>
              <a:t>2026-06-01</a:t>
            </a:r>
            <a:r>
              <a:rPr kumimoji="1" lang="ja-JP" altLang="en-US"/>
              <a:t>版（</a:t>
            </a:r>
            <a:r>
              <a:rPr kumimoji="1" lang="en-US" altLang="ja-JP"/>
              <a:t>V2.9</a:t>
            </a:r>
            <a:r>
              <a:rPr kumimoji="1" lang="ja-JP" altLang="en-US"/>
              <a:t>）を予定しています</a:t>
            </a:r>
            <a:endParaRPr kumimoji="1" lang="en-US" altLang="ja-JP"/>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a:solidFill>
                  <a:srgbClr val="FF0000"/>
                </a:solidFill>
              </a:rPr>
              <a:t>202</a:t>
            </a:r>
            <a:r>
              <a:rPr lang="en-US" altLang="ja-JP" sz="1000" b="1">
                <a:solidFill>
                  <a:srgbClr val="FF0000"/>
                </a:solidFill>
              </a:rPr>
              <a:t>6</a:t>
            </a:r>
            <a:r>
              <a:rPr lang="ja-JP" altLang="en-US" sz="1000" b="1">
                <a:solidFill>
                  <a:srgbClr val="FF0000"/>
                </a:solidFill>
              </a:rPr>
              <a:t>/</a:t>
            </a:r>
            <a:r>
              <a:rPr lang="en-US" altLang="ja-JP" sz="1000" b="1">
                <a:solidFill>
                  <a:srgbClr val="FF0000"/>
                </a:solidFill>
              </a:rPr>
              <a:t>11(</a:t>
            </a:r>
            <a:r>
              <a:rPr lang="ja-JP" altLang="en-US" sz="1000" b="1">
                <a:solidFill>
                  <a:srgbClr val="FF0000"/>
                </a:solidFill>
              </a:rPr>
              <a:t>予定</a:t>
            </a:r>
            <a:r>
              <a:rPr lang="en-US" altLang="ja-JP" sz="1000" b="1">
                <a:solidFill>
                  <a:srgbClr val="FF0000"/>
                </a:solidFill>
              </a:rPr>
              <a:t>)</a:t>
            </a:r>
          </a:p>
          <a:p>
            <a:pPr algn="ctr"/>
            <a:r>
              <a:rPr lang="ja-JP" altLang="en-US" sz="1000" b="1">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a:t>フェーズ１</a:t>
            </a:r>
            <a:endParaRPr kumimoji="1" lang="en-US" altLang="ja-JP" sz="1400" b="1"/>
          </a:p>
          <a:p>
            <a:pPr algn="ctr"/>
            <a:r>
              <a:rPr kumimoji="1" lang="ja-JP" altLang="en-US" sz="1400"/>
              <a:t>新リース会計基準の</a:t>
            </a:r>
            <a:endParaRPr kumimoji="1" lang="en-US" altLang="ja-JP" sz="1400"/>
          </a:p>
          <a:p>
            <a:pPr algn="ctr"/>
            <a:r>
              <a:rPr kumimoji="1" lang="ja-JP" altLang="en-US" sz="140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a:t>フェーズ２</a:t>
            </a:r>
            <a:endParaRPr kumimoji="1" lang="en-US" altLang="ja-JP" sz="1400" b="1"/>
          </a:p>
          <a:p>
            <a:pPr algn="ctr"/>
            <a:r>
              <a:rPr lang="ja-JP" altLang="en-US" sz="1400"/>
              <a:t>新規帳票の追加</a:t>
            </a:r>
            <a:endParaRPr lang="en-US" altLang="ja-JP" sz="1400"/>
          </a:p>
          <a:p>
            <a:pPr algn="ctr"/>
            <a:r>
              <a:rPr kumimoji="1" lang="ja-JP" altLang="en-US" sz="1400"/>
              <a:t>その他リース機能追加</a:t>
            </a:r>
            <a:endParaRPr kumimoji="1" lang="en-US" altLang="ja-JP" sz="1400"/>
          </a:p>
        </p:txBody>
      </p:sp>
    </p:spTree>
    <p:extLst>
      <p:ext uri="{BB962C8B-B14F-4D97-AF65-F5344CB8AC3E}">
        <p14:creationId xmlns:p14="http://schemas.microsoft.com/office/powerpoint/2010/main" val="202954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a:t>新リース会計基準対応</a:t>
            </a: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p:txBody>
          <a:bodyPr/>
          <a:lstStyle/>
          <a:p>
            <a:r>
              <a:rPr kumimoji="1" lang="ja-JP" altLang="en-US"/>
              <a:t>新リース会計基準に従い、影響額試算ツールを提供しています。</a:t>
            </a:r>
            <a:endParaRPr kumimoji="1" lang="en-US" altLang="ja-JP"/>
          </a:p>
          <a:p>
            <a:r>
              <a:rPr kumimoji="1" lang="ja-JP" altLang="en-US"/>
              <a:t>現存の</a:t>
            </a:r>
            <a:r>
              <a:rPr lang="ja-JP" altLang="en-US" sz="1600"/>
              <a:t>「使用権判定していないリース契約物件（賃貸借リース）」</a:t>
            </a:r>
            <a:r>
              <a:rPr kumimoji="1" lang="ja-JP" altLang="en-US"/>
              <a:t>を入力し計算することで、適用初年度の</a:t>
            </a:r>
            <a:r>
              <a:rPr kumimoji="1" lang="en-US" altLang="ja-JP"/>
              <a:t>B/S</a:t>
            </a:r>
            <a:r>
              <a:rPr kumimoji="1" lang="ja-JP" altLang="en-US"/>
              <a:t>、</a:t>
            </a:r>
            <a:r>
              <a:rPr kumimoji="1" lang="en-US" altLang="ja-JP"/>
              <a:t>P/L</a:t>
            </a:r>
            <a:r>
              <a:rPr kumimoji="1" lang="ja-JP" altLang="en-US"/>
              <a:t>への影響額を確認できます。</a:t>
            </a: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a:t>新リース会計基準影響額試算ツール</a:t>
            </a:r>
            <a:endParaRPr lang="en-US" altLang="ja-JP" sz="900"/>
          </a:p>
          <a:p>
            <a:pPr algn="ctr"/>
            <a:r>
              <a:rPr lang="ja-JP" altLang="en-US" sz="900"/>
              <a:t>データ変換処理・計算処理</a:t>
            </a:r>
            <a:endParaRPr lang="en-US" altLang="ja-JP" sz="900"/>
          </a:p>
        </p:txBody>
      </p:sp>
      <p:pic>
        <p:nvPicPr>
          <p:cNvPr id="41" name="図 40">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1583" y="4350587"/>
            <a:ext cx="487406"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a:t>オフバランスの</a:t>
            </a:r>
            <a:endParaRPr lang="en-US" altLang="ja-JP" sz="800"/>
          </a:p>
          <a:p>
            <a:pPr algn="ctr"/>
            <a:r>
              <a:rPr kumimoji="1" lang="ja-JP" altLang="en-US" sz="80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a:t>賃貸借不動産</a:t>
            </a:r>
            <a:endParaRPr kumimoji="1" lang="ja-JP" altLang="en-US" sz="80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a:t>営業車両</a:t>
            </a:r>
            <a:endParaRPr kumimoji="1" lang="ja-JP" altLang="en-US" sz="80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a:t>登録済賃貸借リース</a:t>
            </a:r>
            <a:endParaRPr kumimoji="1" lang="ja-JP" altLang="en-US" sz="80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a:t>適用開始日、使用権資産の計上方法、割引計算利子率の他、</a:t>
            </a:r>
            <a:endParaRPr lang="en-US" altLang="ja-JP" sz="900"/>
          </a:p>
          <a:p>
            <a:pPr algn="ctr"/>
            <a:r>
              <a:rPr lang="ja-JP" altLang="en-US" sz="900"/>
              <a:t>対象の台帳</a:t>
            </a:r>
            <a:r>
              <a:rPr lang="en-US" altLang="ja-JP" sz="900"/>
              <a:t>(</a:t>
            </a:r>
            <a:r>
              <a:rPr lang="ja-JP" altLang="en-US" sz="900"/>
              <a:t>会計</a:t>
            </a:r>
            <a:r>
              <a:rPr lang="en-US" altLang="ja-JP" sz="900"/>
              <a:t>/IFRS/</a:t>
            </a:r>
            <a:r>
              <a:rPr lang="ja-JP" altLang="en-US" sz="900"/>
              <a:t>その他</a:t>
            </a:r>
            <a:r>
              <a:rPr lang="en-US" altLang="ja-JP" sz="900"/>
              <a:t>)</a:t>
            </a:r>
            <a:r>
              <a:rPr lang="ja-JP" altLang="en-US" sz="90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a:t>Excel</a:t>
            </a:r>
            <a:endParaRPr kumimoji="1" lang="ja-JP" altLang="en-US" sz="100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a:t>新リース会計基準適用時の</a:t>
            </a:r>
            <a:endParaRPr lang="en-US" altLang="ja-JP" sz="800"/>
          </a:p>
          <a:p>
            <a:pPr algn="ctr"/>
            <a:r>
              <a:rPr lang="ja-JP" altLang="en-US" sz="800"/>
              <a:t>各計上額が確認可能</a:t>
            </a:r>
            <a:endParaRPr kumimoji="1" lang="ja-JP" altLang="en-US" sz="80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a:t>計算結果</a:t>
            </a:r>
            <a:endParaRPr lang="en-US" altLang="ja-JP" sz="90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a:t>使用権資産額　</a:t>
            </a:r>
            <a:r>
              <a:rPr kumimoji="1" lang="en-US" altLang="ja-JP" sz="800"/>
              <a:t>×××</a:t>
            </a:r>
          </a:p>
          <a:p>
            <a:r>
              <a:rPr lang="ja-JP" altLang="en-US" sz="800"/>
              <a:t>リース負債額　</a:t>
            </a:r>
            <a:r>
              <a:rPr lang="en-US" altLang="ja-JP" sz="800"/>
              <a:t>×××</a:t>
            </a:r>
          </a:p>
          <a:p>
            <a:r>
              <a:rPr kumimoji="1" lang="ja-JP" altLang="en-US" sz="800"/>
              <a:t>利息額　　　　</a:t>
            </a:r>
            <a:r>
              <a:rPr kumimoji="1" lang="en-US" altLang="ja-JP" sz="800"/>
              <a:t>×</a:t>
            </a:r>
            <a:r>
              <a:rPr lang="en-US" altLang="ja-JP" sz="800"/>
              <a:t>××</a:t>
            </a:r>
          </a:p>
          <a:p>
            <a:r>
              <a:rPr kumimoji="1" lang="ja-JP" altLang="en-US" sz="800"/>
              <a:t>消費税負債額　</a:t>
            </a:r>
            <a:r>
              <a:rPr kumimoji="1" lang="en-US" altLang="ja-JP" sz="800"/>
              <a:t>×××</a:t>
            </a:r>
          </a:p>
          <a:p>
            <a:r>
              <a:rPr lang="ja-JP" altLang="en-US" sz="800"/>
              <a:t>利益剰余金　　</a:t>
            </a:r>
            <a:r>
              <a:rPr lang="en-US" altLang="ja-JP" sz="800"/>
              <a:t>×××</a:t>
            </a:r>
            <a:endParaRPr kumimoji="1" lang="ja-JP" altLang="en-US" sz="80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a:t>１</a:t>
            </a:r>
            <a:r>
              <a:rPr lang="en-US" altLang="ja-JP" sz="1400"/>
              <a:t>.</a:t>
            </a:r>
            <a:r>
              <a:rPr kumimoji="1" lang="ja-JP" altLang="en-US" sz="1400"/>
              <a:t>割引計算利子率を変えることにより、</a:t>
            </a:r>
            <a:r>
              <a:rPr kumimoji="1" lang="ja-JP" altLang="en-US" sz="1400" b="1">
                <a:solidFill>
                  <a:srgbClr val="EE5500"/>
                </a:solidFill>
              </a:rPr>
              <a:t>複数パターンのシミュレーション</a:t>
            </a:r>
            <a:r>
              <a:rPr kumimoji="1" lang="ja-JP" altLang="en-US" sz="140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a:t>２</a:t>
            </a:r>
            <a:r>
              <a:rPr lang="en-US" altLang="ja-JP" sz="1400"/>
              <a:t>.</a:t>
            </a:r>
            <a:r>
              <a:rPr lang="ja-JP" altLang="en-US" sz="1400" b="1">
                <a:solidFill>
                  <a:srgbClr val="EE5500"/>
                </a:solidFill>
              </a:rPr>
              <a:t>任意の集計項目</a:t>
            </a:r>
            <a:r>
              <a:rPr lang="ja-JP" altLang="en-US" sz="1400"/>
              <a:t>の設定が可能（最大</a:t>
            </a:r>
            <a:r>
              <a:rPr lang="en-US" altLang="ja-JP" sz="1400"/>
              <a:t>5</a:t>
            </a:r>
            <a:r>
              <a:rPr lang="ja-JP" altLang="en-US" sz="1400"/>
              <a:t>つ）</a:t>
            </a:r>
            <a:endParaRPr lang="en-US" altLang="ja-JP" sz="140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a:t>３</a:t>
            </a:r>
            <a:r>
              <a:rPr lang="en-US" altLang="ja-JP" sz="1400"/>
              <a:t>. </a:t>
            </a:r>
            <a:r>
              <a:rPr lang="en-US" altLang="ja-JP" sz="1400" err="1"/>
              <a:t>SuperStream</a:t>
            </a:r>
            <a:r>
              <a:rPr lang="en-US" altLang="ja-JP" sz="1400"/>
              <a:t>-NX</a:t>
            </a:r>
            <a:r>
              <a:rPr lang="ja-JP" altLang="en-US" sz="1400"/>
              <a:t>固定資産管理を</a:t>
            </a:r>
            <a:r>
              <a:rPr lang="ja-JP" altLang="en-US" sz="1400" b="1">
                <a:solidFill>
                  <a:srgbClr val="EE5500"/>
                </a:solidFill>
              </a:rPr>
              <a:t>未購入／未使用</a:t>
            </a:r>
            <a:r>
              <a:rPr lang="ja-JP" altLang="en-US" sz="1400"/>
              <a:t>でも、利用可能</a:t>
            </a:r>
            <a:endParaRPr lang="en-US" altLang="ja-JP" sz="140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a:solidFill>
                  <a:schemeClr val="accent6"/>
                </a:solidFill>
                <a:latin typeface="メイリオ" panose="020B0604030504040204" pitchFamily="50" charset="-128"/>
                <a:ea typeface="メイリオ" panose="020B0604030504040204" pitchFamily="50" charset="-128"/>
              </a:rPr>
              <a:t>Point</a:t>
            </a:r>
            <a:r>
              <a:rPr lang="ja-JP" altLang="en-US" b="1">
                <a:solidFill>
                  <a:schemeClr val="accent6"/>
                </a:solidFill>
                <a:latin typeface="メイリオ" panose="020B0604030504040204" pitchFamily="50" charset="-128"/>
                <a:ea typeface="メイリオ" panose="020B0604030504040204" pitchFamily="50" charset="-128"/>
              </a:rPr>
              <a:t>！</a:t>
            </a:r>
            <a:endParaRPr lang="en-US" altLang="ja-JP" b="1" i="0" u="none" strike="noStrike">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a:t>４</a:t>
            </a:r>
            <a:r>
              <a:rPr lang="en-US" altLang="ja-JP" sz="1400"/>
              <a:t>.</a:t>
            </a:r>
            <a:r>
              <a:rPr kumimoji="1" lang="en-US" altLang="ja-JP" sz="1400" b="1">
                <a:solidFill>
                  <a:srgbClr val="EE5500"/>
                </a:solidFill>
              </a:rPr>
              <a:t>SuperStream-NX</a:t>
            </a:r>
            <a:r>
              <a:rPr lang="ja-JP" altLang="en-US" sz="1400" b="1">
                <a:solidFill>
                  <a:srgbClr val="EE5500"/>
                </a:solidFill>
              </a:rPr>
              <a:t>固定資産管理</a:t>
            </a:r>
            <a:r>
              <a:rPr lang="ja-JP" altLang="en-US" sz="1400"/>
              <a:t>と</a:t>
            </a:r>
            <a:r>
              <a:rPr lang="ja-JP" altLang="en-US" sz="1400" b="1">
                <a:solidFill>
                  <a:srgbClr val="EE5500"/>
                </a:solidFill>
              </a:rPr>
              <a:t>連携</a:t>
            </a:r>
            <a:r>
              <a:rPr lang="ja-JP" altLang="en-US" sz="1400"/>
              <a:t>し情報取得が可能（データ変換ツール）</a:t>
            </a:r>
            <a:endParaRPr lang="en-US" altLang="ja-JP" sz="1400"/>
          </a:p>
        </p:txBody>
      </p:sp>
    </p:spTree>
    <p:extLst>
      <p:ext uri="{BB962C8B-B14F-4D97-AF65-F5344CB8AC3E}">
        <p14:creationId xmlns:p14="http://schemas.microsoft.com/office/powerpoint/2010/main" val="2331653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D1F13-5F98-5B1A-12F8-DCA81201DBEB}"/>
              </a:ext>
            </a:extLst>
          </p:cNvPr>
          <p:cNvSpPr>
            <a:spLocks noGrp="1"/>
          </p:cNvSpPr>
          <p:nvPr>
            <p:ph type="title"/>
          </p:nvPr>
        </p:nvSpPr>
        <p:spPr/>
        <p:txBody>
          <a:bodyPr/>
          <a:lstStyle/>
          <a:p>
            <a:r>
              <a:rPr kumimoji="1" lang="ja-JP" altLang="en-US"/>
              <a:t>実装予定機能</a:t>
            </a:r>
          </a:p>
        </p:txBody>
      </p:sp>
      <p:sp>
        <p:nvSpPr>
          <p:cNvPr id="3" name="テキスト プレースホルダー 2">
            <a:extLst>
              <a:ext uri="{FF2B5EF4-FFF2-40B4-BE49-F238E27FC236}">
                <a16:creationId xmlns:a16="http://schemas.microsoft.com/office/drawing/2014/main" id="{DBE08B7D-FE22-7039-FDA2-8025B40972AD}"/>
              </a:ext>
            </a:extLst>
          </p:cNvPr>
          <p:cNvSpPr>
            <a:spLocks noGrp="1"/>
          </p:cNvSpPr>
          <p:nvPr>
            <p:ph type="body" sz="quarter" idx="16"/>
          </p:nvPr>
        </p:nvSpPr>
        <p:spPr/>
        <p:txBody>
          <a:bodyPr/>
          <a:lstStyle/>
          <a:p>
            <a:r>
              <a:rPr kumimoji="1" lang="ja-JP" altLang="en-US" sz="1800" b="1" i="0" u="none" strike="noStrike" kern="1200" cap="none" spc="0" normalizeH="0" baseline="0" noProof="0">
                <a:ln>
                  <a:noFill/>
                </a:ln>
                <a:solidFill>
                  <a:srgbClr val="008CCF"/>
                </a:solidFill>
                <a:effectLst/>
                <a:uLnTx/>
                <a:uFillTx/>
                <a:latin typeface="メイリオ"/>
                <a:ea typeface="メイリオ"/>
                <a:cs typeface="+mj-cs"/>
              </a:rPr>
              <a:t>借手リース会計処理フロー全体像</a:t>
            </a:r>
            <a:endParaRPr kumimoji="1" lang="ja-JP" altLang="en-US"/>
          </a:p>
        </p:txBody>
      </p:sp>
      <p:sp>
        <p:nvSpPr>
          <p:cNvPr id="4" name="テキスト プレースホルダー 3">
            <a:extLst>
              <a:ext uri="{FF2B5EF4-FFF2-40B4-BE49-F238E27FC236}">
                <a16:creationId xmlns:a16="http://schemas.microsoft.com/office/drawing/2014/main" id="{60FE53D6-3B1D-B42A-3E2E-1703C87C78ED}"/>
              </a:ext>
            </a:extLst>
          </p:cNvPr>
          <p:cNvSpPr>
            <a:spLocks noGrp="1"/>
          </p:cNvSpPr>
          <p:nvPr>
            <p:ph type="body" sz="quarter" idx="17"/>
          </p:nvPr>
        </p:nvSpPr>
        <p:spPr/>
        <p:txBody>
          <a:bodyPr/>
          <a:lstStyle/>
          <a:p>
            <a:r>
              <a:rPr kumimoji="1" lang="en-US" altLang="ja-JP" err="1"/>
              <a:t>SuperStream</a:t>
            </a:r>
            <a:r>
              <a:rPr kumimoji="1" lang="en-US" altLang="ja-JP"/>
              <a:t>-NX</a:t>
            </a:r>
            <a:r>
              <a:rPr lang="ja-JP" altLang="en-US"/>
              <a:t>のリース資産管理</a:t>
            </a:r>
            <a:r>
              <a:rPr kumimoji="1" lang="ja-JP" altLang="en-US"/>
              <a:t>では、新リース会計基準に則したリース契約の入力業務や自動仕訳、開示情報の出力をサポートし効率化を実現します</a:t>
            </a:r>
          </a:p>
          <a:p>
            <a:endParaRPr kumimoji="1" lang="ja-JP" altLang="en-US"/>
          </a:p>
        </p:txBody>
      </p:sp>
      <p:sp>
        <p:nvSpPr>
          <p:cNvPr id="5" name="スライド番号プレースホルダー 4">
            <a:extLst>
              <a:ext uri="{FF2B5EF4-FFF2-40B4-BE49-F238E27FC236}">
                <a16:creationId xmlns:a16="http://schemas.microsoft.com/office/drawing/2014/main" id="{639F35C4-1C99-558B-5B79-E11DE24AA1BD}"/>
              </a:ext>
            </a:extLst>
          </p:cNvPr>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47B8458C-77C0-80CF-B289-4BFE113F153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234A6454-7652-69CD-9771-1EDC450DD107}"/>
              </a:ext>
            </a:extLst>
          </p:cNvPr>
          <p:cNvSpPr/>
          <p:nvPr/>
        </p:nvSpPr>
        <p:spPr>
          <a:xfrm>
            <a:off x="1163360" y="1431346"/>
            <a:ext cx="1404000" cy="1584000"/>
          </a:xfrm>
          <a:prstGeom prst="rect">
            <a:avLst/>
          </a:prstGeom>
          <a:no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9" name="直線コネクタ 8">
            <a:extLst>
              <a:ext uri="{FF2B5EF4-FFF2-40B4-BE49-F238E27FC236}">
                <a16:creationId xmlns:a16="http://schemas.microsoft.com/office/drawing/2014/main" id="{4961EA90-24A4-5EC0-99FE-B017C759C5DA}"/>
              </a:ext>
            </a:extLst>
          </p:cNvPr>
          <p:cNvCxnSpPr>
            <a:cxnSpLocks/>
            <a:stCxn id="8" idx="0"/>
            <a:endCxn id="8" idx="2"/>
          </p:cNvCxnSpPr>
          <p:nvPr/>
        </p:nvCxnSpPr>
        <p:spPr>
          <a:xfrm>
            <a:off x="1865360" y="1431346"/>
            <a:ext cx="0" cy="15840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D88A956-5ACC-0512-115F-155F9E29A179}"/>
              </a:ext>
            </a:extLst>
          </p:cNvPr>
          <p:cNvCxnSpPr>
            <a:cxnSpLocks/>
            <a:stCxn id="8" idx="1"/>
          </p:cNvCxnSpPr>
          <p:nvPr/>
        </p:nvCxnSpPr>
        <p:spPr>
          <a:xfrm>
            <a:off x="1163360" y="2223346"/>
            <a:ext cx="140400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3F0F85E-9B5D-C5F0-D605-B7F34494BBB9}"/>
              </a:ext>
            </a:extLst>
          </p:cNvPr>
          <p:cNvSpPr/>
          <p:nvPr/>
        </p:nvSpPr>
        <p:spPr>
          <a:xfrm>
            <a:off x="1234491" y="1506282"/>
            <a:ext cx="1260000" cy="14400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a:solidFill>
                <a:schemeClr val="bg1"/>
              </a:solidFill>
            </a:endParaRPr>
          </a:p>
          <a:p>
            <a:pPr algn="ctr"/>
            <a:endParaRPr lang="en-US" altLang="ja-JP" sz="1200">
              <a:solidFill>
                <a:schemeClr val="bg1"/>
              </a:solidFill>
            </a:endParaRPr>
          </a:p>
          <a:p>
            <a:pPr algn="ctr"/>
            <a:endParaRPr lang="en-US" altLang="ja-JP" sz="1200">
              <a:solidFill>
                <a:schemeClr val="bg1"/>
              </a:solidFill>
            </a:endParaRPr>
          </a:p>
          <a:p>
            <a:pPr algn="ctr"/>
            <a:endParaRPr lang="en-US" altLang="ja-JP" sz="1200">
              <a:solidFill>
                <a:schemeClr val="bg1"/>
              </a:solidFill>
            </a:endParaRPr>
          </a:p>
          <a:p>
            <a:pPr algn="ctr"/>
            <a:r>
              <a:rPr lang="ja-JP" altLang="en-US" sz="1200">
                <a:solidFill>
                  <a:schemeClr val="bg1"/>
                </a:solidFill>
              </a:rPr>
              <a:t>リースの識別</a:t>
            </a:r>
            <a:r>
              <a:rPr lang="en-US" altLang="ja-JP" sz="1200">
                <a:solidFill>
                  <a:schemeClr val="bg1"/>
                </a:solidFill>
              </a:rPr>
              <a:t>※</a:t>
            </a:r>
            <a:endParaRPr kumimoji="1" lang="ja-JP" altLang="en-US" sz="1200">
              <a:solidFill>
                <a:schemeClr val="bg1"/>
              </a:solidFill>
            </a:endParaRPr>
          </a:p>
        </p:txBody>
      </p:sp>
      <p:grpSp>
        <p:nvGrpSpPr>
          <p:cNvPr id="12" name="グループ化 11">
            <a:extLst>
              <a:ext uri="{FF2B5EF4-FFF2-40B4-BE49-F238E27FC236}">
                <a16:creationId xmlns:a16="http://schemas.microsoft.com/office/drawing/2014/main" id="{EFA973F9-F111-CB68-CF05-1762EF810FC7}"/>
              </a:ext>
            </a:extLst>
          </p:cNvPr>
          <p:cNvGrpSpPr/>
          <p:nvPr/>
        </p:nvGrpSpPr>
        <p:grpSpPr>
          <a:xfrm>
            <a:off x="1170287" y="1518578"/>
            <a:ext cx="504000" cy="375406"/>
            <a:chOff x="1151620" y="2247714"/>
            <a:chExt cx="576064" cy="450537"/>
          </a:xfrm>
        </p:grpSpPr>
        <p:sp>
          <p:nvSpPr>
            <p:cNvPr id="13" name="楕円 12">
              <a:extLst>
                <a:ext uri="{FF2B5EF4-FFF2-40B4-BE49-F238E27FC236}">
                  <a16:creationId xmlns:a16="http://schemas.microsoft.com/office/drawing/2014/main" id="{9837A93A-CA5A-A456-2C0E-1F3D05F3E40A}"/>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14" name="テキスト ボックス 13">
              <a:extLst>
                <a:ext uri="{FF2B5EF4-FFF2-40B4-BE49-F238E27FC236}">
                  <a16:creationId xmlns:a16="http://schemas.microsoft.com/office/drawing/2014/main" id="{F1F8A3FB-8B75-3ACB-AA51-43E02197710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1</a:t>
              </a:r>
              <a:endParaRPr kumimoji="1" lang="ja-JP" altLang="en-US" sz="1600">
                <a:solidFill>
                  <a:schemeClr val="bg1"/>
                </a:solidFill>
              </a:endParaRPr>
            </a:p>
          </p:txBody>
        </p:sp>
      </p:grpSp>
      <p:sp>
        <p:nvSpPr>
          <p:cNvPr id="16" name="正方形/長方形 15">
            <a:extLst>
              <a:ext uri="{FF2B5EF4-FFF2-40B4-BE49-F238E27FC236}">
                <a16:creationId xmlns:a16="http://schemas.microsoft.com/office/drawing/2014/main" id="{F842504F-DBB3-A541-C0C0-14A0CA8B0EA8}"/>
              </a:ext>
            </a:extLst>
          </p:cNvPr>
          <p:cNvSpPr/>
          <p:nvPr/>
        </p:nvSpPr>
        <p:spPr>
          <a:xfrm>
            <a:off x="2909632"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17" name="直線コネクタ 16">
            <a:extLst>
              <a:ext uri="{FF2B5EF4-FFF2-40B4-BE49-F238E27FC236}">
                <a16:creationId xmlns:a16="http://schemas.microsoft.com/office/drawing/2014/main" id="{0D8ABB4D-887F-7F4B-D84D-9C5C614F7018}"/>
              </a:ext>
            </a:extLst>
          </p:cNvPr>
          <p:cNvCxnSpPr>
            <a:cxnSpLocks/>
            <a:stCxn id="16" idx="0"/>
            <a:endCxn id="16" idx="2"/>
          </p:cNvCxnSpPr>
          <p:nvPr/>
        </p:nvCxnSpPr>
        <p:spPr>
          <a:xfrm>
            <a:off x="3611632"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F2C962A-D291-3DE6-55A0-B2CDE262E94D}"/>
              </a:ext>
            </a:extLst>
          </p:cNvPr>
          <p:cNvCxnSpPr>
            <a:cxnSpLocks/>
            <a:stCxn id="16" idx="1"/>
          </p:cNvCxnSpPr>
          <p:nvPr/>
        </p:nvCxnSpPr>
        <p:spPr>
          <a:xfrm>
            <a:off x="2909632"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25CA0BC-ACE7-D1F8-9028-E1640529CCCA}"/>
              </a:ext>
            </a:extLst>
          </p:cNvPr>
          <p:cNvSpPr/>
          <p:nvPr/>
        </p:nvSpPr>
        <p:spPr>
          <a:xfrm>
            <a:off x="2980763"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endParaRPr>
          </a:p>
          <a:p>
            <a:pPr algn="ctr"/>
            <a:endParaRPr kumimoji="1" lang="en-US" altLang="ja-JP" sz="1200">
              <a:solidFill>
                <a:schemeClr val="bg1"/>
              </a:solidFill>
            </a:endParaRPr>
          </a:p>
          <a:p>
            <a:pPr algn="ctr"/>
            <a:endParaRPr lang="en-US" altLang="ja-JP" sz="1200">
              <a:solidFill>
                <a:schemeClr val="bg1"/>
              </a:solidFill>
            </a:endParaRPr>
          </a:p>
          <a:p>
            <a:pPr algn="ctr"/>
            <a:endParaRPr kumimoji="1" lang="en-US" altLang="ja-JP" sz="1200">
              <a:solidFill>
                <a:schemeClr val="bg1"/>
              </a:solidFill>
            </a:endParaRPr>
          </a:p>
          <a:p>
            <a:pPr algn="ctr"/>
            <a:r>
              <a:rPr kumimoji="1" lang="ja-JP" altLang="en-US" sz="1200">
                <a:solidFill>
                  <a:schemeClr val="bg1"/>
                </a:solidFill>
              </a:rPr>
              <a:t>リース・</a:t>
            </a:r>
            <a:endParaRPr lang="en-US" altLang="ja-JP" sz="1200">
              <a:solidFill>
                <a:schemeClr val="bg1"/>
              </a:solidFill>
            </a:endParaRPr>
          </a:p>
          <a:p>
            <a:pPr algn="ctr"/>
            <a:r>
              <a:rPr kumimoji="1" lang="ja-JP" altLang="en-US" sz="1200">
                <a:solidFill>
                  <a:schemeClr val="bg1"/>
                </a:solidFill>
              </a:rPr>
              <a:t>サービスの区分</a:t>
            </a:r>
          </a:p>
        </p:txBody>
      </p:sp>
      <p:grpSp>
        <p:nvGrpSpPr>
          <p:cNvPr id="20" name="グループ化 19">
            <a:extLst>
              <a:ext uri="{FF2B5EF4-FFF2-40B4-BE49-F238E27FC236}">
                <a16:creationId xmlns:a16="http://schemas.microsoft.com/office/drawing/2014/main" id="{78FE5A85-E787-DAF6-55EF-65CC38807F48}"/>
              </a:ext>
            </a:extLst>
          </p:cNvPr>
          <p:cNvGrpSpPr/>
          <p:nvPr/>
        </p:nvGrpSpPr>
        <p:grpSpPr>
          <a:xfrm>
            <a:off x="2916559" y="1509017"/>
            <a:ext cx="504000" cy="375406"/>
            <a:chOff x="1151620" y="2247714"/>
            <a:chExt cx="576064" cy="450537"/>
          </a:xfrm>
        </p:grpSpPr>
        <p:sp>
          <p:nvSpPr>
            <p:cNvPr id="21" name="楕円 20">
              <a:extLst>
                <a:ext uri="{FF2B5EF4-FFF2-40B4-BE49-F238E27FC236}">
                  <a16:creationId xmlns:a16="http://schemas.microsoft.com/office/drawing/2014/main" id="{EC358A4C-4490-E814-F635-F0ED0BCA25D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22" name="テキスト ボックス 21">
              <a:extLst>
                <a:ext uri="{FF2B5EF4-FFF2-40B4-BE49-F238E27FC236}">
                  <a16:creationId xmlns:a16="http://schemas.microsoft.com/office/drawing/2014/main" id="{5563EF3C-AA9A-3B9E-4395-2F0DB55342B6}"/>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2</a:t>
              </a:r>
              <a:endParaRPr kumimoji="1" lang="ja-JP" altLang="en-US" sz="1600">
                <a:solidFill>
                  <a:schemeClr val="bg1"/>
                </a:solidFill>
              </a:endParaRPr>
            </a:p>
          </p:txBody>
        </p:sp>
      </p:grpSp>
      <p:grpSp>
        <p:nvGrpSpPr>
          <p:cNvPr id="23" name="グループ化 22">
            <a:extLst>
              <a:ext uri="{FF2B5EF4-FFF2-40B4-BE49-F238E27FC236}">
                <a16:creationId xmlns:a16="http://schemas.microsoft.com/office/drawing/2014/main" id="{2D13BAB5-DA86-8247-E612-2507D2AECAD4}"/>
              </a:ext>
            </a:extLst>
          </p:cNvPr>
          <p:cNvGrpSpPr/>
          <p:nvPr/>
        </p:nvGrpSpPr>
        <p:grpSpPr>
          <a:xfrm>
            <a:off x="4649565" y="1431305"/>
            <a:ext cx="1404000" cy="1584000"/>
            <a:chOff x="827584" y="1296387"/>
            <a:chExt cx="1404000" cy="1584000"/>
          </a:xfrm>
        </p:grpSpPr>
        <p:sp>
          <p:nvSpPr>
            <p:cNvPr id="24" name="正方形/長方形 23">
              <a:extLst>
                <a:ext uri="{FF2B5EF4-FFF2-40B4-BE49-F238E27FC236}">
                  <a16:creationId xmlns:a16="http://schemas.microsoft.com/office/drawing/2014/main" id="{9FFF18AD-57B7-E218-527B-A006F4C4BC4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25" name="直線コネクタ 24">
              <a:extLst>
                <a:ext uri="{FF2B5EF4-FFF2-40B4-BE49-F238E27FC236}">
                  <a16:creationId xmlns:a16="http://schemas.microsoft.com/office/drawing/2014/main" id="{D545601A-DD11-9F25-1946-E39665A6B9EC}"/>
                </a:ext>
              </a:extLst>
            </p:cNvPr>
            <p:cNvCxnSpPr>
              <a:cxnSpLocks/>
              <a:stCxn id="24" idx="0"/>
              <a:endCxn id="2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0D2EC4E-442F-46C4-AAAC-A1961F97C952}"/>
                </a:ext>
              </a:extLst>
            </p:cNvPr>
            <p:cNvCxnSpPr>
              <a:cxnSpLocks/>
              <a:stCxn id="2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93AB279B-90F9-5469-5806-10859EF78DB0}"/>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endParaRPr>
            </a:p>
            <a:p>
              <a:pPr algn="ctr"/>
              <a:endParaRPr kumimoji="1" lang="en-US" altLang="ja-JP" sz="1200">
                <a:solidFill>
                  <a:schemeClr val="bg1"/>
                </a:solidFill>
              </a:endParaRPr>
            </a:p>
            <a:p>
              <a:pPr algn="ctr"/>
              <a:endParaRPr lang="en-US" altLang="ja-JP" sz="1200">
                <a:solidFill>
                  <a:schemeClr val="bg1"/>
                </a:solidFill>
              </a:endParaRPr>
            </a:p>
            <a:p>
              <a:pPr algn="ctr"/>
              <a:endParaRPr kumimoji="1" lang="en-US" altLang="ja-JP" sz="1200">
                <a:solidFill>
                  <a:schemeClr val="bg1"/>
                </a:solidFill>
              </a:endParaRPr>
            </a:p>
            <a:p>
              <a:pPr algn="ctr"/>
              <a:r>
                <a:rPr kumimoji="1" lang="ja-JP" altLang="en-US" sz="1200">
                  <a:solidFill>
                    <a:schemeClr val="bg1"/>
                  </a:solidFill>
                </a:rPr>
                <a:t>リース期間の</a:t>
              </a:r>
              <a:endParaRPr kumimoji="1" lang="en-US" altLang="ja-JP" sz="1200">
                <a:solidFill>
                  <a:schemeClr val="bg1"/>
                </a:solidFill>
              </a:endParaRPr>
            </a:p>
            <a:p>
              <a:pPr algn="ctr"/>
              <a:r>
                <a:rPr kumimoji="1" lang="ja-JP" altLang="en-US" sz="1200">
                  <a:solidFill>
                    <a:schemeClr val="bg1"/>
                  </a:solidFill>
                </a:rPr>
                <a:t>決定</a:t>
              </a:r>
            </a:p>
          </p:txBody>
        </p:sp>
      </p:grpSp>
      <p:grpSp>
        <p:nvGrpSpPr>
          <p:cNvPr id="28" name="グループ化 27">
            <a:extLst>
              <a:ext uri="{FF2B5EF4-FFF2-40B4-BE49-F238E27FC236}">
                <a16:creationId xmlns:a16="http://schemas.microsoft.com/office/drawing/2014/main" id="{DE5AA483-36C3-D096-AE1C-8BDC6F2F4FF7}"/>
              </a:ext>
            </a:extLst>
          </p:cNvPr>
          <p:cNvGrpSpPr/>
          <p:nvPr/>
        </p:nvGrpSpPr>
        <p:grpSpPr>
          <a:xfrm>
            <a:off x="4656492" y="1526435"/>
            <a:ext cx="504000" cy="375406"/>
            <a:chOff x="1151620" y="2247714"/>
            <a:chExt cx="576064" cy="450537"/>
          </a:xfrm>
        </p:grpSpPr>
        <p:sp>
          <p:nvSpPr>
            <p:cNvPr id="29" name="楕円 28">
              <a:extLst>
                <a:ext uri="{FF2B5EF4-FFF2-40B4-BE49-F238E27FC236}">
                  <a16:creationId xmlns:a16="http://schemas.microsoft.com/office/drawing/2014/main" id="{D1AD5999-1D03-F215-D930-698EDE4AB96B}"/>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30" name="テキスト ボックス 29">
              <a:extLst>
                <a:ext uri="{FF2B5EF4-FFF2-40B4-BE49-F238E27FC236}">
                  <a16:creationId xmlns:a16="http://schemas.microsoft.com/office/drawing/2014/main" id="{6E377C97-7E9B-A196-B92F-6B2DD14A7DA7}"/>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3</a:t>
              </a:r>
              <a:endParaRPr kumimoji="1" lang="ja-JP" altLang="en-US" sz="1600">
                <a:solidFill>
                  <a:schemeClr val="bg1"/>
                </a:solidFill>
              </a:endParaRPr>
            </a:p>
          </p:txBody>
        </p:sp>
      </p:grpSp>
      <p:sp>
        <p:nvSpPr>
          <p:cNvPr id="32" name="正方形/長方形 31">
            <a:extLst>
              <a:ext uri="{FF2B5EF4-FFF2-40B4-BE49-F238E27FC236}">
                <a16:creationId xmlns:a16="http://schemas.microsoft.com/office/drawing/2014/main" id="{C0966C95-EDAE-7A4E-8F24-A14D885F75A0}"/>
              </a:ext>
            </a:extLst>
          </p:cNvPr>
          <p:cNvSpPr/>
          <p:nvPr/>
        </p:nvSpPr>
        <p:spPr>
          <a:xfrm>
            <a:off x="6408360"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33" name="直線コネクタ 32">
            <a:extLst>
              <a:ext uri="{FF2B5EF4-FFF2-40B4-BE49-F238E27FC236}">
                <a16:creationId xmlns:a16="http://schemas.microsoft.com/office/drawing/2014/main" id="{CB283B3F-B689-0A19-3608-A4FA6F8549AD}"/>
              </a:ext>
            </a:extLst>
          </p:cNvPr>
          <p:cNvCxnSpPr>
            <a:cxnSpLocks/>
            <a:stCxn id="32" idx="0"/>
            <a:endCxn id="32" idx="2"/>
          </p:cNvCxnSpPr>
          <p:nvPr/>
        </p:nvCxnSpPr>
        <p:spPr>
          <a:xfrm>
            <a:off x="7110360"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B61D8B4-8CBC-A82B-7951-0F10B973C0D8}"/>
              </a:ext>
            </a:extLst>
          </p:cNvPr>
          <p:cNvCxnSpPr>
            <a:cxnSpLocks/>
            <a:stCxn id="32" idx="1"/>
          </p:cNvCxnSpPr>
          <p:nvPr/>
        </p:nvCxnSpPr>
        <p:spPr>
          <a:xfrm>
            <a:off x="6408360"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0CDC1F3-E472-29D6-5AC4-1607A03B8950}"/>
              </a:ext>
            </a:extLst>
          </p:cNvPr>
          <p:cNvSpPr/>
          <p:nvPr/>
        </p:nvSpPr>
        <p:spPr>
          <a:xfrm>
            <a:off x="6479491"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a:solidFill>
                <a:schemeClr val="bg1"/>
              </a:solidFill>
            </a:endParaRPr>
          </a:p>
          <a:p>
            <a:pPr algn="ctr"/>
            <a:endParaRPr lang="en-US" altLang="ja-JP" sz="1200">
              <a:solidFill>
                <a:schemeClr val="bg1"/>
              </a:solidFill>
            </a:endParaRPr>
          </a:p>
          <a:p>
            <a:pPr algn="ctr"/>
            <a:endParaRPr lang="en-US" altLang="ja-JP" sz="1200">
              <a:solidFill>
                <a:schemeClr val="bg1"/>
              </a:solidFill>
            </a:endParaRPr>
          </a:p>
          <a:p>
            <a:pPr algn="ctr"/>
            <a:endParaRPr lang="en-US" altLang="ja-JP" sz="1200">
              <a:solidFill>
                <a:schemeClr val="bg1"/>
              </a:solidFill>
            </a:endParaRPr>
          </a:p>
          <a:p>
            <a:pPr algn="ctr"/>
            <a:r>
              <a:rPr lang="ja-JP" altLang="en-US" sz="1200">
                <a:solidFill>
                  <a:schemeClr val="bg1"/>
                </a:solidFill>
              </a:rPr>
              <a:t>使用権</a:t>
            </a:r>
            <a:r>
              <a:rPr kumimoji="1" lang="ja-JP" altLang="en-US" sz="1200">
                <a:solidFill>
                  <a:schemeClr val="bg1"/>
                </a:solidFill>
              </a:rPr>
              <a:t>資産・リース負債の</a:t>
            </a:r>
            <a:endParaRPr kumimoji="1" lang="en-US" altLang="ja-JP" sz="1200">
              <a:solidFill>
                <a:schemeClr val="bg1"/>
              </a:solidFill>
            </a:endParaRPr>
          </a:p>
          <a:p>
            <a:pPr algn="ctr"/>
            <a:r>
              <a:rPr kumimoji="1" lang="ja-JP" altLang="en-US" sz="1200">
                <a:solidFill>
                  <a:schemeClr val="bg1"/>
                </a:solidFill>
              </a:rPr>
              <a:t>計上</a:t>
            </a:r>
          </a:p>
        </p:txBody>
      </p:sp>
      <p:grpSp>
        <p:nvGrpSpPr>
          <p:cNvPr id="36" name="グループ化 35">
            <a:extLst>
              <a:ext uri="{FF2B5EF4-FFF2-40B4-BE49-F238E27FC236}">
                <a16:creationId xmlns:a16="http://schemas.microsoft.com/office/drawing/2014/main" id="{65A7BC21-4CAA-AAB3-1CB9-B8118FFB36E5}"/>
              </a:ext>
            </a:extLst>
          </p:cNvPr>
          <p:cNvGrpSpPr/>
          <p:nvPr/>
        </p:nvGrpSpPr>
        <p:grpSpPr>
          <a:xfrm>
            <a:off x="6415287" y="1518578"/>
            <a:ext cx="504000" cy="375406"/>
            <a:chOff x="1151620" y="2247714"/>
            <a:chExt cx="576064" cy="450537"/>
          </a:xfrm>
        </p:grpSpPr>
        <p:sp>
          <p:nvSpPr>
            <p:cNvPr id="37" name="楕円 36">
              <a:extLst>
                <a:ext uri="{FF2B5EF4-FFF2-40B4-BE49-F238E27FC236}">
                  <a16:creationId xmlns:a16="http://schemas.microsoft.com/office/drawing/2014/main" id="{86BA119A-6FF8-9BF4-5535-8F7E77DAA8E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38" name="テキスト ボックス 37">
              <a:extLst>
                <a:ext uri="{FF2B5EF4-FFF2-40B4-BE49-F238E27FC236}">
                  <a16:creationId xmlns:a16="http://schemas.microsoft.com/office/drawing/2014/main" id="{0EC88707-1756-2EBF-6808-19665A73818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4</a:t>
              </a:r>
              <a:endParaRPr kumimoji="1" lang="ja-JP" altLang="en-US" sz="1600">
                <a:solidFill>
                  <a:schemeClr val="bg1"/>
                </a:solidFill>
              </a:endParaRPr>
            </a:p>
          </p:txBody>
        </p:sp>
      </p:grpSp>
      <p:sp>
        <p:nvSpPr>
          <p:cNvPr id="40" name="正方形/長方形 39">
            <a:extLst>
              <a:ext uri="{FF2B5EF4-FFF2-40B4-BE49-F238E27FC236}">
                <a16:creationId xmlns:a16="http://schemas.microsoft.com/office/drawing/2014/main" id="{A430ECAC-3B90-20F9-AEFA-D6B221DB3D80}"/>
              </a:ext>
            </a:extLst>
          </p:cNvPr>
          <p:cNvSpPr/>
          <p:nvPr/>
        </p:nvSpPr>
        <p:spPr>
          <a:xfrm>
            <a:off x="1156607" y="3227404"/>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41" name="直線コネクタ 40">
            <a:extLst>
              <a:ext uri="{FF2B5EF4-FFF2-40B4-BE49-F238E27FC236}">
                <a16:creationId xmlns:a16="http://schemas.microsoft.com/office/drawing/2014/main" id="{0D9E2828-E688-958C-353E-F40A98076508}"/>
              </a:ext>
            </a:extLst>
          </p:cNvPr>
          <p:cNvCxnSpPr>
            <a:cxnSpLocks/>
            <a:stCxn id="40" idx="0"/>
            <a:endCxn id="40" idx="2"/>
          </p:cNvCxnSpPr>
          <p:nvPr/>
        </p:nvCxnSpPr>
        <p:spPr>
          <a:xfrm>
            <a:off x="1858607" y="3227404"/>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9C49871-A2DC-7524-31A6-52F1AF68A624}"/>
              </a:ext>
            </a:extLst>
          </p:cNvPr>
          <p:cNvCxnSpPr>
            <a:cxnSpLocks/>
            <a:stCxn id="40" idx="1"/>
          </p:cNvCxnSpPr>
          <p:nvPr/>
        </p:nvCxnSpPr>
        <p:spPr>
          <a:xfrm>
            <a:off x="1156607" y="4019404"/>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9FBD9FCD-9AA0-1F3D-0A5D-0F420A5A4BC6}"/>
              </a:ext>
            </a:extLst>
          </p:cNvPr>
          <p:cNvSpPr/>
          <p:nvPr/>
        </p:nvSpPr>
        <p:spPr>
          <a:xfrm>
            <a:off x="1227738" y="3302340"/>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endParaRPr>
          </a:p>
          <a:p>
            <a:pPr algn="ctr"/>
            <a:endParaRPr kumimoji="1" lang="en-US" altLang="ja-JP" sz="1200">
              <a:solidFill>
                <a:schemeClr val="bg1"/>
              </a:solidFill>
            </a:endParaRPr>
          </a:p>
          <a:p>
            <a:pPr algn="ctr"/>
            <a:endParaRPr kumimoji="1" lang="en-US" altLang="ja-JP" sz="1200">
              <a:solidFill>
                <a:schemeClr val="bg1"/>
              </a:solidFill>
            </a:endParaRPr>
          </a:p>
          <a:p>
            <a:pPr algn="ctr"/>
            <a:endParaRPr kumimoji="1" lang="en-US" altLang="ja-JP" sz="1200">
              <a:solidFill>
                <a:schemeClr val="bg1"/>
              </a:solidFill>
            </a:endParaRPr>
          </a:p>
          <a:p>
            <a:pPr algn="ctr"/>
            <a:r>
              <a:rPr kumimoji="1" lang="ja-JP" altLang="en-US" sz="1200">
                <a:solidFill>
                  <a:schemeClr val="bg1"/>
                </a:solidFill>
              </a:rPr>
              <a:t>使用権資産の償却・</a:t>
            </a:r>
            <a:r>
              <a:rPr lang="ja-JP" altLang="en-US" sz="1200">
                <a:solidFill>
                  <a:schemeClr val="bg1"/>
                </a:solidFill>
              </a:rPr>
              <a:t>利息相当額</a:t>
            </a:r>
            <a:r>
              <a:rPr kumimoji="1" lang="ja-JP" altLang="en-US" sz="1200">
                <a:solidFill>
                  <a:schemeClr val="bg1"/>
                </a:solidFill>
              </a:rPr>
              <a:t>の配分</a:t>
            </a:r>
          </a:p>
        </p:txBody>
      </p:sp>
      <p:grpSp>
        <p:nvGrpSpPr>
          <p:cNvPr id="44" name="グループ化 43">
            <a:extLst>
              <a:ext uri="{FF2B5EF4-FFF2-40B4-BE49-F238E27FC236}">
                <a16:creationId xmlns:a16="http://schemas.microsoft.com/office/drawing/2014/main" id="{FB758842-F763-9B90-AA86-DB9C5150E9F6}"/>
              </a:ext>
            </a:extLst>
          </p:cNvPr>
          <p:cNvGrpSpPr/>
          <p:nvPr/>
        </p:nvGrpSpPr>
        <p:grpSpPr>
          <a:xfrm>
            <a:off x="1170287" y="3306779"/>
            <a:ext cx="504000" cy="375406"/>
            <a:chOff x="1151620" y="2247714"/>
            <a:chExt cx="576064" cy="450537"/>
          </a:xfrm>
        </p:grpSpPr>
        <p:sp>
          <p:nvSpPr>
            <p:cNvPr id="45" name="楕円 44">
              <a:extLst>
                <a:ext uri="{FF2B5EF4-FFF2-40B4-BE49-F238E27FC236}">
                  <a16:creationId xmlns:a16="http://schemas.microsoft.com/office/drawing/2014/main" id="{0A76C6AE-2E8D-6443-6875-D2ED8AF2E1D1}"/>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46" name="テキスト ボックス 45">
              <a:extLst>
                <a:ext uri="{FF2B5EF4-FFF2-40B4-BE49-F238E27FC236}">
                  <a16:creationId xmlns:a16="http://schemas.microsoft.com/office/drawing/2014/main" id="{C8A4A6B7-8F55-6A55-03D1-E8AE2A2A6EAF}"/>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5</a:t>
              </a:r>
              <a:endParaRPr kumimoji="1" lang="ja-JP" altLang="en-US" sz="1600">
                <a:solidFill>
                  <a:schemeClr val="bg1"/>
                </a:solidFill>
              </a:endParaRPr>
            </a:p>
          </p:txBody>
        </p:sp>
      </p:grpSp>
      <p:grpSp>
        <p:nvGrpSpPr>
          <p:cNvPr id="47" name="グループ化 46">
            <a:extLst>
              <a:ext uri="{FF2B5EF4-FFF2-40B4-BE49-F238E27FC236}">
                <a16:creationId xmlns:a16="http://schemas.microsoft.com/office/drawing/2014/main" id="{600B45DE-A386-D241-EC74-AC78A9B63F08}"/>
              </a:ext>
            </a:extLst>
          </p:cNvPr>
          <p:cNvGrpSpPr/>
          <p:nvPr/>
        </p:nvGrpSpPr>
        <p:grpSpPr>
          <a:xfrm>
            <a:off x="2909632" y="3227404"/>
            <a:ext cx="1404000" cy="1584000"/>
            <a:chOff x="827584" y="1296387"/>
            <a:chExt cx="1404000" cy="1584000"/>
          </a:xfrm>
        </p:grpSpPr>
        <p:sp>
          <p:nvSpPr>
            <p:cNvPr id="48" name="正方形/長方形 47">
              <a:extLst>
                <a:ext uri="{FF2B5EF4-FFF2-40B4-BE49-F238E27FC236}">
                  <a16:creationId xmlns:a16="http://schemas.microsoft.com/office/drawing/2014/main" id="{DF3521F5-828D-7C85-A836-6219C7C3E90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49" name="直線コネクタ 48">
              <a:extLst>
                <a:ext uri="{FF2B5EF4-FFF2-40B4-BE49-F238E27FC236}">
                  <a16:creationId xmlns:a16="http://schemas.microsoft.com/office/drawing/2014/main" id="{84A363C9-003E-8C66-7AD3-C95ED2B7228D}"/>
                </a:ext>
              </a:extLst>
            </p:cNvPr>
            <p:cNvCxnSpPr>
              <a:cxnSpLocks/>
              <a:stCxn id="48" idx="0"/>
              <a:endCxn id="48"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1987781-5742-AC62-19BD-EE06340BE4B6}"/>
                </a:ext>
              </a:extLst>
            </p:cNvPr>
            <p:cNvCxnSpPr>
              <a:cxnSpLocks/>
              <a:stCxn id="48"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2C837F5E-7C82-0F29-B4F7-BE257605C9EB}"/>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endParaRPr>
            </a:p>
            <a:p>
              <a:pPr algn="ctr"/>
              <a:endParaRPr kumimoji="1" lang="en-US" altLang="ja-JP" sz="1200">
                <a:solidFill>
                  <a:schemeClr val="bg1"/>
                </a:solidFill>
              </a:endParaRPr>
            </a:p>
            <a:p>
              <a:pPr algn="ctr"/>
              <a:endParaRPr lang="en-US" altLang="ja-JP" sz="1200">
                <a:solidFill>
                  <a:schemeClr val="bg1"/>
                </a:solidFill>
              </a:endParaRPr>
            </a:p>
            <a:p>
              <a:pPr algn="ctr"/>
              <a:r>
                <a:rPr kumimoji="1" lang="ja-JP" altLang="en-US" sz="1200">
                  <a:solidFill>
                    <a:schemeClr val="bg1"/>
                  </a:solidFill>
                </a:rPr>
                <a:t>リース契約条件の変更</a:t>
              </a:r>
            </a:p>
          </p:txBody>
        </p:sp>
      </p:grpSp>
      <p:grpSp>
        <p:nvGrpSpPr>
          <p:cNvPr id="52" name="グループ化 51">
            <a:extLst>
              <a:ext uri="{FF2B5EF4-FFF2-40B4-BE49-F238E27FC236}">
                <a16:creationId xmlns:a16="http://schemas.microsoft.com/office/drawing/2014/main" id="{29049090-5F46-6318-CF24-10EB9BF667B6}"/>
              </a:ext>
            </a:extLst>
          </p:cNvPr>
          <p:cNvGrpSpPr/>
          <p:nvPr/>
        </p:nvGrpSpPr>
        <p:grpSpPr>
          <a:xfrm>
            <a:off x="2916559" y="3314636"/>
            <a:ext cx="504000" cy="375406"/>
            <a:chOff x="1151620" y="2247714"/>
            <a:chExt cx="576064" cy="450537"/>
          </a:xfrm>
        </p:grpSpPr>
        <p:sp>
          <p:nvSpPr>
            <p:cNvPr id="53" name="楕円 52">
              <a:extLst>
                <a:ext uri="{FF2B5EF4-FFF2-40B4-BE49-F238E27FC236}">
                  <a16:creationId xmlns:a16="http://schemas.microsoft.com/office/drawing/2014/main" id="{300C189D-2F54-E0EA-59CA-840C36B1450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54" name="テキスト ボックス 53">
              <a:extLst>
                <a:ext uri="{FF2B5EF4-FFF2-40B4-BE49-F238E27FC236}">
                  <a16:creationId xmlns:a16="http://schemas.microsoft.com/office/drawing/2014/main" id="{0EF3DA3D-EEBA-E4D9-93D8-0E1050241510}"/>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6</a:t>
              </a:r>
              <a:endParaRPr kumimoji="1" lang="ja-JP" altLang="en-US" sz="1600">
                <a:solidFill>
                  <a:schemeClr val="bg1"/>
                </a:solidFill>
              </a:endParaRPr>
            </a:p>
          </p:txBody>
        </p:sp>
      </p:grpSp>
      <p:sp>
        <p:nvSpPr>
          <p:cNvPr id="56" name="正方形/長方形 55">
            <a:extLst>
              <a:ext uri="{FF2B5EF4-FFF2-40B4-BE49-F238E27FC236}">
                <a16:creationId xmlns:a16="http://schemas.microsoft.com/office/drawing/2014/main" id="{018FAE2A-8CF8-6F6F-8AF3-6EE11EECD46C}"/>
              </a:ext>
            </a:extLst>
          </p:cNvPr>
          <p:cNvSpPr/>
          <p:nvPr/>
        </p:nvSpPr>
        <p:spPr>
          <a:xfrm>
            <a:off x="4649565" y="3227404"/>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57" name="直線コネクタ 56">
            <a:extLst>
              <a:ext uri="{FF2B5EF4-FFF2-40B4-BE49-F238E27FC236}">
                <a16:creationId xmlns:a16="http://schemas.microsoft.com/office/drawing/2014/main" id="{21719128-5423-EAF4-8844-449EB095851A}"/>
              </a:ext>
            </a:extLst>
          </p:cNvPr>
          <p:cNvCxnSpPr>
            <a:cxnSpLocks/>
            <a:stCxn id="56" idx="0"/>
            <a:endCxn id="56" idx="2"/>
          </p:cNvCxnSpPr>
          <p:nvPr/>
        </p:nvCxnSpPr>
        <p:spPr>
          <a:xfrm>
            <a:off x="5351565" y="3227404"/>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BE84CD5-A009-67C8-91F2-C3DA50DAEBBC}"/>
              </a:ext>
            </a:extLst>
          </p:cNvPr>
          <p:cNvCxnSpPr>
            <a:cxnSpLocks/>
            <a:stCxn id="56" idx="1"/>
          </p:cNvCxnSpPr>
          <p:nvPr/>
        </p:nvCxnSpPr>
        <p:spPr>
          <a:xfrm>
            <a:off x="4649565" y="4019404"/>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26FEEAB1-4B96-C805-2393-02FA5B30DB9C}"/>
              </a:ext>
            </a:extLst>
          </p:cNvPr>
          <p:cNvSpPr/>
          <p:nvPr/>
        </p:nvSpPr>
        <p:spPr>
          <a:xfrm>
            <a:off x="4720696" y="3302340"/>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endParaRPr>
          </a:p>
          <a:p>
            <a:pPr algn="ctr"/>
            <a:endParaRPr kumimoji="1" lang="en-US" altLang="ja-JP" sz="1200">
              <a:solidFill>
                <a:schemeClr val="bg1"/>
              </a:solidFill>
            </a:endParaRPr>
          </a:p>
          <a:p>
            <a:pPr algn="ctr"/>
            <a:endParaRPr lang="en-US" altLang="ja-JP" sz="1200">
              <a:solidFill>
                <a:schemeClr val="bg1"/>
              </a:solidFill>
            </a:endParaRPr>
          </a:p>
          <a:p>
            <a:pPr algn="ctr"/>
            <a:r>
              <a:rPr kumimoji="1" lang="ja-JP" altLang="en-US" sz="1200">
                <a:solidFill>
                  <a:schemeClr val="bg1"/>
                </a:solidFill>
              </a:rPr>
              <a:t>決算業務</a:t>
            </a:r>
          </a:p>
        </p:txBody>
      </p:sp>
      <p:grpSp>
        <p:nvGrpSpPr>
          <p:cNvPr id="60" name="グループ化 59">
            <a:extLst>
              <a:ext uri="{FF2B5EF4-FFF2-40B4-BE49-F238E27FC236}">
                <a16:creationId xmlns:a16="http://schemas.microsoft.com/office/drawing/2014/main" id="{FED870D2-B138-86B1-550B-4ABFB68DB13E}"/>
              </a:ext>
            </a:extLst>
          </p:cNvPr>
          <p:cNvGrpSpPr/>
          <p:nvPr/>
        </p:nvGrpSpPr>
        <p:grpSpPr>
          <a:xfrm>
            <a:off x="4656492" y="3314636"/>
            <a:ext cx="504000" cy="375406"/>
            <a:chOff x="1151620" y="2247714"/>
            <a:chExt cx="576064" cy="450537"/>
          </a:xfrm>
        </p:grpSpPr>
        <p:sp>
          <p:nvSpPr>
            <p:cNvPr id="61" name="楕円 60">
              <a:extLst>
                <a:ext uri="{FF2B5EF4-FFF2-40B4-BE49-F238E27FC236}">
                  <a16:creationId xmlns:a16="http://schemas.microsoft.com/office/drawing/2014/main" id="{16DC9B17-B31F-E132-BD0C-EF028EE2EFF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62" name="テキスト ボックス 61">
              <a:extLst>
                <a:ext uri="{FF2B5EF4-FFF2-40B4-BE49-F238E27FC236}">
                  <a16:creationId xmlns:a16="http://schemas.microsoft.com/office/drawing/2014/main" id="{AC3DF95F-0C5D-67AF-151D-85ABA7461B44}"/>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7</a:t>
              </a:r>
              <a:endParaRPr kumimoji="1" lang="ja-JP" altLang="en-US" sz="1600">
                <a:solidFill>
                  <a:schemeClr val="bg1"/>
                </a:solidFill>
              </a:endParaRPr>
            </a:p>
          </p:txBody>
        </p:sp>
      </p:grpSp>
      <p:grpSp>
        <p:nvGrpSpPr>
          <p:cNvPr id="63" name="グループ化 62">
            <a:extLst>
              <a:ext uri="{FF2B5EF4-FFF2-40B4-BE49-F238E27FC236}">
                <a16:creationId xmlns:a16="http://schemas.microsoft.com/office/drawing/2014/main" id="{B4737DEB-7A5D-67A0-42F7-BD546ABD2021}"/>
              </a:ext>
            </a:extLst>
          </p:cNvPr>
          <p:cNvGrpSpPr/>
          <p:nvPr/>
        </p:nvGrpSpPr>
        <p:grpSpPr>
          <a:xfrm>
            <a:off x="6408360" y="3219547"/>
            <a:ext cx="1404000" cy="1584000"/>
            <a:chOff x="827584" y="1296387"/>
            <a:chExt cx="1404000" cy="1584000"/>
          </a:xfrm>
        </p:grpSpPr>
        <p:sp>
          <p:nvSpPr>
            <p:cNvPr id="64" name="正方形/長方形 63">
              <a:extLst>
                <a:ext uri="{FF2B5EF4-FFF2-40B4-BE49-F238E27FC236}">
                  <a16:creationId xmlns:a16="http://schemas.microsoft.com/office/drawing/2014/main" id="{973DB20E-5268-0E95-130B-AAF7E6E41EED}"/>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2"/>
                </a:solidFill>
              </a:endParaRPr>
            </a:p>
          </p:txBody>
        </p:sp>
        <p:cxnSp>
          <p:nvCxnSpPr>
            <p:cNvPr id="65" name="直線コネクタ 64">
              <a:extLst>
                <a:ext uri="{FF2B5EF4-FFF2-40B4-BE49-F238E27FC236}">
                  <a16:creationId xmlns:a16="http://schemas.microsoft.com/office/drawing/2014/main" id="{A55C40A2-9365-9B99-28ED-A6B5CE37A82E}"/>
                </a:ext>
              </a:extLst>
            </p:cNvPr>
            <p:cNvCxnSpPr>
              <a:cxnSpLocks/>
              <a:stCxn id="64" idx="0"/>
              <a:endCxn id="6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2481D394-4C8A-02C4-B9B8-61E8B97C8EAE}"/>
                </a:ext>
              </a:extLst>
            </p:cNvPr>
            <p:cNvCxnSpPr>
              <a:cxnSpLocks/>
              <a:stCxn id="6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CD085E61-D126-3A35-06F8-564486167526}"/>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a:solidFill>
                  <a:schemeClr val="bg1"/>
                </a:solidFill>
              </a:endParaRPr>
            </a:p>
            <a:p>
              <a:pPr algn="ctr"/>
              <a:endParaRPr kumimoji="1" lang="en-US" altLang="ja-JP" sz="1200">
                <a:solidFill>
                  <a:schemeClr val="bg1"/>
                </a:solidFill>
              </a:endParaRPr>
            </a:p>
            <a:p>
              <a:pPr algn="ctr"/>
              <a:endParaRPr lang="en-US" altLang="ja-JP" sz="1200">
                <a:solidFill>
                  <a:schemeClr val="bg1"/>
                </a:solidFill>
              </a:endParaRPr>
            </a:p>
            <a:p>
              <a:pPr algn="ctr"/>
              <a:r>
                <a:rPr kumimoji="1" lang="ja-JP" altLang="en-US" sz="1200">
                  <a:solidFill>
                    <a:schemeClr val="bg1"/>
                  </a:solidFill>
                </a:rPr>
                <a:t>申告調整</a:t>
              </a:r>
            </a:p>
          </p:txBody>
        </p:sp>
      </p:grpSp>
      <p:grpSp>
        <p:nvGrpSpPr>
          <p:cNvPr id="68" name="グループ化 67">
            <a:extLst>
              <a:ext uri="{FF2B5EF4-FFF2-40B4-BE49-F238E27FC236}">
                <a16:creationId xmlns:a16="http://schemas.microsoft.com/office/drawing/2014/main" id="{F2FEB405-1ABA-5717-C424-62AD41CE2287}"/>
              </a:ext>
            </a:extLst>
          </p:cNvPr>
          <p:cNvGrpSpPr/>
          <p:nvPr/>
        </p:nvGrpSpPr>
        <p:grpSpPr>
          <a:xfrm>
            <a:off x="6415287" y="3306779"/>
            <a:ext cx="504000" cy="375406"/>
            <a:chOff x="1151620" y="2247714"/>
            <a:chExt cx="576064" cy="450537"/>
          </a:xfrm>
        </p:grpSpPr>
        <p:sp>
          <p:nvSpPr>
            <p:cNvPr id="69" name="楕円 68">
              <a:extLst>
                <a:ext uri="{FF2B5EF4-FFF2-40B4-BE49-F238E27FC236}">
                  <a16:creationId xmlns:a16="http://schemas.microsoft.com/office/drawing/2014/main" id="{7D73643C-7BA2-75A7-0A69-64C7D24D12B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solidFill>
                  <a:schemeClr val="bg1"/>
                </a:solidFill>
              </a:endParaRPr>
            </a:p>
          </p:txBody>
        </p:sp>
        <p:sp>
          <p:nvSpPr>
            <p:cNvPr id="70" name="テキスト ボックス 69">
              <a:extLst>
                <a:ext uri="{FF2B5EF4-FFF2-40B4-BE49-F238E27FC236}">
                  <a16:creationId xmlns:a16="http://schemas.microsoft.com/office/drawing/2014/main" id="{4CFEBB51-981A-CCA2-5570-4946688317CA}"/>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a:solidFill>
                    <a:schemeClr val="bg1"/>
                  </a:solidFill>
                </a:rPr>
                <a:t>8</a:t>
              </a:r>
              <a:endParaRPr kumimoji="1" lang="ja-JP" altLang="en-US" sz="1600">
                <a:solidFill>
                  <a:schemeClr val="bg1"/>
                </a:solidFill>
              </a:endParaRPr>
            </a:p>
          </p:txBody>
        </p:sp>
      </p:grpSp>
      <p:sp>
        <p:nvSpPr>
          <p:cNvPr id="71" name="Freeform 393">
            <a:extLst>
              <a:ext uri="{FF2B5EF4-FFF2-40B4-BE49-F238E27FC236}">
                <a16:creationId xmlns:a16="http://schemas.microsoft.com/office/drawing/2014/main" id="{08157B61-9779-10C1-4FE9-8BAFE2397DAD}"/>
              </a:ext>
            </a:extLst>
          </p:cNvPr>
          <p:cNvSpPr>
            <a:spLocks noEditPoints="1"/>
          </p:cNvSpPr>
          <p:nvPr/>
        </p:nvSpPr>
        <p:spPr bwMode="auto">
          <a:xfrm>
            <a:off x="1685635" y="1734601"/>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2" name="グループ化 282">
            <a:extLst>
              <a:ext uri="{FF2B5EF4-FFF2-40B4-BE49-F238E27FC236}">
                <a16:creationId xmlns:a16="http://schemas.microsoft.com/office/drawing/2014/main" id="{89F7B9D3-9806-214D-18A1-3A4D77BC17CE}"/>
              </a:ext>
            </a:extLst>
          </p:cNvPr>
          <p:cNvGrpSpPr/>
          <p:nvPr/>
        </p:nvGrpSpPr>
        <p:grpSpPr>
          <a:xfrm>
            <a:off x="3389568" y="1755389"/>
            <a:ext cx="432000" cy="432000"/>
            <a:chOff x="4887516" y="682625"/>
            <a:chExt cx="381000" cy="381000"/>
          </a:xfrm>
          <a:solidFill>
            <a:schemeClr val="bg1"/>
          </a:solidFill>
        </p:grpSpPr>
        <p:sp>
          <p:nvSpPr>
            <p:cNvPr id="73" name="Rectangle 195">
              <a:extLst>
                <a:ext uri="{FF2B5EF4-FFF2-40B4-BE49-F238E27FC236}">
                  <a16:creationId xmlns:a16="http://schemas.microsoft.com/office/drawing/2014/main" id="{2125B5E1-DC1D-5556-5EB1-55BAE70344A2}"/>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4" name="Rectangle 196">
              <a:extLst>
                <a:ext uri="{FF2B5EF4-FFF2-40B4-BE49-F238E27FC236}">
                  <a16:creationId xmlns:a16="http://schemas.microsoft.com/office/drawing/2014/main" id="{72BD4ED2-8ED6-3673-3C56-A515CC05FA1E}"/>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197">
              <a:extLst>
                <a:ext uri="{FF2B5EF4-FFF2-40B4-BE49-F238E27FC236}">
                  <a16:creationId xmlns:a16="http://schemas.microsoft.com/office/drawing/2014/main" id="{DF964B99-35E0-E75C-2A10-E7A0F21D380F}"/>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6" name="グループ化 278">
            <a:extLst>
              <a:ext uri="{FF2B5EF4-FFF2-40B4-BE49-F238E27FC236}">
                <a16:creationId xmlns:a16="http://schemas.microsoft.com/office/drawing/2014/main" id="{B215A2A7-2B75-ED46-49C1-B3557702CB05}"/>
              </a:ext>
            </a:extLst>
          </p:cNvPr>
          <p:cNvGrpSpPr/>
          <p:nvPr/>
        </p:nvGrpSpPr>
        <p:grpSpPr>
          <a:xfrm>
            <a:off x="5159852" y="1755341"/>
            <a:ext cx="432000" cy="432000"/>
            <a:chOff x="3084116" y="682625"/>
            <a:chExt cx="381000" cy="381000"/>
          </a:xfrm>
          <a:solidFill>
            <a:schemeClr val="bg1"/>
          </a:solidFill>
        </p:grpSpPr>
        <p:sp>
          <p:nvSpPr>
            <p:cNvPr id="77" name="Freeform 191">
              <a:extLst>
                <a:ext uri="{FF2B5EF4-FFF2-40B4-BE49-F238E27FC236}">
                  <a16:creationId xmlns:a16="http://schemas.microsoft.com/office/drawing/2014/main" id="{2B00E5F9-0267-3BA9-579A-7FD25D96D405}"/>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8" name="Freeform 192">
              <a:extLst>
                <a:ext uri="{FF2B5EF4-FFF2-40B4-BE49-F238E27FC236}">
                  <a16:creationId xmlns:a16="http://schemas.microsoft.com/office/drawing/2014/main" id="{600CB198-E931-70A5-0755-6EC772784FB0}"/>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Freeform 193">
              <a:extLst>
                <a:ext uri="{FF2B5EF4-FFF2-40B4-BE49-F238E27FC236}">
                  <a16:creationId xmlns:a16="http://schemas.microsoft.com/office/drawing/2014/main" id="{7DEFD470-571B-D191-A419-564FCA6475E3}"/>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0" name="グループ化 507">
            <a:extLst>
              <a:ext uri="{FF2B5EF4-FFF2-40B4-BE49-F238E27FC236}">
                <a16:creationId xmlns:a16="http://schemas.microsoft.com/office/drawing/2014/main" id="{67F80287-D148-476F-20D0-381CACD4DB22}"/>
              </a:ext>
            </a:extLst>
          </p:cNvPr>
          <p:cNvGrpSpPr/>
          <p:nvPr/>
        </p:nvGrpSpPr>
        <p:grpSpPr>
          <a:xfrm>
            <a:off x="6881121" y="1719337"/>
            <a:ext cx="468000" cy="468000"/>
            <a:chOff x="5088756" y="2643758"/>
            <a:chExt cx="381000" cy="381000"/>
          </a:xfrm>
          <a:solidFill>
            <a:schemeClr val="bg1"/>
          </a:solidFill>
        </p:grpSpPr>
        <p:sp>
          <p:nvSpPr>
            <p:cNvPr id="81" name="Freeform 533">
              <a:extLst>
                <a:ext uri="{FF2B5EF4-FFF2-40B4-BE49-F238E27FC236}">
                  <a16:creationId xmlns:a16="http://schemas.microsoft.com/office/drawing/2014/main" id="{C2ED361F-D2B2-0D1E-0349-887C1CAC863E}"/>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2" name="Freeform 534">
              <a:extLst>
                <a:ext uri="{FF2B5EF4-FFF2-40B4-BE49-F238E27FC236}">
                  <a16:creationId xmlns:a16="http://schemas.microsoft.com/office/drawing/2014/main" id="{9FB73E86-476B-17E9-3AC0-5178453B24E4}"/>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3" name="Freeform 324">
            <a:extLst>
              <a:ext uri="{FF2B5EF4-FFF2-40B4-BE49-F238E27FC236}">
                <a16:creationId xmlns:a16="http://schemas.microsoft.com/office/drawing/2014/main" id="{CDDF052B-9F3D-A5B5-09F0-D3F3F3FC401C}"/>
              </a:ext>
            </a:extLst>
          </p:cNvPr>
          <p:cNvSpPr>
            <a:spLocks noEditPoints="1"/>
          </p:cNvSpPr>
          <p:nvPr/>
        </p:nvSpPr>
        <p:spPr bwMode="auto">
          <a:xfrm>
            <a:off x="1653610" y="3555589"/>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4" name="グループ化 250">
            <a:extLst>
              <a:ext uri="{FF2B5EF4-FFF2-40B4-BE49-F238E27FC236}">
                <a16:creationId xmlns:a16="http://schemas.microsoft.com/office/drawing/2014/main" id="{87CDE8DB-90FA-69B8-003C-900685EF8C53}"/>
              </a:ext>
            </a:extLst>
          </p:cNvPr>
          <p:cNvGrpSpPr/>
          <p:nvPr/>
        </p:nvGrpSpPr>
        <p:grpSpPr>
          <a:xfrm>
            <a:off x="3431660" y="3573541"/>
            <a:ext cx="432000" cy="432000"/>
            <a:chOff x="2182416" y="3387725"/>
            <a:chExt cx="381000" cy="381000"/>
          </a:xfrm>
          <a:solidFill>
            <a:schemeClr val="bg1"/>
          </a:solidFill>
        </p:grpSpPr>
        <p:sp>
          <p:nvSpPr>
            <p:cNvPr id="85" name="Freeform 220">
              <a:extLst>
                <a:ext uri="{FF2B5EF4-FFF2-40B4-BE49-F238E27FC236}">
                  <a16:creationId xmlns:a16="http://schemas.microsoft.com/office/drawing/2014/main" id="{AA615946-76F1-7983-2462-161FC32553BC}"/>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6" name="Freeform 221">
              <a:extLst>
                <a:ext uri="{FF2B5EF4-FFF2-40B4-BE49-F238E27FC236}">
                  <a16:creationId xmlns:a16="http://schemas.microsoft.com/office/drawing/2014/main" id="{CCDD9CC0-B794-6D8F-1D10-6D217FCAAF22}"/>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222">
              <a:extLst>
                <a:ext uri="{FF2B5EF4-FFF2-40B4-BE49-F238E27FC236}">
                  <a16:creationId xmlns:a16="http://schemas.microsoft.com/office/drawing/2014/main" id="{A3C044ED-553A-65D7-6432-926383A73A33}"/>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30">
            <a:extLst>
              <a:ext uri="{FF2B5EF4-FFF2-40B4-BE49-F238E27FC236}">
                <a16:creationId xmlns:a16="http://schemas.microsoft.com/office/drawing/2014/main" id="{C29B54F7-6CDE-9342-9D28-1A1A72E31742}"/>
              </a:ext>
            </a:extLst>
          </p:cNvPr>
          <p:cNvSpPr>
            <a:spLocks noEditPoints="1"/>
          </p:cNvSpPr>
          <p:nvPr/>
        </p:nvSpPr>
        <p:spPr bwMode="auto">
          <a:xfrm>
            <a:off x="5195844" y="3555541"/>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9" name="Freeform 370">
            <a:extLst>
              <a:ext uri="{FF2B5EF4-FFF2-40B4-BE49-F238E27FC236}">
                <a16:creationId xmlns:a16="http://schemas.microsoft.com/office/drawing/2014/main" id="{92DA7216-0146-567B-F383-6DFB2B3F2D31}"/>
              </a:ext>
            </a:extLst>
          </p:cNvPr>
          <p:cNvSpPr>
            <a:spLocks noEditPoints="1"/>
          </p:cNvSpPr>
          <p:nvPr/>
        </p:nvSpPr>
        <p:spPr bwMode="auto">
          <a:xfrm>
            <a:off x="6924044" y="3559934"/>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二等辺三角形 89">
            <a:extLst>
              <a:ext uri="{FF2B5EF4-FFF2-40B4-BE49-F238E27FC236}">
                <a16:creationId xmlns:a16="http://schemas.microsoft.com/office/drawing/2014/main" id="{2B1A2A3A-26BC-3DDB-D3C1-76DEFC102A9E}"/>
              </a:ext>
            </a:extLst>
          </p:cNvPr>
          <p:cNvSpPr/>
          <p:nvPr/>
        </p:nvSpPr>
        <p:spPr>
          <a:xfrm rot="5400000">
            <a:off x="2540504" y="2161263"/>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91" name="二等辺三角形 90">
            <a:extLst>
              <a:ext uri="{FF2B5EF4-FFF2-40B4-BE49-F238E27FC236}">
                <a16:creationId xmlns:a16="http://schemas.microsoft.com/office/drawing/2014/main" id="{376670AB-703A-D6E3-D230-D376523BDDEE}"/>
              </a:ext>
            </a:extLst>
          </p:cNvPr>
          <p:cNvSpPr/>
          <p:nvPr/>
        </p:nvSpPr>
        <p:spPr>
          <a:xfrm rot="5400000">
            <a:off x="4292034" y="216073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92" name="二等辺三角形 91">
            <a:extLst>
              <a:ext uri="{FF2B5EF4-FFF2-40B4-BE49-F238E27FC236}">
                <a16:creationId xmlns:a16="http://schemas.microsoft.com/office/drawing/2014/main" id="{1FE28278-9A2F-3C0F-E9CB-35A178CB030E}"/>
              </a:ext>
            </a:extLst>
          </p:cNvPr>
          <p:cNvSpPr/>
          <p:nvPr/>
        </p:nvSpPr>
        <p:spPr>
          <a:xfrm rot="5400000">
            <a:off x="6040157" y="216073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93" name="二等辺三角形 92">
            <a:extLst>
              <a:ext uri="{FF2B5EF4-FFF2-40B4-BE49-F238E27FC236}">
                <a16:creationId xmlns:a16="http://schemas.microsoft.com/office/drawing/2014/main" id="{7518E1A3-7944-8464-1766-F52FC71A90E8}"/>
              </a:ext>
            </a:extLst>
          </p:cNvPr>
          <p:cNvSpPr/>
          <p:nvPr/>
        </p:nvSpPr>
        <p:spPr>
          <a:xfrm rot="5400000">
            <a:off x="2545256" y="3950874"/>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94" name="二等辺三角形 93">
            <a:extLst>
              <a:ext uri="{FF2B5EF4-FFF2-40B4-BE49-F238E27FC236}">
                <a16:creationId xmlns:a16="http://schemas.microsoft.com/office/drawing/2014/main" id="{65CAEBF9-47F0-F3D1-FBF0-2BCF3FE8D04B}"/>
              </a:ext>
            </a:extLst>
          </p:cNvPr>
          <p:cNvSpPr/>
          <p:nvPr/>
        </p:nvSpPr>
        <p:spPr>
          <a:xfrm rot="5400000">
            <a:off x="4296786" y="3950349"/>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95" name="二等辺三角形 94">
            <a:extLst>
              <a:ext uri="{FF2B5EF4-FFF2-40B4-BE49-F238E27FC236}">
                <a16:creationId xmlns:a16="http://schemas.microsoft.com/office/drawing/2014/main" id="{8D4BBC6B-C0CB-621D-4B3D-BAFDE0BFC08D}"/>
              </a:ext>
            </a:extLst>
          </p:cNvPr>
          <p:cNvSpPr/>
          <p:nvPr/>
        </p:nvSpPr>
        <p:spPr>
          <a:xfrm rot="5400000">
            <a:off x="6044909" y="3950349"/>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grpSp>
        <p:nvGrpSpPr>
          <p:cNvPr id="101" name="グループ化 100">
            <a:extLst>
              <a:ext uri="{FF2B5EF4-FFF2-40B4-BE49-F238E27FC236}">
                <a16:creationId xmlns:a16="http://schemas.microsoft.com/office/drawing/2014/main" id="{F093D0DD-D08D-141F-BFD1-04F9A0600645}"/>
              </a:ext>
            </a:extLst>
          </p:cNvPr>
          <p:cNvGrpSpPr/>
          <p:nvPr/>
        </p:nvGrpSpPr>
        <p:grpSpPr>
          <a:xfrm>
            <a:off x="3826835" y="1434617"/>
            <a:ext cx="441220" cy="441220"/>
            <a:chOff x="279711" y="2015187"/>
            <a:chExt cx="441220" cy="441220"/>
          </a:xfrm>
        </p:grpSpPr>
        <p:sp>
          <p:nvSpPr>
            <p:cNvPr id="100" name="正方形/長方形 99">
              <a:extLst>
                <a:ext uri="{FF2B5EF4-FFF2-40B4-BE49-F238E27FC236}">
                  <a16:creationId xmlns:a16="http://schemas.microsoft.com/office/drawing/2014/main" id="{5DCE25E8-5D73-E418-6631-F1112E631D78}"/>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360BB981-3B0C-5540-A596-CE0C897FD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5" name="グループ化 104">
            <a:extLst>
              <a:ext uri="{FF2B5EF4-FFF2-40B4-BE49-F238E27FC236}">
                <a16:creationId xmlns:a16="http://schemas.microsoft.com/office/drawing/2014/main" id="{C1286D88-C855-341A-F945-7625FC1A3167}"/>
              </a:ext>
            </a:extLst>
          </p:cNvPr>
          <p:cNvGrpSpPr/>
          <p:nvPr/>
        </p:nvGrpSpPr>
        <p:grpSpPr>
          <a:xfrm>
            <a:off x="7334784" y="1437929"/>
            <a:ext cx="441220" cy="441220"/>
            <a:chOff x="279711" y="2015187"/>
            <a:chExt cx="441220" cy="441220"/>
          </a:xfrm>
        </p:grpSpPr>
        <p:sp>
          <p:nvSpPr>
            <p:cNvPr id="106" name="正方形/長方形 105">
              <a:extLst>
                <a:ext uri="{FF2B5EF4-FFF2-40B4-BE49-F238E27FC236}">
                  <a16:creationId xmlns:a16="http://schemas.microsoft.com/office/drawing/2014/main" id="{DA114FB7-99E6-36D4-2880-4A5A92780AE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a:extLst>
                <a:ext uri="{FF2B5EF4-FFF2-40B4-BE49-F238E27FC236}">
                  <a16:creationId xmlns:a16="http://schemas.microsoft.com/office/drawing/2014/main" id="{F6D5A45E-1C72-A299-C794-9CC48ABB9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8" name="グループ化 107">
            <a:extLst>
              <a:ext uri="{FF2B5EF4-FFF2-40B4-BE49-F238E27FC236}">
                <a16:creationId xmlns:a16="http://schemas.microsoft.com/office/drawing/2014/main" id="{7FC766F3-B00B-B68D-B488-BBF12C258D76}"/>
              </a:ext>
            </a:extLst>
          </p:cNvPr>
          <p:cNvGrpSpPr/>
          <p:nvPr/>
        </p:nvGrpSpPr>
        <p:grpSpPr>
          <a:xfrm>
            <a:off x="3799543" y="3238055"/>
            <a:ext cx="441220" cy="441220"/>
            <a:chOff x="279711" y="2015187"/>
            <a:chExt cx="441220" cy="441220"/>
          </a:xfrm>
        </p:grpSpPr>
        <p:sp>
          <p:nvSpPr>
            <p:cNvPr id="109" name="正方形/長方形 108">
              <a:extLst>
                <a:ext uri="{FF2B5EF4-FFF2-40B4-BE49-F238E27FC236}">
                  <a16:creationId xmlns:a16="http://schemas.microsoft.com/office/drawing/2014/main" id="{17177F65-9902-CB73-0B5C-002DF5276D53}"/>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FDB24B1A-78AB-1CC6-2C3D-E1455775B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11" name="グループ化 110">
            <a:extLst>
              <a:ext uri="{FF2B5EF4-FFF2-40B4-BE49-F238E27FC236}">
                <a16:creationId xmlns:a16="http://schemas.microsoft.com/office/drawing/2014/main" id="{E4F63954-BC86-D747-E0B2-BE572B774826}"/>
              </a:ext>
            </a:extLst>
          </p:cNvPr>
          <p:cNvGrpSpPr/>
          <p:nvPr/>
        </p:nvGrpSpPr>
        <p:grpSpPr>
          <a:xfrm>
            <a:off x="7320044" y="3227404"/>
            <a:ext cx="441220" cy="441220"/>
            <a:chOff x="279711" y="2015187"/>
            <a:chExt cx="441220" cy="441220"/>
          </a:xfrm>
        </p:grpSpPr>
        <p:sp>
          <p:nvSpPr>
            <p:cNvPr id="112" name="正方形/長方形 111">
              <a:extLst>
                <a:ext uri="{FF2B5EF4-FFF2-40B4-BE49-F238E27FC236}">
                  <a16:creationId xmlns:a16="http://schemas.microsoft.com/office/drawing/2014/main" id="{17550D23-225C-F964-23C7-0531EF842D0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47DBF8BE-365A-6BAC-597C-6603B8AF5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sp>
        <p:nvSpPr>
          <p:cNvPr id="15" name="テキスト ボックス 14">
            <a:extLst>
              <a:ext uri="{FF2B5EF4-FFF2-40B4-BE49-F238E27FC236}">
                <a16:creationId xmlns:a16="http://schemas.microsoft.com/office/drawing/2014/main" id="{20AC70D3-DE87-8C5F-5CD4-2FD3F4AE9A30}"/>
              </a:ext>
            </a:extLst>
          </p:cNvPr>
          <p:cNvSpPr txBox="1"/>
          <p:nvPr/>
        </p:nvSpPr>
        <p:spPr>
          <a:xfrm>
            <a:off x="6408360" y="4835166"/>
            <a:ext cx="2412112" cy="200055"/>
          </a:xfrm>
          <a:prstGeom prst="rect">
            <a:avLst/>
          </a:prstGeom>
          <a:noFill/>
        </p:spPr>
        <p:txBody>
          <a:bodyPr wrap="square" rtlCol="0">
            <a:spAutoFit/>
          </a:bodyPr>
          <a:lstStyle/>
          <a:p>
            <a:r>
              <a:rPr kumimoji="1" lang="en-US" altLang="ja-JP" sz="700"/>
              <a:t>※</a:t>
            </a:r>
            <a:r>
              <a:rPr kumimoji="1" lang="ja-JP" altLang="en-US" sz="700"/>
              <a:t>リースの識別はシステム外での運用を想定しています</a:t>
            </a:r>
          </a:p>
        </p:txBody>
      </p:sp>
    </p:spTree>
    <p:extLst>
      <p:ext uri="{BB962C8B-B14F-4D97-AF65-F5344CB8AC3E}">
        <p14:creationId xmlns:p14="http://schemas.microsoft.com/office/powerpoint/2010/main" val="589896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a:p>
        </p:txBody>
      </p:sp>
      <p:sp>
        <p:nvSpPr>
          <p:cNvPr id="3" name="タイトル 2"/>
          <p:cNvSpPr>
            <a:spLocks noGrp="1"/>
          </p:cNvSpPr>
          <p:nvPr>
            <p:ph type="title"/>
          </p:nvPr>
        </p:nvSpPr>
        <p:spPr/>
        <p:txBody>
          <a:bodyPr/>
          <a:lstStyle/>
          <a:p>
            <a:r>
              <a:rPr lang="ja-JP" altLang="en-US"/>
              <a:t>固定資産管理特長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建設仮勘定管理オプション</a:t>
            </a:r>
          </a:p>
          <a:p>
            <a:endParaRPr kumimoji="1" lang="ja-JP" altLang="en-US"/>
          </a:p>
        </p:txBody>
      </p:sp>
      <p:sp>
        <p:nvSpPr>
          <p:cNvPr id="9" name="正方形/長方形 8"/>
          <p:cNvSpPr/>
          <p:nvPr/>
        </p:nvSpPr>
        <p:spPr bwMode="auto">
          <a:xfrm>
            <a:off x="245507" y="1189570"/>
            <a:ext cx="6048672" cy="3512607"/>
          </a:xfrm>
          <a:prstGeom prst="rect">
            <a:avLst/>
          </a:prstGeom>
          <a:solidFill>
            <a:sysClr val="window" lastClr="FFFFFF"/>
          </a:solidFill>
          <a:ln w="38100" cap="flat" cmpd="sng" algn="ctr">
            <a:solidFill>
              <a:srgbClr val="77A233"/>
            </a:solidFill>
            <a:prstDash val="solid"/>
            <a:headEnd/>
            <a:tailEnd/>
          </a:ln>
          <a:effectLst/>
        </p:spPr>
        <p:txBody>
          <a:bodyPr lIns="36000" rIns="36000" rtlCol="0" anchor="ctr"/>
          <a:lstStyle/>
          <a:p>
            <a:pPr algn="ctr">
              <a:defRPr/>
            </a:pPr>
            <a:endParaRPr kumimoji="0" lang="ja-JP" altLang="en-US" sz="1400" b="1" kern="0">
              <a:solidFill>
                <a:srgbClr val="FFFFFF"/>
              </a:solidFill>
              <a:effectLst>
                <a:glow rad="101600">
                  <a:srgbClr val="B91B17">
                    <a:satMod val="175000"/>
                    <a:alpha val="40000"/>
                  </a:srgbClr>
                </a:glow>
              </a:effectLst>
              <a:latin typeface="メイリオ"/>
              <a:ea typeface="メイリオ"/>
              <a:cs typeface="メイリオ" pitchFamily="50" charset="-128"/>
            </a:endParaRPr>
          </a:p>
        </p:txBody>
      </p:sp>
      <p:sp>
        <p:nvSpPr>
          <p:cNvPr id="12" name="左カーブ矢印 11"/>
          <p:cNvSpPr/>
          <p:nvPr/>
        </p:nvSpPr>
        <p:spPr>
          <a:xfrm>
            <a:off x="7260646" y="2825682"/>
            <a:ext cx="203915" cy="824457"/>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a:solidFill>
                <a:sysClr val="window" lastClr="FFFFFF"/>
              </a:solidFill>
            </a:endParaRPr>
          </a:p>
        </p:txBody>
      </p:sp>
      <p:sp>
        <p:nvSpPr>
          <p:cNvPr id="13" name="左カーブ矢印 12"/>
          <p:cNvSpPr/>
          <p:nvPr/>
        </p:nvSpPr>
        <p:spPr>
          <a:xfrm>
            <a:off x="7260648" y="2159147"/>
            <a:ext cx="252027" cy="1474965"/>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a:solidFill>
                <a:sysClr val="window" lastClr="FFFFFF"/>
              </a:solidFill>
            </a:endParaRPr>
          </a:p>
        </p:txBody>
      </p:sp>
      <p:sp>
        <p:nvSpPr>
          <p:cNvPr id="14" name="テキスト ボックス 13"/>
          <p:cNvSpPr txBox="1"/>
          <p:nvPr/>
        </p:nvSpPr>
        <p:spPr>
          <a:xfrm>
            <a:off x="4427984" y="2079971"/>
            <a:ext cx="1596196" cy="212604"/>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固定資産へ振替</a:t>
            </a:r>
          </a:p>
        </p:txBody>
      </p:sp>
      <p:pic>
        <p:nvPicPr>
          <p:cNvPr id="15" name="Picture 24"/>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979711" y="1503905"/>
            <a:ext cx="936104" cy="936104"/>
          </a:xfrm>
          <a:prstGeom prst="rect">
            <a:avLst/>
          </a:prstGeom>
          <a:noFill/>
          <a:ln w="9525">
            <a:noFill/>
            <a:miter lim="800000"/>
            <a:headEnd/>
            <a:tailEnd/>
          </a:ln>
          <a:effectLst/>
        </p:spPr>
      </p:pic>
      <p:sp>
        <p:nvSpPr>
          <p:cNvPr id="16" name="円/楕円 110"/>
          <p:cNvSpPr/>
          <p:nvPr/>
        </p:nvSpPr>
        <p:spPr>
          <a:xfrm>
            <a:off x="2488022" y="1527209"/>
            <a:ext cx="720080" cy="360040"/>
          </a:xfrm>
          <a:prstGeom prst="ellipse">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sz="1000" kern="0">
              <a:solidFill>
                <a:srgbClr val="FFFFFF"/>
              </a:solidFill>
              <a:cs typeface="メイリオ" pitchFamily="50" charset="-128"/>
            </a:endParaRPr>
          </a:p>
        </p:txBody>
      </p:sp>
      <p:sp>
        <p:nvSpPr>
          <p:cNvPr id="17" name="正方形/長方形 16"/>
          <p:cNvSpPr/>
          <p:nvPr/>
        </p:nvSpPr>
        <p:spPr>
          <a:xfrm>
            <a:off x="2447430" y="1576253"/>
            <a:ext cx="800219" cy="276999"/>
          </a:xfrm>
          <a:prstGeom prst="rect">
            <a:avLst/>
          </a:prstGeom>
        </p:spPr>
        <p:txBody>
          <a:bodyPr wrap="none">
            <a:spAutoFit/>
          </a:bodyPr>
          <a:lstStyle/>
          <a:p>
            <a:pPr algn="ctr">
              <a:defRPr/>
            </a:pPr>
            <a:r>
              <a:rPr kumimoji="0" lang="ja-JP" altLang="en-US" sz="1200" kern="0">
                <a:solidFill>
                  <a:srgbClr val="FFFFFF"/>
                </a:solidFill>
                <a:cs typeface="メイリオ" pitchFamily="50" charset="-128"/>
              </a:rPr>
              <a:t>工事完成</a:t>
            </a:r>
          </a:p>
        </p:txBody>
      </p:sp>
      <p:grpSp>
        <p:nvGrpSpPr>
          <p:cNvPr id="20" name="グループ化 61"/>
          <p:cNvGrpSpPr/>
          <p:nvPr/>
        </p:nvGrpSpPr>
        <p:grpSpPr>
          <a:xfrm>
            <a:off x="4283968" y="3520129"/>
            <a:ext cx="1963167" cy="652306"/>
            <a:chOff x="920356" y="3695864"/>
            <a:chExt cx="1743837" cy="652306"/>
          </a:xfrm>
        </p:grpSpPr>
        <p:grpSp>
          <p:nvGrpSpPr>
            <p:cNvPr id="21" name="グループ化 86"/>
            <p:cNvGrpSpPr/>
            <p:nvPr/>
          </p:nvGrpSpPr>
          <p:grpSpPr>
            <a:xfrm>
              <a:off x="920356" y="3811530"/>
              <a:ext cx="1743837" cy="536640"/>
              <a:chOff x="824364" y="3811530"/>
              <a:chExt cx="1743837" cy="536640"/>
            </a:xfrm>
          </p:grpSpPr>
          <p:sp>
            <p:nvSpPr>
              <p:cNvPr id="23" name="角丸四角形 2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24" name="直線コネクタ 23"/>
              <p:cNvCxnSpPr/>
              <p:nvPr/>
            </p:nvCxnSpPr>
            <p:spPr>
              <a:xfrm>
                <a:off x="1115616" y="4005064"/>
                <a:ext cx="1152128" cy="0"/>
              </a:xfrm>
              <a:prstGeom prst="line">
                <a:avLst/>
              </a:prstGeom>
              <a:noFill/>
              <a:ln w="9525" cap="flat" cmpd="sng" algn="ctr">
                <a:solidFill>
                  <a:srgbClr val="FFFFFF"/>
                </a:solidFill>
                <a:prstDash val="solid"/>
              </a:ln>
              <a:effectLst/>
            </p:spPr>
          </p:cxnSp>
          <p:cxnSp>
            <p:nvCxnSpPr>
              <p:cNvPr id="25" name="直線コネクタ 24"/>
              <p:cNvCxnSpPr>
                <a:endCxn id="2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26" name="テキスト ボックス 25"/>
              <p:cNvSpPr txBox="1"/>
              <p:nvPr/>
            </p:nvSpPr>
            <p:spPr>
              <a:xfrm>
                <a:off x="824364"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費用</a:t>
                </a:r>
                <a:endParaRPr kumimoji="0" lang="en-US" altLang="ja-JP" sz="800" kern="0">
                  <a:solidFill>
                    <a:sysClr val="windowText" lastClr="000000"/>
                  </a:solidFill>
                </a:endParaRPr>
              </a:p>
            </p:txBody>
          </p:sp>
          <p:sp>
            <p:nvSpPr>
              <p:cNvPr id="27" name="テキスト ボックス 26"/>
              <p:cNvSpPr txBox="1"/>
              <p:nvPr/>
            </p:nvSpPr>
            <p:spPr>
              <a:xfrm>
                <a:off x="1368048" y="3919542"/>
                <a:ext cx="1200153"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p>
            </p:txBody>
          </p:sp>
        </p:grpSp>
        <p:sp>
          <p:nvSpPr>
            <p:cNvPr id="22" name="テキスト ボックス 21"/>
            <p:cNvSpPr txBox="1"/>
            <p:nvPr/>
          </p:nvSpPr>
          <p:spPr>
            <a:xfrm>
              <a:off x="1220990" y="3695864"/>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建仮費用振替仕訳</a:t>
              </a:r>
            </a:p>
          </p:txBody>
        </p:sp>
      </p:grpSp>
      <p:sp>
        <p:nvSpPr>
          <p:cNvPr id="28" name="メモ 27"/>
          <p:cNvSpPr/>
          <p:nvPr/>
        </p:nvSpPr>
        <p:spPr>
          <a:xfrm>
            <a:off x="7395262" y="4353413"/>
            <a:ext cx="744463" cy="324036"/>
          </a:xfrm>
          <a:prstGeom prst="foldedCorner">
            <a:avLst/>
          </a:prstGeom>
          <a:solidFill>
            <a:srgbClr val="FFFFFF"/>
          </a:solidFill>
          <a:ln w="25400" cap="flat" cmpd="sng" algn="ctr">
            <a:solidFill>
              <a:srgbClr val="F9BE00"/>
            </a:solidFill>
            <a:prstDash val="solid"/>
          </a:ln>
          <a:effectLst/>
        </p:spPr>
        <p:txBody>
          <a:bodyPr rtlCol="0" anchor="t"/>
          <a:lstStyle/>
          <a:p>
            <a:pPr algn="dist">
              <a:lnSpc>
                <a:spcPts val="1000"/>
              </a:lnSpc>
              <a:defRPr/>
            </a:pPr>
            <a:r>
              <a:rPr kumimoji="0" lang="en-US" altLang="ja-JP" sz="1000" b="1" kern="0">
                <a:solidFill>
                  <a:srgbClr val="F9BE00"/>
                </a:solidFill>
              </a:rPr>
              <a:t>FB</a:t>
            </a:r>
            <a:r>
              <a:rPr kumimoji="0" lang="ja-JP" altLang="en-US" sz="1000" b="1" kern="0">
                <a:solidFill>
                  <a:srgbClr val="F9BE00"/>
                </a:solidFill>
              </a:rPr>
              <a:t>支払データ</a:t>
            </a:r>
          </a:p>
        </p:txBody>
      </p:sp>
      <p:sp>
        <p:nvSpPr>
          <p:cNvPr id="30" name="テキスト ボックス 29"/>
          <p:cNvSpPr txBox="1"/>
          <p:nvPr/>
        </p:nvSpPr>
        <p:spPr>
          <a:xfrm>
            <a:off x="3400159" y="2618246"/>
            <a:ext cx="1067459" cy="360040"/>
          </a:xfrm>
          <a:prstGeom prst="roundRect">
            <a:avLst/>
          </a:prstGeom>
          <a:solidFill>
            <a:srgbClr val="77A233"/>
          </a:solidFill>
          <a:ln w="25400" cap="flat" cmpd="sng" algn="ctr">
            <a:noFill/>
            <a:prstDash val="solid"/>
          </a:ln>
          <a:effectLst/>
        </p:spPr>
        <p:txBody>
          <a:bodyPr wrap="none" lIns="0" tIns="0" rIns="0" bIns="0" rtlCol="0" anchor="t" anchorCtr="0">
            <a:noAutofit/>
          </a:bodyPr>
          <a:lstStyle/>
          <a:p>
            <a:pPr algn="ctr">
              <a:lnSpc>
                <a:spcPts val="2800"/>
              </a:lnSpc>
              <a:spcBef>
                <a:spcPct val="0"/>
              </a:spcBef>
              <a:defRPr/>
            </a:pPr>
            <a:r>
              <a:rPr kumimoji="0" lang="ja-JP" altLang="en-US" sz="1400" kern="0">
                <a:solidFill>
                  <a:srgbClr val="FFFFFF"/>
                </a:solidFill>
              </a:rPr>
              <a:t>本勘定振替</a:t>
            </a:r>
            <a:endParaRPr kumimoji="0" lang="en-US" altLang="ja-JP" sz="1400" kern="0">
              <a:solidFill>
                <a:srgbClr val="FFFFFF"/>
              </a:solidFill>
            </a:endParaRPr>
          </a:p>
        </p:txBody>
      </p:sp>
      <p:sp>
        <p:nvSpPr>
          <p:cNvPr id="31" name="テキスト ボックス 30"/>
          <p:cNvSpPr txBox="1"/>
          <p:nvPr/>
        </p:nvSpPr>
        <p:spPr>
          <a:xfrm>
            <a:off x="4680012" y="2728041"/>
            <a:ext cx="1200152" cy="176600"/>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リース資産へ振替</a:t>
            </a:r>
          </a:p>
        </p:txBody>
      </p:sp>
      <p:sp>
        <p:nvSpPr>
          <p:cNvPr id="32" name="テキスト ボックス 31"/>
          <p:cNvSpPr txBox="1"/>
          <p:nvPr/>
        </p:nvSpPr>
        <p:spPr>
          <a:xfrm>
            <a:off x="4535996" y="3235519"/>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000" b="1" kern="0">
                <a:solidFill>
                  <a:srgbClr val="008CCF"/>
                </a:solidFill>
              </a:rPr>
              <a:t>費用へ振替</a:t>
            </a:r>
          </a:p>
        </p:txBody>
      </p:sp>
      <p:sp>
        <p:nvSpPr>
          <p:cNvPr id="33" name="テキスト ボックス 32"/>
          <p:cNvSpPr txBox="1"/>
          <p:nvPr/>
        </p:nvSpPr>
        <p:spPr>
          <a:xfrm>
            <a:off x="701539" y="2803471"/>
            <a:ext cx="1200152" cy="428628"/>
          </a:xfrm>
          <a:prstGeom prst="rect">
            <a:avLst/>
          </a:prstGeom>
        </p:spPr>
        <p:txBody>
          <a:bodyPr wrap="none" lIns="0" tIns="0" rIns="0" bIns="0" rtlCol="0" anchor="t" anchorCtr="0">
            <a:noAutofit/>
          </a:bodyPr>
          <a:lstStyle/>
          <a:p>
            <a:pPr>
              <a:spcBef>
                <a:spcPct val="0"/>
              </a:spcBef>
              <a:defRPr/>
            </a:pPr>
            <a:r>
              <a:rPr kumimoji="0" lang="ja-JP" altLang="en-US" sz="1000" b="1" kern="0">
                <a:solidFill>
                  <a:srgbClr val="008CCF"/>
                </a:solidFill>
              </a:rPr>
              <a:t>稟議書情報</a:t>
            </a:r>
            <a:endParaRPr kumimoji="0" lang="en-US" altLang="ja-JP" sz="1000" b="1" kern="0">
              <a:solidFill>
                <a:srgbClr val="008CCF"/>
              </a:solidFill>
            </a:endParaRPr>
          </a:p>
          <a:p>
            <a:pPr>
              <a:spcBef>
                <a:spcPct val="0"/>
              </a:spcBef>
              <a:defRPr/>
            </a:pPr>
            <a:r>
              <a:rPr kumimoji="0" lang="ja-JP" altLang="en-US" sz="1000" b="1" kern="0">
                <a:solidFill>
                  <a:srgbClr val="008CCF"/>
                </a:solidFill>
              </a:rPr>
              <a:t>建仮情報</a:t>
            </a:r>
            <a:endParaRPr kumimoji="0" lang="en-US" altLang="ja-JP" sz="1000" b="1" kern="0">
              <a:solidFill>
                <a:srgbClr val="008CCF"/>
              </a:solidFill>
            </a:endParaRPr>
          </a:p>
          <a:p>
            <a:pPr>
              <a:spcBef>
                <a:spcPct val="0"/>
              </a:spcBef>
              <a:defRPr/>
            </a:pPr>
            <a:r>
              <a:rPr kumimoji="0" lang="ja-JP" altLang="en-US" sz="1000" b="1" kern="0">
                <a:solidFill>
                  <a:srgbClr val="008CCF"/>
                </a:solidFill>
              </a:rPr>
              <a:t>資産情報</a:t>
            </a:r>
            <a:endParaRPr kumimoji="0" lang="en-US" altLang="ja-JP" sz="1000" b="1" kern="0">
              <a:solidFill>
                <a:srgbClr val="008CCF"/>
              </a:solidFill>
            </a:endParaRPr>
          </a:p>
        </p:txBody>
      </p:sp>
      <p:pic>
        <p:nvPicPr>
          <p:cNvPr id="34" name="Picture 11"/>
          <p:cNvPicPr>
            <a:picLocks noChangeAspect="1" noChangeArrowheads="1"/>
          </p:cNvPicPr>
          <p:nvPr/>
        </p:nvPicPr>
        <p:blipFill>
          <a:blip r:embed="rId3" cstate="screen"/>
          <a:srcRect/>
          <a:stretch>
            <a:fillRect/>
          </a:stretch>
        </p:blipFill>
        <p:spPr bwMode="auto">
          <a:xfrm>
            <a:off x="785567" y="3304105"/>
            <a:ext cx="360040" cy="432435"/>
          </a:xfrm>
          <a:prstGeom prst="rect">
            <a:avLst/>
          </a:prstGeom>
          <a:noFill/>
          <a:ln w="9525">
            <a:noFill/>
            <a:miter lim="800000"/>
            <a:headEnd/>
            <a:tailEnd/>
          </a:ln>
          <a:effectLst/>
        </p:spPr>
      </p:pic>
      <p:sp>
        <p:nvSpPr>
          <p:cNvPr id="35" name="角丸四角形 34"/>
          <p:cNvSpPr/>
          <p:nvPr/>
        </p:nvSpPr>
        <p:spPr bwMode="auto">
          <a:xfrm>
            <a:off x="3455876" y="3052077"/>
            <a:ext cx="864096" cy="864096"/>
          </a:xfrm>
          <a:prstGeom prst="roundRect">
            <a:avLst/>
          </a:prstGeom>
          <a:solidFill>
            <a:sysClr val="window" lastClr="FFFFFF"/>
          </a:solidFill>
          <a:ln w="25400" cap="flat" cmpd="sng" algn="ctr">
            <a:solidFill>
              <a:srgbClr val="77A233"/>
            </a:solidFill>
            <a:prstDash val="solid"/>
            <a:headEnd/>
            <a:tailEnd/>
          </a:ln>
          <a:effectLst/>
        </p:spPr>
        <p:txBody>
          <a:bodyPr lIns="36000" rIns="36000" rtlCol="0" anchor="ctr"/>
          <a:lstStyle/>
          <a:p>
            <a:pPr>
              <a:defRPr/>
            </a:pPr>
            <a:r>
              <a:rPr kumimoji="0" lang="ja-JP" altLang="en-US" sz="1400" b="1" kern="0">
                <a:solidFill>
                  <a:srgbClr val="77A233"/>
                </a:solidFill>
                <a:latin typeface="メイリオ"/>
                <a:ea typeface="メイリオ"/>
                <a:cs typeface="メイリオ" pitchFamily="50" charset="-128"/>
              </a:rPr>
              <a:t>・統合</a:t>
            </a:r>
            <a:endParaRPr kumimoji="0" lang="en-US" altLang="ja-JP" sz="1400" b="1" kern="0">
              <a:solidFill>
                <a:srgbClr val="77A233"/>
              </a:solidFill>
              <a:latin typeface="メイリオ"/>
              <a:ea typeface="メイリオ"/>
              <a:cs typeface="メイリオ" pitchFamily="50" charset="-128"/>
            </a:endParaRPr>
          </a:p>
          <a:p>
            <a:pPr>
              <a:defRPr/>
            </a:pPr>
            <a:r>
              <a:rPr kumimoji="0" lang="ja-JP" altLang="en-US" sz="1400" b="1" kern="0">
                <a:solidFill>
                  <a:srgbClr val="77A233"/>
                </a:solidFill>
                <a:latin typeface="メイリオ"/>
                <a:ea typeface="メイリオ"/>
                <a:cs typeface="メイリオ" pitchFamily="50" charset="-128"/>
              </a:rPr>
              <a:t>・配賦</a:t>
            </a:r>
            <a:endParaRPr kumimoji="0" lang="en-US" altLang="ja-JP" sz="1400" b="1" kern="0">
              <a:solidFill>
                <a:srgbClr val="77A233"/>
              </a:solidFill>
              <a:latin typeface="メイリオ"/>
              <a:ea typeface="メイリオ"/>
              <a:cs typeface="メイリオ" pitchFamily="50" charset="-128"/>
            </a:endParaRPr>
          </a:p>
          <a:p>
            <a:pPr>
              <a:defRPr/>
            </a:pPr>
            <a:r>
              <a:rPr kumimoji="0" lang="ja-JP" altLang="en-US" sz="1400" b="1" kern="0">
                <a:solidFill>
                  <a:srgbClr val="77A233"/>
                </a:solidFill>
                <a:latin typeface="メイリオ"/>
                <a:ea typeface="メイリオ"/>
                <a:cs typeface="メイリオ" pitchFamily="50" charset="-128"/>
              </a:rPr>
              <a:t>・分割</a:t>
            </a:r>
          </a:p>
        </p:txBody>
      </p:sp>
      <p:sp>
        <p:nvSpPr>
          <p:cNvPr id="36" name="角丸四角形 35"/>
          <p:cNvSpPr/>
          <p:nvPr/>
        </p:nvSpPr>
        <p:spPr bwMode="auto">
          <a:xfrm>
            <a:off x="389523" y="4024185"/>
            <a:ext cx="1656184" cy="576064"/>
          </a:xfrm>
          <a:prstGeom prst="roundRect">
            <a:avLst>
              <a:gd name="adj" fmla="val 8951"/>
            </a:avLst>
          </a:prstGeom>
          <a:solidFill>
            <a:sysClr val="window" lastClr="FFFFFF"/>
          </a:solidFill>
          <a:ln w="25400" cap="flat" cmpd="sng" algn="ctr">
            <a:solidFill>
              <a:srgbClr val="008CCF"/>
            </a:solidFill>
            <a:prstDash val="solid"/>
            <a:headEnd/>
            <a:tailEnd/>
          </a:ln>
          <a:effectLst/>
        </p:spPr>
        <p:txBody>
          <a:bodyPr lIns="36000" rIns="36000" rtlCol="0" anchor="ctr"/>
          <a:lstStyle/>
          <a:p>
            <a:pPr algn="ctr">
              <a:defRPr/>
            </a:pPr>
            <a:r>
              <a:rPr kumimoji="0" lang="ja-JP" altLang="en-US" sz="1400" kern="0">
                <a:solidFill>
                  <a:srgbClr val="008CCF"/>
                </a:solidFill>
                <a:latin typeface="メイリオ"/>
                <a:ea typeface="メイリオ"/>
                <a:cs typeface="メイリオ" pitchFamily="50" charset="-128"/>
              </a:rPr>
              <a:t>わかる範囲で入力</a:t>
            </a:r>
            <a:endParaRPr kumimoji="0" lang="en-US" altLang="ja-JP" sz="1400" kern="0">
              <a:solidFill>
                <a:srgbClr val="008CCF"/>
              </a:solidFill>
              <a:latin typeface="メイリオ"/>
              <a:ea typeface="メイリオ"/>
              <a:cs typeface="メイリオ" pitchFamily="50" charset="-128"/>
            </a:endParaRPr>
          </a:p>
          <a:p>
            <a:pPr algn="ctr">
              <a:defRPr/>
            </a:pPr>
            <a:r>
              <a:rPr kumimoji="0" lang="ja-JP" altLang="en-US" sz="1000" kern="0">
                <a:solidFill>
                  <a:srgbClr val="008CCF"/>
                </a:solidFill>
                <a:latin typeface="メイリオ"/>
                <a:ea typeface="メイリオ"/>
                <a:cs typeface="メイリオ" pitchFamily="50" charset="-128"/>
              </a:rPr>
              <a:t>例えば耐用年数が</a:t>
            </a:r>
            <a:endParaRPr kumimoji="0" lang="en-US" altLang="ja-JP" sz="1000" kern="0">
              <a:solidFill>
                <a:srgbClr val="008CCF"/>
              </a:solidFill>
              <a:latin typeface="メイリオ"/>
              <a:ea typeface="メイリオ"/>
              <a:cs typeface="メイリオ" pitchFamily="50" charset="-128"/>
            </a:endParaRPr>
          </a:p>
          <a:p>
            <a:pPr algn="ctr">
              <a:defRPr/>
            </a:pPr>
            <a:r>
              <a:rPr kumimoji="0" lang="ja-JP" altLang="en-US" sz="1000" kern="0">
                <a:solidFill>
                  <a:srgbClr val="008CCF"/>
                </a:solidFill>
                <a:latin typeface="メイリオ"/>
                <a:ea typeface="メイリオ"/>
                <a:cs typeface="メイリオ" pitchFamily="50" charset="-128"/>
              </a:rPr>
              <a:t>わからない場合はブランク</a:t>
            </a:r>
          </a:p>
        </p:txBody>
      </p:sp>
      <p:grpSp>
        <p:nvGrpSpPr>
          <p:cNvPr id="37" name="グループ化 525"/>
          <p:cNvGrpSpPr/>
          <p:nvPr/>
        </p:nvGrpSpPr>
        <p:grpSpPr>
          <a:xfrm>
            <a:off x="737545" y="2295995"/>
            <a:ext cx="468052" cy="451535"/>
            <a:chOff x="3784104" y="1923678"/>
            <a:chExt cx="381000" cy="381000"/>
          </a:xfrm>
          <a:solidFill>
            <a:srgbClr val="54C2F0"/>
          </a:solidFill>
        </p:grpSpPr>
        <p:sp>
          <p:nvSpPr>
            <p:cNvPr id="3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sp>
          <p:nvSpPr>
            <p:cNvPr id="3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grpSp>
      <p:sp>
        <p:nvSpPr>
          <p:cNvPr id="40" name="テキスト ボックス 39"/>
          <p:cNvSpPr txBox="1"/>
          <p:nvPr/>
        </p:nvSpPr>
        <p:spPr>
          <a:xfrm>
            <a:off x="377503" y="3808163"/>
            <a:ext cx="1200152" cy="252028"/>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外部データ取込</a:t>
            </a:r>
            <a:endParaRPr kumimoji="0" lang="en-US" altLang="ja-JP" sz="1000" b="1" kern="0">
              <a:solidFill>
                <a:srgbClr val="008CCF"/>
              </a:solidFill>
            </a:endParaRPr>
          </a:p>
        </p:txBody>
      </p:sp>
      <p:sp>
        <p:nvSpPr>
          <p:cNvPr id="41" name="右矢印 40"/>
          <p:cNvSpPr/>
          <p:nvPr/>
        </p:nvSpPr>
        <p:spPr bwMode="auto">
          <a:xfrm>
            <a:off x="1644078" y="2584342"/>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2" name="右矢印 41"/>
          <p:cNvSpPr/>
          <p:nvPr/>
        </p:nvSpPr>
        <p:spPr bwMode="auto">
          <a:xfrm>
            <a:off x="1644078" y="3187575"/>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3" name="角丸四角形 42"/>
          <p:cNvSpPr/>
          <p:nvPr/>
        </p:nvSpPr>
        <p:spPr bwMode="auto">
          <a:xfrm>
            <a:off x="1907704" y="2620029"/>
            <a:ext cx="1159563" cy="988012"/>
          </a:xfrm>
          <a:prstGeom prst="roundRect">
            <a:avLst/>
          </a:prstGeom>
          <a:noFill/>
          <a:ln w="25400" cap="flat" cmpd="sng" algn="ctr">
            <a:solidFill>
              <a:srgbClr val="77A233"/>
            </a:solidFill>
            <a:prstDash val="solid"/>
            <a:headEnd/>
            <a:tailEnd/>
          </a:ln>
          <a:effectLst/>
        </p:spPr>
        <p:txBody>
          <a:bodyPr lIns="36000" rIns="36000" rtlCol="0" anchor="ctr"/>
          <a:lstStyle/>
          <a:p>
            <a:pPr algn="ctr">
              <a:defRPr/>
            </a:pPr>
            <a:endParaRPr kumimoji="0" lang="ja-JP" altLang="en-US" sz="1400" kern="0">
              <a:solidFill>
                <a:srgbClr val="77A233"/>
              </a:solidFill>
              <a:cs typeface="メイリオ" pitchFamily="50" charset="-128"/>
            </a:endParaRPr>
          </a:p>
        </p:txBody>
      </p:sp>
      <p:sp>
        <p:nvSpPr>
          <p:cNvPr id="44" name="テキスト ボックス 43"/>
          <p:cNvSpPr txBox="1"/>
          <p:nvPr/>
        </p:nvSpPr>
        <p:spPr>
          <a:xfrm>
            <a:off x="2134642" y="3033203"/>
            <a:ext cx="942147" cy="216024"/>
          </a:xfrm>
          <a:prstGeom prst="rect">
            <a:avLst/>
          </a:prstGeom>
          <a:noFill/>
          <a:ln w="25400" cap="flat" cmpd="sng" algn="ctr">
            <a:noFill/>
            <a:prstDash val="solid"/>
          </a:ln>
          <a:effectLst/>
        </p:spPr>
        <p:txBody>
          <a:bodyPr wrap="none" lIns="0" tIns="0" rIns="0" bIns="0" rtlCol="0" anchor="t" anchorCtr="0">
            <a:normAutofit/>
          </a:bodyPr>
          <a:lstStyle/>
          <a:p>
            <a:pPr algn="ctr">
              <a:lnSpc>
                <a:spcPts val="1200"/>
              </a:lnSpc>
              <a:spcBef>
                <a:spcPct val="0"/>
              </a:spcBef>
              <a:defRPr/>
            </a:pPr>
            <a:r>
              <a:rPr kumimoji="0" lang="ja-JP" altLang="en-US" sz="1400" b="1" kern="0">
                <a:solidFill>
                  <a:srgbClr val="77A233"/>
                </a:solidFill>
              </a:rPr>
              <a:t>振替依頼</a:t>
            </a:r>
            <a:endParaRPr kumimoji="0" lang="en-US" altLang="ja-JP" sz="1400" b="1" kern="0">
              <a:solidFill>
                <a:srgbClr val="77A233"/>
              </a:solidFill>
            </a:endParaRPr>
          </a:p>
        </p:txBody>
      </p:sp>
      <p:sp>
        <p:nvSpPr>
          <p:cNvPr id="45" name="Freeform 408"/>
          <p:cNvSpPr>
            <a:spLocks noEditPoints="1"/>
          </p:cNvSpPr>
          <p:nvPr/>
        </p:nvSpPr>
        <p:spPr bwMode="auto">
          <a:xfrm>
            <a:off x="1960666" y="2978153"/>
            <a:ext cx="252028" cy="22695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rgbClr val="AACE36"/>
              </a:solidFill>
            </a:endParaRPr>
          </a:p>
        </p:txBody>
      </p:sp>
      <p:sp>
        <p:nvSpPr>
          <p:cNvPr id="46" name="右矢印 45"/>
          <p:cNvSpPr/>
          <p:nvPr/>
        </p:nvSpPr>
        <p:spPr bwMode="auto">
          <a:xfrm>
            <a:off x="3167844"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7" name="右矢印 46"/>
          <p:cNvSpPr/>
          <p:nvPr/>
        </p:nvSpPr>
        <p:spPr bwMode="auto">
          <a:xfrm>
            <a:off x="4499992"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8" name="右矢印 47"/>
          <p:cNvSpPr/>
          <p:nvPr/>
        </p:nvSpPr>
        <p:spPr bwMode="auto">
          <a:xfrm rot="1572071">
            <a:off x="4499867" y="318465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9" name="右矢印 48"/>
          <p:cNvSpPr/>
          <p:nvPr/>
        </p:nvSpPr>
        <p:spPr bwMode="auto">
          <a:xfrm rot="20388454">
            <a:off x="4510287" y="1982850"/>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50" name="円柱 49"/>
          <p:cNvSpPr/>
          <p:nvPr/>
        </p:nvSpPr>
        <p:spPr>
          <a:xfrm>
            <a:off x="6349433" y="3273569"/>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1" name="テキスト ボックス 50"/>
          <p:cNvSpPr txBox="1"/>
          <p:nvPr/>
        </p:nvSpPr>
        <p:spPr>
          <a:xfrm>
            <a:off x="6464263" y="3450467"/>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統合会計</a:t>
            </a:r>
            <a:endParaRPr kumimoji="0" lang="en-US" altLang="ja-JP" sz="1051" kern="0">
              <a:solidFill>
                <a:srgbClr val="FFFFFF"/>
              </a:solidFill>
            </a:endParaRPr>
          </a:p>
        </p:txBody>
      </p:sp>
      <p:sp>
        <p:nvSpPr>
          <p:cNvPr id="52" name="円柱 51"/>
          <p:cNvSpPr/>
          <p:nvPr/>
        </p:nvSpPr>
        <p:spPr>
          <a:xfrm>
            <a:off x="6349433" y="2604417"/>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3" name="テキスト ボックス 52"/>
          <p:cNvSpPr txBox="1"/>
          <p:nvPr/>
        </p:nvSpPr>
        <p:spPr>
          <a:xfrm>
            <a:off x="6464263" y="2781315"/>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リース資産</a:t>
            </a:r>
            <a:endParaRPr kumimoji="0" lang="en-US" altLang="ja-JP" sz="1051" kern="0">
              <a:solidFill>
                <a:srgbClr val="FFFFFF"/>
              </a:solidFill>
            </a:endParaRPr>
          </a:p>
        </p:txBody>
      </p:sp>
      <p:sp>
        <p:nvSpPr>
          <p:cNvPr id="54" name="円柱 53"/>
          <p:cNvSpPr/>
          <p:nvPr/>
        </p:nvSpPr>
        <p:spPr>
          <a:xfrm>
            <a:off x="6349433" y="1935265"/>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5" name="テキスト ボックス 54"/>
          <p:cNvSpPr txBox="1"/>
          <p:nvPr/>
        </p:nvSpPr>
        <p:spPr>
          <a:xfrm>
            <a:off x="6464263" y="2112163"/>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固定資産</a:t>
            </a:r>
            <a:endParaRPr kumimoji="0" lang="en-US" altLang="ja-JP" sz="1051" kern="0">
              <a:solidFill>
                <a:srgbClr val="FFFFFF"/>
              </a:solidFill>
            </a:endParaRPr>
          </a:p>
        </p:txBody>
      </p:sp>
      <p:grpSp>
        <p:nvGrpSpPr>
          <p:cNvPr id="56" name="グループ化 61"/>
          <p:cNvGrpSpPr/>
          <p:nvPr/>
        </p:nvGrpSpPr>
        <p:grpSpPr>
          <a:xfrm>
            <a:off x="6776942" y="3688323"/>
            <a:ext cx="1963167" cy="644652"/>
            <a:chOff x="952788" y="3703518"/>
            <a:chExt cx="1743837" cy="644652"/>
          </a:xfrm>
        </p:grpSpPr>
        <p:grpSp>
          <p:nvGrpSpPr>
            <p:cNvPr id="57" name="グループ化 86"/>
            <p:cNvGrpSpPr/>
            <p:nvPr/>
          </p:nvGrpSpPr>
          <p:grpSpPr>
            <a:xfrm>
              <a:off x="952788" y="3811530"/>
              <a:ext cx="1743837" cy="536640"/>
              <a:chOff x="856796" y="3811530"/>
              <a:chExt cx="1743837" cy="536640"/>
            </a:xfrm>
          </p:grpSpPr>
          <p:sp>
            <p:nvSpPr>
              <p:cNvPr id="59" name="角丸四角形 58"/>
              <p:cNvSpPr/>
              <p:nvPr/>
            </p:nvSpPr>
            <p:spPr>
              <a:xfrm>
                <a:off x="1192995" y="3811530"/>
                <a:ext cx="1087372" cy="468052"/>
              </a:xfrm>
              <a:prstGeom prst="roundRect">
                <a:avLst>
                  <a:gd name="adj" fmla="val 0"/>
                </a:avLst>
              </a:prstGeom>
              <a:solidFill>
                <a:srgbClr val="F9BE00">
                  <a:lumMod val="40000"/>
                  <a:lumOff val="6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60" name="直線コネクタ 59"/>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61" name="直線コネクタ 60"/>
              <p:cNvCxnSpPr>
                <a:endCxn id="59"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62" name="テキスト ボックス 61"/>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endParaRPr kumimoji="0" lang="en-US" altLang="ja-JP" sz="800" kern="0">
                  <a:solidFill>
                    <a:sysClr val="windowText" lastClr="000000"/>
                  </a:solidFill>
                </a:endParaRPr>
              </a:p>
            </p:txBody>
          </p:sp>
          <p:sp>
            <p:nvSpPr>
              <p:cNvPr id="63" name="テキスト ボックス 62"/>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現預金</a:t>
                </a:r>
              </a:p>
            </p:txBody>
          </p:sp>
        </p:grpSp>
        <p:sp>
          <p:nvSpPr>
            <p:cNvPr id="58" name="テキスト ボックス 57"/>
            <p:cNvSpPr txBox="1"/>
            <p:nvPr/>
          </p:nvSpPr>
          <p:spPr>
            <a:xfrm>
              <a:off x="1213025" y="3703518"/>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支払決済仕訳</a:t>
              </a:r>
            </a:p>
          </p:txBody>
        </p:sp>
      </p:grpSp>
      <p:sp>
        <p:nvSpPr>
          <p:cNvPr id="64" name="Freeform 393"/>
          <p:cNvSpPr>
            <a:spLocks noEditPoints="1"/>
          </p:cNvSpPr>
          <p:nvPr/>
        </p:nvSpPr>
        <p:spPr bwMode="auto">
          <a:xfrm>
            <a:off x="6666969" y="4103780"/>
            <a:ext cx="309011" cy="37912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sp>
        <p:nvSpPr>
          <p:cNvPr id="65" name="右矢印 64"/>
          <p:cNvSpPr/>
          <p:nvPr/>
        </p:nvSpPr>
        <p:spPr bwMode="auto">
          <a:xfrm rot="16200000">
            <a:off x="6722370" y="3764436"/>
            <a:ext cx="176679" cy="323912"/>
          </a:xfrm>
          <a:prstGeom prst="rightArrow">
            <a:avLst/>
          </a:prstGeom>
          <a:solidFill>
            <a:srgbClr val="F9BE00">
              <a:lumMod val="60000"/>
              <a:lumOff val="40000"/>
            </a:srgbClr>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6" name="右矢印 65"/>
          <p:cNvSpPr/>
          <p:nvPr/>
        </p:nvSpPr>
        <p:spPr bwMode="auto">
          <a:xfrm>
            <a:off x="5785478" y="1986268"/>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7" name="右矢印 66"/>
          <p:cNvSpPr/>
          <p:nvPr/>
        </p:nvSpPr>
        <p:spPr bwMode="auto">
          <a:xfrm>
            <a:off x="5785478" y="2670344"/>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8" name="右矢印 67"/>
          <p:cNvSpPr/>
          <p:nvPr/>
        </p:nvSpPr>
        <p:spPr bwMode="auto">
          <a:xfrm>
            <a:off x="5785478" y="3354420"/>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9" name="右矢印 68"/>
          <p:cNvSpPr/>
          <p:nvPr/>
        </p:nvSpPr>
        <p:spPr bwMode="auto">
          <a:xfrm>
            <a:off x="1644078" y="173301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grpSp>
        <p:nvGrpSpPr>
          <p:cNvPr id="70" name="グループ化 61"/>
          <p:cNvGrpSpPr/>
          <p:nvPr/>
        </p:nvGrpSpPr>
        <p:grpSpPr>
          <a:xfrm>
            <a:off x="7204452" y="2781315"/>
            <a:ext cx="1963167" cy="660973"/>
            <a:chOff x="952788" y="3687197"/>
            <a:chExt cx="1743837" cy="660973"/>
          </a:xfrm>
        </p:grpSpPr>
        <p:grpSp>
          <p:nvGrpSpPr>
            <p:cNvPr id="71" name="グループ化 86"/>
            <p:cNvGrpSpPr/>
            <p:nvPr/>
          </p:nvGrpSpPr>
          <p:grpSpPr>
            <a:xfrm>
              <a:off x="952788" y="3811530"/>
              <a:ext cx="1743837" cy="536640"/>
              <a:chOff x="856796" y="3811530"/>
              <a:chExt cx="1743837" cy="536640"/>
            </a:xfrm>
          </p:grpSpPr>
          <p:sp>
            <p:nvSpPr>
              <p:cNvPr id="73" name="角丸四角形 7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74" name="直線コネクタ 73"/>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75" name="直線コネクタ 74"/>
              <p:cNvCxnSpPr>
                <a:endCxn id="7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76" name="テキスト ボックス 75"/>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リース資産</a:t>
                </a:r>
                <a:endParaRPr kumimoji="0" lang="en-US" altLang="ja-JP" sz="800" kern="0">
                  <a:solidFill>
                    <a:sysClr val="windowText" lastClr="000000"/>
                  </a:solidFill>
                </a:endParaRPr>
              </a:p>
            </p:txBody>
          </p:sp>
          <p:sp>
            <p:nvSpPr>
              <p:cNvPr id="77" name="テキスト ボックス 76"/>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リース債務</a:t>
                </a:r>
              </a:p>
            </p:txBody>
          </p:sp>
        </p:grpSp>
        <p:sp>
          <p:nvSpPr>
            <p:cNvPr id="72" name="テキスト ボックス 71"/>
            <p:cNvSpPr txBox="1"/>
            <p:nvPr/>
          </p:nvSpPr>
          <p:spPr>
            <a:xfrm>
              <a:off x="1227279" y="3687197"/>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建仮リース振替仕訳</a:t>
              </a:r>
            </a:p>
          </p:txBody>
        </p:sp>
      </p:grpSp>
      <p:grpSp>
        <p:nvGrpSpPr>
          <p:cNvPr id="78" name="グループ化 77"/>
          <p:cNvGrpSpPr/>
          <p:nvPr/>
        </p:nvGrpSpPr>
        <p:grpSpPr>
          <a:xfrm>
            <a:off x="7204449" y="2119966"/>
            <a:ext cx="1963167" cy="660737"/>
            <a:chOff x="7433368" y="2542211"/>
            <a:chExt cx="1963166" cy="660737"/>
          </a:xfrm>
        </p:grpSpPr>
        <p:grpSp>
          <p:nvGrpSpPr>
            <p:cNvPr id="79" name="グループ化 86"/>
            <p:cNvGrpSpPr/>
            <p:nvPr/>
          </p:nvGrpSpPr>
          <p:grpSpPr>
            <a:xfrm>
              <a:off x="7433368" y="2666308"/>
              <a:ext cx="1963166" cy="536640"/>
              <a:chOff x="856796" y="3811530"/>
              <a:chExt cx="1743837" cy="536640"/>
            </a:xfrm>
          </p:grpSpPr>
          <p:sp>
            <p:nvSpPr>
              <p:cNvPr id="81" name="角丸四角形 80"/>
              <p:cNvSpPr/>
              <p:nvPr/>
            </p:nvSpPr>
            <p:spPr>
              <a:xfrm>
                <a:off x="1192996" y="3811530"/>
                <a:ext cx="1087373"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82" name="直線コネクタ 81"/>
              <p:cNvCxnSpPr/>
              <p:nvPr/>
            </p:nvCxnSpPr>
            <p:spPr>
              <a:xfrm>
                <a:off x="1224635" y="4005064"/>
                <a:ext cx="1152128" cy="0"/>
              </a:xfrm>
              <a:prstGeom prst="line">
                <a:avLst/>
              </a:prstGeom>
              <a:noFill/>
              <a:ln w="9525" cap="flat" cmpd="sng" algn="ctr">
                <a:solidFill>
                  <a:srgbClr val="FFFFFF"/>
                </a:solidFill>
                <a:prstDash val="solid"/>
              </a:ln>
              <a:effectLst/>
            </p:spPr>
          </p:cxnSp>
          <p:cxnSp>
            <p:nvCxnSpPr>
              <p:cNvPr id="83" name="直線コネクタ 82"/>
              <p:cNvCxnSpPr>
                <a:endCxn id="81" idx="2"/>
              </p:cNvCxnSpPr>
              <p:nvPr/>
            </p:nvCxnSpPr>
            <p:spPr>
              <a:xfrm>
                <a:off x="1736682" y="3991550"/>
                <a:ext cx="0" cy="288032"/>
              </a:xfrm>
              <a:prstGeom prst="line">
                <a:avLst/>
              </a:prstGeom>
              <a:noFill/>
              <a:ln w="9525" cap="flat" cmpd="sng" algn="ctr">
                <a:solidFill>
                  <a:srgbClr val="FFFFFF"/>
                </a:solidFill>
                <a:prstDash val="solid"/>
              </a:ln>
              <a:effectLst/>
            </p:spPr>
          </p:cxnSp>
          <p:sp>
            <p:nvSpPr>
              <p:cNvPr id="84" name="テキスト ボックス 83"/>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固定資産</a:t>
                </a:r>
                <a:endParaRPr kumimoji="0" lang="en-US" altLang="ja-JP" sz="800" kern="0">
                  <a:solidFill>
                    <a:sysClr val="windowText" lastClr="000000"/>
                  </a:solidFill>
                </a:endParaRPr>
              </a:p>
            </p:txBody>
          </p:sp>
          <p:sp>
            <p:nvSpPr>
              <p:cNvPr id="85" name="テキスト ボックス 84"/>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p>
            </p:txBody>
          </p:sp>
        </p:grpSp>
        <p:sp>
          <p:nvSpPr>
            <p:cNvPr id="80" name="テキスト ボックス 79"/>
            <p:cNvSpPr txBox="1"/>
            <p:nvPr/>
          </p:nvSpPr>
          <p:spPr>
            <a:xfrm>
              <a:off x="7761767" y="2542211"/>
              <a:ext cx="1351100"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建仮資産振替仕訳</a:t>
              </a:r>
            </a:p>
          </p:txBody>
        </p:sp>
      </p:grpSp>
      <p:sp>
        <p:nvSpPr>
          <p:cNvPr id="88" name="テキスト ボックス 87"/>
          <p:cNvSpPr txBox="1"/>
          <p:nvPr/>
        </p:nvSpPr>
        <p:spPr>
          <a:xfrm>
            <a:off x="1835696" y="4740531"/>
            <a:ext cx="4405399" cy="42862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b="0" i="0" u="none" strike="noStrike" kern="0" cap="none" spc="0" normalizeH="0" baseline="0" noProof="0">
                <a:ln>
                  <a:noFill/>
                </a:ln>
                <a:solidFill>
                  <a:prstClr val="black"/>
                </a:solidFill>
                <a:effectLst/>
                <a:uLnTx/>
                <a:uFillTx/>
              </a:rPr>
              <a:t>※</a:t>
            </a:r>
            <a:r>
              <a:rPr kumimoji="0" lang="ja-JP" altLang="en-US" sz="800" b="0" i="0" u="none" strike="noStrike" kern="0" cap="none" spc="0" normalizeH="0" baseline="0" noProof="0">
                <a:ln>
                  <a:noFill/>
                </a:ln>
                <a:solidFill>
                  <a:prstClr val="black"/>
                </a:solidFill>
                <a:effectLst/>
                <a:uLnTx/>
                <a:uFillTx/>
              </a:rPr>
              <a:t>リース資産は建設仮勘定管理は行わないが、建設仮勘定オプションから入力することにより、</a:t>
            </a:r>
            <a:endParaRPr kumimoji="0" lang="en-US" altLang="ja-JP"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kern="0">
                <a:solidFill>
                  <a:prstClr val="black"/>
                </a:solidFill>
              </a:rPr>
              <a:t>   </a:t>
            </a:r>
            <a:r>
              <a:rPr kumimoji="0" lang="ja-JP" altLang="en-US" sz="800" b="0" i="0" u="none" strike="noStrike" kern="0" cap="none" spc="0" normalizeH="0" baseline="0" noProof="0">
                <a:ln>
                  <a:noFill/>
                </a:ln>
                <a:solidFill>
                  <a:prstClr val="black"/>
                </a:solidFill>
                <a:effectLst/>
                <a:uLnTx/>
                <a:uFillTx/>
              </a:rPr>
              <a:t>拠点や</a:t>
            </a:r>
            <a:r>
              <a:rPr kumimoji="0" lang="ja-JP" altLang="en-US" sz="800" kern="0">
                <a:solidFill>
                  <a:prstClr val="black"/>
                </a:solidFill>
              </a:rPr>
              <a:t>店舗でもわかる範囲で簡単</a:t>
            </a:r>
            <a:r>
              <a:rPr kumimoji="0" lang="ja-JP" altLang="en-US" sz="800" b="0" i="0" u="none" strike="noStrike" kern="0" cap="none" spc="0" normalizeH="0" baseline="0" noProof="0">
                <a:ln>
                  <a:noFill/>
                </a:ln>
                <a:solidFill>
                  <a:prstClr val="black"/>
                </a:solidFill>
                <a:effectLst/>
                <a:uLnTx/>
                <a:uFillTx/>
              </a:rPr>
              <a:t>に入力が可能となります</a:t>
            </a:r>
          </a:p>
        </p:txBody>
      </p:sp>
      <p:sp>
        <p:nvSpPr>
          <p:cNvPr id="91" name="テキスト ボックス 90"/>
          <p:cNvSpPr txBox="1"/>
          <p:nvPr/>
        </p:nvSpPr>
        <p:spPr>
          <a:xfrm>
            <a:off x="359532" y="956758"/>
            <a:ext cx="2609222" cy="428628"/>
          </a:xfrm>
          <a:prstGeom prst="roundRect">
            <a:avLst/>
          </a:prstGeom>
          <a:solidFill>
            <a:srgbClr val="77A233"/>
          </a:solidFill>
          <a:ln w="25400" cap="flat" cmpd="sng" algn="ctr">
            <a:noFill/>
            <a:prstDash val="solid"/>
          </a:ln>
          <a:effectLst/>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mn-cs"/>
              </a:rPr>
              <a:t>建設仮勘定管理オプションの範囲</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6" name="グループ化 50">
            <a:extLst>
              <a:ext uri="{FF2B5EF4-FFF2-40B4-BE49-F238E27FC236}">
                <a16:creationId xmlns:a16="http://schemas.microsoft.com/office/drawing/2014/main" id="{A64C45A2-1FA7-3FE9-1C28-F7822B853A8D}"/>
              </a:ext>
            </a:extLst>
          </p:cNvPr>
          <p:cNvGrpSpPr/>
          <p:nvPr/>
        </p:nvGrpSpPr>
        <p:grpSpPr>
          <a:xfrm>
            <a:off x="467545" y="1421577"/>
            <a:ext cx="1025334" cy="864096"/>
            <a:chOff x="1752013" y="1774488"/>
            <a:chExt cx="1157635" cy="1080120"/>
          </a:xfrm>
        </p:grpSpPr>
        <p:pic>
          <p:nvPicPr>
            <p:cNvPr id="29" name="Picture 24">
              <a:extLst>
                <a:ext uri="{FF2B5EF4-FFF2-40B4-BE49-F238E27FC236}">
                  <a16:creationId xmlns:a16="http://schemas.microsoft.com/office/drawing/2014/main" id="{7C0952DF-DFCF-B3A6-006E-5E51495A25A9}"/>
                </a:ext>
              </a:extLst>
            </p:cNvPr>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769707" y="1774488"/>
              <a:ext cx="1080120" cy="1080120"/>
            </a:xfrm>
            <a:prstGeom prst="rect">
              <a:avLst/>
            </a:prstGeom>
            <a:noFill/>
            <a:ln w="9525">
              <a:noFill/>
              <a:miter lim="800000"/>
              <a:headEnd/>
              <a:tailEnd/>
            </a:ln>
            <a:effectLst/>
          </p:spPr>
        </p:pic>
        <p:sp>
          <p:nvSpPr>
            <p:cNvPr id="86" name="正方形/長方形 85">
              <a:extLst>
                <a:ext uri="{FF2B5EF4-FFF2-40B4-BE49-F238E27FC236}">
                  <a16:creationId xmlns:a16="http://schemas.microsoft.com/office/drawing/2014/main" id="{23623A40-2C4D-0C88-30CE-F6722FE6218A}"/>
                </a:ext>
              </a:extLst>
            </p:cNvPr>
            <p:cNvSpPr/>
            <p:nvPr/>
          </p:nvSpPr>
          <p:spPr>
            <a:xfrm rot="480735">
              <a:off x="1752013" y="1824268"/>
              <a:ext cx="840071"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87" name="正方形/長方形 86">
              <a:extLst>
                <a:ext uri="{FF2B5EF4-FFF2-40B4-BE49-F238E27FC236}">
                  <a16:creationId xmlns:a16="http://schemas.microsoft.com/office/drawing/2014/main" id="{5FA4237F-10E9-221A-CC0B-4F99E695B807}"/>
                </a:ext>
              </a:extLst>
            </p:cNvPr>
            <p:cNvSpPr/>
            <p:nvPr/>
          </p:nvSpPr>
          <p:spPr>
            <a:xfrm rot="19716565">
              <a:off x="2359778" y="1886076"/>
              <a:ext cx="549870"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89" name="平行四辺形 88">
              <a:extLst>
                <a:ext uri="{FF2B5EF4-FFF2-40B4-BE49-F238E27FC236}">
                  <a16:creationId xmlns:a16="http://schemas.microsoft.com/office/drawing/2014/main" id="{6F8D000E-7C69-9D6B-EA00-E6A6BD16AB7C}"/>
                </a:ext>
              </a:extLst>
            </p:cNvPr>
            <p:cNvSpPr/>
            <p:nvPr/>
          </p:nvSpPr>
          <p:spPr>
            <a:xfrm rot="748318">
              <a:off x="1816190" y="2050754"/>
              <a:ext cx="1056305" cy="260768"/>
            </a:xfrm>
            <a:prstGeom prst="parallelogram">
              <a:avLst>
                <a:gd name="adj" fmla="val 101706"/>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a:solidFill>
                  <a:sysClr val="windowText" lastClr="000000"/>
                </a:solidFill>
                <a:latin typeface="Microsoft Sans Serif"/>
                <a:ea typeface="ＭＳ Ｐゴシック"/>
              </a:endParaRPr>
            </a:p>
          </p:txBody>
        </p:sp>
      </p:grpSp>
      <p:sp>
        <p:nvSpPr>
          <p:cNvPr id="90" name="円/楕円 112">
            <a:extLst>
              <a:ext uri="{FF2B5EF4-FFF2-40B4-BE49-F238E27FC236}">
                <a16:creationId xmlns:a16="http://schemas.microsoft.com/office/drawing/2014/main" id="{ECECD4A2-C02A-94CD-342E-84001CE1F3C6}"/>
              </a:ext>
            </a:extLst>
          </p:cNvPr>
          <p:cNvSpPr/>
          <p:nvPr/>
        </p:nvSpPr>
        <p:spPr>
          <a:xfrm>
            <a:off x="873875" y="1594395"/>
            <a:ext cx="637785" cy="345638"/>
          </a:xfrm>
          <a:prstGeom prst="ellipse">
            <a:avLst/>
          </a:prstGeom>
          <a:solidFill>
            <a:srgbClr val="EE5500"/>
          </a:solidFill>
          <a:ln w="25400" cap="flat" cmpd="sng" algn="ctr">
            <a:solidFill>
              <a:srgbClr val="EE5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srgbClr val="FFFFFF"/>
              </a:solidFill>
              <a:effectLst/>
              <a:uLnTx/>
              <a:uFillTx/>
              <a:cs typeface="メイリオ" pitchFamily="50" charset="-128"/>
            </a:endParaRPr>
          </a:p>
        </p:txBody>
      </p:sp>
      <p:sp>
        <p:nvSpPr>
          <p:cNvPr id="92" name="正方形/長方形 91">
            <a:extLst>
              <a:ext uri="{FF2B5EF4-FFF2-40B4-BE49-F238E27FC236}">
                <a16:creationId xmlns:a16="http://schemas.microsoft.com/office/drawing/2014/main" id="{9F2104C9-0DAD-1035-2947-FB22FD5B23BE}"/>
              </a:ext>
            </a:extLst>
          </p:cNvPr>
          <p:cNvSpPr/>
          <p:nvPr/>
        </p:nvSpPr>
        <p:spPr>
          <a:xfrm>
            <a:off x="879764" y="1633410"/>
            <a:ext cx="646332" cy="276999"/>
          </a:xfrm>
          <a:prstGeom prst="rect">
            <a:avLst/>
          </a:prstGeom>
        </p:spPr>
        <p:txBody>
          <a:bodyPr wrap="none">
            <a:spAutoFit/>
          </a:bodyPr>
          <a:lstStyle/>
          <a:p>
            <a:pPr algn="ctr">
              <a:defRPr/>
            </a:pPr>
            <a:r>
              <a:rPr kumimoji="0" lang="ja-JP" altLang="en-US" sz="1200" kern="0">
                <a:solidFill>
                  <a:srgbClr val="FFFFFF"/>
                </a:solidFill>
                <a:cs typeface="メイリオ" pitchFamily="50" charset="-128"/>
              </a:rPr>
              <a:t>建設中</a:t>
            </a:r>
          </a:p>
        </p:txBody>
      </p:sp>
    </p:spTree>
    <p:extLst>
      <p:ext uri="{BB962C8B-B14F-4D97-AF65-F5344CB8AC3E}">
        <p14:creationId xmlns:p14="http://schemas.microsoft.com/office/powerpoint/2010/main" val="1100758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59</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手形</a:t>
            </a:r>
            <a:r>
              <a:rPr lang="zh-TW" altLang="en-US"/>
              <a:t>管理特長</a:t>
            </a:r>
            <a:endParaRPr kumimoji="1" lang="ja-JP" altLang="en-US"/>
          </a:p>
        </p:txBody>
      </p:sp>
    </p:spTree>
    <p:extLst>
      <p:ext uri="{BB962C8B-B14F-4D97-AF65-F5344CB8AC3E}">
        <p14:creationId xmlns:p14="http://schemas.microsoft.com/office/powerpoint/2010/main" val="353421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
          <p:cNvSpPr>
            <a:spLocks noChangeArrowheads="1"/>
          </p:cNvSpPr>
          <p:nvPr/>
        </p:nvSpPr>
        <p:spPr bwMode="gray">
          <a:xfrm>
            <a:off x="4716016" y="3255826"/>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27" name="AutoShape 5"/>
          <p:cNvSpPr>
            <a:spLocks noChangeArrowheads="1"/>
          </p:cNvSpPr>
          <p:nvPr/>
        </p:nvSpPr>
        <p:spPr bwMode="gray">
          <a:xfrm>
            <a:off x="251520" y="3249688"/>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タイトル 2"/>
          <p:cNvSpPr>
            <a:spLocks noGrp="1"/>
          </p:cNvSpPr>
          <p:nvPr>
            <p:ph type="title"/>
          </p:nvPr>
        </p:nvSpPr>
        <p:spPr/>
        <p:txBody>
          <a:bodyPr/>
          <a:lstStyle/>
          <a:p>
            <a:r>
              <a:rPr lang="ja-JP" altLang="en-US"/>
              <a:t>手形管理特長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手形管理 </a:t>
            </a:r>
            <a:r>
              <a:rPr lang="en-US" altLang="ja-JP"/>
              <a:t>4</a:t>
            </a:r>
            <a:r>
              <a:rPr lang="ja-JP" altLang="en-US" err="1"/>
              <a:t>つの</a:t>
            </a:r>
            <a:r>
              <a:rPr lang="ja-JP" altLang="en-US"/>
              <a:t>特長</a:t>
            </a:r>
          </a:p>
          <a:p>
            <a:endParaRPr lang="ja-JP" altLang="en-US"/>
          </a:p>
          <a:p>
            <a:endParaRPr lang="ja-JP" altLang="en-US"/>
          </a:p>
        </p:txBody>
      </p:sp>
      <p:sp>
        <p:nvSpPr>
          <p:cNvPr id="6" name="AutoShape 5"/>
          <p:cNvSpPr>
            <a:spLocks noChangeArrowheads="1"/>
          </p:cNvSpPr>
          <p:nvPr/>
        </p:nvSpPr>
        <p:spPr bwMode="gray">
          <a:xfrm>
            <a:off x="251520" y="1203598"/>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涙形 6"/>
          <p:cNvSpPr/>
          <p:nvPr/>
        </p:nvSpPr>
        <p:spPr>
          <a:xfrm>
            <a:off x="323528" y="91556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メイリオ" pitchFamily="50" charset="-128"/>
              </a:rPr>
              <a:t>１</a:t>
            </a:r>
          </a:p>
        </p:txBody>
      </p:sp>
      <p:sp>
        <p:nvSpPr>
          <p:cNvPr id="8" name="角丸四角形 7"/>
          <p:cNvSpPr/>
          <p:nvPr/>
        </p:nvSpPr>
        <p:spPr>
          <a:xfrm>
            <a:off x="971600" y="91556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kern="0">
                <a:solidFill>
                  <a:srgbClr val="FFFFFF"/>
                </a:solidFill>
                <a:latin typeface="メイリオ"/>
                <a:ea typeface="メイリオ"/>
                <a:cs typeface="メイリオ" pitchFamily="50" charset="-128"/>
              </a:rPr>
              <a:t>共通</a:t>
            </a:r>
            <a:endParaRPr kumimoji="0" lang="ja-JP" altLang="en-US" sz="16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9" name="テキスト ボックス 8"/>
          <p:cNvSpPr txBox="1"/>
          <p:nvPr/>
        </p:nvSpPr>
        <p:spPr>
          <a:xfrm>
            <a:off x="467544" y="1503505"/>
            <a:ext cx="3888432" cy="648072"/>
          </a:xfrm>
          <a:prstGeom prst="rect">
            <a:avLst/>
          </a:prstGeom>
        </p:spPr>
        <p:txBody>
          <a:bodyPr wrap="square" lIns="0" tIns="0" rIns="0" bIns="0" rtlCol="0" anchor="t" anchorCtr="0">
            <a:no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prstClr val="black">
                    <a:lumMod val="65000"/>
                    <a:lumOff val="35000"/>
                  </a:prstClr>
                </a:solidFill>
                <a:cs typeface="メイリオ" pitchFamily="50" charset="-128"/>
              </a:rPr>
              <a:t>統合会計からの支払手形情報または受取手形情報を抽出し、手形の振出（受取）から決済までの一連の管理が可能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10" name="テキスト ボックス 9"/>
          <p:cNvSpPr txBox="1"/>
          <p:nvPr/>
        </p:nvSpPr>
        <p:spPr>
          <a:xfrm>
            <a:off x="460704" y="2127448"/>
            <a:ext cx="3816424" cy="648072"/>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a:t>
            </a:r>
            <a:r>
              <a:rPr kumimoji="0" lang="ja-JP" altLang="en-US" sz="1400" b="1" kern="0">
                <a:solidFill>
                  <a:prstClr val="black">
                    <a:lumMod val="65000"/>
                    <a:lumOff val="35000"/>
                  </a:prstClr>
                </a:solidFill>
                <a:latin typeface="メイリオ"/>
                <a:ea typeface="メイリオ"/>
                <a:cs typeface="メイリオ" pitchFamily="50" charset="-128"/>
              </a:rPr>
              <a:t>勘定科目や会計部門マスタ等統合会計側で設定したマスタはそのまま利用可能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11" name="AutoShape 5"/>
          <p:cNvSpPr>
            <a:spLocks noChangeArrowheads="1"/>
          </p:cNvSpPr>
          <p:nvPr/>
        </p:nvSpPr>
        <p:spPr bwMode="gray">
          <a:xfrm>
            <a:off x="4716016" y="1203598"/>
            <a:ext cx="4176464" cy="1673647"/>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12" name="涙形 11"/>
          <p:cNvSpPr/>
          <p:nvPr/>
        </p:nvSpPr>
        <p:spPr>
          <a:xfrm>
            <a:off x="4788024" y="91556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2</a:t>
            </a:r>
            <a:endParaRPr kumimoji="0" lang="ja-JP" altLang="en-US" sz="1600" b="1" kern="0">
              <a:solidFill>
                <a:srgbClr val="FFFFFF"/>
              </a:solidFill>
              <a:latin typeface="メイリオ"/>
              <a:ea typeface="メイリオ"/>
              <a:cs typeface="メイリオ" pitchFamily="50" charset="-128"/>
            </a:endParaRPr>
          </a:p>
        </p:txBody>
      </p:sp>
      <p:sp>
        <p:nvSpPr>
          <p:cNvPr id="13" name="角丸四角形 12"/>
          <p:cNvSpPr/>
          <p:nvPr/>
        </p:nvSpPr>
        <p:spPr>
          <a:xfrm>
            <a:off x="5436096" y="91556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受取手形管理</a:t>
            </a:r>
          </a:p>
        </p:txBody>
      </p:sp>
      <p:sp>
        <p:nvSpPr>
          <p:cNvPr id="15" name="涙形 14"/>
          <p:cNvSpPr/>
          <p:nvPr/>
        </p:nvSpPr>
        <p:spPr>
          <a:xfrm>
            <a:off x="395536" y="289578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3</a:t>
            </a:r>
            <a:endParaRPr kumimoji="0" lang="ja-JP" altLang="en-US" sz="1600" b="1" kern="0">
              <a:solidFill>
                <a:srgbClr val="FFFFFF"/>
              </a:solidFill>
              <a:latin typeface="メイリオ"/>
              <a:ea typeface="メイリオ"/>
              <a:cs typeface="メイリオ" pitchFamily="50" charset="-128"/>
            </a:endParaRPr>
          </a:p>
        </p:txBody>
      </p:sp>
      <p:sp>
        <p:nvSpPr>
          <p:cNvPr id="16" name="角丸四角形 15"/>
          <p:cNvSpPr/>
          <p:nvPr/>
        </p:nvSpPr>
        <p:spPr>
          <a:xfrm>
            <a:off x="1043608" y="289578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支払手形管理</a:t>
            </a:r>
          </a:p>
        </p:txBody>
      </p:sp>
      <p:sp>
        <p:nvSpPr>
          <p:cNvPr id="17" name="テキスト ボックス 16"/>
          <p:cNvSpPr txBox="1"/>
          <p:nvPr/>
        </p:nvSpPr>
        <p:spPr>
          <a:xfrm>
            <a:off x="4928620" y="1501890"/>
            <a:ext cx="3999864"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統合会計の債権管理の手形入金データが対象</a:t>
            </a:r>
            <a:endParaRPr kumimoji="0" lang="en-US" altLang="ja-JP" sz="1400" b="1" kern="0">
              <a:solidFill>
                <a:sysClr val="windowText" lastClr="000000">
                  <a:lumMod val="65000"/>
                  <a:lumOff val="35000"/>
                </a:sysClr>
              </a:solidFill>
              <a:cs typeface="メイリオ" pitchFamily="50" charset="-128"/>
            </a:endParaRPr>
          </a:p>
        </p:txBody>
      </p:sp>
      <p:sp>
        <p:nvSpPr>
          <p:cNvPr id="19" name="涙形 18"/>
          <p:cNvSpPr/>
          <p:nvPr/>
        </p:nvSpPr>
        <p:spPr>
          <a:xfrm>
            <a:off x="4788024" y="289578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4</a:t>
            </a:r>
            <a:endParaRPr kumimoji="0" lang="ja-JP" altLang="en-US" sz="1600" b="1" kern="0">
              <a:solidFill>
                <a:srgbClr val="FFFFFF"/>
              </a:solidFill>
              <a:latin typeface="メイリオ"/>
              <a:ea typeface="メイリオ"/>
              <a:cs typeface="メイリオ" pitchFamily="50" charset="-128"/>
            </a:endParaRPr>
          </a:p>
        </p:txBody>
      </p:sp>
      <p:sp>
        <p:nvSpPr>
          <p:cNvPr id="20" name="角丸四角形 19"/>
          <p:cNvSpPr/>
          <p:nvPr/>
        </p:nvSpPr>
        <p:spPr>
          <a:xfrm>
            <a:off x="5436096" y="289578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電債オプション</a:t>
            </a:r>
          </a:p>
        </p:txBody>
      </p:sp>
      <p:sp>
        <p:nvSpPr>
          <p:cNvPr id="21" name="テキスト ボックス 20"/>
          <p:cNvSpPr txBox="1"/>
          <p:nvPr/>
        </p:nvSpPr>
        <p:spPr>
          <a:xfrm>
            <a:off x="4927248" y="1743971"/>
            <a:ext cx="3744416"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顛末情報として</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「取立依頼」「割引」「裏書」「担保差入」「不渡」「返却」が可能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2" name="テキスト ボックス 21"/>
          <p:cNvSpPr txBox="1"/>
          <p:nvPr/>
        </p:nvSpPr>
        <p:spPr>
          <a:xfrm>
            <a:off x="4927248" y="2385153"/>
            <a:ext cx="3918064"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連携仕訳データの作成及び直接連携が可能　（返却、不渡時は除く）</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テキスト ボックス 22"/>
          <p:cNvSpPr txBox="1"/>
          <p:nvPr/>
        </p:nvSpPr>
        <p:spPr>
          <a:xfrm>
            <a:off x="457684" y="3489766"/>
            <a:ext cx="3744416"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統合会計の手形支払データが対象</a:t>
            </a:r>
            <a:endParaRPr kumimoji="0" lang="en-US" altLang="ja-JP" sz="1400" b="1" kern="0">
              <a:solidFill>
                <a:sysClr val="windowText" lastClr="000000">
                  <a:lumMod val="65000"/>
                  <a:lumOff val="35000"/>
                </a:sysClr>
              </a:solidFill>
              <a:cs typeface="メイリオ" pitchFamily="50" charset="-128"/>
            </a:endParaRPr>
          </a:p>
        </p:txBody>
      </p:sp>
      <p:sp>
        <p:nvSpPr>
          <p:cNvPr id="24" name="テキスト ボックス 23"/>
          <p:cNvSpPr txBox="1"/>
          <p:nvPr/>
        </p:nvSpPr>
        <p:spPr>
          <a:xfrm>
            <a:off x="467544" y="3795251"/>
            <a:ext cx="3744416"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印紙税分割処理が可能で「分割しない」</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「自動分割」「会社方針指定分割」</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「取引先指定分割」の４パターンが選択可能</a:t>
            </a:r>
          </a:p>
        </p:txBody>
      </p:sp>
      <p:sp>
        <p:nvSpPr>
          <p:cNvPr id="25" name="テキスト ボックス 24"/>
          <p:cNvSpPr txBox="1"/>
          <p:nvPr/>
        </p:nvSpPr>
        <p:spPr>
          <a:xfrm>
            <a:off x="4928620" y="3436394"/>
            <a:ext cx="3999864"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電子記録債権の発生は画面、配信</a:t>
            </a:r>
            <a:r>
              <a:rPr kumimoji="0" lang="en-US" altLang="ja-JP" sz="1400" b="1" kern="0">
                <a:solidFill>
                  <a:sysClr val="windowText" lastClr="000000">
                    <a:lumMod val="65000"/>
                    <a:lumOff val="35000"/>
                  </a:sysClr>
                </a:solidFill>
                <a:cs typeface="メイリオ" pitchFamily="50" charset="-128"/>
              </a:rPr>
              <a:t>2</a:t>
            </a:r>
            <a:r>
              <a:rPr kumimoji="0" lang="ja-JP" altLang="en-US" sz="1400" b="1" kern="0">
                <a:solidFill>
                  <a:sysClr val="windowText" lastClr="000000">
                    <a:lumMod val="65000"/>
                    <a:lumOff val="35000"/>
                  </a:sysClr>
                </a:solidFill>
                <a:cs typeface="メイリオ" pitchFamily="50" charset="-128"/>
              </a:rPr>
              <a:t>データ、</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債権債務</a:t>
            </a:r>
            <a:r>
              <a:rPr kumimoji="0" lang="en-US" altLang="ja-JP" sz="1400" b="1" kern="0">
                <a:solidFill>
                  <a:sysClr val="windowText" lastClr="000000">
                    <a:lumMod val="65000"/>
                    <a:lumOff val="35000"/>
                  </a:sysClr>
                </a:solidFill>
                <a:cs typeface="メイリオ" pitchFamily="50" charset="-128"/>
              </a:rPr>
              <a:t>CSV</a:t>
            </a:r>
            <a:r>
              <a:rPr kumimoji="0" lang="ja-JP" altLang="en-US" sz="1400" b="1" kern="0">
                <a:solidFill>
                  <a:sysClr val="windowText" lastClr="000000">
                    <a:lumMod val="65000"/>
                    <a:lumOff val="35000"/>
                  </a:sysClr>
                </a:solidFill>
                <a:cs typeface="メイリオ" pitchFamily="50" charset="-128"/>
              </a:rPr>
              <a:t>ファイルの取込みから可能</a:t>
            </a:r>
            <a:endParaRPr kumimoji="0" lang="en-US" altLang="ja-JP" sz="1400" b="1" kern="0">
              <a:solidFill>
                <a:sysClr val="windowText" lastClr="000000">
                  <a:lumMod val="65000"/>
                  <a:lumOff val="35000"/>
                </a:sysClr>
              </a:solidFill>
              <a:cs typeface="メイリオ" pitchFamily="50" charset="-128"/>
            </a:endParaRPr>
          </a:p>
        </p:txBody>
      </p:sp>
      <p:sp>
        <p:nvSpPr>
          <p:cNvPr id="26" name="テキスト ボックス 25"/>
          <p:cNvSpPr txBox="1"/>
          <p:nvPr/>
        </p:nvSpPr>
        <p:spPr>
          <a:xfrm>
            <a:off x="4922540" y="3921603"/>
            <a:ext cx="3744416"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顛末情報として</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「譲渡」「分割譲渡」「割引」「分割割引」「取消」「支払不能」が可能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59201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61</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04</a:t>
            </a:r>
            <a:br>
              <a:rPr kumimoji="1" lang="en-US" altLang="ja-JP" sz="3200" b="0">
                <a:solidFill>
                  <a:schemeClr val="accent1"/>
                </a:solidFill>
              </a:rPr>
            </a:br>
            <a:r>
              <a:rPr lang="en-US" altLang="ja-JP" err="1"/>
              <a:t>SuperStream</a:t>
            </a:r>
            <a:r>
              <a:rPr lang="en-US" altLang="ja-JP"/>
              <a:t>-NX</a:t>
            </a:r>
            <a:r>
              <a:rPr lang="ja-JP" altLang="en-US"/>
              <a:t> その他オプション</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617112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62</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04</a:t>
            </a:r>
            <a:r>
              <a:rPr lang="en-US" altLang="ja-JP"/>
              <a:t> </a:t>
            </a:r>
            <a:r>
              <a:rPr lang="en-US" altLang="ja-JP" sz="1800" err="1"/>
              <a:t>SuperStream</a:t>
            </a:r>
            <a:r>
              <a:rPr lang="en-US" altLang="ja-JP" sz="1800"/>
              <a:t>-NX </a:t>
            </a:r>
            <a:r>
              <a:rPr lang="ja-JP" altLang="en-US" sz="1800"/>
              <a:t>その他オプション</a:t>
            </a:r>
            <a:br>
              <a:rPr lang="en-US" altLang="ja-JP" sz="1800"/>
            </a:br>
            <a:r>
              <a:rPr lang="ja-JP" altLang="en-US"/>
              <a:t>グループ経営管理</a:t>
            </a:r>
            <a:endParaRPr kumimoji="1" lang="ja-JP" altLang="en-US"/>
          </a:p>
        </p:txBody>
      </p:sp>
    </p:spTree>
    <p:extLst>
      <p:ext uri="{BB962C8B-B14F-4D97-AF65-F5344CB8AC3E}">
        <p14:creationId xmlns:p14="http://schemas.microsoft.com/office/powerpoint/2010/main" val="3748590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9"/>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63</a:t>
            </a:fld>
            <a:endParaRPr lang="ja-JP" altLang="en-US"/>
          </a:p>
        </p:txBody>
      </p:sp>
      <p:sp>
        <p:nvSpPr>
          <p:cNvPr id="5" name="タイトル 4"/>
          <p:cNvSpPr>
            <a:spLocks noGrp="1"/>
          </p:cNvSpPr>
          <p:nvPr>
            <p:ph type="title"/>
          </p:nvPr>
        </p:nvSpPr>
        <p:spPr/>
        <p:txBody>
          <a:bodyPr/>
          <a:lstStyle/>
          <a:p>
            <a:r>
              <a:rPr lang="ja-JP" altLang="en-US"/>
              <a:t>グループ経営管理 システムフロー</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39"/>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p:cNvSpPr>
            <a:spLocks noChangeArrowheads="1"/>
          </p:cNvSpPr>
          <p:nvPr/>
        </p:nvSpPr>
        <p:spPr bwMode="gray">
          <a:xfrm>
            <a:off x="252001" y="627534"/>
            <a:ext cx="8640480" cy="4284000"/>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9" name="角丸四角形 8"/>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10" name="Text Box 76"/>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データ連携</a:t>
            </a:r>
          </a:p>
        </p:txBody>
      </p:sp>
      <p:cxnSp>
        <p:nvCxnSpPr>
          <p:cNvPr id="11" name="直線コネクタ 10"/>
          <p:cNvCxnSpPr/>
          <p:nvPr/>
        </p:nvCxnSpPr>
        <p:spPr>
          <a:xfrm>
            <a:off x="988426" y="913215"/>
            <a:ext cx="1512168" cy="0"/>
          </a:xfrm>
          <a:prstGeom prst="line">
            <a:avLst/>
          </a:prstGeom>
          <a:noFill/>
          <a:ln w="28575" cap="flat" cmpd="sng" algn="ctr">
            <a:solidFill>
              <a:srgbClr val="FFFFFF"/>
            </a:solidFill>
            <a:prstDash val="solid"/>
          </a:ln>
          <a:effectLst/>
        </p:spPr>
      </p:cxnSp>
      <p:sp>
        <p:nvSpPr>
          <p:cNvPr id="12" name="角丸四角形 11"/>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13" name="角丸四角形 12"/>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14" name="角丸四角形 13"/>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バッチ取込</a:t>
            </a:r>
            <a:endParaRPr kumimoji="0" lang="en-US" altLang="ja-JP" sz="1600" kern="0">
              <a:solidFill>
                <a:prstClr val="white"/>
              </a:solidFill>
              <a:cs typeface="メイリオ" panose="020B0604030504040204" pitchFamily="50" charset="-128"/>
            </a:endParaRPr>
          </a:p>
        </p:txBody>
      </p:sp>
      <p:sp>
        <p:nvSpPr>
          <p:cNvPr id="15" name="角丸四角形 14"/>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16" name="Picture 4"/>
          <p:cNvPicPr>
            <a:picLocks noChangeAspect="1" noChangeArrowheads="1"/>
          </p:cNvPicPr>
          <p:nvPr/>
        </p:nvPicPr>
        <p:blipFill>
          <a:blip r:embed="rId2" cstate="print"/>
          <a:srcRect/>
          <a:stretch>
            <a:fillRect/>
          </a:stretch>
        </p:blipFill>
        <p:spPr bwMode="auto">
          <a:xfrm>
            <a:off x="2519773" y="2992177"/>
            <a:ext cx="2016223" cy="1152128"/>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18" name="Picture 3"/>
          <p:cNvPicPr>
            <a:picLocks noChangeAspect="1" noChangeArrowheads="1"/>
          </p:cNvPicPr>
          <p:nvPr/>
        </p:nvPicPr>
        <p:blipFill>
          <a:blip r:embed="rId3" cstate="print"/>
          <a:srcRect/>
          <a:stretch>
            <a:fillRect/>
          </a:stretch>
        </p:blipFill>
        <p:spPr bwMode="auto">
          <a:xfrm>
            <a:off x="4932040" y="2982223"/>
            <a:ext cx="1836204" cy="1150057"/>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19" name="Text Box 76"/>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20" name="直線コネクタ 19"/>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22" name="直線コネクタ 21"/>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23" name="Text Box 76"/>
          <p:cNvSpPr txBox="1">
            <a:spLocks noChangeArrowheads="1"/>
          </p:cNvSpPr>
          <p:nvPr/>
        </p:nvSpPr>
        <p:spPr bwMode="auto">
          <a:xfrm>
            <a:off x="5940152" y="2679762"/>
            <a:ext cx="1872208"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ボードの新規作成</a:t>
            </a:r>
          </a:p>
        </p:txBody>
      </p:sp>
      <p:cxnSp>
        <p:nvCxnSpPr>
          <p:cNvPr id="24" name="直線コネクタ 23"/>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25" name="Picture 5"/>
          <p:cNvPicPr>
            <a:picLocks noChangeAspect="1" noChangeArrowheads="1"/>
          </p:cNvPicPr>
          <p:nvPr/>
        </p:nvPicPr>
        <p:blipFill>
          <a:blip r:embed="rId4" cstate="print"/>
          <a:srcRect/>
          <a:stretch>
            <a:fillRect/>
          </a:stretch>
        </p:blipFill>
        <p:spPr bwMode="auto">
          <a:xfrm>
            <a:off x="6885780" y="2975223"/>
            <a:ext cx="1754671" cy="1161653"/>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26" name="角丸四角形 25"/>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27" name="Text Box 76"/>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28" name="直線コネクタ 27"/>
          <p:cNvCxnSpPr/>
          <p:nvPr/>
        </p:nvCxnSpPr>
        <p:spPr>
          <a:xfrm>
            <a:off x="447662" y="2028291"/>
            <a:ext cx="595946" cy="2351"/>
          </a:xfrm>
          <a:prstGeom prst="line">
            <a:avLst/>
          </a:prstGeom>
          <a:noFill/>
          <a:ln w="28575" cap="flat" cmpd="sng" algn="ctr">
            <a:solidFill>
              <a:srgbClr val="FFFFFF"/>
            </a:solidFill>
            <a:prstDash val="solid"/>
          </a:ln>
          <a:effectLst/>
        </p:spPr>
      </p:cxnSp>
      <p:sp>
        <p:nvSpPr>
          <p:cNvPr id="29" name="角丸四角形 28"/>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30" name="角丸四角形 29"/>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31" name="角丸四角形 30"/>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32" name="Text Box 76"/>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33" name="直線コネクタ 32"/>
          <p:cNvCxnSpPr/>
          <p:nvPr/>
        </p:nvCxnSpPr>
        <p:spPr>
          <a:xfrm>
            <a:off x="447662" y="4765643"/>
            <a:ext cx="595946" cy="2351"/>
          </a:xfrm>
          <a:prstGeom prst="line">
            <a:avLst/>
          </a:prstGeom>
          <a:noFill/>
          <a:ln w="28575" cap="flat" cmpd="sng" algn="ctr">
            <a:solidFill>
              <a:srgbClr val="FFFFFF"/>
            </a:solidFill>
            <a:prstDash val="solid"/>
          </a:ln>
          <a:effectLst/>
        </p:spPr>
      </p:cxnSp>
      <p:sp>
        <p:nvSpPr>
          <p:cNvPr id="34" name="角丸四角形 33"/>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35" name="右矢印 34"/>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6" name="右矢印 35"/>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7" name="右矢印 36"/>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右矢印 37"/>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右矢印 38"/>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40" name="AutoShape 39"/>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41" name="角丸四角形 40"/>
          <p:cNvSpPr/>
          <p:nvPr/>
        </p:nvSpPr>
        <p:spPr>
          <a:xfrm>
            <a:off x="318682" y="2365251"/>
            <a:ext cx="8514000"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42" name="直線コネクタ 41"/>
          <p:cNvCxnSpPr/>
          <p:nvPr/>
        </p:nvCxnSpPr>
        <p:spPr>
          <a:xfrm>
            <a:off x="971600" y="937343"/>
            <a:ext cx="1512168" cy="0"/>
          </a:xfrm>
          <a:prstGeom prst="line">
            <a:avLst/>
          </a:prstGeom>
          <a:noFill/>
          <a:ln w="28575" cap="flat" cmpd="sng" algn="ctr">
            <a:solidFill>
              <a:srgbClr val="FFFFFF"/>
            </a:solidFill>
            <a:prstDash val="solid"/>
          </a:ln>
          <a:effectLst/>
        </p:spPr>
      </p:cxnSp>
      <p:cxnSp>
        <p:nvCxnSpPr>
          <p:cNvPr id="43" name="直線コネクタ 42"/>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44" name="直線コネクタ 43"/>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45" name="直線コネクタ 44"/>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46" name="直線コネクタ 45"/>
          <p:cNvCxnSpPr/>
          <p:nvPr/>
        </p:nvCxnSpPr>
        <p:spPr>
          <a:xfrm>
            <a:off x="431540" y="2052419"/>
            <a:ext cx="595946" cy="2351"/>
          </a:xfrm>
          <a:prstGeom prst="line">
            <a:avLst/>
          </a:prstGeom>
          <a:noFill/>
          <a:ln w="28575" cap="flat" cmpd="sng" algn="ctr">
            <a:solidFill>
              <a:srgbClr val="FFFFFF"/>
            </a:solidFill>
            <a:prstDash val="solid"/>
          </a:ln>
          <a:effectLst/>
        </p:spPr>
      </p:cxnSp>
      <p:sp>
        <p:nvSpPr>
          <p:cNvPr id="48" name="角丸四角形 47"/>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sp>
        <p:nvSpPr>
          <p:cNvPr id="21" name="Text Box 76"/>
          <p:cNvSpPr txBox="1">
            <a:spLocks noChangeArrowheads="1"/>
          </p:cNvSpPr>
          <p:nvPr/>
        </p:nvSpPr>
        <p:spPr bwMode="auto">
          <a:xfrm>
            <a:off x="1511660" y="2679762"/>
            <a:ext cx="198022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標準テンプレート</a:t>
            </a:r>
          </a:p>
        </p:txBody>
      </p:sp>
      <p:pic>
        <p:nvPicPr>
          <p:cNvPr id="49" name="図 48"/>
          <p:cNvPicPr>
            <a:picLocks noChangeAspect="1"/>
          </p:cNvPicPr>
          <p:nvPr/>
        </p:nvPicPr>
        <p:blipFill>
          <a:blip r:embed="rId5"/>
          <a:stretch>
            <a:fillRect/>
          </a:stretch>
        </p:blipFill>
        <p:spPr>
          <a:xfrm>
            <a:off x="394028" y="2998539"/>
            <a:ext cx="2000192" cy="1158072"/>
          </a:xfrm>
          <a:prstGeom prst="rect">
            <a:avLst/>
          </a:prstGeom>
          <a:ln w="12700">
            <a:solidFill>
              <a:schemeClr val="accent6"/>
            </a:solidFill>
          </a:ln>
        </p:spPr>
      </p:pic>
    </p:spTree>
    <p:extLst>
      <p:ext uri="{BB962C8B-B14F-4D97-AF65-F5344CB8AC3E}">
        <p14:creationId xmlns:p14="http://schemas.microsoft.com/office/powerpoint/2010/main" val="4183707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 name="タイトル 2"/>
          <p:cNvSpPr>
            <a:spLocks noGrp="1"/>
          </p:cNvSpPr>
          <p:nvPr>
            <p:ph type="title"/>
          </p:nvPr>
        </p:nvSpPr>
        <p:spPr/>
        <p:txBody>
          <a:bodyPr/>
          <a:lstStyle/>
          <a:p>
            <a:r>
              <a:rPr lang="ja-JP" altLang="en-US"/>
              <a:t>グループ経営管理特長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経営指標に必要な情報をわかりやすく可視化</a:t>
            </a:r>
          </a:p>
          <a:p>
            <a:endParaRPr lang="ja-JP" altLang="en-US"/>
          </a:p>
          <a:p>
            <a:endParaRPr lang="ja-JP" altLang="en-US"/>
          </a:p>
        </p:txBody>
      </p:sp>
      <p:grpSp>
        <p:nvGrpSpPr>
          <p:cNvPr id="7" name="グループ化 35"/>
          <p:cNvGrpSpPr/>
          <p:nvPr/>
        </p:nvGrpSpPr>
        <p:grpSpPr>
          <a:xfrm>
            <a:off x="971600" y="3615866"/>
            <a:ext cx="2722236" cy="1347884"/>
            <a:chOff x="7891554" y="3305086"/>
            <a:chExt cx="3269178" cy="1807624"/>
          </a:xfrm>
        </p:grpSpPr>
        <p:pic>
          <p:nvPicPr>
            <p:cNvPr id="8" name="Picture 3"/>
            <p:cNvPicPr>
              <a:picLocks noChangeAspect="1" noChangeArrowheads="1"/>
            </p:cNvPicPr>
            <p:nvPr/>
          </p:nvPicPr>
          <p:blipFill>
            <a:blip r:embed="rId3" cstate="print"/>
            <a:srcRect/>
            <a:stretch>
              <a:fillRect/>
            </a:stretch>
          </p:blipFill>
          <p:spPr bwMode="auto">
            <a:xfrm>
              <a:off x="7891554" y="3305086"/>
              <a:ext cx="3269178" cy="1807624"/>
            </a:xfrm>
            <a:prstGeom prst="rect">
              <a:avLst/>
            </a:prstGeom>
            <a:noFill/>
            <a:ln w="9525">
              <a:solidFill>
                <a:srgbClr val="FFFFFF">
                  <a:lumMod val="75000"/>
                </a:srgbClr>
              </a:solidFill>
              <a:miter lim="800000"/>
              <a:headEnd/>
              <a:tailEnd/>
            </a:ln>
          </p:spPr>
        </p:pic>
        <p:grpSp>
          <p:nvGrpSpPr>
            <p:cNvPr id="9" name="グループ化 27"/>
            <p:cNvGrpSpPr/>
            <p:nvPr/>
          </p:nvGrpSpPr>
          <p:grpSpPr>
            <a:xfrm>
              <a:off x="7951444" y="3701132"/>
              <a:ext cx="3151348" cy="1404155"/>
              <a:chOff x="215735" y="3790485"/>
              <a:chExt cx="4017158" cy="2423451"/>
            </a:xfrm>
          </p:grpSpPr>
          <p:grpSp>
            <p:nvGrpSpPr>
              <p:cNvPr id="10" name="グループ化 31"/>
              <p:cNvGrpSpPr/>
              <p:nvPr/>
            </p:nvGrpSpPr>
            <p:grpSpPr>
              <a:xfrm>
                <a:off x="215735" y="3790485"/>
                <a:ext cx="1933912" cy="2423451"/>
                <a:chOff x="39944" y="3748150"/>
                <a:chExt cx="1933912" cy="2423451"/>
              </a:xfrm>
            </p:grpSpPr>
            <p:sp>
              <p:nvSpPr>
                <p:cNvPr id="12"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3" name="直線矢印コネクタ 12"/>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4" name="直線矢印コネクタ 13"/>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15" name="直線矢印コネクタ 14"/>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1" name="AutoShape 36"/>
              <p:cNvSpPr>
                <a:spLocks noChangeArrowheads="1"/>
              </p:cNvSpPr>
              <p:nvPr/>
            </p:nvSpPr>
            <p:spPr bwMode="auto">
              <a:xfrm>
                <a:off x="1975030" y="4226918"/>
                <a:ext cx="2257863" cy="1660728"/>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2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200" b="1" i="0" u="none" strike="noStrike" kern="0" cap="none" spc="0" normalizeH="0" baseline="0" noProof="0">
                    <a:ln>
                      <a:noFill/>
                    </a:ln>
                    <a:solidFill>
                      <a:srgbClr val="00AEEB"/>
                    </a:solidFill>
                    <a:effectLst/>
                    <a:uLnTx/>
                    <a:uFillTx/>
                    <a:cs typeface="メイリオ" pitchFamily="50" charset="-128"/>
                  </a:rPr>
                  <a:t>  </a:t>
                </a:r>
                <a:r>
                  <a:rPr kumimoji="0" lang="ja-JP" altLang="en-US" sz="12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16" name="Rectangle 94"/>
          <p:cNvSpPr>
            <a:spLocks noChangeArrowheads="1"/>
          </p:cNvSpPr>
          <p:nvPr/>
        </p:nvSpPr>
        <p:spPr bwMode="auto">
          <a:xfrm>
            <a:off x="280490" y="909853"/>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標準テンプレートをご用意</a:t>
            </a:r>
          </a:p>
        </p:txBody>
      </p:sp>
      <p:sp>
        <p:nvSpPr>
          <p:cNvPr id="17" name="Rectangle 94"/>
          <p:cNvSpPr>
            <a:spLocks noChangeArrowheads="1"/>
          </p:cNvSpPr>
          <p:nvPr/>
        </p:nvSpPr>
        <p:spPr bwMode="auto">
          <a:xfrm>
            <a:off x="4716016" y="915566"/>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18" name="Rectangle 94"/>
          <p:cNvSpPr>
            <a:spLocks noChangeArrowheads="1"/>
          </p:cNvSpPr>
          <p:nvPr/>
        </p:nvSpPr>
        <p:spPr bwMode="auto">
          <a:xfrm>
            <a:off x="287524" y="2835680"/>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汎用的なレポート作成</a:t>
            </a:r>
          </a:p>
        </p:txBody>
      </p:sp>
      <p:sp>
        <p:nvSpPr>
          <p:cNvPr id="19" name="Rectangle 94"/>
          <p:cNvSpPr>
            <a:spLocks noChangeArrowheads="1"/>
          </p:cNvSpPr>
          <p:nvPr/>
        </p:nvSpPr>
        <p:spPr bwMode="auto">
          <a:xfrm>
            <a:off x="4723050" y="2823778"/>
            <a:ext cx="4068452" cy="31511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err="1">
                <a:ln>
                  <a:noFill/>
                </a:ln>
                <a:solidFill>
                  <a:prstClr val="white"/>
                </a:solidFill>
                <a:effectLst/>
                <a:uLnTx/>
                <a:uFillTx/>
                <a:latin typeface="メイリオ"/>
                <a:ea typeface="メイリオ"/>
                <a:cs typeface="メイリオ" pitchFamily="50" charset="-128"/>
              </a:rPr>
              <a:t>SuperStream</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以外の非会計データ</a:t>
            </a:r>
          </a:p>
        </p:txBody>
      </p:sp>
      <p:sp>
        <p:nvSpPr>
          <p:cNvPr id="20" name="テキスト ボックス 19"/>
          <p:cNvSpPr txBox="1"/>
          <p:nvPr/>
        </p:nvSpPr>
        <p:spPr>
          <a:xfrm>
            <a:off x="647564" y="1275606"/>
            <a:ext cx="3888432" cy="528534"/>
          </a:xfrm>
          <a:prstGeom prst="rect">
            <a:avLst/>
          </a:prstGeom>
        </p:spPr>
        <p:txBody>
          <a:bodyPr wrap="none" lIns="0" tIns="0" rIns="0" bIns="0" rtlCol="0" anchor="t" anchorCtr="0">
            <a:norm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グループ全体、各社の業績のモニタリングが可能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2400" b="0" i="0" u="none" strike="noStrike" kern="0" cap="none" spc="0" normalizeH="0" baseline="0" noProof="0">
              <a:ln>
                <a:noFill/>
              </a:ln>
              <a:solidFill>
                <a:prstClr val="black">
                  <a:lumMod val="75000"/>
                  <a:lumOff val="25000"/>
                </a:prstClr>
              </a:solidFill>
              <a:effectLst/>
              <a:uLnTx/>
              <a:uFillTx/>
            </a:endParaRPr>
          </a:p>
        </p:txBody>
      </p:sp>
      <p:sp>
        <p:nvSpPr>
          <p:cNvPr id="22" name="テキスト ボックス 21"/>
          <p:cNvSpPr txBox="1"/>
          <p:nvPr/>
        </p:nvSpPr>
        <p:spPr>
          <a:xfrm>
            <a:off x="4867066" y="3183818"/>
            <a:ext cx="3960440" cy="464422"/>
          </a:xfrm>
          <a:prstGeom prst="rect">
            <a:avLst/>
          </a:prstGeom>
        </p:spPr>
        <p:txBody>
          <a:bodyPr wrap="none" lIns="0" tIns="0" rIns="0" bIns="0" rtlCol="0" anchor="t" anchorCtr="0">
            <a:norm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経営指標を１システムに。経営数値として必要な</a:t>
            </a:r>
            <a:endParaRPr kumimoji="0" lang="en-US" altLang="ja-JP" sz="12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2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以外の非会計データとの連動が可能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24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417240" y="3195720"/>
            <a:ext cx="4082752" cy="667826"/>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200">
                <a:solidFill>
                  <a:prstClr val="black">
                    <a:lumMod val="75000"/>
                    <a:lumOff val="25000"/>
                  </a:prstClr>
                </a:solidFill>
                <a:cs typeface="メイリオ" pitchFamily="50" charset="-128"/>
              </a:rPr>
              <a:t>欲しい情報を、いつでもお好みのレイアウトで。縦軸・</a:t>
            </a:r>
            <a:endParaRPr lang="en-US" altLang="ja-JP" sz="120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200">
                <a:solidFill>
                  <a:prstClr val="black">
                    <a:lumMod val="75000"/>
                    <a:lumOff val="25000"/>
                  </a:prstClr>
                </a:solidFill>
                <a:cs typeface="メイリオ" pitchFamily="50" charset="-128"/>
              </a:rPr>
              <a:t>横軸・集計項目を自由に指定したレポート作成が可能</a:t>
            </a:r>
            <a:endParaRPr lang="en-US" altLang="ja-JP" sz="1200">
              <a:solidFill>
                <a:prstClr val="black">
                  <a:lumMod val="75000"/>
                  <a:lumOff val="25000"/>
                </a:prstClr>
              </a:solidFill>
              <a:cs typeface="メイリオ" pitchFamily="50" charset="-128"/>
            </a:endParaRPr>
          </a:p>
        </p:txBody>
      </p:sp>
      <p:pic>
        <p:nvPicPr>
          <p:cNvPr id="24" name="Picture 4"/>
          <p:cNvPicPr>
            <a:picLocks noChangeAspect="1" noChangeArrowheads="1"/>
          </p:cNvPicPr>
          <p:nvPr/>
        </p:nvPicPr>
        <p:blipFill>
          <a:blip r:embed="rId4" cstate="print"/>
          <a:srcRect/>
          <a:stretch>
            <a:fillRect/>
          </a:stretch>
        </p:blipFill>
        <p:spPr bwMode="auto">
          <a:xfrm>
            <a:off x="5597829" y="3543858"/>
            <a:ext cx="2394551" cy="1422671"/>
          </a:xfrm>
          <a:prstGeom prst="rect">
            <a:avLst/>
          </a:prstGeom>
          <a:noFill/>
          <a:ln w="9525">
            <a:solidFill>
              <a:srgbClr val="FFFFFF">
                <a:lumMod val="75000"/>
              </a:srgbClr>
            </a:solidFill>
            <a:miter lim="800000"/>
            <a:headEnd/>
            <a:tailEnd/>
          </a:ln>
        </p:spPr>
      </p:pic>
      <p:pic>
        <p:nvPicPr>
          <p:cNvPr id="25" name="図 24"/>
          <p:cNvPicPr>
            <a:picLocks noChangeAspect="1"/>
          </p:cNvPicPr>
          <p:nvPr/>
        </p:nvPicPr>
        <p:blipFill>
          <a:blip r:embed="rId5"/>
          <a:stretch>
            <a:fillRect/>
          </a:stretch>
        </p:blipFill>
        <p:spPr>
          <a:xfrm>
            <a:off x="611560" y="1457079"/>
            <a:ext cx="1776545" cy="1028585"/>
          </a:xfrm>
          <a:prstGeom prst="rect">
            <a:avLst/>
          </a:prstGeom>
          <a:ln>
            <a:solidFill>
              <a:schemeClr val="bg1">
                <a:lumMod val="75000"/>
              </a:schemeClr>
            </a:solidFill>
          </a:ln>
        </p:spPr>
      </p:pic>
      <p:pic>
        <p:nvPicPr>
          <p:cNvPr id="39" name="図 38"/>
          <p:cNvPicPr>
            <a:picLocks noChangeAspect="1"/>
          </p:cNvPicPr>
          <p:nvPr/>
        </p:nvPicPr>
        <p:blipFill>
          <a:blip r:embed="rId6"/>
          <a:stretch>
            <a:fillRect/>
          </a:stretch>
        </p:blipFill>
        <p:spPr>
          <a:xfrm>
            <a:off x="2084051" y="1661792"/>
            <a:ext cx="2073224" cy="1053974"/>
          </a:xfrm>
          <a:prstGeom prst="rect">
            <a:avLst/>
          </a:prstGeom>
          <a:ln>
            <a:solidFill>
              <a:schemeClr val="bg1">
                <a:lumMod val="75000"/>
              </a:schemeClr>
            </a:solidFill>
          </a:ln>
        </p:spPr>
      </p:pic>
      <p:sp>
        <p:nvSpPr>
          <p:cNvPr id="40" name="テキスト ボックス 39"/>
          <p:cNvSpPr txBox="1"/>
          <p:nvPr/>
        </p:nvSpPr>
        <p:spPr>
          <a:xfrm>
            <a:off x="4867066" y="1273480"/>
            <a:ext cx="2965900" cy="236122"/>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チャットアプリやメールにメッセージや画像を送信可能</a:t>
            </a:r>
            <a:endParaRPr kumimoji="0" lang="ja-JP" altLang="en-US" sz="2400" kern="0">
              <a:solidFill>
                <a:prstClr val="black">
                  <a:lumMod val="75000"/>
                  <a:lumOff val="25000"/>
                </a:prstClr>
              </a:solidFill>
            </a:endParaRPr>
          </a:p>
        </p:txBody>
      </p:sp>
      <p:pic>
        <p:nvPicPr>
          <p:cNvPr id="41" name="図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222" y="1610074"/>
            <a:ext cx="1239374" cy="224010"/>
          </a:xfrm>
          <a:prstGeom prst="rect">
            <a:avLst/>
          </a:prstGeom>
        </p:spPr>
      </p:pic>
      <p:pic>
        <p:nvPicPr>
          <p:cNvPr id="42" name="図 41"/>
          <p:cNvPicPr>
            <a:picLocks noChangeAspect="1"/>
          </p:cNvPicPr>
          <p:nvPr/>
        </p:nvPicPr>
        <p:blipFill rotWithShape="1">
          <a:blip r:embed="rId8"/>
          <a:srcRect r="45422"/>
          <a:stretch/>
        </p:blipFill>
        <p:spPr>
          <a:xfrm>
            <a:off x="4973337" y="1861079"/>
            <a:ext cx="1167259" cy="829475"/>
          </a:xfrm>
          <a:prstGeom prst="rect">
            <a:avLst/>
          </a:prstGeom>
          <a:ln>
            <a:solidFill>
              <a:schemeClr val="bg1">
                <a:lumMod val="65000"/>
              </a:schemeClr>
            </a:solidFill>
          </a:ln>
        </p:spPr>
      </p:pic>
      <p:sp>
        <p:nvSpPr>
          <p:cNvPr id="43" name="右矢印 42"/>
          <p:cNvSpPr/>
          <p:nvPr/>
        </p:nvSpPr>
        <p:spPr>
          <a:xfrm>
            <a:off x="6277621" y="1896180"/>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4" name="右矢印 43"/>
          <p:cNvSpPr/>
          <p:nvPr/>
        </p:nvSpPr>
        <p:spPr>
          <a:xfrm>
            <a:off x="6278580" y="2414381"/>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5" name="Freeform 23"/>
          <p:cNvSpPr>
            <a:spLocks noEditPoints="1"/>
          </p:cNvSpPr>
          <p:nvPr/>
        </p:nvSpPr>
        <p:spPr bwMode="auto">
          <a:xfrm>
            <a:off x="6708643" y="1704919"/>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354319" y="1618223"/>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47" name="Freeform 36"/>
          <p:cNvSpPr>
            <a:spLocks noEditPoints="1"/>
          </p:cNvSpPr>
          <p:nvPr/>
        </p:nvSpPr>
        <p:spPr bwMode="auto">
          <a:xfrm>
            <a:off x="6774090" y="2378377"/>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76"/>
          <p:cNvSpPr>
            <a:spLocks/>
          </p:cNvSpPr>
          <p:nvPr/>
        </p:nvSpPr>
        <p:spPr bwMode="auto">
          <a:xfrm>
            <a:off x="7095099" y="2457069"/>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721844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65</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04</a:t>
            </a:r>
            <a:r>
              <a:rPr lang="en-US" altLang="ja-JP"/>
              <a:t> </a:t>
            </a:r>
            <a:r>
              <a:rPr lang="en-US" altLang="ja-JP" sz="1800" err="1"/>
              <a:t>SuperStream</a:t>
            </a:r>
            <a:r>
              <a:rPr lang="en-US" altLang="ja-JP" sz="1800"/>
              <a:t>-NX </a:t>
            </a:r>
            <a:r>
              <a:rPr lang="ja-JP" altLang="en-US" sz="1800"/>
              <a:t>その他オプション</a:t>
            </a:r>
            <a:br>
              <a:rPr lang="en-US" altLang="ja-JP" sz="1800"/>
            </a:br>
            <a:r>
              <a:rPr lang="ja-JP" altLang="en-US"/>
              <a:t>システム連携ツール</a:t>
            </a:r>
            <a:endParaRPr kumimoji="1" lang="ja-JP" altLang="en-US"/>
          </a:p>
        </p:txBody>
      </p:sp>
    </p:spTree>
    <p:extLst>
      <p:ext uri="{BB962C8B-B14F-4D97-AF65-F5344CB8AC3E}">
        <p14:creationId xmlns:p14="http://schemas.microsoft.com/office/powerpoint/2010/main" val="3142400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66</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ja-JP" altLang="en-US" sz="1400" b="1" kern="0">
                <a:solidFill>
                  <a:schemeClr val="bg1"/>
                </a:solidFill>
                <a:latin typeface="メイリオ"/>
                <a:ea typeface="メイリオ"/>
                <a:cs typeface="メイリオ" pitchFamily="50" charset="-128"/>
              </a:rPr>
              <a:t>ｰ</a:t>
            </a:r>
            <a:r>
              <a:rPr kumimoji="0" lang="en-US" altLang="ja-JP" sz="1400" b="1" kern="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設定</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a:t>
            </a:r>
            <a:r>
              <a:rPr kumimoji="0" lang="en-US" altLang="ja-JP" sz="1400" b="1" kern="0" err="1">
                <a:solidFill>
                  <a:schemeClr val="bg1"/>
                </a:solidFill>
                <a:latin typeface="メイリオ"/>
                <a:ea typeface="メイリオ"/>
                <a:cs typeface="メイリオ" pitchFamily="50" charset="-128"/>
              </a:rPr>
              <a:t>NXConnect</a:t>
            </a:r>
            <a:r>
              <a:rPr kumimoji="0" lang="en-US" altLang="ja-JP" sz="1400" b="1" kern="0">
                <a:solidFill>
                  <a:schemeClr val="bg1"/>
                </a:solidFill>
                <a:latin typeface="メイリオ"/>
                <a:ea typeface="メイリオ"/>
                <a:cs typeface="メイリオ" pitchFamily="50" charset="-128"/>
              </a:rPr>
              <a:t> Studio)</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19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67</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05</a:t>
            </a:r>
            <a:br>
              <a:rPr kumimoji="1" lang="en-US" altLang="ja-JP" sz="3200" b="0">
                <a:solidFill>
                  <a:schemeClr val="accent1"/>
                </a:solidFill>
              </a:rPr>
            </a:br>
            <a:r>
              <a:rPr lang="en-US" altLang="ja-JP"/>
              <a:t>SuperStream-NX</a:t>
            </a:r>
            <a:r>
              <a:rPr lang="ja-JP" altLang="en-US"/>
              <a:t> 稼働環境</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79858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68</a:t>
            </a:fld>
            <a:endParaRPr kumimoji="1" lang="ja-JP" altLang="en-US"/>
          </a:p>
        </p:txBody>
      </p:sp>
      <p:sp>
        <p:nvSpPr>
          <p:cNvPr id="3" name="タイトル 2"/>
          <p:cNvSpPr>
            <a:spLocks noGrp="1"/>
          </p:cNvSpPr>
          <p:nvPr>
            <p:ph type="title"/>
          </p:nvPr>
        </p:nvSpPr>
        <p:spPr/>
        <p:txBody>
          <a:bodyPr/>
          <a:lstStyle/>
          <a:p>
            <a:r>
              <a:rPr lang="en-US" altLang="ja-JP" err="1"/>
              <a:t>SuperStream</a:t>
            </a:r>
            <a:r>
              <a:rPr lang="en-US" altLang="ja-JP"/>
              <a:t>-NX </a:t>
            </a:r>
            <a:r>
              <a:rPr lang="ja-JP" altLang="en-US"/>
              <a:t>会計ソリューション 稼働環境</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a:xfrm>
            <a:off x="197999" y="576000"/>
            <a:ext cx="6699189" cy="324000"/>
          </a:xfrm>
        </p:spPr>
        <p:txBody>
          <a:bodyPr/>
          <a:lstStyle/>
          <a:p>
            <a:r>
              <a:rPr lang="ja-JP" altLang="en-US"/>
              <a:t>統合会計・固定資産・グループ経営管理  オンプレミス構成</a:t>
            </a:r>
          </a:p>
          <a:p>
            <a:endParaRPr kumimoji="1" lang="ja-JP" altLang="en-US"/>
          </a:p>
        </p:txBody>
      </p:sp>
      <p:sp>
        <p:nvSpPr>
          <p:cNvPr id="48" name="テキスト ボックス 47"/>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
        <p:nvSpPr>
          <p:cNvPr id="6" name="Freeform 447">
            <a:extLst>
              <a:ext uri="{FF2B5EF4-FFF2-40B4-BE49-F238E27FC236}">
                <a16:creationId xmlns:a16="http://schemas.microsoft.com/office/drawing/2014/main" id="{29121611-6567-F585-F3CB-AC1F1BEDF69F}"/>
              </a:ext>
            </a:extLst>
          </p:cNvPr>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 name="テキスト ボックス 10">
            <a:extLst>
              <a:ext uri="{FF2B5EF4-FFF2-40B4-BE49-F238E27FC236}">
                <a16:creationId xmlns:a16="http://schemas.microsoft.com/office/drawing/2014/main" id="{1E6B5413-19AB-47F5-E1F5-5D266D656250}"/>
              </a:ext>
            </a:extLst>
          </p:cNvPr>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25" name="テキスト ボックス 24">
            <a:extLst>
              <a:ext uri="{FF2B5EF4-FFF2-40B4-BE49-F238E27FC236}">
                <a16:creationId xmlns:a16="http://schemas.microsoft.com/office/drawing/2014/main" id="{CECF3ED6-C8B6-BFCA-EF98-25AF1D776767}"/>
              </a:ext>
            </a:extLst>
          </p:cNvPr>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26" name="テキスト ボックス 25">
            <a:extLst>
              <a:ext uri="{FF2B5EF4-FFF2-40B4-BE49-F238E27FC236}">
                <a16:creationId xmlns:a16="http://schemas.microsoft.com/office/drawing/2014/main" id="{AAC1B904-16FA-4D29-BCA1-1CFFE8B49542}"/>
              </a:ext>
            </a:extLst>
          </p:cNvPr>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28" name="テキスト ボックス 27">
            <a:extLst>
              <a:ext uri="{FF2B5EF4-FFF2-40B4-BE49-F238E27FC236}">
                <a16:creationId xmlns:a16="http://schemas.microsoft.com/office/drawing/2014/main" id="{F32B8D20-3DD9-5F7B-600C-CFFCE8A35EA6}"/>
              </a:ext>
            </a:extLst>
          </p:cNvPr>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49" name="直線コネクタ 48">
            <a:extLst>
              <a:ext uri="{FF2B5EF4-FFF2-40B4-BE49-F238E27FC236}">
                <a16:creationId xmlns:a16="http://schemas.microsoft.com/office/drawing/2014/main" id="{61FE30F6-49C2-ED61-EE2F-A73706B10B7E}"/>
              </a:ext>
            </a:extLst>
          </p:cNvPr>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50" name="直線コネクタ 49">
            <a:extLst>
              <a:ext uri="{FF2B5EF4-FFF2-40B4-BE49-F238E27FC236}">
                <a16:creationId xmlns:a16="http://schemas.microsoft.com/office/drawing/2014/main" id="{677902A2-BD68-F7F9-6606-357325B5AC7E}"/>
              </a:ext>
            </a:extLst>
          </p:cNvPr>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51" name="角丸四角形 14">
            <a:extLst>
              <a:ext uri="{FF2B5EF4-FFF2-40B4-BE49-F238E27FC236}">
                <a16:creationId xmlns:a16="http://schemas.microsoft.com/office/drawing/2014/main" id="{9709AD35-B01C-69AF-02E8-DF8737A2EB73}"/>
              </a:ext>
            </a:extLst>
          </p:cNvPr>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57" name="角丸四角形 16">
            <a:extLst>
              <a:ext uri="{FF2B5EF4-FFF2-40B4-BE49-F238E27FC236}">
                <a16:creationId xmlns:a16="http://schemas.microsoft.com/office/drawing/2014/main" id="{9556475F-E49D-4C0F-903E-1DCA2AC087E1}"/>
              </a:ext>
            </a:extLst>
          </p:cNvPr>
          <p:cNvSpPr/>
          <p:nvPr/>
        </p:nvSpPr>
        <p:spPr>
          <a:xfrm>
            <a:off x="4680012" y="915566"/>
            <a:ext cx="4140460"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グループ経営管理</a:t>
            </a:r>
          </a:p>
        </p:txBody>
      </p:sp>
      <p:sp>
        <p:nvSpPr>
          <p:cNvPr id="58" name="テキスト ボックス 57">
            <a:extLst>
              <a:ext uri="{FF2B5EF4-FFF2-40B4-BE49-F238E27FC236}">
                <a16:creationId xmlns:a16="http://schemas.microsoft.com/office/drawing/2014/main" id="{23D76D8C-2EA6-0C0A-91CF-A4FFDE5031E0}"/>
              </a:ext>
            </a:extLst>
          </p:cNvPr>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cxnSp>
        <p:nvCxnSpPr>
          <p:cNvPr id="59" name="直線コネクタ 58">
            <a:extLst>
              <a:ext uri="{FF2B5EF4-FFF2-40B4-BE49-F238E27FC236}">
                <a16:creationId xmlns:a16="http://schemas.microsoft.com/office/drawing/2014/main" id="{7D577DDD-F783-37D4-47D9-1BB698498B76}"/>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sp>
        <p:nvSpPr>
          <p:cNvPr id="60" name="角丸四角形 20">
            <a:extLst>
              <a:ext uri="{FF2B5EF4-FFF2-40B4-BE49-F238E27FC236}">
                <a16:creationId xmlns:a16="http://schemas.microsoft.com/office/drawing/2014/main" id="{0D86BD12-D4C0-A6B3-A126-3A790CCF53A9}"/>
              </a:ext>
            </a:extLst>
          </p:cNvPr>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61" name="テキスト ボックス 60">
            <a:extLst>
              <a:ext uri="{FF2B5EF4-FFF2-40B4-BE49-F238E27FC236}">
                <a16:creationId xmlns:a16="http://schemas.microsoft.com/office/drawing/2014/main" id="{B54F83DA-2DE4-83F5-1189-BF311597C7BD}"/>
              </a:ext>
            </a:extLst>
          </p:cNvPr>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62" name="テキスト ボックス 61">
            <a:extLst>
              <a:ext uri="{FF2B5EF4-FFF2-40B4-BE49-F238E27FC236}">
                <a16:creationId xmlns:a16="http://schemas.microsoft.com/office/drawing/2014/main" id="{A2BA986D-29E8-3BCF-0A7A-BA50FA239928}"/>
              </a:ext>
            </a:extLst>
          </p:cNvPr>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63" name="テキスト ボックス 62">
            <a:extLst>
              <a:ext uri="{FF2B5EF4-FFF2-40B4-BE49-F238E27FC236}">
                <a16:creationId xmlns:a16="http://schemas.microsoft.com/office/drawing/2014/main" id="{0481DFF0-F9F5-BB97-AB5E-AECB7B0B88DD}"/>
              </a:ext>
            </a:extLst>
          </p:cNvPr>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64" name="テキスト ボックス 63">
            <a:extLst>
              <a:ext uri="{FF2B5EF4-FFF2-40B4-BE49-F238E27FC236}">
                <a16:creationId xmlns:a16="http://schemas.microsoft.com/office/drawing/2014/main" id="{0896C0C9-2791-E6E3-6D77-C5EC6C7DB5C1}"/>
              </a:ext>
            </a:extLst>
          </p:cNvPr>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65" name="テキスト ボックス 64">
            <a:extLst>
              <a:ext uri="{FF2B5EF4-FFF2-40B4-BE49-F238E27FC236}">
                <a16:creationId xmlns:a16="http://schemas.microsoft.com/office/drawing/2014/main" id="{DBCC99CD-CDCC-FD3B-DAD3-0342C7FD2CBE}"/>
              </a:ext>
            </a:extLst>
          </p:cNvPr>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66" name="テキスト ボックス 65">
            <a:extLst>
              <a:ext uri="{FF2B5EF4-FFF2-40B4-BE49-F238E27FC236}">
                <a16:creationId xmlns:a16="http://schemas.microsoft.com/office/drawing/2014/main" id="{7149ABEC-E019-8162-4346-B58325F82957}"/>
              </a:ext>
            </a:extLst>
          </p:cNvPr>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67" name="角丸四角形 30">
            <a:extLst>
              <a:ext uri="{FF2B5EF4-FFF2-40B4-BE49-F238E27FC236}">
                <a16:creationId xmlns:a16="http://schemas.microsoft.com/office/drawing/2014/main" id="{685ECE23-24C3-C467-3483-6C8D1775EA64}"/>
              </a:ext>
            </a:extLst>
          </p:cNvPr>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統合会計</a:t>
            </a:r>
            <a:r>
              <a:rPr kumimoji="0" lang="en-US" altLang="ja-JP" sz="1600" b="1" i="0" u="none" strike="noStrike" kern="0" cap="none" spc="0" normalizeH="0" baseline="0" noProof="0">
                <a:ln>
                  <a:noFill/>
                </a:ln>
                <a:solidFill>
                  <a:srgbClr val="FFFFFF"/>
                </a:solidFill>
                <a:effectLst/>
                <a:uLnTx/>
                <a:uFillTx/>
              </a:rPr>
              <a:t>/</a:t>
            </a:r>
            <a:r>
              <a:rPr kumimoji="0" lang="ja-JP" altLang="en-US" sz="1600" b="1" i="0" u="none" strike="noStrike" kern="0" cap="none" spc="0" normalizeH="0" baseline="0" noProof="0">
                <a:ln>
                  <a:noFill/>
                </a:ln>
                <a:solidFill>
                  <a:srgbClr val="FFFFFF"/>
                </a:solidFill>
                <a:effectLst/>
                <a:uLnTx/>
                <a:uFillTx/>
              </a:rPr>
              <a:t>固定資産 </a:t>
            </a:r>
          </a:p>
        </p:txBody>
      </p:sp>
      <p:grpSp>
        <p:nvGrpSpPr>
          <p:cNvPr id="68" name="グループ化 525">
            <a:extLst>
              <a:ext uri="{FF2B5EF4-FFF2-40B4-BE49-F238E27FC236}">
                <a16:creationId xmlns:a16="http://schemas.microsoft.com/office/drawing/2014/main" id="{545F845C-68DB-9AC7-E72A-EC0FBDF6F6F8}"/>
              </a:ext>
            </a:extLst>
          </p:cNvPr>
          <p:cNvGrpSpPr/>
          <p:nvPr/>
        </p:nvGrpSpPr>
        <p:grpSpPr>
          <a:xfrm>
            <a:off x="5580172" y="3363898"/>
            <a:ext cx="540000" cy="540000"/>
            <a:chOff x="3784104" y="1923678"/>
            <a:chExt cx="381000" cy="381000"/>
          </a:xfrm>
          <a:solidFill>
            <a:srgbClr val="54C2F0"/>
          </a:solidFill>
        </p:grpSpPr>
        <p:sp>
          <p:nvSpPr>
            <p:cNvPr id="69" name="Freeform 560">
              <a:extLst>
                <a:ext uri="{FF2B5EF4-FFF2-40B4-BE49-F238E27FC236}">
                  <a16:creationId xmlns:a16="http://schemas.microsoft.com/office/drawing/2014/main" id="{621C1529-2D76-AA6E-4C0C-1794406E777F}"/>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0" name="Freeform 561">
              <a:extLst>
                <a:ext uri="{FF2B5EF4-FFF2-40B4-BE49-F238E27FC236}">
                  <a16:creationId xmlns:a16="http://schemas.microsoft.com/office/drawing/2014/main" id="{BD033184-47AE-952B-9557-86F2A6907256}"/>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grpSp>
        <p:nvGrpSpPr>
          <p:cNvPr id="71" name="グループ化 525">
            <a:extLst>
              <a:ext uri="{FF2B5EF4-FFF2-40B4-BE49-F238E27FC236}">
                <a16:creationId xmlns:a16="http://schemas.microsoft.com/office/drawing/2014/main" id="{2983C98F-6874-90AB-3A08-D0692395B22D}"/>
              </a:ext>
            </a:extLst>
          </p:cNvPr>
          <p:cNvGrpSpPr/>
          <p:nvPr/>
        </p:nvGrpSpPr>
        <p:grpSpPr>
          <a:xfrm>
            <a:off x="1467843" y="3363898"/>
            <a:ext cx="540000" cy="540000"/>
            <a:chOff x="3784104" y="1923678"/>
            <a:chExt cx="381000" cy="381000"/>
          </a:xfrm>
          <a:solidFill>
            <a:srgbClr val="54C2F0"/>
          </a:solidFill>
        </p:grpSpPr>
        <p:sp>
          <p:nvSpPr>
            <p:cNvPr id="72" name="Freeform 560">
              <a:extLst>
                <a:ext uri="{FF2B5EF4-FFF2-40B4-BE49-F238E27FC236}">
                  <a16:creationId xmlns:a16="http://schemas.microsoft.com/office/drawing/2014/main" id="{BE75BE11-CBFC-1127-2EBA-F764E121066F}"/>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3" name="Freeform 561">
              <a:extLst>
                <a:ext uri="{FF2B5EF4-FFF2-40B4-BE49-F238E27FC236}">
                  <a16:creationId xmlns:a16="http://schemas.microsoft.com/office/drawing/2014/main" id="{245B2919-8905-1837-A942-AA40D1AB1CE9}"/>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74" name="Freeform 416">
            <a:extLst>
              <a:ext uri="{FF2B5EF4-FFF2-40B4-BE49-F238E27FC236}">
                <a16:creationId xmlns:a16="http://schemas.microsoft.com/office/drawing/2014/main" id="{B7BA7329-E205-325E-5F3B-BCAAFAD47888}"/>
              </a:ext>
            </a:extLst>
          </p:cNvPr>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5" name="Freeform 447">
            <a:extLst>
              <a:ext uri="{FF2B5EF4-FFF2-40B4-BE49-F238E27FC236}">
                <a16:creationId xmlns:a16="http://schemas.microsoft.com/office/drawing/2014/main" id="{DF080C7E-E3CA-E9A6-CD35-68D9CA66174B}"/>
              </a:ext>
            </a:extLst>
          </p:cNvPr>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Freeform 447">
            <a:extLst>
              <a:ext uri="{FF2B5EF4-FFF2-40B4-BE49-F238E27FC236}">
                <a16:creationId xmlns:a16="http://schemas.microsoft.com/office/drawing/2014/main" id="{804646A0-DEF3-E8D2-8909-8F0EE8F75FA9}"/>
              </a:ext>
            </a:extLst>
          </p:cNvPr>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7" name="Freeform 447">
            <a:extLst>
              <a:ext uri="{FF2B5EF4-FFF2-40B4-BE49-F238E27FC236}">
                <a16:creationId xmlns:a16="http://schemas.microsoft.com/office/drawing/2014/main" id="{E2D2694E-F36E-D752-D2AA-4A1DAF0A2D38}"/>
              </a:ext>
            </a:extLst>
          </p:cNvPr>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78" name="直線コネクタ 77">
            <a:extLst>
              <a:ext uri="{FF2B5EF4-FFF2-40B4-BE49-F238E27FC236}">
                <a16:creationId xmlns:a16="http://schemas.microsoft.com/office/drawing/2014/main" id="{EA46CAED-CE4B-5992-6B79-36259365A72C}"/>
              </a:ext>
            </a:extLst>
          </p:cNvPr>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79" name="直線コネクタ 78">
            <a:extLst>
              <a:ext uri="{FF2B5EF4-FFF2-40B4-BE49-F238E27FC236}">
                <a16:creationId xmlns:a16="http://schemas.microsoft.com/office/drawing/2014/main" id="{096C1D6E-D436-5657-4A3A-88725B5B1D0A}"/>
              </a:ext>
            </a:extLst>
          </p:cNvPr>
          <p:cNvCxnSpPr/>
          <p:nvPr/>
        </p:nvCxnSpPr>
        <p:spPr>
          <a:xfrm>
            <a:off x="3002454" y="2881665"/>
            <a:ext cx="0" cy="350787"/>
          </a:xfrm>
          <a:prstGeom prst="line">
            <a:avLst/>
          </a:prstGeom>
          <a:noFill/>
          <a:ln w="28575" cap="flat" cmpd="sng" algn="ctr">
            <a:solidFill>
              <a:srgbClr val="54C2F0"/>
            </a:solidFill>
            <a:prstDash val="solid"/>
          </a:ln>
          <a:effectLst/>
        </p:spPr>
      </p:cxnSp>
      <p:sp>
        <p:nvSpPr>
          <p:cNvPr id="80" name="フローチャート: 処理 79">
            <a:extLst>
              <a:ext uri="{FF2B5EF4-FFF2-40B4-BE49-F238E27FC236}">
                <a16:creationId xmlns:a16="http://schemas.microsoft.com/office/drawing/2014/main" id="{33F7BBF9-6317-CD05-50EF-CBBC3A6E7B70}"/>
              </a:ext>
            </a:extLst>
          </p:cNvPr>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81" name="直線コネクタ 80">
            <a:extLst>
              <a:ext uri="{FF2B5EF4-FFF2-40B4-BE49-F238E27FC236}">
                <a16:creationId xmlns:a16="http://schemas.microsoft.com/office/drawing/2014/main" id="{CF78898D-44C9-48EB-EFA6-15A918901B56}"/>
              </a:ext>
            </a:extLst>
          </p:cNvPr>
          <p:cNvCxnSpPr/>
          <p:nvPr/>
        </p:nvCxnSpPr>
        <p:spPr>
          <a:xfrm>
            <a:off x="971600" y="2881094"/>
            <a:ext cx="0" cy="350787"/>
          </a:xfrm>
          <a:prstGeom prst="line">
            <a:avLst/>
          </a:prstGeom>
          <a:noFill/>
          <a:ln w="28575" cap="flat" cmpd="sng" algn="ctr">
            <a:solidFill>
              <a:srgbClr val="54C2F0"/>
            </a:solidFill>
            <a:prstDash val="solid"/>
          </a:ln>
          <a:effectLst/>
        </p:spPr>
      </p:cxnSp>
      <p:sp>
        <p:nvSpPr>
          <p:cNvPr id="82" name="テキスト ボックス 81">
            <a:extLst>
              <a:ext uri="{FF2B5EF4-FFF2-40B4-BE49-F238E27FC236}">
                <a16:creationId xmlns:a16="http://schemas.microsoft.com/office/drawing/2014/main" id="{4EE29CE9-05E0-08E8-8804-32A0AD9046D9}"/>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（ストアアプリ版、</a:t>
            </a:r>
            <a:r>
              <a:rPr kumimoji="0" lang="en-US" altLang="ja-JP" sz="1000" kern="0">
                <a:solidFill>
                  <a:prstClr val="black">
                    <a:lumMod val="75000"/>
                    <a:lumOff val="25000"/>
                  </a:prstClr>
                </a:solidFill>
                <a:cs typeface="メイリオ" pitchFamily="50" charset="-128"/>
              </a:rPr>
              <a:t>Web</a:t>
            </a:r>
            <a:r>
              <a:rPr kumimoji="0" lang="ja-JP" altLang="en-US" sz="1000" kern="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3" name="テキスト ボックス 82">
            <a:extLst>
              <a:ext uri="{FF2B5EF4-FFF2-40B4-BE49-F238E27FC236}">
                <a16:creationId xmlns:a16="http://schemas.microsoft.com/office/drawing/2014/main" id="{60DA3B39-92BE-3F63-951B-D5988F85854C}"/>
              </a:ext>
            </a:extLst>
          </p:cNvPr>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4" name="テキスト ボックス 83">
            <a:extLst>
              <a:ext uri="{FF2B5EF4-FFF2-40B4-BE49-F238E27FC236}">
                <a16:creationId xmlns:a16="http://schemas.microsoft.com/office/drawing/2014/main" id="{8595EDA1-BA9A-D2B9-9B97-9C2FF761C0AB}"/>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iPadOS</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5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a:solidFill>
                  <a:prstClr val="black">
                    <a:lumMod val="75000"/>
                    <a:lumOff val="25000"/>
                  </a:prstClr>
                </a:solidFill>
                <a:cs typeface="メイリオ" pitchFamily="50" charset="-128"/>
              </a:rPr>
              <a:t> </a:t>
            </a:r>
            <a:r>
              <a:rPr kumimoji="0" lang="ja-JP" altLang="en-US" sz="1000" kern="0">
                <a:solidFill>
                  <a:prstClr val="black">
                    <a:lumMod val="75000"/>
                    <a:lumOff val="25000"/>
                  </a:prstClr>
                </a:solidFill>
                <a:cs typeface="メイリオ" pitchFamily="50" charset="-128"/>
              </a:rPr>
              <a:t>スレート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タブレット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が対象</a:t>
            </a:r>
            <a:endParaRPr kumimoji="0" lang="en-US" altLang="ja-JP" sz="1000" kern="0">
              <a:solidFill>
                <a:prstClr val="black">
                  <a:lumMod val="75000"/>
                  <a:lumOff val="25000"/>
                </a:prstClr>
              </a:solidFill>
              <a:cs typeface="メイリオ" pitchFamily="50" charset="-128"/>
            </a:endParaRPr>
          </a:p>
        </p:txBody>
      </p:sp>
      <p:cxnSp>
        <p:nvCxnSpPr>
          <p:cNvPr id="85" name="直線コネクタ 84">
            <a:extLst>
              <a:ext uri="{FF2B5EF4-FFF2-40B4-BE49-F238E27FC236}">
                <a16:creationId xmlns:a16="http://schemas.microsoft.com/office/drawing/2014/main" id="{FF7144E4-F664-832C-93C3-40F9B45AAB33}"/>
              </a:ext>
            </a:extLst>
          </p:cNvPr>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86" name="テキスト ボックス 85">
            <a:extLst>
              <a:ext uri="{FF2B5EF4-FFF2-40B4-BE49-F238E27FC236}">
                <a16:creationId xmlns:a16="http://schemas.microsoft.com/office/drawing/2014/main" id="{41CEADC6-E825-EA9D-A517-334E7D26B8A7}"/>
              </a:ext>
            </a:extLst>
          </p:cNvPr>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87" name="Freeform 416">
            <a:extLst>
              <a:ext uri="{FF2B5EF4-FFF2-40B4-BE49-F238E27FC236}">
                <a16:creationId xmlns:a16="http://schemas.microsoft.com/office/drawing/2014/main" id="{AFFA4D7C-6B3B-BBA0-AC59-76A425AC7EF9}"/>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88" name="直線コネクタ 87">
            <a:extLst>
              <a:ext uri="{FF2B5EF4-FFF2-40B4-BE49-F238E27FC236}">
                <a16:creationId xmlns:a16="http://schemas.microsoft.com/office/drawing/2014/main" id="{651C2A26-06BA-FA76-0D10-0684DB8C5F79}"/>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89" name="テキスト ボックス 88">
            <a:extLst>
              <a:ext uri="{FF2B5EF4-FFF2-40B4-BE49-F238E27FC236}">
                <a16:creationId xmlns:a16="http://schemas.microsoft.com/office/drawing/2014/main" id="{DDC0AB2C-BDBA-0F8E-5816-E259AE87BB4B}"/>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従業員モバイル</a:t>
            </a:r>
            <a:r>
              <a:rPr kumimoji="0" lang="en-US" altLang="ja-JP" sz="900" kern="0">
                <a:solidFill>
                  <a:prstClr val="black">
                    <a:lumMod val="75000"/>
                    <a:lumOff val="25000"/>
                  </a:prstClr>
                </a:solidFill>
                <a:cs typeface="メイリオ" pitchFamily="50" charset="-128"/>
              </a:rPr>
              <a:t>OP</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90" name="テキスト ボックス 89">
            <a:extLst>
              <a:ext uri="{FF2B5EF4-FFF2-40B4-BE49-F238E27FC236}">
                <a16:creationId xmlns:a16="http://schemas.microsoft.com/office/drawing/2014/main" id="{52DE5CAA-9818-8326-C1E1-44F589C77BF7}"/>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Tree>
    <p:extLst>
      <p:ext uri="{BB962C8B-B14F-4D97-AF65-F5344CB8AC3E}">
        <p14:creationId xmlns:p14="http://schemas.microsoft.com/office/powerpoint/2010/main" val="4085986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69</a:t>
            </a:fld>
            <a:endParaRPr lang="ja-JP" altLang="en-US"/>
          </a:p>
        </p:txBody>
      </p:sp>
      <p:sp>
        <p:nvSpPr>
          <p:cNvPr id="6" name="テキスト ボックス 5">
            <a:extLst>
              <a:ext uri="{FF2B5EF4-FFF2-40B4-BE49-F238E27FC236}">
                <a16:creationId xmlns:a16="http://schemas.microsoft.com/office/drawing/2014/main" id="{99E3F843-4459-87F0-2E02-4514732CC952}"/>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a:solidFill>
                  <a:schemeClr val="tx2"/>
                </a:solidFill>
              </a:rPr>
              <a:t>www.superstream.canon-its.co.jp/</a:t>
            </a:r>
          </a:p>
        </p:txBody>
      </p:sp>
      <p:sp>
        <p:nvSpPr>
          <p:cNvPr id="17" name="テキスト ボックス 16">
            <a:extLst>
              <a:ext uri="{FF2B5EF4-FFF2-40B4-BE49-F238E27FC236}">
                <a16:creationId xmlns:a16="http://schemas.microsoft.com/office/drawing/2014/main" id="{053A7FAD-6DEF-DA44-7269-909ADCFF16CC}"/>
              </a:ext>
            </a:extLst>
          </p:cNvPr>
          <p:cNvSpPr txBox="1"/>
          <p:nvPr/>
        </p:nvSpPr>
        <p:spPr>
          <a:xfrm>
            <a:off x="358775" y="3497666"/>
            <a:ext cx="1102866" cy="184666"/>
          </a:xfrm>
          <a:prstGeom prst="rect">
            <a:avLst/>
          </a:prstGeom>
          <a:noFill/>
        </p:spPr>
        <p:txBody>
          <a:bodyPr wrap="none" lIns="0" tIns="0" rIns="0" bIns="0" rtlCol="0">
            <a:spAutoFit/>
          </a:bodyPr>
          <a:lstStyle/>
          <a:p>
            <a:r>
              <a:rPr lang="ja-JP" altLang="en-US" sz="1200" b="1">
                <a:solidFill>
                  <a:schemeClr val="tx2"/>
                </a:solidFill>
              </a:rPr>
              <a:t>公式</a:t>
            </a:r>
            <a:r>
              <a:rPr lang="en-US" altLang="ja-JP" sz="1200" b="1">
                <a:solidFill>
                  <a:schemeClr val="tx2"/>
                </a:solidFill>
              </a:rPr>
              <a:t>SNS</a:t>
            </a:r>
            <a:r>
              <a:rPr lang="ja-JP" altLang="en-US" sz="1200" b="1">
                <a:solidFill>
                  <a:schemeClr val="tx2"/>
                </a:solidFill>
              </a:rPr>
              <a:t>更新中</a:t>
            </a:r>
            <a:endParaRPr kumimoji="1" lang="ja-JP" altLang="en-US" sz="1200" b="1">
              <a:solidFill>
                <a:schemeClr val="tx2"/>
              </a:solidFill>
            </a:endParaRPr>
          </a:p>
        </p:txBody>
      </p:sp>
      <p:sp>
        <p:nvSpPr>
          <p:cNvPr id="18" name="テキスト ボックス 17">
            <a:extLst>
              <a:ext uri="{FF2B5EF4-FFF2-40B4-BE49-F238E27FC236}">
                <a16:creationId xmlns:a16="http://schemas.microsoft.com/office/drawing/2014/main" id="{0762F846-F9FE-9A1C-6ADA-173F5F93FC0A}"/>
              </a:ext>
            </a:extLst>
          </p:cNvPr>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tx2"/>
                </a:solidFill>
              </a:rPr>
              <a:t>@</a:t>
            </a:r>
            <a:r>
              <a:rPr lang="en-US" altLang="ja-JP" sz="1000" err="1">
                <a:solidFill>
                  <a:schemeClr val="tx2"/>
                </a:solidFill>
              </a:rPr>
              <a:t>superstream.nx</a:t>
            </a:r>
            <a:endParaRPr lang="en-US" altLang="ja-JP" sz="1000">
              <a:solidFill>
                <a:schemeClr val="tx2"/>
              </a:solidFill>
            </a:endParaRPr>
          </a:p>
        </p:txBody>
      </p:sp>
      <p:sp>
        <p:nvSpPr>
          <p:cNvPr id="19" name="テキスト ボックス 18">
            <a:extLst>
              <a:ext uri="{FF2B5EF4-FFF2-40B4-BE49-F238E27FC236}">
                <a16:creationId xmlns:a16="http://schemas.microsoft.com/office/drawing/2014/main" id="{B3C901F3-0BB9-8253-0FC8-2454932CF981}"/>
              </a:ext>
            </a:extLst>
          </p:cNvPr>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tx2"/>
                </a:solidFill>
              </a:rPr>
              <a:t>@</a:t>
            </a:r>
            <a:r>
              <a:rPr lang="en-US" altLang="ja-JP" sz="1000" err="1">
                <a:solidFill>
                  <a:schemeClr val="tx2"/>
                </a:solidFill>
              </a:rPr>
              <a:t>SuperStream_NX</a:t>
            </a:r>
            <a:endParaRPr lang="en-US" altLang="ja-JP" sz="1000">
              <a:solidFill>
                <a:schemeClr val="tx2"/>
              </a:solidFill>
            </a:endParaRPr>
          </a:p>
        </p:txBody>
      </p:sp>
      <p:pic>
        <p:nvPicPr>
          <p:cNvPr id="20" name="図 19">
            <a:extLst>
              <a:ext uri="{FF2B5EF4-FFF2-40B4-BE49-F238E27FC236}">
                <a16:creationId xmlns:a16="http://schemas.microsoft.com/office/drawing/2014/main" id="{76E29C52-CB3E-0775-63C5-B120ED0D99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21" name="図 20">
            <a:extLst>
              <a:ext uri="{FF2B5EF4-FFF2-40B4-BE49-F238E27FC236}">
                <a16:creationId xmlns:a16="http://schemas.microsoft.com/office/drawing/2014/main" id="{1B1B7AB6-6168-8156-8882-25136F8E1C98}"/>
              </a:ext>
            </a:extLst>
          </p:cNvPr>
          <p:cNvPicPr>
            <a:picLocks noChangeAspect="1"/>
          </p:cNvPicPr>
          <p:nvPr/>
        </p:nvPicPr>
        <p:blipFill>
          <a:blip r:embed="rId3"/>
          <a:stretch>
            <a:fillRect/>
          </a:stretch>
        </p:blipFill>
        <p:spPr>
          <a:xfrm>
            <a:off x="1937615" y="3816025"/>
            <a:ext cx="612068" cy="614800"/>
          </a:xfrm>
          <a:prstGeom prst="rect">
            <a:avLst/>
          </a:prstGeom>
        </p:spPr>
      </p:pic>
      <p:cxnSp>
        <p:nvCxnSpPr>
          <p:cNvPr id="22" name="直線コネクタ 21">
            <a:extLst>
              <a:ext uri="{FF2B5EF4-FFF2-40B4-BE49-F238E27FC236}">
                <a16:creationId xmlns:a16="http://schemas.microsoft.com/office/drawing/2014/main" id="{A2D7EB4A-DEA3-E199-3D1B-30C32EB580C0}"/>
              </a:ext>
            </a:extLst>
          </p:cNvPr>
          <p:cNvCxnSpPr/>
          <p:nvPr/>
        </p:nvCxnSpPr>
        <p:spPr>
          <a:xfrm flipV="1">
            <a:off x="358775" y="3682332"/>
            <a:ext cx="4897301"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図 22" descr="アイコン&#10;&#10;自動的に生成された説明">
            <a:extLst>
              <a:ext uri="{FF2B5EF4-FFF2-40B4-BE49-F238E27FC236}">
                <a16:creationId xmlns:a16="http://schemas.microsoft.com/office/drawing/2014/main" id="{490C9D8C-0A61-E440-9929-A4A9335AD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24" name="テキスト ボックス 23">
            <a:extLst>
              <a:ext uri="{FF2B5EF4-FFF2-40B4-BE49-F238E27FC236}">
                <a16:creationId xmlns:a16="http://schemas.microsoft.com/office/drawing/2014/main" id="{734FF057-297D-0976-B887-DBD25CCD39F5}"/>
              </a:ext>
            </a:extLst>
          </p:cNvPr>
          <p:cNvSpPr txBox="1"/>
          <p:nvPr/>
        </p:nvSpPr>
        <p:spPr>
          <a:xfrm>
            <a:off x="359532" y="1062338"/>
            <a:ext cx="5544616" cy="1977464"/>
          </a:xfrm>
          <a:prstGeom prst="rect">
            <a:avLst/>
          </a:prstGeom>
          <a:noFill/>
        </p:spPr>
        <p:txBody>
          <a:bodyPr wrap="square">
            <a:spAutoFit/>
          </a:bodyPr>
          <a:lstStyle/>
          <a:p>
            <a:pPr>
              <a:lnSpc>
                <a:spcPct val="150000"/>
              </a:lnSpc>
            </a:pPr>
            <a:r>
              <a:rPr lang="ja-JP" altLang="en-US" sz="2800">
                <a:solidFill>
                  <a:srgbClr val="008CCF"/>
                </a:solidFill>
              </a:rPr>
              <a:t>会計・人事を変える。</a:t>
            </a:r>
          </a:p>
          <a:p>
            <a:pPr>
              <a:lnSpc>
                <a:spcPct val="150000"/>
              </a:lnSpc>
            </a:pPr>
            <a:r>
              <a:rPr lang="ja-JP" altLang="en-US" sz="2800">
                <a:solidFill>
                  <a:srgbClr val="008CCF"/>
                </a:solidFill>
              </a:rPr>
              <a:t>もっとやさしく、</a:t>
            </a:r>
            <a:br>
              <a:rPr lang="en-US" altLang="ja-JP" sz="2800">
                <a:solidFill>
                  <a:srgbClr val="008CCF"/>
                </a:solidFill>
              </a:rPr>
            </a:br>
            <a:r>
              <a:rPr lang="ja-JP" altLang="en-US" sz="2800">
                <a:solidFill>
                  <a:srgbClr val="008CCF"/>
                </a:solidFill>
              </a:rPr>
              <a:t>もっと便利に、もっと楽しく</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4D717F4D-D01C-494D-14B2-306100358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pic>
        <p:nvPicPr>
          <p:cNvPr id="5" name="図 4">
            <a:extLst>
              <a:ext uri="{FF2B5EF4-FFF2-40B4-BE49-F238E27FC236}">
                <a16:creationId xmlns:a16="http://schemas.microsoft.com/office/drawing/2014/main" id="{6F7D9F69-BE5F-953D-5492-83A556AFBBA8}"/>
              </a:ext>
            </a:extLst>
          </p:cNvPr>
          <p:cNvPicPr>
            <a:picLocks noChangeAspect="1"/>
          </p:cNvPicPr>
          <p:nvPr/>
        </p:nvPicPr>
        <p:blipFill>
          <a:blip r:embed="rId6"/>
          <a:stretch>
            <a:fillRect/>
          </a:stretch>
        </p:blipFill>
        <p:spPr>
          <a:xfrm>
            <a:off x="4680012" y="3811135"/>
            <a:ext cx="631883" cy="632823"/>
          </a:xfrm>
          <a:prstGeom prst="rect">
            <a:avLst/>
          </a:prstGeom>
        </p:spPr>
      </p:pic>
    </p:spTree>
    <p:extLst>
      <p:ext uri="{BB962C8B-B14F-4D97-AF65-F5344CB8AC3E}">
        <p14:creationId xmlns:p14="http://schemas.microsoft.com/office/powerpoint/2010/main" val="269648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a:p>
        </p:txBody>
      </p:sp>
      <p:sp>
        <p:nvSpPr>
          <p:cNvPr id="3" name="タイトル 2"/>
          <p:cNvSpPr>
            <a:spLocks noGrp="1"/>
          </p:cNvSpPr>
          <p:nvPr>
            <p:ph type="title"/>
          </p:nvPr>
        </p:nvSpPr>
        <p:spPr/>
        <p:txBody>
          <a:bodyPr/>
          <a:lstStyle/>
          <a:p>
            <a:r>
              <a:rPr kumimoji="1" lang="ja-JP" altLang="en-US"/>
              <a:t>導入実績</a:t>
            </a:r>
          </a:p>
        </p:txBody>
      </p:sp>
      <p:sp>
        <p:nvSpPr>
          <p:cNvPr id="5" name="フッター プレースホルダー 3">
            <a:extLst>
              <a:ext uri="{FF2B5EF4-FFF2-40B4-BE49-F238E27FC236}">
                <a16:creationId xmlns:a16="http://schemas.microsoft.com/office/drawing/2014/main" id="{8FF2E295-6F6E-03AA-054D-CA6BD3271F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テキスト ボックス 5"/>
          <p:cNvSpPr txBox="1"/>
          <p:nvPr/>
        </p:nvSpPr>
        <p:spPr>
          <a:xfrm>
            <a:off x="287524" y="838842"/>
            <a:ext cx="5445964" cy="1569660"/>
          </a:xfrm>
          <a:prstGeom prst="rect">
            <a:avLst/>
          </a:prstGeom>
          <a:noFill/>
        </p:spPr>
        <p:txBody>
          <a:bodyPr wrap="square" rtlCol="0">
            <a:spAutoFit/>
          </a:bodyPr>
          <a:lstStyle/>
          <a:p>
            <a:pPr lvl="0"/>
            <a:r>
              <a:rPr kumimoji="0" lang="en-US" altLang="ja-JP" sz="1600" kern="0">
                <a:solidFill>
                  <a:srgbClr val="008CCF">
                    <a:lumMod val="75000"/>
                  </a:srgbClr>
                </a:solidFill>
                <a:cs typeface="メイリオ" pitchFamily="50" charset="-128"/>
              </a:rPr>
              <a:t>1995</a:t>
            </a:r>
            <a:r>
              <a:rPr kumimoji="0" lang="ja-JP" altLang="en-US" sz="1600" kern="0">
                <a:solidFill>
                  <a:srgbClr val="008CCF">
                    <a:lumMod val="75000"/>
                  </a:srgbClr>
                </a:solidFill>
                <a:cs typeface="メイリオ" pitchFamily="50" charset="-128"/>
              </a:rPr>
              <a:t>年</a:t>
            </a:r>
            <a:r>
              <a:rPr kumimoji="0" lang="en-US" altLang="ja-JP" sz="1600" kern="0">
                <a:solidFill>
                  <a:srgbClr val="008CCF">
                    <a:lumMod val="75000"/>
                  </a:srgbClr>
                </a:solidFill>
                <a:cs typeface="メイリオ" pitchFamily="50" charset="-128"/>
              </a:rPr>
              <a:t>6</a:t>
            </a:r>
            <a:r>
              <a:rPr kumimoji="0" lang="ja-JP" altLang="en-US" sz="1600" kern="0">
                <a:solidFill>
                  <a:srgbClr val="008CCF">
                    <a:lumMod val="75000"/>
                  </a:srgbClr>
                </a:solidFill>
                <a:cs typeface="メイリオ" pitchFamily="50" charset="-128"/>
              </a:rPr>
              <a:t>月の発売開始以来</a:t>
            </a:r>
            <a:endParaRPr kumimoji="0" lang="en-US" altLang="ja-JP" sz="1600" kern="0">
              <a:solidFill>
                <a:srgbClr val="008CCF">
                  <a:lumMod val="75000"/>
                </a:srgbClr>
              </a:solidFill>
              <a:cs typeface="メイリオ" pitchFamily="50" charset="-128"/>
            </a:endParaRPr>
          </a:p>
          <a:p>
            <a:pPr lvl="0"/>
            <a:endParaRPr kumimoji="0" lang="en-US" altLang="ja-JP" sz="1400" kern="0">
              <a:solidFill>
                <a:srgbClr val="00AEEB"/>
              </a:solidFill>
            </a:endParaRPr>
          </a:p>
          <a:p>
            <a:pPr lvl="0"/>
            <a:r>
              <a:rPr kumimoji="0" lang="ja-JP" altLang="en-US" kern="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lvl="0"/>
            <a:r>
              <a:rPr lang="ja-JP" altLang="en-US" sz="3200">
                <a:solidFill>
                  <a:srgbClr val="EE5500"/>
                </a:solidFill>
                <a:latin typeface="メイリオ" pitchFamily="50" charset="-128"/>
                <a:ea typeface="メイリオ" pitchFamily="50" charset="-128"/>
                <a:cs typeface="メイリオ" pitchFamily="50" charset="-128"/>
              </a:rPr>
              <a:t> </a:t>
            </a:r>
            <a:r>
              <a:rPr lang="en-US" altLang="ja-JP" sz="3200" b="1">
                <a:solidFill>
                  <a:srgbClr val="EE5500"/>
                </a:solidFill>
                <a:latin typeface="メイリオ" pitchFamily="50" charset="-128"/>
                <a:ea typeface="メイリオ" pitchFamily="50" charset="-128"/>
                <a:cs typeface="メイリオ" pitchFamily="50" charset="-128"/>
              </a:rPr>
              <a:t>11,005</a:t>
            </a:r>
            <a:r>
              <a:rPr lang="ja-JP" altLang="en-US" sz="2000" b="1">
                <a:solidFill>
                  <a:srgbClr val="EE5500"/>
                </a:solidFill>
                <a:latin typeface="メイリオ" pitchFamily="50" charset="-128"/>
                <a:ea typeface="メイリオ" pitchFamily="50" charset="-128"/>
                <a:cs typeface="メイリオ" pitchFamily="50" charset="-128"/>
              </a:rPr>
              <a:t>社</a:t>
            </a:r>
            <a:r>
              <a:rPr lang="ja-JP" altLang="en-US" sz="4800" b="1">
                <a:solidFill>
                  <a:srgbClr val="EE5500"/>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a:solidFill>
                  <a:srgbClr val="54C2F0">
                    <a:lumMod val="50000"/>
                  </a:srgbClr>
                </a:solidFill>
                <a:latin typeface="メイリオ" pitchFamily="50" charset="-128"/>
                <a:ea typeface="メイリオ" pitchFamily="50" charset="-128"/>
                <a:cs typeface="メイリオ" pitchFamily="50" charset="-128"/>
              </a:rPr>
              <a:t>858</a:t>
            </a:r>
            <a:r>
              <a:rPr lang="ja-JP" altLang="en-US" sz="1400">
                <a:solidFill>
                  <a:srgbClr val="54C2F0">
                    <a:lumMod val="50000"/>
                  </a:srgbClr>
                </a:solidFill>
                <a:latin typeface="メイリオ" pitchFamily="50" charset="-128"/>
                <a:ea typeface="メイリオ" pitchFamily="50" charset="-128"/>
                <a:cs typeface="メイリオ" pitchFamily="50" charset="-128"/>
              </a:rPr>
              <a:t>社</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276599" y="2416705"/>
            <a:ext cx="5205377" cy="861774"/>
          </a:xfrm>
          <a:prstGeom prst="rect">
            <a:avLst/>
          </a:prstGeom>
          <a:noFill/>
        </p:spPr>
        <p:txBody>
          <a:bodyPr wrap="square" rtlCol="0">
            <a:spAutoFit/>
          </a:bodyPr>
          <a:lstStyle/>
          <a:p>
            <a:pPr lvl="0"/>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chemeClr val="accent2"/>
                </a:solidFill>
                <a:latin typeface="メイリオ" pitchFamily="50" charset="-128"/>
                <a:ea typeface="メイリオ" pitchFamily="50" charset="-128"/>
                <a:cs typeface="メイリオ" pitchFamily="50" charset="-128"/>
              </a:rPr>
              <a:t>303</a:t>
            </a:r>
            <a:r>
              <a:rPr lang="ja-JP" altLang="en-US" sz="2000" b="1">
                <a:solidFill>
                  <a:schemeClr val="accent2"/>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chemeClr val="tx2">
                    <a:lumMod val="75000"/>
                  </a:schemeClr>
                </a:solidFill>
                <a:latin typeface="メイリオ" pitchFamily="50" charset="-128"/>
                <a:ea typeface="メイリオ" pitchFamily="50" charset="-128"/>
                <a:cs typeface="メイリオ" pitchFamily="50" charset="-128"/>
              </a:rPr>
              <a:t>上場企業</a:t>
            </a:r>
            <a:r>
              <a:rPr lang="en-US" altLang="ja-JP" sz="2000">
                <a:solidFill>
                  <a:schemeClr val="tx2">
                    <a:lumMod val="75000"/>
                  </a:schemeClr>
                </a:solidFill>
                <a:latin typeface="メイリオ" pitchFamily="50" charset="-128"/>
                <a:ea typeface="メイリオ" pitchFamily="50" charset="-128"/>
                <a:cs typeface="メイリオ" pitchFamily="50" charset="-128"/>
              </a:rPr>
              <a:t>16</a:t>
            </a:r>
            <a:r>
              <a:rPr lang="ja-JP" altLang="en-US" sz="1400">
                <a:solidFill>
                  <a:schemeClr val="tx2">
                    <a:lumMod val="75000"/>
                  </a:schemeClr>
                </a:solidFill>
                <a:latin typeface="メイリオ" pitchFamily="50" charset="-128"/>
                <a:ea typeface="メイリオ" pitchFamily="50" charset="-128"/>
                <a:cs typeface="メイリオ" pitchFamily="50" charset="-128"/>
              </a:rPr>
              <a:t>社</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p:txBody>
      </p:sp>
      <p:sp>
        <p:nvSpPr>
          <p:cNvPr id="12" name="テキスト ボックス 1"/>
          <p:cNvSpPr txBox="1"/>
          <p:nvPr/>
        </p:nvSpPr>
        <p:spPr>
          <a:xfrm>
            <a:off x="8044181" y="4600776"/>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a:t>2024</a:t>
            </a:r>
            <a:endParaRPr lang="ja-JP" altLang="en-US" sz="1400"/>
          </a:p>
        </p:txBody>
      </p:sp>
      <p:pic>
        <p:nvPicPr>
          <p:cNvPr id="4" name="図 3">
            <a:extLst>
              <a:ext uri="{FF2B5EF4-FFF2-40B4-BE49-F238E27FC236}">
                <a16:creationId xmlns:a16="http://schemas.microsoft.com/office/drawing/2014/main" id="{A0A58496-B955-5CA9-8E8F-C8A0DB537E0F}"/>
              </a:ext>
            </a:extLst>
          </p:cNvPr>
          <p:cNvPicPr>
            <a:picLocks noChangeAspect="1"/>
          </p:cNvPicPr>
          <p:nvPr/>
        </p:nvPicPr>
        <p:blipFill>
          <a:blip r:embed="rId2"/>
          <a:stretch>
            <a:fillRect/>
          </a:stretch>
        </p:blipFill>
        <p:spPr>
          <a:xfrm>
            <a:off x="379378" y="2067694"/>
            <a:ext cx="8394920" cy="3188484"/>
          </a:xfrm>
          <a:prstGeom prst="rect">
            <a:avLst/>
          </a:prstGeom>
        </p:spPr>
      </p:pic>
      <p:sp>
        <p:nvSpPr>
          <p:cNvPr id="13" name="正方形/長方形 12">
            <a:extLst>
              <a:ext uri="{FF2B5EF4-FFF2-40B4-BE49-F238E27FC236}">
                <a16:creationId xmlns:a16="http://schemas.microsoft.com/office/drawing/2014/main" id="{073E216D-B2E4-6444-A385-08E0B85A5FC6}"/>
              </a:ext>
            </a:extLst>
          </p:cNvPr>
          <p:cNvSpPr/>
          <p:nvPr/>
        </p:nvSpPr>
        <p:spPr>
          <a:xfrm>
            <a:off x="7374989" y="108726"/>
            <a:ext cx="1699738" cy="519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ロゴ&#10;&#10;AI によって生成されたコンテンツは間違っている可能性があります。">
            <a:extLst>
              <a:ext uri="{FF2B5EF4-FFF2-40B4-BE49-F238E27FC236}">
                <a16:creationId xmlns:a16="http://schemas.microsoft.com/office/drawing/2014/main" id="{72233146-279E-3F32-C88A-CF589FF6F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2164" y="151268"/>
            <a:ext cx="3050024" cy="1952103"/>
          </a:xfrm>
          <a:prstGeom prst="rect">
            <a:avLst/>
          </a:prstGeom>
        </p:spPr>
      </p:pic>
    </p:spTree>
    <p:extLst>
      <p:ext uri="{BB962C8B-B14F-4D97-AF65-F5344CB8AC3E}">
        <p14:creationId xmlns:p14="http://schemas.microsoft.com/office/powerpoint/2010/main" val="271059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zh-TW" altLang="en-US"/>
              <a:t>導入実績（</a:t>
            </a:r>
            <a:r>
              <a:rPr lang="en-US" altLang="zh-TW"/>
              <a:t>2024</a:t>
            </a:r>
            <a:r>
              <a:rPr lang="zh-TW" altLang="en-US"/>
              <a:t>年度</a:t>
            </a:r>
            <a:r>
              <a:rPr lang="ja-JP" altLang="en-US"/>
              <a:t>）</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テキスト ボックス 5"/>
          <p:cNvSpPr txBox="1"/>
          <p:nvPr/>
        </p:nvSpPr>
        <p:spPr>
          <a:xfrm>
            <a:off x="687321" y="675968"/>
            <a:ext cx="7690011" cy="369332"/>
          </a:xfrm>
          <a:prstGeom prst="rect">
            <a:avLst/>
          </a:prstGeom>
          <a:noFill/>
        </p:spPr>
        <p:txBody>
          <a:bodyPr wrap="square" rtlCol="0">
            <a:spAutoFit/>
          </a:bodyPr>
          <a:lstStyle/>
          <a:p>
            <a:r>
              <a:rPr kumimoji="1" lang="ja-JP" altLang="en-US"/>
              <a:t>業種業態問わず幅広い</a:t>
            </a:r>
            <a:r>
              <a:rPr lang="ja-JP" altLang="en-US"/>
              <a:t>お客様にご利用頂いております</a:t>
            </a:r>
            <a:endParaRPr kumimoji="1" lang="ja-JP" altLang="en-US"/>
          </a:p>
        </p:txBody>
      </p:sp>
      <p:pic>
        <p:nvPicPr>
          <p:cNvPr id="5" name="図 4">
            <a:extLst>
              <a:ext uri="{FF2B5EF4-FFF2-40B4-BE49-F238E27FC236}">
                <a16:creationId xmlns:a16="http://schemas.microsoft.com/office/drawing/2014/main" id="{DB4627FA-0A54-3884-FF5E-E2D7D7272046}"/>
              </a:ext>
            </a:extLst>
          </p:cNvPr>
          <p:cNvPicPr>
            <a:picLocks noChangeAspect="1"/>
          </p:cNvPicPr>
          <p:nvPr/>
        </p:nvPicPr>
        <p:blipFill>
          <a:blip r:embed="rId3"/>
          <a:stretch>
            <a:fillRect/>
          </a:stretch>
        </p:blipFill>
        <p:spPr>
          <a:xfrm>
            <a:off x="-516416" y="1045300"/>
            <a:ext cx="10176831" cy="3999967"/>
          </a:xfrm>
          <a:prstGeom prst="rect">
            <a:avLst/>
          </a:prstGeom>
        </p:spPr>
      </p:pic>
    </p:spTree>
    <p:extLst>
      <p:ext uri="{BB962C8B-B14F-4D97-AF65-F5344CB8AC3E}">
        <p14:creationId xmlns:p14="http://schemas.microsoft.com/office/powerpoint/2010/main" val="52760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6687</Words>
  <Application>Microsoft Office PowerPoint</Application>
  <PresentationFormat>画面に合わせる (16:9)</PresentationFormat>
  <Paragraphs>1880</Paragraphs>
  <Slides>69</Slides>
  <Notes>21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69</vt:i4>
      </vt:variant>
    </vt:vector>
  </HeadingPairs>
  <TitlesOfParts>
    <vt:vector size="83" baseType="lpstr">
      <vt:lpstr>Arial Unicode MS</vt:lpstr>
      <vt:lpstr>BIZ UDPゴシック</vt:lpstr>
      <vt:lpstr>HGP創英角ｺﾞｼｯｸUB</vt:lpstr>
      <vt:lpstr>Meiryo UI</vt:lpstr>
      <vt:lpstr>ＭＳ Ｐゴシック</vt:lpstr>
      <vt:lpstr>Noto Sans JP</vt:lpstr>
      <vt:lpstr>メイリオ</vt:lpstr>
      <vt:lpstr>游ゴシック</vt:lpstr>
      <vt:lpstr>Arial</vt:lpstr>
      <vt:lpstr>Calibri</vt:lpstr>
      <vt:lpstr>Microsoft Sans Serif</vt:lpstr>
      <vt:lpstr>Times New Roman</vt:lpstr>
      <vt:lpstr>Wingdings</vt:lpstr>
      <vt:lpstr>1_Office ​​テーマ</vt:lpstr>
      <vt:lpstr>SuperStream-NX 会計ソリューション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導入実績（2024年度）</vt:lpstr>
      <vt:lpstr>ご提供方法</vt:lpstr>
      <vt:lpstr>SuperStreamからお客様への取り組み</vt:lpstr>
      <vt:lpstr>SuperStreamからお客様への取り組み</vt:lpstr>
      <vt:lpstr>02 SuperStream-NX 概要 </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会計ソリューション </vt:lpstr>
      <vt:lpstr>03 SuperStream-NX 会計ソリューション コンセプト</vt:lpstr>
      <vt:lpstr>会計ソリューションコンセプト</vt:lpstr>
      <vt:lpstr>会計ソリューションコンセプト</vt:lpstr>
      <vt:lpstr>会計ソリューションコンセプト</vt:lpstr>
      <vt:lpstr>会計ソリューションコンセプト</vt:lpstr>
      <vt:lpstr>03 SuperStream-NX 会計ソリューション システムフロー</vt:lpstr>
      <vt:lpstr>会計ソリューションプロダクトラインナップ</vt:lpstr>
      <vt:lpstr>会計ソリューションシステムフロー図</vt:lpstr>
      <vt:lpstr>統合会計システムフロー（全体）</vt:lpstr>
      <vt:lpstr>統合会計システムフロー（一般・管理会計）</vt:lpstr>
      <vt:lpstr>統合会計システムフロー（債務管理・経費精算）</vt:lpstr>
      <vt:lpstr>統合会計システムフロー（債権管理）</vt:lpstr>
      <vt:lpstr>固定資産管理システムフロー</vt:lpstr>
      <vt:lpstr>手形管理システムフロー</vt:lpstr>
      <vt:lpstr>03 SuperStream-NX 会計ソリューション 統合会計特長</vt:lpstr>
      <vt:lpstr>統合会計特長</vt:lpstr>
      <vt:lpstr>統合会計特長</vt:lpstr>
      <vt:lpstr>統合会計特長</vt:lpstr>
      <vt:lpstr>統合会計特長</vt:lpstr>
      <vt:lpstr>統合会計特長</vt:lpstr>
      <vt:lpstr>統合会計特長</vt:lpstr>
      <vt:lpstr>統合会計特長</vt:lpstr>
      <vt:lpstr>統合会計特長</vt:lpstr>
      <vt:lpstr>統合会計特長</vt:lpstr>
      <vt:lpstr>統合会計特徴</vt:lpstr>
      <vt:lpstr>統合会計特長</vt:lpstr>
      <vt:lpstr>統合会計特長</vt:lpstr>
      <vt:lpstr>統合会計特長</vt:lpstr>
      <vt:lpstr>統合会計特長</vt:lpstr>
      <vt:lpstr>統合会計特長</vt:lpstr>
      <vt:lpstr>統合会計特長</vt:lpstr>
      <vt:lpstr>03 SuperStream-NX 会計ソリューション 固定資産管理特長</vt:lpstr>
      <vt:lpstr>固定資産管理特長</vt:lpstr>
      <vt:lpstr>リース資産管理</vt:lpstr>
      <vt:lpstr>新リース会計基準対応</vt:lpstr>
      <vt:lpstr>新リース会計基準対応</vt:lpstr>
      <vt:lpstr>実装予定機能</vt:lpstr>
      <vt:lpstr>固定資産管理特長</vt:lpstr>
      <vt:lpstr>03 SuperStream-NX 会計ソリューション 手形管理特長</vt:lpstr>
      <vt:lpstr>手形管理特長</vt:lpstr>
      <vt:lpstr>04 SuperStream-NX その他オプション </vt:lpstr>
      <vt:lpstr>04 SuperStream-NX その他オプション グループ経営管理</vt:lpstr>
      <vt:lpstr>グループ経営管理 システムフロー</vt:lpstr>
      <vt:lpstr>グループ経営管理特長</vt:lpstr>
      <vt:lpstr>04 SuperStream-NX その他オプション システム連携ツール</vt:lpstr>
      <vt:lpstr>システム連携ツール特長</vt:lpstr>
      <vt:lpstr>05 SuperStream-NX 稼働環境 </vt:lpstr>
      <vt:lpstr>SuperStream-NX 会計ソリューション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2026-02-06T06:07:50Z</dcterms:created>
  <dcterms:modified xsi:type="dcterms:W3CDTF">2026-02-09T00:09:36Z</dcterms:modified>
</cp:coreProperties>
</file>