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287" r:id="rId2"/>
    <p:sldId id="288" r:id="rId3"/>
    <p:sldId id="290" r:id="rId4"/>
    <p:sldId id="332" r:id="rId5"/>
    <p:sldId id="292" r:id="rId6"/>
    <p:sldId id="324" r:id="rId7"/>
    <p:sldId id="318" r:id="rId8"/>
    <p:sldId id="319" r:id="rId9"/>
    <p:sldId id="320" r:id="rId10"/>
    <p:sldId id="321" r:id="rId11"/>
    <p:sldId id="322" r:id="rId12"/>
    <p:sldId id="289" r:id="rId13"/>
    <p:sldId id="293" r:id="rId14"/>
    <p:sldId id="294" r:id="rId15"/>
    <p:sldId id="581" r:id="rId16"/>
    <p:sldId id="296" r:id="rId17"/>
    <p:sldId id="342"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35" r:id="rId36"/>
    <p:sldId id="340" r:id="rId37"/>
    <p:sldId id="337" r:id="rId38"/>
    <p:sldId id="338" r:id="rId39"/>
    <p:sldId id="339" r:id="rId40"/>
    <p:sldId id="327" r:id="rId41"/>
    <p:sldId id="328" r:id="rId42"/>
    <p:sldId id="329" r:id="rId43"/>
    <p:sldId id="330" r:id="rId44"/>
    <p:sldId id="331" r:id="rId45"/>
    <p:sldId id="316" r:id="rId46"/>
    <p:sldId id="574" r:id="rId47"/>
    <p:sldId id="582" r:id="rId48"/>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500"/>
    <a:srgbClr val="FFFFFF"/>
    <a:srgbClr val="E23F00"/>
    <a:srgbClr val="F18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2" autoAdjust="0"/>
    <p:restoredTop sz="96391" autoAdjust="0"/>
  </p:normalViewPr>
  <p:slideViewPr>
    <p:cSldViewPr>
      <p:cViewPr varScale="1">
        <p:scale>
          <a:sx n="102" d="100"/>
          <a:sy n="102" d="100"/>
        </p:scale>
        <p:origin x="1008" y="82"/>
      </p:cViewPr>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87193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47181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5436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60082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92987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91334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6166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5901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38.jpg"/><Relationship Id="rId2" Type="http://schemas.openxmlformats.org/officeDocument/2006/relationships/image" Target="../media/image6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4.xml"/><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4.xml"/><Relationship Id="rId5" Type="http://schemas.openxmlformats.org/officeDocument/2006/relationships/image" Target="../media/image98.png"/><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4.xml"/><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5.xml"/><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勤怠管理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a:t>
            </a:r>
            <a:r>
              <a:rPr lang="en-US" altLang="ja-JP" sz="1000" dirty="0">
                <a:solidFill>
                  <a:schemeClr val="bg2">
                    <a:lumMod val="50000"/>
                  </a:schemeClr>
                </a:solidFill>
              </a:rPr>
              <a:t>5-</a:t>
            </a:r>
            <a:r>
              <a:rPr kumimoji="1" lang="en-US" altLang="ja-JP" sz="1000" dirty="0">
                <a:solidFill>
                  <a:schemeClr val="bg2">
                    <a:lumMod val="50000"/>
                  </a:schemeClr>
                </a:solidFill>
              </a:rPr>
              <a:t>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61163" y="1515698"/>
            <a:ext cx="4139278" cy="3468320"/>
            <a:chOff x="5088076" y="1335678"/>
            <a:chExt cx="4139278" cy="3468320"/>
          </a:xfrm>
        </p:grpSpPr>
        <p:grpSp>
          <p:nvGrpSpPr>
            <p:cNvPr id="15" name="グループ化 14"/>
            <p:cNvGrpSpPr/>
            <p:nvPr/>
          </p:nvGrpSpPr>
          <p:grpSpPr>
            <a:xfrm>
              <a:off x="5088076" y="1335678"/>
              <a:ext cx="3695924" cy="3468320"/>
              <a:chOff x="599932" y="1826443"/>
              <a:chExt cx="3454767" cy="2919361"/>
            </a:xfrm>
          </p:grpSpPr>
          <p:sp>
            <p:nvSpPr>
              <p:cNvPr id="17" name="object 31"/>
              <p:cNvSpPr/>
              <p:nvPr/>
            </p:nvSpPr>
            <p:spPr>
              <a:xfrm>
                <a:off x="599932" y="1826443"/>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8" name="object 11"/>
              <p:cNvSpPr/>
              <p:nvPr/>
            </p:nvSpPr>
            <p:spPr>
              <a:xfrm>
                <a:off x="599932" y="1826444"/>
                <a:ext cx="3454767" cy="4882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744049" y="1952397"/>
                <a:ext cx="1109487" cy="310875"/>
              </a:xfrm>
              <a:prstGeom prst="rect">
                <a:avLst/>
              </a:prstGeom>
              <a:noFill/>
            </p:spPr>
            <p:txBody>
              <a:bodyPr wrap="square" rtlCol="0">
                <a:spAutoFit/>
              </a:bodyPr>
              <a:lstStyle/>
              <a:p>
                <a:r>
                  <a:rPr lang="ja-JP" altLang="en-US" b="1" dirty="0">
                    <a:solidFill>
                      <a:schemeClr val="bg1"/>
                    </a:solidFill>
                  </a:rPr>
                  <a:t>残業管理</a:t>
                </a:r>
                <a:endParaRPr kumimoji="1" lang="ja-JP" altLang="en-US" b="1" dirty="0">
                  <a:solidFill>
                    <a:schemeClr val="bg1"/>
                  </a:solidFill>
                </a:endParaRPr>
              </a:p>
            </p:txBody>
          </p:sp>
        </p:grpSp>
        <p:sp>
          <p:nvSpPr>
            <p:cNvPr id="16" name="object 6"/>
            <p:cNvSpPr txBox="1"/>
            <p:nvPr/>
          </p:nvSpPr>
          <p:spPr>
            <a:xfrm>
              <a:off x="5401272" y="1455626"/>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労務管理のキーポイント</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年</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月平均</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週で管理可能</a:t>
              </a:r>
            </a:p>
          </p:txBody>
        </p:sp>
      </p:grpSp>
      <p:pic>
        <p:nvPicPr>
          <p:cNvPr id="43" name="図 42"/>
          <p:cNvPicPr>
            <a:picLocks noChangeAspect="1"/>
          </p:cNvPicPr>
          <p:nvPr/>
        </p:nvPicPr>
        <p:blipFill>
          <a:blip r:embed="rId3"/>
          <a:stretch>
            <a:fillRect/>
          </a:stretch>
        </p:blipFill>
        <p:spPr>
          <a:xfrm>
            <a:off x="4854418" y="2128020"/>
            <a:ext cx="3514783" cy="103427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様々なアラートを通知することで危機を事前に察知できます。過重労働者等、健康に配慮するための判断材料として活用可能です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sp>
        <p:nvSpPr>
          <p:cNvPr id="7" name="object 6"/>
          <p:cNvSpPr txBox="1"/>
          <p:nvPr/>
        </p:nvSpPr>
        <p:spPr>
          <a:xfrm>
            <a:off x="941303" y="2198569"/>
            <a:ext cx="3529150" cy="174407"/>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nvGrpSpPr>
          <p:cNvPr id="8" name="グループ化 7"/>
          <p:cNvGrpSpPr/>
          <p:nvPr/>
        </p:nvGrpSpPr>
        <p:grpSpPr>
          <a:xfrm>
            <a:off x="695067" y="1495790"/>
            <a:ext cx="4102687" cy="1688028"/>
            <a:chOff x="5088076" y="1335680"/>
            <a:chExt cx="4102687" cy="1688028"/>
          </a:xfrm>
        </p:grpSpPr>
        <p:grpSp>
          <p:nvGrpSpPr>
            <p:cNvPr id="9" name="グループ化 8"/>
            <p:cNvGrpSpPr/>
            <p:nvPr/>
          </p:nvGrpSpPr>
          <p:grpSpPr>
            <a:xfrm>
              <a:off x="5088076" y="1335680"/>
              <a:ext cx="3695924" cy="1688028"/>
              <a:chOff x="599932" y="1826445"/>
              <a:chExt cx="3454767" cy="1420850"/>
            </a:xfrm>
          </p:grpSpPr>
          <p:sp>
            <p:nvSpPr>
              <p:cNvPr id="11" name="object 31"/>
              <p:cNvSpPr/>
              <p:nvPr/>
            </p:nvSpPr>
            <p:spPr>
              <a:xfrm>
                <a:off x="599932" y="1832321"/>
                <a:ext cx="3454767" cy="141497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2" name="object 11"/>
              <p:cNvSpPr/>
              <p:nvPr/>
            </p:nvSpPr>
            <p:spPr>
              <a:xfrm>
                <a:off x="599932" y="1826445"/>
                <a:ext cx="3454767" cy="42720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6011" y="1911769"/>
                <a:ext cx="1073630" cy="310875"/>
              </a:xfrm>
              <a:prstGeom prst="rect">
                <a:avLst/>
              </a:prstGeom>
              <a:noFill/>
            </p:spPr>
            <p:txBody>
              <a:bodyPr wrap="square" rtlCol="0">
                <a:spAutoFit/>
              </a:bodyPr>
              <a:lstStyle/>
              <a:p>
                <a:r>
                  <a:rPr lang="ja-JP" altLang="en-US" b="1" dirty="0">
                    <a:solidFill>
                      <a:schemeClr val="bg1"/>
                    </a:solidFill>
                  </a:rPr>
                  <a:t>休暇管理</a:t>
                </a:r>
                <a:endParaRPr kumimoji="1" lang="ja-JP" altLang="en-US" b="1" dirty="0">
                  <a:solidFill>
                    <a:schemeClr val="bg1"/>
                  </a:solidFill>
                </a:endParaRPr>
              </a:p>
            </p:txBody>
          </p:sp>
        </p:grpSp>
        <p:sp>
          <p:nvSpPr>
            <p:cNvPr id="10" name="object 6"/>
            <p:cNvSpPr txBox="1"/>
            <p:nvPr/>
          </p:nvSpPr>
          <p:spPr>
            <a:xfrm>
              <a:off x="5364681" y="1407662"/>
              <a:ext cx="3826082" cy="52322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取得義務化にも完全対応</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特別休暇も併せ適切管理</a:t>
              </a:r>
            </a:p>
            <a:p>
              <a:pPr marL="12700" algn="ctr">
                <a:lnSpc>
                  <a:spcPct val="100000"/>
                </a:lnSpc>
                <a:spcBef>
                  <a:spcPts val="100"/>
                </a:spcBef>
              </a:pP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20" name="グループ化 19"/>
          <p:cNvGrpSpPr/>
          <p:nvPr/>
        </p:nvGrpSpPr>
        <p:grpSpPr>
          <a:xfrm>
            <a:off x="695067" y="3288601"/>
            <a:ext cx="4569790" cy="1688030"/>
            <a:chOff x="5088076" y="1335678"/>
            <a:chExt cx="4569790" cy="1688030"/>
          </a:xfrm>
        </p:grpSpPr>
        <p:grpSp>
          <p:nvGrpSpPr>
            <p:cNvPr id="21" name="グループ化 20"/>
            <p:cNvGrpSpPr/>
            <p:nvPr/>
          </p:nvGrpSpPr>
          <p:grpSpPr>
            <a:xfrm>
              <a:off x="5088076" y="1335678"/>
              <a:ext cx="3695924" cy="1688030"/>
              <a:chOff x="599932" y="1826444"/>
              <a:chExt cx="3454767" cy="1420852"/>
            </a:xfrm>
          </p:grpSpPr>
          <p:sp>
            <p:nvSpPr>
              <p:cNvPr id="23" name="object 31"/>
              <p:cNvSpPr/>
              <p:nvPr/>
            </p:nvSpPr>
            <p:spPr>
              <a:xfrm>
                <a:off x="599932" y="1828796"/>
                <a:ext cx="3454767" cy="141850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 name="object 11"/>
              <p:cNvSpPr/>
              <p:nvPr/>
            </p:nvSpPr>
            <p:spPr>
              <a:xfrm>
                <a:off x="599932" y="1826444"/>
                <a:ext cx="3454767" cy="433420"/>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14904" y="1922423"/>
                <a:ext cx="1982308" cy="310875"/>
              </a:xfrm>
              <a:prstGeom prst="rect">
                <a:avLst/>
              </a:prstGeom>
              <a:noFill/>
            </p:spPr>
            <p:txBody>
              <a:bodyPr wrap="square" rtlCol="0">
                <a:spAutoFit/>
              </a:bodyPr>
              <a:lstStyle/>
              <a:p>
                <a:r>
                  <a:rPr kumimoji="1" lang="en-US" altLang="ja-JP" b="1" dirty="0" err="1">
                    <a:solidFill>
                      <a:schemeClr val="bg1"/>
                    </a:solidFill>
                  </a:rPr>
                  <a:t>ToDo</a:t>
                </a:r>
                <a:r>
                  <a:rPr lang="en-US" altLang="ja-JP" b="1" dirty="0">
                    <a:solidFill>
                      <a:schemeClr val="bg1"/>
                    </a:solidFill>
                  </a:rPr>
                  <a:t>/</a:t>
                </a:r>
                <a:r>
                  <a:rPr kumimoji="1" lang="ja-JP" altLang="en-US" b="1" dirty="0">
                    <a:solidFill>
                      <a:schemeClr val="bg1"/>
                    </a:solidFill>
                  </a:rPr>
                  <a:t>アラート</a:t>
                </a:r>
              </a:p>
            </p:txBody>
          </p:sp>
        </p:grpSp>
        <p:sp>
          <p:nvSpPr>
            <p:cNvPr id="22" name="object 6"/>
            <p:cNvSpPr txBox="1"/>
            <p:nvPr/>
          </p:nvSpPr>
          <p:spPr>
            <a:xfrm>
              <a:off x="5831784" y="1442318"/>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気付きを与える</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豊富な通知機能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27" name="object 23"/>
          <p:cNvSpPr/>
          <p:nvPr/>
        </p:nvSpPr>
        <p:spPr>
          <a:xfrm>
            <a:off x="823408" y="4324252"/>
            <a:ext cx="3439239" cy="555842"/>
          </a:xfrm>
          <a:prstGeom prst="rect">
            <a:avLst/>
          </a:prstGeom>
          <a:blipFill>
            <a:blip r:embed="rId4" cstate="print"/>
            <a:stretch>
              <a:fillRect/>
            </a:stretch>
          </a:blipFill>
        </p:spPr>
        <p:txBody>
          <a:bodyPr wrap="square" lIns="0" tIns="0" rIns="0" bIns="0" rtlCol="0"/>
          <a:lstStyle/>
          <a:p>
            <a:endParaRPr/>
          </a:p>
        </p:txBody>
      </p:sp>
      <p:pic>
        <p:nvPicPr>
          <p:cNvPr id="29" name="図 28"/>
          <p:cNvPicPr>
            <a:picLocks noChangeAspect="1"/>
          </p:cNvPicPr>
          <p:nvPr/>
        </p:nvPicPr>
        <p:blipFill>
          <a:blip r:embed="rId5"/>
          <a:stretch>
            <a:fillRect/>
          </a:stretch>
        </p:blipFill>
        <p:spPr>
          <a:xfrm>
            <a:off x="5555567" y="3662060"/>
            <a:ext cx="2248741" cy="1300436"/>
          </a:xfrm>
          <a:prstGeom prst="rect">
            <a:avLst/>
          </a:prstGeom>
        </p:spPr>
      </p:pic>
      <p:grpSp>
        <p:nvGrpSpPr>
          <p:cNvPr id="30" name="グループ化 29"/>
          <p:cNvGrpSpPr/>
          <p:nvPr/>
        </p:nvGrpSpPr>
        <p:grpSpPr>
          <a:xfrm rot="10800000">
            <a:off x="6443514" y="3104576"/>
            <a:ext cx="379730" cy="519547"/>
            <a:chOff x="962034" y="2347533"/>
            <a:chExt cx="379730" cy="566025"/>
          </a:xfrm>
        </p:grpSpPr>
        <p:sp>
          <p:nvSpPr>
            <p:cNvPr id="31" name="object 118"/>
            <p:cNvSpPr/>
            <p:nvPr/>
          </p:nvSpPr>
          <p:spPr>
            <a:xfrm>
              <a:off x="1077230" y="2448103"/>
              <a:ext cx="149225" cy="465455"/>
            </a:xfrm>
            <a:custGeom>
              <a:avLst/>
              <a:gdLst/>
              <a:ahLst/>
              <a:cxnLst/>
              <a:rect l="l" t="t" r="r" b="b"/>
              <a:pathLst>
                <a:path w="149225" h="465455">
                  <a:moveTo>
                    <a:pt x="113118" y="0"/>
                  </a:moveTo>
                  <a:lnTo>
                    <a:pt x="36004" y="0"/>
                  </a:lnTo>
                  <a:lnTo>
                    <a:pt x="22025" y="2841"/>
                  </a:lnTo>
                  <a:lnTo>
                    <a:pt x="10577" y="10577"/>
                  </a:lnTo>
                  <a:lnTo>
                    <a:pt x="2841" y="22025"/>
                  </a:lnTo>
                  <a:lnTo>
                    <a:pt x="0" y="36004"/>
                  </a:lnTo>
                  <a:lnTo>
                    <a:pt x="0" y="429196"/>
                  </a:lnTo>
                  <a:lnTo>
                    <a:pt x="2841" y="443173"/>
                  </a:lnTo>
                  <a:lnTo>
                    <a:pt x="10577" y="454617"/>
                  </a:lnTo>
                  <a:lnTo>
                    <a:pt x="22025" y="462348"/>
                  </a:lnTo>
                  <a:lnTo>
                    <a:pt x="36004" y="465188"/>
                  </a:lnTo>
                  <a:lnTo>
                    <a:pt x="113118" y="465188"/>
                  </a:lnTo>
                  <a:lnTo>
                    <a:pt x="127095" y="462348"/>
                  </a:lnTo>
                  <a:lnTo>
                    <a:pt x="138539" y="454617"/>
                  </a:lnTo>
                  <a:lnTo>
                    <a:pt x="146271" y="443173"/>
                  </a:lnTo>
                  <a:lnTo>
                    <a:pt x="149110" y="429196"/>
                  </a:lnTo>
                  <a:lnTo>
                    <a:pt x="149110" y="36004"/>
                  </a:lnTo>
                  <a:lnTo>
                    <a:pt x="146271" y="22025"/>
                  </a:lnTo>
                  <a:lnTo>
                    <a:pt x="138539" y="10577"/>
                  </a:lnTo>
                  <a:lnTo>
                    <a:pt x="127095" y="2841"/>
                  </a:lnTo>
                  <a:lnTo>
                    <a:pt x="113118" y="0"/>
                  </a:lnTo>
                  <a:close/>
                </a:path>
              </a:pathLst>
            </a:custGeom>
            <a:solidFill>
              <a:srgbClr val="54C3F1"/>
            </a:solidFill>
          </p:spPr>
          <p:txBody>
            <a:bodyPr wrap="square" lIns="0" tIns="0" rIns="0" bIns="0" rtlCol="0"/>
            <a:lstStyle/>
            <a:p>
              <a:endParaRPr/>
            </a:p>
          </p:txBody>
        </p:sp>
        <p:sp>
          <p:nvSpPr>
            <p:cNvPr id="32" name="object 119"/>
            <p:cNvSpPr/>
            <p:nvPr/>
          </p:nvSpPr>
          <p:spPr>
            <a:xfrm>
              <a:off x="962034" y="2347533"/>
              <a:ext cx="379730" cy="215265"/>
            </a:xfrm>
            <a:custGeom>
              <a:avLst/>
              <a:gdLst/>
              <a:ahLst/>
              <a:cxnLst/>
              <a:rect l="l" t="t" r="r" b="b"/>
              <a:pathLst>
                <a:path w="379730" h="215264">
                  <a:moveTo>
                    <a:pt x="189750" y="0"/>
                  </a:moveTo>
                  <a:lnTo>
                    <a:pt x="176926" y="2759"/>
                  </a:lnTo>
                  <a:lnTo>
                    <a:pt x="165683" y="11039"/>
                  </a:lnTo>
                  <a:lnTo>
                    <a:pt x="6501" y="188140"/>
                  </a:lnTo>
                  <a:lnTo>
                    <a:pt x="0" y="198533"/>
                  </a:lnTo>
                  <a:lnTo>
                    <a:pt x="83" y="207046"/>
                  </a:lnTo>
                  <a:lnTo>
                    <a:pt x="6360" y="212799"/>
                  </a:lnTo>
                  <a:lnTo>
                    <a:pt x="18439" y="214912"/>
                  </a:lnTo>
                  <a:lnTo>
                    <a:pt x="361073" y="214912"/>
                  </a:lnTo>
                  <a:lnTo>
                    <a:pt x="373152" y="212799"/>
                  </a:lnTo>
                  <a:lnTo>
                    <a:pt x="379429" y="207046"/>
                  </a:lnTo>
                  <a:lnTo>
                    <a:pt x="379512" y="198533"/>
                  </a:lnTo>
                  <a:lnTo>
                    <a:pt x="373011" y="188140"/>
                  </a:lnTo>
                  <a:lnTo>
                    <a:pt x="213816" y="11039"/>
                  </a:lnTo>
                  <a:lnTo>
                    <a:pt x="202573" y="2759"/>
                  </a:lnTo>
                  <a:lnTo>
                    <a:pt x="189750" y="0"/>
                  </a:lnTo>
                  <a:close/>
                </a:path>
              </a:pathLst>
            </a:custGeom>
            <a:solidFill>
              <a:srgbClr val="54C3F1"/>
            </a:solidFill>
          </p:spPr>
          <p:txBody>
            <a:bodyPr wrap="square" lIns="0" tIns="0" rIns="0" bIns="0" rtlCol="0"/>
            <a:lstStyle/>
            <a:p>
              <a:endParaRPr/>
            </a:p>
          </p:txBody>
        </p:sp>
      </p:grpSp>
      <p:sp>
        <p:nvSpPr>
          <p:cNvPr id="33" name="テキスト ボックス 32"/>
          <p:cNvSpPr txBox="1"/>
          <p:nvPr/>
        </p:nvSpPr>
        <p:spPr>
          <a:xfrm>
            <a:off x="6197645" y="3204774"/>
            <a:ext cx="1106570" cy="261610"/>
          </a:xfrm>
          <a:prstGeom prst="rect">
            <a:avLst/>
          </a:prstGeom>
          <a:noFill/>
        </p:spPr>
        <p:txBody>
          <a:bodyPr wrap="square" rtlCol="0">
            <a:spAutoFit/>
          </a:bodyPr>
          <a:lstStyle/>
          <a:p>
            <a:r>
              <a:rPr kumimoji="1" lang="ja-JP" altLang="en-US" sz="1100" b="1" dirty="0"/>
              <a:t>グラフ表示</a:t>
            </a:r>
          </a:p>
        </p:txBody>
      </p:sp>
      <p:sp>
        <p:nvSpPr>
          <p:cNvPr id="35" name="角丸四角形吹き出し 34"/>
          <p:cNvSpPr/>
          <p:nvPr/>
        </p:nvSpPr>
        <p:spPr>
          <a:xfrm>
            <a:off x="2190988" y="3838448"/>
            <a:ext cx="1120871" cy="426336"/>
          </a:xfrm>
          <a:prstGeom prst="wedgeRoundRectCallout">
            <a:avLst>
              <a:gd name="adj1" fmla="val 30261"/>
              <a:gd name="adj2" fmla="val 8218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メールと</a:t>
            </a:r>
            <a:r>
              <a:rPr lang="en-US" altLang="ja-JP" sz="850" dirty="0">
                <a:solidFill>
                  <a:schemeClr val="tx1"/>
                </a:solidFill>
              </a:rPr>
              <a:t>TOP</a:t>
            </a:r>
            <a:r>
              <a:rPr lang="ja-JP" altLang="en-US" sz="850" dirty="0">
                <a:solidFill>
                  <a:schemeClr val="tx1"/>
                </a:solidFill>
              </a:rPr>
              <a:t>表示で</a:t>
            </a:r>
            <a:r>
              <a:rPr lang="en-US" altLang="ja-JP" sz="850" dirty="0">
                <a:solidFill>
                  <a:schemeClr val="tx1"/>
                </a:solidFill>
              </a:rPr>
              <a:t>PUSH</a:t>
            </a:r>
            <a:r>
              <a:rPr lang="ja-JP" altLang="en-US" sz="850" dirty="0">
                <a:solidFill>
                  <a:schemeClr val="tx1"/>
                </a:solidFill>
              </a:rPr>
              <a:t>型労務管理を促進</a:t>
            </a:r>
            <a:endParaRPr lang="en-US" altLang="ja-JP" sz="850" dirty="0">
              <a:solidFill>
                <a:schemeClr val="tx1"/>
              </a:solidFill>
            </a:endParaRPr>
          </a:p>
        </p:txBody>
      </p:sp>
      <p:sp>
        <p:nvSpPr>
          <p:cNvPr id="36" name="角丸四角形吹き出し 35"/>
          <p:cNvSpPr/>
          <p:nvPr/>
        </p:nvSpPr>
        <p:spPr>
          <a:xfrm>
            <a:off x="785996" y="3831427"/>
            <a:ext cx="1229720" cy="447559"/>
          </a:xfrm>
          <a:prstGeom prst="wedgeRoundRectCallout">
            <a:avLst>
              <a:gd name="adj1" fmla="val 26032"/>
              <a:gd name="adj2" fmla="val 695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やるべきことを</a:t>
            </a:r>
            <a:endParaRPr lang="en-US" altLang="ja-JP" sz="850" dirty="0">
              <a:solidFill>
                <a:schemeClr val="tx1"/>
              </a:solidFill>
            </a:endParaRPr>
          </a:p>
          <a:p>
            <a:pPr algn="ctr"/>
            <a:r>
              <a:rPr lang="ja-JP" altLang="en-US" sz="850" dirty="0">
                <a:solidFill>
                  <a:schemeClr val="tx1"/>
                </a:solidFill>
              </a:rPr>
              <a:t>常にアナウンス</a:t>
            </a:r>
            <a:endParaRPr lang="en-US" altLang="ja-JP" sz="850" dirty="0">
              <a:solidFill>
                <a:schemeClr val="tx1"/>
              </a:solidFill>
            </a:endParaRPr>
          </a:p>
          <a:p>
            <a:pPr algn="ctr"/>
            <a:r>
              <a:rPr lang="ja-JP" altLang="en-US" sz="850" dirty="0">
                <a:solidFill>
                  <a:schemeClr val="tx1"/>
                </a:solidFill>
              </a:rPr>
              <a:t>未打刻・未承認など</a:t>
            </a:r>
            <a:endParaRPr lang="en-US" altLang="ja-JP" sz="850" dirty="0">
              <a:solidFill>
                <a:schemeClr val="tx1"/>
              </a:solidFill>
            </a:endParaRPr>
          </a:p>
        </p:txBody>
      </p:sp>
      <p:grpSp>
        <p:nvGrpSpPr>
          <p:cNvPr id="37" name="グループ化 36"/>
          <p:cNvGrpSpPr/>
          <p:nvPr/>
        </p:nvGrpSpPr>
        <p:grpSpPr>
          <a:xfrm>
            <a:off x="3577571" y="3914242"/>
            <a:ext cx="447829" cy="347003"/>
            <a:chOff x="4002336" y="2263253"/>
            <a:chExt cx="381000" cy="304800"/>
          </a:xfrm>
          <a:solidFill>
            <a:srgbClr val="54C3F1"/>
          </a:solidFill>
        </p:grpSpPr>
        <p:sp>
          <p:nvSpPr>
            <p:cNvPr id="38"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0" name="角丸四角形吹き出し 39"/>
          <p:cNvSpPr/>
          <p:nvPr/>
        </p:nvSpPr>
        <p:spPr>
          <a:xfrm>
            <a:off x="7184422" y="3183818"/>
            <a:ext cx="1120871" cy="533671"/>
          </a:xfrm>
          <a:prstGeom prst="wedgeRoundRectCallout">
            <a:avLst>
              <a:gd name="adj1" fmla="val 9866"/>
              <a:gd name="adj2" fmla="val -8122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残業予測や</a:t>
            </a:r>
          </a:p>
          <a:p>
            <a:pPr algn="ctr"/>
            <a:r>
              <a:rPr lang="ja-JP" altLang="en-US" sz="850" dirty="0">
                <a:solidFill>
                  <a:schemeClr val="tx1"/>
                </a:solidFill>
              </a:rPr>
              <a:t>閾値越え</a:t>
            </a:r>
          </a:p>
          <a:p>
            <a:pPr algn="ctr"/>
            <a:r>
              <a:rPr lang="ja-JP" altLang="en-US" sz="850" dirty="0">
                <a:solidFill>
                  <a:schemeClr val="tx1"/>
                </a:solidFill>
              </a:rPr>
              <a:t>アラートも表示</a:t>
            </a:r>
          </a:p>
        </p:txBody>
      </p:sp>
      <p:sp>
        <p:nvSpPr>
          <p:cNvPr id="41" name="角丸四角形吹き出し 40"/>
          <p:cNvSpPr/>
          <p:nvPr/>
        </p:nvSpPr>
        <p:spPr>
          <a:xfrm>
            <a:off x="4930021" y="4417184"/>
            <a:ext cx="1090052" cy="506343"/>
          </a:xfrm>
          <a:prstGeom prst="wedgeRoundRectCallout">
            <a:avLst>
              <a:gd name="adj1" fmla="val 67166"/>
              <a:gd name="adj2" fmla="val -250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部署平均や</a:t>
            </a:r>
          </a:p>
          <a:p>
            <a:pPr algn="ctr"/>
            <a:r>
              <a:rPr lang="ja-JP" altLang="en-US" sz="850" dirty="0">
                <a:solidFill>
                  <a:schemeClr val="tx1"/>
                </a:solidFill>
              </a:rPr>
              <a:t>週次</a:t>
            </a:r>
            <a:r>
              <a:rPr lang="en-US" altLang="ja-JP" sz="850" dirty="0">
                <a:solidFill>
                  <a:schemeClr val="tx1"/>
                </a:solidFill>
              </a:rPr>
              <a:t>/</a:t>
            </a:r>
            <a:r>
              <a:rPr lang="ja-JP" altLang="en-US" sz="850" dirty="0">
                <a:solidFill>
                  <a:schemeClr val="tx1"/>
                </a:solidFill>
              </a:rPr>
              <a:t>月次推移も</a:t>
            </a:r>
          </a:p>
          <a:p>
            <a:pPr algn="ctr"/>
            <a:r>
              <a:rPr lang="ja-JP" altLang="en-US" sz="850" dirty="0">
                <a:solidFill>
                  <a:schemeClr val="tx1"/>
                </a:solidFill>
              </a:rPr>
              <a:t>表示可能</a:t>
            </a:r>
          </a:p>
        </p:txBody>
      </p:sp>
      <p:pic>
        <p:nvPicPr>
          <p:cNvPr id="44" name="図 43"/>
          <p:cNvPicPr>
            <a:picLocks noChangeAspect="1"/>
          </p:cNvPicPr>
          <p:nvPr/>
        </p:nvPicPr>
        <p:blipFill>
          <a:blip r:embed="rId6"/>
          <a:stretch>
            <a:fillRect/>
          </a:stretch>
        </p:blipFill>
        <p:spPr>
          <a:xfrm>
            <a:off x="791580" y="2355187"/>
            <a:ext cx="3506845" cy="689595"/>
          </a:xfrm>
          <a:prstGeom prst="rect">
            <a:avLst/>
          </a:prstGeom>
          <a:ln>
            <a:solidFill>
              <a:schemeClr val="bg1">
                <a:lumMod val="65000"/>
              </a:schemeClr>
            </a:solidFill>
          </a:ln>
        </p:spPr>
      </p:pic>
      <p:sp>
        <p:nvSpPr>
          <p:cNvPr id="34" name="角丸四角形吹き出し 33"/>
          <p:cNvSpPr/>
          <p:nvPr/>
        </p:nvSpPr>
        <p:spPr>
          <a:xfrm>
            <a:off x="3117365" y="2031299"/>
            <a:ext cx="1029778" cy="426336"/>
          </a:xfrm>
          <a:prstGeom prst="wedgeRoundRectCallout">
            <a:avLst>
              <a:gd name="adj1" fmla="val -40565"/>
              <a:gd name="adj2" fmla="val 7963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半休・時間給の</a:t>
            </a:r>
            <a:endParaRPr lang="en-US" altLang="ja-JP" sz="850" dirty="0">
              <a:solidFill>
                <a:schemeClr val="tx1"/>
              </a:solidFill>
            </a:endParaRPr>
          </a:p>
          <a:p>
            <a:pPr algn="ctr"/>
            <a:r>
              <a:rPr lang="ja-JP" altLang="en-US" sz="850" dirty="0">
                <a:solidFill>
                  <a:schemeClr val="tx1"/>
                </a:solidFill>
              </a:rPr>
              <a:t>管理も可能</a:t>
            </a:r>
            <a:endParaRPr lang="en-US" altLang="ja-JP" sz="850" dirty="0">
              <a:solidFill>
                <a:schemeClr val="tx1"/>
              </a:solidFill>
            </a:endParaRPr>
          </a:p>
        </p:txBody>
      </p:sp>
    </p:spTree>
    <p:extLst>
      <p:ext uri="{BB962C8B-B14F-4D97-AF65-F5344CB8AC3E}">
        <p14:creationId xmlns:p14="http://schemas.microsoft.com/office/powerpoint/2010/main" val="36647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3</a:t>
            </a:r>
            <a:r>
              <a:rPr lang="ja-JP" altLang="en-US" dirty="0"/>
              <a:t>　工数管理</a:t>
            </a:r>
            <a:endParaRPr lang="ja-JP" altLang="en-US" sz="1200" dirty="0"/>
          </a:p>
        </p:txBody>
      </p:sp>
      <p:sp>
        <p:nvSpPr>
          <p:cNvPr id="5" name="テキスト プレースホルダー 4"/>
          <p:cNvSpPr>
            <a:spLocks noGrp="1"/>
          </p:cNvSpPr>
          <p:nvPr>
            <p:ph type="body" sz="quarter" idx="17"/>
          </p:nvPr>
        </p:nvSpPr>
        <p:spPr/>
        <p:txBody>
          <a:bodyPr/>
          <a:lstStyle/>
          <a:p>
            <a:r>
              <a:rPr lang="ja-JP" altLang="en-US" dirty="0"/>
              <a:t>プロジェクト管理システムとの連携はもちろん、作業内訳を管理することでどのくらいの生産性が図られたかを確認するための情報として活用可能です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grpSp>
        <p:nvGrpSpPr>
          <p:cNvPr id="18" name="グループ化 17"/>
          <p:cNvGrpSpPr/>
          <p:nvPr/>
        </p:nvGrpSpPr>
        <p:grpSpPr>
          <a:xfrm>
            <a:off x="373859" y="1743658"/>
            <a:ext cx="4666193" cy="2792306"/>
            <a:chOff x="863588" y="1884638"/>
            <a:chExt cx="3958169" cy="2919360"/>
          </a:xfrm>
        </p:grpSpPr>
        <p:sp>
          <p:nvSpPr>
            <p:cNvPr id="19"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2" name="テキスト ボックス 21"/>
            <p:cNvSpPr txBox="1"/>
            <p:nvPr/>
          </p:nvSpPr>
          <p:spPr>
            <a:xfrm>
              <a:off x="1004140" y="1987050"/>
              <a:ext cx="1279850" cy="386137"/>
            </a:xfrm>
            <a:prstGeom prst="rect">
              <a:avLst/>
            </a:prstGeom>
            <a:noFill/>
          </p:spPr>
          <p:txBody>
            <a:bodyPr wrap="square" rtlCol="0">
              <a:spAutoFit/>
            </a:bodyPr>
            <a:lstStyle/>
            <a:p>
              <a:r>
                <a:rPr lang="ja-JP" altLang="en-US" b="1" dirty="0">
                  <a:solidFill>
                    <a:schemeClr val="bg1"/>
                  </a:solidFill>
                </a:rPr>
                <a:t>工数入力</a:t>
              </a:r>
              <a:endParaRPr kumimoji="1" lang="ja-JP" altLang="en-US" b="1" dirty="0">
                <a:solidFill>
                  <a:schemeClr val="bg1"/>
                </a:solidFill>
              </a:endParaRPr>
            </a:p>
          </p:txBody>
        </p:sp>
      </p:grpSp>
      <p:grpSp>
        <p:nvGrpSpPr>
          <p:cNvPr id="23" name="グループ化 22"/>
          <p:cNvGrpSpPr/>
          <p:nvPr/>
        </p:nvGrpSpPr>
        <p:grpSpPr>
          <a:xfrm>
            <a:off x="4535997" y="1743658"/>
            <a:ext cx="4730955" cy="2792306"/>
            <a:chOff x="863588" y="1884638"/>
            <a:chExt cx="3878627" cy="2919360"/>
          </a:xfrm>
        </p:grpSpPr>
        <p:sp>
          <p:nvSpPr>
            <p:cNvPr id="24"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 name="object 6"/>
            <p:cNvSpPr txBox="1"/>
            <p:nvPr/>
          </p:nvSpPr>
          <p:spPr>
            <a:xfrm>
              <a:off x="1213065" y="2009303"/>
              <a:ext cx="3529150" cy="364685"/>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稼働実績を様々な角度で集計可能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生産性を図り、効果を促進</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7" name="テキスト ボックス 26"/>
            <p:cNvSpPr txBox="1"/>
            <p:nvPr/>
          </p:nvSpPr>
          <p:spPr>
            <a:xfrm>
              <a:off x="1001724" y="1991270"/>
              <a:ext cx="974078" cy="399294"/>
            </a:xfrm>
            <a:prstGeom prst="rect">
              <a:avLst/>
            </a:prstGeom>
            <a:noFill/>
          </p:spPr>
          <p:txBody>
            <a:bodyPr wrap="square" rtlCol="0">
              <a:spAutoFit/>
            </a:bodyPr>
            <a:lstStyle/>
            <a:p>
              <a:r>
                <a:rPr kumimoji="1" lang="ja-JP" altLang="en-US" b="1" dirty="0">
                  <a:solidFill>
                    <a:schemeClr val="bg1"/>
                  </a:solidFill>
                </a:rPr>
                <a:t>工数集計</a:t>
              </a:r>
            </a:p>
          </p:txBody>
        </p:sp>
      </p:grpSp>
      <p:sp>
        <p:nvSpPr>
          <p:cNvPr id="30" name="角丸四角形 29"/>
          <p:cNvSpPr/>
          <p:nvPr/>
        </p:nvSpPr>
        <p:spPr>
          <a:xfrm>
            <a:off x="2795260" y="2329556"/>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2715188" y="2596913"/>
            <a:ext cx="1764220" cy="1477328"/>
          </a:xfrm>
          <a:prstGeom prst="rect">
            <a:avLst/>
          </a:prstGeom>
          <a:noFill/>
        </p:spPr>
        <p:txBody>
          <a:bodyPr wrap="square" rtlCol="0">
            <a:spAutoFit/>
          </a:bodyPr>
          <a:lstStyle/>
          <a:p>
            <a:pPr algn="ctr"/>
            <a:r>
              <a:rPr kumimoji="1" lang="ja-JP" altLang="en-US" sz="900" b="1" dirty="0">
                <a:solidFill>
                  <a:srgbClr val="EE7B48"/>
                </a:solidFill>
              </a:rPr>
              <a:t>充実な入力補助機能</a:t>
            </a:r>
            <a:endParaRPr kumimoji="1" lang="en-US" altLang="ja-JP" sz="900" b="1" dirty="0">
              <a:solidFill>
                <a:srgbClr val="EE7B48"/>
              </a:solidFill>
            </a:endParaRPr>
          </a:p>
          <a:p>
            <a:pPr algn="ctr"/>
            <a:endParaRPr kumimoji="1" lang="en-US" altLang="ja-JP" sz="900" dirty="0"/>
          </a:p>
          <a:p>
            <a:r>
              <a:rPr lang="ja-JP" altLang="en-US" sz="900" dirty="0"/>
              <a:t>・アサイン</a:t>
            </a:r>
            <a:r>
              <a:rPr lang="en-US" altLang="ja-JP" sz="900" dirty="0"/>
              <a:t>PJ</a:t>
            </a:r>
            <a:r>
              <a:rPr lang="ja-JP" altLang="en-US" sz="900" dirty="0"/>
              <a:t>の入力が楽</a:t>
            </a:r>
            <a:endParaRPr lang="en-US" altLang="ja-JP" sz="900" dirty="0"/>
          </a:p>
          <a:p>
            <a:r>
              <a:rPr lang="ja-JP" altLang="en-US" sz="900" dirty="0"/>
              <a:t>（デフォルト表示</a:t>
            </a:r>
            <a:r>
              <a:rPr lang="en-US" altLang="ja-JP" sz="900" dirty="0"/>
              <a:t>/</a:t>
            </a:r>
            <a:r>
              <a:rPr lang="ja-JP" altLang="en-US" sz="900" dirty="0"/>
              <a:t>簡易入力）</a:t>
            </a:r>
            <a:endParaRPr lang="en-US" altLang="ja-JP" sz="900" dirty="0"/>
          </a:p>
          <a:p>
            <a:r>
              <a:rPr kumimoji="1" lang="ja-JP" altLang="en-US" sz="900" dirty="0"/>
              <a:t>・予定作成時に使用</a:t>
            </a:r>
            <a:r>
              <a:rPr kumimoji="1" lang="en-US" altLang="ja-JP" sz="900" dirty="0"/>
              <a:t>PJ</a:t>
            </a:r>
            <a:r>
              <a:rPr kumimoji="1" lang="ja-JP" altLang="en-US" sz="900" dirty="0"/>
              <a:t>を</a:t>
            </a:r>
            <a:endParaRPr kumimoji="1" lang="en-US" altLang="ja-JP" sz="900" dirty="0"/>
          </a:p>
          <a:p>
            <a:r>
              <a:rPr lang="ja-JP" altLang="en-US" sz="900" dirty="0"/>
              <a:t>　</a:t>
            </a:r>
            <a:r>
              <a:rPr kumimoji="1" lang="ja-JP" altLang="en-US" sz="900" dirty="0"/>
              <a:t>事前登録可能</a:t>
            </a:r>
            <a:endParaRPr kumimoji="1" lang="en-US" altLang="ja-JP" sz="900" dirty="0"/>
          </a:p>
          <a:p>
            <a:r>
              <a:rPr lang="ja-JP" altLang="en-US" sz="900" dirty="0"/>
              <a:t>・前日の</a:t>
            </a:r>
            <a:r>
              <a:rPr lang="en-US" altLang="ja-JP" sz="900" dirty="0"/>
              <a:t>PJ</a:t>
            </a:r>
            <a:r>
              <a:rPr lang="ja-JP" altLang="en-US" sz="900" dirty="0"/>
              <a:t>コードを</a:t>
            </a:r>
            <a:endParaRPr lang="en-US" altLang="ja-JP" sz="900" dirty="0"/>
          </a:p>
          <a:p>
            <a:r>
              <a:rPr lang="ja-JP" altLang="en-US" sz="900" dirty="0"/>
              <a:t>　コピー可能</a:t>
            </a:r>
            <a:endParaRPr lang="en-US" altLang="ja-JP" sz="900" dirty="0"/>
          </a:p>
          <a:p>
            <a:r>
              <a:rPr kumimoji="1" lang="ja-JP" altLang="en-US" sz="900" dirty="0"/>
              <a:t>・時間登録を行う</a:t>
            </a:r>
            <a:r>
              <a:rPr lang="ja-JP" altLang="en-US" sz="900" dirty="0"/>
              <a:t>と自動的に</a:t>
            </a:r>
            <a:endParaRPr lang="en-US" altLang="ja-JP" sz="900" dirty="0"/>
          </a:p>
          <a:p>
            <a:r>
              <a:rPr lang="ja-JP" altLang="en-US" sz="900" dirty="0"/>
              <a:t>　他</a:t>
            </a:r>
            <a:r>
              <a:rPr lang="en-US" altLang="ja-JP" sz="900" dirty="0"/>
              <a:t>PJ</a:t>
            </a:r>
            <a:r>
              <a:rPr lang="ja-JP" altLang="en-US" sz="900" dirty="0" err="1"/>
              <a:t>に残</a:t>
            </a:r>
            <a:r>
              <a:rPr lang="ja-JP" altLang="en-US" sz="900" dirty="0"/>
              <a:t>時間を割振</a:t>
            </a:r>
            <a:endParaRPr kumimoji="1" lang="ja-JP" altLang="en-US" sz="900" dirty="0"/>
          </a:p>
        </p:txBody>
      </p:sp>
      <p:sp>
        <p:nvSpPr>
          <p:cNvPr id="32" name="角丸四角形 31"/>
          <p:cNvSpPr/>
          <p:nvPr/>
        </p:nvSpPr>
        <p:spPr>
          <a:xfrm>
            <a:off x="7032995" y="2338010"/>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6976707" y="2855108"/>
            <a:ext cx="1764220" cy="1061829"/>
          </a:xfrm>
          <a:prstGeom prst="rect">
            <a:avLst/>
          </a:prstGeom>
          <a:noFill/>
        </p:spPr>
        <p:txBody>
          <a:bodyPr wrap="square" rtlCol="0">
            <a:spAutoFit/>
          </a:bodyPr>
          <a:lstStyle/>
          <a:p>
            <a:pPr algn="ctr"/>
            <a:r>
              <a:rPr kumimoji="1" lang="ja-JP" altLang="en-US" sz="900" b="1" dirty="0">
                <a:solidFill>
                  <a:srgbClr val="EE7B48"/>
                </a:solidFill>
              </a:rPr>
              <a:t>対象データを絞り込んだ上で</a:t>
            </a:r>
            <a:endParaRPr kumimoji="1" lang="en-US" altLang="ja-JP" sz="900" b="1" dirty="0">
              <a:solidFill>
                <a:srgbClr val="EE7B48"/>
              </a:solidFill>
            </a:endParaRPr>
          </a:p>
          <a:p>
            <a:pPr algn="ctr"/>
            <a:r>
              <a:rPr lang="ja-JP" altLang="en-US" sz="900" b="1" dirty="0">
                <a:solidFill>
                  <a:srgbClr val="EE7B48"/>
                </a:solidFill>
              </a:rPr>
              <a:t>様々な集計データが</a:t>
            </a:r>
            <a:r>
              <a:rPr kumimoji="1" lang="ja-JP" altLang="en-US" sz="900" b="1" dirty="0">
                <a:solidFill>
                  <a:srgbClr val="EE7B48"/>
                </a:solidFill>
              </a:rPr>
              <a:t>作成可能</a:t>
            </a:r>
            <a:endParaRPr kumimoji="1" lang="en-US" altLang="ja-JP" sz="900" b="1" dirty="0">
              <a:solidFill>
                <a:srgbClr val="EE7B48"/>
              </a:solidFill>
            </a:endParaRPr>
          </a:p>
          <a:p>
            <a:pPr algn="ctr"/>
            <a:endParaRPr lang="en-US" altLang="ja-JP" sz="900" dirty="0"/>
          </a:p>
          <a:p>
            <a:r>
              <a:rPr kumimoji="1" lang="ja-JP" altLang="en-US" sz="900" dirty="0"/>
              <a:t>・作業別社員別時間</a:t>
            </a:r>
            <a:endParaRPr kumimoji="1" lang="en-US" altLang="ja-JP" sz="900" dirty="0"/>
          </a:p>
          <a:p>
            <a:r>
              <a:rPr lang="ja-JP" altLang="en-US" sz="900" dirty="0"/>
              <a:t>　（総計、月推移、週推移）</a:t>
            </a:r>
            <a:endParaRPr lang="en-US" altLang="ja-JP" sz="900" dirty="0"/>
          </a:p>
          <a:p>
            <a:r>
              <a:rPr kumimoji="1" lang="ja-JP" altLang="en-US" sz="900" dirty="0"/>
              <a:t>・社員別作業別時間</a:t>
            </a:r>
            <a:endParaRPr kumimoji="1" lang="en-US" altLang="ja-JP" sz="900" dirty="0"/>
          </a:p>
          <a:p>
            <a:r>
              <a:rPr lang="ja-JP" altLang="en-US" sz="900" dirty="0"/>
              <a:t>　（総計）　他</a:t>
            </a:r>
            <a:endParaRPr kumimoji="1" lang="en-US" altLang="ja-JP" sz="900" dirty="0"/>
          </a:p>
        </p:txBody>
      </p:sp>
      <p:pic>
        <p:nvPicPr>
          <p:cNvPr id="7" name="図 6"/>
          <p:cNvPicPr>
            <a:picLocks noChangeAspect="1"/>
          </p:cNvPicPr>
          <p:nvPr/>
        </p:nvPicPr>
        <p:blipFill rotWithShape="1">
          <a:blip r:embed="rId3"/>
          <a:srcRect t="1267" b="10104"/>
          <a:stretch/>
        </p:blipFill>
        <p:spPr>
          <a:xfrm>
            <a:off x="4650918" y="2384533"/>
            <a:ext cx="2292683" cy="2039206"/>
          </a:xfrm>
          <a:prstGeom prst="rect">
            <a:avLst/>
          </a:prstGeom>
          <a:ln>
            <a:solidFill>
              <a:schemeClr val="bg1">
                <a:lumMod val="65000"/>
              </a:schemeClr>
            </a:solidFill>
          </a:ln>
        </p:spPr>
      </p:pic>
      <p:pic>
        <p:nvPicPr>
          <p:cNvPr id="34" name="図 33"/>
          <p:cNvPicPr>
            <a:picLocks noChangeAspect="1"/>
          </p:cNvPicPr>
          <p:nvPr/>
        </p:nvPicPr>
        <p:blipFill rotWithShape="1">
          <a:blip r:embed="rId4"/>
          <a:srcRect l="1" t="1341" r="11023" b="30395"/>
          <a:stretch/>
        </p:blipFill>
        <p:spPr>
          <a:xfrm>
            <a:off x="431541" y="2398189"/>
            <a:ext cx="2304256" cy="1959137"/>
          </a:xfrm>
          <a:prstGeom prst="rect">
            <a:avLst/>
          </a:prstGeom>
          <a:ln>
            <a:solidFill>
              <a:schemeClr val="bg1">
                <a:lumMod val="65000"/>
              </a:schemeClr>
            </a:solidFill>
          </a:ln>
        </p:spPr>
      </p:pic>
    </p:spTree>
    <p:extLst>
      <p:ext uri="{BB962C8B-B14F-4D97-AF65-F5344CB8AC3E}">
        <p14:creationId xmlns:p14="http://schemas.microsoft.com/office/powerpoint/2010/main" val="223955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03</a:t>
            </a:r>
            <a:br>
              <a:rPr lang="en-US" altLang="ja-JP" dirty="0"/>
            </a:br>
            <a:r>
              <a:rPr lang="ja-JP" altLang="en-US" dirty="0"/>
              <a:t>機能詳細</a:t>
            </a:r>
            <a:endParaRPr kumimoji="1" lang="ja-JP" altLang="en-US" dirty="0"/>
          </a:p>
        </p:txBody>
      </p:sp>
    </p:spTree>
    <p:extLst>
      <p:ext uri="{BB962C8B-B14F-4D97-AF65-F5344CB8AC3E}">
        <p14:creationId xmlns:p14="http://schemas.microsoft.com/office/powerpoint/2010/main" val="3051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業務機能配置</a:t>
            </a:r>
          </a:p>
        </p:txBody>
      </p:sp>
      <p:sp>
        <p:nvSpPr>
          <p:cNvPr id="7" name="テキスト プレースホルダー 6"/>
          <p:cNvSpPr>
            <a:spLocks noGrp="1"/>
          </p:cNvSpPr>
          <p:nvPr>
            <p:ph type="body" sz="quarter" idx="17"/>
          </p:nvPr>
        </p:nvSpPr>
        <p:spPr/>
        <p:txBody>
          <a:bodyPr/>
          <a:lstStyle/>
          <a:p>
            <a:r>
              <a:rPr lang="ja-JP" altLang="en-US" dirty="0"/>
              <a:t>勤怠管理の各機能群は下記イメージにて配置されています　　　　　　　　　　　　　　　それぞれの立場で権限に応じて必要な範囲をご利用いただくことが可能です</a:t>
            </a:r>
          </a:p>
        </p:txBody>
      </p:sp>
      <p:sp>
        <p:nvSpPr>
          <p:cNvPr id="5" name="タイトル 4"/>
          <p:cNvSpPr>
            <a:spLocks noGrp="1"/>
          </p:cNvSpPr>
          <p:nvPr>
            <p:ph type="title"/>
          </p:nvPr>
        </p:nvSpPr>
        <p:spPr/>
        <p:txBody>
          <a:bodyPr/>
          <a:lstStyle/>
          <a:p>
            <a:r>
              <a:rPr kumimoji="1" lang="ja-JP" altLang="en-US" dirty="0"/>
              <a:t>勤怠管理</a:t>
            </a:r>
          </a:p>
        </p:txBody>
      </p:sp>
      <p:graphicFrame>
        <p:nvGraphicFramePr>
          <p:cNvPr id="8" name="表 7"/>
          <p:cNvGraphicFramePr>
            <a:graphicFrameLocks noGrp="1"/>
          </p:cNvGraphicFramePr>
          <p:nvPr>
            <p:extLst>
              <p:ext uri="{D42A27DB-BD31-4B8C-83A1-F6EECF244321}">
                <p14:modId xmlns:p14="http://schemas.microsoft.com/office/powerpoint/2010/main" val="986842187"/>
              </p:ext>
            </p:extLst>
          </p:nvPr>
        </p:nvGraphicFramePr>
        <p:xfrm>
          <a:off x="531850" y="1856086"/>
          <a:ext cx="8064896" cy="2925253"/>
        </p:xfrm>
        <a:graphic>
          <a:graphicData uri="http://schemas.openxmlformats.org/drawingml/2006/table">
            <a:tbl>
              <a:tblPr firstRow="1" bandRow="1">
                <a:tableStyleId>{2D5ABB26-0587-4C30-8999-92F81FD0307C}</a:tableStyleId>
              </a:tblPr>
              <a:tblGrid>
                <a:gridCol w="8064896">
                  <a:extLst>
                    <a:ext uri="{9D8B030D-6E8A-4147-A177-3AD203B41FA5}">
                      <a16:colId xmlns:a16="http://schemas.microsoft.com/office/drawing/2014/main" val="1193966953"/>
                    </a:ext>
                  </a:extLst>
                </a:gridCol>
              </a:tblGrid>
              <a:tr h="124040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76062"/>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0801368"/>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392685"/>
                  </a:ext>
                </a:extLst>
              </a:tr>
            </a:tbl>
          </a:graphicData>
        </a:graphic>
      </p:graphicFrame>
      <p:sp>
        <p:nvSpPr>
          <p:cNvPr id="9" name="正方形/長方形 8"/>
          <p:cNvSpPr/>
          <p:nvPr/>
        </p:nvSpPr>
        <p:spPr>
          <a:xfrm>
            <a:off x="2541695"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カレンダー</a:t>
            </a:r>
            <a:endParaRPr kumimoji="1" lang="en-US" altLang="ja-JP" sz="1200" dirty="0"/>
          </a:p>
          <a:p>
            <a:pPr algn="ctr"/>
            <a:r>
              <a:rPr kumimoji="1" lang="ja-JP" altLang="en-US" sz="1200" dirty="0"/>
              <a:t>作成</a:t>
            </a:r>
            <a:endParaRPr kumimoji="1" lang="en-US" altLang="ja-JP" sz="1200" dirty="0"/>
          </a:p>
        </p:txBody>
      </p:sp>
      <p:sp>
        <p:nvSpPr>
          <p:cNvPr id="10" name="正方形/長方形 9"/>
          <p:cNvSpPr/>
          <p:nvPr/>
        </p:nvSpPr>
        <p:spPr>
          <a:xfrm>
            <a:off x="4529247"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実績入力</a:t>
            </a:r>
            <a:endParaRPr kumimoji="1" lang="ja-JP" altLang="en-US" sz="1200" dirty="0"/>
          </a:p>
        </p:txBody>
      </p:sp>
      <p:sp>
        <p:nvSpPr>
          <p:cNvPr id="11" name="正方形/長方形 10"/>
          <p:cNvSpPr/>
          <p:nvPr/>
        </p:nvSpPr>
        <p:spPr>
          <a:xfrm>
            <a:off x="5869770"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アラート</a:t>
            </a:r>
            <a:endParaRPr lang="en-US" altLang="ja-JP" sz="1200" dirty="0"/>
          </a:p>
          <a:p>
            <a:pPr algn="ctr"/>
            <a:r>
              <a:rPr lang="ja-JP" altLang="en-US" sz="1200" dirty="0"/>
              <a:t>確認</a:t>
            </a:r>
            <a:endParaRPr kumimoji="1" lang="ja-JP" altLang="en-US" sz="1200" dirty="0"/>
          </a:p>
        </p:txBody>
      </p:sp>
      <p:sp>
        <p:nvSpPr>
          <p:cNvPr id="12" name="正方形/長方形 11"/>
          <p:cNvSpPr/>
          <p:nvPr/>
        </p:nvSpPr>
        <p:spPr>
          <a:xfrm>
            <a:off x="3784662"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13" name="正方形/長方形 12"/>
          <p:cNvSpPr/>
          <p:nvPr/>
        </p:nvSpPr>
        <p:spPr>
          <a:xfrm>
            <a:off x="7513561"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給与連携</a:t>
            </a:r>
            <a:endParaRPr kumimoji="1" lang="en-US" altLang="ja-JP" sz="1200" dirty="0"/>
          </a:p>
        </p:txBody>
      </p:sp>
      <p:sp>
        <p:nvSpPr>
          <p:cNvPr id="14" name="正方形/長方形 13"/>
          <p:cNvSpPr/>
          <p:nvPr/>
        </p:nvSpPr>
        <p:spPr>
          <a:xfrm>
            <a:off x="3191544"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予定申請</a:t>
            </a:r>
          </a:p>
        </p:txBody>
      </p:sp>
      <p:sp>
        <p:nvSpPr>
          <p:cNvPr id="15" name="正方形/長方形 14"/>
          <p:cNvSpPr/>
          <p:nvPr/>
        </p:nvSpPr>
        <p:spPr>
          <a:xfrm>
            <a:off x="6270596"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勤怠集計</a:t>
            </a:r>
            <a:endParaRPr kumimoji="1" lang="en-US" altLang="ja-JP" sz="1200" dirty="0"/>
          </a:p>
          <a:p>
            <a:pPr algn="ctr"/>
            <a:r>
              <a:rPr lang="ja-JP" altLang="en-US" sz="1200" dirty="0"/>
              <a:t>締処理</a:t>
            </a:r>
            <a:endParaRPr kumimoji="1" lang="ja-JP" altLang="en-US" sz="1200" dirty="0"/>
          </a:p>
        </p:txBody>
      </p:sp>
      <p:sp>
        <p:nvSpPr>
          <p:cNvPr id="16" name="正方形/長方形 15"/>
          <p:cNvSpPr/>
          <p:nvPr/>
        </p:nvSpPr>
        <p:spPr>
          <a:xfrm>
            <a:off x="5027629"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各種合計</a:t>
            </a:r>
          </a:p>
        </p:txBody>
      </p:sp>
      <p:cxnSp>
        <p:nvCxnSpPr>
          <p:cNvPr id="17" name="直線コネクタ 16">
            <a:extLst>
              <a:ext uri="{FF2B5EF4-FFF2-40B4-BE49-F238E27FC236}">
                <a16:creationId xmlns:a16="http://schemas.microsoft.com/office/drawing/2014/main" id="{36E53036-CDD0-44BA-A474-56002F183E29}"/>
              </a:ext>
            </a:extLst>
          </p:cNvPr>
          <p:cNvCxnSpPr>
            <a:cxnSpLocks/>
          </p:cNvCxnSpPr>
          <p:nvPr/>
        </p:nvCxnSpPr>
        <p:spPr>
          <a:xfrm flipV="1">
            <a:off x="1870833" y="2491286"/>
            <a:ext cx="6715967" cy="6982"/>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541695"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マスタ管理</a:t>
            </a:r>
          </a:p>
        </p:txBody>
      </p:sp>
      <p:sp>
        <p:nvSpPr>
          <p:cNvPr id="19" name="正方形/長方形 18"/>
          <p:cNvSpPr/>
          <p:nvPr/>
        </p:nvSpPr>
        <p:spPr>
          <a:xfrm>
            <a:off x="3784662"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設定変更</a:t>
            </a:r>
          </a:p>
        </p:txBody>
      </p:sp>
      <p:sp>
        <p:nvSpPr>
          <p:cNvPr id="20" name="正方形/長方形 19"/>
          <p:cNvSpPr/>
          <p:nvPr/>
        </p:nvSpPr>
        <p:spPr>
          <a:xfrm>
            <a:off x="7513561"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a:t>
            </a:r>
            <a:endParaRPr kumimoji="1" lang="en-US" altLang="ja-JP" sz="1200" dirty="0"/>
          </a:p>
        </p:txBody>
      </p:sp>
      <p:sp>
        <p:nvSpPr>
          <p:cNvPr id="21" name="正方形/長方形 20"/>
          <p:cNvSpPr/>
          <p:nvPr/>
        </p:nvSpPr>
        <p:spPr>
          <a:xfrm>
            <a:off x="6270596"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休暇管理</a:t>
            </a:r>
          </a:p>
        </p:txBody>
      </p:sp>
      <p:sp>
        <p:nvSpPr>
          <p:cNvPr id="22" name="正方形/長方形 21"/>
          <p:cNvSpPr/>
          <p:nvPr/>
        </p:nvSpPr>
        <p:spPr>
          <a:xfrm>
            <a:off x="5027629"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kumimoji="1" lang="ja-JP" altLang="en-US" sz="1200" dirty="0"/>
              <a:t>設定</a:t>
            </a:r>
          </a:p>
        </p:txBody>
      </p:sp>
      <p:sp>
        <p:nvSpPr>
          <p:cNvPr id="23" name="正方形/長方形 22"/>
          <p:cNvSpPr/>
          <p:nvPr/>
        </p:nvSpPr>
        <p:spPr>
          <a:xfrm>
            <a:off x="2554915"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勤務計画</a:t>
            </a:r>
            <a:endParaRPr kumimoji="1" lang="en-US" altLang="ja-JP" sz="1200" dirty="0"/>
          </a:p>
          <a:p>
            <a:pPr algn="ctr"/>
            <a:r>
              <a:rPr lang="en-US" altLang="ja-JP" sz="1200" dirty="0"/>
              <a:t>(</a:t>
            </a:r>
            <a:r>
              <a:rPr lang="ja-JP" altLang="en-US" sz="1200" dirty="0"/>
              <a:t>シフト</a:t>
            </a:r>
            <a:r>
              <a:rPr lang="en-US" altLang="ja-JP" sz="1200" dirty="0"/>
              <a:t>)</a:t>
            </a:r>
            <a:endParaRPr kumimoji="1" lang="ja-JP" altLang="en-US" sz="1200" dirty="0"/>
          </a:p>
        </p:txBody>
      </p:sp>
      <p:sp>
        <p:nvSpPr>
          <p:cNvPr id="24" name="正方形/長方形 23"/>
          <p:cNvSpPr/>
          <p:nvPr/>
        </p:nvSpPr>
        <p:spPr>
          <a:xfrm>
            <a:off x="3797882"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a:t>
            </a:r>
            <a:r>
              <a:rPr lang="ja-JP" altLang="en-US" sz="1200" dirty="0"/>
              <a:t>承認</a:t>
            </a:r>
            <a:endParaRPr kumimoji="1" lang="ja-JP" altLang="en-US" sz="1200" dirty="0"/>
          </a:p>
        </p:txBody>
      </p:sp>
      <p:sp>
        <p:nvSpPr>
          <p:cNvPr id="25" name="正方形/長方形 24"/>
          <p:cNvSpPr/>
          <p:nvPr/>
        </p:nvSpPr>
        <p:spPr>
          <a:xfrm>
            <a:off x="7526781"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各種集計</a:t>
            </a:r>
          </a:p>
        </p:txBody>
      </p:sp>
      <p:sp>
        <p:nvSpPr>
          <p:cNvPr id="26" name="正方形/長方形 25"/>
          <p:cNvSpPr/>
          <p:nvPr/>
        </p:nvSpPr>
        <p:spPr>
          <a:xfrm>
            <a:off x="6283816"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27" name="正方形/長方形 26"/>
          <p:cNvSpPr/>
          <p:nvPr/>
        </p:nvSpPr>
        <p:spPr>
          <a:xfrm>
            <a:off x="5040849"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実績承認</a:t>
            </a:r>
          </a:p>
        </p:txBody>
      </p:sp>
      <p:sp>
        <p:nvSpPr>
          <p:cNvPr id="28" name="テキスト ボックス 27"/>
          <p:cNvSpPr txBox="1"/>
          <p:nvPr/>
        </p:nvSpPr>
        <p:spPr>
          <a:xfrm>
            <a:off x="1755433" y="1929485"/>
            <a:ext cx="1080120" cy="246221"/>
          </a:xfrm>
          <a:prstGeom prst="rect">
            <a:avLst/>
          </a:prstGeom>
          <a:noFill/>
        </p:spPr>
        <p:txBody>
          <a:bodyPr wrap="square" rtlCol="0">
            <a:spAutoFit/>
          </a:bodyPr>
          <a:lstStyle/>
          <a:p>
            <a:r>
              <a:rPr kumimoji="1" lang="ja-JP" altLang="en-US" sz="1000" dirty="0"/>
              <a:t>非定型作業</a:t>
            </a:r>
          </a:p>
        </p:txBody>
      </p:sp>
      <p:sp>
        <p:nvSpPr>
          <p:cNvPr id="29" name="テキスト ボックス 28"/>
          <p:cNvSpPr txBox="1"/>
          <p:nvPr/>
        </p:nvSpPr>
        <p:spPr>
          <a:xfrm>
            <a:off x="1755433" y="2518217"/>
            <a:ext cx="1080120" cy="246221"/>
          </a:xfrm>
          <a:prstGeom prst="rect">
            <a:avLst/>
          </a:prstGeom>
          <a:noFill/>
        </p:spPr>
        <p:txBody>
          <a:bodyPr wrap="square" rtlCol="0">
            <a:spAutoFit/>
          </a:bodyPr>
          <a:lstStyle/>
          <a:p>
            <a:r>
              <a:rPr lang="ja-JP" altLang="en-US" sz="1000" dirty="0"/>
              <a:t>月次</a:t>
            </a:r>
            <a:r>
              <a:rPr kumimoji="1" lang="ja-JP" altLang="en-US" sz="1000" dirty="0"/>
              <a:t>作業</a:t>
            </a:r>
          </a:p>
        </p:txBody>
      </p:sp>
      <p:grpSp>
        <p:nvGrpSpPr>
          <p:cNvPr id="30" name="グループ化 29"/>
          <p:cNvGrpSpPr/>
          <p:nvPr/>
        </p:nvGrpSpPr>
        <p:grpSpPr>
          <a:xfrm>
            <a:off x="531850" y="1887674"/>
            <a:ext cx="1457733" cy="276999"/>
            <a:chOff x="552085" y="1887674"/>
            <a:chExt cx="1457733" cy="276999"/>
          </a:xfrm>
        </p:grpSpPr>
        <p:sp>
          <p:nvSpPr>
            <p:cNvPr id="31" name="正方形/長方形 30"/>
            <p:cNvSpPr/>
            <p:nvPr/>
          </p:nvSpPr>
          <p:spPr>
            <a:xfrm>
              <a:off x="622722" y="1887939"/>
              <a:ext cx="1116124" cy="2340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52085" y="1887674"/>
              <a:ext cx="1457733" cy="276999"/>
            </a:xfrm>
            <a:prstGeom prst="rect">
              <a:avLst/>
            </a:prstGeom>
            <a:noFill/>
          </p:spPr>
          <p:txBody>
            <a:bodyPr wrap="square" rtlCol="0">
              <a:spAutoFit/>
            </a:bodyPr>
            <a:lstStyle/>
            <a:p>
              <a:r>
                <a:rPr kumimoji="1" lang="ja-JP" altLang="en-US" sz="1200" dirty="0">
                  <a:solidFill>
                    <a:schemeClr val="bg1"/>
                  </a:solidFill>
                </a:rPr>
                <a:t>総務・人事担当</a:t>
              </a:r>
            </a:p>
          </p:txBody>
        </p:sp>
      </p:grpSp>
      <p:grpSp>
        <p:nvGrpSpPr>
          <p:cNvPr id="33" name="グループ化 32"/>
          <p:cNvGrpSpPr/>
          <p:nvPr/>
        </p:nvGrpSpPr>
        <p:grpSpPr>
          <a:xfrm>
            <a:off x="528576" y="3122156"/>
            <a:ext cx="1457733" cy="276999"/>
            <a:chOff x="552085" y="1927531"/>
            <a:chExt cx="1457733" cy="276999"/>
          </a:xfrm>
        </p:grpSpPr>
        <p:sp>
          <p:nvSpPr>
            <p:cNvPr id="34" name="正方形/長方形 33"/>
            <p:cNvSpPr/>
            <p:nvPr/>
          </p:nvSpPr>
          <p:spPr>
            <a:xfrm>
              <a:off x="622722" y="1927796"/>
              <a:ext cx="981181" cy="255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上長・責任者</a:t>
              </a:r>
            </a:p>
          </p:txBody>
        </p:sp>
      </p:grpSp>
      <p:grpSp>
        <p:nvGrpSpPr>
          <p:cNvPr id="36" name="グループ化 35"/>
          <p:cNvGrpSpPr/>
          <p:nvPr/>
        </p:nvGrpSpPr>
        <p:grpSpPr>
          <a:xfrm>
            <a:off x="531850" y="3960467"/>
            <a:ext cx="1457733" cy="276999"/>
            <a:chOff x="552085" y="1927531"/>
            <a:chExt cx="1457733" cy="276999"/>
          </a:xfrm>
        </p:grpSpPr>
        <p:sp>
          <p:nvSpPr>
            <p:cNvPr id="37" name="正方形/長方形 36"/>
            <p:cNvSpPr/>
            <p:nvPr/>
          </p:nvSpPr>
          <p:spPr>
            <a:xfrm>
              <a:off x="622722" y="1927796"/>
              <a:ext cx="765157" cy="243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一般社員</a:t>
              </a:r>
            </a:p>
          </p:txBody>
        </p:sp>
      </p:grpSp>
      <p:sp>
        <p:nvSpPr>
          <p:cNvPr id="39" name="Freeform 8"/>
          <p:cNvSpPr>
            <a:spLocks noEditPoints="1"/>
          </p:cNvSpPr>
          <p:nvPr/>
        </p:nvSpPr>
        <p:spPr bwMode="auto">
          <a:xfrm>
            <a:off x="949437" y="2360209"/>
            <a:ext cx="381836" cy="60142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23"/>
          <p:cNvSpPr>
            <a:spLocks noEditPoints="1"/>
          </p:cNvSpPr>
          <p:nvPr/>
        </p:nvSpPr>
        <p:spPr bwMode="auto">
          <a:xfrm>
            <a:off x="947816" y="3397456"/>
            <a:ext cx="385079" cy="53392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7"/>
          <p:cNvSpPr>
            <a:spLocks noEditPoints="1"/>
          </p:cNvSpPr>
          <p:nvPr/>
        </p:nvSpPr>
        <p:spPr bwMode="auto">
          <a:xfrm>
            <a:off x="949066" y="4225971"/>
            <a:ext cx="382579" cy="5420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9"/>
          <p:cNvSpPr>
            <a:spLocks/>
          </p:cNvSpPr>
          <p:nvPr/>
        </p:nvSpPr>
        <p:spPr bwMode="auto">
          <a:xfrm rot="16200000">
            <a:off x="3813483" y="3870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9"/>
          <p:cNvSpPr>
            <a:spLocks/>
          </p:cNvSpPr>
          <p:nvPr/>
        </p:nvSpPr>
        <p:spPr bwMode="auto">
          <a:xfrm rot="5400000">
            <a:off x="3191544" y="3875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9"/>
          <p:cNvSpPr>
            <a:spLocks/>
          </p:cNvSpPr>
          <p:nvPr/>
        </p:nvSpPr>
        <p:spPr bwMode="auto">
          <a:xfrm rot="16200000">
            <a:off x="5110886" y="3853049"/>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9"/>
          <p:cNvSpPr>
            <a:spLocks/>
          </p:cNvSpPr>
          <p:nvPr/>
        </p:nvSpPr>
        <p:spPr bwMode="auto">
          <a:xfrm rot="5400000">
            <a:off x="4532064" y="3869116"/>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9"/>
          <p:cNvSpPr>
            <a:spLocks/>
          </p:cNvSpPr>
          <p:nvPr/>
        </p:nvSpPr>
        <p:spPr bwMode="auto">
          <a:xfrm rot="5400000">
            <a:off x="2889917" y="3044170"/>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9"/>
          <p:cNvSpPr>
            <a:spLocks/>
          </p:cNvSpPr>
          <p:nvPr/>
        </p:nvSpPr>
        <p:spPr bwMode="auto">
          <a:xfrm rot="18942566">
            <a:off x="6006896" y="3012622"/>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9"/>
          <p:cNvSpPr>
            <a:spLocks/>
          </p:cNvSpPr>
          <p:nvPr/>
        </p:nvSpPr>
        <p:spPr bwMode="auto">
          <a:xfrm>
            <a:off x="7199961" y="2650618"/>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 name="スライド番号プレースホルダー 1">
            <a:extLst>
              <a:ext uri="{FF2B5EF4-FFF2-40B4-BE49-F238E27FC236}">
                <a16:creationId xmlns:a16="http://schemas.microsoft.com/office/drawing/2014/main" id="{4E621397-AC29-F632-29BE-510539E5C8B2}"/>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13</a:t>
            </a:fld>
            <a:endParaRPr kumimoji="1" lang="ja-JP" altLang="en-US" dirty="0"/>
          </a:p>
        </p:txBody>
      </p:sp>
    </p:spTree>
    <p:extLst>
      <p:ext uri="{BB962C8B-B14F-4D97-AF65-F5344CB8AC3E}">
        <p14:creationId xmlns:p14="http://schemas.microsoft.com/office/powerpoint/2010/main" val="317266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636039" y="1746466"/>
            <a:ext cx="1362928" cy="2013416"/>
          </a:xfrm>
          <a:prstGeom prst="rect">
            <a:avLst/>
          </a:prstGeom>
          <a:ln>
            <a:solidFill>
              <a:schemeClr val="bg1">
                <a:lumMod val="50000"/>
              </a:schemeClr>
            </a:solidFill>
          </a:ln>
        </p:spPr>
      </p:pic>
      <p:pic>
        <p:nvPicPr>
          <p:cNvPr id="22" name="図 21"/>
          <p:cNvPicPr>
            <a:picLocks noChangeAspect="1"/>
          </p:cNvPicPr>
          <p:nvPr/>
        </p:nvPicPr>
        <p:blipFill rotWithShape="1">
          <a:blip r:embed="rId3"/>
          <a:srcRect t="7771"/>
          <a:stretch/>
        </p:blipFill>
        <p:spPr>
          <a:xfrm>
            <a:off x="5828538" y="2777819"/>
            <a:ext cx="1465363" cy="2253269"/>
          </a:xfrm>
          <a:prstGeom prst="rect">
            <a:avLst/>
          </a:prstGeom>
          <a:ln>
            <a:solidFill>
              <a:schemeClr val="tx1">
                <a:lumMod val="50000"/>
                <a:lumOff val="50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全機能モバイル端末対応</a:t>
            </a:r>
          </a:p>
        </p:txBody>
      </p:sp>
      <p:sp>
        <p:nvSpPr>
          <p:cNvPr id="5" name="テキスト プレースホルダー 4"/>
          <p:cNvSpPr>
            <a:spLocks noGrp="1"/>
          </p:cNvSpPr>
          <p:nvPr>
            <p:ph type="body" sz="quarter" idx="17"/>
          </p:nvPr>
        </p:nvSpPr>
        <p:spPr/>
        <p:txBody>
          <a:bodyPr/>
          <a:lstStyle/>
          <a:p>
            <a:r>
              <a:rPr lang="ja-JP" altLang="en-US" dirty="0"/>
              <a:t>全機能モバイル端末でのご利用が可能です　　　　　　　　　　　　　　　　　　　　　　外出時等でも制限なくご利用いただく事によりフレキシブルな運用が可能です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下矢印 7"/>
          <p:cNvSpPr/>
          <p:nvPr/>
        </p:nvSpPr>
        <p:spPr>
          <a:xfrm rot="16200000">
            <a:off x="3433834" y="2084476"/>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下矢印 8"/>
          <p:cNvSpPr/>
          <p:nvPr/>
        </p:nvSpPr>
        <p:spPr>
          <a:xfrm rot="16200000">
            <a:off x="4725990" y="3927439"/>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object 25">
            <a:extLst>
              <a:ext uri="{FF2B5EF4-FFF2-40B4-BE49-F238E27FC236}">
                <a16:creationId xmlns:a16="http://schemas.microsoft.com/office/drawing/2014/main" id="{814DC110-2DDC-4E32-8034-B4D99DF17F36}"/>
              </a:ext>
            </a:extLst>
          </p:cNvPr>
          <p:cNvSpPr txBox="1"/>
          <p:nvPr/>
        </p:nvSpPr>
        <p:spPr>
          <a:xfrm>
            <a:off x="549134"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en-US" altLang="ja-JP" sz="1100" spc="85" dirty="0">
                <a:latin typeface="メイリオ" panose="020B0604030504040204" pitchFamily="50" charset="-128"/>
                <a:ea typeface="メイリオ" panose="020B0604030504040204" pitchFamily="50" charset="-128"/>
                <a:cs typeface="Leelawadee UI"/>
              </a:rPr>
              <a:t>PC</a:t>
            </a:r>
            <a:r>
              <a:rPr lang="ja-JP" altLang="en-US" sz="1100" spc="85" dirty="0">
                <a:latin typeface="メイリオ" panose="020B0604030504040204" pitchFamily="50" charset="-128"/>
                <a:ea typeface="メイリオ" panose="020B0604030504040204" pitchFamily="50" charset="-128"/>
                <a:cs typeface="Leelawadee UI"/>
              </a:rPr>
              <a:t>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1" name="object 25">
            <a:extLst>
              <a:ext uri="{FF2B5EF4-FFF2-40B4-BE49-F238E27FC236}">
                <a16:creationId xmlns:a16="http://schemas.microsoft.com/office/drawing/2014/main" id="{EFF7218D-CF1D-4033-B893-DD73FD8F965B}"/>
              </a:ext>
            </a:extLst>
          </p:cNvPr>
          <p:cNvSpPr txBox="1"/>
          <p:nvPr/>
        </p:nvSpPr>
        <p:spPr>
          <a:xfrm>
            <a:off x="4491456"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モバイル端末画面表示イメージ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2" name="角丸四角形吹き出し 11"/>
          <p:cNvSpPr/>
          <p:nvPr/>
        </p:nvSpPr>
        <p:spPr>
          <a:xfrm>
            <a:off x="7195433" y="3229973"/>
            <a:ext cx="1516567" cy="705031"/>
          </a:xfrm>
          <a:prstGeom prst="wedgeRoundRectCallout">
            <a:avLst>
              <a:gd name="adj1" fmla="val -83783"/>
              <a:gd name="adj2" fmla="val -1485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画面サイズを</a:t>
            </a:r>
            <a:endParaRPr kumimoji="1" lang="en-US" altLang="ja-JP" sz="1100" dirty="0">
              <a:solidFill>
                <a:schemeClr val="tx1"/>
              </a:solidFill>
            </a:endParaRPr>
          </a:p>
          <a:p>
            <a:pPr algn="ctr"/>
            <a:r>
              <a:rPr lang="ja-JP" altLang="en-US" sz="1100" dirty="0">
                <a:solidFill>
                  <a:schemeClr val="tx1"/>
                </a:solidFill>
              </a:rPr>
              <a:t>検知して自動切換</a:t>
            </a:r>
            <a:endParaRPr kumimoji="1" lang="en-US" altLang="ja-JP" sz="1100" dirty="0">
              <a:solidFill>
                <a:schemeClr val="tx1"/>
              </a:solidFill>
            </a:endParaRPr>
          </a:p>
        </p:txBody>
      </p:sp>
      <p:pic>
        <p:nvPicPr>
          <p:cNvPr id="7" name="図 6"/>
          <p:cNvPicPr>
            <a:picLocks noChangeAspect="1"/>
          </p:cNvPicPr>
          <p:nvPr/>
        </p:nvPicPr>
        <p:blipFill rotWithShape="1">
          <a:blip r:embed="rId4"/>
          <a:srcRect l="1" r="174"/>
          <a:stretch/>
        </p:blipFill>
        <p:spPr>
          <a:xfrm>
            <a:off x="467544" y="1746466"/>
            <a:ext cx="2537140" cy="1656802"/>
          </a:xfrm>
          <a:prstGeom prst="rect">
            <a:avLst/>
          </a:prstGeom>
          <a:ln>
            <a:solidFill>
              <a:schemeClr val="bg1">
                <a:lumMod val="50000"/>
              </a:schemeClr>
            </a:solidFill>
          </a:ln>
        </p:spPr>
      </p:pic>
      <p:pic>
        <p:nvPicPr>
          <p:cNvPr id="21" name="図 20"/>
          <p:cNvPicPr>
            <a:picLocks noChangeAspect="1"/>
          </p:cNvPicPr>
          <p:nvPr/>
        </p:nvPicPr>
        <p:blipFill rotWithShape="1">
          <a:blip r:embed="rId5"/>
          <a:srcRect l="2132" t="8235" r="5414"/>
          <a:stretch/>
        </p:blipFill>
        <p:spPr>
          <a:xfrm>
            <a:off x="896142" y="3281265"/>
            <a:ext cx="3224127" cy="1620308"/>
          </a:xfrm>
          <a:prstGeom prst="rect">
            <a:avLst/>
          </a:prstGeom>
          <a:ln>
            <a:solidFill>
              <a:schemeClr val="bg1">
                <a:lumMod val="50000"/>
              </a:schemeClr>
            </a:solidFill>
          </a:ln>
        </p:spPr>
      </p:pic>
      <p:sp>
        <p:nvSpPr>
          <p:cNvPr id="13" name="角丸四角形吹き出し 12"/>
          <p:cNvSpPr/>
          <p:nvPr/>
        </p:nvSpPr>
        <p:spPr>
          <a:xfrm>
            <a:off x="6084168" y="1821646"/>
            <a:ext cx="1692188" cy="783799"/>
          </a:xfrm>
          <a:prstGeom prst="wedgeRoundRectCallout">
            <a:avLst>
              <a:gd name="adj1" fmla="val -85870"/>
              <a:gd name="adj2" fmla="val 1684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モバイル用</a:t>
            </a:r>
            <a:endParaRPr kumimoji="1" lang="en-US" altLang="ja-JP" sz="1100" dirty="0">
              <a:solidFill>
                <a:schemeClr val="tx1"/>
              </a:solidFill>
            </a:endParaRPr>
          </a:p>
          <a:p>
            <a:pPr algn="ctr"/>
            <a:r>
              <a:rPr lang="ja-JP" altLang="en-US" sz="1100" dirty="0">
                <a:solidFill>
                  <a:schemeClr val="tx1"/>
                </a:solidFill>
              </a:rPr>
              <a:t>シュートカットボタンでより使いやすく</a:t>
            </a:r>
            <a:endParaRPr kumimoji="1" lang="en-US" altLang="ja-JP" sz="1100" dirty="0">
              <a:solidFill>
                <a:schemeClr val="tx1"/>
              </a:solidFill>
            </a:endParaRPr>
          </a:p>
        </p:txBody>
      </p:sp>
    </p:spTree>
    <p:extLst>
      <p:ext uri="{BB962C8B-B14F-4D97-AF65-F5344CB8AC3E}">
        <p14:creationId xmlns:p14="http://schemas.microsoft.com/office/powerpoint/2010/main" val="420362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様々な就業形態に標準対応</a:t>
            </a:r>
          </a:p>
        </p:txBody>
      </p:sp>
      <p:sp>
        <p:nvSpPr>
          <p:cNvPr id="5" name="テキスト プレースホルダー 4"/>
          <p:cNvSpPr>
            <a:spLocks noGrp="1"/>
          </p:cNvSpPr>
          <p:nvPr>
            <p:ph type="body" sz="quarter" idx="17"/>
          </p:nvPr>
        </p:nvSpPr>
        <p:spPr/>
        <p:txBody>
          <a:bodyPr/>
          <a:lstStyle/>
          <a:p>
            <a:r>
              <a:rPr lang="ja-JP" altLang="en-US" dirty="0"/>
              <a:t>各種マスタの設定により、様々な就業形態に対応した柔軟な設定が可能です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1164452" y="1339288"/>
            <a:ext cx="6323548" cy="3177550"/>
          </a:xfrm>
          <a:prstGeom prst="rect">
            <a:avLst/>
          </a:prstGeom>
        </p:spPr>
      </p:pic>
    </p:spTree>
    <p:extLst>
      <p:ext uri="{BB962C8B-B14F-4D97-AF65-F5344CB8AC3E}">
        <p14:creationId xmlns:p14="http://schemas.microsoft.com/office/powerpoint/2010/main" val="273096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充実の入出力機能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各種マスタデータ、実績情報、</a:t>
            </a:r>
            <a:r>
              <a:rPr lang="en-US" altLang="ja-JP" dirty="0"/>
              <a:t>PJ</a:t>
            </a:r>
            <a:r>
              <a:rPr lang="ja-JP" altLang="en-US" dirty="0"/>
              <a:t>関連情報、設定情報に至るまで多くの情報が</a:t>
            </a:r>
            <a:r>
              <a:rPr lang="en-US" altLang="ja-JP" dirty="0"/>
              <a:t>CSV</a:t>
            </a:r>
            <a:r>
              <a:rPr lang="ja-JP" altLang="en-US" dirty="0"/>
              <a:t>や</a:t>
            </a:r>
            <a:r>
              <a:rPr lang="en-US" altLang="ja-JP" dirty="0"/>
              <a:t>Excel</a:t>
            </a:r>
            <a:r>
              <a:rPr lang="ja-JP" altLang="en-US" dirty="0"/>
              <a:t>　での入出力に対応しています。メンテナンス、他システム</a:t>
            </a:r>
            <a:r>
              <a:rPr lang="en-US" altLang="ja-JP" dirty="0"/>
              <a:t>IF</a:t>
            </a:r>
            <a:r>
              <a:rPr lang="ja-JP" altLang="en-US" dirty="0" err="1"/>
              <a:t>、</a:t>
            </a:r>
            <a:r>
              <a:rPr lang="ja-JP" altLang="en-US" dirty="0"/>
              <a:t>情報確認、二次加工と様々な用途でご利用いただけます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467552" y="1959682"/>
            <a:ext cx="2662938"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p:cNvSpPr/>
          <p:nvPr/>
        </p:nvSpPr>
        <p:spPr>
          <a:xfrm>
            <a:off x="3365014" y="1959682"/>
            <a:ext cx="5166986"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702076" y="2250243"/>
            <a:ext cx="2664296"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p>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etc…</a:t>
            </a:r>
            <a:endParaRPr lang="ja-JP" altLang="en-US"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725939" y="2250243"/>
            <a:ext cx="262829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・打刻情報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・プロジェクト実績</a:t>
            </a:r>
          </a:p>
          <a:p>
            <a:r>
              <a:rPr lang="ja-JP" altLang="en-US" sz="1400" dirty="0">
                <a:latin typeface="メイリオ" panose="020B0604030504040204" pitchFamily="50" charset="-128"/>
                <a:ea typeface="メイリオ" panose="020B0604030504040204" pitchFamily="50" charset="-128"/>
              </a:rPr>
              <a:t>・プロジェクト実績集計</a:t>
            </a:r>
          </a:p>
        </p:txBody>
      </p:sp>
      <p:sp>
        <p:nvSpPr>
          <p:cNvPr id="11" name="テキスト ボックス 10"/>
          <p:cNvSpPr txBox="1"/>
          <p:nvPr/>
        </p:nvSpPr>
        <p:spPr>
          <a:xfrm>
            <a:off x="5904181" y="2250243"/>
            <a:ext cx="226825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ja-JP" altLang="en-US" sz="1400" dirty="0"/>
          </a:p>
          <a:p>
            <a:r>
              <a:rPr lang="ja-JP" altLang="en-US" sz="1400" dirty="0"/>
              <a:t>・有給休暇付与実績</a:t>
            </a:r>
          </a:p>
          <a:p>
            <a:r>
              <a:rPr lang="ja-JP" altLang="en-US" sz="1400" dirty="0"/>
              <a:t>・有給管理台帳</a:t>
            </a:r>
          </a:p>
          <a:p>
            <a:r>
              <a:rPr lang="ja-JP" altLang="en-US" sz="1400" dirty="0"/>
              <a:t>・特別休暇情報</a:t>
            </a:r>
          </a:p>
          <a:p>
            <a:r>
              <a:rPr lang="ja-JP" altLang="en-US" sz="1400" dirty="0"/>
              <a:t>・残業状況</a:t>
            </a:r>
          </a:p>
          <a:p>
            <a:r>
              <a:rPr lang="ja-JP" altLang="en-US" sz="1400" dirty="0"/>
              <a:t>・残業命令</a:t>
            </a:r>
          </a:p>
          <a:p>
            <a:r>
              <a:rPr lang="ja-JP" altLang="en-US" sz="1400" dirty="0"/>
              <a:t>・勤務計画書</a:t>
            </a:r>
          </a:p>
          <a:p>
            <a:r>
              <a:rPr lang="ja-JP" altLang="en-US" sz="1400" dirty="0"/>
              <a:t>・安否確認結果</a:t>
            </a:r>
          </a:p>
          <a:p>
            <a:r>
              <a:rPr lang="ja-JP" altLang="en-US" sz="1400" dirty="0"/>
              <a:t>　                </a:t>
            </a:r>
            <a:r>
              <a:rPr lang="en-US" altLang="ja-JP" sz="1400" dirty="0"/>
              <a:t>etc…</a:t>
            </a:r>
          </a:p>
        </p:txBody>
      </p:sp>
      <p:sp>
        <p:nvSpPr>
          <p:cNvPr id="12" name="角丸四角形 11"/>
          <p:cNvSpPr/>
          <p:nvPr/>
        </p:nvSpPr>
        <p:spPr>
          <a:xfrm>
            <a:off x="839458" y="1834287"/>
            <a:ext cx="1800200" cy="322258"/>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INPUT</a:t>
            </a:r>
            <a:endParaRPr kumimoji="1" lang="ja-JP" altLang="en-US" dirty="0"/>
          </a:p>
        </p:txBody>
      </p:sp>
      <p:sp>
        <p:nvSpPr>
          <p:cNvPr id="13" name="角丸四角形 12"/>
          <p:cNvSpPr/>
          <p:nvPr/>
        </p:nvSpPr>
        <p:spPr>
          <a:xfrm>
            <a:off x="3824258" y="1828629"/>
            <a:ext cx="4248497" cy="305700"/>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OUTPUT</a:t>
            </a:r>
            <a:endParaRPr kumimoji="1" lang="ja-JP" altLang="en-US" dirty="0"/>
          </a:p>
        </p:txBody>
      </p:sp>
    </p:spTree>
    <p:extLst>
      <p:ext uri="{BB962C8B-B14F-4D97-AF65-F5344CB8AC3E}">
        <p14:creationId xmlns:p14="http://schemas.microsoft.com/office/powerpoint/2010/main" val="209015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各種権限設定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柔軟に設定できる権限グループや組織と連動した承認者設定が可能です</a:t>
            </a:r>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360171" y="1333641"/>
            <a:ext cx="3147028"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671523" y="1330194"/>
            <a:ext cx="5149389"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5097047" y="3745828"/>
            <a:ext cx="2347446"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71122" y="4452704"/>
            <a:ext cx="2373371"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6200000">
            <a:off x="4507152" y="3892773"/>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曲折矢印 12"/>
          <p:cNvSpPr/>
          <p:nvPr/>
        </p:nvSpPr>
        <p:spPr>
          <a:xfrm flipV="1">
            <a:off x="761328" y="3219822"/>
            <a:ext cx="432048" cy="377570"/>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3613178" y="1599642"/>
            <a:ext cx="5406573" cy="1107996"/>
          </a:xfrm>
          <a:prstGeom prst="rect">
            <a:avLst/>
          </a:prstGeom>
          <a:noFill/>
        </p:spPr>
        <p:txBody>
          <a:bodyPr wrap="square" rtlCol="0">
            <a:spAutoFit/>
          </a:bodyPr>
          <a:lstStyle/>
          <a:p>
            <a:r>
              <a:rPr lang="ja-JP" altLang="en-US" sz="1100" dirty="0"/>
              <a:t>・承認者に対して承認行為ができる期間を定めて登録</a:t>
            </a:r>
            <a:r>
              <a:rPr kumimoji="1" lang="ja-JP" altLang="en-US" sz="1100" dirty="0"/>
              <a:t>することが可能です</a:t>
            </a:r>
            <a:endParaRPr kumimoji="1" lang="en-US" altLang="ja-JP" sz="1100" dirty="0"/>
          </a:p>
          <a:p>
            <a:r>
              <a:rPr lang="ja-JP" altLang="en-US" sz="1100" dirty="0"/>
              <a:t>・あらかじめ未来の組織図を作成して、承認権限を設定することが</a:t>
            </a:r>
            <a:endParaRPr lang="en-US" altLang="ja-JP" sz="1100" dirty="0"/>
          </a:p>
          <a:p>
            <a:r>
              <a:rPr lang="ja-JP" altLang="en-US" sz="1100" dirty="0"/>
              <a:t>　できます</a:t>
            </a:r>
            <a:endParaRPr lang="en-US" altLang="ja-JP" sz="1100" dirty="0"/>
          </a:p>
          <a:p>
            <a:r>
              <a:rPr kumimoji="1" lang="ja-JP" altLang="en-US" sz="1100" dirty="0"/>
              <a:t>・組織図や役職・社員区分・等級などで承認者の条件を指定し、</a:t>
            </a:r>
            <a:endParaRPr kumimoji="1" lang="en-US" altLang="ja-JP" sz="1100" dirty="0"/>
          </a:p>
          <a:p>
            <a:r>
              <a:rPr lang="ja-JP" altLang="en-US" sz="1100" dirty="0"/>
              <a:t>　</a:t>
            </a:r>
            <a:r>
              <a:rPr kumimoji="1" lang="ja-JP" altLang="en-US" sz="1100" dirty="0"/>
              <a:t>被承認者の一括設定</a:t>
            </a:r>
            <a:r>
              <a:rPr lang="ja-JP" altLang="en-US" sz="1100" dirty="0"/>
              <a:t>が可能です</a:t>
            </a:r>
            <a:endParaRPr lang="en-US" altLang="ja-JP" sz="1100" dirty="0"/>
          </a:p>
          <a:p>
            <a:r>
              <a:rPr kumimoji="1" lang="ja-JP" altLang="en-US" sz="1100" dirty="0"/>
              <a:t>・</a:t>
            </a:r>
            <a:r>
              <a:rPr lang="ja-JP" altLang="en-US" sz="1100" dirty="0"/>
              <a:t>承認者自ら被承認者</a:t>
            </a:r>
            <a:r>
              <a:rPr lang="en-US" altLang="ja-JP" sz="1100" dirty="0"/>
              <a:t>(</a:t>
            </a:r>
            <a:r>
              <a:rPr lang="ja-JP" altLang="en-US" sz="1100" dirty="0"/>
              <a:t>承認したい方</a:t>
            </a:r>
            <a:r>
              <a:rPr lang="en-US" altLang="ja-JP" sz="1100" dirty="0"/>
              <a:t>)</a:t>
            </a:r>
            <a:r>
              <a:rPr lang="ja-JP" altLang="en-US" sz="1100" dirty="0"/>
              <a:t>を設定</a:t>
            </a:r>
            <a:r>
              <a:rPr kumimoji="1" lang="ja-JP" altLang="en-US" sz="1100" dirty="0"/>
              <a:t>可能です</a:t>
            </a:r>
          </a:p>
        </p:txBody>
      </p:sp>
      <p:sp>
        <p:nvSpPr>
          <p:cNvPr id="17" name="テキスト ボックス 16"/>
          <p:cNvSpPr txBox="1"/>
          <p:nvPr/>
        </p:nvSpPr>
        <p:spPr>
          <a:xfrm>
            <a:off x="392003" y="1363817"/>
            <a:ext cx="2345044" cy="338554"/>
          </a:xfrm>
          <a:prstGeom prst="rect">
            <a:avLst/>
          </a:prstGeom>
          <a:noFill/>
        </p:spPr>
        <p:txBody>
          <a:bodyPr wrap="square" rtlCol="0">
            <a:spAutoFit/>
          </a:bodyPr>
          <a:lstStyle/>
          <a:p>
            <a:r>
              <a:rPr kumimoji="1" lang="ja-JP" altLang="en-US" sz="1600" b="1" dirty="0"/>
              <a:t>権限グループ</a:t>
            </a:r>
          </a:p>
        </p:txBody>
      </p:sp>
      <p:sp>
        <p:nvSpPr>
          <p:cNvPr id="18" name="テキスト ボックス 17"/>
          <p:cNvSpPr txBox="1"/>
          <p:nvPr/>
        </p:nvSpPr>
        <p:spPr>
          <a:xfrm>
            <a:off x="3929541" y="1363817"/>
            <a:ext cx="2345044" cy="338554"/>
          </a:xfrm>
          <a:prstGeom prst="rect">
            <a:avLst/>
          </a:prstGeom>
          <a:noFill/>
        </p:spPr>
        <p:txBody>
          <a:bodyPr wrap="square" rtlCol="0">
            <a:spAutoFit/>
          </a:bodyPr>
          <a:lstStyle/>
          <a:p>
            <a:r>
              <a:rPr kumimoji="1" lang="ja-JP" altLang="en-US" sz="1600" b="1" dirty="0"/>
              <a:t>承認設定</a:t>
            </a:r>
          </a:p>
        </p:txBody>
      </p:sp>
      <p:sp>
        <p:nvSpPr>
          <p:cNvPr id="19" name="テキスト ボックス 18"/>
          <p:cNvSpPr txBox="1"/>
          <p:nvPr/>
        </p:nvSpPr>
        <p:spPr>
          <a:xfrm>
            <a:off x="351313" y="1599642"/>
            <a:ext cx="3569082" cy="600164"/>
          </a:xfrm>
          <a:prstGeom prst="rect">
            <a:avLst/>
          </a:prstGeom>
          <a:noFill/>
        </p:spPr>
        <p:txBody>
          <a:bodyPr wrap="square" rtlCol="0">
            <a:spAutoFit/>
          </a:bodyPr>
          <a:lstStyle/>
          <a:p>
            <a:r>
              <a:rPr kumimoji="1" lang="ja-JP" altLang="en-US" sz="1100" dirty="0"/>
              <a:t>権限グループと社員を紐づけることにより、</a:t>
            </a:r>
            <a:endParaRPr kumimoji="1" lang="en-US" altLang="ja-JP" sz="1100" dirty="0"/>
          </a:p>
          <a:p>
            <a:r>
              <a:rPr lang="ja-JP" altLang="en-US" sz="1100" dirty="0"/>
              <a:t>利用する機能の「参照のみ」や「更新可」</a:t>
            </a:r>
            <a:endParaRPr lang="en-US" altLang="ja-JP" sz="1100" dirty="0"/>
          </a:p>
          <a:p>
            <a:r>
              <a:rPr kumimoji="1" lang="ja-JP" altLang="en-US" sz="1100" dirty="0"/>
              <a:t>の設定</a:t>
            </a:r>
            <a:r>
              <a:rPr lang="ja-JP" altLang="en-US" sz="1100" dirty="0"/>
              <a:t>が柔軟に可能です</a:t>
            </a:r>
            <a:endParaRPr kumimoji="1" lang="ja-JP" altLang="en-US" sz="1100" dirty="0"/>
          </a:p>
        </p:txBody>
      </p:sp>
      <p:sp>
        <p:nvSpPr>
          <p:cNvPr id="20" name="正方形/長方形 19"/>
          <p:cNvSpPr/>
          <p:nvPr/>
        </p:nvSpPr>
        <p:spPr>
          <a:xfrm>
            <a:off x="524495" y="2346069"/>
            <a:ext cx="587129" cy="91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利用者</a:t>
            </a:r>
          </a:p>
        </p:txBody>
      </p:sp>
      <p:sp>
        <p:nvSpPr>
          <p:cNvPr id="21" name="正方形/長方形 20"/>
          <p:cNvSpPr/>
          <p:nvPr/>
        </p:nvSpPr>
        <p:spPr>
          <a:xfrm>
            <a:off x="7261235" y="3048074"/>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2" name="正方形/長方形 21"/>
          <p:cNvSpPr/>
          <p:nvPr/>
        </p:nvSpPr>
        <p:spPr>
          <a:xfrm>
            <a:off x="5934335" y="3048075"/>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3" name="正方形/長方形 22"/>
          <p:cNvSpPr/>
          <p:nvPr/>
        </p:nvSpPr>
        <p:spPr>
          <a:xfrm>
            <a:off x="5633974" y="3841407"/>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営業２課</a:t>
            </a:r>
          </a:p>
        </p:txBody>
      </p:sp>
      <p:sp>
        <p:nvSpPr>
          <p:cNvPr id="24" name="正方形/長方形 23"/>
          <p:cNvSpPr/>
          <p:nvPr/>
        </p:nvSpPr>
        <p:spPr>
          <a:xfrm>
            <a:off x="5931761"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5" name="正方形/長方形 24"/>
          <p:cNvSpPr/>
          <p:nvPr/>
        </p:nvSpPr>
        <p:spPr>
          <a:xfrm>
            <a:off x="4796540" y="2974164"/>
            <a:ext cx="569655" cy="75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部長</a:t>
            </a:r>
          </a:p>
        </p:txBody>
      </p:sp>
      <p:sp>
        <p:nvSpPr>
          <p:cNvPr id="27" name="Freeform 7"/>
          <p:cNvSpPr>
            <a:spLocks noEditPoints="1"/>
          </p:cNvSpPr>
          <p:nvPr/>
        </p:nvSpPr>
        <p:spPr bwMode="auto">
          <a:xfrm>
            <a:off x="639595" y="2568601"/>
            <a:ext cx="356931" cy="5611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7"/>
          <p:cNvSpPr>
            <a:spLocks noEditPoints="1"/>
          </p:cNvSpPr>
          <p:nvPr/>
        </p:nvSpPr>
        <p:spPr bwMode="auto">
          <a:xfrm>
            <a:off x="6040338" y="3258771"/>
            <a:ext cx="325588" cy="53277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8"/>
          <p:cNvSpPr>
            <a:spLocks noEditPoints="1"/>
          </p:cNvSpPr>
          <p:nvPr/>
        </p:nvSpPr>
        <p:spPr bwMode="auto">
          <a:xfrm>
            <a:off x="7370803" y="3258770"/>
            <a:ext cx="323389" cy="53277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noEditPoints="1"/>
          </p:cNvSpPr>
          <p:nvPr/>
        </p:nvSpPr>
        <p:spPr bwMode="auto">
          <a:xfrm>
            <a:off x="6078204" y="4284829"/>
            <a:ext cx="285847" cy="448828"/>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3"/>
          <p:cNvSpPr>
            <a:spLocks noEditPoints="1"/>
          </p:cNvSpPr>
          <p:nvPr/>
        </p:nvSpPr>
        <p:spPr bwMode="auto">
          <a:xfrm>
            <a:off x="4912844" y="3164186"/>
            <a:ext cx="354520" cy="533205"/>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3" name="楕円 32"/>
          <p:cNvSpPr/>
          <p:nvPr/>
        </p:nvSpPr>
        <p:spPr>
          <a:xfrm>
            <a:off x="1200766" y="2882696"/>
            <a:ext cx="1645750" cy="863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権限グループ</a:t>
            </a:r>
            <a:endParaRPr kumimoji="1" lang="en-US" altLang="ja-JP" sz="1200" dirty="0">
              <a:solidFill>
                <a:schemeClr val="tx1"/>
              </a:solidFill>
            </a:endParaRPr>
          </a:p>
          <a:p>
            <a:pPr algn="ctr"/>
            <a:r>
              <a:rPr lang="ja-JP" altLang="en-US" sz="1200" dirty="0">
                <a:solidFill>
                  <a:schemeClr val="tx1"/>
                </a:solidFill>
              </a:rPr>
              <a:t>承認者用</a:t>
            </a:r>
            <a:endParaRPr kumimoji="1" lang="ja-JP" altLang="en-US" sz="1200" dirty="0">
              <a:solidFill>
                <a:schemeClr val="tx1"/>
              </a:solidFill>
            </a:endParaRPr>
          </a:p>
        </p:txBody>
      </p:sp>
      <p:sp>
        <p:nvSpPr>
          <p:cNvPr id="34" name="右矢印 33"/>
          <p:cNvSpPr/>
          <p:nvPr/>
        </p:nvSpPr>
        <p:spPr>
          <a:xfrm>
            <a:off x="1728076" y="3935580"/>
            <a:ext cx="388933"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1713098" y="4668923"/>
            <a:ext cx="54100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16200000">
            <a:off x="1149128" y="4108992"/>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1719008" y="4302252"/>
            <a:ext cx="53509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031859" y="383021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031859" y="416163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031859" y="4508261"/>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015877" y="3827827"/>
            <a:ext cx="1442339" cy="261610"/>
          </a:xfrm>
          <a:prstGeom prst="rect">
            <a:avLst/>
          </a:prstGeom>
          <a:noFill/>
        </p:spPr>
        <p:txBody>
          <a:bodyPr wrap="square" rtlCol="0">
            <a:spAutoFit/>
          </a:bodyPr>
          <a:lstStyle/>
          <a:p>
            <a:r>
              <a:rPr kumimoji="1" lang="ja-JP" altLang="en-US" sz="1100" dirty="0"/>
              <a:t>機能</a:t>
            </a:r>
            <a:r>
              <a:rPr kumimoji="1" lang="en-US" altLang="ja-JP" sz="1100" dirty="0"/>
              <a:t>A</a:t>
            </a:r>
            <a:r>
              <a:rPr lang="en-US" altLang="ja-JP" sz="1100" dirty="0"/>
              <a:t>(</a:t>
            </a:r>
            <a:r>
              <a:rPr kumimoji="1" lang="ja-JP" altLang="en-US" sz="1100" dirty="0"/>
              <a:t>参照のみ</a:t>
            </a:r>
            <a:r>
              <a:rPr kumimoji="1" lang="en-US" altLang="ja-JP" sz="1100" dirty="0"/>
              <a:t>)</a:t>
            </a:r>
            <a:endParaRPr kumimoji="1" lang="ja-JP" altLang="en-US" sz="1100" dirty="0"/>
          </a:p>
        </p:txBody>
      </p:sp>
      <p:sp>
        <p:nvSpPr>
          <p:cNvPr id="42" name="テキスト ボックス 41"/>
          <p:cNvSpPr txBox="1"/>
          <p:nvPr/>
        </p:nvSpPr>
        <p:spPr>
          <a:xfrm>
            <a:off x="2015877" y="4159247"/>
            <a:ext cx="1442339" cy="261610"/>
          </a:xfrm>
          <a:prstGeom prst="rect">
            <a:avLst/>
          </a:prstGeom>
          <a:noFill/>
        </p:spPr>
        <p:txBody>
          <a:bodyPr wrap="square" rtlCol="0">
            <a:spAutoFit/>
          </a:bodyPr>
          <a:lstStyle/>
          <a:p>
            <a:r>
              <a:rPr kumimoji="1" lang="ja-JP" altLang="en-US" sz="1100" dirty="0"/>
              <a:t>機能</a:t>
            </a:r>
            <a:r>
              <a:rPr lang="en-US" altLang="ja-JP" sz="1100" dirty="0"/>
              <a:t>B(</a:t>
            </a:r>
            <a:r>
              <a:rPr lang="ja-JP" altLang="en-US" sz="1100" dirty="0"/>
              <a:t>更新可</a:t>
            </a:r>
            <a:r>
              <a:rPr kumimoji="1" lang="en-US" altLang="ja-JP" sz="1100" dirty="0"/>
              <a:t>)</a:t>
            </a:r>
            <a:endParaRPr kumimoji="1" lang="ja-JP" altLang="en-US" sz="1100" dirty="0"/>
          </a:p>
        </p:txBody>
      </p:sp>
      <p:sp>
        <p:nvSpPr>
          <p:cNvPr id="43" name="テキスト ボックス 42"/>
          <p:cNvSpPr txBox="1"/>
          <p:nvPr/>
        </p:nvSpPr>
        <p:spPr>
          <a:xfrm>
            <a:off x="2015877" y="4516770"/>
            <a:ext cx="1442339" cy="261610"/>
          </a:xfrm>
          <a:prstGeom prst="rect">
            <a:avLst/>
          </a:prstGeom>
          <a:noFill/>
        </p:spPr>
        <p:txBody>
          <a:bodyPr wrap="square" rtlCol="0">
            <a:spAutoFit/>
          </a:bodyPr>
          <a:lstStyle/>
          <a:p>
            <a:r>
              <a:rPr kumimoji="1" lang="ja-JP" altLang="en-US" sz="1100" dirty="0"/>
              <a:t>機能</a:t>
            </a:r>
            <a:r>
              <a:rPr lang="en-US" altLang="ja-JP" sz="1100" dirty="0"/>
              <a:t>C(</a:t>
            </a:r>
            <a:r>
              <a:rPr lang="ja-JP" altLang="en-US" sz="1100" dirty="0"/>
              <a:t>更新可</a:t>
            </a:r>
            <a:r>
              <a:rPr kumimoji="1" lang="en-US" altLang="ja-JP" sz="1100" dirty="0"/>
              <a:t>)</a:t>
            </a:r>
            <a:endParaRPr kumimoji="1" lang="ja-JP" altLang="en-US" sz="1100" dirty="0"/>
          </a:p>
        </p:txBody>
      </p:sp>
      <p:sp>
        <p:nvSpPr>
          <p:cNvPr id="26" name="正方形/長方形 25"/>
          <p:cNvSpPr/>
          <p:nvPr/>
        </p:nvSpPr>
        <p:spPr>
          <a:xfrm>
            <a:off x="7261235"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9" name="Freeform 7"/>
          <p:cNvSpPr>
            <a:spLocks noEditPoints="1"/>
          </p:cNvSpPr>
          <p:nvPr/>
        </p:nvSpPr>
        <p:spPr bwMode="auto">
          <a:xfrm>
            <a:off x="7438434" y="4271209"/>
            <a:ext cx="296036" cy="48001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p:cNvSpPr/>
          <p:nvPr/>
        </p:nvSpPr>
        <p:spPr>
          <a:xfrm>
            <a:off x="5633974" y="2869299"/>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営業１課</a:t>
            </a:r>
          </a:p>
        </p:txBody>
      </p:sp>
      <p:sp>
        <p:nvSpPr>
          <p:cNvPr id="14" name="正方形/長方形 13"/>
          <p:cNvSpPr/>
          <p:nvPr/>
        </p:nvSpPr>
        <p:spPr>
          <a:xfrm>
            <a:off x="4652405" y="2736057"/>
            <a:ext cx="837434" cy="2412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rPr>
              <a:t>営業統括部</a:t>
            </a:r>
            <a:endParaRPr kumimoji="1" lang="ja-JP" altLang="en-US" sz="1000" dirty="0">
              <a:solidFill>
                <a:schemeClr val="bg1"/>
              </a:solidFill>
            </a:endParaRPr>
          </a:p>
        </p:txBody>
      </p:sp>
    </p:spTree>
    <p:extLst>
      <p:ext uri="{BB962C8B-B14F-4D97-AF65-F5344CB8AC3E}">
        <p14:creationId xmlns:p14="http://schemas.microsoft.com/office/powerpoint/2010/main" val="57765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より使いやすく進化したプロジェクトマスタ</a:t>
            </a:r>
            <a:r>
              <a:rPr lang="en-US" altLang="ja-JP" dirty="0"/>
              <a:t>/</a:t>
            </a:r>
            <a:r>
              <a:rPr lang="ja-JP" altLang="en-US" dirty="0"/>
              <a:t>承認権限</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en-US" altLang="ja-JP" sz="1400"/>
              <a:t>〈</a:t>
            </a:r>
            <a:r>
              <a:rPr lang="ja-JP" altLang="en-US" sz="1400"/>
              <a:t>プロジェクトマスタ</a:t>
            </a:r>
            <a:r>
              <a:rPr lang="en-US" altLang="ja-JP" sz="1400"/>
              <a:t>〉</a:t>
            </a:r>
          </a:p>
          <a:p>
            <a:pPr>
              <a:spcBef>
                <a:spcPts val="0"/>
              </a:spcBef>
            </a:pPr>
            <a:r>
              <a:rPr lang="ja-JP" altLang="en-US" sz="1400"/>
              <a:t>・プロジェクトの有効期間や主管部署及び</a:t>
            </a:r>
            <a:r>
              <a:rPr lang="en-US" altLang="ja-JP" sz="1400"/>
              <a:t>PM</a:t>
            </a:r>
            <a:r>
              <a:rPr lang="ja-JP" altLang="en-US" sz="1400"/>
              <a:t>社員の設定が可能です</a:t>
            </a:r>
            <a:endParaRPr lang="en-US" altLang="ja-JP" sz="1400"/>
          </a:p>
          <a:p>
            <a:pPr>
              <a:spcBef>
                <a:spcPts val="0"/>
              </a:spcBef>
            </a:pPr>
            <a:r>
              <a:rPr lang="ja-JP" altLang="en-US" sz="1400"/>
              <a:t>・プロジェクトに対して枝番や作業分類を設定し、プロジェクト毎の詳細情報を</a:t>
            </a:r>
            <a:endParaRPr lang="en-US" altLang="ja-JP" sz="1400"/>
          </a:p>
          <a:p>
            <a:pPr>
              <a:spcBef>
                <a:spcPts val="0"/>
              </a:spcBef>
            </a:pPr>
            <a:r>
              <a:rPr lang="ja-JP" altLang="en-US" sz="1400"/>
              <a:t>　登録・管理・分析することが可能です</a:t>
            </a:r>
            <a:endParaRPr lang="en-US" altLang="ja-JP" sz="1400"/>
          </a:p>
          <a:p>
            <a:pPr>
              <a:lnSpc>
                <a:spcPts val="1400"/>
              </a:lnSpc>
              <a:spcBef>
                <a:spcPts val="0"/>
              </a:spcBef>
            </a:pPr>
            <a:endParaRPr lang="en-US" altLang="ja-JP" sz="1400"/>
          </a:p>
          <a:p>
            <a:pPr>
              <a:spcBef>
                <a:spcPts val="0"/>
              </a:spcBef>
            </a:pPr>
            <a:r>
              <a:rPr lang="en-US" altLang="ja-JP" sz="1400"/>
              <a:t>〈</a:t>
            </a:r>
            <a:r>
              <a:rPr lang="ja-JP" altLang="en-US" sz="1400"/>
              <a:t>プロジェクト承認</a:t>
            </a:r>
            <a:r>
              <a:rPr lang="en-US" altLang="ja-JP" sz="1400"/>
              <a:t>〉</a:t>
            </a:r>
          </a:p>
          <a:p>
            <a:pPr>
              <a:spcBef>
                <a:spcPts val="0"/>
              </a:spcBef>
            </a:pPr>
            <a:r>
              <a:rPr lang="ja-JP" altLang="en-US" sz="1400"/>
              <a:t>・勤怠承認の他に、プロジェクト毎に承認者を決めるプロジェクト承認が設定可能です</a:t>
            </a:r>
            <a:endParaRPr lang="en-US" altLang="ja-JP" sz="1400"/>
          </a:p>
          <a:p>
            <a:pPr>
              <a:spcBef>
                <a:spcPts val="0"/>
              </a:spcBef>
            </a:pPr>
            <a:r>
              <a:rPr lang="ja-JP" altLang="en-US" sz="1400"/>
              <a:t>・プロジェクト承認は、プロジェクト毎に誰が承認するのか設定可能です</a:t>
            </a:r>
            <a:endParaRPr lang="en-US" altLang="ja-JP" sz="1400"/>
          </a:p>
          <a:p>
            <a:pPr>
              <a:spcBef>
                <a:spcPts val="0"/>
              </a:spcBef>
            </a:pPr>
            <a:r>
              <a:rPr lang="ja-JP" altLang="en-US" sz="1400"/>
              <a:t>　⇒プロジェクトの主管部署、該当社員の所属部署（役職指定）、</a:t>
            </a:r>
            <a:r>
              <a:rPr lang="en-US" altLang="ja-JP" sz="1400"/>
              <a:t>PM</a:t>
            </a:r>
            <a:r>
              <a:rPr lang="ja-JP" altLang="en-US" sz="1400"/>
              <a:t>（社員指定）</a:t>
            </a:r>
            <a:endParaRPr lang="en-US" altLang="ja-JP" sz="1400"/>
          </a:p>
          <a:p>
            <a:pPr>
              <a:spcBef>
                <a:spcPts val="0"/>
              </a:spcBef>
            </a:pPr>
            <a:r>
              <a:rPr lang="ja-JP" altLang="en-US" sz="1400"/>
              <a:t>・</a:t>
            </a:r>
            <a:r>
              <a:rPr lang="en-US" altLang="ja-JP" sz="1400"/>
              <a:t>1</a:t>
            </a:r>
            <a:r>
              <a:rPr lang="ja-JP" altLang="en-US" sz="1400"/>
              <a:t>日に複数のプロジェクトの作業実績がある場合、</a:t>
            </a:r>
            <a:r>
              <a:rPr lang="en-US" altLang="ja-JP" sz="1400"/>
              <a:t>AND</a:t>
            </a:r>
            <a:r>
              <a:rPr lang="ja-JP" altLang="en-US" sz="1400"/>
              <a:t>承認か</a:t>
            </a:r>
            <a:r>
              <a:rPr lang="en-US" altLang="ja-JP" sz="1400"/>
              <a:t>OR</a:t>
            </a:r>
            <a:r>
              <a:rPr lang="ja-JP" altLang="en-US" sz="1400"/>
              <a:t>承認を選択することが可能です</a:t>
            </a:r>
            <a:endParaRPr lang="en-US" altLang="ja-JP" sz="1400"/>
          </a:p>
          <a:p>
            <a:pPr>
              <a:spcBef>
                <a:spcPts val="0"/>
              </a:spcBef>
            </a:pPr>
            <a:r>
              <a:rPr lang="ja-JP" altLang="en-US" sz="1400"/>
              <a:t>　</a:t>
            </a:r>
            <a:r>
              <a:rPr lang="en-US" altLang="ja-JP" sz="1400"/>
              <a:t>AND</a:t>
            </a:r>
            <a:r>
              <a:rPr lang="ja-JP" altLang="en-US" sz="1400"/>
              <a:t>承認・・・該当プロジェクトの承認担当が全員承認して完了</a:t>
            </a:r>
            <a:endParaRPr lang="en-US" altLang="ja-JP" sz="1400"/>
          </a:p>
          <a:p>
            <a:pPr>
              <a:spcBef>
                <a:spcPts val="0"/>
              </a:spcBef>
            </a:pPr>
            <a:r>
              <a:rPr lang="ja-JP" altLang="en-US" sz="1400"/>
              <a:t>　</a:t>
            </a:r>
            <a:r>
              <a:rPr lang="en-US" altLang="ja-JP" sz="1400"/>
              <a:t>OR</a:t>
            </a:r>
            <a:r>
              <a:rPr lang="ja-JP" altLang="en-US" sz="1400"/>
              <a:t>承認  ・・・該当プロジェクトの承認担当の</a:t>
            </a:r>
            <a:r>
              <a:rPr lang="en-US" altLang="ja-JP" sz="1400"/>
              <a:t>1</a:t>
            </a:r>
            <a:r>
              <a:rPr lang="ja-JP" altLang="en-US" sz="1400"/>
              <a:t>人以上が承認して完了</a:t>
            </a:r>
            <a:endParaRPr lang="ja-JP" altLang="en-US" sz="1400"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Freeform 7"/>
          <p:cNvSpPr>
            <a:spLocks noEditPoints="1"/>
          </p:cNvSpPr>
          <p:nvPr/>
        </p:nvSpPr>
        <p:spPr bwMode="auto">
          <a:xfrm>
            <a:off x="728854" y="3691481"/>
            <a:ext cx="420470" cy="81160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8"/>
          <p:cNvSpPr>
            <a:spLocks noEditPoints="1"/>
          </p:cNvSpPr>
          <p:nvPr/>
        </p:nvSpPr>
        <p:spPr bwMode="auto">
          <a:xfrm>
            <a:off x="6818914" y="3704681"/>
            <a:ext cx="417630" cy="78061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 name="Freeform 23"/>
          <p:cNvSpPr>
            <a:spLocks noEditPoints="1"/>
          </p:cNvSpPr>
          <p:nvPr/>
        </p:nvSpPr>
        <p:spPr bwMode="auto">
          <a:xfrm>
            <a:off x="3780160" y="3704681"/>
            <a:ext cx="417630" cy="74773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3564" y="4449358"/>
            <a:ext cx="873037"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一般社員</a:t>
            </a:r>
          </a:p>
        </p:txBody>
      </p:sp>
      <p:sp>
        <p:nvSpPr>
          <p:cNvPr id="11" name="正方形/長方形 10"/>
          <p:cNvSpPr/>
          <p:nvPr/>
        </p:nvSpPr>
        <p:spPr>
          <a:xfrm>
            <a:off x="3188805" y="4448132"/>
            <a:ext cx="1657840"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000" dirty="0">
                <a:solidFill>
                  <a:schemeClr val="tx1"/>
                </a:solidFill>
              </a:rPr>
              <a:t>PM</a:t>
            </a:r>
            <a:r>
              <a:rPr kumimoji="1" lang="ja-JP" altLang="en-US" sz="1000" dirty="0">
                <a:solidFill>
                  <a:schemeClr val="tx1"/>
                </a:solidFill>
              </a:rPr>
              <a:t>社員（工数承認者）</a:t>
            </a:r>
          </a:p>
        </p:txBody>
      </p:sp>
      <p:sp>
        <p:nvSpPr>
          <p:cNvPr id="12" name="正方形/長方形 11"/>
          <p:cNvSpPr/>
          <p:nvPr/>
        </p:nvSpPr>
        <p:spPr>
          <a:xfrm>
            <a:off x="6318508" y="4449358"/>
            <a:ext cx="1368152"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部長（勤怠承認者）</a:t>
            </a:r>
          </a:p>
        </p:txBody>
      </p:sp>
      <p:sp>
        <p:nvSpPr>
          <p:cNvPr id="13" name="右矢印 12"/>
          <p:cNvSpPr/>
          <p:nvPr/>
        </p:nvSpPr>
        <p:spPr>
          <a:xfrm>
            <a:off x="19259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4825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055139" y="3990872"/>
            <a:ext cx="790878" cy="307777"/>
          </a:xfrm>
          <a:prstGeom prst="rect">
            <a:avLst/>
          </a:prstGeom>
          <a:noFill/>
        </p:spPr>
        <p:txBody>
          <a:bodyPr wrap="square" rtlCol="0">
            <a:spAutoFit/>
          </a:bodyPr>
          <a:lstStyle/>
          <a:p>
            <a:r>
              <a:rPr kumimoji="1" lang="ja-JP" altLang="en-US" sz="1400" dirty="0"/>
              <a:t>申請</a:t>
            </a:r>
          </a:p>
        </p:txBody>
      </p:sp>
      <p:sp>
        <p:nvSpPr>
          <p:cNvPr id="16" name="テキスト ボックス 15"/>
          <p:cNvSpPr txBox="1"/>
          <p:nvPr/>
        </p:nvSpPr>
        <p:spPr>
          <a:xfrm>
            <a:off x="5607094" y="3990872"/>
            <a:ext cx="790878" cy="307777"/>
          </a:xfrm>
          <a:prstGeom prst="rect">
            <a:avLst/>
          </a:prstGeom>
          <a:noFill/>
        </p:spPr>
        <p:txBody>
          <a:bodyPr wrap="square" rtlCol="0">
            <a:spAutoFit/>
          </a:bodyPr>
          <a:lstStyle/>
          <a:p>
            <a:r>
              <a:rPr kumimoji="1" lang="ja-JP" altLang="en-US" sz="1400" dirty="0"/>
              <a:t>承認</a:t>
            </a:r>
          </a:p>
        </p:txBody>
      </p:sp>
      <p:sp>
        <p:nvSpPr>
          <p:cNvPr id="17" name="円形吹き出し 16"/>
          <p:cNvSpPr/>
          <p:nvPr/>
        </p:nvSpPr>
        <p:spPr>
          <a:xfrm>
            <a:off x="4427984" y="3723878"/>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42713" y="3908150"/>
            <a:ext cx="946249" cy="430887"/>
          </a:xfrm>
          <a:prstGeom prst="rect">
            <a:avLst/>
          </a:prstGeom>
          <a:noFill/>
          <a:ln>
            <a:noFill/>
          </a:ln>
        </p:spPr>
        <p:txBody>
          <a:bodyPr wrap="square" rtlCol="0">
            <a:spAutoFit/>
          </a:bodyPr>
          <a:lstStyle/>
          <a:p>
            <a:pPr algn="ctr"/>
            <a:r>
              <a:rPr kumimoji="1" lang="ja-JP" altLang="en-US" sz="1100" dirty="0"/>
              <a:t>工数を確認して承認</a:t>
            </a:r>
          </a:p>
        </p:txBody>
      </p:sp>
      <p:sp>
        <p:nvSpPr>
          <p:cNvPr id="19" name="円形吹き出し 18"/>
          <p:cNvSpPr/>
          <p:nvPr/>
        </p:nvSpPr>
        <p:spPr>
          <a:xfrm>
            <a:off x="7481981" y="3735992"/>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396710" y="3920264"/>
            <a:ext cx="946249" cy="430887"/>
          </a:xfrm>
          <a:prstGeom prst="rect">
            <a:avLst/>
          </a:prstGeom>
          <a:noFill/>
          <a:ln>
            <a:noFill/>
          </a:ln>
        </p:spPr>
        <p:txBody>
          <a:bodyPr wrap="square" rtlCol="0">
            <a:spAutoFit/>
          </a:bodyPr>
          <a:lstStyle/>
          <a:p>
            <a:pPr algn="ctr"/>
            <a:r>
              <a:rPr lang="ja-JP" altLang="en-US" sz="1100" dirty="0"/>
              <a:t>勤怠</a:t>
            </a:r>
            <a:r>
              <a:rPr kumimoji="1" lang="ja-JP" altLang="en-US" sz="1100" dirty="0"/>
              <a:t>を確認して承認</a:t>
            </a:r>
          </a:p>
        </p:txBody>
      </p:sp>
      <p:sp>
        <p:nvSpPr>
          <p:cNvPr id="21" name="正方形/長方形 20"/>
          <p:cNvSpPr/>
          <p:nvPr/>
        </p:nvSpPr>
        <p:spPr>
          <a:xfrm>
            <a:off x="1765096" y="4319249"/>
            <a:ext cx="879245" cy="4513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t>勤務時間：９</a:t>
            </a:r>
            <a:r>
              <a:rPr kumimoji="1" lang="en-US" altLang="ja-JP" sz="800" dirty="0"/>
              <a:t>H</a:t>
            </a:r>
          </a:p>
          <a:p>
            <a:pPr algn="ctr"/>
            <a:r>
              <a:rPr lang="ja-JP" altLang="en-US" sz="800" dirty="0"/>
              <a:t>残業時間：１</a:t>
            </a:r>
            <a:r>
              <a:rPr lang="en-US" altLang="ja-JP" sz="800" dirty="0"/>
              <a:t>H</a:t>
            </a:r>
          </a:p>
          <a:p>
            <a:pPr algn="ctr"/>
            <a:r>
              <a:rPr kumimoji="1" lang="en-US" altLang="ja-JP" sz="800" dirty="0"/>
              <a:t>PJ</a:t>
            </a:r>
            <a:r>
              <a:rPr kumimoji="1" lang="ja-JP" altLang="en-US" sz="800" dirty="0"/>
              <a:t>工数：９</a:t>
            </a:r>
            <a:r>
              <a:rPr kumimoji="1" lang="en-US" altLang="ja-JP" sz="800" dirty="0"/>
              <a:t>H</a:t>
            </a:r>
          </a:p>
        </p:txBody>
      </p:sp>
    </p:spTree>
    <p:extLst>
      <p:ext uri="{BB962C8B-B14F-4D97-AF65-F5344CB8AC3E}">
        <p14:creationId xmlns:p14="http://schemas.microsoft.com/office/powerpoint/2010/main" val="278417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勤務計画</a:t>
            </a:r>
            <a:r>
              <a:rPr lang="en-US" altLang="ja-JP" dirty="0"/>
              <a:t>/</a:t>
            </a:r>
            <a:r>
              <a:rPr lang="ja-JP" altLang="en-US" dirty="0"/>
              <a:t>シフト管理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週または月に対し、承認者が一括で勤務の種類や休日、休暇を設定可能です</a:t>
            </a:r>
            <a:endParaRPr lang="en-US" altLang="ja-JP" dirty="0"/>
          </a:p>
          <a:p>
            <a:pPr>
              <a:spcBef>
                <a:spcPts val="0"/>
              </a:spcBef>
            </a:pPr>
            <a:r>
              <a:rPr lang="ja-JP" altLang="en-US" dirty="0"/>
              <a:t>基本的な勤務パターンに従った自動生成や取込にも対応しています</a:t>
            </a:r>
            <a:endParaRPr lang="en-US" altLang="ja-JP" dirty="0"/>
          </a:p>
          <a:p>
            <a:pPr>
              <a:spcBef>
                <a:spcPts val="0"/>
              </a:spcBef>
            </a:pPr>
            <a:r>
              <a:rPr lang="ja-JP" altLang="en-US" dirty="0"/>
              <a:t>登録した情報は勤務計画表・残業命令書としてエクセルで出力が可能となります</a:t>
            </a:r>
            <a:endParaRPr lang="en-US" altLang="ja-JP" dirty="0"/>
          </a:p>
          <a:p>
            <a:pPr>
              <a:spcBef>
                <a:spcPts val="0"/>
              </a:spcBef>
            </a:pPr>
            <a:r>
              <a:rPr lang="ja-JP" altLang="en-US" dirty="0"/>
              <a:t>また、</a:t>
            </a:r>
            <a:r>
              <a:rPr lang="en-US" altLang="ja-JP" dirty="0"/>
              <a:t>1</a:t>
            </a:r>
            <a:r>
              <a:rPr lang="ja-JP" altLang="en-US" dirty="0"/>
              <a:t>名毎に</a:t>
            </a:r>
            <a:r>
              <a:rPr lang="en-US" altLang="ja-JP" dirty="0"/>
              <a:t>1</a:t>
            </a:r>
            <a:r>
              <a:rPr lang="ja-JP" altLang="en-US" dirty="0"/>
              <a:t>年分の勤務計画を一括で入力する機能もございます</a:t>
            </a:r>
          </a:p>
        </p:txBody>
      </p:sp>
      <p:sp>
        <p:nvSpPr>
          <p:cNvPr id="6" name="タイトル 5"/>
          <p:cNvSpPr>
            <a:spLocks noGrp="1"/>
          </p:cNvSpPr>
          <p:nvPr>
            <p:ph type="title"/>
          </p:nvPr>
        </p:nvSpPr>
        <p:spPr/>
        <p:txBody>
          <a:bodyPr/>
          <a:lstStyle/>
          <a:p>
            <a:r>
              <a:rPr kumimoji="1" lang="ja-JP" altLang="en-US" dirty="0"/>
              <a:t>勤怠管理</a:t>
            </a:r>
          </a:p>
        </p:txBody>
      </p:sp>
      <p:sp>
        <p:nvSpPr>
          <p:cNvPr id="9" name="右矢印 8"/>
          <p:cNvSpPr/>
          <p:nvPr/>
        </p:nvSpPr>
        <p:spPr>
          <a:xfrm rot="10800000">
            <a:off x="6369864" y="2211711"/>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369864" y="3632159"/>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8187760" y="2652086"/>
            <a:ext cx="371017" cy="460683"/>
            <a:chOff x="1476375" y="3768725"/>
            <a:chExt cx="287338" cy="379413"/>
          </a:xfrm>
        </p:grpSpPr>
        <p:sp>
          <p:nvSpPr>
            <p:cNvPr id="12"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p:cNvGrpSpPr/>
          <p:nvPr/>
        </p:nvGrpSpPr>
        <p:grpSpPr>
          <a:xfrm>
            <a:off x="8187760" y="3718741"/>
            <a:ext cx="371017" cy="460683"/>
            <a:chOff x="1476375" y="3768725"/>
            <a:chExt cx="287338" cy="379413"/>
          </a:xfrm>
        </p:grpSpPr>
        <p:sp>
          <p:nvSpPr>
            <p:cNvPr id="1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 name="object 25">
            <a:extLst>
              <a:ext uri="{FF2B5EF4-FFF2-40B4-BE49-F238E27FC236}">
                <a16:creationId xmlns:a16="http://schemas.microsoft.com/office/drawing/2014/main" id="{814DC110-2DDC-4E32-8034-B4D99DF17F36}"/>
              </a:ext>
            </a:extLst>
          </p:cNvPr>
          <p:cNvSpPr txBox="1"/>
          <p:nvPr/>
        </p:nvSpPr>
        <p:spPr>
          <a:xfrm>
            <a:off x="6499454" y="2835424"/>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取込</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094286" y="40356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残業命令書</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5" name="object 25">
            <a:extLst>
              <a:ext uri="{FF2B5EF4-FFF2-40B4-BE49-F238E27FC236}">
                <a16:creationId xmlns:a16="http://schemas.microsoft.com/office/drawing/2014/main" id="{814DC110-2DDC-4E32-8034-B4D99DF17F36}"/>
              </a:ext>
            </a:extLst>
          </p:cNvPr>
          <p:cNvSpPr txBox="1"/>
          <p:nvPr/>
        </p:nvSpPr>
        <p:spPr>
          <a:xfrm>
            <a:off x="7085995" y="3678553"/>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勤務計画表</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67155" y="2397109"/>
            <a:ext cx="153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a:t>
            </a:r>
            <a:r>
              <a:rPr lang="en-US" altLang="ja-JP" sz="1400" spc="85" dirty="0">
                <a:latin typeface="メイリオ" panose="020B0604030504040204" pitchFamily="50" charset="-128"/>
                <a:ea typeface="メイリオ" panose="020B0604030504040204" pitchFamily="50" charset="-128"/>
                <a:cs typeface="Leelawadee UI"/>
              </a:rPr>
              <a:t>/</a:t>
            </a:r>
            <a:r>
              <a:rPr lang="ja-JP" altLang="en-US" sz="1400" spc="85" dirty="0">
                <a:latin typeface="メイリオ" panose="020B0604030504040204" pitchFamily="50" charset="-128"/>
                <a:ea typeface="メイリオ" panose="020B0604030504040204" pitchFamily="50" charset="-128"/>
                <a:cs typeface="Leelawadee UI"/>
              </a:rPr>
              <a:t>シフト</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27" name="図 26"/>
          <p:cNvPicPr>
            <a:picLocks noChangeAspect="1"/>
          </p:cNvPicPr>
          <p:nvPr/>
        </p:nvPicPr>
        <p:blipFill>
          <a:blip r:embed="rId2"/>
          <a:stretch>
            <a:fillRect/>
          </a:stretch>
        </p:blipFill>
        <p:spPr>
          <a:xfrm>
            <a:off x="467544" y="1968146"/>
            <a:ext cx="5717958" cy="2885451"/>
          </a:xfrm>
          <a:prstGeom prst="rect">
            <a:avLst/>
          </a:prstGeom>
          <a:ln>
            <a:solidFill>
              <a:schemeClr val="bg1">
                <a:lumMod val="65000"/>
              </a:schemeClr>
            </a:solidFill>
          </a:ln>
        </p:spPr>
      </p:pic>
      <p:sp>
        <p:nvSpPr>
          <p:cNvPr id="8" name="object 25">
            <a:extLst>
              <a:ext uri="{FF2B5EF4-FFF2-40B4-BE49-F238E27FC236}">
                <a16:creationId xmlns:a16="http://schemas.microsoft.com/office/drawing/2014/main" id="{814DC110-2DDC-4E32-8034-B4D99DF17F36}"/>
              </a:ext>
            </a:extLst>
          </p:cNvPr>
          <p:cNvSpPr txBox="1"/>
          <p:nvPr/>
        </p:nvSpPr>
        <p:spPr>
          <a:xfrm>
            <a:off x="467543" y="1968146"/>
            <a:ext cx="1692189" cy="182101"/>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　勤務計画画面イメージ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28" name="object 25">
            <a:extLst>
              <a:ext uri="{FF2B5EF4-FFF2-40B4-BE49-F238E27FC236}">
                <a16:creationId xmlns:a16="http://schemas.microsoft.com/office/drawing/2014/main" id="{0A75DC3E-C7BE-D9C9-9E5E-F9C2517B0C6C}"/>
              </a:ext>
            </a:extLst>
          </p:cNvPr>
          <p:cNvSpPr txBox="1"/>
          <p:nvPr/>
        </p:nvSpPr>
        <p:spPr>
          <a:xfrm>
            <a:off x="6499454" y="43063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出力</a:t>
            </a:r>
            <a:endParaRPr lang="en-US" altLang="ja-JP" sz="1400" spc="85" dirty="0">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91875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プレースホルダー 2"/>
          <p:cNvSpPr>
            <a:spLocks noGrp="1"/>
          </p:cNvSpPr>
          <p:nvPr>
            <p:ph type="body" sz="quarter" idx="14"/>
          </p:nvPr>
        </p:nvSpPr>
        <p:spPr>
          <a:xfrm>
            <a:off x="3167843" y="699542"/>
            <a:ext cx="5631095" cy="3727637"/>
          </a:xfrm>
        </p:spPr>
        <p:txBody>
          <a:bodyPr/>
          <a:lstStyle/>
          <a:p>
            <a:pPr>
              <a:lnSpc>
                <a:spcPts val="1800"/>
              </a:lnSpc>
              <a:spcBef>
                <a:spcPts val="600"/>
              </a:spcBef>
            </a:pPr>
            <a:r>
              <a:rPr lang="en-US" altLang="ja-JP" sz="2200" b="0" dirty="0">
                <a:solidFill>
                  <a:schemeClr val="accent1"/>
                </a:solidFill>
              </a:rPr>
              <a:t>01</a:t>
            </a:r>
          </a:p>
          <a:p>
            <a:pPr>
              <a:lnSpc>
                <a:spcPts val="1800"/>
              </a:lnSpc>
            </a:pPr>
            <a:r>
              <a:rPr lang="ja-JP" altLang="en-US" dirty="0"/>
              <a:t>システムフロー</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02</a:t>
            </a:r>
          </a:p>
          <a:p>
            <a:pPr>
              <a:lnSpc>
                <a:spcPts val="1800"/>
              </a:lnSpc>
            </a:pPr>
            <a:r>
              <a:rPr lang="ja-JP" altLang="en-US" dirty="0"/>
              <a:t>製品特長</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03</a:t>
            </a:r>
          </a:p>
          <a:p>
            <a:pPr>
              <a:lnSpc>
                <a:spcPts val="1800"/>
              </a:lnSpc>
            </a:pPr>
            <a:r>
              <a:rPr lang="ja-JP" altLang="en-US" dirty="0"/>
              <a:t>機能詳細</a:t>
            </a:r>
            <a:endParaRPr lang="en-US" altLang="ja-JP" dirty="0"/>
          </a:p>
          <a:p>
            <a:pPr>
              <a:lnSpc>
                <a:spcPts val="1800"/>
              </a:lnSpc>
            </a:pPr>
            <a:endParaRPr lang="en-US" altLang="ja-JP" dirty="0"/>
          </a:p>
          <a:p>
            <a:pPr>
              <a:lnSpc>
                <a:spcPts val="1800"/>
              </a:lnSpc>
              <a:spcBef>
                <a:spcPts val="600"/>
              </a:spcBef>
            </a:pPr>
            <a:r>
              <a:rPr lang="en-US" altLang="ja-JP" sz="2200" b="0" dirty="0">
                <a:solidFill>
                  <a:schemeClr val="accent1"/>
                </a:solidFill>
              </a:rPr>
              <a:t>04</a:t>
            </a:r>
          </a:p>
          <a:p>
            <a:pPr>
              <a:lnSpc>
                <a:spcPts val="1800"/>
              </a:lnSpc>
            </a:pP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lang="en-US" altLang="ja-JP" dirty="0"/>
          </a:p>
          <a:p>
            <a:pPr>
              <a:lnSpc>
                <a:spcPts val="1800"/>
              </a:lnSpc>
            </a:pPr>
            <a:endParaRPr lang="en-US" altLang="ja-JP" dirty="0"/>
          </a:p>
          <a:p>
            <a:pPr>
              <a:lnSpc>
                <a:spcPts val="1800"/>
              </a:lnSpc>
            </a:pPr>
            <a:r>
              <a:rPr lang="en-US" altLang="ja-JP" sz="2200" b="0" dirty="0">
                <a:solidFill>
                  <a:schemeClr val="accent1"/>
                </a:solidFill>
              </a:rPr>
              <a:t>05</a:t>
            </a:r>
          </a:p>
          <a:p>
            <a:pPr>
              <a:lnSpc>
                <a:spcPts val="1800"/>
              </a:lnSpc>
            </a:pPr>
            <a:r>
              <a:rPr lang="ja-JP" altLang="en-US" dirty="0"/>
              <a:t>データ連携について</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06</a:t>
            </a:r>
          </a:p>
          <a:p>
            <a:pPr>
              <a:lnSpc>
                <a:spcPts val="1800"/>
              </a:lnSpc>
            </a:pPr>
            <a:r>
              <a:rPr lang="en-US" altLang="ja-JP" dirty="0"/>
              <a:t>SuperStream-NX</a:t>
            </a:r>
            <a:r>
              <a:rPr lang="ja-JP" altLang="en-US" dirty="0"/>
              <a:t> 稼働環境</a:t>
            </a:r>
          </a:p>
          <a:p>
            <a:pPr>
              <a:lnSpc>
                <a:spcPts val="1800"/>
              </a:lnSpc>
            </a:pP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251618" y="2084477"/>
            <a:ext cx="4396387" cy="25572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勤務予定</a:t>
            </a:r>
            <a:r>
              <a:rPr lang="en-US" altLang="ja-JP" dirty="0"/>
              <a:t>/</a:t>
            </a:r>
            <a:r>
              <a:rPr lang="ja-JP" altLang="en-US" dirty="0"/>
              <a:t>承認</a:t>
            </a:r>
          </a:p>
        </p:txBody>
      </p:sp>
      <p:sp>
        <p:nvSpPr>
          <p:cNvPr id="5" name="テキスト プレースホルダー 4"/>
          <p:cNvSpPr>
            <a:spLocks noGrp="1"/>
          </p:cNvSpPr>
          <p:nvPr>
            <p:ph type="body" sz="quarter" idx="17"/>
          </p:nvPr>
        </p:nvSpPr>
        <p:spPr/>
        <p:txBody>
          <a:bodyPr/>
          <a:lstStyle/>
          <a:p>
            <a:r>
              <a:rPr lang="ja-JP" altLang="en-US" dirty="0"/>
              <a:t>承認者が立てた計画に対して、各個人が勤務予定（休暇や残業）を登録</a:t>
            </a:r>
            <a:r>
              <a:rPr lang="en-US" altLang="ja-JP" dirty="0"/>
              <a:t>/</a:t>
            </a:r>
            <a:r>
              <a:rPr lang="ja-JP" altLang="en-US" dirty="0"/>
              <a:t>申請することが可能です。予定の登録は日毎以外に一括登録にも対応し、承認については一覧・日毎・社員毎等、業務に応じた承認運用が可能です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9" name="object 25">
            <a:extLst>
              <a:ext uri="{FF2B5EF4-FFF2-40B4-BE49-F238E27FC236}">
                <a16:creationId xmlns:a16="http://schemas.microsoft.com/office/drawing/2014/main" id="{814DC110-2DDC-4E32-8034-B4D99DF17F36}"/>
              </a:ext>
            </a:extLst>
          </p:cNvPr>
          <p:cNvSpPr txBox="1"/>
          <p:nvPr/>
        </p:nvSpPr>
        <p:spPr>
          <a:xfrm>
            <a:off x="366410" y="1875895"/>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予定申請一括入力画面イメージ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814DC110-2DDC-4E32-8034-B4D99DF17F36}"/>
              </a:ext>
            </a:extLst>
          </p:cNvPr>
          <p:cNvSpPr txBox="1"/>
          <p:nvPr/>
        </p:nvSpPr>
        <p:spPr>
          <a:xfrm>
            <a:off x="6383293" y="2527198"/>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勤務予定承認（日毎）画面イメージ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pic>
        <p:nvPicPr>
          <p:cNvPr id="12" name="図 11"/>
          <p:cNvPicPr>
            <a:picLocks noChangeAspect="1"/>
          </p:cNvPicPr>
          <p:nvPr/>
        </p:nvPicPr>
        <p:blipFill>
          <a:blip r:embed="rId3"/>
          <a:stretch>
            <a:fillRect/>
          </a:stretch>
        </p:blipFill>
        <p:spPr>
          <a:xfrm>
            <a:off x="3779912" y="2751770"/>
            <a:ext cx="5206762" cy="2131265"/>
          </a:xfrm>
          <a:prstGeom prst="rect">
            <a:avLst/>
          </a:prstGeom>
          <a:ln>
            <a:solidFill>
              <a:schemeClr val="bg1">
                <a:lumMod val="65000"/>
              </a:schemeClr>
            </a:solidFill>
          </a:ln>
        </p:spPr>
      </p:pic>
    </p:spTree>
    <p:extLst>
      <p:ext uri="{BB962C8B-B14F-4D97-AF65-F5344CB8AC3E}">
        <p14:creationId xmlns:p14="http://schemas.microsoft.com/office/powerpoint/2010/main" val="140757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2E69263D-AE22-3B89-D94D-578299B9ECAC}"/>
              </a:ext>
            </a:extLst>
          </p:cNvPr>
          <p:cNvPicPr>
            <a:picLocks noChangeAspect="1"/>
          </p:cNvPicPr>
          <p:nvPr/>
        </p:nvPicPr>
        <p:blipFill>
          <a:blip r:embed="rId2"/>
          <a:stretch>
            <a:fillRect/>
          </a:stretch>
        </p:blipFill>
        <p:spPr>
          <a:xfrm>
            <a:off x="2941397" y="1794113"/>
            <a:ext cx="2957382" cy="3287338"/>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勤務申請入力</a:t>
            </a:r>
            <a:r>
              <a:rPr lang="en-US" altLang="ja-JP" dirty="0"/>
              <a:t>/</a:t>
            </a:r>
            <a:r>
              <a:rPr lang="ja-JP" altLang="en-US" dirty="0"/>
              <a:t>実績申請（日次）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感覚で使えることを想定した設計で、日々の登録業務をより簡易にいたします</a:t>
            </a:r>
            <a:endParaRPr lang="en-US" altLang="ja-JP" dirty="0"/>
          </a:p>
          <a:p>
            <a:pPr>
              <a:spcBef>
                <a:spcPts val="0"/>
              </a:spcBef>
            </a:pPr>
            <a:r>
              <a:rPr lang="en-US" altLang="ja-JP" dirty="0"/>
              <a:t>1</a:t>
            </a:r>
            <a:r>
              <a:rPr lang="ja-JP" altLang="en-US" dirty="0"/>
              <a:t>つの画面で各種申請行為を併せて行うことが可能で効率的な運用を実現します</a:t>
            </a:r>
            <a:endParaRPr lang="en-US" altLang="ja-JP" dirty="0"/>
          </a:p>
          <a:p>
            <a:pPr>
              <a:spcBef>
                <a:spcPts val="0"/>
              </a:spcBef>
            </a:pPr>
            <a:r>
              <a:rPr lang="ja-JP" altLang="en-US" dirty="0"/>
              <a:t>また、複数日の実績を一括で入力することも可能です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角丸四角形 7"/>
          <p:cNvSpPr/>
          <p:nvPr/>
        </p:nvSpPr>
        <p:spPr>
          <a:xfrm>
            <a:off x="3187074" y="2453914"/>
            <a:ext cx="971111" cy="61928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4377229" y="2426537"/>
            <a:ext cx="1529832" cy="5452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4369241" y="4371950"/>
            <a:ext cx="1529832" cy="496001"/>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37705" y="1973203"/>
            <a:ext cx="2296433"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28178" y="3541370"/>
            <a:ext cx="2310220" cy="12626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6216148" y="1929968"/>
            <a:ext cx="2357967" cy="121061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6216148" y="3541370"/>
            <a:ext cx="2357965" cy="1469172"/>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955129" y="1786892"/>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カレンダー</a:t>
            </a:r>
          </a:p>
        </p:txBody>
      </p:sp>
      <p:sp>
        <p:nvSpPr>
          <p:cNvPr id="20" name="角丸四角形 19"/>
          <p:cNvSpPr/>
          <p:nvPr/>
        </p:nvSpPr>
        <p:spPr>
          <a:xfrm>
            <a:off x="6664163" y="336383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コメント欄</a:t>
            </a:r>
          </a:p>
        </p:txBody>
      </p:sp>
      <p:sp>
        <p:nvSpPr>
          <p:cNvPr id="21" name="角丸四角形 20"/>
          <p:cNvSpPr/>
          <p:nvPr/>
        </p:nvSpPr>
        <p:spPr>
          <a:xfrm>
            <a:off x="6591112" y="174365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各種申請</a:t>
            </a:r>
          </a:p>
        </p:txBody>
      </p:sp>
      <p:sp>
        <p:nvSpPr>
          <p:cNvPr id="22" name="角丸四角形 21"/>
          <p:cNvSpPr/>
          <p:nvPr/>
        </p:nvSpPr>
        <p:spPr>
          <a:xfrm>
            <a:off x="890017" y="3363838"/>
            <a:ext cx="1518381" cy="2504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稼働状況</a:t>
            </a:r>
          </a:p>
        </p:txBody>
      </p:sp>
      <p:sp>
        <p:nvSpPr>
          <p:cNvPr id="23" name="テキスト ボックス 22"/>
          <p:cNvSpPr txBox="1"/>
          <p:nvPr/>
        </p:nvSpPr>
        <p:spPr>
          <a:xfrm>
            <a:off x="1748097" y="2295622"/>
            <a:ext cx="1065010" cy="600164"/>
          </a:xfrm>
          <a:prstGeom prst="rect">
            <a:avLst/>
          </a:prstGeom>
          <a:noFill/>
        </p:spPr>
        <p:txBody>
          <a:bodyPr wrap="square" rtlCol="0">
            <a:spAutoFit/>
          </a:bodyPr>
          <a:lstStyle/>
          <a:p>
            <a:r>
              <a:rPr kumimoji="1" lang="ja-JP" altLang="en-US" sz="1100" dirty="0"/>
              <a:t>未入力</a:t>
            </a:r>
            <a:r>
              <a:rPr kumimoji="1" lang="en-US" altLang="ja-JP" sz="1100" dirty="0"/>
              <a:t>/</a:t>
            </a:r>
          </a:p>
          <a:p>
            <a:r>
              <a:rPr kumimoji="1" lang="ja-JP" altLang="en-US" sz="1100" dirty="0"/>
              <a:t>承認完了等を視覚的に確認</a:t>
            </a:r>
          </a:p>
        </p:txBody>
      </p:sp>
      <p:sp>
        <p:nvSpPr>
          <p:cNvPr id="24" name="テキスト ボックス 23"/>
          <p:cNvSpPr txBox="1"/>
          <p:nvPr/>
        </p:nvSpPr>
        <p:spPr>
          <a:xfrm>
            <a:off x="522415" y="4371950"/>
            <a:ext cx="2282027" cy="430887"/>
          </a:xfrm>
          <a:prstGeom prst="rect">
            <a:avLst/>
          </a:prstGeom>
          <a:noFill/>
        </p:spPr>
        <p:txBody>
          <a:bodyPr wrap="square" rtlCol="0">
            <a:spAutoFit/>
          </a:bodyPr>
          <a:lstStyle/>
          <a:p>
            <a:pPr algn="ctr"/>
            <a:r>
              <a:rPr kumimoji="1" lang="ja-JP" altLang="en-US" sz="1100" dirty="0"/>
              <a:t>日々の登録時でも月の稼働状況をリアルタイムでチェック</a:t>
            </a:r>
          </a:p>
        </p:txBody>
      </p:sp>
      <p:sp>
        <p:nvSpPr>
          <p:cNvPr id="25" name="テキスト ボックス 24"/>
          <p:cNvSpPr txBox="1"/>
          <p:nvPr/>
        </p:nvSpPr>
        <p:spPr>
          <a:xfrm>
            <a:off x="6293073" y="2252388"/>
            <a:ext cx="1065010" cy="600164"/>
          </a:xfrm>
          <a:prstGeom prst="rect">
            <a:avLst/>
          </a:prstGeom>
          <a:noFill/>
        </p:spPr>
        <p:txBody>
          <a:bodyPr wrap="square" rtlCol="0">
            <a:spAutoFit/>
          </a:bodyPr>
          <a:lstStyle/>
          <a:p>
            <a:r>
              <a:rPr kumimoji="1" lang="ja-JP" altLang="en-US" sz="1100" dirty="0"/>
              <a:t>有給</a:t>
            </a:r>
            <a:r>
              <a:rPr kumimoji="1" lang="en-US" altLang="ja-JP" sz="1100" dirty="0"/>
              <a:t>/</a:t>
            </a:r>
          </a:p>
          <a:p>
            <a:r>
              <a:rPr kumimoji="1" lang="ja-JP" altLang="en-US" sz="1100" dirty="0"/>
              <a:t>特別休暇</a:t>
            </a:r>
            <a:r>
              <a:rPr kumimoji="1" lang="en-US" altLang="ja-JP" sz="1100" dirty="0"/>
              <a:t>/</a:t>
            </a:r>
          </a:p>
          <a:p>
            <a:r>
              <a:rPr kumimoji="1" lang="ja-JP" altLang="en-US" sz="1100" dirty="0"/>
              <a:t>振休</a:t>
            </a:r>
            <a:r>
              <a:rPr kumimoji="1" lang="en-US" altLang="ja-JP" sz="1100" dirty="0"/>
              <a:t>/</a:t>
            </a:r>
            <a:r>
              <a:rPr kumimoji="1" lang="ja-JP" altLang="en-US" sz="1100" dirty="0"/>
              <a:t>代休</a:t>
            </a:r>
          </a:p>
        </p:txBody>
      </p:sp>
      <p:sp>
        <p:nvSpPr>
          <p:cNvPr id="26" name="テキスト ボックス 25"/>
          <p:cNvSpPr txBox="1"/>
          <p:nvPr/>
        </p:nvSpPr>
        <p:spPr>
          <a:xfrm>
            <a:off x="6431779" y="4410378"/>
            <a:ext cx="1992650" cy="600164"/>
          </a:xfrm>
          <a:prstGeom prst="rect">
            <a:avLst/>
          </a:prstGeom>
          <a:noFill/>
        </p:spPr>
        <p:txBody>
          <a:bodyPr wrap="square" rtlCol="0">
            <a:spAutoFit/>
          </a:bodyPr>
          <a:lstStyle/>
          <a:p>
            <a:r>
              <a:rPr kumimoji="1" lang="ja-JP" altLang="en-US" sz="1100" dirty="0"/>
              <a:t>残業</a:t>
            </a:r>
            <a:r>
              <a:rPr kumimoji="1" lang="en-US" altLang="ja-JP" sz="1100" dirty="0"/>
              <a:t>/</a:t>
            </a:r>
            <a:r>
              <a:rPr kumimoji="1" lang="ja-JP" altLang="en-US" sz="1100" dirty="0"/>
              <a:t>遅刻・早退</a:t>
            </a:r>
            <a:r>
              <a:rPr kumimoji="1" lang="en-US" altLang="ja-JP" sz="1100" dirty="0"/>
              <a:t>/</a:t>
            </a:r>
            <a:r>
              <a:rPr kumimoji="1" lang="ja-JP" altLang="en-US" sz="1100" dirty="0"/>
              <a:t>休暇理由等、</a:t>
            </a:r>
            <a:endParaRPr kumimoji="1" lang="en-US" altLang="ja-JP" sz="1100" dirty="0"/>
          </a:p>
          <a:p>
            <a:r>
              <a:rPr kumimoji="1" lang="ja-JP" altLang="en-US" sz="1100" dirty="0"/>
              <a:t>必要に応じてコメント登録</a:t>
            </a:r>
            <a:endParaRPr kumimoji="1" lang="en-US" altLang="ja-JP" sz="1100" dirty="0"/>
          </a:p>
          <a:p>
            <a:r>
              <a:rPr lang="ja-JP" altLang="en-US" sz="1100" dirty="0"/>
              <a:t>条件による</a:t>
            </a:r>
            <a:r>
              <a:rPr lang="ja-JP" altLang="en-US" sz="1100" dirty="0">
                <a:solidFill>
                  <a:srgbClr val="FF0000"/>
                </a:solidFill>
              </a:rPr>
              <a:t>必須化</a:t>
            </a:r>
            <a:r>
              <a:rPr lang="ja-JP" altLang="en-US" sz="1100" dirty="0"/>
              <a:t>も可能</a:t>
            </a:r>
            <a:endParaRPr kumimoji="1" lang="ja-JP" altLang="en-US" sz="1100" dirty="0"/>
          </a:p>
        </p:txBody>
      </p:sp>
      <p:cxnSp>
        <p:nvCxnSpPr>
          <p:cNvPr id="27" name="直線矢印コネクタ 26"/>
          <p:cNvCxnSpPr>
            <a:cxnSpLocks/>
          </p:cNvCxnSpPr>
          <p:nvPr/>
        </p:nvCxnSpPr>
        <p:spPr>
          <a:xfrm flipH="1" flipV="1">
            <a:off x="2582797" y="2295622"/>
            <a:ext cx="604277" cy="4551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899073" y="4446809"/>
            <a:ext cx="449387" cy="13893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cxnSpLocks/>
            <a:stCxn id="14" idx="1"/>
          </p:cNvCxnSpPr>
          <p:nvPr/>
        </p:nvCxnSpPr>
        <p:spPr>
          <a:xfrm flipH="1" flipV="1">
            <a:off x="2562972" y="3837230"/>
            <a:ext cx="378131" cy="1042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a:stCxn id="9" idx="3"/>
          </p:cNvCxnSpPr>
          <p:nvPr/>
        </p:nvCxnSpPr>
        <p:spPr>
          <a:xfrm flipV="1">
            <a:off x="5907061" y="2544158"/>
            <a:ext cx="504230" cy="1549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3"/>
          <a:stretch>
            <a:fillRect/>
          </a:stretch>
        </p:blipFill>
        <p:spPr>
          <a:xfrm>
            <a:off x="509327" y="2162411"/>
            <a:ext cx="1250715" cy="924653"/>
          </a:xfrm>
          <a:prstGeom prst="rect">
            <a:avLst/>
          </a:prstGeom>
          <a:ln>
            <a:solidFill>
              <a:schemeClr val="bg1">
                <a:lumMod val="65000"/>
              </a:schemeClr>
            </a:solidFill>
          </a:ln>
        </p:spPr>
      </p:pic>
      <p:pic>
        <p:nvPicPr>
          <p:cNvPr id="38" name="図 37"/>
          <p:cNvPicPr>
            <a:picLocks noChangeAspect="1"/>
          </p:cNvPicPr>
          <p:nvPr/>
        </p:nvPicPr>
        <p:blipFill>
          <a:blip r:embed="rId4"/>
          <a:stretch>
            <a:fillRect/>
          </a:stretch>
        </p:blipFill>
        <p:spPr>
          <a:xfrm>
            <a:off x="832353" y="3673253"/>
            <a:ext cx="1486891" cy="704805"/>
          </a:xfrm>
          <a:prstGeom prst="rect">
            <a:avLst/>
          </a:prstGeom>
          <a:ln>
            <a:solidFill>
              <a:schemeClr val="bg1">
                <a:lumMod val="65000"/>
              </a:schemeClr>
            </a:solidFill>
          </a:ln>
        </p:spPr>
      </p:pic>
      <p:sp>
        <p:nvSpPr>
          <p:cNvPr id="14" name="角丸四角形 7">
            <a:extLst>
              <a:ext uri="{FF2B5EF4-FFF2-40B4-BE49-F238E27FC236}">
                <a16:creationId xmlns:a16="http://schemas.microsoft.com/office/drawing/2014/main" id="{80AA586B-9FEC-B8FA-6DC8-34BFF9937F93}"/>
              </a:ext>
            </a:extLst>
          </p:cNvPr>
          <p:cNvSpPr/>
          <p:nvPr/>
        </p:nvSpPr>
        <p:spPr>
          <a:xfrm>
            <a:off x="2941103" y="3567051"/>
            <a:ext cx="1057447" cy="74893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9" name="図 38">
            <a:extLst>
              <a:ext uri="{FF2B5EF4-FFF2-40B4-BE49-F238E27FC236}">
                <a16:creationId xmlns:a16="http://schemas.microsoft.com/office/drawing/2014/main" id="{EDB9B947-42C8-B3E1-44B5-C09000B5E346}"/>
              </a:ext>
            </a:extLst>
          </p:cNvPr>
          <p:cNvPicPr>
            <a:picLocks noChangeAspect="1"/>
          </p:cNvPicPr>
          <p:nvPr/>
        </p:nvPicPr>
        <p:blipFill>
          <a:blip r:embed="rId5"/>
          <a:stretch>
            <a:fillRect/>
          </a:stretch>
        </p:blipFill>
        <p:spPr>
          <a:xfrm>
            <a:off x="7052876" y="2204969"/>
            <a:ext cx="1461934" cy="781470"/>
          </a:xfrm>
          <a:prstGeom prst="rect">
            <a:avLst/>
          </a:prstGeom>
          <a:ln>
            <a:solidFill>
              <a:schemeClr val="bg1">
                <a:lumMod val="65000"/>
              </a:schemeClr>
            </a:solidFill>
          </a:ln>
        </p:spPr>
      </p:pic>
      <p:pic>
        <p:nvPicPr>
          <p:cNvPr id="45" name="図 44">
            <a:extLst>
              <a:ext uri="{FF2B5EF4-FFF2-40B4-BE49-F238E27FC236}">
                <a16:creationId xmlns:a16="http://schemas.microsoft.com/office/drawing/2014/main" id="{B1117ED1-D42A-3704-AA07-66E634B6D53A}"/>
              </a:ext>
            </a:extLst>
          </p:cNvPr>
          <p:cNvPicPr>
            <a:picLocks noChangeAspect="1"/>
          </p:cNvPicPr>
          <p:nvPr/>
        </p:nvPicPr>
        <p:blipFill>
          <a:blip r:embed="rId6"/>
          <a:srcRect b="3618"/>
          <a:stretch/>
        </p:blipFill>
        <p:spPr>
          <a:xfrm>
            <a:off x="6508834" y="3678082"/>
            <a:ext cx="1838541" cy="732296"/>
          </a:xfrm>
          <a:prstGeom prst="rect">
            <a:avLst/>
          </a:prstGeom>
          <a:ln>
            <a:solidFill>
              <a:schemeClr val="bg1">
                <a:lumMod val="65000"/>
              </a:schemeClr>
            </a:solidFill>
          </a:ln>
        </p:spPr>
      </p:pic>
    </p:spTree>
    <p:extLst>
      <p:ext uri="{BB962C8B-B14F-4D97-AF65-F5344CB8AC3E}">
        <p14:creationId xmlns:p14="http://schemas.microsoft.com/office/powerpoint/2010/main" val="344441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a:stretch>
            <a:fillRect/>
          </a:stretch>
        </p:blipFill>
        <p:spPr>
          <a:xfrm>
            <a:off x="5908094" y="1833131"/>
            <a:ext cx="1516716" cy="949337"/>
          </a:xfrm>
          <a:prstGeom prst="rect">
            <a:avLst/>
          </a:prstGeom>
          <a:ln>
            <a:solidFill>
              <a:schemeClr val="bg1">
                <a:lumMod val="65000"/>
              </a:schemeClr>
            </a:solidFill>
          </a:ln>
        </p:spPr>
      </p:pic>
      <p:pic>
        <p:nvPicPr>
          <p:cNvPr id="32" name="図 31"/>
          <p:cNvPicPr>
            <a:picLocks noChangeAspect="1"/>
          </p:cNvPicPr>
          <p:nvPr/>
        </p:nvPicPr>
        <p:blipFill rotWithShape="1">
          <a:blip r:embed="rId3"/>
          <a:srcRect r="1701"/>
          <a:stretch/>
        </p:blipFill>
        <p:spPr>
          <a:xfrm>
            <a:off x="151670" y="1918101"/>
            <a:ext cx="5514840" cy="2551464"/>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勤務申請状況一覧</a:t>
            </a:r>
            <a:r>
              <a:rPr lang="en-US" altLang="ja-JP" dirty="0"/>
              <a:t>/</a:t>
            </a:r>
            <a:r>
              <a:rPr lang="ja-JP" altLang="en-US" dirty="0"/>
              <a:t>勤務状況一覧（月次）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日々登録された勤務情報はリアルタイムに反映します</a:t>
            </a:r>
            <a:endParaRPr lang="en-US" altLang="ja-JP" dirty="0"/>
          </a:p>
          <a:p>
            <a:pPr>
              <a:spcBef>
                <a:spcPts val="0"/>
              </a:spcBef>
            </a:pPr>
            <a:r>
              <a:rPr lang="ja-JP" altLang="en-US" dirty="0"/>
              <a:t>勤務時間インターバル等、規則違反に対する勤務情報もすぐに確認が可能です</a:t>
            </a:r>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10E90585-83F2-4A66-B6AB-998C07BA3E71}"/>
              </a:ext>
            </a:extLst>
          </p:cNvPr>
          <p:cNvSpPr txBox="1"/>
          <p:nvPr/>
        </p:nvSpPr>
        <p:spPr>
          <a:xfrm>
            <a:off x="476038" y="167165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勤務状況一覧画面イメージ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4">
            <a:extLst>
              <a:ext uri="{FF2B5EF4-FFF2-40B4-BE49-F238E27FC236}">
                <a16:creationId xmlns:a16="http://schemas.microsoft.com/office/drawing/2014/main" id="{C5217FF0-EB1D-4807-BD30-E2A7BD4D72AC}"/>
              </a:ext>
            </a:extLst>
          </p:cNvPr>
          <p:cNvSpPr/>
          <p:nvPr/>
        </p:nvSpPr>
        <p:spPr>
          <a:xfrm>
            <a:off x="5802798" y="1671650"/>
            <a:ext cx="1030524" cy="174407"/>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noFill/>
        </p:spPr>
        <p:txBody>
          <a:bodyPr wrap="square" lIns="0" tIns="0" rIns="0" bIns="0" rtlCol="0" anchor="ctr"/>
          <a:lstStyle/>
          <a:p>
            <a:pPr algn="ctr"/>
            <a:r>
              <a:rPr lang="ja-JP" altLang="en-US" sz="1050" dirty="0">
                <a:latin typeface="メイリオ" panose="020B0604030504040204" pitchFamily="50" charset="-128"/>
                <a:ea typeface="メイリオ" panose="020B0604030504040204" pitchFamily="50" charset="-128"/>
              </a:rPr>
              <a:t>表示形式指定</a:t>
            </a:r>
            <a:endParaRPr sz="1050" dirty="0">
              <a:latin typeface="メイリオ" panose="020B0604030504040204" pitchFamily="50" charset="-128"/>
              <a:ea typeface="メイリオ" panose="020B0604030504040204" pitchFamily="50" charset="-128"/>
            </a:endParaRPr>
          </a:p>
        </p:txBody>
      </p:sp>
      <p:sp>
        <p:nvSpPr>
          <p:cNvPr id="11" name="object 2">
            <a:extLst>
              <a:ext uri="{FF2B5EF4-FFF2-40B4-BE49-F238E27FC236}">
                <a16:creationId xmlns:a16="http://schemas.microsoft.com/office/drawing/2014/main" id="{AA075142-0CE2-4250-A4F5-F94F8BCC98D7}"/>
              </a:ext>
            </a:extLst>
          </p:cNvPr>
          <p:cNvSpPr/>
          <p:nvPr/>
        </p:nvSpPr>
        <p:spPr>
          <a:xfrm>
            <a:off x="7520475" y="1883687"/>
            <a:ext cx="1408009" cy="590746"/>
          </a:xfrm>
          <a:prstGeom prst="wedgeRoundRectCallout">
            <a:avLst>
              <a:gd name="adj1" fmla="val -69594"/>
              <a:gd name="adj2" fmla="val -170"/>
              <a:gd name="adj3" fmla="val 16667"/>
            </a:avLst>
          </a:prstGeom>
          <a:solidFill>
            <a:srgbClr val="FFC000"/>
          </a:solidFill>
          <a:ln w="25400">
            <a:noFill/>
          </a:ln>
        </p:spPr>
        <p:txBody>
          <a:bodyPr wrap="square" lIns="0" tIns="0" rIns="0" bIns="0" rtlCol="0" anchor="ctr"/>
          <a:lstStyle/>
          <a:p>
            <a:r>
              <a:rPr lang="ja-JP" altLang="en-US" sz="1100" dirty="0">
                <a:latin typeface="メイリオ" panose="020B0604030504040204" pitchFamily="50" charset="-128"/>
                <a:ea typeface="メイリオ" panose="020B0604030504040204" pitchFamily="50" charset="-128"/>
              </a:rPr>
              <a:t>・リスト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グラフ形式</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・予実対比</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・所定外</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法定外</a:t>
            </a:r>
            <a:endParaRPr lang="en-US" altLang="ja-JP" sz="11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5882522" y="2923482"/>
            <a:ext cx="2357965" cy="124564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6330537" y="2803482"/>
            <a:ext cx="1461934" cy="2313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状況表示</a:t>
            </a:r>
          </a:p>
        </p:txBody>
      </p:sp>
      <p:sp>
        <p:nvSpPr>
          <p:cNvPr id="14" name="テキスト ボックス 13"/>
          <p:cNvSpPr txBox="1"/>
          <p:nvPr/>
        </p:nvSpPr>
        <p:spPr>
          <a:xfrm>
            <a:off x="5905171" y="3631574"/>
            <a:ext cx="2429805" cy="577081"/>
          </a:xfrm>
          <a:prstGeom prst="rect">
            <a:avLst/>
          </a:prstGeom>
          <a:noFill/>
        </p:spPr>
        <p:txBody>
          <a:bodyPr wrap="square" rtlCol="0">
            <a:spAutoFit/>
          </a:bodyPr>
          <a:lstStyle/>
          <a:p>
            <a:r>
              <a:rPr kumimoji="1" lang="ja-JP" altLang="en-US" sz="1050" dirty="0"/>
              <a:t>イレギュラーチェック・承認却下等、異常が出ているものは警告表示</a:t>
            </a:r>
            <a:endParaRPr kumimoji="1" lang="en-US" altLang="ja-JP" sz="1050" dirty="0"/>
          </a:p>
          <a:p>
            <a:r>
              <a:rPr kumimoji="1" lang="ja-JP" altLang="en-US" sz="1050" dirty="0"/>
              <a:t>ボタン押下で内容を表示</a:t>
            </a:r>
          </a:p>
        </p:txBody>
      </p:sp>
      <p:cxnSp>
        <p:nvCxnSpPr>
          <p:cNvPr id="15" name="直線矢印コネクタ 14"/>
          <p:cNvCxnSpPr/>
          <p:nvPr/>
        </p:nvCxnSpPr>
        <p:spPr>
          <a:xfrm>
            <a:off x="974180" y="3358860"/>
            <a:ext cx="4903551" cy="928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92062" y="3134013"/>
            <a:ext cx="284899" cy="63544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右矢印 17"/>
          <p:cNvSpPr/>
          <p:nvPr/>
        </p:nvSpPr>
        <p:spPr>
          <a:xfrm>
            <a:off x="5905171" y="4351654"/>
            <a:ext cx="613455" cy="3800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7584611" y="4251887"/>
            <a:ext cx="399026" cy="530869"/>
            <a:chOff x="1476375" y="3768725"/>
            <a:chExt cx="287338" cy="379413"/>
          </a:xfrm>
        </p:grpSpPr>
        <p:sp>
          <p:nvSpPr>
            <p:cNvPr id="20"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 name="object 25">
            <a:extLst>
              <a:ext uri="{FF2B5EF4-FFF2-40B4-BE49-F238E27FC236}">
                <a16:creationId xmlns:a16="http://schemas.microsoft.com/office/drawing/2014/main" id="{814DC110-2DDC-4E32-8034-B4D99DF17F36}"/>
              </a:ext>
            </a:extLst>
          </p:cNvPr>
          <p:cNvSpPr txBox="1"/>
          <p:nvPr/>
        </p:nvSpPr>
        <p:spPr>
          <a:xfrm>
            <a:off x="6546202" y="4446222"/>
            <a:ext cx="115437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勤務報告書</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4"/>
          <a:stretch>
            <a:fillRect/>
          </a:stretch>
        </p:blipFill>
        <p:spPr>
          <a:xfrm>
            <a:off x="6518626" y="3070887"/>
            <a:ext cx="1145349" cy="575946"/>
          </a:xfrm>
          <a:prstGeom prst="rect">
            <a:avLst/>
          </a:prstGeom>
          <a:ln>
            <a:solidFill>
              <a:schemeClr val="bg1">
                <a:lumMod val="65000"/>
              </a:schemeClr>
            </a:solidFill>
          </a:ln>
        </p:spPr>
      </p:pic>
    </p:spTree>
    <p:extLst>
      <p:ext uri="{BB962C8B-B14F-4D97-AF65-F5344CB8AC3E}">
        <p14:creationId xmlns:p14="http://schemas.microsoft.com/office/powerpoint/2010/main" val="6354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2"/>
          <a:stretch>
            <a:fillRect/>
          </a:stretch>
        </p:blipFill>
        <p:spPr>
          <a:xfrm>
            <a:off x="2287906" y="1865043"/>
            <a:ext cx="3938282" cy="309915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勤務実績承認</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表示形式で指定された条件の情報を検索。一括承認対応に加え、</a:t>
            </a:r>
            <a:endParaRPr lang="en-US" altLang="ja-JP" dirty="0"/>
          </a:p>
          <a:p>
            <a:pPr>
              <a:spcBef>
                <a:spcPts val="0"/>
              </a:spcBef>
            </a:pPr>
            <a:r>
              <a:rPr lang="ja-JP" altLang="en-US" dirty="0"/>
              <a:t>日々の勤務実績から打刻場所の確認・勤務違反日についてはすぐに確認が可能です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ECC35BC9-F9A7-4412-ABB7-0E205E53A5E9}"/>
              </a:ext>
            </a:extLst>
          </p:cNvPr>
          <p:cNvSpPr txBox="1"/>
          <p:nvPr/>
        </p:nvSpPr>
        <p:spPr>
          <a:xfrm>
            <a:off x="1799692" y="159077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rPr>
              <a:t>勤務実績承認画面イメージ</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個人毎</a:t>
            </a:r>
            <a:r>
              <a:rPr lang="en-US" altLang="ja-JP" sz="1050" dirty="0">
                <a:latin typeface="メイリオ" panose="020B0604030504040204" pitchFamily="50" charset="-128"/>
                <a:ea typeface="メイリオ" panose="020B0604030504040204" pitchFamily="50" charset="-128"/>
              </a:rPr>
              <a:t>)</a:t>
            </a:r>
            <a:endParaRPr sz="1050" dirty="0">
              <a:latin typeface="メイリオ" panose="020B0604030504040204" pitchFamily="50" charset="-128"/>
              <a:ea typeface="メイリオ" panose="020B0604030504040204" pitchFamily="50" charset="-128"/>
              <a:cs typeface="Leelawadee UI"/>
            </a:endParaRPr>
          </a:p>
        </p:txBody>
      </p:sp>
      <p:pic>
        <p:nvPicPr>
          <p:cNvPr id="9" name="図 8"/>
          <p:cNvPicPr>
            <a:picLocks noChangeAspect="1"/>
          </p:cNvPicPr>
          <p:nvPr/>
        </p:nvPicPr>
        <p:blipFill rotWithShape="1">
          <a:blip r:embed="rId3"/>
          <a:srcRect r="62981" b="18551"/>
          <a:stretch/>
        </p:blipFill>
        <p:spPr>
          <a:xfrm>
            <a:off x="710257" y="2031195"/>
            <a:ext cx="1170001" cy="567687"/>
          </a:xfrm>
          <a:prstGeom prst="rect">
            <a:avLst/>
          </a:prstGeom>
          <a:ln>
            <a:solidFill>
              <a:schemeClr val="bg1">
                <a:lumMod val="65000"/>
              </a:schemeClr>
            </a:solidFill>
          </a:ln>
        </p:spPr>
      </p:pic>
      <p:sp>
        <p:nvSpPr>
          <p:cNvPr id="10" name="角丸四角形 9"/>
          <p:cNvSpPr/>
          <p:nvPr/>
        </p:nvSpPr>
        <p:spPr>
          <a:xfrm>
            <a:off x="2697010" y="4759391"/>
            <a:ext cx="320995" cy="17260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395964" y="1892323"/>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53770" y="1736220"/>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3" name="テキスト ボックス 12"/>
          <p:cNvSpPr txBox="1"/>
          <p:nvPr/>
        </p:nvSpPr>
        <p:spPr>
          <a:xfrm>
            <a:off x="467544" y="2574782"/>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4" name="直線矢印コネクタ 13"/>
          <p:cNvCxnSpPr/>
          <p:nvPr/>
        </p:nvCxnSpPr>
        <p:spPr>
          <a:xfrm flipH="1" flipV="1">
            <a:off x="2042229" y="2384847"/>
            <a:ext cx="269652" cy="1464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rotWithShape="1">
          <a:blip r:embed="rId4"/>
          <a:srcRect b="55293"/>
          <a:stretch/>
        </p:blipFill>
        <p:spPr>
          <a:xfrm>
            <a:off x="516781" y="3611381"/>
            <a:ext cx="597018" cy="797381"/>
          </a:xfrm>
          <a:prstGeom prst="rect">
            <a:avLst/>
          </a:prstGeom>
          <a:ln>
            <a:solidFill>
              <a:schemeClr val="bg1">
                <a:lumMod val="65000"/>
              </a:schemeClr>
            </a:solidFill>
          </a:ln>
        </p:spPr>
      </p:pic>
      <p:pic>
        <p:nvPicPr>
          <p:cNvPr id="18" name="図 17">
            <a:extLst>
              <a:ext uri="{FF2B5EF4-FFF2-40B4-BE49-F238E27FC236}">
                <a16:creationId xmlns:a16="http://schemas.microsoft.com/office/drawing/2014/main" id="{1291A18F-B1BC-47D1-AD07-0959954A043D}"/>
              </a:ext>
            </a:extLst>
          </p:cNvPr>
          <p:cNvPicPr>
            <a:picLocks noChangeAspect="1"/>
          </p:cNvPicPr>
          <p:nvPr/>
        </p:nvPicPr>
        <p:blipFill>
          <a:blip r:embed="rId5"/>
          <a:stretch>
            <a:fillRect/>
          </a:stretch>
        </p:blipFill>
        <p:spPr>
          <a:xfrm>
            <a:off x="6846794" y="3634127"/>
            <a:ext cx="1249769" cy="428753"/>
          </a:xfrm>
          <a:prstGeom prst="rect">
            <a:avLst/>
          </a:prstGeom>
          <a:ln>
            <a:solidFill>
              <a:schemeClr val="bg1">
                <a:lumMod val="65000"/>
              </a:schemeClr>
            </a:solidFill>
          </a:ln>
        </p:spPr>
      </p:pic>
      <p:sp>
        <p:nvSpPr>
          <p:cNvPr id="19" name="正方形/長方形 18"/>
          <p:cNvSpPr/>
          <p:nvPr/>
        </p:nvSpPr>
        <p:spPr>
          <a:xfrm>
            <a:off x="383156" y="3321432"/>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540962" y="316532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1" name="テキスト ボックス 20"/>
          <p:cNvSpPr txBox="1"/>
          <p:nvPr/>
        </p:nvSpPr>
        <p:spPr>
          <a:xfrm>
            <a:off x="1128607" y="3755377"/>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2" name="正方形/長方形 21"/>
          <p:cNvSpPr/>
          <p:nvPr/>
        </p:nvSpPr>
        <p:spPr>
          <a:xfrm>
            <a:off x="6375161" y="1841300"/>
            <a:ext cx="2193039" cy="13897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6752409" y="164283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打刻詳細情報</a:t>
            </a:r>
          </a:p>
        </p:txBody>
      </p:sp>
      <p:sp>
        <p:nvSpPr>
          <p:cNvPr id="24" name="テキスト ボックス 23"/>
          <p:cNvSpPr txBox="1"/>
          <p:nvPr/>
        </p:nvSpPr>
        <p:spPr>
          <a:xfrm>
            <a:off x="6332482" y="2780063"/>
            <a:ext cx="2278395" cy="430887"/>
          </a:xfrm>
          <a:prstGeom prst="rect">
            <a:avLst/>
          </a:prstGeom>
          <a:noFill/>
          <a:ln>
            <a:noFill/>
          </a:ln>
        </p:spPr>
        <p:txBody>
          <a:bodyPr wrap="square" rtlCol="0">
            <a:spAutoFit/>
          </a:bodyPr>
          <a:lstStyle/>
          <a:p>
            <a:r>
              <a:rPr kumimoji="1" lang="ja-JP" altLang="en-US" sz="1100" dirty="0"/>
              <a:t>外出・常駐先等でしかるべき場所で打刻しているかもチェック可能</a:t>
            </a:r>
          </a:p>
        </p:txBody>
      </p:sp>
      <p:sp>
        <p:nvSpPr>
          <p:cNvPr id="25" name="正方形/長方形 24"/>
          <p:cNvSpPr/>
          <p:nvPr/>
        </p:nvSpPr>
        <p:spPr>
          <a:xfrm>
            <a:off x="6375161" y="3524095"/>
            <a:ext cx="2193039" cy="89323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6508250" y="3319508"/>
            <a:ext cx="1950251" cy="28864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イレギュラー表示</a:t>
            </a:r>
          </a:p>
        </p:txBody>
      </p:sp>
      <p:sp>
        <p:nvSpPr>
          <p:cNvPr id="27" name="テキスト ボックス 26"/>
          <p:cNvSpPr txBox="1"/>
          <p:nvPr/>
        </p:nvSpPr>
        <p:spPr>
          <a:xfrm>
            <a:off x="6398538" y="4040203"/>
            <a:ext cx="2265249" cy="430887"/>
          </a:xfrm>
          <a:prstGeom prst="rect">
            <a:avLst/>
          </a:prstGeom>
          <a:noFill/>
          <a:ln>
            <a:noFill/>
          </a:ln>
        </p:spPr>
        <p:txBody>
          <a:bodyPr wrap="square" rtlCol="0">
            <a:spAutoFit/>
          </a:bodyPr>
          <a:lstStyle/>
          <a:p>
            <a:r>
              <a:rPr kumimoji="1" lang="ja-JP" altLang="en-US" sz="1100" dirty="0"/>
              <a:t>異常が出ているものは警告表示</a:t>
            </a:r>
            <a:endParaRPr kumimoji="1" lang="en-US" altLang="ja-JP" sz="1100" dirty="0"/>
          </a:p>
          <a:p>
            <a:r>
              <a:rPr lang="ja-JP" altLang="en-US" sz="1100" dirty="0"/>
              <a:t>ボタン押下で内容を表示</a:t>
            </a:r>
            <a:endParaRPr kumimoji="1" lang="ja-JP" altLang="en-US" sz="1100" dirty="0"/>
          </a:p>
        </p:txBody>
      </p:sp>
      <p:sp>
        <p:nvSpPr>
          <p:cNvPr id="29" name="角丸四角形 28"/>
          <p:cNvSpPr/>
          <p:nvPr/>
        </p:nvSpPr>
        <p:spPr>
          <a:xfrm>
            <a:off x="2328852" y="2274734"/>
            <a:ext cx="1487064" cy="900212"/>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角丸四角形 29"/>
          <p:cNvSpPr/>
          <p:nvPr/>
        </p:nvSpPr>
        <p:spPr>
          <a:xfrm flipV="1">
            <a:off x="5760132" y="3817110"/>
            <a:ext cx="348178" cy="167133"/>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2353459" y="4282311"/>
            <a:ext cx="202317" cy="18877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2" name="直線矢印コネクタ 31"/>
          <p:cNvCxnSpPr>
            <a:stCxn id="31" idx="0"/>
          </p:cNvCxnSpPr>
          <p:nvPr/>
        </p:nvCxnSpPr>
        <p:spPr>
          <a:xfrm flipH="1" flipV="1">
            <a:off x="2062376" y="3882358"/>
            <a:ext cx="392242" cy="3999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3035796" y="4124052"/>
            <a:ext cx="3339365" cy="72164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0" idx="2"/>
          </p:cNvCxnSpPr>
          <p:nvPr/>
        </p:nvCxnSpPr>
        <p:spPr>
          <a:xfrm flipV="1">
            <a:off x="5934221" y="2484044"/>
            <a:ext cx="355584" cy="13330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rot="871788">
            <a:off x="6224402" y="4683203"/>
            <a:ext cx="665956" cy="342739"/>
          </a:xfrm>
          <a:prstGeom prst="rightArrow">
            <a:avLst>
              <a:gd name="adj1" fmla="val 50000"/>
              <a:gd name="adj2" fmla="val 511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889946" y="4856393"/>
            <a:ext cx="1397373" cy="261610"/>
          </a:xfrm>
          <a:prstGeom prst="rect">
            <a:avLst/>
          </a:prstGeom>
          <a:noFill/>
        </p:spPr>
        <p:txBody>
          <a:bodyPr wrap="square" rtlCol="0">
            <a:spAutoFit/>
          </a:bodyPr>
          <a:lstStyle/>
          <a:p>
            <a:r>
              <a:rPr kumimoji="1" lang="ja-JP" altLang="en-US" sz="1100" dirty="0"/>
              <a:t>勤務報告書</a:t>
            </a:r>
          </a:p>
        </p:txBody>
      </p:sp>
      <p:pic>
        <p:nvPicPr>
          <p:cNvPr id="46" name="図 45"/>
          <p:cNvPicPr>
            <a:picLocks noChangeAspect="1"/>
          </p:cNvPicPr>
          <p:nvPr/>
        </p:nvPicPr>
        <p:blipFill>
          <a:blip r:embed="rId6"/>
          <a:stretch>
            <a:fillRect/>
          </a:stretch>
        </p:blipFill>
        <p:spPr>
          <a:xfrm>
            <a:off x="6482691" y="2031364"/>
            <a:ext cx="1691397" cy="567517"/>
          </a:xfrm>
          <a:prstGeom prst="rect">
            <a:avLst/>
          </a:prstGeom>
          <a:ln>
            <a:solidFill>
              <a:schemeClr val="bg1">
                <a:lumMod val="65000"/>
              </a:schemeClr>
            </a:solidFill>
          </a:ln>
        </p:spPr>
      </p:pic>
      <p:sp>
        <p:nvSpPr>
          <p:cNvPr id="16" name="object 71"/>
          <p:cNvSpPr/>
          <p:nvPr/>
        </p:nvSpPr>
        <p:spPr>
          <a:xfrm>
            <a:off x="7795911" y="2171658"/>
            <a:ext cx="687308" cy="521678"/>
          </a:xfrm>
          <a:prstGeom prst="rect">
            <a:avLst/>
          </a:prstGeom>
          <a:blipFill>
            <a:blip r:embed="rId7" cstate="print"/>
            <a:stretch>
              <a:fillRect/>
            </a:stretch>
          </a:blipFill>
          <a:ln>
            <a:solidFill>
              <a:srgbClr val="FFC000"/>
            </a:solidFill>
          </a:ln>
        </p:spPr>
        <p:txBody>
          <a:bodyPr wrap="square" lIns="0" tIns="0" rIns="0" bIns="0" rtlCol="0"/>
          <a:lstStyle/>
          <a:p>
            <a:endParaRPr/>
          </a:p>
        </p:txBody>
      </p:sp>
      <p:sp>
        <p:nvSpPr>
          <p:cNvPr id="28" name="object 73"/>
          <p:cNvSpPr/>
          <p:nvPr/>
        </p:nvSpPr>
        <p:spPr>
          <a:xfrm>
            <a:off x="8215001" y="2072212"/>
            <a:ext cx="164026" cy="348274"/>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a:ln>
            <a:solidFill>
              <a:srgbClr val="E23F00"/>
            </a:solidFill>
          </a:ln>
        </p:spPr>
        <p:txBody>
          <a:bodyPr wrap="square" lIns="0" tIns="0" rIns="0" bIns="0" rtlCol="0"/>
          <a:lstStyle/>
          <a:p>
            <a:endParaRPr/>
          </a:p>
        </p:txBody>
      </p:sp>
      <p:sp>
        <p:nvSpPr>
          <p:cNvPr id="47" name="楕円 46"/>
          <p:cNvSpPr/>
          <p:nvPr/>
        </p:nvSpPr>
        <p:spPr>
          <a:xfrm>
            <a:off x="8270551" y="2135881"/>
            <a:ext cx="52925" cy="5699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24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4487729" y="2030827"/>
            <a:ext cx="3486696" cy="1782969"/>
          </a:xfrm>
          <a:prstGeom prst="rect">
            <a:avLst/>
          </a:prstGeom>
          <a:ln>
            <a:solidFill>
              <a:schemeClr val="bg1">
                <a:lumMod val="75000"/>
              </a:schemeClr>
            </a:solidFill>
          </a:ln>
        </p:spPr>
      </p:pic>
      <p:pic>
        <p:nvPicPr>
          <p:cNvPr id="24" name="図 23"/>
          <p:cNvPicPr>
            <a:picLocks noChangeAspect="1"/>
          </p:cNvPicPr>
          <p:nvPr/>
        </p:nvPicPr>
        <p:blipFill rotWithShape="1">
          <a:blip r:embed="rId3"/>
          <a:srcRect r="6310"/>
          <a:stretch/>
        </p:blipFill>
        <p:spPr>
          <a:xfrm>
            <a:off x="1411124" y="1971098"/>
            <a:ext cx="2620816" cy="300164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工数入力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プロジェクト毎の工数入力を行うことが可能です。登録できるプロジェクト数に制限はなく、役割に応じてプロジェクトを絞り込み選択を行うことが可能です。日々の実績時間と工数の合計チェックを行い、過不足がある場合にはエラーを表示し、入力ミスを防ぎ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4636400" y="3179991"/>
            <a:ext cx="4076348" cy="1461731"/>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19170" y="2966233"/>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プロジェクト合計</a:t>
            </a:r>
          </a:p>
        </p:txBody>
      </p:sp>
      <p:sp>
        <p:nvSpPr>
          <p:cNvPr id="12" name="object 25">
            <a:extLst>
              <a:ext uri="{FF2B5EF4-FFF2-40B4-BE49-F238E27FC236}">
                <a16:creationId xmlns:a16="http://schemas.microsoft.com/office/drawing/2014/main" id="{814DC110-2DDC-4E32-8034-B4D99DF17F36}"/>
              </a:ext>
            </a:extLst>
          </p:cNvPr>
          <p:cNvSpPr txBox="1"/>
          <p:nvPr/>
        </p:nvSpPr>
        <p:spPr>
          <a:xfrm>
            <a:off x="1278909"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工数入力画面イメージ（日次）</a:t>
            </a:r>
            <a:endParaRPr sz="1000" dirty="0">
              <a:latin typeface="メイリオ" panose="020B0604030504040204" pitchFamily="50" charset="-128"/>
              <a:ea typeface="メイリオ" panose="020B0604030504040204" pitchFamily="50" charset="-128"/>
              <a:cs typeface="Leelawadee UI"/>
            </a:endParaRPr>
          </a:p>
        </p:txBody>
      </p:sp>
      <p:sp>
        <p:nvSpPr>
          <p:cNvPr id="13" name="object 25">
            <a:extLst>
              <a:ext uri="{FF2B5EF4-FFF2-40B4-BE49-F238E27FC236}">
                <a16:creationId xmlns:a16="http://schemas.microsoft.com/office/drawing/2014/main" id="{814DC110-2DDC-4E32-8034-B4D99DF17F36}"/>
              </a:ext>
            </a:extLst>
          </p:cNvPr>
          <p:cNvSpPr txBox="1"/>
          <p:nvPr/>
        </p:nvSpPr>
        <p:spPr>
          <a:xfrm>
            <a:off x="4636400"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工数入力画面イメージ（一括）</a:t>
            </a:r>
            <a:endParaRPr lang="en-US" altLang="ja-JP" sz="1000" spc="85" dirty="0">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87524" y="2814080"/>
            <a:ext cx="2221326" cy="2097930"/>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506923" y="2653292"/>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実績入力（日毎）</a:t>
            </a:r>
          </a:p>
        </p:txBody>
      </p:sp>
      <p:cxnSp>
        <p:nvCxnSpPr>
          <p:cNvPr id="16" name="直線矢印コネクタ 15"/>
          <p:cNvCxnSpPr/>
          <p:nvPr/>
        </p:nvCxnSpPr>
        <p:spPr>
          <a:xfrm flipH="1">
            <a:off x="2469083" y="3563313"/>
            <a:ext cx="891269" cy="3603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683149" y="3211783"/>
            <a:ext cx="1182770" cy="33207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矢印コネクタ 18"/>
          <p:cNvCxnSpPr/>
          <p:nvPr/>
        </p:nvCxnSpPr>
        <p:spPr>
          <a:xfrm>
            <a:off x="5189515" y="2848645"/>
            <a:ext cx="227460" cy="32935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96535" y="2060457"/>
            <a:ext cx="2127693" cy="74025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41117" y="4353220"/>
            <a:ext cx="2348308" cy="600164"/>
          </a:xfrm>
          <a:prstGeom prst="rect">
            <a:avLst/>
          </a:prstGeom>
          <a:noFill/>
          <a:ln>
            <a:noFill/>
          </a:ln>
        </p:spPr>
        <p:txBody>
          <a:bodyPr wrap="square" rtlCol="0">
            <a:spAutoFit/>
          </a:bodyPr>
          <a:lstStyle/>
          <a:p>
            <a:r>
              <a:rPr kumimoji="1" lang="ja-JP" altLang="en-US" sz="1100" dirty="0"/>
              <a:t>勤務時間登録時に</a:t>
            </a:r>
            <a:r>
              <a:rPr kumimoji="1" lang="en-US" altLang="ja-JP" sz="1100" dirty="0"/>
              <a:t>1</a:t>
            </a:r>
            <a:r>
              <a:rPr kumimoji="1" lang="ja-JP" altLang="en-US" sz="1100" dirty="0"/>
              <a:t>日の勤務の</a:t>
            </a:r>
            <a:endParaRPr kumimoji="1" lang="en-US" altLang="ja-JP" sz="1100" dirty="0"/>
          </a:p>
          <a:p>
            <a:r>
              <a:rPr kumimoji="1" lang="ja-JP" altLang="en-US" sz="1100" dirty="0"/>
              <a:t>内訳を入力</a:t>
            </a:r>
            <a:endParaRPr kumimoji="1" lang="en-US" altLang="ja-JP" sz="1100" dirty="0"/>
          </a:p>
          <a:p>
            <a:r>
              <a:rPr lang="ja-JP" altLang="en-US" sz="1100" dirty="0"/>
              <a:t>乖離がある場合はエラー表示</a:t>
            </a:r>
            <a:endParaRPr kumimoji="1" lang="ja-JP" altLang="en-US" sz="1100" dirty="0"/>
          </a:p>
        </p:txBody>
      </p:sp>
      <p:sp>
        <p:nvSpPr>
          <p:cNvPr id="22" name="テキスト ボックス 21"/>
          <p:cNvSpPr txBox="1"/>
          <p:nvPr/>
        </p:nvSpPr>
        <p:spPr>
          <a:xfrm>
            <a:off x="4662998" y="4377627"/>
            <a:ext cx="4198421" cy="261610"/>
          </a:xfrm>
          <a:prstGeom prst="rect">
            <a:avLst/>
          </a:prstGeom>
          <a:noFill/>
          <a:ln>
            <a:noFill/>
          </a:ln>
        </p:spPr>
        <p:txBody>
          <a:bodyPr wrap="square" rtlCol="0">
            <a:spAutoFit/>
          </a:bodyPr>
          <a:lstStyle/>
          <a:p>
            <a:r>
              <a:rPr kumimoji="1" lang="ja-JP" altLang="en-US" sz="1100" dirty="0"/>
              <a:t>各プロジェクト毎の合計時間と割合をリアルタイムで把握可能</a:t>
            </a:r>
          </a:p>
        </p:txBody>
      </p:sp>
      <p:pic>
        <p:nvPicPr>
          <p:cNvPr id="25" name="図 24"/>
          <p:cNvPicPr>
            <a:picLocks noChangeAspect="1"/>
          </p:cNvPicPr>
          <p:nvPr/>
        </p:nvPicPr>
        <p:blipFill>
          <a:blip r:embed="rId4"/>
          <a:stretch>
            <a:fillRect/>
          </a:stretch>
        </p:blipFill>
        <p:spPr>
          <a:xfrm>
            <a:off x="589196" y="2988357"/>
            <a:ext cx="1617983" cy="1374570"/>
          </a:xfrm>
          <a:prstGeom prst="rect">
            <a:avLst/>
          </a:prstGeom>
          <a:ln>
            <a:solidFill>
              <a:schemeClr val="bg1">
                <a:lumMod val="75000"/>
              </a:schemeClr>
            </a:solidFill>
          </a:ln>
        </p:spPr>
      </p:pic>
      <p:pic>
        <p:nvPicPr>
          <p:cNvPr id="27" name="図 26"/>
          <p:cNvPicPr>
            <a:picLocks noChangeAspect="1"/>
          </p:cNvPicPr>
          <p:nvPr/>
        </p:nvPicPr>
        <p:blipFill>
          <a:blip r:embed="rId5"/>
          <a:stretch>
            <a:fillRect/>
          </a:stretch>
        </p:blipFill>
        <p:spPr>
          <a:xfrm>
            <a:off x="4853868" y="3328227"/>
            <a:ext cx="3643396" cy="1013576"/>
          </a:xfrm>
          <a:prstGeom prst="rect">
            <a:avLst/>
          </a:prstGeom>
          <a:ln>
            <a:solidFill>
              <a:schemeClr val="bg1">
                <a:lumMod val="65000"/>
              </a:schemeClr>
            </a:solidFill>
          </a:ln>
        </p:spPr>
      </p:pic>
    </p:spTree>
    <p:extLst>
      <p:ext uri="{BB962C8B-B14F-4D97-AF65-F5344CB8AC3E}">
        <p14:creationId xmlns:p14="http://schemas.microsoft.com/office/powerpoint/2010/main" val="6658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a:stretch>
            <a:fillRect/>
          </a:stretch>
        </p:blipFill>
        <p:spPr>
          <a:xfrm>
            <a:off x="2201270" y="1645700"/>
            <a:ext cx="4000582" cy="3055499"/>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工数承認</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勤務実績承認時と併せて工数承認が可能です</a:t>
            </a:r>
            <a:endParaRPr lang="en-US" altLang="ja-JP" dirty="0"/>
          </a:p>
          <a:p>
            <a:pPr>
              <a:spcBef>
                <a:spcPts val="0"/>
              </a:spcBef>
            </a:pPr>
            <a:r>
              <a:rPr lang="ja-JP" altLang="en-US" dirty="0"/>
              <a:t>勤務承認とは別にプロジェクト用の承認ルートが存在する場合でも対応できます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p:cNvPicPr>
            <a:picLocks noChangeAspect="1"/>
          </p:cNvPicPr>
          <p:nvPr/>
        </p:nvPicPr>
        <p:blipFill rotWithShape="1">
          <a:blip r:embed="rId3"/>
          <a:srcRect b="55293"/>
          <a:stretch/>
        </p:blipFill>
        <p:spPr>
          <a:xfrm>
            <a:off x="397646" y="3538658"/>
            <a:ext cx="612238" cy="817708"/>
          </a:xfrm>
          <a:prstGeom prst="rect">
            <a:avLst/>
          </a:prstGeom>
          <a:ln w="9525">
            <a:solidFill>
              <a:schemeClr val="bg1">
                <a:lumMod val="65000"/>
              </a:schemeClr>
            </a:solidFill>
          </a:ln>
        </p:spPr>
      </p:pic>
      <p:sp>
        <p:nvSpPr>
          <p:cNvPr id="9" name="正方形/長方形 8"/>
          <p:cNvSpPr/>
          <p:nvPr/>
        </p:nvSpPr>
        <p:spPr>
          <a:xfrm>
            <a:off x="3953709" y="4058843"/>
            <a:ext cx="4959109" cy="827579"/>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2302431" y="4348125"/>
            <a:ext cx="1541639" cy="24512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228534" y="1833257"/>
            <a:ext cx="1821330" cy="137950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422933" y="159597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6" name="テキスト ボックス 15"/>
          <p:cNvSpPr txBox="1"/>
          <p:nvPr/>
        </p:nvSpPr>
        <p:spPr>
          <a:xfrm>
            <a:off x="360931" y="2675678"/>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7" name="直線矢印コネクタ 16"/>
          <p:cNvCxnSpPr/>
          <p:nvPr/>
        </p:nvCxnSpPr>
        <p:spPr>
          <a:xfrm flipH="1">
            <a:off x="1914001" y="2299990"/>
            <a:ext cx="274518" cy="2212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28534" y="3397112"/>
            <a:ext cx="1821330" cy="1034109"/>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422933" y="324100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0" name="テキスト ボックス 19"/>
          <p:cNvSpPr txBox="1"/>
          <p:nvPr/>
        </p:nvSpPr>
        <p:spPr>
          <a:xfrm>
            <a:off x="1005376" y="3664898"/>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1" name="正方形/長方形 20"/>
          <p:cNvSpPr/>
          <p:nvPr/>
        </p:nvSpPr>
        <p:spPr>
          <a:xfrm>
            <a:off x="6487704" y="1818472"/>
            <a:ext cx="2461557" cy="176685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6575969" y="1631926"/>
            <a:ext cx="2298797" cy="3127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プロジェクト別勤務時間</a:t>
            </a:r>
          </a:p>
        </p:txBody>
      </p:sp>
      <p:sp>
        <p:nvSpPr>
          <p:cNvPr id="23" name="テキスト ボックス 22"/>
          <p:cNvSpPr txBox="1"/>
          <p:nvPr/>
        </p:nvSpPr>
        <p:spPr>
          <a:xfrm>
            <a:off x="6504547" y="3037190"/>
            <a:ext cx="2473633" cy="600164"/>
          </a:xfrm>
          <a:prstGeom prst="rect">
            <a:avLst/>
          </a:prstGeom>
          <a:noFill/>
          <a:ln>
            <a:noFill/>
          </a:ln>
        </p:spPr>
        <p:txBody>
          <a:bodyPr wrap="square" rtlCol="0">
            <a:spAutoFit/>
          </a:bodyPr>
          <a:lstStyle/>
          <a:p>
            <a:r>
              <a:rPr kumimoji="1" lang="ja-JP" altLang="en-US" sz="1100" dirty="0"/>
              <a:t>・プロジェクト毎の実績時間を表示</a:t>
            </a:r>
            <a:endParaRPr kumimoji="1" lang="en-US" altLang="ja-JP" sz="1100" dirty="0"/>
          </a:p>
          <a:p>
            <a:r>
              <a:rPr lang="ja-JP" altLang="en-US" sz="1100" dirty="0"/>
              <a:t>・要員計画有で稼働実績が</a:t>
            </a:r>
            <a:r>
              <a:rPr lang="en-US" altLang="ja-JP" sz="1100" dirty="0"/>
              <a:t>0</a:t>
            </a:r>
            <a:r>
              <a:rPr lang="ja-JP" altLang="en-US" sz="1100" dirty="0"/>
              <a:t>の</a:t>
            </a:r>
            <a:endParaRPr lang="en-US" altLang="ja-JP" sz="1100" dirty="0"/>
          </a:p>
          <a:p>
            <a:r>
              <a:rPr lang="ja-JP" altLang="en-US" sz="1100" dirty="0"/>
              <a:t>　プロジェクトも表示可能</a:t>
            </a:r>
            <a:endParaRPr kumimoji="1" lang="ja-JP" altLang="en-US" sz="1100" dirty="0"/>
          </a:p>
        </p:txBody>
      </p:sp>
      <p:sp>
        <p:nvSpPr>
          <p:cNvPr id="24" name="角丸四角形 23"/>
          <p:cNvSpPr/>
          <p:nvPr/>
        </p:nvSpPr>
        <p:spPr>
          <a:xfrm>
            <a:off x="5264361" y="3851390"/>
            <a:ext cx="2208297" cy="2696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労働時間の内訳確認</a:t>
            </a:r>
          </a:p>
        </p:txBody>
      </p:sp>
      <p:sp>
        <p:nvSpPr>
          <p:cNvPr id="25" name="テキスト ボックス 24"/>
          <p:cNvSpPr txBox="1"/>
          <p:nvPr/>
        </p:nvSpPr>
        <p:spPr>
          <a:xfrm>
            <a:off x="3888000" y="4670679"/>
            <a:ext cx="5758747" cy="246221"/>
          </a:xfrm>
          <a:prstGeom prst="rect">
            <a:avLst/>
          </a:prstGeom>
          <a:noFill/>
          <a:ln>
            <a:noFill/>
          </a:ln>
        </p:spPr>
        <p:txBody>
          <a:bodyPr wrap="square" rtlCol="0">
            <a:spAutoFit/>
          </a:bodyPr>
          <a:lstStyle/>
          <a:p>
            <a:r>
              <a:rPr kumimoji="1" lang="ja-JP" altLang="en-US" sz="1000" dirty="0"/>
              <a:t>詳細選択で</a:t>
            </a:r>
            <a:r>
              <a:rPr lang="ja-JP" altLang="en-US" sz="1000" dirty="0"/>
              <a:t>内訳確認。作業場所も管理することで作業場所別の作業時間の管理が可能</a:t>
            </a:r>
            <a:endParaRPr kumimoji="1" lang="ja-JP" altLang="en-US" sz="1000" dirty="0"/>
          </a:p>
        </p:txBody>
      </p:sp>
      <p:sp>
        <p:nvSpPr>
          <p:cNvPr id="26" name="角丸四角形 25"/>
          <p:cNvSpPr/>
          <p:nvPr/>
        </p:nvSpPr>
        <p:spPr>
          <a:xfrm>
            <a:off x="2201271" y="2106917"/>
            <a:ext cx="1481730" cy="9413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 26"/>
          <p:cNvSpPr/>
          <p:nvPr/>
        </p:nvSpPr>
        <p:spPr>
          <a:xfrm flipV="1">
            <a:off x="5264361" y="3637214"/>
            <a:ext cx="488280" cy="1681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2241349" y="4074561"/>
            <a:ext cx="197110" cy="28788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9" name="直線矢印コネクタ 28"/>
          <p:cNvCxnSpPr/>
          <p:nvPr/>
        </p:nvCxnSpPr>
        <p:spPr>
          <a:xfrm flipH="1">
            <a:off x="1838657" y="4146744"/>
            <a:ext cx="362612" cy="126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3" idx="3"/>
          </p:cNvCxnSpPr>
          <p:nvPr/>
        </p:nvCxnSpPr>
        <p:spPr>
          <a:xfrm>
            <a:off x="3844070" y="4470688"/>
            <a:ext cx="31640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581650" y="3136742"/>
            <a:ext cx="936605" cy="5175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6297F7A3-2EF0-4805-AB04-139280D1441D}"/>
              </a:ext>
            </a:extLst>
          </p:cNvPr>
          <p:cNvSpPr/>
          <p:nvPr/>
        </p:nvSpPr>
        <p:spPr>
          <a:xfrm>
            <a:off x="2062617" y="1459143"/>
            <a:ext cx="2473754" cy="253916"/>
          </a:xfrm>
          <a:prstGeom prst="rect">
            <a:avLst/>
          </a:prstGeom>
        </p:spPr>
        <p:txBody>
          <a:bodyPr wrap="none">
            <a:spAutoFit/>
          </a:bodyPr>
          <a:lstStyle/>
          <a:p>
            <a:r>
              <a:rPr lang="ja-JP" altLang="en-US" sz="1050" dirty="0">
                <a:latin typeface="メイリオ" panose="020B0604030504040204" pitchFamily="50" charset="-128"/>
                <a:ea typeface="メイリオ" panose="020B0604030504040204" pitchFamily="50" charset="-128"/>
              </a:rPr>
              <a:t>勤務実績承認画面イメージ（個人毎）</a:t>
            </a:r>
          </a:p>
        </p:txBody>
      </p:sp>
      <p:pic>
        <p:nvPicPr>
          <p:cNvPr id="46" name="図 45"/>
          <p:cNvPicPr>
            <a:picLocks noChangeAspect="1"/>
          </p:cNvPicPr>
          <p:nvPr/>
        </p:nvPicPr>
        <p:blipFill>
          <a:blip r:embed="rId4"/>
          <a:stretch>
            <a:fillRect/>
          </a:stretch>
        </p:blipFill>
        <p:spPr>
          <a:xfrm>
            <a:off x="6844157" y="1955348"/>
            <a:ext cx="1729501" cy="1088524"/>
          </a:xfrm>
          <a:prstGeom prst="rect">
            <a:avLst/>
          </a:prstGeom>
          <a:ln>
            <a:solidFill>
              <a:schemeClr val="bg1">
                <a:lumMod val="65000"/>
              </a:schemeClr>
            </a:solidFill>
          </a:ln>
        </p:spPr>
      </p:pic>
      <p:pic>
        <p:nvPicPr>
          <p:cNvPr id="47" name="図 46"/>
          <p:cNvPicPr>
            <a:picLocks noChangeAspect="1"/>
          </p:cNvPicPr>
          <p:nvPr/>
        </p:nvPicPr>
        <p:blipFill>
          <a:blip r:embed="rId5"/>
          <a:stretch>
            <a:fillRect/>
          </a:stretch>
        </p:blipFill>
        <p:spPr>
          <a:xfrm>
            <a:off x="4227573" y="4259647"/>
            <a:ext cx="4581364" cy="364931"/>
          </a:xfrm>
          <a:prstGeom prst="rect">
            <a:avLst/>
          </a:prstGeom>
          <a:ln>
            <a:solidFill>
              <a:schemeClr val="bg1">
                <a:lumMod val="65000"/>
              </a:schemeClr>
            </a:solidFill>
          </a:ln>
        </p:spPr>
      </p:pic>
      <p:pic>
        <p:nvPicPr>
          <p:cNvPr id="49" name="図 48"/>
          <p:cNvPicPr>
            <a:picLocks noChangeAspect="1"/>
          </p:cNvPicPr>
          <p:nvPr/>
        </p:nvPicPr>
        <p:blipFill>
          <a:blip r:embed="rId6"/>
          <a:stretch>
            <a:fillRect/>
          </a:stretch>
        </p:blipFill>
        <p:spPr>
          <a:xfrm>
            <a:off x="363762" y="1903581"/>
            <a:ext cx="1517039" cy="807029"/>
          </a:xfrm>
          <a:prstGeom prst="rect">
            <a:avLst/>
          </a:prstGeom>
          <a:ln>
            <a:solidFill>
              <a:schemeClr val="bg1">
                <a:lumMod val="65000"/>
              </a:schemeClr>
            </a:solidFill>
          </a:ln>
        </p:spPr>
      </p:pic>
    </p:spTree>
    <p:extLst>
      <p:ext uri="{BB962C8B-B14F-4D97-AF65-F5344CB8AC3E}">
        <p14:creationId xmlns:p14="http://schemas.microsoft.com/office/powerpoint/2010/main" val="376292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b="13774"/>
          <a:stretch/>
        </p:blipFill>
        <p:spPr>
          <a:xfrm>
            <a:off x="750315" y="1722670"/>
            <a:ext cx="4141725" cy="1967587"/>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ToDo</a:t>
            </a:r>
            <a:r>
              <a:rPr lang="en-US" altLang="ja-JP" dirty="0"/>
              <a:t>/</a:t>
            </a:r>
            <a:r>
              <a:rPr lang="ja-JP" altLang="en-US" dirty="0"/>
              <a:t>アラート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状況が分かりやすい</a:t>
            </a:r>
            <a:r>
              <a:rPr lang="en-US" altLang="ja-JP" dirty="0" err="1"/>
              <a:t>ToDo</a:t>
            </a:r>
            <a:r>
              <a:rPr lang="ja-JP" altLang="en-US" dirty="0"/>
              <a:t>リストとアラート機能で抜け漏れ防止</a:t>
            </a:r>
            <a:r>
              <a:rPr lang="en-US" altLang="ja-JP" dirty="0"/>
              <a:t>&amp;</a:t>
            </a:r>
            <a:r>
              <a:rPr lang="ja-JP" altLang="en-US" dirty="0"/>
              <a:t>意識改善を促進します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a:extLst>
              <a:ext uri="{FF2B5EF4-FFF2-40B4-BE49-F238E27FC236}">
                <a16:creationId xmlns:a16="http://schemas.microsoft.com/office/drawing/2014/main" id="{2E851AC2-4470-4A92-B103-E883C69BE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701" y="2030278"/>
            <a:ext cx="2582766" cy="1521030"/>
          </a:xfrm>
          <a:prstGeom prst="rect">
            <a:avLst/>
          </a:prstGeom>
          <a:ln w="9525">
            <a:solidFill>
              <a:schemeClr val="bg1">
                <a:lumMod val="65000"/>
              </a:schemeClr>
            </a:solidFill>
          </a:ln>
        </p:spPr>
      </p:pic>
      <p:sp>
        <p:nvSpPr>
          <p:cNvPr id="9" name="object 25">
            <a:extLst>
              <a:ext uri="{FF2B5EF4-FFF2-40B4-BE49-F238E27FC236}">
                <a16:creationId xmlns:a16="http://schemas.microsoft.com/office/drawing/2014/main" id="{60C42871-752B-4B2A-BFE2-CA4C3006F563}"/>
              </a:ext>
            </a:extLst>
          </p:cNvPr>
          <p:cNvSpPr txBox="1"/>
          <p:nvPr/>
        </p:nvSpPr>
        <p:spPr>
          <a:xfrm>
            <a:off x="750315" y="1491630"/>
            <a:ext cx="2907684" cy="174407"/>
          </a:xfrm>
          <a:prstGeom prst="rect">
            <a:avLst/>
          </a:prstGeom>
        </p:spPr>
        <p:txBody>
          <a:bodyPr vert="horz" wrap="square" lIns="0" tIns="12700" rIns="0" bIns="0" rtlCol="0">
            <a:spAutoFit/>
          </a:bodyPr>
          <a:lstStyle/>
          <a:p>
            <a:pPr marL="12700">
              <a:lnSpc>
                <a:spcPct val="100000"/>
              </a:lnSpc>
              <a:spcBef>
                <a:spcPts val="100"/>
              </a:spcBef>
            </a:pPr>
            <a:r>
              <a:rPr lang="en-US" altLang="ja-JP" sz="1050" spc="85" dirty="0">
                <a:latin typeface="メイリオ" panose="020B0604030504040204" pitchFamily="50" charset="-128"/>
                <a:ea typeface="メイリオ" panose="020B0604030504040204" pitchFamily="50" charset="-128"/>
                <a:cs typeface="Leelawadee UI"/>
              </a:rPr>
              <a:t>TOP</a:t>
            </a:r>
            <a:r>
              <a:rPr lang="ja-JP" altLang="en-US" sz="1050" spc="85" dirty="0">
                <a:latin typeface="メイリオ" panose="020B0604030504040204" pitchFamily="50" charset="-128"/>
                <a:ea typeface="メイリオ" panose="020B0604030504040204" pitchFamily="50" charset="-128"/>
                <a:cs typeface="Leelawadee UI"/>
              </a:rPr>
              <a:t>画面表示イメージ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D859D957-D399-4F8D-AD4D-B9BD3E6547DA}"/>
              </a:ext>
            </a:extLst>
          </p:cNvPr>
          <p:cNvSpPr txBox="1"/>
          <p:nvPr/>
        </p:nvSpPr>
        <p:spPr>
          <a:xfrm>
            <a:off x="5768324" y="1830028"/>
            <a:ext cx="1251948"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cs typeface="Leelawadee UI"/>
              </a:rPr>
              <a:t>メール送付例</a:t>
            </a:r>
            <a:endParaRPr sz="1050" dirty="0">
              <a:latin typeface="メイリオ" panose="020B0604030504040204" pitchFamily="50" charset="-128"/>
              <a:ea typeface="メイリオ" panose="020B0604030504040204" pitchFamily="50" charset="-128"/>
              <a:cs typeface="Leelawadee UI"/>
            </a:endParaRPr>
          </a:p>
        </p:txBody>
      </p:sp>
      <p:sp>
        <p:nvSpPr>
          <p:cNvPr id="11" name="Freeform 338"/>
          <p:cNvSpPr>
            <a:spLocks noEditPoints="1"/>
          </p:cNvSpPr>
          <p:nvPr/>
        </p:nvSpPr>
        <p:spPr bwMode="auto">
          <a:xfrm>
            <a:off x="7596336" y="1666037"/>
            <a:ext cx="432048" cy="338398"/>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406"/>
          <p:cNvSpPr>
            <a:spLocks noEditPoints="1"/>
          </p:cNvSpPr>
          <p:nvPr/>
        </p:nvSpPr>
        <p:spPr bwMode="auto">
          <a:xfrm>
            <a:off x="2433863" y="1735557"/>
            <a:ext cx="327769" cy="294119"/>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吹き出し: 折線 7">
            <a:extLst>
              <a:ext uri="{FF2B5EF4-FFF2-40B4-BE49-F238E27FC236}">
                <a16:creationId xmlns:a16="http://schemas.microsoft.com/office/drawing/2014/main" id="{55303930-2173-4870-BCA0-4103B53449FA}"/>
              </a:ext>
            </a:extLst>
          </p:cNvPr>
          <p:cNvSpPr/>
          <p:nvPr/>
        </p:nvSpPr>
        <p:spPr>
          <a:xfrm>
            <a:off x="67468" y="3533031"/>
            <a:ext cx="1670085" cy="731684"/>
          </a:xfrm>
          <a:prstGeom prst="borderCallout2">
            <a:avLst>
              <a:gd name="adj1" fmla="val 23702"/>
              <a:gd name="adj2" fmla="val 45523"/>
              <a:gd name="adj3" fmla="val -49422"/>
              <a:gd name="adj4" fmla="val 58809"/>
              <a:gd name="adj5" fmla="val -103570"/>
              <a:gd name="adj6" fmla="val 12253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en-US" altLang="ja-JP" sz="1050" spc="85" dirty="0" err="1">
                <a:solidFill>
                  <a:schemeClr val="tx1"/>
                </a:solidFill>
                <a:latin typeface="メイリオ" panose="020B0604030504040204" pitchFamily="50" charset="-128"/>
                <a:ea typeface="メイリオ" panose="020B0604030504040204" pitchFamily="50" charset="-128"/>
                <a:cs typeface="Leelawadee UI"/>
              </a:rPr>
              <a:t>ToDo</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アラート</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クリックで勤務詳細や</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対象者表示／遷移可能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130979" y="3709566"/>
            <a:ext cx="3088552" cy="1182712"/>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30875" y="3719448"/>
            <a:ext cx="3273125" cy="1172830"/>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087724" y="3727857"/>
            <a:ext cx="1688455" cy="1164421"/>
          </a:xfrm>
          <a:prstGeom prst="rect">
            <a:avLst/>
          </a:prstGeom>
          <a:noFill/>
        </p:spPr>
        <p:txBody>
          <a:bodyPr wrap="square" rtlCol="0">
            <a:spAutoFit/>
          </a:bodyPr>
          <a:lstStyle/>
          <a:p>
            <a:r>
              <a:rPr kumimoji="1" lang="en-US" altLang="ja-JP" sz="1050" dirty="0" err="1"/>
              <a:t>ToDo</a:t>
            </a:r>
            <a:r>
              <a:rPr kumimoji="1" lang="ja-JP" altLang="en-US" sz="1050" dirty="0"/>
              <a:t>対象項目</a:t>
            </a:r>
            <a:endParaRPr kumimoji="1" lang="en-US" altLang="ja-JP" sz="1050" dirty="0"/>
          </a:p>
          <a:p>
            <a:pPr>
              <a:lnSpc>
                <a:spcPts val="800"/>
              </a:lnSpc>
            </a:pPr>
            <a:endParaRPr kumimoji="1" lang="en-US" altLang="ja-JP" sz="1050" dirty="0"/>
          </a:p>
          <a:p>
            <a:r>
              <a:rPr lang="en-US" altLang="ja-JP" sz="1050" dirty="0"/>
              <a:t>【</a:t>
            </a:r>
            <a:r>
              <a:rPr lang="ja-JP" altLang="en-US" sz="1050" dirty="0"/>
              <a:t>共通</a:t>
            </a:r>
            <a:r>
              <a:rPr lang="en-US" altLang="ja-JP" sz="1050" dirty="0"/>
              <a:t>】</a:t>
            </a:r>
          </a:p>
          <a:p>
            <a:r>
              <a:rPr kumimoji="1" lang="ja-JP" altLang="en-US" sz="1050" dirty="0"/>
              <a:t>・未入力</a:t>
            </a:r>
            <a:r>
              <a:rPr kumimoji="1" lang="en-US" altLang="ja-JP" sz="1050" dirty="0"/>
              <a:t>(</a:t>
            </a:r>
            <a:r>
              <a:rPr kumimoji="1" lang="ja-JP" altLang="en-US" sz="1050" dirty="0"/>
              <a:t>予定</a:t>
            </a:r>
            <a:r>
              <a:rPr kumimoji="1" lang="en-US" altLang="ja-JP" sz="1050" dirty="0"/>
              <a:t>/</a:t>
            </a:r>
            <a:r>
              <a:rPr kumimoji="1" lang="ja-JP" altLang="en-US" sz="1050" dirty="0"/>
              <a:t>実績</a:t>
            </a:r>
            <a:r>
              <a:rPr kumimoji="1" lang="en-US" altLang="ja-JP" sz="1050" dirty="0"/>
              <a:t>)</a:t>
            </a:r>
          </a:p>
          <a:p>
            <a:r>
              <a:rPr lang="ja-JP" altLang="en-US" sz="1050" dirty="0"/>
              <a:t>・通知</a:t>
            </a:r>
            <a:r>
              <a:rPr lang="en-US" altLang="ja-JP" sz="1050" dirty="0"/>
              <a:t>_</a:t>
            </a:r>
            <a:r>
              <a:rPr lang="ja-JP" altLang="en-US" sz="1050" dirty="0"/>
              <a:t>パスワード期限</a:t>
            </a:r>
            <a:endParaRPr lang="en-US" altLang="ja-JP" sz="1050" dirty="0"/>
          </a:p>
          <a:p>
            <a:r>
              <a:rPr kumimoji="1" lang="ja-JP" altLang="en-US" sz="1050" dirty="0"/>
              <a:t>・通知</a:t>
            </a:r>
            <a:r>
              <a:rPr kumimoji="1" lang="en-US" altLang="ja-JP" sz="1050" dirty="0"/>
              <a:t>_</a:t>
            </a:r>
            <a:r>
              <a:rPr kumimoji="1" lang="ja-JP" altLang="en-US" sz="1050" dirty="0"/>
              <a:t>申請却下</a:t>
            </a:r>
            <a:endParaRPr kumimoji="1" lang="en-US" altLang="ja-JP" sz="1050" dirty="0"/>
          </a:p>
          <a:p>
            <a:r>
              <a:rPr lang="ja-JP" altLang="en-US" sz="1050" dirty="0"/>
              <a:t>・通知</a:t>
            </a:r>
            <a:r>
              <a:rPr lang="en-US" altLang="ja-JP" sz="1050" dirty="0"/>
              <a:t>_</a:t>
            </a:r>
            <a:r>
              <a:rPr lang="ja-JP" altLang="en-US" sz="1050" dirty="0"/>
              <a:t>実績却下</a:t>
            </a:r>
            <a:endParaRPr kumimoji="1" lang="ja-JP" altLang="en-US" sz="1050" dirty="0"/>
          </a:p>
        </p:txBody>
      </p:sp>
      <p:sp>
        <p:nvSpPr>
          <p:cNvPr id="17" name="テキスト ボックス 16"/>
          <p:cNvSpPr txBox="1"/>
          <p:nvPr/>
        </p:nvSpPr>
        <p:spPr>
          <a:xfrm>
            <a:off x="3554327" y="3978958"/>
            <a:ext cx="2061789" cy="738664"/>
          </a:xfrm>
          <a:prstGeom prst="rect">
            <a:avLst/>
          </a:prstGeom>
          <a:noFill/>
        </p:spPr>
        <p:txBody>
          <a:bodyPr wrap="square" rtlCol="0">
            <a:spAutoFit/>
          </a:bodyPr>
          <a:lstStyle/>
          <a:p>
            <a:r>
              <a:rPr lang="en-US" altLang="ja-JP" sz="1050" dirty="0"/>
              <a:t>【</a:t>
            </a:r>
            <a:r>
              <a:rPr lang="ja-JP" altLang="en-US" sz="1050" dirty="0"/>
              <a:t>承認者</a:t>
            </a:r>
            <a:r>
              <a:rPr lang="en-US" altLang="ja-JP" sz="1050" dirty="0"/>
              <a:t>】</a:t>
            </a:r>
          </a:p>
          <a:p>
            <a:r>
              <a:rPr lang="ja-JP" altLang="en-US" sz="1050" dirty="0"/>
              <a:t>・配下未入力</a:t>
            </a:r>
            <a:r>
              <a:rPr lang="en-US" altLang="ja-JP" sz="1050" dirty="0"/>
              <a:t>(</a:t>
            </a:r>
            <a:r>
              <a:rPr lang="ja-JP" altLang="en-US" sz="1050" dirty="0"/>
              <a:t>予定</a:t>
            </a:r>
            <a:r>
              <a:rPr lang="en-US" altLang="ja-JP" sz="1050" dirty="0"/>
              <a:t>/</a:t>
            </a:r>
            <a:r>
              <a:rPr lang="ja-JP" altLang="en-US" sz="1050" dirty="0"/>
              <a:t>実績</a:t>
            </a:r>
            <a:r>
              <a:rPr lang="en-US" altLang="ja-JP" sz="1050" dirty="0"/>
              <a:t>)</a:t>
            </a:r>
          </a:p>
          <a:p>
            <a:r>
              <a:rPr lang="ja-JP" altLang="en-US" sz="1050" dirty="0"/>
              <a:t>・未承認</a:t>
            </a:r>
            <a:r>
              <a:rPr lang="en-US" altLang="ja-JP" sz="1050" dirty="0"/>
              <a:t>(</a:t>
            </a:r>
            <a:r>
              <a:rPr lang="ja-JP" altLang="en-US" sz="1050" dirty="0"/>
              <a:t>予実</a:t>
            </a:r>
            <a:r>
              <a:rPr lang="en-US" altLang="ja-JP" sz="1050" dirty="0"/>
              <a:t>)</a:t>
            </a:r>
          </a:p>
          <a:p>
            <a:r>
              <a:rPr lang="ja-JP" altLang="en-US" sz="1050" dirty="0"/>
              <a:t>・未承認</a:t>
            </a:r>
            <a:r>
              <a:rPr lang="en-US" altLang="ja-JP" sz="1050" dirty="0"/>
              <a:t>_</a:t>
            </a:r>
            <a:r>
              <a:rPr lang="ja-JP" altLang="en-US" sz="1050" dirty="0"/>
              <a:t>時間外代休</a:t>
            </a:r>
            <a:endParaRPr lang="en-US" altLang="ja-JP" sz="1050" dirty="0"/>
          </a:p>
        </p:txBody>
      </p:sp>
      <p:sp>
        <p:nvSpPr>
          <p:cNvPr id="18" name="テキスト ボックス 17"/>
          <p:cNvSpPr txBox="1"/>
          <p:nvPr/>
        </p:nvSpPr>
        <p:spPr>
          <a:xfrm>
            <a:off x="5285466" y="3706893"/>
            <a:ext cx="3499002" cy="1223412"/>
          </a:xfrm>
          <a:prstGeom prst="rect">
            <a:avLst/>
          </a:prstGeom>
          <a:noFill/>
        </p:spPr>
        <p:txBody>
          <a:bodyPr wrap="square" rtlCol="0">
            <a:spAutoFit/>
          </a:bodyPr>
          <a:lstStyle/>
          <a:p>
            <a:r>
              <a:rPr kumimoji="1" lang="ja-JP" altLang="en-US" sz="1050" dirty="0"/>
              <a:t>アラート情報対象項目</a:t>
            </a:r>
            <a:endParaRPr kumimoji="1" lang="en-US" altLang="ja-JP" sz="1050" dirty="0"/>
          </a:p>
          <a:p>
            <a:r>
              <a:rPr lang="en-US" altLang="ja-JP" sz="1050" dirty="0"/>
              <a:t>【</a:t>
            </a:r>
            <a:r>
              <a:rPr lang="ja-JP" altLang="en-US" sz="1050" dirty="0"/>
              <a:t>残業アラート</a:t>
            </a:r>
            <a:r>
              <a:rPr lang="en-US" altLang="ja-JP" sz="1050" dirty="0"/>
              <a:t>】(</a:t>
            </a:r>
            <a:r>
              <a:rPr lang="ja-JP" altLang="en-US" sz="1050" dirty="0"/>
              <a:t>所定労働時間外・法定労働時間外</a:t>
            </a:r>
            <a:r>
              <a:rPr lang="en-US" altLang="ja-JP" sz="1050" dirty="0"/>
              <a:t>)</a:t>
            </a:r>
          </a:p>
          <a:p>
            <a:r>
              <a:rPr lang="ja-JP" altLang="en-US" sz="1050" dirty="0"/>
              <a:t>・残業時間警告</a:t>
            </a:r>
            <a:r>
              <a:rPr lang="en-US" altLang="ja-JP" sz="1050" dirty="0"/>
              <a:t>(</a:t>
            </a:r>
            <a:r>
              <a:rPr lang="ja-JP" altLang="en-US" sz="1050" dirty="0"/>
              <a:t>年間、月</a:t>
            </a:r>
            <a:r>
              <a:rPr lang="en-US" altLang="ja-JP" sz="1050" dirty="0"/>
              <a:t>)</a:t>
            </a:r>
          </a:p>
          <a:p>
            <a:r>
              <a:rPr kumimoji="1" lang="ja-JP" altLang="en-US" sz="1050" dirty="0"/>
              <a:t>・残業回数警告</a:t>
            </a:r>
            <a:r>
              <a:rPr kumimoji="1" lang="en-US" altLang="ja-JP" sz="1050" dirty="0"/>
              <a:t>(</a:t>
            </a:r>
            <a:r>
              <a:rPr lang="ja-JP" altLang="en-US" sz="1050" dirty="0"/>
              <a:t>年間</a:t>
            </a:r>
            <a:r>
              <a:rPr kumimoji="1" lang="en-US" altLang="ja-JP" sz="1050" dirty="0"/>
              <a:t>)</a:t>
            </a:r>
          </a:p>
          <a:p>
            <a:r>
              <a:rPr lang="en-US" altLang="ja-JP" sz="1050" dirty="0"/>
              <a:t>【</a:t>
            </a:r>
            <a:r>
              <a:rPr lang="ja-JP" altLang="en-US" sz="1050" dirty="0"/>
              <a:t>その他</a:t>
            </a:r>
            <a:r>
              <a:rPr lang="en-US" altLang="ja-JP" sz="1050" dirty="0"/>
              <a:t>】</a:t>
            </a:r>
          </a:p>
          <a:p>
            <a:r>
              <a:rPr kumimoji="1" lang="ja-JP" altLang="en-US" sz="1050" dirty="0"/>
              <a:t>・年次有給休暇消化</a:t>
            </a:r>
            <a:r>
              <a:rPr kumimoji="1" lang="en-US" altLang="ja-JP" sz="1050" dirty="0"/>
              <a:t>(</a:t>
            </a:r>
            <a:r>
              <a:rPr kumimoji="1" lang="ja-JP" altLang="en-US" sz="1050" dirty="0"/>
              <a:t>年間</a:t>
            </a:r>
            <a:r>
              <a:rPr kumimoji="1" lang="en-US" altLang="ja-JP" sz="1050" dirty="0"/>
              <a:t>)</a:t>
            </a:r>
          </a:p>
          <a:p>
            <a:r>
              <a:rPr lang="ja-JP" altLang="en-US" sz="1050" dirty="0"/>
              <a:t>・インターバル規則違反</a:t>
            </a:r>
            <a:r>
              <a:rPr lang="en-US" altLang="ja-JP" sz="1050" dirty="0"/>
              <a:t>(</a:t>
            </a:r>
            <a:r>
              <a:rPr lang="ja-JP" altLang="en-US" sz="1050" dirty="0"/>
              <a:t>月</a:t>
            </a:r>
            <a:r>
              <a:rPr lang="en-US" altLang="ja-JP" sz="1050" dirty="0"/>
              <a:t>)</a:t>
            </a:r>
            <a:endParaRPr kumimoji="1" lang="ja-JP" altLang="en-US" sz="1050" dirty="0"/>
          </a:p>
        </p:txBody>
      </p:sp>
      <p:sp>
        <p:nvSpPr>
          <p:cNvPr id="19" name="Freeform 21"/>
          <p:cNvSpPr>
            <a:spLocks noEditPoints="1"/>
          </p:cNvSpPr>
          <p:nvPr/>
        </p:nvSpPr>
        <p:spPr bwMode="auto">
          <a:xfrm>
            <a:off x="4445180" y="1725272"/>
            <a:ext cx="345152" cy="323400"/>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237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勤怠集計</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月の途中でもリアルタイムに勤怠集計可能です。また月</a:t>
            </a:r>
            <a:r>
              <a:rPr lang="en-US" altLang="ja-JP" dirty="0"/>
              <a:t>60</a:t>
            </a:r>
            <a:r>
              <a:rPr lang="ja-JP" altLang="en-US" dirty="0"/>
              <a:t>時間超計算含め各種法定要件を</a:t>
            </a:r>
            <a:endParaRPr lang="en-US" altLang="ja-JP" dirty="0"/>
          </a:p>
          <a:p>
            <a:pPr>
              <a:spcBef>
                <a:spcPts val="0"/>
              </a:spcBef>
            </a:pPr>
            <a:r>
              <a:rPr lang="ja-JP" altLang="en-US" dirty="0"/>
              <a:t>満たしています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Rectangle 8">
            <a:extLst>
              <a:ext uri="{FF2B5EF4-FFF2-40B4-BE49-F238E27FC236}">
                <a16:creationId xmlns:a16="http://schemas.microsoft.com/office/drawing/2014/main" id="{5D3918EB-6069-453F-90B7-11AF62255737}"/>
              </a:ext>
            </a:extLst>
          </p:cNvPr>
          <p:cNvSpPr>
            <a:spLocks noChangeArrowheads="1"/>
          </p:cNvSpPr>
          <p:nvPr/>
        </p:nvSpPr>
        <p:spPr bwMode="auto">
          <a:xfrm>
            <a:off x="474171" y="1631262"/>
            <a:ext cx="3158664" cy="6419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勤務実績集計表イメージ</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968539" y="3960801"/>
            <a:ext cx="3018547" cy="692497"/>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p:cNvSpPr txBox="1"/>
          <p:nvPr/>
        </p:nvSpPr>
        <p:spPr>
          <a:xfrm>
            <a:off x="1024887" y="3977239"/>
            <a:ext cx="3178223" cy="738664"/>
          </a:xfrm>
          <a:prstGeom prst="rect">
            <a:avLst/>
          </a:prstGeom>
          <a:noFill/>
        </p:spPr>
        <p:txBody>
          <a:bodyPr wrap="square" rtlCol="0">
            <a:spAutoFit/>
          </a:bodyPr>
          <a:lstStyle/>
          <a:p>
            <a:r>
              <a:rPr kumimoji="1" lang="ja-JP" altLang="en-US" sz="1350" dirty="0"/>
              <a:t>法定通りの算出以外に任意項目の</a:t>
            </a:r>
            <a:endParaRPr kumimoji="1" lang="en-US" altLang="ja-JP" sz="1350" dirty="0"/>
          </a:p>
          <a:p>
            <a:r>
              <a:rPr kumimoji="1" lang="ja-JP" altLang="en-US" sz="1350" dirty="0"/>
              <a:t>集計</a:t>
            </a:r>
            <a:r>
              <a:rPr kumimoji="1" lang="en-US" altLang="ja-JP" sz="1350" dirty="0"/>
              <a:t>/</a:t>
            </a:r>
            <a:r>
              <a:rPr kumimoji="1" lang="ja-JP" altLang="en-US" sz="1350" dirty="0"/>
              <a:t>出力</a:t>
            </a:r>
            <a:r>
              <a:rPr kumimoji="1" lang="ja-JP" altLang="en-US" sz="1350"/>
              <a:t>も可能</a:t>
            </a:r>
            <a:endParaRPr kumimoji="1" lang="en-US" altLang="ja-JP" sz="1350" dirty="0"/>
          </a:p>
          <a:p>
            <a:r>
              <a:rPr kumimoji="1" lang="ja-JP" altLang="en-US" sz="1350" dirty="0"/>
              <a:t>（回数</a:t>
            </a:r>
            <a:r>
              <a:rPr kumimoji="1" lang="en-US" altLang="ja-JP" sz="1350" dirty="0"/>
              <a:t>/</a:t>
            </a:r>
            <a:r>
              <a:rPr kumimoji="1" lang="ja-JP" altLang="en-US" sz="1350" dirty="0"/>
              <a:t>時間合計</a:t>
            </a:r>
            <a:r>
              <a:rPr kumimoji="1" lang="en-US" altLang="ja-JP" sz="1350" dirty="0"/>
              <a:t>/</a:t>
            </a:r>
            <a:r>
              <a:rPr kumimoji="1" lang="ja-JP" altLang="en-US" sz="1350" dirty="0"/>
              <a:t>数値合計）</a:t>
            </a:r>
          </a:p>
        </p:txBody>
      </p:sp>
      <p:grpSp>
        <p:nvGrpSpPr>
          <p:cNvPr id="13" name="グループ化 12"/>
          <p:cNvGrpSpPr/>
          <p:nvPr/>
        </p:nvGrpSpPr>
        <p:grpSpPr>
          <a:xfrm>
            <a:off x="4531261" y="3941235"/>
            <a:ext cx="504081" cy="682564"/>
            <a:chOff x="1476375" y="3768725"/>
            <a:chExt cx="287338" cy="379413"/>
          </a:xfrm>
        </p:grpSpPr>
        <p:sp>
          <p:nvSpPr>
            <p:cNvPr id="14"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テキスト ボックス 18">
            <a:extLst>
              <a:ext uri="{FF2B5EF4-FFF2-40B4-BE49-F238E27FC236}">
                <a16:creationId xmlns:a16="http://schemas.microsoft.com/office/drawing/2014/main" id="{C2CD8286-EC93-4B35-9CAC-29000067AB0A}"/>
              </a:ext>
            </a:extLst>
          </p:cNvPr>
          <p:cNvSpPr txBox="1"/>
          <p:nvPr/>
        </p:nvSpPr>
        <p:spPr>
          <a:xfrm>
            <a:off x="4923289" y="4301275"/>
            <a:ext cx="3173003" cy="261610"/>
          </a:xfrm>
          <a:prstGeom prst="rect">
            <a:avLst/>
          </a:prstGeom>
          <a:noFill/>
        </p:spPr>
        <p:txBody>
          <a:bodyPr wrap="square" rtlCol="0">
            <a:spAutoFit/>
          </a:bodyPr>
          <a:lstStyle/>
          <a:p>
            <a:pPr algn="ct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集計結果は</a:t>
            </a:r>
            <a:r>
              <a:rPr lang="en-US" altLang="ja-JP" sz="1100" dirty="0">
                <a:solidFill>
                  <a:schemeClr val="tx1">
                    <a:lumMod val="50000"/>
                    <a:lumOff val="50000"/>
                  </a:schemeClr>
                </a:solidFill>
                <a:ea typeface="游ゴシック Medium" panose="020B0500000000000000" pitchFamily="50" charset="-128"/>
                <a:cs typeface="Meiryo UI" panose="020B0604030504040204" pitchFamily="50" charset="-128"/>
              </a:rPr>
              <a:t>EXCEL</a:t>
            </a: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ダウンロードが可能です。</a:t>
            </a:r>
          </a:p>
        </p:txBody>
      </p:sp>
      <p:pic>
        <p:nvPicPr>
          <p:cNvPr id="20" name="図 19"/>
          <p:cNvPicPr>
            <a:picLocks noChangeAspect="1"/>
          </p:cNvPicPr>
          <p:nvPr/>
        </p:nvPicPr>
        <p:blipFill>
          <a:blip r:embed="rId2"/>
          <a:stretch>
            <a:fillRect/>
          </a:stretch>
        </p:blipFill>
        <p:spPr>
          <a:xfrm>
            <a:off x="336324" y="1815543"/>
            <a:ext cx="8481669" cy="593368"/>
          </a:xfrm>
          <a:prstGeom prst="rect">
            <a:avLst/>
          </a:prstGeom>
          <a:ln>
            <a:solidFill>
              <a:schemeClr val="bg1">
                <a:lumMod val="65000"/>
              </a:schemeClr>
            </a:solidFill>
          </a:ln>
        </p:spPr>
      </p:pic>
      <p:pic>
        <p:nvPicPr>
          <p:cNvPr id="21" name="図 20"/>
          <p:cNvPicPr>
            <a:picLocks noChangeAspect="1"/>
          </p:cNvPicPr>
          <p:nvPr/>
        </p:nvPicPr>
        <p:blipFill>
          <a:blip r:embed="rId3"/>
          <a:stretch>
            <a:fillRect/>
          </a:stretch>
        </p:blipFill>
        <p:spPr>
          <a:xfrm>
            <a:off x="336324" y="3134835"/>
            <a:ext cx="6678526" cy="644788"/>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336324" y="2481322"/>
            <a:ext cx="6864601" cy="581102"/>
          </a:xfrm>
          <a:prstGeom prst="rect">
            <a:avLst/>
          </a:prstGeom>
          <a:ln>
            <a:solidFill>
              <a:schemeClr val="bg1">
                <a:lumMod val="65000"/>
              </a:schemeClr>
            </a:solidFill>
          </a:ln>
        </p:spPr>
      </p:pic>
    </p:spTree>
    <p:extLst>
      <p:ext uri="{BB962C8B-B14F-4D97-AF65-F5344CB8AC3E}">
        <p14:creationId xmlns:p14="http://schemas.microsoft.com/office/powerpoint/2010/main" val="123862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3182170" y="1924706"/>
            <a:ext cx="3739822" cy="250658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プロジェクト集計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個人別プロジェクト別工数実績データ等さまざまな切り口での外部出力に対応しています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113467" y="2114424"/>
            <a:ext cx="2692712" cy="2490948"/>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6118" y="1898008"/>
            <a:ext cx="1513220" cy="34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cxnSp>
        <p:nvCxnSpPr>
          <p:cNvPr id="10" name="直線矢印コネクタ 9"/>
          <p:cNvCxnSpPr>
            <a:endCxn id="8" idx="3"/>
          </p:cNvCxnSpPr>
          <p:nvPr/>
        </p:nvCxnSpPr>
        <p:spPr>
          <a:xfrm flipH="1">
            <a:off x="2806179" y="3173860"/>
            <a:ext cx="408601" cy="1860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3214780" y="2162523"/>
            <a:ext cx="2661550" cy="1414984"/>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200012" y="3820952"/>
            <a:ext cx="2308086" cy="830997"/>
          </a:xfrm>
          <a:prstGeom prst="rect">
            <a:avLst/>
          </a:prstGeom>
          <a:noFill/>
          <a:ln>
            <a:noFill/>
          </a:ln>
        </p:spPr>
        <p:txBody>
          <a:bodyPr wrap="square" rtlCol="0">
            <a:spAutoFit/>
          </a:bodyPr>
          <a:lstStyle/>
          <a:p>
            <a:r>
              <a:rPr kumimoji="1" lang="en-US" altLang="ja-JP" sz="1200" dirty="0"/>
              <a:t>【</a:t>
            </a:r>
            <a:r>
              <a:rPr kumimoji="1" lang="ja-JP" altLang="en-US" sz="1200" dirty="0"/>
              <a:t>集計形式</a:t>
            </a:r>
            <a:r>
              <a:rPr kumimoji="1" lang="en-US" altLang="ja-JP" sz="1200" dirty="0"/>
              <a:t>】</a:t>
            </a:r>
          </a:p>
          <a:p>
            <a:r>
              <a:rPr lang="ja-JP" altLang="en-US" sz="1200" dirty="0"/>
              <a:t>・作業別社員別時間</a:t>
            </a:r>
            <a:endParaRPr lang="en-US" altLang="ja-JP" sz="1200" dirty="0"/>
          </a:p>
          <a:p>
            <a:r>
              <a:rPr kumimoji="1" lang="ja-JP" altLang="en-US" sz="1200" dirty="0"/>
              <a:t>　</a:t>
            </a:r>
            <a:r>
              <a:rPr kumimoji="1" lang="en-US" altLang="ja-JP" sz="1200" dirty="0"/>
              <a:t>(</a:t>
            </a:r>
            <a:r>
              <a:rPr kumimoji="1" lang="ja-JP" altLang="en-US" sz="1200" dirty="0"/>
              <a:t>総計、月別推移、週別推移</a:t>
            </a:r>
            <a:r>
              <a:rPr kumimoji="1" lang="en-US" altLang="ja-JP" sz="1200" dirty="0"/>
              <a:t>)</a:t>
            </a:r>
          </a:p>
          <a:p>
            <a:r>
              <a:rPr lang="ja-JP" altLang="en-US" sz="1200" dirty="0"/>
              <a:t>・社員別作業別時間</a:t>
            </a:r>
            <a:r>
              <a:rPr lang="en-US" altLang="ja-JP" sz="1200" dirty="0"/>
              <a:t>(</a:t>
            </a:r>
            <a:r>
              <a:rPr lang="ja-JP" altLang="en-US" sz="1200" dirty="0"/>
              <a:t>総計</a:t>
            </a:r>
            <a:r>
              <a:rPr lang="en-US" altLang="ja-JP" sz="1200" dirty="0"/>
              <a:t>)</a:t>
            </a:r>
            <a:endParaRPr kumimoji="1" lang="en-US" altLang="ja-JP" sz="1200" dirty="0"/>
          </a:p>
        </p:txBody>
      </p:sp>
      <p:sp>
        <p:nvSpPr>
          <p:cNvPr id="14" name="右矢印 13"/>
          <p:cNvSpPr/>
          <p:nvPr/>
        </p:nvSpPr>
        <p:spPr>
          <a:xfrm>
            <a:off x="7075500" y="2085127"/>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7075500" y="3336599"/>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7837314" y="2063162"/>
            <a:ext cx="398952" cy="559897"/>
            <a:chOff x="1476375" y="3768725"/>
            <a:chExt cx="287338" cy="379413"/>
          </a:xfrm>
        </p:grpSpPr>
        <p:sp>
          <p:nvSpPr>
            <p:cNvPr id="1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Freeform 12"/>
          <p:cNvSpPr>
            <a:spLocks noEditPoints="1"/>
          </p:cNvSpPr>
          <p:nvPr/>
        </p:nvSpPr>
        <p:spPr bwMode="auto">
          <a:xfrm>
            <a:off x="7775944" y="3348542"/>
            <a:ext cx="538195" cy="532766"/>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bject 25">
            <a:extLst>
              <a:ext uri="{FF2B5EF4-FFF2-40B4-BE49-F238E27FC236}">
                <a16:creationId xmlns:a16="http://schemas.microsoft.com/office/drawing/2014/main" id="{814DC110-2DDC-4E32-8034-B4D99DF17F36}"/>
              </a:ext>
            </a:extLst>
          </p:cNvPr>
          <p:cNvSpPr txBox="1"/>
          <p:nvPr/>
        </p:nvSpPr>
        <p:spPr>
          <a:xfrm>
            <a:off x="7584829" y="1838485"/>
            <a:ext cx="147323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集計データ</a:t>
            </a:r>
          </a:p>
          <a:p>
            <a:pPr marL="12700">
              <a:lnSpc>
                <a:spcPct val="100000"/>
              </a:lnSpc>
              <a:spcBef>
                <a:spcPts val="100"/>
              </a:spcBef>
            </a:pP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227788" y="4049608"/>
            <a:ext cx="1604863"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プロジェクト管理</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03492" y="3180534"/>
            <a:ext cx="1172940"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spc="85" dirty="0">
                <a:latin typeface="メイリオ" panose="020B0604030504040204" pitchFamily="50" charset="-128"/>
                <a:ea typeface="メイリオ" panose="020B0604030504040204" pitchFamily="50" charset="-128"/>
                <a:cs typeface="Leelawadee UI"/>
              </a:rPr>
              <a:t>API</a:t>
            </a:r>
          </a:p>
        </p:txBody>
      </p:sp>
      <p:sp>
        <p:nvSpPr>
          <p:cNvPr id="27" name="object 25">
            <a:extLst>
              <a:ext uri="{FF2B5EF4-FFF2-40B4-BE49-F238E27FC236}">
                <a16:creationId xmlns:a16="http://schemas.microsoft.com/office/drawing/2014/main" id="{814DC110-2DDC-4E32-8034-B4D99DF17F36}"/>
              </a:ext>
            </a:extLst>
          </p:cNvPr>
          <p:cNvSpPr txBox="1"/>
          <p:nvPr/>
        </p:nvSpPr>
        <p:spPr>
          <a:xfrm>
            <a:off x="2806179" y="1624463"/>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プロジェクト集計別イメージ画面</a:t>
            </a:r>
            <a:endParaRPr sz="1050"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3"/>
          <a:stretch>
            <a:fillRect/>
          </a:stretch>
        </p:blipFill>
        <p:spPr>
          <a:xfrm>
            <a:off x="155897" y="2395830"/>
            <a:ext cx="2567853" cy="1394837"/>
          </a:xfrm>
          <a:prstGeom prst="rect">
            <a:avLst/>
          </a:prstGeom>
          <a:ln>
            <a:solidFill>
              <a:schemeClr val="bg1">
                <a:lumMod val="65000"/>
              </a:schemeClr>
            </a:solidFill>
          </a:ln>
        </p:spPr>
      </p:pic>
    </p:spTree>
    <p:extLst>
      <p:ext uri="{BB962C8B-B14F-4D97-AF65-F5344CB8AC3E}">
        <p14:creationId xmlns:p14="http://schemas.microsoft.com/office/powerpoint/2010/main" val="115149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r="16760"/>
          <a:stretch/>
        </p:blipFill>
        <p:spPr>
          <a:xfrm>
            <a:off x="616686" y="3694445"/>
            <a:ext cx="5430368" cy="517541"/>
          </a:xfrm>
          <a:prstGeom prst="rect">
            <a:avLst/>
          </a:prstGeom>
          <a:ln>
            <a:solidFill>
              <a:schemeClr val="bg1">
                <a:lumMod val="65000"/>
              </a:schemeClr>
            </a:solidFill>
          </a:ln>
        </p:spPr>
      </p:pic>
      <p:pic>
        <p:nvPicPr>
          <p:cNvPr id="16" name="図 15"/>
          <p:cNvPicPr>
            <a:picLocks noChangeAspect="1"/>
          </p:cNvPicPr>
          <p:nvPr/>
        </p:nvPicPr>
        <p:blipFill>
          <a:blip r:embed="rId3"/>
          <a:stretch>
            <a:fillRect/>
          </a:stretch>
        </p:blipFill>
        <p:spPr>
          <a:xfrm>
            <a:off x="616686" y="1537810"/>
            <a:ext cx="3492909" cy="20347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p>
        </p:txBody>
      </p:sp>
      <p:sp>
        <p:nvSpPr>
          <p:cNvPr id="5" name="テキスト プレースホルダー 4"/>
          <p:cNvSpPr>
            <a:spLocks noGrp="1"/>
          </p:cNvSpPr>
          <p:nvPr>
            <p:ph type="body" sz="quarter" idx="17"/>
          </p:nvPr>
        </p:nvSpPr>
        <p:spPr/>
        <p:txBody>
          <a:bodyPr/>
          <a:lstStyle/>
          <a:p>
            <a:r>
              <a:rPr lang="ja-JP" altLang="en-US" dirty="0"/>
              <a:t>豊富な集計機能で勤務状況を可視化し、過重労働防止や</a:t>
            </a:r>
            <a:r>
              <a:rPr lang="en-US" altLang="ja-JP" dirty="0"/>
              <a:t>36</a:t>
            </a:r>
            <a:r>
              <a:rPr lang="ja-JP" altLang="en-US" dirty="0"/>
              <a:t>協定遵守を実現します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E529B06-04E1-48DE-95DF-22D827043E77}"/>
              </a:ext>
            </a:extLst>
          </p:cNvPr>
          <p:cNvSpPr txBox="1"/>
          <p:nvPr/>
        </p:nvSpPr>
        <p:spPr>
          <a:xfrm>
            <a:off x="497788" y="1379205"/>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法定外労働状況一覧イメージ画面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897381" y="2734051"/>
            <a:ext cx="1670085" cy="704100"/>
          </a:xfrm>
          <a:prstGeom prst="borderCallout2">
            <a:avLst>
              <a:gd name="adj1" fmla="val 12242"/>
              <a:gd name="adj2" fmla="val -240"/>
              <a:gd name="adj3" fmla="val 34181"/>
              <a:gd name="adj4" fmla="val -53944"/>
              <a:gd name="adj5" fmla="val 34096"/>
              <a:gd name="adj6" fmla="val -7442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予測を含む細やかな</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抽出条件で対象者を</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ピックアップ</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6115666" y="3855492"/>
            <a:ext cx="2592288" cy="731684"/>
          </a:xfrm>
          <a:prstGeom prst="borderCallout2">
            <a:avLst>
              <a:gd name="adj1" fmla="val 56411"/>
              <a:gd name="adj2" fmla="val 1050"/>
              <a:gd name="adj3" fmla="val 56899"/>
              <a:gd name="adj4" fmla="val -23269"/>
              <a:gd name="adj5" fmla="val 27664"/>
              <a:gd name="adj6" fmla="val -44162"/>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・月末時点での残業時間を予測</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・実績のみではなく予定の値を加味</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36</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協定違反予備軍をカテゴリ分け</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吹き出し: 折線 7">
            <a:extLst>
              <a:ext uri="{FF2B5EF4-FFF2-40B4-BE49-F238E27FC236}">
                <a16:creationId xmlns:a16="http://schemas.microsoft.com/office/drawing/2014/main" id="{55303930-2173-4870-BCA0-4103B53449FA}"/>
              </a:ext>
            </a:extLst>
          </p:cNvPr>
          <p:cNvSpPr/>
          <p:nvPr/>
        </p:nvSpPr>
        <p:spPr>
          <a:xfrm>
            <a:off x="4897381" y="2103189"/>
            <a:ext cx="1930093" cy="490402"/>
          </a:xfrm>
          <a:prstGeom prst="borderCallout2">
            <a:avLst>
              <a:gd name="adj1" fmla="val 40019"/>
              <a:gd name="adj2" fmla="val 1000"/>
              <a:gd name="adj3" fmla="val 37844"/>
              <a:gd name="adj4" fmla="val -121810"/>
              <a:gd name="adj5" fmla="val -7778"/>
              <a:gd name="adj6" fmla="val -14819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法定休日勤務時間を含んだ</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残業代への対応</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吹き出し: 折線 7">
            <a:extLst>
              <a:ext uri="{FF2B5EF4-FFF2-40B4-BE49-F238E27FC236}">
                <a16:creationId xmlns:a16="http://schemas.microsoft.com/office/drawing/2014/main" id="{55303930-2173-4870-BCA0-4103B53449FA}"/>
              </a:ext>
            </a:extLst>
          </p:cNvPr>
          <p:cNvSpPr/>
          <p:nvPr/>
        </p:nvSpPr>
        <p:spPr>
          <a:xfrm>
            <a:off x="4897381" y="1537810"/>
            <a:ext cx="2226313" cy="402783"/>
          </a:xfrm>
          <a:prstGeom prst="borderCallout2">
            <a:avLst>
              <a:gd name="adj1" fmla="val 14621"/>
              <a:gd name="adj2" fmla="val 179"/>
              <a:gd name="adj3" fmla="val 17881"/>
              <a:gd name="adj4" fmla="val -118658"/>
              <a:gd name="adj5" fmla="val 52238"/>
              <a:gd name="adj6" fmla="val -13181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月次累計モード（月平均）</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grpSp>
        <p:nvGrpSpPr>
          <p:cNvPr id="21" name="グループ化 20"/>
          <p:cNvGrpSpPr/>
          <p:nvPr/>
        </p:nvGrpSpPr>
        <p:grpSpPr>
          <a:xfrm>
            <a:off x="616686" y="4306190"/>
            <a:ext cx="3281274" cy="461804"/>
            <a:chOff x="832238" y="4306190"/>
            <a:chExt cx="3281274" cy="461804"/>
          </a:xfrm>
        </p:grpSpPr>
        <p:sp>
          <p:nvSpPr>
            <p:cNvPr id="17" name="角丸四角形 16"/>
            <p:cNvSpPr/>
            <p:nvPr/>
          </p:nvSpPr>
          <p:spPr>
            <a:xfrm>
              <a:off x="852979" y="4306190"/>
              <a:ext cx="3142957" cy="425192"/>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テキスト ボックス 17"/>
            <p:cNvSpPr txBox="1"/>
            <p:nvPr/>
          </p:nvSpPr>
          <p:spPr>
            <a:xfrm>
              <a:off x="832238" y="4306329"/>
              <a:ext cx="3281274" cy="461665"/>
            </a:xfrm>
            <a:prstGeom prst="rect">
              <a:avLst/>
            </a:prstGeom>
            <a:noFill/>
          </p:spPr>
          <p:txBody>
            <a:bodyPr wrap="square" rtlCol="0">
              <a:spAutoFit/>
            </a:bodyPr>
            <a:lstStyle/>
            <a:p>
              <a:r>
                <a:rPr kumimoji="1" lang="ja-JP" altLang="en-US" sz="1200" dirty="0"/>
                <a:t>意識改革を促進し、</a:t>
              </a:r>
              <a:r>
                <a:rPr kumimoji="1" lang="en-US" altLang="ja-JP" sz="1200" dirty="0"/>
                <a:t>1</a:t>
              </a:r>
              <a:r>
                <a:rPr kumimoji="1" lang="ja-JP" altLang="en-US" sz="1200" dirty="0"/>
                <a:t>人当たりの</a:t>
              </a:r>
              <a:r>
                <a:rPr kumimoji="1" lang="en-US" altLang="ja-JP" sz="1200" dirty="0"/>
                <a:t>8.5h/</a:t>
              </a:r>
              <a:r>
                <a:rPr kumimoji="1" lang="ja-JP" altLang="en-US" sz="1200" dirty="0"/>
                <a:t>月の</a:t>
              </a:r>
              <a:endParaRPr kumimoji="1" lang="en-US" altLang="ja-JP" sz="1200" dirty="0"/>
            </a:p>
            <a:p>
              <a:r>
                <a:rPr kumimoji="1" lang="ja-JP" altLang="en-US" sz="1200" dirty="0"/>
                <a:t>残業削減の実績あり</a:t>
              </a:r>
            </a:p>
          </p:txBody>
        </p:sp>
      </p:grpSp>
    </p:spTree>
    <p:extLst>
      <p:ext uri="{BB962C8B-B14F-4D97-AF65-F5344CB8AC3E}">
        <p14:creationId xmlns:p14="http://schemas.microsoft.com/office/powerpoint/2010/main" val="83887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01</a:t>
            </a:r>
            <a:br>
              <a:rPr lang="en-US" altLang="ja-JP" dirty="0"/>
            </a:br>
            <a:r>
              <a:rPr lang="ja-JP" altLang="en-US" dirty="0"/>
              <a:t>システムフロー</a:t>
            </a:r>
            <a:endParaRPr kumimoji="1" lang="ja-JP" altLang="en-US" dirty="0"/>
          </a:p>
        </p:txBody>
      </p:sp>
    </p:spTree>
    <p:extLst>
      <p:ext uri="{BB962C8B-B14F-4D97-AF65-F5344CB8AC3E}">
        <p14:creationId xmlns:p14="http://schemas.microsoft.com/office/powerpoint/2010/main" val="345823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台形 6">
            <a:extLst>
              <a:ext uri="{FF2B5EF4-FFF2-40B4-BE49-F238E27FC236}">
                <a16:creationId xmlns:a16="http://schemas.microsoft.com/office/drawing/2014/main" id="{A5324527-C696-4969-B479-EB2D64F83EAF}"/>
              </a:ext>
            </a:extLst>
          </p:cNvPr>
          <p:cNvSpPr/>
          <p:nvPr/>
        </p:nvSpPr>
        <p:spPr>
          <a:xfrm rot="16200000">
            <a:off x="3453388" y="2209653"/>
            <a:ext cx="2741839" cy="1666955"/>
          </a:xfrm>
          <a:prstGeom prst="trapezoid">
            <a:avLst>
              <a:gd name="adj" fmla="val 147612"/>
            </a:avLst>
          </a:prstGeom>
          <a:solidFill>
            <a:srgbClr val="B5E6F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2"/>
          <a:stretch>
            <a:fillRect/>
          </a:stretch>
        </p:blipFill>
        <p:spPr>
          <a:xfrm>
            <a:off x="1353169" y="1816520"/>
            <a:ext cx="3323911" cy="235261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r>
              <a:rPr lang="en-US" altLang="ja-JP" dirty="0"/>
              <a:t>_</a:t>
            </a:r>
            <a:r>
              <a:rPr lang="ja-JP" altLang="en-US" dirty="0"/>
              <a:t>勤務実績推移</a:t>
            </a:r>
          </a:p>
        </p:txBody>
      </p:sp>
      <p:sp>
        <p:nvSpPr>
          <p:cNvPr id="5" name="テキスト プレースホルダー 4"/>
          <p:cNvSpPr>
            <a:spLocks noGrp="1"/>
          </p:cNvSpPr>
          <p:nvPr>
            <p:ph type="body" sz="quarter" idx="17"/>
          </p:nvPr>
        </p:nvSpPr>
        <p:spPr/>
        <p:txBody>
          <a:bodyPr/>
          <a:lstStyle/>
          <a:p>
            <a:r>
              <a:rPr lang="ja-JP" altLang="en-US" dirty="0"/>
              <a:t>勤務実績推移機能では社員別</a:t>
            </a:r>
            <a:r>
              <a:rPr lang="en-US" altLang="ja-JP" dirty="0"/>
              <a:t>/</a:t>
            </a:r>
            <a:r>
              <a:rPr lang="ja-JP" altLang="en-US" dirty="0"/>
              <a:t>部署平均の週別、月別、残業時間と残業時間推移グラフが出力可能です。権限に応じた状況の確認が簡易になります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05435D2-CE88-458B-B1CC-C4362A81091F}"/>
              </a:ext>
            </a:extLst>
          </p:cNvPr>
          <p:cNvSpPr txBox="1"/>
          <p:nvPr/>
        </p:nvSpPr>
        <p:spPr>
          <a:xfrm>
            <a:off x="863318" y="1614340"/>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勤務実績推移イメージ画面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3582140" y="2188133"/>
            <a:ext cx="1426037" cy="331675"/>
          </a:xfrm>
          <a:prstGeom prst="borderCallout2">
            <a:avLst>
              <a:gd name="adj1" fmla="val 99474"/>
              <a:gd name="adj2" fmla="val 68667"/>
              <a:gd name="adj3" fmla="val 339477"/>
              <a:gd name="adj4" fmla="val 65716"/>
              <a:gd name="adj5" fmla="val 543630"/>
              <a:gd name="adj6" fmla="val 36905"/>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3474303" y="1990927"/>
            <a:ext cx="1613242" cy="552648"/>
          </a:xfrm>
          <a:prstGeom prst="borderCallout2">
            <a:avLst>
              <a:gd name="adj1" fmla="val 54871"/>
              <a:gd name="adj2" fmla="val -3111"/>
              <a:gd name="adj3" fmla="val 55114"/>
              <a:gd name="adj4" fmla="val -35918"/>
              <a:gd name="adj5" fmla="val 99632"/>
              <a:gd name="adj6" fmla="val -43639"/>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条件</a:t>
            </a:r>
            <a:r>
              <a:rPr lang="en-US" altLang="ja-JP" sz="130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出力内容を</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指定しグラフ出力</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テキスト ボックス 13"/>
          <p:cNvSpPr txBox="1"/>
          <p:nvPr/>
        </p:nvSpPr>
        <p:spPr>
          <a:xfrm>
            <a:off x="358774" y="4169133"/>
            <a:ext cx="7394733" cy="1007968"/>
          </a:xfrm>
          <a:prstGeom prst="rect">
            <a:avLst/>
          </a:prstGeom>
          <a:noFill/>
        </p:spPr>
        <p:txBody>
          <a:bodyPr wrap="square" rtlCol="0">
            <a:spAutoFit/>
          </a:bodyPr>
          <a:lstStyle/>
          <a:p>
            <a:r>
              <a:rPr kumimoji="1" lang="ja-JP" altLang="en-US" sz="850" dirty="0"/>
              <a:t>出力可能例</a:t>
            </a:r>
            <a:endParaRPr kumimoji="1" lang="en-US" altLang="ja-JP" sz="850" dirty="0"/>
          </a:p>
          <a:p>
            <a:r>
              <a:rPr lang="ja-JP" altLang="en-US" sz="850" dirty="0"/>
              <a:t>　・社員別</a:t>
            </a:r>
            <a:r>
              <a:rPr lang="en-US" altLang="ja-JP" sz="850" dirty="0"/>
              <a:t>(</a:t>
            </a:r>
            <a:r>
              <a:rPr lang="ja-JP" altLang="en-US" sz="850" dirty="0"/>
              <a:t>複数社員</a:t>
            </a:r>
            <a:r>
              <a:rPr lang="en-US" altLang="ja-JP" sz="850" dirty="0"/>
              <a:t>)※1</a:t>
            </a:r>
            <a:r>
              <a:rPr lang="ja-JP" altLang="en-US" sz="850" dirty="0"/>
              <a:t>社員にドリルダウン可　→複数社員の週別</a:t>
            </a:r>
            <a:r>
              <a:rPr lang="en-US" altLang="ja-JP" sz="850" dirty="0"/>
              <a:t>/</a:t>
            </a:r>
            <a:r>
              <a:rPr lang="ja-JP" altLang="en-US" sz="850" dirty="0"/>
              <a:t>月別、残業時間グラフ</a:t>
            </a:r>
            <a:endParaRPr lang="en-US" altLang="ja-JP" sz="850" dirty="0"/>
          </a:p>
          <a:p>
            <a:r>
              <a:rPr kumimoji="1" lang="ja-JP" altLang="en-US" sz="850" dirty="0"/>
              <a:t>　・社員別</a:t>
            </a:r>
            <a:r>
              <a:rPr kumimoji="1" lang="en-US" altLang="ja-JP" sz="850" dirty="0"/>
              <a:t>(1</a:t>
            </a:r>
            <a:r>
              <a:rPr kumimoji="1" lang="ja-JP" altLang="en-US" sz="850" dirty="0"/>
              <a:t>社員</a:t>
            </a:r>
            <a:r>
              <a:rPr kumimoji="1" lang="en-US" altLang="ja-JP" sz="850" dirty="0"/>
              <a:t>)</a:t>
            </a:r>
            <a:r>
              <a:rPr kumimoji="1" lang="ja-JP" altLang="en-US" sz="850" dirty="0"/>
              <a:t>　→</a:t>
            </a:r>
            <a:r>
              <a:rPr kumimoji="1" lang="en-US" altLang="ja-JP" sz="850" dirty="0"/>
              <a:t>1</a:t>
            </a:r>
            <a:r>
              <a:rPr kumimoji="1" lang="ja-JP" altLang="en-US" sz="850" dirty="0"/>
              <a:t>社員の週別、月別、残業時間推移グラフ</a:t>
            </a:r>
            <a:endParaRPr kumimoji="1" lang="en-US" altLang="ja-JP" sz="850" dirty="0"/>
          </a:p>
          <a:p>
            <a:r>
              <a:rPr lang="ja-JP" altLang="en-US" sz="850" dirty="0"/>
              <a:t>　・部署別平均</a:t>
            </a:r>
            <a:r>
              <a:rPr lang="en-US" altLang="ja-JP" sz="850" dirty="0"/>
              <a:t>(</a:t>
            </a:r>
            <a:r>
              <a:rPr lang="ja-JP" altLang="en-US" sz="850" dirty="0"/>
              <a:t>複数部署</a:t>
            </a:r>
            <a:r>
              <a:rPr lang="en-US" altLang="ja-JP" sz="850" dirty="0"/>
              <a:t>)※1</a:t>
            </a:r>
            <a:r>
              <a:rPr lang="ja-JP" altLang="en-US" sz="850" dirty="0"/>
              <a:t>部署にドリルダウン可　→複数部署の週別</a:t>
            </a:r>
            <a:r>
              <a:rPr lang="en-US" altLang="ja-JP" sz="850" dirty="0"/>
              <a:t>/</a:t>
            </a:r>
            <a:r>
              <a:rPr lang="ja-JP" altLang="en-US" sz="850" dirty="0"/>
              <a:t>月別、平均残業時間グラフ</a:t>
            </a:r>
            <a:endParaRPr lang="en-US" altLang="ja-JP" sz="850" dirty="0"/>
          </a:p>
          <a:p>
            <a:r>
              <a:rPr kumimoji="1" lang="ja-JP" altLang="en-US" sz="850" dirty="0"/>
              <a:t>　・部署別平均</a:t>
            </a:r>
            <a:r>
              <a:rPr kumimoji="1" lang="en-US" altLang="ja-JP" sz="850" dirty="0"/>
              <a:t>(1</a:t>
            </a:r>
            <a:r>
              <a:rPr kumimoji="1" lang="ja-JP" altLang="en-US" sz="850" dirty="0"/>
              <a:t>部署</a:t>
            </a:r>
            <a:r>
              <a:rPr kumimoji="1" lang="en-US" altLang="ja-JP" sz="850" dirty="0"/>
              <a:t>)</a:t>
            </a:r>
            <a:r>
              <a:rPr kumimoji="1" lang="ja-JP" altLang="en-US" sz="850" dirty="0"/>
              <a:t>　→</a:t>
            </a:r>
            <a:r>
              <a:rPr kumimoji="1" lang="en-US" altLang="ja-JP" sz="850" dirty="0"/>
              <a:t>1</a:t>
            </a:r>
            <a:r>
              <a:rPr kumimoji="1" lang="ja-JP" altLang="en-US" sz="850" dirty="0"/>
              <a:t>部署の週別</a:t>
            </a:r>
            <a:r>
              <a:rPr kumimoji="1" lang="en-US" altLang="ja-JP" sz="850" dirty="0"/>
              <a:t>/</a:t>
            </a:r>
            <a:r>
              <a:rPr kumimoji="1" lang="ja-JP" altLang="en-US" sz="850" dirty="0"/>
              <a:t>月別、平均残業時間と平均残業時間推移グラフ</a:t>
            </a:r>
            <a:endParaRPr kumimoji="1" lang="en-US" altLang="ja-JP" sz="850" dirty="0"/>
          </a:p>
          <a:p>
            <a:r>
              <a:rPr lang="ja-JP" altLang="en-US" sz="850" dirty="0"/>
              <a:t>　</a:t>
            </a:r>
            <a:r>
              <a:rPr lang="en-US" altLang="ja-JP" sz="850" dirty="0"/>
              <a:t>※</a:t>
            </a:r>
            <a:r>
              <a:rPr lang="ja-JP" altLang="en-US" sz="850" dirty="0"/>
              <a:t>出力可能対象は自部門配下のみとなります。</a:t>
            </a:r>
            <a:r>
              <a:rPr lang="en-US" altLang="ja-JP" sz="850" dirty="0"/>
              <a:t>(</a:t>
            </a:r>
            <a:r>
              <a:rPr lang="ja-JP" altLang="en-US" sz="850" dirty="0"/>
              <a:t>管理権限を除く</a:t>
            </a:r>
            <a:r>
              <a:rPr lang="en-US" altLang="ja-JP" sz="850" dirty="0"/>
              <a:t>)</a:t>
            </a:r>
            <a:endParaRPr kumimoji="1" lang="en-US" altLang="ja-JP" sz="850" dirty="0"/>
          </a:p>
          <a:p>
            <a:endParaRPr kumimoji="1" lang="en-US" altLang="ja-JP" sz="850" dirty="0"/>
          </a:p>
        </p:txBody>
      </p:sp>
      <p:pic>
        <p:nvPicPr>
          <p:cNvPr id="8" name="図 7"/>
          <p:cNvPicPr>
            <a:picLocks noChangeAspect="1"/>
          </p:cNvPicPr>
          <p:nvPr/>
        </p:nvPicPr>
        <p:blipFill rotWithShape="1">
          <a:blip r:embed="rId3"/>
          <a:srcRect t="1078" r="752" b="4075"/>
          <a:stretch/>
        </p:blipFill>
        <p:spPr>
          <a:xfrm>
            <a:off x="5613100" y="1580606"/>
            <a:ext cx="2224614" cy="1492315"/>
          </a:xfrm>
          <a:prstGeom prst="rect">
            <a:avLst/>
          </a:prstGeom>
          <a:ln>
            <a:solidFill>
              <a:schemeClr val="bg1">
                <a:lumMod val="65000"/>
              </a:schemeClr>
            </a:solidFill>
          </a:ln>
        </p:spPr>
      </p:pic>
      <p:pic>
        <p:nvPicPr>
          <p:cNvPr id="9" name="図 8"/>
          <p:cNvPicPr>
            <a:picLocks noChangeAspect="1"/>
          </p:cNvPicPr>
          <p:nvPr/>
        </p:nvPicPr>
        <p:blipFill rotWithShape="1">
          <a:blip r:embed="rId4"/>
          <a:srcRect b="4176"/>
          <a:stretch/>
        </p:blipFill>
        <p:spPr>
          <a:xfrm>
            <a:off x="5613100" y="3072922"/>
            <a:ext cx="2231598" cy="1485437"/>
          </a:xfrm>
          <a:prstGeom prst="rect">
            <a:avLst/>
          </a:prstGeom>
          <a:ln>
            <a:solidFill>
              <a:schemeClr val="bg1">
                <a:lumMod val="65000"/>
              </a:schemeClr>
            </a:solidFill>
          </a:ln>
        </p:spPr>
      </p:pic>
    </p:spTree>
    <p:extLst>
      <p:ext uri="{BB962C8B-B14F-4D97-AF65-F5344CB8AC3E}">
        <p14:creationId xmlns:p14="http://schemas.microsoft.com/office/powerpoint/2010/main" val="412291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休暇取得状況の確認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休暇の取得状況を一覧化すると共にアラート</a:t>
            </a:r>
            <a:r>
              <a:rPr lang="en-US" altLang="ja-JP" dirty="0"/>
              <a:t>/</a:t>
            </a:r>
            <a:r>
              <a:rPr lang="ja-JP" altLang="en-US" dirty="0"/>
              <a:t>メールにて取得を促進します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3779912" y="3443873"/>
            <a:ext cx="4850117" cy="1292098"/>
          </a:xfrm>
          <a:prstGeom prst="rect">
            <a:avLst/>
          </a:prstGeom>
        </p:spPr>
      </p:pic>
      <p:grpSp>
        <p:nvGrpSpPr>
          <p:cNvPr id="8" name="グループ化 7"/>
          <p:cNvGrpSpPr/>
          <p:nvPr/>
        </p:nvGrpSpPr>
        <p:grpSpPr>
          <a:xfrm>
            <a:off x="8094707" y="3136595"/>
            <a:ext cx="491167" cy="600062"/>
            <a:chOff x="1476375" y="3768725"/>
            <a:chExt cx="287338" cy="379413"/>
          </a:xfrm>
        </p:grpSpPr>
        <p:sp>
          <p:nvSpPr>
            <p:cNvPr id="9"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 name="図 13">
            <a:extLst>
              <a:ext uri="{FF2B5EF4-FFF2-40B4-BE49-F238E27FC236}">
                <a16:creationId xmlns:a16="http://schemas.microsoft.com/office/drawing/2014/main" id="{F38561ED-24DD-4EE9-A280-2CC2482CF9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8660" y="4221140"/>
            <a:ext cx="1113977" cy="656038"/>
          </a:xfrm>
          <a:prstGeom prst="rect">
            <a:avLst/>
          </a:prstGeom>
          <a:ln>
            <a:solidFill>
              <a:schemeClr val="bg1">
                <a:lumMod val="85000"/>
              </a:schemeClr>
            </a:solidFill>
          </a:ln>
        </p:spPr>
      </p:pic>
      <p:sp>
        <p:nvSpPr>
          <p:cNvPr id="19" name="Rectangle 8">
            <a:extLst>
              <a:ext uri="{FF2B5EF4-FFF2-40B4-BE49-F238E27FC236}">
                <a16:creationId xmlns:a16="http://schemas.microsoft.com/office/drawing/2014/main" id="{4BDD4239-191B-4054-B20B-145A4E293390}"/>
              </a:ext>
            </a:extLst>
          </p:cNvPr>
          <p:cNvSpPr>
            <a:spLocks noChangeArrowheads="1"/>
          </p:cNvSpPr>
          <p:nvPr/>
        </p:nvSpPr>
        <p:spPr bwMode="auto">
          <a:xfrm>
            <a:off x="439393" y="134761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休暇取得状況一覧</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Rectangle 8">
            <a:extLst>
              <a:ext uri="{FF2B5EF4-FFF2-40B4-BE49-F238E27FC236}">
                <a16:creationId xmlns:a16="http://schemas.microsoft.com/office/drawing/2014/main" id="{F57CE0ED-5940-4610-87C6-552BDDD44E3A}"/>
              </a:ext>
            </a:extLst>
          </p:cNvPr>
          <p:cNvSpPr>
            <a:spLocks noChangeArrowheads="1"/>
          </p:cNvSpPr>
          <p:nvPr/>
        </p:nvSpPr>
        <p:spPr bwMode="auto">
          <a:xfrm>
            <a:off x="439393" y="318459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各通知機能</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Rectangle 8">
            <a:extLst>
              <a:ext uri="{FF2B5EF4-FFF2-40B4-BE49-F238E27FC236}">
                <a16:creationId xmlns:a16="http://schemas.microsoft.com/office/drawing/2014/main" id="{3CED8C28-0504-4BC1-BAE0-1B25D9F55BDA}"/>
              </a:ext>
            </a:extLst>
          </p:cNvPr>
          <p:cNvSpPr>
            <a:spLocks noChangeArrowheads="1"/>
          </p:cNvSpPr>
          <p:nvPr/>
        </p:nvSpPr>
        <p:spPr bwMode="auto">
          <a:xfrm>
            <a:off x="3815916" y="3220602"/>
            <a:ext cx="4524375" cy="28557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年休管理台帳</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Freeform 338"/>
          <p:cNvSpPr>
            <a:spLocks noEditPoints="1"/>
          </p:cNvSpPr>
          <p:nvPr/>
        </p:nvSpPr>
        <p:spPr bwMode="auto">
          <a:xfrm>
            <a:off x="2337820" y="4371195"/>
            <a:ext cx="432048" cy="332555"/>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 name="図 23"/>
          <p:cNvPicPr>
            <a:picLocks noChangeAspect="1"/>
          </p:cNvPicPr>
          <p:nvPr/>
        </p:nvPicPr>
        <p:blipFill rotWithShape="1">
          <a:blip r:embed="rId4"/>
          <a:srcRect b="7570"/>
          <a:stretch/>
        </p:blipFill>
        <p:spPr>
          <a:xfrm>
            <a:off x="1332000" y="1609269"/>
            <a:ext cx="6179391" cy="1631328"/>
          </a:xfrm>
          <a:prstGeom prst="rect">
            <a:avLst/>
          </a:prstGeom>
          <a:ln>
            <a:solidFill>
              <a:schemeClr val="bg1">
                <a:lumMod val="65000"/>
              </a:schemeClr>
            </a:solidFill>
          </a:ln>
        </p:spPr>
      </p:pic>
      <p:grpSp>
        <p:nvGrpSpPr>
          <p:cNvPr id="30" name="グループ化 29"/>
          <p:cNvGrpSpPr/>
          <p:nvPr/>
        </p:nvGrpSpPr>
        <p:grpSpPr>
          <a:xfrm>
            <a:off x="829576" y="3452607"/>
            <a:ext cx="2524149" cy="783797"/>
            <a:chOff x="1086730" y="3500883"/>
            <a:chExt cx="2327433" cy="655043"/>
          </a:xfrm>
          <a:solidFill>
            <a:schemeClr val="bg1">
              <a:lumMod val="65000"/>
            </a:schemeClr>
          </a:solidFill>
          <a:effectLst>
            <a:outerShdw blurRad="12700" algn="ctr" rotWithShape="0">
              <a:schemeClr val="bg1">
                <a:lumMod val="50000"/>
              </a:schemeClr>
            </a:outerShdw>
          </a:effectLst>
        </p:grpSpPr>
        <p:pic>
          <p:nvPicPr>
            <p:cNvPr id="26" name="図 25"/>
            <p:cNvPicPr>
              <a:picLocks noChangeAspect="1"/>
            </p:cNvPicPr>
            <p:nvPr/>
          </p:nvPicPr>
          <p:blipFill>
            <a:blip r:embed="rId5"/>
            <a:stretch>
              <a:fillRect/>
            </a:stretch>
          </p:blipFill>
          <p:spPr>
            <a:xfrm>
              <a:off x="1086730" y="3500883"/>
              <a:ext cx="2327433" cy="259061"/>
            </a:xfrm>
            <a:prstGeom prst="rect">
              <a:avLst/>
            </a:prstGeom>
            <a:grpFill/>
            <a:ln>
              <a:noFill/>
            </a:ln>
          </p:spPr>
        </p:pic>
        <p:pic>
          <p:nvPicPr>
            <p:cNvPr id="29" name="図 28"/>
            <p:cNvPicPr>
              <a:picLocks noChangeAspect="1"/>
            </p:cNvPicPr>
            <p:nvPr/>
          </p:nvPicPr>
          <p:blipFill>
            <a:blip r:embed="rId6"/>
            <a:stretch>
              <a:fillRect/>
            </a:stretch>
          </p:blipFill>
          <p:spPr>
            <a:xfrm>
              <a:off x="1086730" y="3760548"/>
              <a:ext cx="2327433" cy="395378"/>
            </a:xfrm>
            <a:prstGeom prst="rect">
              <a:avLst/>
            </a:prstGeom>
            <a:grpFill/>
            <a:ln>
              <a:noFill/>
            </a:ln>
          </p:spPr>
        </p:pic>
      </p:grpSp>
      <p:sp>
        <p:nvSpPr>
          <p:cNvPr id="23" name="Freeform 21"/>
          <p:cNvSpPr>
            <a:spLocks noEditPoints="1"/>
          </p:cNvSpPr>
          <p:nvPr/>
        </p:nvSpPr>
        <p:spPr bwMode="auto">
          <a:xfrm>
            <a:off x="2717171" y="3425191"/>
            <a:ext cx="309103" cy="284819"/>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60894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2"/>
          <a:srcRect l="1256" r="4449"/>
          <a:stretch/>
        </p:blipFill>
        <p:spPr>
          <a:xfrm>
            <a:off x="366457" y="3692188"/>
            <a:ext cx="4752529" cy="980016"/>
          </a:xfrm>
          <a:prstGeom prst="rect">
            <a:avLst/>
          </a:prstGeom>
          <a:ln>
            <a:solidFill>
              <a:schemeClr val="bg1">
                <a:lumMod val="65000"/>
              </a:schemeClr>
            </a:solidFill>
          </a:ln>
        </p:spPr>
      </p:pic>
      <p:pic>
        <p:nvPicPr>
          <p:cNvPr id="23" name="図 22"/>
          <p:cNvPicPr>
            <a:picLocks noChangeAspect="1"/>
          </p:cNvPicPr>
          <p:nvPr/>
        </p:nvPicPr>
        <p:blipFill>
          <a:blip r:embed="rId3"/>
          <a:stretch>
            <a:fillRect/>
          </a:stretch>
        </p:blipFill>
        <p:spPr>
          <a:xfrm>
            <a:off x="4050439" y="1617215"/>
            <a:ext cx="4711748" cy="1289531"/>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671437" y="1731431"/>
            <a:ext cx="2615707" cy="16006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有給休暇管理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有給休暇の残管理、自動繰越・付与、有休管理簿の出力が可能です。また比例付与に対応しています。さらに</a:t>
            </a:r>
            <a:r>
              <a:rPr lang="en-US" altLang="ja-JP" dirty="0"/>
              <a:t>10</a:t>
            </a:r>
            <a:r>
              <a:rPr lang="ja-JP" altLang="en-US" dirty="0"/>
              <a:t>日以上付与で</a:t>
            </a:r>
            <a:r>
              <a:rPr lang="en-US" altLang="ja-JP" dirty="0"/>
              <a:t>5</a:t>
            </a:r>
            <a:r>
              <a:rPr lang="ja-JP" altLang="en-US" dirty="0"/>
              <a:t>日間の取得実績が無い従業員の抽出も可能です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Rectangle 8">
            <a:extLst>
              <a:ext uri="{FF2B5EF4-FFF2-40B4-BE49-F238E27FC236}">
                <a16:creationId xmlns:a16="http://schemas.microsoft.com/office/drawing/2014/main" id="{68365542-A2C6-4EE3-A62E-09A79AB9F2EC}"/>
              </a:ext>
            </a:extLst>
          </p:cNvPr>
          <p:cNvSpPr>
            <a:spLocks noChangeArrowheads="1"/>
          </p:cNvSpPr>
          <p:nvPr/>
        </p:nvSpPr>
        <p:spPr bwMode="auto">
          <a:xfrm>
            <a:off x="611561" y="1455626"/>
            <a:ext cx="756084"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有休管理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8">
            <a:extLst>
              <a:ext uri="{FF2B5EF4-FFF2-40B4-BE49-F238E27FC236}">
                <a16:creationId xmlns:a16="http://schemas.microsoft.com/office/drawing/2014/main" id="{68B194EE-A0B2-446E-951C-C99F203046D4}"/>
              </a:ext>
            </a:extLst>
          </p:cNvPr>
          <p:cNvSpPr>
            <a:spLocks noChangeArrowheads="1"/>
          </p:cNvSpPr>
          <p:nvPr/>
        </p:nvSpPr>
        <p:spPr bwMode="auto">
          <a:xfrm>
            <a:off x="611561" y="3395605"/>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ページ</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Rectangle 8">
            <a:extLst>
              <a:ext uri="{FF2B5EF4-FFF2-40B4-BE49-F238E27FC236}">
                <a16:creationId xmlns:a16="http://schemas.microsoft.com/office/drawing/2014/main" id="{E5012322-42AE-402B-9250-2E553D03AB04}"/>
              </a:ext>
            </a:extLst>
          </p:cNvPr>
          <p:cNvSpPr>
            <a:spLocks noChangeArrowheads="1"/>
          </p:cNvSpPr>
          <p:nvPr/>
        </p:nvSpPr>
        <p:spPr bwMode="auto">
          <a:xfrm>
            <a:off x="5203989" y="3513426"/>
            <a:ext cx="196058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休暇台帳</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吹き出し: 折線 7">
            <a:extLst>
              <a:ext uri="{FF2B5EF4-FFF2-40B4-BE49-F238E27FC236}">
                <a16:creationId xmlns:a16="http://schemas.microsoft.com/office/drawing/2014/main" id="{55303930-2173-4870-BCA0-4103B53449FA}"/>
              </a:ext>
            </a:extLst>
          </p:cNvPr>
          <p:cNvSpPr/>
          <p:nvPr/>
        </p:nvSpPr>
        <p:spPr>
          <a:xfrm>
            <a:off x="2290094" y="3069699"/>
            <a:ext cx="2496685" cy="428379"/>
          </a:xfrm>
          <a:prstGeom prst="borderCallout2">
            <a:avLst>
              <a:gd name="adj1" fmla="val 3897"/>
              <a:gd name="adj2" fmla="val 50484"/>
              <a:gd name="adj3" fmla="val -65950"/>
              <a:gd name="adj4" fmla="val 44473"/>
              <a:gd name="adj5" fmla="val -101081"/>
              <a:gd name="adj6" fmla="val 2412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詳細な付与条件を登録可能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object 24">
            <a:extLst>
              <a:ext uri="{FF2B5EF4-FFF2-40B4-BE49-F238E27FC236}">
                <a16:creationId xmlns:a16="http://schemas.microsoft.com/office/drawing/2014/main" id="{61F441A9-0011-4036-8050-524181D955EE}"/>
              </a:ext>
            </a:extLst>
          </p:cNvPr>
          <p:cNvSpPr/>
          <p:nvPr/>
        </p:nvSpPr>
        <p:spPr>
          <a:xfrm>
            <a:off x="6516216" y="2903708"/>
            <a:ext cx="2092199" cy="544875"/>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C000"/>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付与実績は消滅日数</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含め出力可能</a:t>
            </a:r>
          </a:p>
        </p:txBody>
      </p:sp>
      <p:grpSp>
        <p:nvGrpSpPr>
          <p:cNvPr id="24" name="グループ化 23"/>
          <p:cNvGrpSpPr/>
          <p:nvPr/>
        </p:nvGrpSpPr>
        <p:grpSpPr>
          <a:xfrm>
            <a:off x="5903252" y="2668079"/>
            <a:ext cx="562060" cy="755565"/>
            <a:chOff x="1476375" y="3768725"/>
            <a:chExt cx="287338" cy="379413"/>
          </a:xfrm>
        </p:grpSpPr>
        <p:sp>
          <p:nvSpPr>
            <p:cNvPr id="2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2" name="図 31"/>
          <p:cNvPicPr>
            <a:picLocks noChangeAspect="1"/>
          </p:cNvPicPr>
          <p:nvPr/>
        </p:nvPicPr>
        <p:blipFill>
          <a:blip r:embed="rId5"/>
          <a:stretch>
            <a:fillRect/>
          </a:stretch>
        </p:blipFill>
        <p:spPr>
          <a:xfrm>
            <a:off x="4299007" y="3826375"/>
            <a:ext cx="4332609" cy="1180019"/>
          </a:xfrm>
          <a:prstGeom prst="rect">
            <a:avLst/>
          </a:prstGeom>
          <a:ln>
            <a:solidFill>
              <a:schemeClr val="bg1">
                <a:lumMod val="65000"/>
              </a:schemeClr>
            </a:solidFill>
          </a:ln>
        </p:spPr>
      </p:pic>
    </p:spTree>
    <p:extLst>
      <p:ext uri="{BB962C8B-B14F-4D97-AF65-F5344CB8AC3E}">
        <p14:creationId xmlns:p14="http://schemas.microsoft.com/office/powerpoint/2010/main" val="237848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4973840" y="3213527"/>
            <a:ext cx="2196245" cy="1753693"/>
          </a:xfrm>
          <a:prstGeom prst="rect">
            <a:avLst/>
          </a:prstGeom>
          <a:ln>
            <a:solidFill>
              <a:schemeClr val="bg1">
                <a:lumMod val="65000"/>
              </a:schemeClr>
            </a:solidFill>
          </a:ln>
        </p:spPr>
      </p:pic>
      <p:pic>
        <p:nvPicPr>
          <p:cNvPr id="15" name="図 14"/>
          <p:cNvPicPr>
            <a:picLocks noChangeAspect="1"/>
          </p:cNvPicPr>
          <p:nvPr/>
        </p:nvPicPr>
        <p:blipFill>
          <a:blip r:embed="rId3"/>
          <a:stretch>
            <a:fillRect/>
          </a:stretch>
        </p:blipFill>
        <p:spPr>
          <a:xfrm>
            <a:off x="1063561" y="3213527"/>
            <a:ext cx="2824439" cy="1763390"/>
          </a:xfrm>
          <a:prstGeom prst="rect">
            <a:avLst/>
          </a:prstGeom>
          <a:ln>
            <a:solidFill>
              <a:schemeClr val="bg1">
                <a:lumMod val="65000"/>
              </a:schemeClr>
            </a:solidFill>
          </a:ln>
        </p:spPr>
      </p:pic>
      <p:pic>
        <p:nvPicPr>
          <p:cNvPr id="14" name="図 13"/>
          <p:cNvPicPr>
            <a:picLocks noChangeAspect="1"/>
          </p:cNvPicPr>
          <p:nvPr/>
        </p:nvPicPr>
        <p:blipFill rotWithShape="1">
          <a:blip r:embed="rId4"/>
          <a:srcRect b="37012"/>
          <a:stretch/>
        </p:blipFill>
        <p:spPr>
          <a:xfrm>
            <a:off x="647546" y="1641912"/>
            <a:ext cx="7156135" cy="106922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代休</a:t>
            </a:r>
            <a:r>
              <a:rPr lang="en-US" altLang="ja-JP" dirty="0"/>
              <a:t>/</a:t>
            </a:r>
            <a:r>
              <a:rPr lang="ja-JP" altLang="en-US" dirty="0"/>
              <a:t>振休</a:t>
            </a:r>
            <a:r>
              <a:rPr lang="en-US" altLang="ja-JP" dirty="0"/>
              <a:t>/</a:t>
            </a:r>
            <a:r>
              <a:rPr lang="ja-JP" altLang="en-US" dirty="0"/>
              <a:t>特別休暇管理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代休・振休・特別休暇の取得や残管理を行うことができます。半休代休等の制度にも</a:t>
            </a:r>
            <a:endParaRPr lang="en-US" altLang="ja-JP" dirty="0"/>
          </a:p>
          <a:p>
            <a:pPr>
              <a:spcBef>
                <a:spcPts val="0"/>
              </a:spcBef>
            </a:pPr>
            <a:r>
              <a:rPr lang="ja-JP" altLang="en-US" dirty="0"/>
              <a:t>対応可能です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0" name="Rectangle 8">
            <a:extLst>
              <a:ext uri="{FF2B5EF4-FFF2-40B4-BE49-F238E27FC236}">
                <a16:creationId xmlns:a16="http://schemas.microsoft.com/office/drawing/2014/main" id="{E2E47F29-6142-42ED-862A-4C4567F03A85}"/>
              </a:ext>
            </a:extLst>
          </p:cNvPr>
          <p:cNvSpPr>
            <a:spLocks noChangeArrowheads="1"/>
          </p:cNvSpPr>
          <p:nvPr/>
        </p:nvSpPr>
        <p:spPr bwMode="auto">
          <a:xfrm>
            <a:off x="611560" y="138361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特別休暇管理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8">
            <a:extLst>
              <a:ext uri="{FF2B5EF4-FFF2-40B4-BE49-F238E27FC236}">
                <a16:creationId xmlns:a16="http://schemas.microsoft.com/office/drawing/2014/main" id="{43044ABC-93DB-4A00-AFC0-8DFBB7BA4F2C}"/>
              </a:ext>
            </a:extLst>
          </p:cNvPr>
          <p:cNvSpPr>
            <a:spLocks noChangeArrowheads="1"/>
          </p:cNvSpPr>
          <p:nvPr/>
        </p:nvSpPr>
        <p:spPr bwMode="auto">
          <a:xfrm>
            <a:off x="971600" y="296783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代休設定</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463988" y="4011910"/>
            <a:ext cx="2892729" cy="428379"/>
          </a:xfrm>
          <a:prstGeom prst="borderCallout2">
            <a:avLst>
              <a:gd name="adj1" fmla="val 45313"/>
              <a:gd name="adj2" fmla="val 2081"/>
              <a:gd name="adj3" fmla="val 26441"/>
              <a:gd name="adj4" fmla="val -37095"/>
              <a:gd name="adj5" fmla="val -109688"/>
              <a:gd name="adj6" fmla="val -6390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持越時間や付与条件を指定可能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1150016" y="2557916"/>
            <a:ext cx="3600400" cy="428379"/>
          </a:xfrm>
          <a:prstGeom prst="borderCallout2">
            <a:avLst>
              <a:gd name="adj1" fmla="val 58057"/>
              <a:gd name="adj2" fmla="val 100520"/>
              <a:gd name="adj3" fmla="val -18161"/>
              <a:gd name="adj4" fmla="val 122560"/>
              <a:gd name="adj5" fmla="val -18247"/>
              <a:gd name="adj6" fmla="val 13405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取得可能期間を設けて付与・残管理可能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504453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rotWithShape="1">
          <a:blip r:embed="rId2"/>
          <a:srcRect r="1521"/>
          <a:stretch/>
        </p:blipFill>
        <p:spPr>
          <a:xfrm>
            <a:off x="3451241" y="3720701"/>
            <a:ext cx="3136984" cy="11697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安否確認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標準機能で安否確認機能をご利用いただけます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287633793"/>
              </p:ext>
            </p:extLst>
          </p:nvPr>
        </p:nvGraphicFramePr>
        <p:xfrm>
          <a:off x="719572" y="1529522"/>
          <a:ext cx="7488832" cy="2096191"/>
        </p:xfrm>
        <a:graphic>
          <a:graphicData uri="http://schemas.openxmlformats.org/drawingml/2006/table">
            <a:tbl>
              <a:tblPr firstRow="1" bandRow="1">
                <a:tableStyleId>{2D5ABB26-0587-4C30-8999-92F81FD0307C}</a:tableStyleId>
              </a:tblPr>
              <a:tblGrid>
                <a:gridCol w="7488832">
                  <a:extLst>
                    <a:ext uri="{9D8B030D-6E8A-4147-A177-3AD203B41FA5}">
                      <a16:colId xmlns:a16="http://schemas.microsoft.com/office/drawing/2014/main" val="3918913369"/>
                    </a:ext>
                  </a:extLst>
                </a:gridCol>
              </a:tblGrid>
              <a:tr h="117450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43427"/>
                  </a:ext>
                </a:extLst>
              </a:tr>
              <a:tr h="92168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61050"/>
                  </a:ext>
                </a:extLst>
              </a:tr>
            </a:tbl>
          </a:graphicData>
        </a:graphic>
      </p:graphicFrame>
      <p:sp>
        <p:nvSpPr>
          <p:cNvPr id="8" name="ホームベース 7"/>
          <p:cNvSpPr/>
          <p:nvPr/>
        </p:nvSpPr>
        <p:spPr>
          <a:xfrm>
            <a:off x="2518775" y="1378931"/>
            <a:ext cx="4177459" cy="304354"/>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a:t>災害発生</a:t>
            </a:r>
          </a:p>
        </p:txBody>
      </p:sp>
      <p:sp>
        <p:nvSpPr>
          <p:cNvPr id="9" name="ホームベース 8"/>
          <p:cNvSpPr/>
          <p:nvPr/>
        </p:nvSpPr>
        <p:spPr>
          <a:xfrm>
            <a:off x="6696235" y="1395963"/>
            <a:ext cx="1509787" cy="287322"/>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t>安否確認完了後</a:t>
            </a:r>
            <a:endParaRPr kumimoji="1" lang="ja-JP" altLang="en-US" sz="1200" dirty="0"/>
          </a:p>
        </p:txBody>
      </p:sp>
      <p:sp>
        <p:nvSpPr>
          <p:cNvPr id="10" name="正方形/長方形 9"/>
          <p:cNvSpPr/>
          <p:nvPr/>
        </p:nvSpPr>
        <p:spPr>
          <a:xfrm>
            <a:off x="719572" y="1517335"/>
            <a:ext cx="828092" cy="2871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社員</a:t>
            </a:r>
          </a:p>
        </p:txBody>
      </p:sp>
      <p:sp>
        <p:nvSpPr>
          <p:cNvPr id="11" name="正方形/長方形 10"/>
          <p:cNvSpPr/>
          <p:nvPr/>
        </p:nvSpPr>
        <p:spPr>
          <a:xfrm>
            <a:off x="719572" y="2704759"/>
            <a:ext cx="1368152" cy="2878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安否確認担当者</a:t>
            </a:r>
          </a:p>
        </p:txBody>
      </p:sp>
      <p:sp>
        <p:nvSpPr>
          <p:cNvPr id="12" name="角丸四角形吹き出し 11"/>
          <p:cNvSpPr/>
          <p:nvPr/>
        </p:nvSpPr>
        <p:spPr>
          <a:xfrm>
            <a:off x="5304757" y="2002155"/>
            <a:ext cx="1649651" cy="666407"/>
          </a:xfrm>
          <a:prstGeom prst="wedgeRoundRectCallout">
            <a:avLst>
              <a:gd name="adj1" fmla="val -61752"/>
              <a:gd name="adj2" fmla="val 13842"/>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kumimoji="1" lang="ja-JP" altLang="en-US" sz="1200" dirty="0">
              <a:solidFill>
                <a:schemeClr val="tx1"/>
              </a:solidFill>
            </a:endParaRPr>
          </a:p>
        </p:txBody>
      </p:sp>
      <p:sp>
        <p:nvSpPr>
          <p:cNvPr id="13" name="Freeform 7"/>
          <p:cNvSpPr>
            <a:spLocks noEditPoints="1"/>
          </p:cNvSpPr>
          <p:nvPr/>
        </p:nvSpPr>
        <p:spPr bwMode="auto">
          <a:xfrm>
            <a:off x="932143" y="1956685"/>
            <a:ext cx="418645" cy="6051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EditPoints="1"/>
          </p:cNvSpPr>
          <p:nvPr/>
        </p:nvSpPr>
        <p:spPr bwMode="auto">
          <a:xfrm>
            <a:off x="925709" y="3022594"/>
            <a:ext cx="415817" cy="582072"/>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23"/>
          <p:cNvSpPr>
            <a:spLocks noEditPoints="1"/>
          </p:cNvSpPr>
          <p:nvPr/>
        </p:nvSpPr>
        <p:spPr bwMode="auto">
          <a:xfrm>
            <a:off x="5959865" y="2226676"/>
            <a:ext cx="291156" cy="40999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7"/>
          <p:cNvSpPr>
            <a:spLocks noEditPoints="1"/>
          </p:cNvSpPr>
          <p:nvPr/>
        </p:nvSpPr>
        <p:spPr bwMode="auto">
          <a:xfrm>
            <a:off x="5634479" y="2191656"/>
            <a:ext cx="293136" cy="44501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8"/>
          <p:cNvSpPr>
            <a:spLocks noEditPoints="1"/>
          </p:cNvSpPr>
          <p:nvPr/>
        </p:nvSpPr>
        <p:spPr bwMode="auto">
          <a:xfrm>
            <a:off x="6297068" y="2208644"/>
            <a:ext cx="291156" cy="4280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3"/>
          <p:cNvSpPr>
            <a:spLocks noEditPoints="1"/>
          </p:cNvSpPr>
          <p:nvPr/>
        </p:nvSpPr>
        <p:spPr bwMode="auto">
          <a:xfrm>
            <a:off x="2931771" y="1713241"/>
            <a:ext cx="213035"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3"/>
          <p:cNvSpPr>
            <a:spLocks noEditPoints="1"/>
          </p:cNvSpPr>
          <p:nvPr/>
        </p:nvSpPr>
        <p:spPr bwMode="auto">
          <a:xfrm>
            <a:off x="4356038" y="1713241"/>
            <a:ext cx="215900"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0"/>
          <p:cNvSpPr>
            <a:spLocks noEditPoints="1"/>
          </p:cNvSpPr>
          <p:nvPr/>
        </p:nvSpPr>
        <p:spPr bwMode="auto">
          <a:xfrm>
            <a:off x="3174371"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EditPoints="1"/>
          </p:cNvSpPr>
          <p:nvPr/>
        </p:nvSpPr>
        <p:spPr bwMode="auto">
          <a:xfrm>
            <a:off x="2231740"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558976" y="2146138"/>
            <a:ext cx="1091681" cy="253916"/>
          </a:xfrm>
          <a:prstGeom prst="rect">
            <a:avLst/>
          </a:prstGeom>
          <a:noFill/>
        </p:spPr>
        <p:txBody>
          <a:bodyPr wrap="square" rtlCol="0">
            <a:spAutoFit/>
          </a:bodyPr>
          <a:lstStyle/>
          <a:p>
            <a:r>
              <a:rPr kumimoji="1" lang="ja-JP" altLang="en-US" sz="1050" dirty="0"/>
              <a:t>安否確認受信</a:t>
            </a:r>
          </a:p>
        </p:txBody>
      </p:sp>
      <p:sp>
        <p:nvSpPr>
          <p:cNvPr id="23" name="テキスト ボックス 22"/>
          <p:cNvSpPr txBox="1"/>
          <p:nvPr/>
        </p:nvSpPr>
        <p:spPr>
          <a:xfrm>
            <a:off x="4231681" y="2142972"/>
            <a:ext cx="1091681" cy="253916"/>
          </a:xfrm>
          <a:prstGeom prst="rect">
            <a:avLst/>
          </a:prstGeom>
          <a:noFill/>
        </p:spPr>
        <p:txBody>
          <a:bodyPr wrap="square" rtlCol="0">
            <a:spAutoFit/>
          </a:bodyPr>
          <a:lstStyle/>
          <a:p>
            <a:r>
              <a:rPr kumimoji="1" lang="ja-JP" altLang="en-US" sz="1050" dirty="0"/>
              <a:t>応答</a:t>
            </a:r>
          </a:p>
        </p:txBody>
      </p:sp>
      <p:sp>
        <p:nvSpPr>
          <p:cNvPr id="24" name="テキスト ボックス 23"/>
          <p:cNvSpPr txBox="1"/>
          <p:nvPr/>
        </p:nvSpPr>
        <p:spPr>
          <a:xfrm>
            <a:off x="2997525" y="3379181"/>
            <a:ext cx="1091681" cy="253916"/>
          </a:xfrm>
          <a:prstGeom prst="rect">
            <a:avLst/>
          </a:prstGeom>
          <a:noFill/>
        </p:spPr>
        <p:txBody>
          <a:bodyPr wrap="square" rtlCol="0">
            <a:spAutoFit/>
          </a:bodyPr>
          <a:lstStyle/>
          <a:p>
            <a:r>
              <a:rPr kumimoji="1" lang="ja-JP" altLang="en-US" sz="1050" dirty="0"/>
              <a:t>安否確認配信</a:t>
            </a:r>
          </a:p>
        </p:txBody>
      </p:sp>
      <p:sp>
        <p:nvSpPr>
          <p:cNvPr id="25" name="テキスト ボックス 24"/>
          <p:cNvSpPr txBox="1"/>
          <p:nvPr/>
        </p:nvSpPr>
        <p:spPr>
          <a:xfrm>
            <a:off x="2087724" y="3379181"/>
            <a:ext cx="1091681" cy="253916"/>
          </a:xfrm>
          <a:prstGeom prst="rect">
            <a:avLst/>
          </a:prstGeom>
          <a:noFill/>
        </p:spPr>
        <p:txBody>
          <a:bodyPr wrap="square" rtlCol="0">
            <a:spAutoFit/>
          </a:bodyPr>
          <a:lstStyle/>
          <a:p>
            <a:r>
              <a:rPr lang="ja-JP" altLang="en-US" sz="1050" dirty="0"/>
              <a:t>マスタ設定</a:t>
            </a:r>
            <a:endParaRPr kumimoji="1" lang="ja-JP" altLang="en-US" sz="1050" dirty="0"/>
          </a:p>
        </p:txBody>
      </p:sp>
      <p:sp>
        <p:nvSpPr>
          <p:cNvPr id="26" name="テキスト ボックス 25"/>
          <p:cNvSpPr txBox="1"/>
          <p:nvPr/>
        </p:nvSpPr>
        <p:spPr>
          <a:xfrm>
            <a:off x="6552220" y="3379181"/>
            <a:ext cx="1091681" cy="253916"/>
          </a:xfrm>
          <a:prstGeom prst="rect">
            <a:avLst/>
          </a:prstGeom>
          <a:noFill/>
        </p:spPr>
        <p:txBody>
          <a:bodyPr wrap="square" rtlCol="0">
            <a:spAutoFit/>
          </a:bodyPr>
          <a:lstStyle/>
          <a:p>
            <a:r>
              <a:rPr kumimoji="1" lang="ja-JP" altLang="en-US" sz="1050" dirty="0"/>
              <a:t>応答状況集計</a:t>
            </a:r>
          </a:p>
        </p:txBody>
      </p:sp>
      <p:sp>
        <p:nvSpPr>
          <p:cNvPr id="27" name="テキスト ボックス 26"/>
          <p:cNvSpPr txBox="1"/>
          <p:nvPr/>
        </p:nvSpPr>
        <p:spPr>
          <a:xfrm>
            <a:off x="4319972" y="3379181"/>
            <a:ext cx="1091681" cy="253916"/>
          </a:xfrm>
          <a:prstGeom prst="rect">
            <a:avLst/>
          </a:prstGeom>
          <a:noFill/>
        </p:spPr>
        <p:txBody>
          <a:bodyPr wrap="square" rtlCol="0">
            <a:spAutoFit/>
          </a:bodyPr>
          <a:lstStyle/>
          <a:p>
            <a:r>
              <a:rPr kumimoji="1" lang="ja-JP" altLang="en-US" sz="1050" dirty="0"/>
              <a:t>応答状況監視</a:t>
            </a:r>
          </a:p>
        </p:txBody>
      </p:sp>
      <p:sp>
        <p:nvSpPr>
          <p:cNvPr id="28" name="角丸四角形吹き出し 27"/>
          <p:cNvSpPr/>
          <p:nvPr/>
        </p:nvSpPr>
        <p:spPr>
          <a:xfrm>
            <a:off x="4843095" y="1735881"/>
            <a:ext cx="1226793" cy="230937"/>
          </a:xfrm>
          <a:prstGeom prst="wedgeRoundRectCallout">
            <a:avLst>
              <a:gd name="adj1" fmla="val -65332"/>
              <a:gd name="adj2" fmla="val 11845"/>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200" dirty="0">
                <a:solidFill>
                  <a:schemeClr val="tx1"/>
                </a:solidFill>
              </a:rPr>
              <a:t>WEB</a:t>
            </a:r>
            <a:r>
              <a:rPr kumimoji="1" lang="ja-JP" altLang="en-US" sz="1200" dirty="0">
                <a:solidFill>
                  <a:schemeClr val="tx1"/>
                </a:solidFill>
              </a:rPr>
              <a:t>上で回答</a:t>
            </a:r>
          </a:p>
        </p:txBody>
      </p:sp>
      <p:sp>
        <p:nvSpPr>
          <p:cNvPr id="29" name="テキスト ボックス 28"/>
          <p:cNvSpPr txBox="1"/>
          <p:nvPr/>
        </p:nvSpPr>
        <p:spPr>
          <a:xfrm>
            <a:off x="5304757" y="2014247"/>
            <a:ext cx="1649651" cy="261610"/>
          </a:xfrm>
          <a:prstGeom prst="rect">
            <a:avLst/>
          </a:prstGeom>
          <a:noFill/>
        </p:spPr>
        <p:txBody>
          <a:bodyPr wrap="square" rtlCol="0">
            <a:spAutoFit/>
          </a:bodyPr>
          <a:lstStyle/>
          <a:p>
            <a:r>
              <a:rPr lang="ja-JP" altLang="en-US" sz="1100" dirty="0"/>
              <a:t>応答状況は全員へ共有</a:t>
            </a:r>
            <a:endParaRPr kumimoji="1" lang="ja-JP" altLang="en-US" sz="1100" dirty="0"/>
          </a:p>
        </p:txBody>
      </p:sp>
      <p:sp>
        <p:nvSpPr>
          <p:cNvPr id="30" name="右矢印 29"/>
          <p:cNvSpPr/>
          <p:nvPr/>
        </p:nvSpPr>
        <p:spPr>
          <a:xfrm rot="16200000">
            <a:off x="3007888" y="2457553"/>
            <a:ext cx="563952" cy="2901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5400000">
            <a:off x="4333425" y="2480480"/>
            <a:ext cx="532393" cy="275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4818020" y="2413321"/>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3620911" y="1798117"/>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5624" y="1275606"/>
            <a:ext cx="1091681" cy="253916"/>
          </a:xfrm>
          <a:prstGeom prst="rect">
            <a:avLst/>
          </a:prstGeom>
          <a:noFill/>
        </p:spPr>
        <p:txBody>
          <a:bodyPr wrap="square" rtlCol="0">
            <a:spAutoFit/>
          </a:bodyPr>
          <a:lstStyle/>
          <a:p>
            <a:r>
              <a:rPr kumimoji="1" lang="ja-JP" altLang="en-US" sz="1050" dirty="0"/>
              <a:t>運用イメージ</a:t>
            </a:r>
          </a:p>
        </p:txBody>
      </p:sp>
      <p:sp>
        <p:nvSpPr>
          <p:cNvPr id="35" name="Freeform 12"/>
          <p:cNvSpPr>
            <a:spLocks noEditPoints="1"/>
          </p:cNvSpPr>
          <p:nvPr/>
        </p:nvSpPr>
        <p:spPr bwMode="auto">
          <a:xfrm>
            <a:off x="2418745" y="3053760"/>
            <a:ext cx="200059" cy="196837"/>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noEditPoints="1"/>
          </p:cNvSpPr>
          <p:nvPr/>
        </p:nvSpPr>
        <p:spPr bwMode="auto">
          <a:xfrm>
            <a:off x="3383868" y="3053760"/>
            <a:ext cx="159256" cy="20424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2"/>
          <p:cNvSpPr>
            <a:spLocks noEditPoints="1"/>
          </p:cNvSpPr>
          <p:nvPr/>
        </p:nvSpPr>
        <p:spPr bwMode="auto">
          <a:xfrm>
            <a:off x="4499843" y="2965123"/>
            <a:ext cx="576833" cy="426839"/>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noEditPoints="1"/>
          </p:cNvSpPr>
          <p:nvPr/>
        </p:nvSpPr>
        <p:spPr bwMode="auto">
          <a:xfrm>
            <a:off x="6782354" y="292059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53" name="曲線コネクタ 52"/>
          <p:cNvCxnSpPr/>
          <p:nvPr/>
        </p:nvCxnSpPr>
        <p:spPr>
          <a:xfrm flipV="1">
            <a:off x="7392396" y="3113993"/>
            <a:ext cx="311952" cy="18002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54" name="Freeform 40"/>
          <p:cNvSpPr>
            <a:spLocks noEditPoints="1"/>
          </p:cNvSpPr>
          <p:nvPr/>
        </p:nvSpPr>
        <p:spPr bwMode="auto">
          <a:xfrm>
            <a:off x="7316977" y="408412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テキスト ボックス 54"/>
          <p:cNvSpPr txBox="1"/>
          <p:nvPr/>
        </p:nvSpPr>
        <p:spPr>
          <a:xfrm>
            <a:off x="7114341" y="4521791"/>
            <a:ext cx="1091681" cy="253916"/>
          </a:xfrm>
          <a:prstGeom prst="rect">
            <a:avLst/>
          </a:prstGeom>
          <a:noFill/>
        </p:spPr>
        <p:txBody>
          <a:bodyPr wrap="square" rtlCol="0">
            <a:spAutoFit/>
          </a:bodyPr>
          <a:lstStyle/>
          <a:p>
            <a:r>
              <a:rPr kumimoji="1" lang="ja-JP" altLang="en-US" sz="1050" dirty="0"/>
              <a:t>応答状況一覧</a:t>
            </a:r>
          </a:p>
        </p:txBody>
      </p:sp>
      <p:sp>
        <p:nvSpPr>
          <p:cNvPr id="56" name="右矢印 55"/>
          <p:cNvSpPr/>
          <p:nvPr/>
        </p:nvSpPr>
        <p:spPr>
          <a:xfrm>
            <a:off x="6674175" y="3859408"/>
            <a:ext cx="526117" cy="6453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bject 25">
            <a:extLst>
              <a:ext uri="{FF2B5EF4-FFF2-40B4-BE49-F238E27FC236}">
                <a16:creationId xmlns:a16="http://schemas.microsoft.com/office/drawing/2014/main" id="{A2C9F548-848D-4FD1-99AB-3F06547EFF39}"/>
              </a:ext>
            </a:extLst>
          </p:cNvPr>
          <p:cNvSpPr txBox="1"/>
          <p:nvPr/>
        </p:nvSpPr>
        <p:spPr>
          <a:xfrm>
            <a:off x="710895" y="37087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安否確認イメージ</a:t>
            </a:r>
            <a:endParaRPr sz="1000" dirty="0">
              <a:latin typeface="メイリオ" panose="020B0604030504040204" pitchFamily="50" charset="-128"/>
              <a:ea typeface="メイリオ" panose="020B0604030504040204" pitchFamily="50" charset="-128"/>
              <a:cs typeface="Leelawadee UI"/>
            </a:endParaRPr>
          </a:p>
        </p:txBody>
      </p:sp>
      <p:sp>
        <p:nvSpPr>
          <p:cNvPr id="58" name="object 25">
            <a:extLst>
              <a:ext uri="{FF2B5EF4-FFF2-40B4-BE49-F238E27FC236}">
                <a16:creationId xmlns:a16="http://schemas.microsoft.com/office/drawing/2014/main" id="{847AF346-ABAA-40C9-8929-52A4D97BC9FC}"/>
              </a:ext>
            </a:extLst>
          </p:cNvPr>
          <p:cNvSpPr txBox="1"/>
          <p:nvPr/>
        </p:nvSpPr>
        <p:spPr>
          <a:xfrm>
            <a:off x="5311726" y="37862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応答状況イメージ</a:t>
            </a:r>
            <a:endParaRPr sz="1000" dirty="0">
              <a:latin typeface="メイリオ" panose="020B0604030504040204" pitchFamily="50" charset="-128"/>
              <a:ea typeface="メイリオ" panose="020B0604030504040204" pitchFamily="50" charset="-128"/>
              <a:cs typeface="Leelawadee UI"/>
            </a:endParaRPr>
          </a:p>
        </p:txBody>
      </p:sp>
      <p:sp>
        <p:nvSpPr>
          <p:cNvPr id="59" name="Freeform 338"/>
          <p:cNvSpPr>
            <a:spLocks noEditPoints="1"/>
          </p:cNvSpPr>
          <p:nvPr/>
        </p:nvSpPr>
        <p:spPr bwMode="auto">
          <a:xfrm>
            <a:off x="3419872" y="2471848"/>
            <a:ext cx="274018" cy="196714"/>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0" name="グループ化 59"/>
          <p:cNvGrpSpPr/>
          <p:nvPr/>
        </p:nvGrpSpPr>
        <p:grpSpPr>
          <a:xfrm>
            <a:off x="7752154" y="2866759"/>
            <a:ext cx="423076" cy="585549"/>
            <a:chOff x="1476375" y="3768725"/>
            <a:chExt cx="287338" cy="379413"/>
          </a:xfrm>
        </p:grpSpPr>
        <p:sp>
          <p:nvSpPr>
            <p:cNvPr id="61"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p:cNvGrpSpPr/>
          <p:nvPr/>
        </p:nvGrpSpPr>
        <p:grpSpPr>
          <a:xfrm>
            <a:off x="7943823" y="3814491"/>
            <a:ext cx="444601" cy="600062"/>
            <a:chOff x="1476375" y="3768725"/>
            <a:chExt cx="287338" cy="379413"/>
          </a:xfrm>
        </p:grpSpPr>
        <p:sp>
          <p:nvSpPr>
            <p:cNvPr id="6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72" name="図 71"/>
          <p:cNvPicPr>
            <a:picLocks noChangeAspect="1"/>
          </p:cNvPicPr>
          <p:nvPr/>
        </p:nvPicPr>
        <p:blipFill rotWithShape="1">
          <a:blip r:embed="rId3"/>
          <a:srcRect b="8250"/>
          <a:stretch/>
        </p:blipFill>
        <p:spPr>
          <a:xfrm>
            <a:off x="2031124" y="3681893"/>
            <a:ext cx="1352744" cy="1417536"/>
          </a:xfrm>
          <a:prstGeom prst="rect">
            <a:avLst/>
          </a:prstGeom>
          <a:ln>
            <a:solidFill>
              <a:schemeClr val="bg1">
                <a:lumMod val="65000"/>
              </a:schemeClr>
            </a:solidFill>
          </a:ln>
        </p:spPr>
      </p:pic>
    </p:spTree>
    <p:extLst>
      <p:ext uri="{BB962C8B-B14F-4D97-AF65-F5344CB8AC3E}">
        <p14:creationId xmlns:p14="http://schemas.microsoft.com/office/powerpoint/2010/main" val="38363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人事給与管理と組織情報、従業員情報、勤怠実績情報のデータ連携が可能です。人事給与とシームレスな連携が行えます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kumimoji="1" lang="ja-JP" altLang="en-US" dirty="0"/>
              <a:t>人事給与管理との連携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56515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40</a:t>
            </a:fld>
            <a:endParaRPr lang="ja-JP" altLang="en-US"/>
          </a:p>
        </p:txBody>
      </p:sp>
      <p:sp>
        <p:nvSpPr>
          <p:cNvPr id="3" name="タイトル 2"/>
          <p:cNvSpPr>
            <a:spLocks noGrp="1"/>
          </p:cNvSpPr>
          <p:nvPr>
            <p:ph type="title"/>
          </p:nvPr>
        </p:nvSpPr>
        <p:spPr/>
        <p:txBody>
          <a:bodyPr/>
          <a:lstStyle/>
          <a:p>
            <a:r>
              <a:rPr lang="en-US" altLang="ja-JP" sz="3200" b="0" dirty="0">
                <a:solidFill>
                  <a:schemeClr val="accent1"/>
                </a:solidFill>
              </a:rPr>
              <a:t>05</a:t>
            </a:r>
            <a:br>
              <a:rPr kumimoji="1" lang="en-US" altLang="ja-JP" dirty="0"/>
            </a:br>
            <a:r>
              <a:rPr kumimoji="1" lang="ja-JP" altLang="en-US" dirty="0"/>
              <a:t>データ連携について</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06864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打刻データ連携機能</a:t>
            </a:r>
          </a:p>
        </p:txBody>
      </p:sp>
      <p:sp>
        <p:nvSpPr>
          <p:cNvPr id="5" name="テキスト プレースホルダー 4"/>
          <p:cNvSpPr>
            <a:spLocks noGrp="1"/>
          </p:cNvSpPr>
          <p:nvPr>
            <p:ph type="body" sz="quarter" idx="17"/>
          </p:nvPr>
        </p:nvSpPr>
        <p:spPr/>
        <p:txBody>
          <a:bodyPr/>
          <a:lstStyle/>
          <a:p>
            <a:r>
              <a:rPr kumimoji="1" lang="en-US" altLang="ja-JP"/>
              <a:t>API</a:t>
            </a:r>
            <a:r>
              <a:rPr kumimoji="1" lang="ja-JP" altLang="en-US"/>
              <a:t>連携やお客様の運用に合わせた柔軟な連携が可能です</a:t>
            </a:r>
          </a:p>
        </p:txBody>
      </p:sp>
      <p:sp>
        <p:nvSpPr>
          <p:cNvPr id="6" name="タイトル 5"/>
          <p:cNvSpPr>
            <a:spLocks noGrp="1"/>
          </p:cNvSpPr>
          <p:nvPr>
            <p:ph type="title"/>
          </p:nvPr>
        </p:nvSpPr>
        <p:spPr/>
        <p:txBody>
          <a:bodyPr/>
          <a:lstStyle/>
          <a:p>
            <a:r>
              <a:rPr kumimoji="1" lang="ja-JP" altLang="en-US"/>
              <a:t>勤怠管理</a:t>
            </a:r>
          </a:p>
        </p:txBody>
      </p:sp>
      <p:sp>
        <p:nvSpPr>
          <p:cNvPr id="11" name="角丸四角形 10"/>
          <p:cNvSpPr/>
          <p:nvPr/>
        </p:nvSpPr>
        <p:spPr>
          <a:xfrm>
            <a:off x="107504" y="1374659"/>
            <a:ext cx="2824301"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508057" y="1507889"/>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IC</a:t>
            </a:r>
            <a:r>
              <a:rPr kumimoji="0" lang="ja-JP" altLang="en-US" sz="1400" b="1" i="0" u="none" strike="noStrike" kern="0" cap="none" spc="0" normalizeH="0" baseline="0" noProof="0">
                <a:ln>
                  <a:noFill/>
                </a:ln>
                <a:solidFill>
                  <a:srgbClr val="EE5500">
                    <a:lumMod val="50000"/>
                  </a:srgbClr>
                </a:solidFill>
                <a:effectLst/>
                <a:uLnTx/>
                <a:uFillTx/>
              </a:rPr>
              <a:t>カード打刻連携</a:t>
            </a:r>
          </a:p>
        </p:txBody>
      </p:sp>
      <p:sp>
        <p:nvSpPr>
          <p:cNvPr id="13" name="角丸四角形 12"/>
          <p:cNvSpPr/>
          <p:nvPr/>
        </p:nvSpPr>
        <p:spPr>
          <a:xfrm>
            <a:off x="3116248" y="1383619"/>
            <a:ext cx="2909244"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6209936" y="1383616"/>
            <a:ext cx="2826560"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6581219" y="1507889"/>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API</a:t>
            </a:r>
            <a:r>
              <a:rPr kumimoji="0" lang="ja-JP" altLang="en-US" sz="1400" b="1" kern="0">
                <a:solidFill>
                  <a:srgbClr val="EE5500">
                    <a:lumMod val="50000"/>
                  </a:srgbClr>
                </a:solidFill>
              </a:rPr>
              <a:t>連携</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6" name="テキスト ボックス 15"/>
          <p:cNvSpPr txBox="1"/>
          <p:nvPr/>
        </p:nvSpPr>
        <p:spPr>
          <a:xfrm>
            <a:off x="3469678" y="150788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アマノ打刻機連携</a:t>
            </a:r>
          </a:p>
        </p:txBody>
      </p:sp>
      <p:sp>
        <p:nvSpPr>
          <p:cNvPr id="17" name="正方形/長方形 16"/>
          <p:cNvSpPr/>
          <p:nvPr/>
        </p:nvSpPr>
        <p:spPr>
          <a:xfrm>
            <a:off x="287524" y="1538930"/>
            <a:ext cx="220533" cy="204728"/>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56592" y="1538930"/>
            <a:ext cx="220533" cy="204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57444" y="1538930"/>
            <a:ext cx="220533" cy="204728"/>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20156" y="1826355"/>
            <a:ext cx="2611648" cy="600164"/>
          </a:xfrm>
          <a:prstGeom prst="rect">
            <a:avLst/>
          </a:prstGeom>
          <a:noFill/>
        </p:spPr>
        <p:txBody>
          <a:bodyPr wrap="square" rtlCol="0">
            <a:spAutoFit/>
          </a:bodyPr>
          <a:lstStyle/>
          <a:p>
            <a:r>
              <a:rPr kumimoji="1" lang="ja-JP" altLang="en-US" sz="1100"/>
              <a:t>打刻専用</a:t>
            </a:r>
            <a:r>
              <a:rPr kumimoji="1" lang="en-US" altLang="ja-JP" sz="1100"/>
              <a:t>PC</a:t>
            </a:r>
            <a:r>
              <a:rPr kumimoji="1" lang="ja-JP" altLang="en-US" sz="1100"/>
              <a:t>に</a:t>
            </a:r>
            <a:r>
              <a:rPr kumimoji="1" lang="en-US" altLang="ja-JP" sz="1100"/>
              <a:t>NX</a:t>
            </a:r>
            <a:r>
              <a:rPr kumimoji="1" lang="ja-JP" altLang="en-US" sz="1100"/>
              <a:t>勤怠用打刻アプリを</a:t>
            </a:r>
            <a:endParaRPr kumimoji="1" lang="en-US" altLang="ja-JP" sz="1100"/>
          </a:p>
          <a:p>
            <a:r>
              <a:rPr kumimoji="1" lang="ja-JP" altLang="en-US" sz="1100"/>
              <a:t>インストールすることによって</a:t>
            </a:r>
            <a:endParaRPr kumimoji="1" lang="en-US" altLang="ja-JP" sz="1100"/>
          </a:p>
          <a:p>
            <a:r>
              <a:rPr kumimoji="1" lang="en-US" altLang="ja-JP" sz="1100"/>
              <a:t>IC</a:t>
            </a:r>
            <a:r>
              <a:rPr kumimoji="1" lang="ja-JP" altLang="en-US" sz="1100"/>
              <a:t>カード打刻に対応いたします</a:t>
            </a:r>
          </a:p>
        </p:txBody>
      </p:sp>
      <p:sp>
        <p:nvSpPr>
          <p:cNvPr id="21" name="テキスト ボックス 20"/>
          <p:cNvSpPr txBox="1"/>
          <p:nvPr/>
        </p:nvSpPr>
        <p:spPr>
          <a:xfrm>
            <a:off x="3167844" y="1826355"/>
            <a:ext cx="2842056" cy="769441"/>
          </a:xfrm>
          <a:prstGeom prst="rect">
            <a:avLst/>
          </a:prstGeom>
          <a:noFill/>
        </p:spPr>
        <p:txBody>
          <a:bodyPr wrap="square" rtlCol="0">
            <a:spAutoFit/>
          </a:bodyPr>
          <a:lstStyle/>
          <a:p>
            <a:r>
              <a:rPr lang="ja-JP" altLang="en-US" sz="1100"/>
              <a:t>アマノ打刻機専用の自動連携モジュールをご用意しております。ファイルサーバに</a:t>
            </a:r>
            <a:endParaRPr lang="en-US" altLang="ja-JP" sz="1100"/>
          </a:p>
          <a:p>
            <a:r>
              <a:rPr lang="ja-JP" altLang="en-US" sz="1100"/>
              <a:t>集めた打刻データを所定のタイミングで自動で勤怠管理にアップロードいたします</a:t>
            </a:r>
            <a:endParaRPr kumimoji="1" lang="ja-JP" altLang="en-US" sz="1100"/>
          </a:p>
        </p:txBody>
      </p:sp>
      <p:sp>
        <p:nvSpPr>
          <p:cNvPr id="22" name="テキスト ボックス 21"/>
          <p:cNvSpPr txBox="1"/>
          <p:nvPr/>
        </p:nvSpPr>
        <p:spPr>
          <a:xfrm>
            <a:off x="6209935" y="1826355"/>
            <a:ext cx="2934065" cy="600164"/>
          </a:xfrm>
          <a:prstGeom prst="rect">
            <a:avLst/>
          </a:prstGeom>
          <a:noFill/>
        </p:spPr>
        <p:txBody>
          <a:bodyPr wrap="square" rtlCol="0">
            <a:spAutoFit/>
          </a:bodyPr>
          <a:lstStyle/>
          <a:p>
            <a:r>
              <a:rPr lang="en-US" altLang="ja-JP" sz="1100"/>
              <a:t>API </a:t>
            </a:r>
            <a:r>
              <a:rPr lang="ja-JP" altLang="en-US" sz="1100"/>
              <a:t>を利用したプログラムを作成する事によって、さまざまな打刻機と打刻データを連携することができます</a:t>
            </a:r>
            <a:endParaRPr kumimoji="1" lang="ja-JP" altLang="en-US" sz="1100"/>
          </a:p>
        </p:txBody>
      </p:sp>
      <p:sp>
        <p:nvSpPr>
          <p:cNvPr id="24" name="Freeform 52"/>
          <p:cNvSpPr>
            <a:spLocks noEditPoints="1"/>
          </p:cNvSpPr>
          <p:nvPr/>
        </p:nvSpPr>
        <p:spPr bwMode="auto">
          <a:xfrm>
            <a:off x="394860" y="2895786"/>
            <a:ext cx="1595510" cy="113745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円弧 24"/>
          <p:cNvSpPr/>
          <p:nvPr/>
        </p:nvSpPr>
        <p:spPr>
          <a:xfrm rot="21257238">
            <a:off x="1450976" y="3805718"/>
            <a:ext cx="712431" cy="271108"/>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6" name="直方体 25"/>
          <p:cNvSpPr/>
          <p:nvPr/>
        </p:nvSpPr>
        <p:spPr>
          <a:xfrm flipH="1">
            <a:off x="2007901" y="3845852"/>
            <a:ext cx="601410" cy="313318"/>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社員証"/>
          <p:cNvGrpSpPr/>
          <p:nvPr/>
        </p:nvGrpSpPr>
        <p:grpSpPr>
          <a:xfrm>
            <a:off x="2150471" y="3239642"/>
            <a:ext cx="675728" cy="483732"/>
            <a:chOff x="7596336" y="599127"/>
            <a:chExt cx="900100" cy="593323"/>
          </a:xfrm>
        </p:grpSpPr>
        <p:sp>
          <p:nvSpPr>
            <p:cNvPr id="28" name="角丸四角形 2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正方形/長方形 3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図 32"/>
          <p:cNvPicPr>
            <a:picLocks noChangeAspect="1"/>
          </p:cNvPicPr>
          <p:nvPr/>
        </p:nvPicPr>
        <p:blipFill rotWithShape="1">
          <a:blip r:embed="rId2"/>
          <a:srcRect l="936" t="1131" r="1032" b="-1131"/>
          <a:stretch/>
        </p:blipFill>
        <p:spPr>
          <a:xfrm>
            <a:off x="671798" y="2988968"/>
            <a:ext cx="1041634" cy="723789"/>
          </a:xfrm>
          <a:prstGeom prst="rect">
            <a:avLst/>
          </a:prstGeom>
        </p:spPr>
      </p:pic>
      <p:grpSp>
        <p:nvGrpSpPr>
          <p:cNvPr id="131" name="グループ化 130"/>
          <p:cNvGrpSpPr/>
          <p:nvPr/>
        </p:nvGrpSpPr>
        <p:grpSpPr>
          <a:xfrm>
            <a:off x="3203848" y="2967794"/>
            <a:ext cx="558034" cy="754435"/>
            <a:chOff x="3306013" y="3295273"/>
            <a:chExt cx="678166" cy="932661"/>
          </a:xfrm>
        </p:grpSpPr>
        <p:sp>
          <p:nvSpPr>
            <p:cNvPr id="59" name="角丸四角形 58"/>
            <p:cNvSpPr/>
            <p:nvPr/>
          </p:nvSpPr>
          <p:spPr>
            <a:xfrm>
              <a:off x="3306013" y="3295273"/>
              <a:ext cx="678166" cy="932661"/>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1" name="角丸四角形 60"/>
            <p:cNvSpPr/>
            <p:nvPr/>
          </p:nvSpPr>
          <p:spPr>
            <a:xfrm>
              <a:off x="3379057" y="3795109"/>
              <a:ext cx="532078" cy="363687"/>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2" name="楕円 61"/>
            <p:cNvSpPr/>
            <p:nvPr/>
          </p:nvSpPr>
          <p:spPr>
            <a:xfrm>
              <a:off x="3563329" y="3898133"/>
              <a:ext cx="163535" cy="174455"/>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3" name="二等辺三角形 62"/>
            <p:cNvSpPr/>
            <p:nvPr/>
          </p:nvSpPr>
          <p:spPr>
            <a:xfrm rot="5400000">
              <a:off x="3481668"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4" name="二等辺三角形 63"/>
            <p:cNvSpPr/>
            <p:nvPr/>
          </p:nvSpPr>
          <p:spPr>
            <a:xfrm rot="16200000">
              <a:off x="3741530"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5" name="楕円 64"/>
            <p:cNvSpPr/>
            <p:nvPr/>
          </p:nvSpPr>
          <p:spPr>
            <a:xfrm>
              <a:off x="3609675" y="3946101"/>
              <a:ext cx="73805" cy="78520"/>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95" name="グループ化 94"/>
            <p:cNvGrpSpPr/>
            <p:nvPr/>
          </p:nvGrpSpPr>
          <p:grpSpPr>
            <a:xfrm>
              <a:off x="3433093" y="3342492"/>
              <a:ext cx="414601" cy="414601"/>
              <a:chOff x="620713" y="1360488"/>
              <a:chExt cx="1189038" cy="1189038"/>
            </a:xfrm>
            <a:noFill/>
          </p:grpSpPr>
          <p:sp>
            <p:nvSpPr>
              <p:cNvPr id="96"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25" name="右矢印 124"/>
          <p:cNvSpPr/>
          <p:nvPr/>
        </p:nvSpPr>
        <p:spPr>
          <a:xfrm>
            <a:off x="391592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p:cNvGrpSpPr/>
          <p:nvPr/>
        </p:nvGrpSpPr>
        <p:grpSpPr>
          <a:xfrm>
            <a:off x="5256076" y="3084181"/>
            <a:ext cx="690993" cy="521660"/>
            <a:chOff x="4853115" y="3903898"/>
            <a:chExt cx="1003488" cy="776932"/>
          </a:xfrm>
        </p:grpSpPr>
        <p:sp>
          <p:nvSpPr>
            <p:cNvPr id="128"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30" name="図 129"/>
            <p:cNvPicPr>
              <a:picLocks noChangeAspect="1"/>
            </p:cNvPicPr>
            <p:nvPr/>
          </p:nvPicPr>
          <p:blipFill rotWithShape="1">
            <a:blip r:embed="rId3"/>
            <a:srcRect l="3536"/>
            <a:stretch/>
          </p:blipFill>
          <p:spPr>
            <a:xfrm>
              <a:off x="4925310" y="3998707"/>
              <a:ext cx="854300" cy="465941"/>
            </a:xfrm>
            <a:prstGeom prst="rect">
              <a:avLst/>
            </a:prstGeom>
          </p:spPr>
        </p:pic>
      </p:grpSp>
      <p:sp>
        <p:nvSpPr>
          <p:cNvPr id="132" name="Freeform 12"/>
          <p:cNvSpPr>
            <a:spLocks noEditPoints="1"/>
          </p:cNvSpPr>
          <p:nvPr/>
        </p:nvSpPr>
        <p:spPr bwMode="auto">
          <a:xfrm>
            <a:off x="4311601" y="3074597"/>
            <a:ext cx="405812"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右矢印 134"/>
          <p:cNvSpPr/>
          <p:nvPr/>
        </p:nvSpPr>
        <p:spPr>
          <a:xfrm>
            <a:off x="4889485"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4082175" y="3797457"/>
            <a:ext cx="1087923" cy="215444"/>
          </a:xfrm>
          <a:prstGeom prst="rect">
            <a:avLst/>
          </a:prstGeom>
          <a:noFill/>
        </p:spPr>
        <p:txBody>
          <a:bodyPr wrap="square" rtlCol="0">
            <a:spAutoFit/>
          </a:bodyPr>
          <a:lstStyle/>
          <a:p>
            <a:r>
              <a:rPr kumimoji="1" lang="ja-JP" altLang="en-US" sz="800"/>
              <a:t>ファイルサーバ</a:t>
            </a:r>
          </a:p>
        </p:txBody>
      </p:sp>
      <p:sp>
        <p:nvSpPr>
          <p:cNvPr id="137" name="テキスト ボックス 136"/>
          <p:cNvSpPr txBox="1"/>
          <p:nvPr/>
        </p:nvSpPr>
        <p:spPr>
          <a:xfrm>
            <a:off x="5278149" y="3797457"/>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sp>
        <p:nvSpPr>
          <p:cNvPr id="138" name="テキスト ボックス 137"/>
          <p:cNvSpPr txBox="1"/>
          <p:nvPr/>
        </p:nvSpPr>
        <p:spPr>
          <a:xfrm>
            <a:off x="3095836" y="3797457"/>
            <a:ext cx="1093296" cy="215444"/>
          </a:xfrm>
          <a:prstGeom prst="rect">
            <a:avLst/>
          </a:prstGeom>
          <a:noFill/>
        </p:spPr>
        <p:txBody>
          <a:bodyPr wrap="square" rtlCol="0">
            <a:spAutoFit/>
          </a:bodyPr>
          <a:lstStyle/>
          <a:p>
            <a:r>
              <a:rPr kumimoji="1" lang="ja-JP" altLang="en-US" sz="800"/>
              <a:t>アマノ打刻機</a:t>
            </a:r>
          </a:p>
        </p:txBody>
      </p:sp>
      <p:sp>
        <p:nvSpPr>
          <p:cNvPr id="139" name="テキスト ボックス 138"/>
          <p:cNvSpPr txBox="1"/>
          <p:nvPr/>
        </p:nvSpPr>
        <p:spPr>
          <a:xfrm>
            <a:off x="3720919" y="3071214"/>
            <a:ext cx="1093296" cy="200055"/>
          </a:xfrm>
          <a:prstGeom prst="rect">
            <a:avLst/>
          </a:prstGeom>
          <a:noFill/>
        </p:spPr>
        <p:txBody>
          <a:bodyPr wrap="square" rtlCol="0">
            <a:spAutoFit/>
          </a:bodyPr>
          <a:lstStyle/>
          <a:p>
            <a:r>
              <a:rPr kumimoji="1" lang="ja-JP" altLang="en-US" sz="700"/>
              <a:t>打刻データ</a:t>
            </a:r>
          </a:p>
        </p:txBody>
      </p:sp>
      <p:sp>
        <p:nvSpPr>
          <p:cNvPr id="140" name="テキスト ボックス 139"/>
          <p:cNvSpPr txBox="1"/>
          <p:nvPr/>
        </p:nvSpPr>
        <p:spPr>
          <a:xfrm>
            <a:off x="4693633" y="3077897"/>
            <a:ext cx="1093296" cy="200055"/>
          </a:xfrm>
          <a:prstGeom prst="rect">
            <a:avLst/>
          </a:prstGeom>
          <a:noFill/>
        </p:spPr>
        <p:txBody>
          <a:bodyPr wrap="square" rtlCol="0">
            <a:spAutoFit/>
          </a:bodyPr>
          <a:lstStyle/>
          <a:p>
            <a:r>
              <a:rPr kumimoji="1" lang="ja-JP" altLang="en-US" sz="700"/>
              <a:t>打刻データ</a:t>
            </a:r>
          </a:p>
        </p:txBody>
      </p:sp>
      <p:grpSp>
        <p:nvGrpSpPr>
          <p:cNvPr id="141" name="グループ化 140"/>
          <p:cNvGrpSpPr/>
          <p:nvPr/>
        </p:nvGrpSpPr>
        <p:grpSpPr>
          <a:xfrm>
            <a:off x="6335879" y="2577760"/>
            <a:ext cx="443268" cy="600164"/>
            <a:chOff x="3306013" y="3295273"/>
            <a:chExt cx="678166" cy="932661"/>
          </a:xfrm>
        </p:grpSpPr>
        <p:sp>
          <p:nvSpPr>
            <p:cNvPr id="142" name="角丸四角形 141"/>
            <p:cNvSpPr/>
            <p:nvPr/>
          </p:nvSpPr>
          <p:spPr>
            <a:xfrm>
              <a:off x="3306013" y="3295273"/>
              <a:ext cx="678166" cy="932661"/>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3" name="角丸四角形 142"/>
            <p:cNvSpPr/>
            <p:nvPr/>
          </p:nvSpPr>
          <p:spPr>
            <a:xfrm>
              <a:off x="3379057" y="3795109"/>
              <a:ext cx="532078" cy="363687"/>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4" name="楕円 143"/>
            <p:cNvSpPr/>
            <p:nvPr/>
          </p:nvSpPr>
          <p:spPr>
            <a:xfrm>
              <a:off x="3563329" y="3898133"/>
              <a:ext cx="163535" cy="174455"/>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5" name="二等辺三角形 144"/>
            <p:cNvSpPr/>
            <p:nvPr/>
          </p:nvSpPr>
          <p:spPr>
            <a:xfrm rot="5400000">
              <a:off x="3481668"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6" name="二等辺三角形 145"/>
            <p:cNvSpPr/>
            <p:nvPr/>
          </p:nvSpPr>
          <p:spPr>
            <a:xfrm rot="16200000">
              <a:off x="3741530"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7" name="楕円 146"/>
            <p:cNvSpPr/>
            <p:nvPr/>
          </p:nvSpPr>
          <p:spPr>
            <a:xfrm>
              <a:off x="3609675" y="3946101"/>
              <a:ext cx="73805" cy="78520"/>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148" name="グループ化 147"/>
            <p:cNvGrpSpPr/>
            <p:nvPr/>
          </p:nvGrpSpPr>
          <p:grpSpPr>
            <a:xfrm>
              <a:off x="3433093" y="3342492"/>
              <a:ext cx="414601" cy="414601"/>
              <a:chOff x="620713" y="1360488"/>
              <a:chExt cx="1189038" cy="1189038"/>
            </a:xfrm>
            <a:noFill/>
          </p:grpSpPr>
          <p:sp>
            <p:nvSpPr>
              <p:cNvPr id="149"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EE5500"/>
              </a:solid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78" name="Freeform 47"/>
          <p:cNvSpPr>
            <a:spLocks noEditPoints="1"/>
          </p:cNvSpPr>
          <p:nvPr/>
        </p:nvSpPr>
        <p:spPr bwMode="auto">
          <a:xfrm>
            <a:off x="6952956" y="354285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右矢印 178"/>
          <p:cNvSpPr/>
          <p:nvPr/>
        </p:nvSpPr>
        <p:spPr>
          <a:xfrm>
            <a:off x="6973809" y="3219822"/>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右矢印 179"/>
          <p:cNvSpPr/>
          <p:nvPr/>
        </p:nvSpPr>
        <p:spPr>
          <a:xfrm>
            <a:off x="789618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6757391" y="3057305"/>
            <a:ext cx="1093296" cy="200055"/>
          </a:xfrm>
          <a:prstGeom prst="rect">
            <a:avLst/>
          </a:prstGeom>
          <a:noFill/>
        </p:spPr>
        <p:txBody>
          <a:bodyPr wrap="square" rtlCol="0">
            <a:spAutoFit/>
          </a:bodyPr>
          <a:lstStyle/>
          <a:p>
            <a:r>
              <a:rPr kumimoji="1" lang="ja-JP" altLang="en-US" sz="700" dirty="0"/>
              <a:t>打刻データ</a:t>
            </a:r>
          </a:p>
        </p:txBody>
      </p:sp>
      <p:sp>
        <p:nvSpPr>
          <p:cNvPr id="182" name="テキスト ボックス 181"/>
          <p:cNvSpPr txBox="1"/>
          <p:nvPr/>
        </p:nvSpPr>
        <p:spPr>
          <a:xfrm>
            <a:off x="7730105" y="3063988"/>
            <a:ext cx="1093296" cy="200055"/>
          </a:xfrm>
          <a:prstGeom prst="rect">
            <a:avLst/>
          </a:prstGeom>
          <a:noFill/>
        </p:spPr>
        <p:txBody>
          <a:bodyPr wrap="square" rtlCol="0">
            <a:spAutoFit/>
          </a:bodyPr>
          <a:lstStyle/>
          <a:p>
            <a:r>
              <a:rPr kumimoji="1" lang="ja-JP" altLang="en-US" sz="700"/>
              <a:t>打刻データ</a:t>
            </a:r>
          </a:p>
        </p:txBody>
      </p:sp>
      <p:sp>
        <p:nvSpPr>
          <p:cNvPr id="184" name="Freeform 47"/>
          <p:cNvSpPr>
            <a:spLocks noEditPoints="1"/>
          </p:cNvSpPr>
          <p:nvPr/>
        </p:nvSpPr>
        <p:spPr bwMode="auto">
          <a:xfrm>
            <a:off x="7871181" y="354161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85" name="グループ化 184"/>
          <p:cNvGrpSpPr/>
          <p:nvPr/>
        </p:nvGrpSpPr>
        <p:grpSpPr>
          <a:xfrm>
            <a:off x="8280412" y="3084310"/>
            <a:ext cx="690993" cy="521660"/>
            <a:chOff x="4853115" y="3903898"/>
            <a:chExt cx="1003488" cy="776932"/>
          </a:xfrm>
          <a:solidFill>
            <a:schemeClr val="accent4">
              <a:lumMod val="75000"/>
            </a:schemeClr>
          </a:solidFill>
        </p:grpSpPr>
        <p:sp>
          <p:nvSpPr>
            <p:cNvPr id="186"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EE5500"/>
            </a:solidFill>
            <a:ln>
              <a:solidFill>
                <a:srgbClr val="EE5500"/>
              </a:solidFill>
            </a:ln>
          </p:spPr>
          <p:txBody>
            <a:bodyPr vert="horz" wrap="square" lIns="91440" tIns="45720" rIns="91440" bIns="45720" numCol="1" anchor="t" anchorCtr="0" compatLnSpc="1">
              <a:prstTxWarp prst="textNoShape">
                <a:avLst/>
              </a:prstTxWarp>
            </a:bodyPr>
            <a:lstStyle/>
            <a:p>
              <a:endParaRPr lang="ja-JP" altLang="en-US"/>
            </a:p>
          </p:txBody>
        </p:sp>
        <p:pic>
          <p:nvPicPr>
            <p:cNvPr id="187" name="図 186"/>
            <p:cNvPicPr>
              <a:picLocks noChangeAspect="1"/>
            </p:cNvPicPr>
            <p:nvPr/>
          </p:nvPicPr>
          <p:blipFill rotWithShape="1">
            <a:blip r:embed="rId3"/>
            <a:srcRect l="3536"/>
            <a:stretch/>
          </p:blipFill>
          <p:spPr>
            <a:xfrm>
              <a:off x="4925310" y="3998707"/>
              <a:ext cx="854300" cy="465941"/>
            </a:xfrm>
            <a:prstGeom prst="rect">
              <a:avLst/>
            </a:prstGeom>
            <a:grpFill/>
            <a:ln>
              <a:noFill/>
            </a:ln>
          </p:spPr>
        </p:pic>
      </p:grpSp>
      <p:sp>
        <p:nvSpPr>
          <p:cNvPr id="188" name="Freeform 12"/>
          <p:cNvSpPr>
            <a:spLocks noEditPoints="1"/>
          </p:cNvSpPr>
          <p:nvPr/>
        </p:nvSpPr>
        <p:spPr bwMode="auto">
          <a:xfrm>
            <a:off x="7346449" y="3074597"/>
            <a:ext cx="408439"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7712700" y="3819701"/>
            <a:ext cx="850237" cy="230832"/>
          </a:xfrm>
          <a:prstGeom prst="rect">
            <a:avLst/>
          </a:prstGeom>
          <a:noFill/>
        </p:spPr>
        <p:txBody>
          <a:bodyPr wrap="square" rtlCol="0">
            <a:spAutoFit/>
          </a:bodyPr>
          <a:lstStyle/>
          <a:p>
            <a:r>
              <a:rPr lang="en-US" altLang="ja-JP" sz="900"/>
              <a:t>API</a:t>
            </a:r>
            <a:r>
              <a:rPr lang="ja-JP" altLang="en-US" sz="900"/>
              <a:t>連携</a:t>
            </a:r>
            <a:endParaRPr kumimoji="1" lang="ja-JP" altLang="en-US" sz="900"/>
          </a:p>
        </p:txBody>
      </p:sp>
      <p:sp>
        <p:nvSpPr>
          <p:cNvPr id="191" name="テキスト ボックス 190"/>
          <p:cNvSpPr txBox="1"/>
          <p:nvPr/>
        </p:nvSpPr>
        <p:spPr>
          <a:xfrm>
            <a:off x="6818107" y="3819701"/>
            <a:ext cx="850237" cy="230832"/>
          </a:xfrm>
          <a:prstGeom prst="rect">
            <a:avLst/>
          </a:prstGeom>
          <a:noFill/>
        </p:spPr>
        <p:txBody>
          <a:bodyPr wrap="square" rtlCol="0">
            <a:spAutoFit/>
          </a:bodyPr>
          <a:lstStyle/>
          <a:p>
            <a:r>
              <a:rPr lang="en-US" altLang="ja-JP" sz="900" dirty="0"/>
              <a:t>API</a:t>
            </a:r>
            <a:r>
              <a:rPr lang="ja-JP" altLang="en-US" sz="900" dirty="0"/>
              <a:t>連携</a:t>
            </a:r>
            <a:endParaRPr kumimoji="1" lang="ja-JP" altLang="en-US" sz="900" dirty="0"/>
          </a:p>
        </p:txBody>
      </p:sp>
      <p:sp>
        <p:nvSpPr>
          <p:cNvPr id="194" name="テキスト ボックス 193"/>
          <p:cNvSpPr txBox="1"/>
          <p:nvPr/>
        </p:nvSpPr>
        <p:spPr>
          <a:xfrm>
            <a:off x="1779254" y="4226011"/>
            <a:ext cx="1326788" cy="200055"/>
          </a:xfrm>
          <a:prstGeom prst="rect">
            <a:avLst/>
          </a:prstGeom>
          <a:noFill/>
        </p:spPr>
        <p:txBody>
          <a:bodyPr wrap="square" rtlCol="0">
            <a:spAutoFit/>
          </a:bodyPr>
          <a:lstStyle/>
          <a:p>
            <a:r>
              <a:rPr lang="en-US" altLang="ja-JP" sz="700" err="1"/>
              <a:t>Mifare</a:t>
            </a:r>
            <a:r>
              <a:rPr lang="ja-JP" altLang="en-US" sz="700" err="1"/>
              <a:t>、</a:t>
            </a:r>
            <a:r>
              <a:rPr lang="en-US" altLang="ja-JP" sz="700" err="1"/>
              <a:t>Felica</a:t>
            </a:r>
            <a:r>
              <a:rPr lang="ja-JP" altLang="en-US" sz="700"/>
              <a:t>に対応</a:t>
            </a:r>
            <a:endParaRPr kumimoji="1" lang="ja-JP" altLang="en-US" sz="700"/>
          </a:p>
        </p:txBody>
      </p:sp>
      <p:sp>
        <p:nvSpPr>
          <p:cNvPr id="127" name="テキスト ボックス 126"/>
          <p:cNvSpPr txBox="1"/>
          <p:nvPr/>
        </p:nvSpPr>
        <p:spPr>
          <a:xfrm>
            <a:off x="8316416" y="3819701"/>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grpSp>
        <p:nvGrpSpPr>
          <p:cNvPr id="8" name="グループ化 7">
            <a:extLst>
              <a:ext uri="{FF2B5EF4-FFF2-40B4-BE49-F238E27FC236}">
                <a16:creationId xmlns:a16="http://schemas.microsoft.com/office/drawing/2014/main" id="{42BE64DF-51ED-8956-12E6-AEEFAA927622}"/>
              </a:ext>
            </a:extLst>
          </p:cNvPr>
          <p:cNvGrpSpPr/>
          <p:nvPr/>
        </p:nvGrpSpPr>
        <p:grpSpPr>
          <a:xfrm>
            <a:off x="6196780" y="3337349"/>
            <a:ext cx="732992" cy="400542"/>
            <a:chOff x="577428" y="2581468"/>
            <a:chExt cx="1845466" cy="938470"/>
          </a:xfrm>
        </p:grpSpPr>
        <p:sp>
          <p:nvSpPr>
            <p:cNvPr id="9" name="Freeform 52">
              <a:extLst>
                <a:ext uri="{FF2B5EF4-FFF2-40B4-BE49-F238E27FC236}">
                  <a16:creationId xmlns:a16="http://schemas.microsoft.com/office/drawing/2014/main" id="{09528D21-B166-6419-AB8B-0975B32AEAE7}"/>
                </a:ext>
              </a:extLst>
            </p:cNvPr>
            <p:cNvSpPr>
              <a:spLocks noEditPoints="1"/>
            </p:cNvSpPr>
            <p:nvPr/>
          </p:nvSpPr>
          <p:spPr bwMode="auto">
            <a:xfrm>
              <a:off x="761249" y="2581468"/>
              <a:ext cx="1503658" cy="93847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818E79E8-23B3-919F-BD8A-BEE959200017}"/>
                </a:ext>
              </a:extLst>
            </p:cNvPr>
            <p:cNvSpPr txBox="1"/>
            <p:nvPr/>
          </p:nvSpPr>
          <p:spPr>
            <a:xfrm>
              <a:off x="577428" y="2694426"/>
              <a:ext cx="1845466" cy="576896"/>
            </a:xfrm>
            <a:prstGeom prst="rect">
              <a:avLst/>
            </a:prstGeom>
            <a:noFill/>
          </p:spPr>
          <p:txBody>
            <a:bodyPr wrap="square" rtlCol="0">
              <a:spAutoFit/>
            </a:bodyPr>
            <a:lstStyle/>
            <a:p>
              <a:r>
                <a:rPr kumimoji="1" lang="en-US" altLang="ja-JP" sz="1000" b="1" dirty="0">
                  <a:solidFill>
                    <a:schemeClr val="tx1">
                      <a:lumMod val="75000"/>
                      <a:lumOff val="25000"/>
                    </a:schemeClr>
                  </a:solidFill>
                </a:rPr>
                <a:t>ON/OFF</a:t>
              </a:r>
              <a:endParaRPr kumimoji="1" lang="ja-JP" altLang="en-US" sz="1000" b="1" dirty="0">
                <a:solidFill>
                  <a:schemeClr val="tx1">
                    <a:lumMod val="75000"/>
                    <a:lumOff val="25000"/>
                  </a:schemeClr>
                </a:solidFill>
              </a:endParaRPr>
            </a:p>
          </p:txBody>
        </p:sp>
      </p:grpSp>
      <p:grpSp>
        <p:nvGrpSpPr>
          <p:cNvPr id="192" name="グループ化 191">
            <a:extLst>
              <a:ext uri="{FF2B5EF4-FFF2-40B4-BE49-F238E27FC236}">
                <a16:creationId xmlns:a16="http://schemas.microsoft.com/office/drawing/2014/main" id="{7978C2DC-561E-0634-88B4-3CFA97B63011}"/>
              </a:ext>
            </a:extLst>
          </p:cNvPr>
          <p:cNvGrpSpPr/>
          <p:nvPr/>
        </p:nvGrpSpPr>
        <p:grpSpPr>
          <a:xfrm>
            <a:off x="6321919" y="3951440"/>
            <a:ext cx="261718" cy="661434"/>
            <a:chOff x="6321919" y="3951440"/>
            <a:chExt cx="261718" cy="661434"/>
          </a:xfrm>
        </p:grpSpPr>
        <p:sp>
          <p:nvSpPr>
            <p:cNvPr id="69" name="正方形/長方形 6">
              <a:extLst>
                <a:ext uri="{FF2B5EF4-FFF2-40B4-BE49-F238E27FC236}">
                  <a16:creationId xmlns:a16="http://schemas.microsoft.com/office/drawing/2014/main" id="{B3394FCD-E120-804A-EEAD-95CBEF8472F3}"/>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9985840-5B8F-A2DE-5A8F-2E3F7ED179EF}"/>
                </a:ext>
              </a:extLst>
            </p:cNvPr>
            <p:cNvSpPr/>
            <p:nvPr/>
          </p:nvSpPr>
          <p:spPr>
            <a:xfrm>
              <a:off x="6321919" y="4104119"/>
              <a:ext cx="118531"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65">
              <a:extLst>
                <a:ext uri="{FF2B5EF4-FFF2-40B4-BE49-F238E27FC236}">
                  <a16:creationId xmlns:a16="http://schemas.microsoft.com/office/drawing/2014/main" id="{691524D7-AB00-A17F-20B9-450E3C623A9F}"/>
                </a:ext>
              </a:extLst>
            </p:cNvPr>
            <p:cNvSpPr/>
            <p:nvPr/>
          </p:nvSpPr>
          <p:spPr>
            <a:xfrm>
              <a:off x="6428723" y="4127690"/>
              <a:ext cx="154914"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3" name="グループ化 192">
            <a:extLst>
              <a:ext uri="{FF2B5EF4-FFF2-40B4-BE49-F238E27FC236}">
                <a16:creationId xmlns:a16="http://schemas.microsoft.com/office/drawing/2014/main" id="{3E69C313-80FC-6E2D-9F6D-E3F7A8E437D1}"/>
              </a:ext>
            </a:extLst>
          </p:cNvPr>
          <p:cNvGrpSpPr/>
          <p:nvPr/>
        </p:nvGrpSpPr>
        <p:grpSpPr>
          <a:xfrm flipH="1">
            <a:off x="6590339" y="3951440"/>
            <a:ext cx="266470" cy="661434"/>
            <a:chOff x="6321919" y="3951440"/>
            <a:chExt cx="281781" cy="661434"/>
          </a:xfrm>
        </p:grpSpPr>
        <p:sp>
          <p:nvSpPr>
            <p:cNvPr id="195" name="正方形/長方形 6">
              <a:extLst>
                <a:ext uri="{FF2B5EF4-FFF2-40B4-BE49-F238E27FC236}">
                  <a16:creationId xmlns:a16="http://schemas.microsoft.com/office/drawing/2014/main" id="{5FBC7818-DA44-4352-F498-EF08AC48D73E}"/>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81B7D22C-C6E4-7126-ED02-F1B2DBBBA92E}"/>
                </a:ext>
              </a:extLst>
            </p:cNvPr>
            <p:cNvSpPr/>
            <p:nvPr/>
          </p:nvSpPr>
          <p:spPr>
            <a:xfrm>
              <a:off x="6321919" y="4104119"/>
              <a:ext cx="118530"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4C8B2166-5D2D-4C1F-A8CE-D62E39B98763}"/>
                </a:ext>
              </a:extLst>
            </p:cNvPr>
            <p:cNvSpPr/>
            <p:nvPr/>
          </p:nvSpPr>
          <p:spPr>
            <a:xfrm>
              <a:off x="6353831" y="3975906"/>
              <a:ext cx="54707" cy="98492"/>
            </a:xfrm>
            <a:prstGeom prst="ellipse">
              <a:avLst/>
            </a:prstGeom>
            <a:solidFill>
              <a:schemeClr val="bg2">
                <a:lumMod val="85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a:extLst>
                <a:ext uri="{FF2B5EF4-FFF2-40B4-BE49-F238E27FC236}">
                  <a16:creationId xmlns:a16="http://schemas.microsoft.com/office/drawing/2014/main" id="{0D57CC2C-9E3F-A8DE-F756-C6818BB8C05B}"/>
                </a:ext>
              </a:extLst>
            </p:cNvPr>
            <p:cNvSpPr/>
            <p:nvPr/>
          </p:nvSpPr>
          <p:spPr>
            <a:xfrm>
              <a:off x="6358324" y="4002390"/>
              <a:ext cx="4571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正方形/長方形 65">
              <a:extLst>
                <a:ext uri="{FF2B5EF4-FFF2-40B4-BE49-F238E27FC236}">
                  <a16:creationId xmlns:a16="http://schemas.microsoft.com/office/drawing/2014/main" id="{336A1129-3EDC-DE72-4839-79E49C1B72AE}"/>
                </a:ext>
              </a:extLst>
            </p:cNvPr>
            <p:cNvSpPr/>
            <p:nvPr/>
          </p:nvSpPr>
          <p:spPr>
            <a:xfrm>
              <a:off x="6428725" y="4127690"/>
              <a:ext cx="174975"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9" name="グループ化 188">
            <a:extLst>
              <a:ext uri="{FF2B5EF4-FFF2-40B4-BE49-F238E27FC236}">
                <a16:creationId xmlns:a16="http://schemas.microsoft.com/office/drawing/2014/main" id="{40B04979-D695-49A1-177C-63B307625F31}"/>
              </a:ext>
            </a:extLst>
          </p:cNvPr>
          <p:cNvGrpSpPr/>
          <p:nvPr/>
        </p:nvGrpSpPr>
        <p:grpSpPr>
          <a:xfrm>
            <a:off x="6584100" y="3861344"/>
            <a:ext cx="202389" cy="190545"/>
            <a:chOff x="7115901" y="4152268"/>
            <a:chExt cx="264711" cy="265239"/>
          </a:xfrm>
        </p:grpSpPr>
        <p:sp>
          <p:nvSpPr>
            <p:cNvPr id="183" name="四角形: 角を丸くする 182">
              <a:extLst>
                <a:ext uri="{FF2B5EF4-FFF2-40B4-BE49-F238E27FC236}">
                  <a16:creationId xmlns:a16="http://schemas.microsoft.com/office/drawing/2014/main" id="{F6C87C48-0817-20C4-9C05-1A9518A46267}"/>
                </a:ext>
              </a:extLst>
            </p:cNvPr>
            <p:cNvSpPr/>
            <p:nvPr/>
          </p:nvSpPr>
          <p:spPr>
            <a:xfrm>
              <a:off x="7118000" y="4242219"/>
              <a:ext cx="257994" cy="1752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52D0C6CA-6FE0-6FA2-D005-4E009AFB0C43}"/>
                </a:ext>
              </a:extLst>
            </p:cNvPr>
            <p:cNvGrpSpPr/>
            <p:nvPr/>
          </p:nvGrpSpPr>
          <p:grpSpPr>
            <a:xfrm>
              <a:off x="7115901" y="4152268"/>
              <a:ext cx="264711" cy="265239"/>
              <a:chOff x="2644775" y="1257891"/>
              <a:chExt cx="1127148" cy="1237660"/>
            </a:xfrm>
            <a:solidFill>
              <a:srgbClr val="EE5500"/>
            </a:solidFill>
          </p:grpSpPr>
          <p:sp>
            <p:nvSpPr>
              <p:cNvPr id="75" name="Rectangle 172">
                <a:extLst>
                  <a:ext uri="{FF2B5EF4-FFF2-40B4-BE49-F238E27FC236}">
                    <a16:creationId xmlns:a16="http://schemas.microsoft.com/office/drawing/2014/main" id="{13F099B0-58E6-CD50-9AA1-0F4955C5FDF7}"/>
                  </a:ext>
                </a:extLst>
              </p:cNvPr>
              <p:cNvSpPr>
                <a:spLocks noChangeArrowheads="1"/>
              </p:cNvSpPr>
              <p:nvPr/>
            </p:nvSpPr>
            <p:spPr bwMode="auto">
              <a:xfrm>
                <a:off x="276383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173">
                <a:extLst>
                  <a:ext uri="{FF2B5EF4-FFF2-40B4-BE49-F238E27FC236}">
                    <a16:creationId xmlns:a16="http://schemas.microsoft.com/office/drawing/2014/main" id="{1F56645E-85C1-29BF-2508-9C00AC141CD7}"/>
                  </a:ext>
                </a:extLst>
              </p:cNvPr>
              <p:cNvSpPr>
                <a:spLocks noChangeArrowheads="1"/>
              </p:cNvSpPr>
              <p:nvPr/>
            </p:nvSpPr>
            <p:spPr bwMode="auto">
              <a:xfrm>
                <a:off x="2900363"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174">
                <a:extLst>
                  <a:ext uri="{FF2B5EF4-FFF2-40B4-BE49-F238E27FC236}">
                    <a16:creationId xmlns:a16="http://schemas.microsoft.com/office/drawing/2014/main" id="{B71E47F7-B121-CA37-BF3F-B872CFCCDEBF}"/>
                  </a:ext>
                </a:extLst>
              </p:cNvPr>
              <p:cNvSpPr>
                <a:spLocks noChangeArrowheads="1"/>
              </p:cNvSpPr>
              <p:nvPr/>
            </p:nvSpPr>
            <p:spPr bwMode="auto">
              <a:xfrm>
                <a:off x="303688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75">
                <a:extLst>
                  <a:ext uri="{FF2B5EF4-FFF2-40B4-BE49-F238E27FC236}">
                    <a16:creationId xmlns:a16="http://schemas.microsoft.com/office/drawing/2014/main" id="{EA9A373B-7D30-6D08-4629-FBEB6D20853C}"/>
                  </a:ext>
                </a:extLst>
              </p:cNvPr>
              <p:cNvSpPr>
                <a:spLocks noChangeArrowheads="1"/>
              </p:cNvSpPr>
              <p:nvPr/>
            </p:nvSpPr>
            <p:spPr bwMode="auto">
              <a:xfrm>
                <a:off x="3171825" y="1992313"/>
                <a:ext cx="1079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176">
                <a:extLst>
                  <a:ext uri="{FF2B5EF4-FFF2-40B4-BE49-F238E27FC236}">
                    <a16:creationId xmlns:a16="http://schemas.microsoft.com/office/drawing/2014/main" id="{58504B07-25FF-F2DC-1784-44E46C4DD1CA}"/>
                  </a:ext>
                </a:extLst>
              </p:cNvPr>
              <p:cNvSpPr>
                <a:spLocks noChangeArrowheads="1"/>
              </p:cNvSpPr>
              <p:nvPr/>
            </p:nvSpPr>
            <p:spPr bwMode="auto">
              <a:xfrm>
                <a:off x="27638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77">
                <a:extLst>
                  <a:ext uri="{FF2B5EF4-FFF2-40B4-BE49-F238E27FC236}">
                    <a16:creationId xmlns:a16="http://schemas.microsoft.com/office/drawing/2014/main" id="{287E19A6-0544-11E6-1364-4BE23013F4D7}"/>
                  </a:ext>
                </a:extLst>
              </p:cNvPr>
              <p:cNvSpPr>
                <a:spLocks noChangeArrowheads="1"/>
              </p:cNvSpPr>
              <p:nvPr/>
            </p:nvSpPr>
            <p:spPr bwMode="auto">
              <a:xfrm>
                <a:off x="2824163"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178">
                <a:extLst>
                  <a:ext uri="{FF2B5EF4-FFF2-40B4-BE49-F238E27FC236}">
                    <a16:creationId xmlns:a16="http://schemas.microsoft.com/office/drawing/2014/main" id="{10354BC1-3AAD-CCEC-2BC7-773F84310D9A}"/>
                  </a:ext>
                </a:extLst>
              </p:cNvPr>
              <p:cNvSpPr>
                <a:spLocks noChangeArrowheads="1"/>
              </p:cNvSpPr>
              <p:nvPr/>
            </p:nvSpPr>
            <p:spPr bwMode="auto">
              <a:xfrm>
                <a:off x="2882900"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79">
                <a:extLst>
                  <a:ext uri="{FF2B5EF4-FFF2-40B4-BE49-F238E27FC236}">
                    <a16:creationId xmlns:a16="http://schemas.microsoft.com/office/drawing/2014/main" id="{91AABAF1-69D9-E54C-A754-FCE43087F5E9}"/>
                  </a:ext>
                </a:extLst>
              </p:cNvPr>
              <p:cNvSpPr>
                <a:spLocks noChangeArrowheads="1"/>
              </p:cNvSpPr>
              <p:nvPr/>
            </p:nvSpPr>
            <p:spPr bwMode="auto">
              <a:xfrm>
                <a:off x="29416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180">
                <a:extLst>
                  <a:ext uri="{FF2B5EF4-FFF2-40B4-BE49-F238E27FC236}">
                    <a16:creationId xmlns:a16="http://schemas.microsoft.com/office/drawing/2014/main" id="{E9488B26-0A0B-C4EC-8F6A-CAB7DDCA781F}"/>
                  </a:ext>
                </a:extLst>
              </p:cNvPr>
              <p:cNvSpPr>
                <a:spLocks noChangeArrowheads="1"/>
              </p:cNvSpPr>
              <p:nvPr/>
            </p:nvSpPr>
            <p:spPr bwMode="auto">
              <a:xfrm>
                <a:off x="3000375"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81">
                <a:extLst>
                  <a:ext uri="{FF2B5EF4-FFF2-40B4-BE49-F238E27FC236}">
                    <a16:creationId xmlns:a16="http://schemas.microsoft.com/office/drawing/2014/main" id="{7CAD6E47-64C6-D817-285D-4941BA97CA1E}"/>
                  </a:ext>
                </a:extLst>
              </p:cNvPr>
              <p:cNvSpPr>
                <a:spLocks noChangeArrowheads="1"/>
              </p:cNvSpPr>
              <p:nvPr/>
            </p:nvSpPr>
            <p:spPr bwMode="auto">
              <a:xfrm>
                <a:off x="3059113"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182">
                <a:extLst>
                  <a:ext uri="{FF2B5EF4-FFF2-40B4-BE49-F238E27FC236}">
                    <a16:creationId xmlns:a16="http://schemas.microsoft.com/office/drawing/2014/main" id="{6022F0CE-2D25-7F2B-78B0-BC204B4A4261}"/>
                  </a:ext>
                </a:extLst>
              </p:cNvPr>
              <p:cNvSpPr>
                <a:spLocks noChangeArrowheads="1"/>
              </p:cNvSpPr>
              <p:nvPr/>
            </p:nvSpPr>
            <p:spPr bwMode="auto">
              <a:xfrm>
                <a:off x="31194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83">
                <a:extLst>
                  <a:ext uri="{FF2B5EF4-FFF2-40B4-BE49-F238E27FC236}">
                    <a16:creationId xmlns:a16="http://schemas.microsoft.com/office/drawing/2014/main" id="{14CB4CDF-77E7-044A-57ED-169972646A64}"/>
                  </a:ext>
                </a:extLst>
              </p:cNvPr>
              <p:cNvSpPr>
                <a:spLocks noChangeArrowheads="1"/>
              </p:cNvSpPr>
              <p:nvPr/>
            </p:nvSpPr>
            <p:spPr bwMode="auto">
              <a:xfrm>
                <a:off x="3178175"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184">
                <a:extLst>
                  <a:ext uri="{FF2B5EF4-FFF2-40B4-BE49-F238E27FC236}">
                    <a16:creationId xmlns:a16="http://schemas.microsoft.com/office/drawing/2014/main" id="{7688C534-F2DF-5579-6B22-2DB1E2D21C43}"/>
                  </a:ext>
                </a:extLst>
              </p:cNvPr>
              <p:cNvSpPr>
                <a:spLocks noChangeArrowheads="1"/>
              </p:cNvSpPr>
              <p:nvPr/>
            </p:nvSpPr>
            <p:spPr bwMode="auto">
              <a:xfrm>
                <a:off x="27638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85">
                <a:extLst>
                  <a:ext uri="{FF2B5EF4-FFF2-40B4-BE49-F238E27FC236}">
                    <a16:creationId xmlns:a16="http://schemas.microsoft.com/office/drawing/2014/main" id="{5E0C2E9B-1F4E-ED25-2217-DF62393FA846}"/>
                  </a:ext>
                </a:extLst>
              </p:cNvPr>
              <p:cNvSpPr>
                <a:spLocks noChangeArrowheads="1"/>
              </p:cNvSpPr>
              <p:nvPr/>
            </p:nvSpPr>
            <p:spPr bwMode="auto">
              <a:xfrm>
                <a:off x="2824163"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186">
                <a:extLst>
                  <a:ext uri="{FF2B5EF4-FFF2-40B4-BE49-F238E27FC236}">
                    <a16:creationId xmlns:a16="http://schemas.microsoft.com/office/drawing/2014/main" id="{F33FF14D-74B7-0605-C14E-E1D93F458F4F}"/>
                  </a:ext>
                </a:extLst>
              </p:cNvPr>
              <p:cNvSpPr>
                <a:spLocks noChangeArrowheads="1"/>
              </p:cNvSpPr>
              <p:nvPr/>
            </p:nvSpPr>
            <p:spPr bwMode="auto">
              <a:xfrm>
                <a:off x="2882900"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87">
                <a:extLst>
                  <a:ext uri="{FF2B5EF4-FFF2-40B4-BE49-F238E27FC236}">
                    <a16:creationId xmlns:a16="http://schemas.microsoft.com/office/drawing/2014/main" id="{6458D088-2BEC-27AF-15FC-7EAA06EC5BB7}"/>
                  </a:ext>
                </a:extLst>
              </p:cNvPr>
              <p:cNvSpPr>
                <a:spLocks noChangeArrowheads="1"/>
              </p:cNvSpPr>
              <p:nvPr/>
            </p:nvSpPr>
            <p:spPr bwMode="auto">
              <a:xfrm>
                <a:off x="29416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188">
                <a:extLst>
                  <a:ext uri="{FF2B5EF4-FFF2-40B4-BE49-F238E27FC236}">
                    <a16:creationId xmlns:a16="http://schemas.microsoft.com/office/drawing/2014/main" id="{999E35EE-1B0C-279D-386E-75F0B43085C3}"/>
                  </a:ext>
                </a:extLst>
              </p:cNvPr>
              <p:cNvSpPr>
                <a:spLocks noChangeArrowheads="1"/>
              </p:cNvSpPr>
              <p:nvPr/>
            </p:nvSpPr>
            <p:spPr bwMode="auto">
              <a:xfrm>
                <a:off x="3000375"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189">
                <a:extLst>
                  <a:ext uri="{FF2B5EF4-FFF2-40B4-BE49-F238E27FC236}">
                    <a16:creationId xmlns:a16="http://schemas.microsoft.com/office/drawing/2014/main" id="{87A65588-AF4A-CA88-33E3-C9BB543CC374}"/>
                  </a:ext>
                </a:extLst>
              </p:cNvPr>
              <p:cNvSpPr>
                <a:spLocks noChangeArrowheads="1"/>
              </p:cNvSpPr>
              <p:nvPr/>
            </p:nvSpPr>
            <p:spPr bwMode="auto">
              <a:xfrm>
                <a:off x="3059113"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90">
                <a:extLst>
                  <a:ext uri="{FF2B5EF4-FFF2-40B4-BE49-F238E27FC236}">
                    <a16:creationId xmlns:a16="http://schemas.microsoft.com/office/drawing/2014/main" id="{FDFE4927-7A15-AD72-A3D1-9FB84679C51A}"/>
                  </a:ext>
                </a:extLst>
              </p:cNvPr>
              <p:cNvSpPr>
                <a:spLocks noChangeArrowheads="1"/>
              </p:cNvSpPr>
              <p:nvPr/>
            </p:nvSpPr>
            <p:spPr bwMode="auto">
              <a:xfrm>
                <a:off x="31194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91">
                <a:extLst>
                  <a:ext uri="{FF2B5EF4-FFF2-40B4-BE49-F238E27FC236}">
                    <a16:creationId xmlns:a16="http://schemas.microsoft.com/office/drawing/2014/main" id="{2FAD73A0-A18F-CBCF-339A-7DAD78229C45}"/>
                  </a:ext>
                </a:extLst>
              </p:cNvPr>
              <p:cNvSpPr>
                <a:spLocks noChangeArrowheads="1"/>
              </p:cNvSpPr>
              <p:nvPr/>
            </p:nvSpPr>
            <p:spPr bwMode="auto">
              <a:xfrm>
                <a:off x="3178175"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92">
                <a:extLst>
                  <a:ext uri="{FF2B5EF4-FFF2-40B4-BE49-F238E27FC236}">
                    <a16:creationId xmlns:a16="http://schemas.microsoft.com/office/drawing/2014/main" id="{5D5BF1AE-D087-5D2C-5107-020DE0B3AB9E}"/>
                  </a:ext>
                </a:extLst>
              </p:cNvPr>
              <p:cNvSpPr>
                <a:spLocks noEditPoints="1"/>
              </p:cNvSpPr>
              <p:nvPr/>
            </p:nvSpPr>
            <p:spPr bwMode="auto">
              <a:xfrm>
                <a:off x="2644775" y="1257891"/>
                <a:ext cx="1127148" cy="1237660"/>
              </a:xfrm>
              <a:custGeom>
                <a:avLst/>
                <a:gdLst>
                  <a:gd name="T0" fmla="*/ 616 w 665"/>
                  <a:gd name="T1" fmla="*/ 201 h 636"/>
                  <a:gd name="T2" fmla="*/ 407 w 665"/>
                  <a:gd name="T3" fmla="*/ 201 h 636"/>
                  <a:gd name="T4" fmla="*/ 407 w 665"/>
                  <a:gd name="T5" fmla="*/ 193 h 636"/>
                  <a:gd name="T6" fmla="*/ 383 w 665"/>
                  <a:gd name="T7" fmla="*/ 154 h 636"/>
                  <a:gd name="T8" fmla="*/ 441 w 665"/>
                  <a:gd name="T9" fmla="*/ 0 h 636"/>
                  <a:gd name="T10" fmla="*/ 403 w 665"/>
                  <a:gd name="T11" fmla="*/ 0 h 636"/>
                  <a:gd name="T12" fmla="*/ 347 w 665"/>
                  <a:gd name="T13" fmla="*/ 149 h 636"/>
                  <a:gd name="T14" fmla="*/ 318 w 665"/>
                  <a:gd name="T15" fmla="*/ 149 h 636"/>
                  <a:gd name="T16" fmla="*/ 262 w 665"/>
                  <a:gd name="T17" fmla="*/ 0 h 636"/>
                  <a:gd name="T18" fmla="*/ 224 w 665"/>
                  <a:gd name="T19" fmla="*/ 0 h 636"/>
                  <a:gd name="T20" fmla="*/ 282 w 665"/>
                  <a:gd name="T21" fmla="*/ 154 h 636"/>
                  <a:gd name="T22" fmla="*/ 258 w 665"/>
                  <a:gd name="T23" fmla="*/ 193 h 636"/>
                  <a:gd name="T24" fmla="*/ 258 w 665"/>
                  <a:gd name="T25" fmla="*/ 201 h 636"/>
                  <a:gd name="T26" fmla="*/ 49 w 665"/>
                  <a:gd name="T27" fmla="*/ 201 h 636"/>
                  <a:gd name="T28" fmla="*/ 0 w 665"/>
                  <a:gd name="T29" fmla="*/ 249 h 636"/>
                  <a:gd name="T30" fmla="*/ 0 w 665"/>
                  <a:gd name="T31" fmla="*/ 587 h 636"/>
                  <a:gd name="T32" fmla="*/ 49 w 665"/>
                  <a:gd name="T33" fmla="*/ 636 h 636"/>
                  <a:gd name="T34" fmla="*/ 616 w 665"/>
                  <a:gd name="T35" fmla="*/ 636 h 636"/>
                  <a:gd name="T36" fmla="*/ 665 w 665"/>
                  <a:gd name="T37" fmla="*/ 587 h 636"/>
                  <a:gd name="T38" fmla="*/ 665 w 665"/>
                  <a:gd name="T39" fmla="*/ 249 h 636"/>
                  <a:gd name="T40" fmla="*/ 616 w 665"/>
                  <a:gd name="T41" fmla="*/ 201 h 636"/>
                  <a:gd name="T42" fmla="*/ 281 w 665"/>
                  <a:gd name="T43" fmla="*/ 193 h 636"/>
                  <a:gd name="T44" fmla="*/ 292 w 665"/>
                  <a:gd name="T45" fmla="*/ 174 h 636"/>
                  <a:gd name="T46" fmla="*/ 307 w 665"/>
                  <a:gd name="T47" fmla="*/ 180 h 636"/>
                  <a:gd name="T48" fmla="*/ 358 w 665"/>
                  <a:gd name="T49" fmla="*/ 180 h 636"/>
                  <a:gd name="T50" fmla="*/ 373 w 665"/>
                  <a:gd name="T51" fmla="*/ 174 h 636"/>
                  <a:gd name="T52" fmla="*/ 384 w 665"/>
                  <a:gd name="T53" fmla="*/ 193 h 636"/>
                  <a:gd name="T54" fmla="*/ 384 w 665"/>
                  <a:gd name="T55" fmla="*/ 201 h 636"/>
                  <a:gd name="T56" fmla="*/ 281 w 665"/>
                  <a:gd name="T57" fmla="*/ 201 h 636"/>
                  <a:gd name="T58" fmla="*/ 281 w 665"/>
                  <a:gd name="T59" fmla="*/ 193 h 636"/>
                  <a:gd name="T60" fmla="*/ 642 w 665"/>
                  <a:gd name="T61" fmla="*/ 587 h 636"/>
                  <a:gd name="T62" fmla="*/ 616 w 665"/>
                  <a:gd name="T63" fmla="*/ 613 h 636"/>
                  <a:gd name="T64" fmla="*/ 49 w 665"/>
                  <a:gd name="T65" fmla="*/ 613 h 636"/>
                  <a:gd name="T66" fmla="*/ 23 w 665"/>
                  <a:gd name="T67" fmla="*/ 587 h 636"/>
                  <a:gd name="T68" fmla="*/ 23 w 665"/>
                  <a:gd name="T69" fmla="*/ 249 h 636"/>
                  <a:gd name="T70" fmla="*/ 49 w 665"/>
                  <a:gd name="T71" fmla="*/ 223 h 636"/>
                  <a:gd name="T72" fmla="*/ 616 w 665"/>
                  <a:gd name="T73" fmla="*/ 223 h 636"/>
                  <a:gd name="T74" fmla="*/ 642 w 665"/>
                  <a:gd name="T75" fmla="*/ 249 h 636"/>
                  <a:gd name="T76" fmla="*/ 642 w 665"/>
                  <a:gd name="T77" fmla="*/ 5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5" h="636">
                    <a:moveTo>
                      <a:pt x="616" y="201"/>
                    </a:moveTo>
                    <a:cubicBezTo>
                      <a:pt x="407" y="201"/>
                      <a:pt x="407" y="201"/>
                      <a:pt x="407" y="201"/>
                    </a:cubicBezTo>
                    <a:cubicBezTo>
                      <a:pt x="407" y="193"/>
                      <a:pt x="407" y="193"/>
                      <a:pt x="407" y="193"/>
                    </a:cubicBezTo>
                    <a:cubicBezTo>
                      <a:pt x="407" y="176"/>
                      <a:pt x="397" y="161"/>
                      <a:pt x="383" y="154"/>
                    </a:cubicBezTo>
                    <a:cubicBezTo>
                      <a:pt x="441" y="0"/>
                      <a:pt x="441" y="0"/>
                      <a:pt x="441" y="0"/>
                    </a:cubicBezTo>
                    <a:cubicBezTo>
                      <a:pt x="403" y="0"/>
                      <a:pt x="403" y="0"/>
                      <a:pt x="403" y="0"/>
                    </a:cubicBezTo>
                    <a:cubicBezTo>
                      <a:pt x="347" y="149"/>
                      <a:pt x="347" y="149"/>
                      <a:pt x="347" y="149"/>
                    </a:cubicBezTo>
                    <a:cubicBezTo>
                      <a:pt x="318" y="149"/>
                      <a:pt x="318" y="149"/>
                      <a:pt x="318" y="149"/>
                    </a:cubicBezTo>
                    <a:cubicBezTo>
                      <a:pt x="262" y="0"/>
                      <a:pt x="262" y="0"/>
                      <a:pt x="262" y="0"/>
                    </a:cubicBezTo>
                    <a:cubicBezTo>
                      <a:pt x="224" y="0"/>
                      <a:pt x="224" y="0"/>
                      <a:pt x="224" y="0"/>
                    </a:cubicBezTo>
                    <a:cubicBezTo>
                      <a:pt x="282" y="154"/>
                      <a:pt x="282" y="154"/>
                      <a:pt x="282" y="154"/>
                    </a:cubicBezTo>
                    <a:cubicBezTo>
                      <a:pt x="268" y="161"/>
                      <a:pt x="258" y="176"/>
                      <a:pt x="258" y="193"/>
                    </a:cubicBezTo>
                    <a:cubicBezTo>
                      <a:pt x="258" y="201"/>
                      <a:pt x="258" y="201"/>
                      <a:pt x="258" y="201"/>
                    </a:cubicBezTo>
                    <a:cubicBezTo>
                      <a:pt x="49" y="201"/>
                      <a:pt x="49" y="201"/>
                      <a:pt x="49" y="201"/>
                    </a:cubicBezTo>
                    <a:cubicBezTo>
                      <a:pt x="22" y="201"/>
                      <a:pt x="0" y="223"/>
                      <a:pt x="0" y="249"/>
                    </a:cubicBezTo>
                    <a:cubicBezTo>
                      <a:pt x="0" y="587"/>
                      <a:pt x="0" y="587"/>
                      <a:pt x="0" y="587"/>
                    </a:cubicBezTo>
                    <a:cubicBezTo>
                      <a:pt x="0" y="614"/>
                      <a:pt x="22" y="636"/>
                      <a:pt x="49" y="636"/>
                    </a:cubicBezTo>
                    <a:cubicBezTo>
                      <a:pt x="616" y="636"/>
                      <a:pt x="616" y="636"/>
                      <a:pt x="616" y="636"/>
                    </a:cubicBezTo>
                    <a:cubicBezTo>
                      <a:pt x="643" y="636"/>
                      <a:pt x="665" y="614"/>
                      <a:pt x="665" y="587"/>
                    </a:cubicBezTo>
                    <a:cubicBezTo>
                      <a:pt x="665" y="249"/>
                      <a:pt x="665" y="249"/>
                      <a:pt x="665" y="249"/>
                    </a:cubicBezTo>
                    <a:cubicBezTo>
                      <a:pt x="665" y="223"/>
                      <a:pt x="643" y="201"/>
                      <a:pt x="616" y="201"/>
                    </a:cubicBezTo>
                    <a:close/>
                    <a:moveTo>
                      <a:pt x="281" y="193"/>
                    </a:moveTo>
                    <a:cubicBezTo>
                      <a:pt x="281" y="185"/>
                      <a:pt x="285" y="178"/>
                      <a:pt x="292" y="174"/>
                    </a:cubicBezTo>
                    <a:cubicBezTo>
                      <a:pt x="296" y="179"/>
                      <a:pt x="305" y="180"/>
                      <a:pt x="307" y="180"/>
                    </a:cubicBezTo>
                    <a:cubicBezTo>
                      <a:pt x="358" y="180"/>
                      <a:pt x="358" y="180"/>
                      <a:pt x="358" y="180"/>
                    </a:cubicBezTo>
                    <a:cubicBezTo>
                      <a:pt x="361" y="180"/>
                      <a:pt x="369" y="179"/>
                      <a:pt x="373" y="174"/>
                    </a:cubicBezTo>
                    <a:cubicBezTo>
                      <a:pt x="380" y="178"/>
                      <a:pt x="384" y="185"/>
                      <a:pt x="384" y="193"/>
                    </a:cubicBezTo>
                    <a:cubicBezTo>
                      <a:pt x="384" y="201"/>
                      <a:pt x="384" y="201"/>
                      <a:pt x="384" y="201"/>
                    </a:cubicBezTo>
                    <a:cubicBezTo>
                      <a:pt x="281" y="201"/>
                      <a:pt x="281" y="201"/>
                      <a:pt x="281" y="201"/>
                    </a:cubicBezTo>
                    <a:lnTo>
                      <a:pt x="281" y="193"/>
                    </a:lnTo>
                    <a:close/>
                    <a:moveTo>
                      <a:pt x="642" y="587"/>
                    </a:moveTo>
                    <a:cubicBezTo>
                      <a:pt x="642" y="601"/>
                      <a:pt x="631" y="613"/>
                      <a:pt x="616" y="613"/>
                    </a:cubicBezTo>
                    <a:cubicBezTo>
                      <a:pt x="49" y="613"/>
                      <a:pt x="49" y="613"/>
                      <a:pt x="49" y="613"/>
                    </a:cubicBezTo>
                    <a:cubicBezTo>
                      <a:pt x="34" y="613"/>
                      <a:pt x="23" y="601"/>
                      <a:pt x="23" y="587"/>
                    </a:cubicBezTo>
                    <a:cubicBezTo>
                      <a:pt x="23" y="249"/>
                      <a:pt x="23" y="249"/>
                      <a:pt x="23" y="249"/>
                    </a:cubicBezTo>
                    <a:cubicBezTo>
                      <a:pt x="23" y="235"/>
                      <a:pt x="34" y="223"/>
                      <a:pt x="49" y="223"/>
                    </a:cubicBezTo>
                    <a:cubicBezTo>
                      <a:pt x="616" y="223"/>
                      <a:pt x="616" y="223"/>
                      <a:pt x="616" y="223"/>
                    </a:cubicBezTo>
                    <a:cubicBezTo>
                      <a:pt x="631" y="223"/>
                      <a:pt x="642" y="235"/>
                      <a:pt x="642" y="249"/>
                    </a:cubicBezTo>
                    <a:lnTo>
                      <a:pt x="642" y="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193">
                <a:extLst>
                  <a:ext uri="{FF2B5EF4-FFF2-40B4-BE49-F238E27FC236}">
                    <a16:creationId xmlns:a16="http://schemas.microsoft.com/office/drawing/2014/main" id="{C62FC32A-A4EB-0910-DCF6-A1F53A6AB170}"/>
                  </a:ext>
                </a:extLst>
              </p:cNvPr>
              <p:cNvSpPr>
                <a:spLocks noEditPoints="1"/>
              </p:cNvSpPr>
              <p:nvPr/>
            </p:nvSpPr>
            <p:spPr bwMode="auto">
              <a:xfrm>
                <a:off x="3351213" y="1895475"/>
                <a:ext cx="357188" cy="422275"/>
              </a:xfrm>
              <a:custGeom>
                <a:avLst/>
                <a:gdLst>
                  <a:gd name="T0" fmla="*/ 0 w 200"/>
                  <a:gd name="T1" fmla="*/ 0 h 236"/>
                  <a:gd name="T2" fmla="*/ 0 w 200"/>
                  <a:gd name="T3" fmla="*/ 236 h 236"/>
                  <a:gd name="T4" fmla="*/ 200 w 200"/>
                  <a:gd name="T5" fmla="*/ 236 h 236"/>
                  <a:gd name="T6" fmla="*/ 200 w 200"/>
                  <a:gd name="T7" fmla="*/ 0 h 236"/>
                  <a:gd name="T8" fmla="*/ 0 w 200"/>
                  <a:gd name="T9" fmla="*/ 0 h 236"/>
                  <a:gd name="T10" fmla="*/ 185 w 200"/>
                  <a:gd name="T11" fmla="*/ 221 h 236"/>
                  <a:gd name="T12" fmla="*/ 173 w 200"/>
                  <a:gd name="T13" fmla="*/ 221 h 236"/>
                  <a:gd name="T14" fmla="*/ 173 w 200"/>
                  <a:gd name="T15" fmla="*/ 194 h 236"/>
                  <a:gd name="T16" fmla="*/ 113 w 200"/>
                  <a:gd name="T17" fmla="*/ 137 h 236"/>
                  <a:gd name="T18" fmla="*/ 100 w 200"/>
                  <a:gd name="T19" fmla="*/ 137 h 236"/>
                  <a:gd name="T20" fmla="*/ 88 w 200"/>
                  <a:gd name="T21" fmla="*/ 137 h 236"/>
                  <a:gd name="T22" fmla="*/ 27 w 200"/>
                  <a:gd name="T23" fmla="*/ 194 h 236"/>
                  <a:gd name="T24" fmla="*/ 27 w 200"/>
                  <a:gd name="T25" fmla="*/ 221 h 236"/>
                  <a:gd name="T26" fmla="*/ 15 w 200"/>
                  <a:gd name="T27" fmla="*/ 221 h 236"/>
                  <a:gd name="T28" fmla="*/ 15 w 200"/>
                  <a:gd name="T29" fmla="*/ 16 h 236"/>
                  <a:gd name="T30" fmla="*/ 185 w 200"/>
                  <a:gd name="T31" fmla="*/ 16 h 236"/>
                  <a:gd name="T32" fmla="*/ 185 w 200"/>
                  <a:gd name="T33" fmla="*/ 2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36">
                    <a:moveTo>
                      <a:pt x="0" y="0"/>
                    </a:moveTo>
                    <a:cubicBezTo>
                      <a:pt x="0" y="236"/>
                      <a:pt x="0" y="236"/>
                      <a:pt x="0" y="236"/>
                    </a:cubicBezTo>
                    <a:cubicBezTo>
                      <a:pt x="200" y="236"/>
                      <a:pt x="200" y="236"/>
                      <a:pt x="200" y="236"/>
                    </a:cubicBezTo>
                    <a:cubicBezTo>
                      <a:pt x="200" y="0"/>
                      <a:pt x="200" y="0"/>
                      <a:pt x="200" y="0"/>
                    </a:cubicBezTo>
                    <a:lnTo>
                      <a:pt x="0" y="0"/>
                    </a:lnTo>
                    <a:close/>
                    <a:moveTo>
                      <a:pt x="185" y="221"/>
                    </a:moveTo>
                    <a:cubicBezTo>
                      <a:pt x="173" y="221"/>
                      <a:pt x="173" y="221"/>
                      <a:pt x="173" y="221"/>
                    </a:cubicBezTo>
                    <a:cubicBezTo>
                      <a:pt x="173" y="194"/>
                      <a:pt x="173" y="194"/>
                      <a:pt x="173" y="194"/>
                    </a:cubicBezTo>
                    <a:cubicBezTo>
                      <a:pt x="173" y="168"/>
                      <a:pt x="158" y="137"/>
                      <a:pt x="113" y="137"/>
                    </a:cubicBezTo>
                    <a:cubicBezTo>
                      <a:pt x="100" y="137"/>
                      <a:pt x="100" y="137"/>
                      <a:pt x="100" y="137"/>
                    </a:cubicBezTo>
                    <a:cubicBezTo>
                      <a:pt x="88" y="137"/>
                      <a:pt x="88" y="137"/>
                      <a:pt x="88" y="137"/>
                    </a:cubicBezTo>
                    <a:cubicBezTo>
                      <a:pt x="43" y="137"/>
                      <a:pt x="27" y="168"/>
                      <a:pt x="27" y="194"/>
                    </a:cubicBezTo>
                    <a:cubicBezTo>
                      <a:pt x="27" y="221"/>
                      <a:pt x="27" y="221"/>
                      <a:pt x="27" y="221"/>
                    </a:cubicBezTo>
                    <a:cubicBezTo>
                      <a:pt x="15" y="221"/>
                      <a:pt x="15" y="221"/>
                      <a:pt x="15" y="221"/>
                    </a:cubicBezTo>
                    <a:cubicBezTo>
                      <a:pt x="15" y="16"/>
                      <a:pt x="15" y="16"/>
                      <a:pt x="15" y="16"/>
                    </a:cubicBezTo>
                    <a:cubicBezTo>
                      <a:pt x="185" y="16"/>
                      <a:pt x="185" y="16"/>
                      <a:pt x="185" y="16"/>
                    </a:cubicBezTo>
                    <a:lnTo>
                      <a:pt x="185"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Oval 194">
                <a:extLst>
                  <a:ext uri="{FF2B5EF4-FFF2-40B4-BE49-F238E27FC236}">
                    <a16:creationId xmlns:a16="http://schemas.microsoft.com/office/drawing/2014/main" id="{6FD81F53-0A58-0088-6F55-4E48BED98D68}"/>
                  </a:ext>
                </a:extLst>
              </p:cNvPr>
              <p:cNvSpPr>
                <a:spLocks noChangeArrowheads="1"/>
              </p:cNvSpPr>
              <p:nvPr/>
            </p:nvSpPr>
            <p:spPr bwMode="auto">
              <a:xfrm>
                <a:off x="3448050" y="1965325"/>
                <a:ext cx="163513" cy="165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00" name="テキスト ボックス 199">
            <a:extLst>
              <a:ext uri="{FF2B5EF4-FFF2-40B4-BE49-F238E27FC236}">
                <a16:creationId xmlns:a16="http://schemas.microsoft.com/office/drawing/2014/main" id="{0093AFBB-C1E9-A9D6-5660-7C8DF6E185A1}"/>
              </a:ext>
            </a:extLst>
          </p:cNvPr>
          <p:cNvSpPr txBox="1"/>
          <p:nvPr/>
        </p:nvSpPr>
        <p:spPr>
          <a:xfrm>
            <a:off x="6327858" y="3154429"/>
            <a:ext cx="635660" cy="200055"/>
          </a:xfrm>
          <a:prstGeom prst="rect">
            <a:avLst/>
          </a:prstGeom>
          <a:noFill/>
        </p:spPr>
        <p:txBody>
          <a:bodyPr wrap="square" rtlCol="0">
            <a:spAutoFit/>
          </a:bodyPr>
          <a:lstStyle/>
          <a:p>
            <a:r>
              <a:rPr kumimoji="1" lang="ja-JP" altLang="en-US" sz="700" dirty="0"/>
              <a:t>打刻機</a:t>
            </a:r>
          </a:p>
        </p:txBody>
      </p:sp>
      <p:sp>
        <p:nvSpPr>
          <p:cNvPr id="201" name="テキスト ボックス 200">
            <a:extLst>
              <a:ext uri="{FF2B5EF4-FFF2-40B4-BE49-F238E27FC236}">
                <a16:creationId xmlns:a16="http://schemas.microsoft.com/office/drawing/2014/main" id="{68FE90F9-4658-CA96-1ED3-2874C91CEFD0}"/>
              </a:ext>
            </a:extLst>
          </p:cNvPr>
          <p:cNvSpPr txBox="1"/>
          <p:nvPr/>
        </p:nvSpPr>
        <p:spPr>
          <a:xfrm>
            <a:off x="6327858" y="3703843"/>
            <a:ext cx="635660" cy="200055"/>
          </a:xfrm>
          <a:prstGeom prst="rect">
            <a:avLst/>
          </a:prstGeom>
          <a:noFill/>
        </p:spPr>
        <p:txBody>
          <a:bodyPr wrap="square" rtlCol="0">
            <a:spAutoFit/>
          </a:bodyPr>
          <a:lstStyle/>
          <a:p>
            <a:r>
              <a:rPr kumimoji="1" lang="en-US" altLang="ja-JP" sz="700" dirty="0"/>
              <a:t>PC</a:t>
            </a:r>
            <a:r>
              <a:rPr kumimoji="1" lang="ja-JP" altLang="en-US" sz="700" dirty="0"/>
              <a:t>ログ</a:t>
            </a:r>
          </a:p>
        </p:txBody>
      </p:sp>
      <p:sp>
        <p:nvSpPr>
          <p:cNvPr id="202" name="テキスト ボックス 201">
            <a:extLst>
              <a:ext uri="{FF2B5EF4-FFF2-40B4-BE49-F238E27FC236}">
                <a16:creationId xmlns:a16="http://schemas.microsoft.com/office/drawing/2014/main" id="{89C8FBF0-C79B-3566-2FF8-2659853C257E}"/>
              </a:ext>
            </a:extLst>
          </p:cNvPr>
          <p:cNvSpPr txBox="1"/>
          <p:nvPr/>
        </p:nvSpPr>
        <p:spPr>
          <a:xfrm>
            <a:off x="6264188" y="4587832"/>
            <a:ext cx="635660" cy="200055"/>
          </a:xfrm>
          <a:prstGeom prst="rect">
            <a:avLst/>
          </a:prstGeom>
          <a:noFill/>
        </p:spPr>
        <p:txBody>
          <a:bodyPr wrap="square" rtlCol="0">
            <a:spAutoFit/>
          </a:bodyPr>
          <a:lstStyle/>
          <a:p>
            <a:r>
              <a:rPr kumimoji="1" lang="ja-JP" altLang="en-US" sz="700" dirty="0"/>
              <a:t>入退館ログ</a:t>
            </a:r>
          </a:p>
        </p:txBody>
      </p:sp>
    </p:spTree>
    <p:extLst>
      <p:ext uri="{BB962C8B-B14F-4D97-AF65-F5344CB8AC3E}">
        <p14:creationId xmlns:p14="http://schemas.microsoft.com/office/powerpoint/2010/main" val="22174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a:t>客観的ログデータ</a:t>
            </a:r>
            <a:r>
              <a:rPr lang="ja-JP" altLang="en-US" dirty="0"/>
              <a:t>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PC</a:t>
            </a:r>
            <a:r>
              <a:rPr lang="ja-JP" altLang="en-US" dirty="0"/>
              <a:t>のオン</a:t>
            </a:r>
            <a:r>
              <a:rPr lang="en-US" altLang="ja-JP" dirty="0"/>
              <a:t>/</a:t>
            </a:r>
            <a:r>
              <a:rPr lang="ja-JP" altLang="en-US" dirty="0"/>
              <a:t>オフや入退館時間などの情報を客観的な記録として使用する場合に、</a:t>
            </a:r>
            <a:r>
              <a:rPr lang="en-US" altLang="ja-JP" dirty="0"/>
              <a:t>API</a:t>
            </a:r>
            <a:r>
              <a:rPr lang="ja-JP" altLang="en-US" dirty="0"/>
              <a:t>連携を</a:t>
            </a:r>
            <a:endParaRPr lang="en-US" altLang="ja-JP" dirty="0"/>
          </a:p>
          <a:p>
            <a:r>
              <a:rPr lang="ja-JP" altLang="en-US" dirty="0"/>
              <a:t>行い</a:t>
            </a:r>
            <a:r>
              <a:rPr lang="en-US" altLang="ja-JP" dirty="0"/>
              <a:t>NX</a:t>
            </a:r>
            <a:r>
              <a:rPr lang="ja-JP" altLang="en-US" dirty="0"/>
              <a:t>勤怠管理上で保存できます</a:t>
            </a:r>
            <a:endParaRPr lang="en-US" altLang="ja-JP" dirty="0"/>
          </a:p>
        </p:txBody>
      </p:sp>
      <p:sp>
        <p:nvSpPr>
          <p:cNvPr id="6" name="タイトル 5"/>
          <p:cNvSpPr>
            <a:spLocks noGrp="1"/>
          </p:cNvSpPr>
          <p:nvPr>
            <p:ph type="title"/>
          </p:nvPr>
        </p:nvSpPr>
        <p:spPr/>
        <p:txBody>
          <a:bodyPr/>
          <a:lstStyle/>
          <a:p>
            <a:r>
              <a:rPr kumimoji="1" lang="ja-JP" altLang="en-US"/>
              <a:t>勤怠管理</a:t>
            </a:r>
          </a:p>
        </p:txBody>
      </p:sp>
      <p:sp>
        <p:nvSpPr>
          <p:cNvPr id="34" name="Freeform 52"/>
          <p:cNvSpPr>
            <a:spLocks noEditPoints="1"/>
          </p:cNvSpPr>
          <p:nvPr/>
        </p:nvSpPr>
        <p:spPr bwMode="auto">
          <a:xfrm>
            <a:off x="503548" y="2560486"/>
            <a:ext cx="1468387" cy="959452"/>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テキスト ボックス 34"/>
          <p:cNvSpPr txBox="1"/>
          <p:nvPr/>
        </p:nvSpPr>
        <p:spPr>
          <a:xfrm>
            <a:off x="752953" y="2849873"/>
            <a:ext cx="1099686" cy="307777"/>
          </a:xfrm>
          <a:prstGeom prst="rect">
            <a:avLst/>
          </a:prstGeom>
          <a:noFill/>
        </p:spPr>
        <p:txBody>
          <a:bodyPr wrap="square" rtlCol="0">
            <a:spAutoFit/>
          </a:bodyPr>
          <a:lstStyle/>
          <a:p>
            <a:r>
              <a:rPr kumimoji="1" lang="en-US" altLang="ja-JP" sz="1400" b="1"/>
              <a:t>ON/OFF</a:t>
            </a:r>
            <a:endParaRPr kumimoji="1" lang="ja-JP" altLang="en-US" sz="1400" b="1"/>
          </a:p>
        </p:txBody>
      </p:sp>
      <p:sp>
        <p:nvSpPr>
          <p:cNvPr id="41" name="Freeform 47"/>
          <p:cNvSpPr>
            <a:spLocks noEditPoints="1"/>
          </p:cNvSpPr>
          <p:nvPr/>
        </p:nvSpPr>
        <p:spPr bwMode="auto">
          <a:xfrm>
            <a:off x="2395311" y="3477431"/>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1"/>
          <p:cNvSpPr>
            <a:spLocks noEditPoints="1"/>
          </p:cNvSpPr>
          <p:nvPr/>
        </p:nvSpPr>
        <p:spPr bwMode="auto">
          <a:xfrm>
            <a:off x="3538166" y="2623655"/>
            <a:ext cx="992793" cy="83311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7" name="グループ化 46"/>
          <p:cNvGrpSpPr/>
          <p:nvPr/>
        </p:nvGrpSpPr>
        <p:grpSpPr>
          <a:xfrm rot="2303376">
            <a:off x="1672037" y="2325266"/>
            <a:ext cx="457805" cy="277743"/>
            <a:chOff x="7095625" y="3130407"/>
            <a:chExt cx="199642" cy="125542"/>
          </a:xfrm>
        </p:grpSpPr>
        <p:sp>
          <p:nvSpPr>
            <p:cNvPr id="48" name="フローチャート: 抜出し 47"/>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9" name="フローチャート: 抜出し 48"/>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0" name="フローチャート: 抜出し 49"/>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51" name="右矢印 50"/>
          <p:cNvSpPr/>
          <p:nvPr/>
        </p:nvSpPr>
        <p:spPr>
          <a:xfrm>
            <a:off x="2267744" y="2521969"/>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331049" y="2886204"/>
            <a:ext cx="894433" cy="261610"/>
          </a:xfrm>
          <a:prstGeom prst="rect">
            <a:avLst/>
          </a:prstGeom>
          <a:noFill/>
        </p:spPr>
        <p:txBody>
          <a:bodyPr wrap="square" rtlCol="0">
            <a:spAutoFit/>
          </a:bodyPr>
          <a:lstStyle/>
          <a:p>
            <a:r>
              <a:rPr kumimoji="1" lang="en-US" altLang="ja-JP" sz="1100" dirty="0"/>
              <a:t>API</a:t>
            </a:r>
            <a:r>
              <a:rPr kumimoji="1" lang="ja-JP" altLang="en-US" sz="1100" dirty="0"/>
              <a:t>連携</a:t>
            </a:r>
            <a:endParaRPr kumimoji="1" lang="en-US" altLang="ja-JP" sz="1100" dirty="0"/>
          </a:p>
        </p:txBody>
      </p:sp>
      <p:sp>
        <p:nvSpPr>
          <p:cNvPr id="56" name="テキスト ボックス 55"/>
          <p:cNvSpPr txBox="1"/>
          <p:nvPr/>
        </p:nvSpPr>
        <p:spPr>
          <a:xfrm>
            <a:off x="3383868" y="2993839"/>
            <a:ext cx="1333306" cy="400110"/>
          </a:xfrm>
          <a:prstGeom prst="rect">
            <a:avLst/>
          </a:prstGeom>
          <a:noFill/>
        </p:spPr>
        <p:txBody>
          <a:bodyPr wrap="square" rtlCol="0">
            <a:spAutoFit/>
          </a:bodyPr>
          <a:lstStyle/>
          <a:p>
            <a:pPr algn="ctr"/>
            <a:r>
              <a:rPr lang="en-US" altLang="ja-JP" sz="1000" b="1">
                <a:solidFill>
                  <a:schemeClr val="bg1"/>
                </a:solidFill>
              </a:rPr>
              <a:t>PC</a:t>
            </a:r>
            <a:r>
              <a:rPr lang="ja-JP" altLang="en-US" sz="1000" b="1">
                <a:solidFill>
                  <a:schemeClr val="bg1"/>
                </a:solidFill>
              </a:rPr>
              <a:t>の</a:t>
            </a:r>
            <a:r>
              <a:rPr lang="en-US" altLang="ja-JP" sz="1000" b="1">
                <a:solidFill>
                  <a:schemeClr val="bg1"/>
                </a:solidFill>
              </a:rPr>
              <a:t>ON/OFF</a:t>
            </a:r>
          </a:p>
          <a:p>
            <a:pPr algn="ctr"/>
            <a:r>
              <a:rPr kumimoji="1" lang="ja-JP" altLang="en-US" sz="1000" b="1">
                <a:solidFill>
                  <a:schemeClr val="bg1"/>
                </a:solidFill>
              </a:rPr>
              <a:t>データ</a:t>
            </a:r>
          </a:p>
        </p:txBody>
      </p:sp>
      <p:pic>
        <p:nvPicPr>
          <p:cNvPr id="10" name="図 9">
            <a:extLst>
              <a:ext uri="{FF2B5EF4-FFF2-40B4-BE49-F238E27FC236}">
                <a16:creationId xmlns:a16="http://schemas.microsoft.com/office/drawing/2014/main" id="{FF203110-6C4C-4650-3694-30D59B138F63}"/>
              </a:ext>
            </a:extLst>
          </p:cNvPr>
          <p:cNvPicPr>
            <a:picLocks noChangeAspect="1"/>
          </p:cNvPicPr>
          <p:nvPr/>
        </p:nvPicPr>
        <p:blipFill>
          <a:blip r:embed="rId2"/>
          <a:stretch>
            <a:fillRect/>
          </a:stretch>
        </p:blipFill>
        <p:spPr>
          <a:xfrm>
            <a:off x="5076056" y="2098068"/>
            <a:ext cx="3509584" cy="1985850"/>
          </a:xfrm>
          <a:prstGeom prst="rect">
            <a:avLst/>
          </a:prstGeom>
          <a:ln>
            <a:solidFill>
              <a:schemeClr val="bg1">
                <a:lumMod val="75000"/>
              </a:schemeClr>
            </a:solidFill>
          </a:ln>
        </p:spPr>
      </p:pic>
      <p:sp>
        <p:nvSpPr>
          <p:cNvPr id="11" name="吹き出し: 折線 7">
            <a:extLst>
              <a:ext uri="{FF2B5EF4-FFF2-40B4-BE49-F238E27FC236}">
                <a16:creationId xmlns:a16="http://schemas.microsoft.com/office/drawing/2014/main" id="{D880F3CA-F095-E458-D626-54BBC95B19F7}"/>
              </a:ext>
            </a:extLst>
          </p:cNvPr>
          <p:cNvSpPr/>
          <p:nvPr/>
        </p:nvSpPr>
        <p:spPr>
          <a:xfrm>
            <a:off x="6665687" y="1871490"/>
            <a:ext cx="2226313" cy="402783"/>
          </a:xfrm>
          <a:prstGeom prst="borderCallout2">
            <a:avLst>
              <a:gd name="adj1" fmla="val 96698"/>
              <a:gd name="adj2" fmla="val 50098"/>
              <a:gd name="adj3" fmla="val 147108"/>
              <a:gd name="adj4" fmla="val 38048"/>
              <a:gd name="adj5" fmla="val 146539"/>
              <a:gd name="adj6" fmla="val 1541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客観的ログの出力が可能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AD9C6DC2-C4DE-D969-B477-BE4FA01D75A4}"/>
              </a:ext>
            </a:extLst>
          </p:cNvPr>
          <p:cNvSpPr/>
          <p:nvPr/>
        </p:nvSpPr>
        <p:spPr>
          <a:xfrm>
            <a:off x="6964725" y="2889601"/>
            <a:ext cx="1783739" cy="402783"/>
          </a:xfrm>
          <a:prstGeom prst="borderCallout2">
            <a:avLst>
              <a:gd name="adj1" fmla="val 37323"/>
              <a:gd name="adj2" fmla="val -1085"/>
              <a:gd name="adj3" fmla="val 35344"/>
              <a:gd name="adj4" fmla="val -46344"/>
              <a:gd name="adj5" fmla="val -90959"/>
              <a:gd name="adj6" fmla="val -70547"/>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打刻と客観的ログの</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乖離チェックが可能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4185583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自動連携機能（プロジェクトマスタ）</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プロジェクトマスタの</a:t>
            </a:r>
            <a:r>
              <a:rPr lang="en-US" altLang="ja-JP"/>
              <a:t>csv</a:t>
            </a:r>
            <a:r>
              <a:rPr lang="ja-JP" altLang="en-US"/>
              <a:t>データ自動取込が行えます（カスタム取込サービス）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grpSp>
        <p:nvGrpSpPr>
          <p:cNvPr id="50" name="グループ化 49"/>
          <p:cNvGrpSpPr/>
          <p:nvPr/>
        </p:nvGrpSpPr>
        <p:grpSpPr>
          <a:xfrm>
            <a:off x="4139224" y="2295908"/>
            <a:ext cx="1257458" cy="1093172"/>
            <a:chOff x="4354311" y="2450271"/>
            <a:chExt cx="1257458" cy="1093172"/>
          </a:xfrm>
        </p:grpSpPr>
        <p:sp>
          <p:nvSpPr>
            <p:cNvPr id="51" name="正方形/長方形 50"/>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フローチャート: 手作業 51"/>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53"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56" name="直線矢印コネクタ 55"/>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57" name="テキスト ボックス 56"/>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59" name="直線矢印コネクタ 58"/>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60"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テキスト ボックス 60"/>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62" name="爆発 2 61"/>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63" name="グループ化 62"/>
          <p:cNvGrpSpPr/>
          <p:nvPr/>
        </p:nvGrpSpPr>
        <p:grpSpPr>
          <a:xfrm>
            <a:off x="4919221" y="2621884"/>
            <a:ext cx="292662" cy="386444"/>
            <a:chOff x="3636963" y="3768725"/>
            <a:chExt cx="287338" cy="379413"/>
          </a:xfrm>
        </p:grpSpPr>
        <p:sp>
          <p:nvSpPr>
            <p:cNvPr id="64"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76" name="テキスト ボックス 75"/>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77"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8" name="テキスト ボックス 77"/>
          <p:cNvSpPr txBox="1"/>
          <p:nvPr/>
        </p:nvSpPr>
        <p:spPr>
          <a:xfrm>
            <a:off x="5461036" y="2283785"/>
            <a:ext cx="18354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プロジェクトマスタ</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フローチャート: 磁気ディスク 79"/>
          <p:cNvSpPr/>
          <p:nvPr/>
        </p:nvSpPr>
        <p:spPr>
          <a:xfrm>
            <a:off x="7458795" y="2271707"/>
            <a:ext cx="1071124" cy="1042752"/>
          </a:xfrm>
          <a:prstGeom prst="flowChartMagneticDisk">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原価管理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生産管理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7" name="グループ化 86"/>
          <p:cNvGrpSpPr/>
          <p:nvPr/>
        </p:nvGrpSpPr>
        <p:grpSpPr>
          <a:xfrm>
            <a:off x="6147023" y="2621884"/>
            <a:ext cx="292662" cy="386444"/>
            <a:chOff x="3636963" y="3768725"/>
            <a:chExt cx="287338" cy="379413"/>
          </a:xfrm>
        </p:grpSpPr>
        <p:sp>
          <p:nvSpPr>
            <p:cNvPr id="88"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9"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円弧 93"/>
          <p:cNvSpPr/>
          <p:nvPr/>
        </p:nvSpPr>
        <p:spPr>
          <a:xfrm rot="19795636">
            <a:off x="5652698"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5" name="円弧 9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8" name="直線コネクタ 17"/>
          <p:cNvCxnSpPr/>
          <p:nvPr/>
        </p:nvCxnSpPr>
        <p:spPr>
          <a:xfrm>
            <a:off x="1611270" y="3389080"/>
            <a:ext cx="0" cy="881387"/>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611270" y="4270467"/>
            <a:ext cx="6383087"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994357" y="3374006"/>
            <a:ext cx="0" cy="896461"/>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9" name="Freeform 8"/>
          <p:cNvSpPr>
            <a:spLocks noEditPoints="1"/>
          </p:cNvSpPr>
          <p:nvPr/>
        </p:nvSpPr>
        <p:spPr bwMode="auto">
          <a:xfrm>
            <a:off x="4427635" y="4401337"/>
            <a:ext cx="414338" cy="334963"/>
          </a:xfrm>
          <a:custGeom>
            <a:avLst/>
            <a:gdLst>
              <a:gd name="T0" fmla="*/ 0 w 261"/>
              <a:gd name="T1" fmla="*/ 211 h 211"/>
              <a:gd name="T2" fmla="*/ 261 w 261"/>
              <a:gd name="T3" fmla="*/ 0 h 211"/>
              <a:gd name="T4" fmla="*/ 170 w 261"/>
              <a:gd name="T5" fmla="*/ 82 h 211"/>
              <a:gd name="T6" fmla="*/ 91 w 261"/>
              <a:gd name="T7" fmla="*/ 47 h 211"/>
              <a:gd name="T8" fmla="*/ 170 w 261"/>
              <a:gd name="T9" fmla="*/ 82 h 211"/>
              <a:gd name="T10" fmla="*/ 91 w 261"/>
              <a:gd name="T11" fmla="*/ 124 h 211"/>
              <a:gd name="T12" fmla="*/ 170 w 261"/>
              <a:gd name="T13" fmla="*/ 88 h 211"/>
              <a:gd name="T14" fmla="*/ 170 w 261"/>
              <a:gd name="T15" fmla="*/ 165 h 211"/>
              <a:gd name="T16" fmla="*/ 91 w 261"/>
              <a:gd name="T17" fmla="*/ 129 h 211"/>
              <a:gd name="T18" fmla="*/ 170 w 261"/>
              <a:gd name="T19" fmla="*/ 165 h 211"/>
              <a:gd name="T20" fmla="*/ 85 w 261"/>
              <a:gd name="T21" fmla="*/ 47 h 211"/>
              <a:gd name="T22" fmla="*/ 6 w 261"/>
              <a:gd name="T23" fmla="*/ 82 h 211"/>
              <a:gd name="T24" fmla="*/ 6 w 261"/>
              <a:gd name="T25" fmla="*/ 88 h 211"/>
              <a:gd name="T26" fmla="*/ 85 w 261"/>
              <a:gd name="T27" fmla="*/ 124 h 211"/>
              <a:gd name="T28" fmla="*/ 6 w 261"/>
              <a:gd name="T29" fmla="*/ 88 h 211"/>
              <a:gd name="T30" fmla="*/ 85 w 261"/>
              <a:gd name="T31" fmla="*/ 129 h 211"/>
              <a:gd name="T32" fmla="*/ 6 w 261"/>
              <a:gd name="T33" fmla="*/ 165 h 211"/>
              <a:gd name="T34" fmla="*/ 85 w 261"/>
              <a:gd name="T35" fmla="*/ 206 h 211"/>
              <a:gd name="T36" fmla="*/ 6 w 261"/>
              <a:gd name="T37" fmla="*/ 171 h 211"/>
              <a:gd name="T38" fmla="*/ 85 w 261"/>
              <a:gd name="T39" fmla="*/ 206 h 211"/>
              <a:gd name="T40" fmla="*/ 91 w 261"/>
              <a:gd name="T41" fmla="*/ 206 h 211"/>
              <a:gd name="T42" fmla="*/ 170 w 261"/>
              <a:gd name="T43" fmla="*/ 171 h 211"/>
              <a:gd name="T44" fmla="*/ 255 w 261"/>
              <a:gd name="T45" fmla="*/ 206 h 211"/>
              <a:gd name="T46" fmla="*/ 176 w 261"/>
              <a:gd name="T47" fmla="*/ 171 h 211"/>
              <a:gd name="T48" fmla="*/ 255 w 261"/>
              <a:gd name="T49" fmla="*/ 206 h 211"/>
              <a:gd name="T50" fmla="*/ 176 w 261"/>
              <a:gd name="T51" fmla="*/ 165 h 211"/>
              <a:gd name="T52" fmla="*/ 255 w 261"/>
              <a:gd name="T53" fmla="*/ 129 h 211"/>
              <a:gd name="T54" fmla="*/ 255 w 261"/>
              <a:gd name="T55" fmla="*/ 124 h 211"/>
              <a:gd name="T56" fmla="*/ 176 w 261"/>
              <a:gd name="T57" fmla="*/ 88 h 211"/>
              <a:gd name="T58" fmla="*/ 255 w 261"/>
              <a:gd name="T59" fmla="*/ 124 h 211"/>
              <a:gd name="T60" fmla="*/ 176 w 261"/>
              <a:gd name="T61" fmla="*/ 82 h 211"/>
              <a:gd name="T62" fmla="*/ 255 w 261"/>
              <a:gd name="T63" fmla="*/ 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211">
                <a:moveTo>
                  <a:pt x="0" y="0"/>
                </a:moveTo>
                <a:lnTo>
                  <a:pt x="0" y="211"/>
                </a:lnTo>
                <a:lnTo>
                  <a:pt x="261" y="211"/>
                </a:lnTo>
                <a:lnTo>
                  <a:pt x="261" y="0"/>
                </a:lnTo>
                <a:lnTo>
                  <a:pt x="0" y="0"/>
                </a:lnTo>
                <a:close/>
                <a:moveTo>
                  <a:pt x="170" y="82"/>
                </a:moveTo>
                <a:lnTo>
                  <a:pt x="91" y="82"/>
                </a:lnTo>
                <a:lnTo>
                  <a:pt x="91" y="47"/>
                </a:lnTo>
                <a:lnTo>
                  <a:pt x="170" y="47"/>
                </a:lnTo>
                <a:lnTo>
                  <a:pt x="170" y="82"/>
                </a:lnTo>
                <a:close/>
                <a:moveTo>
                  <a:pt x="170" y="124"/>
                </a:moveTo>
                <a:lnTo>
                  <a:pt x="91" y="124"/>
                </a:lnTo>
                <a:lnTo>
                  <a:pt x="91" y="88"/>
                </a:lnTo>
                <a:lnTo>
                  <a:pt x="170" y="88"/>
                </a:lnTo>
                <a:lnTo>
                  <a:pt x="170" y="124"/>
                </a:lnTo>
                <a:close/>
                <a:moveTo>
                  <a:pt x="170" y="165"/>
                </a:moveTo>
                <a:lnTo>
                  <a:pt x="91" y="165"/>
                </a:lnTo>
                <a:lnTo>
                  <a:pt x="91" y="129"/>
                </a:lnTo>
                <a:lnTo>
                  <a:pt x="170" y="129"/>
                </a:lnTo>
                <a:lnTo>
                  <a:pt x="170" y="165"/>
                </a:lnTo>
                <a:close/>
                <a:moveTo>
                  <a:pt x="6" y="47"/>
                </a:moveTo>
                <a:lnTo>
                  <a:pt x="85" y="47"/>
                </a:lnTo>
                <a:lnTo>
                  <a:pt x="85" y="82"/>
                </a:lnTo>
                <a:lnTo>
                  <a:pt x="6" y="82"/>
                </a:lnTo>
                <a:lnTo>
                  <a:pt x="6" y="47"/>
                </a:lnTo>
                <a:close/>
                <a:moveTo>
                  <a:pt x="6" y="88"/>
                </a:moveTo>
                <a:lnTo>
                  <a:pt x="85" y="88"/>
                </a:lnTo>
                <a:lnTo>
                  <a:pt x="85" y="124"/>
                </a:lnTo>
                <a:lnTo>
                  <a:pt x="6" y="124"/>
                </a:lnTo>
                <a:lnTo>
                  <a:pt x="6" y="88"/>
                </a:lnTo>
                <a:close/>
                <a:moveTo>
                  <a:pt x="6" y="129"/>
                </a:moveTo>
                <a:lnTo>
                  <a:pt x="85" y="129"/>
                </a:lnTo>
                <a:lnTo>
                  <a:pt x="85" y="165"/>
                </a:lnTo>
                <a:lnTo>
                  <a:pt x="6" y="165"/>
                </a:lnTo>
                <a:lnTo>
                  <a:pt x="6" y="129"/>
                </a:lnTo>
                <a:close/>
                <a:moveTo>
                  <a:pt x="85" y="206"/>
                </a:moveTo>
                <a:lnTo>
                  <a:pt x="6" y="206"/>
                </a:lnTo>
                <a:lnTo>
                  <a:pt x="6" y="171"/>
                </a:lnTo>
                <a:lnTo>
                  <a:pt x="85" y="171"/>
                </a:lnTo>
                <a:lnTo>
                  <a:pt x="85" y="206"/>
                </a:lnTo>
                <a:close/>
                <a:moveTo>
                  <a:pt x="170" y="206"/>
                </a:moveTo>
                <a:lnTo>
                  <a:pt x="91" y="206"/>
                </a:lnTo>
                <a:lnTo>
                  <a:pt x="91" y="171"/>
                </a:lnTo>
                <a:lnTo>
                  <a:pt x="170" y="171"/>
                </a:lnTo>
                <a:lnTo>
                  <a:pt x="170" y="206"/>
                </a:lnTo>
                <a:close/>
                <a:moveTo>
                  <a:pt x="255" y="206"/>
                </a:moveTo>
                <a:lnTo>
                  <a:pt x="176" y="206"/>
                </a:lnTo>
                <a:lnTo>
                  <a:pt x="176" y="171"/>
                </a:lnTo>
                <a:lnTo>
                  <a:pt x="255" y="171"/>
                </a:lnTo>
                <a:lnTo>
                  <a:pt x="255" y="206"/>
                </a:lnTo>
                <a:close/>
                <a:moveTo>
                  <a:pt x="255" y="165"/>
                </a:moveTo>
                <a:lnTo>
                  <a:pt x="176" y="165"/>
                </a:lnTo>
                <a:lnTo>
                  <a:pt x="176" y="129"/>
                </a:lnTo>
                <a:lnTo>
                  <a:pt x="255" y="129"/>
                </a:lnTo>
                <a:lnTo>
                  <a:pt x="255" y="165"/>
                </a:lnTo>
                <a:close/>
                <a:moveTo>
                  <a:pt x="255" y="124"/>
                </a:moveTo>
                <a:lnTo>
                  <a:pt x="176" y="124"/>
                </a:lnTo>
                <a:lnTo>
                  <a:pt x="176" y="88"/>
                </a:lnTo>
                <a:lnTo>
                  <a:pt x="255" y="88"/>
                </a:lnTo>
                <a:lnTo>
                  <a:pt x="255" y="124"/>
                </a:lnTo>
                <a:close/>
                <a:moveTo>
                  <a:pt x="255" y="82"/>
                </a:moveTo>
                <a:lnTo>
                  <a:pt x="176" y="82"/>
                </a:lnTo>
                <a:lnTo>
                  <a:pt x="176" y="47"/>
                </a:lnTo>
                <a:lnTo>
                  <a:pt x="255" y="47"/>
                </a:lnTo>
                <a:lnTo>
                  <a:pt x="25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テキスト ボックス 100"/>
          <p:cNvSpPr txBox="1"/>
          <p:nvPr/>
        </p:nvSpPr>
        <p:spPr>
          <a:xfrm>
            <a:off x="4876563" y="4373111"/>
            <a:ext cx="12594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プロジェクト別</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実際作業時間</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4" name="角丸四角形 103"/>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カスタム取込サービス</a:t>
            </a:r>
          </a:p>
        </p:txBody>
      </p:sp>
    </p:spTree>
    <p:extLst>
      <p:ext uri="{BB962C8B-B14F-4D97-AF65-F5344CB8AC3E}">
        <p14:creationId xmlns:p14="http://schemas.microsoft.com/office/powerpoint/2010/main" val="1802790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自動連携機能（勤怠・工数実績）</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勤務実績や工数実績の</a:t>
            </a:r>
            <a:r>
              <a:rPr lang="en-US" altLang="ja-JP"/>
              <a:t>csv</a:t>
            </a:r>
            <a:r>
              <a:rPr lang="ja-JP" altLang="en-US"/>
              <a:t>データ自動取込が行えます（</a:t>
            </a:r>
            <a:r>
              <a:rPr lang="en-US" altLang="ja-JP"/>
              <a:t>CSV</a:t>
            </a:r>
            <a:r>
              <a:rPr lang="ja-JP" altLang="en-US"/>
              <a:t>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sp>
        <p:nvSpPr>
          <p:cNvPr id="75" name="正方形/長方形 74"/>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76" name="グループ化 75"/>
          <p:cNvGrpSpPr/>
          <p:nvPr/>
        </p:nvGrpSpPr>
        <p:grpSpPr>
          <a:xfrm>
            <a:off x="4139224" y="2295908"/>
            <a:ext cx="1257458" cy="1093172"/>
            <a:chOff x="4354311" y="2450271"/>
            <a:chExt cx="1257458" cy="1093172"/>
          </a:xfrm>
        </p:grpSpPr>
        <p:sp>
          <p:nvSpPr>
            <p:cNvPr id="77" name="正方形/長方形 76"/>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8" name="フローチャート: 手作業 77"/>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79"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1" name="テキスト ボックス 80"/>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82" name="直線矢印コネクタ 81"/>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83" name="テキスト ボックス 82"/>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84" name="直線矢印コネクタ 83"/>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85"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6" name="テキスト ボックス 85"/>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87" name="爆発 2 86"/>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8" name="グループ化 87"/>
          <p:cNvGrpSpPr/>
          <p:nvPr/>
        </p:nvGrpSpPr>
        <p:grpSpPr>
          <a:xfrm>
            <a:off x="4919221" y="2621884"/>
            <a:ext cx="292662" cy="386444"/>
            <a:chOff x="3636963" y="3768725"/>
            <a:chExt cx="287338" cy="379413"/>
          </a:xfrm>
        </p:grpSpPr>
        <p:sp>
          <p:nvSpPr>
            <p:cNvPr id="8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テキスト ボックス 93"/>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95"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6" name="テキスト ボックス 95"/>
          <p:cNvSpPr txBox="1"/>
          <p:nvPr/>
        </p:nvSpPr>
        <p:spPr>
          <a:xfrm>
            <a:off x="6468789" y="2588260"/>
            <a:ext cx="18354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勤務実績ファイル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工数実績ファイル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98" name="グループ化 97"/>
          <p:cNvGrpSpPr/>
          <p:nvPr/>
        </p:nvGrpSpPr>
        <p:grpSpPr>
          <a:xfrm>
            <a:off x="6147023" y="2621884"/>
            <a:ext cx="292662" cy="386444"/>
            <a:chOff x="3636963" y="3768725"/>
            <a:chExt cx="287338" cy="379413"/>
          </a:xfrm>
        </p:grpSpPr>
        <p:sp>
          <p:nvSpPr>
            <p:cNvPr id="9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05" name="円弧 10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1" name="角丸四角形 110"/>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ysClr val="windowText" lastClr="000000"/>
                </a:solidFill>
                <a:effectLst/>
                <a:uLnTx/>
                <a:uFillTx/>
                <a:latin typeface="メイリオ"/>
                <a:ea typeface="メイリオ"/>
                <a:cs typeface="+mn-cs"/>
              </a:rPr>
              <a:t>CSV</a:t>
            </a: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取込サービス</a:t>
            </a:r>
          </a:p>
        </p:txBody>
      </p:sp>
    </p:spTree>
    <p:extLst>
      <p:ext uri="{BB962C8B-B14F-4D97-AF65-F5344CB8AC3E}">
        <p14:creationId xmlns:p14="http://schemas.microsoft.com/office/powerpoint/2010/main" val="415371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06</a:t>
            </a:r>
            <a:br>
              <a:rPr lang="en-US" altLang="ja-JP" dirty="0"/>
            </a:br>
            <a:r>
              <a:rPr lang="ja-JP" altLang="en-US" dirty="0"/>
              <a:t>稼働環境</a:t>
            </a:r>
            <a:endParaRPr kumimoji="1" lang="ja-JP" altLang="en-US" dirty="0"/>
          </a:p>
        </p:txBody>
      </p:sp>
    </p:spTree>
    <p:extLst>
      <p:ext uri="{BB962C8B-B14F-4D97-AF65-F5344CB8AC3E}">
        <p14:creationId xmlns:p14="http://schemas.microsoft.com/office/powerpoint/2010/main" val="3167434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47</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勤怠管理システムフロー</a:t>
            </a:r>
            <a:endParaRPr kumimoji="1" lang="ja-JP" altLang="en-US" dirty="0"/>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dirty="0">
                <a:solidFill>
                  <a:sysClr val="window" lastClr="FFFFFF"/>
                </a:solidFill>
                <a:cs typeface="メイリオ" panose="020B0604030504040204" pitchFamily="50" charset="-128"/>
              </a:rPr>
              <a:t>（個人情報／異動情報／組織情報）</a:t>
            </a:r>
            <a:endParaRPr kumimoji="0" lang="en-US" altLang="ja-JP" sz="1000" kern="0" dirty="0">
              <a:solidFill>
                <a:sysClr val="window" lastClr="FFFFFF"/>
              </a:solidFill>
              <a:cs typeface="メイリオ" panose="020B0604030504040204" pitchFamily="50" charset="-128"/>
            </a:endParaRPr>
          </a:p>
          <a:p>
            <a:pPr algn="ctr">
              <a:defRPr/>
            </a:pPr>
            <a:r>
              <a:rPr kumimoji="0" lang="ja-JP" altLang="en-US" sz="1200" kern="0" dirty="0">
                <a:solidFill>
                  <a:sysClr val="window" lastClr="FFFFFF"/>
                </a:solidFill>
                <a:cs typeface="メイリオ" panose="020B0604030504040204" pitchFamily="50" charset="-128"/>
              </a:rPr>
              <a:t>人事管理・給与管理</a:t>
            </a:r>
            <a:endParaRPr kumimoji="0" lang="en-US" altLang="ja-JP" sz="1050" kern="0" dirty="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dirty="0">
                <a:solidFill>
                  <a:sysClr val="window" lastClr="FFFFFF"/>
                </a:solidFill>
                <a:cs typeface="メイリオ" panose="020B0604030504040204" pitchFamily="50" charset="-128"/>
              </a:rPr>
              <a:t>給与管理（</a:t>
            </a:r>
            <a:r>
              <a:rPr kumimoji="0" lang="ja-JP" altLang="en-US" sz="1050" kern="0" dirty="0">
                <a:solidFill>
                  <a:sysClr val="window" lastClr="FFFFFF"/>
                </a:solidFill>
                <a:cs typeface="メイリオ" panose="020B0604030504040204" pitchFamily="50" charset="-128"/>
              </a:rPr>
              <a:t>勤怠集計データ</a:t>
            </a:r>
            <a:r>
              <a:rPr kumimoji="0" lang="ja-JP" altLang="en-US" sz="1200" kern="0" dirty="0">
                <a:solidFill>
                  <a:sysClr val="window" lastClr="FFFFFF"/>
                </a:solidFill>
                <a:cs typeface="メイリオ" panose="020B0604030504040204" pitchFamily="50" charset="-128"/>
              </a:rPr>
              <a:t>）</a:t>
            </a:r>
            <a:endParaRPr kumimoji="0" lang="en-US" altLang="ja-JP" sz="1050" kern="0" dirty="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TM</a:t>
            </a:r>
          </a:p>
          <a:p>
            <a:pPr algn="ctr"/>
            <a:r>
              <a:rPr lang="ja-JP" altLang="en-US" sz="1100" dirty="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・ﾌﾟﾛｼﾞｪｸﾄ実績工数一括登録　　　　・ﾌﾟﾛｼﾞｪｸﾄ実績承認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・ﾌﾟﾛｼﾞｪｸﾄ別勤務時間　　　　　　　・ﾌﾟﾛｼﾞｪｸﾄ作業日報（帳票）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・ﾌﾟﾛｼﾞｪｸﾄ別集計　　　　　　　　　・日次ﾌﾟﾛｼﾞｪｸﾄ稼働データ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・月次ﾌﾟﾛｼﾞｪｸﾄ稼働データ　　　　　 ・ﾌﾟﾛｼﾞｪｸﾄ一覧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・ﾌﾟﾛｼﾞｪｸﾄ稼働要員一覧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稼働要員設定</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・ﾌﾟﾛｼﾞｪｸﾄ検索　　・作業分類管理　　・ﾌﾟﾛｼﾞｪｸﾄ汎用区分管理</a:t>
            </a:r>
            <a:endParaRPr kumimoji="0" lang="en-US" altLang="ja-JP" sz="800" kern="0" dirty="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・日次勤怠実績データ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・日次時間内休憩データ</a:t>
            </a:r>
            <a:endParaRPr kumimoji="0" lang="en-US" altLang="ja-JP" sz="800" kern="0" dirty="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締め処理・データ連携</a:t>
            </a:r>
            <a:endParaRPr kumimoji="0" lang="en-US" altLang="ja-JP" sz="1100" kern="0" dirty="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・入力承認履歴一覧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・勤務報告書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・残業命令書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・勤務実績検索</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・勤務実績集計</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日時集計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・勤務実績推移表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・法定外労働状況一覧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・遅早欠勤一覧</a:t>
            </a:r>
            <a:endParaRPr kumimoji="0" lang="en-US" altLang="ja-JP" sz="800" kern="0" dirty="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各種帳票・検索・集計</a:t>
            </a:r>
            <a:endParaRPr kumimoji="0" lang="en-US" altLang="ja-JP" sz="1100" kern="0" dirty="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・権限グループ設定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・メニュー権限設定</a:t>
            </a:r>
            <a:endParaRPr kumimoji="0" lang="en-US" altLang="ja-JP" sz="800" kern="0" dirty="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・組織図</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部署管理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・役職設定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・社員等級区分設定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・社員汎用区分設定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・個人連絡先一覧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従業員・組織情報</a:t>
            </a:r>
            <a:endParaRPr kumimoji="0" lang="en-US" altLang="ja-JP" sz="1100" kern="0" dirty="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・承認ランク設定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・承認設定</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・承認者未設定一覧</a:t>
            </a:r>
            <a:endParaRPr kumimoji="0" lang="en-US" altLang="ja-JP" sz="800" kern="0" dirty="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承認設定</a:t>
            </a:r>
            <a:endParaRPr kumimoji="0" lang="en-US" altLang="ja-JP" sz="1100" kern="0" dirty="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・特別休暇付与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・代替休暇申請</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・休暇取得状況一覧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・休暇台帳</a:t>
            </a:r>
            <a:endParaRPr kumimoji="0" lang="en-US" altLang="ja-JP" sz="800" kern="0" dirty="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休暇管理</a:t>
            </a:r>
            <a:endParaRPr kumimoji="0" lang="en-US" altLang="ja-JP" sz="1100" kern="0" dirty="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・お知らせ登録</a:t>
            </a:r>
            <a:endParaRPr kumimoji="0" lang="en-US" altLang="ja-JP" sz="800" kern="0" dirty="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掲示機能</a:t>
            </a:r>
            <a:endParaRPr kumimoji="0" lang="en-US" altLang="ja-JP" sz="1100" kern="0" dirty="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・安否連絡要求・配信履歴一覧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・安否報告・安否報告状況一覧</a:t>
            </a:r>
            <a:endParaRPr kumimoji="0" lang="en-US" altLang="ja-JP" sz="800" kern="0" dirty="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安否確認</a:t>
            </a:r>
            <a:endParaRPr kumimoji="0" lang="en-US" altLang="ja-JP" sz="1100" kern="0" dirty="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・年次有給休暇未承認アラート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・各種アラート一覧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・アラート履歴一覧</a:t>
            </a:r>
            <a:endParaRPr kumimoji="0" lang="en-US" altLang="ja-JP" sz="800" kern="0" dirty="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アラート設定</a:t>
            </a:r>
            <a:endParaRPr kumimoji="0" lang="en-US" altLang="ja-JP" sz="1100" kern="0" dirty="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工数管理</a:t>
            </a:r>
            <a:endParaRPr kumimoji="0" lang="en-US" altLang="ja-JP" sz="1100" kern="0" dirty="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計画表入力　 ・</a:t>
            </a:r>
            <a:r>
              <a:rPr kumimoji="0" lang="en-US" altLang="ja-JP" sz="800" kern="0" dirty="0">
                <a:solidFill>
                  <a:srgbClr val="434343"/>
                </a:solidFill>
                <a:cs typeface="Arial Unicode MS" pitchFamily="50" charset="-128"/>
              </a:rPr>
              <a:t>Web</a:t>
            </a:r>
            <a:r>
              <a:rPr kumimoji="0" lang="ja-JP" altLang="en-US" sz="800" kern="0" dirty="0">
                <a:solidFill>
                  <a:srgbClr val="434343"/>
                </a:solidFill>
                <a:cs typeface="Arial Unicode MS" pitchFamily="50" charset="-128"/>
              </a:rPr>
              <a:t>打刻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勤怠実績登録 ・勤怠区分詳細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・勤怠申請入力</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一括入力 ・勤怠申請状況一覧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・勤怠申請承認</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実績承認 ・勤怠区分一覧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　　　</a:t>
            </a:r>
            <a:endParaRPr kumimoji="0" lang="en-US" altLang="ja-JP" sz="800" kern="0" dirty="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勤怠管理</a:t>
            </a:r>
            <a:endParaRPr kumimoji="0" lang="en-US" altLang="ja-JP" sz="1100" kern="0" dirty="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カード打刻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・打刻情報詳細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カード管理</a:t>
            </a:r>
            <a:endParaRPr kumimoji="0" lang="en-US" altLang="ja-JP" sz="800" kern="0" dirty="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打刻管理</a:t>
            </a:r>
            <a:endParaRPr kumimoji="0" lang="en-US" altLang="ja-JP" sz="1100" kern="0" dirty="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92621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02</a:t>
            </a:r>
            <a:br>
              <a:rPr lang="en-US" altLang="ja-JP" dirty="0"/>
            </a:br>
            <a:r>
              <a:rPr lang="ja-JP" altLang="en-US" dirty="0"/>
              <a:t>製品特長</a:t>
            </a:r>
          </a:p>
        </p:txBody>
      </p:sp>
    </p:spTree>
    <p:extLst>
      <p:ext uri="{BB962C8B-B14F-4D97-AF65-F5344CB8AC3E}">
        <p14:creationId xmlns:p14="http://schemas.microsoft.com/office/powerpoint/2010/main" val="320357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勤怠管理の特長</a:t>
            </a:r>
          </a:p>
        </p:txBody>
      </p:sp>
      <p:sp>
        <p:nvSpPr>
          <p:cNvPr id="5" name="タイトル 4"/>
          <p:cNvSpPr>
            <a:spLocks noGrp="1"/>
          </p:cNvSpPr>
          <p:nvPr>
            <p:ph type="title"/>
          </p:nvPr>
        </p:nvSpPr>
        <p:spPr/>
        <p:txBody>
          <a:bodyPr/>
          <a:lstStyle/>
          <a:p>
            <a:r>
              <a:rPr kumimoji="1" lang="ja-JP" altLang="en-US" dirty="0"/>
              <a:t>勤怠管理</a:t>
            </a:r>
          </a:p>
        </p:txBody>
      </p:sp>
      <p:grpSp>
        <p:nvGrpSpPr>
          <p:cNvPr id="33" name="グループ化 32"/>
          <p:cNvGrpSpPr/>
          <p:nvPr/>
        </p:nvGrpSpPr>
        <p:grpSpPr>
          <a:xfrm>
            <a:off x="827584" y="1239315"/>
            <a:ext cx="7399593" cy="720367"/>
            <a:chOff x="839131" y="1058721"/>
            <a:chExt cx="7399593"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特長１</a:t>
              </a:r>
            </a:p>
          </p:txBody>
        </p:sp>
        <p:sp>
          <p:nvSpPr>
            <p:cNvPr id="16" name="テキスト ボックス 15"/>
            <p:cNvSpPr txBox="1"/>
            <p:nvPr/>
          </p:nvSpPr>
          <p:spPr>
            <a:xfrm>
              <a:off x="1612567" y="1317098"/>
              <a:ext cx="3380293"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008CCF"/>
                  </a:solidFill>
                  <a:latin typeface="メイリオ"/>
                  <a:ea typeface="メイリオ"/>
                </a:rPr>
                <a:t>打刻管理</a:t>
              </a:r>
              <a:endParaRPr lang="en-US" altLang="ja-JP" sz="2000" b="1" dirty="0">
                <a:solidFill>
                  <a:srgbClr val="008CCF"/>
                </a:solidFill>
                <a:latin typeface="メイリオ"/>
                <a:ea typeface="メイリオ"/>
              </a:endParaRPr>
            </a:p>
          </p:txBody>
        </p:sp>
        <p:sp>
          <p:nvSpPr>
            <p:cNvPr id="17" name="正方形/長方形 16"/>
            <p:cNvSpPr/>
            <p:nvPr/>
          </p:nvSpPr>
          <p:spPr>
            <a:xfrm>
              <a:off x="2903219" y="1168383"/>
              <a:ext cx="5335505"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en-US" altLang="ja-JP" sz="1400" dirty="0">
                  <a:solidFill>
                    <a:prstClr val="black"/>
                  </a:solidFill>
                  <a:latin typeface="メイリオ"/>
                  <a:ea typeface="メイリオ"/>
                </a:rPr>
                <a:t>Web</a:t>
              </a:r>
              <a:r>
                <a:rPr lang="ja-JP" altLang="en-US" sz="1400" dirty="0">
                  <a:solidFill>
                    <a:prstClr val="black"/>
                  </a:solidFill>
                  <a:latin typeface="メイリオ"/>
                  <a:ea typeface="メイリオ"/>
                </a:rPr>
                <a:t>打刻</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スマホ打刻に対応</a:t>
              </a:r>
              <a:endParaRPr lang="en-US" altLang="ja-JP" sz="1400" dirty="0">
                <a:solidFill>
                  <a:prstClr val="black"/>
                </a:solidFill>
                <a:latin typeface="メイリオ"/>
                <a:ea typeface="メイリオ"/>
              </a:endParaRPr>
            </a:p>
            <a:p>
              <a:pPr marL="171450" indent="-171450">
                <a:buClr>
                  <a:srgbClr val="008CCF"/>
                </a:buClr>
                <a:buFont typeface="Wingdings" panose="05000000000000000000" pitchFamily="2" charset="2"/>
                <a:buChar char="l"/>
                <a:defRPr/>
              </a:pPr>
              <a:r>
                <a:rPr lang="ja-JP" altLang="en-US" sz="1400" dirty="0">
                  <a:solidFill>
                    <a:prstClr val="black"/>
                  </a:solidFill>
                  <a:latin typeface="メイリオ"/>
                  <a:ea typeface="メイリオ"/>
                </a:rPr>
                <a:t>運用</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環境に合わせた打刻方法を選択可能</a:t>
              </a:r>
              <a:endParaRPr lang="en-US" altLang="ja-JP" sz="1400" dirty="0">
                <a:solidFill>
                  <a:prstClr val="black"/>
                </a:solidFill>
                <a:latin typeface="メイリオ"/>
                <a:ea typeface="メイリオ"/>
              </a:endParaRPr>
            </a:p>
          </p:txBody>
        </p:sp>
        <p:cxnSp>
          <p:nvCxnSpPr>
            <p:cNvPr id="18" name="直線コネクタ 17"/>
            <p:cNvCxnSpPr/>
            <p:nvPr/>
          </p:nvCxnSpPr>
          <p:spPr>
            <a:xfrm>
              <a:off x="3095312" y="1649257"/>
              <a:ext cx="478161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32" name="グループ化 31"/>
          <p:cNvGrpSpPr/>
          <p:nvPr/>
        </p:nvGrpSpPr>
        <p:grpSpPr>
          <a:xfrm>
            <a:off x="827584" y="2329013"/>
            <a:ext cx="8125357" cy="1169551"/>
            <a:chOff x="839131" y="1891311"/>
            <a:chExt cx="8125357" cy="1169551"/>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1" name="テキスト ボックス 10"/>
            <p:cNvSpPr txBox="1"/>
            <p:nvPr/>
          </p:nvSpPr>
          <p:spPr>
            <a:xfrm>
              <a:off x="1614363" y="2289651"/>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AACE36"/>
                  </a:solidFill>
                  <a:latin typeface="メイリオ"/>
                  <a:ea typeface="メイリオ"/>
                </a:rPr>
                <a:t>労務管理</a:t>
              </a:r>
            </a:p>
            <a:p>
              <a:pPr>
                <a:defRPr/>
              </a:pPr>
              <a:endParaRPr lang="ja-JP" altLang="en-US" sz="2000" b="1" dirty="0">
                <a:solidFill>
                  <a:srgbClr val="AACE36"/>
                </a:solidFill>
                <a:latin typeface="メイリオ"/>
                <a:ea typeface="メイリオ"/>
              </a:endParaRPr>
            </a:p>
          </p:txBody>
        </p:sp>
        <p:sp>
          <p:nvSpPr>
            <p:cNvPr id="12" name="テキスト ボックス 11"/>
            <p:cNvSpPr txBox="1"/>
            <p:nvPr/>
          </p:nvSpPr>
          <p:spPr>
            <a:xfrm>
              <a:off x="1751130" y="2117080"/>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特長２</a:t>
              </a:r>
            </a:p>
          </p:txBody>
        </p:sp>
        <p:sp>
          <p:nvSpPr>
            <p:cNvPr id="20" name="正方形/長方形 19"/>
            <p:cNvSpPr/>
            <p:nvPr/>
          </p:nvSpPr>
          <p:spPr>
            <a:xfrm>
              <a:off x="2888396" y="1891311"/>
              <a:ext cx="6076092" cy="11695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1400" dirty="0">
                  <a:latin typeface="メイリオ"/>
                  <a:ea typeface="メイリオ"/>
                </a:rPr>
                <a:t>アラートなど集約された</a:t>
              </a:r>
              <a:r>
                <a:rPr lang="en-US" altLang="ja-JP" sz="1400" dirty="0">
                  <a:latin typeface="メイリオ"/>
                  <a:ea typeface="メイリオ"/>
                </a:rPr>
                <a:t>TOP</a:t>
              </a:r>
              <a:r>
                <a:rPr lang="ja-JP" altLang="en-US" sz="1400" dirty="0">
                  <a:latin typeface="メイリオ"/>
                  <a:ea typeface="メイリオ"/>
                </a:rPr>
                <a:t>画面で労務管理をサポート</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フレックス</a:t>
              </a:r>
              <a:r>
                <a:rPr lang="en-US" altLang="ja-JP" sz="1400" dirty="0">
                  <a:latin typeface="メイリオ"/>
                  <a:ea typeface="メイリオ"/>
                </a:rPr>
                <a:t>/</a:t>
              </a:r>
              <a:r>
                <a:rPr lang="ja-JP" altLang="en-US" sz="1400" dirty="0">
                  <a:latin typeface="メイリオ"/>
                  <a:ea typeface="メイリオ"/>
                </a:rPr>
                <a:t>シフト</a:t>
              </a:r>
              <a:r>
                <a:rPr lang="en-US" altLang="ja-JP" sz="1400" dirty="0">
                  <a:latin typeface="メイリオ"/>
                  <a:ea typeface="メイリオ"/>
                </a:rPr>
                <a:t>/</a:t>
              </a:r>
              <a:r>
                <a:rPr lang="ja-JP" altLang="en-US" sz="1400" dirty="0">
                  <a:latin typeface="メイリオ"/>
                  <a:ea typeface="メイリオ"/>
                </a:rPr>
                <a:t>変形労働制など複雑な勤務形態にも対応</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有給休暇取得義務化に対応。特別休暇も合わせ適切管理可能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気づきを与える豊富な通知機能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残業管理は年</a:t>
              </a:r>
              <a:r>
                <a:rPr lang="en-US" altLang="ja-JP" sz="1400" dirty="0">
                  <a:latin typeface="メイリオ"/>
                  <a:ea typeface="メイリオ"/>
                </a:rPr>
                <a:t>/</a:t>
              </a:r>
              <a:r>
                <a:rPr lang="ja-JP" altLang="en-US" sz="1400" dirty="0">
                  <a:latin typeface="メイリオ"/>
                  <a:ea typeface="メイリオ"/>
                </a:rPr>
                <a:t>月</a:t>
              </a:r>
              <a:r>
                <a:rPr lang="en-US" altLang="ja-JP" sz="1400" dirty="0">
                  <a:latin typeface="メイリオ"/>
                  <a:ea typeface="メイリオ"/>
                </a:rPr>
                <a:t>/</a:t>
              </a:r>
              <a:r>
                <a:rPr lang="ja-JP" altLang="en-US" sz="1400" dirty="0">
                  <a:latin typeface="メイリオ"/>
                  <a:ea typeface="メイリオ"/>
                </a:rPr>
                <a:t>月平均</a:t>
              </a:r>
              <a:r>
                <a:rPr lang="en-US" altLang="ja-JP" sz="1400" dirty="0">
                  <a:latin typeface="メイリオ"/>
                  <a:ea typeface="メイリオ"/>
                </a:rPr>
                <a:t>/</a:t>
              </a:r>
              <a:r>
                <a:rPr lang="ja-JP" altLang="en-US" sz="1400" dirty="0">
                  <a:latin typeface="メイリオ"/>
                  <a:ea typeface="メイリオ"/>
                </a:rPr>
                <a:t>週で管理可能（アラート機能あり）</a:t>
              </a:r>
              <a:endParaRPr lang="en-US" altLang="ja-JP" sz="1400" dirty="0">
                <a:latin typeface="メイリオ"/>
                <a:ea typeface="メイリオ"/>
              </a:endParaRPr>
            </a:p>
          </p:txBody>
        </p: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cxnSp>
          <p:nvCxnSpPr>
            <p:cNvPr id="19" name="直線コネクタ 18"/>
            <p:cNvCxnSpPr/>
            <p:nvPr/>
          </p:nvCxnSpPr>
          <p:spPr>
            <a:xfrm>
              <a:off x="3080758" y="2977567"/>
              <a:ext cx="48001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827584" y="3867894"/>
            <a:ext cx="7584294" cy="720367"/>
            <a:chOff x="827584" y="3021392"/>
            <a:chExt cx="758429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F18F60"/>
                  </a:solidFill>
                  <a:latin typeface="メイリオ"/>
                  <a:ea typeface="メイリオ"/>
                </a:rPr>
                <a:t>工数管理</a:t>
              </a:r>
            </a:p>
          </p:txBody>
        </p:sp>
        <p:sp>
          <p:nvSpPr>
            <p:cNvPr id="15" name="テキスト ボックス 14"/>
            <p:cNvSpPr txBox="1"/>
            <p:nvPr/>
          </p:nvSpPr>
          <p:spPr>
            <a:xfrm>
              <a:off x="1745607" y="3138244"/>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特長３</a:t>
              </a:r>
            </a:p>
          </p:txBody>
        </p:sp>
        <p:cxnSp>
          <p:nvCxnSpPr>
            <p:cNvPr id="21" name="直線コネクタ 20"/>
            <p:cNvCxnSpPr/>
            <p:nvPr/>
          </p:nvCxnSpPr>
          <p:spPr>
            <a:xfrm>
              <a:off x="3095312" y="3654539"/>
              <a:ext cx="483715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891798" y="3218438"/>
              <a:ext cx="5520080"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日々の勤怠と併せ稼働実績を登録可能</a:t>
              </a:r>
              <a:endParaRPr lang="en-US" altLang="ja-JP" sz="1400" dirty="0">
                <a:solidFill>
                  <a:prstClr val="black"/>
                </a:solidFill>
                <a:latin typeface="メイリオ"/>
                <a:ea typeface="メイリオ"/>
              </a:endParaRPr>
            </a:p>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稼働実績を様々な角度で集計可能</a:t>
              </a:r>
              <a:endParaRPr lang="en-US" altLang="ja-JP" sz="1400" dirty="0">
                <a:solidFill>
                  <a:prstClr val="black"/>
                </a:solidFill>
                <a:latin typeface="メイリオ"/>
                <a:ea typeface="メイリオ"/>
              </a:endParaRPr>
            </a:p>
          </p:txBody>
        </p: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4" name="スライド番号プレースホルダー 1">
            <a:extLst>
              <a:ext uri="{FF2B5EF4-FFF2-40B4-BE49-F238E27FC236}">
                <a16:creationId xmlns:a16="http://schemas.microsoft.com/office/drawing/2014/main" id="{4C2A17A9-AF80-27DB-950D-BFDD91F0B9D5}"/>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7</a:t>
            </a:fld>
            <a:endParaRPr kumimoji="1" lang="ja-JP" altLang="en-US" dirty="0"/>
          </a:p>
        </p:txBody>
      </p:sp>
    </p:spTree>
    <p:extLst>
      <p:ext uri="{BB962C8B-B14F-4D97-AF65-F5344CB8AC3E}">
        <p14:creationId xmlns:p14="http://schemas.microsoft.com/office/powerpoint/2010/main" val="325767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特長１　打刻管理</a:t>
            </a:r>
          </a:p>
        </p:txBody>
      </p:sp>
      <p:sp>
        <p:nvSpPr>
          <p:cNvPr id="5" name="テキスト プレースホルダー 4"/>
          <p:cNvSpPr>
            <a:spLocks noGrp="1"/>
          </p:cNvSpPr>
          <p:nvPr>
            <p:ph type="body" sz="quarter" idx="17"/>
          </p:nvPr>
        </p:nvSpPr>
        <p:spPr/>
        <p:txBody>
          <a:bodyPr/>
          <a:lstStyle/>
          <a:p>
            <a:r>
              <a:rPr kumimoji="1" lang="ja-JP" altLang="en-US" dirty="0"/>
              <a:t>様々な打刻方法に対応しています。</a:t>
            </a:r>
            <a:r>
              <a:rPr lang="ja-JP" altLang="en-US" dirty="0"/>
              <a:t>打刻情報は勤怠管理システム上で照会、確認、出力が可能です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勤怠管理の特長</a:t>
            </a:r>
            <a:br>
              <a:rPr lang="ja-JP" altLang="en-US" dirty="0"/>
            </a:br>
            <a:endParaRPr kumimoji="1" lang="ja-JP" altLang="en-US" dirty="0"/>
          </a:p>
        </p:txBody>
      </p:sp>
      <p:grpSp>
        <p:nvGrpSpPr>
          <p:cNvPr id="68" name="グループ化 67"/>
          <p:cNvGrpSpPr/>
          <p:nvPr/>
        </p:nvGrpSpPr>
        <p:grpSpPr>
          <a:xfrm>
            <a:off x="4123283" y="1553554"/>
            <a:ext cx="4675341" cy="1360570"/>
            <a:chOff x="2457985" y="2287077"/>
            <a:chExt cx="2164083" cy="2529327"/>
          </a:xfrm>
        </p:grpSpPr>
        <p:sp>
          <p:nvSpPr>
            <p:cNvPr id="69" name="object 31"/>
            <p:cNvSpPr/>
            <p:nvPr/>
          </p:nvSpPr>
          <p:spPr>
            <a:xfrm>
              <a:off x="2457985" y="2656163"/>
              <a:ext cx="1969212" cy="216024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0"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1" name="object 11"/>
            <p:cNvSpPr/>
            <p:nvPr/>
          </p:nvSpPr>
          <p:spPr>
            <a:xfrm>
              <a:off x="2457985" y="2287077"/>
              <a:ext cx="1969212" cy="65987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6"/>
            <p:cNvSpPr txBox="1"/>
            <p:nvPr/>
          </p:nvSpPr>
          <p:spPr>
            <a:xfrm>
              <a:off x="2610458" y="2471494"/>
              <a:ext cx="2011610" cy="282818"/>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実績を端末情報と併せて一覧表示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3" name="グループ化 72"/>
          <p:cNvGrpSpPr/>
          <p:nvPr/>
        </p:nvGrpSpPr>
        <p:grpSpPr>
          <a:xfrm>
            <a:off x="4093244" y="3033338"/>
            <a:ext cx="4793040" cy="1360569"/>
            <a:chOff x="2457985" y="2287079"/>
            <a:chExt cx="2185952" cy="2529325"/>
          </a:xfrm>
        </p:grpSpPr>
        <p:sp>
          <p:nvSpPr>
            <p:cNvPr id="74"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5"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6" name="object 11"/>
            <p:cNvSpPr/>
            <p:nvPr/>
          </p:nvSpPr>
          <p:spPr>
            <a:xfrm>
              <a:off x="2457985" y="2287079"/>
              <a:ext cx="1969212" cy="67329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7" name="object 6"/>
            <p:cNvSpPr txBox="1"/>
            <p:nvPr/>
          </p:nvSpPr>
          <p:spPr>
            <a:xfrm>
              <a:off x="2632327" y="2481518"/>
              <a:ext cx="2011610" cy="281312"/>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打刻情報を出力・給与システム連携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9" name="グループ化 78"/>
          <p:cNvGrpSpPr/>
          <p:nvPr/>
        </p:nvGrpSpPr>
        <p:grpSpPr>
          <a:xfrm>
            <a:off x="409208" y="1527634"/>
            <a:ext cx="3870521" cy="2919360"/>
            <a:chOff x="2457985" y="2287079"/>
            <a:chExt cx="2206191" cy="2529325"/>
          </a:xfrm>
        </p:grpSpPr>
        <p:sp>
          <p:nvSpPr>
            <p:cNvPr id="116"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7"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8" name="object 11"/>
            <p:cNvSpPr/>
            <p:nvPr/>
          </p:nvSpPr>
          <p:spPr>
            <a:xfrm>
              <a:off x="2457985" y="2287079"/>
              <a:ext cx="1969212" cy="48398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9" name="object 6"/>
            <p:cNvSpPr txBox="1"/>
            <p:nvPr/>
          </p:nvSpPr>
          <p:spPr>
            <a:xfrm>
              <a:off x="2652566" y="2453518"/>
              <a:ext cx="2011610" cy="15110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80" name="テキスト ボックス 79"/>
          <p:cNvSpPr txBox="1"/>
          <p:nvPr/>
        </p:nvSpPr>
        <p:spPr>
          <a:xfrm>
            <a:off x="570055" y="1615730"/>
            <a:ext cx="864096" cy="400110"/>
          </a:xfrm>
          <a:prstGeom prst="rect">
            <a:avLst/>
          </a:prstGeom>
          <a:noFill/>
        </p:spPr>
        <p:txBody>
          <a:bodyPr wrap="square" rtlCol="0">
            <a:spAutoFit/>
          </a:bodyPr>
          <a:lstStyle/>
          <a:p>
            <a:r>
              <a:rPr kumimoji="1" lang="ja-JP" altLang="en-US" sz="2000" b="1" dirty="0">
                <a:solidFill>
                  <a:schemeClr val="bg1"/>
                </a:solidFill>
              </a:rPr>
              <a:t>打刻</a:t>
            </a:r>
          </a:p>
        </p:txBody>
      </p:sp>
      <p:sp>
        <p:nvSpPr>
          <p:cNvPr id="81" name="object 19"/>
          <p:cNvSpPr/>
          <p:nvPr/>
        </p:nvSpPr>
        <p:spPr>
          <a:xfrm flipV="1">
            <a:off x="521341" y="2987314"/>
            <a:ext cx="3302589"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2" name="object 19"/>
          <p:cNvSpPr/>
          <p:nvPr/>
        </p:nvSpPr>
        <p:spPr>
          <a:xfrm rot="5400000" flipV="1">
            <a:off x="1130747" y="3165732"/>
            <a:ext cx="2210730"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3" name="object 31"/>
          <p:cNvSpPr/>
          <p:nvPr/>
        </p:nvSpPr>
        <p:spPr>
          <a:xfrm>
            <a:off x="625012" y="2542966"/>
            <a:ext cx="1133175" cy="638723"/>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84" name="角丸四角形 83"/>
          <p:cNvSpPr/>
          <p:nvPr/>
        </p:nvSpPr>
        <p:spPr>
          <a:xfrm>
            <a:off x="438040" y="2124507"/>
            <a:ext cx="684076"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800" dirty="0"/>
              <a:t>WEB</a:t>
            </a:r>
            <a:r>
              <a:rPr kumimoji="1" lang="ja-JP" altLang="en-US" sz="800" dirty="0"/>
              <a:t>打刻</a:t>
            </a:r>
          </a:p>
        </p:txBody>
      </p:sp>
      <p:sp>
        <p:nvSpPr>
          <p:cNvPr id="85" name="角丸四角形吹き出し 84"/>
          <p:cNvSpPr/>
          <p:nvPr/>
        </p:nvSpPr>
        <p:spPr>
          <a:xfrm>
            <a:off x="1206014" y="2138750"/>
            <a:ext cx="827095" cy="342344"/>
          </a:xfrm>
          <a:prstGeom prst="wedgeRoundRectCallout">
            <a:avLst>
              <a:gd name="adj1" fmla="val -25783"/>
              <a:gd name="adj2" fmla="val 923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インターバル</a:t>
            </a:r>
            <a:endParaRPr kumimoji="1" lang="en-US" altLang="ja-JP" sz="800" dirty="0">
              <a:solidFill>
                <a:schemeClr val="tx1"/>
              </a:solidFill>
            </a:endParaRPr>
          </a:p>
          <a:p>
            <a:pPr algn="ctr"/>
            <a:r>
              <a:rPr kumimoji="1" lang="ja-JP" altLang="en-US" sz="800" dirty="0">
                <a:solidFill>
                  <a:schemeClr val="tx1"/>
                </a:solidFill>
              </a:rPr>
              <a:t>勤務対応</a:t>
            </a:r>
          </a:p>
        </p:txBody>
      </p:sp>
      <p:sp>
        <p:nvSpPr>
          <p:cNvPr id="86" name="角丸四角形 85"/>
          <p:cNvSpPr/>
          <p:nvPr/>
        </p:nvSpPr>
        <p:spPr>
          <a:xfrm>
            <a:off x="2339752" y="3517666"/>
            <a:ext cx="1123984"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800" dirty="0"/>
              <a:t>その他打刻機器連携</a:t>
            </a:r>
            <a:endParaRPr kumimoji="1" lang="ja-JP" altLang="en-US" sz="800" dirty="0"/>
          </a:p>
        </p:txBody>
      </p:sp>
      <p:sp>
        <p:nvSpPr>
          <p:cNvPr id="87" name="角丸四角形 86"/>
          <p:cNvSpPr/>
          <p:nvPr/>
        </p:nvSpPr>
        <p:spPr>
          <a:xfrm>
            <a:off x="2196447" y="2124507"/>
            <a:ext cx="1340008"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800" dirty="0"/>
              <a:t>USB</a:t>
            </a:r>
            <a:r>
              <a:rPr lang="ja-JP" altLang="en-US" sz="800" dirty="0"/>
              <a:t>型</a:t>
            </a:r>
            <a:r>
              <a:rPr lang="en-US" altLang="ja-JP" sz="800" dirty="0"/>
              <a:t>IC</a:t>
            </a:r>
            <a:r>
              <a:rPr lang="ja-JP" altLang="en-US" sz="800" dirty="0"/>
              <a:t>カードリーダー</a:t>
            </a:r>
            <a:endParaRPr kumimoji="1" lang="ja-JP" altLang="en-US" sz="800" dirty="0"/>
          </a:p>
        </p:txBody>
      </p:sp>
      <p:grpSp>
        <p:nvGrpSpPr>
          <p:cNvPr id="88" name="PC"/>
          <p:cNvGrpSpPr/>
          <p:nvPr/>
        </p:nvGrpSpPr>
        <p:grpSpPr>
          <a:xfrm>
            <a:off x="2201716" y="2387749"/>
            <a:ext cx="1047600" cy="536878"/>
            <a:chOff x="2603261" y="2726637"/>
            <a:chExt cx="1047600" cy="536878"/>
          </a:xfrm>
        </p:grpSpPr>
        <p:sp>
          <p:nvSpPr>
            <p:cNvPr id="113"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円弧 113"/>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15" name="直方体 114"/>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社員証"/>
          <p:cNvGrpSpPr/>
          <p:nvPr/>
        </p:nvGrpSpPr>
        <p:grpSpPr>
          <a:xfrm>
            <a:off x="3124407" y="2517557"/>
            <a:ext cx="398584" cy="253162"/>
            <a:chOff x="7596336" y="599127"/>
            <a:chExt cx="900100" cy="593323"/>
          </a:xfrm>
        </p:grpSpPr>
        <p:sp>
          <p:nvSpPr>
            <p:cNvPr id="108" name="角丸四角形 10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10" name="正方形/長方形 10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正方形/長方形 11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object 71"/>
          <p:cNvSpPr/>
          <p:nvPr/>
        </p:nvSpPr>
        <p:spPr>
          <a:xfrm>
            <a:off x="1077451" y="3774044"/>
            <a:ext cx="944786" cy="587954"/>
          </a:xfrm>
          <a:prstGeom prst="rect">
            <a:avLst/>
          </a:prstGeom>
          <a:blipFill>
            <a:blip r:embed="rId4" cstate="print"/>
            <a:stretch>
              <a:fillRect/>
            </a:stretch>
          </a:blipFill>
        </p:spPr>
        <p:txBody>
          <a:bodyPr wrap="square" lIns="0" tIns="0" rIns="0" bIns="0" rtlCol="0"/>
          <a:lstStyle/>
          <a:p>
            <a:endParaRPr/>
          </a:p>
        </p:txBody>
      </p:sp>
      <p:sp>
        <p:nvSpPr>
          <p:cNvPr id="92" name="object 74"/>
          <p:cNvSpPr/>
          <p:nvPr/>
        </p:nvSpPr>
        <p:spPr>
          <a:xfrm>
            <a:off x="1730708" y="3553859"/>
            <a:ext cx="74675" cy="74663"/>
          </a:xfrm>
          <a:prstGeom prst="rect">
            <a:avLst/>
          </a:prstGeom>
          <a:blipFill>
            <a:blip r:embed="rId5" cstate="print"/>
            <a:stretch>
              <a:fillRect/>
            </a:stretch>
          </a:blipFill>
        </p:spPr>
        <p:txBody>
          <a:bodyPr wrap="square" lIns="0" tIns="0" rIns="0" bIns="0" rtlCol="0"/>
          <a:lstStyle/>
          <a:p>
            <a:endParaRPr/>
          </a:p>
        </p:txBody>
      </p:sp>
      <p:sp>
        <p:nvSpPr>
          <p:cNvPr id="93" name="object 75"/>
          <p:cNvSpPr/>
          <p:nvPr/>
        </p:nvSpPr>
        <p:spPr>
          <a:xfrm>
            <a:off x="1736042" y="3840356"/>
            <a:ext cx="64135" cy="16510"/>
          </a:xfrm>
          <a:custGeom>
            <a:avLst/>
            <a:gdLst/>
            <a:ahLst/>
            <a:cxnLst/>
            <a:rect l="l" t="t" r="r" b="b"/>
            <a:pathLst>
              <a:path w="64135" h="16510">
                <a:moveTo>
                  <a:pt x="32003" y="0"/>
                </a:moveTo>
                <a:lnTo>
                  <a:pt x="19545" y="628"/>
                </a:lnTo>
                <a:lnTo>
                  <a:pt x="9372" y="2344"/>
                </a:lnTo>
                <a:lnTo>
                  <a:pt x="2514" y="4891"/>
                </a:lnTo>
                <a:lnTo>
                  <a:pt x="0" y="8013"/>
                </a:lnTo>
                <a:lnTo>
                  <a:pt x="2514" y="11128"/>
                </a:lnTo>
                <a:lnTo>
                  <a:pt x="9372" y="13671"/>
                </a:lnTo>
                <a:lnTo>
                  <a:pt x="19545" y="15386"/>
                </a:lnTo>
                <a:lnTo>
                  <a:pt x="32003" y="16014"/>
                </a:lnTo>
                <a:lnTo>
                  <a:pt x="44462" y="15386"/>
                </a:lnTo>
                <a:lnTo>
                  <a:pt x="54635" y="13671"/>
                </a:lnTo>
                <a:lnTo>
                  <a:pt x="61493" y="11128"/>
                </a:lnTo>
                <a:lnTo>
                  <a:pt x="64007" y="8013"/>
                </a:lnTo>
                <a:lnTo>
                  <a:pt x="61493" y="4891"/>
                </a:lnTo>
                <a:lnTo>
                  <a:pt x="54635" y="2344"/>
                </a:lnTo>
                <a:lnTo>
                  <a:pt x="44462" y="628"/>
                </a:lnTo>
                <a:lnTo>
                  <a:pt x="32003" y="0"/>
                </a:lnTo>
                <a:close/>
              </a:path>
            </a:pathLst>
          </a:custGeom>
          <a:solidFill>
            <a:srgbClr val="E23F00"/>
          </a:solidFill>
        </p:spPr>
        <p:txBody>
          <a:bodyPr wrap="square" lIns="0" tIns="0" rIns="0" bIns="0" rtlCol="0"/>
          <a:lstStyle/>
          <a:p>
            <a:endParaRPr/>
          </a:p>
        </p:txBody>
      </p:sp>
      <p:grpSp>
        <p:nvGrpSpPr>
          <p:cNvPr id="94" name="マップピン"/>
          <p:cNvGrpSpPr/>
          <p:nvPr/>
        </p:nvGrpSpPr>
        <p:grpSpPr>
          <a:xfrm>
            <a:off x="1707419" y="3856920"/>
            <a:ext cx="185515" cy="284567"/>
            <a:chOff x="2048695" y="2980955"/>
            <a:chExt cx="726600" cy="1190503"/>
          </a:xfrm>
        </p:grpSpPr>
        <p:sp>
          <p:nvSpPr>
            <p:cNvPr id="106" name="object 73"/>
            <p:cNvSpPr/>
            <p:nvPr/>
          </p:nvSpPr>
          <p:spPr>
            <a:xfrm>
              <a:off x="2048695" y="2980955"/>
              <a:ext cx="726600" cy="1190503"/>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p:spPr>
          <p:txBody>
            <a:bodyPr wrap="square" lIns="0" tIns="0" rIns="0" bIns="0" rtlCol="0"/>
            <a:lstStyle/>
            <a:p>
              <a:endParaRPr/>
            </a:p>
          </p:txBody>
        </p:sp>
        <p:sp>
          <p:nvSpPr>
            <p:cNvPr id="107" name="楕円 106"/>
            <p:cNvSpPr/>
            <p:nvPr/>
          </p:nvSpPr>
          <p:spPr>
            <a:xfrm>
              <a:off x="2276912" y="3211673"/>
              <a:ext cx="232895" cy="25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1122116" y="3368830"/>
            <a:ext cx="1196545" cy="366181"/>
            <a:chOff x="1568959" y="3728635"/>
            <a:chExt cx="1196545" cy="366181"/>
          </a:xfrm>
        </p:grpSpPr>
        <p:sp>
          <p:nvSpPr>
            <p:cNvPr id="104" name="角丸四角形吹き出し 103"/>
            <p:cNvSpPr/>
            <p:nvPr/>
          </p:nvSpPr>
          <p:spPr>
            <a:xfrm>
              <a:off x="1607559" y="3728635"/>
              <a:ext cx="816223" cy="366181"/>
            </a:xfrm>
            <a:prstGeom prst="wedgeRoundRectCallout">
              <a:avLst>
                <a:gd name="adj1" fmla="val -21307"/>
                <a:gd name="adj2" fmla="val 917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800" spc="85" dirty="0">
                <a:latin typeface="メイリオ" panose="020B0604030504040204" pitchFamily="50" charset="-128"/>
                <a:ea typeface="メイリオ" panose="020B0604030504040204" pitchFamily="50" charset="-128"/>
                <a:cs typeface="Leelawadee UI"/>
              </a:endParaRPr>
            </a:p>
          </p:txBody>
        </p:sp>
        <p:sp>
          <p:nvSpPr>
            <p:cNvPr id="105" name="テキスト ボックス 104"/>
            <p:cNvSpPr txBox="1"/>
            <p:nvPr/>
          </p:nvSpPr>
          <p:spPr>
            <a:xfrm>
              <a:off x="1568959" y="3755319"/>
              <a:ext cx="1196545" cy="338554"/>
            </a:xfrm>
            <a:prstGeom prst="rect">
              <a:avLst/>
            </a:prstGeom>
            <a:noFill/>
            <a:ln>
              <a:noFill/>
            </a:ln>
          </p:spPr>
          <p:txBody>
            <a:bodyPr wrap="square" rtlCol="0">
              <a:spAutoFit/>
            </a:bodyPr>
            <a:lstStyle/>
            <a:p>
              <a:r>
                <a:rPr kumimoji="1" lang="ja-JP" altLang="en-US" sz="800" dirty="0"/>
                <a:t>位置情報（</a:t>
              </a:r>
              <a:r>
                <a:rPr kumimoji="1" lang="en-US" altLang="ja-JP" sz="800" dirty="0"/>
                <a:t>GPS</a:t>
              </a:r>
              <a:r>
                <a:rPr kumimoji="1" lang="ja-JP" altLang="en-US" sz="800" dirty="0"/>
                <a:t>）</a:t>
              </a:r>
              <a:endParaRPr kumimoji="1" lang="en-US" altLang="ja-JP" sz="800" dirty="0"/>
            </a:p>
            <a:p>
              <a:r>
                <a:rPr kumimoji="1" lang="ja-JP" altLang="en-US" sz="800" dirty="0"/>
                <a:t>取得可能</a:t>
              </a:r>
            </a:p>
          </p:txBody>
        </p:sp>
      </p:grpSp>
      <p:sp>
        <p:nvSpPr>
          <p:cNvPr id="96" name="Freeform 23"/>
          <p:cNvSpPr>
            <a:spLocks noEditPoints="1"/>
          </p:cNvSpPr>
          <p:nvPr/>
        </p:nvSpPr>
        <p:spPr bwMode="auto">
          <a:xfrm>
            <a:off x="605600" y="3687702"/>
            <a:ext cx="379094" cy="6149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角丸四角形 96"/>
          <p:cNvSpPr/>
          <p:nvPr/>
        </p:nvSpPr>
        <p:spPr>
          <a:xfrm>
            <a:off x="438041" y="3371633"/>
            <a:ext cx="639410"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800" dirty="0"/>
          </a:p>
        </p:txBody>
      </p:sp>
      <p:sp>
        <p:nvSpPr>
          <p:cNvPr id="98" name="テキスト ボックス 97"/>
          <p:cNvSpPr txBox="1"/>
          <p:nvPr/>
        </p:nvSpPr>
        <p:spPr>
          <a:xfrm>
            <a:off x="407606" y="3385615"/>
            <a:ext cx="719230" cy="215444"/>
          </a:xfrm>
          <a:prstGeom prst="rect">
            <a:avLst/>
          </a:prstGeom>
          <a:noFill/>
        </p:spPr>
        <p:txBody>
          <a:bodyPr wrap="square" rtlCol="0">
            <a:spAutoFit/>
          </a:bodyPr>
          <a:lstStyle/>
          <a:p>
            <a:r>
              <a:rPr kumimoji="1" lang="ja-JP" altLang="en-US" sz="800" dirty="0">
                <a:solidFill>
                  <a:schemeClr val="bg1"/>
                </a:solidFill>
              </a:rPr>
              <a:t>スマホ打刻</a:t>
            </a:r>
          </a:p>
        </p:txBody>
      </p:sp>
      <p:grpSp>
        <p:nvGrpSpPr>
          <p:cNvPr id="99" name="グループ化 98"/>
          <p:cNvGrpSpPr/>
          <p:nvPr/>
        </p:nvGrpSpPr>
        <p:grpSpPr>
          <a:xfrm>
            <a:off x="2749606" y="3747092"/>
            <a:ext cx="679913" cy="408834"/>
            <a:chOff x="2818782" y="3951702"/>
            <a:chExt cx="1050211" cy="689876"/>
          </a:xfrm>
        </p:grpSpPr>
        <p:sp>
          <p:nvSpPr>
            <p:cNvPr id="101" name="直方体 100"/>
            <p:cNvSpPr/>
            <p:nvPr/>
          </p:nvSpPr>
          <p:spPr>
            <a:xfrm flipH="1">
              <a:off x="2818782" y="4086812"/>
              <a:ext cx="1050211" cy="554766"/>
            </a:xfrm>
            <a:prstGeom prst="cube">
              <a:avLst>
                <a:gd name="adj" fmla="val 82349"/>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p:nvPr/>
          </p:nvCxnSpPr>
          <p:spPr>
            <a:xfrm flipH="1" flipV="1">
              <a:off x="3225101" y="3951702"/>
              <a:ext cx="172006" cy="200724"/>
            </a:xfrm>
            <a:prstGeom prst="line">
              <a:avLst/>
            </a:prstGeom>
            <a:ln w="38100">
              <a:solidFill>
                <a:srgbClr val="76CFF4"/>
              </a:solidFill>
            </a:ln>
          </p:spPr>
          <p:style>
            <a:lnRef idx="1">
              <a:schemeClr val="accent2"/>
            </a:lnRef>
            <a:fillRef idx="0">
              <a:schemeClr val="accent2"/>
            </a:fillRef>
            <a:effectRef idx="0">
              <a:schemeClr val="accent2"/>
            </a:effectRef>
            <a:fontRef idx="minor">
              <a:schemeClr val="tx1"/>
            </a:fontRef>
          </p:style>
        </p:cxnSp>
        <p:sp>
          <p:nvSpPr>
            <p:cNvPr id="103" name="楕円 102"/>
            <p:cNvSpPr/>
            <p:nvPr/>
          </p:nvSpPr>
          <p:spPr>
            <a:xfrm>
              <a:off x="3089626" y="4152426"/>
              <a:ext cx="340194" cy="1082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テキスト ボックス 119"/>
          <p:cNvSpPr txBox="1"/>
          <p:nvPr/>
        </p:nvSpPr>
        <p:spPr>
          <a:xfrm>
            <a:off x="4539037" y="1548527"/>
            <a:ext cx="864096" cy="400110"/>
          </a:xfrm>
          <a:prstGeom prst="rect">
            <a:avLst/>
          </a:prstGeom>
          <a:noFill/>
        </p:spPr>
        <p:txBody>
          <a:bodyPr wrap="square" rtlCol="0">
            <a:spAutoFit/>
          </a:bodyPr>
          <a:lstStyle/>
          <a:p>
            <a:r>
              <a:rPr kumimoji="1" lang="ja-JP" altLang="en-US" sz="2000" b="1" dirty="0">
                <a:solidFill>
                  <a:schemeClr val="bg1"/>
                </a:solidFill>
              </a:rPr>
              <a:t>照会</a:t>
            </a:r>
          </a:p>
        </p:txBody>
      </p:sp>
      <p:sp>
        <p:nvSpPr>
          <p:cNvPr id="121" name="テキスト ボックス 120"/>
          <p:cNvSpPr txBox="1"/>
          <p:nvPr/>
        </p:nvSpPr>
        <p:spPr>
          <a:xfrm>
            <a:off x="4202718" y="3040649"/>
            <a:ext cx="1359325" cy="400110"/>
          </a:xfrm>
          <a:prstGeom prst="rect">
            <a:avLst/>
          </a:prstGeom>
          <a:noFill/>
        </p:spPr>
        <p:txBody>
          <a:bodyPr wrap="square" rtlCol="0">
            <a:spAutoFit/>
          </a:bodyPr>
          <a:lstStyle/>
          <a:p>
            <a:r>
              <a:rPr kumimoji="1" lang="ja-JP" altLang="en-US" sz="2000" b="1" dirty="0">
                <a:solidFill>
                  <a:schemeClr val="bg1"/>
                </a:solidFill>
              </a:rPr>
              <a:t>出力</a:t>
            </a:r>
            <a:r>
              <a:rPr kumimoji="1" lang="en-US" altLang="ja-JP" sz="2000" b="1" dirty="0">
                <a:solidFill>
                  <a:schemeClr val="bg1"/>
                </a:solidFill>
              </a:rPr>
              <a:t>/</a:t>
            </a:r>
            <a:r>
              <a:rPr kumimoji="1" lang="ja-JP" altLang="en-US" sz="2000" b="1" dirty="0">
                <a:solidFill>
                  <a:schemeClr val="bg1"/>
                </a:solidFill>
              </a:rPr>
              <a:t>連携</a:t>
            </a:r>
            <a:endParaRPr kumimoji="1" lang="en-US" altLang="ja-JP" sz="2000" b="1" dirty="0">
              <a:solidFill>
                <a:schemeClr val="bg1"/>
              </a:solidFill>
            </a:endParaRPr>
          </a:p>
        </p:txBody>
      </p:sp>
      <p:sp>
        <p:nvSpPr>
          <p:cNvPr id="123" name="角丸四角形吹き出し 122"/>
          <p:cNvSpPr/>
          <p:nvPr/>
        </p:nvSpPr>
        <p:spPr>
          <a:xfrm>
            <a:off x="7345305" y="2100944"/>
            <a:ext cx="827095" cy="417956"/>
          </a:xfrm>
          <a:prstGeom prst="wedgeRoundRectCallout">
            <a:avLst>
              <a:gd name="adj1" fmla="val -71848"/>
              <a:gd name="adj2" fmla="val 588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位置情報を</a:t>
            </a:r>
            <a:endParaRPr kumimoji="1" lang="en-US" altLang="ja-JP" sz="800" dirty="0">
              <a:solidFill>
                <a:schemeClr val="tx1"/>
              </a:solidFill>
            </a:endParaRPr>
          </a:p>
          <a:p>
            <a:pPr algn="ctr"/>
            <a:r>
              <a:rPr lang="en-US" altLang="ja-JP" sz="800" dirty="0">
                <a:solidFill>
                  <a:schemeClr val="tx1"/>
                </a:solidFill>
              </a:rPr>
              <a:t>MAP</a:t>
            </a:r>
            <a:r>
              <a:rPr lang="ja-JP" altLang="en-US" sz="800" dirty="0">
                <a:solidFill>
                  <a:schemeClr val="tx1"/>
                </a:solidFill>
              </a:rPr>
              <a:t>表示</a:t>
            </a:r>
            <a:endParaRPr kumimoji="1" lang="ja-JP" altLang="en-US" sz="800" dirty="0">
              <a:solidFill>
                <a:schemeClr val="tx1"/>
              </a:solidFill>
            </a:endParaRPr>
          </a:p>
        </p:txBody>
      </p:sp>
      <p:sp>
        <p:nvSpPr>
          <p:cNvPr id="124" name="テキスト ボックス 123"/>
          <p:cNvSpPr txBox="1"/>
          <p:nvPr/>
        </p:nvSpPr>
        <p:spPr>
          <a:xfrm>
            <a:off x="4145054" y="3473568"/>
            <a:ext cx="1699425" cy="461665"/>
          </a:xfrm>
          <a:prstGeom prst="rect">
            <a:avLst/>
          </a:prstGeom>
          <a:noFill/>
        </p:spPr>
        <p:txBody>
          <a:bodyPr wrap="square" rtlCol="0">
            <a:spAutoFit/>
          </a:bodyPr>
          <a:lstStyle/>
          <a:p>
            <a:r>
              <a:rPr kumimoji="1" lang="ja-JP" altLang="en-US" sz="1200" dirty="0"/>
              <a:t>任意の部門</a:t>
            </a:r>
            <a:r>
              <a:rPr kumimoji="1" lang="en-US" altLang="ja-JP" sz="1200" dirty="0"/>
              <a:t>/PJ/</a:t>
            </a:r>
            <a:r>
              <a:rPr kumimoji="1" lang="ja-JP" altLang="en-US" sz="1200" dirty="0"/>
              <a:t>期間</a:t>
            </a:r>
            <a:endParaRPr kumimoji="1" lang="en-US" altLang="ja-JP" sz="1200" dirty="0"/>
          </a:p>
          <a:p>
            <a:r>
              <a:rPr kumimoji="1" lang="ja-JP" altLang="en-US" sz="1200" dirty="0"/>
              <a:t>等で絞込可能</a:t>
            </a:r>
          </a:p>
        </p:txBody>
      </p:sp>
      <p:sp>
        <p:nvSpPr>
          <p:cNvPr id="125" name="テキスト ボックス 124"/>
          <p:cNvSpPr txBox="1"/>
          <p:nvPr/>
        </p:nvSpPr>
        <p:spPr>
          <a:xfrm>
            <a:off x="4183795" y="3941620"/>
            <a:ext cx="1581927" cy="461665"/>
          </a:xfrm>
          <a:prstGeom prst="rect">
            <a:avLst/>
          </a:prstGeom>
          <a:noFill/>
        </p:spPr>
        <p:txBody>
          <a:bodyPr wrap="square" rtlCol="0">
            <a:spAutoFit/>
          </a:bodyPr>
          <a:lstStyle/>
          <a:p>
            <a:r>
              <a:rPr kumimoji="1" lang="en-US" altLang="ja-JP" sz="1200" dirty="0"/>
              <a:t>SuperStream-NX</a:t>
            </a:r>
            <a:r>
              <a:rPr kumimoji="1" lang="ja-JP" altLang="en-US" sz="1200" dirty="0"/>
              <a:t>給与管理と自動連携</a:t>
            </a:r>
          </a:p>
        </p:txBody>
      </p:sp>
      <p:sp>
        <p:nvSpPr>
          <p:cNvPr id="126" name="テキスト ボックス 125"/>
          <p:cNvSpPr txBox="1"/>
          <p:nvPr/>
        </p:nvSpPr>
        <p:spPr>
          <a:xfrm>
            <a:off x="6147526" y="3670331"/>
            <a:ext cx="1713919" cy="461665"/>
          </a:xfrm>
          <a:prstGeom prst="rect">
            <a:avLst/>
          </a:prstGeom>
          <a:noFill/>
        </p:spPr>
        <p:txBody>
          <a:bodyPr wrap="square" rtlCol="0">
            <a:spAutoFit/>
          </a:bodyPr>
          <a:lstStyle/>
          <a:p>
            <a:r>
              <a:rPr kumimoji="1" lang="ja-JP" altLang="en-US" sz="1200" dirty="0"/>
              <a:t>その他勤怠システムとファイル連携も可</a:t>
            </a:r>
          </a:p>
        </p:txBody>
      </p:sp>
      <p:sp>
        <p:nvSpPr>
          <p:cNvPr id="127" name="Freeform 20"/>
          <p:cNvSpPr>
            <a:spLocks noEditPoints="1"/>
          </p:cNvSpPr>
          <p:nvPr/>
        </p:nvSpPr>
        <p:spPr bwMode="auto">
          <a:xfrm>
            <a:off x="5700810" y="3497076"/>
            <a:ext cx="287338" cy="377825"/>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noEditPoints="1"/>
          </p:cNvSpPr>
          <p:nvPr/>
        </p:nvSpPr>
        <p:spPr bwMode="auto">
          <a:xfrm>
            <a:off x="7855787" y="3643725"/>
            <a:ext cx="401638" cy="493713"/>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9" name="グループ化 128"/>
          <p:cNvGrpSpPr/>
          <p:nvPr/>
        </p:nvGrpSpPr>
        <p:grpSpPr>
          <a:xfrm>
            <a:off x="5681204" y="3959002"/>
            <a:ext cx="446511" cy="406639"/>
            <a:chOff x="4968875" y="3725863"/>
            <a:chExt cx="503238" cy="465137"/>
          </a:xfrm>
          <a:solidFill>
            <a:srgbClr val="54C3F1"/>
          </a:solidFill>
        </p:grpSpPr>
        <p:sp>
          <p:nvSpPr>
            <p:cNvPr id="130" name="Freeform 55"/>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0"/>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1"/>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 name="図 11"/>
          <p:cNvPicPr>
            <a:picLocks noChangeAspect="1"/>
          </p:cNvPicPr>
          <p:nvPr/>
        </p:nvPicPr>
        <p:blipFill>
          <a:blip r:embed="rId6"/>
          <a:stretch>
            <a:fillRect/>
          </a:stretch>
        </p:blipFill>
        <p:spPr>
          <a:xfrm>
            <a:off x="4499333" y="1980847"/>
            <a:ext cx="2565064" cy="860660"/>
          </a:xfrm>
          <a:prstGeom prst="rect">
            <a:avLst/>
          </a:prstGeom>
          <a:ln>
            <a:solidFill>
              <a:schemeClr val="bg1">
                <a:lumMod val="65000"/>
              </a:schemeClr>
            </a:solidFill>
          </a:ln>
        </p:spPr>
      </p:pic>
    </p:spTree>
    <p:extLst>
      <p:ext uri="{BB962C8B-B14F-4D97-AF65-F5344CB8AC3E}">
        <p14:creationId xmlns:p14="http://schemas.microsoft.com/office/powerpoint/2010/main" val="312744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様々なアラートを通知することで危機を事前に察知できます。過重労働者等、健康に配慮するための判断材料としてご活用いただくことが可能です</a:t>
            </a:r>
          </a:p>
        </p:txBody>
      </p:sp>
      <p:sp>
        <p:nvSpPr>
          <p:cNvPr id="6" name="タイトル 5"/>
          <p:cNvSpPr>
            <a:spLocks noGrp="1"/>
          </p:cNvSpPr>
          <p:nvPr>
            <p:ph type="title"/>
          </p:nvPr>
        </p:nvSpPr>
        <p:spPr/>
        <p:txBody>
          <a:bodyPr/>
          <a:lstStyle/>
          <a:p>
            <a:r>
              <a:rPr lang="ja-JP" altLang="en-US" dirty="0"/>
              <a:t>勤怠管理の特長</a:t>
            </a:r>
          </a:p>
        </p:txBody>
      </p:sp>
      <p:grpSp>
        <p:nvGrpSpPr>
          <p:cNvPr id="38" name="グループ化 37"/>
          <p:cNvGrpSpPr/>
          <p:nvPr/>
        </p:nvGrpSpPr>
        <p:grpSpPr>
          <a:xfrm>
            <a:off x="539552" y="1599642"/>
            <a:ext cx="4305069" cy="3197779"/>
            <a:chOff x="850793" y="1884638"/>
            <a:chExt cx="3970964" cy="2919361"/>
          </a:xfrm>
        </p:grpSpPr>
        <p:sp>
          <p:nvSpPr>
            <p:cNvPr id="39"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0" name="object 11"/>
            <p:cNvSpPr/>
            <p:nvPr/>
          </p:nvSpPr>
          <p:spPr>
            <a:xfrm>
              <a:off x="863588" y="1884639"/>
              <a:ext cx="3454767" cy="50253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集約された</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TOP</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画面で労務管理をサポート</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2" name="テキスト ボックス 41"/>
            <p:cNvSpPr txBox="1"/>
            <p:nvPr/>
          </p:nvSpPr>
          <p:spPr>
            <a:xfrm>
              <a:off x="850793" y="1987879"/>
              <a:ext cx="1279850" cy="399294"/>
            </a:xfrm>
            <a:prstGeom prst="rect">
              <a:avLst/>
            </a:prstGeom>
            <a:noFill/>
          </p:spPr>
          <p:txBody>
            <a:bodyPr wrap="square" rtlCol="0">
              <a:spAutoFit/>
            </a:bodyPr>
            <a:lstStyle/>
            <a:p>
              <a:r>
                <a:rPr kumimoji="1" lang="en-US" altLang="ja-JP" b="1" dirty="0">
                  <a:solidFill>
                    <a:schemeClr val="bg1"/>
                  </a:solidFill>
                </a:rPr>
                <a:t>TOP</a:t>
              </a:r>
              <a:r>
                <a:rPr kumimoji="1" lang="ja-JP" altLang="en-US" b="1" dirty="0">
                  <a:solidFill>
                    <a:schemeClr val="bg1"/>
                  </a:solidFill>
                </a:rPr>
                <a:t>画面</a:t>
              </a:r>
            </a:p>
          </p:txBody>
        </p:sp>
      </p:grpSp>
      <p:grpSp>
        <p:nvGrpSpPr>
          <p:cNvPr id="43" name="グループ化 42"/>
          <p:cNvGrpSpPr/>
          <p:nvPr/>
        </p:nvGrpSpPr>
        <p:grpSpPr>
          <a:xfrm>
            <a:off x="4742275" y="1599642"/>
            <a:ext cx="4643571" cy="3197779"/>
            <a:chOff x="863588" y="1884638"/>
            <a:chExt cx="4221006" cy="2919361"/>
          </a:xfrm>
        </p:grpSpPr>
        <p:sp>
          <p:nvSpPr>
            <p:cNvPr id="44"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5" name="object 11"/>
            <p:cNvSpPr/>
            <p:nvPr/>
          </p:nvSpPr>
          <p:spPr>
            <a:xfrm>
              <a:off x="863588" y="1884638"/>
              <a:ext cx="3454767" cy="50253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6" name="object 6"/>
            <p:cNvSpPr txBox="1"/>
            <p:nvPr/>
          </p:nvSpPr>
          <p:spPr>
            <a:xfrm>
              <a:off x="1555444" y="2012936"/>
              <a:ext cx="3529150" cy="37711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フレックス</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シフト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変形労働制等</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複雑な勤務形態にも対応</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7" name="テキスト ボックス 46"/>
            <p:cNvSpPr txBox="1"/>
            <p:nvPr/>
          </p:nvSpPr>
          <p:spPr>
            <a:xfrm>
              <a:off x="863588" y="2001845"/>
              <a:ext cx="2040763" cy="399294"/>
            </a:xfrm>
            <a:prstGeom prst="rect">
              <a:avLst/>
            </a:prstGeom>
            <a:noFill/>
          </p:spPr>
          <p:txBody>
            <a:bodyPr wrap="square" rtlCol="0">
              <a:spAutoFit/>
            </a:bodyPr>
            <a:lstStyle/>
            <a:p>
              <a:r>
                <a:rPr kumimoji="1" lang="ja-JP" altLang="en-US" b="1" dirty="0">
                  <a:solidFill>
                    <a:schemeClr val="bg1"/>
                  </a:solidFill>
                </a:rPr>
                <a:t>勤務実績</a:t>
              </a:r>
              <a:r>
                <a:rPr kumimoji="1" lang="en-US" altLang="ja-JP" b="1" dirty="0">
                  <a:solidFill>
                    <a:schemeClr val="bg1"/>
                  </a:solidFill>
                </a:rPr>
                <a:t>/</a:t>
              </a:r>
              <a:r>
                <a:rPr kumimoji="1" lang="ja-JP" altLang="en-US" b="1" dirty="0">
                  <a:solidFill>
                    <a:schemeClr val="bg1"/>
                  </a:solidFill>
                </a:rPr>
                <a:t>集計</a:t>
              </a:r>
            </a:p>
          </p:txBody>
        </p:sp>
      </p:grpSp>
      <p:sp>
        <p:nvSpPr>
          <p:cNvPr id="48" name="object 13"/>
          <p:cNvSpPr/>
          <p:nvPr/>
        </p:nvSpPr>
        <p:spPr>
          <a:xfrm>
            <a:off x="1328593" y="2224784"/>
            <a:ext cx="2052228" cy="2572637"/>
          </a:xfrm>
          <a:prstGeom prst="rect">
            <a:avLst/>
          </a:prstGeom>
          <a:blipFill>
            <a:blip r:embed="rId3" cstate="print"/>
            <a:stretch>
              <a:fillRect/>
            </a:stretch>
          </a:blipFill>
          <a:ln>
            <a:solidFill>
              <a:schemeClr val="accent4">
                <a:shade val="50000"/>
              </a:schemeClr>
            </a:solidFill>
          </a:ln>
        </p:spPr>
        <p:txBody>
          <a:bodyPr wrap="square" lIns="0" tIns="0" rIns="0" bIns="0" rtlCol="0"/>
          <a:lstStyle/>
          <a:p>
            <a:endParaRPr/>
          </a:p>
        </p:txBody>
      </p:sp>
      <p:grpSp>
        <p:nvGrpSpPr>
          <p:cNvPr id="49" name="グループ化 48"/>
          <p:cNvGrpSpPr/>
          <p:nvPr/>
        </p:nvGrpSpPr>
        <p:grpSpPr>
          <a:xfrm>
            <a:off x="3155978" y="2208557"/>
            <a:ext cx="288032" cy="318652"/>
            <a:chOff x="3530984" y="4047914"/>
            <a:chExt cx="645546" cy="704209"/>
          </a:xfrm>
        </p:grpSpPr>
        <p:sp>
          <p:nvSpPr>
            <p:cNvPr id="50" name="円形吹き出し 49"/>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1" name="グループ化 50"/>
            <p:cNvGrpSpPr/>
            <p:nvPr/>
          </p:nvGrpSpPr>
          <p:grpSpPr>
            <a:xfrm>
              <a:off x="3668470" y="4210122"/>
              <a:ext cx="438150" cy="369888"/>
              <a:chOff x="5721350" y="5934075"/>
              <a:chExt cx="438150" cy="369888"/>
            </a:xfrm>
          </p:grpSpPr>
          <p:sp>
            <p:nvSpPr>
              <p:cNvPr id="5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4" name="グループ化 53"/>
          <p:cNvGrpSpPr/>
          <p:nvPr/>
        </p:nvGrpSpPr>
        <p:grpSpPr>
          <a:xfrm>
            <a:off x="2517588" y="2824107"/>
            <a:ext cx="288032" cy="318652"/>
            <a:chOff x="3530984" y="4047914"/>
            <a:chExt cx="645546" cy="704209"/>
          </a:xfrm>
        </p:grpSpPr>
        <p:sp>
          <p:nvSpPr>
            <p:cNvPr id="55" name="円形吹き出し 54"/>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6" name="グループ化 55"/>
            <p:cNvGrpSpPr/>
            <p:nvPr/>
          </p:nvGrpSpPr>
          <p:grpSpPr>
            <a:xfrm>
              <a:off x="3668470" y="4210122"/>
              <a:ext cx="438150" cy="369888"/>
              <a:chOff x="5721350" y="5934075"/>
              <a:chExt cx="438150" cy="369888"/>
            </a:xfrm>
          </p:grpSpPr>
          <p:sp>
            <p:nvSpPr>
              <p:cNvPr id="5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9" name="グループ化 58"/>
          <p:cNvGrpSpPr/>
          <p:nvPr/>
        </p:nvGrpSpPr>
        <p:grpSpPr>
          <a:xfrm>
            <a:off x="3115761" y="3484647"/>
            <a:ext cx="288032" cy="318652"/>
            <a:chOff x="3530984" y="4047914"/>
            <a:chExt cx="645546" cy="704209"/>
          </a:xfrm>
        </p:grpSpPr>
        <p:sp>
          <p:nvSpPr>
            <p:cNvPr id="60" name="円形吹き出し 59"/>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1" name="グループ化 60"/>
            <p:cNvGrpSpPr/>
            <p:nvPr/>
          </p:nvGrpSpPr>
          <p:grpSpPr>
            <a:xfrm>
              <a:off x="3668470" y="4210122"/>
              <a:ext cx="438150" cy="369888"/>
              <a:chOff x="5721350" y="5934075"/>
              <a:chExt cx="438150" cy="369888"/>
            </a:xfrm>
          </p:grpSpPr>
          <p:sp>
            <p:nvSpPr>
              <p:cNvPr id="6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64" name="グループ化 63"/>
          <p:cNvGrpSpPr/>
          <p:nvPr/>
        </p:nvGrpSpPr>
        <p:grpSpPr>
          <a:xfrm>
            <a:off x="1547664" y="3903899"/>
            <a:ext cx="288032" cy="318652"/>
            <a:chOff x="3530984" y="4047914"/>
            <a:chExt cx="645546" cy="704209"/>
          </a:xfrm>
        </p:grpSpPr>
        <p:sp>
          <p:nvSpPr>
            <p:cNvPr id="65" name="円形吹き出し 64"/>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6" name="グループ化 65"/>
            <p:cNvGrpSpPr/>
            <p:nvPr/>
          </p:nvGrpSpPr>
          <p:grpSpPr>
            <a:xfrm>
              <a:off x="3668470" y="4210122"/>
              <a:ext cx="438150" cy="369888"/>
              <a:chOff x="5721350" y="5934075"/>
              <a:chExt cx="438150" cy="369888"/>
            </a:xfrm>
          </p:grpSpPr>
          <p:sp>
            <p:nvSpPr>
              <p:cNvPr id="6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71" name="図 70"/>
          <p:cNvPicPr>
            <a:picLocks noChangeAspect="1"/>
          </p:cNvPicPr>
          <p:nvPr/>
        </p:nvPicPr>
        <p:blipFill>
          <a:blip r:embed="rId4"/>
          <a:stretch>
            <a:fillRect/>
          </a:stretch>
        </p:blipFill>
        <p:spPr>
          <a:xfrm>
            <a:off x="4894237" y="4248505"/>
            <a:ext cx="3532164" cy="555971"/>
          </a:xfrm>
          <a:prstGeom prst="rect">
            <a:avLst/>
          </a:prstGeom>
        </p:spPr>
      </p:pic>
      <p:pic>
        <p:nvPicPr>
          <p:cNvPr id="74" name="図 73"/>
          <p:cNvPicPr>
            <a:picLocks noChangeAspect="1"/>
          </p:cNvPicPr>
          <p:nvPr/>
        </p:nvPicPr>
        <p:blipFill rotWithShape="1">
          <a:blip r:embed="rId5"/>
          <a:srcRect l="1" t="20640" r="11023" b="42980"/>
          <a:stretch/>
        </p:blipFill>
        <p:spPr>
          <a:xfrm>
            <a:off x="4806728" y="2230675"/>
            <a:ext cx="2053426" cy="930458"/>
          </a:xfrm>
          <a:prstGeom prst="rect">
            <a:avLst/>
          </a:prstGeom>
          <a:ln>
            <a:solidFill>
              <a:schemeClr val="bg1">
                <a:lumMod val="65000"/>
              </a:schemeClr>
            </a:solidFill>
          </a:ln>
        </p:spPr>
      </p:pic>
      <p:sp>
        <p:nvSpPr>
          <p:cNvPr id="72" name="角丸四角形吹き出し 71"/>
          <p:cNvSpPr/>
          <p:nvPr/>
        </p:nvSpPr>
        <p:spPr>
          <a:xfrm>
            <a:off x="6925758" y="2389779"/>
            <a:ext cx="1512081" cy="675100"/>
          </a:xfrm>
          <a:prstGeom prst="wedgeRoundRectCallout">
            <a:avLst>
              <a:gd name="adj1" fmla="val -65240"/>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00" dirty="0">
                <a:solidFill>
                  <a:schemeClr val="tx1"/>
                </a:solidFill>
              </a:rPr>
              <a:t>勤務区分により遅早退を</a:t>
            </a:r>
            <a:endParaRPr lang="en-US" altLang="ja-JP" sz="800" dirty="0">
              <a:solidFill>
                <a:schemeClr val="tx1"/>
              </a:solidFill>
            </a:endParaRPr>
          </a:p>
          <a:p>
            <a:pPr algn="ctr"/>
            <a:r>
              <a:rPr lang="ja-JP" altLang="en-US" sz="800" dirty="0">
                <a:solidFill>
                  <a:schemeClr val="tx1"/>
                </a:solidFill>
              </a:rPr>
              <a:t>自動判別</a:t>
            </a:r>
            <a:endParaRPr lang="en-US" altLang="ja-JP" sz="800" dirty="0">
              <a:solidFill>
                <a:schemeClr val="tx1"/>
              </a:solidFill>
            </a:endParaRPr>
          </a:p>
          <a:p>
            <a:pPr algn="ctr"/>
            <a:r>
              <a:rPr kumimoji="1" lang="ja-JP" altLang="en-US" sz="800" dirty="0">
                <a:solidFill>
                  <a:schemeClr val="tx1"/>
                </a:solidFill>
              </a:rPr>
              <a:t>未入力</a:t>
            </a:r>
            <a:r>
              <a:rPr kumimoji="1" lang="en-US" altLang="ja-JP" sz="800" dirty="0">
                <a:solidFill>
                  <a:schemeClr val="tx1"/>
                </a:solidFill>
              </a:rPr>
              <a:t>/</a:t>
            </a:r>
            <a:r>
              <a:rPr kumimoji="1" lang="ja-JP" altLang="en-US" sz="800" dirty="0">
                <a:solidFill>
                  <a:schemeClr val="tx1"/>
                </a:solidFill>
              </a:rPr>
              <a:t>エラーは色変化で分かりやすい</a:t>
            </a:r>
            <a:endParaRPr kumimoji="1" lang="en-US" altLang="ja-JP" sz="800" dirty="0">
              <a:solidFill>
                <a:schemeClr val="tx1"/>
              </a:solidFill>
            </a:endParaRPr>
          </a:p>
        </p:txBody>
      </p:sp>
      <p:grpSp>
        <p:nvGrpSpPr>
          <p:cNvPr id="10" name="グループ化 9"/>
          <p:cNvGrpSpPr/>
          <p:nvPr/>
        </p:nvGrpSpPr>
        <p:grpSpPr>
          <a:xfrm>
            <a:off x="6242607" y="3319159"/>
            <a:ext cx="2210493" cy="812519"/>
            <a:chOff x="1367645" y="2634929"/>
            <a:chExt cx="5688632" cy="2016229"/>
          </a:xfrm>
        </p:grpSpPr>
        <p:pic>
          <p:nvPicPr>
            <p:cNvPr id="7" name="図 6"/>
            <p:cNvPicPr>
              <a:picLocks noChangeAspect="1"/>
            </p:cNvPicPr>
            <p:nvPr/>
          </p:nvPicPr>
          <p:blipFill>
            <a:blip r:embed="rId6"/>
            <a:stretch>
              <a:fillRect/>
            </a:stretch>
          </p:blipFill>
          <p:spPr>
            <a:xfrm>
              <a:off x="1367645" y="2634929"/>
              <a:ext cx="5688632" cy="1723828"/>
            </a:xfrm>
            <a:prstGeom prst="rect">
              <a:avLst/>
            </a:prstGeom>
            <a:ln>
              <a:solidFill>
                <a:schemeClr val="accent4">
                  <a:shade val="50000"/>
                </a:schemeClr>
              </a:solidFill>
            </a:ln>
          </p:spPr>
        </p:pic>
        <p:pic>
          <p:nvPicPr>
            <p:cNvPr id="8" name="図 7"/>
            <p:cNvPicPr>
              <a:picLocks noChangeAspect="1"/>
            </p:cNvPicPr>
            <p:nvPr/>
          </p:nvPicPr>
          <p:blipFill rotWithShape="1">
            <a:blip r:embed="rId7"/>
            <a:srcRect l="-1" t="-7754" r="1359"/>
            <a:stretch/>
          </p:blipFill>
          <p:spPr>
            <a:xfrm>
              <a:off x="1367645" y="4335946"/>
              <a:ext cx="5688631" cy="315212"/>
            </a:xfrm>
            <a:prstGeom prst="rect">
              <a:avLst/>
            </a:prstGeom>
            <a:ln>
              <a:solidFill>
                <a:schemeClr val="accent4">
                  <a:shade val="50000"/>
                </a:schemeClr>
              </a:solidFill>
            </a:ln>
          </p:spPr>
        </p:pic>
      </p:grpSp>
      <p:sp>
        <p:nvSpPr>
          <p:cNvPr id="73" name="角丸四角形吹き出し 72"/>
          <p:cNvSpPr/>
          <p:nvPr/>
        </p:nvSpPr>
        <p:spPr>
          <a:xfrm>
            <a:off x="4842735" y="3488090"/>
            <a:ext cx="1299412" cy="557885"/>
          </a:xfrm>
          <a:prstGeom prst="wedgeRoundRectCallout">
            <a:avLst>
              <a:gd name="adj1" fmla="val 68887"/>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承認権限を所有する</a:t>
            </a:r>
            <a:endParaRPr kumimoji="1" lang="en-US" altLang="ja-JP" sz="800" dirty="0">
              <a:solidFill>
                <a:schemeClr val="tx1"/>
              </a:solidFill>
            </a:endParaRPr>
          </a:p>
          <a:p>
            <a:pPr algn="ctr"/>
            <a:r>
              <a:rPr kumimoji="1" lang="ja-JP" altLang="en-US" sz="800" dirty="0">
                <a:solidFill>
                  <a:schemeClr val="tx1"/>
                </a:solidFill>
              </a:rPr>
              <a:t>ユーザーを表示</a:t>
            </a:r>
            <a:endParaRPr kumimoji="1" lang="en-US" altLang="ja-JP" sz="800" dirty="0">
              <a:solidFill>
                <a:schemeClr val="tx1"/>
              </a:solidFill>
            </a:endParaRPr>
          </a:p>
          <a:p>
            <a:pPr algn="ctr"/>
            <a:r>
              <a:rPr kumimoji="1" lang="ja-JP" altLang="en-US" sz="800" dirty="0">
                <a:solidFill>
                  <a:schemeClr val="tx1"/>
                </a:solidFill>
              </a:rPr>
              <a:t>月次一括承認も可能</a:t>
            </a:r>
            <a:endParaRPr kumimoji="1" lang="en-US" altLang="ja-JP" sz="800" dirty="0">
              <a:solidFill>
                <a:schemeClr val="tx1"/>
              </a:solidFill>
            </a:endParaRPr>
          </a:p>
        </p:txBody>
      </p:sp>
    </p:spTree>
    <p:extLst>
      <p:ext uri="{BB962C8B-B14F-4D97-AF65-F5344CB8AC3E}">
        <p14:creationId xmlns:p14="http://schemas.microsoft.com/office/powerpoint/2010/main" val="2478514048"/>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4853</Words>
  <Application>Microsoft Office PowerPoint</Application>
  <PresentationFormat>画面に合わせる (16:9)</PresentationFormat>
  <Paragraphs>902</Paragraphs>
  <Slides>47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Arial Unicode MS</vt:lpstr>
      <vt:lpstr>HGP創英角ｺﾞｼｯｸUB</vt:lpstr>
      <vt:lpstr>ＭＳ Ｐゴシック</vt:lpstr>
      <vt:lpstr>メイリオ</vt:lpstr>
      <vt:lpstr>游ゴシック</vt:lpstr>
      <vt:lpstr>游ゴシック Medium</vt:lpstr>
      <vt:lpstr>Arial</vt:lpstr>
      <vt:lpstr>Calibri</vt:lpstr>
      <vt:lpstr>Segoe UI</vt:lpstr>
      <vt:lpstr>Wingdings</vt:lpstr>
      <vt:lpstr>Office ​​テーマ</vt:lpstr>
      <vt:lpstr>SuperStream-NX 勤怠管理 ご紹介補足資料</vt:lpstr>
      <vt:lpstr>PowerPoint プレゼンテーション</vt:lpstr>
      <vt:lpstr>01 システムフロー</vt:lpstr>
      <vt:lpstr>人事給与ソリューション関連図（月次）</vt:lpstr>
      <vt:lpstr>勤怠管理システムフロー</vt:lpstr>
      <vt:lpstr>02 製品特長</vt:lpstr>
      <vt:lpstr>勤怠管理</vt:lpstr>
      <vt:lpstr>勤怠管理の特長 </vt:lpstr>
      <vt:lpstr>勤怠管理の特長</vt:lpstr>
      <vt:lpstr>勤怠管理の特長</vt:lpstr>
      <vt:lpstr>勤怠管理の特長</vt:lpstr>
      <vt:lpstr>03 機能詳細</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04 NX給与システムとの連携について</vt:lpstr>
      <vt:lpstr>SuperStream-NX人事給与管理との連携</vt:lpstr>
      <vt:lpstr>データ連携機能①</vt:lpstr>
      <vt:lpstr>データ連携機能②</vt:lpstr>
      <vt:lpstr>データ連携方法③　</vt:lpstr>
      <vt:lpstr>05 データ連携について</vt:lpstr>
      <vt:lpstr>勤怠管理</vt:lpstr>
      <vt:lpstr>勤怠管理</vt:lpstr>
      <vt:lpstr>勤怠管理</vt:lpstr>
      <vt:lpstr>勤怠管理</vt:lpstr>
      <vt:lpstr>06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2026-04-24T04:42:30Z</dcterms:created>
  <dcterms:modified xsi:type="dcterms:W3CDTF">2026-04-24T04:42:44Z</dcterms:modified>
</cp:coreProperties>
</file>