
<file path=[Content_Types].xml><?xml version="1.0" encoding="utf-8"?>
<Types xmlns="http://schemas.openxmlformats.org/package/2006/content-types">
  <Default Extension="emf" ContentType="image/x-emf"/>
  <Default Extension="jpeg" ContentType="image/jpeg"/>
  <Default Extension="jpg" ContentType="image/jp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1"/>
  </p:sldMasterIdLst>
  <p:notesMasterIdLst>
    <p:notesMasterId r:id="rId49"/>
  </p:notesMasterIdLst>
  <p:handoutMasterIdLst>
    <p:handoutMasterId r:id="rId50"/>
  </p:handoutMasterIdLst>
  <p:sldIdLst>
    <p:sldId id="287" r:id="rId2"/>
    <p:sldId id="288" r:id="rId3"/>
    <p:sldId id="290" r:id="rId4"/>
    <p:sldId id="332" r:id="rId5"/>
    <p:sldId id="292" r:id="rId6"/>
    <p:sldId id="324" r:id="rId7"/>
    <p:sldId id="318" r:id="rId8"/>
    <p:sldId id="319" r:id="rId9"/>
    <p:sldId id="320" r:id="rId10"/>
    <p:sldId id="321" r:id="rId11"/>
    <p:sldId id="322" r:id="rId12"/>
    <p:sldId id="289" r:id="rId13"/>
    <p:sldId id="293" r:id="rId14"/>
    <p:sldId id="294" r:id="rId15"/>
    <p:sldId id="581" r:id="rId16"/>
    <p:sldId id="296" r:id="rId17"/>
    <p:sldId id="342" r:id="rId18"/>
    <p:sldId id="298" r:id="rId19"/>
    <p:sldId id="299" r:id="rId20"/>
    <p:sldId id="300" r:id="rId21"/>
    <p:sldId id="301" r:id="rId22"/>
    <p:sldId id="302" r:id="rId23"/>
    <p:sldId id="303" r:id="rId24"/>
    <p:sldId id="304" r:id="rId25"/>
    <p:sldId id="305" r:id="rId26"/>
    <p:sldId id="306" r:id="rId27"/>
    <p:sldId id="307" r:id="rId28"/>
    <p:sldId id="308" r:id="rId29"/>
    <p:sldId id="309" r:id="rId30"/>
    <p:sldId id="310" r:id="rId31"/>
    <p:sldId id="311" r:id="rId32"/>
    <p:sldId id="312" r:id="rId33"/>
    <p:sldId id="313" r:id="rId34"/>
    <p:sldId id="314" r:id="rId35"/>
    <p:sldId id="335" r:id="rId36"/>
    <p:sldId id="340" r:id="rId37"/>
    <p:sldId id="337" r:id="rId38"/>
    <p:sldId id="338" r:id="rId39"/>
    <p:sldId id="339" r:id="rId40"/>
    <p:sldId id="327" r:id="rId41"/>
    <p:sldId id="328" r:id="rId42"/>
    <p:sldId id="583" r:id="rId43"/>
    <p:sldId id="330" r:id="rId44"/>
    <p:sldId id="331" r:id="rId45"/>
    <p:sldId id="316" r:id="rId46"/>
    <p:sldId id="574" r:id="rId47"/>
    <p:sldId id="582" r:id="rId48"/>
  </p:sldIdLst>
  <p:sldSz cx="9144000" cy="5143500" type="screen16x9"/>
  <p:notesSz cx="6794500" cy="99187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E5500"/>
    <a:srgbClr val="FFFFFF"/>
    <a:srgbClr val="E23F00"/>
    <a:srgbClr val="F18F6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2B122DE-593C-4056-A966-09D06512E1F5}" v="1" dt="2026-05-26T06:29:31.15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1592" autoAdjust="0"/>
    <p:restoredTop sz="96391" autoAdjust="0"/>
  </p:normalViewPr>
  <p:slideViewPr>
    <p:cSldViewPr>
      <p:cViewPr varScale="1">
        <p:scale>
          <a:sx n="136" d="100"/>
          <a:sy n="136" d="100"/>
        </p:scale>
        <p:origin x="1044" y="114"/>
      </p:cViewPr>
      <p:guideLst/>
    </p:cSldViewPr>
  </p:slideViewPr>
  <p:notesTextViewPr>
    <p:cViewPr>
      <p:scale>
        <a:sx n="1" d="1"/>
        <a:sy n="1" d="1"/>
      </p:scale>
      <p:origin x="0" y="0"/>
    </p:cViewPr>
  </p:notesTextViewPr>
  <p:notesViewPr>
    <p:cSldViewPr>
      <p:cViewPr varScale="1">
        <p:scale>
          <a:sx n="76" d="100"/>
          <a:sy n="76" d="100"/>
        </p:scale>
        <p:origin x="4090" y="53"/>
      </p:cViewPr>
      <p:guideLst/>
    </p:cSldViewPr>
  </p:notesViewPr>
  <p:gridSpacing cx="36004" cy="36004"/>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handoutMaster" Target="handoutMasters/handoutMaster1.xml"/><Relationship Id="rId55" Type="http://schemas.microsoft.com/office/2015/10/relationships/revisionInfo" Target="revisionInfo.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notesMaster" Target="notesMasters/notesMaster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7387CEB-ADA9-485A-9249-F64C91EACCE4}" type="doc">
      <dgm:prSet loTypeId="urn:microsoft.com/office/officeart/2005/8/layout/hChevron3" loCatId="process" qsTypeId="urn:microsoft.com/office/officeart/2005/8/quickstyle/simple1" qsCatId="simple" csTypeId="urn:microsoft.com/office/officeart/2005/8/colors/accent1_2" csCatId="accent1" phldr="1"/>
      <dgm:spPr/>
    </dgm:pt>
    <dgm:pt modelId="{6E61F770-B3D6-44BB-BEE8-C7CD6EACFF6E}">
      <dgm:prSet phldrT="[テキスト]" custT="1"/>
      <dgm:spPr>
        <a:xfrm>
          <a:off x="953" y="510167"/>
          <a:ext cx="833449" cy="333379"/>
        </a:xfrm>
        <a:prstGeom prst="homePlate">
          <a:avLst/>
        </a:prstGeom>
        <a:solidFill>
          <a:srgbClr val="EE5500">
            <a:lumMod val="50000"/>
          </a:srgbClr>
        </a:solidFill>
        <a:ln w="25400" cap="flat" cmpd="sng" algn="ctr">
          <a:solidFill>
            <a:sysClr val="window" lastClr="FFFFFF">
              <a:hueOff val="0"/>
              <a:satOff val="0"/>
              <a:lumOff val="0"/>
              <a:alphaOff val="0"/>
            </a:sysClr>
          </a:solidFill>
          <a:prstDash val="solid"/>
        </a:ln>
        <a:effectLst/>
      </dgm:spPr>
      <dgm:t>
        <a:bodyPr/>
        <a:lstStyle/>
        <a:p>
          <a:r>
            <a:rPr kumimoji="1" lang="ja-JP" altLang="en-US" sz="900" b="1" dirty="0">
              <a:solidFill>
                <a:sysClr val="window" lastClr="FFFFFF"/>
              </a:solidFill>
              <a:latin typeface="メイリオ"/>
              <a:ea typeface="メイリオ"/>
              <a:cs typeface="+mn-cs"/>
            </a:rPr>
            <a:t>過去</a:t>
          </a:r>
        </a:p>
      </dgm:t>
    </dgm:pt>
    <dgm:pt modelId="{8C8788BC-4F1F-4D84-AB65-23D872CA47A8}" type="parTrans" cxnId="{3DC400CC-DDC4-414F-B0DE-7173DB79C52F}">
      <dgm:prSet/>
      <dgm:spPr/>
      <dgm:t>
        <a:bodyPr/>
        <a:lstStyle/>
        <a:p>
          <a:endParaRPr kumimoji="1" lang="ja-JP" altLang="en-US"/>
        </a:p>
      </dgm:t>
    </dgm:pt>
    <dgm:pt modelId="{AB1BB652-37D5-4480-ACC9-F22F9D620FC9}" type="sibTrans" cxnId="{3DC400CC-DDC4-414F-B0DE-7173DB79C52F}">
      <dgm:prSet/>
      <dgm:spPr/>
      <dgm:t>
        <a:bodyPr/>
        <a:lstStyle/>
        <a:p>
          <a:endParaRPr kumimoji="1" lang="ja-JP" altLang="en-US"/>
        </a:p>
      </dgm:t>
    </dgm:pt>
    <dgm:pt modelId="{BAF08942-6F10-453F-9531-48B6BEF326FA}">
      <dgm:prSet phldrT="[テキスト]" custT="1"/>
      <dgm:spPr>
        <a:xfrm>
          <a:off x="667713" y="510167"/>
          <a:ext cx="833449" cy="333379"/>
        </a:xfrm>
        <a:prstGeom prst="chevron">
          <a:avLst/>
        </a:prstGeom>
        <a:solidFill>
          <a:srgbClr val="EE5500">
            <a:lumMod val="75000"/>
          </a:srgbClr>
        </a:solidFill>
        <a:ln w="25400" cap="flat" cmpd="sng" algn="ctr">
          <a:solidFill>
            <a:sysClr val="window" lastClr="FFFFFF">
              <a:hueOff val="0"/>
              <a:satOff val="0"/>
              <a:lumOff val="0"/>
              <a:alphaOff val="0"/>
            </a:sysClr>
          </a:solidFill>
          <a:prstDash val="solid"/>
        </a:ln>
        <a:effectLst/>
      </dgm:spPr>
      <dgm:t>
        <a:bodyPr/>
        <a:lstStyle/>
        <a:p>
          <a:r>
            <a:rPr kumimoji="1" lang="ja-JP" altLang="en-US" sz="900" b="1" dirty="0">
              <a:solidFill>
                <a:sysClr val="window" lastClr="FFFFFF"/>
              </a:solidFill>
              <a:latin typeface="メイリオ"/>
              <a:ea typeface="メイリオ"/>
              <a:cs typeface="+mn-cs"/>
            </a:rPr>
            <a:t>現在</a:t>
          </a:r>
        </a:p>
      </dgm:t>
    </dgm:pt>
    <dgm:pt modelId="{D1C3EA5A-91A0-4029-A0F8-58290684329F}" type="parTrans" cxnId="{5CC6F817-9252-4535-B6D2-22C0F820B83A}">
      <dgm:prSet/>
      <dgm:spPr/>
      <dgm:t>
        <a:bodyPr/>
        <a:lstStyle/>
        <a:p>
          <a:endParaRPr kumimoji="1" lang="ja-JP" altLang="en-US"/>
        </a:p>
      </dgm:t>
    </dgm:pt>
    <dgm:pt modelId="{CDDC3F48-10A6-4D6E-BC08-34C8A5FFEAF7}" type="sibTrans" cxnId="{5CC6F817-9252-4535-B6D2-22C0F820B83A}">
      <dgm:prSet/>
      <dgm:spPr/>
      <dgm:t>
        <a:bodyPr/>
        <a:lstStyle/>
        <a:p>
          <a:endParaRPr kumimoji="1" lang="ja-JP" altLang="en-US"/>
        </a:p>
      </dgm:t>
    </dgm:pt>
    <dgm:pt modelId="{38CEC643-4DC5-4ADE-A59A-59ADEFF77B9C}">
      <dgm:prSet phldrT="[テキスト]" custT="1"/>
      <dgm:spPr>
        <a:xfrm>
          <a:off x="1325925" y="500372"/>
          <a:ext cx="833449" cy="333379"/>
        </a:xfrm>
        <a:prstGeom prst="chevron">
          <a:avLst/>
        </a:prstGeom>
        <a:solidFill>
          <a:srgbClr val="EE5500">
            <a:lumMod val="60000"/>
            <a:lumOff val="40000"/>
          </a:srgbClr>
        </a:solidFill>
        <a:ln w="25400" cap="flat" cmpd="sng" algn="ctr">
          <a:solidFill>
            <a:sysClr val="window" lastClr="FFFFFF">
              <a:hueOff val="0"/>
              <a:satOff val="0"/>
              <a:lumOff val="0"/>
              <a:alphaOff val="0"/>
            </a:sysClr>
          </a:solidFill>
          <a:prstDash val="solid"/>
        </a:ln>
        <a:effectLst/>
      </dgm:spPr>
      <dgm:t>
        <a:bodyPr/>
        <a:lstStyle/>
        <a:p>
          <a:r>
            <a:rPr kumimoji="1" lang="ja-JP" altLang="en-US" sz="900" b="1" dirty="0">
              <a:solidFill>
                <a:sysClr val="window" lastClr="FFFFFF"/>
              </a:solidFill>
              <a:latin typeface="メイリオ"/>
              <a:ea typeface="メイリオ"/>
              <a:cs typeface="+mn-cs"/>
            </a:rPr>
            <a:t>未来</a:t>
          </a:r>
        </a:p>
      </dgm:t>
    </dgm:pt>
    <dgm:pt modelId="{FE1A3763-FC95-4631-97F7-D4F72B2D85CA}" type="parTrans" cxnId="{0D170CBF-A3E4-480B-A925-95F2F7FC42A0}">
      <dgm:prSet/>
      <dgm:spPr/>
      <dgm:t>
        <a:bodyPr/>
        <a:lstStyle/>
        <a:p>
          <a:endParaRPr kumimoji="1" lang="ja-JP" altLang="en-US"/>
        </a:p>
      </dgm:t>
    </dgm:pt>
    <dgm:pt modelId="{B6E6ED3E-DC82-42E2-809D-E8DFAC8C155F}" type="sibTrans" cxnId="{0D170CBF-A3E4-480B-A925-95F2F7FC42A0}">
      <dgm:prSet/>
      <dgm:spPr/>
      <dgm:t>
        <a:bodyPr/>
        <a:lstStyle/>
        <a:p>
          <a:endParaRPr kumimoji="1" lang="ja-JP" altLang="en-US"/>
        </a:p>
      </dgm:t>
    </dgm:pt>
    <dgm:pt modelId="{865ECF2B-2FC8-45E3-A0C4-D3E66645BDD6}" type="pres">
      <dgm:prSet presAssocID="{97387CEB-ADA9-485A-9249-F64C91EACCE4}" presName="Name0" presStyleCnt="0">
        <dgm:presLayoutVars>
          <dgm:dir/>
          <dgm:resizeHandles val="exact"/>
        </dgm:presLayoutVars>
      </dgm:prSet>
      <dgm:spPr/>
    </dgm:pt>
    <dgm:pt modelId="{092ECF0F-D756-4F91-942B-67127D4539F3}" type="pres">
      <dgm:prSet presAssocID="{6E61F770-B3D6-44BB-BEE8-C7CD6EACFF6E}" presName="parTxOnly" presStyleLbl="node1" presStyleIdx="0" presStyleCnt="3" custScaleY="68253">
        <dgm:presLayoutVars>
          <dgm:bulletEnabled val="1"/>
        </dgm:presLayoutVars>
      </dgm:prSet>
      <dgm:spPr/>
    </dgm:pt>
    <dgm:pt modelId="{59BBBE23-8BD3-4E88-9872-095CE7E709DF}" type="pres">
      <dgm:prSet presAssocID="{AB1BB652-37D5-4480-ACC9-F22F9D620FC9}" presName="parSpace" presStyleCnt="0"/>
      <dgm:spPr/>
    </dgm:pt>
    <dgm:pt modelId="{5DE8F904-898A-417A-A3BB-2551054E971F}" type="pres">
      <dgm:prSet presAssocID="{BAF08942-6F10-453F-9531-48B6BEF326FA}" presName="parTxOnly" presStyleLbl="node1" presStyleIdx="1" presStyleCnt="3" custScaleY="68253">
        <dgm:presLayoutVars>
          <dgm:bulletEnabled val="1"/>
        </dgm:presLayoutVars>
      </dgm:prSet>
      <dgm:spPr/>
    </dgm:pt>
    <dgm:pt modelId="{1293C893-F2FD-4D4C-9008-60AEC6AF3F62}" type="pres">
      <dgm:prSet presAssocID="{CDDC3F48-10A6-4D6E-BC08-34C8A5FFEAF7}" presName="parSpace" presStyleCnt="0"/>
      <dgm:spPr/>
    </dgm:pt>
    <dgm:pt modelId="{B5557085-A4FD-43A0-B958-92858FDBDF9A}" type="pres">
      <dgm:prSet presAssocID="{38CEC643-4DC5-4ADE-A59A-59ADEFF77B9C}" presName="parTxOnly" presStyleLbl="node1" presStyleIdx="2" presStyleCnt="3" custScaleY="68253" custLinFactNeighborX="-11423" custLinFactNeighborY="493">
        <dgm:presLayoutVars>
          <dgm:bulletEnabled val="1"/>
        </dgm:presLayoutVars>
      </dgm:prSet>
      <dgm:spPr/>
    </dgm:pt>
  </dgm:ptLst>
  <dgm:cxnLst>
    <dgm:cxn modelId="{6C200314-FC20-431C-A549-3CA07EF0FB6D}" type="presOf" srcId="{6E61F770-B3D6-44BB-BEE8-C7CD6EACFF6E}" destId="{092ECF0F-D756-4F91-942B-67127D4539F3}" srcOrd="0" destOrd="0" presId="urn:microsoft.com/office/officeart/2005/8/layout/hChevron3"/>
    <dgm:cxn modelId="{5CC6F817-9252-4535-B6D2-22C0F820B83A}" srcId="{97387CEB-ADA9-485A-9249-F64C91EACCE4}" destId="{BAF08942-6F10-453F-9531-48B6BEF326FA}" srcOrd="1" destOrd="0" parTransId="{D1C3EA5A-91A0-4029-A0F8-58290684329F}" sibTransId="{CDDC3F48-10A6-4D6E-BC08-34C8A5FFEAF7}"/>
    <dgm:cxn modelId="{A5F19F6E-FCA0-46B0-8DBB-F21440035929}" type="presOf" srcId="{97387CEB-ADA9-485A-9249-F64C91EACCE4}" destId="{865ECF2B-2FC8-45E3-A0C4-D3E66645BDD6}" srcOrd="0" destOrd="0" presId="urn:microsoft.com/office/officeart/2005/8/layout/hChevron3"/>
    <dgm:cxn modelId="{3E64058C-3C7F-44AB-A20C-48846BBC5013}" type="presOf" srcId="{38CEC643-4DC5-4ADE-A59A-59ADEFF77B9C}" destId="{B5557085-A4FD-43A0-B958-92858FDBDF9A}" srcOrd="0" destOrd="0" presId="urn:microsoft.com/office/officeart/2005/8/layout/hChevron3"/>
    <dgm:cxn modelId="{0D170CBF-A3E4-480B-A925-95F2F7FC42A0}" srcId="{97387CEB-ADA9-485A-9249-F64C91EACCE4}" destId="{38CEC643-4DC5-4ADE-A59A-59ADEFF77B9C}" srcOrd="2" destOrd="0" parTransId="{FE1A3763-FC95-4631-97F7-D4F72B2D85CA}" sibTransId="{B6E6ED3E-DC82-42E2-809D-E8DFAC8C155F}"/>
    <dgm:cxn modelId="{3DC400CC-DDC4-414F-B0DE-7173DB79C52F}" srcId="{97387CEB-ADA9-485A-9249-F64C91EACCE4}" destId="{6E61F770-B3D6-44BB-BEE8-C7CD6EACFF6E}" srcOrd="0" destOrd="0" parTransId="{8C8788BC-4F1F-4D84-AB65-23D872CA47A8}" sibTransId="{AB1BB652-37D5-4480-ACC9-F22F9D620FC9}"/>
    <dgm:cxn modelId="{7C6926E8-1FD3-4027-9869-8DD6A83FFF56}" type="presOf" srcId="{BAF08942-6F10-453F-9531-48B6BEF326FA}" destId="{5DE8F904-898A-417A-A3BB-2551054E971F}" srcOrd="0" destOrd="0" presId="urn:microsoft.com/office/officeart/2005/8/layout/hChevron3"/>
    <dgm:cxn modelId="{CD58607B-7286-408F-A327-B16806081DCF}" type="presParOf" srcId="{865ECF2B-2FC8-45E3-A0C4-D3E66645BDD6}" destId="{092ECF0F-D756-4F91-942B-67127D4539F3}" srcOrd="0" destOrd="0" presId="urn:microsoft.com/office/officeart/2005/8/layout/hChevron3"/>
    <dgm:cxn modelId="{522B0AA6-F32A-4C16-833D-75305E149C8C}" type="presParOf" srcId="{865ECF2B-2FC8-45E3-A0C4-D3E66645BDD6}" destId="{59BBBE23-8BD3-4E88-9872-095CE7E709DF}" srcOrd="1" destOrd="0" presId="urn:microsoft.com/office/officeart/2005/8/layout/hChevron3"/>
    <dgm:cxn modelId="{1E07134F-4743-4272-AD2C-17948145F7E5}" type="presParOf" srcId="{865ECF2B-2FC8-45E3-A0C4-D3E66645BDD6}" destId="{5DE8F904-898A-417A-A3BB-2551054E971F}" srcOrd="2" destOrd="0" presId="urn:microsoft.com/office/officeart/2005/8/layout/hChevron3"/>
    <dgm:cxn modelId="{2707372D-2A98-4E12-8C03-7A78C73F4563}" type="presParOf" srcId="{865ECF2B-2FC8-45E3-A0C4-D3E66645BDD6}" destId="{1293C893-F2FD-4D4C-9008-60AEC6AF3F62}" srcOrd="3" destOrd="0" presId="urn:microsoft.com/office/officeart/2005/8/layout/hChevron3"/>
    <dgm:cxn modelId="{FD8C0B9E-731A-4BB5-A9DE-04F6AB06ED9A}" type="presParOf" srcId="{865ECF2B-2FC8-45E3-A0C4-D3E66645BDD6}" destId="{B5557085-A4FD-43A0-B958-92858FDBDF9A}" srcOrd="4" destOrd="0" presId="urn:microsoft.com/office/officeart/2005/8/layout/hChevron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92ECF0F-D756-4F91-942B-67127D4539F3}">
      <dsp:nvSpPr>
        <dsp:cNvPr id="0" name=""/>
        <dsp:cNvSpPr/>
      </dsp:nvSpPr>
      <dsp:spPr>
        <a:xfrm>
          <a:off x="1027" y="184996"/>
          <a:ext cx="898722" cy="245361"/>
        </a:xfrm>
        <a:prstGeom prst="homePlate">
          <a:avLst/>
        </a:prstGeom>
        <a:solidFill>
          <a:srgbClr val="EE5500">
            <a:lumMod val="50000"/>
          </a:srgbClr>
        </a:solidFill>
        <a:ln w="25400" cap="flat"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8006" tIns="24003" rIns="12002" bIns="24003" numCol="1" spcCol="1270" anchor="ctr" anchorCtr="0">
          <a:noAutofit/>
        </a:bodyPr>
        <a:lstStyle/>
        <a:p>
          <a:pPr marL="0" lvl="0" indent="0" algn="ctr" defTabSz="400050">
            <a:lnSpc>
              <a:spcPct val="90000"/>
            </a:lnSpc>
            <a:spcBef>
              <a:spcPct val="0"/>
            </a:spcBef>
            <a:spcAft>
              <a:spcPct val="35000"/>
            </a:spcAft>
            <a:buNone/>
          </a:pPr>
          <a:r>
            <a:rPr kumimoji="1" lang="ja-JP" altLang="en-US" sz="900" b="1" kern="1200" dirty="0">
              <a:solidFill>
                <a:sysClr val="window" lastClr="FFFFFF"/>
              </a:solidFill>
              <a:latin typeface="メイリオ"/>
              <a:ea typeface="メイリオ"/>
              <a:cs typeface="+mn-cs"/>
            </a:rPr>
            <a:t>過去</a:t>
          </a:r>
        </a:p>
      </dsp:txBody>
      <dsp:txXfrm>
        <a:off x="1027" y="184996"/>
        <a:ext cx="837382" cy="245361"/>
      </dsp:txXfrm>
    </dsp:sp>
    <dsp:sp modelId="{5DE8F904-898A-417A-A3BB-2551054E971F}">
      <dsp:nvSpPr>
        <dsp:cNvPr id="0" name=""/>
        <dsp:cNvSpPr/>
      </dsp:nvSpPr>
      <dsp:spPr>
        <a:xfrm>
          <a:off x="720005" y="184996"/>
          <a:ext cx="898722" cy="245361"/>
        </a:xfrm>
        <a:prstGeom prst="chevron">
          <a:avLst/>
        </a:prstGeom>
        <a:solidFill>
          <a:srgbClr val="EE5500">
            <a:lumMod val="75000"/>
          </a:srgbClr>
        </a:solidFill>
        <a:ln w="25400" cap="flat"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6005" tIns="24003" rIns="12002" bIns="24003" numCol="1" spcCol="1270" anchor="ctr" anchorCtr="0">
          <a:noAutofit/>
        </a:bodyPr>
        <a:lstStyle/>
        <a:p>
          <a:pPr marL="0" lvl="0" indent="0" algn="ctr" defTabSz="400050">
            <a:lnSpc>
              <a:spcPct val="90000"/>
            </a:lnSpc>
            <a:spcBef>
              <a:spcPct val="0"/>
            </a:spcBef>
            <a:spcAft>
              <a:spcPct val="35000"/>
            </a:spcAft>
            <a:buNone/>
          </a:pPr>
          <a:r>
            <a:rPr kumimoji="1" lang="ja-JP" altLang="en-US" sz="900" b="1" kern="1200" dirty="0">
              <a:solidFill>
                <a:sysClr val="window" lastClr="FFFFFF"/>
              </a:solidFill>
              <a:latin typeface="メイリオ"/>
              <a:ea typeface="メイリオ"/>
              <a:cs typeface="+mn-cs"/>
            </a:rPr>
            <a:t>現在</a:t>
          </a:r>
        </a:p>
      </dsp:txBody>
      <dsp:txXfrm>
        <a:off x="842686" y="184996"/>
        <a:ext cx="653361" cy="245361"/>
      </dsp:txXfrm>
    </dsp:sp>
    <dsp:sp modelId="{B5557085-A4FD-43A0-B958-92858FDBDF9A}">
      <dsp:nvSpPr>
        <dsp:cNvPr id="0" name=""/>
        <dsp:cNvSpPr/>
      </dsp:nvSpPr>
      <dsp:spPr>
        <a:xfrm>
          <a:off x="1418450" y="186768"/>
          <a:ext cx="898722" cy="245361"/>
        </a:xfrm>
        <a:prstGeom prst="chevron">
          <a:avLst/>
        </a:prstGeom>
        <a:solidFill>
          <a:srgbClr val="EE5500">
            <a:lumMod val="60000"/>
            <a:lumOff val="40000"/>
          </a:srgbClr>
        </a:solidFill>
        <a:ln w="25400" cap="flat"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6005" tIns="24003" rIns="12002" bIns="24003" numCol="1" spcCol="1270" anchor="ctr" anchorCtr="0">
          <a:noAutofit/>
        </a:bodyPr>
        <a:lstStyle/>
        <a:p>
          <a:pPr marL="0" lvl="0" indent="0" algn="ctr" defTabSz="400050">
            <a:lnSpc>
              <a:spcPct val="90000"/>
            </a:lnSpc>
            <a:spcBef>
              <a:spcPct val="0"/>
            </a:spcBef>
            <a:spcAft>
              <a:spcPct val="35000"/>
            </a:spcAft>
            <a:buNone/>
          </a:pPr>
          <a:r>
            <a:rPr kumimoji="1" lang="ja-JP" altLang="en-US" sz="900" b="1" kern="1200" dirty="0">
              <a:solidFill>
                <a:sysClr val="window" lastClr="FFFFFF"/>
              </a:solidFill>
              <a:latin typeface="メイリオ"/>
              <a:ea typeface="メイリオ"/>
              <a:cs typeface="+mn-cs"/>
            </a:rPr>
            <a:t>未来</a:t>
          </a:r>
        </a:p>
      </dsp:txBody>
      <dsp:txXfrm>
        <a:off x="1541131" y="186768"/>
        <a:ext cx="653361" cy="245361"/>
      </dsp:txXfrm>
    </dsp:sp>
  </dsp:spTree>
</dsp:drawing>
</file>

<file path=ppt/diagrams/layout1.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44813" cy="4968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sz="quarter" idx="1"/>
          </p:nvPr>
        </p:nvSpPr>
        <p:spPr>
          <a:xfrm>
            <a:off x="3848100" y="0"/>
            <a:ext cx="2944813" cy="496888"/>
          </a:xfrm>
          <a:prstGeom prst="rect">
            <a:avLst/>
          </a:prstGeom>
        </p:spPr>
        <p:txBody>
          <a:bodyPr vert="horz" lIns="91440" tIns="45720" rIns="91440" bIns="45720" rtlCol="0"/>
          <a:lstStyle>
            <a:lvl1pPr algn="r">
              <a:defRPr sz="1200"/>
            </a:lvl1pPr>
          </a:lstStyle>
          <a:p>
            <a:fld id="{844D968F-01DC-455B-B5C9-2408D4ACAB73}" type="datetimeFigureOut">
              <a:rPr kumimoji="1" lang="ja-JP" altLang="en-US" smtClean="0"/>
              <a:t>2026/6/1</a:t>
            </a:fld>
            <a:endParaRPr kumimoji="1" lang="ja-JP" altLang="en-US"/>
          </a:p>
        </p:txBody>
      </p:sp>
      <p:sp>
        <p:nvSpPr>
          <p:cNvPr id="4" name="フッター プレースホルダー 3"/>
          <p:cNvSpPr>
            <a:spLocks noGrp="1"/>
          </p:cNvSpPr>
          <p:nvPr>
            <p:ph type="ftr" sz="quarter" idx="2"/>
          </p:nvPr>
        </p:nvSpPr>
        <p:spPr>
          <a:xfrm>
            <a:off x="0" y="9421813"/>
            <a:ext cx="2944813" cy="496887"/>
          </a:xfrm>
          <a:prstGeom prst="rect">
            <a:avLst/>
          </a:prstGeom>
        </p:spPr>
        <p:txBody>
          <a:bodyPr vert="horz" lIns="91440" tIns="45720" rIns="91440" bIns="45720" rtlCol="0" anchor="b"/>
          <a:lstStyle>
            <a:lvl1pPr algn="l">
              <a:defRPr sz="1200"/>
            </a:lvl1pPr>
          </a:lstStyle>
          <a:p>
            <a:endParaRPr kumimoji="1" lang="ja-JP" altLang="en-US"/>
          </a:p>
        </p:txBody>
      </p:sp>
      <p:sp>
        <p:nvSpPr>
          <p:cNvPr id="5" name="スライド番号プレースホルダー 4"/>
          <p:cNvSpPr>
            <a:spLocks noGrp="1"/>
          </p:cNvSpPr>
          <p:nvPr>
            <p:ph type="sldNum" sz="quarter" idx="3"/>
          </p:nvPr>
        </p:nvSpPr>
        <p:spPr>
          <a:xfrm>
            <a:off x="3848100" y="9421813"/>
            <a:ext cx="2944813" cy="496887"/>
          </a:xfrm>
          <a:prstGeom prst="rect">
            <a:avLst/>
          </a:prstGeom>
        </p:spPr>
        <p:txBody>
          <a:bodyPr vert="horz" lIns="91440" tIns="45720" rIns="91440" bIns="45720" rtlCol="0" anchor="b"/>
          <a:lstStyle>
            <a:lvl1pPr algn="r">
              <a:defRPr sz="1200"/>
            </a:lvl1pPr>
          </a:lstStyle>
          <a:p>
            <a:fld id="{B0F32C5D-B12B-4FE2-9CDE-530407AD397E}" type="slidenum">
              <a:rPr kumimoji="1" lang="ja-JP" altLang="en-US" smtClean="0"/>
              <a:t>‹#›</a:t>
            </a:fld>
            <a:endParaRPr kumimoji="1" lang="ja-JP" altLang="en-US"/>
          </a:p>
        </p:txBody>
      </p:sp>
    </p:spTree>
    <p:extLst>
      <p:ext uri="{BB962C8B-B14F-4D97-AF65-F5344CB8AC3E}">
        <p14:creationId xmlns:p14="http://schemas.microsoft.com/office/powerpoint/2010/main" val="387079296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44283" cy="495935"/>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48645" y="0"/>
            <a:ext cx="2944283" cy="495935"/>
          </a:xfrm>
          <a:prstGeom prst="rect">
            <a:avLst/>
          </a:prstGeom>
        </p:spPr>
        <p:txBody>
          <a:bodyPr vert="horz" lIns="91440" tIns="45720" rIns="91440" bIns="45720" rtlCol="0"/>
          <a:lstStyle>
            <a:lvl1pPr algn="r">
              <a:defRPr sz="1200"/>
            </a:lvl1pPr>
          </a:lstStyle>
          <a:p>
            <a:fld id="{B150248C-AF63-4BD2-AD88-4B686589BEBC}" type="datetimeFigureOut">
              <a:rPr kumimoji="1" lang="ja-JP" altLang="en-US" smtClean="0"/>
              <a:t>2026/6/1</a:t>
            </a:fld>
            <a:endParaRPr kumimoji="1" lang="ja-JP" altLang="en-US"/>
          </a:p>
        </p:txBody>
      </p:sp>
      <p:sp>
        <p:nvSpPr>
          <p:cNvPr id="4" name="スライド イメージ プレースホルダー 3"/>
          <p:cNvSpPr>
            <a:spLocks noGrp="1" noRot="1" noChangeAspect="1"/>
          </p:cNvSpPr>
          <p:nvPr>
            <p:ph type="sldImg" idx="2"/>
          </p:nvPr>
        </p:nvSpPr>
        <p:spPr>
          <a:xfrm>
            <a:off x="92075" y="744538"/>
            <a:ext cx="6610350" cy="3719512"/>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79450" y="4711383"/>
            <a:ext cx="5435600" cy="4463415"/>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9421044"/>
            <a:ext cx="2944283" cy="495935"/>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48645" y="9421044"/>
            <a:ext cx="2944283" cy="495935"/>
          </a:xfrm>
          <a:prstGeom prst="rect">
            <a:avLst/>
          </a:prstGeom>
        </p:spPr>
        <p:txBody>
          <a:bodyPr vert="horz" lIns="91440" tIns="45720" rIns="91440" bIns="45720" rtlCol="0" anchor="b"/>
          <a:lstStyle>
            <a:lvl1pPr algn="r">
              <a:defRPr sz="1200"/>
            </a:lvl1pPr>
          </a:lstStyle>
          <a:p>
            <a:fld id="{BF87BCA9-3BA0-4426-9EA6-B6C30ED0242E}" type="slidenum">
              <a:rPr kumimoji="1" lang="ja-JP" altLang="en-US" smtClean="0"/>
              <a:t>‹#›</a:t>
            </a:fld>
            <a:endParaRPr kumimoji="1" lang="ja-JP" altLang="en-US"/>
          </a:p>
        </p:txBody>
      </p:sp>
    </p:spTree>
    <p:extLst>
      <p:ext uri="{BB962C8B-B14F-4D97-AF65-F5344CB8AC3E}">
        <p14:creationId xmlns:p14="http://schemas.microsoft.com/office/powerpoint/2010/main" val="2599527176"/>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BF87BCA9-3BA0-4426-9EA6-B6C30ED0242E}" type="slidenum">
              <a:rPr kumimoji="1" lang="ja-JP" altLang="en-US" smtClean="0"/>
              <a:t>4</a:t>
            </a:fld>
            <a:endParaRPr kumimoji="1" lang="ja-JP" altLang="en-US"/>
          </a:p>
        </p:txBody>
      </p:sp>
    </p:spTree>
    <p:extLst>
      <p:ext uri="{BB962C8B-B14F-4D97-AF65-F5344CB8AC3E}">
        <p14:creationId xmlns:p14="http://schemas.microsoft.com/office/powerpoint/2010/main" val="287193794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ja-JP" altLang="en-US" dirty="0"/>
          </a:p>
        </p:txBody>
      </p:sp>
      <p:sp>
        <p:nvSpPr>
          <p:cNvPr id="4" name="スライド番号プレースホルダー 3"/>
          <p:cNvSpPr>
            <a:spLocks noGrp="1"/>
          </p:cNvSpPr>
          <p:nvPr>
            <p:ph type="sldNum" sz="quarter" idx="10"/>
          </p:nvPr>
        </p:nvSpPr>
        <p:spPr/>
        <p:txBody>
          <a:bodyPr/>
          <a:lstStyle/>
          <a:p>
            <a:fld id="{BF87BCA9-3BA0-4426-9EA6-B6C30ED0242E}" type="slidenum">
              <a:rPr kumimoji="1" lang="ja-JP" altLang="en-US" smtClean="0"/>
              <a:t>38</a:t>
            </a:fld>
            <a:endParaRPr kumimoji="1" lang="ja-JP" altLang="en-US"/>
          </a:p>
        </p:txBody>
      </p:sp>
    </p:spTree>
    <p:extLst>
      <p:ext uri="{BB962C8B-B14F-4D97-AF65-F5344CB8AC3E}">
        <p14:creationId xmlns:p14="http://schemas.microsoft.com/office/powerpoint/2010/main" val="273828051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en-US" altLang="ja-JP" dirty="0"/>
          </a:p>
        </p:txBody>
      </p:sp>
      <p:sp>
        <p:nvSpPr>
          <p:cNvPr id="4" name="スライド番号プレースホルダー 3"/>
          <p:cNvSpPr>
            <a:spLocks noGrp="1"/>
          </p:cNvSpPr>
          <p:nvPr>
            <p:ph type="sldNum" sz="quarter" idx="10"/>
          </p:nvPr>
        </p:nvSpPr>
        <p:spPr/>
        <p:txBody>
          <a:bodyPr/>
          <a:lstStyle/>
          <a:p>
            <a:fld id="{BF87BCA9-3BA0-4426-9EA6-B6C30ED0242E}" type="slidenum">
              <a:rPr kumimoji="1" lang="ja-JP" altLang="en-US" smtClean="0"/>
              <a:t>39</a:t>
            </a:fld>
            <a:endParaRPr kumimoji="1" lang="ja-JP" altLang="en-US"/>
          </a:p>
        </p:txBody>
      </p:sp>
    </p:spTree>
    <p:extLst>
      <p:ext uri="{BB962C8B-B14F-4D97-AF65-F5344CB8AC3E}">
        <p14:creationId xmlns:p14="http://schemas.microsoft.com/office/powerpoint/2010/main" val="387797359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BF87BCA9-3BA0-4426-9EA6-B6C30ED0242E}" type="slidenum">
              <a:rPr kumimoji="1" lang="ja-JP" altLang="en-US" smtClean="0"/>
              <a:t>5</a:t>
            </a:fld>
            <a:endParaRPr kumimoji="1" lang="ja-JP" altLang="en-US"/>
          </a:p>
        </p:txBody>
      </p:sp>
    </p:spTree>
    <p:extLst>
      <p:ext uri="{BB962C8B-B14F-4D97-AF65-F5344CB8AC3E}">
        <p14:creationId xmlns:p14="http://schemas.microsoft.com/office/powerpoint/2010/main" val="47181619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en-US" altLang="ja-JP" dirty="0"/>
          </a:p>
        </p:txBody>
      </p:sp>
      <p:sp>
        <p:nvSpPr>
          <p:cNvPr id="4" name="スライド番号プレースホルダー 3"/>
          <p:cNvSpPr>
            <a:spLocks noGrp="1"/>
          </p:cNvSpPr>
          <p:nvPr>
            <p:ph type="sldNum" sz="quarter" idx="10"/>
          </p:nvPr>
        </p:nvSpPr>
        <p:spPr/>
        <p:txBody>
          <a:bodyPr/>
          <a:lstStyle/>
          <a:p>
            <a:fld id="{BF87BCA9-3BA0-4426-9EA6-B6C30ED0242E}" type="slidenum">
              <a:rPr kumimoji="1" lang="ja-JP" altLang="en-US" smtClean="0"/>
              <a:t>7</a:t>
            </a:fld>
            <a:endParaRPr kumimoji="1" lang="ja-JP" altLang="en-US"/>
          </a:p>
        </p:txBody>
      </p:sp>
    </p:spTree>
    <p:extLst>
      <p:ext uri="{BB962C8B-B14F-4D97-AF65-F5344CB8AC3E}">
        <p14:creationId xmlns:p14="http://schemas.microsoft.com/office/powerpoint/2010/main" val="54361767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ja-JP" altLang="en-US" dirty="0"/>
          </a:p>
        </p:txBody>
      </p:sp>
      <p:sp>
        <p:nvSpPr>
          <p:cNvPr id="4" name="スライド番号プレースホルダー 3"/>
          <p:cNvSpPr>
            <a:spLocks noGrp="1"/>
          </p:cNvSpPr>
          <p:nvPr>
            <p:ph type="sldNum" sz="quarter" idx="10"/>
          </p:nvPr>
        </p:nvSpPr>
        <p:spPr/>
        <p:txBody>
          <a:bodyPr/>
          <a:lstStyle/>
          <a:p>
            <a:fld id="{BF87BCA9-3BA0-4426-9EA6-B6C30ED0242E}" type="slidenum">
              <a:rPr kumimoji="1" lang="ja-JP" altLang="en-US" smtClean="0"/>
              <a:t>8</a:t>
            </a:fld>
            <a:endParaRPr kumimoji="1" lang="ja-JP" altLang="en-US"/>
          </a:p>
        </p:txBody>
      </p:sp>
    </p:spTree>
    <p:extLst>
      <p:ext uri="{BB962C8B-B14F-4D97-AF65-F5344CB8AC3E}">
        <p14:creationId xmlns:p14="http://schemas.microsoft.com/office/powerpoint/2010/main" val="360082167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ja-JP" altLang="en-US" dirty="0"/>
          </a:p>
        </p:txBody>
      </p:sp>
      <p:sp>
        <p:nvSpPr>
          <p:cNvPr id="4" name="スライド番号プレースホルダー 3"/>
          <p:cNvSpPr>
            <a:spLocks noGrp="1"/>
          </p:cNvSpPr>
          <p:nvPr>
            <p:ph type="sldNum" sz="quarter" idx="10"/>
          </p:nvPr>
        </p:nvSpPr>
        <p:spPr/>
        <p:txBody>
          <a:bodyPr/>
          <a:lstStyle/>
          <a:p>
            <a:fld id="{BF87BCA9-3BA0-4426-9EA6-B6C30ED0242E}" type="slidenum">
              <a:rPr kumimoji="1" lang="ja-JP" altLang="en-US" smtClean="0"/>
              <a:t>9</a:t>
            </a:fld>
            <a:endParaRPr kumimoji="1" lang="ja-JP" altLang="en-US"/>
          </a:p>
        </p:txBody>
      </p:sp>
    </p:spTree>
    <p:extLst>
      <p:ext uri="{BB962C8B-B14F-4D97-AF65-F5344CB8AC3E}">
        <p14:creationId xmlns:p14="http://schemas.microsoft.com/office/powerpoint/2010/main" val="392987893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ja-JP" altLang="en-US" dirty="0"/>
          </a:p>
        </p:txBody>
      </p:sp>
      <p:sp>
        <p:nvSpPr>
          <p:cNvPr id="4" name="スライド番号プレースホルダー 3"/>
          <p:cNvSpPr>
            <a:spLocks noGrp="1"/>
          </p:cNvSpPr>
          <p:nvPr>
            <p:ph type="sldNum" sz="quarter" idx="10"/>
          </p:nvPr>
        </p:nvSpPr>
        <p:spPr/>
        <p:txBody>
          <a:bodyPr/>
          <a:lstStyle/>
          <a:p>
            <a:fld id="{BF87BCA9-3BA0-4426-9EA6-B6C30ED0242E}" type="slidenum">
              <a:rPr kumimoji="1" lang="ja-JP" altLang="en-US" smtClean="0"/>
              <a:t>10</a:t>
            </a:fld>
            <a:endParaRPr kumimoji="1" lang="ja-JP" altLang="en-US"/>
          </a:p>
        </p:txBody>
      </p:sp>
    </p:spTree>
    <p:extLst>
      <p:ext uri="{BB962C8B-B14F-4D97-AF65-F5344CB8AC3E}">
        <p14:creationId xmlns:p14="http://schemas.microsoft.com/office/powerpoint/2010/main" val="91334284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ja-JP" altLang="en-US" dirty="0"/>
          </a:p>
        </p:txBody>
      </p:sp>
      <p:sp>
        <p:nvSpPr>
          <p:cNvPr id="4" name="スライド番号プレースホルダー 3"/>
          <p:cNvSpPr>
            <a:spLocks noGrp="1"/>
          </p:cNvSpPr>
          <p:nvPr>
            <p:ph type="sldNum" sz="quarter" idx="10"/>
          </p:nvPr>
        </p:nvSpPr>
        <p:spPr/>
        <p:txBody>
          <a:bodyPr/>
          <a:lstStyle/>
          <a:p>
            <a:fld id="{BF87BCA9-3BA0-4426-9EA6-B6C30ED0242E}" type="slidenum">
              <a:rPr kumimoji="1" lang="ja-JP" altLang="en-US" smtClean="0"/>
              <a:t>11</a:t>
            </a:fld>
            <a:endParaRPr kumimoji="1" lang="ja-JP" altLang="en-US"/>
          </a:p>
        </p:txBody>
      </p:sp>
    </p:spTree>
    <p:extLst>
      <p:ext uri="{BB962C8B-B14F-4D97-AF65-F5344CB8AC3E}">
        <p14:creationId xmlns:p14="http://schemas.microsoft.com/office/powerpoint/2010/main" val="6166350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ja-JP" altLang="en-US" dirty="0"/>
          </a:p>
        </p:txBody>
      </p:sp>
      <p:sp>
        <p:nvSpPr>
          <p:cNvPr id="4" name="スライド番号プレースホルダー 3"/>
          <p:cNvSpPr>
            <a:spLocks noGrp="1"/>
          </p:cNvSpPr>
          <p:nvPr>
            <p:ph type="sldNum" sz="quarter" idx="10"/>
          </p:nvPr>
        </p:nvSpPr>
        <p:spPr/>
        <p:txBody>
          <a:bodyPr/>
          <a:lstStyle/>
          <a:p>
            <a:fld id="{BF87BCA9-3BA0-4426-9EA6-B6C30ED0242E}" type="slidenum">
              <a:rPr kumimoji="1" lang="ja-JP" altLang="en-US" smtClean="0"/>
              <a:t>13</a:t>
            </a:fld>
            <a:endParaRPr kumimoji="1" lang="ja-JP" altLang="en-US"/>
          </a:p>
        </p:txBody>
      </p:sp>
    </p:spTree>
    <p:extLst>
      <p:ext uri="{BB962C8B-B14F-4D97-AF65-F5344CB8AC3E}">
        <p14:creationId xmlns:p14="http://schemas.microsoft.com/office/powerpoint/2010/main" val="159018397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BF87BCA9-3BA0-4426-9EA6-B6C30ED0242E}" type="slidenum">
              <a:rPr kumimoji="1" lang="ja-JP" altLang="en-US" smtClean="0"/>
              <a:t>37</a:t>
            </a:fld>
            <a:endParaRPr kumimoji="1" lang="ja-JP" altLang="en-US"/>
          </a:p>
        </p:txBody>
      </p:sp>
    </p:spTree>
    <p:extLst>
      <p:ext uri="{BB962C8B-B14F-4D97-AF65-F5344CB8AC3E}">
        <p14:creationId xmlns:p14="http://schemas.microsoft.com/office/powerpoint/2010/main" val="1177887042"/>
      </p:ext>
    </p:extLst>
  </p:cSld>
  <p:clrMapOvr>
    <a:masterClrMapping/>
  </p:clrMapOvr>
</p:notes>
</file>

<file path=ppt/slideLayouts/_rels/slideLayout1.xml.rels><?xml version="1.0" encoding="UTF-8" standalone="yes"?>
<Relationships xmlns="http://schemas.openxmlformats.org/package/2006/relationships"><Relationship Id="rId8" Type="http://schemas.openxmlformats.org/officeDocument/2006/relationships/image" Target="../media/image7.emf"/><Relationship Id="rId3" Type="http://schemas.openxmlformats.org/officeDocument/2006/relationships/image" Target="../media/image2.emf"/><Relationship Id="rId7" Type="http://schemas.openxmlformats.org/officeDocument/2006/relationships/image" Target="../media/image6.emf"/><Relationship Id="rId2" Type="http://schemas.openxmlformats.org/officeDocument/2006/relationships/image" Target="../media/image1.emf"/><Relationship Id="rId1" Type="http://schemas.openxmlformats.org/officeDocument/2006/relationships/slideMaster" Target="../slideMasters/slideMaster1.xml"/><Relationship Id="rId6" Type="http://schemas.openxmlformats.org/officeDocument/2006/relationships/image" Target="../media/image5.emf"/><Relationship Id="rId5" Type="http://schemas.openxmlformats.org/officeDocument/2006/relationships/image" Target="../media/image4.emf"/><Relationship Id="rId10" Type="http://schemas.openxmlformats.org/officeDocument/2006/relationships/image" Target="../media/image9.emf"/><Relationship Id="rId4" Type="http://schemas.openxmlformats.org/officeDocument/2006/relationships/image" Target="../media/image3.emf"/><Relationship Id="rId9" Type="http://schemas.openxmlformats.org/officeDocument/2006/relationships/image" Target="../media/image8.emf"/></Relationships>
</file>

<file path=ppt/slideLayouts/_rels/slideLayout10.xml.rels><?xml version="1.0" encoding="UTF-8" standalone="yes"?>
<Relationships xmlns="http://schemas.openxmlformats.org/package/2006/relationships"><Relationship Id="rId8" Type="http://schemas.openxmlformats.org/officeDocument/2006/relationships/image" Target="../media/image22.emf"/><Relationship Id="rId3" Type="http://schemas.openxmlformats.org/officeDocument/2006/relationships/image" Target="../media/image11.wmf"/><Relationship Id="rId7" Type="http://schemas.openxmlformats.org/officeDocument/2006/relationships/image" Target="../media/image21.emf"/><Relationship Id="rId2" Type="http://schemas.openxmlformats.org/officeDocument/2006/relationships/image" Target="../media/image17.emf"/><Relationship Id="rId1" Type="http://schemas.openxmlformats.org/officeDocument/2006/relationships/slideMaster" Target="../slideMasters/slideMaster1.xml"/><Relationship Id="rId6" Type="http://schemas.openxmlformats.org/officeDocument/2006/relationships/image" Target="../media/image20.emf"/><Relationship Id="rId5" Type="http://schemas.openxmlformats.org/officeDocument/2006/relationships/image" Target="../media/image19.emf"/><Relationship Id="rId4" Type="http://schemas.openxmlformats.org/officeDocument/2006/relationships/image" Target="../media/image18.emf"/><Relationship Id="rId9" Type="http://schemas.openxmlformats.org/officeDocument/2006/relationships/image" Target="../media/image8.emf"/></Relationships>
</file>

<file path=ppt/slideLayouts/_rels/slideLayout11.xml.rels><?xml version="1.0" encoding="UTF-8" standalone="yes"?>
<Relationships xmlns="http://schemas.openxmlformats.org/package/2006/relationships"><Relationship Id="rId8" Type="http://schemas.openxmlformats.org/officeDocument/2006/relationships/image" Target="../media/image8.emf"/><Relationship Id="rId3" Type="http://schemas.openxmlformats.org/officeDocument/2006/relationships/image" Target="../media/image24.emf"/><Relationship Id="rId7" Type="http://schemas.openxmlformats.org/officeDocument/2006/relationships/image" Target="../media/image28.emf"/><Relationship Id="rId2" Type="http://schemas.openxmlformats.org/officeDocument/2006/relationships/image" Target="../media/image23.emf"/><Relationship Id="rId1" Type="http://schemas.openxmlformats.org/officeDocument/2006/relationships/slideMaster" Target="../slideMasters/slideMaster1.xml"/><Relationship Id="rId6" Type="http://schemas.openxmlformats.org/officeDocument/2006/relationships/image" Target="../media/image27.emf"/><Relationship Id="rId5" Type="http://schemas.openxmlformats.org/officeDocument/2006/relationships/image" Target="../media/image26.emf"/><Relationship Id="rId4" Type="http://schemas.openxmlformats.org/officeDocument/2006/relationships/image" Target="../media/image25.emf"/></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29.emf"/><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29.emf"/><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29.emf"/><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8" Type="http://schemas.openxmlformats.org/officeDocument/2006/relationships/image" Target="../media/image35.emf"/><Relationship Id="rId3" Type="http://schemas.openxmlformats.org/officeDocument/2006/relationships/image" Target="../media/image31.emf"/><Relationship Id="rId7" Type="http://schemas.openxmlformats.org/officeDocument/2006/relationships/image" Target="../media/image25.emf"/><Relationship Id="rId2" Type="http://schemas.openxmlformats.org/officeDocument/2006/relationships/image" Target="../media/image30.emf"/><Relationship Id="rId1" Type="http://schemas.openxmlformats.org/officeDocument/2006/relationships/slideMaster" Target="../slideMasters/slideMaster1.xml"/><Relationship Id="rId6" Type="http://schemas.openxmlformats.org/officeDocument/2006/relationships/image" Target="../media/image34.emf"/><Relationship Id="rId5" Type="http://schemas.openxmlformats.org/officeDocument/2006/relationships/image" Target="../media/image33.emf"/><Relationship Id="rId4" Type="http://schemas.openxmlformats.org/officeDocument/2006/relationships/image" Target="../media/image32.emf"/></Relationships>
</file>

<file path=ppt/slideLayouts/_rels/slideLayout16.xml.rels><?xml version="1.0" encoding="UTF-8" standalone="yes"?>
<Relationships xmlns="http://schemas.openxmlformats.org/package/2006/relationships"><Relationship Id="rId8" Type="http://schemas.openxmlformats.org/officeDocument/2006/relationships/image" Target="../media/image35.emf"/><Relationship Id="rId3" Type="http://schemas.openxmlformats.org/officeDocument/2006/relationships/image" Target="../media/image31.emf"/><Relationship Id="rId7" Type="http://schemas.openxmlformats.org/officeDocument/2006/relationships/image" Target="../media/image25.emf"/><Relationship Id="rId2" Type="http://schemas.openxmlformats.org/officeDocument/2006/relationships/image" Target="../media/image30.emf"/><Relationship Id="rId1" Type="http://schemas.openxmlformats.org/officeDocument/2006/relationships/slideMaster" Target="../slideMasters/slideMaster1.xml"/><Relationship Id="rId6" Type="http://schemas.openxmlformats.org/officeDocument/2006/relationships/image" Target="../media/image34.emf"/><Relationship Id="rId5" Type="http://schemas.openxmlformats.org/officeDocument/2006/relationships/image" Target="../media/image33.emf"/><Relationship Id="rId4" Type="http://schemas.openxmlformats.org/officeDocument/2006/relationships/image" Target="../media/image32.emf"/></Relationships>
</file>

<file path=ppt/slideLayouts/_rels/slideLayout2.xml.rels><?xml version="1.0" encoding="UTF-8" standalone="yes"?>
<Relationships xmlns="http://schemas.openxmlformats.org/package/2006/relationships"><Relationship Id="rId8" Type="http://schemas.openxmlformats.org/officeDocument/2006/relationships/image" Target="../media/image16.emf"/><Relationship Id="rId3" Type="http://schemas.openxmlformats.org/officeDocument/2006/relationships/image" Target="../media/image11.wmf"/><Relationship Id="rId7" Type="http://schemas.openxmlformats.org/officeDocument/2006/relationships/image" Target="../media/image15.emf"/><Relationship Id="rId2" Type="http://schemas.openxmlformats.org/officeDocument/2006/relationships/image" Target="../media/image10.emf"/><Relationship Id="rId1" Type="http://schemas.openxmlformats.org/officeDocument/2006/relationships/slideMaster" Target="../slideMasters/slideMaster1.xml"/><Relationship Id="rId6" Type="http://schemas.openxmlformats.org/officeDocument/2006/relationships/image" Target="../media/image14.emf"/><Relationship Id="rId5" Type="http://schemas.openxmlformats.org/officeDocument/2006/relationships/image" Target="../media/image13.emf"/><Relationship Id="rId4" Type="http://schemas.openxmlformats.org/officeDocument/2006/relationships/image" Target="../media/image12.emf"/><Relationship Id="rId9" Type="http://schemas.openxmlformats.org/officeDocument/2006/relationships/image" Target="../media/image8.emf"/></Relationships>
</file>

<file path=ppt/slideLayouts/_rels/slideLayout3.xml.rels><?xml version="1.0" encoding="UTF-8" standalone="yes"?>
<Relationships xmlns="http://schemas.openxmlformats.org/package/2006/relationships"><Relationship Id="rId8" Type="http://schemas.openxmlformats.org/officeDocument/2006/relationships/image" Target="../media/image22.emf"/><Relationship Id="rId3" Type="http://schemas.openxmlformats.org/officeDocument/2006/relationships/image" Target="../media/image11.wmf"/><Relationship Id="rId7" Type="http://schemas.openxmlformats.org/officeDocument/2006/relationships/image" Target="../media/image21.emf"/><Relationship Id="rId2" Type="http://schemas.openxmlformats.org/officeDocument/2006/relationships/image" Target="../media/image17.emf"/><Relationship Id="rId1" Type="http://schemas.openxmlformats.org/officeDocument/2006/relationships/slideMaster" Target="../slideMasters/slideMaster1.xml"/><Relationship Id="rId6" Type="http://schemas.openxmlformats.org/officeDocument/2006/relationships/image" Target="../media/image20.emf"/><Relationship Id="rId5" Type="http://schemas.openxmlformats.org/officeDocument/2006/relationships/image" Target="../media/image19.emf"/><Relationship Id="rId4" Type="http://schemas.openxmlformats.org/officeDocument/2006/relationships/image" Target="../media/image18.emf"/><Relationship Id="rId9" Type="http://schemas.openxmlformats.org/officeDocument/2006/relationships/image" Target="../media/image8.emf"/></Relationships>
</file>

<file path=ppt/slideLayouts/_rels/slideLayout4.xml.rels><?xml version="1.0" encoding="UTF-8" standalone="yes"?>
<Relationships xmlns="http://schemas.openxmlformats.org/package/2006/relationships"><Relationship Id="rId8" Type="http://schemas.openxmlformats.org/officeDocument/2006/relationships/image" Target="../media/image8.emf"/><Relationship Id="rId3" Type="http://schemas.openxmlformats.org/officeDocument/2006/relationships/image" Target="../media/image24.emf"/><Relationship Id="rId7" Type="http://schemas.openxmlformats.org/officeDocument/2006/relationships/image" Target="../media/image28.emf"/><Relationship Id="rId2" Type="http://schemas.openxmlformats.org/officeDocument/2006/relationships/image" Target="../media/image23.emf"/><Relationship Id="rId1" Type="http://schemas.openxmlformats.org/officeDocument/2006/relationships/slideMaster" Target="../slideMasters/slideMaster1.xml"/><Relationship Id="rId6" Type="http://schemas.openxmlformats.org/officeDocument/2006/relationships/image" Target="../media/image27.emf"/><Relationship Id="rId5" Type="http://schemas.openxmlformats.org/officeDocument/2006/relationships/image" Target="../media/image26.emf"/><Relationship Id="rId4" Type="http://schemas.openxmlformats.org/officeDocument/2006/relationships/image" Target="../media/image25.emf"/></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29.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29.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29.em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8" Type="http://schemas.openxmlformats.org/officeDocument/2006/relationships/image" Target="../media/image7.emf"/><Relationship Id="rId3" Type="http://schemas.openxmlformats.org/officeDocument/2006/relationships/image" Target="../media/image2.emf"/><Relationship Id="rId7" Type="http://schemas.openxmlformats.org/officeDocument/2006/relationships/image" Target="../media/image6.emf"/><Relationship Id="rId2" Type="http://schemas.openxmlformats.org/officeDocument/2006/relationships/image" Target="../media/image1.emf"/><Relationship Id="rId1" Type="http://schemas.openxmlformats.org/officeDocument/2006/relationships/slideMaster" Target="../slideMasters/slideMaster1.xml"/><Relationship Id="rId6" Type="http://schemas.openxmlformats.org/officeDocument/2006/relationships/image" Target="../media/image5.emf"/><Relationship Id="rId5" Type="http://schemas.openxmlformats.org/officeDocument/2006/relationships/image" Target="../media/image4.emf"/><Relationship Id="rId10" Type="http://schemas.openxmlformats.org/officeDocument/2006/relationships/image" Target="../media/image9.emf"/><Relationship Id="rId4" Type="http://schemas.openxmlformats.org/officeDocument/2006/relationships/image" Target="../media/image3.emf"/><Relationship Id="rId9" Type="http://schemas.openxmlformats.org/officeDocument/2006/relationships/image" Target="../media/image8.emf"/></Relationships>
</file>

<file path=ppt/slideLayouts/_rels/slideLayout9.xml.rels><?xml version="1.0" encoding="UTF-8" standalone="yes"?>
<Relationships xmlns="http://schemas.openxmlformats.org/package/2006/relationships"><Relationship Id="rId8" Type="http://schemas.openxmlformats.org/officeDocument/2006/relationships/image" Target="../media/image16.emf"/><Relationship Id="rId3" Type="http://schemas.openxmlformats.org/officeDocument/2006/relationships/image" Target="../media/image11.wmf"/><Relationship Id="rId7" Type="http://schemas.openxmlformats.org/officeDocument/2006/relationships/image" Target="../media/image15.emf"/><Relationship Id="rId2" Type="http://schemas.openxmlformats.org/officeDocument/2006/relationships/image" Target="../media/image10.emf"/><Relationship Id="rId1" Type="http://schemas.openxmlformats.org/officeDocument/2006/relationships/slideMaster" Target="../slideMasters/slideMaster1.xml"/><Relationship Id="rId6" Type="http://schemas.openxmlformats.org/officeDocument/2006/relationships/image" Target="../media/image14.emf"/><Relationship Id="rId5" Type="http://schemas.openxmlformats.org/officeDocument/2006/relationships/image" Target="../media/image13.emf"/><Relationship Id="rId4" Type="http://schemas.openxmlformats.org/officeDocument/2006/relationships/image" Target="../media/image12.emf"/><Relationship Id="rId9" Type="http://schemas.openxmlformats.org/officeDocument/2006/relationships/image" Target="../media/image8.emf"/></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op">
    <p:bg>
      <p:bgPr>
        <a:solidFill>
          <a:schemeClr val="tx2"/>
        </a:solidFill>
        <a:effectLst/>
      </p:bgPr>
    </p:bg>
    <p:spTree>
      <p:nvGrpSpPr>
        <p:cNvPr id="1" name=""/>
        <p:cNvGrpSpPr/>
        <p:nvPr/>
      </p:nvGrpSpPr>
      <p:grpSpPr>
        <a:xfrm>
          <a:off x="0" y="0"/>
          <a:ext cx="0" cy="0"/>
          <a:chOff x="0" y="0"/>
          <a:chExt cx="0" cy="0"/>
        </a:xfrm>
      </p:grpSpPr>
      <p:sp>
        <p:nvSpPr>
          <p:cNvPr id="4" name="正方形/長方形 3"/>
          <p:cNvSpPr/>
          <p:nvPr userDrawn="1"/>
        </p:nvSpPr>
        <p:spPr>
          <a:xfrm>
            <a:off x="0" y="576000"/>
            <a:ext cx="9144000" cy="3992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3" name="図 2"/>
          <p:cNvPicPr>
            <a:picLocks noChangeAspect="1"/>
          </p:cNvPicPr>
          <p:nvPr userDrawn="1"/>
        </p:nvPicPr>
        <p:blipFill rotWithShape="1">
          <a:blip r:embed="rId2" cstate="print">
            <a:extLst>
              <a:ext uri="{28A0092B-C50C-407E-A947-70E740481C1C}">
                <a14:useLocalDpi xmlns:a14="http://schemas.microsoft.com/office/drawing/2010/main" val="0"/>
              </a:ext>
            </a:extLst>
          </a:blip>
          <a:srcRect t="17418" r="3269"/>
          <a:stretch/>
        </p:blipFill>
        <p:spPr>
          <a:xfrm>
            <a:off x="5364088" y="0"/>
            <a:ext cx="3780420" cy="1123630"/>
          </a:xfrm>
          <a:prstGeom prst="rect">
            <a:avLst/>
          </a:prstGeom>
        </p:spPr>
      </p:pic>
      <p:pic>
        <p:nvPicPr>
          <p:cNvPr id="19" name="図 18"/>
          <p:cNvPicPr>
            <a:picLocks noChangeAspect="1"/>
          </p:cNvPicPr>
          <p:nvPr userDrawn="1"/>
        </p:nvPicPr>
        <p:blipFill rotWithShape="1">
          <a:blip r:embed="rId3" cstate="print">
            <a:extLst>
              <a:ext uri="{28A0092B-C50C-407E-A947-70E740481C1C}">
                <a14:useLocalDpi xmlns:a14="http://schemas.microsoft.com/office/drawing/2010/main" val="0"/>
              </a:ext>
            </a:extLst>
          </a:blip>
          <a:srcRect r="22655"/>
          <a:stretch/>
        </p:blipFill>
        <p:spPr>
          <a:xfrm>
            <a:off x="7092281" y="954854"/>
            <a:ext cx="2052228" cy="3017319"/>
          </a:xfrm>
          <a:prstGeom prst="rect">
            <a:avLst/>
          </a:prstGeom>
        </p:spPr>
      </p:pic>
      <p:sp>
        <p:nvSpPr>
          <p:cNvPr id="5" name="フッター プレースホルダー 1"/>
          <p:cNvSpPr>
            <a:spLocks noGrp="1"/>
          </p:cNvSpPr>
          <p:nvPr>
            <p:ph type="ftr" sz="quarter" idx="3"/>
          </p:nvPr>
        </p:nvSpPr>
        <p:spPr>
          <a:xfrm>
            <a:off x="252000" y="4932000"/>
            <a:ext cx="2160000" cy="135000"/>
          </a:xfrm>
          <a:prstGeom prst="rect">
            <a:avLst/>
          </a:prstGeom>
        </p:spPr>
        <p:txBody>
          <a:bodyPr vert="horz" lIns="0" tIns="0" rIns="0" bIns="0" rtlCol="0" anchor="b" anchorCtr="0"/>
          <a:lstStyle>
            <a:lvl1pPr algn="l">
              <a:defRPr sz="600">
                <a:solidFill>
                  <a:schemeClr val="bg1"/>
                </a:solidFill>
              </a:defRPr>
            </a:lvl1pPr>
          </a:lstStyle>
          <a:p>
            <a:r>
              <a:rPr lang="en-US" altLang="ja-JP" dirty="0"/>
              <a:t>©Canon IT Solutions Inc.  All rights reserved.</a:t>
            </a:r>
            <a:endParaRPr lang="ja-JP" altLang="en-US" dirty="0"/>
          </a:p>
        </p:txBody>
      </p:sp>
      <p:pic>
        <p:nvPicPr>
          <p:cNvPr id="7" name="図 6"/>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8226369" y="2294080"/>
            <a:ext cx="558856" cy="368708"/>
          </a:xfrm>
          <a:prstGeom prst="rect">
            <a:avLst/>
          </a:prstGeom>
        </p:spPr>
      </p:pic>
      <p:pic>
        <p:nvPicPr>
          <p:cNvPr id="8" name="図 7"/>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8589643" y="1563638"/>
            <a:ext cx="268324" cy="506660"/>
          </a:xfrm>
          <a:prstGeom prst="rect">
            <a:avLst/>
          </a:prstGeom>
        </p:spPr>
      </p:pic>
      <p:pic>
        <p:nvPicPr>
          <p:cNvPr id="9" name="図 8"/>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7416316" y="1326874"/>
            <a:ext cx="491409" cy="599380"/>
          </a:xfrm>
          <a:prstGeom prst="rect">
            <a:avLst/>
          </a:prstGeom>
        </p:spPr>
      </p:pic>
      <p:pic>
        <p:nvPicPr>
          <p:cNvPr id="10" name="図 9"/>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8136396" y="3316474"/>
            <a:ext cx="518382" cy="638008"/>
          </a:xfrm>
          <a:prstGeom prst="rect">
            <a:avLst/>
          </a:prstGeom>
        </p:spPr>
      </p:pic>
      <p:pic>
        <p:nvPicPr>
          <p:cNvPr id="11" name="図 10"/>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6732240" y="2230025"/>
            <a:ext cx="1242338" cy="855563"/>
          </a:xfrm>
          <a:prstGeom prst="rect">
            <a:avLst/>
          </a:prstGeom>
        </p:spPr>
      </p:pic>
      <p:sp>
        <p:nvSpPr>
          <p:cNvPr id="2" name="タイトル 1"/>
          <p:cNvSpPr>
            <a:spLocks noGrp="1"/>
          </p:cNvSpPr>
          <p:nvPr>
            <p:ph type="title"/>
          </p:nvPr>
        </p:nvSpPr>
        <p:spPr>
          <a:xfrm>
            <a:off x="358775" y="1670176"/>
            <a:ext cx="6193445" cy="1476164"/>
          </a:xfrm>
          <a:prstGeom prst="rect">
            <a:avLst/>
          </a:prstGeom>
        </p:spPr>
        <p:txBody>
          <a:bodyPr lIns="0" tIns="0" rIns="0" bIns="0" anchor="ctr" anchorCtr="0"/>
          <a:lstStyle>
            <a:lvl1pPr algn="l">
              <a:lnSpc>
                <a:spcPct val="110000"/>
              </a:lnSpc>
              <a:defRPr sz="2800" b="1">
                <a:solidFill>
                  <a:schemeClr val="tx2"/>
                </a:solidFill>
              </a:defRPr>
            </a:lvl1pPr>
          </a:lstStyle>
          <a:p>
            <a:r>
              <a:rPr kumimoji="1" lang="ja-JP" altLang="en-US" dirty="0"/>
              <a:t>マスター タイトルの書式設定</a:t>
            </a:r>
          </a:p>
        </p:txBody>
      </p:sp>
      <p:pic>
        <p:nvPicPr>
          <p:cNvPr id="13" name="図 12"/>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6984268" y="387105"/>
            <a:ext cx="1814671" cy="400331"/>
          </a:xfrm>
          <a:prstGeom prst="rect">
            <a:avLst/>
          </a:prstGeom>
        </p:spPr>
      </p:pic>
      <p:grpSp>
        <p:nvGrpSpPr>
          <p:cNvPr id="18" name="グループ化 17"/>
          <p:cNvGrpSpPr/>
          <p:nvPr userDrawn="1"/>
        </p:nvGrpSpPr>
        <p:grpSpPr>
          <a:xfrm>
            <a:off x="5285767" y="182770"/>
            <a:ext cx="978421" cy="192736"/>
            <a:chOff x="5220072" y="159482"/>
            <a:chExt cx="978421" cy="192736"/>
          </a:xfrm>
        </p:grpSpPr>
        <p:pic>
          <p:nvPicPr>
            <p:cNvPr id="12" name="図 11">
              <a:extLst>
                <a:ext uri="{FF2B5EF4-FFF2-40B4-BE49-F238E27FC236}">
                  <a16:creationId xmlns:a16="http://schemas.microsoft.com/office/drawing/2014/main" id="{4D1CD444-5459-AA4B-A08B-5554E81CFD1F}"/>
                </a:ext>
              </a:extLst>
            </p:cNvPr>
            <p:cNvPicPr>
              <a:picLocks noChangeAspect="1"/>
            </p:cNvPicPr>
            <p:nvPr userDrawn="1"/>
          </p:nvPicPr>
          <p:blipFill>
            <a:blip r:embed="rId10" cstate="print">
              <a:extLst>
                <a:ext uri="{28A0092B-C50C-407E-A947-70E740481C1C}">
                  <a14:useLocalDpi xmlns:a14="http://schemas.microsoft.com/office/drawing/2010/main" val="0"/>
                </a:ext>
              </a:extLst>
            </a:blip>
            <a:stretch>
              <a:fillRect/>
            </a:stretch>
          </p:blipFill>
          <p:spPr>
            <a:xfrm>
              <a:off x="5220072" y="159482"/>
              <a:ext cx="720941" cy="192736"/>
            </a:xfrm>
            <a:prstGeom prst="rect">
              <a:avLst/>
            </a:prstGeom>
          </p:spPr>
        </p:pic>
        <p:grpSp>
          <p:nvGrpSpPr>
            <p:cNvPr id="17" name="グループ化 16"/>
            <p:cNvGrpSpPr/>
            <p:nvPr userDrawn="1"/>
          </p:nvGrpSpPr>
          <p:grpSpPr>
            <a:xfrm>
              <a:off x="5976156" y="159482"/>
              <a:ext cx="222337" cy="72008"/>
              <a:chOff x="5976156" y="159482"/>
              <a:chExt cx="222337" cy="72008"/>
            </a:xfrm>
          </p:grpSpPr>
          <p:sp>
            <p:nvSpPr>
              <p:cNvPr id="14" name="円/楕円 13"/>
              <p:cNvSpPr/>
              <p:nvPr userDrawn="1"/>
            </p:nvSpPr>
            <p:spPr>
              <a:xfrm>
                <a:off x="5976156" y="159482"/>
                <a:ext cx="72008" cy="7200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 name="円/楕円 14"/>
              <p:cNvSpPr/>
              <p:nvPr userDrawn="1"/>
            </p:nvSpPr>
            <p:spPr>
              <a:xfrm>
                <a:off x="6083306" y="170286"/>
                <a:ext cx="50400" cy="50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 name="円/楕円 15"/>
              <p:cNvSpPr/>
              <p:nvPr userDrawn="1"/>
            </p:nvSpPr>
            <p:spPr>
              <a:xfrm>
                <a:off x="6162493" y="177486"/>
                <a:ext cx="36000" cy="36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sp>
        <p:nvSpPr>
          <p:cNvPr id="20" name="スライド番号プレースホルダー 5"/>
          <p:cNvSpPr>
            <a:spLocks noGrp="1"/>
          </p:cNvSpPr>
          <p:nvPr>
            <p:ph type="sldNum" sz="quarter" idx="4"/>
          </p:nvPr>
        </p:nvSpPr>
        <p:spPr>
          <a:xfrm>
            <a:off x="8532000" y="4932000"/>
            <a:ext cx="360000" cy="135000"/>
          </a:xfrm>
          <a:prstGeom prst="rect">
            <a:avLst/>
          </a:prstGeom>
        </p:spPr>
        <p:txBody>
          <a:bodyPr vert="horz" lIns="0" tIns="0" rIns="0" bIns="0" rtlCol="0" anchor="b" anchorCtr="0"/>
          <a:lstStyle>
            <a:lvl1pPr algn="r">
              <a:defRPr sz="900">
                <a:solidFill>
                  <a:schemeClr val="tx2"/>
                </a:solidFill>
              </a:defRPr>
            </a:lvl1pPr>
          </a:lstStyle>
          <a:p>
            <a:fld id="{78AE49ED-73EF-499C-8307-28EB0E7CF529}" type="slidenum">
              <a:rPr lang="ja-JP" altLang="en-US" smtClean="0"/>
              <a:pPr/>
              <a:t>‹#›</a:t>
            </a:fld>
            <a:endParaRPr lang="ja-JP" altLang="en-US" dirty="0"/>
          </a:p>
        </p:txBody>
      </p:sp>
    </p:spTree>
    <p:extLst>
      <p:ext uri="{BB962C8B-B14F-4D97-AF65-F5344CB8AC3E}">
        <p14:creationId xmlns:p14="http://schemas.microsoft.com/office/powerpoint/2010/main" val="37520932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Chapter">
    <p:spTree>
      <p:nvGrpSpPr>
        <p:cNvPr id="1" name=""/>
        <p:cNvGrpSpPr/>
        <p:nvPr/>
      </p:nvGrpSpPr>
      <p:grpSpPr>
        <a:xfrm>
          <a:off x="0" y="0"/>
          <a:ext cx="0" cy="0"/>
          <a:chOff x="0" y="0"/>
          <a:chExt cx="0" cy="0"/>
        </a:xfrm>
      </p:grpSpPr>
      <p:sp>
        <p:nvSpPr>
          <p:cNvPr id="7" name="正方形/長方形 6"/>
          <p:cNvSpPr/>
          <p:nvPr userDrawn="1"/>
        </p:nvSpPr>
        <p:spPr>
          <a:xfrm>
            <a:off x="0" y="0"/>
            <a:ext cx="1440000" cy="51435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2" name="図 1"/>
          <p:cNvPicPr>
            <a:picLocks noChangeAspect="1"/>
          </p:cNvPicPr>
          <p:nvPr userDrawn="1"/>
        </p:nvPicPr>
        <p:blipFill rotWithShape="1">
          <a:blip r:embed="rId2" cstate="print">
            <a:extLst>
              <a:ext uri="{28A0092B-C50C-407E-A947-70E740481C1C}">
                <a14:useLocalDpi xmlns:a14="http://schemas.microsoft.com/office/drawing/2010/main" val="0"/>
              </a:ext>
            </a:extLst>
          </a:blip>
          <a:srcRect l="33463" b="24413"/>
          <a:stretch/>
        </p:blipFill>
        <p:spPr>
          <a:xfrm>
            <a:off x="-508" y="1437624"/>
            <a:ext cx="2434051" cy="3708411"/>
          </a:xfrm>
          <a:prstGeom prst="rect">
            <a:avLst/>
          </a:prstGeom>
        </p:spPr>
      </p:pic>
      <p:sp>
        <p:nvSpPr>
          <p:cNvPr id="3" name="スライド番号プレースホルダー 2"/>
          <p:cNvSpPr>
            <a:spLocks noGrp="1"/>
          </p:cNvSpPr>
          <p:nvPr>
            <p:ph type="sldNum" sz="quarter" idx="10"/>
          </p:nvPr>
        </p:nvSpPr>
        <p:spPr>
          <a:xfrm>
            <a:off x="8532000" y="4932000"/>
            <a:ext cx="360000" cy="135000"/>
          </a:xfrm>
        </p:spPr>
        <p:txBody>
          <a:bodyPr/>
          <a:lstStyle/>
          <a:p>
            <a:fld id="{78AE49ED-73EF-499C-8307-28EB0E7CF529}" type="slidenum">
              <a:rPr lang="ja-JP" altLang="en-US" smtClean="0"/>
              <a:pPr/>
              <a:t>‹#›</a:t>
            </a:fld>
            <a:endParaRPr lang="ja-JP" altLang="en-US" dirty="0"/>
          </a:p>
        </p:txBody>
      </p:sp>
      <p:sp>
        <p:nvSpPr>
          <p:cNvPr id="6" name="タイトル 1"/>
          <p:cNvSpPr>
            <a:spLocks noGrp="1"/>
          </p:cNvSpPr>
          <p:nvPr>
            <p:ph type="title" hasCustomPrompt="1"/>
          </p:nvPr>
        </p:nvSpPr>
        <p:spPr>
          <a:xfrm>
            <a:off x="1871700" y="1275605"/>
            <a:ext cx="6840500" cy="2016225"/>
          </a:xfrm>
          <a:prstGeom prst="rect">
            <a:avLst/>
          </a:prstGeom>
        </p:spPr>
        <p:txBody>
          <a:bodyPr lIns="0" tIns="0" rIns="0" bIns="0" anchor="ctr" anchorCtr="0"/>
          <a:lstStyle>
            <a:lvl1pPr algn="l">
              <a:lnSpc>
                <a:spcPct val="100000"/>
              </a:lnSpc>
              <a:defRPr sz="2800" b="1">
                <a:solidFill>
                  <a:schemeClr val="accent3"/>
                </a:solidFill>
                <a:latin typeface="+mj-lt"/>
              </a:defRPr>
            </a:lvl1pPr>
          </a:lstStyle>
          <a:p>
            <a:r>
              <a:rPr kumimoji="1" lang="ja-JP" altLang="en-US" dirty="0"/>
              <a:t>フォントサイズ </a:t>
            </a:r>
            <a:r>
              <a:rPr kumimoji="1" lang="en-US" altLang="ja-JP" dirty="0"/>
              <a:t>28</a:t>
            </a:r>
            <a:br>
              <a:rPr kumimoji="1" lang="en-US" altLang="ja-JP" dirty="0"/>
            </a:br>
            <a:r>
              <a:rPr kumimoji="1" lang="ja-JP" altLang="en-US" dirty="0"/>
              <a:t>　　　　（メイリオ見出し）</a:t>
            </a:r>
          </a:p>
        </p:txBody>
      </p:sp>
      <p:pic>
        <p:nvPicPr>
          <p:cNvPr id="8" name="Picture 5" descr="\\psf\Host\Volumes\IOHD\G5-temp01_n\SuperStream\SS_Branding_2015\SuperStream_Logo_201506\corporate\ms_office\logo_corp_nega.wmf"/>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7272200" y="279525"/>
            <a:ext cx="1440000" cy="255000"/>
          </a:xfrm>
          <a:prstGeom prst="rect">
            <a:avLst/>
          </a:prstGeom>
          <a:noFill/>
          <a:extLst>
            <a:ext uri="{909E8E84-426E-40DD-AFC4-6F175D3DCCD1}">
              <a14:hiddenFill xmlns:a14="http://schemas.microsoft.com/office/drawing/2010/main">
                <a:solidFill>
                  <a:srgbClr val="FFFFFF"/>
                </a:solidFill>
              </a14:hiddenFill>
            </a:ext>
          </a:extLst>
        </p:spPr>
      </p:pic>
      <p:sp>
        <p:nvSpPr>
          <p:cNvPr id="11" name="フッター プレースホルダー 1"/>
          <p:cNvSpPr>
            <a:spLocks noGrp="1"/>
          </p:cNvSpPr>
          <p:nvPr>
            <p:ph type="ftr" sz="quarter" idx="3"/>
          </p:nvPr>
        </p:nvSpPr>
        <p:spPr>
          <a:xfrm>
            <a:off x="252000" y="4932000"/>
            <a:ext cx="2160000" cy="135000"/>
          </a:xfrm>
          <a:prstGeom prst="rect">
            <a:avLst/>
          </a:prstGeom>
        </p:spPr>
        <p:txBody>
          <a:bodyPr vert="horz" lIns="0" tIns="0" rIns="0" bIns="0" rtlCol="0" anchor="b" anchorCtr="0"/>
          <a:lstStyle>
            <a:lvl1pPr algn="l">
              <a:defRPr sz="600">
                <a:solidFill>
                  <a:schemeClr val="tx1">
                    <a:tint val="75000"/>
                  </a:schemeClr>
                </a:solidFill>
              </a:defRPr>
            </a:lvl1pPr>
          </a:lstStyle>
          <a:p>
            <a:r>
              <a:rPr lang="en-US" altLang="ja-JP" dirty="0"/>
              <a:t>©Canon IT Solutions Inc.  All rights reserved.</a:t>
            </a:r>
            <a:endParaRPr lang="ja-JP" altLang="en-US" dirty="0"/>
          </a:p>
        </p:txBody>
      </p:sp>
      <p:pic>
        <p:nvPicPr>
          <p:cNvPr id="9" name="図 8"/>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467991" y="749002"/>
            <a:ext cx="590787" cy="550580"/>
          </a:xfrm>
          <a:prstGeom prst="rect">
            <a:avLst/>
          </a:prstGeom>
        </p:spPr>
      </p:pic>
      <p:pic>
        <p:nvPicPr>
          <p:cNvPr id="10" name="図 9"/>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253090" y="2823778"/>
            <a:ext cx="335554" cy="512746"/>
          </a:xfrm>
          <a:prstGeom prst="rect">
            <a:avLst/>
          </a:prstGeom>
        </p:spPr>
      </p:pic>
      <p:pic>
        <p:nvPicPr>
          <p:cNvPr id="12" name="図 11"/>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1039084" y="1934005"/>
            <a:ext cx="478408" cy="410715"/>
          </a:xfrm>
          <a:prstGeom prst="rect">
            <a:avLst/>
          </a:prstGeom>
        </p:spPr>
      </p:pic>
      <p:pic>
        <p:nvPicPr>
          <p:cNvPr id="13" name="図 12"/>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503548" y="4271353"/>
            <a:ext cx="472936" cy="351380"/>
          </a:xfrm>
          <a:prstGeom prst="rect">
            <a:avLst/>
          </a:prstGeom>
        </p:spPr>
      </p:pic>
      <p:pic>
        <p:nvPicPr>
          <p:cNvPr id="14" name="図 13"/>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1223628" y="3829750"/>
            <a:ext cx="515904" cy="304006"/>
          </a:xfrm>
          <a:prstGeom prst="rect">
            <a:avLst/>
          </a:prstGeom>
        </p:spPr>
      </p:pic>
      <p:pic>
        <p:nvPicPr>
          <p:cNvPr id="15" name="図 14"/>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7308304" y="303498"/>
            <a:ext cx="1490635" cy="328846"/>
          </a:xfrm>
          <a:prstGeom prst="rect">
            <a:avLst/>
          </a:prstGeom>
        </p:spPr>
      </p:pic>
    </p:spTree>
    <p:extLst>
      <p:ext uri="{BB962C8B-B14F-4D97-AF65-F5344CB8AC3E}">
        <p14:creationId xmlns:p14="http://schemas.microsoft.com/office/powerpoint/2010/main" val="21976674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Section">
    <p:spTree>
      <p:nvGrpSpPr>
        <p:cNvPr id="1" name=""/>
        <p:cNvGrpSpPr/>
        <p:nvPr/>
      </p:nvGrpSpPr>
      <p:grpSpPr>
        <a:xfrm>
          <a:off x="0" y="0"/>
          <a:ext cx="0" cy="0"/>
          <a:chOff x="0" y="0"/>
          <a:chExt cx="0" cy="0"/>
        </a:xfrm>
      </p:grpSpPr>
      <p:sp>
        <p:nvSpPr>
          <p:cNvPr id="6" name="正方形/長方形 5"/>
          <p:cNvSpPr/>
          <p:nvPr userDrawn="1"/>
        </p:nvSpPr>
        <p:spPr>
          <a:xfrm>
            <a:off x="0" y="4583498"/>
            <a:ext cx="9144000" cy="576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2" name="図 1"/>
          <p:cNvPicPr>
            <a:picLocks noChangeAspect="1"/>
          </p:cNvPicPr>
          <p:nvPr userDrawn="1"/>
        </p:nvPicPr>
        <p:blipFill rotWithShape="1">
          <a:blip r:embed="rId2" cstate="print">
            <a:extLst>
              <a:ext uri="{28A0092B-C50C-407E-A947-70E740481C1C}">
                <a14:useLocalDpi xmlns:a14="http://schemas.microsoft.com/office/drawing/2010/main" val="0"/>
              </a:ext>
            </a:extLst>
          </a:blip>
          <a:srcRect r="27795" b="36032"/>
          <a:stretch/>
        </p:blipFill>
        <p:spPr>
          <a:xfrm>
            <a:off x="5903640" y="3028747"/>
            <a:ext cx="3240360" cy="2137488"/>
          </a:xfrm>
          <a:prstGeom prst="rect">
            <a:avLst/>
          </a:prstGeom>
        </p:spPr>
      </p:pic>
      <p:sp>
        <p:nvSpPr>
          <p:cNvPr id="7" name="フッター プレースホルダー 1"/>
          <p:cNvSpPr>
            <a:spLocks noGrp="1"/>
          </p:cNvSpPr>
          <p:nvPr>
            <p:ph type="ftr" sz="quarter" idx="3"/>
          </p:nvPr>
        </p:nvSpPr>
        <p:spPr>
          <a:xfrm>
            <a:off x="358775" y="4803998"/>
            <a:ext cx="2160000" cy="135000"/>
          </a:xfrm>
          <a:prstGeom prst="rect">
            <a:avLst/>
          </a:prstGeom>
        </p:spPr>
        <p:txBody>
          <a:bodyPr vert="horz" lIns="0" tIns="0" rIns="0" bIns="0" rtlCol="0" anchor="b" anchorCtr="0"/>
          <a:lstStyle>
            <a:lvl1pPr algn="l">
              <a:defRPr sz="600">
                <a:solidFill>
                  <a:schemeClr val="bg1"/>
                </a:solidFill>
              </a:defRPr>
            </a:lvl1pPr>
          </a:lstStyle>
          <a:p>
            <a:r>
              <a:rPr lang="en-US" altLang="ja-JP" dirty="0"/>
              <a:t>©Canon IT Solutions Inc.  All rights reserved.</a:t>
            </a:r>
            <a:endParaRPr lang="ja-JP" altLang="en-US" dirty="0"/>
          </a:p>
        </p:txBody>
      </p:sp>
      <p:sp>
        <p:nvSpPr>
          <p:cNvPr id="3" name="スライド番号プレースホルダー 2"/>
          <p:cNvSpPr>
            <a:spLocks noGrp="1"/>
          </p:cNvSpPr>
          <p:nvPr>
            <p:ph type="sldNum" sz="quarter" idx="10"/>
          </p:nvPr>
        </p:nvSpPr>
        <p:spPr/>
        <p:txBody>
          <a:bodyPr/>
          <a:lstStyle/>
          <a:p>
            <a:fld id="{78AE49ED-73EF-499C-8307-28EB0E7CF529}" type="slidenum">
              <a:rPr lang="ja-JP" altLang="en-US" smtClean="0"/>
              <a:pPr/>
              <a:t>‹#›</a:t>
            </a:fld>
            <a:endParaRPr lang="ja-JP" altLang="en-US" dirty="0"/>
          </a:p>
        </p:txBody>
      </p:sp>
      <p:pic>
        <p:nvPicPr>
          <p:cNvPr id="8" name="図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982236" y="4434845"/>
            <a:ext cx="326068" cy="524890"/>
          </a:xfrm>
          <a:prstGeom prst="rect">
            <a:avLst/>
          </a:prstGeom>
        </p:spPr>
      </p:pic>
      <p:pic>
        <p:nvPicPr>
          <p:cNvPr id="9" name="図 8"/>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8568444" y="3972363"/>
            <a:ext cx="298228" cy="368132"/>
          </a:xfrm>
          <a:prstGeom prst="rect">
            <a:avLst/>
          </a:prstGeom>
        </p:spPr>
      </p:pic>
      <p:pic>
        <p:nvPicPr>
          <p:cNvPr id="11" name="図 10"/>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6560309" y="3142113"/>
            <a:ext cx="415869" cy="515148"/>
          </a:xfrm>
          <a:prstGeom prst="rect">
            <a:avLst/>
          </a:prstGeom>
        </p:spPr>
      </p:pic>
      <p:pic>
        <p:nvPicPr>
          <p:cNvPr id="12" name="図 11"/>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7633020" y="3595673"/>
            <a:ext cx="328501" cy="501818"/>
          </a:xfrm>
          <a:prstGeom prst="rect">
            <a:avLst/>
          </a:prstGeom>
        </p:spPr>
      </p:pic>
      <p:pic>
        <p:nvPicPr>
          <p:cNvPr id="13" name="図 12"/>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8048746" y="2592668"/>
            <a:ext cx="460056" cy="685890"/>
          </a:xfrm>
          <a:prstGeom prst="rect">
            <a:avLst/>
          </a:prstGeom>
        </p:spPr>
      </p:pic>
      <p:pic>
        <p:nvPicPr>
          <p:cNvPr id="14" name="図 13"/>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7308304" y="303498"/>
            <a:ext cx="1490635" cy="328846"/>
          </a:xfrm>
          <a:prstGeom prst="rect">
            <a:avLst/>
          </a:prstGeom>
        </p:spPr>
      </p:pic>
      <p:sp>
        <p:nvSpPr>
          <p:cNvPr id="10" name="タイトル 1"/>
          <p:cNvSpPr>
            <a:spLocks noGrp="1"/>
          </p:cNvSpPr>
          <p:nvPr>
            <p:ph type="title" hasCustomPrompt="1"/>
          </p:nvPr>
        </p:nvSpPr>
        <p:spPr>
          <a:xfrm>
            <a:off x="358775" y="1311610"/>
            <a:ext cx="7093285" cy="1980220"/>
          </a:xfrm>
          <a:prstGeom prst="rect">
            <a:avLst/>
          </a:prstGeom>
        </p:spPr>
        <p:txBody>
          <a:bodyPr lIns="0" tIns="0" rIns="0" bIns="0" anchor="ctr" anchorCtr="0"/>
          <a:lstStyle>
            <a:lvl1pPr algn="l">
              <a:lnSpc>
                <a:spcPct val="110000"/>
              </a:lnSpc>
              <a:spcAft>
                <a:spcPts val="0"/>
              </a:spcAft>
              <a:defRPr sz="2800" b="1">
                <a:solidFill>
                  <a:schemeClr val="accent3"/>
                </a:solidFill>
                <a:latin typeface="+mj-lt"/>
              </a:defRPr>
            </a:lvl1pPr>
          </a:lstStyle>
          <a:p>
            <a:r>
              <a:rPr kumimoji="1" lang="ja-JP" altLang="en-US" dirty="0"/>
              <a:t>フォントサイズ </a:t>
            </a:r>
            <a:r>
              <a:rPr kumimoji="1" lang="en-US" altLang="ja-JP" dirty="0"/>
              <a:t>28</a:t>
            </a:r>
            <a:br>
              <a:rPr kumimoji="1" lang="en-US" altLang="ja-JP" dirty="0"/>
            </a:br>
            <a:r>
              <a:rPr kumimoji="1" lang="ja-JP" altLang="en-US" dirty="0"/>
              <a:t>　　　　（メイリオ見出し）</a:t>
            </a:r>
          </a:p>
        </p:txBody>
      </p:sp>
    </p:spTree>
    <p:extLst>
      <p:ext uri="{BB962C8B-B14F-4D97-AF65-F5344CB8AC3E}">
        <p14:creationId xmlns:p14="http://schemas.microsoft.com/office/powerpoint/2010/main" val="314819456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General_HR">
    <p:spTree>
      <p:nvGrpSpPr>
        <p:cNvPr id="1" name=""/>
        <p:cNvGrpSpPr/>
        <p:nvPr/>
      </p:nvGrpSpPr>
      <p:grpSpPr>
        <a:xfrm>
          <a:off x="0" y="0"/>
          <a:ext cx="0" cy="0"/>
          <a:chOff x="0" y="0"/>
          <a:chExt cx="0" cy="0"/>
        </a:xfrm>
      </p:grpSpPr>
      <p:sp>
        <p:nvSpPr>
          <p:cNvPr id="11" name="正方形/長方形 10"/>
          <p:cNvSpPr/>
          <p:nvPr userDrawn="1"/>
        </p:nvSpPr>
        <p:spPr>
          <a:xfrm>
            <a:off x="0" y="0"/>
            <a:ext cx="9144000" cy="144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2" name="図 11"/>
          <p:cNvPicPr>
            <a:picLocks noChangeAspect="1"/>
          </p:cNvPicPr>
          <p:nvPr userDrawn="1"/>
        </p:nvPicPr>
        <p:blipFill rotWithShape="1">
          <a:blip r:embed="rId2" cstate="print">
            <a:extLst>
              <a:ext uri="{28A0092B-C50C-407E-A947-70E740481C1C}">
                <a14:useLocalDpi xmlns:a14="http://schemas.microsoft.com/office/drawing/2010/main" val="0"/>
              </a:ext>
            </a:extLst>
          </a:blip>
          <a:srcRect t="48226" r="28485"/>
          <a:stretch/>
        </p:blipFill>
        <p:spPr>
          <a:xfrm>
            <a:off x="6749590" y="0"/>
            <a:ext cx="2394918" cy="599346"/>
          </a:xfrm>
          <a:prstGeom prst="rect">
            <a:avLst/>
          </a:prstGeom>
        </p:spPr>
      </p:pic>
      <p:pic>
        <p:nvPicPr>
          <p:cNvPr id="10" name="図 9"/>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574965" y="231490"/>
            <a:ext cx="1223974" cy="270018"/>
          </a:xfrm>
          <a:prstGeom prst="rect">
            <a:avLst/>
          </a:prstGeom>
        </p:spPr>
      </p:pic>
      <p:sp>
        <p:nvSpPr>
          <p:cNvPr id="6" name="スライド番号プレースホルダー 5"/>
          <p:cNvSpPr>
            <a:spLocks noGrp="1"/>
          </p:cNvSpPr>
          <p:nvPr>
            <p:ph type="sldNum" sz="quarter" idx="12"/>
          </p:nvPr>
        </p:nvSpPr>
        <p:spPr>
          <a:xfrm>
            <a:off x="8532000" y="4932000"/>
            <a:ext cx="360000" cy="135000"/>
          </a:xfrm>
        </p:spPr>
        <p:txBody>
          <a:bodyPr/>
          <a:lstStyle/>
          <a:p>
            <a:fld id="{78AE49ED-73EF-499C-8307-28EB0E7CF529}" type="slidenum">
              <a:rPr kumimoji="1" lang="ja-JP" altLang="en-US" smtClean="0"/>
              <a:t>‹#›</a:t>
            </a:fld>
            <a:endParaRPr kumimoji="1" lang="ja-JP" altLang="en-US" dirty="0"/>
          </a:p>
        </p:txBody>
      </p:sp>
      <p:sp>
        <p:nvSpPr>
          <p:cNvPr id="8" name="フッター プレースホルダー 1"/>
          <p:cNvSpPr>
            <a:spLocks noGrp="1"/>
          </p:cNvSpPr>
          <p:nvPr>
            <p:ph type="ftr" sz="quarter" idx="3"/>
          </p:nvPr>
        </p:nvSpPr>
        <p:spPr>
          <a:xfrm>
            <a:off x="252000" y="4932000"/>
            <a:ext cx="2160000" cy="135000"/>
          </a:xfrm>
          <a:prstGeom prst="rect">
            <a:avLst/>
          </a:prstGeom>
        </p:spPr>
        <p:txBody>
          <a:bodyPr vert="horz" lIns="0" tIns="0" rIns="0" bIns="0" rtlCol="0" anchor="b" anchorCtr="0"/>
          <a:lstStyle>
            <a:lvl1pPr algn="l">
              <a:defRPr sz="600">
                <a:solidFill>
                  <a:schemeClr val="tx1">
                    <a:tint val="75000"/>
                  </a:schemeClr>
                </a:solidFill>
              </a:defRPr>
            </a:lvl1pPr>
          </a:lstStyle>
          <a:p>
            <a:r>
              <a:rPr lang="en-US" altLang="ja-JP" dirty="0"/>
              <a:t>©Canon IT Solutions Inc.  All rights reserved.</a:t>
            </a:r>
            <a:endParaRPr lang="ja-JP" altLang="en-US" dirty="0"/>
          </a:p>
        </p:txBody>
      </p:sp>
      <p:sp>
        <p:nvSpPr>
          <p:cNvPr id="9" name="タイトル 1"/>
          <p:cNvSpPr>
            <a:spLocks noGrp="1"/>
          </p:cNvSpPr>
          <p:nvPr>
            <p:ph type="title" hasCustomPrompt="1"/>
          </p:nvPr>
        </p:nvSpPr>
        <p:spPr>
          <a:xfrm>
            <a:off x="288000" y="216000"/>
            <a:ext cx="7200000" cy="360000"/>
          </a:xfrm>
          <a:prstGeom prst="rect">
            <a:avLst/>
          </a:prstGeom>
        </p:spPr>
        <p:txBody>
          <a:bodyPr lIns="0" tIns="0" rIns="0" bIns="0" anchor="t" anchorCtr="0"/>
          <a:lstStyle>
            <a:lvl1pPr algn="l">
              <a:lnSpc>
                <a:spcPct val="100000"/>
              </a:lnSpc>
              <a:defRPr sz="2400" b="1">
                <a:solidFill>
                  <a:schemeClr val="accent3"/>
                </a:solidFill>
                <a:latin typeface="+mj-lt"/>
              </a:defRPr>
            </a:lvl1pPr>
          </a:lstStyle>
          <a:p>
            <a:r>
              <a:rPr kumimoji="1" lang="ja-JP" altLang="en-US" dirty="0"/>
              <a:t>フォントサイズ</a:t>
            </a:r>
            <a:r>
              <a:rPr kumimoji="1" lang="en-US" altLang="ja-JP" dirty="0"/>
              <a:t>24 </a:t>
            </a:r>
            <a:r>
              <a:rPr kumimoji="1" lang="ja-JP" altLang="en-US" dirty="0"/>
              <a:t>（メイリオ見出し）</a:t>
            </a:r>
          </a:p>
        </p:txBody>
      </p:sp>
    </p:spTree>
    <p:extLst>
      <p:ext uri="{BB962C8B-B14F-4D97-AF65-F5344CB8AC3E}">
        <p14:creationId xmlns:p14="http://schemas.microsoft.com/office/powerpoint/2010/main" val="309588601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General_HR">
    <p:spTree>
      <p:nvGrpSpPr>
        <p:cNvPr id="1" name=""/>
        <p:cNvGrpSpPr/>
        <p:nvPr/>
      </p:nvGrpSpPr>
      <p:grpSpPr>
        <a:xfrm>
          <a:off x="0" y="0"/>
          <a:ext cx="0" cy="0"/>
          <a:chOff x="0" y="0"/>
          <a:chExt cx="0" cy="0"/>
        </a:xfrm>
      </p:grpSpPr>
      <p:sp>
        <p:nvSpPr>
          <p:cNvPr id="11" name="正方形/長方形 10"/>
          <p:cNvSpPr/>
          <p:nvPr userDrawn="1"/>
        </p:nvSpPr>
        <p:spPr>
          <a:xfrm>
            <a:off x="0" y="0"/>
            <a:ext cx="9144000" cy="144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2" name="図 11"/>
          <p:cNvPicPr>
            <a:picLocks noChangeAspect="1"/>
          </p:cNvPicPr>
          <p:nvPr userDrawn="1"/>
        </p:nvPicPr>
        <p:blipFill rotWithShape="1">
          <a:blip r:embed="rId2" cstate="print">
            <a:extLst>
              <a:ext uri="{28A0092B-C50C-407E-A947-70E740481C1C}">
                <a14:useLocalDpi xmlns:a14="http://schemas.microsoft.com/office/drawing/2010/main" val="0"/>
              </a:ext>
            </a:extLst>
          </a:blip>
          <a:srcRect t="48226" r="28485"/>
          <a:stretch/>
        </p:blipFill>
        <p:spPr>
          <a:xfrm>
            <a:off x="6749590" y="0"/>
            <a:ext cx="2394918" cy="599346"/>
          </a:xfrm>
          <a:prstGeom prst="rect">
            <a:avLst/>
          </a:prstGeom>
        </p:spPr>
      </p:pic>
      <p:pic>
        <p:nvPicPr>
          <p:cNvPr id="10" name="図 9"/>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574965" y="231490"/>
            <a:ext cx="1223974" cy="270018"/>
          </a:xfrm>
          <a:prstGeom prst="rect">
            <a:avLst/>
          </a:prstGeom>
        </p:spPr>
      </p:pic>
      <p:sp>
        <p:nvSpPr>
          <p:cNvPr id="6" name="スライド番号プレースホルダー 5"/>
          <p:cNvSpPr>
            <a:spLocks noGrp="1"/>
          </p:cNvSpPr>
          <p:nvPr>
            <p:ph type="sldNum" sz="quarter" idx="12"/>
          </p:nvPr>
        </p:nvSpPr>
        <p:spPr>
          <a:xfrm>
            <a:off x="8532000" y="4932000"/>
            <a:ext cx="360000" cy="135000"/>
          </a:xfrm>
        </p:spPr>
        <p:txBody>
          <a:bodyPr/>
          <a:lstStyle/>
          <a:p>
            <a:fld id="{78AE49ED-73EF-499C-8307-28EB0E7CF529}" type="slidenum">
              <a:rPr kumimoji="1" lang="ja-JP" altLang="en-US" smtClean="0"/>
              <a:t>‹#›</a:t>
            </a:fld>
            <a:endParaRPr kumimoji="1" lang="ja-JP" altLang="en-US" dirty="0"/>
          </a:p>
        </p:txBody>
      </p:sp>
      <p:sp>
        <p:nvSpPr>
          <p:cNvPr id="14" name="テキスト プレースホルダー 13"/>
          <p:cNvSpPr>
            <a:spLocks noGrp="1"/>
          </p:cNvSpPr>
          <p:nvPr>
            <p:ph type="body" sz="quarter" idx="14" hasCustomPrompt="1"/>
          </p:nvPr>
        </p:nvSpPr>
        <p:spPr>
          <a:xfrm>
            <a:off x="358775" y="951570"/>
            <a:ext cx="8426450" cy="3780420"/>
          </a:xfrm>
          <a:prstGeom prst="rect">
            <a:avLst/>
          </a:prstGeom>
        </p:spPr>
        <p:txBody>
          <a:bodyPr lIns="0" tIns="0" rIns="0" bIns="0"/>
          <a:lstStyle>
            <a:lvl1pPr marL="0" indent="0">
              <a:lnSpc>
                <a:spcPts val="1700"/>
              </a:lnSpc>
              <a:spcBef>
                <a:spcPts val="0"/>
              </a:spcBef>
              <a:buNone/>
              <a:defRPr sz="1600">
                <a:latin typeface="+mn-ea"/>
                <a:ea typeface="+mn-ea"/>
              </a:defRPr>
            </a:lvl1pPr>
            <a:lvl2pPr>
              <a:defRPr sz="1200">
                <a:latin typeface="+mn-ea"/>
                <a:ea typeface="+mn-ea"/>
              </a:defRPr>
            </a:lvl2pPr>
            <a:lvl3pPr>
              <a:defRPr sz="1200">
                <a:latin typeface="+mn-ea"/>
                <a:ea typeface="+mn-ea"/>
              </a:defRPr>
            </a:lvl3pPr>
            <a:lvl4pPr>
              <a:defRPr sz="1200">
                <a:latin typeface="+mn-ea"/>
                <a:ea typeface="+mn-ea"/>
              </a:defRPr>
            </a:lvl4pPr>
            <a:lvl5pPr>
              <a:defRPr sz="1200">
                <a:latin typeface="+mn-ea"/>
                <a:ea typeface="+mn-ea"/>
              </a:defRPr>
            </a:lvl5pPr>
          </a:lstStyle>
          <a:p>
            <a:pPr lvl="0"/>
            <a:r>
              <a:rPr kumimoji="1" lang="ja-JP" altLang="en-US" dirty="0"/>
              <a:t>文章（必要な場合のみ）　フォントサイズ </a:t>
            </a:r>
            <a:r>
              <a:rPr kumimoji="1" lang="en-US" altLang="ja-JP" dirty="0"/>
              <a:t>16P</a:t>
            </a:r>
          </a:p>
        </p:txBody>
      </p:sp>
      <p:sp>
        <p:nvSpPr>
          <p:cNvPr id="8" name="フッター プレースホルダー 1"/>
          <p:cNvSpPr>
            <a:spLocks noGrp="1"/>
          </p:cNvSpPr>
          <p:nvPr>
            <p:ph type="ftr" sz="quarter" idx="3"/>
          </p:nvPr>
        </p:nvSpPr>
        <p:spPr>
          <a:xfrm>
            <a:off x="252000" y="4932000"/>
            <a:ext cx="2160000" cy="135000"/>
          </a:xfrm>
          <a:prstGeom prst="rect">
            <a:avLst/>
          </a:prstGeom>
        </p:spPr>
        <p:txBody>
          <a:bodyPr vert="horz" lIns="0" tIns="0" rIns="0" bIns="0" rtlCol="0" anchor="b" anchorCtr="0"/>
          <a:lstStyle>
            <a:lvl1pPr algn="l">
              <a:defRPr sz="600">
                <a:solidFill>
                  <a:schemeClr val="tx1">
                    <a:tint val="75000"/>
                  </a:schemeClr>
                </a:solidFill>
              </a:defRPr>
            </a:lvl1pPr>
          </a:lstStyle>
          <a:p>
            <a:r>
              <a:rPr lang="en-US" altLang="ja-JP" dirty="0"/>
              <a:t>©Canon IT Solutions Inc.  All rights reserved.</a:t>
            </a:r>
            <a:endParaRPr lang="ja-JP" altLang="en-US" dirty="0"/>
          </a:p>
        </p:txBody>
      </p:sp>
      <p:sp>
        <p:nvSpPr>
          <p:cNvPr id="9" name="タイトル 1"/>
          <p:cNvSpPr>
            <a:spLocks noGrp="1"/>
          </p:cNvSpPr>
          <p:nvPr>
            <p:ph type="title" hasCustomPrompt="1"/>
          </p:nvPr>
        </p:nvSpPr>
        <p:spPr>
          <a:xfrm>
            <a:off x="288000" y="216000"/>
            <a:ext cx="7200000" cy="360000"/>
          </a:xfrm>
          <a:prstGeom prst="rect">
            <a:avLst/>
          </a:prstGeom>
        </p:spPr>
        <p:txBody>
          <a:bodyPr lIns="0" tIns="0" rIns="0" bIns="0" anchor="t" anchorCtr="0"/>
          <a:lstStyle>
            <a:lvl1pPr algn="l">
              <a:lnSpc>
                <a:spcPct val="100000"/>
              </a:lnSpc>
              <a:defRPr sz="2400" b="1">
                <a:solidFill>
                  <a:schemeClr val="accent3"/>
                </a:solidFill>
                <a:latin typeface="+mj-lt"/>
              </a:defRPr>
            </a:lvl1pPr>
          </a:lstStyle>
          <a:p>
            <a:r>
              <a:rPr kumimoji="1" lang="ja-JP" altLang="en-US" dirty="0"/>
              <a:t>フォントサイズ</a:t>
            </a:r>
            <a:r>
              <a:rPr kumimoji="1" lang="en-US" altLang="ja-JP" dirty="0"/>
              <a:t>24 </a:t>
            </a:r>
            <a:r>
              <a:rPr kumimoji="1" lang="ja-JP" altLang="en-US" dirty="0"/>
              <a:t>（メイリオ見出し）</a:t>
            </a:r>
          </a:p>
        </p:txBody>
      </p:sp>
    </p:spTree>
    <p:extLst>
      <p:ext uri="{BB962C8B-B14F-4D97-AF65-F5344CB8AC3E}">
        <p14:creationId xmlns:p14="http://schemas.microsoft.com/office/powerpoint/2010/main" val="407457109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2_General_HR">
    <p:spTree>
      <p:nvGrpSpPr>
        <p:cNvPr id="1" name=""/>
        <p:cNvGrpSpPr/>
        <p:nvPr/>
      </p:nvGrpSpPr>
      <p:grpSpPr>
        <a:xfrm>
          <a:off x="0" y="0"/>
          <a:ext cx="0" cy="0"/>
          <a:chOff x="0" y="0"/>
          <a:chExt cx="0" cy="0"/>
        </a:xfrm>
      </p:grpSpPr>
      <p:sp>
        <p:nvSpPr>
          <p:cNvPr id="11" name="正方形/長方形 10"/>
          <p:cNvSpPr/>
          <p:nvPr userDrawn="1"/>
        </p:nvSpPr>
        <p:spPr>
          <a:xfrm>
            <a:off x="0" y="0"/>
            <a:ext cx="9144000" cy="144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2" name="図 11"/>
          <p:cNvPicPr>
            <a:picLocks noChangeAspect="1"/>
          </p:cNvPicPr>
          <p:nvPr userDrawn="1"/>
        </p:nvPicPr>
        <p:blipFill rotWithShape="1">
          <a:blip r:embed="rId2" cstate="print">
            <a:extLst>
              <a:ext uri="{28A0092B-C50C-407E-A947-70E740481C1C}">
                <a14:useLocalDpi xmlns:a14="http://schemas.microsoft.com/office/drawing/2010/main" val="0"/>
              </a:ext>
            </a:extLst>
          </a:blip>
          <a:srcRect t="48226" r="28485"/>
          <a:stretch/>
        </p:blipFill>
        <p:spPr>
          <a:xfrm>
            <a:off x="6749590" y="0"/>
            <a:ext cx="2394918" cy="599346"/>
          </a:xfrm>
          <a:prstGeom prst="rect">
            <a:avLst/>
          </a:prstGeom>
        </p:spPr>
      </p:pic>
      <p:pic>
        <p:nvPicPr>
          <p:cNvPr id="10" name="図 9"/>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574965" y="231490"/>
            <a:ext cx="1223974" cy="270018"/>
          </a:xfrm>
          <a:prstGeom prst="rect">
            <a:avLst/>
          </a:prstGeom>
        </p:spPr>
      </p:pic>
      <p:sp>
        <p:nvSpPr>
          <p:cNvPr id="6" name="スライド番号プレースホルダー 5"/>
          <p:cNvSpPr>
            <a:spLocks noGrp="1"/>
          </p:cNvSpPr>
          <p:nvPr>
            <p:ph type="sldNum" sz="quarter" idx="12"/>
          </p:nvPr>
        </p:nvSpPr>
        <p:spPr>
          <a:xfrm>
            <a:off x="8532000" y="4932000"/>
            <a:ext cx="360000" cy="135000"/>
          </a:xfrm>
        </p:spPr>
        <p:txBody>
          <a:bodyPr/>
          <a:lstStyle/>
          <a:p>
            <a:fld id="{78AE49ED-73EF-499C-8307-28EB0E7CF529}" type="slidenum">
              <a:rPr kumimoji="1" lang="ja-JP" altLang="en-US" smtClean="0"/>
              <a:t>‹#›</a:t>
            </a:fld>
            <a:endParaRPr kumimoji="1" lang="ja-JP" altLang="en-US" dirty="0"/>
          </a:p>
        </p:txBody>
      </p:sp>
      <p:sp>
        <p:nvSpPr>
          <p:cNvPr id="8" name="フッター プレースホルダー 1"/>
          <p:cNvSpPr>
            <a:spLocks noGrp="1"/>
          </p:cNvSpPr>
          <p:nvPr>
            <p:ph type="ftr" sz="quarter" idx="3"/>
          </p:nvPr>
        </p:nvSpPr>
        <p:spPr>
          <a:xfrm>
            <a:off x="252000" y="4932000"/>
            <a:ext cx="2160000" cy="135000"/>
          </a:xfrm>
          <a:prstGeom prst="rect">
            <a:avLst/>
          </a:prstGeom>
        </p:spPr>
        <p:txBody>
          <a:bodyPr vert="horz" lIns="0" tIns="0" rIns="0" bIns="0" rtlCol="0" anchor="b" anchorCtr="0"/>
          <a:lstStyle>
            <a:lvl1pPr algn="l">
              <a:defRPr sz="600">
                <a:solidFill>
                  <a:schemeClr val="tx1">
                    <a:tint val="75000"/>
                  </a:schemeClr>
                </a:solidFill>
              </a:defRPr>
            </a:lvl1pPr>
          </a:lstStyle>
          <a:p>
            <a:r>
              <a:rPr lang="en-US" altLang="ja-JP" dirty="0"/>
              <a:t>©Canon IT Solutions Inc.  All rights reserved.</a:t>
            </a:r>
            <a:endParaRPr lang="ja-JP" altLang="en-US" dirty="0"/>
          </a:p>
        </p:txBody>
      </p:sp>
      <p:sp>
        <p:nvSpPr>
          <p:cNvPr id="9" name="テキスト プレースホルダー 8"/>
          <p:cNvSpPr>
            <a:spLocks noGrp="1"/>
          </p:cNvSpPr>
          <p:nvPr>
            <p:ph type="body" sz="quarter" idx="16" hasCustomPrompt="1"/>
          </p:nvPr>
        </p:nvSpPr>
        <p:spPr>
          <a:xfrm>
            <a:off x="179512" y="591530"/>
            <a:ext cx="6120680" cy="315310"/>
          </a:xfrm>
          <a:prstGeom prst="rect">
            <a:avLst/>
          </a:prstGeom>
        </p:spPr>
        <p:txBody>
          <a:bodyPr/>
          <a:lstStyle>
            <a:lvl1pPr marL="0" marR="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sz="1800" b="1">
                <a:solidFill>
                  <a:srgbClr val="EE7B48"/>
                </a:solidFill>
                <a:latin typeface="+mj-ea"/>
                <a:ea typeface="+mj-ea"/>
              </a:defRPr>
            </a:lvl1pPr>
          </a:lstStyle>
          <a:p>
            <a:pPr lvl="0"/>
            <a:r>
              <a:rPr kumimoji="1" lang="ja-JP" altLang="en-US" dirty="0"/>
              <a:t>サブタイトル（メイリオ見出し </a:t>
            </a:r>
            <a:r>
              <a:rPr kumimoji="1" lang="en-US" altLang="ja-JP" dirty="0"/>
              <a:t>18Pt)</a:t>
            </a:r>
            <a:endParaRPr kumimoji="1" lang="ja-JP" altLang="en-US" dirty="0"/>
          </a:p>
        </p:txBody>
      </p:sp>
      <p:sp>
        <p:nvSpPr>
          <p:cNvPr id="13" name="テキスト プレースホルダー 10"/>
          <p:cNvSpPr>
            <a:spLocks noGrp="1"/>
          </p:cNvSpPr>
          <p:nvPr>
            <p:ph type="body" sz="quarter" idx="17" hasCustomPrompt="1"/>
          </p:nvPr>
        </p:nvSpPr>
        <p:spPr>
          <a:xfrm>
            <a:off x="251618" y="917812"/>
            <a:ext cx="8640763" cy="279306"/>
          </a:xfrm>
          <a:prstGeom prst="rect">
            <a:avLst/>
          </a:prstGeom>
        </p:spPr>
        <p:txBody>
          <a:bodyPr/>
          <a:lstStyle>
            <a:lvl1pPr marL="0" indent="0">
              <a:buNone/>
              <a:defRPr sz="1600"/>
            </a:lvl1pPr>
          </a:lstStyle>
          <a:p>
            <a:pPr lvl="0"/>
            <a:r>
              <a:rPr kumimoji="1" lang="ja-JP" altLang="en-US" dirty="0"/>
              <a:t>説明文（フォント</a:t>
            </a:r>
            <a:r>
              <a:rPr kumimoji="1" lang="en-US" altLang="ja-JP" dirty="0"/>
              <a:t>16Pt)</a:t>
            </a:r>
            <a:endParaRPr kumimoji="1" lang="ja-JP" altLang="en-US" dirty="0"/>
          </a:p>
        </p:txBody>
      </p:sp>
      <p:cxnSp>
        <p:nvCxnSpPr>
          <p:cNvPr id="15" name="直線コネクタ 14"/>
          <p:cNvCxnSpPr/>
          <p:nvPr userDrawn="1"/>
        </p:nvCxnSpPr>
        <p:spPr>
          <a:xfrm>
            <a:off x="252000" y="866278"/>
            <a:ext cx="6264696" cy="0"/>
          </a:xfrm>
          <a:prstGeom prst="line">
            <a:avLst/>
          </a:prstGeom>
          <a:ln>
            <a:solidFill>
              <a:srgbClr val="EE7B48"/>
            </a:solidFill>
            <a:headEnd type="none"/>
            <a:tailEnd type="none"/>
          </a:ln>
        </p:spPr>
        <p:style>
          <a:lnRef idx="2">
            <a:schemeClr val="accent2"/>
          </a:lnRef>
          <a:fillRef idx="0">
            <a:schemeClr val="accent2"/>
          </a:fillRef>
          <a:effectRef idx="1">
            <a:schemeClr val="accent2"/>
          </a:effectRef>
          <a:fontRef idx="minor">
            <a:schemeClr val="tx1"/>
          </a:fontRef>
        </p:style>
      </p:cxnSp>
      <p:sp>
        <p:nvSpPr>
          <p:cNvPr id="16" name="タイトル 1"/>
          <p:cNvSpPr>
            <a:spLocks noGrp="1"/>
          </p:cNvSpPr>
          <p:nvPr>
            <p:ph type="title" hasCustomPrompt="1"/>
          </p:nvPr>
        </p:nvSpPr>
        <p:spPr>
          <a:xfrm>
            <a:off x="288000" y="216000"/>
            <a:ext cx="7200000" cy="360000"/>
          </a:xfrm>
          <a:prstGeom prst="rect">
            <a:avLst/>
          </a:prstGeom>
        </p:spPr>
        <p:txBody>
          <a:bodyPr lIns="0" tIns="0" rIns="0" bIns="0" anchor="t" anchorCtr="0"/>
          <a:lstStyle>
            <a:lvl1pPr algn="l">
              <a:lnSpc>
                <a:spcPct val="100000"/>
              </a:lnSpc>
              <a:defRPr sz="2400" b="1">
                <a:solidFill>
                  <a:schemeClr val="accent3"/>
                </a:solidFill>
                <a:latin typeface="+mj-lt"/>
              </a:defRPr>
            </a:lvl1pPr>
          </a:lstStyle>
          <a:p>
            <a:r>
              <a:rPr kumimoji="1" lang="ja-JP" altLang="en-US" dirty="0"/>
              <a:t>フォントサイズ</a:t>
            </a:r>
            <a:r>
              <a:rPr kumimoji="1" lang="en-US" altLang="ja-JP" dirty="0"/>
              <a:t>24 </a:t>
            </a:r>
            <a:r>
              <a:rPr kumimoji="1" lang="ja-JP" altLang="en-US" dirty="0"/>
              <a:t>（メイリオ見出し）</a:t>
            </a:r>
          </a:p>
        </p:txBody>
      </p:sp>
    </p:spTree>
    <p:extLst>
      <p:ext uri="{BB962C8B-B14F-4D97-AF65-F5344CB8AC3E}">
        <p14:creationId xmlns:p14="http://schemas.microsoft.com/office/powerpoint/2010/main" val="356777323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_Back Cover">
    <p:bg>
      <p:bgPr>
        <a:solidFill>
          <a:schemeClr val="accent3"/>
        </a:solidFill>
        <a:effectLst/>
      </p:bgPr>
    </p:bg>
    <p:spTree>
      <p:nvGrpSpPr>
        <p:cNvPr id="1" name=""/>
        <p:cNvGrpSpPr/>
        <p:nvPr/>
      </p:nvGrpSpPr>
      <p:grpSpPr>
        <a:xfrm>
          <a:off x="0" y="0"/>
          <a:ext cx="0" cy="0"/>
          <a:chOff x="0" y="0"/>
          <a:chExt cx="0" cy="0"/>
        </a:xfrm>
      </p:grpSpPr>
      <p:sp>
        <p:nvSpPr>
          <p:cNvPr id="5" name="正方形/長方形 4"/>
          <p:cNvSpPr/>
          <p:nvPr userDrawn="1"/>
        </p:nvSpPr>
        <p:spPr>
          <a:xfrm>
            <a:off x="0" y="576000"/>
            <a:ext cx="9144000" cy="3992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2" name="図 1"/>
          <p:cNvPicPr>
            <a:picLocks noChangeAspect="1"/>
          </p:cNvPicPr>
          <p:nvPr userDrawn="1"/>
        </p:nvPicPr>
        <p:blipFill rotWithShape="1">
          <a:blip r:embed="rId2" cstate="print">
            <a:extLst>
              <a:ext uri="{28A0092B-C50C-407E-A947-70E740481C1C}">
                <a14:useLocalDpi xmlns:a14="http://schemas.microsoft.com/office/drawing/2010/main" val="0"/>
              </a:ext>
            </a:extLst>
          </a:blip>
          <a:srcRect t="16938" r="30206"/>
          <a:stretch/>
        </p:blipFill>
        <p:spPr>
          <a:xfrm>
            <a:off x="6155795" y="0"/>
            <a:ext cx="2988332" cy="2112802"/>
          </a:xfrm>
          <a:prstGeom prst="rect">
            <a:avLst/>
          </a:prstGeom>
        </p:spPr>
      </p:pic>
      <p:pic>
        <p:nvPicPr>
          <p:cNvPr id="11" name="図 10"/>
          <p:cNvPicPr>
            <a:picLocks noChangeAspect="1"/>
          </p:cNvPicPr>
          <p:nvPr userDrawn="1"/>
        </p:nvPicPr>
        <p:blipFill rotWithShape="1">
          <a:blip r:embed="rId3" cstate="print">
            <a:extLst>
              <a:ext uri="{28A0092B-C50C-407E-A947-70E740481C1C}">
                <a14:useLocalDpi xmlns:a14="http://schemas.microsoft.com/office/drawing/2010/main" val="0"/>
              </a:ext>
            </a:extLst>
          </a:blip>
          <a:srcRect r="24315" b="28117"/>
          <a:stretch/>
        </p:blipFill>
        <p:spPr>
          <a:xfrm>
            <a:off x="6263933" y="3019264"/>
            <a:ext cx="2880321" cy="2124236"/>
          </a:xfrm>
          <a:prstGeom prst="rect">
            <a:avLst/>
          </a:prstGeom>
        </p:spPr>
      </p:pic>
      <p:sp>
        <p:nvSpPr>
          <p:cNvPr id="4" name="フッター プレースホルダー 1"/>
          <p:cNvSpPr>
            <a:spLocks noGrp="1"/>
          </p:cNvSpPr>
          <p:nvPr>
            <p:ph type="ftr" sz="quarter" idx="3"/>
          </p:nvPr>
        </p:nvSpPr>
        <p:spPr>
          <a:xfrm>
            <a:off x="252000" y="4932000"/>
            <a:ext cx="2160000" cy="135000"/>
          </a:xfrm>
          <a:prstGeom prst="rect">
            <a:avLst/>
          </a:prstGeom>
        </p:spPr>
        <p:txBody>
          <a:bodyPr vert="horz" lIns="0" tIns="0" rIns="0" bIns="0" rtlCol="0" anchor="b" anchorCtr="0"/>
          <a:lstStyle>
            <a:lvl1pPr algn="l">
              <a:defRPr sz="600">
                <a:solidFill>
                  <a:schemeClr val="bg1"/>
                </a:solidFill>
              </a:defRPr>
            </a:lvl1pPr>
          </a:lstStyle>
          <a:p>
            <a:r>
              <a:rPr lang="en-US" altLang="ja-JP" dirty="0"/>
              <a:t>©Canon IT Solutions Inc.  All rights reserved.</a:t>
            </a:r>
            <a:endParaRPr lang="ja-JP" altLang="en-US" dirty="0"/>
          </a:p>
        </p:txBody>
      </p:sp>
      <p:pic>
        <p:nvPicPr>
          <p:cNvPr id="6" name="図 5"/>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flipH="1">
            <a:off x="7812360" y="483518"/>
            <a:ext cx="337945" cy="222249"/>
          </a:xfrm>
          <a:prstGeom prst="rect">
            <a:avLst/>
          </a:prstGeom>
        </p:spPr>
      </p:pic>
      <p:pic>
        <p:nvPicPr>
          <p:cNvPr id="7" name="図 6"/>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8568444" y="771550"/>
            <a:ext cx="307200" cy="485559"/>
          </a:xfrm>
          <a:prstGeom prst="rect">
            <a:avLst/>
          </a:prstGeom>
        </p:spPr>
      </p:pic>
      <p:pic>
        <p:nvPicPr>
          <p:cNvPr id="8" name="図 7"/>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8443469" y="3948039"/>
            <a:ext cx="504310" cy="481551"/>
          </a:xfrm>
          <a:prstGeom prst="rect">
            <a:avLst/>
          </a:prstGeom>
        </p:spPr>
      </p:pic>
      <p:pic>
        <p:nvPicPr>
          <p:cNvPr id="9" name="図 8"/>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7272300" y="4429590"/>
            <a:ext cx="311641" cy="384689"/>
          </a:xfrm>
          <a:prstGeom prst="rect">
            <a:avLst/>
          </a:prstGeom>
        </p:spPr>
      </p:pic>
      <p:pic>
        <p:nvPicPr>
          <p:cNvPr id="10" name="図 9"/>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flipH="1">
            <a:off x="7324344" y="3687874"/>
            <a:ext cx="519193" cy="551406"/>
          </a:xfrm>
          <a:prstGeom prst="rect">
            <a:avLst/>
          </a:prstGeom>
        </p:spPr>
      </p:pic>
      <p:sp>
        <p:nvSpPr>
          <p:cNvPr id="12" name="スライド番号プレースホルダー 5"/>
          <p:cNvSpPr>
            <a:spLocks noGrp="1"/>
          </p:cNvSpPr>
          <p:nvPr>
            <p:ph type="sldNum" sz="quarter" idx="4"/>
          </p:nvPr>
        </p:nvSpPr>
        <p:spPr>
          <a:xfrm>
            <a:off x="8532000" y="4932000"/>
            <a:ext cx="360000" cy="135000"/>
          </a:xfrm>
          <a:prstGeom prst="rect">
            <a:avLst/>
          </a:prstGeom>
        </p:spPr>
        <p:txBody>
          <a:bodyPr vert="horz" lIns="0" tIns="0" rIns="0" bIns="0" rtlCol="0" anchor="b" anchorCtr="0"/>
          <a:lstStyle>
            <a:lvl1pPr algn="r">
              <a:defRPr sz="900">
                <a:solidFill>
                  <a:schemeClr val="bg1"/>
                </a:solidFill>
              </a:defRPr>
            </a:lvl1pPr>
          </a:lstStyle>
          <a:p>
            <a:fld id="{78AE49ED-73EF-499C-8307-28EB0E7CF529}" type="slidenum">
              <a:rPr lang="ja-JP" altLang="en-US" smtClean="0"/>
              <a:pPr/>
              <a:t>‹#›</a:t>
            </a:fld>
            <a:endParaRPr lang="ja-JP" altLang="en-US" dirty="0"/>
          </a:p>
        </p:txBody>
      </p:sp>
    </p:spTree>
    <p:extLst>
      <p:ext uri="{BB962C8B-B14F-4D97-AF65-F5344CB8AC3E}">
        <p14:creationId xmlns:p14="http://schemas.microsoft.com/office/powerpoint/2010/main" val="39104783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Back Cover">
    <p:bg>
      <p:bgPr>
        <a:solidFill>
          <a:schemeClr val="tx2"/>
        </a:solidFill>
        <a:effectLst/>
      </p:bgPr>
    </p:bg>
    <p:spTree>
      <p:nvGrpSpPr>
        <p:cNvPr id="1" name=""/>
        <p:cNvGrpSpPr/>
        <p:nvPr/>
      </p:nvGrpSpPr>
      <p:grpSpPr>
        <a:xfrm>
          <a:off x="0" y="0"/>
          <a:ext cx="0" cy="0"/>
          <a:chOff x="0" y="0"/>
          <a:chExt cx="0" cy="0"/>
        </a:xfrm>
      </p:grpSpPr>
      <p:sp>
        <p:nvSpPr>
          <p:cNvPr id="5" name="正方形/長方形 4"/>
          <p:cNvSpPr/>
          <p:nvPr userDrawn="1"/>
        </p:nvSpPr>
        <p:spPr>
          <a:xfrm>
            <a:off x="0" y="576000"/>
            <a:ext cx="9144000" cy="3992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2" name="図 1"/>
          <p:cNvPicPr>
            <a:picLocks noChangeAspect="1"/>
          </p:cNvPicPr>
          <p:nvPr userDrawn="1"/>
        </p:nvPicPr>
        <p:blipFill rotWithShape="1">
          <a:blip r:embed="rId2" cstate="print">
            <a:extLst>
              <a:ext uri="{28A0092B-C50C-407E-A947-70E740481C1C}">
                <a14:useLocalDpi xmlns:a14="http://schemas.microsoft.com/office/drawing/2010/main" val="0"/>
              </a:ext>
            </a:extLst>
          </a:blip>
          <a:srcRect t="16938" r="30206"/>
          <a:stretch/>
        </p:blipFill>
        <p:spPr>
          <a:xfrm>
            <a:off x="6155795" y="0"/>
            <a:ext cx="2988332" cy="2112802"/>
          </a:xfrm>
          <a:prstGeom prst="rect">
            <a:avLst/>
          </a:prstGeom>
        </p:spPr>
      </p:pic>
      <p:pic>
        <p:nvPicPr>
          <p:cNvPr id="11" name="図 10"/>
          <p:cNvPicPr>
            <a:picLocks noChangeAspect="1"/>
          </p:cNvPicPr>
          <p:nvPr userDrawn="1"/>
        </p:nvPicPr>
        <p:blipFill rotWithShape="1">
          <a:blip r:embed="rId3" cstate="print">
            <a:extLst>
              <a:ext uri="{28A0092B-C50C-407E-A947-70E740481C1C}">
                <a14:useLocalDpi xmlns:a14="http://schemas.microsoft.com/office/drawing/2010/main" val="0"/>
              </a:ext>
            </a:extLst>
          </a:blip>
          <a:srcRect r="24315" b="28117"/>
          <a:stretch/>
        </p:blipFill>
        <p:spPr>
          <a:xfrm>
            <a:off x="6263933" y="3019264"/>
            <a:ext cx="2880321" cy="2124236"/>
          </a:xfrm>
          <a:prstGeom prst="rect">
            <a:avLst/>
          </a:prstGeom>
        </p:spPr>
      </p:pic>
      <p:sp>
        <p:nvSpPr>
          <p:cNvPr id="4" name="フッター プレースホルダー 1"/>
          <p:cNvSpPr>
            <a:spLocks noGrp="1"/>
          </p:cNvSpPr>
          <p:nvPr>
            <p:ph type="ftr" sz="quarter" idx="3"/>
          </p:nvPr>
        </p:nvSpPr>
        <p:spPr>
          <a:xfrm>
            <a:off x="252000" y="4932000"/>
            <a:ext cx="2160000" cy="135000"/>
          </a:xfrm>
          <a:prstGeom prst="rect">
            <a:avLst/>
          </a:prstGeom>
        </p:spPr>
        <p:txBody>
          <a:bodyPr vert="horz" lIns="0" tIns="0" rIns="0" bIns="0" rtlCol="0" anchor="b" anchorCtr="0"/>
          <a:lstStyle>
            <a:lvl1pPr algn="l">
              <a:defRPr sz="600">
                <a:solidFill>
                  <a:schemeClr val="bg1"/>
                </a:solidFill>
              </a:defRPr>
            </a:lvl1pPr>
          </a:lstStyle>
          <a:p>
            <a:r>
              <a:rPr lang="en-US" altLang="ja-JP" dirty="0"/>
              <a:t>©Canon IT Solutions Inc.  All rights reserved.</a:t>
            </a:r>
            <a:endParaRPr lang="ja-JP" altLang="en-US" dirty="0"/>
          </a:p>
        </p:txBody>
      </p:sp>
      <p:pic>
        <p:nvPicPr>
          <p:cNvPr id="6" name="図 5"/>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flipH="1">
            <a:off x="7812360" y="483518"/>
            <a:ext cx="337945" cy="222249"/>
          </a:xfrm>
          <a:prstGeom prst="rect">
            <a:avLst/>
          </a:prstGeom>
        </p:spPr>
      </p:pic>
      <p:pic>
        <p:nvPicPr>
          <p:cNvPr id="7" name="図 6"/>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8568444" y="771550"/>
            <a:ext cx="307200" cy="485559"/>
          </a:xfrm>
          <a:prstGeom prst="rect">
            <a:avLst/>
          </a:prstGeom>
        </p:spPr>
      </p:pic>
      <p:pic>
        <p:nvPicPr>
          <p:cNvPr id="8" name="図 7"/>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8443469" y="3948039"/>
            <a:ext cx="504310" cy="481551"/>
          </a:xfrm>
          <a:prstGeom prst="rect">
            <a:avLst/>
          </a:prstGeom>
        </p:spPr>
      </p:pic>
      <p:pic>
        <p:nvPicPr>
          <p:cNvPr id="9" name="図 8"/>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7272300" y="4429590"/>
            <a:ext cx="311641" cy="384689"/>
          </a:xfrm>
          <a:prstGeom prst="rect">
            <a:avLst/>
          </a:prstGeom>
        </p:spPr>
      </p:pic>
      <p:pic>
        <p:nvPicPr>
          <p:cNvPr id="10" name="図 9"/>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flipH="1">
            <a:off x="7324344" y="3687874"/>
            <a:ext cx="519193" cy="551406"/>
          </a:xfrm>
          <a:prstGeom prst="rect">
            <a:avLst/>
          </a:prstGeom>
        </p:spPr>
      </p:pic>
      <p:sp>
        <p:nvSpPr>
          <p:cNvPr id="12" name="スライド番号プレースホルダー 5"/>
          <p:cNvSpPr>
            <a:spLocks noGrp="1"/>
          </p:cNvSpPr>
          <p:nvPr>
            <p:ph type="sldNum" sz="quarter" idx="4"/>
          </p:nvPr>
        </p:nvSpPr>
        <p:spPr>
          <a:xfrm>
            <a:off x="8532000" y="4932000"/>
            <a:ext cx="360000" cy="135000"/>
          </a:xfrm>
          <a:prstGeom prst="rect">
            <a:avLst/>
          </a:prstGeom>
        </p:spPr>
        <p:txBody>
          <a:bodyPr vert="horz" lIns="0" tIns="0" rIns="0" bIns="0" rtlCol="0" anchor="b" anchorCtr="0"/>
          <a:lstStyle>
            <a:lvl1pPr algn="r">
              <a:defRPr sz="900">
                <a:solidFill>
                  <a:schemeClr val="bg1"/>
                </a:solidFill>
              </a:defRPr>
            </a:lvl1pPr>
          </a:lstStyle>
          <a:p>
            <a:fld id="{78AE49ED-73EF-499C-8307-28EB0E7CF529}" type="slidenum">
              <a:rPr lang="ja-JP" altLang="en-US" smtClean="0"/>
              <a:pPr/>
              <a:t>‹#›</a:t>
            </a:fld>
            <a:endParaRPr lang="ja-JP" altLang="en-US" dirty="0"/>
          </a:p>
        </p:txBody>
      </p:sp>
    </p:spTree>
    <p:extLst>
      <p:ext uri="{BB962C8B-B14F-4D97-AF65-F5344CB8AC3E}">
        <p14:creationId xmlns:p14="http://schemas.microsoft.com/office/powerpoint/2010/main" val="25090232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Agenda">
    <p:bg>
      <p:bgPr>
        <a:solidFill>
          <a:schemeClr val="bg1"/>
        </a:solidFill>
        <a:effectLst/>
      </p:bgPr>
    </p:bg>
    <p:spTree>
      <p:nvGrpSpPr>
        <p:cNvPr id="1" name=""/>
        <p:cNvGrpSpPr/>
        <p:nvPr/>
      </p:nvGrpSpPr>
      <p:grpSpPr>
        <a:xfrm>
          <a:off x="0" y="0"/>
          <a:ext cx="0" cy="0"/>
          <a:chOff x="0" y="0"/>
          <a:chExt cx="0" cy="0"/>
        </a:xfrm>
      </p:grpSpPr>
      <p:sp>
        <p:nvSpPr>
          <p:cNvPr id="3" name="正方形/長方形 2"/>
          <p:cNvSpPr/>
          <p:nvPr userDrawn="1"/>
        </p:nvSpPr>
        <p:spPr>
          <a:xfrm>
            <a:off x="0" y="0"/>
            <a:ext cx="432000" cy="51435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2" name="図 1"/>
          <p:cNvPicPr>
            <a:picLocks noChangeAspect="1"/>
          </p:cNvPicPr>
          <p:nvPr userDrawn="1"/>
        </p:nvPicPr>
        <p:blipFill rotWithShape="1">
          <a:blip r:embed="rId2" cstate="print">
            <a:extLst>
              <a:ext uri="{28A0092B-C50C-407E-A947-70E740481C1C}">
                <a14:useLocalDpi xmlns:a14="http://schemas.microsoft.com/office/drawing/2010/main" val="0"/>
              </a:ext>
            </a:extLst>
          </a:blip>
          <a:srcRect l="15347" r="1" b="29513"/>
          <a:stretch/>
        </p:blipFill>
        <p:spPr>
          <a:xfrm>
            <a:off x="0" y="3471501"/>
            <a:ext cx="2792392" cy="1692187"/>
          </a:xfrm>
          <a:prstGeom prst="rect">
            <a:avLst/>
          </a:prstGeom>
        </p:spPr>
      </p:pic>
      <p:pic>
        <p:nvPicPr>
          <p:cNvPr id="8" name="Picture 5" descr="\\psf\Host\Volumes\IOHD\G5-temp01_n\SuperStream\SS_Branding_2015\SuperStream_Logo_201506\corporate\ms_office\logo_corp_nega.wmf"/>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7272200" y="279525"/>
            <a:ext cx="1440000" cy="255000"/>
          </a:xfrm>
          <a:prstGeom prst="rect">
            <a:avLst/>
          </a:prstGeom>
          <a:noFill/>
          <a:extLst>
            <a:ext uri="{909E8E84-426E-40DD-AFC4-6F175D3DCCD1}">
              <a14:hiddenFill xmlns:a14="http://schemas.microsoft.com/office/drawing/2010/main">
                <a:solidFill>
                  <a:srgbClr val="FFFFFF"/>
                </a:solidFill>
              </a14:hiddenFill>
            </a:ext>
          </a:extLst>
        </p:spPr>
      </p:pic>
      <p:sp>
        <p:nvSpPr>
          <p:cNvPr id="9" name="フッター プレースホルダー 1"/>
          <p:cNvSpPr>
            <a:spLocks noGrp="1"/>
          </p:cNvSpPr>
          <p:nvPr>
            <p:ph type="ftr" sz="quarter" idx="3"/>
          </p:nvPr>
        </p:nvSpPr>
        <p:spPr>
          <a:xfrm>
            <a:off x="252000" y="4932000"/>
            <a:ext cx="2160000" cy="135000"/>
          </a:xfrm>
          <a:prstGeom prst="rect">
            <a:avLst/>
          </a:prstGeom>
        </p:spPr>
        <p:txBody>
          <a:bodyPr vert="horz" lIns="0" tIns="0" rIns="0" bIns="0" rtlCol="0" anchor="b" anchorCtr="0"/>
          <a:lstStyle>
            <a:lvl1pPr algn="l">
              <a:defRPr sz="600">
                <a:solidFill>
                  <a:schemeClr val="tx1">
                    <a:tint val="75000"/>
                  </a:schemeClr>
                </a:solidFill>
              </a:defRPr>
            </a:lvl1pPr>
          </a:lstStyle>
          <a:p>
            <a:r>
              <a:rPr lang="en-US" altLang="ja-JP" dirty="0"/>
              <a:t>©Canon IT Solutions Inc.  All rights reserved.</a:t>
            </a:r>
            <a:endParaRPr lang="ja-JP" altLang="en-US" dirty="0"/>
          </a:p>
        </p:txBody>
      </p:sp>
      <p:sp>
        <p:nvSpPr>
          <p:cNvPr id="10" name="テキスト プレースホルダー 13"/>
          <p:cNvSpPr>
            <a:spLocks noGrp="1"/>
          </p:cNvSpPr>
          <p:nvPr>
            <p:ph type="body" sz="quarter" idx="14"/>
          </p:nvPr>
        </p:nvSpPr>
        <p:spPr>
          <a:xfrm>
            <a:off x="3167843" y="807554"/>
            <a:ext cx="5631095" cy="3727637"/>
          </a:xfrm>
          <a:prstGeom prst="rect">
            <a:avLst/>
          </a:prstGeom>
        </p:spPr>
        <p:txBody>
          <a:bodyPr lIns="0" tIns="0" rIns="0" bIns="0" anchor="t" anchorCtr="0"/>
          <a:lstStyle>
            <a:lvl1pPr marL="0" indent="0">
              <a:lnSpc>
                <a:spcPct val="100000"/>
              </a:lnSpc>
              <a:spcBef>
                <a:spcPts val="0"/>
              </a:spcBef>
              <a:spcAft>
                <a:spcPts val="0"/>
              </a:spcAft>
              <a:buFontTx/>
              <a:buNone/>
              <a:tabLst/>
              <a:defRPr sz="1800" b="1">
                <a:solidFill>
                  <a:schemeClr val="tx2"/>
                </a:solidFill>
                <a:latin typeface="+mn-ea"/>
                <a:ea typeface="+mn-ea"/>
              </a:defRPr>
            </a:lvl1pPr>
            <a:lvl2pPr>
              <a:defRPr sz="1200">
                <a:latin typeface="+mn-ea"/>
                <a:ea typeface="+mn-ea"/>
              </a:defRPr>
            </a:lvl2pPr>
            <a:lvl3pPr>
              <a:defRPr sz="1200">
                <a:latin typeface="+mn-ea"/>
                <a:ea typeface="+mn-ea"/>
              </a:defRPr>
            </a:lvl3pPr>
            <a:lvl4pPr>
              <a:defRPr sz="1200">
                <a:latin typeface="+mn-ea"/>
                <a:ea typeface="+mn-ea"/>
              </a:defRPr>
            </a:lvl4pPr>
            <a:lvl5pPr>
              <a:defRPr sz="1200">
                <a:latin typeface="+mn-ea"/>
                <a:ea typeface="+mn-ea"/>
              </a:defRPr>
            </a:lvl5pPr>
          </a:lstStyle>
          <a:p>
            <a:pPr lvl="0"/>
            <a:r>
              <a:rPr kumimoji="1" lang="ja-JP" altLang="en-US" dirty="0"/>
              <a:t>マスター テキストの書式設定</a:t>
            </a:r>
            <a:endParaRPr kumimoji="1" lang="en-US" altLang="ja-JP" dirty="0"/>
          </a:p>
        </p:txBody>
      </p:sp>
      <p:pic>
        <p:nvPicPr>
          <p:cNvPr id="11" name="図 10"/>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510581" y="2794363"/>
            <a:ext cx="330128" cy="321104"/>
          </a:xfrm>
          <a:prstGeom prst="rect">
            <a:avLst/>
          </a:prstGeom>
        </p:spPr>
      </p:pic>
      <p:pic>
        <p:nvPicPr>
          <p:cNvPr id="12" name="図 11"/>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rot="20264642">
            <a:off x="317732" y="3810908"/>
            <a:ext cx="290393" cy="413662"/>
          </a:xfrm>
          <a:prstGeom prst="rect">
            <a:avLst/>
          </a:prstGeom>
        </p:spPr>
      </p:pic>
      <p:pic>
        <p:nvPicPr>
          <p:cNvPr id="13" name="図 12"/>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890687" y="4197219"/>
            <a:ext cx="458341" cy="384385"/>
          </a:xfrm>
          <a:prstGeom prst="rect">
            <a:avLst/>
          </a:prstGeom>
        </p:spPr>
      </p:pic>
      <p:pic>
        <p:nvPicPr>
          <p:cNvPr id="14" name="図 13"/>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2087724" y="4011910"/>
            <a:ext cx="336509" cy="523281"/>
          </a:xfrm>
          <a:prstGeom prst="rect">
            <a:avLst/>
          </a:prstGeom>
        </p:spPr>
      </p:pic>
      <p:pic>
        <p:nvPicPr>
          <p:cNvPr id="15" name="図 14"/>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827584" y="3003798"/>
            <a:ext cx="950255" cy="853634"/>
          </a:xfrm>
          <a:prstGeom prst="rect">
            <a:avLst/>
          </a:prstGeom>
        </p:spPr>
      </p:pic>
      <p:pic>
        <p:nvPicPr>
          <p:cNvPr id="16" name="図 15"/>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7308304" y="303498"/>
            <a:ext cx="1490635" cy="328846"/>
          </a:xfrm>
          <a:prstGeom prst="rect">
            <a:avLst/>
          </a:prstGeom>
        </p:spPr>
      </p:pic>
      <p:sp>
        <p:nvSpPr>
          <p:cNvPr id="18" name="スライド番号プレースホルダー 5"/>
          <p:cNvSpPr>
            <a:spLocks noGrp="1"/>
          </p:cNvSpPr>
          <p:nvPr>
            <p:ph type="sldNum" sz="quarter" idx="4"/>
          </p:nvPr>
        </p:nvSpPr>
        <p:spPr>
          <a:xfrm>
            <a:off x="8532000" y="4932000"/>
            <a:ext cx="360000" cy="135000"/>
          </a:xfrm>
          <a:prstGeom prst="rect">
            <a:avLst/>
          </a:prstGeom>
        </p:spPr>
        <p:txBody>
          <a:bodyPr vert="horz" lIns="0" tIns="0" rIns="0" bIns="0" rtlCol="0" anchor="b" anchorCtr="0"/>
          <a:lstStyle>
            <a:lvl1pPr algn="r">
              <a:defRPr sz="900">
                <a:solidFill>
                  <a:schemeClr val="tx1">
                    <a:lumMod val="50000"/>
                    <a:lumOff val="50000"/>
                  </a:schemeClr>
                </a:solidFill>
              </a:defRPr>
            </a:lvl1pPr>
          </a:lstStyle>
          <a:p>
            <a:fld id="{78AE49ED-73EF-499C-8307-28EB0E7CF529}" type="slidenum">
              <a:rPr lang="ja-JP" altLang="en-US" smtClean="0"/>
              <a:pPr/>
              <a:t>‹#›</a:t>
            </a:fld>
            <a:endParaRPr lang="ja-JP" altLang="en-US" dirty="0"/>
          </a:p>
        </p:txBody>
      </p:sp>
    </p:spTree>
    <p:extLst>
      <p:ext uri="{BB962C8B-B14F-4D97-AF65-F5344CB8AC3E}">
        <p14:creationId xmlns:p14="http://schemas.microsoft.com/office/powerpoint/2010/main" val="410273455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hapter">
    <p:spTree>
      <p:nvGrpSpPr>
        <p:cNvPr id="1" name=""/>
        <p:cNvGrpSpPr/>
        <p:nvPr/>
      </p:nvGrpSpPr>
      <p:grpSpPr>
        <a:xfrm>
          <a:off x="0" y="0"/>
          <a:ext cx="0" cy="0"/>
          <a:chOff x="0" y="0"/>
          <a:chExt cx="0" cy="0"/>
        </a:xfrm>
      </p:grpSpPr>
      <p:sp>
        <p:nvSpPr>
          <p:cNvPr id="7" name="正方形/長方形 6"/>
          <p:cNvSpPr/>
          <p:nvPr userDrawn="1"/>
        </p:nvSpPr>
        <p:spPr>
          <a:xfrm>
            <a:off x="0" y="0"/>
            <a:ext cx="1440000" cy="51435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2" name="図 1"/>
          <p:cNvPicPr>
            <a:picLocks noChangeAspect="1"/>
          </p:cNvPicPr>
          <p:nvPr userDrawn="1"/>
        </p:nvPicPr>
        <p:blipFill rotWithShape="1">
          <a:blip r:embed="rId2" cstate="print">
            <a:extLst>
              <a:ext uri="{28A0092B-C50C-407E-A947-70E740481C1C}">
                <a14:useLocalDpi xmlns:a14="http://schemas.microsoft.com/office/drawing/2010/main" val="0"/>
              </a:ext>
            </a:extLst>
          </a:blip>
          <a:srcRect l="33463" b="24413"/>
          <a:stretch/>
        </p:blipFill>
        <p:spPr>
          <a:xfrm>
            <a:off x="-508" y="1437624"/>
            <a:ext cx="2434051" cy="3708411"/>
          </a:xfrm>
          <a:prstGeom prst="rect">
            <a:avLst/>
          </a:prstGeom>
        </p:spPr>
      </p:pic>
      <p:sp>
        <p:nvSpPr>
          <p:cNvPr id="3" name="スライド番号プレースホルダー 2"/>
          <p:cNvSpPr>
            <a:spLocks noGrp="1"/>
          </p:cNvSpPr>
          <p:nvPr>
            <p:ph type="sldNum" sz="quarter" idx="10"/>
          </p:nvPr>
        </p:nvSpPr>
        <p:spPr>
          <a:xfrm>
            <a:off x="8532000" y="4932000"/>
            <a:ext cx="360000" cy="135000"/>
          </a:xfrm>
        </p:spPr>
        <p:txBody>
          <a:bodyPr/>
          <a:lstStyle/>
          <a:p>
            <a:fld id="{78AE49ED-73EF-499C-8307-28EB0E7CF529}" type="slidenum">
              <a:rPr lang="ja-JP" altLang="en-US" smtClean="0"/>
              <a:pPr/>
              <a:t>‹#›</a:t>
            </a:fld>
            <a:endParaRPr lang="ja-JP" altLang="en-US" dirty="0"/>
          </a:p>
        </p:txBody>
      </p:sp>
      <p:sp>
        <p:nvSpPr>
          <p:cNvPr id="6" name="タイトル 1"/>
          <p:cNvSpPr>
            <a:spLocks noGrp="1"/>
          </p:cNvSpPr>
          <p:nvPr>
            <p:ph type="title" hasCustomPrompt="1"/>
          </p:nvPr>
        </p:nvSpPr>
        <p:spPr>
          <a:xfrm>
            <a:off x="1871700" y="1275605"/>
            <a:ext cx="6840500" cy="2016225"/>
          </a:xfrm>
          <a:prstGeom prst="rect">
            <a:avLst/>
          </a:prstGeom>
        </p:spPr>
        <p:txBody>
          <a:bodyPr lIns="0" tIns="0" rIns="0" bIns="0" anchor="ctr" anchorCtr="0"/>
          <a:lstStyle>
            <a:lvl1pPr algn="l">
              <a:lnSpc>
                <a:spcPct val="100000"/>
              </a:lnSpc>
              <a:defRPr sz="2800" b="1">
                <a:solidFill>
                  <a:schemeClr val="tx2"/>
                </a:solidFill>
                <a:latin typeface="+mj-lt"/>
              </a:defRPr>
            </a:lvl1pPr>
          </a:lstStyle>
          <a:p>
            <a:r>
              <a:rPr kumimoji="1" lang="ja-JP" altLang="en-US" dirty="0"/>
              <a:t>フォントサイズ </a:t>
            </a:r>
            <a:r>
              <a:rPr kumimoji="1" lang="en-US" altLang="ja-JP" dirty="0"/>
              <a:t>28</a:t>
            </a:r>
            <a:br>
              <a:rPr kumimoji="1" lang="en-US" altLang="ja-JP" dirty="0"/>
            </a:br>
            <a:r>
              <a:rPr kumimoji="1" lang="ja-JP" altLang="en-US" dirty="0"/>
              <a:t>　　　　（メイリオ見出し）</a:t>
            </a:r>
          </a:p>
        </p:txBody>
      </p:sp>
      <p:pic>
        <p:nvPicPr>
          <p:cNvPr id="8" name="Picture 5" descr="\\psf\Host\Volumes\IOHD\G5-temp01_n\SuperStream\SS_Branding_2015\SuperStream_Logo_201506\corporate\ms_office\logo_corp_nega.wmf"/>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7272200" y="279525"/>
            <a:ext cx="1440000" cy="255000"/>
          </a:xfrm>
          <a:prstGeom prst="rect">
            <a:avLst/>
          </a:prstGeom>
          <a:noFill/>
          <a:extLst>
            <a:ext uri="{909E8E84-426E-40DD-AFC4-6F175D3DCCD1}">
              <a14:hiddenFill xmlns:a14="http://schemas.microsoft.com/office/drawing/2010/main">
                <a:solidFill>
                  <a:srgbClr val="FFFFFF"/>
                </a:solidFill>
              </a14:hiddenFill>
            </a:ext>
          </a:extLst>
        </p:spPr>
      </p:pic>
      <p:sp>
        <p:nvSpPr>
          <p:cNvPr id="11" name="フッター プレースホルダー 1"/>
          <p:cNvSpPr>
            <a:spLocks noGrp="1"/>
          </p:cNvSpPr>
          <p:nvPr>
            <p:ph type="ftr" sz="quarter" idx="3"/>
          </p:nvPr>
        </p:nvSpPr>
        <p:spPr>
          <a:xfrm>
            <a:off x="252000" y="4932000"/>
            <a:ext cx="2160000" cy="135000"/>
          </a:xfrm>
          <a:prstGeom prst="rect">
            <a:avLst/>
          </a:prstGeom>
        </p:spPr>
        <p:txBody>
          <a:bodyPr vert="horz" lIns="0" tIns="0" rIns="0" bIns="0" rtlCol="0" anchor="b" anchorCtr="0"/>
          <a:lstStyle>
            <a:lvl1pPr algn="l">
              <a:defRPr sz="600">
                <a:solidFill>
                  <a:schemeClr val="tx1">
                    <a:tint val="75000"/>
                  </a:schemeClr>
                </a:solidFill>
              </a:defRPr>
            </a:lvl1pPr>
          </a:lstStyle>
          <a:p>
            <a:r>
              <a:rPr lang="en-US" altLang="ja-JP" dirty="0"/>
              <a:t>©Canon IT Solutions Inc.  All rights reserved.</a:t>
            </a:r>
            <a:endParaRPr lang="ja-JP" altLang="en-US" dirty="0"/>
          </a:p>
        </p:txBody>
      </p:sp>
      <p:pic>
        <p:nvPicPr>
          <p:cNvPr id="9" name="図 8"/>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467991" y="749002"/>
            <a:ext cx="590787" cy="550580"/>
          </a:xfrm>
          <a:prstGeom prst="rect">
            <a:avLst/>
          </a:prstGeom>
        </p:spPr>
      </p:pic>
      <p:pic>
        <p:nvPicPr>
          <p:cNvPr id="10" name="図 9"/>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253090" y="2823778"/>
            <a:ext cx="335554" cy="512746"/>
          </a:xfrm>
          <a:prstGeom prst="rect">
            <a:avLst/>
          </a:prstGeom>
        </p:spPr>
      </p:pic>
      <p:pic>
        <p:nvPicPr>
          <p:cNvPr id="12" name="図 11"/>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1039084" y="1934005"/>
            <a:ext cx="478408" cy="410715"/>
          </a:xfrm>
          <a:prstGeom prst="rect">
            <a:avLst/>
          </a:prstGeom>
        </p:spPr>
      </p:pic>
      <p:pic>
        <p:nvPicPr>
          <p:cNvPr id="13" name="図 12"/>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503548" y="4271353"/>
            <a:ext cx="472936" cy="351380"/>
          </a:xfrm>
          <a:prstGeom prst="rect">
            <a:avLst/>
          </a:prstGeom>
        </p:spPr>
      </p:pic>
      <p:pic>
        <p:nvPicPr>
          <p:cNvPr id="14" name="図 13"/>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1223628" y="3829750"/>
            <a:ext cx="515904" cy="304006"/>
          </a:xfrm>
          <a:prstGeom prst="rect">
            <a:avLst/>
          </a:prstGeom>
        </p:spPr>
      </p:pic>
      <p:pic>
        <p:nvPicPr>
          <p:cNvPr id="15" name="図 14"/>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7308304" y="303498"/>
            <a:ext cx="1490635" cy="328846"/>
          </a:xfrm>
          <a:prstGeom prst="rect">
            <a:avLst/>
          </a:prstGeom>
        </p:spPr>
      </p:pic>
    </p:spTree>
    <p:extLst>
      <p:ext uri="{BB962C8B-B14F-4D97-AF65-F5344CB8AC3E}">
        <p14:creationId xmlns:p14="http://schemas.microsoft.com/office/powerpoint/2010/main" val="27825596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ection">
    <p:spTree>
      <p:nvGrpSpPr>
        <p:cNvPr id="1" name=""/>
        <p:cNvGrpSpPr/>
        <p:nvPr/>
      </p:nvGrpSpPr>
      <p:grpSpPr>
        <a:xfrm>
          <a:off x="0" y="0"/>
          <a:ext cx="0" cy="0"/>
          <a:chOff x="0" y="0"/>
          <a:chExt cx="0" cy="0"/>
        </a:xfrm>
      </p:grpSpPr>
      <p:sp>
        <p:nvSpPr>
          <p:cNvPr id="6" name="正方形/長方形 5"/>
          <p:cNvSpPr/>
          <p:nvPr userDrawn="1"/>
        </p:nvSpPr>
        <p:spPr>
          <a:xfrm>
            <a:off x="0" y="4583498"/>
            <a:ext cx="9144000" cy="576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2" name="図 1"/>
          <p:cNvPicPr>
            <a:picLocks noChangeAspect="1"/>
          </p:cNvPicPr>
          <p:nvPr userDrawn="1"/>
        </p:nvPicPr>
        <p:blipFill rotWithShape="1">
          <a:blip r:embed="rId2" cstate="print">
            <a:extLst>
              <a:ext uri="{28A0092B-C50C-407E-A947-70E740481C1C}">
                <a14:useLocalDpi xmlns:a14="http://schemas.microsoft.com/office/drawing/2010/main" val="0"/>
              </a:ext>
            </a:extLst>
          </a:blip>
          <a:srcRect r="27795" b="36032"/>
          <a:stretch/>
        </p:blipFill>
        <p:spPr>
          <a:xfrm>
            <a:off x="5903640" y="3028747"/>
            <a:ext cx="3240360" cy="2137488"/>
          </a:xfrm>
          <a:prstGeom prst="rect">
            <a:avLst/>
          </a:prstGeom>
        </p:spPr>
      </p:pic>
      <p:sp>
        <p:nvSpPr>
          <p:cNvPr id="7" name="フッター プレースホルダー 1"/>
          <p:cNvSpPr>
            <a:spLocks noGrp="1"/>
          </p:cNvSpPr>
          <p:nvPr>
            <p:ph type="ftr" sz="quarter" idx="3"/>
          </p:nvPr>
        </p:nvSpPr>
        <p:spPr>
          <a:xfrm>
            <a:off x="252000" y="4932000"/>
            <a:ext cx="2160000" cy="135000"/>
          </a:xfrm>
          <a:prstGeom prst="rect">
            <a:avLst/>
          </a:prstGeom>
        </p:spPr>
        <p:txBody>
          <a:bodyPr vert="horz" lIns="0" tIns="0" rIns="0" bIns="0" rtlCol="0" anchor="b" anchorCtr="0"/>
          <a:lstStyle>
            <a:lvl1pPr algn="l">
              <a:defRPr sz="600">
                <a:solidFill>
                  <a:schemeClr val="bg1"/>
                </a:solidFill>
              </a:defRPr>
            </a:lvl1pPr>
          </a:lstStyle>
          <a:p>
            <a:r>
              <a:rPr lang="en-US" altLang="ja-JP" dirty="0"/>
              <a:t>©Canon IT Solutions Inc.  All rights reserved.</a:t>
            </a:r>
            <a:endParaRPr lang="ja-JP" altLang="en-US" dirty="0"/>
          </a:p>
        </p:txBody>
      </p:sp>
      <p:sp>
        <p:nvSpPr>
          <p:cNvPr id="3" name="スライド番号プレースホルダー 2"/>
          <p:cNvSpPr>
            <a:spLocks noGrp="1"/>
          </p:cNvSpPr>
          <p:nvPr>
            <p:ph type="sldNum" sz="quarter" idx="10"/>
          </p:nvPr>
        </p:nvSpPr>
        <p:spPr>
          <a:xfrm>
            <a:off x="8532000" y="4932000"/>
            <a:ext cx="360000" cy="135000"/>
          </a:xfrm>
        </p:spPr>
        <p:txBody>
          <a:bodyPr/>
          <a:lstStyle/>
          <a:p>
            <a:fld id="{78AE49ED-73EF-499C-8307-28EB0E7CF529}" type="slidenum">
              <a:rPr lang="ja-JP" altLang="en-US" smtClean="0"/>
              <a:pPr/>
              <a:t>‹#›</a:t>
            </a:fld>
            <a:endParaRPr lang="ja-JP" altLang="en-US" dirty="0"/>
          </a:p>
        </p:txBody>
      </p:sp>
      <p:pic>
        <p:nvPicPr>
          <p:cNvPr id="8" name="図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982236" y="4434845"/>
            <a:ext cx="326068" cy="524890"/>
          </a:xfrm>
          <a:prstGeom prst="rect">
            <a:avLst/>
          </a:prstGeom>
        </p:spPr>
      </p:pic>
      <p:pic>
        <p:nvPicPr>
          <p:cNvPr id="9" name="図 8"/>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8568444" y="3972363"/>
            <a:ext cx="298228" cy="368132"/>
          </a:xfrm>
          <a:prstGeom prst="rect">
            <a:avLst/>
          </a:prstGeom>
        </p:spPr>
      </p:pic>
      <p:pic>
        <p:nvPicPr>
          <p:cNvPr id="11" name="図 10"/>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6560309" y="3142113"/>
            <a:ext cx="415869" cy="515148"/>
          </a:xfrm>
          <a:prstGeom prst="rect">
            <a:avLst/>
          </a:prstGeom>
        </p:spPr>
      </p:pic>
      <p:pic>
        <p:nvPicPr>
          <p:cNvPr id="12" name="図 11"/>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7633020" y="3595673"/>
            <a:ext cx="328501" cy="501818"/>
          </a:xfrm>
          <a:prstGeom prst="rect">
            <a:avLst/>
          </a:prstGeom>
        </p:spPr>
      </p:pic>
      <p:pic>
        <p:nvPicPr>
          <p:cNvPr id="13" name="図 12"/>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8048746" y="2592668"/>
            <a:ext cx="460056" cy="685890"/>
          </a:xfrm>
          <a:prstGeom prst="rect">
            <a:avLst/>
          </a:prstGeom>
        </p:spPr>
      </p:pic>
      <p:pic>
        <p:nvPicPr>
          <p:cNvPr id="14" name="図 13"/>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7308304" y="303498"/>
            <a:ext cx="1490635" cy="328846"/>
          </a:xfrm>
          <a:prstGeom prst="rect">
            <a:avLst/>
          </a:prstGeom>
        </p:spPr>
      </p:pic>
      <p:sp>
        <p:nvSpPr>
          <p:cNvPr id="10" name="タイトル 1"/>
          <p:cNvSpPr>
            <a:spLocks noGrp="1"/>
          </p:cNvSpPr>
          <p:nvPr>
            <p:ph type="title" hasCustomPrompt="1"/>
          </p:nvPr>
        </p:nvSpPr>
        <p:spPr>
          <a:xfrm>
            <a:off x="358775" y="1311610"/>
            <a:ext cx="7093285" cy="1980220"/>
          </a:xfrm>
          <a:prstGeom prst="rect">
            <a:avLst/>
          </a:prstGeom>
        </p:spPr>
        <p:txBody>
          <a:bodyPr lIns="0" tIns="0" rIns="0" bIns="0" anchor="ctr" anchorCtr="0"/>
          <a:lstStyle>
            <a:lvl1pPr algn="l">
              <a:lnSpc>
                <a:spcPct val="110000"/>
              </a:lnSpc>
              <a:spcAft>
                <a:spcPts val="0"/>
              </a:spcAft>
              <a:defRPr sz="2800" b="1">
                <a:solidFill>
                  <a:schemeClr val="tx2"/>
                </a:solidFill>
                <a:latin typeface="+mj-lt"/>
              </a:defRPr>
            </a:lvl1pPr>
          </a:lstStyle>
          <a:p>
            <a:r>
              <a:rPr kumimoji="1" lang="ja-JP" altLang="en-US" dirty="0"/>
              <a:t>フォントサイズ </a:t>
            </a:r>
            <a:r>
              <a:rPr kumimoji="1" lang="en-US" altLang="ja-JP" dirty="0"/>
              <a:t>28</a:t>
            </a:r>
            <a:br>
              <a:rPr kumimoji="1" lang="en-US" altLang="ja-JP" dirty="0"/>
            </a:br>
            <a:r>
              <a:rPr kumimoji="1" lang="ja-JP" altLang="en-US" dirty="0"/>
              <a:t>　　　　（メイリオ見出し）</a:t>
            </a:r>
          </a:p>
        </p:txBody>
      </p:sp>
    </p:spTree>
    <p:extLst>
      <p:ext uri="{BB962C8B-B14F-4D97-AF65-F5344CB8AC3E}">
        <p14:creationId xmlns:p14="http://schemas.microsoft.com/office/powerpoint/2010/main" val="84986603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General_AC">
    <p:spTree>
      <p:nvGrpSpPr>
        <p:cNvPr id="1" name=""/>
        <p:cNvGrpSpPr/>
        <p:nvPr/>
      </p:nvGrpSpPr>
      <p:grpSpPr>
        <a:xfrm>
          <a:off x="0" y="0"/>
          <a:ext cx="0" cy="0"/>
          <a:chOff x="0" y="0"/>
          <a:chExt cx="0" cy="0"/>
        </a:xfrm>
      </p:grpSpPr>
      <p:sp>
        <p:nvSpPr>
          <p:cNvPr id="7" name="正方形/長方形 6"/>
          <p:cNvSpPr/>
          <p:nvPr userDrawn="1"/>
        </p:nvSpPr>
        <p:spPr>
          <a:xfrm>
            <a:off x="0" y="0"/>
            <a:ext cx="9144000" cy="144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4" name="図 3"/>
          <p:cNvPicPr>
            <a:picLocks noChangeAspect="1"/>
          </p:cNvPicPr>
          <p:nvPr userDrawn="1"/>
        </p:nvPicPr>
        <p:blipFill rotWithShape="1">
          <a:blip r:embed="rId2" cstate="print">
            <a:extLst>
              <a:ext uri="{28A0092B-C50C-407E-A947-70E740481C1C}">
                <a14:useLocalDpi xmlns:a14="http://schemas.microsoft.com/office/drawing/2010/main" val="0"/>
              </a:ext>
            </a:extLst>
          </a:blip>
          <a:srcRect t="48226" r="28485"/>
          <a:stretch/>
        </p:blipFill>
        <p:spPr>
          <a:xfrm>
            <a:off x="6749590" y="0"/>
            <a:ext cx="2394918" cy="599346"/>
          </a:xfrm>
          <a:prstGeom prst="rect">
            <a:avLst/>
          </a:prstGeom>
        </p:spPr>
      </p:pic>
      <p:pic>
        <p:nvPicPr>
          <p:cNvPr id="12" name="図 1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574965" y="231490"/>
            <a:ext cx="1223974" cy="270018"/>
          </a:xfrm>
          <a:prstGeom prst="rect">
            <a:avLst/>
          </a:prstGeom>
        </p:spPr>
      </p:pic>
      <p:sp>
        <p:nvSpPr>
          <p:cNvPr id="9" name="スライド番号プレースホルダー 5"/>
          <p:cNvSpPr>
            <a:spLocks noGrp="1"/>
          </p:cNvSpPr>
          <p:nvPr>
            <p:ph type="sldNum" sz="quarter" idx="12"/>
          </p:nvPr>
        </p:nvSpPr>
        <p:spPr>
          <a:xfrm>
            <a:off x="8532000" y="4932000"/>
            <a:ext cx="360000" cy="135000"/>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8AE49ED-73EF-499C-8307-28EB0E7CF529}" type="slidenum">
              <a:rPr kumimoji="1" lang="ja-JP" altLang="en-US" sz="900" b="0" i="0" u="none" strike="noStrike" kern="1200" cap="none" spc="0" normalizeH="0" baseline="0" noProof="0" smtClean="0">
                <a:ln>
                  <a:noFill/>
                </a:ln>
                <a:solidFill>
                  <a:prstClr val="black">
                    <a:lumMod val="50000"/>
                    <a:lumOff val="50000"/>
                  </a:prstClr>
                </a:solidFill>
                <a:effectLst/>
                <a:uLnTx/>
                <a:uFillTx/>
                <a:latin typeface="メイリオ"/>
                <a:ea typeface="メイリオ"/>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1" lang="ja-JP" altLang="en-US" sz="900" b="0" i="0" u="none" strike="noStrike" kern="1200" cap="none" spc="0" normalizeH="0" baseline="0" noProof="0" dirty="0">
              <a:ln>
                <a:noFill/>
              </a:ln>
              <a:solidFill>
                <a:prstClr val="black">
                  <a:lumMod val="50000"/>
                  <a:lumOff val="50000"/>
                </a:prstClr>
              </a:solidFill>
              <a:effectLst/>
              <a:uLnTx/>
              <a:uFillTx/>
              <a:latin typeface="メイリオ"/>
              <a:ea typeface="メイリオ"/>
              <a:cs typeface="+mn-cs"/>
            </a:endParaRPr>
          </a:p>
        </p:txBody>
      </p:sp>
      <p:sp>
        <p:nvSpPr>
          <p:cNvPr id="10" name="タイトル 1"/>
          <p:cNvSpPr>
            <a:spLocks noGrp="1"/>
          </p:cNvSpPr>
          <p:nvPr>
            <p:ph type="title" hasCustomPrompt="1"/>
          </p:nvPr>
        </p:nvSpPr>
        <p:spPr>
          <a:xfrm>
            <a:off x="288000" y="216000"/>
            <a:ext cx="7200000" cy="360000"/>
          </a:xfrm>
          <a:prstGeom prst="rect">
            <a:avLst/>
          </a:prstGeom>
        </p:spPr>
        <p:txBody>
          <a:bodyPr lIns="0" tIns="0" rIns="0" bIns="0" anchor="t" anchorCtr="0"/>
          <a:lstStyle>
            <a:lvl1pPr algn="l">
              <a:lnSpc>
                <a:spcPct val="100000"/>
              </a:lnSpc>
              <a:defRPr sz="2400" b="1">
                <a:solidFill>
                  <a:schemeClr val="tx2"/>
                </a:solidFill>
                <a:latin typeface="+mj-lt"/>
              </a:defRPr>
            </a:lvl1pPr>
          </a:lstStyle>
          <a:p>
            <a:r>
              <a:rPr kumimoji="1" lang="ja-JP" altLang="en-US" dirty="0"/>
              <a:t>フォントサイズ</a:t>
            </a:r>
            <a:r>
              <a:rPr kumimoji="1" lang="en-US" altLang="ja-JP" dirty="0"/>
              <a:t>24 </a:t>
            </a:r>
            <a:r>
              <a:rPr kumimoji="1" lang="ja-JP" altLang="en-US" dirty="0"/>
              <a:t>（メイリオ見出し）</a:t>
            </a:r>
          </a:p>
        </p:txBody>
      </p:sp>
      <p:sp>
        <p:nvSpPr>
          <p:cNvPr id="11" name="フッター プレースホルダー 1"/>
          <p:cNvSpPr>
            <a:spLocks noGrp="1"/>
          </p:cNvSpPr>
          <p:nvPr>
            <p:ph type="ftr" sz="quarter" idx="3"/>
          </p:nvPr>
        </p:nvSpPr>
        <p:spPr>
          <a:xfrm>
            <a:off x="252000" y="4932000"/>
            <a:ext cx="2160000" cy="135000"/>
          </a:xfrm>
          <a:prstGeom prst="rect">
            <a:avLst/>
          </a:prstGeom>
        </p:spPr>
        <p:txBody>
          <a:bodyPr vert="horz" lIns="0" tIns="0" rIns="0" bIns="0" rtlCol="0" anchor="b" anchorCtr="0"/>
          <a:lstStyle>
            <a:lvl1pPr algn="l">
              <a:defRPr sz="6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600" b="0" i="0" u="none" strike="noStrike" kern="1200" cap="none" spc="0" normalizeH="0" baseline="0" noProof="0" dirty="0">
                <a:ln>
                  <a:noFill/>
                </a:ln>
                <a:solidFill>
                  <a:prstClr val="black">
                    <a:tint val="75000"/>
                  </a:prstClr>
                </a:solidFill>
                <a:effectLst/>
                <a:uLnTx/>
                <a:uFillTx/>
                <a:latin typeface="メイリオ"/>
                <a:ea typeface="メイリオ"/>
                <a:cs typeface="+mn-cs"/>
              </a:rPr>
              <a:t>©Canon IT Solutions Inc.  All rights reserved.</a:t>
            </a:r>
            <a:endParaRPr kumimoji="1" lang="ja-JP" altLang="en-US" sz="600" b="0" i="0" u="none" strike="noStrike" kern="1200" cap="none" spc="0" normalizeH="0" baseline="0" noProof="0" dirty="0">
              <a:ln>
                <a:noFill/>
              </a:ln>
              <a:solidFill>
                <a:prstClr val="black">
                  <a:tint val="75000"/>
                </a:prstClr>
              </a:solidFill>
              <a:effectLst/>
              <a:uLnTx/>
              <a:uFillTx/>
              <a:latin typeface="メイリオ"/>
              <a:ea typeface="メイリオ"/>
              <a:cs typeface="+mn-cs"/>
            </a:endParaRPr>
          </a:p>
        </p:txBody>
      </p:sp>
    </p:spTree>
    <p:extLst>
      <p:ext uri="{BB962C8B-B14F-4D97-AF65-F5344CB8AC3E}">
        <p14:creationId xmlns:p14="http://schemas.microsoft.com/office/powerpoint/2010/main" val="382827036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General_AC">
    <p:spTree>
      <p:nvGrpSpPr>
        <p:cNvPr id="1" name=""/>
        <p:cNvGrpSpPr/>
        <p:nvPr/>
      </p:nvGrpSpPr>
      <p:grpSpPr>
        <a:xfrm>
          <a:off x="0" y="0"/>
          <a:ext cx="0" cy="0"/>
          <a:chOff x="0" y="0"/>
          <a:chExt cx="0" cy="0"/>
        </a:xfrm>
      </p:grpSpPr>
      <p:sp>
        <p:nvSpPr>
          <p:cNvPr id="7" name="正方形/長方形 6"/>
          <p:cNvSpPr/>
          <p:nvPr userDrawn="1"/>
        </p:nvSpPr>
        <p:spPr>
          <a:xfrm>
            <a:off x="0" y="0"/>
            <a:ext cx="9144000" cy="144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4" name="図 3"/>
          <p:cNvPicPr>
            <a:picLocks noChangeAspect="1"/>
          </p:cNvPicPr>
          <p:nvPr userDrawn="1"/>
        </p:nvPicPr>
        <p:blipFill rotWithShape="1">
          <a:blip r:embed="rId2" cstate="print">
            <a:extLst>
              <a:ext uri="{28A0092B-C50C-407E-A947-70E740481C1C}">
                <a14:useLocalDpi xmlns:a14="http://schemas.microsoft.com/office/drawing/2010/main" val="0"/>
              </a:ext>
            </a:extLst>
          </a:blip>
          <a:srcRect t="48226" r="28485"/>
          <a:stretch/>
        </p:blipFill>
        <p:spPr>
          <a:xfrm>
            <a:off x="6749590" y="0"/>
            <a:ext cx="2394918" cy="599346"/>
          </a:xfrm>
          <a:prstGeom prst="rect">
            <a:avLst/>
          </a:prstGeom>
        </p:spPr>
      </p:pic>
      <p:pic>
        <p:nvPicPr>
          <p:cNvPr id="12" name="図 1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574965" y="231490"/>
            <a:ext cx="1223974" cy="270018"/>
          </a:xfrm>
          <a:prstGeom prst="rect">
            <a:avLst/>
          </a:prstGeom>
        </p:spPr>
      </p:pic>
      <p:sp>
        <p:nvSpPr>
          <p:cNvPr id="9" name="スライド番号プレースホルダー 5"/>
          <p:cNvSpPr>
            <a:spLocks noGrp="1"/>
          </p:cNvSpPr>
          <p:nvPr>
            <p:ph type="sldNum" sz="quarter" idx="12"/>
          </p:nvPr>
        </p:nvSpPr>
        <p:spPr>
          <a:xfrm>
            <a:off x="8532000" y="4932000"/>
            <a:ext cx="360000" cy="135000"/>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8AE49ED-73EF-499C-8307-28EB0E7CF529}" type="slidenum">
              <a:rPr kumimoji="1" lang="ja-JP" altLang="en-US" sz="900" b="0" i="0" u="none" strike="noStrike" kern="1200" cap="none" spc="0" normalizeH="0" baseline="0" noProof="0" smtClean="0">
                <a:ln>
                  <a:noFill/>
                </a:ln>
                <a:solidFill>
                  <a:prstClr val="black">
                    <a:lumMod val="50000"/>
                    <a:lumOff val="50000"/>
                  </a:prstClr>
                </a:solidFill>
                <a:effectLst/>
                <a:uLnTx/>
                <a:uFillTx/>
                <a:latin typeface="メイリオ"/>
                <a:ea typeface="メイリオ"/>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1" lang="ja-JP" altLang="en-US" sz="900" b="0" i="0" u="none" strike="noStrike" kern="1200" cap="none" spc="0" normalizeH="0" baseline="0" noProof="0" dirty="0">
              <a:ln>
                <a:noFill/>
              </a:ln>
              <a:solidFill>
                <a:prstClr val="black">
                  <a:lumMod val="50000"/>
                  <a:lumOff val="50000"/>
                </a:prstClr>
              </a:solidFill>
              <a:effectLst/>
              <a:uLnTx/>
              <a:uFillTx/>
              <a:latin typeface="メイリオ"/>
              <a:ea typeface="メイリオ"/>
              <a:cs typeface="+mn-cs"/>
            </a:endParaRPr>
          </a:p>
        </p:txBody>
      </p:sp>
      <p:sp>
        <p:nvSpPr>
          <p:cNvPr id="10" name="テキスト プレースホルダー 13"/>
          <p:cNvSpPr>
            <a:spLocks noGrp="1"/>
          </p:cNvSpPr>
          <p:nvPr>
            <p:ph type="body" sz="quarter" idx="14" hasCustomPrompt="1"/>
          </p:nvPr>
        </p:nvSpPr>
        <p:spPr>
          <a:xfrm>
            <a:off x="358775" y="972000"/>
            <a:ext cx="8460000" cy="3780420"/>
          </a:xfrm>
          <a:prstGeom prst="rect">
            <a:avLst/>
          </a:prstGeom>
        </p:spPr>
        <p:txBody>
          <a:bodyPr lIns="0" tIns="0" rIns="0" bIns="0"/>
          <a:lstStyle>
            <a:lvl1pPr marL="0" indent="0">
              <a:lnSpc>
                <a:spcPts val="1700"/>
              </a:lnSpc>
              <a:spcBef>
                <a:spcPts val="0"/>
              </a:spcBef>
              <a:buNone/>
              <a:defRPr sz="1600">
                <a:latin typeface="+mn-ea"/>
                <a:ea typeface="+mn-ea"/>
              </a:defRPr>
            </a:lvl1pPr>
            <a:lvl2pPr>
              <a:defRPr sz="1200">
                <a:latin typeface="+mn-ea"/>
                <a:ea typeface="+mn-ea"/>
              </a:defRPr>
            </a:lvl2pPr>
            <a:lvl3pPr>
              <a:defRPr sz="1200">
                <a:latin typeface="+mn-ea"/>
                <a:ea typeface="+mn-ea"/>
              </a:defRPr>
            </a:lvl3pPr>
            <a:lvl4pPr>
              <a:defRPr sz="1200">
                <a:latin typeface="+mn-ea"/>
                <a:ea typeface="+mn-ea"/>
              </a:defRPr>
            </a:lvl4pPr>
            <a:lvl5pPr>
              <a:defRPr sz="1200">
                <a:latin typeface="+mn-ea"/>
                <a:ea typeface="+mn-ea"/>
              </a:defRPr>
            </a:lvl5pPr>
          </a:lstStyle>
          <a:p>
            <a:pPr lvl="0"/>
            <a:r>
              <a:rPr kumimoji="1" lang="ja-JP" altLang="en-US" dirty="0"/>
              <a:t>文章（必要な場合のみ）　フォントサイズ </a:t>
            </a:r>
            <a:r>
              <a:rPr kumimoji="1" lang="en-US" altLang="ja-JP" dirty="0"/>
              <a:t>16P</a:t>
            </a:r>
          </a:p>
        </p:txBody>
      </p:sp>
      <p:sp>
        <p:nvSpPr>
          <p:cNvPr id="11" name="タイトル 1"/>
          <p:cNvSpPr>
            <a:spLocks noGrp="1"/>
          </p:cNvSpPr>
          <p:nvPr>
            <p:ph type="title" hasCustomPrompt="1"/>
          </p:nvPr>
        </p:nvSpPr>
        <p:spPr>
          <a:xfrm>
            <a:off x="288000" y="216000"/>
            <a:ext cx="7200000" cy="360000"/>
          </a:xfrm>
          <a:prstGeom prst="rect">
            <a:avLst/>
          </a:prstGeom>
        </p:spPr>
        <p:txBody>
          <a:bodyPr lIns="0" tIns="0" rIns="0" bIns="0" anchor="t" anchorCtr="0"/>
          <a:lstStyle>
            <a:lvl1pPr algn="l">
              <a:lnSpc>
                <a:spcPct val="100000"/>
              </a:lnSpc>
              <a:defRPr sz="2400" b="1">
                <a:solidFill>
                  <a:schemeClr val="tx2"/>
                </a:solidFill>
                <a:latin typeface="+mj-lt"/>
              </a:defRPr>
            </a:lvl1pPr>
          </a:lstStyle>
          <a:p>
            <a:r>
              <a:rPr kumimoji="1" lang="ja-JP" altLang="en-US" dirty="0"/>
              <a:t>フォントサイズ</a:t>
            </a:r>
            <a:r>
              <a:rPr kumimoji="1" lang="en-US" altLang="ja-JP" dirty="0"/>
              <a:t>24 </a:t>
            </a:r>
            <a:r>
              <a:rPr kumimoji="1" lang="ja-JP" altLang="en-US" dirty="0"/>
              <a:t>（メイリオ見出し）</a:t>
            </a:r>
          </a:p>
        </p:txBody>
      </p:sp>
      <p:sp>
        <p:nvSpPr>
          <p:cNvPr id="13" name="フッター プレースホルダー 1"/>
          <p:cNvSpPr>
            <a:spLocks noGrp="1"/>
          </p:cNvSpPr>
          <p:nvPr>
            <p:ph type="ftr" sz="quarter" idx="3"/>
          </p:nvPr>
        </p:nvSpPr>
        <p:spPr>
          <a:xfrm>
            <a:off x="252000" y="4932000"/>
            <a:ext cx="2160000" cy="135000"/>
          </a:xfrm>
          <a:prstGeom prst="rect">
            <a:avLst/>
          </a:prstGeom>
        </p:spPr>
        <p:txBody>
          <a:bodyPr vert="horz" lIns="0" tIns="0" rIns="0" bIns="0" rtlCol="0" anchor="b" anchorCtr="0"/>
          <a:lstStyle>
            <a:lvl1pPr algn="l">
              <a:defRPr sz="6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600" b="0" i="0" u="none" strike="noStrike" kern="1200" cap="none" spc="0" normalizeH="0" baseline="0" noProof="0" dirty="0">
                <a:ln>
                  <a:noFill/>
                </a:ln>
                <a:solidFill>
                  <a:prstClr val="black">
                    <a:tint val="75000"/>
                  </a:prstClr>
                </a:solidFill>
                <a:effectLst/>
                <a:uLnTx/>
                <a:uFillTx/>
                <a:latin typeface="メイリオ"/>
                <a:ea typeface="メイリオ"/>
                <a:cs typeface="+mn-cs"/>
              </a:rPr>
              <a:t>©Canon IT Solutions Inc.  All rights reserved.</a:t>
            </a:r>
            <a:endParaRPr kumimoji="1" lang="ja-JP" altLang="en-US" sz="600" b="0" i="0" u="none" strike="noStrike" kern="1200" cap="none" spc="0" normalizeH="0" baseline="0" noProof="0" dirty="0">
              <a:ln>
                <a:noFill/>
              </a:ln>
              <a:solidFill>
                <a:prstClr val="black">
                  <a:tint val="75000"/>
                </a:prstClr>
              </a:solidFill>
              <a:effectLst/>
              <a:uLnTx/>
              <a:uFillTx/>
              <a:latin typeface="メイリオ"/>
              <a:ea typeface="メイリオ"/>
              <a:cs typeface="+mn-cs"/>
            </a:endParaRPr>
          </a:p>
        </p:txBody>
      </p:sp>
    </p:spTree>
    <p:extLst>
      <p:ext uri="{BB962C8B-B14F-4D97-AF65-F5344CB8AC3E}">
        <p14:creationId xmlns:p14="http://schemas.microsoft.com/office/powerpoint/2010/main" val="204369458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2_General_AC">
    <p:spTree>
      <p:nvGrpSpPr>
        <p:cNvPr id="1" name=""/>
        <p:cNvGrpSpPr/>
        <p:nvPr/>
      </p:nvGrpSpPr>
      <p:grpSpPr>
        <a:xfrm>
          <a:off x="0" y="0"/>
          <a:ext cx="0" cy="0"/>
          <a:chOff x="0" y="0"/>
          <a:chExt cx="0" cy="0"/>
        </a:xfrm>
      </p:grpSpPr>
      <p:sp>
        <p:nvSpPr>
          <p:cNvPr id="7" name="正方形/長方形 6"/>
          <p:cNvSpPr/>
          <p:nvPr userDrawn="1"/>
        </p:nvSpPr>
        <p:spPr>
          <a:xfrm>
            <a:off x="0" y="0"/>
            <a:ext cx="9144000" cy="144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4" name="図 3"/>
          <p:cNvPicPr>
            <a:picLocks noChangeAspect="1"/>
          </p:cNvPicPr>
          <p:nvPr userDrawn="1"/>
        </p:nvPicPr>
        <p:blipFill rotWithShape="1">
          <a:blip r:embed="rId2" cstate="print">
            <a:extLst>
              <a:ext uri="{28A0092B-C50C-407E-A947-70E740481C1C}">
                <a14:useLocalDpi xmlns:a14="http://schemas.microsoft.com/office/drawing/2010/main" val="0"/>
              </a:ext>
            </a:extLst>
          </a:blip>
          <a:srcRect t="48226" r="28485"/>
          <a:stretch/>
        </p:blipFill>
        <p:spPr>
          <a:xfrm>
            <a:off x="6749590" y="0"/>
            <a:ext cx="2394918" cy="599346"/>
          </a:xfrm>
          <a:prstGeom prst="rect">
            <a:avLst/>
          </a:prstGeom>
        </p:spPr>
      </p:pic>
      <p:pic>
        <p:nvPicPr>
          <p:cNvPr id="12" name="図 1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574965" y="231490"/>
            <a:ext cx="1223974" cy="270018"/>
          </a:xfrm>
          <a:prstGeom prst="rect">
            <a:avLst/>
          </a:prstGeom>
        </p:spPr>
      </p:pic>
      <p:sp>
        <p:nvSpPr>
          <p:cNvPr id="11" name="スライド番号プレースホルダー 5"/>
          <p:cNvSpPr>
            <a:spLocks noGrp="1"/>
          </p:cNvSpPr>
          <p:nvPr>
            <p:ph type="sldNum" sz="quarter" idx="12"/>
          </p:nvPr>
        </p:nvSpPr>
        <p:spPr>
          <a:xfrm>
            <a:off x="8532000" y="4932000"/>
            <a:ext cx="360000" cy="135000"/>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8AE49ED-73EF-499C-8307-28EB0E7CF529}" type="slidenum">
              <a:rPr kumimoji="1" lang="ja-JP" altLang="en-US" sz="900" b="0" i="0" u="none" strike="noStrike" kern="1200" cap="none" spc="0" normalizeH="0" baseline="0" noProof="0" smtClean="0">
                <a:ln>
                  <a:noFill/>
                </a:ln>
                <a:solidFill>
                  <a:prstClr val="black">
                    <a:lumMod val="50000"/>
                    <a:lumOff val="50000"/>
                  </a:prstClr>
                </a:solidFill>
                <a:effectLst/>
                <a:uLnTx/>
                <a:uFillTx/>
                <a:latin typeface="メイリオ"/>
                <a:ea typeface="メイリオ"/>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1" lang="ja-JP" altLang="en-US" sz="900" b="0" i="0" u="none" strike="noStrike" kern="1200" cap="none" spc="0" normalizeH="0" baseline="0" noProof="0" dirty="0">
              <a:ln>
                <a:noFill/>
              </a:ln>
              <a:solidFill>
                <a:prstClr val="black">
                  <a:lumMod val="50000"/>
                  <a:lumOff val="50000"/>
                </a:prstClr>
              </a:solidFill>
              <a:effectLst/>
              <a:uLnTx/>
              <a:uFillTx/>
              <a:latin typeface="メイリオ"/>
              <a:ea typeface="メイリオ"/>
              <a:cs typeface="+mn-cs"/>
            </a:endParaRPr>
          </a:p>
        </p:txBody>
      </p:sp>
      <p:sp>
        <p:nvSpPr>
          <p:cNvPr id="14" name="タイトル 1"/>
          <p:cNvSpPr>
            <a:spLocks noGrp="1"/>
          </p:cNvSpPr>
          <p:nvPr>
            <p:ph type="title" hasCustomPrompt="1"/>
          </p:nvPr>
        </p:nvSpPr>
        <p:spPr>
          <a:xfrm>
            <a:off x="288000" y="216000"/>
            <a:ext cx="7200000" cy="360000"/>
          </a:xfrm>
          <a:prstGeom prst="rect">
            <a:avLst/>
          </a:prstGeom>
        </p:spPr>
        <p:txBody>
          <a:bodyPr lIns="0" tIns="0" rIns="0" bIns="0" anchor="t" anchorCtr="0"/>
          <a:lstStyle>
            <a:lvl1pPr algn="l">
              <a:lnSpc>
                <a:spcPct val="100000"/>
              </a:lnSpc>
              <a:defRPr sz="2400" b="1">
                <a:solidFill>
                  <a:schemeClr val="tx2"/>
                </a:solidFill>
                <a:latin typeface="+mj-lt"/>
              </a:defRPr>
            </a:lvl1pPr>
          </a:lstStyle>
          <a:p>
            <a:r>
              <a:rPr kumimoji="1" lang="ja-JP" altLang="en-US" dirty="0"/>
              <a:t>フォントサイズ</a:t>
            </a:r>
            <a:r>
              <a:rPr kumimoji="1" lang="en-US" altLang="ja-JP" dirty="0"/>
              <a:t>24 </a:t>
            </a:r>
            <a:r>
              <a:rPr kumimoji="1" lang="ja-JP" altLang="en-US" dirty="0"/>
              <a:t>（メイリオ見出し）</a:t>
            </a:r>
          </a:p>
        </p:txBody>
      </p:sp>
      <p:sp>
        <p:nvSpPr>
          <p:cNvPr id="17" name="フッター プレースホルダー 1"/>
          <p:cNvSpPr>
            <a:spLocks noGrp="1"/>
          </p:cNvSpPr>
          <p:nvPr>
            <p:ph type="ftr" sz="quarter" idx="3"/>
          </p:nvPr>
        </p:nvSpPr>
        <p:spPr>
          <a:xfrm>
            <a:off x="252000" y="4932000"/>
            <a:ext cx="2160000" cy="135000"/>
          </a:xfrm>
          <a:prstGeom prst="rect">
            <a:avLst/>
          </a:prstGeom>
        </p:spPr>
        <p:txBody>
          <a:bodyPr vert="horz" lIns="0" tIns="0" rIns="0" bIns="0" rtlCol="0" anchor="b" anchorCtr="0"/>
          <a:lstStyle>
            <a:lvl1pPr algn="l">
              <a:defRPr sz="6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600" b="0" i="0" u="none" strike="noStrike" kern="1200" cap="none" spc="0" normalizeH="0" baseline="0" noProof="0" dirty="0">
                <a:ln>
                  <a:noFill/>
                </a:ln>
                <a:solidFill>
                  <a:prstClr val="black">
                    <a:tint val="75000"/>
                  </a:prstClr>
                </a:solidFill>
                <a:effectLst/>
                <a:uLnTx/>
                <a:uFillTx/>
                <a:latin typeface="メイリオ"/>
                <a:ea typeface="メイリオ"/>
                <a:cs typeface="+mn-cs"/>
              </a:rPr>
              <a:t>©Canon IT Solutions Inc.  All rights reserved.</a:t>
            </a:r>
            <a:endParaRPr kumimoji="1" lang="ja-JP" altLang="en-US" sz="600" b="0" i="0" u="none" strike="noStrike" kern="1200" cap="none" spc="0" normalizeH="0" baseline="0" noProof="0" dirty="0">
              <a:ln>
                <a:noFill/>
              </a:ln>
              <a:solidFill>
                <a:prstClr val="black">
                  <a:tint val="75000"/>
                </a:prstClr>
              </a:solidFill>
              <a:effectLst/>
              <a:uLnTx/>
              <a:uFillTx/>
              <a:latin typeface="メイリオ"/>
              <a:ea typeface="メイリオ"/>
              <a:cs typeface="+mn-cs"/>
            </a:endParaRPr>
          </a:p>
        </p:txBody>
      </p:sp>
      <p:sp>
        <p:nvSpPr>
          <p:cNvPr id="18" name="テキスト プレースホルダー 8"/>
          <p:cNvSpPr>
            <a:spLocks noGrp="1"/>
          </p:cNvSpPr>
          <p:nvPr>
            <p:ph type="body" sz="quarter" idx="16" hasCustomPrompt="1"/>
          </p:nvPr>
        </p:nvSpPr>
        <p:spPr>
          <a:xfrm>
            <a:off x="198000" y="576000"/>
            <a:ext cx="6120680" cy="324000"/>
          </a:xfrm>
          <a:prstGeom prst="rect">
            <a:avLst/>
          </a:prstGeom>
        </p:spPr>
        <p:txBody>
          <a:bodyPr/>
          <a:lstStyle>
            <a:lvl1pPr marL="0" marR="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sz="1800" b="1">
                <a:solidFill>
                  <a:schemeClr val="tx2"/>
                </a:solidFill>
                <a:latin typeface="+mj-ea"/>
                <a:ea typeface="+mj-ea"/>
              </a:defRPr>
            </a:lvl1pPr>
          </a:lstStyle>
          <a:p>
            <a:pPr lvl="0"/>
            <a:r>
              <a:rPr kumimoji="1" lang="ja-JP" altLang="en-US"/>
              <a:t>サブタイトル（メイリオ見出し </a:t>
            </a:r>
            <a:r>
              <a:rPr kumimoji="1" lang="en-US" altLang="ja-JP"/>
              <a:t>18Pt)</a:t>
            </a:r>
            <a:endParaRPr kumimoji="1" lang="ja-JP" altLang="en-US"/>
          </a:p>
        </p:txBody>
      </p:sp>
      <p:sp>
        <p:nvSpPr>
          <p:cNvPr id="19" name="テキスト プレースホルダー 10"/>
          <p:cNvSpPr>
            <a:spLocks noGrp="1"/>
          </p:cNvSpPr>
          <p:nvPr>
            <p:ph type="body" sz="quarter" idx="17" hasCustomPrompt="1"/>
          </p:nvPr>
        </p:nvSpPr>
        <p:spPr>
          <a:xfrm>
            <a:off x="359729" y="864000"/>
            <a:ext cx="8640763" cy="279306"/>
          </a:xfrm>
          <a:prstGeom prst="rect">
            <a:avLst/>
          </a:prstGeom>
        </p:spPr>
        <p:txBody>
          <a:bodyPr/>
          <a:lstStyle>
            <a:lvl1pPr marL="0" indent="0">
              <a:lnSpc>
                <a:spcPts val="1800"/>
              </a:lnSpc>
              <a:spcBef>
                <a:spcPts val="0"/>
              </a:spcBef>
              <a:buNone/>
              <a:defRPr sz="1600">
                <a:latin typeface="+mn-ea"/>
                <a:ea typeface="+mn-ea"/>
              </a:defRPr>
            </a:lvl1pPr>
          </a:lstStyle>
          <a:p>
            <a:pPr lvl="0"/>
            <a:r>
              <a:rPr kumimoji="1" lang="ja-JP" altLang="en-US" dirty="0"/>
              <a:t>説明文（フォント</a:t>
            </a:r>
            <a:r>
              <a:rPr kumimoji="1" lang="en-US" altLang="ja-JP" dirty="0"/>
              <a:t>16Pt)</a:t>
            </a:r>
            <a:endParaRPr kumimoji="1" lang="ja-JP" altLang="en-US" dirty="0"/>
          </a:p>
        </p:txBody>
      </p:sp>
      <p:cxnSp>
        <p:nvCxnSpPr>
          <p:cNvPr id="20" name="直線コネクタ 19"/>
          <p:cNvCxnSpPr/>
          <p:nvPr userDrawn="1"/>
        </p:nvCxnSpPr>
        <p:spPr>
          <a:xfrm>
            <a:off x="252000" y="864000"/>
            <a:ext cx="6264696" cy="0"/>
          </a:xfrm>
          <a:prstGeom prst="line">
            <a:avLst/>
          </a:prstGeom>
          <a:ln>
            <a:solidFill>
              <a:srgbClr val="008CCF"/>
            </a:solidFill>
            <a:headEnd type="none"/>
            <a:tailEnd type="none"/>
          </a:ln>
        </p:spPr>
        <p:style>
          <a:lnRef idx="2">
            <a:schemeClr val="accent2"/>
          </a:lnRef>
          <a:fillRef idx="0">
            <a:schemeClr val="accent2"/>
          </a:fillRef>
          <a:effectRef idx="1">
            <a:schemeClr val="accent2"/>
          </a:effectRef>
          <a:fontRef idx="minor">
            <a:schemeClr val="tx1"/>
          </a:fontRef>
        </p:style>
      </p:cxnSp>
    </p:spTree>
    <p:extLst>
      <p:ext uri="{BB962C8B-B14F-4D97-AF65-F5344CB8AC3E}">
        <p14:creationId xmlns:p14="http://schemas.microsoft.com/office/powerpoint/2010/main" val="2917846121"/>
      </p:ext>
    </p:extLst>
  </p:cSld>
  <p:clrMapOvr>
    <a:masterClrMapping/>
  </p:clrMapOvr>
  <p:extLst>
    <p:ext uri="{DCECCB84-F9BA-43D5-87BE-67443E8EF086}">
      <p15:sldGuideLst xmlns:p15="http://schemas.microsoft.com/office/powerpoint/2012/main">
        <p15:guide id="1" orient="horz" pos="577" userDrawn="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Top">
    <p:bg>
      <p:bgPr>
        <a:solidFill>
          <a:schemeClr val="accent3"/>
        </a:solidFill>
        <a:effectLst/>
      </p:bgPr>
    </p:bg>
    <p:spTree>
      <p:nvGrpSpPr>
        <p:cNvPr id="1" name=""/>
        <p:cNvGrpSpPr/>
        <p:nvPr/>
      </p:nvGrpSpPr>
      <p:grpSpPr>
        <a:xfrm>
          <a:off x="0" y="0"/>
          <a:ext cx="0" cy="0"/>
          <a:chOff x="0" y="0"/>
          <a:chExt cx="0" cy="0"/>
        </a:xfrm>
      </p:grpSpPr>
      <p:sp>
        <p:nvSpPr>
          <p:cNvPr id="4" name="正方形/長方形 3"/>
          <p:cNvSpPr/>
          <p:nvPr userDrawn="1"/>
        </p:nvSpPr>
        <p:spPr>
          <a:xfrm>
            <a:off x="0" y="576000"/>
            <a:ext cx="9144000" cy="3992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3"/>
              </a:solidFill>
            </a:endParaRPr>
          </a:p>
        </p:txBody>
      </p:sp>
      <p:pic>
        <p:nvPicPr>
          <p:cNvPr id="3" name="図 2"/>
          <p:cNvPicPr>
            <a:picLocks noChangeAspect="1"/>
          </p:cNvPicPr>
          <p:nvPr userDrawn="1"/>
        </p:nvPicPr>
        <p:blipFill rotWithShape="1">
          <a:blip r:embed="rId2" cstate="print">
            <a:extLst>
              <a:ext uri="{28A0092B-C50C-407E-A947-70E740481C1C}">
                <a14:useLocalDpi xmlns:a14="http://schemas.microsoft.com/office/drawing/2010/main" val="0"/>
              </a:ext>
            </a:extLst>
          </a:blip>
          <a:srcRect t="17418" r="3269"/>
          <a:stretch/>
        </p:blipFill>
        <p:spPr>
          <a:xfrm>
            <a:off x="5364088" y="0"/>
            <a:ext cx="3780420" cy="1123630"/>
          </a:xfrm>
          <a:prstGeom prst="rect">
            <a:avLst/>
          </a:prstGeom>
        </p:spPr>
      </p:pic>
      <p:pic>
        <p:nvPicPr>
          <p:cNvPr id="19" name="図 18"/>
          <p:cNvPicPr>
            <a:picLocks noChangeAspect="1"/>
          </p:cNvPicPr>
          <p:nvPr userDrawn="1"/>
        </p:nvPicPr>
        <p:blipFill rotWithShape="1">
          <a:blip r:embed="rId3" cstate="print">
            <a:extLst>
              <a:ext uri="{28A0092B-C50C-407E-A947-70E740481C1C}">
                <a14:useLocalDpi xmlns:a14="http://schemas.microsoft.com/office/drawing/2010/main" val="0"/>
              </a:ext>
            </a:extLst>
          </a:blip>
          <a:srcRect r="22655"/>
          <a:stretch/>
        </p:blipFill>
        <p:spPr>
          <a:xfrm>
            <a:off x="7092281" y="954854"/>
            <a:ext cx="2052228" cy="3017319"/>
          </a:xfrm>
          <a:prstGeom prst="rect">
            <a:avLst/>
          </a:prstGeom>
        </p:spPr>
      </p:pic>
      <p:sp>
        <p:nvSpPr>
          <p:cNvPr id="5" name="フッター プレースホルダー 1"/>
          <p:cNvSpPr>
            <a:spLocks noGrp="1"/>
          </p:cNvSpPr>
          <p:nvPr>
            <p:ph type="ftr" sz="quarter" idx="3"/>
          </p:nvPr>
        </p:nvSpPr>
        <p:spPr>
          <a:xfrm>
            <a:off x="252000" y="4932000"/>
            <a:ext cx="2160000" cy="135000"/>
          </a:xfrm>
          <a:prstGeom prst="rect">
            <a:avLst/>
          </a:prstGeom>
        </p:spPr>
        <p:txBody>
          <a:bodyPr vert="horz" lIns="0" tIns="0" rIns="0" bIns="0" rtlCol="0" anchor="b" anchorCtr="0"/>
          <a:lstStyle>
            <a:lvl1pPr algn="l">
              <a:defRPr sz="600">
                <a:solidFill>
                  <a:schemeClr val="bg1"/>
                </a:solidFill>
              </a:defRPr>
            </a:lvl1pPr>
          </a:lstStyle>
          <a:p>
            <a:r>
              <a:rPr lang="en-US" altLang="ja-JP" dirty="0"/>
              <a:t>©Canon IT Solutions Inc.  All rights reserved.</a:t>
            </a:r>
            <a:endParaRPr lang="ja-JP" altLang="en-US" dirty="0"/>
          </a:p>
        </p:txBody>
      </p:sp>
      <p:pic>
        <p:nvPicPr>
          <p:cNvPr id="7" name="図 6"/>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8226369" y="2294080"/>
            <a:ext cx="558856" cy="368708"/>
          </a:xfrm>
          <a:prstGeom prst="rect">
            <a:avLst/>
          </a:prstGeom>
        </p:spPr>
      </p:pic>
      <p:pic>
        <p:nvPicPr>
          <p:cNvPr id="8" name="図 7"/>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8589643" y="1563638"/>
            <a:ext cx="268324" cy="506660"/>
          </a:xfrm>
          <a:prstGeom prst="rect">
            <a:avLst/>
          </a:prstGeom>
        </p:spPr>
      </p:pic>
      <p:pic>
        <p:nvPicPr>
          <p:cNvPr id="9" name="図 8"/>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7416316" y="1326874"/>
            <a:ext cx="491409" cy="599380"/>
          </a:xfrm>
          <a:prstGeom prst="rect">
            <a:avLst/>
          </a:prstGeom>
        </p:spPr>
      </p:pic>
      <p:pic>
        <p:nvPicPr>
          <p:cNvPr id="10" name="図 9"/>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8136396" y="3316474"/>
            <a:ext cx="518382" cy="638008"/>
          </a:xfrm>
          <a:prstGeom prst="rect">
            <a:avLst/>
          </a:prstGeom>
        </p:spPr>
      </p:pic>
      <p:pic>
        <p:nvPicPr>
          <p:cNvPr id="11" name="図 10"/>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6732240" y="2230025"/>
            <a:ext cx="1242338" cy="855563"/>
          </a:xfrm>
          <a:prstGeom prst="rect">
            <a:avLst/>
          </a:prstGeom>
        </p:spPr>
      </p:pic>
      <p:sp>
        <p:nvSpPr>
          <p:cNvPr id="2" name="タイトル 1"/>
          <p:cNvSpPr>
            <a:spLocks noGrp="1"/>
          </p:cNvSpPr>
          <p:nvPr>
            <p:ph type="title"/>
          </p:nvPr>
        </p:nvSpPr>
        <p:spPr>
          <a:xfrm>
            <a:off x="358775" y="1670176"/>
            <a:ext cx="6193445" cy="1476164"/>
          </a:xfrm>
          <a:prstGeom prst="rect">
            <a:avLst/>
          </a:prstGeom>
        </p:spPr>
        <p:txBody>
          <a:bodyPr lIns="0" tIns="0" rIns="0" bIns="0" anchor="ctr" anchorCtr="0"/>
          <a:lstStyle>
            <a:lvl1pPr algn="l">
              <a:lnSpc>
                <a:spcPct val="110000"/>
              </a:lnSpc>
              <a:defRPr sz="2800" b="1">
                <a:solidFill>
                  <a:schemeClr val="accent3"/>
                </a:solidFill>
              </a:defRPr>
            </a:lvl1pPr>
          </a:lstStyle>
          <a:p>
            <a:r>
              <a:rPr kumimoji="1" lang="ja-JP" altLang="en-US" dirty="0"/>
              <a:t>マスター タイトルの書式設定</a:t>
            </a:r>
          </a:p>
        </p:txBody>
      </p:sp>
      <p:pic>
        <p:nvPicPr>
          <p:cNvPr id="13" name="図 12"/>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6984268" y="387105"/>
            <a:ext cx="1814671" cy="400331"/>
          </a:xfrm>
          <a:prstGeom prst="rect">
            <a:avLst/>
          </a:prstGeom>
        </p:spPr>
      </p:pic>
      <p:grpSp>
        <p:nvGrpSpPr>
          <p:cNvPr id="18" name="グループ化 17"/>
          <p:cNvGrpSpPr/>
          <p:nvPr userDrawn="1"/>
        </p:nvGrpSpPr>
        <p:grpSpPr>
          <a:xfrm>
            <a:off x="5285767" y="182770"/>
            <a:ext cx="978421" cy="192736"/>
            <a:chOff x="5220072" y="159482"/>
            <a:chExt cx="978421" cy="192736"/>
          </a:xfrm>
        </p:grpSpPr>
        <p:pic>
          <p:nvPicPr>
            <p:cNvPr id="12" name="図 11">
              <a:extLst>
                <a:ext uri="{FF2B5EF4-FFF2-40B4-BE49-F238E27FC236}">
                  <a16:creationId xmlns:a16="http://schemas.microsoft.com/office/drawing/2014/main" id="{4D1CD444-5459-AA4B-A08B-5554E81CFD1F}"/>
                </a:ext>
              </a:extLst>
            </p:cNvPr>
            <p:cNvPicPr>
              <a:picLocks noChangeAspect="1"/>
            </p:cNvPicPr>
            <p:nvPr userDrawn="1"/>
          </p:nvPicPr>
          <p:blipFill>
            <a:blip r:embed="rId10" cstate="print">
              <a:extLst>
                <a:ext uri="{28A0092B-C50C-407E-A947-70E740481C1C}">
                  <a14:useLocalDpi xmlns:a14="http://schemas.microsoft.com/office/drawing/2010/main" val="0"/>
                </a:ext>
              </a:extLst>
            </a:blip>
            <a:stretch>
              <a:fillRect/>
            </a:stretch>
          </p:blipFill>
          <p:spPr>
            <a:xfrm>
              <a:off x="5220072" y="159482"/>
              <a:ext cx="720941" cy="192736"/>
            </a:xfrm>
            <a:prstGeom prst="rect">
              <a:avLst/>
            </a:prstGeom>
          </p:spPr>
        </p:pic>
        <p:grpSp>
          <p:nvGrpSpPr>
            <p:cNvPr id="17" name="グループ化 16"/>
            <p:cNvGrpSpPr/>
            <p:nvPr userDrawn="1"/>
          </p:nvGrpSpPr>
          <p:grpSpPr>
            <a:xfrm>
              <a:off x="5976156" y="159482"/>
              <a:ext cx="222337" cy="72008"/>
              <a:chOff x="5976156" y="159482"/>
              <a:chExt cx="222337" cy="72008"/>
            </a:xfrm>
          </p:grpSpPr>
          <p:sp>
            <p:nvSpPr>
              <p:cNvPr id="14" name="円/楕円 13"/>
              <p:cNvSpPr/>
              <p:nvPr userDrawn="1"/>
            </p:nvSpPr>
            <p:spPr>
              <a:xfrm>
                <a:off x="5976156" y="159482"/>
                <a:ext cx="72008" cy="7200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 name="円/楕円 14"/>
              <p:cNvSpPr/>
              <p:nvPr userDrawn="1"/>
            </p:nvSpPr>
            <p:spPr>
              <a:xfrm>
                <a:off x="6083306" y="170286"/>
                <a:ext cx="50400" cy="50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 name="円/楕円 15"/>
              <p:cNvSpPr/>
              <p:nvPr userDrawn="1"/>
            </p:nvSpPr>
            <p:spPr>
              <a:xfrm>
                <a:off x="6162493" y="177486"/>
                <a:ext cx="36000" cy="36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sp>
        <p:nvSpPr>
          <p:cNvPr id="20" name="スライド番号プレースホルダー 5"/>
          <p:cNvSpPr>
            <a:spLocks noGrp="1"/>
          </p:cNvSpPr>
          <p:nvPr>
            <p:ph type="sldNum" sz="quarter" idx="4"/>
          </p:nvPr>
        </p:nvSpPr>
        <p:spPr>
          <a:xfrm>
            <a:off x="8532000" y="4932000"/>
            <a:ext cx="360000" cy="135000"/>
          </a:xfrm>
          <a:prstGeom prst="rect">
            <a:avLst/>
          </a:prstGeom>
        </p:spPr>
        <p:txBody>
          <a:bodyPr vert="horz" lIns="0" tIns="0" rIns="0" bIns="0" rtlCol="0" anchor="b" anchorCtr="0"/>
          <a:lstStyle>
            <a:lvl1pPr algn="r">
              <a:defRPr sz="900">
                <a:solidFill>
                  <a:schemeClr val="bg1"/>
                </a:solidFill>
              </a:defRPr>
            </a:lvl1pPr>
          </a:lstStyle>
          <a:p>
            <a:fld id="{78AE49ED-73EF-499C-8307-28EB0E7CF529}" type="slidenum">
              <a:rPr lang="ja-JP" altLang="en-US" smtClean="0"/>
              <a:pPr/>
              <a:t>‹#›</a:t>
            </a:fld>
            <a:endParaRPr lang="ja-JP" altLang="en-US" dirty="0"/>
          </a:p>
        </p:txBody>
      </p:sp>
    </p:spTree>
    <p:extLst>
      <p:ext uri="{BB962C8B-B14F-4D97-AF65-F5344CB8AC3E}">
        <p14:creationId xmlns:p14="http://schemas.microsoft.com/office/powerpoint/2010/main" val="3898693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Agenda">
    <p:bg>
      <p:bgPr>
        <a:solidFill>
          <a:schemeClr val="bg1"/>
        </a:solidFill>
        <a:effectLst/>
      </p:bgPr>
    </p:bg>
    <p:spTree>
      <p:nvGrpSpPr>
        <p:cNvPr id="1" name=""/>
        <p:cNvGrpSpPr/>
        <p:nvPr/>
      </p:nvGrpSpPr>
      <p:grpSpPr>
        <a:xfrm>
          <a:off x="0" y="0"/>
          <a:ext cx="0" cy="0"/>
          <a:chOff x="0" y="0"/>
          <a:chExt cx="0" cy="0"/>
        </a:xfrm>
      </p:grpSpPr>
      <p:sp>
        <p:nvSpPr>
          <p:cNvPr id="3" name="正方形/長方形 2"/>
          <p:cNvSpPr/>
          <p:nvPr userDrawn="1"/>
        </p:nvSpPr>
        <p:spPr>
          <a:xfrm>
            <a:off x="0" y="0"/>
            <a:ext cx="432000" cy="51435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2" name="図 1"/>
          <p:cNvPicPr>
            <a:picLocks noChangeAspect="1"/>
          </p:cNvPicPr>
          <p:nvPr userDrawn="1"/>
        </p:nvPicPr>
        <p:blipFill rotWithShape="1">
          <a:blip r:embed="rId2" cstate="print">
            <a:extLst>
              <a:ext uri="{28A0092B-C50C-407E-A947-70E740481C1C}">
                <a14:useLocalDpi xmlns:a14="http://schemas.microsoft.com/office/drawing/2010/main" val="0"/>
              </a:ext>
            </a:extLst>
          </a:blip>
          <a:srcRect l="15347" r="1" b="29513"/>
          <a:stretch/>
        </p:blipFill>
        <p:spPr>
          <a:xfrm>
            <a:off x="0" y="3471501"/>
            <a:ext cx="2792392" cy="1692187"/>
          </a:xfrm>
          <a:prstGeom prst="rect">
            <a:avLst/>
          </a:prstGeom>
        </p:spPr>
      </p:pic>
      <p:pic>
        <p:nvPicPr>
          <p:cNvPr id="8" name="Picture 5" descr="\\psf\Host\Volumes\IOHD\G5-temp01_n\SuperStream\SS_Branding_2015\SuperStream_Logo_201506\corporate\ms_office\logo_corp_nega.wmf"/>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7272200" y="279525"/>
            <a:ext cx="1440000" cy="255000"/>
          </a:xfrm>
          <a:prstGeom prst="rect">
            <a:avLst/>
          </a:prstGeom>
          <a:noFill/>
          <a:extLst>
            <a:ext uri="{909E8E84-426E-40DD-AFC4-6F175D3DCCD1}">
              <a14:hiddenFill xmlns:a14="http://schemas.microsoft.com/office/drawing/2010/main">
                <a:solidFill>
                  <a:srgbClr val="FFFFFF"/>
                </a:solidFill>
              </a14:hiddenFill>
            </a:ext>
          </a:extLst>
        </p:spPr>
      </p:pic>
      <p:sp>
        <p:nvSpPr>
          <p:cNvPr id="9" name="フッター プレースホルダー 1"/>
          <p:cNvSpPr>
            <a:spLocks noGrp="1"/>
          </p:cNvSpPr>
          <p:nvPr>
            <p:ph type="ftr" sz="quarter" idx="3"/>
          </p:nvPr>
        </p:nvSpPr>
        <p:spPr>
          <a:xfrm>
            <a:off x="252000" y="4932000"/>
            <a:ext cx="2160000" cy="135000"/>
          </a:xfrm>
          <a:prstGeom prst="rect">
            <a:avLst/>
          </a:prstGeom>
        </p:spPr>
        <p:txBody>
          <a:bodyPr vert="horz" lIns="0" tIns="0" rIns="0" bIns="0" rtlCol="0" anchor="b" anchorCtr="0"/>
          <a:lstStyle>
            <a:lvl1pPr algn="l">
              <a:defRPr sz="600">
                <a:solidFill>
                  <a:schemeClr val="tx1">
                    <a:tint val="75000"/>
                  </a:schemeClr>
                </a:solidFill>
              </a:defRPr>
            </a:lvl1pPr>
          </a:lstStyle>
          <a:p>
            <a:r>
              <a:rPr lang="en-US" altLang="ja-JP" dirty="0"/>
              <a:t>©Canon IT Solutions Inc.  All rights reserved.</a:t>
            </a:r>
            <a:endParaRPr lang="ja-JP" altLang="en-US" dirty="0"/>
          </a:p>
        </p:txBody>
      </p:sp>
      <p:sp>
        <p:nvSpPr>
          <p:cNvPr id="10" name="テキスト プレースホルダー 13"/>
          <p:cNvSpPr>
            <a:spLocks noGrp="1"/>
          </p:cNvSpPr>
          <p:nvPr>
            <p:ph type="body" sz="quarter" idx="14"/>
          </p:nvPr>
        </p:nvSpPr>
        <p:spPr>
          <a:xfrm>
            <a:off x="3167843" y="807554"/>
            <a:ext cx="5631095" cy="3727637"/>
          </a:xfrm>
          <a:prstGeom prst="rect">
            <a:avLst/>
          </a:prstGeom>
        </p:spPr>
        <p:txBody>
          <a:bodyPr lIns="0" tIns="0" rIns="0" bIns="0" anchor="t" anchorCtr="0"/>
          <a:lstStyle>
            <a:lvl1pPr marL="0" indent="0">
              <a:lnSpc>
                <a:spcPct val="100000"/>
              </a:lnSpc>
              <a:spcBef>
                <a:spcPts val="0"/>
              </a:spcBef>
              <a:spcAft>
                <a:spcPts val="0"/>
              </a:spcAft>
              <a:buFontTx/>
              <a:buNone/>
              <a:tabLst/>
              <a:defRPr sz="1800" b="1">
                <a:solidFill>
                  <a:schemeClr val="accent3"/>
                </a:solidFill>
                <a:latin typeface="+mn-ea"/>
                <a:ea typeface="+mn-ea"/>
              </a:defRPr>
            </a:lvl1pPr>
            <a:lvl2pPr>
              <a:defRPr sz="1200">
                <a:latin typeface="+mn-ea"/>
                <a:ea typeface="+mn-ea"/>
              </a:defRPr>
            </a:lvl2pPr>
            <a:lvl3pPr>
              <a:defRPr sz="1200">
                <a:latin typeface="+mn-ea"/>
                <a:ea typeface="+mn-ea"/>
              </a:defRPr>
            </a:lvl3pPr>
            <a:lvl4pPr>
              <a:defRPr sz="1200">
                <a:latin typeface="+mn-ea"/>
                <a:ea typeface="+mn-ea"/>
              </a:defRPr>
            </a:lvl4pPr>
            <a:lvl5pPr>
              <a:defRPr sz="1200">
                <a:latin typeface="+mn-ea"/>
                <a:ea typeface="+mn-ea"/>
              </a:defRPr>
            </a:lvl5pPr>
          </a:lstStyle>
          <a:p>
            <a:pPr lvl="0"/>
            <a:r>
              <a:rPr kumimoji="1" lang="ja-JP" altLang="en-US" dirty="0"/>
              <a:t>マスター テキストの書式設定</a:t>
            </a:r>
            <a:endParaRPr kumimoji="1" lang="en-US" altLang="ja-JP" dirty="0"/>
          </a:p>
        </p:txBody>
      </p:sp>
      <p:pic>
        <p:nvPicPr>
          <p:cNvPr id="11" name="図 10"/>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510581" y="2794363"/>
            <a:ext cx="330128" cy="321104"/>
          </a:xfrm>
          <a:prstGeom prst="rect">
            <a:avLst/>
          </a:prstGeom>
        </p:spPr>
      </p:pic>
      <p:pic>
        <p:nvPicPr>
          <p:cNvPr id="12" name="図 11"/>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rot="20264642">
            <a:off x="317732" y="3810908"/>
            <a:ext cx="290393" cy="413662"/>
          </a:xfrm>
          <a:prstGeom prst="rect">
            <a:avLst/>
          </a:prstGeom>
        </p:spPr>
      </p:pic>
      <p:pic>
        <p:nvPicPr>
          <p:cNvPr id="13" name="図 12"/>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890687" y="4197219"/>
            <a:ext cx="458341" cy="384385"/>
          </a:xfrm>
          <a:prstGeom prst="rect">
            <a:avLst/>
          </a:prstGeom>
        </p:spPr>
      </p:pic>
      <p:pic>
        <p:nvPicPr>
          <p:cNvPr id="14" name="図 13"/>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2087724" y="4011910"/>
            <a:ext cx="336509" cy="523281"/>
          </a:xfrm>
          <a:prstGeom prst="rect">
            <a:avLst/>
          </a:prstGeom>
        </p:spPr>
      </p:pic>
      <p:pic>
        <p:nvPicPr>
          <p:cNvPr id="15" name="図 14"/>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827584" y="3003798"/>
            <a:ext cx="950255" cy="853634"/>
          </a:xfrm>
          <a:prstGeom prst="rect">
            <a:avLst/>
          </a:prstGeom>
        </p:spPr>
      </p:pic>
      <p:pic>
        <p:nvPicPr>
          <p:cNvPr id="16" name="図 15"/>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7308304" y="303498"/>
            <a:ext cx="1490635" cy="328846"/>
          </a:xfrm>
          <a:prstGeom prst="rect">
            <a:avLst/>
          </a:prstGeom>
        </p:spPr>
      </p:pic>
      <p:sp>
        <p:nvSpPr>
          <p:cNvPr id="18" name="スライド番号プレースホルダー 5"/>
          <p:cNvSpPr>
            <a:spLocks noGrp="1"/>
          </p:cNvSpPr>
          <p:nvPr>
            <p:ph type="sldNum" sz="quarter" idx="4"/>
          </p:nvPr>
        </p:nvSpPr>
        <p:spPr>
          <a:xfrm>
            <a:off x="8532000" y="4932000"/>
            <a:ext cx="360000" cy="135000"/>
          </a:xfrm>
          <a:prstGeom prst="rect">
            <a:avLst/>
          </a:prstGeom>
        </p:spPr>
        <p:txBody>
          <a:bodyPr vert="horz" lIns="0" tIns="0" rIns="0" bIns="0" rtlCol="0" anchor="b" anchorCtr="0"/>
          <a:lstStyle>
            <a:lvl1pPr algn="r">
              <a:defRPr sz="900">
                <a:solidFill>
                  <a:schemeClr val="tx1">
                    <a:lumMod val="50000"/>
                    <a:lumOff val="50000"/>
                  </a:schemeClr>
                </a:solidFill>
              </a:defRPr>
            </a:lvl1pPr>
          </a:lstStyle>
          <a:p>
            <a:fld id="{78AE49ED-73EF-499C-8307-28EB0E7CF529}" type="slidenum">
              <a:rPr lang="ja-JP" altLang="en-US" smtClean="0"/>
              <a:pPr/>
              <a:t>‹#›</a:t>
            </a:fld>
            <a:endParaRPr lang="ja-JP" altLang="en-US" dirty="0"/>
          </a:p>
        </p:txBody>
      </p:sp>
    </p:spTree>
    <p:extLst>
      <p:ext uri="{BB962C8B-B14F-4D97-AF65-F5344CB8AC3E}">
        <p14:creationId xmlns:p14="http://schemas.microsoft.com/office/powerpoint/2010/main" val="168435251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6" name="スライド番号プレースホルダー 5"/>
          <p:cNvSpPr>
            <a:spLocks noGrp="1"/>
          </p:cNvSpPr>
          <p:nvPr>
            <p:ph type="sldNum" sz="quarter" idx="4"/>
          </p:nvPr>
        </p:nvSpPr>
        <p:spPr>
          <a:xfrm>
            <a:off x="8532000" y="4932000"/>
            <a:ext cx="360000" cy="135000"/>
          </a:xfrm>
          <a:prstGeom prst="rect">
            <a:avLst/>
          </a:prstGeom>
        </p:spPr>
        <p:txBody>
          <a:bodyPr vert="horz" lIns="0" tIns="0" rIns="0" bIns="0" rtlCol="0" anchor="b" anchorCtr="0"/>
          <a:lstStyle>
            <a:lvl1pPr algn="r">
              <a:defRPr sz="900">
                <a:solidFill>
                  <a:schemeClr val="tx1">
                    <a:lumMod val="50000"/>
                    <a:lumOff val="50000"/>
                  </a:schemeClr>
                </a:solidFill>
              </a:defRPr>
            </a:lvl1pPr>
          </a:lstStyle>
          <a:p>
            <a:fld id="{78AE49ED-73EF-499C-8307-28EB0E7CF529}" type="slidenum">
              <a:rPr lang="ja-JP" altLang="en-US" smtClean="0"/>
              <a:pPr/>
              <a:t>‹#›</a:t>
            </a:fld>
            <a:endParaRPr lang="ja-JP" altLang="en-US" dirty="0"/>
          </a:p>
        </p:txBody>
      </p:sp>
      <p:sp>
        <p:nvSpPr>
          <p:cNvPr id="2" name="フッター プレースホルダー 1"/>
          <p:cNvSpPr>
            <a:spLocks noGrp="1"/>
          </p:cNvSpPr>
          <p:nvPr>
            <p:ph type="ftr" sz="quarter" idx="3"/>
          </p:nvPr>
        </p:nvSpPr>
        <p:spPr>
          <a:xfrm>
            <a:off x="252000" y="4932000"/>
            <a:ext cx="2160000" cy="135000"/>
          </a:xfrm>
          <a:prstGeom prst="rect">
            <a:avLst/>
          </a:prstGeom>
        </p:spPr>
        <p:txBody>
          <a:bodyPr vert="horz" lIns="0" tIns="0" rIns="0" bIns="0" rtlCol="0" anchor="b" anchorCtr="0"/>
          <a:lstStyle>
            <a:lvl1pPr algn="l">
              <a:defRPr sz="600">
                <a:solidFill>
                  <a:schemeClr val="tx1">
                    <a:tint val="75000"/>
                  </a:schemeClr>
                </a:solidFill>
              </a:defRPr>
            </a:lvl1pPr>
          </a:lstStyle>
          <a:p>
            <a:r>
              <a:rPr lang="en-US" altLang="ja-JP" dirty="0"/>
              <a:t>©Canon IT Solutions Inc.  All rights reserved.</a:t>
            </a:r>
            <a:endParaRPr lang="ja-JP" altLang="en-US" dirty="0"/>
          </a:p>
        </p:txBody>
      </p:sp>
    </p:spTree>
    <p:extLst>
      <p:ext uri="{BB962C8B-B14F-4D97-AF65-F5344CB8AC3E}">
        <p14:creationId xmlns:p14="http://schemas.microsoft.com/office/powerpoint/2010/main" val="4284632236"/>
      </p:ext>
    </p:extLst>
  </p:cSld>
  <p:clrMap bg1="lt1" tx1="dk1" bg2="lt2" tx2="dk2" accent1="accent1" accent2="accent2" accent3="accent3" accent4="accent4" accent5="accent5" accent6="accent6" hlink="hlink" folHlink="folHlink"/>
  <p:sldLayoutIdLst>
    <p:sldLayoutId id="2147483650" r:id="rId1"/>
    <p:sldLayoutId id="2147483651" r:id="rId2"/>
    <p:sldLayoutId id="2147483652" r:id="rId3"/>
    <p:sldLayoutId id="2147483653" r:id="rId4"/>
    <p:sldLayoutId id="2147483656" r:id="rId5"/>
    <p:sldLayoutId id="2147483649" r:id="rId6"/>
    <p:sldLayoutId id="2147483657" r:id="rId7"/>
    <p:sldLayoutId id="2147483660" r:id="rId8"/>
    <p:sldLayoutId id="2147483661" r:id="rId9"/>
    <p:sldLayoutId id="2147483659" r:id="rId10"/>
    <p:sldLayoutId id="2147483665" r:id="rId11"/>
    <p:sldLayoutId id="2147483663" r:id="rId12"/>
    <p:sldLayoutId id="2147483655" r:id="rId13"/>
    <p:sldLayoutId id="2147483664" r:id="rId14"/>
    <p:sldLayoutId id="2147483662" r:id="rId15"/>
    <p:sldLayoutId id="2147483654" r:id="rId16"/>
  </p:sldLayoutIdLst>
  <p:hf hdr="0" dt="0"/>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226" userDrawn="1">
          <p15:clr>
            <a:srgbClr val="F26B43"/>
          </p15:clr>
        </p15:guide>
        <p15:guide id="2" pos="5534"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0.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6.xml"/><Relationship Id="rId1" Type="http://schemas.openxmlformats.org/officeDocument/2006/relationships/slideLayout" Target="../slideLayouts/slideLayout14.xml"/><Relationship Id="rId6" Type="http://schemas.openxmlformats.org/officeDocument/2006/relationships/image" Target="../media/image49.png"/><Relationship Id="rId5" Type="http://schemas.openxmlformats.org/officeDocument/2006/relationships/image" Target="../media/image48.png"/><Relationship Id="rId4" Type="http://schemas.openxmlformats.org/officeDocument/2006/relationships/image" Target="../media/image47.jpg"/></Relationships>
</file>

<file path=ppt/slides/_rels/slide11.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7.xml"/><Relationship Id="rId1" Type="http://schemas.openxmlformats.org/officeDocument/2006/relationships/slideLayout" Target="../slideLayouts/slideLayout14.xml"/><Relationship Id="rId4" Type="http://schemas.openxmlformats.org/officeDocument/2006/relationships/image" Target="../media/image43.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image" Target="../media/image51.png"/><Relationship Id="rId1" Type="http://schemas.openxmlformats.org/officeDocument/2006/relationships/slideLayout" Target="../slideLayouts/slideLayout14.xml"/><Relationship Id="rId5" Type="http://schemas.openxmlformats.org/officeDocument/2006/relationships/image" Target="../media/image54.png"/><Relationship Id="rId4" Type="http://schemas.openxmlformats.org/officeDocument/2006/relationships/image" Target="../media/image53.png"/></Relationships>
</file>

<file path=ppt/slides/_rels/slide15.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2" Type="http://schemas.openxmlformats.org/officeDocument/2006/relationships/image" Target="../media/image56.pn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9.xml"/></Relationships>
</file>

<file path=ppt/slides/_rels/slide20.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image" Target="../media/image57.pn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image" Target="../media/image59.png"/><Relationship Id="rId1" Type="http://schemas.openxmlformats.org/officeDocument/2006/relationships/slideLayout" Target="../slideLayouts/slideLayout14.xml"/><Relationship Id="rId6" Type="http://schemas.openxmlformats.org/officeDocument/2006/relationships/image" Target="../media/image63.png"/><Relationship Id="rId5" Type="http://schemas.openxmlformats.org/officeDocument/2006/relationships/image" Target="../media/image62.png"/><Relationship Id="rId4" Type="http://schemas.openxmlformats.org/officeDocument/2006/relationships/image" Target="../media/image61.png"/></Relationships>
</file>

<file path=ppt/slides/_rels/slide22.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image" Target="../media/image64.png"/><Relationship Id="rId1" Type="http://schemas.openxmlformats.org/officeDocument/2006/relationships/slideLayout" Target="../slideLayouts/slideLayout14.xml"/><Relationship Id="rId4" Type="http://schemas.openxmlformats.org/officeDocument/2006/relationships/image" Target="../media/image66.png"/></Relationships>
</file>

<file path=ppt/slides/_rels/slide23.xml.rels><?xml version="1.0" encoding="UTF-8" standalone="yes"?>
<Relationships xmlns="http://schemas.openxmlformats.org/package/2006/relationships"><Relationship Id="rId3" Type="http://schemas.openxmlformats.org/officeDocument/2006/relationships/image" Target="../media/image68.png"/><Relationship Id="rId7" Type="http://schemas.openxmlformats.org/officeDocument/2006/relationships/image" Target="../media/image38.jpg"/><Relationship Id="rId2" Type="http://schemas.openxmlformats.org/officeDocument/2006/relationships/image" Target="../media/image67.png"/><Relationship Id="rId1" Type="http://schemas.openxmlformats.org/officeDocument/2006/relationships/slideLayout" Target="../slideLayouts/slideLayout14.xml"/><Relationship Id="rId6" Type="http://schemas.openxmlformats.org/officeDocument/2006/relationships/image" Target="../media/image40.png"/><Relationship Id="rId5" Type="http://schemas.openxmlformats.org/officeDocument/2006/relationships/image" Target="../media/image70.png"/><Relationship Id="rId4" Type="http://schemas.openxmlformats.org/officeDocument/2006/relationships/image" Target="../media/image69.png"/></Relationships>
</file>

<file path=ppt/slides/_rels/slide24.xml.rels><?xml version="1.0" encoding="UTF-8" standalone="yes"?>
<Relationships xmlns="http://schemas.openxmlformats.org/package/2006/relationships"><Relationship Id="rId3" Type="http://schemas.openxmlformats.org/officeDocument/2006/relationships/image" Target="../media/image72.png"/><Relationship Id="rId2" Type="http://schemas.openxmlformats.org/officeDocument/2006/relationships/image" Target="../media/image71.png"/><Relationship Id="rId1" Type="http://schemas.openxmlformats.org/officeDocument/2006/relationships/slideLayout" Target="../slideLayouts/slideLayout14.xml"/><Relationship Id="rId5" Type="http://schemas.openxmlformats.org/officeDocument/2006/relationships/image" Target="../media/image74.png"/><Relationship Id="rId4" Type="http://schemas.openxmlformats.org/officeDocument/2006/relationships/image" Target="../media/image73.png"/></Relationships>
</file>

<file path=ppt/slides/_rels/slide25.xml.rels><?xml version="1.0" encoding="UTF-8" standalone="yes"?>
<Relationships xmlns="http://schemas.openxmlformats.org/package/2006/relationships"><Relationship Id="rId3" Type="http://schemas.openxmlformats.org/officeDocument/2006/relationships/image" Target="../media/image69.png"/><Relationship Id="rId2" Type="http://schemas.openxmlformats.org/officeDocument/2006/relationships/image" Target="../media/image75.png"/><Relationship Id="rId1" Type="http://schemas.openxmlformats.org/officeDocument/2006/relationships/slideLayout" Target="../slideLayouts/slideLayout14.xml"/><Relationship Id="rId6" Type="http://schemas.openxmlformats.org/officeDocument/2006/relationships/image" Target="../media/image78.png"/><Relationship Id="rId5" Type="http://schemas.openxmlformats.org/officeDocument/2006/relationships/image" Target="../media/image77.png"/><Relationship Id="rId4" Type="http://schemas.openxmlformats.org/officeDocument/2006/relationships/image" Target="../media/image76.png"/></Relationships>
</file>

<file path=ppt/slides/_rels/slide26.xml.rels><?xml version="1.0" encoding="UTF-8" standalone="yes"?>
<Relationships xmlns="http://schemas.openxmlformats.org/package/2006/relationships"><Relationship Id="rId3" Type="http://schemas.openxmlformats.org/officeDocument/2006/relationships/image" Target="../media/image80.png"/><Relationship Id="rId2" Type="http://schemas.openxmlformats.org/officeDocument/2006/relationships/image" Target="../media/image79.png"/><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3" Type="http://schemas.openxmlformats.org/officeDocument/2006/relationships/image" Target="../media/image82.png"/><Relationship Id="rId2" Type="http://schemas.openxmlformats.org/officeDocument/2006/relationships/image" Target="../media/image81.png"/><Relationship Id="rId1" Type="http://schemas.openxmlformats.org/officeDocument/2006/relationships/slideLayout" Target="../slideLayouts/slideLayout14.xml"/><Relationship Id="rId4" Type="http://schemas.openxmlformats.org/officeDocument/2006/relationships/image" Target="../media/image83.png"/></Relationships>
</file>

<file path=ppt/slides/_rels/slide28.xml.rels><?xml version="1.0" encoding="UTF-8" standalone="yes"?>
<Relationships xmlns="http://schemas.openxmlformats.org/package/2006/relationships"><Relationship Id="rId3" Type="http://schemas.openxmlformats.org/officeDocument/2006/relationships/image" Target="../media/image85.png"/><Relationship Id="rId2" Type="http://schemas.openxmlformats.org/officeDocument/2006/relationships/image" Target="../media/image84.png"/><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3" Type="http://schemas.openxmlformats.org/officeDocument/2006/relationships/image" Target="../media/image87.png"/><Relationship Id="rId2" Type="http://schemas.openxmlformats.org/officeDocument/2006/relationships/image" Target="../media/image86.png"/><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0.xml.rels><?xml version="1.0" encoding="UTF-8" standalone="yes"?>
<Relationships xmlns="http://schemas.openxmlformats.org/package/2006/relationships"><Relationship Id="rId3" Type="http://schemas.openxmlformats.org/officeDocument/2006/relationships/image" Target="../media/image89.png"/><Relationship Id="rId2" Type="http://schemas.openxmlformats.org/officeDocument/2006/relationships/image" Target="../media/image88.png"/><Relationship Id="rId1" Type="http://schemas.openxmlformats.org/officeDocument/2006/relationships/slideLayout" Target="../slideLayouts/slideLayout14.xml"/><Relationship Id="rId4" Type="http://schemas.openxmlformats.org/officeDocument/2006/relationships/image" Target="../media/image90.png"/></Relationships>
</file>

<file path=ppt/slides/_rels/slide31.xml.rels><?xml version="1.0" encoding="UTF-8" standalone="yes"?>
<Relationships xmlns="http://schemas.openxmlformats.org/package/2006/relationships"><Relationship Id="rId3" Type="http://schemas.openxmlformats.org/officeDocument/2006/relationships/image" Target="../media/image80.png"/><Relationship Id="rId2" Type="http://schemas.openxmlformats.org/officeDocument/2006/relationships/image" Target="../media/image91.png"/><Relationship Id="rId1" Type="http://schemas.openxmlformats.org/officeDocument/2006/relationships/slideLayout" Target="../slideLayouts/slideLayout14.xml"/><Relationship Id="rId6" Type="http://schemas.openxmlformats.org/officeDocument/2006/relationships/image" Target="../media/image94.png"/><Relationship Id="rId5" Type="http://schemas.openxmlformats.org/officeDocument/2006/relationships/image" Target="../media/image93.png"/><Relationship Id="rId4" Type="http://schemas.openxmlformats.org/officeDocument/2006/relationships/image" Target="../media/image92.png"/></Relationships>
</file>

<file path=ppt/slides/_rels/slide32.xml.rels><?xml version="1.0" encoding="UTF-8" standalone="yes"?>
<Relationships xmlns="http://schemas.openxmlformats.org/package/2006/relationships"><Relationship Id="rId3" Type="http://schemas.openxmlformats.org/officeDocument/2006/relationships/image" Target="../media/image96.png"/><Relationship Id="rId2" Type="http://schemas.openxmlformats.org/officeDocument/2006/relationships/image" Target="../media/image95.png"/><Relationship Id="rId1" Type="http://schemas.openxmlformats.org/officeDocument/2006/relationships/slideLayout" Target="../slideLayouts/slideLayout14.xml"/><Relationship Id="rId5" Type="http://schemas.openxmlformats.org/officeDocument/2006/relationships/image" Target="../media/image98.png"/><Relationship Id="rId4" Type="http://schemas.openxmlformats.org/officeDocument/2006/relationships/image" Target="../media/image97.png"/></Relationships>
</file>

<file path=ppt/slides/_rels/slide33.xml.rels><?xml version="1.0" encoding="UTF-8" standalone="yes"?>
<Relationships xmlns="http://schemas.openxmlformats.org/package/2006/relationships"><Relationship Id="rId3" Type="http://schemas.openxmlformats.org/officeDocument/2006/relationships/image" Target="../media/image100.png"/><Relationship Id="rId2" Type="http://schemas.openxmlformats.org/officeDocument/2006/relationships/image" Target="../media/image99.png"/><Relationship Id="rId1" Type="http://schemas.openxmlformats.org/officeDocument/2006/relationships/slideLayout" Target="../slideLayouts/slideLayout14.xml"/><Relationship Id="rId4" Type="http://schemas.openxmlformats.org/officeDocument/2006/relationships/image" Target="../media/image101.png"/></Relationships>
</file>

<file path=ppt/slides/_rels/slide34.xml.rels><?xml version="1.0" encoding="UTF-8" standalone="yes"?>
<Relationships xmlns="http://schemas.openxmlformats.org/package/2006/relationships"><Relationship Id="rId3" Type="http://schemas.openxmlformats.org/officeDocument/2006/relationships/image" Target="../media/image103.png"/><Relationship Id="rId2" Type="http://schemas.openxmlformats.org/officeDocument/2006/relationships/image" Target="../media/image102.png"/><Relationship Id="rId1" Type="http://schemas.openxmlformats.org/officeDocument/2006/relationships/slideLayout" Target="../slideLayouts/slideLayout1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6.xml.rels><?xml version="1.0" encoding="UTF-8" standalone="yes"?>
<Relationships xmlns="http://schemas.openxmlformats.org/package/2006/relationships"><Relationship Id="rId3" Type="http://schemas.openxmlformats.org/officeDocument/2006/relationships/image" Target="../media/image105.png"/><Relationship Id="rId2" Type="http://schemas.openxmlformats.org/officeDocument/2006/relationships/image" Target="../media/image104.jpeg"/><Relationship Id="rId1" Type="http://schemas.openxmlformats.org/officeDocument/2006/relationships/slideLayout" Target="../slideLayouts/slideLayout14.xml"/></Relationships>
</file>

<file path=ppt/slides/_rels/slide37.xml.rels><?xml version="1.0" encoding="UTF-8" standalone="yes"?>
<Relationships xmlns="http://schemas.openxmlformats.org/package/2006/relationships"><Relationship Id="rId3" Type="http://schemas.openxmlformats.org/officeDocument/2006/relationships/image" Target="../media/image106.png"/><Relationship Id="rId2" Type="http://schemas.openxmlformats.org/officeDocument/2006/relationships/notesSlide" Target="../notesSlides/notesSlide9.xml"/><Relationship Id="rId1" Type="http://schemas.openxmlformats.org/officeDocument/2006/relationships/slideLayout" Target="../slideLayouts/slideLayout14.xml"/><Relationship Id="rId6" Type="http://schemas.openxmlformats.org/officeDocument/2006/relationships/image" Target="../media/image109.png"/><Relationship Id="rId5" Type="http://schemas.openxmlformats.org/officeDocument/2006/relationships/image" Target="../media/image108.png"/><Relationship Id="rId4" Type="http://schemas.openxmlformats.org/officeDocument/2006/relationships/image" Target="../media/image107.png"/></Relationships>
</file>

<file path=ppt/slides/_rels/slide38.xml.rels><?xml version="1.0" encoding="UTF-8" standalone="yes"?>
<Relationships xmlns="http://schemas.openxmlformats.org/package/2006/relationships"><Relationship Id="rId3" Type="http://schemas.openxmlformats.org/officeDocument/2006/relationships/image" Target="../media/image110.png"/><Relationship Id="rId2" Type="http://schemas.openxmlformats.org/officeDocument/2006/relationships/notesSlide" Target="../notesSlides/notesSlide10.xml"/><Relationship Id="rId1" Type="http://schemas.openxmlformats.org/officeDocument/2006/relationships/slideLayout" Target="../slideLayouts/slideLayout14.xml"/><Relationship Id="rId4" Type="http://schemas.openxmlformats.org/officeDocument/2006/relationships/image" Target="../media/image111.png"/></Relationships>
</file>

<file path=ppt/slides/_rels/slide39.xml.rels><?xml version="1.0" encoding="UTF-8" standalone="yes"?>
<Relationships xmlns="http://schemas.openxmlformats.org/package/2006/relationships"><Relationship Id="rId3" Type="http://schemas.openxmlformats.org/officeDocument/2006/relationships/image" Target="../media/image112.png"/><Relationship Id="rId2" Type="http://schemas.openxmlformats.org/officeDocument/2006/relationships/notesSlide" Target="../notesSlides/notesSlide11.xml"/><Relationship Id="rId1" Type="http://schemas.openxmlformats.org/officeDocument/2006/relationships/slideLayout" Target="../slideLayouts/slideLayout14.xml"/><Relationship Id="rId6" Type="http://schemas.openxmlformats.org/officeDocument/2006/relationships/image" Target="../media/image115.png"/><Relationship Id="rId5" Type="http://schemas.openxmlformats.org/officeDocument/2006/relationships/image" Target="../media/image114.png"/><Relationship Id="rId4" Type="http://schemas.openxmlformats.org/officeDocument/2006/relationships/image" Target="../media/image113.png"/></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xml"/><Relationship Id="rId1" Type="http://schemas.openxmlformats.org/officeDocument/2006/relationships/slideLayout" Target="../slideLayouts/slideLayout1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41.xml.rels><?xml version="1.0" encoding="UTF-8" standalone="yes"?>
<Relationships xmlns="http://schemas.openxmlformats.org/package/2006/relationships"><Relationship Id="rId3" Type="http://schemas.openxmlformats.org/officeDocument/2006/relationships/image" Target="../media/image117.png"/><Relationship Id="rId2" Type="http://schemas.openxmlformats.org/officeDocument/2006/relationships/image" Target="../media/image116.png"/><Relationship Id="rId1" Type="http://schemas.openxmlformats.org/officeDocument/2006/relationships/slideLayout" Target="../slideLayouts/slideLayout14.xml"/></Relationships>
</file>

<file path=ppt/slides/_rels/slide42.xml.rels><?xml version="1.0" encoding="UTF-8" standalone="yes"?>
<Relationships xmlns="http://schemas.openxmlformats.org/package/2006/relationships"><Relationship Id="rId3" Type="http://schemas.openxmlformats.org/officeDocument/2006/relationships/image" Target="../media/image119.png"/><Relationship Id="rId2" Type="http://schemas.openxmlformats.org/officeDocument/2006/relationships/image" Target="../media/image118.png"/><Relationship Id="rId1" Type="http://schemas.openxmlformats.org/officeDocument/2006/relationships/slideLayout" Target="../slideLayouts/slideLayout14.xml"/><Relationship Id="rId5" Type="http://schemas.openxmlformats.org/officeDocument/2006/relationships/image" Target="../media/image121.png"/><Relationship Id="rId4" Type="http://schemas.openxmlformats.org/officeDocument/2006/relationships/image" Target="../media/image120.pn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7.xml.rels><?xml version="1.0" encoding="UTF-8" standalone="yes"?>
<Relationships xmlns="http://schemas.openxmlformats.org/package/2006/relationships"><Relationship Id="rId3" Type="http://schemas.openxmlformats.org/officeDocument/2006/relationships/hyperlink" Target="https://www.canon-its.co.jp/solution/industry/cross-industry/superstream" TargetMode="External"/><Relationship Id="rId2" Type="http://schemas.openxmlformats.org/officeDocument/2006/relationships/image" Target="../media/image8.emf"/><Relationship Id="rId1" Type="http://schemas.openxmlformats.org/officeDocument/2006/relationships/slideLayout" Target="../slideLayouts/slideLayout15.xml"/><Relationship Id="rId4" Type="http://schemas.openxmlformats.org/officeDocument/2006/relationships/image" Target="../media/image122.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4.xml"/><Relationship Id="rId1" Type="http://schemas.openxmlformats.org/officeDocument/2006/relationships/slideLayout" Target="../slideLayouts/slideLayout14.xml"/><Relationship Id="rId6" Type="http://schemas.openxmlformats.org/officeDocument/2006/relationships/image" Target="../media/image40.png"/><Relationship Id="rId5" Type="http://schemas.openxmlformats.org/officeDocument/2006/relationships/image" Target="../media/image39.png"/><Relationship Id="rId4" Type="http://schemas.openxmlformats.org/officeDocument/2006/relationships/image" Target="../media/image38.jpg"/></Relationships>
</file>

<file path=ppt/slides/_rels/slide9.xml.rels><?xml version="1.0" encoding="UTF-8" standalone="yes"?>
<Relationships xmlns="http://schemas.openxmlformats.org/package/2006/relationships"><Relationship Id="rId3" Type="http://schemas.openxmlformats.org/officeDocument/2006/relationships/image" Target="../media/image41.jpg"/><Relationship Id="rId7" Type="http://schemas.openxmlformats.org/officeDocument/2006/relationships/image" Target="../media/image45.png"/><Relationship Id="rId2" Type="http://schemas.openxmlformats.org/officeDocument/2006/relationships/notesSlide" Target="../notesSlides/notesSlide5.xml"/><Relationship Id="rId1" Type="http://schemas.openxmlformats.org/officeDocument/2006/relationships/slideLayout" Target="../slideLayouts/slideLayout14.xml"/><Relationship Id="rId6" Type="http://schemas.openxmlformats.org/officeDocument/2006/relationships/image" Target="../media/image44.png"/><Relationship Id="rId5" Type="http://schemas.openxmlformats.org/officeDocument/2006/relationships/image" Target="../media/image43.png"/><Relationship Id="rId4" Type="http://schemas.openxmlformats.org/officeDocument/2006/relationships/image" Target="../media/image4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フッター プレースホルダー 3"/>
          <p:cNvSpPr>
            <a:spLocks noGrp="1"/>
          </p:cNvSpPr>
          <p:nvPr>
            <p:ph type="ftr" sz="quarter" idx="3"/>
          </p:nvPr>
        </p:nvSpPr>
        <p:spPr/>
        <p:txBody>
          <a:bodyPr/>
          <a:lstStyle/>
          <a:p>
            <a:r>
              <a:rPr lang="en-US" altLang="ja-JP" dirty="0"/>
              <a:t>©Canon IT Solutions Inc.  All rights reserved.</a:t>
            </a:r>
            <a:endParaRPr lang="ja-JP" altLang="en-US" dirty="0"/>
          </a:p>
        </p:txBody>
      </p:sp>
      <p:sp>
        <p:nvSpPr>
          <p:cNvPr id="5" name="タイトル 6"/>
          <p:cNvSpPr>
            <a:spLocks noGrp="1"/>
          </p:cNvSpPr>
          <p:nvPr>
            <p:ph type="title"/>
          </p:nvPr>
        </p:nvSpPr>
        <p:spPr>
          <a:xfrm>
            <a:off x="251520" y="1383618"/>
            <a:ext cx="7021537" cy="1816192"/>
          </a:xfrm>
        </p:spPr>
        <p:txBody>
          <a:bodyPr/>
          <a:lstStyle/>
          <a:p>
            <a:r>
              <a:rPr lang="en-US" altLang="ja-JP" dirty="0"/>
              <a:t>SuperStream-NX</a:t>
            </a:r>
            <a:br>
              <a:rPr lang="en-US" altLang="ja-JP" dirty="0"/>
            </a:br>
            <a:r>
              <a:rPr lang="ja-JP" altLang="en-US" dirty="0"/>
              <a:t>勤怠管理 ご紹介補足資料</a:t>
            </a:r>
            <a:endParaRPr kumimoji="1" lang="ja-JP" altLang="en-US" dirty="0"/>
          </a:p>
        </p:txBody>
      </p:sp>
      <p:sp>
        <p:nvSpPr>
          <p:cNvPr id="6" name="テキスト ボックス 5"/>
          <p:cNvSpPr txBox="1"/>
          <p:nvPr/>
        </p:nvSpPr>
        <p:spPr>
          <a:xfrm>
            <a:off x="358775" y="3975906"/>
            <a:ext cx="2769989" cy="338554"/>
          </a:xfrm>
          <a:prstGeom prst="rect">
            <a:avLst/>
          </a:prstGeom>
          <a:noFill/>
        </p:spPr>
        <p:txBody>
          <a:bodyPr wrap="none" lIns="0" tIns="0" rIns="0" bIns="0" rtlCol="0">
            <a:spAutoFit/>
          </a:bodyPr>
          <a:lstStyle/>
          <a:p>
            <a:pPr>
              <a:lnSpc>
                <a:spcPct val="110000"/>
              </a:lnSpc>
            </a:pPr>
            <a:r>
              <a:rPr kumimoji="1" lang="en-US" altLang="ja-JP" sz="1000">
                <a:solidFill>
                  <a:schemeClr val="bg2">
                    <a:lumMod val="50000"/>
                  </a:schemeClr>
                </a:solidFill>
              </a:rPr>
              <a:t>2026</a:t>
            </a:r>
            <a:r>
              <a:rPr lang="en-US" altLang="ja-JP" sz="1000">
                <a:solidFill>
                  <a:schemeClr val="bg2">
                    <a:lumMod val="50000"/>
                  </a:schemeClr>
                </a:solidFill>
              </a:rPr>
              <a:t>-</a:t>
            </a:r>
            <a:r>
              <a:rPr kumimoji="1" lang="en-US" altLang="ja-JP" sz="1000">
                <a:solidFill>
                  <a:schemeClr val="bg2">
                    <a:lumMod val="50000"/>
                  </a:schemeClr>
                </a:solidFill>
              </a:rPr>
              <a:t>06-01</a:t>
            </a:r>
            <a:r>
              <a:rPr kumimoji="1" lang="ja-JP" altLang="en-US" sz="1000" dirty="0">
                <a:solidFill>
                  <a:schemeClr val="bg2">
                    <a:lumMod val="50000"/>
                  </a:schemeClr>
                </a:solidFill>
              </a:rPr>
              <a:t>版</a:t>
            </a:r>
            <a:endParaRPr lang="en-US" altLang="ja-JP" sz="1000" dirty="0">
              <a:solidFill>
                <a:schemeClr val="bg2">
                  <a:lumMod val="50000"/>
                </a:schemeClr>
              </a:solidFill>
            </a:endParaRPr>
          </a:p>
          <a:p>
            <a:pPr>
              <a:lnSpc>
                <a:spcPct val="110000"/>
              </a:lnSpc>
            </a:pPr>
            <a:r>
              <a:rPr lang="ja-JP" altLang="en-US" sz="1000" dirty="0">
                <a:solidFill>
                  <a:schemeClr val="bg2">
                    <a:lumMod val="50000"/>
                  </a:schemeClr>
                </a:solidFill>
              </a:rPr>
              <a:t>キヤノンＩＴソリューションズ株式会社</a:t>
            </a:r>
            <a:r>
              <a:rPr lang="en-US" altLang="ja-JP" sz="1000" dirty="0">
                <a:solidFill>
                  <a:schemeClr val="bg2">
                    <a:lumMod val="50000"/>
                  </a:schemeClr>
                </a:solidFill>
              </a:rPr>
              <a:t>	</a:t>
            </a:r>
            <a:endParaRPr kumimoji="1" lang="en-US" altLang="ja-JP" sz="1000" dirty="0">
              <a:solidFill>
                <a:schemeClr val="bg2">
                  <a:lumMod val="50000"/>
                </a:schemeClr>
              </a:solidFill>
            </a:endParaRPr>
          </a:p>
        </p:txBody>
      </p:sp>
    </p:spTree>
    <p:extLst>
      <p:ext uri="{BB962C8B-B14F-4D97-AF65-F5344CB8AC3E}">
        <p14:creationId xmlns:p14="http://schemas.microsoft.com/office/powerpoint/2010/main" val="135199180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グループ化 13"/>
          <p:cNvGrpSpPr/>
          <p:nvPr/>
        </p:nvGrpSpPr>
        <p:grpSpPr>
          <a:xfrm>
            <a:off x="4761163" y="1515698"/>
            <a:ext cx="4139278" cy="3468320"/>
            <a:chOff x="5088076" y="1335678"/>
            <a:chExt cx="4139278" cy="3468320"/>
          </a:xfrm>
        </p:grpSpPr>
        <p:grpSp>
          <p:nvGrpSpPr>
            <p:cNvPr id="15" name="グループ化 14"/>
            <p:cNvGrpSpPr/>
            <p:nvPr/>
          </p:nvGrpSpPr>
          <p:grpSpPr>
            <a:xfrm>
              <a:off x="5088076" y="1335678"/>
              <a:ext cx="3695924" cy="3468320"/>
              <a:chOff x="599932" y="1826443"/>
              <a:chExt cx="3454767" cy="2919361"/>
            </a:xfrm>
          </p:grpSpPr>
          <p:sp>
            <p:nvSpPr>
              <p:cNvPr id="17" name="object 31"/>
              <p:cNvSpPr/>
              <p:nvPr/>
            </p:nvSpPr>
            <p:spPr>
              <a:xfrm>
                <a:off x="599932" y="1826443"/>
                <a:ext cx="3454767" cy="2919361"/>
              </a:xfrm>
              <a:custGeom>
                <a:avLst/>
                <a:gdLst/>
                <a:ahLst/>
                <a:cxnLst/>
                <a:rect l="l" t="t" r="r" b="b"/>
                <a:pathLst>
                  <a:path w="2171700" h="2635885">
                    <a:moveTo>
                      <a:pt x="2171573" y="2563876"/>
                    </a:moveTo>
                    <a:lnTo>
                      <a:pt x="2165892" y="2591831"/>
                    </a:lnTo>
                    <a:lnTo>
                      <a:pt x="2150424" y="2614723"/>
                    </a:lnTo>
                    <a:lnTo>
                      <a:pt x="2127531" y="2630191"/>
                    </a:lnTo>
                    <a:lnTo>
                      <a:pt x="2099576" y="2635872"/>
                    </a:lnTo>
                    <a:lnTo>
                      <a:pt x="71996" y="2635872"/>
                    </a:lnTo>
                    <a:lnTo>
                      <a:pt x="44041" y="2630191"/>
                    </a:lnTo>
                    <a:lnTo>
                      <a:pt x="21148" y="2614723"/>
                    </a:lnTo>
                    <a:lnTo>
                      <a:pt x="5680" y="2591831"/>
                    </a:lnTo>
                    <a:lnTo>
                      <a:pt x="0" y="2563876"/>
                    </a:lnTo>
                    <a:lnTo>
                      <a:pt x="0" y="71996"/>
                    </a:lnTo>
                    <a:lnTo>
                      <a:pt x="5680" y="44041"/>
                    </a:lnTo>
                    <a:lnTo>
                      <a:pt x="21148" y="21148"/>
                    </a:lnTo>
                    <a:lnTo>
                      <a:pt x="44041" y="5680"/>
                    </a:lnTo>
                    <a:lnTo>
                      <a:pt x="71996" y="0"/>
                    </a:lnTo>
                    <a:lnTo>
                      <a:pt x="2099576" y="0"/>
                    </a:lnTo>
                    <a:lnTo>
                      <a:pt x="2127531" y="5680"/>
                    </a:lnTo>
                    <a:lnTo>
                      <a:pt x="2150424" y="21148"/>
                    </a:lnTo>
                    <a:lnTo>
                      <a:pt x="2165892" y="44041"/>
                    </a:lnTo>
                    <a:lnTo>
                      <a:pt x="2171573" y="71996"/>
                    </a:lnTo>
                    <a:lnTo>
                      <a:pt x="2171573" y="2563876"/>
                    </a:lnTo>
                    <a:close/>
                  </a:path>
                </a:pathLst>
              </a:custGeom>
              <a:ln/>
            </p:spPr>
            <p:style>
              <a:lnRef idx="2">
                <a:schemeClr val="accent2"/>
              </a:lnRef>
              <a:fillRef idx="1">
                <a:schemeClr val="lt1"/>
              </a:fillRef>
              <a:effectRef idx="0">
                <a:schemeClr val="accent2"/>
              </a:effectRef>
              <a:fontRef idx="minor">
                <a:schemeClr val="dk1"/>
              </a:fontRef>
            </p:style>
            <p:txBody>
              <a:bodyPr wrap="square" lIns="0" tIns="0" rIns="0" bIns="0" rtlCol="0"/>
              <a:lstStyle/>
              <a:p>
                <a:endParaRPr>
                  <a:latin typeface="メイリオ" panose="020B0604030504040204" pitchFamily="50" charset="-128"/>
                  <a:ea typeface="メイリオ" panose="020B0604030504040204" pitchFamily="50" charset="-128"/>
                </a:endParaRPr>
              </a:p>
            </p:txBody>
          </p:sp>
          <p:sp>
            <p:nvSpPr>
              <p:cNvPr id="18" name="object 11"/>
              <p:cNvSpPr/>
              <p:nvPr/>
            </p:nvSpPr>
            <p:spPr>
              <a:xfrm>
                <a:off x="599932" y="1826444"/>
                <a:ext cx="3454767" cy="488206"/>
              </a:xfrm>
              <a:custGeom>
                <a:avLst/>
                <a:gdLst/>
                <a:ahLst/>
                <a:cxnLst/>
                <a:rect l="l" t="t" r="r" b="b"/>
                <a:pathLst>
                  <a:path w="2171700" h="590550">
                    <a:moveTo>
                      <a:pt x="2099576" y="0"/>
                    </a:moveTo>
                    <a:lnTo>
                      <a:pt x="71996" y="0"/>
                    </a:lnTo>
                    <a:lnTo>
                      <a:pt x="44041" y="5680"/>
                    </a:lnTo>
                    <a:lnTo>
                      <a:pt x="21148" y="21148"/>
                    </a:lnTo>
                    <a:lnTo>
                      <a:pt x="5680" y="44041"/>
                    </a:lnTo>
                    <a:lnTo>
                      <a:pt x="0" y="71996"/>
                    </a:lnTo>
                    <a:lnTo>
                      <a:pt x="0" y="590029"/>
                    </a:lnTo>
                    <a:lnTo>
                      <a:pt x="2171573" y="590029"/>
                    </a:lnTo>
                    <a:lnTo>
                      <a:pt x="2171573" y="71996"/>
                    </a:lnTo>
                    <a:lnTo>
                      <a:pt x="2165892" y="44041"/>
                    </a:lnTo>
                    <a:lnTo>
                      <a:pt x="2150424" y="21148"/>
                    </a:lnTo>
                    <a:lnTo>
                      <a:pt x="2127531" y="5680"/>
                    </a:lnTo>
                    <a:lnTo>
                      <a:pt x="2099576" y="0"/>
                    </a:lnTo>
                    <a:close/>
                  </a:path>
                </a:pathLst>
              </a:custGeom>
              <a:solidFill>
                <a:schemeClr val="accent2"/>
              </a:solidFill>
              <a:ln>
                <a:noFill/>
              </a:ln>
            </p:spPr>
            <p:style>
              <a:lnRef idx="0">
                <a:scrgbClr r="0" g="0" b="0"/>
              </a:lnRef>
              <a:fillRef idx="0">
                <a:scrgbClr r="0" g="0" b="0"/>
              </a:fillRef>
              <a:effectRef idx="0">
                <a:scrgbClr r="0" g="0" b="0"/>
              </a:effectRef>
              <a:fontRef idx="minor">
                <a:schemeClr val="lt1"/>
              </a:fontRef>
            </p:style>
            <p:txBody>
              <a:bodyPr wrap="square" lIns="0" tIns="0" rIns="0" bIns="0" rtlCol="0"/>
              <a:lstStyle/>
              <a:p>
                <a:endParaRPr>
                  <a:latin typeface="メイリオ" panose="020B0604030504040204" pitchFamily="50" charset="-128"/>
                  <a:ea typeface="メイリオ" panose="020B0604030504040204" pitchFamily="50" charset="-128"/>
                </a:endParaRPr>
              </a:p>
            </p:txBody>
          </p:sp>
          <p:sp>
            <p:nvSpPr>
              <p:cNvPr id="19" name="テキスト ボックス 18"/>
              <p:cNvSpPr txBox="1"/>
              <p:nvPr/>
            </p:nvSpPr>
            <p:spPr>
              <a:xfrm>
                <a:off x="744049" y="1952397"/>
                <a:ext cx="1109487" cy="310875"/>
              </a:xfrm>
              <a:prstGeom prst="rect">
                <a:avLst/>
              </a:prstGeom>
              <a:noFill/>
            </p:spPr>
            <p:txBody>
              <a:bodyPr wrap="square" rtlCol="0">
                <a:spAutoFit/>
              </a:bodyPr>
              <a:lstStyle/>
              <a:p>
                <a:r>
                  <a:rPr lang="ja-JP" altLang="en-US" b="1" dirty="0">
                    <a:solidFill>
                      <a:schemeClr val="bg1"/>
                    </a:solidFill>
                  </a:rPr>
                  <a:t>残業管理</a:t>
                </a:r>
                <a:endParaRPr kumimoji="1" lang="ja-JP" altLang="en-US" b="1" dirty="0">
                  <a:solidFill>
                    <a:schemeClr val="bg1"/>
                  </a:solidFill>
                </a:endParaRPr>
              </a:p>
            </p:txBody>
          </p:sp>
        </p:grpSp>
        <p:sp>
          <p:nvSpPr>
            <p:cNvPr id="16" name="object 6"/>
            <p:cNvSpPr txBox="1"/>
            <p:nvPr/>
          </p:nvSpPr>
          <p:spPr>
            <a:xfrm>
              <a:off x="5401272" y="1455626"/>
              <a:ext cx="3826082" cy="348813"/>
            </a:xfrm>
            <a:prstGeom prst="rect">
              <a:avLst/>
            </a:prstGeom>
          </p:spPr>
          <p:txBody>
            <a:bodyPr vert="horz" wrap="square" lIns="0" tIns="12700" rIns="0" bIns="0" rtlCol="0">
              <a:spAutoFit/>
            </a:bodyPr>
            <a:lstStyle/>
            <a:p>
              <a:pPr marL="12700" algn="ctr">
                <a:lnSpc>
                  <a:spcPct val="100000"/>
                </a:lnSpc>
                <a:spcBef>
                  <a:spcPts val="100"/>
                </a:spcBef>
              </a:pPr>
              <a:r>
                <a:rPr lang="ja-JP" altLang="en-US" sz="1050" b="1" dirty="0">
                  <a:solidFill>
                    <a:schemeClr val="bg1"/>
                  </a:solidFill>
                  <a:latin typeface="メイリオ" panose="020B0604030504040204" pitchFamily="50" charset="-128"/>
                  <a:ea typeface="メイリオ" panose="020B0604030504040204" pitchFamily="50" charset="-128"/>
                  <a:cs typeface="Leelawadee UI"/>
                </a:rPr>
                <a:t>労務管理のキーポイント</a:t>
              </a:r>
            </a:p>
            <a:p>
              <a:pPr marL="12700" algn="ctr">
                <a:lnSpc>
                  <a:spcPct val="100000"/>
                </a:lnSpc>
                <a:spcBef>
                  <a:spcPts val="100"/>
                </a:spcBef>
              </a:pPr>
              <a:r>
                <a:rPr lang="ja-JP" altLang="en-US" sz="1050" b="1" dirty="0">
                  <a:solidFill>
                    <a:schemeClr val="bg1"/>
                  </a:solidFill>
                  <a:latin typeface="メイリオ" panose="020B0604030504040204" pitchFamily="50" charset="-128"/>
                  <a:ea typeface="メイリオ" panose="020B0604030504040204" pitchFamily="50" charset="-128"/>
                  <a:cs typeface="Leelawadee UI"/>
                </a:rPr>
                <a:t>年</a:t>
              </a:r>
              <a:r>
                <a:rPr lang="en-US" altLang="ja-JP" sz="1050" b="1" dirty="0">
                  <a:solidFill>
                    <a:schemeClr val="bg1"/>
                  </a:solidFill>
                  <a:latin typeface="メイリオ" panose="020B0604030504040204" pitchFamily="50" charset="-128"/>
                  <a:ea typeface="メイリオ" panose="020B0604030504040204" pitchFamily="50" charset="-128"/>
                  <a:cs typeface="Leelawadee UI"/>
                </a:rPr>
                <a:t>/</a:t>
              </a:r>
              <a:r>
                <a:rPr lang="ja-JP" altLang="en-US" sz="1050" b="1" dirty="0">
                  <a:solidFill>
                    <a:schemeClr val="bg1"/>
                  </a:solidFill>
                  <a:latin typeface="メイリオ" panose="020B0604030504040204" pitchFamily="50" charset="-128"/>
                  <a:ea typeface="メイリオ" panose="020B0604030504040204" pitchFamily="50" charset="-128"/>
                  <a:cs typeface="Leelawadee UI"/>
                </a:rPr>
                <a:t>月</a:t>
              </a:r>
              <a:r>
                <a:rPr lang="en-US" altLang="ja-JP" sz="1050" b="1" dirty="0">
                  <a:solidFill>
                    <a:schemeClr val="bg1"/>
                  </a:solidFill>
                  <a:latin typeface="メイリオ" panose="020B0604030504040204" pitchFamily="50" charset="-128"/>
                  <a:ea typeface="メイリオ" panose="020B0604030504040204" pitchFamily="50" charset="-128"/>
                  <a:cs typeface="Leelawadee UI"/>
                </a:rPr>
                <a:t>/</a:t>
              </a:r>
              <a:r>
                <a:rPr lang="ja-JP" altLang="en-US" sz="1050" b="1" dirty="0">
                  <a:solidFill>
                    <a:schemeClr val="bg1"/>
                  </a:solidFill>
                  <a:latin typeface="メイリオ" panose="020B0604030504040204" pitchFamily="50" charset="-128"/>
                  <a:ea typeface="メイリオ" panose="020B0604030504040204" pitchFamily="50" charset="-128"/>
                  <a:cs typeface="Leelawadee UI"/>
                </a:rPr>
                <a:t>月平均</a:t>
              </a:r>
              <a:r>
                <a:rPr lang="en-US" altLang="ja-JP" sz="1050" b="1" dirty="0">
                  <a:solidFill>
                    <a:schemeClr val="bg1"/>
                  </a:solidFill>
                  <a:latin typeface="メイリオ" panose="020B0604030504040204" pitchFamily="50" charset="-128"/>
                  <a:ea typeface="メイリオ" panose="020B0604030504040204" pitchFamily="50" charset="-128"/>
                  <a:cs typeface="Leelawadee UI"/>
                </a:rPr>
                <a:t>/</a:t>
              </a:r>
              <a:r>
                <a:rPr lang="ja-JP" altLang="en-US" sz="1050" b="1" dirty="0">
                  <a:solidFill>
                    <a:schemeClr val="bg1"/>
                  </a:solidFill>
                  <a:latin typeface="メイリオ" panose="020B0604030504040204" pitchFamily="50" charset="-128"/>
                  <a:ea typeface="メイリオ" panose="020B0604030504040204" pitchFamily="50" charset="-128"/>
                  <a:cs typeface="Leelawadee UI"/>
                </a:rPr>
                <a:t>週で管理可能</a:t>
              </a:r>
            </a:p>
          </p:txBody>
        </p:sp>
      </p:grpSp>
      <p:pic>
        <p:nvPicPr>
          <p:cNvPr id="43" name="図 42"/>
          <p:cNvPicPr>
            <a:picLocks noChangeAspect="1"/>
          </p:cNvPicPr>
          <p:nvPr/>
        </p:nvPicPr>
        <p:blipFill>
          <a:blip r:embed="rId3"/>
          <a:stretch>
            <a:fillRect/>
          </a:stretch>
        </p:blipFill>
        <p:spPr>
          <a:xfrm>
            <a:off x="4854418" y="2128020"/>
            <a:ext cx="3514783" cy="1034276"/>
          </a:xfrm>
          <a:prstGeom prst="rect">
            <a:avLst/>
          </a:prstGeom>
          <a:ln>
            <a:solidFill>
              <a:schemeClr val="bg1">
                <a:lumMod val="65000"/>
              </a:schemeClr>
            </a:solidFill>
          </a:ln>
        </p:spPr>
      </p:pic>
      <p:sp>
        <p:nvSpPr>
          <p:cNvPr id="2" name="スライド番号プレースホルダー 1"/>
          <p:cNvSpPr>
            <a:spLocks noGrp="1"/>
          </p:cNvSpPr>
          <p:nvPr>
            <p:ph type="sldNum" sz="quarter" idx="12"/>
          </p:nvPr>
        </p:nvSpPr>
        <p:spPr/>
        <p:txBody>
          <a:bodyPr/>
          <a:lstStyle/>
          <a:p>
            <a:fld id="{78AE49ED-73EF-499C-8307-28EB0E7CF529}" type="slidenum">
              <a:rPr kumimoji="1" lang="ja-JP" altLang="en-US" smtClean="0"/>
              <a:t>10</a:t>
            </a:fld>
            <a:endParaRPr kumimoji="1" lang="ja-JP" altLang="en-US" dirty="0"/>
          </a:p>
        </p:txBody>
      </p:sp>
      <p:sp>
        <p:nvSpPr>
          <p:cNvPr id="3" name="フッター プレースホルダー 2"/>
          <p:cNvSpPr>
            <a:spLocks noGrp="1"/>
          </p:cNvSpPr>
          <p:nvPr>
            <p:ph type="ftr" sz="quarter" idx="3"/>
          </p:nvPr>
        </p:nvSpPr>
        <p:spPr/>
        <p:txBody>
          <a:bodyPr/>
          <a:lstStyle/>
          <a:p>
            <a:r>
              <a:rPr lang="en-US" altLang="ja-JP" dirty="0"/>
              <a:t>©Canon IT Solutions Inc.  All rights reserved.</a:t>
            </a:r>
            <a:endParaRPr lang="ja-JP" altLang="en-US" dirty="0"/>
          </a:p>
        </p:txBody>
      </p:sp>
      <p:sp>
        <p:nvSpPr>
          <p:cNvPr id="4" name="テキスト プレースホルダー 3"/>
          <p:cNvSpPr>
            <a:spLocks noGrp="1"/>
          </p:cNvSpPr>
          <p:nvPr>
            <p:ph type="body" sz="quarter" idx="16"/>
          </p:nvPr>
        </p:nvSpPr>
        <p:spPr/>
        <p:txBody>
          <a:bodyPr/>
          <a:lstStyle/>
          <a:p>
            <a:r>
              <a:rPr lang="ja-JP" altLang="en-US" dirty="0"/>
              <a:t>特長</a:t>
            </a:r>
            <a:r>
              <a:rPr lang="en-US" altLang="ja-JP" dirty="0"/>
              <a:t>2</a:t>
            </a:r>
            <a:r>
              <a:rPr lang="ja-JP" altLang="en-US" dirty="0"/>
              <a:t>　労務管理</a:t>
            </a:r>
          </a:p>
        </p:txBody>
      </p:sp>
      <p:sp>
        <p:nvSpPr>
          <p:cNvPr id="5" name="テキスト プレースホルダー 4"/>
          <p:cNvSpPr>
            <a:spLocks noGrp="1"/>
          </p:cNvSpPr>
          <p:nvPr>
            <p:ph type="body" sz="quarter" idx="17"/>
          </p:nvPr>
        </p:nvSpPr>
        <p:spPr/>
        <p:txBody>
          <a:bodyPr/>
          <a:lstStyle/>
          <a:p>
            <a:r>
              <a:rPr lang="ja-JP" altLang="en-US" dirty="0"/>
              <a:t>様々なアラートを通知することで危機を事前に察知できます。過重労働者等、健康に配慮するための判断材料として活用可能です</a:t>
            </a:r>
          </a:p>
        </p:txBody>
      </p:sp>
      <p:sp>
        <p:nvSpPr>
          <p:cNvPr id="6" name="タイトル 5"/>
          <p:cNvSpPr>
            <a:spLocks noGrp="1"/>
          </p:cNvSpPr>
          <p:nvPr>
            <p:ph type="title"/>
          </p:nvPr>
        </p:nvSpPr>
        <p:spPr/>
        <p:txBody>
          <a:bodyPr/>
          <a:lstStyle/>
          <a:p>
            <a:r>
              <a:rPr lang="ja-JP" altLang="en-US" dirty="0"/>
              <a:t>勤怠管理の特長</a:t>
            </a:r>
            <a:endParaRPr kumimoji="1" lang="ja-JP" altLang="en-US" dirty="0"/>
          </a:p>
        </p:txBody>
      </p:sp>
      <p:sp>
        <p:nvSpPr>
          <p:cNvPr id="7" name="object 6"/>
          <p:cNvSpPr txBox="1"/>
          <p:nvPr/>
        </p:nvSpPr>
        <p:spPr>
          <a:xfrm>
            <a:off x="941303" y="2198569"/>
            <a:ext cx="3529150" cy="174407"/>
          </a:xfrm>
          <a:prstGeom prst="rect">
            <a:avLst/>
          </a:prstGeom>
        </p:spPr>
        <p:txBody>
          <a:bodyPr vert="horz" wrap="square" lIns="0" tIns="12700" rIns="0" bIns="0" rtlCol="0">
            <a:spAutoFit/>
          </a:bodyPr>
          <a:lstStyle/>
          <a:p>
            <a:pPr marL="12700" algn="ctr">
              <a:lnSpc>
                <a:spcPct val="100000"/>
              </a:lnSpc>
              <a:spcBef>
                <a:spcPts val="100"/>
              </a:spcBef>
            </a:pPr>
            <a:r>
              <a:rPr lang="ja-JP" altLang="en-US" sz="1050" b="1" dirty="0">
                <a:solidFill>
                  <a:schemeClr val="bg1"/>
                </a:solidFill>
                <a:latin typeface="メイリオ" panose="020B0604030504040204" pitchFamily="50" charset="-128"/>
                <a:ea typeface="メイリオ" panose="020B0604030504040204" pitchFamily="50" charset="-128"/>
                <a:cs typeface="Leelawadee UI"/>
              </a:rPr>
              <a:t>運用</a:t>
            </a:r>
            <a:r>
              <a:rPr lang="en-US" altLang="ja-JP" sz="1050" b="1" dirty="0">
                <a:solidFill>
                  <a:schemeClr val="bg1"/>
                </a:solidFill>
                <a:latin typeface="メイリオ" panose="020B0604030504040204" pitchFamily="50" charset="-128"/>
                <a:ea typeface="メイリオ" panose="020B0604030504040204" pitchFamily="50" charset="-128"/>
                <a:cs typeface="Leelawadee UI"/>
              </a:rPr>
              <a:t>/</a:t>
            </a:r>
            <a:r>
              <a:rPr lang="ja-JP" altLang="en-US" sz="1050" b="1" dirty="0">
                <a:solidFill>
                  <a:schemeClr val="bg1"/>
                </a:solidFill>
                <a:latin typeface="メイリオ" panose="020B0604030504040204" pitchFamily="50" charset="-128"/>
                <a:ea typeface="メイリオ" panose="020B0604030504040204" pitchFamily="50" charset="-128"/>
                <a:cs typeface="Leelawadee UI"/>
              </a:rPr>
              <a:t>環境に合わせた打刻方法を選択</a:t>
            </a:r>
            <a:endParaRPr lang="en-US" altLang="ja-JP" sz="1050" b="1" dirty="0">
              <a:solidFill>
                <a:schemeClr val="bg1"/>
              </a:solidFill>
              <a:latin typeface="メイリオ" panose="020B0604030504040204" pitchFamily="50" charset="-128"/>
              <a:ea typeface="メイリオ" panose="020B0604030504040204" pitchFamily="50" charset="-128"/>
              <a:cs typeface="Leelawadee UI"/>
            </a:endParaRPr>
          </a:p>
        </p:txBody>
      </p:sp>
      <p:grpSp>
        <p:nvGrpSpPr>
          <p:cNvPr id="8" name="グループ化 7"/>
          <p:cNvGrpSpPr/>
          <p:nvPr/>
        </p:nvGrpSpPr>
        <p:grpSpPr>
          <a:xfrm>
            <a:off x="695067" y="1495790"/>
            <a:ext cx="4102687" cy="1688028"/>
            <a:chOff x="5088076" y="1335680"/>
            <a:chExt cx="4102687" cy="1688028"/>
          </a:xfrm>
        </p:grpSpPr>
        <p:grpSp>
          <p:nvGrpSpPr>
            <p:cNvPr id="9" name="グループ化 8"/>
            <p:cNvGrpSpPr/>
            <p:nvPr/>
          </p:nvGrpSpPr>
          <p:grpSpPr>
            <a:xfrm>
              <a:off x="5088076" y="1335680"/>
              <a:ext cx="3695924" cy="1688028"/>
              <a:chOff x="599932" y="1826445"/>
              <a:chExt cx="3454767" cy="1420850"/>
            </a:xfrm>
          </p:grpSpPr>
          <p:sp>
            <p:nvSpPr>
              <p:cNvPr id="11" name="object 31"/>
              <p:cNvSpPr/>
              <p:nvPr/>
            </p:nvSpPr>
            <p:spPr>
              <a:xfrm>
                <a:off x="599932" y="1832321"/>
                <a:ext cx="3454767" cy="1414974"/>
              </a:xfrm>
              <a:custGeom>
                <a:avLst/>
                <a:gdLst/>
                <a:ahLst/>
                <a:cxnLst/>
                <a:rect l="l" t="t" r="r" b="b"/>
                <a:pathLst>
                  <a:path w="2171700" h="2635885">
                    <a:moveTo>
                      <a:pt x="2171573" y="2563876"/>
                    </a:moveTo>
                    <a:lnTo>
                      <a:pt x="2165892" y="2591831"/>
                    </a:lnTo>
                    <a:lnTo>
                      <a:pt x="2150424" y="2614723"/>
                    </a:lnTo>
                    <a:lnTo>
                      <a:pt x="2127531" y="2630191"/>
                    </a:lnTo>
                    <a:lnTo>
                      <a:pt x="2099576" y="2635872"/>
                    </a:lnTo>
                    <a:lnTo>
                      <a:pt x="71996" y="2635872"/>
                    </a:lnTo>
                    <a:lnTo>
                      <a:pt x="44041" y="2630191"/>
                    </a:lnTo>
                    <a:lnTo>
                      <a:pt x="21148" y="2614723"/>
                    </a:lnTo>
                    <a:lnTo>
                      <a:pt x="5680" y="2591831"/>
                    </a:lnTo>
                    <a:lnTo>
                      <a:pt x="0" y="2563876"/>
                    </a:lnTo>
                    <a:lnTo>
                      <a:pt x="0" y="71996"/>
                    </a:lnTo>
                    <a:lnTo>
                      <a:pt x="5680" y="44041"/>
                    </a:lnTo>
                    <a:lnTo>
                      <a:pt x="21148" y="21148"/>
                    </a:lnTo>
                    <a:lnTo>
                      <a:pt x="44041" y="5680"/>
                    </a:lnTo>
                    <a:lnTo>
                      <a:pt x="71996" y="0"/>
                    </a:lnTo>
                    <a:lnTo>
                      <a:pt x="2099576" y="0"/>
                    </a:lnTo>
                    <a:lnTo>
                      <a:pt x="2127531" y="5680"/>
                    </a:lnTo>
                    <a:lnTo>
                      <a:pt x="2150424" y="21148"/>
                    </a:lnTo>
                    <a:lnTo>
                      <a:pt x="2165892" y="44041"/>
                    </a:lnTo>
                    <a:lnTo>
                      <a:pt x="2171573" y="71996"/>
                    </a:lnTo>
                    <a:lnTo>
                      <a:pt x="2171573" y="2563876"/>
                    </a:lnTo>
                    <a:close/>
                  </a:path>
                </a:pathLst>
              </a:custGeom>
              <a:ln/>
            </p:spPr>
            <p:style>
              <a:lnRef idx="2">
                <a:schemeClr val="accent2"/>
              </a:lnRef>
              <a:fillRef idx="1">
                <a:schemeClr val="lt1"/>
              </a:fillRef>
              <a:effectRef idx="0">
                <a:schemeClr val="accent2"/>
              </a:effectRef>
              <a:fontRef idx="minor">
                <a:schemeClr val="dk1"/>
              </a:fontRef>
            </p:style>
            <p:txBody>
              <a:bodyPr wrap="square" lIns="0" tIns="0" rIns="0" bIns="0" rtlCol="0"/>
              <a:lstStyle/>
              <a:p>
                <a:endParaRPr>
                  <a:latin typeface="メイリオ" panose="020B0604030504040204" pitchFamily="50" charset="-128"/>
                  <a:ea typeface="メイリオ" panose="020B0604030504040204" pitchFamily="50" charset="-128"/>
                </a:endParaRPr>
              </a:p>
            </p:txBody>
          </p:sp>
          <p:sp>
            <p:nvSpPr>
              <p:cNvPr id="12" name="object 11"/>
              <p:cNvSpPr/>
              <p:nvPr/>
            </p:nvSpPr>
            <p:spPr>
              <a:xfrm>
                <a:off x="599932" y="1826445"/>
                <a:ext cx="3454767" cy="427202"/>
              </a:xfrm>
              <a:custGeom>
                <a:avLst/>
                <a:gdLst/>
                <a:ahLst/>
                <a:cxnLst/>
                <a:rect l="l" t="t" r="r" b="b"/>
                <a:pathLst>
                  <a:path w="2171700" h="590550">
                    <a:moveTo>
                      <a:pt x="2099576" y="0"/>
                    </a:moveTo>
                    <a:lnTo>
                      <a:pt x="71996" y="0"/>
                    </a:lnTo>
                    <a:lnTo>
                      <a:pt x="44041" y="5680"/>
                    </a:lnTo>
                    <a:lnTo>
                      <a:pt x="21148" y="21148"/>
                    </a:lnTo>
                    <a:lnTo>
                      <a:pt x="5680" y="44041"/>
                    </a:lnTo>
                    <a:lnTo>
                      <a:pt x="0" y="71996"/>
                    </a:lnTo>
                    <a:lnTo>
                      <a:pt x="0" y="590029"/>
                    </a:lnTo>
                    <a:lnTo>
                      <a:pt x="2171573" y="590029"/>
                    </a:lnTo>
                    <a:lnTo>
                      <a:pt x="2171573" y="71996"/>
                    </a:lnTo>
                    <a:lnTo>
                      <a:pt x="2165892" y="44041"/>
                    </a:lnTo>
                    <a:lnTo>
                      <a:pt x="2150424" y="21148"/>
                    </a:lnTo>
                    <a:lnTo>
                      <a:pt x="2127531" y="5680"/>
                    </a:lnTo>
                    <a:lnTo>
                      <a:pt x="2099576" y="0"/>
                    </a:lnTo>
                    <a:close/>
                  </a:path>
                </a:pathLst>
              </a:custGeom>
              <a:solidFill>
                <a:schemeClr val="accent2"/>
              </a:solidFill>
              <a:ln>
                <a:noFill/>
              </a:ln>
            </p:spPr>
            <p:style>
              <a:lnRef idx="0">
                <a:scrgbClr r="0" g="0" b="0"/>
              </a:lnRef>
              <a:fillRef idx="0">
                <a:scrgbClr r="0" g="0" b="0"/>
              </a:fillRef>
              <a:effectRef idx="0">
                <a:scrgbClr r="0" g="0" b="0"/>
              </a:effectRef>
              <a:fontRef idx="minor">
                <a:schemeClr val="lt1"/>
              </a:fontRef>
            </p:style>
            <p:txBody>
              <a:bodyPr wrap="square" lIns="0" tIns="0" rIns="0" bIns="0" rtlCol="0"/>
              <a:lstStyle/>
              <a:p>
                <a:endParaRPr>
                  <a:latin typeface="メイリオ" panose="020B0604030504040204" pitchFamily="50" charset="-128"/>
                  <a:ea typeface="メイリオ" panose="020B0604030504040204" pitchFamily="50" charset="-128"/>
                </a:endParaRPr>
              </a:p>
            </p:txBody>
          </p:sp>
          <p:sp>
            <p:nvSpPr>
              <p:cNvPr id="13" name="テキスト ボックス 12"/>
              <p:cNvSpPr txBox="1"/>
              <p:nvPr/>
            </p:nvSpPr>
            <p:spPr>
              <a:xfrm>
                <a:off x="656011" y="1911769"/>
                <a:ext cx="1073630" cy="310875"/>
              </a:xfrm>
              <a:prstGeom prst="rect">
                <a:avLst/>
              </a:prstGeom>
              <a:noFill/>
            </p:spPr>
            <p:txBody>
              <a:bodyPr wrap="square" rtlCol="0">
                <a:spAutoFit/>
              </a:bodyPr>
              <a:lstStyle/>
              <a:p>
                <a:r>
                  <a:rPr lang="ja-JP" altLang="en-US" b="1" dirty="0">
                    <a:solidFill>
                      <a:schemeClr val="bg1"/>
                    </a:solidFill>
                  </a:rPr>
                  <a:t>休暇管理</a:t>
                </a:r>
                <a:endParaRPr kumimoji="1" lang="ja-JP" altLang="en-US" b="1" dirty="0">
                  <a:solidFill>
                    <a:schemeClr val="bg1"/>
                  </a:solidFill>
                </a:endParaRPr>
              </a:p>
            </p:txBody>
          </p:sp>
        </p:grpSp>
        <p:sp>
          <p:nvSpPr>
            <p:cNvPr id="10" name="object 6"/>
            <p:cNvSpPr txBox="1"/>
            <p:nvPr/>
          </p:nvSpPr>
          <p:spPr>
            <a:xfrm>
              <a:off x="5364681" y="1407662"/>
              <a:ext cx="3826082" cy="523220"/>
            </a:xfrm>
            <a:prstGeom prst="rect">
              <a:avLst/>
            </a:prstGeom>
          </p:spPr>
          <p:txBody>
            <a:bodyPr vert="horz" wrap="square" lIns="0" tIns="12700" rIns="0" bIns="0" rtlCol="0">
              <a:spAutoFit/>
            </a:bodyPr>
            <a:lstStyle/>
            <a:p>
              <a:pPr marL="12700" algn="ctr">
                <a:lnSpc>
                  <a:spcPct val="100000"/>
                </a:lnSpc>
                <a:spcBef>
                  <a:spcPts val="100"/>
                </a:spcBef>
              </a:pPr>
              <a:r>
                <a:rPr lang="ja-JP" altLang="en-US" sz="1050" b="1" dirty="0">
                  <a:solidFill>
                    <a:schemeClr val="bg1"/>
                  </a:solidFill>
                  <a:latin typeface="メイリオ" panose="020B0604030504040204" pitchFamily="50" charset="-128"/>
                  <a:ea typeface="メイリオ" panose="020B0604030504040204" pitchFamily="50" charset="-128"/>
                  <a:cs typeface="Leelawadee UI"/>
                </a:rPr>
                <a:t>取得義務化にも完全対応</a:t>
              </a:r>
            </a:p>
            <a:p>
              <a:pPr marL="12700" algn="ctr">
                <a:lnSpc>
                  <a:spcPct val="100000"/>
                </a:lnSpc>
                <a:spcBef>
                  <a:spcPts val="100"/>
                </a:spcBef>
              </a:pPr>
              <a:r>
                <a:rPr lang="ja-JP" altLang="en-US" sz="1050" b="1" dirty="0">
                  <a:solidFill>
                    <a:schemeClr val="bg1"/>
                  </a:solidFill>
                  <a:latin typeface="メイリオ" panose="020B0604030504040204" pitchFamily="50" charset="-128"/>
                  <a:ea typeface="メイリオ" panose="020B0604030504040204" pitchFamily="50" charset="-128"/>
                  <a:cs typeface="Leelawadee UI"/>
                </a:rPr>
                <a:t>特別休暇も併せ適切管理</a:t>
              </a:r>
            </a:p>
            <a:p>
              <a:pPr marL="12700" algn="ctr">
                <a:lnSpc>
                  <a:spcPct val="100000"/>
                </a:lnSpc>
                <a:spcBef>
                  <a:spcPts val="100"/>
                </a:spcBef>
              </a:pPr>
              <a:endParaRPr lang="en-US" altLang="ja-JP" sz="1050" b="1" dirty="0">
                <a:solidFill>
                  <a:schemeClr val="bg1"/>
                </a:solidFill>
                <a:latin typeface="メイリオ" panose="020B0604030504040204" pitchFamily="50" charset="-128"/>
                <a:ea typeface="メイリオ" panose="020B0604030504040204" pitchFamily="50" charset="-128"/>
                <a:cs typeface="Leelawadee UI"/>
              </a:endParaRPr>
            </a:p>
          </p:txBody>
        </p:sp>
      </p:grpSp>
      <p:grpSp>
        <p:nvGrpSpPr>
          <p:cNvPr id="20" name="グループ化 19"/>
          <p:cNvGrpSpPr/>
          <p:nvPr/>
        </p:nvGrpSpPr>
        <p:grpSpPr>
          <a:xfrm>
            <a:off x="695067" y="3288601"/>
            <a:ext cx="4569790" cy="1688030"/>
            <a:chOff x="5088076" y="1335678"/>
            <a:chExt cx="4569790" cy="1688030"/>
          </a:xfrm>
        </p:grpSpPr>
        <p:grpSp>
          <p:nvGrpSpPr>
            <p:cNvPr id="21" name="グループ化 20"/>
            <p:cNvGrpSpPr/>
            <p:nvPr/>
          </p:nvGrpSpPr>
          <p:grpSpPr>
            <a:xfrm>
              <a:off x="5088076" y="1335678"/>
              <a:ext cx="3695924" cy="1688030"/>
              <a:chOff x="599932" y="1826444"/>
              <a:chExt cx="3454767" cy="1420852"/>
            </a:xfrm>
          </p:grpSpPr>
          <p:sp>
            <p:nvSpPr>
              <p:cNvPr id="23" name="object 31"/>
              <p:cNvSpPr/>
              <p:nvPr/>
            </p:nvSpPr>
            <p:spPr>
              <a:xfrm>
                <a:off x="599932" y="1828796"/>
                <a:ext cx="3454767" cy="1418500"/>
              </a:xfrm>
              <a:custGeom>
                <a:avLst/>
                <a:gdLst/>
                <a:ahLst/>
                <a:cxnLst/>
                <a:rect l="l" t="t" r="r" b="b"/>
                <a:pathLst>
                  <a:path w="2171700" h="2635885">
                    <a:moveTo>
                      <a:pt x="2171573" y="2563876"/>
                    </a:moveTo>
                    <a:lnTo>
                      <a:pt x="2165892" y="2591831"/>
                    </a:lnTo>
                    <a:lnTo>
                      <a:pt x="2150424" y="2614723"/>
                    </a:lnTo>
                    <a:lnTo>
                      <a:pt x="2127531" y="2630191"/>
                    </a:lnTo>
                    <a:lnTo>
                      <a:pt x="2099576" y="2635872"/>
                    </a:lnTo>
                    <a:lnTo>
                      <a:pt x="71996" y="2635872"/>
                    </a:lnTo>
                    <a:lnTo>
                      <a:pt x="44041" y="2630191"/>
                    </a:lnTo>
                    <a:lnTo>
                      <a:pt x="21148" y="2614723"/>
                    </a:lnTo>
                    <a:lnTo>
                      <a:pt x="5680" y="2591831"/>
                    </a:lnTo>
                    <a:lnTo>
                      <a:pt x="0" y="2563876"/>
                    </a:lnTo>
                    <a:lnTo>
                      <a:pt x="0" y="71996"/>
                    </a:lnTo>
                    <a:lnTo>
                      <a:pt x="5680" y="44041"/>
                    </a:lnTo>
                    <a:lnTo>
                      <a:pt x="21148" y="21148"/>
                    </a:lnTo>
                    <a:lnTo>
                      <a:pt x="44041" y="5680"/>
                    </a:lnTo>
                    <a:lnTo>
                      <a:pt x="71996" y="0"/>
                    </a:lnTo>
                    <a:lnTo>
                      <a:pt x="2099576" y="0"/>
                    </a:lnTo>
                    <a:lnTo>
                      <a:pt x="2127531" y="5680"/>
                    </a:lnTo>
                    <a:lnTo>
                      <a:pt x="2150424" y="21148"/>
                    </a:lnTo>
                    <a:lnTo>
                      <a:pt x="2165892" y="44041"/>
                    </a:lnTo>
                    <a:lnTo>
                      <a:pt x="2171573" y="71996"/>
                    </a:lnTo>
                    <a:lnTo>
                      <a:pt x="2171573" y="2563876"/>
                    </a:lnTo>
                    <a:close/>
                  </a:path>
                </a:pathLst>
              </a:custGeom>
              <a:ln/>
            </p:spPr>
            <p:style>
              <a:lnRef idx="2">
                <a:schemeClr val="accent2"/>
              </a:lnRef>
              <a:fillRef idx="1">
                <a:schemeClr val="lt1"/>
              </a:fillRef>
              <a:effectRef idx="0">
                <a:schemeClr val="accent2"/>
              </a:effectRef>
              <a:fontRef idx="minor">
                <a:schemeClr val="dk1"/>
              </a:fontRef>
            </p:style>
            <p:txBody>
              <a:bodyPr wrap="square" lIns="0" tIns="0" rIns="0" bIns="0" rtlCol="0"/>
              <a:lstStyle/>
              <a:p>
                <a:endParaRPr>
                  <a:latin typeface="メイリオ" panose="020B0604030504040204" pitchFamily="50" charset="-128"/>
                  <a:ea typeface="メイリオ" panose="020B0604030504040204" pitchFamily="50" charset="-128"/>
                </a:endParaRPr>
              </a:p>
            </p:txBody>
          </p:sp>
          <p:sp>
            <p:nvSpPr>
              <p:cNvPr id="24" name="object 11"/>
              <p:cNvSpPr/>
              <p:nvPr/>
            </p:nvSpPr>
            <p:spPr>
              <a:xfrm>
                <a:off x="599932" y="1826444"/>
                <a:ext cx="3454767" cy="433420"/>
              </a:xfrm>
              <a:custGeom>
                <a:avLst/>
                <a:gdLst/>
                <a:ahLst/>
                <a:cxnLst/>
                <a:rect l="l" t="t" r="r" b="b"/>
                <a:pathLst>
                  <a:path w="2171700" h="590550">
                    <a:moveTo>
                      <a:pt x="2099576" y="0"/>
                    </a:moveTo>
                    <a:lnTo>
                      <a:pt x="71996" y="0"/>
                    </a:lnTo>
                    <a:lnTo>
                      <a:pt x="44041" y="5680"/>
                    </a:lnTo>
                    <a:lnTo>
                      <a:pt x="21148" y="21148"/>
                    </a:lnTo>
                    <a:lnTo>
                      <a:pt x="5680" y="44041"/>
                    </a:lnTo>
                    <a:lnTo>
                      <a:pt x="0" y="71996"/>
                    </a:lnTo>
                    <a:lnTo>
                      <a:pt x="0" y="590029"/>
                    </a:lnTo>
                    <a:lnTo>
                      <a:pt x="2171573" y="590029"/>
                    </a:lnTo>
                    <a:lnTo>
                      <a:pt x="2171573" y="71996"/>
                    </a:lnTo>
                    <a:lnTo>
                      <a:pt x="2165892" y="44041"/>
                    </a:lnTo>
                    <a:lnTo>
                      <a:pt x="2150424" y="21148"/>
                    </a:lnTo>
                    <a:lnTo>
                      <a:pt x="2127531" y="5680"/>
                    </a:lnTo>
                    <a:lnTo>
                      <a:pt x="2099576" y="0"/>
                    </a:lnTo>
                    <a:close/>
                  </a:path>
                </a:pathLst>
              </a:custGeom>
              <a:solidFill>
                <a:schemeClr val="accent2"/>
              </a:solidFill>
              <a:ln>
                <a:noFill/>
              </a:ln>
            </p:spPr>
            <p:style>
              <a:lnRef idx="0">
                <a:scrgbClr r="0" g="0" b="0"/>
              </a:lnRef>
              <a:fillRef idx="0">
                <a:scrgbClr r="0" g="0" b="0"/>
              </a:fillRef>
              <a:effectRef idx="0">
                <a:scrgbClr r="0" g="0" b="0"/>
              </a:effectRef>
              <a:fontRef idx="minor">
                <a:schemeClr val="lt1"/>
              </a:fontRef>
            </p:style>
            <p:txBody>
              <a:bodyPr wrap="square" lIns="0" tIns="0" rIns="0" bIns="0" rtlCol="0"/>
              <a:lstStyle/>
              <a:p>
                <a:endParaRPr>
                  <a:latin typeface="メイリオ" panose="020B0604030504040204" pitchFamily="50" charset="-128"/>
                  <a:ea typeface="メイリオ" panose="020B0604030504040204" pitchFamily="50" charset="-128"/>
                </a:endParaRPr>
              </a:p>
            </p:txBody>
          </p:sp>
          <p:sp>
            <p:nvSpPr>
              <p:cNvPr id="25" name="テキスト ボックス 24"/>
              <p:cNvSpPr txBox="1"/>
              <p:nvPr/>
            </p:nvSpPr>
            <p:spPr>
              <a:xfrm>
                <a:off x="614904" y="1922423"/>
                <a:ext cx="1982308" cy="310875"/>
              </a:xfrm>
              <a:prstGeom prst="rect">
                <a:avLst/>
              </a:prstGeom>
              <a:noFill/>
            </p:spPr>
            <p:txBody>
              <a:bodyPr wrap="square" rtlCol="0">
                <a:spAutoFit/>
              </a:bodyPr>
              <a:lstStyle/>
              <a:p>
                <a:r>
                  <a:rPr kumimoji="1" lang="en-US" altLang="ja-JP" b="1" dirty="0" err="1">
                    <a:solidFill>
                      <a:schemeClr val="bg1"/>
                    </a:solidFill>
                  </a:rPr>
                  <a:t>ToDo</a:t>
                </a:r>
                <a:r>
                  <a:rPr lang="en-US" altLang="ja-JP" b="1" dirty="0">
                    <a:solidFill>
                      <a:schemeClr val="bg1"/>
                    </a:solidFill>
                  </a:rPr>
                  <a:t>/</a:t>
                </a:r>
                <a:r>
                  <a:rPr kumimoji="1" lang="ja-JP" altLang="en-US" b="1" dirty="0">
                    <a:solidFill>
                      <a:schemeClr val="bg1"/>
                    </a:solidFill>
                  </a:rPr>
                  <a:t>アラート</a:t>
                </a:r>
              </a:p>
            </p:txBody>
          </p:sp>
        </p:grpSp>
        <p:sp>
          <p:nvSpPr>
            <p:cNvPr id="22" name="object 6"/>
            <p:cNvSpPr txBox="1"/>
            <p:nvPr/>
          </p:nvSpPr>
          <p:spPr>
            <a:xfrm>
              <a:off x="5831784" y="1442318"/>
              <a:ext cx="3826082" cy="348813"/>
            </a:xfrm>
            <a:prstGeom prst="rect">
              <a:avLst/>
            </a:prstGeom>
          </p:spPr>
          <p:txBody>
            <a:bodyPr vert="horz" wrap="square" lIns="0" tIns="12700" rIns="0" bIns="0" rtlCol="0">
              <a:spAutoFit/>
            </a:bodyPr>
            <a:lstStyle/>
            <a:p>
              <a:pPr marL="12700" algn="ctr">
                <a:lnSpc>
                  <a:spcPct val="100000"/>
                </a:lnSpc>
                <a:spcBef>
                  <a:spcPts val="100"/>
                </a:spcBef>
              </a:pPr>
              <a:r>
                <a:rPr lang="ja-JP" altLang="en-US" sz="1050" b="1" dirty="0">
                  <a:solidFill>
                    <a:schemeClr val="bg1"/>
                  </a:solidFill>
                  <a:latin typeface="メイリオ" panose="020B0604030504040204" pitchFamily="50" charset="-128"/>
                  <a:ea typeface="メイリオ" panose="020B0604030504040204" pitchFamily="50" charset="-128"/>
                  <a:cs typeface="Leelawadee UI"/>
                </a:rPr>
                <a:t>気付きを与える</a:t>
              </a:r>
              <a:endParaRPr lang="en-US" altLang="ja-JP" sz="1050" b="1" dirty="0">
                <a:solidFill>
                  <a:schemeClr val="bg1"/>
                </a:solidFill>
                <a:latin typeface="メイリオ" panose="020B0604030504040204" pitchFamily="50" charset="-128"/>
                <a:ea typeface="メイリオ" panose="020B0604030504040204" pitchFamily="50" charset="-128"/>
                <a:cs typeface="Leelawadee UI"/>
              </a:endParaRPr>
            </a:p>
            <a:p>
              <a:pPr marL="12700" algn="ctr">
                <a:lnSpc>
                  <a:spcPct val="100000"/>
                </a:lnSpc>
                <a:spcBef>
                  <a:spcPts val="100"/>
                </a:spcBef>
              </a:pPr>
              <a:r>
                <a:rPr lang="ja-JP" altLang="en-US" sz="1050" b="1" dirty="0">
                  <a:solidFill>
                    <a:schemeClr val="bg1"/>
                  </a:solidFill>
                  <a:latin typeface="メイリオ" panose="020B0604030504040204" pitchFamily="50" charset="-128"/>
                  <a:ea typeface="メイリオ" panose="020B0604030504040204" pitchFamily="50" charset="-128"/>
                  <a:cs typeface="Leelawadee UI"/>
                </a:rPr>
                <a:t>豊富な通知機能</a:t>
              </a:r>
              <a:endParaRPr lang="en-US" altLang="ja-JP" sz="1050" b="1" dirty="0">
                <a:solidFill>
                  <a:schemeClr val="bg1"/>
                </a:solidFill>
                <a:latin typeface="メイリオ" panose="020B0604030504040204" pitchFamily="50" charset="-128"/>
                <a:ea typeface="メイリオ" panose="020B0604030504040204" pitchFamily="50" charset="-128"/>
                <a:cs typeface="Leelawadee UI"/>
              </a:endParaRPr>
            </a:p>
          </p:txBody>
        </p:sp>
      </p:grpSp>
      <p:sp>
        <p:nvSpPr>
          <p:cNvPr id="27" name="object 23"/>
          <p:cNvSpPr/>
          <p:nvPr/>
        </p:nvSpPr>
        <p:spPr>
          <a:xfrm>
            <a:off x="823408" y="4324252"/>
            <a:ext cx="3439239" cy="555842"/>
          </a:xfrm>
          <a:prstGeom prst="rect">
            <a:avLst/>
          </a:prstGeom>
          <a:blipFill>
            <a:blip r:embed="rId4" cstate="print"/>
            <a:stretch>
              <a:fillRect/>
            </a:stretch>
          </a:blipFill>
        </p:spPr>
        <p:txBody>
          <a:bodyPr wrap="square" lIns="0" tIns="0" rIns="0" bIns="0" rtlCol="0"/>
          <a:lstStyle/>
          <a:p>
            <a:endParaRPr/>
          </a:p>
        </p:txBody>
      </p:sp>
      <p:pic>
        <p:nvPicPr>
          <p:cNvPr id="29" name="図 28"/>
          <p:cNvPicPr>
            <a:picLocks noChangeAspect="1"/>
          </p:cNvPicPr>
          <p:nvPr/>
        </p:nvPicPr>
        <p:blipFill>
          <a:blip r:embed="rId5"/>
          <a:stretch>
            <a:fillRect/>
          </a:stretch>
        </p:blipFill>
        <p:spPr>
          <a:xfrm>
            <a:off x="5555567" y="3662060"/>
            <a:ext cx="2248741" cy="1300436"/>
          </a:xfrm>
          <a:prstGeom prst="rect">
            <a:avLst/>
          </a:prstGeom>
        </p:spPr>
      </p:pic>
      <p:grpSp>
        <p:nvGrpSpPr>
          <p:cNvPr id="30" name="グループ化 29"/>
          <p:cNvGrpSpPr/>
          <p:nvPr/>
        </p:nvGrpSpPr>
        <p:grpSpPr>
          <a:xfrm rot="10800000">
            <a:off x="6443514" y="3104576"/>
            <a:ext cx="379730" cy="519547"/>
            <a:chOff x="962034" y="2347533"/>
            <a:chExt cx="379730" cy="566025"/>
          </a:xfrm>
        </p:grpSpPr>
        <p:sp>
          <p:nvSpPr>
            <p:cNvPr id="31" name="object 118"/>
            <p:cNvSpPr/>
            <p:nvPr/>
          </p:nvSpPr>
          <p:spPr>
            <a:xfrm>
              <a:off x="1077230" y="2448103"/>
              <a:ext cx="149225" cy="465455"/>
            </a:xfrm>
            <a:custGeom>
              <a:avLst/>
              <a:gdLst/>
              <a:ahLst/>
              <a:cxnLst/>
              <a:rect l="l" t="t" r="r" b="b"/>
              <a:pathLst>
                <a:path w="149225" h="465455">
                  <a:moveTo>
                    <a:pt x="113118" y="0"/>
                  </a:moveTo>
                  <a:lnTo>
                    <a:pt x="36004" y="0"/>
                  </a:lnTo>
                  <a:lnTo>
                    <a:pt x="22025" y="2841"/>
                  </a:lnTo>
                  <a:lnTo>
                    <a:pt x="10577" y="10577"/>
                  </a:lnTo>
                  <a:lnTo>
                    <a:pt x="2841" y="22025"/>
                  </a:lnTo>
                  <a:lnTo>
                    <a:pt x="0" y="36004"/>
                  </a:lnTo>
                  <a:lnTo>
                    <a:pt x="0" y="429196"/>
                  </a:lnTo>
                  <a:lnTo>
                    <a:pt x="2841" y="443173"/>
                  </a:lnTo>
                  <a:lnTo>
                    <a:pt x="10577" y="454617"/>
                  </a:lnTo>
                  <a:lnTo>
                    <a:pt x="22025" y="462348"/>
                  </a:lnTo>
                  <a:lnTo>
                    <a:pt x="36004" y="465188"/>
                  </a:lnTo>
                  <a:lnTo>
                    <a:pt x="113118" y="465188"/>
                  </a:lnTo>
                  <a:lnTo>
                    <a:pt x="127095" y="462348"/>
                  </a:lnTo>
                  <a:lnTo>
                    <a:pt x="138539" y="454617"/>
                  </a:lnTo>
                  <a:lnTo>
                    <a:pt x="146271" y="443173"/>
                  </a:lnTo>
                  <a:lnTo>
                    <a:pt x="149110" y="429196"/>
                  </a:lnTo>
                  <a:lnTo>
                    <a:pt x="149110" y="36004"/>
                  </a:lnTo>
                  <a:lnTo>
                    <a:pt x="146271" y="22025"/>
                  </a:lnTo>
                  <a:lnTo>
                    <a:pt x="138539" y="10577"/>
                  </a:lnTo>
                  <a:lnTo>
                    <a:pt x="127095" y="2841"/>
                  </a:lnTo>
                  <a:lnTo>
                    <a:pt x="113118" y="0"/>
                  </a:lnTo>
                  <a:close/>
                </a:path>
              </a:pathLst>
            </a:custGeom>
            <a:solidFill>
              <a:srgbClr val="54C3F1"/>
            </a:solidFill>
          </p:spPr>
          <p:txBody>
            <a:bodyPr wrap="square" lIns="0" tIns="0" rIns="0" bIns="0" rtlCol="0"/>
            <a:lstStyle/>
            <a:p>
              <a:endParaRPr/>
            </a:p>
          </p:txBody>
        </p:sp>
        <p:sp>
          <p:nvSpPr>
            <p:cNvPr id="32" name="object 119"/>
            <p:cNvSpPr/>
            <p:nvPr/>
          </p:nvSpPr>
          <p:spPr>
            <a:xfrm>
              <a:off x="962034" y="2347533"/>
              <a:ext cx="379730" cy="215265"/>
            </a:xfrm>
            <a:custGeom>
              <a:avLst/>
              <a:gdLst/>
              <a:ahLst/>
              <a:cxnLst/>
              <a:rect l="l" t="t" r="r" b="b"/>
              <a:pathLst>
                <a:path w="379730" h="215264">
                  <a:moveTo>
                    <a:pt x="189750" y="0"/>
                  </a:moveTo>
                  <a:lnTo>
                    <a:pt x="176926" y="2759"/>
                  </a:lnTo>
                  <a:lnTo>
                    <a:pt x="165683" y="11039"/>
                  </a:lnTo>
                  <a:lnTo>
                    <a:pt x="6501" y="188140"/>
                  </a:lnTo>
                  <a:lnTo>
                    <a:pt x="0" y="198533"/>
                  </a:lnTo>
                  <a:lnTo>
                    <a:pt x="83" y="207046"/>
                  </a:lnTo>
                  <a:lnTo>
                    <a:pt x="6360" y="212799"/>
                  </a:lnTo>
                  <a:lnTo>
                    <a:pt x="18439" y="214912"/>
                  </a:lnTo>
                  <a:lnTo>
                    <a:pt x="361073" y="214912"/>
                  </a:lnTo>
                  <a:lnTo>
                    <a:pt x="373152" y="212799"/>
                  </a:lnTo>
                  <a:lnTo>
                    <a:pt x="379429" y="207046"/>
                  </a:lnTo>
                  <a:lnTo>
                    <a:pt x="379512" y="198533"/>
                  </a:lnTo>
                  <a:lnTo>
                    <a:pt x="373011" y="188140"/>
                  </a:lnTo>
                  <a:lnTo>
                    <a:pt x="213816" y="11039"/>
                  </a:lnTo>
                  <a:lnTo>
                    <a:pt x="202573" y="2759"/>
                  </a:lnTo>
                  <a:lnTo>
                    <a:pt x="189750" y="0"/>
                  </a:lnTo>
                  <a:close/>
                </a:path>
              </a:pathLst>
            </a:custGeom>
            <a:solidFill>
              <a:srgbClr val="54C3F1"/>
            </a:solidFill>
          </p:spPr>
          <p:txBody>
            <a:bodyPr wrap="square" lIns="0" tIns="0" rIns="0" bIns="0" rtlCol="0"/>
            <a:lstStyle/>
            <a:p>
              <a:endParaRPr/>
            </a:p>
          </p:txBody>
        </p:sp>
      </p:grpSp>
      <p:sp>
        <p:nvSpPr>
          <p:cNvPr id="33" name="テキスト ボックス 32"/>
          <p:cNvSpPr txBox="1"/>
          <p:nvPr/>
        </p:nvSpPr>
        <p:spPr>
          <a:xfrm>
            <a:off x="6197645" y="3204774"/>
            <a:ext cx="1106570" cy="261610"/>
          </a:xfrm>
          <a:prstGeom prst="rect">
            <a:avLst/>
          </a:prstGeom>
          <a:noFill/>
        </p:spPr>
        <p:txBody>
          <a:bodyPr wrap="square" rtlCol="0">
            <a:spAutoFit/>
          </a:bodyPr>
          <a:lstStyle/>
          <a:p>
            <a:r>
              <a:rPr kumimoji="1" lang="ja-JP" altLang="en-US" sz="1100" b="1" dirty="0"/>
              <a:t>グラフ表示</a:t>
            </a:r>
          </a:p>
        </p:txBody>
      </p:sp>
      <p:sp>
        <p:nvSpPr>
          <p:cNvPr id="35" name="角丸四角形吹き出し 34"/>
          <p:cNvSpPr/>
          <p:nvPr/>
        </p:nvSpPr>
        <p:spPr>
          <a:xfrm>
            <a:off x="2190988" y="3838448"/>
            <a:ext cx="1120871" cy="426336"/>
          </a:xfrm>
          <a:prstGeom prst="wedgeRoundRectCallout">
            <a:avLst>
              <a:gd name="adj1" fmla="val 30261"/>
              <a:gd name="adj2" fmla="val 82186"/>
              <a:gd name="adj3" fmla="val 16667"/>
            </a:avLst>
          </a:prstGeom>
          <a:ln/>
        </p:spPr>
        <p:style>
          <a:lnRef idx="2">
            <a:schemeClr val="accent2"/>
          </a:lnRef>
          <a:fillRef idx="1">
            <a:schemeClr val="lt1"/>
          </a:fillRef>
          <a:effectRef idx="0">
            <a:schemeClr val="accent2"/>
          </a:effectRef>
          <a:fontRef idx="minor">
            <a:schemeClr val="dk1"/>
          </a:fontRef>
        </p:style>
        <p:txBody>
          <a:bodyPr rtlCol="0" anchor="ctr"/>
          <a:lstStyle/>
          <a:p>
            <a:pPr algn="ctr"/>
            <a:r>
              <a:rPr lang="ja-JP" altLang="en-US" sz="850" dirty="0">
                <a:solidFill>
                  <a:schemeClr val="tx1"/>
                </a:solidFill>
              </a:rPr>
              <a:t>メールと</a:t>
            </a:r>
            <a:r>
              <a:rPr lang="en-US" altLang="ja-JP" sz="850" dirty="0">
                <a:solidFill>
                  <a:schemeClr val="tx1"/>
                </a:solidFill>
              </a:rPr>
              <a:t>TOP</a:t>
            </a:r>
            <a:r>
              <a:rPr lang="ja-JP" altLang="en-US" sz="850" dirty="0">
                <a:solidFill>
                  <a:schemeClr val="tx1"/>
                </a:solidFill>
              </a:rPr>
              <a:t>表示で</a:t>
            </a:r>
            <a:r>
              <a:rPr lang="en-US" altLang="ja-JP" sz="850" dirty="0">
                <a:solidFill>
                  <a:schemeClr val="tx1"/>
                </a:solidFill>
              </a:rPr>
              <a:t>PUSH</a:t>
            </a:r>
            <a:r>
              <a:rPr lang="ja-JP" altLang="en-US" sz="850" dirty="0">
                <a:solidFill>
                  <a:schemeClr val="tx1"/>
                </a:solidFill>
              </a:rPr>
              <a:t>型労務管理を促進</a:t>
            </a:r>
            <a:endParaRPr lang="en-US" altLang="ja-JP" sz="850" dirty="0">
              <a:solidFill>
                <a:schemeClr val="tx1"/>
              </a:solidFill>
            </a:endParaRPr>
          </a:p>
        </p:txBody>
      </p:sp>
      <p:sp>
        <p:nvSpPr>
          <p:cNvPr id="36" name="角丸四角形吹き出し 35"/>
          <p:cNvSpPr/>
          <p:nvPr/>
        </p:nvSpPr>
        <p:spPr>
          <a:xfrm>
            <a:off x="785996" y="3831427"/>
            <a:ext cx="1229720" cy="447559"/>
          </a:xfrm>
          <a:prstGeom prst="wedgeRoundRectCallout">
            <a:avLst>
              <a:gd name="adj1" fmla="val 26032"/>
              <a:gd name="adj2" fmla="val 69543"/>
              <a:gd name="adj3" fmla="val 16667"/>
            </a:avLst>
          </a:prstGeom>
          <a:ln/>
        </p:spPr>
        <p:style>
          <a:lnRef idx="2">
            <a:schemeClr val="accent2"/>
          </a:lnRef>
          <a:fillRef idx="1">
            <a:schemeClr val="lt1"/>
          </a:fillRef>
          <a:effectRef idx="0">
            <a:schemeClr val="accent2"/>
          </a:effectRef>
          <a:fontRef idx="minor">
            <a:schemeClr val="dk1"/>
          </a:fontRef>
        </p:style>
        <p:txBody>
          <a:bodyPr rtlCol="0" anchor="ctr"/>
          <a:lstStyle/>
          <a:p>
            <a:pPr algn="ctr"/>
            <a:r>
              <a:rPr lang="ja-JP" altLang="en-US" sz="850" dirty="0">
                <a:solidFill>
                  <a:schemeClr val="tx1"/>
                </a:solidFill>
              </a:rPr>
              <a:t>やるべきことを</a:t>
            </a:r>
            <a:endParaRPr lang="en-US" altLang="ja-JP" sz="850" dirty="0">
              <a:solidFill>
                <a:schemeClr val="tx1"/>
              </a:solidFill>
            </a:endParaRPr>
          </a:p>
          <a:p>
            <a:pPr algn="ctr"/>
            <a:r>
              <a:rPr lang="ja-JP" altLang="en-US" sz="850" dirty="0">
                <a:solidFill>
                  <a:schemeClr val="tx1"/>
                </a:solidFill>
              </a:rPr>
              <a:t>常にアナウンス</a:t>
            </a:r>
            <a:endParaRPr lang="en-US" altLang="ja-JP" sz="850" dirty="0">
              <a:solidFill>
                <a:schemeClr val="tx1"/>
              </a:solidFill>
            </a:endParaRPr>
          </a:p>
          <a:p>
            <a:pPr algn="ctr"/>
            <a:r>
              <a:rPr lang="ja-JP" altLang="en-US" sz="850" dirty="0">
                <a:solidFill>
                  <a:schemeClr val="tx1"/>
                </a:solidFill>
              </a:rPr>
              <a:t>未打刻・未承認など</a:t>
            </a:r>
            <a:endParaRPr lang="en-US" altLang="ja-JP" sz="850" dirty="0">
              <a:solidFill>
                <a:schemeClr val="tx1"/>
              </a:solidFill>
            </a:endParaRPr>
          </a:p>
        </p:txBody>
      </p:sp>
      <p:grpSp>
        <p:nvGrpSpPr>
          <p:cNvPr id="37" name="グループ化 36"/>
          <p:cNvGrpSpPr/>
          <p:nvPr/>
        </p:nvGrpSpPr>
        <p:grpSpPr>
          <a:xfrm>
            <a:off x="3577571" y="3914242"/>
            <a:ext cx="447829" cy="347003"/>
            <a:chOff x="4002336" y="2263253"/>
            <a:chExt cx="381000" cy="304800"/>
          </a:xfrm>
          <a:solidFill>
            <a:srgbClr val="54C3F1"/>
          </a:solidFill>
        </p:grpSpPr>
        <p:sp>
          <p:nvSpPr>
            <p:cNvPr id="38" name="Freeform 83"/>
            <p:cNvSpPr>
              <a:spLocks/>
            </p:cNvSpPr>
            <p:nvPr/>
          </p:nvSpPr>
          <p:spPr bwMode="auto">
            <a:xfrm>
              <a:off x="4034086" y="2263253"/>
              <a:ext cx="317500" cy="127000"/>
            </a:xfrm>
            <a:custGeom>
              <a:avLst/>
              <a:gdLst/>
              <a:ahLst/>
              <a:cxnLst>
                <a:cxn ang="0">
                  <a:pos x="200" y="0"/>
                </a:cxn>
                <a:cxn ang="0">
                  <a:pos x="0" y="0"/>
                </a:cxn>
                <a:cxn ang="0">
                  <a:pos x="100" y="80"/>
                </a:cxn>
                <a:cxn ang="0">
                  <a:pos x="200" y="0"/>
                </a:cxn>
              </a:cxnLst>
              <a:rect l="0" t="0" r="r" b="b"/>
              <a:pathLst>
                <a:path w="200" h="80">
                  <a:moveTo>
                    <a:pt x="200" y="0"/>
                  </a:moveTo>
                  <a:lnTo>
                    <a:pt x="0" y="0"/>
                  </a:lnTo>
                  <a:lnTo>
                    <a:pt x="100" y="80"/>
                  </a:lnTo>
                  <a:lnTo>
                    <a:pt x="200"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39" name="Freeform 84"/>
            <p:cNvSpPr>
              <a:spLocks/>
            </p:cNvSpPr>
            <p:nvPr/>
          </p:nvSpPr>
          <p:spPr bwMode="auto">
            <a:xfrm>
              <a:off x="4002336" y="2285478"/>
              <a:ext cx="381000" cy="282575"/>
            </a:xfrm>
            <a:custGeom>
              <a:avLst/>
              <a:gdLst/>
              <a:ahLst/>
              <a:cxnLst>
                <a:cxn ang="0">
                  <a:pos x="120" y="98"/>
                </a:cxn>
                <a:cxn ang="0">
                  <a:pos x="0" y="0"/>
                </a:cxn>
                <a:cxn ang="0">
                  <a:pos x="0" y="178"/>
                </a:cxn>
                <a:cxn ang="0">
                  <a:pos x="240" y="178"/>
                </a:cxn>
                <a:cxn ang="0">
                  <a:pos x="240" y="0"/>
                </a:cxn>
                <a:cxn ang="0">
                  <a:pos x="120" y="98"/>
                </a:cxn>
              </a:cxnLst>
              <a:rect l="0" t="0" r="r" b="b"/>
              <a:pathLst>
                <a:path w="240" h="178">
                  <a:moveTo>
                    <a:pt x="120" y="98"/>
                  </a:moveTo>
                  <a:lnTo>
                    <a:pt x="0" y="0"/>
                  </a:lnTo>
                  <a:lnTo>
                    <a:pt x="0" y="178"/>
                  </a:lnTo>
                  <a:lnTo>
                    <a:pt x="240" y="178"/>
                  </a:lnTo>
                  <a:lnTo>
                    <a:pt x="240" y="0"/>
                  </a:lnTo>
                  <a:lnTo>
                    <a:pt x="120" y="98"/>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ja-JP" altLang="en-US"/>
            </a:p>
          </p:txBody>
        </p:sp>
      </p:grpSp>
      <p:sp>
        <p:nvSpPr>
          <p:cNvPr id="40" name="角丸四角形吹き出し 39"/>
          <p:cNvSpPr/>
          <p:nvPr/>
        </p:nvSpPr>
        <p:spPr>
          <a:xfrm>
            <a:off x="7184422" y="3183818"/>
            <a:ext cx="1120871" cy="533671"/>
          </a:xfrm>
          <a:prstGeom prst="wedgeRoundRectCallout">
            <a:avLst>
              <a:gd name="adj1" fmla="val 9866"/>
              <a:gd name="adj2" fmla="val -81226"/>
              <a:gd name="adj3" fmla="val 16667"/>
            </a:avLst>
          </a:prstGeom>
          <a:ln/>
        </p:spPr>
        <p:style>
          <a:lnRef idx="2">
            <a:schemeClr val="accent2"/>
          </a:lnRef>
          <a:fillRef idx="1">
            <a:schemeClr val="lt1"/>
          </a:fillRef>
          <a:effectRef idx="0">
            <a:schemeClr val="accent2"/>
          </a:effectRef>
          <a:fontRef idx="minor">
            <a:schemeClr val="dk1"/>
          </a:fontRef>
        </p:style>
        <p:txBody>
          <a:bodyPr rtlCol="0" anchor="ctr"/>
          <a:lstStyle/>
          <a:p>
            <a:pPr algn="ctr"/>
            <a:r>
              <a:rPr lang="ja-JP" altLang="en-US" sz="850" dirty="0">
                <a:solidFill>
                  <a:schemeClr val="tx1"/>
                </a:solidFill>
              </a:rPr>
              <a:t>残業予測や</a:t>
            </a:r>
          </a:p>
          <a:p>
            <a:pPr algn="ctr"/>
            <a:r>
              <a:rPr lang="ja-JP" altLang="en-US" sz="850" dirty="0">
                <a:solidFill>
                  <a:schemeClr val="tx1"/>
                </a:solidFill>
              </a:rPr>
              <a:t>閾値越え</a:t>
            </a:r>
          </a:p>
          <a:p>
            <a:pPr algn="ctr"/>
            <a:r>
              <a:rPr lang="ja-JP" altLang="en-US" sz="850" dirty="0">
                <a:solidFill>
                  <a:schemeClr val="tx1"/>
                </a:solidFill>
              </a:rPr>
              <a:t>アラートも表示</a:t>
            </a:r>
          </a:p>
        </p:txBody>
      </p:sp>
      <p:sp>
        <p:nvSpPr>
          <p:cNvPr id="41" name="角丸四角形吹き出し 40"/>
          <p:cNvSpPr/>
          <p:nvPr/>
        </p:nvSpPr>
        <p:spPr>
          <a:xfrm>
            <a:off x="4930021" y="4417184"/>
            <a:ext cx="1090052" cy="506343"/>
          </a:xfrm>
          <a:prstGeom prst="wedgeRoundRectCallout">
            <a:avLst>
              <a:gd name="adj1" fmla="val 67166"/>
              <a:gd name="adj2" fmla="val -25053"/>
              <a:gd name="adj3" fmla="val 16667"/>
            </a:avLst>
          </a:prstGeom>
          <a:ln/>
        </p:spPr>
        <p:style>
          <a:lnRef idx="2">
            <a:schemeClr val="accent2"/>
          </a:lnRef>
          <a:fillRef idx="1">
            <a:schemeClr val="lt1"/>
          </a:fillRef>
          <a:effectRef idx="0">
            <a:schemeClr val="accent2"/>
          </a:effectRef>
          <a:fontRef idx="minor">
            <a:schemeClr val="dk1"/>
          </a:fontRef>
        </p:style>
        <p:txBody>
          <a:bodyPr rtlCol="0" anchor="ctr"/>
          <a:lstStyle/>
          <a:p>
            <a:pPr algn="ctr"/>
            <a:r>
              <a:rPr lang="ja-JP" altLang="en-US" sz="850" dirty="0">
                <a:solidFill>
                  <a:schemeClr val="tx1"/>
                </a:solidFill>
              </a:rPr>
              <a:t>部署平均や</a:t>
            </a:r>
          </a:p>
          <a:p>
            <a:pPr algn="ctr"/>
            <a:r>
              <a:rPr lang="ja-JP" altLang="en-US" sz="850" dirty="0">
                <a:solidFill>
                  <a:schemeClr val="tx1"/>
                </a:solidFill>
              </a:rPr>
              <a:t>週次</a:t>
            </a:r>
            <a:r>
              <a:rPr lang="en-US" altLang="ja-JP" sz="850" dirty="0">
                <a:solidFill>
                  <a:schemeClr val="tx1"/>
                </a:solidFill>
              </a:rPr>
              <a:t>/</a:t>
            </a:r>
            <a:r>
              <a:rPr lang="ja-JP" altLang="en-US" sz="850" dirty="0">
                <a:solidFill>
                  <a:schemeClr val="tx1"/>
                </a:solidFill>
              </a:rPr>
              <a:t>月次推移も</a:t>
            </a:r>
          </a:p>
          <a:p>
            <a:pPr algn="ctr"/>
            <a:r>
              <a:rPr lang="ja-JP" altLang="en-US" sz="850" dirty="0">
                <a:solidFill>
                  <a:schemeClr val="tx1"/>
                </a:solidFill>
              </a:rPr>
              <a:t>表示可能</a:t>
            </a:r>
          </a:p>
        </p:txBody>
      </p:sp>
      <p:pic>
        <p:nvPicPr>
          <p:cNvPr id="44" name="図 43"/>
          <p:cNvPicPr>
            <a:picLocks noChangeAspect="1"/>
          </p:cNvPicPr>
          <p:nvPr/>
        </p:nvPicPr>
        <p:blipFill>
          <a:blip r:embed="rId6"/>
          <a:stretch>
            <a:fillRect/>
          </a:stretch>
        </p:blipFill>
        <p:spPr>
          <a:xfrm>
            <a:off x="791580" y="2355187"/>
            <a:ext cx="3506845" cy="689595"/>
          </a:xfrm>
          <a:prstGeom prst="rect">
            <a:avLst/>
          </a:prstGeom>
          <a:ln>
            <a:solidFill>
              <a:schemeClr val="bg1">
                <a:lumMod val="65000"/>
              </a:schemeClr>
            </a:solidFill>
          </a:ln>
        </p:spPr>
      </p:pic>
      <p:sp>
        <p:nvSpPr>
          <p:cNvPr id="34" name="角丸四角形吹き出し 33"/>
          <p:cNvSpPr/>
          <p:nvPr/>
        </p:nvSpPr>
        <p:spPr>
          <a:xfrm>
            <a:off x="3117365" y="2031299"/>
            <a:ext cx="1029778" cy="426336"/>
          </a:xfrm>
          <a:prstGeom prst="wedgeRoundRectCallout">
            <a:avLst>
              <a:gd name="adj1" fmla="val -40565"/>
              <a:gd name="adj2" fmla="val 79632"/>
              <a:gd name="adj3" fmla="val 16667"/>
            </a:avLst>
          </a:prstGeom>
          <a:ln/>
        </p:spPr>
        <p:style>
          <a:lnRef idx="2">
            <a:schemeClr val="accent2"/>
          </a:lnRef>
          <a:fillRef idx="1">
            <a:schemeClr val="lt1"/>
          </a:fillRef>
          <a:effectRef idx="0">
            <a:schemeClr val="accent2"/>
          </a:effectRef>
          <a:fontRef idx="minor">
            <a:schemeClr val="dk1"/>
          </a:fontRef>
        </p:style>
        <p:txBody>
          <a:bodyPr rtlCol="0" anchor="ctr"/>
          <a:lstStyle/>
          <a:p>
            <a:pPr algn="ctr"/>
            <a:r>
              <a:rPr lang="ja-JP" altLang="en-US" sz="850" dirty="0">
                <a:solidFill>
                  <a:schemeClr val="tx1"/>
                </a:solidFill>
              </a:rPr>
              <a:t>半休・時間給の</a:t>
            </a:r>
            <a:endParaRPr lang="en-US" altLang="ja-JP" sz="850" dirty="0">
              <a:solidFill>
                <a:schemeClr val="tx1"/>
              </a:solidFill>
            </a:endParaRPr>
          </a:p>
          <a:p>
            <a:pPr algn="ctr"/>
            <a:r>
              <a:rPr lang="ja-JP" altLang="en-US" sz="850" dirty="0">
                <a:solidFill>
                  <a:schemeClr val="tx1"/>
                </a:solidFill>
              </a:rPr>
              <a:t>管理も可能</a:t>
            </a:r>
            <a:endParaRPr lang="en-US" altLang="ja-JP" sz="850" dirty="0">
              <a:solidFill>
                <a:schemeClr val="tx1"/>
              </a:solidFill>
            </a:endParaRPr>
          </a:p>
        </p:txBody>
      </p:sp>
    </p:spTree>
    <p:extLst>
      <p:ext uri="{BB962C8B-B14F-4D97-AF65-F5344CB8AC3E}">
        <p14:creationId xmlns:p14="http://schemas.microsoft.com/office/powerpoint/2010/main" val="366475361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fld id="{78AE49ED-73EF-499C-8307-28EB0E7CF529}" type="slidenum">
              <a:rPr kumimoji="1" lang="ja-JP" altLang="en-US" smtClean="0"/>
              <a:t>11</a:t>
            </a:fld>
            <a:endParaRPr kumimoji="1" lang="ja-JP" altLang="en-US" dirty="0"/>
          </a:p>
        </p:txBody>
      </p:sp>
      <p:sp>
        <p:nvSpPr>
          <p:cNvPr id="3" name="フッター プレースホルダー 2"/>
          <p:cNvSpPr>
            <a:spLocks noGrp="1"/>
          </p:cNvSpPr>
          <p:nvPr>
            <p:ph type="ftr" sz="quarter" idx="3"/>
          </p:nvPr>
        </p:nvSpPr>
        <p:spPr/>
        <p:txBody>
          <a:bodyPr/>
          <a:lstStyle/>
          <a:p>
            <a:r>
              <a:rPr lang="en-US" altLang="ja-JP" dirty="0"/>
              <a:t>©Canon IT Solutions Inc.  All rights reserved.</a:t>
            </a:r>
            <a:endParaRPr lang="ja-JP" altLang="en-US" dirty="0"/>
          </a:p>
        </p:txBody>
      </p:sp>
      <p:sp>
        <p:nvSpPr>
          <p:cNvPr id="4" name="テキスト プレースホルダー 3"/>
          <p:cNvSpPr>
            <a:spLocks noGrp="1"/>
          </p:cNvSpPr>
          <p:nvPr>
            <p:ph type="body" sz="quarter" idx="16"/>
          </p:nvPr>
        </p:nvSpPr>
        <p:spPr/>
        <p:txBody>
          <a:bodyPr/>
          <a:lstStyle/>
          <a:p>
            <a:r>
              <a:rPr lang="ja-JP" altLang="en-US" dirty="0"/>
              <a:t>特長</a:t>
            </a:r>
            <a:r>
              <a:rPr lang="en-US" altLang="ja-JP" dirty="0"/>
              <a:t>3</a:t>
            </a:r>
            <a:r>
              <a:rPr lang="ja-JP" altLang="en-US" dirty="0"/>
              <a:t>　工数管理</a:t>
            </a:r>
            <a:endParaRPr lang="ja-JP" altLang="en-US" sz="1200" dirty="0"/>
          </a:p>
        </p:txBody>
      </p:sp>
      <p:sp>
        <p:nvSpPr>
          <p:cNvPr id="5" name="テキスト プレースホルダー 4"/>
          <p:cNvSpPr>
            <a:spLocks noGrp="1"/>
          </p:cNvSpPr>
          <p:nvPr>
            <p:ph type="body" sz="quarter" idx="17"/>
          </p:nvPr>
        </p:nvSpPr>
        <p:spPr/>
        <p:txBody>
          <a:bodyPr/>
          <a:lstStyle/>
          <a:p>
            <a:r>
              <a:rPr lang="ja-JP" altLang="en-US" dirty="0"/>
              <a:t>プロジェクト管理システムとの連携はもちろん、作業内訳を管理することでどのくらいの生産性が図られたかを確認するための情報として活用可能です</a:t>
            </a:r>
          </a:p>
        </p:txBody>
      </p:sp>
      <p:sp>
        <p:nvSpPr>
          <p:cNvPr id="6" name="タイトル 5"/>
          <p:cNvSpPr>
            <a:spLocks noGrp="1"/>
          </p:cNvSpPr>
          <p:nvPr>
            <p:ph type="title"/>
          </p:nvPr>
        </p:nvSpPr>
        <p:spPr/>
        <p:txBody>
          <a:bodyPr/>
          <a:lstStyle/>
          <a:p>
            <a:r>
              <a:rPr lang="ja-JP" altLang="en-US" dirty="0"/>
              <a:t>勤怠管理の特長</a:t>
            </a:r>
            <a:endParaRPr kumimoji="1" lang="ja-JP" altLang="en-US" dirty="0"/>
          </a:p>
        </p:txBody>
      </p:sp>
      <p:grpSp>
        <p:nvGrpSpPr>
          <p:cNvPr id="18" name="グループ化 17"/>
          <p:cNvGrpSpPr/>
          <p:nvPr/>
        </p:nvGrpSpPr>
        <p:grpSpPr>
          <a:xfrm>
            <a:off x="373859" y="1743658"/>
            <a:ext cx="4666193" cy="2792306"/>
            <a:chOff x="863588" y="1884638"/>
            <a:chExt cx="3958169" cy="2919360"/>
          </a:xfrm>
        </p:grpSpPr>
        <p:sp>
          <p:nvSpPr>
            <p:cNvPr id="19" name="object 31"/>
            <p:cNvSpPr/>
            <p:nvPr/>
          </p:nvSpPr>
          <p:spPr>
            <a:xfrm>
              <a:off x="863588" y="1884638"/>
              <a:ext cx="3454767" cy="2919360"/>
            </a:xfrm>
            <a:custGeom>
              <a:avLst/>
              <a:gdLst/>
              <a:ahLst/>
              <a:cxnLst/>
              <a:rect l="l" t="t" r="r" b="b"/>
              <a:pathLst>
                <a:path w="2171700" h="2635885">
                  <a:moveTo>
                    <a:pt x="2171573" y="2563876"/>
                  </a:moveTo>
                  <a:lnTo>
                    <a:pt x="2165892" y="2591831"/>
                  </a:lnTo>
                  <a:lnTo>
                    <a:pt x="2150424" y="2614723"/>
                  </a:lnTo>
                  <a:lnTo>
                    <a:pt x="2127531" y="2630191"/>
                  </a:lnTo>
                  <a:lnTo>
                    <a:pt x="2099576" y="2635872"/>
                  </a:lnTo>
                  <a:lnTo>
                    <a:pt x="71996" y="2635872"/>
                  </a:lnTo>
                  <a:lnTo>
                    <a:pt x="44041" y="2630191"/>
                  </a:lnTo>
                  <a:lnTo>
                    <a:pt x="21148" y="2614723"/>
                  </a:lnTo>
                  <a:lnTo>
                    <a:pt x="5680" y="2591831"/>
                  </a:lnTo>
                  <a:lnTo>
                    <a:pt x="0" y="2563876"/>
                  </a:lnTo>
                  <a:lnTo>
                    <a:pt x="0" y="71996"/>
                  </a:lnTo>
                  <a:lnTo>
                    <a:pt x="5680" y="44041"/>
                  </a:lnTo>
                  <a:lnTo>
                    <a:pt x="21148" y="21148"/>
                  </a:lnTo>
                  <a:lnTo>
                    <a:pt x="44041" y="5680"/>
                  </a:lnTo>
                  <a:lnTo>
                    <a:pt x="71996" y="0"/>
                  </a:lnTo>
                  <a:lnTo>
                    <a:pt x="2099576" y="0"/>
                  </a:lnTo>
                  <a:lnTo>
                    <a:pt x="2127531" y="5680"/>
                  </a:lnTo>
                  <a:lnTo>
                    <a:pt x="2150424" y="21148"/>
                  </a:lnTo>
                  <a:lnTo>
                    <a:pt x="2165892" y="44041"/>
                  </a:lnTo>
                  <a:lnTo>
                    <a:pt x="2171573" y="71996"/>
                  </a:lnTo>
                  <a:lnTo>
                    <a:pt x="2171573" y="2563876"/>
                  </a:lnTo>
                  <a:close/>
                </a:path>
              </a:pathLst>
            </a:custGeom>
            <a:ln/>
          </p:spPr>
          <p:style>
            <a:lnRef idx="2">
              <a:schemeClr val="accent2"/>
            </a:lnRef>
            <a:fillRef idx="1">
              <a:schemeClr val="lt1"/>
            </a:fillRef>
            <a:effectRef idx="0">
              <a:schemeClr val="accent2"/>
            </a:effectRef>
            <a:fontRef idx="minor">
              <a:schemeClr val="dk1"/>
            </a:fontRef>
          </p:style>
          <p:txBody>
            <a:bodyPr wrap="square" lIns="0" tIns="0" rIns="0" bIns="0" rtlCol="0"/>
            <a:lstStyle/>
            <a:p>
              <a:endParaRPr>
                <a:latin typeface="メイリオ" panose="020B0604030504040204" pitchFamily="50" charset="-128"/>
                <a:ea typeface="メイリオ" panose="020B0604030504040204" pitchFamily="50" charset="-128"/>
              </a:endParaRPr>
            </a:p>
          </p:txBody>
        </p:sp>
        <p:sp>
          <p:nvSpPr>
            <p:cNvPr id="20" name="object 11"/>
            <p:cNvSpPr/>
            <p:nvPr/>
          </p:nvSpPr>
          <p:spPr>
            <a:xfrm>
              <a:off x="863588" y="1884638"/>
              <a:ext cx="3454767" cy="558618"/>
            </a:xfrm>
            <a:custGeom>
              <a:avLst/>
              <a:gdLst/>
              <a:ahLst/>
              <a:cxnLst/>
              <a:rect l="l" t="t" r="r" b="b"/>
              <a:pathLst>
                <a:path w="2171700" h="590550">
                  <a:moveTo>
                    <a:pt x="2099576" y="0"/>
                  </a:moveTo>
                  <a:lnTo>
                    <a:pt x="71996" y="0"/>
                  </a:lnTo>
                  <a:lnTo>
                    <a:pt x="44041" y="5680"/>
                  </a:lnTo>
                  <a:lnTo>
                    <a:pt x="21148" y="21148"/>
                  </a:lnTo>
                  <a:lnTo>
                    <a:pt x="5680" y="44041"/>
                  </a:lnTo>
                  <a:lnTo>
                    <a:pt x="0" y="71996"/>
                  </a:lnTo>
                  <a:lnTo>
                    <a:pt x="0" y="590029"/>
                  </a:lnTo>
                  <a:lnTo>
                    <a:pt x="2171573" y="590029"/>
                  </a:lnTo>
                  <a:lnTo>
                    <a:pt x="2171573" y="71996"/>
                  </a:lnTo>
                  <a:lnTo>
                    <a:pt x="2165892" y="44041"/>
                  </a:lnTo>
                  <a:lnTo>
                    <a:pt x="2150424" y="21148"/>
                  </a:lnTo>
                  <a:lnTo>
                    <a:pt x="2127531" y="5680"/>
                  </a:lnTo>
                  <a:lnTo>
                    <a:pt x="2099576" y="0"/>
                  </a:lnTo>
                  <a:close/>
                </a:path>
              </a:pathLst>
            </a:custGeom>
            <a:solidFill>
              <a:schemeClr val="accent2"/>
            </a:solidFill>
            <a:ln>
              <a:noFill/>
            </a:ln>
          </p:spPr>
          <p:style>
            <a:lnRef idx="0">
              <a:scrgbClr r="0" g="0" b="0"/>
            </a:lnRef>
            <a:fillRef idx="0">
              <a:scrgbClr r="0" g="0" b="0"/>
            </a:fillRef>
            <a:effectRef idx="0">
              <a:scrgbClr r="0" g="0" b="0"/>
            </a:effectRef>
            <a:fontRef idx="minor">
              <a:schemeClr val="lt1"/>
            </a:fontRef>
          </p:style>
          <p:txBody>
            <a:bodyPr wrap="square" lIns="0" tIns="0" rIns="0" bIns="0" rtlCol="0"/>
            <a:lstStyle/>
            <a:p>
              <a:endParaRPr>
                <a:latin typeface="メイリオ" panose="020B0604030504040204" pitchFamily="50" charset="-128"/>
                <a:ea typeface="メイリオ" panose="020B0604030504040204" pitchFamily="50" charset="-128"/>
              </a:endParaRPr>
            </a:p>
          </p:txBody>
        </p:sp>
        <p:sp>
          <p:nvSpPr>
            <p:cNvPr id="21" name="object 6"/>
            <p:cNvSpPr txBox="1"/>
            <p:nvPr/>
          </p:nvSpPr>
          <p:spPr>
            <a:xfrm>
              <a:off x="1292607" y="2096639"/>
              <a:ext cx="3529150" cy="188556"/>
            </a:xfrm>
            <a:prstGeom prst="rect">
              <a:avLst/>
            </a:prstGeom>
          </p:spPr>
          <p:txBody>
            <a:bodyPr vert="horz" wrap="square" lIns="0" tIns="12700" rIns="0" bIns="0" rtlCol="0">
              <a:spAutoFit/>
            </a:bodyPr>
            <a:lstStyle/>
            <a:p>
              <a:pPr marL="12700" algn="ctr">
                <a:lnSpc>
                  <a:spcPct val="100000"/>
                </a:lnSpc>
                <a:spcBef>
                  <a:spcPts val="100"/>
                </a:spcBef>
              </a:pPr>
              <a:r>
                <a:rPr lang="ja-JP" altLang="en-US" sz="1050" b="1" dirty="0">
                  <a:solidFill>
                    <a:schemeClr val="bg1"/>
                  </a:solidFill>
                  <a:latin typeface="メイリオ" panose="020B0604030504040204" pitchFamily="50" charset="-128"/>
                  <a:ea typeface="メイリオ" panose="020B0604030504040204" pitchFamily="50" charset="-128"/>
                  <a:cs typeface="Leelawadee UI"/>
                </a:rPr>
                <a:t>日々の勤怠と併せて稼働実績を登録可能</a:t>
              </a:r>
              <a:endParaRPr lang="en-US" altLang="ja-JP" sz="1050" b="1" dirty="0">
                <a:solidFill>
                  <a:schemeClr val="bg1"/>
                </a:solidFill>
                <a:latin typeface="メイリオ" panose="020B0604030504040204" pitchFamily="50" charset="-128"/>
                <a:ea typeface="メイリオ" panose="020B0604030504040204" pitchFamily="50" charset="-128"/>
                <a:cs typeface="Leelawadee UI"/>
              </a:endParaRPr>
            </a:p>
          </p:txBody>
        </p:sp>
        <p:sp>
          <p:nvSpPr>
            <p:cNvPr id="22" name="テキスト ボックス 21"/>
            <p:cNvSpPr txBox="1"/>
            <p:nvPr/>
          </p:nvSpPr>
          <p:spPr>
            <a:xfrm>
              <a:off x="1004140" y="1987050"/>
              <a:ext cx="1279850" cy="386137"/>
            </a:xfrm>
            <a:prstGeom prst="rect">
              <a:avLst/>
            </a:prstGeom>
            <a:noFill/>
          </p:spPr>
          <p:txBody>
            <a:bodyPr wrap="square" rtlCol="0">
              <a:spAutoFit/>
            </a:bodyPr>
            <a:lstStyle/>
            <a:p>
              <a:r>
                <a:rPr lang="ja-JP" altLang="en-US" b="1" dirty="0">
                  <a:solidFill>
                    <a:schemeClr val="bg1"/>
                  </a:solidFill>
                </a:rPr>
                <a:t>工数入力</a:t>
              </a:r>
              <a:endParaRPr kumimoji="1" lang="ja-JP" altLang="en-US" b="1" dirty="0">
                <a:solidFill>
                  <a:schemeClr val="bg1"/>
                </a:solidFill>
              </a:endParaRPr>
            </a:p>
          </p:txBody>
        </p:sp>
      </p:grpSp>
      <p:grpSp>
        <p:nvGrpSpPr>
          <p:cNvPr id="23" name="グループ化 22"/>
          <p:cNvGrpSpPr/>
          <p:nvPr/>
        </p:nvGrpSpPr>
        <p:grpSpPr>
          <a:xfrm>
            <a:off x="4535997" y="1743658"/>
            <a:ext cx="4730955" cy="2792306"/>
            <a:chOff x="863588" y="1884638"/>
            <a:chExt cx="3878627" cy="2919360"/>
          </a:xfrm>
        </p:grpSpPr>
        <p:sp>
          <p:nvSpPr>
            <p:cNvPr id="24" name="object 31"/>
            <p:cNvSpPr/>
            <p:nvPr/>
          </p:nvSpPr>
          <p:spPr>
            <a:xfrm>
              <a:off x="863588" y="1884638"/>
              <a:ext cx="3454767" cy="2919360"/>
            </a:xfrm>
            <a:custGeom>
              <a:avLst/>
              <a:gdLst/>
              <a:ahLst/>
              <a:cxnLst/>
              <a:rect l="l" t="t" r="r" b="b"/>
              <a:pathLst>
                <a:path w="2171700" h="2635885">
                  <a:moveTo>
                    <a:pt x="2171573" y="2563876"/>
                  </a:moveTo>
                  <a:lnTo>
                    <a:pt x="2165892" y="2591831"/>
                  </a:lnTo>
                  <a:lnTo>
                    <a:pt x="2150424" y="2614723"/>
                  </a:lnTo>
                  <a:lnTo>
                    <a:pt x="2127531" y="2630191"/>
                  </a:lnTo>
                  <a:lnTo>
                    <a:pt x="2099576" y="2635872"/>
                  </a:lnTo>
                  <a:lnTo>
                    <a:pt x="71996" y="2635872"/>
                  </a:lnTo>
                  <a:lnTo>
                    <a:pt x="44041" y="2630191"/>
                  </a:lnTo>
                  <a:lnTo>
                    <a:pt x="21148" y="2614723"/>
                  </a:lnTo>
                  <a:lnTo>
                    <a:pt x="5680" y="2591831"/>
                  </a:lnTo>
                  <a:lnTo>
                    <a:pt x="0" y="2563876"/>
                  </a:lnTo>
                  <a:lnTo>
                    <a:pt x="0" y="71996"/>
                  </a:lnTo>
                  <a:lnTo>
                    <a:pt x="5680" y="44041"/>
                  </a:lnTo>
                  <a:lnTo>
                    <a:pt x="21148" y="21148"/>
                  </a:lnTo>
                  <a:lnTo>
                    <a:pt x="44041" y="5680"/>
                  </a:lnTo>
                  <a:lnTo>
                    <a:pt x="71996" y="0"/>
                  </a:lnTo>
                  <a:lnTo>
                    <a:pt x="2099576" y="0"/>
                  </a:lnTo>
                  <a:lnTo>
                    <a:pt x="2127531" y="5680"/>
                  </a:lnTo>
                  <a:lnTo>
                    <a:pt x="2150424" y="21148"/>
                  </a:lnTo>
                  <a:lnTo>
                    <a:pt x="2165892" y="44041"/>
                  </a:lnTo>
                  <a:lnTo>
                    <a:pt x="2171573" y="71996"/>
                  </a:lnTo>
                  <a:lnTo>
                    <a:pt x="2171573" y="2563876"/>
                  </a:lnTo>
                  <a:close/>
                </a:path>
              </a:pathLst>
            </a:custGeom>
            <a:ln/>
          </p:spPr>
          <p:style>
            <a:lnRef idx="2">
              <a:schemeClr val="accent2"/>
            </a:lnRef>
            <a:fillRef idx="1">
              <a:schemeClr val="lt1"/>
            </a:fillRef>
            <a:effectRef idx="0">
              <a:schemeClr val="accent2"/>
            </a:effectRef>
            <a:fontRef idx="minor">
              <a:schemeClr val="dk1"/>
            </a:fontRef>
          </p:style>
          <p:txBody>
            <a:bodyPr wrap="square" lIns="0" tIns="0" rIns="0" bIns="0" rtlCol="0"/>
            <a:lstStyle/>
            <a:p>
              <a:endParaRPr>
                <a:latin typeface="メイリオ" panose="020B0604030504040204" pitchFamily="50" charset="-128"/>
                <a:ea typeface="メイリオ" panose="020B0604030504040204" pitchFamily="50" charset="-128"/>
              </a:endParaRPr>
            </a:p>
          </p:txBody>
        </p:sp>
        <p:sp>
          <p:nvSpPr>
            <p:cNvPr id="25" name="object 11"/>
            <p:cNvSpPr/>
            <p:nvPr/>
          </p:nvSpPr>
          <p:spPr>
            <a:xfrm>
              <a:off x="863588" y="1884638"/>
              <a:ext cx="3454767" cy="558618"/>
            </a:xfrm>
            <a:custGeom>
              <a:avLst/>
              <a:gdLst/>
              <a:ahLst/>
              <a:cxnLst/>
              <a:rect l="l" t="t" r="r" b="b"/>
              <a:pathLst>
                <a:path w="2171700" h="590550">
                  <a:moveTo>
                    <a:pt x="2099576" y="0"/>
                  </a:moveTo>
                  <a:lnTo>
                    <a:pt x="71996" y="0"/>
                  </a:lnTo>
                  <a:lnTo>
                    <a:pt x="44041" y="5680"/>
                  </a:lnTo>
                  <a:lnTo>
                    <a:pt x="21148" y="21148"/>
                  </a:lnTo>
                  <a:lnTo>
                    <a:pt x="5680" y="44041"/>
                  </a:lnTo>
                  <a:lnTo>
                    <a:pt x="0" y="71996"/>
                  </a:lnTo>
                  <a:lnTo>
                    <a:pt x="0" y="590029"/>
                  </a:lnTo>
                  <a:lnTo>
                    <a:pt x="2171573" y="590029"/>
                  </a:lnTo>
                  <a:lnTo>
                    <a:pt x="2171573" y="71996"/>
                  </a:lnTo>
                  <a:lnTo>
                    <a:pt x="2165892" y="44041"/>
                  </a:lnTo>
                  <a:lnTo>
                    <a:pt x="2150424" y="21148"/>
                  </a:lnTo>
                  <a:lnTo>
                    <a:pt x="2127531" y="5680"/>
                  </a:lnTo>
                  <a:lnTo>
                    <a:pt x="2099576" y="0"/>
                  </a:lnTo>
                  <a:close/>
                </a:path>
              </a:pathLst>
            </a:custGeom>
            <a:solidFill>
              <a:schemeClr val="accent2"/>
            </a:solidFill>
            <a:ln>
              <a:noFill/>
            </a:ln>
          </p:spPr>
          <p:style>
            <a:lnRef idx="0">
              <a:scrgbClr r="0" g="0" b="0"/>
            </a:lnRef>
            <a:fillRef idx="0">
              <a:scrgbClr r="0" g="0" b="0"/>
            </a:fillRef>
            <a:effectRef idx="0">
              <a:scrgbClr r="0" g="0" b="0"/>
            </a:effectRef>
            <a:fontRef idx="minor">
              <a:schemeClr val="lt1"/>
            </a:fontRef>
          </p:style>
          <p:txBody>
            <a:bodyPr wrap="square" lIns="0" tIns="0" rIns="0" bIns="0" rtlCol="0"/>
            <a:lstStyle/>
            <a:p>
              <a:endParaRPr>
                <a:latin typeface="メイリオ" panose="020B0604030504040204" pitchFamily="50" charset="-128"/>
                <a:ea typeface="メイリオ" panose="020B0604030504040204" pitchFamily="50" charset="-128"/>
              </a:endParaRPr>
            </a:p>
          </p:txBody>
        </p:sp>
        <p:sp>
          <p:nvSpPr>
            <p:cNvPr id="26" name="object 6"/>
            <p:cNvSpPr txBox="1"/>
            <p:nvPr/>
          </p:nvSpPr>
          <p:spPr>
            <a:xfrm>
              <a:off x="1213065" y="2009303"/>
              <a:ext cx="3529150" cy="364685"/>
            </a:xfrm>
            <a:prstGeom prst="rect">
              <a:avLst/>
            </a:prstGeom>
          </p:spPr>
          <p:txBody>
            <a:bodyPr vert="horz" wrap="square" lIns="0" tIns="12700" rIns="0" bIns="0" rtlCol="0">
              <a:spAutoFit/>
            </a:bodyPr>
            <a:lstStyle/>
            <a:p>
              <a:pPr marL="12700" algn="ctr">
                <a:lnSpc>
                  <a:spcPct val="100000"/>
                </a:lnSpc>
                <a:spcBef>
                  <a:spcPts val="100"/>
                </a:spcBef>
              </a:pPr>
              <a:r>
                <a:rPr lang="ja-JP" altLang="en-US" sz="1050" b="1" dirty="0">
                  <a:solidFill>
                    <a:schemeClr val="bg1"/>
                  </a:solidFill>
                  <a:latin typeface="メイリオ" panose="020B0604030504040204" pitchFamily="50" charset="-128"/>
                  <a:ea typeface="メイリオ" panose="020B0604030504040204" pitchFamily="50" charset="-128"/>
                  <a:cs typeface="Leelawadee UI"/>
                </a:rPr>
                <a:t>稼働実績を様々な角度で集計可能</a:t>
              </a:r>
              <a:endParaRPr lang="en-US" altLang="ja-JP" sz="1050" b="1" dirty="0">
                <a:solidFill>
                  <a:schemeClr val="bg1"/>
                </a:solidFill>
                <a:latin typeface="メイリオ" panose="020B0604030504040204" pitchFamily="50" charset="-128"/>
                <a:ea typeface="メイリオ" panose="020B0604030504040204" pitchFamily="50" charset="-128"/>
                <a:cs typeface="Leelawadee UI"/>
              </a:endParaRPr>
            </a:p>
            <a:p>
              <a:pPr marL="12700" algn="ctr">
                <a:lnSpc>
                  <a:spcPct val="100000"/>
                </a:lnSpc>
                <a:spcBef>
                  <a:spcPts val="100"/>
                </a:spcBef>
              </a:pPr>
              <a:r>
                <a:rPr lang="ja-JP" altLang="en-US" sz="1050" b="1" dirty="0">
                  <a:solidFill>
                    <a:schemeClr val="bg1"/>
                  </a:solidFill>
                  <a:latin typeface="メイリオ" panose="020B0604030504040204" pitchFamily="50" charset="-128"/>
                  <a:ea typeface="メイリオ" panose="020B0604030504040204" pitchFamily="50" charset="-128"/>
                  <a:cs typeface="Leelawadee UI"/>
                </a:rPr>
                <a:t>生産性を図り、効果を促進</a:t>
              </a:r>
              <a:endParaRPr lang="en-US" altLang="ja-JP" sz="1050" b="1" dirty="0">
                <a:solidFill>
                  <a:schemeClr val="bg1"/>
                </a:solidFill>
                <a:latin typeface="メイリオ" panose="020B0604030504040204" pitchFamily="50" charset="-128"/>
                <a:ea typeface="メイリオ" panose="020B0604030504040204" pitchFamily="50" charset="-128"/>
                <a:cs typeface="Leelawadee UI"/>
              </a:endParaRPr>
            </a:p>
          </p:txBody>
        </p:sp>
        <p:sp>
          <p:nvSpPr>
            <p:cNvPr id="27" name="テキスト ボックス 26"/>
            <p:cNvSpPr txBox="1"/>
            <p:nvPr/>
          </p:nvSpPr>
          <p:spPr>
            <a:xfrm>
              <a:off x="1001724" y="1991270"/>
              <a:ext cx="974078" cy="399294"/>
            </a:xfrm>
            <a:prstGeom prst="rect">
              <a:avLst/>
            </a:prstGeom>
            <a:noFill/>
          </p:spPr>
          <p:txBody>
            <a:bodyPr wrap="square" rtlCol="0">
              <a:spAutoFit/>
            </a:bodyPr>
            <a:lstStyle/>
            <a:p>
              <a:r>
                <a:rPr kumimoji="1" lang="ja-JP" altLang="en-US" b="1" dirty="0">
                  <a:solidFill>
                    <a:schemeClr val="bg1"/>
                  </a:solidFill>
                </a:rPr>
                <a:t>工数集計</a:t>
              </a:r>
            </a:p>
          </p:txBody>
        </p:sp>
      </p:grpSp>
      <p:sp>
        <p:nvSpPr>
          <p:cNvPr id="30" name="角丸四角形 29"/>
          <p:cNvSpPr/>
          <p:nvPr/>
        </p:nvSpPr>
        <p:spPr>
          <a:xfrm>
            <a:off x="2795260" y="2329556"/>
            <a:ext cx="1597210" cy="2078398"/>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p>
        </p:txBody>
      </p:sp>
      <p:sp>
        <p:nvSpPr>
          <p:cNvPr id="31" name="テキスト ボックス 30"/>
          <p:cNvSpPr txBox="1"/>
          <p:nvPr/>
        </p:nvSpPr>
        <p:spPr>
          <a:xfrm>
            <a:off x="2715188" y="2596913"/>
            <a:ext cx="1764220" cy="1477328"/>
          </a:xfrm>
          <a:prstGeom prst="rect">
            <a:avLst/>
          </a:prstGeom>
          <a:noFill/>
        </p:spPr>
        <p:txBody>
          <a:bodyPr wrap="square" rtlCol="0">
            <a:spAutoFit/>
          </a:bodyPr>
          <a:lstStyle/>
          <a:p>
            <a:pPr algn="ctr"/>
            <a:r>
              <a:rPr kumimoji="1" lang="ja-JP" altLang="en-US" sz="900" b="1" dirty="0">
                <a:solidFill>
                  <a:srgbClr val="EE7B48"/>
                </a:solidFill>
              </a:rPr>
              <a:t>充実な入力補助機能</a:t>
            </a:r>
            <a:endParaRPr kumimoji="1" lang="en-US" altLang="ja-JP" sz="900" b="1" dirty="0">
              <a:solidFill>
                <a:srgbClr val="EE7B48"/>
              </a:solidFill>
            </a:endParaRPr>
          </a:p>
          <a:p>
            <a:pPr algn="ctr"/>
            <a:endParaRPr kumimoji="1" lang="en-US" altLang="ja-JP" sz="900" dirty="0"/>
          </a:p>
          <a:p>
            <a:r>
              <a:rPr lang="ja-JP" altLang="en-US" sz="900" dirty="0"/>
              <a:t>・アサイン</a:t>
            </a:r>
            <a:r>
              <a:rPr lang="en-US" altLang="ja-JP" sz="900" dirty="0"/>
              <a:t>PJ</a:t>
            </a:r>
            <a:r>
              <a:rPr lang="ja-JP" altLang="en-US" sz="900" dirty="0"/>
              <a:t>の入力が楽</a:t>
            </a:r>
            <a:endParaRPr lang="en-US" altLang="ja-JP" sz="900" dirty="0"/>
          </a:p>
          <a:p>
            <a:r>
              <a:rPr lang="ja-JP" altLang="en-US" sz="900" dirty="0"/>
              <a:t>（デフォルト表示</a:t>
            </a:r>
            <a:r>
              <a:rPr lang="en-US" altLang="ja-JP" sz="900" dirty="0"/>
              <a:t>/</a:t>
            </a:r>
            <a:r>
              <a:rPr lang="ja-JP" altLang="en-US" sz="900" dirty="0"/>
              <a:t>簡易入力）</a:t>
            </a:r>
            <a:endParaRPr lang="en-US" altLang="ja-JP" sz="900" dirty="0"/>
          </a:p>
          <a:p>
            <a:r>
              <a:rPr kumimoji="1" lang="ja-JP" altLang="en-US" sz="900" dirty="0"/>
              <a:t>・予定作成時に使用</a:t>
            </a:r>
            <a:r>
              <a:rPr kumimoji="1" lang="en-US" altLang="ja-JP" sz="900" dirty="0"/>
              <a:t>PJ</a:t>
            </a:r>
            <a:r>
              <a:rPr kumimoji="1" lang="ja-JP" altLang="en-US" sz="900" dirty="0"/>
              <a:t>を</a:t>
            </a:r>
            <a:endParaRPr kumimoji="1" lang="en-US" altLang="ja-JP" sz="900" dirty="0"/>
          </a:p>
          <a:p>
            <a:r>
              <a:rPr lang="ja-JP" altLang="en-US" sz="900" dirty="0"/>
              <a:t>　</a:t>
            </a:r>
            <a:r>
              <a:rPr kumimoji="1" lang="ja-JP" altLang="en-US" sz="900" dirty="0"/>
              <a:t>事前登録可能</a:t>
            </a:r>
            <a:endParaRPr kumimoji="1" lang="en-US" altLang="ja-JP" sz="900" dirty="0"/>
          </a:p>
          <a:p>
            <a:r>
              <a:rPr lang="ja-JP" altLang="en-US" sz="900" dirty="0"/>
              <a:t>・前日の</a:t>
            </a:r>
            <a:r>
              <a:rPr lang="en-US" altLang="ja-JP" sz="900" dirty="0"/>
              <a:t>PJ</a:t>
            </a:r>
            <a:r>
              <a:rPr lang="ja-JP" altLang="en-US" sz="900" dirty="0"/>
              <a:t>コードを</a:t>
            </a:r>
            <a:endParaRPr lang="en-US" altLang="ja-JP" sz="900" dirty="0"/>
          </a:p>
          <a:p>
            <a:r>
              <a:rPr lang="ja-JP" altLang="en-US" sz="900" dirty="0"/>
              <a:t>　コピー可能</a:t>
            </a:r>
            <a:endParaRPr lang="en-US" altLang="ja-JP" sz="900" dirty="0"/>
          </a:p>
          <a:p>
            <a:r>
              <a:rPr kumimoji="1" lang="ja-JP" altLang="en-US" sz="900" dirty="0"/>
              <a:t>・時間登録を行う</a:t>
            </a:r>
            <a:r>
              <a:rPr lang="ja-JP" altLang="en-US" sz="900" dirty="0"/>
              <a:t>と自動的に</a:t>
            </a:r>
            <a:endParaRPr lang="en-US" altLang="ja-JP" sz="900" dirty="0"/>
          </a:p>
          <a:p>
            <a:r>
              <a:rPr lang="ja-JP" altLang="en-US" sz="900" dirty="0"/>
              <a:t>　他</a:t>
            </a:r>
            <a:r>
              <a:rPr lang="en-US" altLang="ja-JP" sz="900" dirty="0"/>
              <a:t>PJ</a:t>
            </a:r>
            <a:r>
              <a:rPr lang="ja-JP" altLang="en-US" sz="900" dirty="0" err="1"/>
              <a:t>に残</a:t>
            </a:r>
            <a:r>
              <a:rPr lang="ja-JP" altLang="en-US" sz="900" dirty="0"/>
              <a:t>時間を割振</a:t>
            </a:r>
            <a:endParaRPr kumimoji="1" lang="ja-JP" altLang="en-US" sz="900" dirty="0"/>
          </a:p>
        </p:txBody>
      </p:sp>
      <p:sp>
        <p:nvSpPr>
          <p:cNvPr id="32" name="角丸四角形 31"/>
          <p:cNvSpPr/>
          <p:nvPr/>
        </p:nvSpPr>
        <p:spPr>
          <a:xfrm>
            <a:off x="7032995" y="2338010"/>
            <a:ext cx="1597210" cy="2078398"/>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p>
        </p:txBody>
      </p:sp>
      <p:sp>
        <p:nvSpPr>
          <p:cNvPr id="33" name="テキスト ボックス 32"/>
          <p:cNvSpPr txBox="1"/>
          <p:nvPr/>
        </p:nvSpPr>
        <p:spPr>
          <a:xfrm>
            <a:off x="6976707" y="2855108"/>
            <a:ext cx="1764220" cy="1061829"/>
          </a:xfrm>
          <a:prstGeom prst="rect">
            <a:avLst/>
          </a:prstGeom>
          <a:noFill/>
        </p:spPr>
        <p:txBody>
          <a:bodyPr wrap="square" rtlCol="0">
            <a:spAutoFit/>
          </a:bodyPr>
          <a:lstStyle/>
          <a:p>
            <a:pPr algn="ctr"/>
            <a:r>
              <a:rPr kumimoji="1" lang="ja-JP" altLang="en-US" sz="900" b="1" dirty="0">
                <a:solidFill>
                  <a:srgbClr val="EE7B48"/>
                </a:solidFill>
              </a:rPr>
              <a:t>対象データを絞り込んだ上で</a:t>
            </a:r>
            <a:endParaRPr kumimoji="1" lang="en-US" altLang="ja-JP" sz="900" b="1" dirty="0">
              <a:solidFill>
                <a:srgbClr val="EE7B48"/>
              </a:solidFill>
            </a:endParaRPr>
          </a:p>
          <a:p>
            <a:pPr algn="ctr"/>
            <a:r>
              <a:rPr lang="ja-JP" altLang="en-US" sz="900" b="1" dirty="0">
                <a:solidFill>
                  <a:srgbClr val="EE7B48"/>
                </a:solidFill>
              </a:rPr>
              <a:t>様々な集計データが</a:t>
            </a:r>
            <a:r>
              <a:rPr kumimoji="1" lang="ja-JP" altLang="en-US" sz="900" b="1" dirty="0">
                <a:solidFill>
                  <a:srgbClr val="EE7B48"/>
                </a:solidFill>
              </a:rPr>
              <a:t>作成可能</a:t>
            </a:r>
            <a:endParaRPr kumimoji="1" lang="en-US" altLang="ja-JP" sz="900" b="1" dirty="0">
              <a:solidFill>
                <a:srgbClr val="EE7B48"/>
              </a:solidFill>
            </a:endParaRPr>
          </a:p>
          <a:p>
            <a:pPr algn="ctr"/>
            <a:endParaRPr lang="en-US" altLang="ja-JP" sz="900" dirty="0"/>
          </a:p>
          <a:p>
            <a:r>
              <a:rPr kumimoji="1" lang="ja-JP" altLang="en-US" sz="900" dirty="0"/>
              <a:t>・作業別社員別時間</a:t>
            </a:r>
            <a:endParaRPr kumimoji="1" lang="en-US" altLang="ja-JP" sz="900" dirty="0"/>
          </a:p>
          <a:p>
            <a:r>
              <a:rPr lang="ja-JP" altLang="en-US" sz="900" dirty="0"/>
              <a:t>　（総計、月推移、週推移）</a:t>
            </a:r>
            <a:endParaRPr lang="en-US" altLang="ja-JP" sz="900" dirty="0"/>
          </a:p>
          <a:p>
            <a:r>
              <a:rPr kumimoji="1" lang="ja-JP" altLang="en-US" sz="900" dirty="0"/>
              <a:t>・社員別作業別時間</a:t>
            </a:r>
            <a:endParaRPr kumimoji="1" lang="en-US" altLang="ja-JP" sz="900" dirty="0"/>
          </a:p>
          <a:p>
            <a:r>
              <a:rPr lang="ja-JP" altLang="en-US" sz="900" dirty="0"/>
              <a:t>　（総計）　他</a:t>
            </a:r>
            <a:endParaRPr kumimoji="1" lang="en-US" altLang="ja-JP" sz="900" dirty="0"/>
          </a:p>
        </p:txBody>
      </p:sp>
      <p:pic>
        <p:nvPicPr>
          <p:cNvPr id="7" name="図 6"/>
          <p:cNvPicPr>
            <a:picLocks noChangeAspect="1"/>
          </p:cNvPicPr>
          <p:nvPr/>
        </p:nvPicPr>
        <p:blipFill rotWithShape="1">
          <a:blip r:embed="rId3"/>
          <a:srcRect t="1267" b="10104"/>
          <a:stretch/>
        </p:blipFill>
        <p:spPr>
          <a:xfrm>
            <a:off x="4650918" y="2384533"/>
            <a:ext cx="2292683" cy="2039206"/>
          </a:xfrm>
          <a:prstGeom prst="rect">
            <a:avLst/>
          </a:prstGeom>
          <a:ln>
            <a:solidFill>
              <a:schemeClr val="bg1">
                <a:lumMod val="65000"/>
              </a:schemeClr>
            </a:solidFill>
          </a:ln>
        </p:spPr>
      </p:pic>
      <p:pic>
        <p:nvPicPr>
          <p:cNvPr id="34" name="図 33"/>
          <p:cNvPicPr>
            <a:picLocks noChangeAspect="1"/>
          </p:cNvPicPr>
          <p:nvPr/>
        </p:nvPicPr>
        <p:blipFill rotWithShape="1">
          <a:blip r:embed="rId4"/>
          <a:srcRect l="1" t="1341" r="11023" b="30395"/>
          <a:stretch/>
        </p:blipFill>
        <p:spPr>
          <a:xfrm>
            <a:off x="431541" y="2398189"/>
            <a:ext cx="2304256" cy="1959137"/>
          </a:xfrm>
          <a:prstGeom prst="rect">
            <a:avLst/>
          </a:prstGeom>
          <a:ln>
            <a:solidFill>
              <a:schemeClr val="bg1">
                <a:lumMod val="65000"/>
              </a:schemeClr>
            </a:solidFill>
          </a:ln>
        </p:spPr>
      </p:pic>
    </p:spTree>
    <p:extLst>
      <p:ext uri="{BB962C8B-B14F-4D97-AF65-F5344CB8AC3E}">
        <p14:creationId xmlns:p14="http://schemas.microsoft.com/office/powerpoint/2010/main" val="223955828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0"/>
          </p:nvPr>
        </p:nvSpPr>
        <p:spPr/>
        <p:txBody>
          <a:bodyPr/>
          <a:lstStyle/>
          <a:p>
            <a:fld id="{78AE49ED-73EF-499C-8307-28EB0E7CF529}" type="slidenum">
              <a:rPr lang="ja-JP" altLang="en-US" smtClean="0"/>
              <a:pPr/>
              <a:t>12</a:t>
            </a:fld>
            <a:endParaRPr lang="ja-JP" altLang="en-US" dirty="0"/>
          </a:p>
        </p:txBody>
      </p:sp>
      <p:sp>
        <p:nvSpPr>
          <p:cNvPr id="2" name="フッター プレースホルダー 1"/>
          <p:cNvSpPr>
            <a:spLocks noGrp="1"/>
          </p:cNvSpPr>
          <p:nvPr>
            <p:ph type="ftr" sz="quarter" idx="3"/>
          </p:nvPr>
        </p:nvSpPr>
        <p:spPr/>
        <p:txBody>
          <a:bodyPr/>
          <a:lstStyle/>
          <a:p>
            <a:r>
              <a:rPr lang="en-US" altLang="ja-JP" dirty="0"/>
              <a:t>©Canon IT Solutions Inc.  All rights reserved.</a:t>
            </a:r>
            <a:endParaRPr lang="ja-JP" altLang="en-US" dirty="0"/>
          </a:p>
        </p:txBody>
      </p:sp>
      <p:sp>
        <p:nvSpPr>
          <p:cNvPr id="5" name="タイトル 4"/>
          <p:cNvSpPr>
            <a:spLocks noGrp="1"/>
          </p:cNvSpPr>
          <p:nvPr>
            <p:ph type="title"/>
          </p:nvPr>
        </p:nvSpPr>
        <p:spPr/>
        <p:txBody>
          <a:bodyPr/>
          <a:lstStyle/>
          <a:p>
            <a:r>
              <a:rPr lang="en-US" altLang="ja-JP" sz="3200" b="0" dirty="0">
                <a:solidFill>
                  <a:schemeClr val="accent1"/>
                </a:solidFill>
              </a:rPr>
              <a:t>03</a:t>
            </a:r>
            <a:br>
              <a:rPr lang="en-US" altLang="ja-JP" dirty="0"/>
            </a:br>
            <a:r>
              <a:rPr lang="ja-JP" altLang="en-US" dirty="0"/>
              <a:t>機能詳細</a:t>
            </a:r>
            <a:endParaRPr kumimoji="1" lang="ja-JP" altLang="en-US" dirty="0"/>
          </a:p>
        </p:txBody>
      </p:sp>
    </p:spTree>
    <p:extLst>
      <p:ext uri="{BB962C8B-B14F-4D97-AF65-F5344CB8AC3E}">
        <p14:creationId xmlns:p14="http://schemas.microsoft.com/office/powerpoint/2010/main" val="30514488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フッター プレースホルダー 3"/>
          <p:cNvSpPr>
            <a:spLocks noGrp="1"/>
          </p:cNvSpPr>
          <p:nvPr>
            <p:ph type="ftr" sz="quarter" idx="3"/>
          </p:nvPr>
        </p:nvSpPr>
        <p:spPr/>
        <p:txBody>
          <a:bodyPr/>
          <a:lstStyle/>
          <a:p>
            <a:r>
              <a:rPr lang="en-US" altLang="ja-JP" dirty="0"/>
              <a:t>©Canon IT Solutions Inc.  All rights reserved.</a:t>
            </a:r>
            <a:endParaRPr lang="ja-JP" altLang="en-US" dirty="0"/>
          </a:p>
        </p:txBody>
      </p:sp>
      <p:sp>
        <p:nvSpPr>
          <p:cNvPr id="6" name="テキスト プレースホルダー 5"/>
          <p:cNvSpPr>
            <a:spLocks noGrp="1"/>
          </p:cNvSpPr>
          <p:nvPr>
            <p:ph type="body" sz="quarter" idx="16"/>
          </p:nvPr>
        </p:nvSpPr>
        <p:spPr/>
        <p:txBody>
          <a:bodyPr/>
          <a:lstStyle/>
          <a:p>
            <a:r>
              <a:rPr kumimoji="1" lang="ja-JP" altLang="en-US" dirty="0"/>
              <a:t>業務機能配置</a:t>
            </a:r>
          </a:p>
        </p:txBody>
      </p:sp>
      <p:sp>
        <p:nvSpPr>
          <p:cNvPr id="7" name="テキスト プレースホルダー 6"/>
          <p:cNvSpPr>
            <a:spLocks noGrp="1"/>
          </p:cNvSpPr>
          <p:nvPr>
            <p:ph type="body" sz="quarter" idx="17"/>
          </p:nvPr>
        </p:nvSpPr>
        <p:spPr/>
        <p:txBody>
          <a:bodyPr/>
          <a:lstStyle/>
          <a:p>
            <a:r>
              <a:rPr lang="ja-JP" altLang="en-US" dirty="0"/>
              <a:t>勤怠管理の各機能群は下記イメージにて配置されています　　　　　　　　　　　　　　　それぞれの立場で権限に応じて必要な範囲をご利用いただくことが可能です</a:t>
            </a:r>
          </a:p>
        </p:txBody>
      </p:sp>
      <p:sp>
        <p:nvSpPr>
          <p:cNvPr id="5" name="タイトル 4"/>
          <p:cNvSpPr>
            <a:spLocks noGrp="1"/>
          </p:cNvSpPr>
          <p:nvPr>
            <p:ph type="title"/>
          </p:nvPr>
        </p:nvSpPr>
        <p:spPr/>
        <p:txBody>
          <a:bodyPr/>
          <a:lstStyle/>
          <a:p>
            <a:r>
              <a:rPr kumimoji="1" lang="ja-JP" altLang="en-US" dirty="0"/>
              <a:t>勤怠管理</a:t>
            </a:r>
          </a:p>
        </p:txBody>
      </p:sp>
      <p:graphicFrame>
        <p:nvGraphicFramePr>
          <p:cNvPr id="8" name="表 7"/>
          <p:cNvGraphicFramePr>
            <a:graphicFrameLocks noGrp="1"/>
          </p:cNvGraphicFramePr>
          <p:nvPr>
            <p:extLst>
              <p:ext uri="{D42A27DB-BD31-4B8C-83A1-F6EECF244321}">
                <p14:modId xmlns:p14="http://schemas.microsoft.com/office/powerpoint/2010/main" val="986842187"/>
              </p:ext>
            </p:extLst>
          </p:nvPr>
        </p:nvGraphicFramePr>
        <p:xfrm>
          <a:off x="531850" y="1856086"/>
          <a:ext cx="8064896" cy="2925253"/>
        </p:xfrm>
        <a:graphic>
          <a:graphicData uri="http://schemas.openxmlformats.org/drawingml/2006/table">
            <a:tbl>
              <a:tblPr firstRow="1" bandRow="1">
                <a:tableStyleId>{2D5ABB26-0587-4C30-8999-92F81FD0307C}</a:tableStyleId>
              </a:tblPr>
              <a:tblGrid>
                <a:gridCol w="8064896">
                  <a:extLst>
                    <a:ext uri="{9D8B030D-6E8A-4147-A177-3AD203B41FA5}">
                      <a16:colId xmlns:a16="http://schemas.microsoft.com/office/drawing/2014/main" val="1193966953"/>
                    </a:ext>
                  </a:extLst>
                </a:gridCol>
              </a:tblGrid>
              <a:tr h="1240409">
                <a:tc>
                  <a:txBody>
                    <a:bodyPr/>
                    <a:lstStyle/>
                    <a:p>
                      <a:endParaRPr kumimoji="1" lang="ja-JP"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10076062"/>
                  </a:ext>
                </a:extLst>
              </a:tr>
              <a:tr h="842422">
                <a:tc>
                  <a:txBody>
                    <a:bodyPr/>
                    <a:lstStyle/>
                    <a:p>
                      <a:endParaRPr kumimoji="1" lang="ja-JP"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730801368"/>
                  </a:ext>
                </a:extLst>
              </a:tr>
              <a:tr h="842422">
                <a:tc>
                  <a:txBody>
                    <a:bodyPr/>
                    <a:lstStyle/>
                    <a:p>
                      <a:endParaRPr kumimoji="1" lang="ja-JP"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579392685"/>
                  </a:ext>
                </a:extLst>
              </a:tr>
            </a:tbl>
          </a:graphicData>
        </a:graphic>
      </p:graphicFrame>
      <p:sp>
        <p:nvSpPr>
          <p:cNvPr id="9" name="正方形/長方形 8"/>
          <p:cNvSpPr/>
          <p:nvPr/>
        </p:nvSpPr>
        <p:spPr>
          <a:xfrm>
            <a:off x="2541695" y="2584404"/>
            <a:ext cx="996765" cy="468052"/>
          </a:xfrm>
          <a:prstGeom prst="rect">
            <a:avLst/>
          </a:prstGeom>
          <a:solidFill>
            <a:srgbClr val="54C3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dirty="0"/>
              <a:t>カレンダー</a:t>
            </a:r>
            <a:endParaRPr kumimoji="1" lang="en-US" altLang="ja-JP" sz="1200" dirty="0"/>
          </a:p>
          <a:p>
            <a:pPr algn="ctr"/>
            <a:r>
              <a:rPr kumimoji="1" lang="ja-JP" altLang="en-US" sz="1200" dirty="0"/>
              <a:t>作成</a:t>
            </a:r>
            <a:endParaRPr kumimoji="1" lang="en-US" altLang="ja-JP" sz="1200" dirty="0"/>
          </a:p>
        </p:txBody>
      </p:sp>
      <p:sp>
        <p:nvSpPr>
          <p:cNvPr id="10" name="正方形/長方形 9"/>
          <p:cNvSpPr/>
          <p:nvPr/>
        </p:nvSpPr>
        <p:spPr>
          <a:xfrm>
            <a:off x="4529247" y="4203782"/>
            <a:ext cx="996765" cy="468052"/>
          </a:xfrm>
          <a:prstGeom prst="rect">
            <a:avLst/>
          </a:prstGeom>
          <a:solidFill>
            <a:srgbClr val="54C3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200" dirty="0"/>
              <a:t>実績入力</a:t>
            </a:r>
            <a:endParaRPr kumimoji="1" lang="ja-JP" altLang="en-US" sz="1200" dirty="0"/>
          </a:p>
        </p:txBody>
      </p:sp>
      <p:sp>
        <p:nvSpPr>
          <p:cNvPr id="11" name="正方形/長方形 10"/>
          <p:cNvSpPr/>
          <p:nvPr/>
        </p:nvSpPr>
        <p:spPr>
          <a:xfrm>
            <a:off x="5869770" y="4203782"/>
            <a:ext cx="996765" cy="468052"/>
          </a:xfrm>
          <a:prstGeom prst="rect">
            <a:avLst/>
          </a:prstGeom>
          <a:solidFill>
            <a:srgbClr val="54C3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200" dirty="0"/>
              <a:t>アラート</a:t>
            </a:r>
            <a:endParaRPr lang="en-US" altLang="ja-JP" sz="1200" dirty="0"/>
          </a:p>
          <a:p>
            <a:pPr algn="ctr"/>
            <a:r>
              <a:rPr lang="ja-JP" altLang="en-US" sz="1200" dirty="0"/>
              <a:t>確認</a:t>
            </a:r>
            <a:endParaRPr kumimoji="1" lang="ja-JP" altLang="en-US" sz="1200" dirty="0"/>
          </a:p>
        </p:txBody>
      </p:sp>
      <p:sp>
        <p:nvSpPr>
          <p:cNvPr id="12" name="正方形/長方形 11"/>
          <p:cNvSpPr/>
          <p:nvPr/>
        </p:nvSpPr>
        <p:spPr>
          <a:xfrm>
            <a:off x="3784662" y="2584404"/>
            <a:ext cx="996765" cy="468052"/>
          </a:xfrm>
          <a:prstGeom prst="rect">
            <a:avLst/>
          </a:prstGeom>
          <a:solidFill>
            <a:srgbClr val="54C3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dirty="0"/>
              <a:t>アラート</a:t>
            </a:r>
            <a:endParaRPr kumimoji="1" lang="en-US" altLang="ja-JP" sz="1200" dirty="0"/>
          </a:p>
          <a:p>
            <a:pPr algn="ctr"/>
            <a:r>
              <a:rPr lang="ja-JP" altLang="en-US" sz="1200" dirty="0"/>
              <a:t>確認</a:t>
            </a:r>
            <a:endParaRPr kumimoji="1" lang="ja-JP" altLang="en-US" sz="1200" dirty="0"/>
          </a:p>
        </p:txBody>
      </p:sp>
      <p:sp>
        <p:nvSpPr>
          <p:cNvPr id="13" name="正方形/長方形 12"/>
          <p:cNvSpPr/>
          <p:nvPr/>
        </p:nvSpPr>
        <p:spPr>
          <a:xfrm>
            <a:off x="7513561" y="2584404"/>
            <a:ext cx="996765" cy="468052"/>
          </a:xfrm>
          <a:prstGeom prst="rect">
            <a:avLst/>
          </a:prstGeom>
          <a:solidFill>
            <a:srgbClr val="54C3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200" dirty="0"/>
              <a:t>給与連携</a:t>
            </a:r>
            <a:endParaRPr kumimoji="1" lang="en-US" altLang="ja-JP" sz="1200" dirty="0"/>
          </a:p>
        </p:txBody>
      </p:sp>
      <p:sp>
        <p:nvSpPr>
          <p:cNvPr id="14" name="正方形/長方形 13"/>
          <p:cNvSpPr/>
          <p:nvPr/>
        </p:nvSpPr>
        <p:spPr>
          <a:xfrm>
            <a:off x="3191544" y="4203782"/>
            <a:ext cx="996765" cy="468052"/>
          </a:xfrm>
          <a:prstGeom prst="rect">
            <a:avLst/>
          </a:prstGeom>
          <a:solidFill>
            <a:srgbClr val="54C3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dirty="0"/>
              <a:t>予定申請</a:t>
            </a:r>
          </a:p>
        </p:txBody>
      </p:sp>
      <p:sp>
        <p:nvSpPr>
          <p:cNvPr id="15" name="正方形/長方形 14"/>
          <p:cNvSpPr/>
          <p:nvPr/>
        </p:nvSpPr>
        <p:spPr>
          <a:xfrm>
            <a:off x="6270596" y="2584404"/>
            <a:ext cx="996765" cy="468052"/>
          </a:xfrm>
          <a:prstGeom prst="rect">
            <a:avLst/>
          </a:prstGeom>
          <a:solidFill>
            <a:srgbClr val="54C3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dirty="0"/>
              <a:t>勤怠集計</a:t>
            </a:r>
            <a:endParaRPr kumimoji="1" lang="en-US" altLang="ja-JP" sz="1200" dirty="0"/>
          </a:p>
          <a:p>
            <a:pPr algn="ctr"/>
            <a:r>
              <a:rPr lang="ja-JP" altLang="en-US" sz="1200" dirty="0"/>
              <a:t>締処理</a:t>
            </a:r>
            <a:endParaRPr kumimoji="1" lang="ja-JP" altLang="en-US" sz="1200" dirty="0"/>
          </a:p>
        </p:txBody>
      </p:sp>
      <p:sp>
        <p:nvSpPr>
          <p:cNvPr id="16" name="正方形/長方形 15"/>
          <p:cNvSpPr/>
          <p:nvPr/>
        </p:nvSpPr>
        <p:spPr>
          <a:xfrm>
            <a:off x="5027629" y="2584404"/>
            <a:ext cx="996765" cy="468052"/>
          </a:xfrm>
          <a:prstGeom prst="rect">
            <a:avLst/>
          </a:prstGeom>
          <a:solidFill>
            <a:srgbClr val="54C3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dirty="0"/>
              <a:t>各種合計</a:t>
            </a:r>
          </a:p>
        </p:txBody>
      </p:sp>
      <p:cxnSp>
        <p:nvCxnSpPr>
          <p:cNvPr id="17" name="直線コネクタ 16">
            <a:extLst>
              <a:ext uri="{FF2B5EF4-FFF2-40B4-BE49-F238E27FC236}">
                <a16:creationId xmlns:a16="http://schemas.microsoft.com/office/drawing/2014/main" id="{36E53036-CDD0-44BA-A474-56002F183E29}"/>
              </a:ext>
            </a:extLst>
          </p:cNvPr>
          <p:cNvCxnSpPr>
            <a:cxnSpLocks/>
          </p:cNvCxnSpPr>
          <p:nvPr/>
        </p:nvCxnSpPr>
        <p:spPr>
          <a:xfrm flipV="1">
            <a:off x="1870833" y="2491286"/>
            <a:ext cx="6715967" cy="6982"/>
          </a:xfrm>
          <a:prstGeom prst="line">
            <a:avLst/>
          </a:prstGeom>
          <a:ln w="19050">
            <a:solidFill>
              <a:schemeClr val="bg1">
                <a:lumMod val="5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8" name="正方形/長方形 17"/>
          <p:cNvSpPr/>
          <p:nvPr/>
        </p:nvSpPr>
        <p:spPr>
          <a:xfrm>
            <a:off x="2541695" y="1940896"/>
            <a:ext cx="996765" cy="468052"/>
          </a:xfrm>
          <a:prstGeom prst="rect">
            <a:avLst/>
          </a:prstGeom>
          <a:solidFill>
            <a:srgbClr val="54C3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dirty="0"/>
              <a:t>マスタ管理</a:t>
            </a:r>
          </a:p>
        </p:txBody>
      </p:sp>
      <p:sp>
        <p:nvSpPr>
          <p:cNvPr id="19" name="正方形/長方形 18"/>
          <p:cNvSpPr/>
          <p:nvPr/>
        </p:nvSpPr>
        <p:spPr>
          <a:xfrm>
            <a:off x="3784662" y="1940896"/>
            <a:ext cx="996765" cy="468052"/>
          </a:xfrm>
          <a:prstGeom prst="rect">
            <a:avLst/>
          </a:prstGeom>
          <a:solidFill>
            <a:srgbClr val="54C3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dirty="0"/>
              <a:t>設定変更</a:t>
            </a:r>
          </a:p>
        </p:txBody>
      </p:sp>
      <p:sp>
        <p:nvSpPr>
          <p:cNvPr id="20" name="正方形/長方形 19"/>
          <p:cNvSpPr/>
          <p:nvPr/>
        </p:nvSpPr>
        <p:spPr>
          <a:xfrm>
            <a:off x="7513561" y="1940896"/>
            <a:ext cx="996765" cy="468052"/>
          </a:xfrm>
          <a:prstGeom prst="rect">
            <a:avLst/>
          </a:prstGeom>
          <a:solidFill>
            <a:srgbClr val="54C3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dirty="0"/>
              <a:t>安否確認</a:t>
            </a:r>
            <a:endParaRPr kumimoji="1" lang="en-US" altLang="ja-JP" sz="1200" dirty="0"/>
          </a:p>
        </p:txBody>
      </p:sp>
      <p:sp>
        <p:nvSpPr>
          <p:cNvPr id="21" name="正方形/長方形 20"/>
          <p:cNvSpPr/>
          <p:nvPr/>
        </p:nvSpPr>
        <p:spPr>
          <a:xfrm>
            <a:off x="6270596" y="1940896"/>
            <a:ext cx="996765" cy="468052"/>
          </a:xfrm>
          <a:prstGeom prst="rect">
            <a:avLst/>
          </a:prstGeom>
          <a:solidFill>
            <a:srgbClr val="54C3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dirty="0"/>
              <a:t>休暇管理</a:t>
            </a:r>
          </a:p>
        </p:txBody>
      </p:sp>
      <p:sp>
        <p:nvSpPr>
          <p:cNvPr id="22" name="正方形/長方形 21"/>
          <p:cNvSpPr/>
          <p:nvPr/>
        </p:nvSpPr>
        <p:spPr>
          <a:xfrm>
            <a:off x="5027629" y="1940896"/>
            <a:ext cx="996765" cy="468052"/>
          </a:xfrm>
          <a:prstGeom prst="rect">
            <a:avLst/>
          </a:prstGeom>
          <a:solidFill>
            <a:srgbClr val="54C3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dirty="0"/>
              <a:t>アラート</a:t>
            </a:r>
            <a:endParaRPr kumimoji="1" lang="en-US" altLang="ja-JP" sz="1200" dirty="0"/>
          </a:p>
          <a:p>
            <a:pPr algn="ctr"/>
            <a:r>
              <a:rPr kumimoji="1" lang="ja-JP" altLang="en-US" sz="1200" dirty="0"/>
              <a:t>設定</a:t>
            </a:r>
          </a:p>
        </p:txBody>
      </p:sp>
      <p:sp>
        <p:nvSpPr>
          <p:cNvPr id="23" name="正方形/長方形 22"/>
          <p:cNvSpPr/>
          <p:nvPr/>
        </p:nvSpPr>
        <p:spPr>
          <a:xfrm>
            <a:off x="2554915" y="3336049"/>
            <a:ext cx="996765" cy="468052"/>
          </a:xfrm>
          <a:prstGeom prst="rect">
            <a:avLst/>
          </a:prstGeom>
          <a:solidFill>
            <a:srgbClr val="54C3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dirty="0"/>
              <a:t>勤務計画</a:t>
            </a:r>
            <a:endParaRPr kumimoji="1" lang="en-US" altLang="ja-JP" sz="1200" dirty="0"/>
          </a:p>
          <a:p>
            <a:pPr algn="ctr"/>
            <a:r>
              <a:rPr lang="en-US" altLang="ja-JP" sz="1200" dirty="0"/>
              <a:t>(</a:t>
            </a:r>
            <a:r>
              <a:rPr lang="ja-JP" altLang="en-US" sz="1200" dirty="0"/>
              <a:t>シフト</a:t>
            </a:r>
            <a:r>
              <a:rPr lang="en-US" altLang="ja-JP" sz="1200" dirty="0"/>
              <a:t>)</a:t>
            </a:r>
            <a:endParaRPr kumimoji="1" lang="ja-JP" altLang="en-US" sz="1200" dirty="0"/>
          </a:p>
        </p:txBody>
      </p:sp>
      <p:sp>
        <p:nvSpPr>
          <p:cNvPr id="24" name="正方形/長方形 23"/>
          <p:cNvSpPr/>
          <p:nvPr/>
        </p:nvSpPr>
        <p:spPr>
          <a:xfrm>
            <a:off x="3797882" y="3336049"/>
            <a:ext cx="996765" cy="468052"/>
          </a:xfrm>
          <a:prstGeom prst="rect">
            <a:avLst/>
          </a:prstGeom>
          <a:solidFill>
            <a:srgbClr val="54C3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dirty="0"/>
              <a:t>予定</a:t>
            </a:r>
            <a:r>
              <a:rPr lang="ja-JP" altLang="en-US" sz="1200" dirty="0"/>
              <a:t>承認</a:t>
            </a:r>
            <a:endParaRPr kumimoji="1" lang="ja-JP" altLang="en-US" sz="1200" dirty="0"/>
          </a:p>
        </p:txBody>
      </p:sp>
      <p:sp>
        <p:nvSpPr>
          <p:cNvPr id="25" name="正方形/長方形 24"/>
          <p:cNvSpPr/>
          <p:nvPr/>
        </p:nvSpPr>
        <p:spPr>
          <a:xfrm>
            <a:off x="7526781" y="3336049"/>
            <a:ext cx="996765" cy="468052"/>
          </a:xfrm>
          <a:prstGeom prst="rect">
            <a:avLst/>
          </a:prstGeom>
          <a:solidFill>
            <a:srgbClr val="54C3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dirty="0"/>
              <a:t>各種集計</a:t>
            </a:r>
          </a:p>
        </p:txBody>
      </p:sp>
      <p:sp>
        <p:nvSpPr>
          <p:cNvPr id="26" name="正方形/長方形 25"/>
          <p:cNvSpPr/>
          <p:nvPr/>
        </p:nvSpPr>
        <p:spPr>
          <a:xfrm>
            <a:off x="6283816" y="3336049"/>
            <a:ext cx="996765" cy="468052"/>
          </a:xfrm>
          <a:prstGeom prst="rect">
            <a:avLst/>
          </a:prstGeom>
          <a:solidFill>
            <a:srgbClr val="54C3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dirty="0"/>
              <a:t>アラート</a:t>
            </a:r>
            <a:endParaRPr kumimoji="1" lang="en-US" altLang="ja-JP" sz="1200" dirty="0"/>
          </a:p>
          <a:p>
            <a:pPr algn="ctr"/>
            <a:r>
              <a:rPr lang="ja-JP" altLang="en-US" sz="1200" dirty="0"/>
              <a:t>確認</a:t>
            </a:r>
            <a:endParaRPr kumimoji="1" lang="ja-JP" altLang="en-US" sz="1200" dirty="0"/>
          </a:p>
        </p:txBody>
      </p:sp>
      <p:sp>
        <p:nvSpPr>
          <p:cNvPr id="27" name="正方形/長方形 26"/>
          <p:cNvSpPr/>
          <p:nvPr/>
        </p:nvSpPr>
        <p:spPr>
          <a:xfrm>
            <a:off x="5040849" y="3336049"/>
            <a:ext cx="996765" cy="468052"/>
          </a:xfrm>
          <a:prstGeom prst="rect">
            <a:avLst/>
          </a:prstGeom>
          <a:solidFill>
            <a:srgbClr val="54C3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dirty="0"/>
              <a:t>実績承認</a:t>
            </a:r>
          </a:p>
        </p:txBody>
      </p:sp>
      <p:sp>
        <p:nvSpPr>
          <p:cNvPr id="28" name="テキスト ボックス 27"/>
          <p:cNvSpPr txBox="1"/>
          <p:nvPr/>
        </p:nvSpPr>
        <p:spPr>
          <a:xfrm>
            <a:off x="1755433" y="1929485"/>
            <a:ext cx="1080120" cy="246221"/>
          </a:xfrm>
          <a:prstGeom prst="rect">
            <a:avLst/>
          </a:prstGeom>
          <a:noFill/>
        </p:spPr>
        <p:txBody>
          <a:bodyPr wrap="square" rtlCol="0">
            <a:spAutoFit/>
          </a:bodyPr>
          <a:lstStyle/>
          <a:p>
            <a:r>
              <a:rPr kumimoji="1" lang="ja-JP" altLang="en-US" sz="1000" dirty="0"/>
              <a:t>非定型作業</a:t>
            </a:r>
          </a:p>
        </p:txBody>
      </p:sp>
      <p:sp>
        <p:nvSpPr>
          <p:cNvPr id="29" name="テキスト ボックス 28"/>
          <p:cNvSpPr txBox="1"/>
          <p:nvPr/>
        </p:nvSpPr>
        <p:spPr>
          <a:xfrm>
            <a:off x="1755433" y="2518217"/>
            <a:ext cx="1080120" cy="246221"/>
          </a:xfrm>
          <a:prstGeom prst="rect">
            <a:avLst/>
          </a:prstGeom>
          <a:noFill/>
        </p:spPr>
        <p:txBody>
          <a:bodyPr wrap="square" rtlCol="0">
            <a:spAutoFit/>
          </a:bodyPr>
          <a:lstStyle/>
          <a:p>
            <a:r>
              <a:rPr lang="ja-JP" altLang="en-US" sz="1000" dirty="0"/>
              <a:t>月次</a:t>
            </a:r>
            <a:r>
              <a:rPr kumimoji="1" lang="ja-JP" altLang="en-US" sz="1000" dirty="0"/>
              <a:t>作業</a:t>
            </a:r>
          </a:p>
        </p:txBody>
      </p:sp>
      <p:grpSp>
        <p:nvGrpSpPr>
          <p:cNvPr id="30" name="グループ化 29"/>
          <p:cNvGrpSpPr/>
          <p:nvPr/>
        </p:nvGrpSpPr>
        <p:grpSpPr>
          <a:xfrm>
            <a:off x="531850" y="1887674"/>
            <a:ext cx="1457733" cy="276999"/>
            <a:chOff x="552085" y="1887674"/>
            <a:chExt cx="1457733" cy="276999"/>
          </a:xfrm>
        </p:grpSpPr>
        <p:sp>
          <p:nvSpPr>
            <p:cNvPr id="31" name="正方形/長方形 30"/>
            <p:cNvSpPr/>
            <p:nvPr/>
          </p:nvSpPr>
          <p:spPr>
            <a:xfrm>
              <a:off x="622722" y="1887939"/>
              <a:ext cx="1116124" cy="234026"/>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2" name="テキスト ボックス 31"/>
            <p:cNvSpPr txBox="1"/>
            <p:nvPr/>
          </p:nvSpPr>
          <p:spPr>
            <a:xfrm>
              <a:off x="552085" y="1887674"/>
              <a:ext cx="1457733" cy="276999"/>
            </a:xfrm>
            <a:prstGeom prst="rect">
              <a:avLst/>
            </a:prstGeom>
            <a:noFill/>
          </p:spPr>
          <p:txBody>
            <a:bodyPr wrap="square" rtlCol="0">
              <a:spAutoFit/>
            </a:bodyPr>
            <a:lstStyle/>
            <a:p>
              <a:r>
                <a:rPr kumimoji="1" lang="ja-JP" altLang="en-US" sz="1200" dirty="0">
                  <a:solidFill>
                    <a:schemeClr val="bg1"/>
                  </a:solidFill>
                </a:rPr>
                <a:t>総務・人事担当</a:t>
              </a:r>
            </a:p>
          </p:txBody>
        </p:sp>
      </p:grpSp>
      <p:grpSp>
        <p:nvGrpSpPr>
          <p:cNvPr id="33" name="グループ化 32"/>
          <p:cNvGrpSpPr/>
          <p:nvPr/>
        </p:nvGrpSpPr>
        <p:grpSpPr>
          <a:xfrm>
            <a:off x="528576" y="3122156"/>
            <a:ext cx="1457733" cy="276999"/>
            <a:chOff x="552085" y="1927531"/>
            <a:chExt cx="1457733" cy="276999"/>
          </a:xfrm>
        </p:grpSpPr>
        <p:sp>
          <p:nvSpPr>
            <p:cNvPr id="34" name="正方形/長方形 33"/>
            <p:cNvSpPr/>
            <p:nvPr/>
          </p:nvSpPr>
          <p:spPr>
            <a:xfrm>
              <a:off x="622722" y="1927796"/>
              <a:ext cx="981181" cy="255124"/>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5" name="テキスト ボックス 34"/>
            <p:cNvSpPr txBox="1"/>
            <p:nvPr/>
          </p:nvSpPr>
          <p:spPr>
            <a:xfrm>
              <a:off x="552085" y="1927531"/>
              <a:ext cx="1457733" cy="276999"/>
            </a:xfrm>
            <a:prstGeom prst="rect">
              <a:avLst/>
            </a:prstGeom>
            <a:noFill/>
          </p:spPr>
          <p:txBody>
            <a:bodyPr wrap="square" rtlCol="0">
              <a:spAutoFit/>
            </a:bodyPr>
            <a:lstStyle/>
            <a:p>
              <a:r>
                <a:rPr kumimoji="1" lang="ja-JP" altLang="en-US" sz="1200" dirty="0">
                  <a:solidFill>
                    <a:schemeClr val="bg1"/>
                  </a:solidFill>
                </a:rPr>
                <a:t>上長・責任者</a:t>
              </a:r>
            </a:p>
          </p:txBody>
        </p:sp>
      </p:grpSp>
      <p:grpSp>
        <p:nvGrpSpPr>
          <p:cNvPr id="36" name="グループ化 35"/>
          <p:cNvGrpSpPr/>
          <p:nvPr/>
        </p:nvGrpSpPr>
        <p:grpSpPr>
          <a:xfrm>
            <a:off x="531850" y="3960467"/>
            <a:ext cx="1457733" cy="276999"/>
            <a:chOff x="552085" y="1927531"/>
            <a:chExt cx="1457733" cy="276999"/>
          </a:xfrm>
        </p:grpSpPr>
        <p:sp>
          <p:nvSpPr>
            <p:cNvPr id="37" name="正方形/長方形 36"/>
            <p:cNvSpPr/>
            <p:nvPr/>
          </p:nvSpPr>
          <p:spPr>
            <a:xfrm>
              <a:off x="622722" y="1927796"/>
              <a:ext cx="765157" cy="24305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8" name="テキスト ボックス 37"/>
            <p:cNvSpPr txBox="1"/>
            <p:nvPr/>
          </p:nvSpPr>
          <p:spPr>
            <a:xfrm>
              <a:off x="552085" y="1927531"/>
              <a:ext cx="1457733" cy="276999"/>
            </a:xfrm>
            <a:prstGeom prst="rect">
              <a:avLst/>
            </a:prstGeom>
            <a:noFill/>
          </p:spPr>
          <p:txBody>
            <a:bodyPr wrap="square" rtlCol="0">
              <a:spAutoFit/>
            </a:bodyPr>
            <a:lstStyle/>
            <a:p>
              <a:r>
                <a:rPr kumimoji="1" lang="ja-JP" altLang="en-US" sz="1200" dirty="0">
                  <a:solidFill>
                    <a:schemeClr val="bg1"/>
                  </a:solidFill>
                </a:rPr>
                <a:t>一般社員</a:t>
              </a:r>
            </a:p>
          </p:txBody>
        </p:sp>
      </p:grpSp>
      <p:sp>
        <p:nvSpPr>
          <p:cNvPr id="39" name="Freeform 8"/>
          <p:cNvSpPr>
            <a:spLocks noEditPoints="1"/>
          </p:cNvSpPr>
          <p:nvPr/>
        </p:nvSpPr>
        <p:spPr bwMode="auto">
          <a:xfrm>
            <a:off x="949437" y="2360209"/>
            <a:ext cx="381836" cy="601426"/>
          </a:xfrm>
          <a:custGeom>
            <a:avLst/>
            <a:gdLst>
              <a:gd name="T0" fmla="*/ 179 w 246"/>
              <a:gd name="T1" fmla="*/ 165 h 401"/>
              <a:gd name="T2" fmla="*/ 175 w 246"/>
              <a:gd name="T3" fmla="*/ 165 h 401"/>
              <a:gd name="T4" fmla="*/ 123 w 246"/>
              <a:gd name="T5" fmla="*/ 181 h 401"/>
              <a:gd name="T6" fmla="*/ 71 w 246"/>
              <a:gd name="T7" fmla="*/ 165 h 401"/>
              <a:gd name="T8" fmla="*/ 67 w 246"/>
              <a:gd name="T9" fmla="*/ 165 h 401"/>
              <a:gd name="T10" fmla="*/ 0 w 246"/>
              <a:gd name="T11" fmla="*/ 229 h 401"/>
              <a:gd name="T12" fmla="*/ 0 w 246"/>
              <a:gd name="T13" fmla="*/ 401 h 401"/>
              <a:gd name="T14" fmla="*/ 38 w 246"/>
              <a:gd name="T15" fmla="*/ 401 h 401"/>
              <a:gd name="T16" fmla="*/ 38 w 246"/>
              <a:gd name="T17" fmla="*/ 238 h 401"/>
              <a:gd name="T18" fmla="*/ 48 w 246"/>
              <a:gd name="T19" fmla="*/ 238 h 401"/>
              <a:gd name="T20" fmla="*/ 48 w 246"/>
              <a:gd name="T21" fmla="*/ 401 h 401"/>
              <a:gd name="T22" fmla="*/ 198 w 246"/>
              <a:gd name="T23" fmla="*/ 401 h 401"/>
              <a:gd name="T24" fmla="*/ 198 w 246"/>
              <a:gd name="T25" fmla="*/ 238 h 401"/>
              <a:gd name="T26" fmla="*/ 207 w 246"/>
              <a:gd name="T27" fmla="*/ 238 h 401"/>
              <a:gd name="T28" fmla="*/ 207 w 246"/>
              <a:gd name="T29" fmla="*/ 401 h 401"/>
              <a:gd name="T30" fmla="*/ 246 w 246"/>
              <a:gd name="T31" fmla="*/ 401 h 401"/>
              <a:gd name="T32" fmla="*/ 246 w 246"/>
              <a:gd name="T33" fmla="*/ 229 h 401"/>
              <a:gd name="T34" fmla="*/ 179 w 246"/>
              <a:gd name="T35" fmla="*/ 165 h 401"/>
              <a:gd name="T36" fmla="*/ 123 w 246"/>
              <a:gd name="T37" fmla="*/ 148 h 401"/>
              <a:gd name="T38" fmla="*/ 168 w 246"/>
              <a:gd name="T39" fmla="*/ 133 h 401"/>
              <a:gd name="T40" fmla="*/ 197 w 246"/>
              <a:gd name="T41" fmla="*/ 145 h 401"/>
              <a:gd name="T42" fmla="*/ 197 w 246"/>
              <a:gd name="T43" fmla="*/ 133 h 401"/>
              <a:gd name="T44" fmla="*/ 197 w 246"/>
              <a:gd name="T45" fmla="*/ 123 h 401"/>
              <a:gd name="T46" fmla="*/ 197 w 246"/>
              <a:gd name="T47" fmla="*/ 74 h 401"/>
              <a:gd name="T48" fmla="*/ 123 w 246"/>
              <a:gd name="T49" fmla="*/ 0 h 401"/>
              <a:gd name="T50" fmla="*/ 49 w 246"/>
              <a:gd name="T51" fmla="*/ 74 h 401"/>
              <a:gd name="T52" fmla="*/ 49 w 246"/>
              <a:gd name="T53" fmla="*/ 123 h 401"/>
              <a:gd name="T54" fmla="*/ 49 w 246"/>
              <a:gd name="T55" fmla="*/ 133 h 401"/>
              <a:gd name="T56" fmla="*/ 49 w 246"/>
              <a:gd name="T57" fmla="*/ 145 h 401"/>
              <a:gd name="T58" fmla="*/ 78 w 246"/>
              <a:gd name="T59" fmla="*/ 133 h 401"/>
              <a:gd name="T60" fmla="*/ 123 w 246"/>
              <a:gd name="T61" fmla="*/ 148 h 4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46" h="401">
                <a:moveTo>
                  <a:pt x="179" y="165"/>
                </a:moveTo>
                <a:cubicBezTo>
                  <a:pt x="175" y="165"/>
                  <a:pt x="175" y="165"/>
                  <a:pt x="175" y="165"/>
                </a:cubicBezTo>
                <a:cubicBezTo>
                  <a:pt x="178" y="197"/>
                  <a:pt x="157" y="226"/>
                  <a:pt x="123" y="181"/>
                </a:cubicBezTo>
                <a:cubicBezTo>
                  <a:pt x="89" y="226"/>
                  <a:pt x="68" y="197"/>
                  <a:pt x="71" y="165"/>
                </a:cubicBezTo>
                <a:cubicBezTo>
                  <a:pt x="67" y="165"/>
                  <a:pt x="67" y="165"/>
                  <a:pt x="67" y="165"/>
                </a:cubicBezTo>
                <a:cubicBezTo>
                  <a:pt x="31" y="165"/>
                  <a:pt x="3" y="194"/>
                  <a:pt x="0" y="229"/>
                </a:cubicBezTo>
                <a:cubicBezTo>
                  <a:pt x="0" y="401"/>
                  <a:pt x="0" y="401"/>
                  <a:pt x="0" y="401"/>
                </a:cubicBezTo>
                <a:cubicBezTo>
                  <a:pt x="38" y="401"/>
                  <a:pt x="38" y="401"/>
                  <a:pt x="38" y="401"/>
                </a:cubicBezTo>
                <a:cubicBezTo>
                  <a:pt x="38" y="238"/>
                  <a:pt x="38" y="238"/>
                  <a:pt x="38" y="238"/>
                </a:cubicBezTo>
                <a:cubicBezTo>
                  <a:pt x="48" y="238"/>
                  <a:pt x="48" y="238"/>
                  <a:pt x="48" y="238"/>
                </a:cubicBezTo>
                <a:cubicBezTo>
                  <a:pt x="48" y="401"/>
                  <a:pt x="48" y="401"/>
                  <a:pt x="48" y="401"/>
                </a:cubicBezTo>
                <a:cubicBezTo>
                  <a:pt x="198" y="401"/>
                  <a:pt x="198" y="401"/>
                  <a:pt x="198" y="401"/>
                </a:cubicBezTo>
                <a:cubicBezTo>
                  <a:pt x="198" y="238"/>
                  <a:pt x="198" y="238"/>
                  <a:pt x="198" y="238"/>
                </a:cubicBezTo>
                <a:cubicBezTo>
                  <a:pt x="207" y="238"/>
                  <a:pt x="207" y="238"/>
                  <a:pt x="207" y="238"/>
                </a:cubicBezTo>
                <a:cubicBezTo>
                  <a:pt x="207" y="401"/>
                  <a:pt x="207" y="401"/>
                  <a:pt x="207" y="401"/>
                </a:cubicBezTo>
                <a:cubicBezTo>
                  <a:pt x="246" y="401"/>
                  <a:pt x="246" y="401"/>
                  <a:pt x="246" y="401"/>
                </a:cubicBezTo>
                <a:cubicBezTo>
                  <a:pt x="246" y="229"/>
                  <a:pt x="246" y="229"/>
                  <a:pt x="246" y="229"/>
                </a:cubicBezTo>
                <a:cubicBezTo>
                  <a:pt x="243" y="194"/>
                  <a:pt x="214" y="165"/>
                  <a:pt x="179" y="165"/>
                </a:cubicBezTo>
                <a:moveTo>
                  <a:pt x="123" y="148"/>
                </a:moveTo>
                <a:cubicBezTo>
                  <a:pt x="140" y="148"/>
                  <a:pt x="156" y="142"/>
                  <a:pt x="168" y="133"/>
                </a:cubicBezTo>
                <a:cubicBezTo>
                  <a:pt x="197" y="145"/>
                  <a:pt x="197" y="145"/>
                  <a:pt x="197" y="145"/>
                </a:cubicBezTo>
                <a:cubicBezTo>
                  <a:pt x="197" y="133"/>
                  <a:pt x="197" y="133"/>
                  <a:pt x="197" y="133"/>
                </a:cubicBezTo>
                <a:cubicBezTo>
                  <a:pt x="197" y="123"/>
                  <a:pt x="197" y="123"/>
                  <a:pt x="197" y="123"/>
                </a:cubicBezTo>
                <a:cubicBezTo>
                  <a:pt x="197" y="74"/>
                  <a:pt x="197" y="74"/>
                  <a:pt x="197" y="74"/>
                </a:cubicBezTo>
                <a:cubicBezTo>
                  <a:pt x="197" y="33"/>
                  <a:pt x="164" y="0"/>
                  <a:pt x="123" y="0"/>
                </a:cubicBezTo>
                <a:cubicBezTo>
                  <a:pt x="82" y="0"/>
                  <a:pt x="49" y="33"/>
                  <a:pt x="49" y="74"/>
                </a:cubicBezTo>
                <a:cubicBezTo>
                  <a:pt x="49" y="123"/>
                  <a:pt x="49" y="123"/>
                  <a:pt x="49" y="123"/>
                </a:cubicBezTo>
                <a:cubicBezTo>
                  <a:pt x="49" y="133"/>
                  <a:pt x="49" y="133"/>
                  <a:pt x="49" y="133"/>
                </a:cubicBezTo>
                <a:cubicBezTo>
                  <a:pt x="49" y="145"/>
                  <a:pt x="49" y="145"/>
                  <a:pt x="49" y="145"/>
                </a:cubicBezTo>
                <a:cubicBezTo>
                  <a:pt x="78" y="133"/>
                  <a:pt x="78" y="133"/>
                  <a:pt x="78" y="133"/>
                </a:cubicBezTo>
                <a:cubicBezTo>
                  <a:pt x="90" y="142"/>
                  <a:pt x="106" y="148"/>
                  <a:pt x="123" y="148"/>
                </a:cubicBezTo>
              </a:path>
            </a:pathLst>
          </a:custGeom>
          <a:solidFill>
            <a:srgbClr val="54C3F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0" name="Freeform 23"/>
          <p:cNvSpPr>
            <a:spLocks noEditPoints="1"/>
          </p:cNvSpPr>
          <p:nvPr/>
        </p:nvSpPr>
        <p:spPr bwMode="auto">
          <a:xfrm>
            <a:off x="947816" y="3397456"/>
            <a:ext cx="385079" cy="533927"/>
          </a:xfrm>
          <a:custGeom>
            <a:avLst/>
            <a:gdLst>
              <a:gd name="T0" fmla="*/ 146 w 246"/>
              <a:gd name="T1" fmla="*/ 165 h 382"/>
              <a:gd name="T2" fmla="*/ 151 w 246"/>
              <a:gd name="T3" fmla="*/ 283 h 382"/>
              <a:gd name="T4" fmla="*/ 95 w 246"/>
              <a:gd name="T5" fmla="*/ 283 h 382"/>
              <a:gd name="T6" fmla="*/ 101 w 246"/>
              <a:gd name="T7" fmla="*/ 165 h 382"/>
              <a:gd name="T8" fmla="*/ 0 w 246"/>
              <a:gd name="T9" fmla="*/ 229 h 382"/>
              <a:gd name="T10" fmla="*/ 39 w 246"/>
              <a:gd name="T11" fmla="*/ 382 h 382"/>
              <a:gd name="T12" fmla="*/ 48 w 246"/>
              <a:gd name="T13" fmla="*/ 237 h 382"/>
              <a:gd name="T14" fmla="*/ 199 w 246"/>
              <a:gd name="T15" fmla="*/ 382 h 382"/>
              <a:gd name="T16" fmla="*/ 208 w 246"/>
              <a:gd name="T17" fmla="*/ 237 h 382"/>
              <a:gd name="T18" fmla="*/ 246 w 246"/>
              <a:gd name="T19" fmla="*/ 382 h 382"/>
              <a:gd name="T20" fmla="*/ 179 w 246"/>
              <a:gd name="T21" fmla="*/ 165 h 382"/>
              <a:gd name="T22" fmla="*/ 49 w 246"/>
              <a:gd name="T23" fmla="*/ 74 h 382"/>
              <a:gd name="T24" fmla="*/ 197 w 246"/>
              <a:gd name="T25" fmla="*/ 74 h 382"/>
              <a:gd name="T26" fmla="*/ 142 w 246"/>
              <a:gd name="T27" fmla="*/ 96 h 382"/>
              <a:gd name="T28" fmla="*/ 142 w 246"/>
              <a:gd name="T29" fmla="*/ 114 h 382"/>
              <a:gd name="T30" fmla="*/ 130 w 246"/>
              <a:gd name="T31" fmla="*/ 114 h 382"/>
              <a:gd name="T32" fmla="*/ 117 w 246"/>
              <a:gd name="T33" fmla="*/ 114 h 382"/>
              <a:gd name="T34" fmla="*/ 105 w 246"/>
              <a:gd name="T35" fmla="*/ 114 h 382"/>
              <a:gd name="T36" fmla="*/ 105 w 246"/>
              <a:gd name="T37" fmla="*/ 96 h 382"/>
              <a:gd name="T38" fmla="*/ 178 w 246"/>
              <a:gd name="T39" fmla="*/ 61 h 382"/>
              <a:gd name="T40" fmla="*/ 166 w 246"/>
              <a:gd name="T41" fmla="*/ 85 h 382"/>
              <a:gd name="T42" fmla="*/ 150 w 246"/>
              <a:gd name="T43" fmla="*/ 86 h 382"/>
              <a:gd name="T44" fmla="*/ 133 w 246"/>
              <a:gd name="T45" fmla="*/ 81 h 382"/>
              <a:gd name="T46" fmla="*/ 118 w 246"/>
              <a:gd name="T47" fmla="*/ 69 h 382"/>
              <a:gd name="T48" fmla="*/ 107 w 246"/>
              <a:gd name="T49" fmla="*/ 85 h 382"/>
              <a:gd name="T50" fmla="*/ 91 w 246"/>
              <a:gd name="T51" fmla="*/ 86 h 382"/>
              <a:gd name="T52" fmla="*/ 74 w 246"/>
              <a:gd name="T53" fmla="*/ 81 h 382"/>
              <a:gd name="T54" fmla="*/ 76 w 246"/>
              <a:gd name="T55" fmla="*/ 50 h 382"/>
              <a:gd name="T56" fmla="*/ 112 w 246"/>
              <a:gd name="T57" fmla="*/ 50 h 382"/>
              <a:gd name="T58" fmla="*/ 118 w 246"/>
              <a:gd name="T59" fmla="*/ 63 h 382"/>
              <a:gd name="T60" fmla="*/ 128 w 246"/>
              <a:gd name="T61" fmla="*/ 61 h 382"/>
              <a:gd name="T62" fmla="*/ 153 w 246"/>
              <a:gd name="T63" fmla="*/ 48 h 382"/>
              <a:gd name="T64" fmla="*/ 178 w 246"/>
              <a:gd name="T65" fmla="*/ 61 h 382"/>
              <a:gd name="T66" fmla="*/ 105 w 246"/>
              <a:gd name="T67" fmla="*/ 79 h 382"/>
              <a:gd name="T68" fmla="*/ 93 w 246"/>
              <a:gd name="T69" fmla="*/ 80 h 382"/>
              <a:gd name="T70" fmla="*/ 78 w 246"/>
              <a:gd name="T71" fmla="*/ 77 h 382"/>
              <a:gd name="T72" fmla="*/ 78 w 246"/>
              <a:gd name="T73" fmla="*/ 56 h 382"/>
              <a:gd name="T74" fmla="*/ 109 w 246"/>
              <a:gd name="T75" fmla="*/ 56 h 382"/>
              <a:gd name="T76" fmla="*/ 109 w 246"/>
              <a:gd name="T77" fmla="*/ 77 h 382"/>
              <a:gd name="T78" fmla="*/ 165 w 246"/>
              <a:gd name="T79" fmla="*/ 79 h 382"/>
              <a:gd name="T80" fmla="*/ 153 w 246"/>
              <a:gd name="T81" fmla="*/ 80 h 382"/>
              <a:gd name="T82" fmla="*/ 138 w 246"/>
              <a:gd name="T83" fmla="*/ 77 h 382"/>
              <a:gd name="T84" fmla="*/ 137 w 246"/>
              <a:gd name="T85" fmla="*/ 56 h 382"/>
              <a:gd name="T86" fmla="*/ 169 w 246"/>
              <a:gd name="T87" fmla="*/ 56 h 382"/>
              <a:gd name="T88" fmla="*/ 168 w 246"/>
              <a:gd name="T89" fmla="*/ 77 h 3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46" h="382">
                <a:moveTo>
                  <a:pt x="179" y="165"/>
                </a:moveTo>
                <a:cubicBezTo>
                  <a:pt x="146" y="165"/>
                  <a:pt x="146" y="165"/>
                  <a:pt x="146" y="165"/>
                </a:cubicBezTo>
                <a:cubicBezTo>
                  <a:pt x="127" y="197"/>
                  <a:pt x="127" y="197"/>
                  <a:pt x="127" y="197"/>
                </a:cubicBezTo>
                <a:cubicBezTo>
                  <a:pt x="151" y="283"/>
                  <a:pt x="151" y="283"/>
                  <a:pt x="151" y="283"/>
                </a:cubicBezTo>
                <a:cubicBezTo>
                  <a:pt x="123" y="313"/>
                  <a:pt x="123" y="313"/>
                  <a:pt x="123" y="313"/>
                </a:cubicBezTo>
                <a:cubicBezTo>
                  <a:pt x="95" y="283"/>
                  <a:pt x="95" y="283"/>
                  <a:pt x="95" y="283"/>
                </a:cubicBezTo>
                <a:cubicBezTo>
                  <a:pt x="120" y="197"/>
                  <a:pt x="120" y="197"/>
                  <a:pt x="120" y="197"/>
                </a:cubicBezTo>
                <a:cubicBezTo>
                  <a:pt x="101" y="165"/>
                  <a:pt x="101" y="165"/>
                  <a:pt x="101" y="165"/>
                </a:cubicBezTo>
                <a:cubicBezTo>
                  <a:pt x="67" y="165"/>
                  <a:pt x="67" y="165"/>
                  <a:pt x="67" y="165"/>
                </a:cubicBezTo>
                <a:cubicBezTo>
                  <a:pt x="32" y="165"/>
                  <a:pt x="3" y="193"/>
                  <a:pt x="0" y="229"/>
                </a:cubicBezTo>
                <a:cubicBezTo>
                  <a:pt x="0" y="382"/>
                  <a:pt x="0" y="382"/>
                  <a:pt x="0" y="382"/>
                </a:cubicBezTo>
                <a:cubicBezTo>
                  <a:pt x="39" y="382"/>
                  <a:pt x="39" y="382"/>
                  <a:pt x="39" y="382"/>
                </a:cubicBezTo>
                <a:cubicBezTo>
                  <a:pt x="39" y="237"/>
                  <a:pt x="39" y="237"/>
                  <a:pt x="39" y="237"/>
                </a:cubicBezTo>
                <a:cubicBezTo>
                  <a:pt x="48" y="237"/>
                  <a:pt x="48" y="237"/>
                  <a:pt x="48" y="237"/>
                </a:cubicBezTo>
                <a:cubicBezTo>
                  <a:pt x="48" y="382"/>
                  <a:pt x="48" y="382"/>
                  <a:pt x="48" y="382"/>
                </a:cubicBezTo>
                <a:cubicBezTo>
                  <a:pt x="199" y="382"/>
                  <a:pt x="199" y="382"/>
                  <a:pt x="199" y="382"/>
                </a:cubicBezTo>
                <a:cubicBezTo>
                  <a:pt x="199" y="237"/>
                  <a:pt x="199" y="237"/>
                  <a:pt x="199" y="237"/>
                </a:cubicBezTo>
                <a:cubicBezTo>
                  <a:pt x="208" y="237"/>
                  <a:pt x="208" y="237"/>
                  <a:pt x="208" y="237"/>
                </a:cubicBezTo>
                <a:cubicBezTo>
                  <a:pt x="208" y="382"/>
                  <a:pt x="208" y="382"/>
                  <a:pt x="208" y="382"/>
                </a:cubicBezTo>
                <a:cubicBezTo>
                  <a:pt x="246" y="382"/>
                  <a:pt x="246" y="382"/>
                  <a:pt x="246" y="382"/>
                </a:cubicBezTo>
                <a:cubicBezTo>
                  <a:pt x="246" y="229"/>
                  <a:pt x="246" y="229"/>
                  <a:pt x="246" y="229"/>
                </a:cubicBezTo>
                <a:cubicBezTo>
                  <a:pt x="243" y="193"/>
                  <a:pt x="215" y="165"/>
                  <a:pt x="179" y="165"/>
                </a:cubicBezTo>
                <a:moveTo>
                  <a:pt x="123" y="0"/>
                </a:moveTo>
                <a:cubicBezTo>
                  <a:pt x="82" y="0"/>
                  <a:pt x="49" y="33"/>
                  <a:pt x="49" y="74"/>
                </a:cubicBezTo>
                <a:cubicBezTo>
                  <a:pt x="49" y="115"/>
                  <a:pt x="82" y="148"/>
                  <a:pt x="123" y="148"/>
                </a:cubicBezTo>
                <a:cubicBezTo>
                  <a:pt x="164" y="148"/>
                  <a:pt x="197" y="115"/>
                  <a:pt x="197" y="74"/>
                </a:cubicBezTo>
                <a:cubicBezTo>
                  <a:pt x="197" y="33"/>
                  <a:pt x="164" y="0"/>
                  <a:pt x="123" y="0"/>
                </a:cubicBezTo>
                <a:moveTo>
                  <a:pt x="142" y="96"/>
                </a:moveTo>
                <a:cubicBezTo>
                  <a:pt x="152" y="120"/>
                  <a:pt x="152" y="120"/>
                  <a:pt x="152" y="120"/>
                </a:cubicBezTo>
                <a:cubicBezTo>
                  <a:pt x="142" y="114"/>
                  <a:pt x="142" y="114"/>
                  <a:pt x="142" y="114"/>
                </a:cubicBezTo>
                <a:cubicBezTo>
                  <a:pt x="137" y="120"/>
                  <a:pt x="137" y="120"/>
                  <a:pt x="137" y="120"/>
                </a:cubicBezTo>
                <a:cubicBezTo>
                  <a:pt x="130" y="114"/>
                  <a:pt x="130" y="114"/>
                  <a:pt x="130" y="114"/>
                </a:cubicBezTo>
                <a:cubicBezTo>
                  <a:pt x="123" y="120"/>
                  <a:pt x="123" y="120"/>
                  <a:pt x="123" y="120"/>
                </a:cubicBezTo>
                <a:cubicBezTo>
                  <a:pt x="117" y="114"/>
                  <a:pt x="117" y="114"/>
                  <a:pt x="117" y="114"/>
                </a:cubicBezTo>
                <a:cubicBezTo>
                  <a:pt x="109" y="120"/>
                  <a:pt x="109" y="120"/>
                  <a:pt x="109" y="120"/>
                </a:cubicBezTo>
                <a:cubicBezTo>
                  <a:pt x="105" y="114"/>
                  <a:pt x="105" y="114"/>
                  <a:pt x="105" y="114"/>
                </a:cubicBezTo>
                <a:cubicBezTo>
                  <a:pt x="95" y="120"/>
                  <a:pt x="95" y="120"/>
                  <a:pt x="95" y="120"/>
                </a:cubicBezTo>
                <a:cubicBezTo>
                  <a:pt x="105" y="96"/>
                  <a:pt x="105" y="96"/>
                  <a:pt x="105" y="96"/>
                </a:cubicBezTo>
                <a:lnTo>
                  <a:pt x="142" y="96"/>
                </a:lnTo>
                <a:close/>
                <a:moveTo>
                  <a:pt x="178" y="61"/>
                </a:moveTo>
                <a:cubicBezTo>
                  <a:pt x="178" y="68"/>
                  <a:pt x="176" y="77"/>
                  <a:pt x="173" y="81"/>
                </a:cubicBezTo>
                <a:cubicBezTo>
                  <a:pt x="172" y="82"/>
                  <a:pt x="169" y="84"/>
                  <a:pt x="166" y="85"/>
                </a:cubicBezTo>
                <a:cubicBezTo>
                  <a:pt x="162" y="86"/>
                  <a:pt x="157" y="86"/>
                  <a:pt x="153" y="86"/>
                </a:cubicBezTo>
                <a:cubicBezTo>
                  <a:pt x="152" y="86"/>
                  <a:pt x="151" y="86"/>
                  <a:pt x="150" y="86"/>
                </a:cubicBezTo>
                <a:cubicBezTo>
                  <a:pt x="147" y="86"/>
                  <a:pt x="143" y="85"/>
                  <a:pt x="140" y="85"/>
                </a:cubicBezTo>
                <a:cubicBezTo>
                  <a:pt x="137" y="84"/>
                  <a:pt x="134" y="82"/>
                  <a:pt x="133" y="81"/>
                </a:cubicBezTo>
                <a:cubicBezTo>
                  <a:pt x="131" y="78"/>
                  <a:pt x="130" y="74"/>
                  <a:pt x="129" y="69"/>
                </a:cubicBezTo>
                <a:cubicBezTo>
                  <a:pt x="125" y="68"/>
                  <a:pt x="121" y="68"/>
                  <a:pt x="118" y="69"/>
                </a:cubicBezTo>
                <a:cubicBezTo>
                  <a:pt x="117" y="74"/>
                  <a:pt x="115" y="78"/>
                  <a:pt x="113" y="81"/>
                </a:cubicBezTo>
                <a:cubicBezTo>
                  <a:pt x="112" y="82"/>
                  <a:pt x="110" y="84"/>
                  <a:pt x="107" y="85"/>
                </a:cubicBezTo>
                <a:cubicBezTo>
                  <a:pt x="103" y="86"/>
                  <a:pt x="98" y="86"/>
                  <a:pt x="94" y="86"/>
                </a:cubicBezTo>
                <a:cubicBezTo>
                  <a:pt x="93" y="86"/>
                  <a:pt x="92" y="86"/>
                  <a:pt x="91" y="86"/>
                </a:cubicBezTo>
                <a:cubicBezTo>
                  <a:pt x="87" y="86"/>
                  <a:pt x="83" y="85"/>
                  <a:pt x="80" y="85"/>
                </a:cubicBezTo>
                <a:cubicBezTo>
                  <a:pt x="77" y="84"/>
                  <a:pt x="75" y="82"/>
                  <a:pt x="74" y="81"/>
                </a:cubicBezTo>
                <a:cubicBezTo>
                  <a:pt x="70" y="77"/>
                  <a:pt x="69" y="68"/>
                  <a:pt x="69" y="61"/>
                </a:cubicBezTo>
                <a:cubicBezTo>
                  <a:pt x="69" y="55"/>
                  <a:pt x="72" y="52"/>
                  <a:pt x="76" y="50"/>
                </a:cubicBezTo>
                <a:cubicBezTo>
                  <a:pt x="79" y="49"/>
                  <a:pt x="84" y="48"/>
                  <a:pt x="93" y="48"/>
                </a:cubicBezTo>
                <a:cubicBezTo>
                  <a:pt x="103" y="48"/>
                  <a:pt x="108" y="49"/>
                  <a:pt x="112" y="50"/>
                </a:cubicBezTo>
                <a:cubicBezTo>
                  <a:pt x="115" y="52"/>
                  <a:pt x="118" y="55"/>
                  <a:pt x="118" y="61"/>
                </a:cubicBezTo>
                <a:cubicBezTo>
                  <a:pt x="118" y="62"/>
                  <a:pt x="118" y="62"/>
                  <a:pt x="118" y="63"/>
                </a:cubicBezTo>
                <a:cubicBezTo>
                  <a:pt x="122" y="62"/>
                  <a:pt x="125" y="62"/>
                  <a:pt x="128" y="63"/>
                </a:cubicBezTo>
                <a:cubicBezTo>
                  <a:pt x="128" y="62"/>
                  <a:pt x="128" y="62"/>
                  <a:pt x="128" y="61"/>
                </a:cubicBezTo>
                <a:cubicBezTo>
                  <a:pt x="128" y="55"/>
                  <a:pt x="132" y="52"/>
                  <a:pt x="135" y="50"/>
                </a:cubicBezTo>
                <a:cubicBezTo>
                  <a:pt x="138" y="49"/>
                  <a:pt x="144" y="48"/>
                  <a:pt x="153" y="48"/>
                </a:cubicBezTo>
                <a:cubicBezTo>
                  <a:pt x="162" y="48"/>
                  <a:pt x="168" y="49"/>
                  <a:pt x="171" y="50"/>
                </a:cubicBezTo>
                <a:cubicBezTo>
                  <a:pt x="174" y="52"/>
                  <a:pt x="178" y="55"/>
                  <a:pt x="178" y="61"/>
                </a:cubicBezTo>
                <a:close/>
                <a:moveTo>
                  <a:pt x="109" y="77"/>
                </a:moveTo>
                <a:cubicBezTo>
                  <a:pt x="109" y="78"/>
                  <a:pt x="107" y="79"/>
                  <a:pt x="105" y="79"/>
                </a:cubicBezTo>
                <a:cubicBezTo>
                  <a:pt x="102" y="80"/>
                  <a:pt x="97" y="80"/>
                  <a:pt x="94" y="80"/>
                </a:cubicBezTo>
                <a:cubicBezTo>
                  <a:pt x="93" y="80"/>
                  <a:pt x="93" y="80"/>
                  <a:pt x="93" y="80"/>
                </a:cubicBezTo>
                <a:cubicBezTo>
                  <a:pt x="90" y="80"/>
                  <a:pt x="85" y="80"/>
                  <a:pt x="82" y="79"/>
                </a:cubicBezTo>
                <a:cubicBezTo>
                  <a:pt x="80" y="79"/>
                  <a:pt x="79" y="78"/>
                  <a:pt x="78" y="77"/>
                </a:cubicBezTo>
                <a:cubicBezTo>
                  <a:pt x="76" y="75"/>
                  <a:pt x="74" y="67"/>
                  <a:pt x="74" y="61"/>
                </a:cubicBezTo>
                <a:cubicBezTo>
                  <a:pt x="74" y="57"/>
                  <a:pt x="77" y="56"/>
                  <a:pt x="78" y="56"/>
                </a:cubicBezTo>
                <a:cubicBezTo>
                  <a:pt x="81" y="54"/>
                  <a:pt x="88" y="54"/>
                  <a:pt x="93" y="54"/>
                </a:cubicBezTo>
                <a:cubicBezTo>
                  <a:pt x="99" y="54"/>
                  <a:pt x="106" y="54"/>
                  <a:pt x="109" y="56"/>
                </a:cubicBezTo>
                <a:cubicBezTo>
                  <a:pt x="110" y="56"/>
                  <a:pt x="113" y="57"/>
                  <a:pt x="113" y="61"/>
                </a:cubicBezTo>
                <a:cubicBezTo>
                  <a:pt x="113" y="67"/>
                  <a:pt x="111" y="75"/>
                  <a:pt x="109" y="77"/>
                </a:cubicBezTo>
                <a:close/>
                <a:moveTo>
                  <a:pt x="168" y="77"/>
                </a:moveTo>
                <a:cubicBezTo>
                  <a:pt x="168" y="78"/>
                  <a:pt x="167" y="79"/>
                  <a:pt x="165" y="79"/>
                </a:cubicBezTo>
                <a:cubicBezTo>
                  <a:pt x="162" y="80"/>
                  <a:pt x="157" y="80"/>
                  <a:pt x="153" y="80"/>
                </a:cubicBezTo>
                <a:cubicBezTo>
                  <a:pt x="153" y="80"/>
                  <a:pt x="153" y="80"/>
                  <a:pt x="153" y="80"/>
                </a:cubicBezTo>
                <a:cubicBezTo>
                  <a:pt x="149" y="80"/>
                  <a:pt x="144" y="80"/>
                  <a:pt x="141" y="79"/>
                </a:cubicBezTo>
                <a:cubicBezTo>
                  <a:pt x="139" y="79"/>
                  <a:pt x="138" y="78"/>
                  <a:pt x="138" y="77"/>
                </a:cubicBezTo>
                <a:cubicBezTo>
                  <a:pt x="135" y="75"/>
                  <a:pt x="134" y="67"/>
                  <a:pt x="134" y="61"/>
                </a:cubicBezTo>
                <a:cubicBezTo>
                  <a:pt x="134" y="57"/>
                  <a:pt x="136" y="56"/>
                  <a:pt x="137" y="56"/>
                </a:cubicBezTo>
                <a:cubicBezTo>
                  <a:pt x="141" y="54"/>
                  <a:pt x="148" y="54"/>
                  <a:pt x="153" y="54"/>
                </a:cubicBezTo>
                <a:cubicBezTo>
                  <a:pt x="158" y="54"/>
                  <a:pt x="165" y="54"/>
                  <a:pt x="169" y="56"/>
                </a:cubicBezTo>
                <a:cubicBezTo>
                  <a:pt x="170" y="56"/>
                  <a:pt x="172" y="57"/>
                  <a:pt x="172" y="61"/>
                </a:cubicBezTo>
                <a:cubicBezTo>
                  <a:pt x="172" y="67"/>
                  <a:pt x="171" y="75"/>
                  <a:pt x="168" y="77"/>
                </a:cubicBezTo>
                <a:close/>
              </a:path>
            </a:pathLst>
          </a:custGeom>
          <a:solidFill>
            <a:srgbClr val="54C3F1"/>
          </a:solidFill>
          <a:ln>
            <a:noFill/>
          </a:ln>
        </p:spPr>
        <p:txBody>
          <a:bodyPr vert="horz" wrap="square" lIns="91440" tIns="45720" rIns="91440" bIns="45720" numCol="1" anchor="t" anchorCtr="0" compatLnSpc="1">
            <a:prstTxWarp prst="textNoShape">
              <a:avLst/>
            </a:prstTxWarp>
          </a:bodyPr>
          <a:lstStyle/>
          <a:p>
            <a:endParaRPr lang="ja-JP" altLang="en-US" dirty="0"/>
          </a:p>
        </p:txBody>
      </p:sp>
      <p:sp>
        <p:nvSpPr>
          <p:cNvPr id="41" name="Freeform 7"/>
          <p:cNvSpPr>
            <a:spLocks noEditPoints="1"/>
          </p:cNvSpPr>
          <p:nvPr/>
        </p:nvSpPr>
        <p:spPr bwMode="auto">
          <a:xfrm>
            <a:off x="949066" y="4225971"/>
            <a:ext cx="382579" cy="542023"/>
          </a:xfrm>
          <a:custGeom>
            <a:avLst/>
            <a:gdLst>
              <a:gd name="T0" fmla="*/ 179 w 246"/>
              <a:gd name="T1" fmla="*/ 165 h 401"/>
              <a:gd name="T2" fmla="*/ 145 w 246"/>
              <a:gd name="T3" fmla="*/ 165 h 401"/>
              <a:gd name="T4" fmla="*/ 127 w 246"/>
              <a:gd name="T5" fmla="*/ 198 h 401"/>
              <a:gd name="T6" fmla="*/ 151 w 246"/>
              <a:gd name="T7" fmla="*/ 284 h 401"/>
              <a:gd name="T8" fmla="*/ 123 w 246"/>
              <a:gd name="T9" fmla="*/ 313 h 401"/>
              <a:gd name="T10" fmla="*/ 95 w 246"/>
              <a:gd name="T11" fmla="*/ 284 h 401"/>
              <a:gd name="T12" fmla="*/ 119 w 246"/>
              <a:gd name="T13" fmla="*/ 198 h 401"/>
              <a:gd name="T14" fmla="*/ 101 w 246"/>
              <a:gd name="T15" fmla="*/ 165 h 401"/>
              <a:gd name="T16" fmla="*/ 67 w 246"/>
              <a:gd name="T17" fmla="*/ 165 h 401"/>
              <a:gd name="T18" fmla="*/ 0 w 246"/>
              <a:gd name="T19" fmla="*/ 229 h 401"/>
              <a:gd name="T20" fmla="*/ 0 w 246"/>
              <a:gd name="T21" fmla="*/ 401 h 401"/>
              <a:gd name="T22" fmla="*/ 39 w 246"/>
              <a:gd name="T23" fmla="*/ 401 h 401"/>
              <a:gd name="T24" fmla="*/ 39 w 246"/>
              <a:gd name="T25" fmla="*/ 238 h 401"/>
              <a:gd name="T26" fmla="*/ 48 w 246"/>
              <a:gd name="T27" fmla="*/ 238 h 401"/>
              <a:gd name="T28" fmla="*/ 48 w 246"/>
              <a:gd name="T29" fmla="*/ 401 h 401"/>
              <a:gd name="T30" fmla="*/ 198 w 246"/>
              <a:gd name="T31" fmla="*/ 401 h 401"/>
              <a:gd name="T32" fmla="*/ 198 w 246"/>
              <a:gd name="T33" fmla="*/ 238 h 401"/>
              <a:gd name="T34" fmla="*/ 207 w 246"/>
              <a:gd name="T35" fmla="*/ 238 h 401"/>
              <a:gd name="T36" fmla="*/ 207 w 246"/>
              <a:gd name="T37" fmla="*/ 401 h 401"/>
              <a:gd name="T38" fmla="*/ 246 w 246"/>
              <a:gd name="T39" fmla="*/ 401 h 401"/>
              <a:gd name="T40" fmla="*/ 246 w 246"/>
              <a:gd name="T41" fmla="*/ 229 h 401"/>
              <a:gd name="T42" fmla="*/ 179 w 246"/>
              <a:gd name="T43" fmla="*/ 165 h 401"/>
              <a:gd name="T44" fmla="*/ 123 w 246"/>
              <a:gd name="T45" fmla="*/ 0 h 401"/>
              <a:gd name="T46" fmla="*/ 49 w 246"/>
              <a:gd name="T47" fmla="*/ 74 h 401"/>
              <a:gd name="T48" fmla="*/ 123 w 246"/>
              <a:gd name="T49" fmla="*/ 148 h 401"/>
              <a:gd name="T50" fmla="*/ 197 w 246"/>
              <a:gd name="T51" fmla="*/ 74 h 401"/>
              <a:gd name="T52" fmla="*/ 123 w 246"/>
              <a:gd name="T53" fmla="*/ 0 h 4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46" h="401">
                <a:moveTo>
                  <a:pt x="179" y="165"/>
                </a:moveTo>
                <a:cubicBezTo>
                  <a:pt x="145" y="165"/>
                  <a:pt x="145" y="165"/>
                  <a:pt x="145" y="165"/>
                </a:cubicBezTo>
                <a:cubicBezTo>
                  <a:pt x="127" y="198"/>
                  <a:pt x="127" y="198"/>
                  <a:pt x="127" y="198"/>
                </a:cubicBezTo>
                <a:cubicBezTo>
                  <a:pt x="151" y="284"/>
                  <a:pt x="151" y="284"/>
                  <a:pt x="151" y="284"/>
                </a:cubicBezTo>
                <a:cubicBezTo>
                  <a:pt x="123" y="313"/>
                  <a:pt x="123" y="313"/>
                  <a:pt x="123" y="313"/>
                </a:cubicBezTo>
                <a:cubicBezTo>
                  <a:pt x="95" y="284"/>
                  <a:pt x="95" y="284"/>
                  <a:pt x="95" y="284"/>
                </a:cubicBezTo>
                <a:cubicBezTo>
                  <a:pt x="119" y="198"/>
                  <a:pt x="119" y="198"/>
                  <a:pt x="119" y="198"/>
                </a:cubicBezTo>
                <a:cubicBezTo>
                  <a:pt x="101" y="165"/>
                  <a:pt x="101" y="165"/>
                  <a:pt x="101" y="165"/>
                </a:cubicBezTo>
                <a:cubicBezTo>
                  <a:pt x="67" y="165"/>
                  <a:pt x="67" y="165"/>
                  <a:pt x="67" y="165"/>
                </a:cubicBezTo>
                <a:cubicBezTo>
                  <a:pt x="32" y="165"/>
                  <a:pt x="3" y="194"/>
                  <a:pt x="0" y="229"/>
                </a:cubicBezTo>
                <a:cubicBezTo>
                  <a:pt x="0" y="401"/>
                  <a:pt x="0" y="401"/>
                  <a:pt x="0" y="401"/>
                </a:cubicBezTo>
                <a:cubicBezTo>
                  <a:pt x="39" y="401"/>
                  <a:pt x="39" y="401"/>
                  <a:pt x="39" y="401"/>
                </a:cubicBezTo>
                <a:cubicBezTo>
                  <a:pt x="39" y="238"/>
                  <a:pt x="39" y="238"/>
                  <a:pt x="39" y="238"/>
                </a:cubicBezTo>
                <a:cubicBezTo>
                  <a:pt x="48" y="238"/>
                  <a:pt x="48" y="238"/>
                  <a:pt x="48" y="238"/>
                </a:cubicBezTo>
                <a:cubicBezTo>
                  <a:pt x="48" y="401"/>
                  <a:pt x="48" y="401"/>
                  <a:pt x="48" y="401"/>
                </a:cubicBezTo>
                <a:cubicBezTo>
                  <a:pt x="198" y="401"/>
                  <a:pt x="198" y="401"/>
                  <a:pt x="198" y="401"/>
                </a:cubicBezTo>
                <a:cubicBezTo>
                  <a:pt x="198" y="238"/>
                  <a:pt x="198" y="238"/>
                  <a:pt x="198" y="238"/>
                </a:cubicBezTo>
                <a:cubicBezTo>
                  <a:pt x="207" y="238"/>
                  <a:pt x="207" y="238"/>
                  <a:pt x="207" y="238"/>
                </a:cubicBezTo>
                <a:cubicBezTo>
                  <a:pt x="207" y="401"/>
                  <a:pt x="207" y="401"/>
                  <a:pt x="207" y="401"/>
                </a:cubicBezTo>
                <a:cubicBezTo>
                  <a:pt x="246" y="401"/>
                  <a:pt x="246" y="401"/>
                  <a:pt x="246" y="401"/>
                </a:cubicBezTo>
                <a:cubicBezTo>
                  <a:pt x="246" y="229"/>
                  <a:pt x="246" y="229"/>
                  <a:pt x="246" y="229"/>
                </a:cubicBezTo>
                <a:cubicBezTo>
                  <a:pt x="243" y="194"/>
                  <a:pt x="214" y="165"/>
                  <a:pt x="179" y="165"/>
                </a:cubicBezTo>
                <a:moveTo>
                  <a:pt x="123" y="0"/>
                </a:moveTo>
                <a:cubicBezTo>
                  <a:pt x="82" y="0"/>
                  <a:pt x="49" y="34"/>
                  <a:pt x="49" y="74"/>
                </a:cubicBezTo>
                <a:cubicBezTo>
                  <a:pt x="49" y="115"/>
                  <a:pt x="82" y="148"/>
                  <a:pt x="123" y="148"/>
                </a:cubicBezTo>
                <a:cubicBezTo>
                  <a:pt x="164" y="148"/>
                  <a:pt x="197" y="115"/>
                  <a:pt x="197" y="74"/>
                </a:cubicBezTo>
                <a:cubicBezTo>
                  <a:pt x="197" y="34"/>
                  <a:pt x="164" y="0"/>
                  <a:pt x="123" y="0"/>
                </a:cubicBezTo>
              </a:path>
            </a:pathLst>
          </a:custGeom>
          <a:solidFill>
            <a:srgbClr val="54C3F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2" name="Freeform 49"/>
          <p:cNvSpPr>
            <a:spLocks/>
          </p:cNvSpPr>
          <p:nvPr/>
        </p:nvSpPr>
        <p:spPr bwMode="auto">
          <a:xfrm rot="16200000">
            <a:off x="3813483" y="3870407"/>
            <a:ext cx="381000" cy="285750"/>
          </a:xfrm>
          <a:custGeom>
            <a:avLst/>
            <a:gdLst>
              <a:gd name="T0" fmla="*/ 0 w 240"/>
              <a:gd name="T1" fmla="*/ 69 h 180"/>
              <a:gd name="T2" fmla="*/ 157 w 240"/>
              <a:gd name="T3" fmla="*/ 69 h 180"/>
              <a:gd name="T4" fmla="*/ 90 w 240"/>
              <a:gd name="T5" fmla="*/ 0 h 180"/>
              <a:gd name="T6" fmla="*/ 150 w 240"/>
              <a:gd name="T7" fmla="*/ 0 h 180"/>
              <a:gd name="T8" fmla="*/ 240 w 240"/>
              <a:gd name="T9" fmla="*/ 90 h 180"/>
              <a:gd name="T10" fmla="*/ 150 w 240"/>
              <a:gd name="T11" fmla="*/ 180 h 180"/>
              <a:gd name="T12" fmla="*/ 90 w 240"/>
              <a:gd name="T13" fmla="*/ 180 h 180"/>
              <a:gd name="T14" fmla="*/ 157 w 240"/>
              <a:gd name="T15" fmla="*/ 112 h 180"/>
              <a:gd name="T16" fmla="*/ 0 w 240"/>
              <a:gd name="T17" fmla="*/ 112 h 180"/>
              <a:gd name="T18" fmla="*/ 0 w 240"/>
              <a:gd name="T19" fmla="*/ 69 h 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40" h="180">
                <a:moveTo>
                  <a:pt x="0" y="69"/>
                </a:moveTo>
                <a:lnTo>
                  <a:pt x="157" y="69"/>
                </a:lnTo>
                <a:lnTo>
                  <a:pt x="90" y="0"/>
                </a:lnTo>
                <a:lnTo>
                  <a:pt x="150" y="0"/>
                </a:lnTo>
                <a:lnTo>
                  <a:pt x="240" y="90"/>
                </a:lnTo>
                <a:lnTo>
                  <a:pt x="150" y="180"/>
                </a:lnTo>
                <a:lnTo>
                  <a:pt x="90" y="180"/>
                </a:lnTo>
                <a:lnTo>
                  <a:pt x="157" y="112"/>
                </a:lnTo>
                <a:lnTo>
                  <a:pt x="0" y="112"/>
                </a:lnTo>
                <a:lnTo>
                  <a:pt x="0" y="69"/>
                </a:lnTo>
                <a:close/>
              </a:path>
            </a:pathLst>
          </a:custGeom>
          <a:solidFill>
            <a:srgbClr val="FABE00"/>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3" name="Freeform 49"/>
          <p:cNvSpPr>
            <a:spLocks/>
          </p:cNvSpPr>
          <p:nvPr/>
        </p:nvSpPr>
        <p:spPr bwMode="auto">
          <a:xfrm rot="5400000">
            <a:off x="3191544" y="3875407"/>
            <a:ext cx="381000" cy="285750"/>
          </a:xfrm>
          <a:custGeom>
            <a:avLst/>
            <a:gdLst>
              <a:gd name="T0" fmla="*/ 0 w 240"/>
              <a:gd name="T1" fmla="*/ 69 h 180"/>
              <a:gd name="T2" fmla="*/ 157 w 240"/>
              <a:gd name="T3" fmla="*/ 69 h 180"/>
              <a:gd name="T4" fmla="*/ 90 w 240"/>
              <a:gd name="T5" fmla="*/ 0 h 180"/>
              <a:gd name="T6" fmla="*/ 150 w 240"/>
              <a:gd name="T7" fmla="*/ 0 h 180"/>
              <a:gd name="T8" fmla="*/ 240 w 240"/>
              <a:gd name="T9" fmla="*/ 90 h 180"/>
              <a:gd name="T10" fmla="*/ 150 w 240"/>
              <a:gd name="T11" fmla="*/ 180 h 180"/>
              <a:gd name="T12" fmla="*/ 90 w 240"/>
              <a:gd name="T13" fmla="*/ 180 h 180"/>
              <a:gd name="T14" fmla="*/ 157 w 240"/>
              <a:gd name="T15" fmla="*/ 112 h 180"/>
              <a:gd name="T16" fmla="*/ 0 w 240"/>
              <a:gd name="T17" fmla="*/ 112 h 180"/>
              <a:gd name="T18" fmla="*/ 0 w 240"/>
              <a:gd name="T19" fmla="*/ 69 h 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40" h="180">
                <a:moveTo>
                  <a:pt x="0" y="69"/>
                </a:moveTo>
                <a:lnTo>
                  <a:pt x="157" y="69"/>
                </a:lnTo>
                <a:lnTo>
                  <a:pt x="90" y="0"/>
                </a:lnTo>
                <a:lnTo>
                  <a:pt x="150" y="0"/>
                </a:lnTo>
                <a:lnTo>
                  <a:pt x="240" y="90"/>
                </a:lnTo>
                <a:lnTo>
                  <a:pt x="150" y="180"/>
                </a:lnTo>
                <a:lnTo>
                  <a:pt x="90" y="180"/>
                </a:lnTo>
                <a:lnTo>
                  <a:pt x="157" y="112"/>
                </a:lnTo>
                <a:lnTo>
                  <a:pt x="0" y="112"/>
                </a:lnTo>
                <a:lnTo>
                  <a:pt x="0" y="69"/>
                </a:lnTo>
                <a:close/>
              </a:path>
            </a:pathLst>
          </a:custGeom>
          <a:solidFill>
            <a:srgbClr val="FABE00"/>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4" name="Freeform 49"/>
          <p:cNvSpPr>
            <a:spLocks/>
          </p:cNvSpPr>
          <p:nvPr/>
        </p:nvSpPr>
        <p:spPr bwMode="auto">
          <a:xfrm rot="16200000">
            <a:off x="5110886" y="3853049"/>
            <a:ext cx="381000" cy="285750"/>
          </a:xfrm>
          <a:custGeom>
            <a:avLst/>
            <a:gdLst>
              <a:gd name="T0" fmla="*/ 0 w 240"/>
              <a:gd name="T1" fmla="*/ 69 h 180"/>
              <a:gd name="T2" fmla="*/ 157 w 240"/>
              <a:gd name="T3" fmla="*/ 69 h 180"/>
              <a:gd name="T4" fmla="*/ 90 w 240"/>
              <a:gd name="T5" fmla="*/ 0 h 180"/>
              <a:gd name="T6" fmla="*/ 150 w 240"/>
              <a:gd name="T7" fmla="*/ 0 h 180"/>
              <a:gd name="T8" fmla="*/ 240 w 240"/>
              <a:gd name="T9" fmla="*/ 90 h 180"/>
              <a:gd name="T10" fmla="*/ 150 w 240"/>
              <a:gd name="T11" fmla="*/ 180 h 180"/>
              <a:gd name="T12" fmla="*/ 90 w 240"/>
              <a:gd name="T13" fmla="*/ 180 h 180"/>
              <a:gd name="T14" fmla="*/ 157 w 240"/>
              <a:gd name="T15" fmla="*/ 112 h 180"/>
              <a:gd name="T16" fmla="*/ 0 w 240"/>
              <a:gd name="T17" fmla="*/ 112 h 180"/>
              <a:gd name="T18" fmla="*/ 0 w 240"/>
              <a:gd name="T19" fmla="*/ 69 h 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40" h="180">
                <a:moveTo>
                  <a:pt x="0" y="69"/>
                </a:moveTo>
                <a:lnTo>
                  <a:pt x="157" y="69"/>
                </a:lnTo>
                <a:lnTo>
                  <a:pt x="90" y="0"/>
                </a:lnTo>
                <a:lnTo>
                  <a:pt x="150" y="0"/>
                </a:lnTo>
                <a:lnTo>
                  <a:pt x="240" y="90"/>
                </a:lnTo>
                <a:lnTo>
                  <a:pt x="150" y="180"/>
                </a:lnTo>
                <a:lnTo>
                  <a:pt x="90" y="180"/>
                </a:lnTo>
                <a:lnTo>
                  <a:pt x="157" y="112"/>
                </a:lnTo>
                <a:lnTo>
                  <a:pt x="0" y="112"/>
                </a:lnTo>
                <a:lnTo>
                  <a:pt x="0" y="69"/>
                </a:lnTo>
                <a:close/>
              </a:path>
            </a:pathLst>
          </a:custGeom>
          <a:solidFill>
            <a:srgbClr val="FABE00"/>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5" name="Freeform 49"/>
          <p:cNvSpPr>
            <a:spLocks/>
          </p:cNvSpPr>
          <p:nvPr/>
        </p:nvSpPr>
        <p:spPr bwMode="auto">
          <a:xfrm rot="5400000">
            <a:off x="4532064" y="3869116"/>
            <a:ext cx="381000" cy="285750"/>
          </a:xfrm>
          <a:custGeom>
            <a:avLst/>
            <a:gdLst>
              <a:gd name="T0" fmla="*/ 0 w 240"/>
              <a:gd name="T1" fmla="*/ 69 h 180"/>
              <a:gd name="T2" fmla="*/ 157 w 240"/>
              <a:gd name="T3" fmla="*/ 69 h 180"/>
              <a:gd name="T4" fmla="*/ 90 w 240"/>
              <a:gd name="T5" fmla="*/ 0 h 180"/>
              <a:gd name="T6" fmla="*/ 150 w 240"/>
              <a:gd name="T7" fmla="*/ 0 h 180"/>
              <a:gd name="T8" fmla="*/ 240 w 240"/>
              <a:gd name="T9" fmla="*/ 90 h 180"/>
              <a:gd name="T10" fmla="*/ 150 w 240"/>
              <a:gd name="T11" fmla="*/ 180 h 180"/>
              <a:gd name="T12" fmla="*/ 90 w 240"/>
              <a:gd name="T13" fmla="*/ 180 h 180"/>
              <a:gd name="T14" fmla="*/ 157 w 240"/>
              <a:gd name="T15" fmla="*/ 112 h 180"/>
              <a:gd name="T16" fmla="*/ 0 w 240"/>
              <a:gd name="T17" fmla="*/ 112 h 180"/>
              <a:gd name="T18" fmla="*/ 0 w 240"/>
              <a:gd name="T19" fmla="*/ 69 h 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40" h="180">
                <a:moveTo>
                  <a:pt x="0" y="69"/>
                </a:moveTo>
                <a:lnTo>
                  <a:pt x="157" y="69"/>
                </a:lnTo>
                <a:lnTo>
                  <a:pt x="90" y="0"/>
                </a:lnTo>
                <a:lnTo>
                  <a:pt x="150" y="0"/>
                </a:lnTo>
                <a:lnTo>
                  <a:pt x="240" y="90"/>
                </a:lnTo>
                <a:lnTo>
                  <a:pt x="150" y="180"/>
                </a:lnTo>
                <a:lnTo>
                  <a:pt x="90" y="180"/>
                </a:lnTo>
                <a:lnTo>
                  <a:pt x="157" y="112"/>
                </a:lnTo>
                <a:lnTo>
                  <a:pt x="0" y="112"/>
                </a:lnTo>
                <a:lnTo>
                  <a:pt x="0" y="69"/>
                </a:lnTo>
                <a:close/>
              </a:path>
            </a:pathLst>
          </a:custGeom>
          <a:solidFill>
            <a:srgbClr val="FABE00"/>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6" name="Freeform 49"/>
          <p:cNvSpPr>
            <a:spLocks/>
          </p:cNvSpPr>
          <p:nvPr/>
        </p:nvSpPr>
        <p:spPr bwMode="auto">
          <a:xfrm rot="5400000">
            <a:off x="2889917" y="3044170"/>
            <a:ext cx="381000" cy="285750"/>
          </a:xfrm>
          <a:custGeom>
            <a:avLst/>
            <a:gdLst>
              <a:gd name="T0" fmla="*/ 0 w 240"/>
              <a:gd name="T1" fmla="*/ 69 h 180"/>
              <a:gd name="T2" fmla="*/ 157 w 240"/>
              <a:gd name="T3" fmla="*/ 69 h 180"/>
              <a:gd name="T4" fmla="*/ 90 w 240"/>
              <a:gd name="T5" fmla="*/ 0 h 180"/>
              <a:gd name="T6" fmla="*/ 150 w 240"/>
              <a:gd name="T7" fmla="*/ 0 h 180"/>
              <a:gd name="T8" fmla="*/ 240 w 240"/>
              <a:gd name="T9" fmla="*/ 90 h 180"/>
              <a:gd name="T10" fmla="*/ 150 w 240"/>
              <a:gd name="T11" fmla="*/ 180 h 180"/>
              <a:gd name="T12" fmla="*/ 90 w 240"/>
              <a:gd name="T13" fmla="*/ 180 h 180"/>
              <a:gd name="T14" fmla="*/ 157 w 240"/>
              <a:gd name="T15" fmla="*/ 112 h 180"/>
              <a:gd name="T16" fmla="*/ 0 w 240"/>
              <a:gd name="T17" fmla="*/ 112 h 180"/>
              <a:gd name="T18" fmla="*/ 0 w 240"/>
              <a:gd name="T19" fmla="*/ 69 h 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40" h="180">
                <a:moveTo>
                  <a:pt x="0" y="69"/>
                </a:moveTo>
                <a:lnTo>
                  <a:pt x="157" y="69"/>
                </a:lnTo>
                <a:lnTo>
                  <a:pt x="90" y="0"/>
                </a:lnTo>
                <a:lnTo>
                  <a:pt x="150" y="0"/>
                </a:lnTo>
                <a:lnTo>
                  <a:pt x="240" y="90"/>
                </a:lnTo>
                <a:lnTo>
                  <a:pt x="150" y="180"/>
                </a:lnTo>
                <a:lnTo>
                  <a:pt x="90" y="180"/>
                </a:lnTo>
                <a:lnTo>
                  <a:pt x="157" y="112"/>
                </a:lnTo>
                <a:lnTo>
                  <a:pt x="0" y="112"/>
                </a:lnTo>
                <a:lnTo>
                  <a:pt x="0" y="69"/>
                </a:lnTo>
                <a:close/>
              </a:path>
            </a:pathLst>
          </a:custGeom>
          <a:solidFill>
            <a:srgbClr val="FABE00"/>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7" name="Freeform 49"/>
          <p:cNvSpPr>
            <a:spLocks/>
          </p:cNvSpPr>
          <p:nvPr/>
        </p:nvSpPr>
        <p:spPr bwMode="auto">
          <a:xfrm rot="18942566">
            <a:off x="6006896" y="3012622"/>
            <a:ext cx="381000" cy="285750"/>
          </a:xfrm>
          <a:custGeom>
            <a:avLst/>
            <a:gdLst>
              <a:gd name="T0" fmla="*/ 0 w 240"/>
              <a:gd name="T1" fmla="*/ 69 h 180"/>
              <a:gd name="T2" fmla="*/ 157 w 240"/>
              <a:gd name="T3" fmla="*/ 69 h 180"/>
              <a:gd name="T4" fmla="*/ 90 w 240"/>
              <a:gd name="T5" fmla="*/ 0 h 180"/>
              <a:gd name="T6" fmla="*/ 150 w 240"/>
              <a:gd name="T7" fmla="*/ 0 h 180"/>
              <a:gd name="T8" fmla="*/ 240 w 240"/>
              <a:gd name="T9" fmla="*/ 90 h 180"/>
              <a:gd name="T10" fmla="*/ 150 w 240"/>
              <a:gd name="T11" fmla="*/ 180 h 180"/>
              <a:gd name="T12" fmla="*/ 90 w 240"/>
              <a:gd name="T13" fmla="*/ 180 h 180"/>
              <a:gd name="T14" fmla="*/ 157 w 240"/>
              <a:gd name="T15" fmla="*/ 112 h 180"/>
              <a:gd name="T16" fmla="*/ 0 w 240"/>
              <a:gd name="T17" fmla="*/ 112 h 180"/>
              <a:gd name="T18" fmla="*/ 0 w 240"/>
              <a:gd name="T19" fmla="*/ 69 h 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40" h="180">
                <a:moveTo>
                  <a:pt x="0" y="69"/>
                </a:moveTo>
                <a:lnTo>
                  <a:pt x="157" y="69"/>
                </a:lnTo>
                <a:lnTo>
                  <a:pt x="90" y="0"/>
                </a:lnTo>
                <a:lnTo>
                  <a:pt x="150" y="0"/>
                </a:lnTo>
                <a:lnTo>
                  <a:pt x="240" y="90"/>
                </a:lnTo>
                <a:lnTo>
                  <a:pt x="150" y="180"/>
                </a:lnTo>
                <a:lnTo>
                  <a:pt x="90" y="180"/>
                </a:lnTo>
                <a:lnTo>
                  <a:pt x="157" y="112"/>
                </a:lnTo>
                <a:lnTo>
                  <a:pt x="0" y="112"/>
                </a:lnTo>
                <a:lnTo>
                  <a:pt x="0" y="69"/>
                </a:lnTo>
                <a:close/>
              </a:path>
            </a:pathLst>
          </a:custGeom>
          <a:solidFill>
            <a:srgbClr val="FABE00"/>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8" name="Freeform 49"/>
          <p:cNvSpPr>
            <a:spLocks/>
          </p:cNvSpPr>
          <p:nvPr/>
        </p:nvSpPr>
        <p:spPr bwMode="auto">
          <a:xfrm>
            <a:off x="7199961" y="2650618"/>
            <a:ext cx="381000" cy="285750"/>
          </a:xfrm>
          <a:custGeom>
            <a:avLst/>
            <a:gdLst>
              <a:gd name="T0" fmla="*/ 0 w 240"/>
              <a:gd name="T1" fmla="*/ 69 h 180"/>
              <a:gd name="T2" fmla="*/ 157 w 240"/>
              <a:gd name="T3" fmla="*/ 69 h 180"/>
              <a:gd name="T4" fmla="*/ 90 w 240"/>
              <a:gd name="T5" fmla="*/ 0 h 180"/>
              <a:gd name="T6" fmla="*/ 150 w 240"/>
              <a:gd name="T7" fmla="*/ 0 h 180"/>
              <a:gd name="T8" fmla="*/ 240 w 240"/>
              <a:gd name="T9" fmla="*/ 90 h 180"/>
              <a:gd name="T10" fmla="*/ 150 w 240"/>
              <a:gd name="T11" fmla="*/ 180 h 180"/>
              <a:gd name="T12" fmla="*/ 90 w 240"/>
              <a:gd name="T13" fmla="*/ 180 h 180"/>
              <a:gd name="T14" fmla="*/ 157 w 240"/>
              <a:gd name="T15" fmla="*/ 112 h 180"/>
              <a:gd name="T16" fmla="*/ 0 w 240"/>
              <a:gd name="T17" fmla="*/ 112 h 180"/>
              <a:gd name="T18" fmla="*/ 0 w 240"/>
              <a:gd name="T19" fmla="*/ 69 h 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40" h="180">
                <a:moveTo>
                  <a:pt x="0" y="69"/>
                </a:moveTo>
                <a:lnTo>
                  <a:pt x="157" y="69"/>
                </a:lnTo>
                <a:lnTo>
                  <a:pt x="90" y="0"/>
                </a:lnTo>
                <a:lnTo>
                  <a:pt x="150" y="0"/>
                </a:lnTo>
                <a:lnTo>
                  <a:pt x="240" y="90"/>
                </a:lnTo>
                <a:lnTo>
                  <a:pt x="150" y="180"/>
                </a:lnTo>
                <a:lnTo>
                  <a:pt x="90" y="180"/>
                </a:lnTo>
                <a:lnTo>
                  <a:pt x="157" y="112"/>
                </a:lnTo>
                <a:lnTo>
                  <a:pt x="0" y="112"/>
                </a:lnTo>
                <a:lnTo>
                  <a:pt x="0" y="69"/>
                </a:lnTo>
                <a:close/>
              </a:path>
            </a:pathLst>
          </a:custGeom>
          <a:solidFill>
            <a:srgbClr val="FABE00"/>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 name="スライド番号プレースホルダー 1">
            <a:extLst>
              <a:ext uri="{FF2B5EF4-FFF2-40B4-BE49-F238E27FC236}">
                <a16:creationId xmlns:a16="http://schemas.microsoft.com/office/drawing/2014/main" id="{4E621397-AC29-F632-29BE-510539E5C8B2}"/>
              </a:ext>
            </a:extLst>
          </p:cNvPr>
          <p:cNvSpPr>
            <a:spLocks noGrp="1"/>
          </p:cNvSpPr>
          <p:nvPr>
            <p:ph type="sldNum" sz="quarter" idx="12"/>
          </p:nvPr>
        </p:nvSpPr>
        <p:spPr>
          <a:xfrm>
            <a:off x="8532000" y="4932000"/>
            <a:ext cx="360000" cy="135000"/>
          </a:xfrm>
        </p:spPr>
        <p:txBody>
          <a:bodyPr/>
          <a:lstStyle/>
          <a:p>
            <a:fld id="{78AE49ED-73EF-499C-8307-28EB0E7CF529}" type="slidenum">
              <a:rPr kumimoji="1" lang="ja-JP" altLang="en-US" smtClean="0"/>
              <a:t>13</a:t>
            </a:fld>
            <a:endParaRPr kumimoji="1" lang="ja-JP" altLang="en-US" dirty="0"/>
          </a:p>
        </p:txBody>
      </p:sp>
    </p:spTree>
    <p:extLst>
      <p:ext uri="{BB962C8B-B14F-4D97-AF65-F5344CB8AC3E}">
        <p14:creationId xmlns:p14="http://schemas.microsoft.com/office/powerpoint/2010/main" val="317266798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図 17"/>
          <p:cNvPicPr>
            <a:picLocks noChangeAspect="1"/>
          </p:cNvPicPr>
          <p:nvPr/>
        </p:nvPicPr>
        <p:blipFill>
          <a:blip r:embed="rId2"/>
          <a:stretch>
            <a:fillRect/>
          </a:stretch>
        </p:blipFill>
        <p:spPr>
          <a:xfrm>
            <a:off x="4636039" y="1746466"/>
            <a:ext cx="1362928" cy="2013416"/>
          </a:xfrm>
          <a:prstGeom prst="rect">
            <a:avLst/>
          </a:prstGeom>
          <a:ln>
            <a:solidFill>
              <a:schemeClr val="bg1">
                <a:lumMod val="50000"/>
              </a:schemeClr>
            </a:solidFill>
          </a:ln>
        </p:spPr>
      </p:pic>
      <p:pic>
        <p:nvPicPr>
          <p:cNvPr id="22" name="図 21"/>
          <p:cNvPicPr>
            <a:picLocks noChangeAspect="1"/>
          </p:cNvPicPr>
          <p:nvPr/>
        </p:nvPicPr>
        <p:blipFill rotWithShape="1">
          <a:blip r:embed="rId3"/>
          <a:srcRect t="7771"/>
          <a:stretch/>
        </p:blipFill>
        <p:spPr>
          <a:xfrm>
            <a:off x="5828538" y="2777819"/>
            <a:ext cx="1465363" cy="2253269"/>
          </a:xfrm>
          <a:prstGeom prst="rect">
            <a:avLst/>
          </a:prstGeom>
          <a:ln>
            <a:solidFill>
              <a:schemeClr val="tx1">
                <a:lumMod val="50000"/>
                <a:lumOff val="50000"/>
              </a:schemeClr>
            </a:solidFill>
          </a:ln>
        </p:spPr>
      </p:pic>
      <p:sp>
        <p:nvSpPr>
          <p:cNvPr id="2" name="スライド番号プレースホルダー 1"/>
          <p:cNvSpPr>
            <a:spLocks noGrp="1"/>
          </p:cNvSpPr>
          <p:nvPr>
            <p:ph type="sldNum" sz="quarter" idx="12"/>
          </p:nvPr>
        </p:nvSpPr>
        <p:spPr/>
        <p:txBody>
          <a:bodyPr/>
          <a:lstStyle/>
          <a:p>
            <a:fld id="{78AE49ED-73EF-499C-8307-28EB0E7CF529}" type="slidenum">
              <a:rPr kumimoji="1" lang="ja-JP" altLang="en-US" smtClean="0"/>
              <a:t>14</a:t>
            </a:fld>
            <a:endParaRPr kumimoji="1" lang="ja-JP" altLang="en-US" dirty="0"/>
          </a:p>
        </p:txBody>
      </p:sp>
      <p:sp>
        <p:nvSpPr>
          <p:cNvPr id="3" name="フッター プレースホルダー 2"/>
          <p:cNvSpPr>
            <a:spLocks noGrp="1"/>
          </p:cNvSpPr>
          <p:nvPr>
            <p:ph type="ftr" sz="quarter" idx="3"/>
          </p:nvPr>
        </p:nvSpPr>
        <p:spPr/>
        <p:txBody>
          <a:bodyPr/>
          <a:lstStyle/>
          <a:p>
            <a:r>
              <a:rPr lang="en-US" altLang="ja-JP" dirty="0"/>
              <a:t>©Canon IT Solutions Inc.  All rights reserved.</a:t>
            </a:r>
            <a:endParaRPr lang="ja-JP" altLang="en-US" dirty="0"/>
          </a:p>
        </p:txBody>
      </p:sp>
      <p:sp>
        <p:nvSpPr>
          <p:cNvPr id="4" name="テキスト プレースホルダー 3"/>
          <p:cNvSpPr>
            <a:spLocks noGrp="1"/>
          </p:cNvSpPr>
          <p:nvPr>
            <p:ph type="body" sz="quarter" idx="16"/>
          </p:nvPr>
        </p:nvSpPr>
        <p:spPr/>
        <p:txBody>
          <a:bodyPr/>
          <a:lstStyle/>
          <a:p>
            <a:r>
              <a:rPr lang="ja-JP" altLang="en-US" dirty="0"/>
              <a:t>全機能モバイル端末対応</a:t>
            </a:r>
          </a:p>
        </p:txBody>
      </p:sp>
      <p:sp>
        <p:nvSpPr>
          <p:cNvPr id="5" name="テキスト プレースホルダー 4"/>
          <p:cNvSpPr>
            <a:spLocks noGrp="1"/>
          </p:cNvSpPr>
          <p:nvPr>
            <p:ph type="body" sz="quarter" idx="17"/>
          </p:nvPr>
        </p:nvSpPr>
        <p:spPr/>
        <p:txBody>
          <a:bodyPr/>
          <a:lstStyle/>
          <a:p>
            <a:r>
              <a:rPr lang="ja-JP" altLang="en-US" dirty="0"/>
              <a:t>全機能モバイル端末でのご利用が可能です　　　　　　　　　　　　　　　　　　　　　　外出時等でも制限なくご利用いただく事によりフレキシブルな運用が可能です</a:t>
            </a:r>
          </a:p>
          <a:p>
            <a:endParaRPr kumimoji="1" lang="ja-JP" altLang="en-US" dirty="0"/>
          </a:p>
        </p:txBody>
      </p:sp>
      <p:sp>
        <p:nvSpPr>
          <p:cNvPr id="6" name="タイトル 5"/>
          <p:cNvSpPr>
            <a:spLocks noGrp="1"/>
          </p:cNvSpPr>
          <p:nvPr>
            <p:ph type="title"/>
          </p:nvPr>
        </p:nvSpPr>
        <p:spPr/>
        <p:txBody>
          <a:bodyPr/>
          <a:lstStyle/>
          <a:p>
            <a:r>
              <a:rPr lang="ja-JP" altLang="en-US" dirty="0"/>
              <a:t>勤怠管理</a:t>
            </a:r>
            <a:endParaRPr kumimoji="1" lang="ja-JP" altLang="en-US" dirty="0"/>
          </a:p>
        </p:txBody>
      </p:sp>
      <p:sp>
        <p:nvSpPr>
          <p:cNvPr id="8" name="下矢印 7"/>
          <p:cNvSpPr/>
          <p:nvPr/>
        </p:nvSpPr>
        <p:spPr>
          <a:xfrm rot="16200000">
            <a:off x="3433834" y="2084476"/>
            <a:ext cx="647515" cy="601547"/>
          </a:xfrm>
          <a:prstGeom prst="downArrow">
            <a:avLst/>
          </a:prstGeom>
          <a:solidFill>
            <a:schemeClr val="accent1"/>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kumimoji="1" lang="ja-JP" altLang="en-US"/>
          </a:p>
        </p:txBody>
      </p:sp>
      <p:sp>
        <p:nvSpPr>
          <p:cNvPr id="9" name="下矢印 8"/>
          <p:cNvSpPr/>
          <p:nvPr/>
        </p:nvSpPr>
        <p:spPr>
          <a:xfrm rot="16200000">
            <a:off x="4725990" y="3927439"/>
            <a:ext cx="647515" cy="601547"/>
          </a:xfrm>
          <a:prstGeom prst="downArrow">
            <a:avLst/>
          </a:prstGeom>
          <a:solidFill>
            <a:schemeClr val="accent1"/>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kumimoji="1" lang="ja-JP" altLang="en-US"/>
          </a:p>
        </p:txBody>
      </p:sp>
      <p:sp>
        <p:nvSpPr>
          <p:cNvPr id="10" name="object 25">
            <a:extLst>
              <a:ext uri="{FF2B5EF4-FFF2-40B4-BE49-F238E27FC236}">
                <a16:creationId xmlns:a16="http://schemas.microsoft.com/office/drawing/2014/main" id="{814DC110-2DDC-4E32-8034-B4D99DF17F36}"/>
              </a:ext>
            </a:extLst>
          </p:cNvPr>
          <p:cNvSpPr txBox="1"/>
          <p:nvPr/>
        </p:nvSpPr>
        <p:spPr>
          <a:xfrm>
            <a:off x="549134" y="1532628"/>
            <a:ext cx="2907684" cy="182101"/>
          </a:xfrm>
          <a:prstGeom prst="rect">
            <a:avLst/>
          </a:prstGeom>
          <a:noFill/>
        </p:spPr>
        <p:txBody>
          <a:bodyPr vert="horz" wrap="square" lIns="0" tIns="12700" rIns="0" bIns="0" rtlCol="0">
            <a:spAutoFit/>
          </a:bodyPr>
          <a:lstStyle/>
          <a:p>
            <a:pPr marL="12700">
              <a:lnSpc>
                <a:spcPct val="100000"/>
              </a:lnSpc>
              <a:spcBef>
                <a:spcPts val="100"/>
              </a:spcBef>
            </a:pPr>
            <a:r>
              <a:rPr lang="en-US" altLang="ja-JP" sz="1100" spc="85" dirty="0">
                <a:latin typeface="メイリオ" panose="020B0604030504040204" pitchFamily="50" charset="-128"/>
                <a:ea typeface="メイリオ" panose="020B0604030504040204" pitchFamily="50" charset="-128"/>
                <a:cs typeface="Leelawadee UI"/>
              </a:rPr>
              <a:t>PC</a:t>
            </a:r>
            <a:r>
              <a:rPr lang="ja-JP" altLang="en-US" sz="1100" spc="85" dirty="0">
                <a:latin typeface="メイリオ" panose="020B0604030504040204" pitchFamily="50" charset="-128"/>
                <a:ea typeface="メイリオ" panose="020B0604030504040204" pitchFamily="50" charset="-128"/>
                <a:cs typeface="Leelawadee UI"/>
              </a:rPr>
              <a:t>画面表示イメージ</a:t>
            </a:r>
            <a:endParaRPr sz="1100" dirty="0">
              <a:latin typeface="メイリオ" panose="020B0604030504040204" pitchFamily="50" charset="-128"/>
              <a:ea typeface="メイリオ" panose="020B0604030504040204" pitchFamily="50" charset="-128"/>
              <a:cs typeface="Leelawadee UI"/>
            </a:endParaRPr>
          </a:p>
        </p:txBody>
      </p:sp>
      <p:sp>
        <p:nvSpPr>
          <p:cNvPr id="11" name="object 25">
            <a:extLst>
              <a:ext uri="{FF2B5EF4-FFF2-40B4-BE49-F238E27FC236}">
                <a16:creationId xmlns:a16="http://schemas.microsoft.com/office/drawing/2014/main" id="{EFF7218D-CF1D-4033-B893-DD73FD8F965B}"/>
              </a:ext>
            </a:extLst>
          </p:cNvPr>
          <p:cNvSpPr txBox="1"/>
          <p:nvPr/>
        </p:nvSpPr>
        <p:spPr>
          <a:xfrm>
            <a:off x="4491456" y="1532628"/>
            <a:ext cx="2907684" cy="182101"/>
          </a:xfrm>
          <a:prstGeom prst="rect">
            <a:avLst/>
          </a:prstGeom>
          <a:noFill/>
        </p:spPr>
        <p:txBody>
          <a:bodyPr vert="horz" wrap="square" lIns="0" tIns="12700" rIns="0" bIns="0" rtlCol="0">
            <a:spAutoFit/>
          </a:bodyPr>
          <a:lstStyle/>
          <a:p>
            <a:pPr marL="12700">
              <a:lnSpc>
                <a:spcPct val="100000"/>
              </a:lnSpc>
              <a:spcBef>
                <a:spcPts val="100"/>
              </a:spcBef>
            </a:pPr>
            <a:r>
              <a:rPr lang="ja-JP" altLang="en-US" sz="1100" spc="85" dirty="0">
                <a:latin typeface="メイリオ" panose="020B0604030504040204" pitchFamily="50" charset="-128"/>
                <a:ea typeface="メイリオ" panose="020B0604030504040204" pitchFamily="50" charset="-128"/>
                <a:cs typeface="Leelawadee UI"/>
              </a:rPr>
              <a:t>モバイル端末画面表示イメージ</a:t>
            </a:r>
            <a:endParaRPr sz="1100" dirty="0">
              <a:latin typeface="メイリオ" panose="020B0604030504040204" pitchFamily="50" charset="-128"/>
              <a:ea typeface="メイリオ" panose="020B0604030504040204" pitchFamily="50" charset="-128"/>
              <a:cs typeface="Leelawadee UI"/>
            </a:endParaRPr>
          </a:p>
        </p:txBody>
      </p:sp>
      <p:sp>
        <p:nvSpPr>
          <p:cNvPr id="12" name="角丸四角形吹き出し 11"/>
          <p:cNvSpPr/>
          <p:nvPr/>
        </p:nvSpPr>
        <p:spPr>
          <a:xfrm>
            <a:off x="7195433" y="3229973"/>
            <a:ext cx="1516567" cy="705031"/>
          </a:xfrm>
          <a:prstGeom prst="wedgeRoundRectCallout">
            <a:avLst>
              <a:gd name="adj1" fmla="val -83783"/>
              <a:gd name="adj2" fmla="val -14854"/>
              <a:gd name="adj3" fmla="val 16667"/>
            </a:avLst>
          </a:prstGeom>
          <a:ln/>
        </p:spPr>
        <p:style>
          <a:lnRef idx="2">
            <a:schemeClr val="accent2"/>
          </a:lnRef>
          <a:fillRef idx="1">
            <a:schemeClr val="lt1"/>
          </a:fillRef>
          <a:effectRef idx="0">
            <a:schemeClr val="accent2"/>
          </a:effectRef>
          <a:fontRef idx="minor">
            <a:schemeClr val="dk1"/>
          </a:fontRef>
        </p:style>
        <p:txBody>
          <a:bodyPr rtlCol="0" anchor="ctr"/>
          <a:lstStyle/>
          <a:p>
            <a:pPr algn="ctr"/>
            <a:r>
              <a:rPr kumimoji="1" lang="ja-JP" altLang="en-US" sz="1100" dirty="0">
                <a:solidFill>
                  <a:schemeClr val="tx1"/>
                </a:solidFill>
              </a:rPr>
              <a:t>画面サイズを</a:t>
            </a:r>
            <a:endParaRPr kumimoji="1" lang="en-US" altLang="ja-JP" sz="1100" dirty="0">
              <a:solidFill>
                <a:schemeClr val="tx1"/>
              </a:solidFill>
            </a:endParaRPr>
          </a:p>
          <a:p>
            <a:pPr algn="ctr"/>
            <a:r>
              <a:rPr lang="ja-JP" altLang="en-US" sz="1100" dirty="0">
                <a:solidFill>
                  <a:schemeClr val="tx1"/>
                </a:solidFill>
              </a:rPr>
              <a:t>検知して自動切換</a:t>
            </a:r>
            <a:endParaRPr kumimoji="1" lang="en-US" altLang="ja-JP" sz="1100" dirty="0">
              <a:solidFill>
                <a:schemeClr val="tx1"/>
              </a:solidFill>
            </a:endParaRPr>
          </a:p>
        </p:txBody>
      </p:sp>
      <p:pic>
        <p:nvPicPr>
          <p:cNvPr id="7" name="図 6"/>
          <p:cNvPicPr>
            <a:picLocks noChangeAspect="1"/>
          </p:cNvPicPr>
          <p:nvPr/>
        </p:nvPicPr>
        <p:blipFill rotWithShape="1">
          <a:blip r:embed="rId4"/>
          <a:srcRect l="1" r="174"/>
          <a:stretch/>
        </p:blipFill>
        <p:spPr>
          <a:xfrm>
            <a:off x="467544" y="1746466"/>
            <a:ext cx="2537140" cy="1656802"/>
          </a:xfrm>
          <a:prstGeom prst="rect">
            <a:avLst/>
          </a:prstGeom>
          <a:ln>
            <a:solidFill>
              <a:schemeClr val="bg1">
                <a:lumMod val="50000"/>
              </a:schemeClr>
            </a:solidFill>
          </a:ln>
        </p:spPr>
      </p:pic>
      <p:pic>
        <p:nvPicPr>
          <p:cNvPr id="21" name="図 20"/>
          <p:cNvPicPr>
            <a:picLocks noChangeAspect="1"/>
          </p:cNvPicPr>
          <p:nvPr/>
        </p:nvPicPr>
        <p:blipFill rotWithShape="1">
          <a:blip r:embed="rId5"/>
          <a:srcRect l="2132" t="8235" r="5414"/>
          <a:stretch/>
        </p:blipFill>
        <p:spPr>
          <a:xfrm>
            <a:off x="896142" y="3281265"/>
            <a:ext cx="3224127" cy="1620308"/>
          </a:xfrm>
          <a:prstGeom prst="rect">
            <a:avLst/>
          </a:prstGeom>
          <a:ln>
            <a:solidFill>
              <a:schemeClr val="bg1">
                <a:lumMod val="50000"/>
              </a:schemeClr>
            </a:solidFill>
          </a:ln>
        </p:spPr>
      </p:pic>
      <p:sp>
        <p:nvSpPr>
          <p:cNvPr id="13" name="角丸四角形吹き出し 12"/>
          <p:cNvSpPr/>
          <p:nvPr/>
        </p:nvSpPr>
        <p:spPr>
          <a:xfrm>
            <a:off x="6084168" y="1821646"/>
            <a:ext cx="1692188" cy="783799"/>
          </a:xfrm>
          <a:prstGeom prst="wedgeRoundRectCallout">
            <a:avLst>
              <a:gd name="adj1" fmla="val -85870"/>
              <a:gd name="adj2" fmla="val 168458"/>
              <a:gd name="adj3" fmla="val 16667"/>
            </a:avLst>
          </a:prstGeom>
          <a:ln/>
        </p:spPr>
        <p:style>
          <a:lnRef idx="2">
            <a:schemeClr val="accent2"/>
          </a:lnRef>
          <a:fillRef idx="1">
            <a:schemeClr val="lt1"/>
          </a:fillRef>
          <a:effectRef idx="0">
            <a:schemeClr val="accent2"/>
          </a:effectRef>
          <a:fontRef idx="minor">
            <a:schemeClr val="dk1"/>
          </a:fontRef>
        </p:style>
        <p:txBody>
          <a:bodyPr rtlCol="0" anchor="ctr"/>
          <a:lstStyle/>
          <a:p>
            <a:pPr algn="ctr"/>
            <a:r>
              <a:rPr kumimoji="1" lang="ja-JP" altLang="en-US" sz="1100" dirty="0">
                <a:solidFill>
                  <a:schemeClr val="tx1"/>
                </a:solidFill>
              </a:rPr>
              <a:t>モバイル用</a:t>
            </a:r>
            <a:endParaRPr kumimoji="1" lang="en-US" altLang="ja-JP" sz="1100" dirty="0">
              <a:solidFill>
                <a:schemeClr val="tx1"/>
              </a:solidFill>
            </a:endParaRPr>
          </a:p>
          <a:p>
            <a:pPr algn="ctr"/>
            <a:r>
              <a:rPr lang="ja-JP" altLang="en-US" sz="1100" dirty="0">
                <a:solidFill>
                  <a:schemeClr val="tx1"/>
                </a:solidFill>
              </a:rPr>
              <a:t>シュートカットボタンでより使いやすく</a:t>
            </a:r>
            <a:endParaRPr kumimoji="1" lang="en-US" altLang="ja-JP" sz="1100" dirty="0">
              <a:solidFill>
                <a:schemeClr val="tx1"/>
              </a:solidFill>
            </a:endParaRPr>
          </a:p>
        </p:txBody>
      </p:sp>
    </p:spTree>
    <p:extLst>
      <p:ext uri="{BB962C8B-B14F-4D97-AF65-F5344CB8AC3E}">
        <p14:creationId xmlns:p14="http://schemas.microsoft.com/office/powerpoint/2010/main" val="420362750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fld id="{78AE49ED-73EF-499C-8307-28EB0E7CF529}" type="slidenum">
              <a:rPr kumimoji="1" lang="ja-JP" altLang="en-US" smtClean="0"/>
              <a:t>15</a:t>
            </a:fld>
            <a:endParaRPr kumimoji="1" lang="ja-JP" altLang="en-US" dirty="0"/>
          </a:p>
        </p:txBody>
      </p:sp>
      <p:sp>
        <p:nvSpPr>
          <p:cNvPr id="3" name="フッター プレースホルダー 2"/>
          <p:cNvSpPr>
            <a:spLocks noGrp="1"/>
          </p:cNvSpPr>
          <p:nvPr>
            <p:ph type="ftr" sz="quarter" idx="3"/>
          </p:nvPr>
        </p:nvSpPr>
        <p:spPr/>
        <p:txBody>
          <a:bodyPr/>
          <a:lstStyle/>
          <a:p>
            <a:r>
              <a:rPr lang="en-US" altLang="ja-JP" dirty="0"/>
              <a:t>©Canon IT Solutions Inc.  All rights reserved.</a:t>
            </a:r>
            <a:endParaRPr lang="ja-JP" altLang="en-US" dirty="0"/>
          </a:p>
        </p:txBody>
      </p:sp>
      <p:sp>
        <p:nvSpPr>
          <p:cNvPr id="4" name="テキスト プレースホルダー 3"/>
          <p:cNvSpPr>
            <a:spLocks noGrp="1"/>
          </p:cNvSpPr>
          <p:nvPr>
            <p:ph type="body" sz="quarter" idx="16"/>
          </p:nvPr>
        </p:nvSpPr>
        <p:spPr/>
        <p:txBody>
          <a:bodyPr/>
          <a:lstStyle/>
          <a:p>
            <a:r>
              <a:rPr lang="ja-JP" altLang="en-US" dirty="0"/>
              <a:t>様々な就業形態に標準対応</a:t>
            </a:r>
          </a:p>
        </p:txBody>
      </p:sp>
      <p:sp>
        <p:nvSpPr>
          <p:cNvPr id="5" name="テキスト プレースホルダー 4"/>
          <p:cNvSpPr>
            <a:spLocks noGrp="1"/>
          </p:cNvSpPr>
          <p:nvPr>
            <p:ph type="body" sz="quarter" idx="17"/>
          </p:nvPr>
        </p:nvSpPr>
        <p:spPr/>
        <p:txBody>
          <a:bodyPr/>
          <a:lstStyle/>
          <a:p>
            <a:r>
              <a:rPr lang="ja-JP" altLang="en-US" dirty="0"/>
              <a:t>各種マスタの設定により、様々な就業形態に対応した柔軟な設定が可能です</a:t>
            </a:r>
          </a:p>
          <a:p>
            <a:endParaRPr kumimoji="1" lang="ja-JP" altLang="en-US" dirty="0"/>
          </a:p>
        </p:txBody>
      </p:sp>
      <p:sp>
        <p:nvSpPr>
          <p:cNvPr id="6" name="タイトル 5"/>
          <p:cNvSpPr>
            <a:spLocks noGrp="1"/>
          </p:cNvSpPr>
          <p:nvPr>
            <p:ph type="title"/>
          </p:nvPr>
        </p:nvSpPr>
        <p:spPr/>
        <p:txBody>
          <a:bodyPr/>
          <a:lstStyle/>
          <a:p>
            <a:r>
              <a:rPr lang="ja-JP" altLang="en-US" dirty="0"/>
              <a:t>勤怠管理</a:t>
            </a:r>
            <a:endParaRPr kumimoji="1" lang="ja-JP" altLang="en-US" dirty="0"/>
          </a:p>
        </p:txBody>
      </p:sp>
      <p:pic>
        <p:nvPicPr>
          <p:cNvPr id="7" name="図 6"/>
          <p:cNvPicPr>
            <a:picLocks noChangeAspect="1"/>
          </p:cNvPicPr>
          <p:nvPr/>
        </p:nvPicPr>
        <p:blipFill>
          <a:blip r:embed="rId2"/>
          <a:stretch>
            <a:fillRect/>
          </a:stretch>
        </p:blipFill>
        <p:spPr>
          <a:xfrm>
            <a:off x="1164452" y="1339288"/>
            <a:ext cx="6323548" cy="3177550"/>
          </a:xfrm>
          <a:prstGeom prst="rect">
            <a:avLst/>
          </a:prstGeom>
        </p:spPr>
      </p:pic>
    </p:spTree>
    <p:extLst>
      <p:ext uri="{BB962C8B-B14F-4D97-AF65-F5344CB8AC3E}">
        <p14:creationId xmlns:p14="http://schemas.microsoft.com/office/powerpoint/2010/main" val="273096839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fld id="{78AE49ED-73EF-499C-8307-28EB0E7CF529}" type="slidenum">
              <a:rPr kumimoji="1" lang="ja-JP" altLang="en-US" smtClean="0"/>
              <a:t>16</a:t>
            </a:fld>
            <a:endParaRPr kumimoji="1" lang="ja-JP" altLang="en-US" dirty="0"/>
          </a:p>
        </p:txBody>
      </p:sp>
      <p:sp>
        <p:nvSpPr>
          <p:cNvPr id="3" name="フッター プレースホルダー 2"/>
          <p:cNvSpPr>
            <a:spLocks noGrp="1"/>
          </p:cNvSpPr>
          <p:nvPr>
            <p:ph type="ftr" sz="quarter" idx="3"/>
          </p:nvPr>
        </p:nvSpPr>
        <p:spPr/>
        <p:txBody>
          <a:bodyPr/>
          <a:lstStyle/>
          <a:p>
            <a:r>
              <a:rPr lang="en-US" altLang="ja-JP" dirty="0"/>
              <a:t>©Canon IT Solutions Inc.  All rights reserved.</a:t>
            </a:r>
            <a:endParaRPr lang="ja-JP" altLang="en-US" dirty="0"/>
          </a:p>
        </p:txBody>
      </p:sp>
      <p:sp>
        <p:nvSpPr>
          <p:cNvPr id="4" name="テキスト プレースホルダー 3"/>
          <p:cNvSpPr>
            <a:spLocks noGrp="1"/>
          </p:cNvSpPr>
          <p:nvPr>
            <p:ph type="body" sz="quarter" idx="16"/>
          </p:nvPr>
        </p:nvSpPr>
        <p:spPr/>
        <p:txBody>
          <a:bodyPr/>
          <a:lstStyle/>
          <a:p>
            <a:r>
              <a:rPr lang="ja-JP" altLang="en-US" dirty="0"/>
              <a:t>充実の入出力機能</a:t>
            </a:r>
          </a:p>
          <a:p>
            <a:endParaRPr kumimoji="1" lang="ja-JP" altLang="en-US" dirty="0"/>
          </a:p>
        </p:txBody>
      </p:sp>
      <p:sp>
        <p:nvSpPr>
          <p:cNvPr id="5" name="テキスト プレースホルダー 4"/>
          <p:cNvSpPr>
            <a:spLocks noGrp="1"/>
          </p:cNvSpPr>
          <p:nvPr>
            <p:ph type="body" sz="quarter" idx="17"/>
          </p:nvPr>
        </p:nvSpPr>
        <p:spPr/>
        <p:txBody>
          <a:bodyPr/>
          <a:lstStyle/>
          <a:p>
            <a:r>
              <a:rPr lang="ja-JP" altLang="en-US" dirty="0"/>
              <a:t>各種マスタデータ、実績情報、</a:t>
            </a:r>
            <a:r>
              <a:rPr lang="en-US" altLang="ja-JP" dirty="0"/>
              <a:t>PJ</a:t>
            </a:r>
            <a:r>
              <a:rPr lang="ja-JP" altLang="en-US" dirty="0"/>
              <a:t>関連情報、設定情報に至るまで多くの情報が</a:t>
            </a:r>
            <a:r>
              <a:rPr lang="en-US" altLang="ja-JP" dirty="0"/>
              <a:t>CSV</a:t>
            </a:r>
            <a:r>
              <a:rPr lang="ja-JP" altLang="en-US" dirty="0"/>
              <a:t>や</a:t>
            </a:r>
            <a:r>
              <a:rPr lang="en-US" altLang="ja-JP" dirty="0"/>
              <a:t>Excel</a:t>
            </a:r>
            <a:r>
              <a:rPr lang="ja-JP" altLang="en-US" dirty="0"/>
              <a:t>　での入出力に対応しています。メンテナンス、他システム</a:t>
            </a:r>
            <a:r>
              <a:rPr lang="en-US" altLang="ja-JP" dirty="0"/>
              <a:t>IF</a:t>
            </a:r>
            <a:r>
              <a:rPr lang="ja-JP" altLang="en-US" dirty="0" err="1"/>
              <a:t>、</a:t>
            </a:r>
            <a:r>
              <a:rPr lang="ja-JP" altLang="en-US" dirty="0"/>
              <a:t>情報確認、二次加工と様々な用途でご利用いただけます</a:t>
            </a:r>
            <a:endParaRPr lang="en-US" altLang="ja-JP" dirty="0"/>
          </a:p>
        </p:txBody>
      </p:sp>
      <p:sp>
        <p:nvSpPr>
          <p:cNvPr id="6" name="タイトル 5"/>
          <p:cNvSpPr>
            <a:spLocks noGrp="1"/>
          </p:cNvSpPr>
          <p:nvPr>
            <p:ph type="title"/>
          </p:nvPr>
        </p:nvSpPr>
        <p:spPr/>
        <p:txBody>
          <a:bodyPr/>
          <a:lstStyle/>
          <a:p>
            <a:r>
              <a:rPr lang="ja-JP" altLang="en-US" dirty="0"/>
              <a:t>勤怠管理</a:t>
            </a:r>
            <a:endParaRPr kumimoji="1" lang="ja-JP" altLang="en-US" dirty="0"/>
          </a:p>
        </p:txBody>
      </p:sp>
      <p:sp>
        <p:nvSpPr>
          <p:cNvPr id="7" name="角丸四角形 6"/>
          <p:cNvSpPr/>
          <p:nvPr/>
        </p:nvSpPr>
        <p:spPr>
          <a:xfrm>
            <a:off x="467552" y="1959682"/>
            <a:ext cx="2662938" cy="2576282"/>
          </a:xfrm>
          <a:prstGeom prst="roundRect">
            <a:avLst/>
          </a:prstGeom>
          <a:ln>
            <a:solidFill>
              <a:srgbClr val="54C3F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p>
        </p:txBody>
      </p:sp>
      <p:sp>
        <p:nvSpPr>
          <p:cNvPr id="8" name="角丸四角形 7"/>
          <p:cNvSpPr/>
          <p:nvPr/>
        </p:nvSpPr>
        <p:spPr>
          <a:xfrm>
            <a:off x="3365014" y="1959682"/>
            <a:ext cx="5166986" cy="2576282"/>
          </a:xfrm>
          <a:prstGeom prst="roundRect">
            <a:avLst/>
          </a:prstGeom>
          <a:ln>
            <a:solidFill>
              <a:srgbClr val="54C3F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p>
        </p:txBody>
      </p:sp>
      <p:sp>
        <p:nvSpPr>
          <p:cNvPr id="9" name="テキスト ボックス 8"/>
          <p:cNvSpPr txBox="1"/>
          <p:nvPr/>
        </p:nvSpPr>
        <p:spPr>
          <a:xfrm>
            <a:off x="702076" y="2250243"/>
            <a:ext cx="2664296" cy="2246769"/>
          </a:xfrm>
          <a:prstGeom prst="rect">
            <a:avLst/>
          </a:prstGeom>
          <a:noFill/>
        </p:spPr>
        <p:txBody>
          <a:bodyPr wrap="square" rtlCol="0">
            <a:spAutoFit/>
          </a:bodyPr>
          <a:lstStyle/>
          <a:p>
            <a:r>
              <a:rPr lang="ja-JP" altLang="en-US" sz="1400" dirty="0">
                <a:latin typeface="メイリオ" panose="020B0604030504040204" pitchFamily="50" charset="-128"/>
                <a:ea typeface="メイリオ" panose="020B0604030504040204" pitchFamily="50" charset="-128"/>
              </a:rPr>
              <a:t>・アカウント情報</a:t>
            </a:r>
            <a:endParaRPr lang="en-US" altLang="ja-JP" sz="1400" dirty="0">
              <a:latin typeface="メイリオ" panose="020B0604030504040204" pitchFamily="50" charset="-128"/>
              <a:ea typeface="メイリオ" panose="020B0604030504040204" pitchFamily="50" charset="-128"/>
            </a:endParaRPr>
          </a:p>
          <a:p>
            <a:r>
              <a:rPr lang="ja-JP" altLang="en-US" sz="1400" dirty="0">
                <a:latin typeface="メイリオ" panose="020B0604030504040204" pitchFamily="50" charset="-128"/>
                <a:ea typeface="メイリオ" panose="020B0604030504040204" pitchFamily="50" charset="-128"/>
              </a:rPr>
              <a:t>・組織情報</a:t>
            </a:r>
            <a:endParaRPr lang="en-US" altLang="ja-JP" sz="1400" dirty="0">
              <a:latin typeface="メイリオ" panose="020B0604030504040204" pitchFamily="50" charset="-128"/>
              <a:ea typeface="メイリオ" panose="020B0604030504040204" pitchFamily="50" charset="-128"/>
            </a:endParaRPr>
          </a:p>
          <a:p>
            <a:r>
              <a:rPr lang="ja-JP" altLang="en-US" sz="1400" dirty="0">
                <a:latin typeface="メイリオ" panose="020B0604030504040204" pitchFamily="50" charset="-128"/>
                <a:ea typeface="メイリオ" panose="020B0604030504040204" pitchFamily="50" charset="-128"/>
              </a:rPr>
              <a:t>・人事マスタ情報</a:t>
            </a:r>
          </a:p>
          <a:p>
            <a:r>
              <a:rPr lang="ja-JP" altLang="en-US" sz="1400" dirty="0">
                <a:latin typeface="メイリオ" panose="020B0604030504040204" pitchFamily="50" charset="-128"/>
                <a:ea typeface="メイリオ" panose="020B0604030504040204" pitchFamily="50" charset="-128"/>
              </a:rPr>
              <a:t>・勤怠設定情報</a:t>
            </a:r>
            <a:endParaRPr lang="en-US" altLang="ja-JP" sz="1400" dirty="0">
              <a:latin typeface="メイリオ" panose="020B0604030504040204" pitchFamily="50" charset="-128"/>
              <a:ea typeface="メイリオ" panose="020B0604030504040204" pitchFamily="50" charset="-128"/>
            </a:endParaRPr>
          </a:p>
          <a:p>
            <a:r>
              <a:rPr lang="ja-JP" altLang="en-US" sz="1400" dirty="0">
                <a:latin typeface="メイリオ" panose="020B0604030504040204" pitchFamily="50" charset="-128"/>
                <a:ea typeface="メイリオ" panose="020B0604030504040204" pitchFamily="50" charset="-128"/>
              </a:rPr>
              <a:t>・承認設定</a:t>
            </a:r>
          </a:p>
          <a:p>
            <a:r>
              <a:rPr lang="ja-JP" altLang="en-US" sz="1400" dirty="0">
                <a:latin typeface="メイリオ" panose="020B0604030504040204" pitchFamily="50" charset="-128"/>
                <a:ea typeface="メイリオ" panose="020B0604030504040204" pitchFamily="50" charset="-128"/>
              </a:rPr>
              <a:t>・勤務計画</a:t>
            </a:r>
          </a:p>
          <a:p>
            <a:r>
              <a:rPr lang="ja-JP" altLang="en-US" sz="1400" dirty="0">
                <a:latin typeface="メイリオ" panose="020B0604030504040204" pitchFamily="50" charset="-128"/>
                <a:ea typeface="メイリオ" panose="020B0604030504040204" pitchFamily="50" charset="-128"/>
              </a:rPr>
              <a:t>・勤怠実績</a:t>
            </a:r>
          </a:p>
          <a:p>
            <a:r>
              <a:rPr lang="ja-JP" altLang="en-US" sz="1400" dirty="0">
                <a:latin typeface="メイリオ" panose="020B0604030504040204" pitchFamily="50" charset="-128"/>
                <a:ea typeface="メイリオ" panose="020B0604030504040204" pitchFamily="50" charset="-128"/>
              </a:rPr>
              <a:t>・プロジェクトマスタ</a:t>
            </a:r>
          </a:p>
          <a:p>
            <a:r>
              <a:rPr lang="ja-JP" altLang="en-US" sz="1400" dirty="0">
                <a:latin typeface="メイリオ" panose="020B0604030504040204" pitchFamily="50" charset="-128"/>
                <a:ea typeface="メイリオ" panose="020B0604030504040204" pitchFamily="50" charset="-128"/>
              </a:rPr>
              <a:t>・プロジェクトアサイン</a:t>
            </a:r>
            <a:endParaRPr lang="en-US" altLang="ja-JP" sz="1400" dirty="0">
              <a:latin typeface="メイリオ" panose="020B0604030504040204" pitchFamily="50" charset="-128"/>
              <a:ea typeface="メイリオ" panose="020B0604030504040204" pitchFamily="50" charset="-128"/>
            </a:endParaRPr>
          </a:p>
          <a:p>
            <a:r>
              <a:rPr lang="en-US" altLang="ja-JP" sz="1400" dirty="0">
                <a:latin typeface="メイリオ" panose="020B0604030504040204" pitchFamily="50" charset="-128"/>
                <a:ea typeface="メイリオ" panose="020B0604030504040204" pitchFamily="50" charset="-128"/>
              </a:rPr>
              <a:t>                        etc…</a:t>
            </a:r>
            <a:endParaRPr lang="ja-JP" altLang="en-US" sz="1400" dirty="0">
              <a:latin typeface="メイリオ" panose="020B0604030504040204" pitchFamily="50" charset="-128"/>
              <a:ea typeface="メイリオ" panose="020B0604030504040204" pitchFamily="50" charset="-128"/>
            </a:endParaRPr>
          </a:p>
        </p:txBody>
      </p:sp>
      <p:sp>
        <p:nvSpPr>
          <p:cNvPr id="10" name="テキスト ボックス 9"/>
          <p:cNvSpPr txBox="1"/>
          <p:nvPr/>
        </p:nvSpPr>
        <p:spPr>
          <a:xfrm>
            <a:off x="3725939" y="2250243"/>
            <a:ext cx="2628292" cy="2246769"/>
          </a:xfrm>
          <a:prstGeom prst="rect">
            <a:avLst/>
          </a:prstGeom>
          <a:noFill/>
        </p:spPr>
        <p:txBody>
          <a:bodyPr wrap="square" rtlCol="0">
            <a:spAutoFit/>
          </a:bodyPr>
          <a:lstStyle/>
          <a:p>
            <a:r>
              <a:rPr lang="ja-JP" altLang="en-US" sz="1400" dirty="0">
                <a:latin typeface="メイリオ" panose="020B0604030504040204" pitchFamily="50" charset="-128"/>
                <a:ea typeface="メイリオ" panose="020B0604030504040204" pitchFamily="50" charset="-128"/>
              </a:rPr>
              <a:t>・アカウント情報</a:t>
            </a:r>
          </a:p>
          <a:p>
            <a:r>
              <a:rPr lang="ja-JP" altLang="en-US" sz="1400" dirty="0">
                <a:latin typeface="メイリオ" panose="020B0604030504040204" pitchFamily="50" charset="-128"/>
                <a:ea typeface="メイリオ" panose="020B0604030504040204" pitchFamily="50" charset="-128"/>
              </a:rPr>
              <a:t>・組織情報</a:t>
            </a:r>
            <a:endParaRPr lang="en-US" altLang="ja-JP" sz="1400" dirty="0">
              <a:latin typeface="メイリオ" panose="020B0604030504040204" pitchFamily="50" charset="-128"/>
              <a:ea typeface="メイリオ" panose="020B0604030504040204" pitchFamily="50" charset="-128"/>
            </a:endParaRPr>
          </a:p>
          <a:p>
            <a:r>
              <a:rPr lang="ja-JP" altLang="en-US" sz="1400" dirty="0">
                <a:latin typeface="メイリオ" panose="020B0604030504040204" pitchFamily="50" charset="-128"/>
                <a:ea typeface="メイリオ" panose="020B0604030504040204" pitchFamily="50" charset="-128"/>
              </a:rPr>
              <a:t>・人事マスタ情報</a:t>
            </a:r>
          </a:p>
          <a:p>
            <a:r>
              <a:rPr lang="ja-JP" altLang="en-US" sz="1400" dirty="0">
                <a:latin typeface="メイリオ" panose="020B0604030504040204" pitchFamily="50" charset="-128"/>
                <a:ea typeface="メイリオ" panose="020B0604030504040204" pitchFamily="50" charset="-128"/>
              </a:rPr>
              <a:t>・勤怠設定情報</a:t>
            </a:r>
            <a:endParaRPr lang="en-US" altLang="ja-JP" sz="1400" dirty="0">
              <a:latin typeface="メイリオ" panose="020B0604030504040204" pitchFamily="50" charset="-128"/>
              <a:ea typeface="メイリオ" panose="020B0604030504040204" pitchFamily="50" charset="-128"/>
            </a:endParaRPr>
          </a:p>
          <a:p>
            <a:r>
              <a:rPr lang="ja-JP" altLang="en-US" sz="1400" dirty="0">
                <a:latin typeface="メイリオ" panose="020B0604030504040204" pitchFamily="50" charset="-128"/>
                <a:ea typeface="メイリオ" panose="020B0604030504040204" pitchFamily="50" charset="-128"/>
              </a:rPr>
              <a:t>・承認設定</a:t>
            </a:r>
          </a:p>
          <a:p>
            <a:r>
              <a:rPr lang="ja-JP" altLang="en-US" sz="1400" dirty="0">
                <a:latin typeface="メイリオ" panose="020B0604030504040204" pitchFamily="50" charset="-128"/>
                <a:ea typeface="メイリオ" panose="020B0604030504040204" pitchFamily="50" charset="-128"/>
              </a:rPr>
              <a:t>・勤務計画</a:t>
            </a:r>
          </a:p>
          <a:p>
            <a:r>
              <a:rPr lang="ja-JP" altLang="en-US" sz="1400" dirty="0">
                <a:latin typeface="メイリオ" panose="020B0604030504040204" pitchFamily="50" charset="-128"/>
                <a:ea typeface="メイリオ" panose="020B0604030504040204" pitchFamily="50" charset="-128"/>
              </a:rPr>
              <a:t>・勤怠実績</a:t>
            </a:r>
            <a:endParaRPr lang="en-US" altLang="ja-JP" sz="1400" dirty="0">
              <a:latin typeface="メイリオ" panose="020B0604030504040204" pitchFamily="50" charset="-128"/>
              <a:ea typeface="メイリオ" panose="020B0604030504040204" pitchFamily="50" charset="-128"/>
            </a:endParaRPr>
          </a:p>
          <a:p>
            <a:r>
              <a:rPr lang="ja-JP" altLang="en-US" sz="1400" dirty="0">
                <a:latin typeface="メイリオ" panose="020B0604030504040204" pitchFamily="50" charset="-128"/>
                <a:ea typeface="メイリオ" panose="020B0604030504040204" pitchFamily="50" charset="-128"/>
              </a:rPr>
              <a:t>・打刻情報</a:t>
            </a:r>
            <a:endParaRPr lang="en-US" altLang="ja-JP" sz="1400" dirty="0">
              <a:latin typeface="メイリオ" panose="020B0604030504040204" pitchFamily="50" charset="-128"/>
              <a:ea typeface="メイリオ" panose="020B0604030504040204" pitchFamily="50" charset="-128"/>
            </a:endParaRPr>
          </a:p>
          <a:p>
            <a:r>
              <a:rPr lang="ja-JP" altLang="en-US" sz="1400" dirty="0">
                <a:latin typeface="メイリオ" panose="020B0604030504040204" pitchFamily="50" charset="-128"/>
                <a:ea typeface="メイリオ" panose="020B0604030504040204" pitchFamily="50" charset="-128"/>
              </a:rPr>
              <a:t>・プロジェクト実績</a:t>
            </a:r>
          </a:p>
          <a:p>
            <a:r>
              <a:rPr lang="ja-JP" altLang="en-US" sz="1400" dirty="0">
                <a:latin typeface="メイリオ" panose="020B0604030504040204" pitchFamily="50" charset="-128"/>
                <a:ea typeface="メイリオ" panose="020B0604030504040204" pitchFamily="50" charset="-128"/>
              </a:rPr>
              <a:t>・プロジェクト実績集計</a:t>
            </a:r>
          </a:p>
        </p:txBody>
      </p:sp>
      <p:sp>
        <p:nvSpPr>
          <p:cNvPr id="11" name="テキスト ボックス 10"/>
          <p:cNvSpPr txBox="1"/>
          <p:nvPr/>
        </p:nvSpPr>
        <p:spPr>
          <a:xfrm>
            <a:off x="5904181" y="2250243"/>
            <a:ext cx="2268252" cy="2246769"/>
          </a:xfrm>
          <a:prstGeom prst="rect">
            <a:avLst/>
          </a:prstGeom>
          <a:noFill/>
        </p:spPr>
        <p:txBody>
          <a:bodyPr wrap="square" rtlCol="0">
            <a:spAutoFit/>
          </a:bodyPr>
          <a:lstStyle/>
          <a:p>
            <a:r>
              <a:rPr lang="ja-JP" altLang="en-US" sz="1400" dirty="0">
                <a:latin typeface="メイリオ" panose="020B0604030504040204" pitchFamily="50" charset="-128"/>
                <a:ea typeface="メイリオ" panose="020B0604030504040204" pitchFamily="50" charset="-128"/>
              </a:rPr>
              <a:t>・プロジェクトマスタ</a:t>
            </a:r>
          </a:p>
          <a:p>
            <a:r>
              <a:rPr lang="ja-JP" altLang="en-US" sz="1400" dirty="0">
                <a:latin typeface="メイリオ" panose="020B0604030504040204" pitchFamily="50" charset="-128"/>
                <a:ea typeface="メイリオ" panose="020B0604030504040204" pitchFamily="50" charset="-128"/>
              </a:rPr>
              <a:t>・プロジェクトアサイン</a:t>
            </a:r>
            <a:endParaRPr lang="ja-JP" altLang="en-US" sz="1400" dirty="0"/>
          </a:p>
          <a:p>
            <a:r>
              <a:rPr lang="ja-JP" altLang="en-US" sz="1400" dirty="0"/>
              <a:t>・有給休暇付与実績</a:t>
            </a:r>
          </a:p>
          <a:p>
            <a:r>
              <a:rPr lang="ja-JP" altLang="en-US" sz="1400" dirty="0"/>
              <a:t>・有給管理台帳</a:t>
            </a:r>
          </a:p>
          <a:p>
            <a:r>
              <a:rPr lang="ja-JP" altLang="en-US" sz="1400" dirty="0"/>
              <a:t>・特別休暇情報</a:t>
            </a:r>
          </a:p>
          <a:p>
            <a:r>
              <a:rPr lang="ja-JP" altLang="en-US" sz="1400" dirty="0"/>
              <a:t>・残業状況</a:t>
            </a:r>
          </a:p>
          <a:p>
            <a:r>
              <a:rPr lang="ja-JP" altLang="en-US" sz="1400" dirty="0"/>
              <a:t>・残業命令</a:t>
            </a:r>
          </a:p>
          <a:p>
            <a:r>
              <a:rPr lang="ja-JP" altLang="en-US" sz="1400" dirty="0"/>
              <a:t>・勤務計画書</a:t>
            </a:r>
          </a:p>
          <a:p>
            <a:r>
              <a:rPr lang="ja-JP" altLang="en-US" sz="1400" dirty="0"/>
              <a:t>・安否確認結果</a:t>
            </a:r>
          </a:p>
          <a:p>
            <a:r>
              <a:rPr lang="ja-JP" altLang="en-US" sz="1400" dirty="0"/>
              <a:t>　                </a:t>
            </a:r>
            <a:r>
              <a:rPr lang="en-US" altLang="ja-JP" sz="1400" dirty="0"/>
              <a:t>etc…</a:t>
            </a:r>
          </a:p>
        </p:txBody>
      </p:sp>
      <p:sp>
        <p:nvSpPr>
          <p:cNvPr id="12" name="角丸四角形 11"/>
          <p:cNvSpPr/>
          <p:nvPr/>
        </p:nvSpPr>
        <p:spPr>
          <a:xfrm>
            <a:off x="839458" y="1834287"/>
            <a:ext cx="1800200" cy="322258"/>
          </a:xfrm>
          <a:prstGeom prst="roundRect">
            <a:avLst/>
          </a:prstGeom>
          <a:solidFill>
            <a:srgbClr val="54C3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en-US" altLang="ja-JP" dirty="0"/>
              <a:t>INPUT</a:t>
            </a:r>
            <a:endParaRPr kumimoji="1" lang="ja-JP" altLang="en-US" dirty="0"/>
          </a:p>
        </p:txBody>
      </p:sp>
      <p:sp>
        <p:nvSpPr>
          <p:cNvPr id="13" name="角丸四角形 12"/>
          <p:cNvSpPr/>
          <p:nvPr/>
        </p:nvSpPr>
        <p:spPr>
          <a:xfrm>
            <a:off x="3824258" y="1828629"/>
            <a:ext cx="4248497" cy="305700"/>
          </a:xfrm>
          <a:prstGeom prst="roundRect">
            <a:avLst/>
          </a:prstGeom>
          <a:solidFill>
            <a:srgbClr val="54C3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en-US" altLang="ja-JP" dirty="0"/>
              <a:t>OUTPUT</a:t>
            </a:r>
            <a:endParaRPr kumimoji="1" lang="ja-JP" altLang="en-US" dirty="0"/>
          </a:p>
        </p:txBody>
      </p:sp>
    </p:spTree>
    <p:extLst>
      <p:ext uri="{BB962C8B-B14F-4D97-AF65-F5344CB8AC3E}">
        <p14:creationId xmlns:p14="http://schemas.microsoft.com/office/powerpoint/2010/main" val="209015519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fld id="{78AE49ED-73EF-499C-8307-28EB0E7CF529}" type="slidenum">
              <a:rPr kumimoji="1" lang="ja-JP" altLang="en-US" smtClean="0"/>
              <a:t>17</a:t>
            </a:fld>
            <a:endParaRPr kumimoji="1" lang="ja-JP" altLang="en-US" dirty="0"/>
          </a:p>
        </p:txBody>
      </p:sp>
      <p:sp>
        <p:nvSpPr>
          <p:cNvPr id="3" name="フッター プレースホルダー 2"/>
          <p:cNvSpPr>
            <a:spLocks noGrp="1"/>
          </p:cNvSpPr>
          <p:nvPr>
            <p:ph type="ftr" sz="quarter" idx="3"/>
          </p:nvPr>
        </p:nvSpPr>
        <p:spPr/>
        <p:txBody>
          <a:bodyPr/>
          <a:lstStyle/>
          <a:p>
            <a:r>
              <a:rPr lang="en-US" altLang="ja-JP" dirty="0"/>
              <a:t>©Canon IT Solutions Inc.  All rights reserved.</a:t>
            </a:r>
            <a:endParaRPr lang="ja-JP" altLang="en-US" dirty="0"/>
          </a:p>
        </p:txBody>
      </p:sp>
      <p:sp>
        <p:nvSpPr>
          <p:cNvPr id="4" name="テキスト プレースホルダー 3"/>
          <p:cNvSpPr>
            <a:spLocks noGrp="1"/>
          </p:cNvSpPr>
          <p:nvPr>
            <p:ph type="body" sz="quarter" idx="16"/>
          </p:nvPr>
        </p:nvSpPr>
        <p:spPr/>
        <p:txBody>
          <a:bodyPr/>
          <a:lstStyle/>
          <a:p>
            <a:r>
              <a:rPr lang="ja-JP" altLang="en-US" dirty="0"/>
              <a:t>各種権限設定</a:t>
            </a:r>
          </a:p>
          <a:p>
            <a:endParaRPr kumimoji="1" lang="ja-JP" altLang="en-US" dirty="0"/>
          </a:p>
        </p:txBody>
      </p:sp>
      <p:sp>
        <p:nvSpPr>
          <p:cNvPr id="5" name="テキスト プレースホルダー 4"/>
          <p:cNvSpPr>
            <a:spLocks noGrp="1"/>
          </p:cNvSpPr>
          <p:nvPr>
            <p:ph type="body" sz="quarter" idx="17"/>
          </p:nvPr>
        </p:nvSpPr>
        <p:spPr/>
        <p:txBody>
          <a:bodyPr/>
          <a:lstStyle/>
          <a:p>
            <a:r>
              <a:rPr lang="ja-JP" altLang="en-US" dirty="0"/>
              <a:t>柔軟に設定できる権限グループや組織と連動した承認者設定が可能です</a:t>
            </a:r>
            <a:endParaRPr kumimoji="1" lang="ja-JP" altLang="en-US" dirty="0"/>
          </a:p>
        </p:txBody>
      </p:sp>
      <p:sp>
        <p:nvSpPr>
          <p:cNvPr id="6" name="タイトル 5"/>
          <p:cNvSpPr>
            <a:spLocks noGrp="1"/>
          </p:cNvSpPr>
          <p:nvPr>
            <p:ph type="title"/>
          </p:nvPr>
        </p:nvSpPr>
        <p:spPr/>
        <p:txBody>
          <a:bodyPr/>
          <a:lstStyle/>
          <a:p>
            <a:r>
              <a:rPr lang="ja-JP" altLang="en-US" dirty="0"/>
              <a:t>勤怠管理</a:t>
            </a:r>
            <a:endParaRPr kumimoji="1" lang="ja-JP" altLang="en-US" dirty="0"/>
          </a:p>
        </p:txBody>
      </p:sp>
      <p:sp>
        <p:nvSpPr>
          <p:cNvPr id="7" name="角丸四角形 6"/>
          <p:cNvSpPr/>
          <p:nvPr/>
        </p:nvSpPr>
        <p:spPr>
          <a:xfrm>
            <a:off x="360171" y="1333641"/>
            <a:ext cx="3147028" cy="3597306"/>
          </a:xfrm>
          <a:prstGeom prst="roundRect">
            <a:avLst>
              <a:gd name="adj" fmla="val 7351"/>
            </a:avLst>
          </a:prstGeom>
          <a:solidFill>
            <a:srgbClr val="BDE8F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角丸四角形 7"/>
          <p:cNvSpPr/>
          <p:nvPr/>
        </p:nvSpPr>
        <p:spPr>
          <a:xfrm>
            <a:off x="3671523" y="1330194"/>
            <a:ext cx="5149389" cy="3597306"/>
          </a:xfrm>
          <a:prstGeom prst="roundRect">
            <a:avLst>
              <a:gd name="adj" fmla="val 7351"/>
            </a:avLst>
          </a:prstGeom>
          <a:solidFill>
            <a:srgbClr val="BDE8F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9" name="右矢印 8"/>
          <p:cNvSpPr/>
          <p:nvPr/>
        </p:nvSpPr>
        <p:spPr>
          <a:xfrm>
            <a:off x="5097047" y="3745828"/>
            <a:ext cx="2347446" cy="45719"/>
          </a:xfrm>
          <a:prstGeom prst="rightArrow">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右矢印 9"/>
          <p:cNvSpPr/>
          <p:nvPr/>
        </p:nvSpPr>
        <p:spPr>
          <a:xfrm>
            <a:off x="5071122" y="4452704"/>
            <a:ext cx="2373371" cy="45719"/>
          </a:xfrm>
          <a:prstGeom prst="rightArrow">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右矢印 10"/>
          <p:cNvSpPr/>
          <p:nvPr/>
        </p:nvSpPr>
        <p:spPr>
          <a:xfrm rot="16200000">
            <a:off x="4507152" y="3892773"/>
            <a:ext cx="1147697" cy="45719"/>
          </a:xfrm>
          <a:prstGeom prst="rightArrow">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曲折矢印 12"/>
          <p:cNvSpPr/>
          <p:nvPr/>
        </p:nvSpPr>
        <p:spPr>
          <a:xfrm flipV="1">
            <a:off x="761328" y="3219822"/>
            <a:ext cx="432048" cy="377570"/>
          </a:xfrm>
          <a:prstGeom prst="bentArrow">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15" name="テキスト ボックス 14"/>
          <p:cNvSpPr txBox="1"/>
          <p:nvPr/>
        </p:nvSpPr>
        <p:spPr>
          <a:xfrm>
            <a:off x="3613178" y="1599642"/>
            <a:ext cx="5406573" cy="1107996"/>
          </a:xfrm>
          <a:prstGeom prst="rect">
            <a:avLst/>
          </a:prstGeom>
          <a:noFill/>
        </p:spPr>
        <p:txBody>
          <a:bodyPr wrap="square" rtlCol="0">
            <a:spAutoFit/>
          </a:bodyPr>
          <a:lstStyle/>
          <a:p>
            <a:r>
              <a:rPr lang="ja-JP" altLang="en-US" sz="1100" dirty="0"/>
              <a:t>・承認者に対して承認行為ができる期間を定めて登録</a:t>
            </a:r>
            <a:r>
              <a:rPr kumimoji="1" lang="ja-JP" altLang="en-US" sz="1100" dirty="0"/>
              <a:t>することが可能です</a:t>
            </a:r>
            <a:endParaRPr kumimoji="1" lang="en-US" altLang="ja-JP" sz="1100" dirty="0"/>
          </a:p>
          <a:p>
            <a:r>
              <a:rPr lang="ja-JP" altLang="en-US" sz="1100" dirty="0"/>
              <a:t>・あらかじめ未来の組織図を作成して、承認権限を設定することが</a:t>
            </a:r>
            <a:endParaRPr lang="en-US" altLang="ja-JP" sz="1100" dirty="0"/>
          </a:p>
          <a:p>
            <a:r>
              <a:rPr lang="ja-JP" altLang="en-US" sz="1100" dirty="0"/>
              <a:t>　できます</a:t>
            </a:r>
            <a:endParaRPr lang="en-US" altLang="ja-JP" sz="1100" dirty="0"/>
          </a:p>
          <a:p>
            <a:r>
              <a:rPr kumimoji="1" lang="ja-JP" altLang="en-US" sz="1100" dirty="0"/>
              <a:t>・組織図や役職・社員区分・等級などで承認者の条件を指定し、</a:t>
            </a:r>
            <a:endParaRPr kumimoji="1" lang="en-US" altLang="ja-JP" sz="1100" dirty="0"/>
          </a:p>
          <a:p>
            <a:r>
              <a:rPr lang="ja-JP" altLang="en-US" sz="1100" dirty="0"/>
              <a:t>　</a:t>
            </a:r>
            <a:r>
              <a:rPr kumimoji="1" lang="ja-JP" altLang="en-US" sz="1100" dirty="0"/>
              <a:t>被承認者の一括設定</a:t>
            </a:r>
            <a:r>
              <a:rPr lang="ja-JP" altLang="en-US" sz="1100" dirty="0"/>
              <a:t>が可能です</a:t>
            </a:r>
            <a:endParaRPr lang="en-US" altLang="ja-JP" sz="1100" dirty="0"/>
          </a:p>
          <a:p>
            <a:r>
              <a:rPr kumimoji="1" lang="ja-JP" altLang="en-US" sz="1100" dirty="0"/>
              <a:t>・</a:t>
            </a:r>
            <a:r>
              <a:rPr lang="ja-JP" altLang="en-US" sz="1100" dirty="0"/>
              <a:t>承認者自ら被承認者</a:t>
            </a:r>
            <a:r>
              <a:rPr lang="en-US" altLang="ja-JP" sz="1100" dirty="0"/>
              <a:t>(</a:t>
            </a:r>
            <a:r>
              <a:rPr lang="ja-JP" altLang="en-US" sz="1100" dirty="0"/>
              <a:t>承認したい方</a:t>
            </a:r>
            <a:r>
              <a:rPr lang="en-US" altLang="ja-JP" sz="1100" dirty="0"/>
              <a:t>)</a:t>
            </a:r>
            <a:r>
              <a:rPr lang="ja-JP" altLang="en-US" sz="1100" dirty="0"/>
              <a:t>を設定</a:t>
            </a:r>
            <a:r>
              <a:rPr kumimoji="1" lang="ja-JP" altLang="en-US" sz="1100" dirty="0"/>
              <a:t>可能です</a:t>
            </a:r>
          </a:p>
        </p:txBody>
      </p:sp>
      <p:sp>
        <p:nvSpPr>
          <p:cNvPr id="17" name="テキスト ボックス 16"/>
          <p:cNvSpPr txBox="1"/>
          <p:nvPr/>
        </p:nvSpPr>
        <p:spPr>
          <a:xfrm>
            <a:off x="392003" y="1363817"/>
            <a:ext cx="2345044" cy="338554"/>
          </a:xfrm>
          <a:prstGeom prst="rect">
            <a:avLst/>
          </a:prstGeom>
          <a:noFill/>
        </p:spPr>
        <p:txBody>
          <a:bodyPr wrap="square" rtlCol="0">
            <a:spAutoFit/>
          </a:bodyPr>
          <a:lstStyle/>
          <a:p>
            <a:r>
              <a:rPr kumimoji="1" lang="ja-JP" altLang="en-US" sz="1600" b="1" dirty="0"/>
              <a:t>権限グループ</a:t>
            </a:r>
          </a:p>
        </p:txBody>
      </p:sp>
      <p:sp>
        <p:nvSpPr>
          <p:cNvPr id="18" name="テキスト ボックス 17"/>
          <p:cNvSpPr txBox="1"/>
          <p:nvPr/>
        </p:nvSpPr>
        <p:spPr>
          <a:xfrm>
            <a:off x="3929541" y="1363817"/>
            <a:ext cx="2345044" cy="338554"/>
          </a:xfrm>
          <a:prstGeom prst="rect">
            <a:avLst/>
          </a:prstGeom>
          <a:noFill/>
        </p:spPr>
        <p:txBody>
          <a:bodyPr wrap="square" rtlCol="0">
            <a:spAutoFit/>
          </a:bodyPr>
          <a:lstStyle/>
          <a:p>
            <a:r>
              <a:rPr kumimoji="1" lang="ja-JP" altLang="en-US" sz="1600" b="1" dirty="0"/>
              <a:t>承認設定</a:t>
            </a:r>
          </a:p>
        </p:txBody>
      </p:sp>
      <p:sp>
        <p:nvSpPr>
          <p:cNvPr id="19" name="テキスト ボックス 18"/>
          <p:cNvSpPr txBox="1"/>
          <p:nvPr/>
        </p:nvSpPr>
        <p:spPr>
          <a:xfrm>
            <a:off x="351313" y="1599642"/>
            <a:ext cx="3569082" cy="600164"/>
          </a:xfrm>
          <a:prstGeom prst="rect">
            <a:avLst/>
          </a:prstGeom>
          <a:noFill/>
        </p:spPr>
        <p:txBody>
          <a:bodyPr wrap="square" rtlCol="0">
            <a:spAutoFit/>
          </a:bodyPr>
          <a:lstStyle/>
          <a:p>
            <a:r>
              <a:rPr kumimoji="1" lang="ja-JP" altLang="en-US" sz="1100" dirty="0"/>
              <a:t>権限グループと社員を紐づけることにより、</a:t>
            </a:r>
            <a:endParaRPr kumimoji="1" lang="en-US" altLang="ja-JP" sz="1100" dirty="0"/>
          </a:p>
          <a:p>
            <a:r>
              <a:rPr lang="ja-JP" altLang="en-US" sz="1100" dirty="0"/>
              <a:t>利用する機能の「参照のみ」や「更新可」</a:t>
            </a:r>
            <a:endParaRPr lang="en-US" altLang="ja-JP" sz="1100" dirty="0"/>
          </a:p>
          <a:p>
            <a:r>
              <a:rPr kumimoji="1" lang="ja-JP" altLang="en-US" sz="1100" dirty="0"/>
              <a:t>の設定</a:t>
            </a:r>
            <a:r>
              <a:rPr lang="ja-JP" altLang="en-US" sz="1100" dirty="0"/>
              <a:t>が柔軟に可能です</a:t>
            </a:r>
            <a:endParaRPr kumimoji="1" lang="ja-JP" altLang="en-US" sz="1100" dirty="0"/>
          </a:p>
        </p:txBody>
      </p:sp>
      <p:sp>
        <p:nvSpPr>
          <p:cNvPr id="20" name="正方形/長方形 19"/>
          <p:cNvSpPr/>
          <p:nvPr/>
        </p:nvSpPr>
        <p:spPr>
          <a:xfrm>
            <a:off x="524495" y="2346069"/>
            <a:ext cx="587129" cy="91319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kumimoji="1" lang="ja-JP" altLang="en-US" sz="1050" dirty="0">
                <a:solidFill>
                  <a:schemeClr val="tx1"/>
                </a:solidFill>
              </a:rPr>
              <a:t>利用者</a:t>
            </a:r>
          </a:p>
        </p:txBody>
      </p:sp>
      <p:sp>
        <p:nvSpPr>
          <p:cNvPr id="21" name="正方形/長方形 20"/>
          <p:cNvSpPr/>
          <p:nvPr/>
        </p:nvSpPr>
        <p:spPr>
          <a:xfrm>
            <a:off x="7261235" y="3048074"/>
            <a:ext cx="587129" cy="81581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kumimoji="1" lang="ja-JP" altLang="en-US" sz="1050" dirty="0">
                <a:solidFill>
                  <a:schemeClr val="tx1"/>
                </a:solidFill>
              </a:rPr>
              <a:t>一般</a:t>
            </a:r>
          </a:p>
        </p:txBody>
      </p:sp>
      <p:sp>
        <p:nvSpPr>
          <p:cNvPr id="22" name="正方形/長方形 21"/>
          <p:cNvSpPr/>
          <p:nvPr/>
        </p:nvSpPr>
        <p:spPr>
          <a:xfrm>
            <a:off x="5934335" y="3048075"/>
            <a:ext cx="587129" cy="81581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kumimoji="1" lang="ja-JP" altLang="en-US" sz="1050" dirty="0">
                <a:solidFill>
                  <a:schemeClr val="tx1"/>
                </a:solidFill>
              </a:rPr>
              <a:t>課長</a:t>
            </a:r>
          </a:p>
        </p:txBody>
      </p:sp>
      <p:sp>
        <p:nvSpPr>
          <p:cNvPr id="23" name="正方形/長方形 22"/>
          <p:cNvSpPr/>
          <p:nvPr/>
        </p:nvSpPr>
        <p:spPr>
          <a:xfrm>
            <a:off x="5633974" y="3841407"/>
            <a:ext cx="694396" cy="193351"/>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000" dirty="0">
                <a:solidFill>
                  <a:schemeClr val="bg1"/>
                </a:solidFill>
              </a:rPr>
              <a:t>営業２課</a:t>
            </a:r>
          </a:p>
        </p:txBody>
      </p:sp>
      <p:sp>
        <p:nvSpPr>
          <p:cNvPr id="24" name="正方形/長方形 23"/>
          <p:cNvSpPr/>
          <p:nvPr/>
        </p:nvSpPr>
        <p:spPr>
          <a:xfrm>
            <a:off x="5931761" y="4032686"/>
            <a:ext cx="587129" cy="75469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kumimoji="1" lang="ja-JP" altLang="en-US" sz="1050" dirty="0">
                <a:solidFill>
                  <a:schemeClr val="tx1"/>
                </a:solidFill>
              </a:rPr>
              <a:t>課長</a:t>
            </a:r>
          </a:p>
        </p:txBody>
      </p:sp>
      <p:sp>
        <p:nvSpPr>
          <p:cNvPr id="25" name="正方形/長方形 24"/>
          <p:cNvSpPr/>
          <p:nvPr/>
        </p:nvSpPr>
        <p:spPr>
          <a:xfrm>
            <a:off x="4796540" y="2974164"/>
            <a:ext cx="569655" cy="75923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kumimoji="1" lang="ja-JP" altLang="en-US" sz="1050" dirty="0">
                <a:solidFill>
                  <a:schemeClr val="tx1"/>
                </a:solidFill>
              </a:rPr>
              <a:t>部長</a:t>
            </a:r>
          </a:p>
        </p:txBody>
      </p:sp>
      <p:sp>
        <p:nvSpPr>
          <p:cNvPr id="27" name="Freeform 7"/>
          <p:cNvSpPr>
            <a:spLocks noEditPoints="1"/>
          </p:cNvSpPr>
          <p:nvPr/>
        </p:nvSpPr>
        <p:spPr bwMode="auto">
          <a:xfrm>
            <a:off x="639595" y="2568601"/>
            <a:ext cx="356931" cy="561146"/>
          </a:xfrm>
          <a:custGeom>
            <a:avLst/>
            <a:gdLst>
              <a:gd name="T0" fmla="*/ 179 w 246"/>
              <a:gd name="T1" fmla="*/ 165 h 401"/>
              <a:gd name="T2" fmla="*/ 145 w 246"/>
              <a:gd name="T3" fmla="*/ 165 h 401"/>
              <a:gd name="T4" fmla="*/ 127 w 246"/>
              <a:gd name="T5" fmla="*/ 198 h 401"/>
              <a:gd name="T6" fmla="*/ 151 w 246"/>
              <a:gd name="T7" fmla="*/ 284 h 401"/>
              <a:gd name="T8" fmla="*/ 123 w 246"/>
              <a:gd name="T9" fmla="*/ 313 h 401"/>
              <a:gd name="T10" fmla="*/ 95 w 246"/>
              <a:gd name="T11" fmla="*/ 284 h 401"/>
              <a:gd name="T12" fmla="*/ 119 w 246"/>
              <a:gd name="T13" fmla="*/ 198 h 401"/>
              <a:gd name="T14" fmla="*/ 101 w 246"/>
              <a:gd name="T15" fmla="*/ 165 h 401"/>
              <a:gd name="T16" fmla="*/ 67 w 246"/>
              <a:gd name="T17" fmla="*/ 165 h 401"/>
              <a:gd name="T18" fmla="*/ 0 w 246"/>
              <a:gd name="T19" fmla="*/ 229 h 401"/>
              <a:gd name="T20" fmla="*/ 0 w 246"/>
              <a:gd name="T21" fmla="*/ 401 h 401"/>
              <a:gd name="T22" fmla="*/ 39 w 246"/>
              <a:gd name="T23" fmla="*/ 401 h 401"/>
              <a:gd name="T24" fmla="*/ 39 w 246"/>
              <a:gd name="T25" fmla="*/ 238 h 401"/>
              <a:gd name="T26" fmla="*/ 48 w 246"/>
              <a:gd name="T27" fmla="*/ 238 h 401"/>
              <a:gd name="T28" fmla="*/ 48 w 246"/>
              <a:gd name="T29" fmla="*/ 401 h 401"/>
              <a:gd name="T30" fmla="*/ 198 w 246"/>
              <a:gd name="T31" fmla="*/ 401 h 401"/>
              <a:gd name="T32" fmla="*/ 198 w 246"/>
              <a:gd name="T33" fmla="*/ 238 h 401"/>
              <a:gd name="T34" fmla="*/ 207 w 246"/>
              <a:gd name="T35" fmla="*/ 238 h 401"/>
              <a:gd name="T36" fmla="*/ 207 w 246"/>
              <a:gd name="T37" fmla="*/ 401 h 401"/>
              <a:gd name="T38" fmla="*/ 246 w 246"/>
              <a:gd name="T39" fmla="*/ 401 h 401"/>
              <a:gd name="T40" fmla="*/ 246 w 246"/>
              <a:gd name="T41" fmla="*/ 229 h 401"/>
              <a:gd name="T42" fmla="*/ 179 w 246"/>
              <a:gd name="T43" fmla="*/ 165 h 401"/>
              <a:gd name="T44" fmla="*/ 123 w 246"/>
              <a:gd name="T45" fmla="*/ 0 h 401"/>
              <a:gd name="T46" fmla="*/ 49 w 246"/>
              <a:gd name="T47" fmla="*/ 74 h 401"/>
              <a:gd name="T48" fmla="*/ 123 w 246"/>
              <a:gd name="T49" fmla="*/ 148 h 401"/>
              <a:gd name="T50" fmla="*/ 197 w 246"/>
              <a:gd name="T51" fmla="*/ 74 h 401"/>
              <a:gd name="T52" fmla="*/ 123 w 246"/>
              <a:gd name="T53" fmla="*/ 0 h 4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46" h="401">
                <a:moveTo>
                  <a:pt x="179" y="165"/>
                </a:moveTo>
                <a:cubicBezTo>
                  <a:pt x="145" y="165"/>
                  <a:pt x="145" y="165"/>
                  <a:pt x="145" y="165"/>
                </a:cubicBezTo>
                <a:cubicBezTo>
                  <a:pt x="127" y="198"/>
                  <a:pt x="127" y="198"/>
                  <a:pt x="127" y="198"/>
                </a:cubicBezTo>
                <a:cubicBezTo>
                  <a:pt x="151" y="284"/>
                  <a:pt x="151" y="284"/>
                  <a:pt x="151" y="284"/>
                </a:cubicBezTo>
                <a:cubicBezTo>
                  <a:pt x="123" y="313"/>
                  <a:pt x="123" y="313"/>
                  <a:pt x="123" y="313"/>
                </a:cubicBezTo>
                <a:cubicBezTo>
                  <a:pt x="95" y="284"/>
                  <a:pt x="95" y="284"/>
                  <a:pt x="95" y="284"/>
                </a:cubicBezTo>
                <a:cubicBezTo>
                  <a:pt x="119" y="198"/>
                  <a:pt x="119" y="198"/>
                  <a:pt x="119" y="198"/>
                </a:cubicBezTo>
                <a:cubicBezTo>
                  <a:pt x="101" y="165"/>
                  <a:pt x="101" y="165"/>
                  <a:pt x="101" y="165"/>
                </a:cubicBezTo>
                <a:cubicBezTo>
                  <a:pt x="67" y="165"/>
                  <a:pt x="67" y="165"/>
                  <a:pt x="67" y="165"/>
                </a:cubicBezTo>
                <a:cubicBezTo>
                  <a:pt x="32" y="165"/>
                  <a:pt x="3" y="194"/>
                  <a:pt x="0" y="229"/>
                </a:cubicBezTo>
                <a:cubicBezTo>
                  <a:pt x="0" y="401"/>
                  <a:pt x="0" y="401"/>
                  <a:pt x="0" y="401"/>
                </a:cubicBezTo>
                <a:cubicBezTo>
                  <a:pt x="39" y="401"/>
                  <a:pt x="39" y="401"/>
                  <a:pt x="39" y="401"/>
                </a:cubicBezTo>
                <a:cubicBezTo>
                  <a:pt x="39" y="238"/>
                  <a:pt x="39" y="238"/>
                  <a:pt x="39" y="238"/>
                </a:cubicBezTo>
                <a:cubicBezTo>
                  <a:pt x="48" y="238"/>
                  <a:pt x="48" y="238"/>
                  <a:pt x="48" y="238"/>
                </a:cubicBezTo>
                <a:cubicBezTo>
                  <a:pt x="48" y="401"/>
                  <a:pt x="48" y="401"/>
                  <a:pt x="48" y="401"/>
                </a:cubicBezTo>
                <a:cubicBezTo>
                  <a:pt x="198" y="401"/>
                  <a:pt x="198" y="401"/>
                  <a:pt x="198" y="401"/>
                </a:cubicBezTo>
                <a:cubicBezTo>
                  <a:pt x="198" y="238"/>
                  <a:pt x="198" y="238"/>
                  <a:pt x="198" y="238"/>
                </a:cubicBezTo>
                <a:cubicBezTo>
                  <a:pt x="207" y="238"/>
                  <a:pt x="207" y="238"/>
                  <a:pt x="207" y="238"/>
                </a:cubicBezTo>
                <a:cubicBezTo>
                  <a:pt x="207" y="401"/>
                  <a:pt x="207" y="401"/>
                  <a:pt x="207" y="401"/>
                </a:cubicBezTo>
                <a:cubicBezTo>
                  <a:pt x="246" y="401"/>
                  <a:pt x="246" y="401"/>
                  <a:pt x="246" y="401"/>
                </a:cubicBezTo>
                <a:cubicBezTo>
                  <a:pt x="246" y="229"/>
                  <a:pt x="246" y="229"/>
                  <a:pt x="246" y="229"/>
                </a:cubicBezTo>
                <a:cubicBezTo>
                  <a:pt x="243" y="194"/>
                  <a:pt x="214" y="165"/>
                  <a:pt x="179" y="165"/>
                </a:cubicBezTo>
                <a:moveTo>
                  <a:pt x="123" y="0"/>
                </a:moveTo>
                <a:cubicBezTo>
                  <a:pt x="82" y="0"/>
                  <a:pt x="49" y="34"/>
                  <a:pt x="49" y="74"/>
                </a:cubicBezTo>
                <a:cubicBezTo>
                  <a:pt x="49" y="115"/>
                  <a:pt x="82" y="148"/>
                  <a:pt x="123" y="148"/>
                </a:cubicBezTo>
                <a:cubicBezTo>
                  <a:pt x="164" y="148"/>
                  <a:pt x="197" y="115"/>
                  <a:pt x="197" y="74"/>
                </a:cubicBezTo>
                <a:cubicBezTo>
                  <a:pt x="197" y="34"/>
                  <a:pt x="164" y="0"/>
                  <a:pt x="123" y="0"/>
                </a:cubicBezTo>
              </a:path>
            </a:pathLst>
          </a:custGeom>
          <a:solidFill>
            <a:srgbClr val="54C3F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 name="Freeform 7"/>
          <p:cNvSpPr>
            <a:spLocks noEditPoints="1"/>
          </p:cNvSpPr>
          <p:nvPr/>
        </p:nvSpPr>
        <p:spPr bwMode="auto">
          <a:xfrm>
            <a:off x="6040338" y="3258771"/>
            <a:ext cx="325588" cy="532777"/>
          </a:xfrm>
          <a:custGeom>
            <a:avLst/>
            <a:gdLst>
              <a:gd name="T0" fmla="*/ 179 w 246"/>
              <a:gd name="T1" fmla="*/ 165 h 401"/>
              <a:gd name="T2" fmla="*/ 145 w 246"/>
              <a:gd name="T3" fmla="*/ 165 h 401"/>
              <a:gd name="T4" fmla="*/ 127 w 246"/>
              <a:gd name="T5" fmla="*/ 198 h 401"/>
              <a:gd name="T6" fmla="*/ 151 w 246"/>
              <a:gd name="T7" fmla="*/ 284 h 401"/>
              <a:gd name="T8" fmla="*/ 123 w 246"/>
              <a:gd name="T9" fmla="*/ 313 h 401"/>
              <a:gd name="T10" fmla="*/ 95 w 246"/>
              <a:gd name="T11" fmla="*/ 284 h 401"/>
              <a:gd name="T12" fmla="*/ 119 w 246"/>
              <a:gd name="T13" fmla="*/ 198 h 401"/>
              <a:gd name="T14" fmla="*/ 101 w 246"/>
              <a:gd name="T15" fmla="*/ 165 h 401"/>
              <a:gd name="T16" fmla="*/ 67 w 246"/>
              <a:gd name="T17" fmla="*/ 165 h 401"/>
              <a:gd name="T18" fmla="*/ 0 w 246"/>
              <a:gd name="T19" fmla="*/ 229 h 401"/>
              <a:gd name="T20" fmla="*/ 0 w 246"/>
              <a:gd name="T21" fmla="*/ 401 h 401"/>
              <a:gd name="T22" fmla="*/ 39 w 246"/>
              <a:gd name="T23" fmla="*/ 401 h 401"/>
              <a:gd name="T24" fmla="*/ 39 w 246"/>
              <a:gd name="T25" fmla="*/ 238 h 401"/>
              <a:gd name="T26" fmla="*/ 48 w 246"/>
              <a:gd name="T27" fmla="*/ 238 h 401"/>
              <a:gd name="T28" fmla="*/ 48 w 246"/>
              <a:gd name="T29" fmla="*/ 401 h 401"/>
              <a:gd name="T30" fmla="*/ 198 w 246"/>
              <a:gd name="T31" fmla="*/ 401 h 401"/>
              <a:gd name="T32" fmla="*/ 198 w 246"/>
              <a:gd name="T33" fmla="*/ 238 h 401"/>
              <a:gd name="T34" fmla="*/ 207 w 246"/>
              <a:gd name="T35" fmla="*/ 238 h 401"/>
              <a:gd name="T36" fmla="*/ 207 w 246"/>
              <a:gd name="T37" fmla="*/ 401 h 401"/>
              <a:gd name="T38" fmla="*/ 246 w 246"/>
              <a:gd name="T39" fmla="*/ 401 h 401"/>
              <a:gd name="T40" fmla="*/ 246 w 246"/>
              <a:gd name="T41" fmla="*/ 229 h 401"/>
              <a:gd name="T42" fmla="*/ 179 w 246"/>
              <a:gd name="T43" fmla="*/ 165 h 401"/>
              <a:gd name="T44" fmla="*/ 123 w 246"/>
              <a:gd name="T45" fmla="*/ 0 h 401"/>
              <a:gd name="T46" fmla="*/ 49 w 246"/>
              <a:gd name="T47" fmla="*/ 74 h 401"/>
              <a:gd name="T48" fmla="*/ 123 w 246"/>
              <a:gd name="T49" fmla="*/ 148 h 401"/>
              <a:gd name="T50" fmla="*/ 197 w 246"/>
              <a:gd name="T51" fmla="*/ 74 h 401"/>
              <a:gd name="T52" fmla="*/ 123 w 246"/>
              <a:gd name="T53" fmla="*/ 0 h 4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46" h="401">
                <a:moveTo>
                  <a:pt x="179" y="165"/>
                </a:moveTo>
                <a:cubicBezTo>
                  <a:pt x="145" y="165"/>
                  <a:pt x="145" y="165"/>
                  <a:pt x="145" y="165"/>
                </a:cubicBezTo>
                <a:cubicBezTo>
                  <a:pt x="127" y="198"/>
                  <a:pt x="127" y="198"/>
                  <a:pt x="127" y="198"/>
                </a:cubicBezTo>
                <a:cubicBezTo>
                  <a:pt x="151" y="284"/>
                  <a:pt x="151" y="284"/>
                  <a:pt x="151" y="284"/>
                </a:cubicBezTo>
                <a:cubicBezTo>
                  <a:pt x="123" y="313"/>
                  <a:pt x="123" y="313"/>
                  <a:pt x="123" y="313"/>
                </a:cubicBezTo>
                <a:cubicBezTo>
                  <a:pt x="95" y="284"/>
                  <a:pt x="95" y="284"/>
                  <a:pt x="95" y="284"/>
                </a:cubicBezTo>
                <a:cubicBezTo>
                  <a:pt x="119" y="198"/>
                  <a:pt x="119" y="198"/>
                  <a:pt x="119" y="198"/>
                </a:cubicBezTo>
                <a:cubicBezTo>
                  <a:pt x="101" y="165"/>
                  <a:pt x="101" y="165"/>
                  <a:pt x="101" y="165"/>
                </a:cubicBezTo>
                <a:cubicBezTo>
                  <a:pt x="67" y="165"/>
                  <a:pt x="67" y="165"/>
                  <a:pt x="67" y="165"/>
                </a:cubicBezTo>
                <a:cubicBezTo>
                  <a:pt x="32" y="165"/>
                  <a:pt x="3" y="194"/>
                  <a:pt x="0" y="229"/>
                </a:cubicBezTo>
                <a:cubicBezTo>
                  <a:pt x="0" y="401"/>
                  <a:pt x="0" y="401"/>
                  <a:pt x="0" y="401"/>
                </a:cubicBezTo>
                <a:cubicBezTo>
                  <a:pt x="39" y="401"/>
                  <a:pt x="39" y="401"/>
                  <a:pt x="39" y="401"/>
                </a:cubicBezTo>
                <a:cubicBezTo>
                  <a:pt x="39" y="238"/>
                  <a:pt x="39" y="238"/>
                  <a:pt x="39" y="238"/>
                </a:cubicBezTo>
                <a:cubicBezTo>
                  <a:pt x="48" y="238"/>
                  <a:pt x="48" y="238"/>
                  <a:pt x="48" y="238"/>
                </a:cubicBezTo>
                <a:cubicBezTo>
                  <a:pt x="48" y="401"/>
                  <a:pt x="48" y="401"/>
                  <a:pt x="48" y="401"/>
                </a:cubicBezTo>
                <a:cubicBezTo>
                  <a:pt x="198" y="401"/>
                  <a:pt x="198" y="401"/>
                  <a:pt x="198" y="401"/>
                </a:cubicBezTo>
                <a:cubicBezTo>
                  <a:pt x="198" y="238"/>
                  <a:pt x="198" y="238"/>
                  <a:pt x="198" y="238"/>
                </a:cubicBezTo>
                <a:cubicBezTo>
                  <a:pt x="207" y="238"/>
                  <a:pt x="207" y="238"/>
                  <a:pt x="207" y="238"/>
                </a:cubicBezTo>
                <a:cubicBezTo>
                  <a:pt x="207" y="401"/>
                  <a:pt x="207" y="401"/>
                  <a:pt x="207" y="401"/>
                </a:cubicBezTo>
                <a:cubicBezTo>
                  <a:pt x="246" y="401"/>
                  <a:pt x="246" y="401"/>
                  <a:pt x="246" y="401"/>
                </a:cubicBezTo>
                <a:cubicBezTo>
                  <a:pt x="246" y="229"/>
                  <a:pt x="246" y="229"/>
                  <a:pt x="246" y="229"/>
                </a:cubicBezTo>
                <a:cubicBezTo>
                  <a:pt x="243" y="194"/>
                  <a:pt x="214" y="165"/>
                  <a:pt x="179" y="165"/>
                </a:cubicBezTo>
                <a:moveTo>
                  <a:pt x="123" y="0"/>
                </a:moveTo>
                <a:cubicBezTo>
                  <a:pt x="82" y="0"/>
                  <a:pt x="49" y="34"/>
                  <a:pt x="49" y="74"/>
                </a:cubicBezTo>
                <a:cubicBezTo>
                  <a:pt x="49" y="115"/>
                  <a:pt x="82" y="148"/>
                  <a:pt x="123" y="148"/>
                </a:cubicBezTo>
                <a:cubicBezTo>
                  <a:pt x="164" y="148"/>
                  <a:pt x="197" y="115"/>
                  <a:pt x="197" y="74"/>
                </a:cubicBezTo>
                <a:cubicBezTo>
                  <a:pt x="197" y="34"/>
                  <a:pt x="164" y="0"/>
                  <a:pt x="123" y="0"/>
                </a:cubicBezTo>
              </a:path>
            </a:pathLst>
          </a:custGeom>
          <a:solidFill>
            <a:srgbClr val="54C3F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0" name="Freeform 8"/>
          <p:cNvSpPr>
            <a:spLocks noEditPoints="1"/>
          </p:cNvSpPr>
          <p:nvPr/>
        </p:nvSpPr>
        <p:spPr bwMode="auto">
          <a:xfrm>
            <a:off x="7370803" y="3258770"/>
            <a:ext cx="323389" cy="532777"/>
          </a:xfrm>
          <a:custGeom>
            <a:avLst/>
            <a:gdLst>
              <a:gd name="T0" fmla="*/ 179 w 246"/>
              <a:gd name="T1" fmla="*/ 165 h 401"/>
              <a:gd name="T2" fmla="*/ 175 w 246"/>
              <a:gd name="T3" fmla="*/ 165 h 401"/>
              <a:gd name="T4" fmla="*/ 123 w 246"/>
              <a:gd name="T5" fmla="*/ 181 h 401"/>
              <a:gd name="T6" fmla="*/ 71 w 246"/>
              <a:gd name="T7" fmla="*/ 165 h 401"/>
              <a:gd name="T8" fmla="*/ 67 w 246"/>
              <a:gd name="T9" fmla="*/ 165 h 401"/>
              <a:gd name="T10" fmla="*/ 0 w 246"/>
              <a:gd name="T11" fmla="*/ 229 h 401"/>
              <a:gd name="T12" fmla="*/ 0 w 246"/>
              <a:gd name="T13" fmla="*/ 401 h 401"/>
              <a:gd name="T14" fmla="*/ 38 w 246"/>
              <a:gd name="T15" fmla="*/ 401 h 401"/>
              <a:gd name="T16" fmla="*/ 38 w 246"/>
              <a:gd name="T17" fmla="*/ 238 h 401"/>
              <a:gd name="T18" fmla="*/ 48 w 246"/>
              <a:gd name="T19" fmla="*/ 238 h 401"/>
              <a:gd name="T20" fmla="*/ 48 w 246"/>
              <a:gd name="T21" fmla="*/ 401 h 401"/>
              <a:gd name="T22" fmla="*/ 198 w 246"/>
              <a:gd name="T23" fmla="*/ 401 h 401"/>
              <a:gd name="T24" fmla="*/ 198 w 246"/>
              <a:gd name="T25" fmla="*/ 238 h 401"/>
              <a:gd name="T26" fmla="*/ 207 w 246"/>
              <a:gd name="T27" fmla="*/ 238 h 401"/>
              <a:gd name="T28" fmla="*/ 207 w 246"/>
              <a:gd name="T29" fmla="*/ 401 h 401"/>
              <a:gd name="T30" fmla="*/ 246 w 246"/>
              <a:gd name="T31" fmla="*/ 401 h 401"/>
              <a:gd name="T32" fmla="*/ 246 w 246"/>
              <a:gd name="T33" fmla="*/ 229 h 401"/>
              <a:gd name="T34" fmla="*/ 179 w 246"/>
              <a:gd name="T35" fmla="*/ 165 h 401"/>
              <a:gd name="T36" fmla="*/ 123 w 246"/>
              <a:gd name="T37" fmla="*/ 148 h 401"/>
              <a:gd name="T38" fmla="*/ 168 w 246"/>
              <a:gd name="T39" fmla="*/ 133 h 401"/>
              <a:gd name="T40" fmla="*/ 197 w 246"/>
              <a:gd name="T41" fmla="*/ 145 h 401"/>
              <a:gd name="T42" fmla="*/ 197 w 246"/>
              <a:gd name="T43" fmla="*/ 133 h 401"/>
              <a:gd name="T44" fmla="*/ 197 w 246"/>
              <a:gd name="T45" fmla="*/ 123 h 401"/>
              <a:gd name="T46" fmla="*/ 197 w 246"/>
              <a:gd name="T47" fmla="*/ 74 h 401"/>
              <a:gd name="T48" fmla="*/ 123 w 246"/>
              <a:gd name="T49" fmla="*/ 0 h 401"/>
              <a:gd name="T50" fmla="*/ 49 w 246"/>
              <a:gd name="T51" fmla="*/ 74 h 401"/>
              <a:gd name="T52" fmla="*/ 49 w 246"/>
              <a:gd name="T53" fmla="*/ 123 h 401"/>
              <a:gd name="T54" fmla="*/ 49 w 246"/>
              <a:gd name="T55" fmla="*/ 133 h 401"/>
              <a:gd name="T56" fmla="*/ 49 w 246"/>
              <a:gd name="T57" fmla="*/ 145 h 401"/>
              <a:gd name="T58" fmla="*/ 78 w 246"/>
              <a:gd name="T59" fmla="*/ 133 h 401"/>
              <a:gd name="T60" fmla="*/ 123 w 246"/>
              <a:gd name="T61" fmla="*/ 148 h 4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46" h="401">
                <a:moveTo>
                  <a:pt x="179" y="165"/>
                </a:moveTo>
                <a:cubicBezTo>
                  <a:pt x="175" y="165"/>
                  <a:pt x="175" y="165"/>
                  <a:pt x="175" y="165"/>
                </a:cubicBezTo>
                <a:cubicBezTo>
                  <a:pt x="178" y="197"/>
                  <a:pt x="157" y="226"/>
                  <a:pt x="123" y="181"/>
                </a:cubicBezTo>
                <a:cubicBezTo>
                  <a:pt x="89" y="226"/>
                  <a:pt x="68" y="197"/>
                  <a:pt x="71" y="165"/>
                </a:cubicBezTo>
                <a:cubicBezTo>
                  <a:pt x="67" y="165"/>
                  <a:pt x="67" y="165"/>
                  <a:pt x="67" y="165"/>
                </a:cubicBezTo>
                <a:cubicBezTo>
                  <a:pt x="31" y="165"/>
                  <a:pt x="3" y="194"/>
                  <a:pt x="0" y="229"/>
                </a:cubicBezTo>
                <a:cubicBezTo>
                  <a:pt x="0" y="401"/>
                  <a:pt x="0" y="401"/>
                  <a:pt x="0" y="401"/>
                </a:cubicBezTo>
                <a:cubicBezTo>
                  <a:pt x="38" y="401"/>
                  <a:pt x="38" y="401"/>
                  <a:pt x="38" y="401"/>
                </a:cubicBezTo>
                <a:cubicBezTo>
                  <a:pt x="38" y="238"/>
                  <a:pt x="38" y="238"/>
                  <a:pt x="38" y="238"/>
                </a:cubicBezTo>
                <a:cubicBezTo>
                  <a:pt x="48" y="238"/>
                  <a:pt x="48" y="238"/>
                  <a:pt x="48" y="238"/>
                </a:cubicBezTo>
                <a:cubicBezTo>
                  <a:pt x="48" y="401"/>
                  <a:pt x="48" y="401"/>
                  <a:pt x="48" y="401"/>
                </a:cubicBezTo>
                <a:cubicBezTo>
                  <a:pt x="198" y="401"/>
                  <a:pt x="198" y="401"/>
                  <a:pt x="198" y="401"/>
                </a:cubicBezTo>
                <a:cubicBezTo>
                  <a:pt x="198" y="238"/>
                  <a:pt x="198" y="238"/>
                  <a:pt x="198" y="238"/>
                </a:cubicBezTo>
                <a:cubicBezTo>
                  <a:pt x="207" y="238"/>
                  <a:pt x="207" y="238"/>
                  <a:pt x="207" y="238"/>
                </a:cubicBezTo>
                <a:cubicBezTo>
                  <a:pt x="207" y="401"/>
                  <a:pt x="207" y="401"/>
                  <a:pt x="207" y="401"/>
                </a:cubicBezTo>
                <a:cubicBezTo>
                  <a:pt x="246" y="401"/>
                  <a:pt x="246" y="401"/>
                  <a:pt x="246" y="401"/>
                </a:cubicBezTo>
                <a:cubicBezTo>
                  <a:pt x="246" y="229"/>
                  <a:pt x="246" y="229"/>
                  <a:pt x="246" y="229"/>
                </a:cubicBezTo>
                <a:cubicBezTo>
                  <a:pt x="243" y="194"/>
                  <a:pt x="214" y="165"/>
                  <a:pt x="179" y="165"/>
                </a:cubicBezTo>
                <a:moveTo>
                  <a:pt x="123" y="148"/>
                </a:moveTo>
                <a:cubicBezTo>
                  <a:pt x="140" y="148"/>
                  <a:pt x="156" y="142"/>
                  <a:pt x="168" y="133"/>
                </a:cubicBezTo>
                <a:cubicBezTo>
                  <a:pt x="197" y="145"/>
                  <a:pt x="197" y="145"/>
                  <a:pt x="197" y="145"/>
                </a:cubicBezTo>
                <a:cubicBezTo>
                  <a:pt x="197" y="133"/>
                  <a:pt x="197" y="133"/>
                  <a:pt x="197" y="133"/>
                </a:cubicBezTo>
                <a:cubicBezTo>
                  <a:pt x="197" y="123"/>
                  <a:pt x="197" y="123"/>
                  <a:pt x="197" y="123"/>
                </a:cubicBezTo>
                <a:cubicBezTo>
                  <a:pt x="197" y="74"/>
                  <a:pt x="197" y="74"/>
                  <a:pt x="197" y="74"/>
                </a:cubicBezTo>
                <a:cubicBezTo>
                  <a:pt x="197" y="33"/>
                  <a:pt x="164" y="0"/>
                  <a:pt x="123" y="0"/>
                </a:cubicBezTo>
                <a:cubicBezTo>
                  <a:pt x="82" y="0"/>
                  <a:pt x="49" y="33"/>
                  <a:pt x="49" y="74"/>
                </a:cubicBezTo>
                <a:cubicBezTo>
                  <a:pt x="49" y="123"/>
                  <a:pt x="49" y="123"/>
                  <a:pt x="49" y="123"/>
                </a:cubicBezTo>
                <a:cubicBezTo>
                  <a:pt x="49" y="133"/>
                  <a:pt x="49" y="133"/>
                  <a:pt x="49" y="133"/>
                </a:cubicBezTo>
                <a:cubicBezTo>
                  <a:pt x="49" y="145"/>
                  <a:pt x="49" y="145"/>
                  <a:pt x="49" y="145"/>
                </a:cubicBezTo>
                <a:cubicBezTo>
                  <a:pt x="78" y="133"/>
                  <a:pt x="78" y="133"/>
                  <a:pt x="78" y="133"/>
                </a:cubicBezTo>
                <a:cubicBezTo>
                  <a:pt x="90" y="142"/>
                  <a:pt x="106" y="148"/>
                  <a:pt x="123" y="148"/>
                </a:cubicBezTo>
              </a:path>
            </a:pathLst>
          </a:custGeom>
          <a:solidFill>
            <a:srgbClr val="54C3F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1" name="Freeform 8"/>
          <p:cNvSpPr>
            <a:spLocks noEditPoints="1"/>
          </p:cNvSpPr>
          <p:nvPr/>
        </p:nvSpPr>
        <p:spPr bwMode="auto">
          <a:xfrm>
            <a:off x="6078204" y="4284829"/>
            <a:ext cx="285847" cy="448828"/>
          </a:xfrm>
          <a:custGeom>
            <a:avLst/>
            <a:gdLst>
              <a:gd name="T0" fmla="*/ 179 w 246"/>
              <a:gd name="T1" fmla="*/ 165 h 401"/>
              <a:gd name="T2" fmla="*/ 175 w 246"/>
              <a:gd name="T3" fmla="*/ 165 h 401"/>
              <a:gd name="T4" fmla="*/ 123 w 246"/>
              <a:gd name="T5" fmla="*/ 181 h 401"/>
              <a:gd name="T6" fmla="*/ 71 w 246"/>
              <a:gd name="T7" fmla="*/ 165 h 401"/>
              <a:gd name="T8" fmla="*/ 67 w 246"/>
              <a:gd name="T9" fmla="*/ 165 h 401"/>
              <a:gd name="T10" fmla="*/ 0 w 246"/>
              <a:gd name="T11" fmla="*/ 229 h 401"/>
              <a:gd name="T12" fmla="*/ 0 w 246"/>
              <a:gd name="T13" fmla="*/ 401 h 401"/>
              <a:gd name="T14" fmla="*/ 38 w 246"/>
              <a:gd name="T15" fmla="*/ 401 h 401"/>
              <a:gd name="T16" fmla="*/ 38 w 246"/>
              <a:gd name="T17" fmla="*/ 238 h 401"/>
              <a:gd name="T18" fmla="*/ 48 w 246"/>
              <a:gd name="T19" fmla="*/ 238 h 401"/>
              <a:gd name="T20" fmla="*/ 48 w 246"/>
              <a:gd name="T21" fmla="*/ 401 h 401"/>
              <a:gd name="T22" fmla="*/ 198 w 246"/>
              <a:gd name="T23" fmla="*/ 401 h 401"/>
              <a:gd name="T24" fmla="*/ 198 w 246"/>
              <a:gd name="T25" fmla="*/ 238 h 401"/>
              <a:gd name="T26" fmla="*/ 207 w 246"/>
              <a:gd name="T27" fmla="*/ 238 h 401"/>
              <a:gd name="T28" fmla="*/ 207 w 246"/>
              <a:gd name="T29" fmla="*/ 401 h 401"/>
              <a:gd name="T30" fmla="*/ 246 w 246"/>
              <a:gd name="T31" fmla="*/ 401 h 401"/>
              <a:gd name="T32" fmla="*/ 246 w 246"/>
              <a:gd name="T33" fmla="*/ 229 h 401"/>
              <a:gd name="T34" fmla="*/ 179 w 246"/>
              <a:gd name="T35" fmla="*/ 165 h 401"/>
              <a:gd name="T36" fmla="*/ 123 w 246"/>
              <a:gd name="T37" fmla="*/ 148 h 401"/>
              <a:gd name="T38" fmla="*/ 168 w 246"/>
              <a:gd name="T39" fmla="*/ 133 h 401"/>
              <a:gd name="T40" fmla="*/ 197 w 246"/>
              <a:gd name="T41" fmla="*/ 145 h 401"/>
              <a:gd name="T42" fmla="*/ 197 w 246"/>
              <a:gd name="T43" fmla="*/ 133 h 401"/>
              <a:gd name="T44" fmla="*/ 197 w 246"/>
              <a:gd name="T45" fmla="*/ 123 h 401"/>
              <a:gd name="T46" fmla="*/ 197 w 246"/>
              <a:gd name="T47" fmla="*/ 74 h 401"/>
              <a:gd name="T48" fmla="*/ 123 w 246"/>
              <a:gd name="T49" fmla="*/ 0 h 401"/>
              <a:gd name="T50" fmla="*/ 49 w 246"/>
              <a:gd name="T51" fmla="*/ 74 h 401"/>
              <a:gd name="T52" fmla="*/ 49 w 246"/>
              <a:gd name="T53" fmla="*/ 123 h 401"/>
              <a:gd name="T54" fmla="*/ 49 w 246"/>
              <a:gd name="T55" fmla="*/ 133 h 401"/>
              <a:gd name="T56" fmla="*/ 49 w 246"/>
              <a:gd name="T57" fmla="*/ 145 h 401"/>
              <a:gd name="T58" fmla="*/ 78 w 246"/>
              <a:gd name="T59" fmla="*/ 133 h 401"/>
              <a:gd name="T60" fmla="*/ 123 w 246"/>
              <a:gd name="T61" fmla="*/ 148 h 4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46" h="401">
                <a:moveTo>
                  <a:pt x="179" y="165"/>
                </a:moveTo>
                <a:cubicBezTo>
                  <a:pt x="175" y="165"/>
                  <a:pt x="175" y="165"/>
                  <a:pt x="175" y="165"/>
                </a:cubicBezTo>
                <a:cubicBezTo>
                  <a:pt x="178" y="197"/>
                  <a:pt x="157" y="226"/>
                  <a:pt x="123" y="181"/>
                </a:cubicBezTo>
                <a:cubicBezTo>
                  <a:pt x="89" y="226"/>
                  <a:pt x="68" y="197"/>
                  <a:pt x="71" y="165"/>
                </a:cubicBezTo>
                <a:cubicBezTo>
                  <a:pt x="67" y="165"/>
                  <a:pt x="67" y="165"/>
                  <a:pt x="67" y="165"/>
                </a:cubicBezTo>
                <a:cubicBezTo>
                  <a:pt x="31" y="165"/>
                  <a:pt x="3" y="194"/>
                  <a:pt x="0" y="229"/>
                </a:cubicBezTo>
                <a:cubicBezTo>
                  <a:pt x="0" y="401"/>
                  <a:pt x="0" y="401"/>
                  <a:pt x="0" y="401"/>
                </a:cubicBezTo>
                <a:cubicBezTo>
                  <a:pt x="38" y="401"/>
                  <a:pt x="38" y="401"/>
                  <a:pt x="38" y="401"/>
                </a:cubicBezTo>
                <a:cubicBezTo>
                  <a:pt x="38" y="238"/>
                  <a:pt x="38" y="238"/>
                  <a:pt x="38" y="238"/>
                </a:cubicBezTo>
                <a:cubicBezTo>
                  <a:pt x="48" y="238"/>
                  <a:pt x="48" y="238"/>
                  <a:pt x="48" y="238"/>
                </a:cubicBezTo>
                <a:cubicBezTo>
                  <a:pt x="48" y="401"/>
                  <a:pt x="48" y="401"/>
                  <a:pt x="48" y="401"/>
                </a:cubicBezTo>
                <a:cubicBezTo>
                  <a:pt x="198" y="401"/>
                  <a:pt x="198" y="401"/>
                  <a:pt x="198" y="401"/>
                </a:cubicBezTo>
                <a:cubicBezTo>
                  <a:pt x="198" y="238"/>
                  <a:pt x="198" y="238"/>
                  <a:pt x="198" y="238"/>
                </a:cubicBezTo>
                <a:cubicBezTo>
                  <a:pt x="207" y="238"/>
                  <a:pt x="207" y="238"/>
                  <a:pt x="207" y="238"/>
                </a:cubicBezTo>
                <a:cubicBezTo>
                  <a:pt x="207" y="401"/>
                  <a:pt x="207" y="401"/>
                  <a:pt x="207" y="401"/>
                </a:cubicBezTo>
                <a:cubicBezTo>
                  <a:pt x="246" y="401"/>
                  <a:pt x="246" y="401"/>
                  <a:pt x="246" y="401"/>
                </a:cubicBezTo>
                <a:cubicBezTo>
                  <a:pt x="246" y="229"/>
                  <a:pt x="246" y="229"/>
                  <a:pt x="246" y="229"/>
                </a:cubicBezTo>
                <a:cubicBezTo>
                  <a:pt x="243" y="194"/>
                  <a:pt x="214" y="165"/>
                  <a:pt x="179" y="165"/>
                </a:cubicBezTo>
                <a:moveTo>
                  <a:pt x="123" y="148"/>
                </a:moveTo>
                <a:cubicBezTo>
                  <a:pt x="140" y="148"/>
                  <a:pt x="156" y="142"/>
                  <a:pt x="168" y="133"/>
                </a:cubicBezTo>
                <a:cubicBezTo>
                  <a:pt x="197" y="145"/>
                  <a:pt x="197" y="145"/>
                  <a:pt x="197" y="145"/>
                </a:cubicBezTo>
                <a:cubicBezTo>
                  <a:pt x="197" y="133"/>
                  <a:pt x="197" y="133"/>
                  <a:pt x="197" y="133"/>
                </a:cubicBezTo>
                <a:cubicBezTo>
                  <a:pt x="197" y="123"/>
                  <a:pt x="197" y="123"/>
                  <a:pt x="197" y="123"/>
                </a:cubicBezTo>
                <a:cubicBezTo>
                  <a:pt x="197" y="74"/>
                  <a:pt x="197" y="74"/>
                  <a:pt x="197" y="74"/>
                </a:cubicBezTo>
                <a:cubicBezTo>
                  <a:pt x="197" y="33"/>
                  <a:pt x="164" y="0"/>
                  <a:pt x="123" y="0"/>
                </a:cubicBezTo>
                <a:cubicBezTo>
                  <a:pt x="82" y="0"/>
                  <a:pt x="49" y="33"/>
                  <a:pt x="49" y="74"/>
                </a:cubicBezTo>
                <a:cubicBezTo>
                  <a:pt x="49" y="123"/>
                  <a:pt x="49" y="123"/>
                  <a:pt x="49" y="123"/>
                </a:cubicBezTo>
                <a:cubicBezTo>
                  <a:pt x="49" y="133"/>
                  <a:pt x="49" y="133"/>
                  <a:pt x="49" y="133"/>
                </a:cubicBezTo>
                <a:cubicBezTo>
                  <a:pt x="49" y="145"/>
                  <a:pt x="49" y="145"/>
                  <a:pt x="49" y="145"/>
                </a:cubicBezTo>
                <a:cubicBezTo>
                  <a:pt x="78" y="133"/>
                  <a:pt x="78" y="133"/>
                  <a:pt x="78" y="133"/>
                </a:cubicBezTo>
                <a:cubicBezTo>
                  <a:pt x="90" y="142"/>
                  <a:pt x="106" y="148"/>
                  <a:pt x="123" y="148"/>
                </a:cubicBezTo>
              </a:path>
            </a:pathLst>
          </a:custGeom>
          <a:solidFill>
            <a:srgbClr val="54C3F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2" name="Freeform 23"/>
          <p:cNvSpPr>
            <a:spLocks noEditPoints="1"/>
          </p:cNvSpPr>
          <p:nvPr/>
        </p:nvSpPr>
        <p:spPr bwMode="auto">
          <a:xfrm>
            <a:off x="4912844" y="3164186"/>
            <a:ext cx="354520" cy="533205"/>
          </a:xfrm>
          <a:custGeom>
            <a:avLst/>
            <a:gdLst>
              <a:gd name="T0" fmla="*/ 146 w 246"/>
              <a:gd name="T1" fmla="*/ 165 h 382"/>
              <a:gd name="T2" fmla="*/ 151 w 246"/>
              <a:gd name="T3" fmla="*/ 283 h 382"/>
              <a:gd name="T4" fmla="*/ 95 w 246"/>
              <a:gd name="T5" fmla="*/ 283 h 382"/>
              <a:gd name="T6" fmla="*/ 101 w 246"/>
              <a:gd name="T7" fmla="*/ 165 h 382"/>
              <a:gd name="T8" fmla="*/ 0 w 246"/>
              <a:gd name="T9" fmla="*/ 229 h 382"/>
              <a:gd name="T10" fmla="*/ 39 w 246"/>
              <a:gd name="T11" fmla="*/ 382 h 382"/>
              <a:gd name="T12" fmla="*/ 48 w 246"/>
              <a:gd name="T13" fmla="*/ 237 h 382"/>
              <a:gd name="T14" fmla="*/ 199 w 246"/>
              <a:gd name="T15" fmla="*/ 382 h 382"/>
              <a:gd name="T16" fmla="*/ 208 w 246"/>
              <a:gd name="T17" fmla="*/ 237 h 382"/>
              <a:gd name="T18" fmla="*/ 246 w 246"/>
              <a:gd name="T19" fmla="*/ 382 h 382"/>
              <a:gd name="T20" fmla="*/ 179 w 246"/>
              <a:gd name="T21" fmla="*/ 165 h 382"/>
              <a:gd name="T22" fmla="*/ 49 w 246"/>
              <a:gd name="T23" fmla="*/ 74 h 382"/>
              <a:gd name="T24" fmla="*/ 197 w 246"/>
              <a:gd name="T25" fmla="*/ 74 h 382"/>
              <a:gd name="T26" fmla="*/ 142 w 246"/>
              <a:gd name="T27" fmla="*/ 96 h 382"/>
              <a:gd name="T28" fmla="*/ 142 w 246"/>
              <a:gd name="T29" fmla="*/ 114 h 382"/>
              <a:gd name="T30" fmla="*/ 130 w 246"/>
              <a:gd name="T31" fmla="*/ 114 h 382"/>
              <a:gd name="T32" fmla="*/ 117 w 246"/>
              <a:gd name="T33" fmla="*/ 114 h 382"/>
              <a:gd name="T34" fmla="*/ 105 w 246"/>
              <a:gd name="T35" fmla="*/ 114 h 382"/>
              <a:gd name="T36" fmla="*/ 105 w 246"/>
              <a:gd name="T37" fmla="*/ 96 h 382"/>
              <a:gd name="T38" fmla="*/ 178 w 246"/>
              <a:gd name="T39" fmla="*/ 61 h 382"/>
              <a:gd name="T40" fmla="*/ 166 w 246"/>
              <a:gd name="T41" fmla="*/ 85 h 382"/>
              <a:gd name="T42" fmla="*/ 150 w 246"/>
              <a:gd name="T43" fmla="*/ 86 h 382"/>
              <a:gd name="T44" fmla="*/ 133 w 246"/>
              <a:gd name="T45" fmla="*/ 81 h 382"/>
              <a:gd name="T46" fmla="*/ 118 w 246"/>
              <a:gd name="T47" fmla="*/ 69 h 382"/>
              <a:gd name="T48" fmla="*/ 107 w 246"/>
              <a:gd name="T49" fmla="*/ 85 h 382"/>
              <a:gd name="T50" fmla="*/ 91 w 246"/>
              <a:gd name="T51" fmla="*/ 86 h 382"/>
              <a:gd name="T52" fmla="*/ 74 w 246"/>
              <a:gd name="T53" fmla="*/ 81 h 382"/>
              <a:gd name="T54" fmla="*/ 76 w 246"/>
              <a:gd name="T55" fmla="*/ 50 h 382"/>
              <a:gd name="T56" fmla="*/ 112 w 246"/>
              <a:gd name="T57" fmla="*/ 50 h 382"/>
              <a:gd name="T58" fmla="*/ 118 w 246"/>
              <a:gd name="T59" fmla="*/ 63 h 382"/>
              <a:gd name="T60" fmla="*/ 128 w 246"/>
              <a:gd name="T61" fmla="*/ 61 h 382"/>
              <a:gd name="T62" fmla="*/ 153 w 246"/>
              <a:gd name="T63" fmla="*/ 48 h 382"/>
              <a:gd name="T64" fmla="*/ 178 w 246"/>
              <a:gd name="T65" fmla="*/ 61 h 382"/>
              <a:gd name="T66" fmla="*/ 105 w 246"/>
              <a:gd name="T67" fmla="*/ 79 h 382"/>
              <a:gd name="T68" fmla="*/ 93 w 246"/>
              <a:gd name="T69" fmla="*/ 80 h 382"/>
              <a:gd name="T70" fmla="*/ 78 w 246"/>
              <a:gd name="T71" fmla="*/ 77 h 382"/>
              <a:gd name="T72" fmla="*/ 78 w 246"/>
              <a:gd name="T73" fmla="*/ 56 h 382"/>
              <a:gd name="T74" fmla="*/ 109 w 246"/>
              <a:gd name="T75" fmla="*/ 56 h 382"/>
              <a:gd name="T76" fmla="*/ 109 w 246"/>
              <a:gd name="T77" fmla="*/ 77 h 382"/>
              <a:gd name="T78" fmla="*/ 165 w 246"/>
              <a:gd name="T79" fmla="*/ 79 h 382"/>
              <a:gd name="T80" fmla="*/ 153 w 246"/>
              <a:gd name="T81" fmla="*/ 80 h 382"/>
              <a:gd name="T82" fmla="*/ 138 w 246"/>
              <a:gd name="T83" fmla="*/ 77 h 382"/>
              <a:gd name="T84" fmla="*/ 137 w 246"/>
              <a:gd name="T85" fmla="*/ 56 h 382"/>
              <a:gd name="T86" fmla="*/ 169 w 246"/>
              <a:gd name="T87" fmla="*/ 56 h 382"/>
              <a:gd name="T88" fmla="*/ 168 w 246"/>
              <a:gd name="T89" fmla="*/ 77 h 3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46" h="382">
                <a:moveTo>
                  <a:pt x="179" y="165"/>
                </a:moveTo>
                <a:cubicBezTo>
                  <a:pt x="146" y="165"/>
                  <a:pt x="146" y="165"/>
                  <a:pt x="146" y="165"/>
                </a:cubicBezTo>
                <a:cubicBezTo>
                  <a:pt x="127" y="197"/>
                  <a:pt x="127" y="197"/>
                  <a:pt x="127" y="197"/>
                </a:cubicBezTo>
                <a:cubicBezTo>
                  <a:pt x="151" y="283"/>
                  <a:pt x="151" y="283"/>
                  <a:pt x="151" y="283"/>
                </a:cubicBezTo>
                <a:cubicBezTo>
                  <a:pt x="123" y="313"/>
                  <a:pt x="123" y="313"/>
                  <a:pt x="123" y="313"/>
                </a:cubicBezTo>
                <a:cubicBezTo>
                  <a:pt x="95" y="283"/>
                  <a:pt x="95" y="283"/>
                  <a:pt x="95" y="283"/>
                </a:cubicBezTo>
                <a:cubicBezTo>
                  <a:pt x="120" y="197"/>
                  <a:pt x="120" y="197"/>
                  <a:pt x="120" y="197"/>
                </a:cubicBezTo>
                <a:cubicBezTo>
                  <a:pt x="101" y="165"/>
                  <a:pt x="101" y="165"/>
                  <a:pt x="101" y="165"/>
                </a:cubicBezTo>
                <a:cubicBezTo>
                  <a:pt x="67" y="165"/>
                  <a:pt x="67" y="165"/>
                  <a:pt x="67" y="165"/>
                </a:cubicBezTo>
                <a:cubicBezTo>
                  <a:pt x="32" y="165"/>
                  <a:pt x="3" y="193"/>
                  <a:pt x="0" y="229"/>
                </a:cubicBezTo>
                <a:cubicBezTo>
                  <a:pt x="0" y="382"/>
                  <a:pt x="0" y="382"/>
                  <a:pt x="0" y="382"/>
                </a:cubicBezTo>
                <a:cubicBezTo>
                  <a:pt x="39" y="382"/>
                  <a:pt x="39" y="382"/>
                  <a:pt x="39" y="382"/>
                </a:cubicBezTo>
                <a:cubicBezTo>
                  <a:pt x="39" y="237"/>
                  <a:pt x="39" y="237"/>
                  <a:pt x="39" y="237"/>
                </a:cubicBezTo>
                <a:cubicBezTo>
                  <a:pt x="48" y="237"/>
                  <a:pt x="48" y="237"/>
                  <a:pt x="48" y="237"/>
                </a:cubicBezTo>
                <a:cubicBezTo>
                  <a:pt x="48" y="382"/>
                  <a:pt x="48" y="382"/>
                  <a:pt x="48" y="382"/>
                </a:cubicBezTo>
                <a:cubicBezTo>
                  <a:pt x="199" y="382"/>
                  <a:pt x="199" y="382"/>
                  <a:pt x="199" y="382"/>
                </a:cubicBezTo>
                <a:cubicBezTo>
                  <a:pt x="199" y="237"/>
                  <a:pt x="199" y="237"/>
                  <a:pt x="199" y="237"/>
                </a:cubicBezTo>
                <a:cubicBezTo>
                  <a:pt x="208" y="237"/>
                  <a:pt x="208" y="237"/>
                  <a:pt x="208" y="237"/>
                </a:cubicBezTo>
                <a:cubicBezTo>
                  <a:pt x="208" y="382"/>
                  <a:pt x="208" y="382"/>
                  <a:pt x="208" y="382"/>
                </a:cubicBezTo>
                <a:cubicBezTo>
                  <a:pt x="246" y="382"/>
                  <a:pt x="246" y="382"/>
                  <a:pt x="246" y="382"/>
                </a:cubicBezTo>
                <a:cubicBezTo>
                  <a:pt x="246" y="229"/>
                  <a:pt x="246" y="229"/>
                  <a:pt x="246" y="229"/>
                </a:cubicBezTo>
                <a:cubicBezTo>
                  <a:pt x="243" y="193"/>
                  <a:pt x="215" y="165"/>
                  <a:pt x="179" y="165"/>
                </a:cubicBezTo>
                <a:moveTo>
                  <a:pt x="123" y="0"/>
                </a:moveTo>
                <a:cubicBezTo>
                  <a:pt x="82" y="0"/>
                  <a:pt x="49" y="33"/>
                  <a:pt x="49" y="74"/>
                </a:cubicBezTo>
                <a:cubicBezTo>
                  <a:pt x="49" y="115"/>
                  <a:pt x="82" y="148"/>
                  <a:pt x="123" y="148"/>
                </a:cubicBezTo>
                <a:cubicBezTo>
                  <a:pt x="164" y="148"/>
                  <a:pt x="197" y="115"/>
                  <a:pt x="197" y="74"/>
                </a:cubicBezTo>
                <a:cubicBezTo>
                  <a:pt x="197" y="33"/>
                  <a:pt x="164" y="0"/>
                  <a:pt x="123" y="0"/>
                </a:cubicBezTo>
                <a:moveTo>
                  <a:pt x="142" y="96"/>
                </a:moveTo>
                <a:cubicBezTo>
                  <a:pt x="152" y="120"/>
                  <a:pt x="152" y="120"/>
                  <a:pt x="152" y="120"/>
                </a:cubicBezTo>
                <a:cubicBezTo>
                  <a:pt x="142" y="114"/>
                  <a:pt x="142" y="114"/>
                  <a:pt x="142" y="114"/>
                </a:cubicBezTo>
                <a:cubicBezTo>
                  <a:pt x="137" y="120"/>
                  <a:pt x="137" y="120"/>
                  <a:pt x="137" y="120"/>
                </a:cubicBezTo>
                <a:cubicBezTo>
                  <a:pt x="130" y="114"/>
                  <a:pt x="130" y="114"/>
                  <a:pt x="130" y="114"/>
                </a:cubicBezTo>
                <a:cubicBezTo>
                  <a:pt x="123" y="120"/>
                  <a:pt x="123" y="120"/>
                  <a:pt x="123" y="120"/>
                </a:cubicBezTo>
                <a:cubicBezTo>
                  <a:pt x="117" y="114"/>
                  <a:pt x="117" y="114"/>
                  <a:pt x="117" y="114"/>
                </a:cubicBezTo>
                <a:cubicBezTo>
                  <a:pt x="109" y="120"/>
                  <a:pt x="109" y="120"/>
                  <a:pt x="109" y="120"/>
                </a:cubicBezTo>
                <a:cubicBezTo>
                  <a:pt x="105" y="114"/>
                  <a:pt x="105" y="114"/>
                  <a:pt x="105" y="114"/>
                </a:cubicBezTo>
                <a:cubicBezTo>
                  <a:pt x="95" y="120"/>
                  <a:pt x="95" y="120"/>
                  <a:pt x="95" y="120"/>
                </a:cubicBezTo>
                <a:cubicBezTo>
                  <a:pt x="105" y="96"/>
                  <a:pt x="105" y="96"/>
                  <a:pt x="105" y="96"/>
                </a:cubicBezTo>
                <a:lnTo>
                  <a:pt x="142" y="96"/>
                </a:lnTo>
                <a:close/>
                <a:moveTo>
                  <a:pt x="178" y="61"/>
                </a:moveTo>
                <a:cubicBezTo>
                  <a:pt x="178" y="68"/>
                  <a:pt x="176" y="77"/>
                  <a:pt x="173" y="81"/>
                </a:cubicBezTo>
                <a:cubicBezTo>
                  <a:pt x="172" y="82"/>
                  <a:pt x="169" y="84"/>
                  <a:pt x="166" y="85"/>
                </a:cubicBezTo>
                <a:cubicBezTo>
                  <a:pt x="162" y="86"/>
                  <a:pt x="157" y="86"/>
                  <a:pt x="153" y="86"/>
                </a:cubicBezTo>
                <a:cubicBezTo>
                  <a:pt x="152" y="86"/>
                  <a:pt x="151" y="86"/>
                  <a:pt x="150" y="86"/>
                </a:cubicBezTo>
                <a:cubicBezTo>
                  <a:pt x="147" y="86"/>
                  <a:pt x="143" y="85"/>
                  <a:pt x="140" y="85"/>
                </a:cubicBezTo>
                <a:cubicBezTo>
                  <a:pt x="137" y="84"/>
                  <a:pt x="134" y="82"/>
                  <a:pt x="133" y="81"/>
                </a:cubicBezTo>
                <a:cubicBezTo>
                  <a:pt x="131" y="78"/>
                  <a:pt x="130" y="74"/>
                  <a:pt x="129" y="69"/>
                </a:cubicBezTo>
                <a:cubicBezTo>
                  <a:pt x="125" y="68"/>
                  <a:pt x="121" y="68"/>
                  <a:pt x="118" y="69"/>
                </a:cubicBezTo>
                <a:cubicBezTo>
                  <a:pt x="117" y="74"/>
                  <a:pt x="115" y="78"/>
                  <a:pt x="113" y="81"/>
                </a:cubicBezTo>
                <a:cubicBezTo>
                  <a:pt x="112" y="82"/>
                  <a:pt x="110" y="84"/>
                  <a:pt x="107" y="85"/>
                </a:cubicBezTo>
                <a:cubicBezTo>
                  <a:pt x="103" y="86"/>
                  <a:pt x="98" y="86"/>
                  <a:pt x="94" y="86"/>
                </a:cubicBezTo>
                <a:cubicBezTo>
                  <a:pt x="93" y="86"/>
                  <a:pt x="92" y="86"/>
                  <a:pt x="91" y="86"/>
                </a:cubicBezTo>
                <a:cubicBezTo>
                  <a:pt x="87" y="86"/>
                  <a:pt x="83" y="85"/>
                  <a:pt x="80" y="85"/>
                </a:cubicBezTo>
                <a:cubicBezTo>
                  <a:pt x="77" y="84"/>
                  <a:pt x="75" y="82"/>
                  <a:pt x="74" y="81"/>
                </a:cubicBezTo>
                <a:cubicBezTo>
                  <a:pt x="70" y="77"/>
                  <a:pt x="69" y="68"/>
                  <a:pt x="69" y="61"/>
                </a:cubicBezTo>
                <a:cubicBezTo>
                  <a:pt x="69" y="55"/>
                  <a:pt x="72" y="52"/>
                  <a:pt x="76" y="50"/>
                </a:cubicBezTo>
                <a:cubicBezTo>
                  <a:pt x="79" y="49"/>
                  <a:pt x="84" y="48"/>
                  <a:pt x="93" y="48"/>
                </a:cubicBezTo>
                <a:cubicBezTo>
                  <a:pt x="103" y="48"/>
                  <a:pt x="108" y="49"/>
                  <a:pt x="112" y="50"/>
                </a:cubicBezTo>
                <a:cubicBezTo>
                  <a:pt x="115" y="52"/>
                  <a:pt x="118" y="55"/>
                  <a:pt x="118" y="61"/>
                </a:cubicBezTo>
                <a:cubicBezTo>
                  <a:pt x="118" y="62"/>
                  <a:pt x="118" y="62"/>
                  <a:pt x="118" y="63"/>
                </a:cubicBezTo>
                <a:cubicBezTo>
                  <a:pt x="122" y="62"/>
                  <a:pt x="125" y="62"/>
                  <a:pt x="128" y="63"/>
                </a:cubicBezTo>
                <a:cubicBezTo>
                  <a:pt x="128" y="62"/>
                  <a:pt x="128" y="62"/>
                  <a:pt x="128" y="61"/>
                </a:cubicBezTo>
                <a:cubicBezTo>
                  <a:pt x="128" y="55"/>
                  <a:pt x="132" y="52"/>
                  <a:pt x="135" y="50"/>
                </a:cubicBezTo>
                <a:cubicBezTo>
                  <a:pt x="138" y="49"/>
                  <a:pt x="144" y="48"/>
                  <a:pt x="153" y="48"/>
                </a:cubicBezTo>
                <a:cubicBezTo>
                  <a:pt x="162" y="48"/>
                  <a:pt x="168" y="49"/>
                  <a:pt x="171" y="50"/>
                </a:cubicBezTo>
                <a:cubicBezTo>
                  <a:pt x="174" y="52"/>
                  <a:pt x="178" y="55"/>
                  <a:pt x="178" y="61"/>
                </a:cubicBezTo>
                <a:close/>
                <a:moveTo>
                  <a:pt x="109" y="77"/>
                </a:moveTo>
                <a:cubicBezTo>
                  <a:pt x="109" y="78"/>
                  <a:pt x="107" y="79"/>
                  <a:pt x="105" y="79"/>
                </a:cubicBezTo>
                <a:cubicBezTo>
                  <a:pt x="102" y="80"/>
                  <a:pt x="97" y="80"/>
                  <a:pt x="94" y="80"/>
                </a:cubicBezTo>
                <a:cubicBezTo>
                  <a:pt x="93" y="80"/>
                  <a:pt x="93" y="80"/>
                  <a:pt x="93" y="80"/>
                </a:cubicBezTo>
                <a:cubicBezTo>
                  <a:pt x="90" y="80"/>
                  <a:pt x="85" y="80"/>
                  <a:pt x="82" y="79"/>
                </a:cubicBezTo>
                <a:cubicBezTo>
                  <a:pt x="80" y="79"/>
                  <a:pt x="79" y="78"/>
                  <a:pt x="78" y="77"/>
                </a:cubicBezTo>
                <a:cubicBezTo>
                  <a:pt x="76" y="75"/>
                  <a:pt x="74" y="67"/>
                  <a:pt x="74" y="61"/>
                </a:cubicBezTo>
                <a:cubicBezTo>
                  <a:pt x="74" y="57"/>
                  <a:pt x="77" y="56"/>
                  <a:pt x="78" y="56"/>
                </a:cubicBezTo>
                <a:cubicBezTo>
                  <a:pt x="81" y="54"/>
                  <a:pt x="88" y="54"/>
                  <a:pt x="93" y="54"/>
                </a:cubicBezTo>
                <a:cubicBezTo>
                  <a:pt x="99" y="54"/>
                  <a:pt x="106" y="54"/>
                  <a:pt x="109" y="56"/>
                </a:cubicBezTo>
                <a:cubicBezTo>
                  <a:pt x="110" y="56"/>
                  <a:pt x="113" y="57"/>
                  <a:pt x="113" y="61"/>
                </a:cubicBezTo>
                <a:cubicBezTo>
                  <a:pt x="113" y="67"/>
                  <a:pt x="111" y="75"/>
                  <a:pt x="109" y="77"/>
                </a:cubicBezTo>
                <a:close/>
                <a:moveTo>
                  <a:pt x="168" y="77"/>
                </a:moveTo>
                <a:cubicBezTo>
                  <a:pt x="168" y="78"/>
                  <a:pt x="167" y="79"/>
                  <a:pt x="165" y="79"/>
                </a:cubicBezTo>
                <a:cubicBezTo>
                  <a:pt x="162" y="80"/>
                  <a:pt x="157" y="80"/>
                  <a:pt x="153" y="80"/>
                </a:cubicBezTo>
                <a:cubicBezTo>
                  <a:pt x="153" y="80"/>
                  <a:pt x="153" y="80"/>
                  <a:pt x="153" y="80"/>
                </a:cubicBezTo>
                <a:cubicBezTo>
                  <a:pt x="149" y="80"/>
                  <a:pt x="144" y="80"/>
                  <a:pt x="141" y="79"/>
                </a:cubicBezTo>
                <a:cubicBezTo>
                  <a:pt x="139" y="79"/>
                  <a:pt x="138" y="78"/>
                  <a:pt x="138" y="77"/>
                </a:cubicBezTo>
                <a:cubicBezTo>
                  <a:pt x="135" y="75"/>
                  <a:pt x="134" y="67"/>
                  <a:pt x="134" y="61"/>
                </a:cubicBezTo>
                <a:cubicBezTo>
                  <a:pt x="134" y="57"/>
                  <a:pt x="136" y="56"/>
                  <a:pt x="137" y="56"/>
                </a:cubicBezTo>
                <a:cubicBezTo>
                  <a:pt x="141" y="54"/>
                  <a:pt x="148" y="54"/>
                  <a:pt x="153" y="54"/>
                </a:cubicBezTo>
                <a:cubicBezTo>
                  <a:pt x="158" y="54"/>
                  <a:pt x="165" y="54"/>
                  <a:pt x="169" y="56"/>
                </a:cubicBezTo>
                <a:cubicBezTo>
                  <a:pt x="170" y="56"/>
                  <a:pt x="172" y="57"/>
                  <a:pt x="172" y="61"/>
                </a:cubicBezTo>
                <a:cubicBezTo>
                  <a:pt x="172" y="67"/>
                  <a:pt x="171" y="75"/>
                  <a:pt x="168" y="77"/>
                </a:cubicBezTo>
                <a:close/>
              </a:path>
            </a:pathLst>
          </a:custGeom>
          <a:solidFill>
            <a:srgbClr val="54C3F1"/>
          </a:solidFill>
          <a:ln>
            <a:noFill/>
          </a:ln>
        </p:spPr>
        <p:txBody>
          <a:bodyPr vert="horz" wrap="square" lIns="91440" tIns="45720" rIns="91440" bIns="45720" numCol="1" anchor="t" anchorCtr="0" compatLnSpc="1">
            <a:prstTxWarp prst="textNoShape">
              <a:avLst/>
            </a:prstTxWarp>
          </a:bodyPr>
          <a:lstStyle/>
          <a:p>
            <a:endParaRPr lang="ja-JP" altLang="en-US" dirty="0"/>
          </a:p>
        </p:txBody>
      </p:sp>
      <p:sp>
        <p:nvSpPr>
          <p:cNvPr id="33" name="楕円 32"/>
          <p:cNvSpPr/>
          <p:nvPr/>
        </p:nvSpPr>
        <p:spPr>
          <a:xfrm>
            <a:off x="1200766" y="2882696"/>
            <a:ext cx="1645750" cy="86333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dirty="0">
                <a:solidFill>
                  <a:schemeClr val="tx1"/>
                </a:solidFill>
              </a:rPr>
              <a:t>権限グループ</a:t>
            </a:r>
            <a:endParaRPr kumimoji="1" lang="en-US" altLang="ja-JP" sz="1200" dirty="0">
              <a:solidFill>
                <a:schemeClr val="tx1"/>
              </a:solidFill>
            </a:endParaRPr>
          </a:p>
          <a:p>
            <a:pPr algn="ctr"/>
            <a:r>
              <a:rPr lang="ja-JP" altLang="en-US" sz="1200" dirty="0">
                <a:solidFill>
                  <a:schemeClr val="tx1"/>
                </a:solidFill>
              </a:rPr>
              <a:t>承認者用</a:t>
            </a:r>
            <a:endParaRPr kumimoji="1" lang="ja-JP" altLang="en-US" sz="1200" dirty="0">
              <a:solidFill>
                <a:schemeClr val="tx1"/>
              </a:solidFill>
            </a:endParaRPr>
          </a:p>
        </p:txBody>
      </p:sp>
      <p:sp>
        <p:nvSpPr>
          <p:cNvPr id="34" name="右矢印 33"/>
          <p:cNvSpPr/>
          <p:nvPr/>
        </p:nvSpPr>
        <p:spPr>
          <a:xfrm>
            <a:off x="1728076" y="3935580"/>
            <a:ext cx="388933" cy="45719"/>
          </a:xfrm>
          <a:prstGeom prst="rightArrow">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5" name="右矢印 34"/>
          <p:cNvSpPr/>
          <p:nvPr/>
        </p:nvSpPr>
        <p:spPr>
          <a:xfrm>
            <a:off x="1713098" y="4668923"/>
            <a:ext cx="541005" cy="45719"/>
          </a:xfrm>
          <a:prstGeom prst="rightArrow">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6" name="右矢印 35"/>
          <p:cNvSpPr/>
          <p:nvPr/>
        </p:nvSpPr>
        <p:spPr>
          <a:xfrm rot="16200000">
            <a:off x="1149128" y="4108992"/>
            <a:ext cx="1147697" cy="45719"/>
          </a:xfrm>
          <a:prstGeom prst="rightArrow">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7" name="右矢印 36"/>
          <p:cNvSpPr/>
          <p:nvPr/>
        </p:nvSpPr>
        <p:spPr>
          <a:xfrm>
            <a:off x="1719008" y="4302252"/>
            <a:ext cx="535095" cy="45719"/>
          </a:xfrm>
          <a:prstGeom prst="rightArrow">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8" name="正方形/長方形 37"/>
          <p:cNvSpPr/>
          <p:nvPr/>
        </p:nvSpPr>
        <p:spPr>
          <a:xfrm>
            <a:off x="2031859" y="3830212"/>
            <a:ext cx="1224595" cy="2568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9" name="正方形/長方形 38"/>
          <p:cNvSpPr/>
          <p:nvPr/>
        </p:nvSpPr>
        <p:spPr>
          <a:xfrm>
            <a:off x="2031859" y="4161632"/>
            <a:ext cx="1224595" cy="2568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0" name="正方形/長方形 39"/>
          <p:cNvSpPr/>
          <p:nvPr/>
        </p:nvSpPr>
        <p:spPr>
          <a:xfrm>
            <a:off x="2031859" y="4508261"/>
            <a:ext cx="1224595" cy="2568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1" name="テキスト ボックス 40"/>
          <p:cNvSpPr txBox="1"/>
          <p:nvPr/>
        </p:nvSpPr>
        <p:spPr>
          <a:xfrm>
            <a:off x="2015877" y="3827827"/>
            <a:ext cx="1442339" cy="261610"/>
          </a:xfrm>
          <a:prstGeom prst="rect">
            <a:avLst/>
          </a:prstGeom>
          <a:noFill/>
        </p:spPr>
        <p:txBody>
          <a:bodyPr wrap="square" rtlCol="0">
            <a:spAutoFit/>
          </a:bodyPr>
          <a:lstStyle/>
          <a:p>
            <a:r>
              <a:rPr kumimoji="1" lang="ja-JP" altLang="en-US" sz="1100" dirty="0"/>
              <a:t>機能</a:t>
            </a:r>
            <a:r>
              <a:rPr kumimoji="1" lang="en-US" altLang="ja-JP" sz="1100" dirty="0"/>
              <a:t>A</a:t>
            </a:r>
            <a:r>
              <a:rPr lang="en-US" altLang="ja-JP" sz="1100" dirty="0"/>
              <a:t>(</a:t>
            </a:r>
            <a:r>
              <a:rPr kumimoji="1" lang="ja-JP" altLang="en-US" sz="1100" dirty="0"/>
              <a:t>参照のみ</a:t>
            </a:r>
            <a:r>
              <a:rPr kumimoji="1" lang="en-US" altLang="ja-JP" sz="1100" dirty="0"/>
              <a:t>)</a:t>
            </a:r>
            <a:endParaRPr kumimoji="1" lang="ja-JP" altLang="en-US" sz="1100" dirty="0"/>
          </a:p>
        </p:txBody>
      </p:sp>
      <p:sp>
        <p:nvSpPr>
          <p:cNvPr id="42" name="テキスト ボックス 41"/>
          <p:cNvSpPr txBox="1"/>
          <p:nvPr/>
        </p:nvSpPr>
        <p:spPr>
          <a:xfrm>
            <a:off x="2015877" y="4159247"/>
            <a:ext cx="1442339" cy="261610"/>
          </a:xfrm>
          <a:prstGeom prst="rect">
            <a:avLst/>
          </a:prstGeom>
          <a:noFill/>
        </p:spPr>
        <p:txBody>
          <a:bodyPr wrap="square" rtlCol="0">
            <a:spAutoFit/>
          </a:bodyPr>
          <a:lstStyle/>
          <a:p>
            <a:r>
              <a:rPr kumimoji="1" lang="ja-JP" altLang="en-US" sz="1100" dirty="0"/>
              <a:t>機能</a:t>
            </a:r>
            <a:r>
              <a:rPr lang="en-US" altLang="ja-JP" sz="1100" dirty="0"/>
              <a:t>B(</a:t>
            </a:r>
            <a:r>
              <a:rPr lang="ja-JP" altLang="en-US" sz="1100" dirty="0"/>
              <a:t>更新可</a:t>
            </a:r>
            <a:r>
              <a:rPr kumimoji="1" lang="en-US" altLang="ja-JP" sz="1100" dirty="0"/>
              <a:t>)</a:t>
            </a:r>
            <a:endParaRPr kumimoji="1" lang="ja-JP" altLang="en-US" sz="1100" dirty="0"/>
          </a:p>
        </p:txBody>
      </p:sp>
      <p:sp>
        <p:nvSpPr>
          <p:cNvPr id="43" name="テキスト ボックス 42"/>
          <p:cNvSpPr txBox="1"/>
          <p:nvPr/>
        </p:nvSpPr>
        <p:spPr>
          <a:xfrm>
            <a:off x="2015877" y="4516770"/>
            <a:ext cx="1442339" cy="261610"/>
          </a:xfrm>
          <a:prstGeom prst="rect">
            <a:avLst/>
          </a:prstGeom>
          <a:noFill/>
        </p:spPr>
        <p:txBody>
          <a:bodyPr wrap="square" rtlCol="0">
            <a:spAutoFit/>
          </a:bodyPr>
          <a:lstStyle/>
          <a:p>
            <a:r>
              <a:rPr kumimoji="1" lang="ja-JP" altLang="en-US" sz="1100" dirty="0"/>
              <a:t>機能</a:t>
            </a:r>
            <a:r>
              <a:rPr lang="en-US" altLang="ja-JP" sz="1100" dirty="0"/>
              <a:t>C(</a:t>
            </a:r>
            <a:r>
              <a:rPr lang="ja-JP" altLang="en-US" sz="1100" dirty="0"/>
              <a:t>更新可</a:t>
            </a:r>
            <a:r>
              <a:rPr kumimoji="1" lang="en-US" altLang="ja-JP" sz="1100" dirty="0"/>
              <a:t>)</a:t>
            </a:r>
            <a:endParaRPr kumimoji="1" lang="ja-JP" altLang="en-US" sz="1100" dirty="0"/>
          </a:p>
        </p:txBody>
      </p:sp>
      <p:sp>
        <p:nvSpPr>
          <p:cNvPr id="26" name="正方形/長方形 25"/>
          <p:cNvSpPr/>
          <p:nvPr/>
        </p:nvSpPr>
        <p:spPr>
          <a:xfrm>
            <a:off x="7261235" y="4032686"/>
            <a:ext cx="587129" cy="75469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kumimoji="1" lang="ja-JP" altLang="en-US" sz="1050" dirty="0">
                <a:solidFill>
                  <a:schemeClr val="tx1"/>
                </a:solidFill>
              </a:rPr>
              <a:t>一般</a:t>
            </a:r>
          </a:p>
        </p:txBody>
      </p:sp>
      <p:sp>
        <p:nvSpPr>
          <p:cNvPr id="29" name="Freeform 7"/>
          <p:cNvSpPr>
            <a:spLocks noEditPoints="1"/>
          </p:cNvSpPr>
          <p:nvPr/>
        </p:nvSpPr>
        <p:spPr bwMode="auto">
          <a:xfrm>
            <a:off x="7438434" y="4271209"/>
            <a:ext cx="296036" cy="480011"/>
          </a:xfrm>
          <a:custGeom>
            <a:avLst/>
            <a:gdLst>
              <a:gd name="T0" fmla="*/ 179 w 246"/>
              <a:gd name="T1" fmla="*/ 165 h 401"/>
              <a:gd name="T2" fmla="*/ 145 w 246"/>
              <a:gd name="T3" fmla="*/ 165 h 401"/>
              <a:gd name="T4" fmla="*/ 127 w 246"/>
              <a:gd name="T5" fmla="*/ 198 h 401"/>
              <a:gd name="T6" fmla="*/ 151 w 246"/>
              <a:gd name="T7" fmla="*/ 284 h 401"/>
              <a:gd name="T8" fmla="*/ 123 w 246"/>
              <a:gd name="T9" fmla="*/ 313 h 401"/>
              <a:gd name="T10" fmla="*/ 95 w 246"/>
              <a:gd name="T11" fmla="*/ 284 h 401"/>
              <a:gd name="T12" fmla="*/ 119 w 246"/>
              <a:gd name="T13" fmla="*/ 198 h 401"/>
              <a:gd name="T14" fmla="*/ 101 w 246"/>
              <a:gd name="T15" fmla="*/ 165 h 401"/>
              <a:gd name="T16" fmla="*/ 67 w 246"/>
              <a:gd name="T17" fmla="*/ 165 h 401"/>
              <a:gd name="T18" fmla="*/ 0 w 246"/>
              <a:gd name="T19" fmla="*/ 229 h 401"/>
              <a:gd name="T20" fmla="*/ 0 w 246"/>
              <a:gd name="T21" fmla="*/ 401 h 401"/>
              <a:gd name="T22" fmla="*/ 39 w 246"/>
              <a:gd name="T23" fmla="*/ 401 h 401"/>
              <a:gd name="T24" fmla="*/ 39 w 246"/>
              <a:gd name="T25" fmla="*/ 238 h 401"/>
              <a:gd name="T26" fmla="*/ 48 w 246"/>
              <a:gd name="T27" fmla="*/ 238 h 401"/>
              <a:gd name="T28" fmla="*/ 48 w 246"/>
              <a:gd name="T29" fmla="*/ 401 h 401"/>
              <a:gd name="T30" fmla="*/ 198 w 246"/>
              <a:gd name="T31" fmla="*/ 401 h 401"/>
              <a:gd name="T32" fmla="*/ 198 w 246"/>
              <a:gd name="T33" fmla="*/ 238 h 401"/>
              <a:gd name="T34" fmla="*/ 207 w 246"/>
              <a:gd name="T35" fmla="*/ 238 h 401"/>
              <a:gd name="T36" fmla="*/ 207 w 246"/>
              <a:gd name="T37" fmla="*/ 401 h 401"/>
              <a:gd name="T38" fmla="*/ 246 w 246"/>
              <a:gd name="T39" fmla="*/ 401 h 401"/>
              <a:gd name="T40" fmla="*/ 246 w 246"/>
              <a:gd name="T41" fmla="*/ 229 h 401"/>
              <a:gd name="T42" fmla="*/ 179 w 246"/>
              <a:gd name="T43" fmla="*/ 165 h 401"/>
              <a:gd name="T44" fmla="*/ 123 w 246"/>
              <a:gd name="T45" fmla="*/ 0 h 401"/>
              <a:gd name="T46" fmla="*/ 49 w 246"/>
              <a:gd name="T47" fmla="*/ 74 h 401"/>
              <a:gd name="T48" fmla="*/ 123 w 246"/>
              <a:gd name="T49" fmla="*/ 148 h 401"/>
              <a:gd name="T50" fmla="*/ 197 w 246"/>
              <a:gd name="T51" fmla="*/ 74 h 401"/>
              <a:gd name="T52" fmla="*/ 123 w 246"/>
              <a:gd name="T53" fmla="*/ 0 h 4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46" h="401">
                <a:moveTo>
                  <a:pt x="179" y="165"/>
                </a:moveTo>
                <a:cubicBezTo>
                  <a:pt x="145" y="165"/>
                  <a:pt x="145" y="165"/>
                  <a:pt x="145" y="165"/>
                </a:cubicBezTo>
                <a:cubicBezTo>
                  <a:pt x="127" y="198"/>
                  <a:pt x="127" y="198"/>
                  <a:pt x="127" y="198"/>
                </a:cubicBezTo>
                <a:cubicBezTo>
                  <a:pt x="151" y="284"/>
                  <a:pt x="151" y="284"/>
                  <a:pt x="151" y="284"/>
                </a:cubicBezTo>
                <a:cubicBezTo>
                  <a:pt x="123" y="313"/>
                  <a:pt x="123" y="313"/>
                  <a:pt x="123" y="313"/>
                </a:cubicBezTo>
                <a:cubicBezTo>
                  <a:pt x="95" y="284"/>
                  <a:pt x="95" y="284"/>
                  <a:pt x="95" y="284"/>
                </a:cubicBezTo>
                <a:cubicBezTo>
                  <a:pt x="119" y="198"/>
                  <a:pt x="119" y="198"/>
                  <a:pt x="119" y="198"/>
                </a:cubicBezTo>
                <a:cubicBezTo>
                  <a:pt x="101" y="165"/>
                  <a:pt x="101" y="165"/>
                  <a:pt x="101" y="165"/>
                </a:cubicBezTo>
                <a:cubicBezTo>
                  <a:pt x="67" y="165"/>
                  <a:pt x="67" y="165"/>
                  <a:pt x="67" y="165"/>
                </a:cubicBezTo>
                <a:cubicBezTo>
                  <a:pt x="32" y="165"/>
                  <a:pt x="3" y="194"/>
                  <a:pt x="0" y="229"/>
                </a:cubicBezTo>
                <a:cubicBezTo>
                  <a:pt x="0" y="401"/>
                  <a:pt x="0" y="401"/>
                  <a:pt x="0" y="401"/>
                </a:cubicBezTo>
                <a:cubicBezTo>
                  <a:pt x="39" y="401"/>
                  <a:pt x="39" y="401"/>
                  <a:pt x="39" y="401"/>
                </a:cubicBezTo>
                <a:cubicBezTo>
                  <a:pt x="39" y="238"/>
                  <a:pt x="39" y="238"/>
                  <a:pt x="39" y="238"/>
                </a:cubicBezTo>
                <a:cubicBezTo>
                  <a:pt x="48" y="238"/>
                  <a:pt x="48" y="238"/>
                  <a:pt x="48" y="238"/>
                </a:cubicBezTo>
                <a:cubicBezTo>
                  <a:pt x="48" y="401"/>
                  <a:pt x="48" y="401"/>
                  <a:pt x="48" y="401"/>
                </a:cubicBezTo>
                <a:cubicBezTo>
                  <a:pt x="198" y="401"/>
                  <a:pt x="198" y="401"/>
                  <a:pt x="198" y="401"/>
                </a:cubicBezTo>
                <a:cubicBezTo>
                  <a:pt x="198" y="238"/>
                  <a:pt x="198" y="238"/>
                  <a:pt x="198" y="238"/>
                </a:cubicBezTo>
                <a:cubicBezTo>
                  <a:pt x="207" y="238"/>
                  <a:pt x="207" y="238"/>
                  <a:pt x="207" y="238"/>
                </a:cubicBezTo>
                <a:cubicBezTo>
                  <a:pt x="207" y="401"/>
                  <a:pt x="207" y="401"/>
                  <a:pt x="207" y="401"/>
                </a:cubicBezTo>
                <a:cubicBezTo>
                  <a:pt x="246" y="401"/>
                  <a:pt x="246" y="401"/>
                  <a:pt x="246" y="401"/>
                </a:cubicBezTo>
                <a:cubicBezTo>
                  <a:pt x="246" y="229"/>
                  <a:pt x="246" y="229"/>
                  <a:pt x="246" y="229"/>
                </a:cubicBezTo>
                <a:cubicBezTo>
                  <a:pt x="243" y="194"/>
                  <a:pt x="214" y="165"/>
                  <a:pt x="179" y="165"/>
                </a:cubicBezTo>
                <a:moveTo>
                  <a:pt x="123" y="0"/>
                </a:moveTo>
                <a:cubicBezTo>
                  <a:pt x="82" y="0"/>
                  <a:pt x="49" y="34"/>
                  <a:pt x="49" y="74"/>
                </a:cubicBezTo>
                <a:cubicBezTo>
                  <a:pt x="49" y="115"/>
                  <a:pt x="82" y="148"/>
                  <a:pt x="123" y="148"/>
                </a:cubicBezTo>
                <a:cubicBezTo>
                  <a:pt x="164" y="148"/>
                  <a:pt x="197" y="115"/>
                  <a:pt x="197" y="74"/>
                </a:cubicBezTo>
                <a:cubicBezTo>
                  <a:pt x="197" y="34"/>
                  <a:pt x="164" y="0"/>
                  <a:pt x="123" y="0"/>
                </a:cubicBezTo>
              </a:path>
            </a:pathLst>
          </a:custGeom>
          <a:solidFill>
            <a:srgbClr val="54C3F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 name="正方形/長方形 11"/>
          <p:cNvSpPr/>
          <p:nvPr/>
        </p:nvSpPr>
        <p:spPr>
          <a:xfrm>
            <a:off x="5633974" y="2869299"/>
            <a:ext cx="694396" cy="193351"/>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000" dirty="0">
                <a:solidFill>
                  <a:schemeClr val="bg1"/>
                </a:solidFill>
              </a:rPr>
              <a:t>営業１課</a:t>
            </a:r>
          </a:p>
        </p:txBody>
      </p:sp>
      <p:sp>
        <p:nvSpPr>
          <p:cNvPr id="14" name="正方形/長方形 13"/>
          <p:cNvSpPr/>
          <p:nvPr/>
        </p:nvSpPr>
        <p:spPr>
          <a:xfrm>
            <a:off x="4652405" y="2736057"/>
            <a:ext cx="837434" cy="241254"/>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000">
                <a:solidFill>
                  <a:schemeClr val="bg1"/>
                </a:solidFill>
              </a:rPr>
              <a:t>営業統括部</a:t>
            </a:r>
            <a:endParaRPr kumimoji="1" lang="ja-JP" altLang="en-US" sz="1000" dirty="0">
              <a:solidFill>
                <a:schemeClr val="bg1"/>
              </a:solidFill>
            </a:endParaRPr>
          </a:p>
        </p:txBody>
      </p:sp>
    </p:spTree>
    <p:extLst>
      <p:ext uri="{BB962C8B-B14F-4D97-AF65-F5344CB8AC3E}">
        <p14:creationId xmlns:p14="http://schemas.microsoft.com/office/powerpoint/2010/main" val="57765396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fld id="{78AE49ED-73EF-499C-8307-28EB0E7CF529}" type="slidenum">
              <a:rPr kumimoji="1" lang="ja-JP" altLang="en-US" smtClean="0"/>
              <a:t>18</a:t>
            </a:fld>
            <a:endParaRPr kumimoji="1" lang="ja-JP" altLang="en-US" dirty="0"/>
          </a:p>
        </p:txBody>
      </p:sp>
      <p:sp>
        <p:nvSpPr>
          <p:cNvPr id="3" name="フッター プレースホルダー 2"/>
          <p:cNvSpPr>
            <a:spLocks noGrp="1"/>
          </p:cNvSpPr>
          <p:nvPr>
            <p:ph type="ftr" sz="quarter" idx="3"/>
          </p:nvPr>
        </p:nvSpPr>
        <p:spPr/>
        <p:txBody>
          <a:bodyPr/>
          <a:lstStyle/>
          <a:p>
            <a:r>
              <a:rPr lang="en-US" altLang="ja-JP" dirty="0"/>
              <a:t>©Canon IT Solutions Inc.  All rights reserved.</a:t>
            </a:r>
            <a:endParaRPr lang="ja-JP" altLang="en-US" dirty="0"/>
          </a:p>
        </p:txBody>
      </p:sp>
      <p:sp>
        <p:nvSpPr>
          <p:cNvPr id="4" name="テキスト プレースホルダー 3"/>
          <p:cNvSpPr>
            <a:spLocks noGrp="1"/>
          </p:cNvSpPr>
          <p:nvPr>
            <p:ph type="body" sz="quarter" idx="16"/>
          </p:nvPr>
        </p:nvSpPr>
        <p:spPr/>
        <p:txBody>
          <a:bodyPr/>
          <a:lstStyle/>
          <a:p>
            <a:r>
              <a:rPr lang="ja-JP" altLang="en-US" dirty="0"/>
              <a:t>より使いやすく進化したプロジェクトマスタ</a:t>
            </a:r>
            <a:r>
              <a:rPr lang="en-US" altLang="ja-JP" dirty="0"/>
              <a:t>/</a:t>
            </a:r>
            <a:r>
              <a:rPr lang="ja-JP" altLang="en-US" dirty="0"/>
              <a:t>承認権限</a:t>
            </a:r>
          </a:p>
          <a:p>
            <a:endParaRPr kumimoji="1" lang="ja-JP" altLang="en-US" dirty="0"/>
          </a:p>
        </p:txBody>
      </p:sp>
      <p:sp>
        <p:nvSpPr>
          <p:cNvPr id="5" name="テキスト プレースホルダー 4"/>
          <p:cNvSpPr>
            <a:spLocks noGrp="1"/>
          </p:cNvSpPr>
          <p:nvPr>
            <p:ph type="body" sz="quarter" idx="17"/>
          </p:nvPr>
        </p:nvSpPr>
        <p:spPr/>
        <p:txBody>
          <a:bodyPr/>
          <a:lstStyle/>
          <a:p>
            <a:pPr>
              <a:spcBef>
                <a:spcPts val="0"/>
              </a:spcBef>
            </a:pPr>
            <a:r>
              <a:rPr lang="en-US" altLang="ja-JP" sz="1400"/>
              <a:t>〈</a:t>
            </a:r>
            <a:r>
              <a:rPr lang="ja-JP" altLang="en-US" sz="1400"/>
              <a:t>プロジェクトマスタ</a:t>
            </a:r>
            <a:r>
              <a:rPr lang="en-US" altLang="ja-JP" sz="1400"/>
              <a:t>〉</a:t>
            </a:r>
          </a:p>
          <a:p>
            <a:pPr>
              <a:spcBef>
                <a:spcPts val="0"/>
              </a:spcBef>
            </a:pPr>
            <a:r>
              <a:rPr lang="ja-JP" altLang="en-US" sz="1400"/>
              <a:t>・プロジェクトの有効期間や主管部署及び</a:t>
            </a:r>
            <a:r>
              <a:rPr lang="en-US" altLang="ja-JP" sz="1400"/>
              <a:t>PM</a:t>
            </a:r>
            <a:r>
              <a:rPr lang="ja-JP" altLang="en-US" sz="1400"/>
              <a:t>社員の設定が可能です</a:t>
            </a:r>
            <a:endParaRPr lang="en-US" altLang="ja-JP" sz="1400"/>
          </a:p>
          <a:p>
            <a:pPr>
              <a:spcBef>
                <a:spcPts val="0"/>
              </a:spcBef>
            </a:pPr>
            <a:r>
              <a:rPr lang="ja-JP" altLang="en-US" sz="1400"/>
              <a:t>・プロジェクトに対して枝番や作業分類を設定し、プロジェクト毎の詳細情報を</a:t>
            </a:r>
            <a:endParaRPr lang="en-US" altLang="ja-JP" sz="1400"/>
          </a:p>
          <a:p>
            <a:pPr>
              <a:spcBef>
                <a:spcPts val="0"/>
              </a:spcBef>
            </a:pPr>
            <a:r>
              <a:rPr lang="ja-JP" altLang="en-US" sz="1400"/>
              <a:t>　登録・管理・分析することが可能です</a:t>
            </a:r>
            <a:endParaRPr lang="en-US" altLang="ja-JP" sz="1400"/>
          </a:p>
          <a:p>
            <a:pPr>
              <a:lnSpc>
                <a:spcPts val="1400"/>
              </a:lnSpc>
              <a:spcBef>
                <a:spcPts val="0"/>
              </a:spcBef>
            </a:pPr>
            <a:endParaRPr lang="en-US" altLang="ja-JP" sz="1400"/>
          </a:p>
          <a:p>
            <a:pPr>
              <a:spcBef>
                <a:spcPts val="0"/>
              </a:spcBef>
            </a:pPr>
            <a:r>
              <a:rPr lang="en-US" altLang="ja-JP" sz="1400"/>
              <a:t>〈</a:t>
            </a:r>
            <a:r>
              <a:rPr lang="ja-JP" altLang="en-US" sz="1400"/>
              <a:t>プロジェクト承認</a:t>
            </a:r>
            <a:r>
              <a:rPr lang="en-US" altLang="ja-JP" sz="1400"/>
              <a:t>〉</a:t>
            </a:r>
          </a:p>
          <a:p>
            <a:pPr>
              <a:spcBef>
                <a:spcPts val="0"/>
              </a:spcBef>
            </a:pPr>
            <a:r>
              <a:rPr lang="ja-JP" altLang="en-US" sz="1400"/>
              <a:t>・勤怠承認の他に、プロジェクト毎に承認者を決めるプロジェクト承認が設定可能です</a:t>
            </a:r>
            <a:endParaRPr lang="en-US" altLang="ja-JP" sz="1400"/>
          </a:p>
          <a:p>
            <a:pPr>
              <a:spcBef>
                <a:spcPts val="0"/>
              </a:spcBef>
            </a:pPr>
            <a:r>
              <a:rPr lang="ja-JP" altLang="en-US" sz="1400"/>
              <a:t>・プロジェクト承認は、プロジェクト毎に誰が承認するのか設定可能です</a:t>
            </a:r>
            <a:endParaRPr lang="en-US" altLang="ja-JP" sz="1400"/>
          </a:p>
          <a:p>
            <a:pPr>
              <a:spcBef>
                <a:spcPts val="0"/>
              </a:spcBef>
            </a:pPr>
            <a:r>
              <a:rPr lang="ja-JP" altLang="en-US" sz="1400"/>
              <a:t>　⇒プロジェクトの主管部署、該当社員の所属部署（役職指定）、</a:t>
            </a:r>
            <a:r>
              <a:rPr lang="en-US" altLang="ja-JP" sz="1400"/>
              <a:t>PM</a:t>
            </a:r>
            <a:r>
              <a:rPr lang="ja-JP" altLang="en-US" sz="1400"/>
              <a:t>（社員指定）</a:t>
            </a:r>
            <a:endParaRPr lang="en-US" altLang="ja-JP" sz="1400"/>
          </a:p>
          <a:p>
            <a:pPr>
              <a:spcBef>
                <a:spcPts val="0"/>
              </a:spcBef>
            </a:pPr>
            <a:r>
              <a:rPr lang="ja-JP" altLang="en-US" sz="1400"/>
              <a:t>・</a:t>
            </a:r>
            <a:r>
              <a:rPr lang="en-US" altLang="ja-JP" sz="1400"/>
              <a:t>1</a:t>
            </a:r>
            <a:r>
              <a:rPr lang="ja-JP" altLang="en-US" sz="1400"/>
              <a:t>日に複数のプロジェクトの作業実績がある場合、</a:t>
            </a:r>
            <a:r>
              <a:rPr lang="en-US" altLang="ja-JP" sz="1400"/>
              <a:t>AND</a:t>
            </a:r>
            <a:r>
              <a:rPr lang="ja-JP" altLang="en-US" sz="1400"/>
              <a:t>承認か</a:t>
            </a:r>
            <a:r>
              <a:rPr lang="en-US" altLang="ja-JP" sz="1400"/>
              <a:t>OR</a:t>
            </a:r>
            <a:r>
              <a:rPr lang="ja-JP" altLang="en-US" sz="1400"/>
              <a:t>承認を選択することが可能です</a:t>
            </a:r>
            <a:endParaRPr lang="en-US" altLang="ja-JP" sz="1400"/>
          </a:p>
          <a:p>
            <a:pPr>
              <a:spcBef>
                <a:spcPts val="0"/>
              </a:spcBef>
            </a:pPr>
            <a:r>
              <a:rPr lang="ja-JP" altLang="en-US" sz="1400"/>
              <a:t>　</a:t>
            </a:r>
            <a:r>
              <a:rPr lang="en-US" altLang="ja-JP" sz="1400"/>
              <a:t>AND</a:t>
            </a:r>
            <a:r>
              <a:rPr lang="ja-JP" altLang="en-US" sz="1400"/>
              <a:t>承認・・・該当プロジェクトの承認担当が全員承認して完了</a:t>
            </a:r>
            <a:endParaRPr lang="en-US" altLang="ja-JP" sz="1400"/>
          </a:p>
          <a:p>
            <a:pPr>
              <a:spcBef>
                <a:spcPts val="0"/>
              </a:spcBef>
            </a:pPr>
            <a:r>
              <a:rPr lang="ja-JP" altLang="en-US" sz="1400"/>
              <a:t>　</a:t>
            </a:r>
            <a:r>
              <a:rPr lang="en-US" altLang="ja-JP" sz="1400"/>
              <a:t>OR</a:t>
            </a:r>
            <a:r>
              <a:rPr lang="ja-JP" altLang="en-US" sz="1400"/>
              <a:t>承認  ・・・該当プロジェクトの承認担当の</a:t>
            </a:r>
            <a:r>
              <a:rPr lang="en-US" altLang="ja-JP" sz="1400"/>
              <a:t>1</a:t>
            </a:r>
            <a:r>
              <a:rPr lang="ja-JP" altLang="en-US" sz="1400"/>
              <a:t>人以上が承認して完了</a:t>
            </a:r>
            <a:endParaRPr lang="ja-JP" altLang="en-US" sz="1400" dirty="0"/>
          </a:p>
        </p:txBody>
      </p:sp>
      <p:sp>
        <p:nvSpPr>
          <p:cNvPr id="6" name="タイトル 5"/>
          <p:cNvSpPr>
            <a:spLocks noGrp="1"/>
          </p:cNvSpPr>
          <p:nvPr>
            <p:ph type="title"/>
          </p:nvPr>
        </p:nvSpPr>
        <p:spPr/>
        <p:txBody>
          <a:bodyPr/>
          <a:lstStyle/>
          <a:p>
            <a:r>
              <a:rPr lang="ja-JP" altLang="en-US" dirty="0"/>
              <a:t>勤怠管理</a:t>
            </a:r>
            <a:endParaRPr kumimoji="1" lang="ja-JP" altLang="en-US" dirty="0"/>
          </a:p>
        </p:txBody>
      </p:sp>
      <p:sp>
        <p:nvSpPr>
          <p:cNvPr id="7" name="Freeform 7"/>
          <p:cNvSpPr>
            <a:spLocks noEditPoints="1"/>
          </p:cNvSpPr>
          <p:nvPr/>
        </p:nvSpPr>
        <p:spPr bwMode="auto">
          <a:xfrm>
            <a:off x="728854" y="3691481"/>
            <a:ext cx="420470" cy="811601"/>
          </a:xfrm>
          <a:custGeom>
            <a:avLst/>
            <a:gdLst>
              <a:gd name="T0" fmla="*/ 179 w 246"/>
              <a:gd name="T1" fmla="*/ 165 h 401"/>
              <a:gd name="T2" fmla="*/ 145 w 246"/>
              <a:gd name="T3" fmla="*/ 165 h 401"/>
              <a:gd name="T4" fmla="*/ 127 w 246"/>
              <a:gd name="T5" fmla="*/ 198 h 401"/>
              <a:gd name="T6" fmla="*/ 151 w 246"/>
              <a:gd name="T7" fmla="*/ 284 h 401"/>
              <a:gd name="T8" fmla="*/ 123 w 246"/>
              <a:gd name="T9" fmla="*/ 313 h 401"/>
              <a:gd name="T10" fmla="*/ 95 w 246"/>
              <a:gd name="T11" fmla="*/ 284 h 401"/>
              <a:gd name="T12" fmla="*/ 119 w 246"/>
              <a:gd name="T13" fmla="*/ 198 h 401"/>
              <a:gd name="T14" fmla="*/ 101 w 246"/>
              <a:gd name="T15" fmla="*/ 165 h 401"/>
              <a:gd name="T16" fmla="*/ 67 w 246"/>
              <a:gd name="T17" fmla="*/ 165 h 401"/>
              <a:gd name="T18" fmla="*/ 0 w 246"/>
              <a:gd name="T19" fmla="*/ 229 h 401"/>
              <a:gd name="T20" fmla="*/ 0 w 246"/>
              <a:gd name="T21" fmla="*/ 401 h 401"/>
              <a:gd name="T22" fmla="*/ 39 w 246"/>
              <a:gd name="T23" fmla="*/ 401 h 401"/>
              <a:gd name="T24" fmla="*/ 39 w 246"/>
              <a:gd name="T25" fmla="*/ 238 h 401"/>
              <a:gd name="T26" fmla="*/ 48 w 246"/>
              <a:gd name="T27" fmla="*/ 238 h 401"/>
              <a:gd name="T28" fmla="*/ 48 w 246"/>
              <a:gd name="T29" fmla="*/ 401 h 401"/>
              <a:gd name="T30" fmla="*/ 198 w 246"/>
              <a:gd name="T31" fmla="*/ 401 h 401"/>
              <a:gd name="T32" fmla="*/ 198 w 246"/>
              <a:gd name="T33" fmla="*/ 238 h 401"/>
              <a:gd name="T34" fmla="*/ 207 w 246"/>
              <a:gd name="T35" fmla="*/ 238 h 401"/>
              <a:gd name="T36" fmla="*/ 207 w 246"/>
              <a:gd name="T37" fmla="*/ 401 h 401"/>
              <a:gd name="T38" fmla="*/ 246 w 246"/>
              <a:gd name="T39" fmla="*/ 401 h 401"/>
              <a:gd name="T40" fmla="*/ 246 w 246"/>
              <a:gd name="T41" fmla="*/ 229 h 401"/>
              <a:gd name="T42" fmla="*/ 179 w 246"/>
              <a:gd name="T43" fmla="*/ 165 h 401"/>
              <a:gd name="T44" fmla="*/ 123 w 246"/>
              <a:gd name="T45" fmla="*/ 0 h 401"/>
              <a:gd name="T46" fmla="*/ 49 w 246"/>
              <a:gd name="T47" fmla="*/ 74 h 401"/>
              <a:gd name="T48" fmla="*/ 123 w 246"/>
              <a:gd name="T49" fmla="*/ 148 h 401"/>
              <a:gd name="T50" fmla="*/ 197 w 246"/>
              <a:gd name="T51" fmla="*/ 74 h 401"/>
              <a:gd name="T52" fmla="*/ 123 w 246"/>
              <a:gd name="T53" fmla="*/ 0 h 4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46" h="401">
                <a:moveTo>
                  <a:pt x="179" y="165"/>
                </a:moveTo>
                <a:cubicBezTo>
                  <a:pt x="145" y="165"/>
                  <a:pt x="145" y="165"/>
                  <a:pt x="145" y="165"/>
                </a:cubicBezTo>
                <a:cubicBezTo>
                  <a:pt x="127" y="198"/>
                  <a:pt x="127" y="198"/>
                  <a:pt x="127" y="198"/>
                </a:cubicBezTo>
                <a:cubicBezTo>
                  <a:pt x="151" y="284"/>
                  <a:pt x="151" y="284"/>
                  <a:pt x="151" y="284"/>
                </a:cubicBezTo>
                <a:cubicBezTo>
                  <a:pt x="123" y="313"/>
                  <a:pt x="123" y="313"/>
                  <a:pt x="123" y="313"/>
                </a:cubicBezTo>
                <a:cubicBezTo>
                  <a:pt x="95" y="284"/>
                  <a:pt x="95" y="284"/>
                  <a:pt x="95" y="284"/>
                </a:cubicBezTo>
                <a:cubicBezTo>
                  <a:pt x="119" y="198"/>
                  <a:pt x="119" y="198"/>
                  <a:pt x="119" y="198"/>
                </a:cubicBezTo>
                <a:cubicBezTo>
                  <a:pt x="101" y="165"/>
                  <a:pt x="101" y="165"/>
                  <a:pt x="101" y="165"/>
                </a:cubicBezTo>
                <a:cubicBezTo>
                  <a:pt x="67" y="165"/>
                  <a:pt x="67" y="165"/>
                  <a:pt x="67" y="165"/>
                </a:cubicBezTo>
                <a:cubicBezTo>
                  <a:pt x="32" y="165"/>
                  <a:pt x="3" y="194"/>
                  <a:pt x="0" y="229"/>
                </a:cubicBezTo>
                <a:cubicBezTo>
                  <a:pt x="0" y="401"/>
                  <a:pt x="0" y="401"/>
                  <a:pt x="0" y="401"/>
                </a:cubicBezTo>
                <a:cubicBezTo>
                  <a:pt x="39" y="401"/>
                  <a:pt x="39" y="401"/>
                  <a:pt x="39" y="401"/>
                </a:cubicBezTo>
                <a:cubicBezTo>
                  <a:pt x="39" y="238"/>
                  <a:pt x="39" y="238"/>
                  <a:pt x="39" y="238"/>
                </a:cubicBezTo>
                <a:cubicBezTo>
                  <a:pt x="48" y="238"/>
                  <a:pt x="48" y="238"/>
                  <a:pt x="48" y="238"/>
                </a:cubicBezTo>
                <a:cubicBezTo>
                  <a:pt x="48" y="401"/>
                  <a:pt x="48" y="401"/>
                  <a:pt x="48" y="401"/>
                </a:cubicBezTo>
                <a:cubicBezTo>
                  <a:pt x="198" y="401"/>
                  <a:pt x="198" y="401"/>
                  <a:pt x="198" y="401"/>
                </a:cubicBezTo>
                <a:cubicBezTo>
                  <a:pt x="198" y="238"/>
                  <a:pt x="198" y="238"/>
                  <a:pt x="198" y="238"/>
                </a:cubicBezTo>
                <a:cubicBezTo>
                  <a:pt x="207" y="238"/>
                  <a:pt x="207" y="238"/>
                  <a:pt x="207" y="238"/>
                </a:cubicBezTo>
                <a:cubicBezTo>
                  <a:pt x="207" y="401"/>
                  <a:pt x="207" y="401"/>
                  <a:pt x="207" y="401"/>
                </a:cubicBezTo>
                <a:cubicBezTo>
                  <a:pt x="246" y="401"/>
                  <a:pt x="246" y="401"/>
                  <a:pt x="246" y="401"/>
                </a:cubicBezTo>
                <a:cubicBezTo>
                  <a:pt x="246" y="229"/>
                  <a:pt x="246" y="229"/>
                  <a:pt x="246" y="229"/>
                </a:cubicBezTo>
                <a:cubicBezTo>
                  <a:pt x="243" y="194"/>
                  <a:pt x="214" y="165"/>
                  <a:pt x="179" y="165"/>
                </a:cubicBezTo>
                <a:moveTo>
                  <a:pt x="123" y="0"/>
                </a:moveTo>
                <a:cubicBezTo>
                  <a:pt x="82" y="0"/>
                  <a:pt x="49" y="34"/>
                  <a:pt x="49" y="74"/>
                </a:cubicBezTo>
                <a:cubicBezTo>
                  <a:pt x="49" y="115"/>
                  <a:pt x="82" y="148"/>
                  <a:pt x="123" y="148"/>
                </a:cubicBezTo>
                <a:cubicBezTo>
                  <a:pt x="164" y="148"/>
                  <a:pt x="197" y="115"/>
                  <a:pt x="197" y="74"/>
                </a:cubicBezTo>
                <a:cubicBezTo>
                  <a:pt x="197" y="34"/>
                  <a:pt x="164" y="0"/>
                  <a:pt x="123" y="0"/>
                </a:cubicBezTo>
              </a:path>
            </a:pathLst>
          </a:custGeom>
          <a:solidFill>
            <a:srgbClr val="54C3F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8" name="Freeform 8"/>
          <p:cNvSpPr>
            <a:spLocks noEditPoints="1"/>
          </p:cNvSpPr>
          <p:nvPr/>
        </p:nvSpPr>
        <p:spPr bwMode="auto">
          <a:xfrm>
            <a:off x="6818914" y="3704681"/>
            <a:ext cx="417630" cy="780619"/>
          </a:xfrm>
          <a:custGeom>
            <a:avLst/>
            <a:gdLst>
              <a:gd name="T0" fmla="*/ 179 w 246"/>
              <a:gd name="T1" fmla="*/ 165 h 401"/>
              <a:gd name="T2" fmla="*/ 175 w 246"/>
              <a:gd name="T3" fmla="*/ 165 h 401"/>
              <a:gd name="T4" fmla="*/ 123 w 246"/>
              <a:gd name="T5" fmla="*/ 181 h 401"/>
              <a:gd name="T6" fmla="*/ 71 w 246"/>
              <a:gd name="T7" fmla="*/ 165 h 401"/>
              <a:gd name="T8" fmla="*/ 67 w 246"/>
              <a:gd name="T9" fmla="*/ 165 h 401"/>
              <a:gd name="T10" fmla="*/ 0 w 246"/>
              <a:gd name="T11" fmla="*/ 229 h 401"/>
              <a:gd name="T12" fmla="*/ 0 w 246"/>
              <a:gd name="T13" fmla="*/ 401 h 401"/>
              <a:gd name="T14" fmla="*/ 38 w 246"/>
              <a:gd name="T15" fmla="*/ 401 h 401"/>
              <a:gd name="T16" fmla="*/ 38 w 246"/>
              <a:gd name="T17" fmla="*/ 238 h 401"/>
              <a:gd name="T18" fmla="*/ 48 w 246"/>
              <a:gd name="T19" fmla="*/ 238 h 401"/>
              <a:gd name="T20" fmla="*/ 48 w 246"/>
              <a:gd name="T21" fmla="*/ 401 h 401"/>
              <a:gd name="T22" fmla="*/ 198 w 246"/>
              <a:gd name="T23" fmla="*/ 401 h 401"/>
              <a:gd name="T24" fmla="*/ 198 w 246"/>
              <a:gd name="T25" fmla="*/ 238 h 401"/>
              <a:gd name="T26" fmla="*/ 207 w 246"/>
              <a:gd name="T27" fmla="*/ 238 h 401"/>
              <a:gd name="T28" fmla="*/ 207 w 246"/>
              <a:gd name="T29" fmla="*/ 401 h 401"/>
              <a:gd name="T30" fmla="*/ 246 w 246"/>
              <a:gd name="T31" fmla="*/ 401 h 401"/>
              <a:gd name="T32" fmla="*/ 246 w 246"/>
              <a:gd name="T33" fmla="*/ 229 h 401"/>
              <a:gd name="T34" fmla="*/ 179 w 246"/>
              <a:gd name="T35" fmla="*/ 165 h 401"/>
              <a:gd name="T36" fmla="*/ 123 w 246"/>
              <a:gd name="T37" fmla="*/ 148 h 401"/>
              <a:gd name="T38" fmla="*/ 168 w 246"/>
              <a:gd name="T39" fmla="*/ 133 h 401"/>
              <a:gd name="T40" fmla="*/ 197 w 246"/>
              <a:gd name="T41" fmla="*/ 145 h 401"/>
              <a:gd name="T42" fmla="*/ 197 w 246"/>
              <a:gd name="T43" fmla="*/ 133 h 401"/>
              <a:gd name="T44" fmla="*/ 197 w 246"/>
              <a:gd name="T45" fmla="*/ 123 h 401"/>
              <a:gd name="T46" fmla="*/ 197 w 246"/>
              <a:gd name="T47" fmla="*/ 74 h 401"/>
              <a:gd name="T48" fmla="*/ 123 w 246"/>
              <a:gd name="T49" fmla="*/ 0 h 401"/>
              <a:gd name="T50" fmla="*/ 49 w 246"/>
              <a:gd name="T51" fmla="*/ 74 h 401"/>
              <a:gd name="T52" fmla="*/ 49 w 246"/>
              <a:gd name="T53" fmla="*/ 123 h 401"/>
              <a:gd name="T54" fmla="*/ 49 w 246"/>
              <a:gd name="T55" fmla="*/ 133 h 401"/>
              <a:gd name="T56" fmla="*/ 49 w 246"/>
              <a:gd name="T57" fmla="*/ 145 h 401"/>
              <a:gd name="T58" fmla="*/ 78 w 246"/>
              <a:gd name="T59" fmla="*/ 133 h 401"/>
              <a:gd name="T60" fmla="*/ 123 w 246"/>
              <a:gd name="T61" fmla="*/ 148 h 4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46" h="401">
                <a:moveTo>
                  <a:pt x="179" y="165"/>
                </a:moveTo>
                <a:cubicBezTo>
                  <a:pt x="175" y="165"/>
                  <a:pt x="175" y="165"/>
                  <a:pt x="175" y="165"/>
                </a:cubicBezTo>
                <a:cubicBezTo>
                  <a:pt x="178" y="197"/>
                  <a:pt x="157" y="226"/>
                  <a:pt x="123" y="181"/>
                </a:cubicBezTo>
                <a:cubicBezTo>
                  <a:pt x="89" y="226"/>
                  <a:pt x="68" y="197"/>
                  <a:pt x="71" y="165"/>
                </a:cubicBezTo>
                <a:cubicBezTo>
                  <a:pt x="67" y="165"/>
                  <a:pt x="67" y="165"/>
                  <a:pt x="67" y="165"/>
                </a:cubicBezTo>
                <a:cubicBezTo>
                  <a:pt x="31" y="165"/>
                  <a:pt x="3" y="194"/>
                  <a:pt x="0" y="229"/>
                </a:cubicBezTo>
                <a:cubicBezTo>
                  <a:pt x="0" y="401"/>
                  <a:pt x="0" y="401"/>
                  <a:pt x="0" y="401"/>
                </a:cubicBezTo>
                <a:cubicBezTo>
                  <a:pt x="38" y="401"/>
                  <a:pt x="38" y="401"/>
                  <a:pt x="38" y="401"/>
                </a:cubicBezTo>
                <a:cubicBezTo>
                  <a:pt x="38" y="238"/>
                  <a:pt x="38" y="238"/>
                  <a:pt x="38" y="238"/>
                </a:cubicBezTo>
                <a:cubicBezTo>
                  <a:pt x="48" y="238"/>
                  <a:pt x="48" y="238"/>
                  <a:pt x="48" y="238"/>
                </a:cubicBezTo>
                <a:cubicBezTo>
                  <a:pt x="48" y="401"/>
                  <a:pt x="48" y="401"/>
                  <a:pt x="48" y="401"/>
                </a:cubicBezTo>
                <a:cubicBezTo>
                  <a:pt x="198" y="401"/>
                  <a:pt x="198" y="401"/>
                  <a:pt x="198" y="401"/>
                </a:cubicBezTo>
                <a:cubicBezTo>
                  <a:pt x="198" y="238"/>
                  <a:pt x="198" y="238"/>
                  <a:pt x="198" y="238"/>
                </a:cubicBezTo>
                <a:cubicBezTo>
                  <a:pt x="207" y="238"/>
                  <a:pt x="207" y="238"/>
                  <a:pt x="207" y="238"/>
                </a:cubicBezTo>
                <a:cubicBezTo>
                  <a:pt x="207" y="401"/>
                  <a:pt x="207" y="401"/>
                  <a:pt x="207" y="401"/>
                </a:cubicBezTo>
                <a:cubicBezTo>
                  <a:pt x="246" y="401"/>
                  <a:pt x="246" y="401"/>
                  <a:pt x="246" y="401"/>
                </a:cubicBezTo>
                <a:cubicBezTo>
                  <a:pt x="246" y="229"/>
                  <a:pt x="246" y="229"/>
                  <a:pt x="246" y="229"/>
                </a:cubicBezTo>
                <a:cubicBezTo>
                  <a:pt x="243" y="194"/>
                  <a:pt x="214" y="165"/>
                  <a:pt x="179" y="165"/>
                </a:cubicBezTo>
                <a:moveTo>
                  <a:pt x="123" y="148"/>
                </a:moveTo>
                <a:cubicBezTo>
                  <a:pt x="140" y="148"/>
                  <a:pt x="156" y="142"/>
                  <a:pt x="168" y="133"/>
                </a:cubicBezTo>
                <a:cubicBezTo>
                  <a:pt x="197" y="145"/>
                  <a:pt x="197" y="145"/>
                  <a:pt x="197" y="145"/>
                </a:cubicBezTo>
                <a:cubicBezTo>
                  <a:pt x="197" y="133"/>
                  <a:pt x="197" y="133"/>
                  <a:pt x="197" y="133"/>
                </a:cubicBezTo>
                <a:cubicBezTo>
                  <a:pt x="197" y="123"/>
                  <a:pt x="197" y="123"/>
                  <a:pt x="197" y="123"/>
                </a:cubicBezTo>
                <a:cubicBezTo>
                  <a:pt x="197" y="74"/>
                  <a:pt x="197" y="74"/>
                  <a:pt x="197" y="74"/>
                </a:cubicBezTo>
                <a:cubicBezTo>
                  <a:pt x="197" y="33"/>
                  <a:pt x="164" y="0"/>
                  <a:pt x="123" y="0"/>
                </a:cubicBezTo>
                <a:cubicBezTo>
                  <a:pt x="82" y="0"/>
                  <a:pt x="49" y="33"/>
                  <a:pt x="49" y="74"/>
                </a:cubicBezTo>
                <a:cubicBezTo>
                  <a:pt x="49" y="123"/>
                  <a:pt x="49" y="123"/>
                  <a:pt x="49" y="123"/>
                </a:cubicBezTo>
                <a:cubicBezTo>
                  <a:pt x="49" y="133"/>
                  <a:pt x="49" y="133"/>
                  <a:pt x="49" y="133"/>
                </a:cubicBezTo>
                <a:cubicBezTo>
                  <a:pt x="49" y="145"/>
                  <a:pt x="49" y="145"/>
                  <a:pt x="49" y="145"/>
                </a:cubicBezTo>
                <a:cubicBezTo>
                  <a:pt x="78" y="133"/>
                  <a:pt x="78" y="133"/>
                  <a:pt x="78" y="133"/>
                </a:cubicBezTo>
                <a:cubicBezTo>
                  <a:pt x="90" y="142"/>
                  <a:pt x="106" y="148"/>
                  <a:pt x="123" y="148"/>
                </a:cubicBezTo>
              </a:path>
            </a:pathLst>
          </a:custGeom>
          <a:solidFill>
            <a:srgbClr val="54C3F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9" name="Freeform 23"/>
          <p:cNvSpPr>
            <a:spLocks noEditPoints="1"/>
          </p:cNvSpPr>
          <p:nvPr/>
        </p:nvSpPr>
        <p:spPr bwMode="auto">
          <a:xfrm>
            <a:off x="3780160" y="3704681"/>
            <a:ext cx="417630" cy="747733"/>
          </a:xfrm>
          <a:custGeom>
            <a:avLst/>
            <a:gdLst>
              <a:gd name="T0" fmla="*/ 146 w 246"/>
              <a:gd name="T1" fmla="*/ 165 h 382"/>
              <a:gd name="T2" fmla="*/ 151 w 246"/>
              <a:gd name="T3" fmla="*/ 283 h 382"/>
              <a:gd name="T4" fmla="*/ 95 w 246"/>
              <a:gd name="T5" fmla="*/ 283 h 382"/>
              <a:gd name="T6" fmla="*/ 101 w 246"/>
              <a:gd name="T7" fmla="*/ 165 h 382"/>
              <a:gd name="T8" fmla="*/ 0 w 246"/>
              <a:gd name="T9" fmla="*/ 229 h 382"/>
              <a:gd name="T10" fmla="*/ 39 w 246"/>
              <a:gd name="T11" fmla="*/ 382 h 382"/>
              <a:gd name="T12" fmla="*/ 48 w 246"/>
              <a:gd name="T13" fmla="*/ 237 h 382"/>
              <a:gd name="T14" fmla="*/ 199 w 246"/>
              <a:gd name="T15" fmla="*/ 382 h 382"/>
              <a:gd name="T16" fmla="*/ 208 w 246"/>
              <a:gd name="T17" fmla="*/ 237 h 382"/>
              <a:gd name="T18" fmla="*/ 246 w 246"/>
              <a:gd name="T19" fmla="*/ 382 h 382"/>
              <a:gd name="T20" fmla="*/ 179 w 246"/>
              <a:gd name="T21" fmla="*/ 165 h 382"/>
              <a:gd name="T22" fmla="*/ 49 w 246"/>
              <a:gd name="T23" fmla="*/ 74 h 382"/>
              <a:gd name="T24" fmla="*/ 197 w 246"/>
              <a:gd name="T25" fmla="*/ 74 h 382"/>
              <a:gd name="T26" fmla="*/ 142 w 246"/>
              <a:gd name="T27" fmla="*/ 96 h 382"/>
              <a:gd name="T28" fmla="*/ 142 w 246"/>
              <a:gd name="T29" fmla="*/ 114 h 382"/>
              <a:gd name="T30" fmla="*/ 130 w 246"/>
              <a:gd name="T31" fmla="*/ 114 h 382"/>
              <a:gd name="T32" fmla="*/ 117 w 246"/>
              <a:gd name="T33" fmla="*/ 114 h 382"/>
              <a:gd name="T34" fmla="*/ 105 w 246"/>
              <a:gd name="T35" fmla="*/ 114 h 382"/>
              <a:gd name="T36" fmla="*/ 105 w 246"/>
              <a:gd name="T37" fmla="*/ 96 h 382"/>
              <a:gd name="T38" fmla="*/ 178 w 246"/>
              <a:gd name="T39" fmla="*/ 61 h 382"/>
              <a:gd name="T40" fmla="*/ 166 w 246"/>
              <a:gd name="T41" fmla="*/ 85 h 382"/>
              <a:gd name="T42" fmla="*/ 150 w 246"/>
              <a:gd name="T43" fmla="*/ 86 h 382"/>
              <a:gd name="T44" fmla="*/ 133 w 246"/>
              <a:gd name="T45" fmla="*/ 81 h 382"/>
              <a:gd name="T46" fmla="*/ 118 w 246"/>
              <a:gd name="T47" fmla="*/ 69 h 382"/>
              <a:gd name="T48" fmla="*/ 107 w 246"/>
              <a:gd name="T49" fmla="*/ 85 h 382"/>
              <a:gd name="T50" fmla="*/ 91 w 246"/>
              <a:gd name="T51" fmla="*/ 86 h 382"/>
              <a:gd name="T52" fmla="*/ 74 w 246"/>
              <a:gd name="T53" fmla="*/ 81 h 382"/>
              <a:gd name="T54" fmla="*/ 76 w 246"/>
              <a:gd name="T55" fmla="*/ 50 h 382"/>
              <a:gd name="T56" fmla="*/ 112 w 246"/>
              <a:gd name="T57" fmla="*/ 50 h 382"/>
              <a:gd name="T58" fmla="*/ 118 w 246"/>
              <a:gd name="T59" fmla="*/ 63 h 382"/>
              <a:gd name="T60" fmla="*/ 128 w 246"/>
              <a:gd name="T61" fmla="*/ 61 h 382"/>
              <a:gd name="T62" fmla="*/ 153 w 246"/>
              <a:gd name="T63" fmla="*/ 48 h 382"/>
              <a:gd name="T64" fmla="*/ 178 w 246"/>
              <a:gd name="T65" fmla="*/ 61 h 382"/>
              <a:gd name="T66" fmla="*/ 105 w 246"/>
              <a:gd name="T67" fmla="*/ 79 h 382"/>
              <a:gd name="T68" fmla="*/ 93 w 246"/>
              <a:gd name="T69" fmla="*/ 80 h 382"/>
              <a:gd name="T70" fmla="*/ 78 w 246"/>
              <a:gd name="T71" fmla="*/ 77 h 382"/>
              <a:gd name="T72" fmla="*/ 78 w 246"/>
              <a:gd name="T73" fmla="*/ 56 h 382"/>
              <a:gd name="T74" fmla="*/ 109 w 246"/>
              <a:gd name="T75" fmla="*/ 56 h 382"/>
              <a:gd name="T76" fmla="*/ 109 w 246"/>
              <a:gd name="T77" fmla="*/ 77 h 382"/>
              <a:gd name="T78" fmla="*/ 165 w 246"/>
              <a:gd name="T79" fmla="*/ 79 h 382"/>
              <a:gd name="T80" fmla="*/ 153 w 246"/>
              <a:gd name="T81" fmla="*/ 80 h 382"/>
              <a:gd name="T82" fmla="*/ 138 w 246"/>
              <a:gd name="T83" fmla="*/ 77 h 382"/>
              <a:gd name="T84" fmla="*/ 137 w 246"/>
              <a:gd name="T85" fmla="*/ 56 h 382"/>
              <a:gd name="T86" fmla="*/ 169 w 246"/>
              <a:gd name="T87" fmla="*/ 56 h 382"/>
              <a:gd name="T88" fmla="*/ 168 w 246"/>
              <a:gd name="T89" fmla="*/ 77 h 3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46" h="382">
                <a:moveTo>
                  <a:pt x="179" y="165"/>
                </a:moveTo>
                <a:cubicBezTo>
                  <a:pt x="146" y="165"/>
                  <a:pt x="146" y="165"/>
                  <a:pt x="146" y="165"/>
                </a:cubicBezTo>
                <a:cubicBezTo>
                  <a:pt x="127" y="197"/>
                  <a:pt x="127" y="197"/>
                  <a:pt x="127" y="197"/>
                </a:cubicBezTo>
                <a:cubicBezTo>
                  <a:pt x="151" y="283"/>
                  <a:pt x="151" y="283"/>
                  <a:pt x="151" y="283"/>
                </a:cubicBezTo>
                <a:cubicBezTo>
                  <a:pt x="123" y="313"/>
                  <a:pt x="123" y="313"/>
                  <a:pt x="123" y="313"/>
                </a:cubicBezTo>
                <a:cubicBezTo>
                  <a:pt x="95" y="283"/>
                  <a:pt x="95" y="283"/>
                  <a:pt x="95" y="283"/>
                </a:cubicBezTo>
                <a:cubicBezTo>
                  <a:pt x="120" y="197"/>
                  <a:pt x="120" y="197"/>
                  <a:pt x="120" y="197"/>
                </a:cubicBezTo>
                <a:cubicBezTo>
                  <a:pt x="101" y="165"/>
                  <a:pt x="101" y="165"/>
                  <a:pt x="101" y="165"/>
                </a:cubicBezTo>
                <a:cubicBezTo>
                  <a:pt x="67" y="165"/>
                  <a:pt x="67" y="165"/>
                  <a:pt x="67" y="165"/>
                </a:cubicBezTo>
                <a:cubicBezTo>
                  <a:pt x="32" y="165"/>
                  <a:pt x="3" y="193"/>
                  <a:pt x="0" y="229"/>
                </a:cubicBezTo>
                <a:cubicBezTo>
                  <a:pt x="0" y="382"/>
                  <a:pt x="0" y="382"/>
                  <a:pt x="0" y="382"/>
                </a:cubicBezTo>
                <a:cubicBezTo>
                  <a:pt x="39" y="382"/>
                  <a:pt x="39" y="382"/>
                  <a:pt x="39" y="382"/>
                </a:cubicBezTo>
                <a:cubicBezTo>
                  <a:pt x="39" y="237"/>
                  <a:pt x="39" y="237"/>
                  <a:pt x="39" y="237"/>
                </a:cubicBezTo>
                <a:cubicBezTo>
                  <a:pt x="48" y="237"/>
                  <a:pt x="48" y="237"/>
                  <a:pt x="48" y="237"/>
                </a:cubicBezTo>
                <a:cubicBezTo>
                  <a:pt x="48" y="382"/>
                  <a:pt x="48" y="382"/>
                  <a:pt x="48" y="382"/>
                </a:cubicBezTo>
                <a:cubicBezTo>
                  <a:pt x="199" y="382"/>
                  <a:pt x="199" y="382"/>
                  <a:pt x="199" y="382"/>
                </a:cubicBezTo>
                <a:cubicBezTo>
                  <a:pt x="199" y="237"/>
                  <a:pt x="199" y="237"/>
                  <a:pt x="199" y="237"/>
                </a:cubicBezTo>
                <a:cubicBezTo>
                  <a:pt x="208" y="237"/>
                  <a:pt x="208" y="237"/>
                  <a:pt x="208" y="237"/>
                </a:cubicBezTo>
                <a:cubicBezTo>
                  <a:pt x="208" y="382"/>
                  <a:pt x="208" y="382"/>
                  <a:pt x="208" y="382"/>
                </a:cubicBezTo>
                <a:cubicBezTo>
                  <a:pt x="246" y="382"/>
                  <a:pt x="246" y="382"/>
                  <a:pt x="246" y="382"/>
                </a:cubicBezTo>
                <a:cubicBezTo>
                  <a:pt x="246" y="229"/>
                  <a:pt x="246" y="229"/>
                  <a:pt x="246" y="229"/>
                </a:cubicBezTo>
                <a:cubicBezTo>
                  <a:pt x="243" y="193"/>
                  <a:pt x="215" y="165"/>
                  <a:pt x="179" y="165"/>
                </a:cubicBezTo>
                <a:moveTo>
                  <a:pt x="123" y="0"/>
                </a:moveTo>
                <a:cubicBezTo>
                  <a:pt x="82" y="0"/>
                  <a:pt x="49" y="33"/>
                  <a:pt x="49" y="74"/>
                </a:cubicBezTo>
                <a:cubicBezTo>
                  <a:pt x="49" y="115"/>
                  <a:pt x="82" y="148"/>
                  <a:pt x="123" y="148"/>
                </a:cubicBezTo>
                <a:cubicBezTo>
                  <a:pt x="164" y="148"/>
                  <a:pt x="197" y="115"/>
                  <a:pt x="197" y="74"/>
                </a:cubicBezTo>
                <a:cubicBezTo>
                  <a:pt x="197" y="33"/>
                  <a:pt x="164" y="0"/>
                  <a:pt x="123" y="0"/>
                </a:cubicBezTo>
                <a:moveTo>
                  <a:pt x="142" y="96"/>
                </a:moveTo>
                <a:cubicBezTo>
                  <a:pt x="152" y="120"/>
                  <a:pt x="152" y="120"/>
                  <a:pt x="152" y="120"/>
                </a:cubicBezTo>
                <a:cubicBezTo>
                  <a:pt x="142" y="114"/>
                  <a:pt x="142" y="114"/>
                  <a:pt x="142" y="114"/>
                </a:cubicBezTo>
                <a:cubicBezTo>
                  <a:pt x="137" y="120"/>
                  <a:pt x="137" y="120"/>
                  <a:pt x="137" y="120"/>
                </a:cubicBezTo>
                <a:cubicBezTo>
                  <a:pt x="130" y="114"/>
                  <a:pt x="130" y="114"/>
                  <a:pt x="130" y="114"/>
                </a:cubicBezTo>
                <a:cubicBezTo>
                  <a:pt x="123" y="120"/>
                  <a:pt x="123" y="120"/>
                  <a:pt x="123" y="120"/>
                </a:cubicBezTo>
                <a:cubicBezTo>
                  <a:pt x="117" y="114"/>
                  <a:pt x="117" y="114"/>
                  <a:pt x="117" y="114"/>
                </a:cubicBezTo>
                <a:cubicBezTo>
                  <a:pt x="109" y="120"/>
                  <a:pt x="109" y="120"/>
                  <a:pt x="109" y="120"/>
                </a:cubicBezTo>
                <a:cubicBezTo>
                  <a:pt x="105" y="114"/>
                  <a:pt x="105" y="114"/>
                  <a:pt x="105" y="114"/>
                </a:cubicBezTo>
                <a:cubicBezTo>
                  <a:pt x="95" y="120"/>
                  <a:pt x="95" y="120"/>
                  <a:pt x="95" y="120"/>
                </a:cubicBezTo>
                <a:cubicBezTo>
                  <a:pt x="105" y="96"/>
                  <a:pt x="105" y="96"/>
                  <a:pt x="105" y="96"/>
                </a:cubicBezTo>
                <a:lnTo>
                  <a:pt x="142" y="96"/>
                </a:lnTo>
                <a:close/>
                <a:moveTo>
                  <a:pt x="178" y="61"/>
                </a:moveTo>
                <a:cubicBezTo>
                  <a:pt x="178" y="68"/>
                  <a:pt x="176" y="77"/>
                  <a:pt x="173" y="81"/>
                </a:cubicBezTo>
                <a:cubicBezTo>
                  <a:pt x="172" y="82"/>
                  <a:pt x="169" y="84"/>
                  <a:pt x="166" y="85"/>
                </a:cubicBezTo>
                <a:cubicBezTo>
                  <a:pt x="162" y="86"/>
                  <a:pt x="157" y="86"/>
                  <a:pt x="153" y="86"/>
                </a:cubicBezTo>
                <a:cubicBezTo>
                  <a:pt x="152" y="86"/>
                  <a:pt x="151" y="86"/>
                  <a:pt x="150" y="86"/>
                </a:cubicBezTo>
                <a:cubicBezTo>
                  <a:pt x="147" y="86"/>
                  <a:pt x="143" y="85"/>
                  <a:pt x="140" y="85"/>
                </a:cubicBezTo>
                <a:cubicBezTo>
                  <a:pt x="137" y="84"/>
                  <a:pt x="134" y="82"/>
                  <a:pt x="133" y="81"/>
                </a:cubicBezTo>
                <a:cubicBezTo>
                  <a:pt x="131" y="78"/>
                  <a:pt x="130" y="74"/>
                  <a:pt x="129" y="69"/>
                </a:cubicBezTo>
                <a:cubicBezTo>
                  <a:pt x="125" y="68"/>
                  <a:pt x="121" y="68"/>
                  <a:pt x="118" y="69"/>
                </a:cubicBezTo>
                <a:cubicBezTo>
                  <a:pt x="117" y="74"/>
                  <a:pt x="115" y="78"/>
                  <a:pt x="113" y="81"/>
                </a:cubicBezTo>
                <a:cubicBezTo>
                  <a:pt x="112" y="82"/>
                  <a:pt x="110" y="84"/>
                  <a:pt x="107" y="85"/>
                </a:cubicBezTo>
                <a:cubicBezTo>
                  <a:pt x="103" y="86"/>
                  <a:pt x="98" y="86"/>
                  <a:pt x="94" y="86"/>
                </a:cubicBezTo>
                <a:cubicBezTo>
                  <a:pt x="93" y="86"/>
                  <a:pt x="92" y="86"/>
                  <a:pt x="91" y="86"/>
                </a:cubicBezTo>
                <a:cubicBezTo>
                  <a:pt x="87" y="86"/>
                  <a:pt x="83" y="85"/>
                  <a:pt x="80" y="85"/>
                </a:cubicBezTo>
                <a:cubicBezTo>
                  <a:pt x="77" y="84"/>
                  <a:pt x="75" y="82"/>
                  <a:pt x="74" y="81"/>
                </a:cubicBezTo>
                <a:cubicBezTo>
                  <a:pt x="70" y="77"/>
                  <a:pt x="69" y="68"/>
                  <a:pt x="69" y="61"/>
                </a:cubicBezTo>
                <a:cubicBezTo>
                  <a:pt x="69" y="55"/>
                  <a:pt x="72" y="52"/>
                  <a:pt x="76" y="50"/>
                </a:cubicBezTo>
                <a:cubicBezTo>
                  <a:pt x="79" y="49"/>
                  <a:pt x="84" y="48"/>
                  <a:pt x="93" y="48"/>
                </a:cubicBezTo>
                <a:cubicBezTo>
                  <a:pt x="103" y="48"/>
                  <a:pt x="108" y="49"/>
                  <a:pt x="112" y="50"/>
                </a:cubicBezTo>
                <a:cubicBezTo>
                  <a:pt x="115" y="52"/>
                  <a:pt x="118" y="55"/>
                  <a:pt x="118" y="61"/>
                </a:cubicBezTo>
                <a:cubicBezTo>
                  <a:pt x="118" y="62"/>
                  <a:pt x="118" y="62"/>
                  <a:pt x="118" y="63"/>
                </a:cubicBezTo>
                <a:cubicBezTo>
                  <a:pt x="122" y="62"/>
                  <a:pt x="125" y="62"/>
                  <a:pt x="128" y="63"/>
                </a:cubicBezTo>
                <a:cubicBezTo>
                  <a:pt x="128" y="62"/>
                  <a:pt x="128" y="62"/>
                  <a:pt x="128" y="61"/>
                </a:cubicBezTo>
                <a:cubicBezTo>
                  <a:pt x="128" y="55"/>
                  <a:pt x="132" y="52"/>
                  <a:pt x="135" y="50"/>
                </a:cubicBezTo>
                <a:cubicBezTo>
                  <a:pt x="138" y="49"/>
                  <a:pt x="144" y="48"/>
                  <a:pt x="153" y="48"/>
                </a:cubicBezTo>
                <a:cubicBezTo>
                  <a:pt x="162" y="48"/>
                  <a:pt x="168" y="49"/>
                  <a:pt x="171" y="50"/>
                </a:cubicBezTo>
                <a:cubicBezTo>
                  <a:pt x="174" y="52"/>
                  <a:pt x="178" y="55"/>
                  <a:pt x="178" y="61"/>
                </a:cubicBezTo>
                <a:close/>
                <a:moveTo>
                  <a:pt x="109" y="77"/>
                </a:moveTo>
                <a:cubicBezTo>
                  <a:pt x="109" y="78"/>
                  <a:pt x="107" y="79"/>
                  <a:pt x="105" y="79"/>
                </a:cubicBezTo>
                <a:cubicBezTo>
                  <a:pt x="102" y="80"/>
                  <a:pt x="97" y="80"/>
                  <a:pt x="94" y="80"/>
                </a:cubicBezTo>
                <a:cubicBezTo>
                  <a:pt x="93" y="80"/>
                  <a:pt x="93" y="80"/>
                  <a:pt x="93" y="80"/>
                </a:cubicBezTo>
                <a:cubicBezTo>
                  <a:pt x="90" y="80"/>
                  <a:pt x="85" y="80"/>
                  <a:pt x="82" y="79"/>
                </a:cubicBezTo>
                <a:cubicBezTo>
                  <a:pt x="80" y="79"/>
                  <a:pt x="79" y="78"/>
                  <a:pt x="78" y="77"/>
                </a:cubicBezTo>
                <a:cubicBezTo>
                  <a:pt x="76" y="75"/>
                  <a:pt x="74" y="67"/>
                  <a:pt x="74" y="61"/>
                </a:cubicBezTo>
                <a:cubicBezTo>
                  <a:pt x="74" y="57"/>
                  <a:pt x="77" y="56"/>
                  <a:pt x="78" y="56"/>
                </a:cubicBezTo>
                <a:cubicBezTo>
                  <a:pt x="81" y="54"/>
                  <a:pt x="88" y="54"/>
                  <a:pt x="93" y="54"/>
                </a:cubicBezTo>
                <a:cubicBezTo>
                  <a:pt x="99" y="54"/>
                  <a:pt x="106" y="54"/>
                  <a:pt x="109" y="56"/>
                </a:cubicBezTo>
                <a:cubicBezTo>
                  <a:pt x="110" y="56"/>
                  <a:pt x="113" y="57"/>
                  <a:pt x="113" y="61"/>
                </a:cubicBezTo>
                <a:cubicBezTo>
                  <a:pt x="113" y="67"/>
                  <a:pt x="111" y="75"/>
                  <a:pt x="109" y="77"/>
                </a:cubicBezTo>
                <a:close/>
                <a:moveTo>
                  <a:pt x="168" y="77"/>
                </a:moveTo>
                <a:cubicBezTo>
                  <a:pt x="168" y="78"/>
                  <a:pt x="167" y="79"/>
                  <a:pt x="165" y="79"/>
                </a:cubicBezTo>
                <a:cubicBezTo>
                  <a:pt x="162" y="80"/>
                  <a:pt x="157" y="80"/>
                  <a:pt x="153" y="80"/>
                </a:cubicBezTo>
                <a:cubicBezTo>
                  <a:pt x="153" y="80"/>
                  <a:pt x="153" y="80"/>
                  <a:pt x="153" y="80"/>
                </a:cubicBezTo>
                <a:cubicBezTo>
                  <a:pt x="149" y="80"/>
                  <a:pt x="144" y="80"/>
                  <a:pt x="141" y="79"/>
                </a:cubicBezTo>
                <a:cubicBezTo>
                  <a:pt x="139" y="79"/>
                  <a:pt x="138" y="78"/>
                  <a:pt x="138" y="77"/>
                </a:cubicBezTo>
                <a:cubicBezTo>
                  <a:pt x="135" y="75"/>
                  <a:pt x="134" y="67"/>
                  <a:pt x="134" y="61"/>
                </a:cubicBezTo>
                <a:cubicBezTo>
                  <a:pt x="134" y="57"/>
                  <a:pt x="136" y="56"/>
                  <a:pt x="137" y="56"/>
                </a:cubicBezTo>
                <a:cubicBezTo>
                  <a:pt x="141" y="54"/>
                  <a:pt x="148" y="54"/>
                  <a:pt x="153" y="54"/>
                </a:cubicBezTo>
                <a:cubicBezTo>
                  <a:pt x="158" y="54"/>
                  <a:pt x="165" y="54"/>
                  <a:pt x="169" y="56"/>
                </a:cubicBezTo>
                <a:cubicBezTo>
                  <a:pt x="170" y="56"/>
                  <a:pt x="172" y="57"/>
                  <a:pt x="172" y="61"/>
                </a:cubicBezTo>
                <a:cubicBezTo>
                  <a:pt x="172" y="67"/>
                  <a:pt x="171" y="75"/>
                  <a:pt x="168" y="77"/>
                </a:cubicBezTo>
                <a:close/>
              </a:path>
            </a:pathLst>
          </a:custGeom>
          <a:solidFill>
            <a:srgbClr val="54C3F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0" name="正方形/長方形 9"/>
          <p:cNvSpPr/>
          <p:nvPr/>
        </p:nvSpPr>
        <p:spPr>
          <a:xfrm>
            <a:off x="523564" y="4449358"/>
            <a:ext cx="873037" cy="173695"/>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kumimoji="1" lang="ja-JP" altLang="en-US" sz="1000" dirty="0">
                <a:solidFill>
                  <a:schemeClr val="tx1"/>
                </a:solidFill>
              </a:rPr>
              <a:t>一般社員</a:t>
            </a:r>
          </a:p>
        </p:txBody>
      </p:sp>
      <p:sp>
        <p:nvSpPr>
          <p:cNvPr id="11" name="正方形/長方形 10"/>
          <p:cNvSpPr/>
          <p:nvPr/>
        </p:nvSpPr>
        <p:spPr>
          <a:xfrm>
            <a:off x="3188805" y="4448132"/>
            <a:ext cx="1657840" cy="173695"/>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kumimoji="1" lang="en-US" altLang="ja-JP" sz="1000" dirty="0">
                <a:solidFill>
                  <a:schemeClr val="tx1"/>
                </a:solidFill>
              </a:rPr>
              <a:t>PM</a:t>
            </a:r>
            <a:r>
              <a:rPr kumimoji="1" lang="ja-JP" altLang="en-US" sz="1000" dirty="0">
                <a:solidFill>
                  <a:schemeClr val="tx1"/>
                </a:solidFill>
              </a:rPr>
              <a:t>社員（工数承認者）</a:t>
            </a:r>
          </a:p>
        </p:txBody>
      </p:sp>
      <p:sp>
        <p:nvSpPr>
          <p:cNvPr id="12" name="正方形/長方形 11"/>
          <p:cNvSpPr/>
          <p:nvPr/>
        </p:nvSpPr>
        <p:spPr>
          <a:xfrm>
            <a:off x="6318508" y="4449358"/>
            <a:ext cx="1368152" cy="173695"/>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kumimoji="1" lang="ja-JP" altLang="en-US" sz="1000" dirty="0">
                <a:solidFill>
                  <a:schemeClr val="tx1"/>
                </a:solidFill>
              </a:rPr>
              <a:t>部長（勤怠承認者）</a:t>
            </a:r>
          </a:p>
        </p:txBody>
      </p:sp>
      <p:sp>
        <p:nvSpPr>
          <p:cNvPr id="13" name="右矢印 12"/>
          <p:cNvSpPr/>
          <p:nvPr/>
        </p:nvSpPr>
        <p:spPr>
          <a:xfrm>
            <a:off x="1925935" y="3908150"/>
            <a:ext cx="1014501" cy="443001"/>
          </a:xfrm>
          <a:prstGeom prst="righ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右矢印 13"/>
          <p:cNvSpPr/>
          <p:nvPr/>
        </p:nvSpPr>
        <p:spPr>
          <a:xfrm>
            <a:off x="5482535" y="3908150"/>
            <a:ext cx="1014501" cy="443001"/>
          </a:xfrm>
          <a:prstGeom prst="righ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 name="テキスト ボックス 14"/>
          <p:cNvSpPr txBox="1"/>
          <p:nvPr/>
        </p:nvSpPr>
        <p:spPr>
          <a:xfrm>
            <a:off x="2055139" y="3990872"/>
            <a:ext cx="790878" cy="307777"/>
          </a:xfrm>
          <a:prstGeom prst="rect">
            <a:avLst/>
          </a:prstGeom>
          <a:noFill/>
        </p:spPr>
        <p:txBody>
          <a:bodyPr wrap="square" rtlCol="0">
            <a:spAutoFit/>
          </a:bodyPr>
          <a:lstStyle/>
          <a:p>
            <a:r>
              <a:rPr kumimoji="1" lang="ja-JP" altLang="en-US" sz="1400" dirty="0"/>
              <a:t>申請</a:t>
            </a:r>
          </a:p>
        </p:txBody>
      </p:sp>
      <p:sp>
        <p:nvSpPr>
          <p:cNvPr id="16" name="テキスト ボックス 15"/>
          <p:cNvSpPr txBox="1"/>
          <p:nvPr/>
        </p:nvSpPr>
        <p:spPr>
          <a:xfrm>
            <a:off x="5607094" y="3990872"/>
            <a:ext cx="790878" cy="307777"/>
          </a:xfrm>
          <a:prstGeom prst="rect">
            <a:avLst/>
          </a:prstGeom>
          <a:noFill/>
        </p:spPr>
        <p:txBody>
          <a:bodyPr wrap="square" rtlCol="0">
            <a:spAutoFit/>
          </a:bodyPr>
          <a:lstStyle/>
          <a:p>
            <a:r>
              <a:rPr kumimoji="1" lang="ja-JP" altLang="en-US" sz="1400" dirty="0"/>
              <a:t>承認</a:t>
            </a:r>
          </a:p>
        </p:txBody>
      </p:sp>
      <p:sp>
        <p:nvSpPr>
          <p:cNvPr id="17" name="円形吹き出し 16"/>
          <p:cNvSpPr/>
          <p:nvPr/>
        </p:nvSpPr>
        <p:spPr>
          <a:xfrm>
            <a:off x="4427984" y="3723878"/>
            <a:ext cx="770944" cy="780289"/>
          </a:xfrm>
          <a:prstGeom prst="wedgeEllipseCallout">
            <a:avLst>
              <a:gd name="adj1" fmla="val -84549"/>
              <a:gd name="adj2" fmla="val -36537"/>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 name="テキスト ボックス 17"/>
          <p:cNvSpPr txBox="1"/>
          <p:nvPr/>
        </p:nvSpPr>
        <p:spPr>
          <a:xfrm>
            <a:off x="4342713" y="3908150"/>
            <a:ext cx="946249" cy="430887"/>
          </a:xfrm>
          <a:prstGeom prst="rect">
            <a:avLst/>
          </a:prstGeom>
          <a:noFill/>
          <a:ln>
            <a:noFill/>
          </a:ln>
        </p:spPr>
        <p:txBody>
          <a:bodyPr wrap="square" rtlCol="0">
            <a:spAutoFit/>
          </a:bodyPr>
          <a:lstStyle/>
          <a:p>
            <a:pPr algn="ctr"/>
            <a:r>
              <a:rPr kumimoji="1" lang="ja-JP" altLang="en-US" sz="1100" dirty="0"/>
              <a:t>工数を確認して承認</a:t>
            </a:r>
          </a:p>
        </p:txBody>
      </p:sp>
      <p:sp>
        <p:nvSpPr>
          <p:cNvPr id="19" name="円形吹き出し 18"/>
          <p:cNvSpPr/>
          <p:nvPr/>
        </p:nvSpPr>
        <p:spPr>
          <a:xfrm>
            <a:off x="7481981" y="3735992"/>
            <a:ext cx="770944" cy="780289"/>
          </a:xfrm>
          <a:prstGeom prst="wedgeEllipseCallout">
            <a:avLst>
              <a:gd name="adj1" fmla="val -84549"/>
              <a:gd name="adj2" fmla="val -36537"/>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 name="テキスト ボックス 19"/>
          <p:cNvSpPr txBox="1"/>
          <p:nvPr/>
        </p:nvSpPr>
        <p:spPr>
          <a:xfrm>
            <a:off x="7396710" y="3920264"/>
            <a:ext cx="946249" cy="430887"/>
          </a:xfrm>
          <a:prstGeom prst="rect">
            <a:avLst/>
          </a:prstGeom>
          <a:noFill/>
          <a:ln>
            <a:noFill/>
          </a:ln>
        </p:spPr>
        <p:txBody>
          <a:bodyPr wrap="square" rtlCol="0">
            <a:spAutoFit/>
          </a:bodyPr>
          <a:lstStyle/>
          <a:p>
            <a:pPr algn="ctr"/>
            <a:r>
              <a:rPr lang="ja-JP" altLang="en-US" sz="1100" dirty="0"/>
              <a:t>勤怠</a:t>
            </a:r>
            <a:r>
              <a:rPr kumimoji="1" lang="ja-JP" altLang="en-US" sz="1100" dirty="0"/>
              <a:t>を確認して承認</a:t>
            </a:r>
          </a:p>
        </p:txBody>
      </p:sp>
      <p:sp>
        <p:nvSpPr>
          <p:cNvPr id="21" name="正方形/長方形 20"/>
          <p:cNvSpPr/>
          <p:nvPr/>
        </p:nvSpPr>
        <p:spPr>
          <a:xfrm>
            <a:off x="1765096" y="4319249"/>
            <a:ext cx="879245" cy="451397"/>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kumimoji="1" lang="ja-JP" altLang="en-US" sz="800" dirty="0"/>
              <a:t>勤務時間：９</a:t>
            </a:r>
            <a:r>
              <a:rPr kumimoji="1" lang="en-US" altLang="ja-JP" sz="800" dirty="0"/>
              <a:t>H</a:t>
            </a:r>
          </a:p>
          <a:p>
            <a:pPr algn="ctr"/>
            <a:r>
              <a:rPr lang="ja-JP" altLang="en-US" sz="800" dirty="0"/>
              <a:t>残業時間：１</a:t>
            </a:r>
            <a:r>
              <a:rPr lang="en-US" altLang="ja-JP" sz="800" dirty="0"/>
              <a:t>H</a:t>
            </a:r>
          </a:p>
          <a:p>
            <a:pPr algn="ctr"/>
            <a:r>
              <a:rPr kumimoji="1" lang="en-US" altLang="ja-JP" sz="800" dirty="0"/>
              <a:t>PJ</a:t>
            </a:r>
            <a:r>
              <a:rPr kumimoji="1" lang="ja-JP" altLang="en-US" sz="800" dirty="0"/>
              <a:t>工数：９</a:t>
            </a:r>
            <a:r>
              <a:rPr kumimoji="1" lang="en-US" altLang="ja-JP" sz="800" dirty="0"/>
              <a:t>H</a:t>
            </a:r>
          </a:p>
        </p:txBody>
      </p:sp>
    </p:spTree>
    <p:extLst>
      <p:ext uri="{BB962C8B-B14F-4D97-AF65-F5344CB8AC3E}">
        <p14:creationId xmlns:p14="http://schemas.microsoft.com/office/powerpoint/2010/main" val="278417414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fld id="{78AE49ED-73EF-499C-8307-28EB0E7CF529}" type="slidenum">
              <a:rPr kumimoji="1" lang="ja-JP" altLang="en-US" smtClean="0"/>
              <a:t>19</a:t>
            </a:fld>
            <a:endParaRPr kumimoji="1" lang="ja-JP" altLang="en-US" dirty="0"/>
          </a:p>
        </p:txBody>
      </p:sp>
      <p:sp>
        <p:nvSpPr>
          <p:cNvPr id="3" name="フッター プレースホルダー 2"/>
          <p:cNvSpPr>
            <a:spLocks noGrp="1"/>
          </p:cNvSpPr>
          <p:nvPr>
            <p:ph type="ftr" sz="quarter" idx="3"/>
          </p:nvPr>
        </p:nvSpPr>
        <p:spPr/>
        <p:txBody>
          <a:bodyPr/>
          <a:lstStyle/>
          <a:p>
            <a:r>
              <a:rPr lang="en-US" altLang="ja-JP" dirty="0"/>
              <a:t>©Canon IT Solutions Inc.  All rights reserved.</a:t>
            </a:r>
            <a:endParaRPr lang="ja-JP" altLang="en-US" dirty="0"/>
          </a:p>
        </p:txBody>
      </p:sp>
      <p:sp>
        <p:nvSpPr>
          <p:cNvPr id="4" name="テキスト プレースホルダー 3"/>
          <p:cNvSpPr>
            <a:spLocks noGrp="1"/>
          </p:cNvSpPr>
          <p:nvPr>
            <p:ph type="body" sz="quarter" idx="16"/>
          </p:nvPr>
        </p:nvSpPr>
        <p:spPr/>
        <p:txBody>
          <a:bodyPr/>
          <a:lstStyle/>
          <a:p>
            <a:r>
              <a:rPr lang="ja-JP" altLang="en-US" dirty="0"/>
              <a:t>勤務計画</a:t>
            </a:r>
            <a:r>
              <a:rPr lang="en-US" altLang="ja-JP" dirty="0"/>
              <a:t>/</a:t>
            </a:r>
            <a:r>
              <a:rPr lang="ja-JP" altLang="en-US" dirty="0"/>
              <a:t>シフト管理</a:t>
            </a:r>
          </a:p>
          <a:p>
            <a:endParaRPr kumimoji="1" lang="ja-JP" altLang="en-US" dirty="0"/>
          </a:p>
        </p:txBody>
      </p:sp>
      <p:sp>
        <p:nvSpPr>
          <p:cNvPr id="5" name="テキスト プレースホルダー 4"/>
          <p:cNvSpPr>
            <a:spLocks noGrp="1"/>
          </p:cNvSpPr>
          <p:nvPr>
            <p:ph type="body" sz="quarter" idx="17"/>
          </p:nvPr>
        </p:nvSpPr>
        <p:spPr/>
        <p:txBody>
          <a:bodyPr/>
          <a:lstStyle/>
          <a:p>
            <a:pPr>
              <a:spcBef>
                <a:spcPts val="0"/>
              </a:spcBef>
            </a:pPr>
            <a:r>
              <a:rPr lang="ja-JP" altLang="en-US" dirty="0"/>
              <a:t>週または月に対し、承認者が一括で勤務の種類や休日、休暇を設定可能です</a:t>
            </a:r>
            <a:endParaRPr lang="en-US" altLang="ja-JP" dirty="0"/>
          </a:p>
          <a:p>
            <a:pPr>
              <a:spcBef>
                <a:spcPts val="0"/>
              </a:spcBef>
            </a:pPr>
            <a:r>
              <a:rPr lang="ja-JP" altLang="en-US" dirty="0"/>
              <a:t>基本的な勤務パターンに従った自動生成や取込にも対応しています</a:t>
            </a:r>
            <a:endParaRPr lang="en-US" altLang="ja-JP" dirty="0"/>
          </a:p>
          <a:p>
            <a:pPr>
              <a:spcBef>
                <a:spcPts val="0"/>
              </a:spcBef>
            </a:pPr>
            <a:r>
              <a:rPr lang="ja-JP" altLang="en-US" dirty="0"/>
              <a:t>登録した情報は勤務計画表・残業命令書としてエクセルで出力が可能となります</a:t>
            </a:r>
            <a:endParaRPr lang="en-US" altLang="ja-JP" dirty="0"/>
          </a:p>
          <a:p>
            <a:pPr>
              <a:spcBef>
                <a:spcPts val="0"/>
              </a:spcBef>
            </a:pPr>
            <a:r>
              <a:rPr lang="ja-JP" altLang="en-US" dirty="0"/>
              <a:t>また、</a:t>
            </a:r>
            <a:r>
              <a:rPr lang="en-US" altLang="ja-JP" dirty="0"/>
              <a:t>1</a:t>
            </a:r>
            <a:r>
              <a:rPr lang="ja-JP" altLang="en-US" dirty="0"/>
              <a:t>名毎に</a:t>
            </a:r>
            <a:r>
              <a:rPr lang="en-US" altLang="ja-JP" dirty="0"/>
              <a:t>1</a:t>
            </a:r>
            <a:r>
              <a:rPr lang="ja-JP" altLang="en-US" dirty="0"/>
              <a:t>年分の勤務計画を一括で入力する機能もございます</a:t>
            </a:r>
          </a:p>
        </p:txBody>
      </p:sp>
      <p:sp>
        <p:nvSpPr>
          <p:cNvPr id="6" name="タイトル 5"/>
          <p:cNvSpPr>
            <a:spLocks noGrp="1"/>
          </p:cNvSpPr>
          <p:nvPr>
            <p:ph type="title"/>
          </p:nvPr>
        </p:nvSpPr>
        <p:spPr/>
        <p:txBody>
          <a:bodyPr/>
          <a:lstStyle/>
          <a:p>
            <a:r>
              <a:rPr kumimoji="1" lang="ja-JP" altLang="en-US" dirty="0"/>
              <a:t>勤怠管理</a:t>
            </a:r>
          </a:p>
        </p:txBody>
      </p:sp>
      <p:sp>
        <p:nvSpPr>
          <p:cNvPr id="9" name="右矢印 8"/>
          <p:cNvSpPr/>
          <p:nvPr/>
        </p:nvSpPr>
        <p:spPr>
          <a:xfrm rot="10800000">
            <a:off x="6369864" y="2211711"/>
            <a:ext cx="540060" cy="545362"/>
          </a:xfrm>
          <a:prstGeom prst="righ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右矢印 9"/>
          <p:cNvSpPr/>
          <p:nvPr/>
        </p:nvSpPr>
        <p:spPr>
          <a:xfrm>
            <a:off x="6369864" y="3632159"/>
            <a:ext cx="540060" cy="545362"/>
          </a:xfrm>
          <a:prstGeom prst="righ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11" name="グループ化 10"/>
          <p:cNvGrpSpPr/>
          <p:nvPr/>
        </p:nvGrpSpPr>
        <p:grpSpPr>
          <a:xfrm>
            <a:off x="8187760" y="2652086"/>
            <a:ext cx="371017" cy="460683"/>
            <a:chOff x="1476375" y="3768725"/>
            <a:chExt cx="287338" cy="379413"/>
          </a:xfrm>
        </p:grpSpPr>
        <p:sp>
          <p:nvSpPr>
            <p:cNvPr id="12" name="Freeform 34"/>
            <p:cNvSpPr>
              <a:spLocks noEditPoints="1"/>
            </p:cNvSpPr>
            <p:nvPr/>
          </p:nvSpPr>
          <p:spPr bwMode="auto">
            <a:xfrm>
              <a:off x="1476375" y="3768725"/>
              <a:ext cx="287338" cy="379413"/>
            </a:xfrm>
            <a:custGeom>
              <a:avLst/>
              <a:gdLst>
                <a:gd name="T0" fmla="*/ 136 w 181"/>
                <a:gd name="T1" fmla="*/ 46 h 239"/>
                <a:gd name="T2" fmla="*/ 181 w 181"/>
                <a:gd name="T3" fmla="*/ 46 h 239"/>
                <a:gd name="T4" fmla="*/ 181 w 181"/>
                <a:gd name="T5" fmla="*/ 239 h 239"/>
                <a:gd name="T6" fmla="*/ 0 w 181"/>
                <a:gd name="T7" fmla="*/ 239 h 239"/>
                <a:gd name="T8" fmla="*/ 0 w 181"/>
                <a:gd name="T9" fmla="*/ 0 h 239"/>
                <a:gd name="T10" fmla="*/ 136 w 181"/>
                <a:gd name="T11" fmla="*/ 0 h 239"/>
                <a:gd name="T12" fmla="*/ 136 w 181"/>
                <a:gd name="T13" fmla="*/ 46 h 239"/>
                <a:gd name="T14" fmla="*/ 140 w 181"/>
                <a:gd name="T15" fmla="*/ 0 h 239"/>
                <a:gd name="T16" fmla="*/ 140 w 181"/>
                <a:gd name="T17" fmla="*/ 41 h 239"/>
                <a:gd name="T18" fmla="*/ 181 w 181"/>
                <a:gd name="T19" fmla="*/ 41 h 239"/>
                <a:gd name="T20" fmla="*/ 140 w 181"/>
                <a:gd name="T21" fmla="*/ 0 h 2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81" h="239">
                  <a:moveTo>
                    <a:pt x="136" y="46"/>
                  </a:moveTo>
                  <a:lnTo>
                    <a:pt x="181" y="46"/>
                  </a:lnTo>
                  <a:lnTo>
                    <a:pt x="181" y="239"/>
                  </a:lnTo>
                  <a:lnTo>
                    <a:pt x="0" y="239"/>
                  </a:lnTo>
                  <a:lnTo>
                    <a:pt x="0" y="0"/>
                  </a:lnTo>
                  <a:lnTo>
                    <a:pt x="136" y="0"/>
                  </a:lnTo>
                  <a:lnTo>
                    <a:pt x="136" y="46"/>
                  </a:lnTo>
                  <a:close/>
                  <a:moveTo>
                    <a:pt x="140" y="0"/>
                  </a:moveTo>
                  <a:lnTo>
                    <a:pt x="140" y="41"/>
                  </a:lnTo>
                  <a:lnTo>
                    <a:pt x="181" y="41"/>
                  </a:lnTo>
                  <a:lnTo>
                    <a:pt x="140" y="0"/>
                  </a:lnTo>
                  <a:close/>
                </a:path>
              </a:pathLst>
            </a:custGeom>
            <a:solidFill>
              <a:srgbClr val="0087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3" name="Freeform 35"/>
            <p:cNvSpPr>
              <a:spLocks/>
            </p:cNvSpPr>
            <p:nvPr/>
          </p:nvSpPr>
          <p:spPr bwMode="auto">
            <a:xfrm>
              <a:off x="1506538" y="3905250"/>
              <a:ext cx="227013" cy="106363"/>
            </a:xfrm>
            <a:custGeom>
              <a:avLst/>
              <a:gdLst>
                <a:gd name="T0" fmla="*/ 227 w 238"/>
                <a:gd name="T1" fmla="*/ 113 h 113"/>
                <a:gd name="T2" fmla="*/ 11 w 238"/>
                <a:gd name="T3" fmla="*/ 113 h 113"/>
                <a:gd name="T4" fmla="*/ 0 w 238"/>
                <a:gd name="T5" fmla="*/ 102 h 113"/>
                <a:gd name="T6" fmla="*/ 0 w 238"/>
                <a:gd name="T7" fmla="*/ 11 h 113"/>
                <a:gd name="T8" fmla="*/ 11 w 238"/>
                <a:gd name="T9" fmla="*/ 0 h 113"/>
                <a:gd name="T10" fmla="*/ 227 w 238"/>
                <a:gd name="T11" fmla="*/ 0 h 113"/>
                <a:gd name="T12" fmla="*/ 238 w 238"/>
                <a:gd name="T13" fmla="*/ 11 h 113"/>
                <a:gd name="T14" fmla="*/ 238 w 238"/>
                <a:gd name="T15" fmla="*/ 102 h 113"/>
                <a:gd name="T16" fmla="*/ 227 w 238"/>
                <a:gd name="T17" fmla="*/ 113 h 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8" h="113">
                  <a:moveTo>
                    <a:pt x="227" y="113"/>
                  </a:moveTo>
                  <a:cubicBezTo>
                    <a:pt x="11" y="113"/>
                    <a:pt x="11" y="113"/>
                    <a:pt x="11" y="113"/>
                  </a:cubicBezTo>
                  <a:cubicBezTo>
                    <a:pt x="5" y="113"/>
                    <a:pt x="0" y="108"/>
                    <a:pt x="0" y="102"/>
                  </a:cubicBezTo>
                  <a:cubicBezTo>
                    <a:pt x="0" y="11"/>
                    <a:pt x="0" y="11"/>
                    <a:pt x="0" y="11"/>
                  </a:cubicBezTo>
                  <a:cubicBezTo>
                    <a:pt x="0" y="5"/>
                    <a:pt x="5" y="0"/>
                    <a:pt x="11" y="0"/>
                  </a:cubicBezTo>
                  <a:cubicBezTo>
                    <a:pt x="227" y="0"/>
                    <a:pt x="227" y="0"/>
                    <a:pt x="227" y="0"/>
                  </a:cubicBezTo>
                  <a:cubicBezTo>
                    <a:pt x="233" y="0"/>
                    <a:pt x="238" y="5"/>
                    <a:pt x="238" y="11"/>
                  </a:cubicBezTo>
                  <a:cubicBezTo>
                    <a:pt x="238" y="102"/>
                    <a:pt x="238" y="102"/>
                    <a:pt x="238" y="102"/>
                  </a:cubicBezTo>
                  <a:cubicBezTo>
                    <a:pt x="238" y="108"/>
                    <a:pt x="233" y="113"/>
                    <a:pt x="227" y="113"/>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4" name="Freeform 36"/>
            <p:cNvSpPr>
              <a:spLocks/>
            </p:cNvSpPr>
            <p:nvPr/>
          </p:nvSpPr>
          <p:spPr bwMode="auto">
            <a:xfrm>
              <a:off x="1533525" y="3924300"/>
              <a:ext cx="66675" cy="68263"/>
            </a:xfrm>
            <a:custGeom>
              <a:avLst/>
              <a:gdLst>
                <a:gd name="T0" fmla="*/ 42 w 42"/>
                <a:gd name="T1" fmla="*/ 43 h 43"/>
                <a:gd name="T2" fmla="*/ 29 w 42"/>
                <a:gd name="T3" fmla="*/ 43 h 43"/>
                <a:gd name="T4" fmla="*/ 21 w 42"/>
                <a:gd name="T5" fmla="*/ 30 h 43"/>
                <a:gd name="T6" fmla="*/ 12 w 42"/>
                <a:gd name="T7" fmla="*/ 43 h 43"/>
                <a:gd name="T8" fmla="*/ 0 w 42"/>
                <a:gd name="T9" fmla="*/ 43 h 43"/>
                <a:gd name="T10" fmla="*/ 14 w 42"/>
                <a:gd name="T11" fmla="*/ 21 h 43"/>
                <a:gd name="T12" fmla="*/ 0 w 42"/>
                <a:gd name="T13" fmla="*/ 0 h 43"/>
                <a:gd name="T14" fmla="*/ 13 w 42"/>
                <a:gd name="T15" fmla="*/ 0 h 43"/>
                <a:gd name="T16" fmla="*/ 21 w 42"/>
                <a:gd name="T17" fmla="*/ 13 h 43"/>
                <a:gd name="T18" fmla="*/ 28 w 42"/>
                <a:gd name="T19" fmla="*/ 0 h 43"/>
                <a:gd name="T20" fmla="*/ 41 w 42"/>
                <a:gd name="T21" fmla="*/ 0 h 43"/>
                <a:gd name="T22" fmla="*/ 28 w 42"/>
                <a:gd name="T23" fmla="*/ 22 h 43"/>
                <a:gd name="T24" fmla="*/ 42 w 42"/>
                <a:gd name="T25" fmla="*/ 43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2" h="43">
                  <a:moveTo>
                    <a:pt x="42" y="43"/>
                  </a:moveTo>
                  <a:lnTo>
                    <a:pt x="29" y="43"/>
                  </a:lnTo>
                  <a:lnTo>
                    <a:pt x="21" y="30"/>
                  </a:lnTo>
                  <a:lnTo>
                    <a:pt x="12" y="43"/>
                  </a:lnTo>
                  <a:lnTo>
                    <a:pt x="0" y="43"/>
                  </a:lnTo>
                  <a:lnTo>
                    <a:pt x="14" y="21"/>
                  </a:lnTo>
                  <a:lnTo>
                    <a:pt x="0" y="0"/>
                  </a:lnTo>
                  <a:lnTo>
                    <a:pt x="13" y="0"/>
                  </a:lnTo>
                  <a:lnTo>
                    <a:pt x="21" y="13"/>
                  </a:lnTo>
                  <a:lnTo>
                    <a:pt x="28" y="0"/>
                  </a:lnTo>
                  <a:lnTo>
                    <a:pt x="41" y="0"/>
                  </a:lnTo>
                  <a:lnTo>
                    <a:pt x="28" y="22"/>
                  </a:lnTo>
                  <a:lnTo>
                    <a:pt x="42" y="43"/>
                  </a:lnTo>
                  <a:close/>
                </a:path>
              </a:pathLst>
            </a:custGeom>
            <a:solidFill>
              <a:srgbClr val="0087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5" name="Freeform 37"/>
            <p:cNvSpPr>
              <a:spLocks/>
            </p:cNvSpPr>
            <p:nvPr/>
          </p:nvSpPr>
          <p:spPr bwMode="auto">
            <a:xfrm>
              <a:off x="1606550" y="3924300"/>
              <a:ext cx="44450" cy="68263"/>
            </a:xfrm>
            <a:custGeom>
              <a:avLst/>
              <a:gdLst>
                <a:gd name="T0" fmla="*/ 0 w 28"/>
                <a:gd name="T1" fmla="*/ 43 h 43"/>
                <a:gd name="T2" fmla="*/ 0 w 28"/>
                <a:gd name="T3" fmla="*/ 0 h 43"/>
                <a:gd name="T4" fmla="*/ 11 w 28"/>
                <a:gd name="T5" fmla="*/ 0 h 43"/>
                <a:gd name="T6" fmla="*/ 11 w 28"/>
                <a:gd name="T7" fmla="*/ 33 h 43"/>
                <a:gd name="T8" fmla="*/ 28 w 28"/>
                <a:gd name="T9" fmla="*/ 33 h 43"/>
                <a:gd name="T10" fmla="*/ 28 w 28"/>
                <a:gd name="T11" fmla="*/ 43 h 43"/>
                <a:gd name="T12" fmla="*/ 0 w 28"/>
                <a:gd name="T13" fmla="*/ 43 h 43"/>
              </a:gdLst>
              <a:ahLst/>
              <a:cxnLst>
                <a:cxn ang="0">
                  <a:pos x="T0" y="T1"/>
                </a:cxn>
                <a:cxn ang="0">
                  <a:pos x="T2" y="T3"/>
                </a:cxn>
                <a:cxn ang="0">
                  <a:pos x="T4" y="T5"/>
                </a:cxn>
                <a:cxn ang="0">
                  <a:pos x="T6" y="T7"/>
                </a:cxn>
                <a:cxn ang="0">
                  <a:pos x="T8" y="T9"/>
                </a:cxn>
                <a:cxn ang="0">
                  <a:pos x="T10" y="T11"/>
                </a:cxn>
                <a:cxn ang="0">
                  <a:pos x="T12" y="T13"/>
                </a:cxn>
              </a:cxnLst>
              <a:rect l="0" t="0" r="r" b="b"/>
              <a:pathLst>
                <a:path w="28" h="43">
                  <a:moveTo>
                    <a:pt x="0" y="43"/>
                  </a:moveTo>
                  <a:lnTo>
                    <a:pt x="0" y="0"/>
                  </a:lnTo>
                  <a:lnTo>
                    <a:pt x="11" y="0"/>
                  </a:lnTo>
                  <a:lnTo>
                    <a:pt x="11" y="33"/>
                  </a:lnTo>
                  <a:lnTo>
                    <a:pt x="28" y="33"/>
                  </a:lnTo>
                  <a:lnTo>
                    <a:pt x="28" y="43"/>
                  </a:lnTo>
                  <a:lnTo>
                    <a:pt x="0" y="43"/>
                  </a:lnTo>
                  <a:close/>
                </a:path>
              </a:pathLst>
            </a:custGeom>
            <a:solidFill>
              <a:srgbClr val="0087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6" name="Freeform 38"/>
            <p:cNvSpPr>
              <a:spLocks/>
            </p:cNvSpPr>
            <p:nvPr/>
          </p:nvSpPr>
          <p:spPr bwMode="auto">
            <a:xfrm>
              <a:off x="1657350" y="3924300"/>
              <a:ext cx="46038" cy="68263"/>
            </a:xfrm>
            <a:custGeom>
              <a:avLst/>
              <a:gdLst>
                <a:gd name="T0" fmla="*/ 49 w 49"/>
                <a:gd name="T1" fmla="*/ 50 h 73"/>
                <a:gd name="T2" fmla="*/ 46 w 49"/>
                <a:gd name="T3" fmla="*/ 62 h 73"/>
                <a:gd name="T4" fmla="*/ 36 w 49"/>
                <a:gd name="T5" fmla="*/ 70 h 73"/>
                <a:gd name="T6" fmla="*/ 21 w 49"/>
                <a:gd name="T7" fmla="*/ 73 h 73"/>
                <a:gd name="T8" fmla="*/ 10 w 49"/>
                <a:gd name="T9" fmla="*/ 72 h 73"/>
                <a:gd name="T10" fmla="*/ 0 w 49"/>
                <a:gd name="T11" fmla="*/ 68 h 73"/>
                <a:gd name="T12" fmla="*/ 0 w 49"/>
                <a:gd name="T13" fmla="*/ 51 h 73"/>
                <a:gd name="T14" fmla="*/ 11 w 49"/>
                <a:gd name="T15" fmla="*/ 56 h 73"/>
                <a:gd name="T16" fmla="*/ 22 w 49"/>
                <a:gd name="T17" fmla="*/ 57 h 73"/>
                <a:gd name="T18" fmla="*/ 28 w 49"/>
                <a:gd name="T19" fmla="*/ 56 h 73"/>
                <a:gd name="T20" fmla="*/ 30 w 49"/>
                <a:gd name="T21" fmla="*/ 52 h 73"/>
                <a:gd name="T22" fmla="*/ 29 w 49"/>
                <a:gd name="T23" fmla="*/ 50 h 73"/>
                <a:gd name="T24" fmla="*/ 27 w 49"/>
                <a:gd name="T25" fmla="*/ 47 h 73"/>
                <a:gd name="T26" fmla="*/ 17 w 49"/>
                <a:gd name="T27" fmla="*/ 43 h 73"/>
                <a:gd name="T28" fmla="*/ 7 w 49"/>
                <a:gd name="T29" fmla="*/ 37 h 73"/>
                <a:gd name="T30" fmla="*/ 2 w 49"/>
                <a:gd name="T31" fmla="*/ 30 h 73"/>
                <a:gd name="T32" fmla="*/ 0 w 49"/>
                <a:gd name="T33" fmla="*/ 21 h 73"/>
                <a:gd name="T34" fmla="*/ 7 w 49"/>
                <a:gd name="T35" fmla="*/ 6 h 73"/>
                <a:gd name="T36" fmla="*/ 27 w 49"/>
                <a:gd name="T37" fmla="*/ 0 h 73"/>
                <a:gd name="T38" fmla="*/ 49 w 49"/>
                <a:gd name="T39" fmla="*/ 5 h 73"/>
                <a:gd name="T40" fmla="*/ 43 w 49"/>
                <a:gd name="T41" fmla="*/ 20 h 73"/>
                <a:gd name="T42" fmla="*/ 26 w 49"/>
                <a:gd name="T43" fmla="*/ 15 h 73"/>
                <a:gd name="T44" fmla="*/ 21 w 49"/>
                <a:gd name="T45" fmla="*/ 17 h 73"/>
                <a:gd name="T46" fmla="*/ 19 w 49"/>
                <a:gd name="T47" fmla="*/ 20 h 73"/>
                <a:gd name="T48" fmla="*/ 21 w 49"/>
                <a:gd name="T49" fmla="*/ 24 h 73"/>
                <a:gd name="T50" fmla="*/ 33 w 49"/>
                <a:gd name="T51" fmla="*/ 30 h 73"/>
                <a:gd name="T52" fmla="*/ 46 w 49"/>
                <a:gd name="T53" fmla="*/ 39 h 73"/>
                <a:gd name="T54" fmla="*/ 49 w 49"/>
                <a:gd name="T55" fmla="*/ 50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49" h="73">
                  <a:moveTo>
                    <a:pt x="49" y="50"/>
                  </a:moveTo>
                  <a:cubicBezTo>
                    <a:pt x="49" y="55"/>
                    <a:pt x="48" y="59"/>
                    <a:pt x="46" y="62"/>
                  </a:cubicBezTo>
                  <a:cubicBezTo>
                    <a:pt x="44" y="66"/>
                    <a:pt x="40" y="68"/>
                    <a:pt x="36" y="70"/>
                  </a:cubicBezTo>
                  <a:cubicBezTo>
                    <a:pt x="32" y="72"/>
                    <a:pt x="27" y="73"/>
                    <a:pt x="21" y="73"/>
                  </a:cubicBezTo>
                  <a:cubicBezTo>
                    <a:pt x="17" y="73"/>
                    <a:pt x="13" y="73"/>
                    <a:pt x="10" y="72"/>
                  </a:cubicBezTo>
                  <a:cubicBezTo>
                    <a:pt x="6" y="71"/>
                    <a:pt x="3" y="70"/>
                    <a:pt x="0" y="68"/>
                  </a:cubicBezTo>
                  <a:cubicBezTo>
                    <a:pt x="0" y="51"/>
                    <a:pt x="0" y="51"/>
                    <a:pt x="0" y="51"/>
                  </a:cubicBezTo>
                  <a:cubicBezTo>
                    <a:pt x="3" y="53"/>
                    <a:pt x="7" y="55"/>
                    <a:pt x="11" y="56"/>
                  </a:cubicBezTo>
                  <a:cubicBezTo>
                    <a:pt x="15" y="57"/>
                    <a:pt x="19" y="57"/>
                    <a:pt x="22" y="57"/>
                  </a:cubicBezTo>
                  <a:cubicBezTo>
                    <a:pt x="25" y="57"/>
                    <a:pt x="27" y="57"/>
                    <a:pt x="28" y="56"/>
                  </a:cubicBezTo>
                  <a:cubicBezTo>
                    <a:pt x="29" y="55"/>
                    <a:pt x="30" y="54"/>
                    <a:pt x="30" y="52"/>
                  </a:cubicBezTo>
                  <a:cubicBezTo>
                    <a:pt x="30" y="51"/>
                    <a:pt x="30" y="50"/>
                    <a:pt x="29" y="50"/>
                  </a:cubicBezTo>
                  <a:cubicBezTo>
                    <a:pt x="29" y="49"/>
                    <a:pt x="28" y="48"/>
                    <a:pt x="27" y="47"/>
                  </a:cubicBezTo>
                  <a:cubicBezTo>
                    <a:pt x="26" y="47"/>
                    <a:pt x="22" y="45"/>
                    <a:pt x="17" y="43"/>
                  </a:cubicBezTo>
                  <a:cubicBezTo>
                    <a:pt x="13" y="41"/>
                    <a:pt x="9" y="39"/>
                    <a:pt x="7" y="37"/>
                  </a:cubicBezTo>
                  <a:cubicBezTo>
                    <a:pt x="5" y="35"/>
                    <a:pt x="3" y="32"/>
                    <a:pt x="2" y="30"/>
                  </a:cubicBezTo>
                  <a:cubicBezTo>
                    <a:pt x="1" y="27"/>
                    <a:pt x="0" y="24"/>
                    <a:pt x="0" y="21"/>
                  </a:cubicBezTo>
                  <a:cubicBezTo>
                    <a:pt x="0" y="14"/>
                    <a:pt x="2" y="9"/>
                    <a:pt x="7" y="6"/>
                  </a:cubicBezTo>
                  <a:cubicBezTo>
                    <a:pt x="12" y="2"/>
                    <a:pt x="18" y="0"/>
                    <a:pt x="27" y="0"/>
                  </a:cubicBezTo>
                  <a:cubicBezTo>
                    <a:pt x="34" y="0"/>
                    <a:pt x="42" y="2"/>
                    <a:pt x="49" y="5"/>
                  </a:cubicBezTo>
                  <a:cubicBezTo>
                    <a:pt x="43" y="20"/>
                    <a:pt x="43" y="20"/>
                    <a:pt x="43" y="20"/>
                  </a:cubicBezTo>
                  <a:cubicBezTo>
                    <a:pt x="37" y="17"/>
                    <a:pt x="31" y="15"/>
                    <a:pt x="26" y="15"/>
                  </a:cubicBezTo>
                  <a:cubicBezTo>
                    <a:pt x="24" y="15"/>
                    <a:pt x="22" y="16"/>
                    <a:pt x="21" y="17"/>
                  </a:cubicBezTo>
                  <a:cubicBezTo>
                    <a:pt x="20" y="18"/>
                    <a:pt x="19" y="19"/>
                    <a:pt x="19" y="20"/>
                  </a:cubicBezTo>
                  <a:cubicBezTo>
                    <a:pt x="19" y="21"/>
                    <a:pt x="20" y="23"/>
                    <a:pt x="21" y="24"/>
                  </a:cubicBezTo>
                  <a:cubicBezTo>
                    <a:pt x="23" y="25"/>
                    <a:pt x="27" y="27"/>
                    <a:pt x="33" y="30"/>
                  </a:cubicBezTo>
                  <a:cubicBezTo>
                    <a:pt x="39" y="32"/>
                    <a:pt x="43" y="35"/>
                    <a:pt x="46" y="39"/>
                  </a:cubicBezTo>
                  <a:cubicBezTo>
                    <a:pt x="48" y="42"/>
                    <a:pt x="49" y="46"/>
                    <a:pt x="49" y="50"/>
                  </a:cubicBezTo>
                  <a:close/>
                </a:path>
              </a:pathLst>
            </a:custGeom>
            <a:solidFill>
              <a:srgbClr val="0087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grpSp>
      <p:grpSp>
        <p:nvGrpSpPr>
          <p:cNvPr id="17" name="グループ化 16"/>
          <p:cNvGrpSpPr/>
          <p:nvPr/>
        </p:nvGrpSpPr>
        <p:grpSpPr>
          <a:xfrm>
            <a:off x="8187760" y="3718741"/>
            <a:ext cx="371017" cy="460683"/>
            <a:chOff x="1476375" y="3768725"/>
            <a:chExt cx="287338" cy="379413"/>
          </a:xfrm>
        </p:grpSpPr>
        <p:sp>
          <p:nvSpPr>
            <p:cNvPr id="18" name="Freeform 34"/>
            <p:cNvSpPr>
              <a:spLocks noEditPoints="1"/>
            </p:cNvSpPr>
            <p:nvPr/>
          </p:nvSpPr>
          <p:spPr bwMode="auto">
            <a:xfrm>
              <a:off x="1476375" y="3768725"/>
              <a:ext cx="287338" cy="379413"/>
            </a:xfrm>
            <a:custGeom>
              <a:avLst/>
              <a:gdLst>
                <a:gd name="T0" fmla="*/ 136 w 181"/>
                <a:gd name="T1" fmla="*/ 46 h 239"/>
                <a:gd name="T2" fmla="*/ 181 w 181"/>
                <a:gd name="T3" fmla="*/ 46 h 239"/>
                <a:gd name="T4" fmla="*/ 181 w 181"/>
                <a:gd name="T5" fmla="*/ 239 h 239"/>
                <a:gd name="T6" fmla="*/ 0 w 181"/>
                <a:gd name="T7" fmla="*/ 239 h 239"/>
                <a:gd name="T8" fmla="*/ 0 w 181"/>
                <a:gd name="T9" fmla="*/ 0 h 239"/>
                <a:gd name="T10" fmla="*/ 136 w 181"/>
                <a:gd name="T11" fmla="*/ 0 h 239"/>
                <a:gd name="T12" fmla="*/ 136 w 181"/>
                <a:gd name="T13" fmla="*/ 46 h 239"/>
                <a:gd name="T14" fmla="*/ 140 w 181"/>
                <a:gd name="T15" fmla="*/ 0 h 239"/>
                <a:gd name="T16" fmla="*/ 140 w 181"/>
                <a:gd name="T17" fmla="*/ 41 h 239"/>
                <a:gd name="T18" fmla="*/ 181 w 181"/>
                <a:gd name="T19" fmla="*/ 41 h 239"/>
                <a:gd name="T20" fmla="*/ 140 w 181"/>
                <a:gd name="T21" fmla="*/ 0 h 2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81" h="239">
                  <a:moveTo>
                    <a:pt x="136" y="46"/>
                  </a:moveTo>
                  <a:lnTo>
                    <a:pt x="181" y="46"/>
                  </a:lnTo>
                  <a:lnTo>
                    <a:pt x="181" y="239"/>
                  </a:lnTo>
                  <a:lnTo>
                    <a:pt x="0" y="239"/>
                  </a:lnTo>
                  <a:lnTo>
                    <a:pt x="0" y="0"/>
                  </a:lnTo>
                  <a:lnTo>
                    <a:pt x="136" y="0"/>
                  </a:lnTo>
                  <a:lnTo>
                    <a:pt x="136" y="46"/>
                  </a:lnTo>
                  <a:close/>
                  <a:moveTo>
                    <a:pt x="140" y="0"/>
                  </a:moveTo>
                  <a:lnTo>
                    <a:pt x="140" y="41"/>
                  </a:lnTo>
                  <a:lnTo>
                    <a:pt x="181" y="41"/>
                  </a:lnTo>
                  <a:lnTo>
                    <a:pt x="140" y="0"/>
                  </a:lnTo>
                  <a:close/>
                </a:path>
              </a:pathLst>
            </a:custGeom>
            <a:solidFill>
              <a:srgbClr val="0087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9" name="Freeform 35"/>
            <p:cNvSpPr>
              <a:spLocks/>
            </p:cNvSpPr>
            <p:nvPr/>
          </p:nvSpPr>
          <p:spPr bwMode="auto">
            <a:xfrm>
              <a:off x="1506538" y="3905250"/>
              <a:ext cx="227013" cy="106363"/>
            </a:xfrm>
            <a:custGeom>
              <a:avLst/>
              <a:gdLst>
                <a:gd name="T0" fmla="*/ 227 w 238"/>
                <a:gd name="T1" fmla="*/ 113 h 113"/>
                <a:gd name="T2" fmla="*/ 11 w 238"/>
                <a:gd name="T3" fmla="*/ 113 h 113"/>
                <a:gd name="T4" fmla="*/ 0 w 238"/>
                <a:gd name="T5" fmla="*/ 102 h 113"/>
                <a:gd name="T6" fmla="*/ 0 w 238"/>
                <a:gd name="T7" fmla="*/ 11 h 113"/>
                <a:gd name="T8" fmla="*/ 11 w 238"/>
                <a:gd name="T9" fmla="*/ 0 h 113"/>
                <a:gd name="T10" fmla="*/ 227 w 238"/>
                <a:gd name="T11" fmla="*/ 0 h 113"/>
                <a:gd name="T12" fmla="*/ 238 w 238"/>
                <a:gd name="T13" fmla="*/ 11 h 113"/>
                <a:gd name="T14" fmla="*/ 238 w 238"/>
                <a:gd name="T15" fmla="*/ 102 h 113"/>
                <a:gd name="T16" fmla="*/ 227 w 238"/>
                <a:gd name="T17" fmla="*/ 113 h 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8" h="113">
                  <a:moveTo>
                    <a:pt x="227" y="113"/>
                  </a:moveTo>
                  <a:cubicBezTo>
                    <a:pt x="11" y="113"/>
                    <a:pt x="11" y="113"/>
                    <a:pt x="11" y="113"/>
                  </a:cubicBezTo>
                  <a:cubicBezTo>
                    <a:pt x="5" y="113"/>
                    <a:pt x="0" y="108"/>
                    <a:pt x="0" y="102"/>
                  </a:cubicBezTo>
                  <a:cubicBezTo>
                    <a:pt x="0" y="11"/>
                    <a:pt x="0" y="11"/>
                    <a:pt x="0" y="11"/>
                  </a:cubicBezTo>
                  <a:cubicBezTo>
                    <a:pt x="0" y="5"/>
                    <a:pt x="5" y="0"/>
                    <a:pt x="11" y="0"/>
                  </a:cubicBezTo>
                  <a:cubicBezTo>
                    <a:pt x="227" y="0"/>
                    <a:pt x="227" y="0"/>
                    <a:pt x="227" y="0"/>
                  </a:cubicBezTo>
                  <a:cubicBezTo>
                    <a:pt x="233" y="0"/>
                    <a:pt x="238" y="5"/>
                    <a:pt x="238" y="11"/>
                  </a:cubicBezTo>
                  <a:cubicBezTo>
                    <a:pt x="238" y="102"/>
                    <a:pt x="238" y="102"/>
                    <a:pt x="238" y="102"/>
                  </a:cubicBezTo>
                  <a:cubicBezTo>
                    <a:pt x="238" y="108"/>
                    <a:pt x="233" y="113"/>
                    <a:pt x="227" y="113"/>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0" name="Freeform 36"/>
            <p:cNvSpPr>
              <a:spLocks/>
            </p:cNvSpPr>
            <p:nvPr/>
          </p:nvSpPr>
          <p:spPr bwMode="auto">
            <a:xfrm>
              <a:off x="1533525" y="3924300"/>
              <a:ext cx="66675" cy="68263"/>
            </a:xfrm>
            <a:custGeom>
              <a:avLst/>
              <a:gdLst>
                <a:gd name="T0" fmla="*/ 42 w 42"/>
                <a:gd name="T1" fmla="*/ 43 h 43"/>
                <a:gd name="T2" fmla="*/ 29 w 42"/>
                <a:gd name="T3" fmla="*/ 43 h 43"/>
                <a:gd name="T4" fmla="*/ 21 w 42"/>
                <a:gd name="T5" fmla="*/ 30 h 43"/>
                <a:gd name="T6" fmla="*/ 12 w 42"/>
                <a:gd name="T7" fmla="*/ 43 h 43"/>
                <a:gd name="T8" fmla="*/ 0 w 42"/>
                <a:gd name="T9" fmla="*/ 43 h 43"/>
                <a:gd name="T10" fmla="*/ 14 w 42"/>
                <a:gd name="T11" fmla="*/ 21 h 43"/>
                <a:gd name="T12" fmla="*/ 0 w 42"/>
                <a:gd name="T13" fmla="*/ 0 h 43"/>
                <a:gd name="T14" fmla="*/ 13 w 42"/>
                <a:gd name="T15" fmla="*/ 0 h 43"/>
                <a:gd name="T16" fmla="*/ 21 w 42"/>
                <a:gd name="T17" fmla="*/ 13 h 43"/>
                <a:gd name="T18" fmla="*/ 28 w 42"/>
                <a:gd name="T19" fmla="*/ 0 h 43"/>
                <a:gd name="T20" fmla="*/ 41 w 42"/>
                <a:gd name="T21" fmla="*/ 0 h 43"/>
                <a:gd name="T22" fmla="*/ 28 w 42"/>
                <a:gd name="T23" fmla="*/ 22 h 43"/>
                <a:gd name="T24" fmla="*/ 42 w 42"/>
                <a:gd name="T25" fmla="*/ 43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2" h="43">
                  <a:moveTo>
                    <a:pt x="42" y="43"/>
                  </a:moveTo>
                  <a:lnTo>
                    <a:pt x="29" y="43"/>
                  </a:lnTo>
                  <a:lnTo>
                    <a:pt x="21" y="30"/>
                  </a:lnTo>
                  <a:lnTo>
                    <a:pt x="12" y="43"/>
                  </a:lnTo>
                  <a:lnTo>
                    <a:pt x="0" y="43"/>
                  </a:lnTo>
                  <a:lnTo>
                    <a:pt x="14" y="21"/>
                  </a:lnTo>
                  <a:lnTo>
                    <a:pt x="0" y="0"/>
                  </a:lnTo>
                  <a:lnTo>
                    <a:pt x="13" y="0"/>
                  </a:lnTo>
                  <a:lnTo>
                    <a:pt x="21" y="13"/>
                  </a:lnTo>
                  <a:lnTo>
                    <a:pt x="28" y="0"/>
                  </a:lnTo>
                  <a:lnTo>
                    <a:pt x="41" y="0"/>
                  </a:lnTo>
                  <a:lnTo>
                    <a:pt x="28" y="22"/>
                  </a:lnTo>
                  <a:lnTo>
                    <a:pt x="42" y="43"/>
                  </a:lnTo>
                  <a:close/>
                </a:path>
              </a:pathLst>
            </a:custGeom>
            <a:solidFill>
              <a:srgbClr val="0087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1" name="Freeform 37"/>
            <p:cNvSpPr>
              <a:spLocks/>
            </p:cNvSpPr>
            <p:nvPr/>
          </p:nvSpPr>
          <p:spPr bwMode="auto">
            <a:xfrm>
              <a:off x="1606550" y="3924300"/>
              <a:ext cx="44450" cy="68263"/>
            </a:xfrm>
            <a:custGeom>
              <a:avLst/>
              <a:gdLst>
                <a:gd name="T0" fmla="*/ 0 w 28"/>
                <a:gd name="T1" fmla="*/ 43 h 43"/>
                <a:gd name="T2" fmla="*/ 0 w 28"/>
                <a:gd name="T3" fmla="*/ 0 h 43"/>
                <a:gd name="T4" fmla="*/ 11 w 28"/>
                <a:gd name="T5" fmla="*/ 0 h 43"/>
                <a:gd name="T6" fmla="*/ 11 w 28"/>
                <a:gd name="T7" fmla="*/ 33 h 43"/>
                <a:gd name="T8" fmla="*/ 28 w 28"/>
                <a:gd name="T9" fmla="*/ 33 h 43"/>
                <a:gd name="T10" fmla="*/ 28 w 28"/>
                <a:gd name="T11" fmla="*/ 43 h 43"/>
                <a:gd name="T12" fmla="*/ 0 w 28"/>
                <a:gd name="T13" fmla="*/ 43 h 43"/>
              </a:gdLst>
              <a:ahLst/>
              <a:cxnLst>
                <a:cxn ang="0">
                  <a:pos x="T0" y="T1"/>
                </a:cxn>
                <a:cxn ang="0">
                  <a:pos x="T2" y="T3"/>
                </a:cxn>
                <a:cxn ang="0">
                  <a:pos x="T4" y="T5"/>
                </a:cxn>
                <a:cxn ang="0">
                  <a:pos x="T6" y="T7"/>
                </a:cxn>
                <a:cxn ang="0">
                  <a:pos x="T8" y="T9"/>
                </a:cxn>
                <a:cxn ang="0">
                  <a:pos x="T10" y="T11"/>
                </a:cxn>
                <a:cxn ang="0">
                  <a:pos x="T12" y="T13"/>
                </a:cxn>
              </a:cxnLst>
              <a:rect l="0" t="0" r="r" b="b"/>
              <a:pathLst>
                <a:path w="28" h="43">
                  <a:moveTo>
                    <a:pt x="0" y="43"/>
                  </a:moveTo>
                  <a:lnTo>
                    <a:pt x="0" y="0"/>
                  </a:lnTo>
                  <a:lnTo>
                    <a:pt x="11" y="0"/>
                  </a:lnTo>
                  <a:lnTo>
                    <a:pt x="11" y="33"/>
                  </a:lnTo>
                  <a:lnTo>
                    <a:pt x="28" y="33"/>
                  </a:lnTo>
                  <a:lnTo>
                    <a:pt x="28" y="43"/>
                  </a:lnTo>
                  <a:lnTo>
                    <a:pt x="0" y="43"/>
                  </a:lnTo>
                  <a:close/>
                </a:path>
              </a:pathLst>
            </a:custGeom>
            <a:solidFill>
              <a:srgbClr val="0087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2" name="Freeform 38"/>
            <p:cNvSpPr>
              <a:spLocks/>
            </p:cNvSpPr>
            <p:nvPr/>
          </p:nvSpPr>
          <p:spPr bwMode="auto">
            <a:xfrm>
              <a:off x="1657350" y="3924300"/>
              <a:ext cx="46038" cy="68263"/>
            </a:xfrm>
            <a:custGeom>
              <a:avLst/>
              <a:gdLst>
                <a:gd name="T0" fmla="*/ 49 w 49"/>
                <a:gd name="T1" fmla="*/ 50 h 73"/>
                <a:gd name="T2" fmla="*/ 46 w 49"/>
                <a:gd name="T3" fmla="*/ 62 h 73"/>
                <a:gd name="T4" fmla="*/ 36 w 49"/>
                <a:gd name="T5" fmla="*/ 70 h 73"/>
                <a:gd name="T6" fmla="*/ 21 w 49"/>
                <a:gd name="T7" fmla="*/ 73 h 73"/>
                <a:gd name="T8" fmla="*/ 10 w 49"/>
                <a:gd name="T9" fmla="*/ 72 h 73"/>
                <a:gd name="T10" fmla="*/ 0 w 49"/>
                <a:gd name="T11" fmla="*/ 68 h 73"/>
                <a:gd name="T12" fmla="*/ 0 w 49"/>
                <a:gd name="T13" fmla="*/ 51 h 73"/>
                <a:gd name="T14" fmla="*/ 11 w 49"/>
                <a:gd name="T15" fmla="*/ 56 h 73"/>
                <a:gd name="T16" fmla="*/ 22 w 49"/>
                <a:gd name="T17" fmla="*/ 57 h 73"/>
                <a:gd name="T18" fmla="*/ 28 w 49"/>
                <a:gd name="T19" fmla="*/ 56 h 73"/>
                <a:gd name="T20" fmla="*/ 30 w 49"/>
                <a:gd name="T21" fmla="*/ 52 h 73"/>
                <a:gd name="T22" fmla="*/ 29 w 49"/>
                <a:gd name="T23" fmla="*/ 50 h 73"/>
                <a:gd name="T24" fmla="*/ 27 w 49"/>
                <a:gd name="T25" fmla="*/ 47 h 73"/>
                <a:gd name="T26" fmla="*/ 17 w 49"/>
                <a:gd name="T27" fmla="*/ 43 h 73"/>
                <a:gd name="T28" fmla="*/ 7 w 49"/>
                <a:gd name="T29" fmla="*/ 37 h 73"/>
                <a:gd name="T30" fmla="*/ 2 w 49"/>
                <a:gd name="T31" fmla="*/ 30 h 73"/>
                <a:gd name="T32" fmla="*/ 0 w 49"/>
                <a:gd name="T33" fmla="*/ 21 h 73"/>
                <a:gd name="T34" fmla="*/ 7 w 49"/>
                <a:gd name="T35" fmla="*/ 6 h 73"/>
                <a:gd name="T36" fmla="*/ 27 w 49"/>
                <a:gd name="T37" fmla="*/ 0 h 73"/>
                <a:gd name="T38" fmla="*/ 49 w 49"/>
                <a:gd name="T39" fmla="*/ 5 h 73"/>
                <a:gd name="T40" fmla="*/ 43 w 49"/>
                <a:gd name="T41" fmla="*/ 20 h 73"/>
                <a:gd name="T42" fmla="*/ 26 w 49"/>
                <a:gd name="T43" fmla="*/ 15 h 73"/>
                <a:gd name="T44" fmla="*/ 21 w 49"/>
                <a:gd name="T45" fmla="*/ 17 h 73"/>
                <a:gd name="T46" fmla="*/ 19 w 49"/>
                <a:gd name="T47" fmla="*/ 20 h 73"/>
                <a:gd name="T48" fmla="*/ 21 w 49"/>
                <a:gd name="T49" fmla="*/ 24 h 73"/>
                <a:gd name="T50" fmla="*/ 33 w 49"/>
                <a:gd name="T51" fmla="*/ 30 h 73"/>
                <a:gd name="T52" fmla="*/ 46 w 49"/>
                <a:gd name="T53" fmla="*/ 39 h 73"/>
                <a:gd name="T54" fmla="*/ 49 w 49"/>
                <a:gd name="T55" fmla="*/ 50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49" h="73">
                  <a:moveTo>
                    <a:pt x="49" y="50"/>
                  </a:moveTo>
                  <a:cubicBezTo>
                    <a:pt x="49" y="55"/>
                    <a:pt x="48" y="59"/>
                    <a:pt x="46" y="62"/>
                  </a:cubicBezTo>
                  <a:cubicBezTo>
                    <a:pt x="44" y="66"/>
                    <a:pt x="40" y="68"/>
                    <a:pt x="36" y="70"/>
                  </a:cubicBezTo>
                  <a:cubicBezTo>
                    <a:pt x="32" y="72"/>
                    <a:pt x="27" y="73"/>
                    <a:pt x="21" y="73"/>
                  </a:cubicBezTo>
                  <a:cubicBezTo>
                    <a:pt x="17" y="73"/>
                    <a:pt x="13" y="73"/>
                    <a:pt x="10" y="72"/>
                  </a:cubicBezTo>
                  <a:cubicBezTo>
                    <a:pt x="6" y="71"/>
                    <a:pt x="3" y="70"/>
                    <a:pt x="0" y="68"/>
                  </a:cubicBezTo>
                  <a:cubicBezTo>
                    <a:pt x="0" y="51"/>
                    <a:pt x="0" y="51"/>
                    <a:pt x="0" y="51"/>
                  </a:cubicBezTo>
                  <a:cubicBezTo>
                    <a:pt x="3" y="53"/>
                    <a:pt x="7" y="55"/>
                    <a:pt x="11" y="56"/>
                  </a:cubicBezTo>
                  <a:cubicBezTo>
                    <a:pt x="15" y="57"/>
                    <a:pt x="19" y="57"/>
                    <a:pt x="22" y="57"/>
                  </a:cubicBezTo>
                  <a:cubicBezTo>
                    <a:pt x="25" y="57"/>
                    <a:pt x="27" y="57"/>
                    <a:pt x="28" y="56"/>
                  </a:cubicBezTo>
                  <a:cubicBezTo>
                    <a:pt x="29" y="55"/>
                    <a:pt x="30" y="54"/>
                    <a:pt x="30" y="52"/>
                  </a:cubicBezTo>
                  <a:cubicBezTo>
                    <a:pt x="30" y="51"/>
                    <a:pt x="30" y="50"/>
                    <a:pt x="29" y="50"/>
                  </a:cubicBezTo>
                  <a:cubicBezTo>
                    <a:pt x="29" y="49"/>
                    <a:pt x="28" y="48"/>
                    <a:pt x="27" y="47"/>
                  </a:cubicBezTo>
                  <a:cubicBezTo>
                    <a:pt x="26" y="47"/>
                    <a:pt x="22" y="45"/>
                    <a:pt x="17" y="43"/>
                  </a:cubicBezTo>
                  <a:cubicBezTo>
                    <a:pt x="13" y="41"/>
                    <a:pt x="9" y="39"/>
                    <a:pt x="7" y="37"/>
                  </a:cubicBezTo>
                  <a:cubicBezTo>
                    <a:pt x="5" y="35"/>
                    <a:pt x="3" y="32"/>
                    <a:pt x="2" y="30"/>
                  </a:cubicBezTo>
                  <a:cubicBezTo>
                    <a:pt x="1" y="27"/>
                    <a:pt x="0" y="24"/>
                    <a:pt x="0" y="21"/>
                  </a:cubicBezTo>
                  <a:cubicBezTo>
                    <a:pt x="0" y="14"/>
                    <a:pt x="2" y="9"/>
                    <a:pt x="7" y="6"/>
                  </a:cubicBezTo>
                  <a:cubicBezTo>
                    <a:pt x="12" y="2"/>
                    <a:pt x="18" y="0"/>
                    <a:pt x="27" y="0"/>
                  </a:cubicBezTo>
                  <a:cubicBezTo>
                    <a:pt x="34" y="0"/>
                    <a:pt x="42" y="2"/>
                    <a:pt x="49" y="5"/>
                  </a:cubicBezTo>
                  <a:cubicBezTo>
                    <a:pt x="43" y="20"/>
                    <a:pt x="43" y="20"/>
                    <a:pt x="43" y="20"/>
                  </a:cubicBezTo>
                  <a:cubicBezTo>
                    <a:pt x="37" y="17"/>
                    <a:pt x="31" y="15"/>
                    <a:pt x="26" y="15"/>
                  </a:cubicBezTo>
                  <a:cubicBezTo>
                    <a:pt x="24" y="15"/>
                    <a:pt x="22" y="16"/>
                    <a:pt x="21" y="17"/>
                  </a:cubicBezTo>
                  <a:cubicBezTo>
                    <a:pt x="20" y="18"/>
                    <a:pt x="19" y="19"/>
                    <a:pt x="19" y="20"/>
                  </a:cubicBezTo>
                  <a:cubicBezTo>
                    <a:pt x="19" y="21"/>
                    <a:pt x="20" y="23"/>
                    <a:pt x="21" y="24"/>
                  </a:cubicBezTo>
                  <a:cubicBezTo>
                    <a:pt x="23" y="25"/>
                    <a:pt x="27" y="27"/>
                    <a:pt x="33" y="30"/>
                  </a:cubicBezTo>
                  <a:cubicBezTo>
                    <a:pt x="39" y="32"/>
                    <a:pt x="43" y="35"/>
                    <a:pt x="46" y="39"/>
                  </a:cubicBezTo>
                  <a:cubicBezTo>
                    <a:pt x="48" y="42"/>
                    <a:pt x="49" y="46"/>
                    <a:pt x="49" y="50"/>
                  </a:cubicBezTo>
                  <a:close/>
                </a:path>
              </a:pathLst>
            </a:custGeom>
            <a:solidFill>
              <a:srgbClr val="0087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grpSp>
      <p:sp>
        <p:nvSpPr>
          <p:cNvPr id="23" name="object 25">
            <a:extLst>
              <a:ext uri="{FF2B5EF4-FFF2-40B4-BE49-F238E27FC236}">
                <a16:creationId xmlns:a16="http://schemas.microsoft.com/office/drawing/2014/main" id="{814DC110-2DDC-4E32-8034-B4D99DF17F36}"/>
              </a:ext>
            </a:extLst>
          </p:cNvPr>
          <p:cNvSpPr txBox="1"/>
          <p:nvPr/>
        </p:nvSpPr>
        <p:spPr>
          <a:xfrm>
            <a:off x="6499454" y="2835424"/>
            <a:ext cx="1172940" cy="228268"/>
          </a:xfrm>
          <a:prstGeom prst="rect">
            <a:avLst/>
          </a:prstGeom>
        </p:spPr>
        <p:txBody>
          <a:bodyPr vert="horz" wrap="square" lIns="0" tIns="12700" rIns="0" bIns="0" rtlCol="0">
            <a:spAutoFit/>
          </a:bodyPr>
          <a:lstStyle/>
          <a:p>
            <a:pPr marL="12700">
              <a:lnSpc>
                <a:spcPct val="100000"/>
              </a:lnSpc>
              <a:spcBef>
                <a:spcPts val="100"/>
              </a:spcBef>
            </a:pPr>
            <a:r>
              <a:rPr lang="ja-JP" altLang="en-US" sz="1400" spc="85" dirty="0">
                <a:latin typeface="メイリオ" panose="020B0604030504040204" pitchFamily="50" charset="-128"/>
                <a:ea typeface="メイリオ" panose="020B0604030504040204" pitchFamily="50" charset="-128"/>
                <a:cs typeface="Leelawadee UI"/>
              </a:rPr>
              <a:t>取込</a:t>
            </a:r>
            <a:endParaRPr lang="en-US" altLang="ja-JP" sz="1400" spc="85" dirty="0">
              <a:latin typeface="メイリオ" panose="020B0604030504040204" pitchFamily="50" charset="-128"/>
              <a:ea typeface="メイリオ" panose="020B0604030504040204" pitchFamily="50" charset="-128"/>
              <a:cs typeface="Leelawadee UI"/>
            </a:endParaRPr>
          </a:p>
        </p:txBody>
      </p:sp>
      <p:sp>
        <p:nvSpPr>
          <p:cNvPr id="24" name="object 25">
            <a:extLst>
              <a:ext uri="{FF2B5EF4-FFF2-40B4-BE49-F238E27FC236}">
                <a16:creationId xmlns:a16="http://schemas.microsoft.com/office/drawing/2014/main" id="{814DC110-2DDC-4E32-8034-B4D99DF17F36}"/>
              </a:ext>
            </a:extLst>
          </p:cNvPr>
          <p:cNvSpPr txBox="1"/>
          <p:nvPr/>
        </p:nvSpPr>
        <p:spPr>
          <a:xfrm>
            <a:off x="7094286" y="4035670"/>
            <a:ext cx="1172940" cy="228268"/>
          </a:xfrm>
          <a:prstGeom prst="rect">
            <a:avLst/>
          </a:prstGeom>
        </p:spPr>
        <p:txBody>
          <a:bodyPr vert="horz" wrap="square" lIns="0" tIns="12700" rIns="0" bIns="0" rtlCol="0">
            <a:spAutoFit/>
          </a:bodyPr>
          <a:lstStyle/>
          <a:p>
            <a:pPr marL="12700">
              <a:lnSpc>
                <a:spcPct val="100000"/>
              </a:lnSpc>
              <a:spcBef>
                <a:spcPts val="100"/>
              </a:spcBef>
            </a:pPr>
            <a:r>
              <a:rPr lang="ja-JP" altLang="en-US" sz="1400" spc="85" dirty="0">
                <a:latin typeface="メイリオ" panose="020B0604030504040204" pitchFamily="50" charset="-128"/>
                <a:ea typeface="メイリオ" panose="020B0604030504040204" pitchFamily="50" charset="-128"/>
                <a:cs typeface="Leelawadee UI"/>
              </a:rPr>
              <a:t>残業命令書</a:t>
            </a:r>
            <a:endParaRPr lang="en-US" altLang="ja-JP" sz="1400" spc="85" dirty="0">
              <a:latin typeface="メイリオ" panose="020B0604030504040204" pitchFamily="50" charset="-128"/>
              <a:ea typeface="メイリオ" panose="020B0604030504040204" pitchFamily="50" charset="-128"/>
              <a:cs typeface="Leelawadee UI"/>
            </a:endParaRPr>
          </a:p>
        </p:txBody>
      </p:sp>
      <p:sp>
        <p:nvSpPr>
          <p:cNvPr id="25" name="object 25">
            <a:extLst>
              <a:ext uri="{FF2B5EF4-FFF2-40B4-BE49-F238E27FC236}">
                <a16:creationId xmlns:a16="http://schemas.microsoft.com/office/drawing/2014/main" id="{814DC110-2DDC-4E32-8034-B4D99DF17F36}"/>
              </a:ext>
            </a:extLst>
          </p:cNvPr>
          <p:cNvSpPr txBox="1"/>
          <p:nvPr/>
        </p:nvSpPr>
        <p:spPr>
          <a:xfrm>
            <a:off x="7085995" y="3678553"/>
            <a:ext cx="1172940" cy="228268"/>
          </a:xfrm>
          <a:prstGeom prst="rect">
            <a:avLst/>
          </a:prstGeom>
        </p:spPr>
        <p:txBody>
          <a:bodyPr vert="horz" wrap="square" lIns="0" tIns="12700" rIns="0" bIns="0" rtlCol="0">
            <a:spAutoFit/>
          </a:bodyPr>
          <a:lstStyle/>
          <a:p>
            <a:pPr marL="12700">
              <a:lnSpc>
                <a:spcPct val="100000"/>
              </a:lnSpc>
              <a:spcBef>
                <a:spcPts val="100"/>
              </a:spcBef>
            </a:pPr>
            <a:r>
              <a:rPr lang="ja-JP" altLang="en-US" sz="1400" spc="85" dirty="0">
                <a:latin typeface="メイリオ" panose="020B0604030504040204" pitchFamily="50" charset="-128"/>
                <a:ea typeface="メイリオ" panose="020B0604030504040204" pitchFamily="50" charset="-128"/>
                <a:cs typeface="Leelawadee UI"/>
              </a:rPr>
              <a:t>勤務計画表</a:t>
            </a:r>
            <a:endParaRPr lang="en-US" altLang="ja-JP" sz="1400" spc="85" dirty="0">
              <a:latin typeface="メイリオ" panose="020B0604030504040204" pitchFamily="50" charset="-128"/>
              <a:ea typeface="メイリオ" panose="020B0604030504040204" pitchFamily="50" charset="-128"/>
              <a:cs typeface="Leelawadee UI"/>
            </a:endParaRPr>
          </a:p>
        </p:txBody>
      </p:sp>
      <p:sp>
        <p:nvSpPr>
          <p:cNvPr id="26" name="object 25">
            <a:extLst>
              <a:ext uri="{FF2B5EF4-FFF2-40B4-BE49-F238E27FC236}">
                <a16:creationId xmlns:a16="http://schemas.microsoft.com/office/drawing/2014/main" id="{814DC110-2DDC-4E32-8034-B4D99DF17F36}"/>
              </a:ext>
            </a:extLst>
          </p:cNvPr>
          <p:cNvSpPr txBox="1"/>
          <p:nvPr/>
        </p:nvSpPr>
        <p:spPr>
          <a:xfrm>
            <a:off x="7067155" y="2397109"/>
            <a:ext cx="1532940" cy="228268"/>
          </a:xfrm>
          <a:prstGeom prst="rect">
            <a:avLst/>
          </a:prstGeom>
        </p:spPr>
        <p:txBody>
          <a:bodyPr vert="horz" wrap="square" lIns="0" tIns="12700" rIns="0" bIns="0" rtlCol="0">
            <a:spAutoFit/>
          </a:bodyPr>
          <a:lstStyle/>
          <a:p>
            <a:pPr marL="12700">
              <a:lnSpc>
                <a:spcPct val="100000"/>
              </a:lnSpc>
              <a:spcBef>
                <a:spcPts val="100"/>
              </a:spcBef>
            </a:pPr>
            <a:r>
              <a:rPr lang="ja-JP" altLang="en-US" sz="1400" spc="85" dirty="0">
                <a:latin typeface="メイリオ" panose="020B0604030504040204" pitchFamily="50" charset="-128"/>
                <a:ea typeface="メイリオ" panose="020B0604030504040204" pitchFamily="50" charset="-128"/>
                <a:cs typeface="Leelawadee UI"/>
              </a:rPr>
              <a:t>勤務計画</a:t>
            </a:r>
            <a:r>
              <a:rPr lang="en-US" altLang="ja-JP" sz="1400" spc="85" dirty="0">
                <a:latin typeface="メイリオ" panose="020B0604030504040204" pitchFamily="50" charset="-128"/>
                <a:ea typeface="メイリオ" panose="020B0604030504040204" pitchFamily="50" charset="-128"/>
                <a:cs typeface="Leelawadee UI"/>
              </a:rPr>
              <a:t>/</a:t>
            </a:r>
            <a:r>
              <a:rPr lang="ja-JP" altLang="en-US" sz="1400" spc="85" dirty="0">
                <a:latin typeface="メイリオ" panose="020B0604030504040204" pitchFamily="50" charset="-128"/>
                <a:ea typeface="メイリオ" panose="020B0604030504040204" pitchFamily="50" charset="-128"/>
                <a:cs typeface="Leelawadee UI"/>
              </a:rPr>
              <a:t>シフト</a:t>
            </a:r>
            <a:endParaRPr lang="en-US" altLang="ja-JP" sz="1400" spc="85" dirty="0">
              <a:latin typeface="メイリオ" panose="020B0604030504040204" pitchFamily="50" charset="-128"/>
              <a:ea typeface="メイリオ" panose="020B0604030504040204" pitchFamily="50" charset="-128"/>
              <a:cs typeface="Leelawadee UI"/>
            </a:endParaRPr>
          </a:p>
        </p:txBody>
      </p:sp>
      <p:pic>
        <p:nvPicPr>
          <p:cNvPr id="27" name="図 26"/>
          <p:cNvPicPr>
            <a:picLocks noChangeAspect="1"/>
          </p:cNvPicPr>
          <p:nvPr/>
        </p:nvPicPr>
        <p:blipFill>
          <a:blip r:embed="rId2"/>
          <a:stretch>
            <a:fillRect/>
          </a:stretch>
        </p:blipFill>
        <p:spPr>
          <a:xfrm>
            <a:off x="467544" y="1968146"/>
            <a:ext cx="5717958" cy="2885451"/>
          </a:xfrm>
          <a:prstGeom prst="rect">
            <a:avLst/>
          </a:prstGeom>
          <a:ln>
            <a:solidFill>
              <a:schemeClr val="bg1">
                <a:lumMod val="65000"/>
              </a:schemeClr>
            </a:solidFill>
          </a:ln>
        </p:spPr>
      </p:pic>
      <p:sp>
        <p:nvSpPr>
          <p:cNvPr id="8" name="object 25">
            <a:extLst>
              <a:ext uri="{FF2B5EF4-FFF2-40B4-BE49-F238E27FC236}">
                <a16:creationId xmlns:a16="http://schemas.microsoft.com/office/drawing/2014/main" id="{814DC110-2DDC-4E32-8034-B4D99DF17F36}"/>
              </a:ext>
            </a:extLst>
          </p:cNvPr>
          <p:cNvSpPr txBox="1"/>
          <p:nvPr/>
        </p:nvSpPr>
        <p:spPr>
          <a:xfrm>
            <a:off x="467543" y="1968146"/>
            <a:ext cx="1692189" cy="182101"/>
          </a:xfrm>
          <a:prstGeom prst="rect">
            <a:avLst/>
          </a:prstGeom>
          <a:solidFill>
            <a:schemeClr val="bg1"/>
          </a:solidFill>
        </p:spPr>
        <p:txBody>
          <a:bodyPr vert="horz" wrap="square" lIns="0" tIns="12700" rIns="0" bIns="0" rtlCol="0">
            <a:spAutoFit/>
          </a:bodyPr>
          <a:lstStyle/>
          <a:p>
            <a:pPr marL="12700">
              <a:lnSpc>
                <a:spcPct val="100000"/>
              </a:lnSpc>
              <a:spcBef>
                <a:spcPts val="100"/>
              </a:spcBef>
            </a:pPr>
            <a:r>
              <a:rPr lang="ja-JP" altLang="en-US" sz="1100" spc="85" dirty="0">
                <a:latin typeface="メイリオ" panose="020B0604030504040204" pitchFamily="50" charset="-128"/>
                <a:ea typeface="メイリオ" panose="020B0604030504040204" pitchFamily="50" charset="-128"/>
                <a:cs typeface="Leelawadee UI"/>
              </a:rPr>
              <a:t>　勤務計画画面イメージ</a:t>
            </a:r>
            <a:endParaRPr lang="en-US" altLang="ja-JP" sz="1100" spc="85" dirty="0">
              <a:latin typeface="メイリオ" panose="020B0604030504040204" pitchFamily="50" charset="-128"/>
              <a:ea typeface="メイリオ" panose="020B0604030504040204" pitchFamily="50" charset="-128"/>
              <a:cs typeface="Leelawadee UI"/>
            </a:endParaRPr>
          </a:p>
        </p:txBody>
      </p:sp>
      <p:sp>
        <p:nvSpPr>
          <p:cNvPr id="28" name="object 25">
            <a:extLst>
              <a:ext uri="{FF2B5EF4-FFF2-40B4-BE49-F238E27FC236}">
                <a16:creationId xmlns:a16="http://schemas.microsoft.com/office/drawing/2014/main" id="{0A75DC3E-C7BE-D9C9-9E5E-F9C2517B0C6C}"/>
              </a:ext>
            </a:extLst>
          </p:cNvPr>
          <p:cNvSpPr txBox="1"/>
          <p:nvPr/>
        </p:nvSpPr>
        <p:spPr>
          <a:xfrm>
            <a:off x="6499454" y="4306370"/>
            <a:ext cx="1172940" cy="228268"/>
          </a:xfrm>
          <a:prstGeom prst="rect">
            <a:avLst/>
          </a:prstGeom>
        </p:spPr>
        <p:txBody>
          <a:bodyPr vert="horz" wrap="square" lIns="0" tIns="12700" rIns="0" bIns="0" rtlCol="0">
            <a:spAutoFit/>
          </a:bodyPr>
          <a:lstStyle/>
          <a:p>
            <a:pPr marL="12700">
              <a:lnSpc>
                <a:spcPct val="100000"/>
              </a:lnSpc>
              <a:spcBef>
                <a:spcPts val="100"/>
              </a:spcBef>
            </a:pPr>
            <a:r>
              <a:rPr lang="ja-JP" altLang="en-US" sz="1400" spc="85" dirty="0">
                <a:latin typeface="メイリオ" panose="020B0604030504040204" pitchFamily="50" charset="-128"/>
                <a:ea typeface="メイリオ" panose="020B0604030504040204" pitchFamily="50" charset="-128"/>
                <a:cs typeface="Leelawadee UI"/>
              </a:rPr>
              <a:t>出力</a:t>
            </a:r>
            <a:endParaRPr lang="en-US" altLang="ja-JP" sz="1400" spc="85" dirty="0">
              <a:latin typeface="メイリオ" panose="020B0604030504040204" pitchFamily="50" charset="-128"/>
              <a:ea typeface="メイリオ" panose="020B0604030504040204" pitchFamily="50" charset="-128"/>
              <a:cs typeface="Leelawadee UI"/>
            </a:endParaRPr>
          </a:p>
        </p:txBody>
      </p:sp>
    </p:spTree>
    <p:extLst>
      <p:ext uri="{BB962C8B-B14F-4D97-AF65-F5344CB8AC3E}">
        <p14:creationId xmlns:p14="http://schemas.microsoft.com/office/powerpoint/2010/main" val="291875597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フッター プレースホルダー 1"/>
          <p:cNvSpPr>
            <a:spLocks noGrp="1"/>
          </p:cNvSpPr>
          <p:nvPr>
            <p:ph type="ftr" sz="quarter" idx="3"/>
          </p:nvPr>
        </p:nvSpPr>
        <p:spPr/>
        <p:txBody>
          <a:bodyPr/>
          <a:lstStyle/>
          <a:p>
            <a:r>
              <a:rPr lang="en-US" altLang="ja-JP" dirty="0"/>
              <a:t>©Canon IT Solutions Inc.  All rights reserved.</a:t>
            </a:r>
            <a:endParaRPr lang="ja-JP" altLang="en-US" dirty="0"/>
          </a:p>
        </p:txBody>
      </p:sp>
      <p:sp>
        <p:nvSpPr>
          <p:cNvPr id="4" name="スライド番号プレースホルダー 3"/>
          <p:cNvSpPr>
            <a:spLocks noGrp="1"/>
          </p:cNvSpPr>
          <p:nvPr>
            <p:ph type="sldNum" sz="quarter" idx="4"/>
          </p:nvPr>
        </p:nvSpPr>
        <p:spPr/>
        <p:txBody>
          <a:bodyPr/>
          <a:lstStyle/>
          <a:p>
            <a:fld id="{78AE49ED-73EF-499C-8307-28EB0E7CF529}" type="slidenum">
              <a:rPr lang="ja-JP" altLang="en-US" smtClean="0"/>
              <a:pPr/>
              <a:t>2</a:t>
            </a:fld>
            <a:endParaRPr lang="ja-JP" altLang="en-US" dirty="0"/>
          </a:p>
        </p:txBody>
      </p:sp>
      <p:sp>
        <p:nvSpPr>
          <p:cNvPr id="5" name="テキスト プレースホルダー 2"/>
          <p:cNvSpPr>
            <a:spLocks noGrp="1"/>
          </p:cNvSpPr>
          <p:nvPr>
            <p:ph type="body" sz="quarter" idx="14"/>
          </p:nvPr>
        </p:nvSpPr>
        <p:spPr>
          <a:xfrm>
            <a:off x="3167843" y="699542"/>
            <a:ext cx="5631095" cy="3727637"/>
          </a:xfrm>
        </p:spPr>
        <p:txBody>
          <a:bodyPr/>
          <a:lstStyle/>
          <a:p>
            <a:pPr>
              <a:lnSpc>
                <a:spcPts val="1800"/>
              </a:lnSpc>
              <a:spcBef>
                <a:spcPts val="600"/>
              </a:spcBef>
            </a:pPr>
            <a:r>
              <a:rPr lang="en-US" altLang="ja-JP" sz="2200" b="0" dirty="0">
                <a:solidFill>
                  <a:schemeClr val="accent1"/>
                </a:solidFill>
              </a:rPr>
              <a:t>01</a:t>
            </a:r>
          </a:p>
          <a:p>
            <a:pPr>
              <a:lnSpc>
                <a:spcPts val="1800"/>
              </a:lnSpc>
            </a:pPr>
            <a:r>
              <a:rPr lang="ja-JP" altLang="en-US" dirty="0"/>
              <a:t>システムフロー</a:t>
            </a:r>
            <a:endParaRPr lang="en-US" altLang="ja-JP" dirty="0"/>
          </a:p>
          <a:p>
            <a:pPr>
              <a:lnSpc>
                <a:spcPts val="1800"/>
              </a:lnSpc>
            </a:pPr>
            <a:endParaRPr lang="ja-JP" altLang="en-US" dirty="0"/>
          </a:p>
          <a:p>
            <a:pPr>
              <a:lnSpc>
                <a:spcPts val="1800"/>
              </a:lnSpc>
              <a:spcBef>
                <a:spcPts val="600"/>
              </a:spcBef>
            </a:pPr>
            <a:r>
              <a:rPr lang="en-US" altLang="ja-JP" sz="2200" b="0" dirty="0">
                <a:solidFill>
                  <a:schemeClr val="accent1"/>
                </a:solidFill>
              </a:rPr>
              <a:t>02</a:t>
            </a:r>
          </a:p>
          <a:p>
            <a:pPr>
              <a:lnSpc>
                <a:spcPts val="1800"/>
              </a:lnSpc>
            </a:pPr>
            <a:r>
              <a:rPr lang="ja-JP" altLang="en-US" dirty="0"/>
              <a:t>製品特長</a:t>
            </a:r>
            <a:endParaRPr lang="en-US" altLang="ja-JP" dirty="0"/>
          </a:p>
          <a:p>
            <a:pPr>
              <a:lnSpc>
                <a:spcPts val="1800"/>
              </a:lnSpc>
            </a:pPr>
            <a:endParaRPr lang="ja-JP" altLang="en-US" dirty="0"/>
          </a:p>
          <a:p>
            <a:pPr>
              <a:lnSpc>
                <a:spcPts val="1800"/>
              </a:lnSpc>
              <a:spcBef>
                <a:spcPts val="600"/>
              </a:spcBef>
            </a:pPr>
            <a:r>
              <a:rPr lang="en-US" altLang="ja-JP" sz="2200" b="0" dirty="0">
                <a:solidFill>
                  <a:schemeClr val="accent1"/>
                </a:solidFill>
              </a:rPr>
              <a:t>03</a:t>
            </a:r>
          </a:p>
          <a:p>
            <a:pPr>
              <a:lnSpc>
                <a:spcPts val="1800"/>
              </a:lnSpc>
            </a:pPr>
            <a:r>
              <a:rPr lang="ja-JP" altLang="en-US" dirty="0"/>
              <a:t>機能詳細</a:t>
            </a:r>
            <a:endParaRPr lang="en-US" altLang="ja-JP" dirty="0"/>
          </a:p>
          <a:p>
            <a:pPr>
              <a:lnSpc>
                <a:spcPts val="1800"/>
              </a:lnSpc>
            </a:pPr>
            <a:endParaRPr lang="en-US" altLang="ja-JP" dirty="0"/>
          </a:p>
          <a:p>
            <a:pPr>
              <a:lnSpc>
                <a:spcPts val="1800"/>
              </a:lnSpc>
              <a:spcBef>
                <a:spcPts val="600"/>
              </a:spcBef>
            </a:pPr>
            <a:r>
              <a:rPr lang="en-US" altLang="ja-JP" sz="2200" b="0" dirty="0">
                <a:solidFill>
                  <a:schemeClr val="accent1"/>
                </a:solidFill>
              </a:rPr>
              <a:t>04</a:t>
            </a:r>
          </a:p>
          <a:p>
            <a:pPr>
              <a:lnSpc>
                <a:spcPts val="1800"/>
              </a:lnSpc>
            </a:pPr>
            <a:r>
              <a:rPr lang="en-US" altLang="ja-JP" dirty="0">
                <a:solidFill>
                  <a:srgbClr val="EE7B48"/>
                </a:solidFill>
              </a:rPr>
              <a:t>NX</a:t>
            </a:r>
            <a:r>
              <a:rPr lang="ja-JP" altLang="en-US" dirty="0">
                <a:solidFill>
                  <a:srgbClr val="EE7B48"/>
                </a:solidFill>
              </a:rPr>
              <a:t>給与</a:t>
            </a:r>
            <a:r>
              <a:rPr lang="ja-JP" altLang="en-US" dirty="0"/>
              <a:t>システムとの連携について</a:t>
            </a:r>
            <a:endParaRPr lang="en-US" altLang="ja-JP" dirty="0"/>
          </a:p>
          <a:p>
            <a:pPr>
              <a:lnSpc>
                <a:spcPts val="1800"/>
              </a:lnSpc>
            </a:pPr>
            <a:endParaRPr lang="en-US" altLang="ja-JP" dirty="0"/>
          </a:p>
          <a:p>
            <a:pPr>
              <a:lnSpc>
                <a:spcPts val="1800"/>
              </a:lnSpc>
            </a:pPr>
            <a:r>
              <a:rPr lang="en-US" altLang="ja-JP" sz="2200" b="0" dirty="0">
                <a:solidFill>
                  <a:schemeClr val="accent1"/>
                </a:solidFill>
              </a:rPr>
              <a:t>05</a:t>
            </a:r>
          </a:p>
          <a:p>
            <a:pPr>
              <a:lnSpc>
                <a:spcPts val="1800"/>
              </a:lnSpc>
            </a:pPr>
            <a:r>
              <a:rPr lang="ja-JP" altLang="en-US" dirty="0"/>
              <a:t>データ連携について</a:t>
            </a:r>
            <a:endParaRPr lang="en-US" altLang="ja-JP" dirty="0"/>
          </a:p>
          <a:p>
            <a:pPr>
              <a:lnSpc>
                <a:spcPts val="1800"/>
              </a:lnSpc>
            </a:pPr>
            <a:endParaRPr lang="ja-JP" altLang="en-US" dirty="0"/>
          </a:p>
          <a:p>
            <a:pPr>
              <a:lnSpc>
                <a:spcPts val="1800"/>
              </a:lnSpc>
              <a:spcBef>
                <a:spcPts val="600"/>
              </a:spcBef>
            </a:pPr>
            <a:r>
              <a:rPr lang="en-US" altLang="ja-JP" sz="2200" b="0" dirty="0">
                <a:solidFill>
                  <a:schemeClr val="accent1"/>
                </a:solidFill>
              </a:rPr>
              <a:t>06</a:t>
            </a:r>
          </a:p>
          <a:p>
            <a:pPr>
              <a:lnSpc>
                <a:spcPts val="1800"/>
              </a:lnSpc>
            </a:pPr>
            <a:r>
              <a:rPr lang="en-US" altLang="ja-JP" dirty="0"/>
              <a:t>SuperStream-NX</a:t>
            </a:r>
            <a:r>
              <a:rPr lang="ja-JP" altLang="en-US" dirty="0"/>
              <a:t> 稼働環境</a:t>
            </a:r>
          </a:p>
          <a:p>
            <a:pPr>
              <a:lnSpc>
                <a:spcPts val="1800"/>
              </a:lnSpc>
            </a:pPr>
            <a:endParaRPr kumimoji="1" lang="ja-JP" altLang="en-US" dirty="0"/>
          </a:p>
        </p:txBody>
      </p:sp>
      <p:pic>
        <p:nvPicPr>
          <p:cNvPr id="6" name="図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55576" y="807554"/>
            <a:ext cx="2016224" cy="320157"/>
          </a:xfrm>
          <a:prstGeom prst="rect">
            <a:avLst/>
          </a:prstGeom>
        </p:spPr>
      </p:pic>
    </p:spTree>
    <p:extLst>
      <p:ext uri="{BB962C8B-B14F-4D97-AF65-F5344CB8AC3E}">
        <p14:creationId xmlns:p14="http://schemas.microsoft.com/office/powerpoint/2010/main" val="255353234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p:cNvPicPr>
            <a:picLocks noChangeAspect="1"/>
          </p:cNvPicPr>
          <p:nvPr/>
        </p:nvPicPr>
        <p:blipFill>
          <a:blip r:embed="rId2"/>
          <a:stretch>
            <a:fillRect/>
          </a:stretch>
        </p:blipFill>
        <p:spPr>
          <a:xfrm>
            <a:off x="251618" y="2084477"/>
            <a:ext cx="4396387" cy="2557245"/>
          </a:xfrm>
          <a:prstGeom prst="rect">
            <a:avLst/>
          </a:prstGeom>
          <a:ln>
            <a:solidFill>
              <a:schemeClr val="bg1">
                <a:lumMod val="65000"/>
              </a:schemeClr>
            </a:solidFill>
          </a:ln>
        </p:spPr>
      </p:pic>
      <p:sp>
        <p:nvSpPr>
          <p:cNvPr id="2" name="スライド番号プレースホルダー 1"/>
          <p:cNvSpPr>
            <a:spLocks noGrp="1"/>
          </p:cNvSpPr>
          <p:nvPr>
            <p:ph type="sldNum" sz="quarter" idx="12"/>
          </p:nvPr>
        </p:nvSpPr>
        <p:spPr/>
        <p:txBody>
          <a:bodyPr/>
          <a:lstStyle/>
          <a:p>
            <a:fld id="{78AE49ED-73EF-499C-8307-28EB0E7CF529}" type="slidenum">
              <a:rPr kumimoji="1" lang="ja-JP" altLang="en-US" smtClean="0"/>
              <a:t>20</a:t>
            </a:fld>
            <a:endParaRPr kumimoji="1" lang="ja-JP" altLang="en-US" dirty="0"/>
          </a:p>
        </p:txBody>
      </p:sp>
      <p:sp>
        <p:nvSpPr>
          <p:cNvPr id="3" name="フッター プレースホルダー 2"/>
          <p:cNvSpPr>
            <a:spLocks noGrp="1"/>
          </p:cNvSpPr>
          <p:nvPr>
            <p:ph type="ftr" sz="quarter" idx="3"/>
          </p:nvPr>
        </p:nvSpPr>
        <p:spPr/>
        <p:txBody>
          <a:bodyPr/>
          <a:lstStyle/>
          <a:p>
            <a:r>
              <a:rPr lang="en-US" altLang="ja-JP" dirty="0"/>
              <a:t>©Canon IT Solutions Inc.  All rights reserved.</a:t>
            </a:r>
            <a:endParaRPr lang="ja-JP" altLang="en-US" dirty="0"/>
          </a:p>
        </p:txBody>
      </p:sp>
      <p:sp>
        <p:nvSpPr>
          <p:cNvPr id="4" name="テキスト プレースホルダー 3"/>
          <p:cNvSpPr>
            <a:spLocks noGrp="1"/>
          </p:cNvSpPr>
          <p:nvPr>
            <p:ph type="body" sz="quarter" idx="16"/>
          </p:nvPr>
        </p:nvSpPr>
        <p:spPr/>
        <p:txBody>
          <a:bodyPr/>
          <a:lstStyle/>
          <a:p>
            <a:r>
              <a:rPr lang="ja-JP" altLang="en-US" dirty="0"/>
              <a:t>勤務予定</a:t>
            </a:r>
            <a:r>
              <a:rPr lang="en-US" altLang="ja-JP" dirty="0"/>
              <a:t>/</a:t>
            </a:r>
            <a:r>
              <a:rPr lang="ja-JP" altLang="en-US" dirty="0"/>
              <a:t>承認</a:t>
            </a:r>
          </a:p>
        </p:txBody>
      </p:sp>
      <p:sp>
        <p:nvSpPr>
          <p:cNvPr id="5" name="テキスト プレースホルダー 4"/>
          <p:cNvSpPr>
            <a:spLocks noGrp="1"/>
          </p:cNvSpPr>
          <p:nvPr>
            <p:ph type="body" sz="quarter" idx="17"/>
          </p:nvPr>
        </p:nvSpPr>
        <p:spPr/>
        <p:txBody>
          <a:bodyPr/>
          <a:lstStyle/>
          <a:p>
            <a:r>
              <a:rPr lang="ja-JP" altLang="en-US" dirty="0"/>
              <a:t>承認者が立てた計画に対して、各個人が勤務予定（休暇や残業）を登録</a:t>
            </a:r>
            <a:r>
              <a:rPr lang="en-US" altLang="ja-JP" dirty="0"/>
              <a:t>/</a:t>
            </a:r>
            <a:r>
              <a:rPr lang="ja-JP" altLang="en-US" dirty="0"/>
              <a:t>申請することが可能です。予定の登録は日毎以外に一括登録にも対応し、承認については一覧・日毎・社員毎等、業務に応じた承認運用が可能です</a:t>
            </a:r>
            <a:endParaRPr lang="en-US" altLang="ja-JP" dirty="0"/>
          </a:p>
          <a:p>
            <a:endParaRPr kumimoji="1" lang="ja-JP" altLang="en-US" dirty="0"/>
          </a:p>
        </p:txBody>
      </p:sp>
      <p:sp>
        <p:nvSpPr>
          <p:cNvPr id="6" name="タイトル 5"/>
          <p:cNvSpPr>
            <a:spLocks noGrp="1"/>
          </p:cNvSpPr>
          <p:nvPr>
            <p:ph type="title"/>
          </p:nvPr>
        </p:nvSpPr>
        <p:spPr/>
        <p:txBody>
          <a:bodyPr/>
          <a:lstStyle/>
          <a:p>
            <a:r>
              <a:rPr lang="ja-JP" altLang="en-US" dirty="0"/>
              <a:t>勤怠管理</a:t>
            </a:r>
            <a:endParaRPr kumimoji="1" lang="ja-JP" altLang="en-US" dirty="0"/>
          </a:p>
        </p:txBody>
      </p:sp>
      <p:sp>
        <p:nvSpPr>
          <p:cNvPr id="9" name="object 25">
            <a:extLst>
              <a:ext uri="{FF2B5EF4-FFF2-40B4-BE49-F238E27FC236}">
                <a16:creationId xmlns:a16="http://schemas.microsoft.com/office/drawing/2014/main" id="{814DC110-2DDC-4E32-8034-B4D99DF17F36}"/>
              </a:ext>
            </a:extLst>
          </p:cNvPr>
          <p:cNvSpPr txBox="1"/>
          <p:nvPr/>
        </p:nvSpPr>
        <p:spPr>
          <a:xfrm>
            <a:off x="366410" y="1875895"/>
            <a:ext cx="3113071" cy="182101"/>
          </a:xfrm>
          <a:prstGeom prst="rect">
            <a:avLst/>
          </a:prstGeom>
        </p:spPr>
        <p:txBody>
          <a:bodyPr vert="horz" wrap="square" lIns="0" tIns="12700" rIns="0" bIns="0" rtlCol="0">
            <a:spAutoFit/>
          </a:bodyPr>
          <a:lstStyle/>
          <a:p>
            <a:pPr marL="12700">
              <a:lnSpc>
                <a:spcPct val="100000"/>
              </a:lnSpc>
              <a:spcBef>
                <a:spcPts val="100"/>
              </a:spcBef>
            </a:pPr>
            <a:r>
              <a:rPr lang="ja-JP" altLang="en-US" sz="1100" spc="85" dirty="0">
                <a:latin typeface="メイリオ" panose="020B0604030504040204" pitchFamily="50" charset="-128"/>
                <a:ea typeface="メイリオ" panose="020B0604030504040204" pitchFamily="50" charset="-128"/>
                <a:cs typeface="Leelawadee UI"/>
              </a:rPr>
              <a:t>予定申請一括入力画面イメージ</a:t>
            </a:r>
            <a:endParaRPr lang="en-US" altLang="ja-JP" sz="1100" spc="85" dirty="0">
              <a:latin typeface="メイリオ" panose="020B0604030504040204" pitchFamily="50" charset="-128"/>
              <a:ea typeface="メイリオ" panose="020B0604030504040204" pitchFamily="50" charset="-128"/>
              <a:cs typeface="Leelawadee UI"/>
            </a:endParaRPr>
          </a:p>
        </p:txBody>
      </p:sp>
      <p:sp>
        <p:nvSpPr>
          <p:cNvPr id="10" name="object 25">
            <a:extLst>
              <a:ext uri="{FF2B5EF4-FFF2-40B4-BE49-F238E27FC236}">
                <a16:creationId xmlns:a16="http://schemas.microsoft.com/office/drawing/2014/main" id="{814DC110-2DDC-4E32-8034-B4D99DF17F36}"/>
              </a:ext>
            </a:extLst>
          </p:cNvPr>
          <p:cNvSpPr txBox="1"/>
          <p:nvPr/>
        </p:nvSpPr>
        <p:spPr>
          <a:xfrm>
            <a:off x="6383293" y="2527198"/>
            <a:ext cx="3113071" cy="182101"/>
          </a:xfrm>
          <a:prstGeom prst="rect">
            <a:avLst/>
          </a:prstGeom>
        </p:spPr>
        <p:txBody>
          <a:bodyPr vert="horz" wrap="square" lIns="0" tIns="12700" rIns="0" bIns="0" rtlCol="0">
            <a:spAutoFit/>
          </a:bodyPr>
          <a:lstStyle/>
          <a:p>
            <a:pPr marL="12700">
              <a:lnSpc>
                <a:spcPct val="100000"/>
              </a:lnSpc>
              <a:spcBef>
                <a:spcPts val="100"/>
              </a:spcBef>
            </a:pPr>
            <a:r>
              <a:rPr lang="ja-JP" altLang="en-US" sz="1100" spc="85" dirty="0">
                <a:latin typeface="メイリオ" panose="020B0604030504040204" pitchFamily="50" charset="-128"/>
                <a:ea typeface="メイリオ" panose="020B0604030504040204" pitchFamily="50" charset="-128"/>
                <a:cs typeface="Leelawadee UI"/>
              </a:rPr>
              <a:t>勤務予定承認（日毎）画面イメージ</a:t>
            </a:r>
            <a:endParaRPr lang="en-US" altLang="ja-JP" sz="1100" spc="85" dirty="0">
              <a:latin typeface="メイリオ" panose="020B0604030504040204" pitchFamily="50" charset="-128"/>
              <a:ea typeface="メイリオ" panose="020B0604030504040204" pitchFamily="50" charset="-128"/>
              <a:cs typeface="Leelawadee UI"/>
            </a:endParaRPr>
          </a:p>
        </p:txBody>
      </p:sp>
      <p:pic>
        <p:nvPicPr>
          <p:cNvPr id="12" name="図 11"/>
          <p:cNvPicPr>
            <a:picLocks noChangeAspect="1"/>
          </p:cNvPicPr>
          <p:nvPr/>
        </p:nvPicPr>
        <p:blipFill>
          <a:blip r:embed="rId3"/>
          <a:stretch>
            <a:fillRect/>
          </a:stretch>
        </p:blipFill>
        <p:spPr>
          <a:xfrm>
            <a:off x="3779912" y="2751770"/>
            <a:ext cx="5206762" cy="2131265"/>
          </a:xfrm>
          <a:prstGeom prst="rect">
            <a:avLst/>
          </a:prstGeom>
          <a:ln>
            <a:solidFill>
              <a:schemeClr val="bg1">
                <a:lumMod val="65000"/>
              </a:schemeClr>
            </a:solidFill>
          </a:ln>
        </p:spPr>
      </p:pic>
    </p:spTree>
    <p:extLst>
      <p:ext uri="{BB962C8B-B14F-4D97-AF65-F5344CB8AC3E}">
        <p14:creationId xmlns:p14="http://schemas.microsoft.com/office/powerpoint/2010/main" val="140757775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 name="図 31">
            <a:extLst>
              <a:ext uri="{FF2B5EF4-FFF2-40B4-BE49-F238E27FC236}">
                <a16:creationId xmlns:a16="http://schemas.microsoft.com/office/drawing/2014/main" id="{2E69263D-AE22-3B89-D94D-578299B9ECAC}"/>
              </a:ext>
            </a:extLst>
          </p:cNvPr>
          <p:cNvPicPr>
            <a:picLocks noChangeAspect="1"/>
          </p:cNvPicPr>
          <p:nvPr/>
        </p:nvPicPr>
        <p:blipFill>
          <a:blip r:embed="rId2"/>
          <a:stretch>
            <a:fillRect/>
          </a:stretch>
        </p:blipFill>
        <p:spPr>
          <a:xfrm>
            <a:off x="2941397" y="1794113"/>
            <a:ext cx="2957382" cy="3287338"/>
          </a:xfrm>
          <a:prstGeom prst="rect">
            <a:avLst/>
          </a:prstGeom>
          <a:ln>
            <a:solidFill>
              <a:schemeClr val="bg1">
                <a:lumMod val="65000"/>
              </a:schemeClr>
            </a:solidFill>
          </a:ln>
        </p:spPr>
      </p:pic>
      <p:sp>
        <p:nvSpPr>
          <p:cNvPr id="2" name="スライド番号プレースホルダー 1"/>
          <p:cNvSpPr>
            <a:spLocks noGrp="1"/>
          </p:cNvSpPr>
          <p:nvPr>
            <p:ph type="sldNum" sz="quarter" idx="12"/>
          </p:nvPr>
        </p:nvSpPr>
        <p:spPr/>
        <p:txBody>
          <a:bodyPr/>
          <a:lstStyle/>
          <a:p>
            <a:fld id="{78AE49ED-73EF-499C-8307-28EB0E7CF529}" type="slidenum">
              <a:rPr kumimoji="1" lang="ja-JP" altLang="en-US" smtClean="0"/>
              <a:t>21</a:t>
            </a:fld>
            <a:endParaRPr kumimoji="1" lang="ja-JP" altLang="en-US" dirty="0"/>
          </a:p>
        </p:txBody>
      </p:sp>
      <p:sp>
        <p:nvSpPr>
          <p:cNvPr id="3" name="フッター プレースホルダー 2"/>
          <p:cNvSpPr>
            <a:spLocks noGrp="1"/>
          </p:cNvSpPr>
          <p:nvPr>
            <p:ph type="ftr" sz="quarter" idx="3"/>
          </p:nvPr>
        </p:nvSpPr>
        <p:spPr/>
        <p:txBody>
          <a:bodyPr/>
          <a:lstStyle/>
          <a:p>
            <a:r>
              <a:rPr lang="en-US" altLang="ja-JP" dirty="0"/>
              <a:t>©Canon IT Solutions Inc.  All rights reserved.</a:t>
            </a:r>
            <a:endParaRPr lang="ja-JP" altLang="en-US" dirty="0"/>
          </a:p>
        </p:txBody>
      </p:sp>
      <p:sp>
        <p:nvSpPr>
          <p:cNvPr id="4" name="テキスト プレースホルダー 3"/>
          <p:cNvSpPr>
            <a:spLocks noGrp="1"/>
          </p:cNvSpPr>
          <p:nvPr>
            <p:ph type="body" sz="quarter" idx="16"/>
          </p:nvPr>
        </p:nvSpPr>
        <p:spPr/>
        <p:txBody>
          <a:bodyPr/>
          <a:lstStyle/>
          <a:p>
            <a:r>
              <a:rPr lang="ja-JP" altLang="en-US" dirty="0"/>
              <a:t>勤務申請入力</a:t>
            </a:r>
            <a:r>
              <a:rPr lang="en-US" altLang="ja-JP" dirty="0"/>
              <a:t>/</a:t>
            </a:r>
            <a:r>
              <a:rPr lang="ja-JP" altLang="en-US" dirty="0"/>
              <a:t>実績申請（日次）</a:t>
            </a:r>
          </a:p>
        </p:txBody>
      </p:sp>
      <p:sp>
        <p:nvSpPr>
          <p:cNvPr id="5" name="テキスト プレースホルダー 4"/>
          <p:cNvSpPr>
            <a:spLocks noGrp="1"/>
          </p:cNvSpPr>
          <p:nvPr>
            <p:ph type="body" sz="quarter" idx="17"/>
          </p:nvPr>
        </p:nvSpPr>
        <p:spPr/>
        <p:txBody>
          <a:bodyPr/>
          <a:lstStyle/>
          <a:p>
            <a:pPr>
              <a:spcBef>
                <a:spcPts val="0"/>
              </a:spcBef>
            </a:pPr>
            <a:r>
              <a:rPr lang="ja-JP" altLang="en-US" dirty="0"/>
              <a:t>感覚で使えることを想定した設計で、日々の登録業務をより簡易にいたします</a:t>
            </a:r>
            <a:endParaRPr lang="en-US" altLang="ja-JP" dirty="0"/>
          </a:p>
          <a:p>
            <a:pPr>
              <a:spcBef>
                <a:spcPts val="0"/>
              </a:spcBef>
            </a:pPr>
            <a:r>
              <a:rPr lang="en-US" altLang="ja-JP" dirty="0"/>
              <a:t>1</a:t>
            </a:r>
            <a:r>
              <a:rPr lang="ja-JP" altLang="en-US" dirty="0"/>
              <a:t>つの画面で各種申請行為を併せて行うことが可能で効率的な運用を実現します</a:t>
            </a:r>
            <a:endParaRPr lang="en-US" altLang="ja-JP" dirty="0"/>
          </a:p>
          <a:p>
            <a:pPr>
              <a:spcBef>
                <a:spcPts val="0"/>
              </a:spcBef>
            </a:pPr>
            <a:r>
              <a:rPr lang="ja-JP" altLang="en-US" dirty="0"/>
              <a:t>また、複数日の実績を一括で入力することも可能です</a:t>
            </a:r>
          </a:p>
          <a:p>
            <a:endParaRPr kumimoji="1" lang="ja-JP" altLang="en-US" dirty="0"/>
          </a:p>
        </p:txBody>
      </p:sp>
      <p:sp>
        <p:nvSpPr>
          <p:cNvPr id="6" name="タイトル 5"/>
          <p:cNvSpPr>
            <a:spLocks noGrp="1"/>
          </p:cNvSpPr>
          <p:nvPr>
            <p:ph type="title"/>
          </p:nvPr>
        </p:nvSpPr>
        <p:spPr/>
        <p:txBody>
          <a:bodyPr/>
          <a:lstStyle/>
          <a:p>
            <a:r>
              <a:rPr lang="ja-JP" altLang="en-US" dirty="0"/>
              <a:t>勤怠管理</a:t>
            </a:r>
            <a:endParaRPr kumimoji="1" lang="ja-JP" altLang="en-US" dirty="0"/>
          </a:p>
        </p:txBody>
      </p:sp>
      <p:sp>
        <p:nvSpPr>
          <p:cNvPr id="8" name="角丸四角形 7"/>
          <p:cNvSpPr/>
          <p:nvPr/>
        </p:nvSpPr>
        <p:spPr>
          <a:xfrm>
            <a:off x="3187074" y="2453914"/>
            <a:ext cx="971111" cy="619285"/>
          </a:xfrm>
          <a:prstGeom prst="roundRect">
            <a:avLst/>
          </a:prstGeom>
          <a:noFill/>
          <a:ln w="25400" cap="flat" cmpd="sng" algn="ctr">
            <a:solidFill>
              <a:srgbClr val="FFC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9" name="角丸四角形 8"/>
          <p:cNvSpPr/>
          <p:nvPr/>
        </p:nvSpPr>
        <p:spPr>
          <a:xfrm>
            <a:off x="4377229" y="2426537"/>
            <a:ext cx="1529832" cy="545205"/>
          </a:xfrm>
          <a:prstGeom prst="roundRect">
            <a:avLst/>
          </a:prstGeom>
          <a:noFill/>
          <a:ln w="25400" cap="flat" cmpd="sng" algn="ctr">
            <a:solidFill>
              <a:srgbClr val="FFC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10" name="角丸四角形 9"/>
          <p:cNvSpPr/>
          <p:nvPr/>
        </p:nvSpPr>
        <p:spPr>
          <a:xfrm>
            <a:off x="4369241" y="4371950"/>
            <a:ext cx="1529832" cy="496001"/>
          </a:xfrm>
          <a:prstGeom prst="roundRect">
            <a:avLst/>
          </a:prstGeom>
          <a:noFill/>
          <a:ln w="25400" cap="flat" cmpd="sng" algn="ctr">
            <a:solidFill>
              <a:srgbClr val="FFC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15" name="正方形/長方形 14"/>
          <p:cNvSpPr/>
          <p:nvPr/>
        </p:nvSpPr>
        <p:spPr>
          <a:xfrm>
            <a:off x="437705" y="1973203"/>
            <a:ext cx="2296433" cy="1210615"/>
          </a:xfrm>
          <a:prstGeom prst="rect">
            <a:avLst/>
          </a:prstGeom>
          <a:noFill/>
          <a:ln w="25400" cap="flat" cmpd="sng" algn="ctr">
            <a:solidFill>
              <a:srgbClr val="FFC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
        <p:nvSpPr>
          <p:cNvPr id="16" name="正方形/長方形 15"/>
          <p:cNvSpPr/>
          <p:nvPr/>
        </p:nvSpPr>
        <p:spPr>
          <a:xfrm>
            <a:off x="428178" y="3541370"/>
            <a:ext cx="2310220" cy="1262628"/>
          </a:xfrm>
          <a:prstGeom prst="rect">
            <a:avLst/>
          </a:prstGeom>
          <a:noFill/>
          <a:ln w="25400" cap="flat" cmpd="sng" algn="ctr">
            <a:solidFill>
              <a:srgbClr val="FFC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
        <p:nvSpPr>
          <p:cNvPr id="17" name="正方形/長方形 16"/>
          <p:cNvSpPr/>
          <p:nvPr/>
        </p:nvSpPr>
        <p:spPr>
          <a:xfrm>
            <a:off x="6216148" y="1929968"/>
            <a:ext cx="2357967" cy="1210616"/>
          </a:xfrm>
          <a:prstGeom prst="rect">
            <a:avLst/>
          </a:prstGeom>
          <a:noFill/>
          <a:ln w="25400" cap="flat" cmpd="sng" algn="ctr">
            <a:solidFill>
              <a:srgbClr val="FFC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
        <p:nvSpPr>
          <p:cNvPr id="18" name="正方形/長方形 17"/>
          <p:cNvSpPr/>
          <p:nvPr/>
        </p:nvSpPr>
        <p:spPr>
          <a:xfrm>
            <a:off x="6216148" y="3541370"/>
            <a:ext cx="2357965" cy="1469172"/>
          </a:xfrm>
          <a:prstGeom prst="rect">
            <a:avLst/>
          </a:prstGeom>
          <a:noFill/>
          <a:ln w="25400" cap="flat" cmpd="sng" algn="ctr">
            <a:solidFill>
              <a:srgbClr val="FFC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
        <p:nvSpPr>
          <p:cNvPr id="19" name="角丸四角形 18"/>
          <p:cNvSpPr/>
          <p:nvPr/>
        </p:nvSpPr>
        <p:spPr>
          <a:xfrm>
            <a:off x="955129" y="1786892"/>
            <a:ext cx="1461934" cy="269404"/>
          </a:xfrm>
          <a:prstGeom prst="round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600" dirty="0">
                <a:solidFill>
                  <a:schemeClr val="tx1"/>
                </a:solidFill>
              </a:rPr>
              <a:t>カレンダー</a:t>
            </a:r>
          </a:p>
        </p:txBody>
      </p:sp>
      <p:sp>
        <p:nvSpPr>
          <p:cNvPr id="20" name="角丸四角形 19"/>
          <p:cNvSpPr/>
          <p:nvPr/>
        </p:nvSpPr>
        <p:spPr>
          <a:xfrm>
            <a:off x="6664163" y="3363838"/>
            <a:ext cx="1461934" cy="269404"/>
          </a:xfrm>
          <a:prstGeom prst="round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600" dirty="0">
                <a:solidFill>
                  <a:schemeClr val="tx1"/>
                </a:solidFill>
              </a:rPr>
              <a:t>コメント欄</a:t>
            </a:r>
          </a:p>
        </p:txBody>
      </p:sp>
      <p:sp>
        <p:nvSpPr>
          <p:cNvPr id="21" name="角丸四角形 20"/>
          <p:cNvSpPr/>
          <p:nvPr/>
        </p:nvSpPr>
        <p:spPr>
          <a:xfrm>
            <a:off x="6591112" y="1743658"/>
            <a:ext cx="1461934" cy="269404"/>
          </a:xfrm>
          <a:prstGeom prst="round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600" dirty="0">
                <a:solidFill>
                  <a:schemeClr val="tx1"/>
                </a:solidFill>
              </a:rPr>
              <a:t>各種申請</a:t>
            </a:r>
          </a:p>
        </p:txBody>
      </p:sp>
      <p:sp>
        <p:nvSpPr>
          <p:cNvPr id="22" name="角丸四角形 21"/>
          <p:cNvSpPr/>
          <p:nvPr/>
        </p:nvSpPr>
        <p:spPr>
          <a:xfrm>
            <a:off x="890017" y="3363838"/>
            <a:ext cx="1518381" cy="250411"/>
          </a:xfrm>
          <a:prstGeom prst="round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600" dirty="0">
                <a:solidFill>
                  <a:schemeClr val="tx1"/>
                </a:solidFill>
              </a:rPr>
              <a:t>稼働状況</a:t>
            </a:r>
          </a:p>
        </p:txBody>
      </p:sp>
      <p:sp>
        <p:nvSpPr>
          <p:cNvPr id="23" name="テキスト ボックス 22"/>
          <p:cNvSpPr txBox="1"/>
          <p:nvPr/>
        </p:nvSpPr>
        <p:spPr>
          <a:xfrm>
            <a:off x="1748097" y="2295622"/>
            <a:ext cx="1065010" cy="600164"/>
          </a:xfrm>
          <a:prstGeom prst="rect">
            <a:avLst/>
          </a:prstGeom>
          <a:noFill/>
        </p:spPr>
        <p:txBody>
          <a:bodyPr wrap="square" rtlCol="0">
            <a:spAutoFit/>
          </a:bodyPr>
          <a:lstStyle/>
          <a:p>
            <a:r>
              <a:rPr kumimoji="1" lang="ja-JP" altLang="en-US" sz="1100" dirty="0"/>
              <a:t>未入力</a:t>
            </a:r>
            <a:r>
              <a:rPr kumimoji="1" lang="en-US" altLang="ja-JP" sz="1100" dirty="0"/>
              <a:t>/</a:t>
            </a:r>
          </a:p>
          <a:p>
            <a:r>
              <a:rPr kumimoji="1" lang="ja-JP" altLang="en-US" sz="1100" dirty="0"/>
              <a:t>承認完了等を視覚的に確認</a:t>
            </a:r>
          </a:p>
        </p:txBody>
      </p:sp>
      <p:sp>
        <p:nvSpPr>
          <p:cNvPr id="24" name="テキスト ボックス 23"/>
          <p:cNvSpPr txBox="1"/>
          <p:nvPr/>
        </p:nvSpPr>
        <p:spPr>
          <a:xfrm>
            <a:off x="522415" y="4371950"/>
            <a:ext cx="2282027" cy="430887"/>
          </a:xfrm>
          <a:prstGeom prst="rect">
            <a:avLst/>
          </a:prstGeom>
          <a:noFill/>
        </p:spPr>
        <p:txBody>
          <a:bodyPr wrap="square" rtlCol="0">
            <a:spAutoFit/>
          </a:bodyPr>
          <a:lstStyle/>
          <a:p>
            <a:pPr algn="ctr"/>
            <a:r>
              <a:rPr kumimoji="1" lang="ja-JP" altLang="en-US" sz="1100" dirty="0"/>
              <a:t>日々の登録時でも月の稼働状況をリアルタイムでチェック</a:t>
            </a:r>
          </a:p>
        </p:txBody>
      </p:sp>
      <p:sp>
        <p:nvSpPr>
          <p:cNvPr id="25" name="テキスト ボックス 24"/>
          <p:cNvSpPr txBox="1"/>
          <p:nvPr/>
        </p:nvSpPr>
        <p:spPr>
          <a:xfrm>
            <a:off x="6293073" y="2252388"/>
            <a:ext cx="1065010" cy="600164"/>
          </a:xfrm>
          <a:prstGeom prst="rect">
            <a:avLst/>
          </a:prstGeom>
          <a:noFill/>
        </p:spPr>
        <p:txBody>
          <a:bodyPr wrap="square" rtlCol="0">
            <a:spAutoFit/>
          </a:bodyPr>
          <a:lstStyle/>
          <a:p>
            <a:r>
              <a:rPr kumimoji="1" lang="ja-JP" altLang="en-US" sz="1100" dirty="0"/>
              <a:t>有給</a:t>
            </a:r>
            <a:r>
              <a:rPr kumimoji="1" lang="en-US" altLang="ja-JP" sz="1100" dirty="0"/>
              <a:t>/</a:t>
            </a:r>
          </a:p>
          <a:p>
            <a:r>
              <a:rPr kumimoji="1" lang="ja-JP" altLang="en-US" sz="1100" dirty="0"/>
              <a:t>特別休暇</a:t>
            </a:r>
            <a:r>
              <a:rPr kumimoji="1" lang="en-US" altLang="ja-JP" sz="1100" dirty="0"/>
              <a:t>/</a:t>
            </a:r>
          </a:p>
          <a:p>
            <a:r>
              <a:rPr kumimoji="1" lang="ja-JP" altLang="en-US" sz="1100" dirty="0"/>
              <a:t>振休</a:t>
            </a:r>
            <a:r>
              <a:rPr kumimoji="1" lang="en-US" altLang="ja-JP" sz="1100" dirty="0"/>
              <a:t>/</a:t>
            </a:r>
            <a:r>
              <a:rPr kumimoji="1" lang="ja-JP" altLang="en-US" sz="1100" dirty="0"/>
              <a:t>代休</a:t>
            </a:r>
          </a:p>
        </p:txBody>
      </p:sp>
      <p:sp>
        <p:nvSpPr>
          <p:cNvPr id="26" name="テキスト ボックス 25"/>
          <p:cNvSpPr txBox="1"/>
          <p:nvPr/>
        </p:nvSpPr>
        <p:spPr>
          <a:xfrm>
            <a:off x="6431779" y="4410378"/>
            <a:ext cx="1992650" cy="600164"/>
          </a:xfrm>
          <a:prstGeom prst="rect">
            <a:avLst/>
          </a:prstGeom>
          <a:noFill/>
        </p:spPr>
        <p:txBody>
          <a:bodyPr wrap="square" rtlCol="0">
            <a:spAutoFit/>
          </a:bodyPr>
          <a:lstStyle/>
          <a:p>
            <a:r>
              <a:rPr kumimoji="1" lang="ja-JP" altLang="en-US" sz="1100" dirty="0"/>
              <a:t>残業</a:t>
            </a:r>
            <a:r>
              <a:rPr kumimoji="1" lang="en-US" altLang="ja-JP" sz="1100" dirty="0"/>
              <a:t>/</a:t>
            </a:r>
            <a:r>
              <a:rPr kumimoji="1" lang="ja-JP" altLang="en-US" sz="1100" dirty="0"/>
              <a:t>遅刻・早退</a:t>
            </a:r>
            <a:r>
              <a:rPr kumimoji="1" lang="en-US" altLang="ja-JP" sz="1100" dirty="0"/>
              <a:t>/</a:t>
            </a:r>
            <a:r>
              <a:rPr kumimoji="1" lang="ja-JP" altLang="en-US" sz="1100" dirty="0"/>
              <a:t>休暇理由等、</a:t>
            </a:r>
            <a:endParaRPr kumimoji="1" lang="en-US" altLang="ja-JP" sz="1100" dirty="0"/>
          </a:p>
          <a:p>
            <a:r>
              <a:rPr kumimoji="1" lang="ja-JP" altLang="en-US" sz="1100" dirty="0"/>
              <a:t>必要に応じてコメント登録</a:t>
            </a:r>
            <a:endParaRPr kumimoji="1" lang="en-US" altLang="ja-JP" sz="1100" dirty="0"/>
          </a:p>
          <a:p>
            <a:r>
              <a:rPr lang="ja-JP" altLang="en-US" sz="1100" dirty="0"/>
              <a:t>条件による</a:t>
            </a:r>
            <a:r>
              <a:rPr lang="ja-JP" altLang="en-US" sz="1100" dirty="0">
                <a:solidFill>
                  <a:srgbClr val="FF0000"/>
                </a:solidFill>
              </a:rPr>
              <a:t>必須化</a:t>
            </a:r>
            <a:r>
              <a:rPr lang="ja-JP" altLang="en-US" sz="1100" dirty="0"/>
              <a:t>も可能</a:t>
            </a:r>
            <a:endParaRPr kumimoji="1" lang="ja-JP" altLang="en-US" sz="1100" dirty="0"/>
          </a:p>
        </p:txBody>
      </p:sp>
      <p:cxnSp>
        <p:nvCxnSpPr>
          <p:cNvPr id="27" name="直線矢印コネクタ 26"/>
          <p:cNvCxnSpPr>
            <a:cxnSpLocks/>
          </p:cNvCxnSpPr>
          <p:nvPr/>
        </p:nvCxnSpPr>
        <p:spPr>
          <a:xfrm flipH="1" flipV="1">
            <a:off x="2582797" y="2295622"/>
            <a:ext cx="604277" cy="455158"/>
          </a:xfrm>
          <a:prstGeom prst="straightConnector1">
            <a:avLst/>
          </a:prstGeom>
          <a:ln w="38100">
            <a:solidFill>
              <a:srgbClr val="FFC000"/>
            </a:solidFill>
            <a:tailEnd type="triangle"/>
          </a:ln>
        </p:spPr>
        <p:style>
          <a:lnRef idx="1">
            <a:schemeClr val="accent1"/>
          </a:lnRef>
          <a:fillRef idx="0">
            <a:schemeClr val="accent1"/>
          </a:fillRef>
          <a:effectRef idx="0">
            <a:schemeClr val="accent1"/>
          </a:effectRef>
          <a:fontRef idx="minor">
            <a:schemeClr val="tx1"/>
          </a:fontRef>
        </p:style>
      </p:cxnSp>
      <p:cxnSp>
        <p:nvCxnSpPr>
          <p:cNvPr id="28" name="直線矢印コネクタ 27"/>
          <p:cNvCxnSpPr/>
          <p:nvPr/>
        </p:nvCxnSpPr>
        <p:spPr>
          <a:xfrm flipV="1">
            <a:off x="5899073" y="4446809"/>
            <a:ext cx="449387" cy="138939"/>
          </a:xfrm>
          <a:prstGeom prst="straightConnector1">
            <a:avLst/>
          </a:prstGeom>
          <a:ln w="38100">
            <a:solidFill>
              <a:srgbClr val="FFC000"/>
            </a:solidFill>
            <a:tailEnd type="triangle"/>
          </a:ln>
        </p:spPr>
        <p:style>
          <a:lnRef idx="1">
            <a:schemeClr val="accent1"/>
          </a:lnRef>
          <a:fillRef idx="0">
            <a:schemeClr val="accent1"/>
          </a:fillRef>
          <a:effectRef idx="0">
            <a:schemeClr val="accent1"/>
          </a:effectRef>
          <a:fontRef idx="minor">
            <a:schemeClr val="tx1"/>
          </a:fontRef>
        </p:style>
      </p:cxnSp>
      <p:cxnSp>
        <p:nvCxnSpPr>
          <p:cNvPr id="29" name="直線矢印コネクタ 28"/>
          <p:cNvCxnSpPr>
            <a:cxnSpLocks/>
            <a:stCxn id="14" idx="1"/>
          </p:cNvCxnSpPr>
          <p:nvPr/>
        </p:nvCxnSpPr>
        <p:spPr>
          <a:xfrm flipH="1" flipV="1">
            <a:off x="2562972" y="3837230"/>
            <a:ext cx="378131" cy="104289"/>
          </a:xfrm>
          <a:prstGeom prst="straightConnector1">
            <a:avLst/>
          </a:prstGeom>
          <a:ln w="38100">
            <a:solidFill>
              <a:srgbClr val="FFC000"/>
            </a:solidFill>
            <a:tailEnd type="triangle"/>
          </a:ln>
        </p:spPr>
        <p:style>
          <a:lnRef idx="1">
            <a:schemeClr val="accent1"/>
          </a:lnRef>
          <a:fillRef idx="0">
            <a:schemeClr val="accent1"/>
          </a:fillRef>
          <a:effectRef idx="0">
            <a:schemeClr val="accent1"/>
          </a:effectRef>
          <a:fontRef idx="minor">
            <a:schemeClr val="tx1"/>
          </a:fontRef>
        </p:style>
      </p:cxnSp>
      <p:cxnSp>
        <p:nvCxnSpPr>
          <p:cNvPr id="30" name="直線矢印コネクタ 29"/>
          <p:cNvCxnSpPr>
            <a:cxnSpLocks/>
            <a:stCxn id="9" idx="3"/>
          </p:cNvCxnSpPr>
          <p:nvPr/>
        </p:nvCxnSpPr>
        <p:spPr>
          <a:xfrm flipV="1">
            <a:off x="5907061" y="2544158"/>
            <a:ext cx="504230" cy="154982"/>
          </a:xfrm>
          <a:prstGeom prst="straightConnector1">
            <a:avLst/>
          </a:prstGeom>
          <a:ln w="38100">
            <a:solidFill>
              <a:srgbClr val="FFC000"/>
            </a:solidFill>
            <a:tailEnd type="triangle"/>
          </a:ln>
        </p:spPr>
        <p:style>
          <a:lnRef idx="1">
            <a:schemeClr val="accent1"/>
          </a:lnRef>
          <a:fillRef idx="0">
            <a:schemeClr val="accent1"/>
          </a:fillRef>
          <a:effectRef idx="0">
            <a:schemeClr val="accent1"/>
          </a:effectRef>
          <a:fontRef idx="minor">
            <a:schemeClr val="tx1"/>
          </a:fontRef>
        </p:style>
      </p:cxnSp>
      <p:pic>
        <p:nvPicPr>
          <p:cNvPr id="37" name="図 36"/>
          <p:cNvPicPr>
            <a:picLocks noChangeAspect="1"/>
          </p:cNvPicPr>
          <p:nvPr/>
        </p:nvPicPr>
        <p:blipFill>
          <a:blip r:embed="rId3"/>
          <a:stretch>
            <a:fillRect/>
          </a:stretch>
        </p:blipFill>
        <p:spPr>
          <a:xfrm>
            <a:off x="509327" y="2162411"/>
            <a:ext cx="1250715" cy="924653"/>
          </a:xfrm>
          <a:prstGeom prst="rect">
            <a:avLst/>
          </a:prstGeom>
          <a:ln>
            <a:solidFill>
              <a:schemeClr val="bg1">
                <a:lumMod val="65000"/>
              </a:schemeClr>
            </a:solidFill>
          </a:ln>
        </p:spPr>
      </p:pic>
      <p:pic>
        <p:nvPicPr>
          <p:cNvPr id="38" name="図 37"/>
          <p:cNvPicPr>
            <a:picLocks noChangeAspect="1"/>
          </p:cNvPicPr>
          <p:nvPr/>
        </p:nvPicPr>
        <p:blipFill>
          <a:blip r:embed="rId4"/>
          <a:stretch>
            <a:fillRect/>
          </a:stretch>
        </p:blipFill>
        <p:spPr>
          <a:xfrm>
            <a:off x="832353" y="3673253"/>
            <a:ext cx="1486891" cy="704805"/>
          </a:xfrm>
          <a:prstGeom prst="rect">
            <a:avLst/>
          </a:prstGeom>
          <a:ln>
            <a:solidFill>
              <a:schemeClr val="bg1">
                <a:lumMod val="65000"/>
              </a:schemeClr>
            </a:solidFill>
          </a:ln>
        </p:spPr>
      </p:pic>
      <p:sp>
        <p:nvSpPr>
          <p:cNvPr id="14" name="角丸四角形 7">
            <a:extLst>
              <a:ext uri="{FF2B5EF4-FFF2-40B4-BE49-F238E27FC236}">
                <a16:creationId xmlns:a16="http://schemas.microsoft.com/office/drawing/2014/main" id="{80AA586B-9FEC-B8FA-6DC8-34BFF9937F93}"/>
              </a:ext>
            </a:extLst>
          </p:cNvPr>
          <p:cNvSpPr/>
          <p:nvPr/>
        </p:nvSpPr>
        <p:spPr>
          <a:xfrm>
            <a:off x="2941103" y="3567051"/>
            <a:ext cx="1057447" cy="748936"/>
          </a:xfrm>
          <a:prstGeom prst="roundRect">
            <a:avLst/>
          </a:prstGeom>
          <a:noFill/>
          <a:ln w="25400" cap="flat" cmpd="sng" algn="ctr">
            <a:solidFill>
              <a:srgbClr val="FFC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pic>
        <p:nvPicPr>
          <p:cNvPr id="39" name="図 38">
            <a:extLst>
              <a:ext uri="{FF2B5EF4-FFF2-40B4-BE49-F238E27FC236}">
                <a16:creationId xmlns:a16="http://schemas.microsoft.com/office/drawing/2014/main" id="{EDB9B947-42C8-B3E1-44B5-C09000B5E346}"/>
              </a:ext>
            </a:extLst>
          </p:cNvPr>
          <p:cNvPicPr>
            <a:picLocks noChangeAspect="1"/>
          </p:cNvPicPr>
          <p:nvPr/>
        </p:nvPicPr>
        <p:blipFill>
          <a:blip r:embed="rId5"/>
          <a:stretch>
            <a:fillRect/>
          </a:stretch>
        </p:blipFill>
        <p:spPr>
          <a:xfrm>
            <a:off x="7052876" y="2204969"/>
            <a:ext cx="1461934" cy="781470"/>
          </a:xfrm>
          <a:prstGeom prst="rect">
            <a:avLst/>
          </a:prstGeom>
          <a:ln>
            <a:solidFill>
              <a:schemeClr val="bg1">
                <a:lumMod val="65000"/>
              </a:schemeClr>
            </a:solidFill>
          </a:ln>
        </p:spPr>
      </p:pic>
      <p:pic>
        <p:nvPicPr>
          <p:cNvPr id="45" name="図 44">
            <a:extLst>
              <a:ext uri="{FF2B5EF4-FFF2-40B4-BE49-F238E27FC236}">
                <a16:creationId xmlns:a16="http://schemas.microsoft.com/office/drawing/2014/main" id="{B1117ED1-D42A-3704-AA07-66E634B6D53A}"/>
              </a:ext>
            </a:extLst>
          </p:cNvPr>
          <p:cNvPicPr>
            <a:picLocks noChangeAspect="1"/>
          </p:cNvPicPr>
          <p:nvPr/>
        </p:nvPicPr>
        <p:blipFill>
          <a:blip r:embed="rId6"/>
          <a:srcRect b="3618"/>
          <a:stretch/>
        </p:blipFill>
        <p:spPr>
          <a:xfrm>
            <a:off x="6508834" y="3678082"/>
            <a:ext cx="1838541" cy="732296"/>
          </a:xfrm>
          <a:prstGeom prst="rect">
            <a:avLst/>
          </a:prstGeom>
          <a:ln>
            <a:solidFill>
              <a:schemeClr val="bg1">
                <a:lumMod val="65000"/>
              </a:schemeClr>
            </a:solidFill>
          </a:ln>
        </p:spPr>
      </p:pic>
    </p:spTree>
    <p:extLst>
      <p:ext uri="{BB962C8B-B14F-4D97-AF65-F5344CB8AC3E}">
        <p14:creationId xmlns:p14="http://schemas.microsoft.com/office/powerpoint/2010/main" val="344441754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 name="図 34"/>
          <p:cNvPicPr>
            <a:picLocks noChangeAspect="1"/>
          </p:cNvPicPr>
          <p:nvPr/>
        </p:nvPicPr>
        <p:blipFill>
          <a:blip r:embed="rId2"/>
          <a:stretch>
            <a:fillRect/>
          </a:stretch>
        </p:blipFill>
        <p:spPr>
          <a:xfrm>
            <a:off x="5908094" y="1833131"/>
            <a:ext cx="1516716" cy="949337"/>
          </a:xfrm>
          <a:prstGeom prst="rect">
            <a:avLst/>
          </a:prstGeom>
          <a:ln>
            <a:solidFill>
              <a:schemeClr val="bg1">
                <a:lumMod val="65000"/>
              </a:schemeClr>
            </a:solidFill>
          </a:ln>
        </p:spPr>
      </p:pic>
      <p:pic>
        <p:nvPicPr>
          <p:cNvPr id="32" name="図 31"/>
          <p:cNvPicPr>
            <a:picLocks noChangeAspect="1"/>
          </p:cNvPicPr>
          <p:nvPr/>
        </p:nvPicPr>
        <p:blipFill rotWithShape="1">
          <a:blip r:embed="rId3"/>
          <a:srcRect r="1701"/>
          <a:stretch/>
        </p:blipFill>
        <p:spPr>
          <a:xfrm>
            <a:off x="151670" y="1918101"/>
            <a:ext cx="5514840" cy="2551464"/>
          </a:xfrm>
          <a:prstGeom prst="rect">
            <a:avLst/>
          </a:prstGeom>
          <a:ln>
            <a:solidFill>
              <a:schemeClr val="bg1">
                <a:lumMod val="65000"/>
              </a:schemeClr>
            </a:solidFill>
          </a:ln>
        </p:spPr>
      </p:pic>
      <p:sp>
        <p:nvSpPr>
          <p:cNvPr id="2" name="スライド番号プレースホルダー 1"/>
          <p:cNvSpPr>
            <a:spLocks noGrp="1"/>
          </p:cNvSpPr>
          <p:nvPr>
            <p:ph type="sldNum" sz="quarter" idx="12"/>
          </p:nvPr>
        </p:nvSpPr>
        <p:spPr/>
        <p:txBody>
          <a:bodyPr/>
          <a:lstStyle/>
          <a:p>
            <a:fld id="{78AE49ED-73EF-499C-8307-28EB0E7CF529}" type="slidenum">
              <a:rPr kumimoji="1" lang="ja-JP" altLang="en-US" smtClean="0"/>
              <a:t>22</a:t>
            </a:fld>
            <a:endParaRPr kumimoji="1" lang="ja-JP" altLang="en-US" dirty="0"/>
          </a:p>
        </p:txBody>
      </p:sp>
      <p:sp>
        <p:nvSpPr>
          <p:cNvPr id="3" name="フッター プレースホルダー 2"/>
          <p:cNvSpPr>
            <a:spLocks noGrp="1"/>
          </p:cNvSpPr>
          <p:nvPr>
            <p:ph type="ftr" sz="quarter" idx="3"/>
          </p:nvPr>
        </p:nvSpPr>
        <p:spPr/>
        <p:txBody>
          <a:bodyPr/>
          <a:lstStyle/>
          <a:p>
            <a:r>
              <a:rPr lang="en-US" altLang="ja-JP" dirty="0"/>
              <a:t>©Canon IT Solutions Inc.  All rights reserved.</a:t>
            </a:r>
            <a:endParaRPr lang="ja-JP" altLang="en-US" dirty="0"/>
          </a:p>
        </p:txBody>
      </p:sp>
      <p:sp>
        <p:nvSpPr>
          <p:cNvPr id="4" name="テキスト プレースホルダー 3"/>
          <p:cNvSpPr>
            <a:spLocks noGrp="1"/>
          </p:cNvSpPr>
          <p:nvPr>
            <p:ph type="body" sz="quarter" idx="16"/>
          </p:nvPr>
        </p:nvSpPr>
        <p:spPr/>
        <p:txBody>
          <a:bodyPr/>
          <a:lstStyle/>
          <a:p>
            <a:r>
              <a:rPr lang="ja-JP" altLang="en-US" dirty="0"/>
              <a:t>勤務申請状況一覧</a:t>
            </a:r>
            <a:r>
              <a:rPr lang="en-US" altLang="ja-JP" dirty="0"/>
              <a:t>/</a:t>
            </a:r>
            <a:r>
              <a:rPr lang="ja-JP" altLang="en-US" dirty="0"/>
              <a:t>勤務状況一覧（月次）</a:t>
            </a:r>
          </a:p>
        </p:txBody>
      </p:sp>
      <p:sp>
        <p:nvSpPr>
          <p:cNvPr id="5" name="テキスト プレースホルダー 4"/>
          <p:cNvSpPr>
            <a:spLocks noGrp="1"/>
          </p:cNvSpPr>
          <p:nvPr>
            <p:ph type="body" sz="quarter" idx="17"/>
          </p:nvPr>
        </p:nvSpPr>
        <p:spPr/>
        <p:txBody>
          <a:bodyPr/>
          <a:lstStyle/>
          <a:p>
            <a:pPr>
              <a:spcBef>
                <a:spcPts val="0"/>
              </a:spcBef>
            </a:pPr>
            <a:r>
              <a:rPr lang="ja-JP" altLang="en-US" dirty="0"/>
              <a:t>日々登録された勤務情報はリアルタイムに反映します</a:t>
            </a:r>
            <a:endParaRPr lang="en-US" altLang="ja-JP" dirty="0"/>
          </a:p>
          <a:p>
            <a:pPr>
              <a:spcBef>
                <a:spcPts val="0"/>
              </a:spcBef>
            </a:pPr>
            <a:r>
              <a:rPr lang="ja-JP" altLang="en-US" dirty="0"/>
              <a:t>勤務時間インターバル等、規則違反に対する勤務情報もすぐに確認が可能です</a:t>
            </a:r>
          </a:p>
        </p:txBody>
      </p:sp>
      <p:sp>
        <p:nvSpPr>
          <p:cNvPr id="6" name="タイトル 5"/>
          <p:cNvSpPr>
            <a:spLocks noGrp="1"/>
          </p:cNvSpPr>
          <p:nvPr>
            <p:ph type="title"/>
          </p:nvPr>
        </p:nvSpPr>
        <p:spPr/>
        <p:txBody>
          <a:bodyPr/>
          <a:lstStyle/>
          <a:p>
            <a:r>
              <a:rPr lang="ja-JP" altLang="en-US" dirty="0"/>
              <a:t>勤怠管理</a:t>
            </a:r>
            <a:endParaRPr kumimoji="1" lang="ja-JP" altLang="en-US" dirty="0"/>
          </a:p>
        </p:txBody>
      </p:sp>
      <p:sp>
        <p:nvSpPr>
          <p:cNvPr id="8" name="object 25">
            <a:extLst>
              <a:ext uri="{FF2B5EF4-FFF2-40B4-BE49-F238E27FC236}">
                <a16:creationId xmlns:a16="http://schemas.microsoft.com/office/drawing/2014/main" id="{10E90585-83F2-4A66-B6AB-998C07BA3E71}"/>
              </a:ext>
            </a:extLst>
          </p:cNvPr>
          <p:cNvSpPr txBox="1"/>
          <p:nvPr/>
        </p:nvSpPr>
        <p:spPr>
          <a:xfrm>
            <a:off x="476038" y="1671650"/>
            <a:ext cx="3113071" cy="174407"/>
          </a:xfrm>
          <a:prstGeom prst="rect">
            <a:avLst/>
          </a:prstGeom>
        </p:spPr>
        <p:txBody>
          <a:bodyPr vert="horz" wrap="square" lIns="0" tIns="12700" rIns="0" bIns="0" rtlCol="0">
            <a:spAutoFit/>
          </a:bodyPr>
          <a:lstStyle/>
          <a:p>
            <a:pPr marL="12700">
              <a:lnSpc>
                <a:spcPct val="100000"/>
              </a:lnSpc>
              <a:spcBef>
                <a:spcPts val="100"/>
              </a:spcBef>
            </a:pPr>
            <a:r>
              <a:rPr lang="ja-JP" altLang="en-US" sz="1050" spc="85" dirty="0">
                <a:latin typeface="メイリオ" panose="020B0604030504040204" pitchFamily="50" charset="-128"/>
                <a:ea typeface="メイリオ" panose="020B0604030504040204" pitchFamily="50" charset="-128"/>
                <a:cs typeface="Leelawadee UI"/>
              </a:rPr>
              <a:t>勤務状況一覧画面イメージ</a:t>
            </a:r>
            <a:endParaRPr sz="1050" dirty="0">
              <a:latin typeface="メイリオ" panose="020B0604030504040204" pitchFamily="50" charset="-128"/>
              <a:ea typeface="メイリオ" panose="020B0604030504040204" pitchFamily="50" charset="-128"/>
              <a:cs typeface="Leelawadee UI"/>
            </a:endParaRPr>
          </a:p>
        </p:txBody>
      </p:sp>
      <p:sp>
        <p:nvSpPr>
          <p:cNvPr id="10" name="object 24">
            <a:extLst>
              <a:ext uri="{FF2B5EF4-FFF2-40B4-BE49-F238E27FC236}">
                <a16:creationId xmlns:a16="http://schemas.microsoft.com/office/drawing/2014/main" id="{C5217FF0-EB1D-4807-BD30-E2A7BD4D72AC}"/>
              </a:ext>
            </a:extLst>
          </p:cNvPr>
          <p:cNvSpPr/>
          <p:nvPr/>
        </p:nvSpPr>
        <p:spPr>
          <a:xfrm>
            <a:off x="5802798" y="1671650"/>
            <a:ext cx="1030524" cy="174407"/>
          </a:xfrm>
          <a:custGeom>
            <a:avLst/>
            <a:gdLst/>
            <a:ahLst/>
            <a:cxnLst/>
            <a:rect l="l" t="t" r="r" b="b"/>
            <a:pathLst>
              <a:path w="871855" h="274319">
                <a:moveTo>
                  <a:pt x="835736" y="0"/>
                </a:moveTo>
                <a:lnTo>
                  <a:pt x="36004" y="0"/>
                </a:lnTo>
                <a:lnTo>
                  <a:pt x="22025" y="2841"/>
                </a:lnTo>
                <a:lnTo>
                  <a:pt x="10577" y="10577"/>
                </a:lnTo>
                <a:lnTo>
                  <a:pt x="2841" y="22025"/>
                </a:lnTo>
                <a:lnTo>
                  <a:pt x="0" y="36004"/>
                </a:lnTo>
                <a:lnTo>
                  <a:pt x="0" y="238328"/>
                </a:lnTo>
                <a:lnTo>
                  <a:pt x="2841" y="252304"/>
                </a:lnTo>
                <a:lnTo>
                  <a:pt x="10577" y="263748"/>
                </a:lnTo>
                <a:lnTo>
                  <a:pt x="22025" y="271480"/>
                </a:lnTo>
                <a:lnTo>
                  <a:pt x="36004" y="274320"/>
                </a:lnTo>
                <a:lnTo>
                  <a:pt x="835736" y="274320"/>
                </a:lnTo>
                <a:lnTo>
                  <a:pt x="849712" y="271480"/>
                </a:lnTo>
                <a:lnTo>
                  <a:pt x="861156" y="263748"/>
                </a:lnTo>
                <a:lnTo>
                  <a:pt x="868888" y="252304"/>
                </a:lnTo>
                <a:lnTo>
                  <a:pt x="871728" y="238328"/>
                </a:lnTo>
                <a:lnTo>
                  <a:pt x="871728" y="36004"/>
                </a:lnTo>
                <a:lnTo>
                  <a:pt x="868888" y="22025"/>
                </a:lnTo>
                <a:lnTo>
                  <a:pt x="861156" y="10577"/>
                </a:lnTo>
                <a:lnTo>
                  <a:pt x="849712" y="2841"/>
                </a:lnTo>
                <a:lnTo>
                  <a:pt x="835736" y="0"/>
                </a:lnTo>
                <a:close/>
              </a:path>
            </a:pathLst>
          </a:custGeom>
          <a:noFill/>
        </p:spPr>
        <p:txBody>
          <a:bodyPr wrap="square" lIns="0" tIns="0" rIns="0" bIns="0" rtlCol="0" anchor="ctr"/>
          <a:lstStyle/>
          <a:p>
            <a:pPr algn="ctr"/>
            <a:r>
              <a:rPr lang="ja-JP" altLang="en-US" sz="1050" dirty="0">
                <a:latin typeface="メイリオ" panose="020B0604030504040204" pitchFamily="50" charset="-128"/>
                <a:ea typeface="メイリオ" panose="020B0604030504040204" pitchFamily="50" charset="-128"/>
              </a:rPr>
              <a:t>表示形式指定</a:t>
            </a:r>
            <a:endParaRPr sz="1050" dirty="0">
              <a:latin typeface="メイリオ" panose="020B0604030504040204" pitchFamily="50" charset="-128"/>
              <a:ea typeface="メイリオ" panose="020B0604030504040204" pitchFamily="50" charset="-128"/>
            </a:endParaRPr>
          </a:p>
        </p:txBody>
      </p:sp>
      <p:sp>
        <p:nvSpPr>
          <p:cNvPr id="11" name="object 2">
            <a:extLst>
              <a:ext uri="{FF2B5EF4-FFF2-40B4-BE49-F238E27FC236}">
                <a16:creationId xmlns:a16="http://schemas.microsoft.com/office/drawing/2014/main" id="{AA075142-0CE2-4250-A4F5-F94F8BCC98D7}"/>
              </a:ext>
            </a:extLst>
          </p:cNvPr>
          <p:cNvSpPr/>
          <p:nvPr/>
        </p:nvSpPr>
        <p:spPr>
          <a:xfrm>
            <a:off x="7520475" y="1883687"/>
            <a:ext cx="1408009" cy="590746"/>
          </a:xfrm>
          <a:prstGeom prst="wedgeRoundRectCallout">
            <a:avLst>
              <a:gd name="adj1" fmla="val -69594"/>
              <a:gd name="adj2" fmla="val -170"/>
              <a:gd name="adj3" fmla="val 16667"/>
            </a:avLst>
          </a:prstGeom>
          <a:solidFill>
            <a:srgbClr val="FFC000"/>
          </a:solidFill>
          <a:ln w="25400">
            <a:noFill/>
          </a:ln>
        </p:spPr>
        <p:txBody>
          <a:bodyPr wrap="square" lIns="0" tIns="0" rIns="0" bIns="0" rtlCol="0" anchor="ctr"/>
          <a:lstStyle/>
          <a:p>
            <a:r>
              <a:rPr lang="ja-JP" altLang="en-US" sz="1100" dirty="0">
                <a:latin typeface="メイリオ" panose="020B0604030504040204" pitchFamily="50" charset="-128"/>
                <a:ea typeface="メイリオ" panose="020B0604030504040204" pitchFamily="50" charset="-128"/>
              </a:rPr>
              <a:t>・リスト</a:t>
            </a:r>
            <a:r>
              <a:rPr lang="en-US" altLang="ja-JP" sz="1100" dirty="0">
                <a:latin typeface="メイリオ" panose="020B0604030504040204" pitchFamily="50" charset="-128"/>
                <a:ea typeface="メイリオ" panose="020B0604030504040204" pitchFamily="50" charset="-128"/>
              </a:rPr>
              <a:t>/</a:t>
            </a:r>
            <a:r>
              <a:rPr lang="ja-JP" altLang="en-US" sz="1100" dirty="0">
                <a:latin typeface="メイリオ" panose="020B0604030504040204" pitchFamily="50" charset="-128"/>
                <a:ea typeface="メイリオ" panose="020B0604030504040204" pitchFamily="50" charset="-128"/>
              </a:rPr>
              <a:t>グラフ形式</a:t>
            </a:r>
            <a:endParaRPr lang="en-US" altLang="ja-JP" sz="1100" dirty="0">
              <a:latin typeface="メイリオ" panose="020B0604030504040204" pitchFamily="50" charset="-128"/>
              <a:ea typeface="メイリオ" panose="020B0604030504040204" pitchFamily="50" charset="-128"/>
            </a:endParaRPr>
          </a:p>
          <a:p>
            <a:r>
              <a:rPr lang="ja-JP" altLang="en-US" sz="1100" dirty="0">
                <a:latin typeface="メイリオ" panose="020B0604030504040204" pitchFamily="50" charset="-128"/>
                <a:ea typeface="メイリオ" panose="020B0604030504040204" pitchFamily="50" charset="-128"/>
              </a:rPr>
              <a:t>・予実対比</a:t>
            </a:r>
            <a:endParaRPr lang="en-US" altLang="ja-JP" sz="1100" dirty="0">
              <a:latin typeface="メイリオ" panose="020B0604030504040204" pitchFamily="50" charset="-128"/>
              <a:ea typeface="メイリオ" panose="020B0604030504040204" pitchFamily="50" charset="-128"/>
            </a:endParaRPr>
          </a:p>
          <a:p>
            <a:r>
              <a:rPr lang="ja-JP" altLang="en-US" sz="1100" dirty="0">
                <a:latin typeface="メイリオ" panose="020B0604030504040204" pitchFamily="50" charset="-128"/>
                <a:ea typeface="メイリオ" panose="020B0604030504040204" pitchFamily="50" charset="-128"/>
              </a:rPr>
              <a:t>・所定外</a:t>
            </a:r>
            <a:r>
              <a:rPr lang="en-US" altLang="ja-JP" sz="1100" dirty="0">
                <a:latin typeface="メイリオ" panose="020B0604030504040204" pitchFamily="50" charset="-128"/>
                <a:ea typeface="メイリオ" panose="020B0604030504040204" pitchFamily="50" charset="-128"/>
              </a:rPr>
              <a:t>/</a:t>
            </a:r>
            <a:r>
              <a:rPr lang="ja-JP" altLang="en-US" sz="1100" dirty="0">
                <a:latin typeface="メイリオ" panose="020B0604030504040204" pitchFamily="50" charset="-128"/>
                <a:ea typeface="メイリオ" panose="020B0604030504040204" pitchFamily="50" charset="-128"/>
              </a:rPr>
              <a:t>法定外</a:t>
            </a:r>
            <a:endParaRPr lang="en-US" altLang="ja-JP" sz="1100" dirty="0">
              <a:latin typeface="メイリオ" panose="020B0604030504040204" pitchFamily="50" charset="-128"/>
              <a:ea typeface="メイリオ" panose="020B0604030504040204" pitchFamily="50" charset="-128"/>
            </a:endParaRPr>
          </a:p>
        </p:txBody>
      </p:sp>
      <p:sp>
        <p:nvSpPr>
          <p:cNvPr id="12" name="正方形/長方形 11"/>
          <p:cNvSpPr/>
          <p:nvPr/>
        </p:nvSpPr>
        <p:spPr>
          <a:xfrm>
            <a:off x="5882522" y="2923482"/>
            <a:ext cx="2357965" cy="1245648"/>
          </a:xfrm>
          <a:prstGeom prst="rect">
            <a:avLst/>
          </a:prstGeom>
          <a:noFill/>
          <a:ln w="25400" cap="flat" cmpd="sng" algn="ctr">
            <a:solidFill>
              <a:srgbClr val="FFC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
        <p:nvSpPr>
          <p:cNvPr id="13" name="角丸四角形 12"/>
          <p:cNvSpPr/>
          <p:nvPr/>
        </p:nvSpPr>
        <p:spPr>
          <a:xfrm>
            <a:off x="6330537" y="2803482"/>
            <a:ext cx="1461934" cy="231344"/>
          </a:xfrm>
          <a:prstGeom prst="round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dirty="0">
                <a:solidFill>
                  <a:schemeClr val="tx1"/>
                </a:solidFill>
              </a:rPr>
              <a:t>状況表示</a:t>
            </a:r>
          </a:p>
        </p:txBody>
      </p:sp>
      <p:sp>
        <p:nvSpPr>
          <p:cNvPr id="14" name="テキスト ボックス 13"/>
          <p:cNvSpPr txBox="1"/>
          <p:nvPr/>
        </p:nvSpPr>
        <p:spPr>
          <a:xfrm>
            <a:off x="5905171" y="3631574"/>
            <a:ext cx="2429805" cy="577081"/>
          </a:xfrm>
          <a:prstGeom prst="rect">
            <a:avLst/>
          </a:prstGeom>
          <a:noFill/>
        </p:spPr>
        <p:txBody>
          <a:bodyPr wrap="square" rtlCol="0">
            <a:spAutoFit/>
          </a:bodyPr>
          <a:lstStyle/>
          <a:p>
            <a:r>
              <a:rPr kumimoji="1" lang="ja-JP" altLang="en-US" sz="1050" dirty="0"/>
              <a:t>イレギュラーチェック・承認却下等、異常が出ているものは警告表示</a:t>
            </a:r>
            <a:endParaRPr kumimoji="1" lang="en-US" altLang="ja-JP" sz="1050" dirty="0"/>
          </a:p>
          <a:p>
            <a:r>
              <a:rPr kumimoji="1" lang="ja-JP" altLang="en-US" sz="1050" dirty="0"/>
              <a:t>ボタン押下で内容を表示</a:t>
            </a:r>
          </a:p>
        </p:txBody>
      </p:sp>
      <p:cxnSp>
        <p:nvCxnSpPr>
          <p:cNvPr id="15" name="直線矢印コネクタ 14"/>
          <p:cNvCxnSpPr/>
          <p:nvPr/>
        </p:nvCxnSpPr>
        <p:spPr>
          <a:xfrm>
            <a:off x="974180" y="3358860"/>
            <a:ext cx="4903551" cy="92877"/>
          </a:xfrm>
          <a:prstGeom prst="straightConnector1">
            <a:avLst/>
          </a:prstGeom>
          <a:ln w="38100">
            <a:solidFill>
              <a:srgbClr val="FFC000"/>
            </a:solidFill>
            <a:tailEnd type="triangle"/>
          </a:ln>
        </p:spPr>
        <p:style>
          <a:lnRef idx="1">
            <a:schemeClr val="accent1"/>
          </a:lnRef>
          <a:fillRef idx="0">
            <a:schemeClr val="accent1"/>
          </a:fillRef>
          <a:effectRef idx="0">
            <a:schemeClr val="accent1"/>
          </a:effectRef>
          <a:fontRef idx="minor">
            <a:schemeClr val="tx1"/>
          </a:fontRef>
        </p:style>
      </p:cxnSp>
      <p:sp>
        <p:nvSpPr>
          <p:cNvPr id="17" name="正方形/長方形 16"/>
          <p:cNvSpPr/>
          <p:nvPr/>
        </p:nvSpPr>
        <p:spPr>
          <a:xfrm>
            <a:off x="692062" y="3134013"/>
            <a:ext cx="284899" cy="635447"/>
          </a:xfrm>
          <a:prstGeom prst="rect">
            <a:avLst/>
          </a:prstGeom>
          <a:noFill/>
          <a:ln w="25400" cap="flat" cmpd="sng" algn="ctr">
            <a:solidFill>
              <a:srgbClr val="FFC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
        <p:nvSpPr>
          <p:cNvPr id="18" name="右矢印 17"/>
          <p:cNvSpPr/>
          <p:nvPr/>
        </p:nvSpPr>
        <p:spPr>
          <a:xfrm>
            <a:off x="5905171" y="4351654"/>
            <a:ext cx="613455" cy="380038"/>
          </a:xfrm>
          <a:prstGeom prst="righ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19" name="グループ化 18"/>
          <p:cNvGrpSpPr/>
          <p:nvPr/>
        </p:nvGrpSpPr>
        <p:grpSpPr>
          <a:xfrm>
            <a:off x="7584611" y="4251887"/>
            <a:ext cx="399026" cy="530869"/>
            <a:chOff x="1476375" y="3768725"/>
            <a:chExt cx="287338" cy="379413"/>
          </a:xfrm>
        </p:grpSpPr>
        <p:sp>
          <p:nvSpPr>
            <p:cNvPr id="20" name="Freeform 34"/>
            <p:cNvSpPr>
              <a:spLocks noEditPoints="1"/>
            </p:cNvSpPr>
            <p:nvPr/>
          </p:nvSpPr>
          <p:spPr bwMode="auto">
            <a:xfrm>
              <a:off x="1476375" y="3768725"/>
              <a:ext cx="287338" cy="379413"/>
            </a:xfrm>
            <a:custGeom>
              <a:avLst/>
              <a:gdLst>
                <a:gd name="T0" fmla="*/ 136 w 181"/>
                <a:gd name="T1" fmla="*/ 46 h 239"/>
                <a:gd name="T2" fmla="*/ 181 w 181"/>
                <a:gd name="T3" fmla="*/ 46 h 239"/>
                <a:gd name="T4" fmla="*/ 181 w 181"/>
                <a:gd name="T5" fmla="*/ 239 h 239"/>
                <a:gd name="T6" fmla="*/ 0 w 181"/>
                <a:gd name="T7" fmla="*/ 239 h 239"/>
                <a:gd name="T8" fmla="*/ 0 w 181"/>
                <a:gd name="T9" fmla="*/ 0 h 239"/>
                <a:gd name="T10" fmla="*/ 136 w 181"/>
                <a:gd name="T11" fmla="*/ 0 h 239"/>
                <a:gd name="T12" fmla="*/ 136 w 181"/>
                <a:gd name="T13" fmla="*/ 46 h 239"/>
                <a:gd name="T14" fmla="*/ 140 w 181"/>
                <a:gd name="T15" fmla="*/ 0 h 239"/>
                <a:gd name="T16" fmla="*/ 140 w 181"/>
                <a:gd name="T17" fmla="*/ 41 h 239"/>
                <a:gd name="T18" fmla="*/ 181 w 181"/>
                <a:gd name="T19" fmla="*/ 41 h 239"/>
                <a:gd name="T20" fmla="*/ 140 w 181"/>
                <a:gd name="T21" fmla="*/ 0 h 2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81" h="239">
                  <a:moveTo>
                    <a:pt x="136" y="46"/>
                  </a:moveTo>
                  <a:lnTo>
                    <a:pt x="181" y="46"/>
                  </a:lnTo>
                  <a:lnTo>
                    <a:pt x="181" y="239"/>
                  </a:lnTo>
                  <a:lnTo>
                    <a:pt x="0" y="239"/>
                  </a:lnTo>
                  <a:lnTo>
                    <a:pt x="0" y="0"/>
                  </a:lnTo>
                  <a:lnTo>
                    <a:pt x="136" y="0"/>
                  </a:lnTo>
                  <a:lnTo>
                    <a:pt x="136" y="46"/>
                  </a:lnTo>
                  <a:close/>
                  <a:moveTo>
                    <a:pt x="140" y="0"/>
                  </a:moveTo>
                  <a:lnTo>
                    <a:pt x="140" y="41"/>
                  </a:lnTo>
                  <a:lnTo>
                    <a:pt x="181" y="41"/>
                  </a:lnTo>
                  <a:lnTo>
                    <a:pt x="140" y="0"/>
                  </a:lnTo>
                  <a:close/>
                </a:path>
              </a:pathLst>
            </a:custGeom>
            <a:solidFill>
              <a:srgbClr val="0087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1" name="Freeform 35"/>
            <p:cNvSpPr>
              <a:spLocks/>
            </p:cNvSpPr>
            <p:nvPr/>
          </p:nvSpPr>
          <p:spPr bwMode="auto">
            <a:xfrm>
              <a:off x="1506538" y="3905250"/>
              <a:ext cx="227013" cy="106363"/>
            </a:xfrm>
            <a:custGeom>
              <a:avLst/>
              <a:gdLst>
                <a:gd name="T0" fmla="*/ 227 w 238"/>
                <a:gd name="T1" fmla="*/ 113 h 113"/>
                <a:gd name="T2" fmla="*/ 11 w 238"/>
                <a:gd name="T3" fmla="*/ 113 h 113"/>
                <a:gd name="T4" fmla="*/ 0 w 238"/>
                <a:gd name="T5" fmla="*/ 102 h 113"/>
                <a:gd name="T6" fmla="*/ 0 w 238"/>
                <a:gd name="T7" fmla="*/ 11 h 113"/>
                <a:gd name="T8" fmla="*/ 11 w 238"/>
                <a:gd name="T9" fmla="*/ 0 h 113"/>
                <a:gd name="T10" fmla="*/ 227 w 238"/>
                <a:gd name="T11" fmla="*/ 0 h 113"/>
                <a:gd name="T12" fmla="*/ 238 w 238"/>
                <a:gd name="T13" fmla="*/ 11 h 113"/>
                <a:gd name="T14" fmla="*/ 238 w 238"/>
                <a:gd name="T15" fmla="*/ 102 h 113"/>
                <a:gd name="T16" fmla="*/ 227 w 238"/>
                <a:gd name="T17" fmla="*/ 113 h 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8" h="113">
                  <a:moveTo>
                    <a:pt x="227" y="113"/>
                  </a:moveTo>
                  <a:cubicBezTo>
                    <a:pt x="11" y="113"/>
                    <a:pt x="11" y="113"/>
                    <a:pt x="11" y="113"/>
                  </a:cubicBezTo>
                  <a:cubicBezTo>
                    <a:pt x="5" y="113"/>
                    <a:pt x="0" y="108"/>
                    <a:pt x="0" y="102"/>
                  </a:cubicBezTo>
                  <a:cubicBezTo>
                    <a:pt x="0" y="11"/>
                    <a:pt x="0" y="11"/>
                    <a:pt x="0" y="11"/>
                  </a:cubicBezTo>
                  <a:cubicBezTo>
                    <a:pt x="0" y="5"/>
                    <a:pt x="5" y="0"/>
                    <a:pt x="11" y="0"/>
                  </a:cubicBezTo>
                  <a:cubicBezTo>
                    <a:pt x="227" y="0"/>
                    <a:pt x="227" y="0"/>
                    <a:pt x="227" y="0"/>
                  </a:cubicBezTo>
                  <a:cubicBezTo>
                    <a:pt x="233" y="0"/>
                    <a:pt x="238" y="5"/>
                    <a:pt x="238" y="11"/>
                  </a:cubicBezTo>
                  <a:cubicBezTo>
                    <a:pt x="238" y="102"/>
                    <a:pt x="238" y="102"/>
                    <a:pt x="238" y="102"/>
                  </a:cubicBezTo>
                  <a:cubicBezTo>
                    <a:pt x="238" y="108"/>
                    <a:pt x="233" y="113"/>
                    <a:pt x="227" y="113"/>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2" name="Freeform 36"/>
            <p:cNvSpPr>
              <a:spLocks/>
            </p:cNvSpPr>
            <p:nvPr/>
          </p:nvSpPr>
          <p:spPr bwMode="auto">
            <a:xfrm>
              <a:off x="1533525" y="3924300"/>
              <a:ext cx="66675" cy="68263"/>
            </a:xfrm>
            <a:custGeom>
              <a:avLst/>
              <a:gdLst>
                <a:gd name="T0" fmla="*/ 42 w 42"/>
                <a:gd name="T1" fmla="*/ 43 h 43"/>
                <a:gd name="T2" fmla="*/ 29 w 42"/>
                <a:gd name="T3" fmla="*/ 43 h 43"/>
                <a:gd name="T4" fmla="*/ 21 w 42"/>
                <a:gd name="T5" fmla="*/ 30 h 43"/>
                <a:gd name="T6" fmla="*/ 12 w 42"/>
                <a:gd name="T7" fmla="*/ 43 h 43"/>
                <a:gd name="T8" fmla="*/ 0 w 42"/>
                <a:gd name="T9" fmla="*/ 43 h 43"/>
                <a:gd name="T10" fmla="*/ 14 w 42"/>
                <a:gd name="T11" fmla="*/ 21 h 43"/>
                <a:gd name="T12" fmla="*/ 0 w 42"/>
                <a:gd name="T13" fmla="*/ 0 h 43"/>
                <a:gd name="T14" fmla="*/ 13 w 42"/>
                <a:gd name="T15" fmla="*/ 0 h 43"/>
                <a:gd name="T16" fmla="*/ 21 w 42"/>
                <a:gd name="T17" fmla="*/ 13 h 43"/>
                <a:gd name="T18" fmla="*/ 28 w 42"/>
                <a:gd name="T19" fmla="*/ 0 h 43"/>
                <a:gd name="T20" fmla="*/ 41 w 42"/>
                <a:gd name="T21" fmla="*/ 0 h 43"/>
                <a:gd name="T22" fmla="*/ 28 w 42"/>
                <a:gd name="T23" fmla="*/ 22 h 43"/>
                <a:gd name="T24" fmla="*/ 42 w 42"/>
                <a:gd name="T25" fmla="*/ 43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2" h="43">
                  <a:moveTo>
                    <a:pt x="42" y="43"/>
                  </a:moveTo>
                  <a:lnTo>
                    <a:pt x="29" y="43"/>
                  </a:lnTo>
                  <a:lnTo>
                    <a:pt x="21" y="30"/>
                  </a:lnTo>
                  <a:lnTo>
                    <a:pt x="12" y="43"/>
                  </a:lnTo>
                  <a:lnTo>
                    <a:pt x="0" y="43"/>
                  </a:lnTo>
                  <a:lnTo>
                    <a:pt x="14" y="21"/>
                  </a:lnTo>
                  <a:lnTo>
                    <a:pt x="0" y="0"/>
                  </a:lnTo>
                  <a:lnTo>
                    <a:pt x="13" y="0"/>
                  </a:lnTo>
                  <a:lnTo>
                    <a:pt x="21" y="13"/>
                  </a:lnTo>
                  <a:lnTo>
                    <a:pt x="28" y="0"/>
                  </a:lnTo>
                  <a:lnTo>
                    <a:pt x="41" y="0"/>
                  </a:lnTo>
                  <a:lnTo>
                    <a:pt x="28" y="22"/>
                  </a:lnTo>
                  <a:lnTo>
                    <a:pt x="42" y="43"/>
                  </a:lnTo>
                  <a:close/>
                </a:path>
              </a:pathLst>
            </a:custGeom>
            <a:solidFill>
              <a:srgbClr val="0087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3" name="Freeform 37"/>
            <p:cNvSpPr>
              <a:spLocks/>
            </p:cNvSpPr>
            <p:nvPr/>
          </p:nvSpPr>
          <p:spPr bwMode="auto">
            <a:xfrm>
              <a:off x="1606550" y="3924300"/>
              <a:ext cx="44450" cy="68263"/>
            </a:xfrm>
            <a:custGeom>
              <a:avLst/>
              <a:gdLst>
                <a:gd name="T0" fmla="*/ 0 w 28"/>
                <a:gd name="T1" fmla="*/ 43 h 43"/>
                <a:gd name="T2" fmla="*/ 0 w 28"/>
                <a:gd name="T3" fmla="*/ 0 h 43"/>
                <a:gd name="T4" fmla="*/ 11 w 28"/>
                <a:gd name="T5" fmla="*/ 0 h 43"/>
                <a:gd name="T6" fmla="*/ 11 w 28"/>
                <a:gd name="T7" fmla="*/ 33 h 43"/>
                <a:gd name="T8" fmla="*/ 28 w 28"/>
                <a:gd name="T9" fmla="*/ 33 h 43"/>
                <a:gd name="T10" fmla="*/ 28 w 28"/>
                <a:gd name="T11" fmla="*/ 43 h 43"/>
                <a:gd name="T12" fmla="*/ 0 w 28"/>
                <a:gd name="T13" fmla="*/ 43 h 43"/>
              </a:gdLst>
              <a:ahLst/>
              <a:cxnLst>
                <a:cxn ang="0">
                  <a:pos x="T0" y="T1"/>
                </a:cxn>
                <a:cxn ang="0">
                  <a:pos x="T2" y="T3"/>
                </a:cxn>
                <a:cxn ang="0">
                  <a:pos x="T4" y="T5"/>
                </a:cxn>
                <a:cxn ang="0">
                  <a:pos x="T6" y="T7"/>
                </a:cxn>
                <a:cxn ang="0">
                  <a:pos x="T8" y="T9"/>
                </a:cxn>
                <a:cxn ang="0">
                  <a:pos x="T10" y="T11"/>
                </a:cxn>
                <a:cxn ang="0">
                  <a:pos x="T12" y="T13"/>
                </a:cxn>
              </a:cxnLst>
              <a:rect l="0" t="0" r="r" b="b"/>
              <a:pathLst>
                <a:path w="28" h="43">
                  <a:moveTo>
                    <a:pt x="0" y="43"/>
                  </a:moveTo>
                  <a:lnTo>
                    <a:pt x="0" y="0"/>
                  </a:lnTo>
                  <a:lnTo>
                    <a:pt x="11" y="0"/>
                  </a:lnTo>
                  <a:lnTo>
                    <a:pt x="11" y="33"/>
                  </a:lnTo>
                  <a:lnTo>
                    <a:pt x="28" y="33"/>
                  </a:lnTo>
                  <a:lnTo>
                    <a:pt x="28" y="43"/>
                  </a:lnTo>
                  <a:lnTo>
                    <a:pt x="0" y="43"/>
                  </a:lnTo>
                  <a:close/>
                </a:path>
              </a:pathLst>
            </a:custGeom>
            <a:solidFill>
              <a:srgbClr val="0087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4" name="Freeform 38"/>
            <p:cNvSpPr>
              <a:spLocks/>
            </p:cNvSpPr>
            <p:nvPr/>
          </p:nvSpPr>
          <p:spPr bwMode="auto">
            <a:xfrm>
              <a:off x="1657350" y="3924300"/>
              <a:ext cx="46038" cy="68263"/>
            </a:xfrm>
            <a:custGeom>
              <a:avLst/>
              <a:gdLst>
                <a:gd name="T0" fmla="*/ 49 w 49"/>
                <a:gd name="T1" fmla="*/ 50 h 73"/>
                <a:gd name="T2" fmla="*/ 46 w 49"/>
                <a:gd name="T3" fmla="*/ 62 h 73"/>
                <a:gd name="T4" fmla="*/ 36 w 49"/>
                <a:gd name="T5" fmla="*/ 70 h 73"/>
                <a:gd name="T6" fmla="*/ 21 w 49"/>
                <a:gd name="T7" fmla="*/ 73 h 73"/>
                <a:gd name="T8" fmla="*/ 10 w 49"/>
                <a:gd name="T9" fmla="*/ 72 h 73"/>
                <a:gd name="T10" fmla="*/ 0 w 49"/>
                <a:gd name="T11" fmla="*/ 68 h 73"/>
                <a:gd name="T12" fmla="*/ 0 w 49"/>
                <a:gd name="T13" fmla="*/ 51 h 73"/>
                <a:gd name="T14" fmla="*/ 11 w 49"/>
                <a:gd name="T15" fmla="*/ 56 h 73"/>
                <a:gd name="T16" fmla="*/ 22 w 49"/>
                <a:gd name="T17" fmla="*/ 57 h 73"/>
                <a:gd name="T18" fmla="*/ 28 w 49"/>
                <a:gd name="T19" fmla="*/ 56 h 73"/>
                <a:gd name="T20" fmla="*/ 30 w 49"/>
                <a:gd name="T21" fmla="*/ 52 h 73"/>
                <a:gd name="T22" fmla="*/ 29 w 49"/>
                <a:gd name="T23" fmla="*/ 50 h 73"/>
                <a:gd name="T24" fmla="*/ 27 w 49"/>
                <a:gd name="T25" fmla="*/ 47 h 73"/>
                <a:gd name="T26" fmla="*/ 17 w 49"/>
                <a:gd name="T27" fmla="*/ 43 h 73"/>
                <a:gd name="T28" fmla="*/ 7 w 49"/>
                <a:gd name="T29" fmla="*/ 37 h 73"/>
                <a:gd name="T30" fmla="*/ 2 w 49"/>
                <a:gd name="T31" fmla="*/ 30 h 73"/>
                <a:gd name="T32" fmla="*/ 0 w 49"/>
                <a:gd name="T33" fmla="*/ 21 h 73"/>
                <a:gd name="T34" fmla="*/ 7 w 49"/>
                <a:gd name="T35" fmla="*/ 6 h 73"/>
                <a:gd name="T36" fmla="*/ 27 w 49"/>
                <a:gd name="T37" fmla="*/ 0 h 73"/>
                <a:gd name="T38" fmla="*/ 49 w 49"/>
                <a:gd name="T39" fmla="*/ 5 h 73"/>
                <a:gd name="T40" fmla="*/ 43 w 49"/>
                <a:gd name="T41" fmla="*/ 20 h 73"/>
                <a:gd name="T42" fmla="*/ 26 w 49"/>
                <a:gd name="T43" fmla="*/ 15 h 73"/>
                <a:gd name="T44" fmla="*/ 21 w 49"/>
                <a:gd name="T45" fmla="*/ 17 h 73"/>
                <a:gd name="T46" fmla="*/ 19 w 49"/>
                <a:gd name="T47" fmla="*/ 20 h 73"/>
                <a:gd name="T48" fmla="*/ 21 w 49"/>
                <a:gd name="T49" fmla="*/ 24 h 73"/>
                <a:gd name="T50" fmla="*/ 33 w 49"/>
                <a:gd name="T51" fmla="*/ 30 h 73"/>
                <a:gd name="T52" fmla="*/ 46 w 49"/>
                <a:gd name="T53" fmla="*/ 39 h 73"/>
                <a:gd name="T54" fmla="*/ 49 w 49"/>
                <a:gd name="T55" fmla="*/ 50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49" h="73">
                  <a:moveTo>
                    <a:pt x="49" y="50"/>
                  </a:moveTo>
                  <a:cubicBezTo>
                    <a:pt x="49" y="55"/>
                    <a:pt x="48" y="59"/>
                    <a:pt x="46" y="62"/>
                  </a:cubicBezTo>
                  <a:cubicBezTo>
                    <a:pt x="44" y="66"/>
                    <a:pt x="40" y="68"/>
                    <a:pt x="36" y="70"/>
                  </a:cubicBezTo>
                  <a:cubicBezTo>
                    <a:pt x="32" y="72"/>
                    <a:pt x="27" y="73"/>
                    <a:pt x="21" y="73"/>
                  </a:cubicBezTo>
                  <a:cubicBezTo>
                    <a:pt x="17" y="73"/>
                    <a:pt x="13" y="73"/>
                    <a:pt x="10" y="72"/>
                  </a:cubicBezTo>
                  <a:cubicBezTo>
                    <a:pt x="6" y="71"/>
                    <a:pt x="3" y="70"/>
                    <a:pt x="0" y="68"/>
                  </a:cubicBezTo>
                  <a:cubicBezTo>
                    <a:pt x="0" y="51"/>
                    <a:pt x="0" y="51"/>
                    <a:pt x="0" y="51"/>
                  </a:cubicBezTo>
                  <a:cubicBezTo>
                    <a:pt x="3" y="53"/>
                    <a:pt x="7" y="55"/>
                    <a:pt x="11" y="56"/>
                  </a:cubicBezTo>
                  <a:cubicBezTo>
                    <a:pt x="15" y="57"/>
                    <a:pt x="19" y="57"/>
                    <a:pt x="22" y="57"/>
                  </a:cubicBezTo>
                  <a:cubicBezTo>
                    <a:pt x="25" y="57"/>
                    <a:pt x="27" y="57"/>
                    <a:pt x="28" y="56"/>
                  </a:cubicBezTo>
                  <a:cubicBezTo>
                    <a:pt x="29" y="55"/>
                    <a:pt x="30" y="54"/>
                    <a:pt x="30" y="52"/>
                  </a:cubicBezTo>
                  <a:cubicBezTo>
                    <a:pt x="30" y="51"/>
                    <a:pt x="30" y="50"/>
                    <a:pt x="29" y="50"/>
                  </a:cubicBezTo>
                  <a:cubicBezTo>
                    <a:pt x="29" y="49"/>
                    <a:pt x="28" y="48"/>
                    <a:pt x="27" y="47"/>
                  </a:cubicBezTo>
                  <a:cubicBezTo>
                    <a:pt x="26" y="47"/>
                    <a:pt x="22" y="45"/>
                    <a:pt x="17" y="43"/>
                  </a:cubicBezTo>
                  <a:cubicBezTo>
                    <a:pt x="13" y="41"/>
                    <a:pt x="9" y="39"/>
                    <a:pt x="7" y="37"/>
                  </a:cubicBezTo>
                  <a:cubicBezTo>
                    <a:pt x="5" y="35"/>
                    <a:pt x="3" y="32"/>
                    <a:pt x="2" y="30"/>
                  </a:cubicBezTo>
                  <a:cubicBezTo>
                    <a:pt x="1" y="27"/>
                    <a:pt x="0" y="24"/>
                    <a:pt x="0" y="21"/>
                  </a:cubicBezTo>
                  <a:cubicBezTo>
                    <a:pt x="0" y="14"/>
                    <a:pt x="2" y="9"/>
                    <a:pt x="7" y="6"/>
                  </a:cubicBezTo>
                  <a:cubicBezTo>
                    <a:pt x="12" y="2"/>
                    <a:pt x="18" y="0"/>
                    <a:pt x="27" y="0"/>
                  </a:cubicBezTo>
                  <a:cubicBezTo>
                    <a:pt x="34" y="0"/>
                    <a:pt x="42" y="2"/>
                    <a:pt x="49" y="5"/>
                  </a:cubicBezTo>
                  <a:cubicBezTo>
                    <a:pt x="43" y="20"/>
                    <a:pt x="43" y="20"/>
                    <a:pt x="43" y="20"/>
                  </a:cubicBezTo>
                  <a:cubicBezTo>
                    <a:pt x="37" y="17"/>
                    <a:pt x="31" y="15"/>
                    <a:pt x="26" y="15"/>
                  </a:cubicBezTo>
                  <a:cubicBezTo>
                    <a:pt x="24" y="15"/>
                    <a:pt x="22" y="16"/>
                    <a:pt x="21" y="17"/>
                  </a:cubicBezTo>
                  <a:cubicBezTo>
                    <a:pt x="20" y="18"/>
                    <a:pt x="19" y="19"/>
                    <a:pt x="19" y="20"/>
                  </a:cubicBezTo>
                  <a:cubicBezTo>
                    <a:pt x="19" y="21"/>
                    <a:pt x="20" y="23"/>
                    <a:pt x="21" y="24"/>
                  </a:cubicBezTo>
                  <a:cubicBezTo>
                    <a:pt x="23" y="25"/>
                    <a:pt x="27" y="27"/>
                    <a:pt x="33" y="30"/>
                  </a:cubicBezTo>
                  <a:cubicBezTo>
                    <a:pt x="39" y="32"/>
                    <a:pt x="43" y="35"/>
                    <a:pt x="46" y="39"/>
                  </a:cubicBezTo>
                  <a:cubicBezTo>
                    <a:pt x="48" y="42"/>
                    <a:pt x="49" y="46"/>
                    <a:pt x="49" y="50"/>
                  </a:cubicBezTo>
                  <a:close/>
                </a:path>
              </a:pathLst>
            </a:custGeom>
            <a:solidFill>
              <a:srgbClr val="0087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grpSp>
      <p:sp>
        <p:nvSpPr>
          <p:cNvPr id="25" name="object 25">
            <a:extLst>
              <a:ext uri="{FF2B5EF4-FFF2-40B4-BE49-F238E27FC236}">
                <a16:creationId xmlns:a16="http://schemas.microsoft.com/office/drawing/2014/main" id="{814DC110-2DDC-4E32-8034-B4D99DF17F36}"/>
              </a:ext>
            </a:extLst>
          </p:cNvPr>
          <p:cNvSpPr txBox="1"/>
          <p:nvPr/>
        </p:nvSpPr>
        <p:spPr>
          <a:xfrm>
            <a:off x="6546202" y="4446222"/>
            <a:ext cx="1154370" cy="228268"/>
          </a:xfrm>
          <a:prstGeom prst="rect">
            <a:avLst/>
          </a:prstGeom>
        </p:spPr>
        <p:txBody>
          <a:bodyPr vert="horz" wrap="square" lIns="0" tIns="12700" rIns="0" bIns="0" rtlCol="0">
            <a:spAutoFit/>
          </a:bodyPr>
          <a:lstStyle/>
          <a:p>
            <a:pPr marL="12700">
              <a:lnSpc>
                <a:spcPct val="100000"/>
              </a:lnSpc>
              <a:spcBef>
                <a:spcPts val="100"/>
              </a:spcBef>
            </a:pPr>
            <a:r>
              <a:rPr lang="ja-JP" altLang="en-US" sz="1400" spc="85" dirty="0">
                <a:latin typeface="メイリオ" panose="020B0604030504040204" pitchFamily="50" charset="-128"/>
                <a:ea typeface="メイリオ" panose="020B0604030504040204" pitchFamily="50" charset="-128"/>
                <a:cs typeface="Leelawadee UI"/>
              </a:rPr>
              <a:t>勤務報告書</a:t>
            </a:r>
            <a:endParaRPr lang="en-US" altLang="ja-JP" sz="1400" spc="85" dirty="0">
              <a:latin typeface="メイリオ" panose="020B0604030504040204" pitchFamily="50" charset="-128"/>
              <a:ea typeface="メイリオ" panose="020B0604030504040204" pitchFamily="50" charset="-128"/>
              <a:cs typeface="Leelawadee UI"/>
            </a:endParaRPr>
          </a:p>
        </p:txBody>
      </p:sp>
      <p:pic>
        <p:nvPicPr>
          <p:cNvPr id="30" name="図 29"/>
          <p:cNvPicPr>
            <a:picLocks noChangeAspect="1"/>
          </p:cNvPicPr>
          <p:nvPr/>
        </p:nvPicPr>
        <p:blipFill>
          <a:blip r:embed="rId4"/>
          <a:stretch>
            <a:fillRect/>
          </a:stretch>
        </p:blipFill>
        <p:spPr>
          <a:xfrm>
            <a:off x="6518626" y="3070887"/>
            <a:ext cx="1145349" cy="575946"/>
          </a:xfrm>
          <a:prstGeom prst="rect">
            <a:avLst/>
          </a:prstGeom>
          <a:ln>
            <a:solidFill>
              <a:schemeClr val="bg1">
                <a:lumMod val="65000"/>
              </a:schemeClr>
            </a:solidFill>
          </a:ln>
        </p:spPr>
      </p:pic>
    </p:spTree>
    <p:extLst>
      <p:ext uri="{BB962C8B-B14F-4D97-AF65-F5344CB8AC3E}">
        <p14:creationId xmlns:p14="http://schemas.microsoft.com/office/powerpoint/2010/main" val="6354341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 name="図 37"/>
          <p:cNvPicPr>
            <a:picLocks noChangeAspect="1"/>
          </p:cNvPicPr>
          <p:nvPr/>
        </p:nvPicPr>
        <p:blipFill>
          <a:blip r:embed="rId2"/>
          <a:stretch>
            <a:fillRect/>
          </a:stretch>
        </p:blipFill>
        <p:spPr>
          <a:xfrm>
            <a:off x="2287906" y="1865043"/>
            <a:ext cx="3938282" cy="3099150"/>
          </a:xfrm>
          <a:prstGeom prst="rect">
            <a:avLst/>
          </a:prstGeom>
          <a:ln>
            <a:solidFill>
              <a:schemeClr val="bg1">
                <a:lumMod val="65000"/>
              </a:schemeClr>
            </a:solidFill>
          </a:ln>
        </p:spPr>
      </p:pic>
      <p:sp>
        <p:nvSpPr>
          <p:cNvPr id="2" name="スライド番号プレースホルダー 1"/>
          <p:cNvSpPr>
            <a:spLocks noGrp="1"/>
          </p:cNvSpPr>
          <p:nvPr>
            <p:ph type="sldNum" sz="quarter" idx="12"/>
          </p:nvPr>
        </p:nvSpPr>
        <p:spPr/>
        <p:txBody>
          <a:bodyPr/>
          <a:lstStyle/>
          <a:p>
            <a:fld id="{78AE49ED-73EF-499C-8307-28EB0E7CF529}" type="slidenum">
              <a:rPr kumimoji="1" lang="ja-JP" altLang="en-US" smtClean="0"/>
              <a:t>23</a:t>
            </a:fld>
            <a:endParaRPr kumimoji="1" lang="ja-JP" altLang="en-US" dirty="0"/>
          </a:p>
        </p:txBody>
      </p:sp>
      <p:sp>
        <p:nvSpPr>
          <p:cNvPr id="3" name="フッター プレースホルダー 2"/>
          <p:cNvSpPr>
            <a:spLocks noGrp="1"/>
          </p:cNvSpPr>
          <p:nvPr>
            <p:ph type="ftr" sz="quarter" idx="3"/>
          </p:nvPr>
        </p:nvSpPr>
        <p:spPr/>
        <p:txBody>
          <a:bodyPr/>
          <a:lstStyle/>
          <a:p>
            <a:r>
              <a:rPr lang="en-US" altLang="ja-JP" dirty="0"/>
              <a:t>©Canon IT Solutions Inc.  All rights reserved.</a:t>
            </a:r>
            <a:endParaRPr lang="ja-JP" altLang="en-US" dirty="0"/>
          </a:p>
        </p:txBody>
      </p:sp>
      <p:sp>
        <p:nvSpPr>
          <p:cNvPr id="4" name="テキスト プレースホルダー 3"/>
          <p:cNvSpPr>
            <a:spLocks noGrp="1"/>
          </p:cNvSpPr>
          <p:nvPr>
            <p:ph type="body" sz="quarter" idx="16"/>
          </p:nvPr>
        </p:nvSpPr>
        <p:spPr/>
        <p:txBody>
          <a:bodyPr/>
          <a:lstStyle/>
          <a:p>
            <a:r>
              <a:rPr lang="ja-JP" altLang="en-US" dirty="0"/>
              <a:t>勤務実績承認</a:t>
            </a:r>
          </a:p>
          <a:p>
            <a:endParaRPr kumimoji="1" lang="ja-JP" altLang="en-US" dirty="0"/>
          </a:p>
        </p:txBody>
      </p:sp>
      <p:sp>
        <p:nvSpPr>
          <p:cNvPr id="5" name="テキスト プレースホルダー 4"/>
          <p:cNvSpPr>
            <a:spLocks noGrp="1"/>
          </p:cNvSpPr>
          <p:nvPr>
            <p:ph type="body" sz="quarter" idx="17"/>
          </p:nvPr>
        </p:nvSpPr>
        <p:spPr/>
        <p:txBody>
          <a:bodyPr/>
          <a:lstStyle/>
          <a:p>
            <a:pPr>
              <a:spcBef>
                <a:spcPts val="0"/>
              </a:spcBef>
            </a:pPr>
            <a:r>
              <a:rPr lang="ja-JP" altLang="en-US" dirty="0"/>
              <a:t>表示形式で指定された条件の情報を検索。一括承認対応に加え、</a:t>
            </a:r>
            <a:endParaRPr lang="en-US" altLang="ja-JP" dirty="0"/>
          </a:p>
          <a:p>
            <a:pPr>
              <a:spcBef>
                <a:spcPts val="0"/>
              </a:spcBef>
            </a:pPr>
            <a:r>
              <a:rPr lang="ja-JP" altLang="en-US" dirty="0"/>
              <a:t>日々の勤務実績から打刻場所の確認・勤務違反日についてはすぐに確認が可能です</a:t>
            </a:r>
          </a:p>
          <a:p>
            <a:endParaRPr kumimoji="1" lang="ja-JP" altLang="en-US" dirty="0"/>
          </a:p>
        </p:txBody>
      </p:sp>
      <p:sp>
        <p:nvSpPr>
          <p:cNvPr id="6" name="タイトル 5"/>
          <p:cNvSpPr>
            <a:spLocks noGrp="1"/>
          </p:cNvSpPr>
          <p:nvPr>
            <p:ph type="title"/>
          </p:nvPr>
        </p:nvSpPr>
        <p:spPr/>
        <p:txBody>
          <a:bodyPr/>
          <a:lstStyle/>
          <a:p>
            <a:r>
              <a:rPr lang="ja-JP" altLang="en-US" dirty="0"/>
              <a:t>勤怠管理</a:t>
            </a:r>
            <a:endParaRPr kumimoji="1" lang="ja-JP" altLang="en-US" dirty="0"/>
          </a:p>
        </p:txBody>
      </p:sp>
      <p:sp>
        <p:nvSpPr>
          <p:cNvPr id="8" name="object 25">
            <a:extLst>
              <a:ext uri="{FF2B5EF4-FFF2-40B4-BE49-F238E27FC236}">
                <a16:creationId xmlns:a16="http://schemas.microsoft.com/office/drawing/2014/main" id="{ECC35BC9-F9A7-4412-ABB7-0E205E53A5E9}"/>
              </a:ext>
            </a:extLst>
          </p:cNvPr>
          <p:cNvSpPr txBox="1"/>
          <p:nvPr/>
        </p:nvSpPr>
        <p:spPr>
          <a:xfrm>
            <a:off x="1799692" y="1590770"/>
            <a:ext cx="3113071" cy="174407"/>
          </a:xfrm>
          <a:prstGeom prst="rect">
            <a:avLst/>
          </a:prstGeom>
        </p:spPr>
        <p:txBody>
          <a:bodyPr vert="horz" wrap="square" lIns="0" tIns="12700" rIns="0" bIns="0" rtlCol="0">
            <a:spAutoFit/>
          </a:bodyPr>
          <a:lstStyle/>
          <a:p>
            <a:pPr marL="12700">
              <a:lnSpc>
                <a:spcPct val="100000"/>
              </a:lnSpc>
              <a:spcBef>
                <a:spcPts val="100"/>
              </a:spcBef>
            </a:pPr>
            <a:r>
              <a:rPr lang="ja-JP" altLang="en-US" sz="1050" dirty="0">
                <a:latin typeface="メイリオ" panose="020B0604030504040204" pitchFamily="50" charset="-128"/>
                <a:ea typeface="メイリオ" panose="020B0604030504040204" pitchFamily="50" charset="-128"/>
              </a:rPr>
              <a:t>勤務実績承認画面イメージ</a:t>
            </a:r>
            <a:r>
              <a:rPr lang="en-US" altLang="ja-JP" sz="1050" dirty="0">
                <a:latin typeface="メイリオ" panose="020B0604030504040204" pitchFamily="50" charset="-128"/>
                <a:ea typeface="メイリオ" panose="020B0604030504040204" pitchFamily="50" charset="-128"/>
              </a:rPr>
              <a:t>(</a:t>
            </a:r>
            <a:r>
              <a:rPr lang="ja-JP" altLang="en-US" sz="1050" dirty="0">
                <a:latin typeface="メイリオ" panose="020B0604030504040204" pitchFamily="50" charset="-128"/>
                <a:ea typeface="メイリオ" panose="020B0604030504040204" pitchFamily="50" charset="-128"/>
              </a:rPr>
              <a:t>個人毎</a:t>
            </a:r>
            <a:r>
              <a:rPr lang="en-US" altLang="ja-JP" sz="1050" dirty="0">
                <a:latin typeface="メイリオ" panose="020B0604030504040204" pitchFamily="50" charset="-128"/>
                <a:ea typeface="メイリオ" panose="020B0604030504040204" pitchFamily="50" charset="-128"/>
              </a:rPr>
              <a:t>)</a:t>
            </a:r>
            <a:endParaRPr sz="1050" dirty="0">
              <a:latin typeface="メイリオ" panose="020B0604030504040204" pitchFamily="50" charset="-128"/>
              <a:ea typeface="メイリオ" panose="020B0604030504040204" pitchFamily="50" charset="-128"/>
              <a:cs typeface="Leelawadee UI"/>
            </a:endParaRPr>
          </a:p>
        </p:txBody>
      </p:sp>
      <p:pic>
        <p:nvPicPr>
          <p:cNvPr id="9" name="図 8"/>
          <p:cNvPicPr>
            <a:picLocks noChangeAspect="1"/>
          </p:cNvPicPr>
          <p:nvPr/>
        </p:nvPicPr>
        <p:blipFill rotWithShape="1">
          <a:blip r:embed="rId3"/>
          <a:srcRect r="62981" b="18551"/>
          <a:stretch/>
        </p:blipFill>
        <p:spPr>
          <a:xfrm>
            <a:off x="710257" y="2031195"/>
            <a:ext cx="1170001" cy="567687"/>
          </a:xfrm>
          <a:prstGeom prst="rect">
            <a:avLst/>
          </a:prstGeom>
          <a:ln>
            <a:solidFill>
              <a:schemeClr val="bg1">
                <a:lumMod val="65000"/>
              </a:schemeClr>
            </a:solidFill>
          </a:ln>
        </p:spPr>
      </p:pic>
      <p:sp>
        <p:nvSpPr>
          <p:cNvPr id="10" name="角丸四角形 9"/>
          <p:cNvSpPr/>
          <p:nvPr/>
        </p:nvSpPr>
        <p:spPr>
          <a:xfrm>
            <a:off x="2697010" y="4759391"/>
            <a:ext cx="320995" cy="172609"/>
          </a:xfrm>
          <a:prstGeom prst="roundRect">
            <a:avLst/>
          </a:prstGeom>
          <a:noFill/>
          <a:ln w="25400" cap="flat" cmpd="sng" algn="ctr">
            <a:solidFill>
              <a:srgbClr val="FFC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11" name="正方形/長方形 10"/>
          <p:cNvSpPr/>
          <p:nvPr/>
        </p:nvSpPr>
        <p:spPr>
          <a:xfrm>
            <a:off x="395964" y="1892323"/>
            <a:ext cx="1821330" cy="1210615"/>
          </a:xfrm>
          <a:prstGeom prst="rect">
            <a:avLst/>
          </a:prstGeom>
          <a:noFill/>
          <a:ln w="25400" cap="flat" cmpd="sng" algn="ctr">
            <a:solidFill>
              <a:srgbClr val="FFC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
        <p:nvSpPr>
          <p:cNvPr id="12" name="角丸四角形 11"/>
          <p:cNvSpPr/>
          <p:nvPr/>
        </p:nvSpPr>
        <p:spPr>
          <a:xfrm>
            <a:off x="553770" y="1736220"/>
            <a:ext cx="1461934" cy="269404"/>
          </a:xfrm>
          <a:prstGeom prst="round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kumimoji="1" lang="ja-JP" altLang="en-US" sz="1400" dirty="0">
                <a:solidFill>
                  <a:schemeClr val="tx1"/>
                </a:solidFill>
              </a:rPr>
              <a:t>表示形式指定</a:t>
            </a:r>
          </a:p>
        </p:txBody>
      </p:sp>
      <p:sp>
        <p:nvSpPr>
          <p:cNvPr id="13" name="テキスト ボックス 12"/>
          <p:cNvSpPr txBox="1"/>
          <p:nvPr/>
        </p:nvSpPr>
        <p:spPr>
          <a:xfrm>
            <a:off x="467544" y="2574782"/>
            <a:ext cx="1637679" cy="600164"/>
          </a:xfrm>
          <a:prstGeom prst="rect">
            <a:avLst/>
          </a:prstGeom>
          <a:noFill/>
          <a:ln>
            <a:noFill/>
          </a:ln>
        </p:spPr>
        <p:txBody>
          <a:bodyPr wrap="square" rtlCol="0">
            <a:spAutoFit/>
          </a:bodyPr>
          <a:lstStyle/>
          <a:p>
            <a:r>
              <a:rPr kumimoji="1" lang="ja-JP" altLang="en-US" sz="1100" dirty="0"/>
              <a:t>・リスト</a:t>
            </a:r>
            <a:r>
              <a:rPr kumimoji="1" lang="en-US" altLang="ja-JP" sz="1100" dirty="0"/>
              <a:t>/</a:t>
            </a:r>
            <a:r>
              <a:rPr kumimoji="1" lang="ja-JP" altLang="en-US" sz="1100" dirty="0"/>
              <a:t>グラフ形式</a:t>
            </a:r>
            <a:endParaRPr kumimoji="1" lang="en-US" altLang="ja-JP" sz="1100" dirty="0"/>
          </a:p>
          <a:p>
            <a:r>
              <a:rPr lang="ja-JP" altLang="en-US" sz="1100" dirty="0"/>
              <a:t>・予実対比</a:t>
            </a:r>
            <a:endParaRPr lang="en-US" altLang="ja-JP" sz="1100" dirty="0"/>
          </a:p>
          <a:p>
            <a:r>
              <a:rPr kumimoji="1" lang="ja-JP" altLang="en-US" sz="1100" dirty="0"/>
              <a:t>・所定外</a:t>
            </a:r>
            <a:r>
              <a:rPr kumimoji="1" lang="en-US" altLang="ja-JP" sz="1100" dirty="0"/>
              <a:t>/</a:t>
            </a:r>
            <a:r>
              <a:rPr lang="ja-JP" altLang="en-US" sz="1100" dirty="0"/>
              <a:t>法定外</a:t>
            </a:r>
            <a:endParaRPr kumimoji="1" lang="ja-JP" altLang="en-US" sz="1100" dirty="0"/>
          </a:p>
        </p:txBody>
      </p:sp>
      <p:cxnSp>
        <p:nvCxnSpPr>
          <p:cNvPr id="14" name="直線矢印コネクタ 13"/>
          <p:cNvCxnSpPr/>
          <p:nvPr/>
        </p:nvCxnSpPr>
        <p:spPr>
          <a:xfrm flipH="1" flipV="1">
            <a:off x="2042229" y="2384847"/>
            <a:ext cx="269652" cy="146485"/>
          </a:xfrm>
          <a:prstGeom prst="straightConnector1">
            <a:avLst/>
          </a:prstGeom>
          <a:ln w="38100">
            <a:solidFill>
              <a:srgbClr val="FFC000"/>
            </a:solidFill>
            <a:tailEnd type="triangle"/>
          </a:ln>
        </p:spPr>
        <p:style>
          <a:lnRef idx="1">
            <a:schemeClr val="accent1"/>
          </a:lnRef>
          <a:fillRef idx="0">
            <a:schemeClr val="accent1"/>
          </a:fillRef>
          <a:effectRef idx="0">
            <a:schemeClr val="accent1"/>
          </a:effectRef>
          <a:fontRef idx="minor">
            <a:schemeClr val="tx1"/>
          </a:fontRef>
        </p:style>
      </p:cxnSp>
      <p:pic>
        <p:nvPicPr>
          <p:cNvPr id="17" name="図 16"/>
          <p:cNvPicPr>
            <a:picLocks noChangeAspect="1"/>
          </p:cNvPicPr>
          <p:nvPr/>
        </p:nvPicPr>
        <p:blipFill rotWithShape="1">
          <a:blip r:embed="rId4"/>
          <a:srcRect b="55293"/>
          <a:stretch/>
        </p:blipFill>
        <p:spPr>
          <a:xfrm>
            <a:off x="516781" y="3611381"/>
            <a:ext cx="597018" cy="797381"/>
          </a:xfrm>
          <a:prstGeom prst="rect">
            <a:avLst/>
          </a:prstGeom>
          <a:ln>
            <a:solidFill>
              <a:schemeClr val="bg1">
                <a:lumMod val="65000"/>
              </a:schemeClr>
            </a:solidFill>
          </a:ln>
        </p:spPr>
      </p:pic>
      <p:pic>
        <p:nvPicPr>
          <p:cNvPr id="18" name="図 17">
            <a:extLst>
              <a:ext uri="{FF2B5EF4-FFF2-40B4-BE49-F238E27FC236}">
                <a16:creationId xmlns:a16="http://schemas.microsoft.com/office/drawing/2014/main" id="{1291A18F-B1BC-47D1-AD07-0959954A043D}"/>
              </a:ext>
            </a:extLst>
          </p:cNvPr>
          <p:cNvPicPr>
            <a:picLocks noChangeAspect="1"/>
          </p:cNvPicPr>
          <p:nvPr/>
        </p:nvPicPr>
        <p:blipFill>
          <a:blip r:embed="rId5"/>
          <a:stretch>
            <a:fillRect/>
          </a:stretch>
        </p:blipFill>
        <p:spPr>
          <a:xfrm>
            <a:off x="6846794" y="3634127"/>
            <a:ext cx="1249769" cy="428753"/>
          </a:xfrm>
          <a:prstGeom prst="rect">
            <a:avLst/>
          </a:prstGeom>
          <a:ln>
            <a:solidFill>
              <a:schemeClr val="bg1">
                <a:lumMod val="65000"/>
              </a:schemeClr>
            </a:solidFill>
          </a:ln>
        </p:spPr>
      </p:pic>
      <p:sp>
        <p:nvSpPr>
          <p:cNvPr id="19" name="正方形/長方形 18"/>
          <p:cNvSpPr/>
          <p:nvPr/>
        </p:nvSpPr>
        <p:spPr>
          <a:xfrm>
            <a:off x="383156" y="3321432"/>
            <a:ext cx="1821330" cy="1210615"/>
          </a:xfrm>
          <a:prstGeom prst="rect">
            <a:avLst/>
          </a:prstGeom>
          <a:noFill/>
          <a:ln w="25400" cap="flat" cmpd="sng" algn="ctr">
            <a:solidFill>
              <a:srgbClr val="FFC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
        <p:nvSpPr>
          <p:cNvPr id="20" name="角丸四角形 19"/>
          <p:cNvSpPr/>
          <p:nvPr/>
        </p:nvSpPr>
        <p:spPr>
          <a:xfrm>
            <a:off x="540962" y="3165329"/>
            <a:ext cx="1461934" cy="269404"/>
          </a:xfrm>
          <a:prstGeom prst="round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kumimoji="1" lang="ja-JP" altLang="en-US" sz="1400" dirty="0">
                <a:solidFill>
                  <a:schemeClr val="tx1"/>
                </a:solidFill>
              </a:rPr>
              <a:t>一括承認</a:t>
            </a:r>
          </a:p>
        </p:txBody>
      </p:sp>
      <p:sp>
        <p:nvSpPr>
          <p:cNvPr id="21" name="テキスト ボックス 20"/>
          <p:cNvSpPr txBox="1"/>
          <p:nvPr/>
        </p:nvSpPr>
        <p:spPr>
          <a:xfrm>
            <a:off x="1128607" y="3755377"/>
            <a:ext cx="976616" cy="600164"/>
          </a:xfrm>
          <a:prstGeom prst="rect">
            <a:avLst/>
          </a:prstGeom>
          <a:noFill/>
          <a:ln>
            <a:noFill/>
          </a:ln>
        </p:spPr>
        <p:txBody>
          <a:bodyPr wrap="square" rtlCol="0">
            <a:spAutoFit/>
          </a:bodyPr>
          <a:lstStyle/>
          <a:p>
            <a:r>
              <a:rPr kumimoji="1" lang="ja-JP" altLang="en-US" sz="1100" dirty="0"/>
              <a:t>チェック</a:t>
            </a:r>
            <a:endParaRPr kumimoji="1" lang="en-US" altLang="ja-JP" sz="1100" dirty="0"/>
          </a:p>
          <a:p>
            <a:r>
              <a:rPr kumimoji="1" lang="ja-JP" altLang="en-US" sz="1100" dirty="0"/>
              <a:t>ボックスで</a:t>
            </a:r>
            <a:endParaRPr kumimoji="1" lang="en-US" altLang="ja-JP" sz="1100" dirty="0"/>
          </a:p>
          <a:p>
            <a:r>
              <a:rPr kumimoji="1" lang="ja-JP" altLang="en-US" sz="1100" dirty="0"/>
              <a:t>全選択</a:t>
            </a:r>
          </a:p>
        </p:txBody>
      </p:sp>
      <p:sp>
        <p:nvSpPr>
          <p:cNvPr id="22" name="正方形/長方形 21"/>
          <p:cNvSpPr/>
          <p:nvPr/>
        </p:nvSpPr>
        <p:spPr>
          <a:xfrm>
            <a:off x="6375161" y="1841300"/>
            <a:ext cx="2193039" cy="1389728"/>
          </a:xfrm>
          <a:prstGeom prst="rect">
            <a:avLst/>
          </a:prstGeom>
          <a:noFill/>
          <a:ln w="25400" cap="flat" cmpd="sng" algn="ctr">
            <a:solidFill>
              <a:srgbClr val="FFC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
        <p:nvSpPr>
          <p:cNvPr id="23" name="角丸四角形 22"/>
          <p:cNvSpPr/>
          <p:nvPr/>
        </p:nvSpPr>
        <p:spPr>
          <a:xfrm>
            <a:off x="6752409" y="1642839"/>
            <a:ext cx="1461934" cy="269404"/>
          </a:xfrm>
          <a:prstGeom prst="round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kumimoji="1" lang="ja-JP" altLang="en-US" sz="1400" dirty="0">
                <a:solidFill>
                  <a:schemeClr val="tx1"/>
                </a:solidFill>
              </a:rPr>
              <a:t>打刻詳細情報</a:t>
            </a:r>
          </a:p>
        </p:txBody>
      </p:sp>
      <p:sp>
        <p:nvSpPr>
          <p:cNvPr id="24" name="テキスト ボックス 23"/>
          <p:cNvSpPr txBox="1"/>
          <p:nvPr/>
        </p:nvSpPr>
        <p:spPr>
          <a:xfrm>
            <a:off x="6332482" y="2780063"/>
            <a:ext cx="2278395" cy="430887"/>
          </a:xfrm>
          <a:prstGeom prst="rect">
            <a:avLst/>
          </a:prstGeom>
          <a:noFill/>
          <a:ln>
            <a:noFill/>
          </a:ln>
        </p:spPr>
        <p:txBody>
          <a:bodyPr wrap="square" rtlCol="0">
            <a:spAutoFit/>
          </a:bodyPr>
          <a:lstStyle/>
          <a:p>
            <a:r>
              <a:rPr kumimoji="1" lang="ja-JP" altLang="en-US" sz="1100" dirty="0"/>
              <a:t>外出・常駐先等でしかるべき場所で打刻しているかもチェック可能</a:t>
            </a:r>
          </a:p>
        </p:txBody>
      </p:sp>
      <p:sp>
        <p:nvSpPr>
          <p:cNvPr id="25" name="正方形/長方形 24"/>
          <p:cNvSpPr/>
          <p:nvPr/>
        </p:nvSpPr>
        <p:spPr>
          <a:xfrm>
            <a:off x="6375161" y="3524095"/>
            <a:ext cx="2193039" cy="893236"/>
          </a:xfrm>
          <a:prstGeom prst="rect">
            <a:avLst/>
          </a:prstGeom>
          <a:noFill/>
          <a:ln w="25400" cap="flat" cmpd="sng" algn="ctr">
            <a:solidFill>
              <a:srgbClr val="FFC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
        <p:nvSpPr>
          <p:cNvPr id="26" name="角丸四角形 25"/>
          <p:cNvSpPr/>
          <p:nvPr/>
        </p:nvSpPr>
        <p:spPr>
          <a:xfrm>
            <a:off x="6508250" y="3319508"/>
            <a:ext cx="1950251" cy="288647"/>
          </a:xfrm>
          <a:prstGeom prst="round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kumimoji="1" lang="ja-JP" altLang="en-US" sz="1400" dirty="0">
                <a:solidFill>
                  <a:schemeClr val="tx1"/>
                </a:solidFill>
              </a:rPr>
              <a:t>イレギュラー表示</a:t>
            </a:r>
          </a:p>
        </p:txBody>
      </p:sp>
      <p:sp>
        <p:nvSpPr>
          <p:cNvPr id="27" name="テキスト ボックス 26"/>
          <p:cNvSpPr txBox="1"/>
          <p:nvPr/>
        </p:nvSpPr>
        <p:spPr>
          <a:xfrm>
            <a:off x="6398538" y="4040203"/>
            <a:ext cx="2265249" cy="430887"/>
          </a:xfrm>
          <a:prstGeom prst="rect">
            <a:avLst/>
          </a:prstGeom>
          <a:noFill/>
          <a:ln>
            <a:noFill/>
          </a:ln>
        </p:spPr>
        <p:txBody>
          <a:bodyPr wrap="square" rtlCol="0">
            <a:spAutoFit/>
          </a:bodyPr>
          <a:lstStyle/>
          <a:p>
            <a:r>
              <a:rPr kumimoji="1" lang="ja-JP" altLang="en-US" sz="1100" dirty="0"/>
              <a:t>異常が出ているものは警告表示</a:t>
            </a:r>
            <a:endParaRPr kumimoji="1" lang="en-US" altLang="ja-JP" sz="1100" dirty="0"/>
          </a:p>
          <a:p>
            <a:r>
              <a:rPr lang="ja-JP" altLang="en-US" sz="1100" dirty="0"/>
              <a:t>ボタン押下で内容を表示</a:t>
            </a:r>
            <a:endParaRPr kumimoji="1" lang="ja-JP" altLang="en-US" sz="1100" dirty="0"/>
          </a:p>
        </p:txBody>
      </p:sp>
      <p:sp>
        <p:nvSpPr>
          <p:cNvPr id="29" name="角丸四角形 28"/>
          <p:cNvSpPr/>
          <p:nvPr/>
        </p:nvSpPr>
        <p:spPr>
          <a:xfrm>
            <a:off x="2328852" y="2274734"/>
            <a:ext cx="1487064" cy="900212"/>
          </a:xfrm>
          <a:prstGeom prst="roundRect">
            <a:avLst/>
          </a:prstGeom>
          <a:noFill/>
          <a:ln w="25400" cap="flat" cmpd="sng" algn="ctr">
            <a:solidFill>
              <a:srgbClr val="FFC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30" name="角丸四角形 29"/>
          <p:cNvSpPr/>
          <p:nvPr/>
        </p:nvSpPr>
        <p:spPr>
          <a:xfrm flipV="1">
            <a:off x="5760132" y="3817110"/>
            <a:ext cx="348178" cy="167133"/>
          </a:xfrm>
          <a:prstGeom prst="roundRect">
            <a:avLst/>
          </a:prstGeom>
          <a:noFill/>
          <a:ln w="25400" cap="flat" cmpd="sng" algn="ctr">
            <a:solidFill>
              <a:srgbClr val="FFC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31" name="角丸四角形 30"/>
          <p:cNvSpPr/>
          <p:nvPr/>
        </p:nvSpPr>
        <p:spPr>
          <a:xfrm>
            <a:off x="2353459" y="4282311"/>
            <a:ext cx="202317" cy="188779"/>
          </a:xfrm>
          <a:prstGeom prst="roundRect">
            <a:avLst/>
          </a:prstGeom>
          <a:noFill/>
          <a:ln w="25400" cap="flat" cmpd="sng" algn="ctr">
            <a:solidFill>
              <a:srgbClr val="FFC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cxnSp>
        <p:nvCxnSpPr>
          <p:cNvPr id="32" name="直線矢印コネクタ 31"/>
          <p:cNvCxnSpPr>
            <a:stCxn id="31" idx="0"/>
          </p:cNvCxnSpPr>
          <p:nvPr/>
        </p:nvCxnSpPr>
        <p:spPr>
          <a:xfrm flipH="1" flipV="1">
            <a:off x="2062376" y="3882358"/>
            <a:ext cx="392242" cy="399953"/>
          </a:xfrm>
          <a:prstGeom prst="straightConnector1">
            <a:avLst/>
          </a:prstGeom>
          <a:ln w="38100">
            <a:solidFill>
              <a:srgbClr val="FFC000"/>
            </a:solidFill>
            <a:tailEnd type="triangle"/>
          </a:ln>
        </p:spPr>
        <p:style>
          <a:lnRef idx="1">
            <a:schemeClr val="accent1"/>
          </a:lnRef>
          <a:fillRef idx="0">
            <a:schemeClr val="accent1"/>
          </a:fillRef>
          <a:effectRef idx="0">
            <a:schemeClr val="accent1"/>
          </a:effectRef>
          <a:fontRef idx="minor">
            <a:schemeClr val="tx1"/>
          </a:fontRef>
        </p:style>
      </p:cxnSp>
      <p:cxnSp>
        <p:nvCxnSpPr>
          <p:cNvPr id="33" name="直線矢印コネクタ 32"/>
          <p:cNvCxnSpPr/>
          <p:nvPr/>
        </p:nvCxnSpPr>
        <p:spPr>
          <a:xfrm flipV="1">
            <a:off x="3035796" y="4124052"/>
            <a:ext cx="3339365" cy="721643"/>
          </a:xfrm>
          <a:prstGeom prst="straightConnector1">
            <a:avLst/>
          </a:prstGeom>
          <a:ln w="38100">
            <a:solidFill>
              <a:srgbClr val="FFC000"/>
            </a:solidFill>
            <a:tailEnd type="triangle"/>
          </a:ln>
        </p:spPr>
        <p:style>
          <a:lnRef idx="1">
            <a:schemeClr val="accent1"/>
          </a:lnRef>
          <a:fillRef idx="0">
            <a:schemeClr val="accent1"/>
          </a:fillRef>
          <a:effectRef idx="0">
            <a:schemeClr val="accent1"/>
          </a:effectRef>
          <a:fontRef idx="minor">
            <a:schemeClr val="tx1"/>
          </a:fontRef>
        </p:style>
      </p:cxnSp>
      <p:cxnSp>
        <p:nvCxnSpPr>
          <p:cNvPr id="34" name="直線矢印コネクタ 33"/>
          <p:cNvCxnSpPr>
            <a:stCxn id="30" idx="2"/>
          </p:cNvCxnSpPr>
          <p:nvPr/>
        </p:nvCxnSpPr>
        <p:spPr>
          <a:xfrm flipV="1">
            <a:off x="5934221" y="2484044"/>
            <a:ext cx="355584" cy="1333066"/>
          </a:xfrm>
          <a:prstGeom prst="straightConnector1">
            <a:avLst/>
          </a:prstGeom>
          <a:ln w="38100">
            <a:solidFill>
              <a:srgbClr val="FFC000"/>
            </a:solidFill>
            <a:tailEnd type="triangle"/>
          </a:ln>
        </p:spPr>
        <p:style>
          <a:lnRef idx="1">
            <a:schemeClr val="accent1"/>
          </a:lnRef>
          <a:fillRef idx="0">
            <a:schemeClr val="accent1"/>
          </a:fillRef>
          <a:effectRef idx="0">
            <a:schemeClr val="accent1"/>
          </a:effectRef>
          <a:fontRef idx="minor">
            <a:schemeClr val="tx1"/>
          </a:fontRef>
        </p:style>
      </p:cxnSp>
      <p:sp>
        <p:nvSpPr>
          <p:cNvPr id="35" name="右矢印 34"/>
          <p:cNvSpPr/>
          <p:nvPr/>
        </p:nvSpPr>
        <p:spPr>
          <a:xfrm rot="871788">
            <a:off x="6224402" y="4683203"/>
            <a:ext cx="665956" cy="342739"/>
          </a:xfrm>
          <a:prstGeom prst="rightArrow">
            <a:avLst>
              <a:gd name="adj1" fmla="val 50000"/>
              <a:gd name="adj2" fmla="val 5114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6" name="テキスト ボックス 35"/>
          <p:cNvSpPr txBox="1"/>
          <p:nvPr/>
        </p:nvSpPr>
        <p:spPr>
          <a:xfrm>
            <a:off x="6889946" y="4856393"/>
            <a:ext cx="1397373" cy="261610"/>
          </a:xfrm>
          <a:prstGeom prst="rect">
            <a:avLst/>
          </a:prstGeom>
          <a:noFill/>
        </p:spPr>
        <p:txBody>
          <a:bodyPr wrap="square" rtlCol="0">
            <a:spAutoFit/>
          </a:bodyPr>
          <a:lstStyle/>
          <a:p>
            <a:r>
              <a:rPr kumimoji="1" lang="ja-JP" altLang="en-US" sz="1100" dirty="0"/>
              <a:t>勤務報告書</a:t>
            </a:r>
          </a:p>
        </p:txBody>
      </p:sp>
      <p:pic>
        <p:nvPicPr>
          <p:cNvPr id="46" name="図 45"/>
          <p:cNvPicPr>
            <a:picLocks noChangeAspect="1"/>
          </p:cNvPicPr>
          <p:nvPr/>
        </p:nvPicPr>
        <p:blipFill>
          <a:blip r:embed="rId6"/>
          <a:stretch>
            <a:fillRect/>
          </a:stretch>
        </p:blipFill>
        <p:spPr>
          <a:xfrm>
            <a:off x="6482691" y="2031364"/>
            <a:ext cx="1691397" cy="567517"/>
          </a:xfrm>
          <a:prstGeom prst="rect">
            <a:avLst/>
          </a:prstGeom>
          <a:ln>
            <a:solidFill>
              <a:schemeClr val="bg1">
                <a:lumMod val="65000"/>
              </a:schemeClr>
            </a:solidFill>
          </a:ln>
        </p:spPr>
      </p:pic>
      <p:sp>
        <p:nvSpPr>
          <p:cNvPr id="16" name="object 71"/>
          <p:cNvSpPr/>
          <p:nvPr/>
        </p:nvSpPr>
        <p:spPr>
          <a:xfrm>
            <a:off x="7795911" y="2171658"/>
            <a:ext cx="687308" cy="521678"/>
          </a:xfrm>
          <a:prstGeom prst="rect">
            <a:avLst/>
          </a:prstGeom>
          <a:blipFill>
            <a:blip r:embed="rId7" cstate="print"/>
            <a:stretch>
              <a:fillRect/>
            </a:stretch>
          </a:blipFill>
          <a:ln>
            <a:solidFill>
              <a:srgbClr val="FFC000"/>
            </a:solidFill>
          </a:ln>
        </p:spPr>
        <p:txBody>
          <a:bodyPr wrap="square" lIns="0" tIns="0" rIns="0" bIns="0" rtlCol="0"/>
          <a:lstStyle/>
          <a:p>
            <a:endParaRPr/>
          </a:p>
        </p:txBody>
      </p:sp>
      <p:sp>
        <p:nvSpPr>
          <p:cNvPr id="28" name="object 73"/>
          <p:cNvSpPr/>
          <p:nvPr/>
        </p:nvSpPr>
        <p:spPr>
          <a:xfrm>
            <a:off x="8215001" y="2072212"/>
            <a:ext cx="164026" cy="348274"/>
          </a:xfrm>
          <a:custGeom>
            <a:avLst/>
            <a:gdLst/>
            <a:ahLst/>
            <a:cxnLst/>
            <a:rect l="l" t="t" r="r" b="b"/>
            <a:pathLst>
              <a:path w="217805" h="359410">
                <a:moveTo>
                  <a:pt x="108521" y="0"/>
                </a:moveTo>
                <a:lnTo>
                  <a:pt x="66224" y="8612"/>
                </a:lnTo>
                <a:lnTo>
                  <a:pt x="31710" y="31962"/>
                </a:lnTo>
                <a:lnTo>
                  <a:pt x="8471" y="66547"/>
                </a:lnTo>
                <a:lnTo>
                  <a:pt x="0" y="108864"/>
                </a:lnTo>
                <a:lnTo>
                  <a:pt x="5783" y="143769"/>
                </a:lnTo>
                <a:lnTo>
                  <a:pt x="21761" y="173948"/>
                </a:lnTo>
                <a:lnTo>
                  <a:pt x="46045" y="197521"/>
                </a:lnTo>
                <a:lnTo>
                  <a:pt x="76746" y="212610"/>
                </a:lnTo>
                <a:lnTo>
                  <a:pt x="108915" y="359143"/>
                </a:lnTo>
                <a:lnTo>
                  <a:pt x="140919" y="212521"/>
                </a:lnTo>
                <a:lnTo>
                  <a:pt x="171592" y="197343"/>
                </a:lnTo>
                <a:lnTo>
                  <a:pt x="195816" y="173694"/>
                </a:lnTo>
                <a:lnTo>
                  <a:pt x="211708" y="143459"/>
                </a:lnTo>
                <a:lnTo>
                  <a:pt x="217385" y="108521"/>
                </a:lnTo>
                <a:lnTo>
                  <a:pt x="208780" y="66224"/>
                </a:lnTo>
                <a:lnTo>
                  <a:pt x="185432" y="31710"/>
                </a:lnTo>
                <a:lnTo>
                  <a:pt x="150845" y="8471"/>
                </a:lnTo>
                <a:lnTo>
                  <a:pt x="108521" y="0"/>
                </a:lnTo>
                <a:close/>
              </a:path>
            </a:pathLst>
          </a:custGeom>
          <a:solidFill>
            <a:srgbClr val="E23F00"/>
          </a:solidFill>
          <a:ln>
            <a:solidFill>
              <a:srgbClr val="E23F00"/>
            </a:solidFill>
          </a:ln>
        </p:spPr>
        <p:txBody>
          <a:bodyPr wrap="square" lIns="0" tIns="0" rIns="0" bIns="0" rtlCol="0"/>
          <a:lstStyle/>
          <a:p>
            <a:endParaRPr/>
          </a:p>
        </p:txBody>
      </p:sp>
      <p:sp>
        <p:nvSpPr>
          <p:cNvPr id="47" name="楕円 46"/>
          <p:cNvSpPr/>
          <p:nvPr/>
        </p:nvSpPr>
        <p:spPr>
          <a:xfrm>
            <a:off x="8270551" y="2135881"/>
            <a:ext cx="52925" cy="56995"/>
          </a:xfrm>
          <a:prstGeom prst="ellipse">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69241048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 name="図 25"/>
          <p:cNvPicPr>
            <a:picLocks noChangeAspect="1"/>
          </p:cNvPicPr>
          <p:nvPr/>
        </p:nvPicPr>
        <p:blipFill>
          <a:blip r:embed="rId2"/>
          <a:stretch>
            <a:fillRect/>
          </a:stretch>
        </p:blipFill>
        <p:spPr>
          <a:xfrm>
            <a:off x="4487729" y="2030827"/>
            <a:ext cx="3486696" cy="1782969"/>
          </a:xfrm>
          <a:prstGeom prst="rect">
            <a:avLst/>
          </a:prstGeom>
          <a:ln>
            <a:solidFill>
              <a:schemeClr val="bg1">
                <a:lumMod val="75000"/>
              </a:schemeClr>
            </a:solidFill>
          </a:ln>
        </p:spPr>
      </p:pic>
      <p:pic>
        <p:nvPicPr>
          <p:cNvPr id="24" name="図 23"/>
          <p:cNvPicPr>
            <a:picLocks noChangeAspect="1"/>
          </p:cNvPicPr>
          <p:nvPr/>
        </p:nvPicPr>
        <p:blipFill rotWithShape="1">
          <a:blip r:embed="rId3"/>
          <a:srcRect r="6310"/>
          <a:stretch/>
        </p:blipFill>
        <p:spPr>
          <a:xfrm>
            <a:off x="1411124" y="1971098"/>
            <a:ext cx="2620816" cy="3001640"/>
          </a:xfrm>
          <a:prstGeom prst="rect">
            <a:avLst/>
          </a:prstGeom>
          <a:ln>
            <a:solidFill>
              <a:schemeClr val="bg1">
                <a:lumMod val="65000"/>
              </a:schemeClr>
            </a:solidFill>
          </a:ln>
        </p:spPr>
      </p:pic>
      <p:sp>
        <p:nvSpPr>
          <p:cNvPr id="2" name="スライド番号プレースホルダー 1"/>
          <p:cNvSpPr>
            <a:spLocks noGrp="1"/>
          </p:cNvSpPr>
          <p:nvPr>
            <p:ph type="sldNum" sz="quarter" idx="12"/>
          </p:nvPr>
        </p:nvSpPr>
        <p:spPr/>
        <p:txBody>
          <a:bodyPr/>
          <a:lstStyle/>
          <a:p>
            <a:fld id="{78AE49ED-73EF-499C-8307-28EB0E7CF529}" type="slidenum">
              <a:rPr kumimoji="1" lang="ja-JP" altLang="en-US" smtClean="0"/>
              <a:t>24</a:t>
            </a:fld>
            <a:endParaRPr kumimoji="1" lang="ja-JP" altLang="en-US" dirty="0"/>
          </a:p>
        </p:txBody>
      </p:sp>
      <p:sp>
        <p:nvSpPr>
          <p:cNvPr id="3" name="フッター プレースホルダー 2"/>
          <p:cNvSpPr>
            <a:spLocks noGrp="1"/>
          </p:cNvSpPr>
          <p:nvPr>
            <p:ph type="ftr" sz="quarter" idx="3"/>
          </p:nvPr>
        </p:nvSpPr>
        <p:spPr/>
        <p:txBody>
          <a:bodyPr/>
          <a:lstStyle/>
          <a:p>
            <a:r>
              <a:rPr lang="en-US" altLang="ja-JP" dirty="0"/>
              <a:t>©Canon IT Solutions Inc.  All rights reserved.</a:t>
            </a:r>
            <a:endParaRPr lang="ja-JP" altLang="en-US" dirty="0"/>
          </a:p>
        </p:txBody>
      </p:sp>
      <p:sp>
        <p:nvSpPr>
          <p:cNvPr id="4" name="テキスト プレースホルダー 3"/>
          <p:cNvSpPr>
            <a:spLocks noGrp="1"/>
          </p:cNvSpPr>
          <p:nvPr>
            <p:ph type="body" sz="quarter" idx="16"/>
          </p:nvPr>
        </p:nvSpPr>
        <p:spPr/>
        <p:txBody>
          <a:bodyPr/>
          <a:lstStyle/>
          <a:p>
            <a:r>
              <a:rPr lang="ja-JP" altLang="en-US" dirty="0"/>
              <a:t>工数入力</a:t>
            </a:r>
          </a:p>
          <a:p>
            <a:endParaRPr kumimoji="1" lang="ja-JP" altLang="en-US" dirty="0"/>
          </a:p>
        </p:txBody>
      </p:sp>
      <p:sp>
        <p:nvSpPr>
          <p:cNvPr id="5" name="テキスト プレースホルダー 4"/>
          <p:cNvSpPr>
            <a:spLocks noGrp="1"/>
          </p:cNvSpPr>
          <p:nvPr>
            <p:ph type="body" sz="quarter" idx="17"/>
          </p:nvPr>
        </p:nvSpPr>
        <p:spPr/>
        <p:txBody>
          <a:bodyPr/>
          <a:lstStyle/>
          <a:p>
            <a:r>
              <a:rPr lang="ja-JP" altLang="en-US" dirty="0"/>
              <a:t>プロジェクト毎の工数入力を行うことが可能です。登録できるプロジェクト数に制限はなく、役割に応じてプロジェクトを絞り込み選択を行うことが可能です。日々の実績時間と工数の合計チェックを行い、過不足がある場合にはエラーを表示し、入力ミスを防ぎます</a:t>
            </a:r>
          </a:p>
          <a:p>
            <a:endParaRPr kumimoji="1" lang="ja-JP" altLang="en-US" dirty="0"/>
          </a:p>
        </p:txBody>
      </p:sp>
      <p:sp>
        <p:nvSpPr>
          <p:cNvPr id="6" name="タイトル 5"/>
          <p:cNvSpPr>
            <a:spLocks noGrp="1"/>
          </p:cNvSpPr>
          <p:nvPr>
            <p:ph type="title"/>
          </p:nvPr>
        </p:nvSpPr>
        <p:spPr/>
        <p:txBody>
          <a:bodyPr/>
          <a:lstStyle/>
          <a:p>
            <a:r>
              <a:rPr lang="ja-JP" altLang="en-US" dirty="0"/>
              <a:t>勤怠管理</a:t>
            </a:r>
            <a:endParaRPr kumimoji="1" lang="ja-JP" altLang="en-US" dirty="0"/>
          </a:p>
        </p:txBody>
      </p:sp>
      <p:sp>
        <p:nvSpPr>
          <p:cNvPr id="8" name="正方形/長方形 7"/>
          <p:cNvSpPr/>
          <p:nvPr/>
        </p:nvSpPr>
        <p:spPr>
          <a:xfrm>
            <a:off x="4636400" y="3179991"/>
            <a:ext cx="4076348" cy="1461731"/>
          </a:xfrm>
          <a:prstGeom prst="rect">
            <a:avLst/>
          </a:prstGeom>
          <a:solidFill>
            <a:schemeClr val="bg1"/>
          </a:solidFill>
          <a:ln w="25400" cap="flat" cmpd="sng" algn="ctr">
            <a:solidFill>
              <a:srgbClr val="FFC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
        <p:nvSpPr>
          <p:cNvPr id="9" name="角丸四角形 8"/>
          <p:cNvSpPr/>
          <p:nvPr/>
        </p:nvSpPr>
        <p:spPr>
          <a:xfrm>
            <a:off x="5819170" y="2966233"/>
            <a:ext cx="1782529" cy="305203"/>
          </a:xfrm>
          <a:prstGeom prst="round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kumimoji="1" lang="ja-JP" altLang="en-US" sz="1400" dirty="0">
                <a:solidFill>
                  <a:schemeClr val="tx1"/>
                </a:solidFill>
              </a:rPr>
              <a:t>プロジェクト合計</a:t>
            </a:r>
          </a:p>
        </p:txBody>
      </p:sp>
      <p:sp>
        <p:nvSpPr>
          <p:cNvPr id="12" name="object 25">
            <a:extLst>
              <a:ext uri="{FF2B5EF4-FFF2-40B4-BE49-F238E27FC236}">
                <a16:creationId xmlns:a16="http://schemas.microsoft.com/office/drawing/2014/main" id="{814DC110-2DDC-4E32-8034-B4D99DF17F36}"/>
              </a:ext>
            </a:extLst>
          </p:cNvPr>
          <p:cNvSpPr txBox="1"/>
          <p:nvPr/>
        </p:nvSpPr>
        <p:spPr>
          <a:xfrm>
            <a:off x="1278909" y="1743658"/>
            <a:ext cx="3113071" cy="166712"/>
          </a:xfrm>
          <a:prstGeom prst="rect">
            <a:avLst/>
          </a:prstGeom>
        </p:spPr>
        <p:txBody>
          <a:bodyPr vert="horz" wrap="square" lIns="0" tIns="12700" rIns="0" bIns="0" rtlCol="0">
            <a:spAutoFit/>
          </a:bodyPr>
          <a:lstStyle/>
          <a:p>
            <a:pPr marL="12700">
              <a:lnSpc>
                <a:spcPct val="100000"/>
              </a:lnSpc>
              <a:spcBef>
                <a:spcPts val="100"/>
              </a:spcBef>
            </a:pPr>
            <a:r>
              <a:rPr lang="ja-JP" altLang="en-US" sz="1000" spc="85" dirty="0">
                <a:latin typeface="メイリオ" panose="020B0604030504040204" pitchFamily="50" charset="-128"/>
                <a:ea typeface="メイリオ" panose="020B0604030504040204" pitchFamily="50" charset="-128"/>
                <a:cs typeface="Leelawadee UI"/>
              </a:rPr>
              <a:t>工数入力画面イメージ（日次）</a:t>
            </a:r>
            <a:endParaRPr sz="1000" dirty="0">
              <a:latin typeface="メイリオ" panose="020B0604030504040204" pitchFamily="50" charset="-128"/>
              <a:ea typeface="メイリオ" panose="020B0604030504040204" pitchFamily="50" charset="-128"/>
              <a:cs typeface="Leelawadee UI"/>
            </a:endParaRPr>
          </a:p>
        </p:txBody>
      </p:sp>
      <p:sp>
        <p:nvSpPr>
          <p:cNvPr id="13" name="object 25">
            <a:extLst>
              <a:ext uri="{FF2B5EF4-FFF2-40B4-BE49-F238E27FC236}">
                <a16:creationId xmlns:a16="http://schemas.microsoft.com/office/drawing/2014/main" id="{814DC110-2DDC-4E32-8034-B4D99DF17F36}"/>
              </a:ext>
            </a:extLst>
          </p:cNvPr>
          <p:cNvSpPr txBox="1"/>
          <p:nvPr/>
        </p:nvSpPr>
        <p:spPr>
          <a:xfrm>
            <a:off x="4636400" y="1743658"/>
            <a:ext cx="3113071" cy="166712"/>
          </a:xfrm>
          <a:prstGeom prst="rect">
            <a:avLst/>
          </a:prstGeom>
        </p:spPr>
        <p:txBody>
          <a:bodyPr vert="horz" wrap="square" lIns="0" tIns="12700" rIns="0" bIns="0" rtlCol="0">
            <a:spAutoFit/>
          </a:bodyPr>
          <a:lstStyle/>
          <a:p>
            <a:pPr marL="12700">
              <a:lnSpc>
                <a:spcPct val="100000"/>
              </a:lnSpc>
              <a:spcBef>
                <a:spcPts val="100"/>
              </a:spcBef>
            </a:pPr>
            <a:r>
              <a:rPr lang="ja-JP" altLang="en-US" sz="1000" spc="85" dirty="0">
                <a:latin typeface="メイリオ" panose="020B0604030504040204" pitchFamily="50" charset="-128"/>
                <a:ea typeface="メイリオ" panose="020B0604030504040204" pitchFamily="50" charset="-128"/>
                <a:cs typeface="Leelawadee UI"/>
              </a:rPr>
              <a:t>工数入力画面イメージ（一括）</a:t>
            </a:r>
            <a:endParaRPr lang="en-US" altLang="ja-JP" sz="1000" spc="85" dirty="0">
              <a:latin typeface="メイリオ" panose="020B0604030504040204" pitchFamily="50" charset="-128"/>
              <a:ea typeface="メイリオ" panose="020B0604030504040204" pitchFamily="50" charset="-128"/>
              <a:cs typeface="Leelawadee UI"/>
            </a:endParaRPr>
          </a:p>
        </p:txBody>
      </p:sp>
      <p:sp>
        <p:nvSpPr>
          <p:cNvPr id="14" name="正方形/長方形 13"/>
          <p:cNvSpPr/>
          <p:nvPr/>
        </p:nvSpPr>
        <p:spPr>
          <a:xfrm>
            <a:off x="287524" y="2814080"/>
            <a:ext cx="2221326" cy="2097930"/>
          </a:xfrm>
          <a:prstGeom prst="rect">
            <a:avLst/>
          </a:prstGeom>
          <a:solidFill>
            <a:schemeClr val="bg1"/>
          </a:solidFill>
          <a:ln w="25400" cap="flat" cmpd="sng" algn="ctr">
            <a:solidFill>
              <a:srgbClr val="FFC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
        <p:nvSpPr>
          <p:cNvPr id="15" name="角丸四角形 14"/>
          <p:cNvSpPr/>
          <p:nvPr/>
        </p:nvSpPr>
        <p:spPr>
          <a:xfrm>
            <a:off x="506923" y="2653292"/>
            <a:ext cx="1782529" cy="305203"/>
          </a:xfrm>
          <a:prstGeom prst="round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kumimoji="1" lang="ja-JP" altLang="en-US" sz="1400" dirty="0">
                <a:solidFill>
                  <a:schemeClr val="tx1"/>
                </a:solidFill>
              </a:rPr>
              <a:t>実績入力（日毎）</a:t>
            </a:r>
          </a:p>
        </p:txBody>
      </p:sp>
      <p:cxnSp>
        <p:nvCxnSpPr>
          <p:cNvPr id="16" name="直線矢印コネクタ 15"/>
          <p:cNvCxnSpPr/>
          <p:nvPr/>
        </p:nvCxnSpPr>
        <p:spPr>
          <a:xfrm flipH="1">
            <a:off x="2469083" y="3563313"/>
            <a:ext cx="891269" cy="360387"/>
          </a:xfrm>
          <a:prstGeom prst="straightConnector1">
            <a:avLst/>
          </a:prstGeom>
          <a:ln w="38100">
            <a:solidFill>
              <a:srgbClr val="FFC000"/>
            </a:solidFill>
            <a:tailEnd type="triangle"/>
          </a:ln>
        </p:spPr>
        <p:style>
          <a:lnRef idx="1">
            <a:schemeClr val="accent1"/>
          </a:lnRef>
          <a:fillRef idx="0">
            <a:schemeClr val="accent1"/>
          </a:fillRef>
          <a:effectRef idx="0">
            <a:schemeClr val="accent1"/>
          </a:effectRef>
          <a:fontRef idx="minor">
            <a:schemeClr val="tx1"/>
          </a:fontRef>
        </p:style>
      </p:cxnSp>
      <p:sp>
        <p:nvSpPr>
          <p:cNvPr id="17" name="角丸四角形 16"/>
          <p:cNvSpPr/>
          <p:nvPr/>
        </p:nvSpPr>
        <p:spPr>
          <a:xfrm>
            <a:off x="2683149" y="3211783"/>
            <a:ext cx="1182770" cy="332075"/>
          </a:xfrm>
          <a:prstGeom prst="roundRect">
            <a:avLst/>
          </a:prstGeom>
          <a:noFill/>
          <a:ln w="25400" cap="flat" cmpd="sng" algn="ctr">
            <a:solidFill>
              <a:srgbClr val="FFC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cxnSp>
        <p:nvCxnSpPr>
          <p:cNvPr id="19" name="直線矢印コネクタ 18"/>
          <p:cNvCxnSpPr/>
          <p:nvPr/>
        </p:nvCxnSpPr>
        <p:spPr>
          <a:xfrm>
            <a:off x="5189515" y="2848645"/>
            <a:ext cx="227460" cy="329354"/>
          </a:xfrm>
          <a:prstGeom prst="straightConnector1">
            <a:avLst/>
          </a:prstGeom>
          <a:ln w="38100">
            <a:solidFill>
              <a:srgbClr val="FFC000"/>
            </a:solidFill>
            <a:tailEnd type="triangle"/>
          </a:ln>
        </p:spPr>
        <p:style>
          <a:lnRef idx="1">
            <a:schemeClr val="accent1"/>
          </a:lnRef>
          <a:fillRef idx="0">
            <a:schemeClr val="accent1"/>
          </a:fillRef>
          <a:effectRef idx="0">
            <a:schemeClr val="accent1"/>
          </a:effectRef>
          <a:fontRef idx="minor">
            <a:schemeClr val="tx1"/>
          </a:fontRef>
        </p:style>
      </p:cxnSp>
      <p:sp>
        <p:nvSpPr>
          <p:cNvPr id="20" name="角丸四角形 19"/>
          <p:cNvSpPr/>
          <p:nvPr/>
        </p:nvSpPr>
        <p:spPr>
          <a:xfrm>
            <a:off x="4496535" y="2060457"/>
            <a:ext cx="2127693" cy="740256"/>
          </a:xfrm>
          <a:prstGeom prst="roundRect">
            <a:avLst/>
          </a:prstGeom>
          <a:noFill/>
          <a:ln w="25400" cap="flat" cmpd="sng" algn="ctr">
            <a:solidFill>
              <a:srgbClr val="FFC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21" name="テキスト ボックス 20"/>
          <p:cNvSpPr txBox="1"/>
          <p:nvPr/>
        </p:nvSpPr>
        <p:spPr>
          <a:xfrm>
            <a:off x="341117" y="4353220"/>
            <a:ext cx="2348308" cy="600164"/>
          </a:xfrm>
          <a:prstGeom prst="rect">
            <a:avLst/>
          </a:prstGeom>
          <a:noFill/>
          <a:ln>
            <a:noFill/>
          </a:ln>
        </p:spPr>
        <p:txBody>
          <a:bodyPr wrap="square" rtlCol="0">
            <a:spAutoFit/>
          </a:bodyPr>
          <a:lstStyle/>
          <a:p>
            <a:r>
              <a:rPr kumimoji="1" lang="ja-JP" altLang="en-US" sz="1100" dirty="0"/>
              <a:t>勤務時間登録時に</a:t>
            </a:r>
            <a:r>
              <a:rPr kumimoji="1" lang="en-US" altLang="ja-JP" sz="1100" dirty="0"/>
              <a:t>1</a:t>
            </a:r>
            <a:r>
              <a:rPr kumimoji="1" lang="ja-JP" altLang="en-US" sz="1100" dirty="0"/>
              <a:t>日の勤務の</a:t>
            </a:r>
            <a:endParaRPr kumimoji="1" lang="en-US" altLang="ja-JP" sz="1100" dirty="0"/>
          </a:p>
          <a:p>
            <a:r>
              <a:rPr kumimoji="1" lang="ja-JP" altLang="en-US" sz="1100" dirty="0"/>
              <a:t>内訳を入力</a:t>
            </a:r>
            <a:endParaRPr kumimoji="1" lang="en-US" altLang="ja-JP" sz="1100" dirty="0"/>
          </a:p>
          <a:p>
            <a:r>
              <a:rPr lang="ja-JP" altLang="en-US" sz="1100" dirty="0"/>
              <a:t>乖離がある場合はエラー表示</a:t>
            </a:r>
            <a:endParaRPr kumimoji="1" lang="ja-JP" altLang="en-US" sz="1100" dirty="0"/>
          </a:p>
        </p:txBody>
      </p:sp>
      <p:sp>
        <p:nvSpPr>
          <p:cNvPr id="22" name="テキスト ボックス 21"/>
          <p:cNvSpPr txBox="1"/>
          <p:nvPr/>
        </p:nvSpPr>
        <p:spPr>
          <a:xfrm>
            <a:off x="4662998" y="4377627"/>
            <a:ext cx="4198421" cy="261610"/>
          </a:xfrm>
          <a:prstGeom prst="rect">
            <a:avLst/>
          </a:prstGeom>
          <a:noFill/>
          <a:ln>
            <a:noFill/>
          </a:ln>
        </p:spPr>
        <p:txBody>
          <a:bodyPr wrap="square" rtlCol="0">
            <a:spAutoFit/>
          </a:bodyPr>
          <a:lstStyle/>
          <a:p>
            <a:r>
              <a:rPr kumimoji="1" lang="ja-JP" altLang="en-US" sz="1100" dirty="0"/>
              <a:t>各プロジェクト毎の合計時間と割合をリアルタイムで把握可能</a:t>
            </a:r>
          </a:p>
        </p:txBody>
      </p:sp>
      <p:pic>
        <p:nvPicPr>
          <p:cNvPr id="25" name="図 24"/>
          <p:cNvPicPr>
            <a:picLocks noChangeAspect="1"/>
          </p:cNvPicPr>
          <p:nvPr/>
        </p:nvPicPr>
        <p:blipFill>
          <a:blip r:embed="rId4"/>
          <a:stretch>
            <a:fillRect/>
          </a:stretch>
        </p:blipFill>
        <p:spPr>
          <a:xfrm>
            <a:off x="589196" y="2988357"/>
            <a:ext cx="1617983" cy="1374570"/>
          </a:xfrm>
          <a:prstGeom prst="rect">
            <a:avLst/>
          </a:prstGeom>
          <a:ln>
            <a:solidFill>
              <a:schemeClr val="bg1">
                <a:lumMod val="75000"/>
              </a:schemeClr>
            </a:solidFill>
          </a:ln>
        </p:spPr>
      </p:pic>
      <p:pic>
        <p:nvPicPr>
          <p:cNvPr id="27" name="図 26"/>
          <p:cNvPicPr>
            <a:picLocks noChangeAspect="1"/>
          </p:cNvPicPr>
          <p:nvPr/>
        </p:nvPicPr>
        <p:blipFill>
          <a:blip r:embed="rId5"/>
          <a:stretch>
            <a:fillRect/>
          </a:stretch>
        </p:blipFill>
        <p:spPr>
          <a:xfrm>
            <a:off x="4853868" y="3328227"/>
            <a:ext cx="3643396" cy="1013576"/>
          </a:xfrm>
          <a:prstGeom prst="rect">
            <a:avLst/>
          </a:prstGeom>
          <a:ln>
            <a:solidFill>
              <a:schemeClr val="bg1">
                <a:lumMod val="65000"/>
              </a:schemeClr>
            </a:solidFill>
          </a:ln>
        </p:spPr>
      </p:pic>
    </p:spTree>
    <p:extLst>
      <p:ext uri="{BB962C8B-B14F-4D97-AF65-F5344CB8AC3E}">
        <p14:creationId xmlns:p14="http://schemas.microsoft.com/office/powerpoint/2010/main" val="6658619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 name="図 35"/>
          <p:cNvPicPr>
            <a:picLocks noChangeAspect="1"/>
          </p:cNvPicPr>
          <p:nvPr/>
        </p:nvPicPr>
        <p:blipFill>
          <a:blip r:embed="rId2"/>
          <a:stretch>
            <a:fillRect/>
          </a:stretch>
        </p:blipFill>
        <p:spPr>
          <a:xfrm>
            <a:off x="2201270" y="1645700"/>
            <a:ext cx="4000582" cy="3055499"/>
          </a:xfrm>
          <a:prstGeom prst="rect">
            <a:avLst/>
          </a:prstGeom>
          <a:ln>
            <a:solidFill>
              <a:schemeClr val="bg1">
                <a:lumMod val="65000"/>
              </a:schemeClr>
            </a:solidFill>
          </a:ln>
        </p:spPr>
      </p:pic>
      <p:sp>
        <p:nvSpPr>
          <p:cNvPr id="2" name="スライド番号プレースホルダー 1"/>
          <p:cNvSpPr>
            <a:spLocks noGrp="1"/>
          </p:cNvSpPr>
          <p:nvPr>
            <p:ph type="sldNum" sz="quarter" idx="12"/>
          </p:nvPr>
        </p:nvSpPr>
        <p:spPr/>
        <p:txBody>
          <a:bodyPr/>
          <a:lstStyle/>
          <a:p>
            <a:fld id="{78AE49ED-73EF-499C-8307-28EB0E7CF529}" type="slidenum">
              <a:rPr kumimoji="1" lang="ja-JP" altLang="en-US" smtClean="0"/>
              <a:t>25</a:t>
            </a:fld>
            <a:endParaRPr kumimoji="1" lang="ja-JP" altLang="en-US" dirty="0"/>
          </a:p>
        </p:txBody>
      </p:sp>
      <p:sp>
        <p:nvSpPr>
          <p:cNvPr id="3" name="フッター プレースホルダー 2"/>
          <p:cNvSpPr>
            <a:spLocks noGrp="1"/>
          </p:cNvSpPr>
          <p:nvPr>
            <p:ph type="ftr" sz="quarter" idx="3"/>
          </p:nvPr>
        </p:nvSpPr>
        <p:spPr/>
        <p:txBody>
          <a:bodyPr/>
          <a:lstStyle/>
          <a:p>
            <a:r>
              <a:rPr lang="en-US" altLang="ja-JP" dirty="0"/>
              <a:t>©Canon IT Solutions Inc.  All rights reserved.</a:t>
            </a:r>
            <a:endParaRPr lang="ja-JP" altLang="en-US" dirty="0"/>
          </a:p>
        </p:txBody>
      </p:sp>
      <p:sp>
        <p:nvSpPr>
          <p:cNvPr id="4" name="テキスト プレースホルダー 3"/>
          <p:cNvSpPr>
            <a:spLocks noGrp="1"/>
          </p:cNvSpPr>
          <p:nvPr>
            <p:ph type="body" sz="quarter" idx="16"/>
          </p:nvPr>
        </p:nvSpPr>
        <p:spPr/>
        <p:txBody>
          <a:bodyPr/>
          <a:lstStyle/>
          <a:p>
            <a:r>
              <a:rPr lang="ja-JP" altLang="en-US" dirty="0"/>
              <a:t>工数承認</a:t>
            </a:r>
          </a:p>
        </p:txBody>
      </p:sp>
      <p:sp>
        <p:nvSpPr>
          <p:cNvPr id="5" name="テキスト プレースホルダー 4"/>
          <p:cNvSpPr>
            <a:spLocks noGrp="1"/>
          </p:cNvSpPr>
          <p:nvPr>
            <p:ph type="body" sz="quarter" idx="17"/>
          </p:nvPr>
        </p:nvSpPr>
        <p:spPr/>
        <p:txBody>
          <a:bodyPr/>
          <a:lstStyle/>
          <a:p>
            <a:pPr>
              <a:spcBef>
                <a:spcPts val="0"/>
              </a:spcBef>
            </a:pPr>
            <a:r>
              <a:rPr lang="ja-JP" altLang="en-US" dirty="0"/>
              <a:t>勤務実績承認時と併せて工数承認が可能です</a:t>
            </a:r>
            <a:endParaRPr lang="en-US" altLang="ja-JP" dirty="0"/>
          </a:p>
          <a:p>
            <a:pPr>
              <a:spcBef>
                <a:spcPts val="0"/>
              </a:spcBef>
            </a:pPr>
            <a:r>
              <a:rPr lang="ja-JP" altLang="en-US" dirty="0"/>
              <a:t>勤務承認とは別にプロジェクト用の承認ルートが存在する場合でも対応できます</a:t>
            </a:r>
            <a:endParaRPr lang="en-US" altLang="ja-JP" dirty="0"/>
          </a:p>
        </p:txBody>
      </p:sp>
      <p:sp>
        <p:nvSpPr>
          <p:cNvPr id="6" name="タイトル 5"/>
          <p:cNvSpPr>
            <a:spLocks noGrp="1"/>
          </p:cNvSpPr>
          <p:nvPr>
            <p:ph type="title"/>
          </p:nvPr>
        </p:nvSpPr>
        <p:spPr/>
        <p:txBody>
          <a:bodyPr/>
          <a:lstStyle/>
          <a:p>
            <a:r>
              <a:rPr lang="ja-JP" altLang="en-US" dirty="0"/>
              <a:t>勤怠管理</a:t>
            </a:r>
            <a:endParaRPr kumimoji="1" lang="ja-JP" altLang="en-US" dirty="0"/>
          </a:p>
        </p:txBody>
      </p:sp>
      <p:pic>
        <p:nvPicPr>
          <p:cNvPr id="8" name="図 7"/>
          <p:cNvPicPr>
            <a:picLocks noChangeAspect="1"/>
          </p:cNvPicPr>
          <p:nvPr/>
        </p:nvPicPr>
        <p:blipFill rotWithShape="1">
          <a:blip r:embed="rId3"/>
          <a:srcRect b="55293"/>
          <a:stretch/>
        </p:blipFill>
        <p:spPr>
          <a:xfrm>
            <a:off x="397646" y="3538658"/>
            <a:ext cx="612238" cy="817708"/>
          </a:xfrm>
          <a:prstGeom prst="rect">
            <a:avLst/>
          </a:prstGeom>
          <a:ln w="9525">
            <a:solidFill>
              <a:schemeClr val="bg1">
                <a:lumMod val="65000"/>
              </a:schemeClr>
            </a:solidFill>
          </a:ln>
        </p:spPr>
      </p:pic>
      <p:sp>
        <p:nvSpPr>
          <p:cNvPr id="9" name="正方形/長方形 8"/>
          <p:cNvSpPr/>
          <p:nvPr/>
        </p:nvSpPr>
        <p:spPr>
          <a:xfrm>
            <a:off x="3953709" y="4058843"/>
            <a:ext cx="4959109" cy="827579"/>
          </a:xfrm>
          <a:prstGeom prst="rect">
            <a:avLst/>
          </a:prstGeom>
          <a:solidFill>
            <a:schemeClr val="bg1"/>
          </a:solidFill>
          <a:ln w="25400" cap="flat" cmpd="sng" algn="ctr">
            <a:solidFill>
              <a:srgbClr val="FFC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
        <p:nvSpPr>
          <p:cNvPr id="13" name="角丸四角形 12"/>
          <p:cNvSpPr/>
          <p:nvPr/>
        </p:nvSpPr>
        <p:spPr>
          <a:xfrm>
            <a:off x="2302431" y="4348125"/>
            <a:ext cx="1541639" cy="245126"/>
          </a:xfrm>
          <a:prstGeom prst="roundRect">
            <a:avLst/>
          </a:prstGeom>
          <a:noFill/>
          <a:ln w="25400" cap="flat" cmpd="sng" algn="ctr">
            <a:solidFill>
              <a:srgbClr val="FFC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14" name="正方形/長方形 13"/>
          <p:cNvSpPr/>
          <p:nvPr/>
        </p:nvSpPr>
        <p:spPr>
          <a:xfrm>
            <a:off x="228534" y="1833257"/>
            <a:ext cx="1821330" cy="1379507"/>
          </a:xfrm>
          <a:prstGeom prst="rect">
            <a:avLst/>
          </a:prstGeom>
          <a:noFill/>
          <a:ln w="25400" cap="flat" cmpd="sng" algn="ctr">
            <a:solidFill>
              <a:srgbClr val="FFC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
        <p:nvSpPr>
          <p:cNvPr id="15" name="角丸四角形 14"/>
          <p:cNvSpPr/>
          <p:nvPr/>
        </p:nvSpPr>
        <p:spPr>
          <a:xfrm>
            <a:off x="422933" y="1595978"/>
            <a:ext cx="1461934" cy="269404"/>
          </a:xfrm>
          <a:prstGeom prst="round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kumimoji="1" lang="ja-JP" altLang="en-US" sz="1400" dirty="0">
                <a:solidFill>
                  <a:schemeClr val="tx1"/>
                </a:solidFill>
              </a:rPr>
              <a:t>表示形式指定</a:t>
            </a:r>
          </a:p>
        </p:txBody>
      </p:sp>
      <p:sp>
        <p:nvSpPr>
          <p:cNvPr id="16" name="テキスト ボックス 15"/>
          <p:cNvSpPr txBox="1"/>
          <p:nvPr/>
        </p:nvSpPr>
        <p:spPr>
          <a:xfrm>
            <a:off x="360931" y="2675678"/>
            <a:ext cx="1637679" cy="600164"/>
          </a:xfrm>
          <a:prstGeom prst="rect">
            <a:avLst/>
          </a:prstGeom>
          <a:noFill/>
          <a:ln>
            <a:noFill/>
          </a:ln>
        </p:spPr>
        <p:txBody>
          <a:bodyPr wrap="square" rtlCol="0">
            <a:spAutoFit/>
          </a:bodyPr>
          <a:lstStyle/>
          <a:p>
            <a:r>
              <a:rPr kumimoji="1" lang="ja-JP" altLang="en-US" sz="1100" dirty="0"/>
              <a:t>・リスト</a:t>
            </a:r>
            <a:r>
              <a:rPr kumimoji="1" lang="en-US" altLang="ja-JP" sz="1100" dirty="0"/>
              <a:t>/</a:t>
            </a:r>
            <a:r>
              <a:rPr kumimoji="1" lang="ja-JP" altLang="en-US" sz="1100" dirty="0"/>
              <a:t>グラフ形式</a:t>
            </a:r>
            <a:endParaRPr kumimoji="1" lang="en-US" altLang="ja-JP" sz="1100" dirty="0"/>
          </a:p>
          <a:p>
            <a:r>
              <a:rPr lang="ja-JP" altLang="en-US" sz="1100" dirty="0"/>
              <a:t>・予実対比</a:t>
            </a:r>
            <a:endParaRPr lang="en-US" altLang="ja-JP" sz="1100" dirty="0"/>
          </a:p>
          <a:p>
            <a:r>
              <a:rPr kumimoji="1" lang="ja-JP" altLang="en-US" sz="1100" dirty="0"/>
              <a:t>・所定外</a:t>
            </a:r>
            <a:r>
              <a:rPr kumimoji="1" lang="en-US" altLang="ja-JP" sz="1100" dirty="0"/>
              <a:t>/</a:t>
            </a:r>
            <a:r>
              <a:rPr lang="ja-JP" altLang="en-US" sz="1100" dirty="0"/>
              <a:t>法定外</a:t>
            </a:r>
            <a:endParaRPr kumimoji="1" lang="ja-JP" altLang="en-US" sz="1100" dirty="0"/>
          </a:p>
        </p:txBody>
      </p:sp>
      <p:cxnSp>
        <p:nvCxnSpPr>
          <p:cNvPr id="17" name="直線矢印コネクタ 16"/>
          <p:cNvCxnSpPr/>
          <p:nvPr/>
        </p:nvCxnSpPr>
        <p:spPr>
          <a:xfrm flipH="1">
            <a:off x="1914001" y="2299990"/>
            <a:ext cx="274518" cy="221203"/>
          </a:xfrm>
          <a:prstGeom prst="straightConnector1">
            <a:avLst/>
          </a:prstGeom>
          <a:ln w="38100">
            <a:solidFill>
              <a:srgbClr val="FFC000"/>
            </a:solidFill>
            <a:tailEnd type="triangle"/>
          </a:ln>
        </p:spPr>
        <p:style>
          <a:lnRef idx="1">
            <a:schemeClr val="accent1"/>
          </a:lnRef>
          <a:fillRef idx="0">
            <a:schemeClr val="accent1"/>
          </a:fillRef>
          <a:effectRef idx="0">
            <a:schemeClr val="accent1"/>
          </a:effectRef>
          <a:fontRef idx="minor">
            <a:schemeClr val="tx1"/>
          </a:fontRef>
        </p:style>
      </p:cxnSp>
      <p:sp>
        <p:nvSpPr>
          <p:cNvPr id="18" name="正方形/長方形 17"/>
          <p:cNvSpPr/>
          <p:nvPr/>
        </p:nvSpPr>
        <p:spPr>
          <a:xfrm>
            <a:off x="228534" y="3397112"/>
            <a:ext cx="1821330" cy="1034109"/>
          </a:xfrm>
          <a:prstGeom prst="rect">
            <a:avLst/>
          </a:prstGeom>
          <a:noFill/>
          <a:ln w="25400" cap="flat" cmpd="sng" algn="ctr">
            <a:solidFill>
              <a:srgbClr val="FFC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
        <p:nvSpPr>
          <p:cNvPr id="19" name="角丸四角形 18"/>
          <p:cNvSpPr/>
          <p:nvPr/>
        </p:nvSpPr>
        <p:spPr>
          <a:xfrm>
            <a:off x="422933" y="3241009"/>
            <a:ext cx="1461934" cy="269404"/>
          </a:xfrm>
          <a:prstGeom prst="round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kumimoji="1" lang="ja-JP" altLang="en-US" sz="1400" dirty="0">
                <a:solidFill>
                  <a:schemeClr val="tx1"/>
                </a:solidFill>
              </a:rPr>
              <a:t>一括承認</a:t>
            </a:r>
          </a:p>
        </p:txBody>
      </p:sp>
      <p:sp>
        <p:nvSpPr>
          <p:cNvPr id="20" name="テキスト ボックス 19"/>
          <p:cNvSpPr txBox="1"/>
          <p:nvPr/>
        </p:nvSpPr>
        <p:spPr>
          <a:xfrm>
            <a:off x="1005376" y="3664898"/>
            <a:ext cx="976616" cy="600164"/>
          </a:xfrm>
          <a:prstGeom prst="rect">
            <a:avLst/>
          </a:prstGeom>
          <a:noFill/>
          <a:ln>
            <a:noFill/>
          </a:ln>
        </p:spPr>
        <p:txBody>
          <a:bodyPr wrap="square" rtlCol="0">
            <a:spAutoFit/>
          </a:bodyPr>
          <a:lstStyle/>
          <a:p>
            <a:r>
              <a:rPr kumimoji="1" lang="ja-JP" altLang="en-US" sz="1100" dirty="0"/>
              <a:t>チェック</a:t>
            </a:r>
            <a:endParaRPr kumimoji="1" lang="en-US" altLang="ja-JP" sz="1100" dirty="0"/>
          </a:p>
          <a:p>
            <a:r>
              <a:rPr kumimoji="1" lang="ja-JP" altLang="en-US" sz="1100" dirty="0"/>
              <a:t>ボックスで</a:t>
            </a:r>
            <a:endParaRPr kumimoji="1" lang="en-US" altLang="ja-JP" sz="1100" dirty="0"/>
          </a:p>
          <a:p>
            <a:r>
              <a:rPr kumimoji="1" lang="ja-JP" altLang="en-US" sz="1100" dirty="0"/>
              <a:t>全選択</a:t>
            </a:r>
          </a:p>
        </p:txBody>
      </p:sp>
      <p:sp>
        <p:nvSpPr>
          <p:cNvPr id="21" name="正方形/長方形 20"/>
          <p:cNvSpPr/>
          <p:nvPr/>
        </p:nvSpPr>
        <p:spPr>
          <a:xfrm>
            <a:off x="6487704" y="1818472"/>
            <a:ext cx="2461557" cy="1766855"/>
          </a:xfrm>
          <a:prstGeom prst="rect">
            <a:avLst/>
          </a:prstGeom>
          <a:noFill/>
          <a:ln w="25400" cap="flat" cmpd="sng" algn="ctr">
            <a:solidFill>
              <a:srgbClr val="FFC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
        <p:nvSpPr>
          <p:cNvPr id="22" name="角丸四角形 21"/>
          <p:cNvSpPr/>
          <p:nvPr/>
        </p:nvSpPr>
        <p:spPr>
          <a:xfrm>
            <a:off x="6575969" y="1631926"/>
            <a:ext cx="2298797" cy="312749"/>
          </a:xfrm>
          <a:prstGeom prst="round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kumimoji="1" lang="ja-JP" altLang="en-US" sz="1400" dirty="0">
                <a:solidFill>
                  <a:schemeClr val="tx1"/>
                </a:solidFill>
              </a:rPr>
              <a:t>プロジェクト別勤務時間</a:t>
            </a:r>
          </a:p>
        </p:txBody>
      </p:sp>
      <p:sp>
        <p:nvSpPr>
          <p:cNvPr id="23" name="テキスト ボックス 22"/>
          <p:cNvSpPr txBox="1"/>
          <p:nvPr/>
        </p:nvSpPr>
        <p:spPr>
          <a:xfrm>
            <a:off x="6504547" y="3037190"/>
            <a:ext cx="2473633" cy="600164"/>
          </a:xfrm>
          <a:prstGeom prst="rect">
            <a:avLst/>
          </a:prstGeom>
          <a:noFill/>
          <a:ln>
            <a:noFill/>
          </a:ln>
        </p:spPr>
        <p:txBody>
          <a:bodyPr wrap="square" rtlCol="0">
            <a:spAutoFit/>
          </a:bodyPr>
          <a:lstStyle/>
          <a:p>
            <a:r>
              <a:rPr kumimoji="1" lang="ja-JP" altLang="en-US" sz="1100" dirty="0"/>
              <a:t>・プロジェクト毎の実績時間を表示</a:t>
            </a:r>
            <a:endParaRPr kumimoji="1" lang="en-US" altLang="ja-JP" sz="1100" dirty="0"/>
          </a:p>
          <a:p>
            <a:r>
              <a:rPr lang="ja-JP" altLang="en-US" sz="1100" dirty="0"/>
              <a:t>・要員計画有で稼働実績が</a:t>
            </a:r>
            <a:r>
              <a:rPr lang="en-US" altLang="ja-JP" sz="1100" dirty="0"/>
              <a:t>0</a:t>
            </a:r>
            <a:r>
              <a:rPr lang="ja-JP" altLang="en-US" sz="1100" dirty="0"/>
              <a:t>の</a:t>
            </a:r>
            <a:endParaRPr lang="en-US" altLang="ja-JP" sz="1100" dirty="0"/>
          </a:p>
          <a:p>
            <a:r>
              <a:rPr lang="ja-JP" altLang="en-US" sz="1100" dirty="0"/>
              <a:t>　プロジェクトも表示可能</a:t>
            </a:r>
            <a:endParaRPr kumimoji="1" lang="ja-JP" altLang="en-US" sz="1100" dirty="0"/>
          </a:p>
        </p:txBody>
      </p:sp>
      <p:sp>
        <p:nvSpPr>
          <p:cNvPr id="24" name="角丸四角形 23"/>
          <p:cNvSpPr/>
          <p:nvPr/>
        </p:nvSpPr>
        <p:spPr>
          <a:xfrm>
            <a:off x="5264361" y="3851390"/>
            <a:ext cx="2208297" cy="269682"/>
          </a:xfrm>
          <a:prstGeom prst="round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kumimoji="1" lang="ja-JP" altLang="en-US" sz="1400" dirty="0">
                <a:solidFill>
                  <a:schemeClr val="tx1"/>
                </a:solidFill>
              </a:rPr>
              <a:t>労働時間の内訳確認</a:t>
            </a:r>
          </a:p>
        </p:txBody>
      </p:sp>
      <p:sp>
        <p:nvSpPr>
          <p:cNvPr id="25" name="テキスト ボックス 24"/>
          <p:cNvSpPr txBox="1"/>
          <p:nvPr/>
        </p:nvSpPr>
        <p:spPr>
          <a:xfrm>
            <a:off x="3888000" y="4670679"/>
            <a:ext cx="5758747" cy="246221"/>
          </a:xfrm>
          <a:prstGeom prst="rect">
            <a:avLst/>
          </a:prstGeom>
          <a:noFill/>
          <a:ln>
            <a:noFill/>
          </a:ln>
        </p:spPr>
        <p:txBody>
          <a:bodyPr wrap="square" rtlCol="0">
            <a:spAutoFit/>
          </a:bodyPr>
          <a:lstStyle/>
          <a:p>
            <a:r>
              <a:rPr kumimoji="1" lang="ja-JP" altLang="en-US" sz="1000" dirty="0"/>
              <a:t>詳細選択で</a:t>
            </a:r>
            <a:r>
              <a:rPr lang="ja-JP" altLang="en-US" sz="1000" dirty="0"/>
              <a:t>内訳確認。作業場所も管理することで作業場所別の作業時間の管理が可能</a:t>
            </a:r>
            <a:endParaRPr kumimoji="1" lang="ja-JP" altLang="en-US" sz="1000" dirty="0"/>
          </a:p>
        </p:txBody>
      </p:sp>
      <p:sp>
        <p:nvSpPr>
          <p:cNvPr id="26" name="角丸四角形 25"/>
          <p:cNvSpPr/>
          <p:nvPr/>
        </p:nvSpPr>
        <p:spPr>
          <a:xfrm>
            <a:off x="2201271" y="2106917"/>
            <a:ext cx="1481730" cy="941305"/>
          </a:xfrm>
          <a:prstGeom prst="roundRect">
            <a:avLst/>
          </a:prstGeom>
          <a:noFill/>
          <a:ln w="25400" cap="flat" cmpd="sng" algn="ctr">
            <a:solidFill>
              <a:srgbClr val="FFC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27" name="角丸四角形 26"/>
          <p:cNvSpPr/>
          <p:nvPr/>
        </p:nvSpPr>
        <p:spPr>
          <a:xfrm flipV="1">
            <a:off x="5264361" y="3637214"/>
            <a:ext cx="488280" cy="168105"/>
          </a:xfrm>
          <a:prstGeom prst="roundRect">
            <a:avLst/>
          </a:prstGeom>
          <a:noFill/>
          <a:ln w="25400" cap="flat" cmpd="sng" algn="ctr">
            <a:solidFill>
              <a:srgbClr val="FFC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28" name="角丸四角形 27"/>
          <p:cNvSpPr/>
          <p:nvPr/>
        </p:nvSpPr>
        <p:spPr>
          <a:xfrm>
            <a:off x="2241349" y="4074561"/>
            <a:ext cx="197110" cy="287889"/>
          </a:xfrm>
          <a:prstGeom prst="roundRect">
            <a:avLst/>
          </a:prstGeom>
          <a:noFill/>
          <a:ln w="25400" cap="flat" cmpd="sng" algn="ctr">
            <a:solidFill>
              <a:srgbClr val="FFC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cxnSp>
        <p:nvCxnSpPr>
          <p:cNvPr id="29" name="直線矢印コネクタ 28"/>
          <p:cNvCxnSpPr/>
          <p:nvPr/>
        </p:nvCxnSpPr>
        <p:spPr>
          <a:xfrm flipH="1">
            <a:off x="1838657" y="4146744"/>
            <a:ext cx="362612" cy="12699"/>
          </a:xfrm>
          <a:prstGeom prst="straightConnector1">
            <a:avLst/>
          </a:prstGeom>
          <a:ln w="38100">
            <a:solidFill>
              <a:srgbClr val="FFC000"/>
            </a:solidFill>
            <a:tailEnd type="triangle"/>
          </a:ln>
        </p:spPr>
        <p:style>
          <a:lnRef idx="1">
            <a:schemeClr val="accent1"/>
          </a:lnRef>
          <a:fillRef idx="0">
            <a:schemeClr val="accent1"/>
          </a:fillRef>
          <a:effectRef idx="0">
            <a:schemeClr val="accent1"/>
          </a:effectRef>
          <a:fontRef idx="minor">
            <a:schemeClr val="tx1"/>
          </a:fontRef>
        </p:style>
      </p:cxnSp>
      <p:cxnSp>
        <p:nvCxnSpPr>
          <p:cNvPr id="30" name="直線矢印コネクタ 29"/>
          <p:cNvCxnSpPr>
            <a:stCxn id="13" idx="3"/>
          </p:cNvCxnSpPr>
          <p:nvPr/>
        </p:nvCxnSpPr>
        <p:spPr>
          <a:xfrm>
            <a:off x="3844070" y="4470688"/>
            <a:ext cx="316403" cy="0"/>
          </a:xfrm>
          <a:prstGeom prst="straightConnector1">
            <a:avLst/>
          </a:prstGeom>
          <a:ln w="38100">
            <a:solidFill>
              <a:srgbClr val="FFC000"/>
            </a:solidFill>
            <a:tailEnd type="triangle"/>
          </a:ln>
        </p:spPr>
        <p:style>
          <a:lnRef idx="1">
            <a:schemeClr val="accent1"/>
          </a:lnRef>
          <a:fillRef idx="0">
            <a:schemeClr val="accent1"/>
          </a:fillRef>
          <a:effectRef idx="0">
            <a:schemeClr val="accent1"/>
          </a:effectRef>
          <a:fontRef idx="minor">
            <a:schemeClr val="tx1"/>
          </a:fontRef>
        </p:style>
      </p:cxnSp>
      <p:cxnSp>
        <p:nvCxnSpPr>
          <p:cNvPr id="31" name="直線矢印コネクタ 30"/>
          <p:cNvCxnSpPr/>
          <p:nvPr/>
        </p:nvCxnSpPr>
        <p:spPr>
          <a:xfrm flipV="1">
            <a:off x="5581650" y="3136742"/>
            <a:ext cx="936605" cy="517528"/>
          </a:xfrm>
          <a:prstGeom prst="straightConnector1">
            <a:avLst/>
          </a:prstGeom>
          <a:ln w="38100">
            <a:solidFill>
              <a:srgbClr val="FFC000"/>
            </a:solidFill>
            <a:tailEnd type="triangle"/>
          </a:ln>
        </p:spPr>
        <p:style>
          <a:lnRef idx="1">
            <a:schemeClr val="accent1"/>
          </a:lnRef>
          <a:fillRef idx="0">
            <a:schemeClr val="accent1"/>
          </a:fillRef>
          <a:effectRef idx="0">
            <a:schemeClr val="accent1"/>
          </a:effectRef>
          <a:fontRef idx="minor">
            <a:schemeClr val="tx1"/>
          </a:fontRef>
        </p:style>
      </p:cxnSp>
      <p:sp>
        <p:nvSpPr>
          <p:cNvPr id="32" name="正方形/長方形 31">
            <a:extLst>
              <a:ext uri="{FF2B5EF4-FFF2-40B4-BE49-F238E27FC236}">
                <a16:creationId xmlns:a16="http://schemas.microsoft.com/office/drawing/2014/main" id="{6297F7A3-2EF0-4805-AB04-139280D1441D}"/>
              </a:ext>
            </a:extLst>
          </p:cNvPr>
          <p:cNvSpPr/>
          <p:nvPr/>
        </p:nvSpPr>
        <p:spPr>
          <a:xfrm>
            <a:off x="2062617" y="1459143"/>
            <a:ext cx="2473754" cy="253916"/>
          </a:xfrm>
          <a:prstGeom prst="rect">
            <a:avLst/>
          </a:prstGeom>
        </p:spPr>
        <p:txBody>
          <a:bodyPr wrap="none">
            <a:spAutoFit/>
          </a:bodyPr>
          <a:lstStyle/>
          <a:p>
            <a:r>
              <a:rPr lang="ja-JP" altLang="en-US" sz="1050" dirty="0">
                <a:latin typeface="メイリオ" panose="020B0604030504040204" pitchFamily="50" charset="-128"/>
                <a:ea typeface="メイリオ" panose="020B0604030504040204" pitchFamily="50" charset="-128"/>
              </a:rPr>
              <a:t>勤務実績承認画面イメージ（個人毎）</a:t>
            </a:r>
          </a:p>
        </p:txBody>
      </p:sp>
      <p:pic>
        <p:nvPicPr>
          <p:cNvPr id="46" name="図 45"/>
          <p:cNvPicPr>
            <a:picLocks noChangeAspect="1"/>
          </p:cNvPicPr>
          <p:nvPr/>
        </p:nvPicPr>
        <p:blipFill>
          <a:blip r:embed="rId4"/>
          <a:stretch>
            <a:fillRect/>
          </a:stretch>
        </p:blipFill>
        <p:spPr>
          <a:xfrm>
            <a:off x="6844157" y="1955348"/>
            <a:ext cx="1729501" cy="1088524"/>
          </a:xfrm>
          <a:prstGeom prst="rect">
            <a:avLst/>
          </a:prstGeom>
          <a:ln>
            <a:solidFill>
              <a:schemeClr val="bg1">
                <a:lumMod val="65000"/>
              </a:schemeClr>
            </a:solidFill>
          </a:ln>
        </p:spPr>
      </p:pic>
      <p:pic>
        <p:nvPicPr>
          <p:cNvPr id="47" name="図 46"/>
          <p:cNvPicPr>
            <a:picLocks noChangeAspect="1"/>
          </p:cNvPicPr>
          <p:nvPr/>
        </p:nvPicPr>
        <p:blipFill>
          <a:blip r:embed="rId5"/>
          <a:stretch>
            <a:fillRect/>
          </a:stretch>
        </p:blipFill>
        <p:spPr>
          <a:xfrm>
            <a:off x="4227573" y="4259647"/>
            <a:ext cx="4581364" cy="364931"/>
          </a:xfrm>
          <a:prstGeom prst="rect">
            <a:avLst/>
          </a:prstGeom>
          <a:ln>
            <a:solidFill>
              <a:schemeClr val="bg1">
                <a:lumMod val="65000"/>
              </a:schemeClr>
            </a:solidFill>
          </a:ln>
        </p:spPr>
      </p:pic>
      <p:pic>
        <p:nvPicPr>
          <p:cNvPr id="49" name="図 48"/>
          <p:cNvPicPr>
            <a:picLocks noChangeAspect="1"/>
          </p:cNvPicPr>
          <p:nvPr/>
        </p:nvPicPr>
        <p:blipFill>
          <a:blip r:embed="rId6"/>
          <a:stretch>
            <a:fillRect/>
          </a:stretch>
        </p:blipFill>
        <p:spPr>
          <a:xfrm>
            <a:off x="363762" y="1903581"/>
            <a:ext cx="1517039" cy="807029"/>
          </a:xfrm>
          <a:prstGeom prst="rect">
            <a:avLst/>
          </a:prstGeom>
          <a:ln>
            <a:solidFill>
              <a:schemeClr val="bg1">
                <a:lumMod val="65000"/>
              </a:schemeClr>
            </a:solidFill>
          </a:ln>
        </p:spPr>
      </p:pic>
    </p:spTree>
    <p:extLst>
      <p:ext uri="{BB962C8B-B14F-4D97-AF65-F5344CB8AC3E}">
        <p14:creationId xmlns:p14="http://schemas.microsoft.com/office/powerpoint/2010/main" val="376292409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図 19"/>
          <p:cNvPicPr>
            <a:picLocks noChangeAspect="1"/>
          </p:cNvPicPr>
          <p:nvPr/>
        </p:nvPicPr>
        <p:blipFill rotWithShape="1">
          <a:blip r:embed="rId2"/>
          <a:srcRect b="13774"/>
          <a:stretch/>
        </p:blipFill>
        <p:spPr>
          <a:xfrm>
            <a:off x="750315" y="1722670"/>
            <a:ext cx="4141725" cy="1967587"/>
          </a:xfrm>
          <a:prstGeom prst="rect">
            <a:avLst/>
          </a:prstGeom>
          <a:ln>
            <a:solidFill>
              <a:schemeClr val="bg1">
                <a:lumMod val="65000"/>
              </a:schemeClr>
            </a:solidFill>
          </a:ln>
        </p:spPr>
      </p:pic>
      <p:sp>
        <p:nvSpPr>
          <p:cNvPr id="2" name="スライド番号プレースホルダー 1"/>
          <p:cNvSpPr>
            <a:spLocks noGrp="1"/>
          </p:cNvSpPr>
          <p:nvPr>
            <p:ph type="sldNum" sz="quarter" idx="12"/>
          </p:nvPr>
        </p:nvSpPr>
        <p:spPr/>
        <p:txBody>
          <a:bodyPr/>
          <a:lstStyle/>
          <a:p>
            <a:fld id="{78AE49ED-73EF-499C-8307-28EB0E7CF529}" type="slidenum">
              <a:rPr kumimoji="1" lang="ja-JP" altLang="en-US" smtClean="0"/>
              <a:t>26</a:t>
            </a:fld>
            <a:endParaRPr kumimoji="1" lang="ja-JP" altLang="en-US" dirty="0"/>
          </a:p>
        </p:txBody>
      </p:sp>
      <p:sp>
        <p:nvSpPr>
          <p:cNvPr id="3" name="フッター プレースホルダー 2"/>
          <p:cNvSpPr>
            <a:spLocks noGrp="1"/>
          </p:cNvSpPr>
          <p:nvPr>
            <p:ph type="ftr" sz="quarter" idx="3"/>
          </p:nvPr>
        </p:nvSpPr>
        <p:spPr/>
        <p:txBody>
          <a:bodyPr/>
          <a:lstStyle/>
          <a:p>
            <a:r>
              <a:rPr lang="en-US" altLang="ja-JP" dirty="0"/>
              <a:t>©Canon IT Solutions Inc.  All rights reserved.</a:t>
            </a:r>
            <a:endParaRPr lang="ja-JP" altLang="en-US" dirty="0"/>
          </a:p>
        </p:txBody>
      </p:sp>
      <p:sp>
        <p:nvSpPr>
          <p:cNvPr id="4" name="テキスト プレースホルダー 3"/>
          <p:cNvSpPr>
            <a:spLocks noGrp="1"/>
          </p:cNvSpPr>
          <p:nvPr>
            <p:ph type="body" sz="quarter" idx="16"/>
          </p:nvPr>
        </p:nvSpPr>
        <p:spPr/>
        <p:txBody>
          <a:bodyPr/>
          <a:lstStyle/>
          <a:p>
            <a:r>
              <a:rPr lang="en-US" altLang="ja-JP" dirty="0" err="1"/>
              <a:t>ToDo</a:t>
            </a:r>
            <a:r>
              <a:rPr lang="en-US" altLang="ja-JP" dirty="0"/>
              <a:t>/</a:t>
            </a:r>
            <a:r>
              <a:rPr lang="ja-JP" altLang="en-US" dirty="0"/>
              <a:t>アラート</a:t>
            </a:r>
          </a:p>
          <a:p>
            <a:endParaRPr kumimoji="1" lang="ja-JP" altLang="en-US" dirty="0"/>
          </a:p>
        </p:txBody>
      </p:sp>
      <p:sp>
        <p:nvSpPr>
          <p:cNvPr id="5" name="テキスト プレースホルダー 4"/>
          <p:cNvSpPr>
            <a:spLocks noGrp="1"/>
          </p:cNvSpPr>
          <p:nvPr>
            <p:ph type="body" sz="quarter" idx="17"/>
          </p:nvPr>
        </p:nvSpPr>
        <p:spPr/>
        <p:txBody>
          <a:bodyPr/>
          <a:lstStyle/>
          <a:p>
            <a:r>
              <a:rPr lang="ja-JP" altLang="en-US" dirty="0"/>
              <a:t>状況が分かりやすい</a:t>
            </a:r>
            <a:r>
              <a:rPr lang="en-US" altLang="ja-JP" dirty="0" err="1"/>
              <a:t>ToDo</a:t>
            </a:r>
            <a:r>
              <a:rPr lang="ja-JP" altLang="en-US" dirty="0"/>
              <a:t>リストとアラート機能で抜け漏れ防止</a:t>
            </a:r>
            <a:r>
              <a:rPr lang="en-US" altLang="ja-JP" dirty="0"/>
              <a:t>&amp;</a:t>
            </a:r>
            <a:r>
              <a:rPr lang="ja-JP" altLang="en-US" dirty="0"/>
              <a:t>意識改善を促進します</a:t>
            </a:r>
          </a:p>
          <a:p>
            <a:endParaRPr kumimoji="1" lang="ja-JP" altLang="en-US" dirty="0"/>
          </a:p>
        </p:txBody>
      </p:sp>
      <p:sp>
        <p:nvSpPr>
          <p:cNvPr id="6" name="タイトル 5"/>
          <p:cNvSpPr>
            <a:spLocks noGrp="1"/>
          </p:cNvSpPr>
          <p:nvPr>
            <p:ph type="title"/>
          </p:nvPr>
        </p:nvSpPr>
        <p:spPr/>
        <p:txBody>
          <a:bodyPr/>
          <a:lstStyle/>
          <a:p>
            <a:r>
              <a:rPr lang="ja-JP" altLang="en-US" dirty="0"/>
              <a:t>勤怠管理</a:t>
            </a:r>
            <a:endParaRPr kumimoji="1" lang="ja-JP" altLang="en-US" dirty="0"/>
          </a:p>
        </p:txBody>
      </p:sp>
      <p:pic>
        <p:nvPicPr>
          <p:cNvPr id="8" name="図 7">
            <a:extLst>
              <a:ext uri="{FF2B5EF4-FFF2-40B4-BE49-F238E27FC236}">
                <a16:creationId xmlns:a16="http://schemas.microsoft.com/office/drawing/2014/main" id="{2E851AC2-4470-4A92-B103-E883C69BEBF5}"/>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5709701" y="2030278"/>
            <a:ext cx="2582766" cy="1521030"/>
          </a:xfrm>
          <a:prstGeom prst="rect">
            <a:avLst/>
          </a:prstGeom>
          <a:ln w="9525">
            <a:solidFill>
              <a:schemeClr val="bg1">
                <a:lumMod val="65000"/>
              </a:schemeClr>
            </a:solidFill>
          </a:ln>
        </p:spPr>
      </p:pic>
      <p:sp>
        <p:nvSpPr>
          <p:cNvPr id="9" name="object 25">
            <a:extLst>
              <a:ext uri="{FF2B5EF4-FFF2-40B4-BE49-F238E27FC236}">
                <a16:creationId xmlns:a16="http://schemas.microsoft.com/office/drawing/2014/main" id="{60C42871-752B-4B2A-BFE2-CA4C3006F563}"/>
              </a:ext>
            </a:extLst>
          </p:cNvPr>
          <p:cNvSpPr txBox="1"/>
          <p:nvPr/>
        </p:nvSpPr>
        <p:spPr>
          <a:xfrm>
            <a:off x="750315" y="1491630"/>
            <a:ext cx="2907684" cy="174407"/>
          </a:xfrm>
          <a:prstGeom prst="rect">
            <a:avLst/>
          </a:prstGeom>
        </p:spPr>
        <p:txBody>
          <a:bodyPr vert="horz" wrap="square" lIns="0" tIns="12700" rIns="0" bIns="0" rtlCol="0">
            <a:spAutoFit/>
          </a:bodyPr>
          <a:lstStyle/>
          <a:p>
            <a:pPr marL="12700">
              <a:lnSpc>
                <a:spcPct val="100000"/>
              </a:lnSpc>
              <a:spcBef>
                <a:spcPts val="100"/>
              </a:spcBef>
            </a:pPr>
            <a:r>
              <a:rPr lang="en-US" altLang="ja-JP" sz="1050" spc="85" dirty="0">
                <a:latin typeface="メイリオ" panose="020B0604030504040204" pitchFamily="50" charset="-128"/>
                <a:ea typeface="メイリオ" panose="020B0604030504040204" pitchFamily="50" charset="-128"/>
                <a:cs typeface="Leelawadee UI"/>
              </a:rPr>
              <a:t>TOP</a:t>
            </a:r>
            <a:r>
              <a:rPr lang="ja-JP" altLang="en-US" sz="1050" spc="85" dirty="0">
                <a:latin typeface="メイリオ" panose="020B0604030504040204" pitchFamily="50" charset="-128"/>
                <a:ea typeface="メイリオ" panose="020B0604030504040204" pitchFamily="50" charset="-128"/>
                <a:cs typeface="Leelawadee UI"/>
              </a:rPr>
              <a:t>画面表示イメージ</a:t>
            </a:r>
            <a:endParaRPr sz="1050" dirty="0">
              <a:latin typeface="メイリオ" panose="020B0604030504040204" pitchFamily="50" charset="-128"/>
              <a:ea typeface="メイリオ" panose="020B0604030504040204" pitchFamily="50" charset="-128"/>
              <a:cs typeface="Leelawadee UI"/>
            </a:endParaRPr>
          </a:p>
        </p:txBody>
      </p:sp>
      <p:sp>
        <p:nvSpPr>
          <p:cNvPr id="10" name="object 25">
            <a:extLst>
              <a:ext uri="{FF2B5EF4-FFF2-40B4-BE49-F238E27FC236}">
                <a16:creationId xmlns:a16="http://schemas.microsoft.com/office/drawing/2014/main" id="{D859D957-D399-4F8D-AD4D-B9BD3E6547DA}"/>
              </a:ext>
            </a:extLst>
          </p:cNvPr>
          <p:cNvSpPr txBox="1"/>
          <p:nvPr/>
        </p:nvSpPr>
        <p:spPr>
          <a:xfrm>
            <a:off x="5768324" y="1830028"/>
            <a:ext cx="1251948" cy="174407"/>
          </a:xfrm>
          <a:prstGeom prst="rect">
            <a:avLst/>
          </a:prstGeom>
        </p:spPr>
        <p:txBody>
          <a:bodyPr vert="horz" wrap="square" lIns="0" tIns="12700" rIns="0" bIns="0" rtlCol="0">
            <a:spAutoFit/>
          </a:bodyPr>
          <a:lstStyle/>
          <a:p>
            <a:pPr marL="12700">
              <a:lnSpc>
                <a:spcPct val="100000"/>
              </a:lnSpc>
              <a:spcBef>
                <a:spcPts val="100"/>
              </a:spcBef>
            </a:pPr>
            <a:r>
              <a:rPr lang="ja-JP" altLang="en-US" sz="1050" dirty="0">
                <a:latin typeface="メイリオ" panose="020B0604030504040204" pitchFamily="50" charset="-128"/>
                <a:ea typeface="メイリオ" panose="020B0604030504040204" pitchFamily="50" charset="-128"/>
                <a:cs typeface="Leelawadee UI"/>
              </a:rPr>
              <a:t>メール送付例</a:t>
            </a:r>
            <a:endParaRPr sz="1050" dirty="0">
              <a:latin typeface="メイリオ" panose="020B0604030504040204" pitchFamily="50" charset="-128"/>
              <a:ea typeface="メイリオ" panose="020B0604030504040204" pitchFamily="50" charset="-128"/>
              <a:cs typeface="Leelawadee UI"/>
            </a:endParaRPr>
          </a:p>
        </p:txBody>
      </p:sp>
      <p:sp>
        <p:nvSpPr>
          <p:cNvPr id="11" name="Freeform 338"/>
          <p:cNvSpPr>
            <a:spLocks noEditPoints="1"/>
          </p:cNvSpPr>
          <p:nvPr/>
        </p:nvSpPr>
        <p:spPr bwMode="auto">
          <a:xfrm>
            <a:off x="7596336" y="1666037"/>
            <a:ext cx="432048" cy="338398"/>
          </a:xfrm>
          <a:custGeom>
            <a:avLst/>
            <a:gdLst/>
            <a:ahLst/>
            <a:cxnLst>
              <a:cxn ang="0">
                <a:pos x="0" y="0"/>
              </a:cxn>
              <a:cxn ang="0">
                <a:pos x="0" y="208"/>
              </a:cxn>
              <a:cxn ang="0">
                <a:pos x="240" y="208"/>
              </a:cxn>
              <a:cxn ang="0">
                <a:pos x="240" y="0"/>
              </a:cxn>
              <a:cxn ang="0">
                <a:pos x="0" y="0"/>
              </a:cxn>
              <a:cxn ang="0">
                <a:pos x="198" y="24"/>
              </a:cxn>
              <a:cxn ang="0">
                <a:pos x="120" y="96"/>
              </a:cxn>
              <a:cxn ang="0">
                <a:pos x="42" y="24"/>
              </a:cxn>
              <a:cxn ang="0">
                <a:pos x="198" y="24"/>
              </a:cxn>
              <a:cxn ang="0">
                <a:pos x="24" y="184"/>
              </a:cxn>
              <a:cxn ang="0">
                <a:pos x="24" y="40"/>
              </a:cxn>
              <a:cxn ang="0">
                <a:pos x="120" y="128"/>
              </a:cxn>
              <a:cxn ang="0">
                <a:pos x="216" y="40"/>
              </a:cxn>
              <a:cxn ang="0">
                <a:pos x="216" y="184"/>
              </a:cxn>
              <a:cxn ang="0">
                <a:pos x="24" y="184"/>
              </a:cxn>
            </a:cxnLst>
            <a:rect l="0" t="0" r="r" b="b"/>
            <a:pathLst>
              <a:path w="240" h="208">
                <a:moveTo>
                  <a:pt x="0" y="0"/>
                </a:moveTo>
                <a:lnTo>
                  <a:pt x="0" y="208"/>
                </a:lnTo>
                <a:lnTo>
                  <a:pt x="240" y="208"/>
                </a:lnTo>
                <a:lnTo>
                  <a:pt x="240" y="0"/>
                </a:lnTo>
                <a:lnTo>
                  <a:pt x="0" y="0"/>
                </a:lnTo>
                <a:close/>
                <a:moveTo>
                  <a:pt x="198" y="24"/>
                </a:moveTo>
                <a:lnTo>
                  <a:pt x="120" y="96"/>
                </a:lnTo>
                <a:lnTo>
                  <a:pt x="42" y="24"/>
                </a:lnTo>
                <a:lnTo>
                  <a:pt x="198" y="24"/>
                </a:lnTo>
                <a:close/>
                <a:moveTo>
                  <a:pt x="24" y="184"/>
                </a:moveTo>
                <a:lnTo>
                  <a:pt x="24" y="40"/>
                </a:lnTo>
                <a:lnTo>
                  <a:pt x="120" y="128"/>
                </a:lnTo>
                <a:lnTo>
                  <a:pt x="216" y="40"/>
                </a:lnTo>
                <a:lnTo>
                  <a:pt x="216" y="184"/>
                </a:lnTo>
                <a:lnTo>
                  <a:pt x="24" y="184"/>
                </a:lnTo>
                <a:close/>
              </a:path>
            </a:pathLst>
          </a:custGeom>
          <a:solidFill>
            <a:srgbClr val="54C3F1"/>
          </a:solidFill>
          <a:ln w="9525">
            <a:noFill/>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12" name="Freeform 406"/>
          <p:cNvSpPr>
            <a:spLocks noEditPoints="1"/>
          </p:cNvSpPr>
          <p:nvPr/>
        </p:nvSpPr>
        <p:spPr bwMode="auto">
          <a:xfrm>
            <a:off x="2433863" y="1735557"/>
            <a:ext cx="327769" cy="294119"/>
          </a:xfrm>
          <a:custGeom>
            <a:avLst/>
            <a:gdLst>
              <a:gd name="T0" fmla="*/ 606 w 836"/>
              <a:gd name="T1" fmla="*/ 423 h 692"/>
              <a:gd name="T2" fmla="*/ 606 w 836"/>
              <a:gd name="T3" fmla="*/ 608 h 692"/>
              <a:gd name="T4" fmla="*/ 84 w 836"/>
              <a:gd name="T5" fmla="*/ 608 h 692"/>
              <a:gd name="T6" fmla="*/ 84 w 836"/>
              <a:gd name="T7" fmla="*/ 85 h 692"/>
              <a:gd name="T8" fmla="*/ 559 w 836"/>
              <a:gd name="T9" fmla="*/ 85 h 692"/>
              <a:gd name="T10" fmla="*/ 643 w 836"/>
              <a:gd name="T11" fmla="*/ 2 h 692"/>
              <a:gd name="T12" fmla="*/ 0 w 836"/>
              <a:gd name="T13" fmla="*/ 2 h 692"/>
              <a:gd name="T14" fmla="*/ 0 w 836"/>
              <a:gd name="T15" fmla="*/ 692 h 692"/>
              <a:gd name="T16" fmla="*/ 690 w 836"/>
              <a:gd name="T17" fmla="*/ 692 h 692"/>
              <a:gd name="T18" fmla="*/ 690 w 836"/>
              <a:gd name="T19" fmla="*/ 340 h 692"/>
              <a:gd name="T20" fmla="*/ 606 w 836"/>
              <a:gd name="T21" fmla="*/ 423 h 692"/>
              <a:gd name="T22" fmla="*/ 730 w 836"/>
              <a:gd name="T23" fmla="*/ 0 h 692"/>
              <a:gd name="T24" fmla="*/ 398 w 836"/>
              <a:gd name="T25" fmla="*/ 332 h 692"/>
              <a:gd name="T26" fmla="*/ 254 w 836"/>
              <a:gd name="T27" fmla="*/ 188 h 692"/>
              <a:gd name="T28" fmla="*/ 148 w 836"/>
              <a:gd name="T29" fmla="*/ 295 h 692"/>
              <a:gd name="T30" fmla="*/ 398 w 836"/>
              <a:gd name="T31" fmla="*/ 544 h 692"/>
              <a:gd name="T32" fmla="*/ 836 w 836"/>
              <a:gd name="T33" fmla="*/ 106 h 692"/>
              <a:gd name="T34" fmla="*/ 730 w 836"/>
              <a:gd name="T35" fmla="*/ 0 h 6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36" h="692">
                <a:moveTo>
                  <a:pt x="606" y="423"/>
                </a:moveTo>
                <a:lnTo>
                  <a:pt x="606" y="608"/>
                </a:lnTo>
                <a:lnTo>
                  <a:pt x="84" y="608"/>
                </a:lnTo>
                <a:lnTo>
                  <a:pt x="84" y="85"/>
                </a:lnTo>
                <a:lnTo>
                  <a:pt x="559" y="85"/>
                </a:lnTo>
                <a:lnTo>
                  <a:pt x="643" y="2"/>
                </a:lnTo>
                <a:lnTo>
                  <a:pt x="0" y="2"/>
                </a:lnTo>
                <a:lnTo>
                  <a:pt x="0" y="692"/>
                </a:lnTo>
                <a:lnTo>
                  <a:pt x="690" y="692"/>
                </a:lnTo>
                <a:lnTo>
                  <a:pt x="690" y="340"/>
                </a:lnTo>
                <a:lnTo>
                  <a:pt x="606" y="423"/>
                </a:lnTo>
                <a:close/>
                <a:moveTo>
                  <a:pt x="730" y="0"/>
                </a:moveTo>
                <a:lnTo>
                  <a:pt x="398" y="332"/>
                </a:lnTo>
                <a:lnTo>
                  <a:pt x="254" y="188"/>
                </a:lnTo>
                <a:lnTo>
                  <a:pt x="148" y="295"/>
                </a:lnTo>
                <a:lnTo>
                  <a:pt x="398" y="544"/>
                </a:lnTo>
                <a:lnTo>
                  <a:pt x="836" y="106"/>
                </a:lnTo>
                <a:lnTo>
                  <a:pt x="730" y="0"/>
                </a:lnTo>
                <a:close/>
              </a:path>
            </a:pathLst>
          </a:custGeom>
          <a:solidFill>
            <a:srgbClr val="FFC000"/>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 name="吹き出し: 折線 7">
            <a:extLst>
              <a:ext uri="{FF2B5EF4-FFF2-40B4-BE49-F238E27FC236}">
                <a16:creationId xmlns:a16="http://schemas.microsoft.com/office/drawing/2014/main" id="{55303930-2173-4870-BCA0-4103B53449FA}"/>
              </a:ext>
            </a:extLst>
          </p:cNvPr>
          <p:cNvSpPr/>
          <p:nvPr/>
        </p:nvSpPr>
        <p:spPr>
          <a:xfrm>
            <a:off x="67468" y="3533031"/>
            <a:ext cx="1670085" cy="731684"/>
          </a:xfrm>
          <a:prstGeom prst="borderCallout2">
            <a:avLst>
              <a:gd name="adj1" fmla="val 23702"/>
              <a:gd name="adj2" fmla="val 45523"/>
              <a:gd name="adj3" fmla="val -49422"/>
              <a:gd name="adj4" fmla="val 58809"/>
              <a:gd name="adj5" fmla="val -103570"/>
              <a:gd name="adj6" fmla="val 122538"/>
            </a:avLst>
          </a:prstGeom>
          <a:solidFill>
            <a:srgbClr val="FFC000"/>
          </a:solidFill>
          <a:ln>
            <a:solidFill>
              <a:srgbClr val="FFC000"/>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12700" algn="ctr">
              <a:lnSpc>
                <a:spcPct val="100000"/>
              </a:lnSpc>
              <a:spcBef>
                <a:spcPts val="100"/>
              </a:spcBef>
            </a:pPr>
            <a:r>
              <a:rPr lang="en-US" altLang="ja-JP" sz="1050" spc="85" dirty="0" err="1">
                <a:solidFill>
                  <a:schemeClr val="tx1"/>
                </a:solidFill>
                <a:latin typeface="メイリオ" panose="020B0604030504040204" pitchFamily="50" charset="-128"/>
                <a:ea typeface="メイリオ" panose="020B0604030504040204" pitchFamily="50" charset="-128"/>
                <a:cs typeface="Leelawadee UI"/>
              </a:rPr>
              <a:t>ToDo</a:t>
            </a:r>
            <a:r>
              <a:rPr lang="en-US" altLang="ja-JP" sz="1050" spc="85" dirty="0">
                <a:solidFill>
                  <a:schemeClr val="tx1"/>
                </a:solidFill>
                <a:latin typeface="メイリオ" panose="020B0604030504040204" pitchFamily="50" charset="-128"/>
                <a:ea typeface="メイリオ" panose="020B0604030504040204" pitchFamily="50" charset="-128"/>
                <a:cs typeface="Leelawadee UI"/>
              </a:rPr>
              <a:t>/</a:t>
            </a:r>
            <a:r>
              <a:rPr lang="ja-JP" altLang="en-US" sz="1050" spc="85" dirty="0">
                <a:solidFill>
                  <a:schemeClr val="tx1"/>
                </a:solidFill>
                <a:latin typeface="メイリオ" panose="020B0604030504040204" pitchFamily="50" charset="-128"/>
                <a:ea typeface="メイリオ" panose="020B0604030504040204" pitchFamily="50" charset="-128"/>
                <a:cs typeface="Leelawadee UI"/>
              </a:rPr>
              <a:t>アラート</a:t>
            </a:r>
            <a:endParaRPr lang="en-US" altLang="ja-JP" sz="1050" spc="85" dirty="0">
              <a:solidFill>
                <a:schemeClr val="tx1"/>
              </a:solidFill>
              <a:latin typeface="メイリオ" panose="020B0604030504040204" pitchFamily="50" charset="-128"/>
              <a:ea typeface="メイリオ" panose="020B0604030504040204" pitchFamily="50" charset="-128"/>
              <a:cs typeface="Leelawadee UI"/>
            </a:endParaRPr>
          </a:p>
          <a:p>
            <a:pPr marL="12700" algn="ctr">
              <a:lnSpc>
                <a:spcPct val="100000"/>
              </a:lnSpc>
              <a:spcBef>
                <a:spcPts val="100"/>
              </a:spcBef>
            </a:pPr>
            <a:r>
              <a:rPr lang="ja-JP" altLang="en-US" sz="1050" spc="85" dirty="0">
                <a:solidFill>
                  <a:schemeClr val="tx1"/>
                </a:solidFill>
                <a:latin typeface="メイリオ" panose="020B0604030504040204" pitchFamily="50" charset="-128"/>
                <a:ea typeface="メイリオ" panose="020B0604030504040204" pitchFamily="50" charset="-128"/>
                <a:cs typeface="Leelawadee UI"/>
              </a:rPr>
              <a:t>クリックで勤務詳細や</a:t>
            </a:r>
            <a:endParaRPr lang="en-US" altLang="ja-JP" sz="1050" spc="85" dirty="0">
              <a:solidFill>
                <a:schemeClr val="tx1"/>
              </a:solidFill>
              <a:latin typeface="メイリオ" panose="020B0604030504040204" pitchFamily="50" charset="-128"/>
              <a:ea typeface="メイリオ" panose="020B0604030504040204" pitchFamily="50" charset="-128"/>
              <a:cs typeface="Leelawadee UI"/>
            </a:endParaRPr>
          </a:p>
          <a:p>
            <a:pPr marL="12700" algn="ctr">
              <a:lnSpc>
                <a:spcPct val="100000"/>
              </a:lnSpc>
              <a:spcBef>
                <a:spcPts val="100"/>
              </a:spcBef>
            </a:pPr>
            <a:r>
              <a:rPr lang="ja-JP" altLang="en-US" sz="1050" spc="85" dirty="0">
                <a:solidFill>
                  <a:schemeClr val="tx1"/>
                </a:solidFill>
                <a:latin typeface="メイリオ" panose="020B0604030504040204" pitchFamily="50" charset="-128"/>
                <a:ea typeface="メイリオ" panose="020B0604030504040204" pitchFamily="50" charset="-128"/>
                <a:cs typeface="Leelawadee UI"/>
              </a:rPr>
              <a:t>対象者表示／遷移可能</a:t>
            </a:r>
            <a:endParaRPr lang="en-US" altLang="ja-JP" sz="1050" spc="85" dirty="0">
              <a:solidFill>
                <a:schemeClr val="tx1"/>
              </a:solidFill>
              <a:latin typeface="メイリオ" panose="020B0604030504040204" pitchFamily="50" charset="-128"/>
              <a:ea typeface="メイリオ" panose="020B0604030504040204" pitchFamily="50" charset="-128"/>
              <a:cs typeface="Leelawadee UI"/>
            </a:endParaRPr>
          </a:p>
        </p:txBody>
      </p:sp>
      <p:sp>
        <p:nvSpPr>
          <p:cNvPr id="14" name="正方形/長方形 13"/>
          <p:cNvSpPr/>
          <p:nvPr/>
        </p:nvSpPr>
        <p:spPr>
          <a:xfrm>
            <a:off x="2130979" y="3709566"/>
            <a:ext cx="3088552" cy="1182712"/>
          </a:xfrm>
          <a:prstGeom prst="rect">
            <a:avLst/>
          </a:prstGeom>
          <a:solidFill>
            <a:srgbClr val="B5E6F9">
              <a:alpha val="9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 name="正方形/長方形 14"/>
          <p:cNvSpPr/>
          <p:nvPr/>
        </p:nvSpPr>
        <p:spPr>
          <a:xfrm>
            <a:off x="5330875" y="3719448"/>
            <a:ext cx="3273125" cy="1172830"/>
          </a:xfrm>
          <a:prstGeom prst="rect">
            <a:avLst/>
          </a:prstGeom>
          <a:solidFill>
            <a:srgbClr val="B5E6F9">
              <a:alpha val="9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 name="テキスト ボックス 15"/>
          <p:cNvSpPr txBox="1"/>
          <p:nvPr/>
        </p:nvSpPr>
        <p:spPr>
          <a:xfrm>
            <a:off x="2087724" y="3727857"/>
            <a:ext cx="1688455" cy="1164421"/>
          </a:xfrm>
          <a:prstGeom prst="rect">
            <a:avLst/>
          </a:prstGeom>
          <a:noFill/>
        </p:spPr>
        <p:txBody>
          <a:bodyPr wrap="square" rtlCol="0">
            <a:spAutoFit/>
          </a:bodyPr>
          <a:lstStyle/>
          <a:p>
            <a:r>
              <a:rPr kumimoji="1" lang="en-US" altLang="ja-JP" sz="1050" dirty="0" err="1"/>
              <a:t>ToDo</a:t>
            </a:r>
            <a:r>
              <a:rPr kumimoji="1" lang="ja-JP" altLang="en-US" sz="1050" dirty="0"/>
              <a:t>対象項目</a:t>
            </a:r>
            <a:endParaRPr kumimoji="1" lang="en-US" altLang="ja-JP" sz="1050" dirty="0"/>
          </a:p>
          <a:p>
            <a:pPr>
              <a:lnSpc>
                <a:spcPts val="800"/>
              </a:lnSpc>
            </a:pPr>
            <a:endParaRPr kumimoji="1" lang="en-US" altLang="ja-JP" sz="1050" dirty="0"/>
          </a:p>
          <a:p>
            <a:r>
              <a:rPr lang="en-US" altLang="ja-JP" sz="1050" dirty="0"/>
              <a:t>【</a:t>
            </a:r>
            <a:r>
              <a:rPr lang="ja-JP" altLang="en-US" sz="1050" dirty="0"/>
              <a:t>共通</a:t>
            </a:r>
            <a:r>
              <a:rPr lang="en-US" altLang="ja-JP" sz="1050" dirty="0"/>
              <a:t>】</a:t>
            </a:r>
          </a:p>
          <a:p>
            <a:r>
              <a:rPr kumimoji="1" lang="ja-JP" altLang="en-US" sz="1050" dirty="0"/>
              <a:t>・未入力</a:t>
            </a:r>
            <a:r>
              <a:rPr kumimoji="1" lang="en-US" altLang="ja-JP" sz="1050" dirty="0"/>
              <a:t>(</a:t>
            </a:r>
            <a:r>
              <a:rPr kumimoji="1" lang="ja-JP" altLang="en-US" sz="1050" dirty="0"/>
              <a:t>予定</a:t>
            </a:r>
            <a:r>
              <a:rPr kumimoji="1" lang="en-US" altLang="ja-JP" sz="1050" dirty="0"/>
              <a:t>/</a:t>
            </a:r>
            <a:r>
              <a:rPr kumimoji="1" lang="ja-JP" altLang="en-US" sz="1050" dirty="0"/>
              <a:t>実績</a:t>
            </a:r>
            <a:r>
              <a:rPr kumimoji="1" lang="en-US" altLang="ja-JP" sz="1050" dirty="0"/>
              <a:t>)</a:t>
            </a:r>
          </a:p>
          <a:p>
            <a:r>
              <a:rPr lang="ja-JP" altLang="en-US" sz="1050" dirty="0"/>
              <a:t>・通知</a:t>
            </a:r>
            <a:r>
              <a:rPr lang="en-US" altLang="ja-JP" sz="1050" dirty="0"/>
              <a:t>_</a:t>
            </a:r>
            <a:r>
              <a:rPr lang="ja-JP" altLang="en-US" sz="1050" dirty="0"/>
              <a:t>パスワード期限</a:t>
            </a:r>
            <a:endParaRPr lang="en-US" altLang="ja-JP" sz="1050" dirty="0"/>
          </a:p>
          <a:p>
            <a:r>
              <a:rPr kumimoji="1" lang="ja-JP" altLang="en-US" sz="1050" dirty="0"/>
              <a:t>・通知</a:t>
            </a:r>
            <a:r>
              <a:rPr kumimoji="1" lang="en-US" altLang="ja-JP" sz="1050" dirty="0"/>
              <a:t>_</a:t>
            </a:r>
            <a:r>
              <a:rPr kumimoji="1" lang="ja-JP" altLang="en-US" sz="1050" dirty="0"/>
              <a:t>申請却下</a:t>
            </a:r>
            <a:endParaRPr kumimoji="1" lang="en-US" altLang="ja-JP" sz="1050" dirty="0"/>
          </a:p>
          <a:p>
            <a:r>
              <a:rPr lang="ja-JP" altLang="en-US" sz="1050" dirty="0"/>
              <a:t>・通知</a:t>
            </a:r>
            <a:r>
              <a:rPr lang="en-US" altLang="ja-JP" sz="1050" dirty="0"/>
              <a:t>_</a:t>
            </a:r>
            <a:r>
              <a:rPr lang="ja-JP" altLang="en-US" sz="1050" dirty="0"/>
              <a:t>実績却下</a:t>
            </a:r>
            <a:endParaRPr kumimoji="1" lang="ja-JP" altLang="en-US" sz="1050" dirty="0"/>
          </a:p>
        </p:txBody>
      </p:sp>
      <p:sp>
        <p:nvSpPr>
          <p:cNvPr id="17" name="テキスト ボックス 16"/>
          <p:cNvSpPr txBox="1"/>
          <p:nvPr/>
        </p:nvSpPr>
        <p:spPr>
          <a:xfrm>
            <a:off x="3554327" y="3978958"/>
            <a:ext cx="2061789" cy="738664"/>
          </a:xfrm>
          <a:prstGeom prst="rect">
            <a:avLst/>
          </a:prstGeom>
          <a:noFill/>
        </p:spPr>
        <p:txBody>
          <a:bodyPr wrap="square" rtlCol="0">
            <a:spAutoFit/>
          </a:bodyPr>
          <a:lstStyle/>
          <a:p>
            <a:r>
              <a:rPr lang="en-US" altLang="ja-JP" sz="1050" dirty="0"/>
              <a:t>【</a:t>
            </a:r>
            <a:r>
              <a:rPr lang="ja-JP" altLang="en-US" sz="1050" dirty="0"/>
              <a:t>承認者</a:t>
            </a:r>
            <a:r>
              <a:rPr lang="en-US" altLang="ja-JP" sz="1050" dirty="0"/>
              <a:t>】</a:t>
            </a:r>
          </a:p>
          <a:p>
            <a:r>
              <a:rPr lang="ja-JP" altLang="en-US" sz="1050" dirty="0"/>
              <a:t>・配下未入力</a:t>
            </a:r>
            <a:r>
              <a:rPr lang="en-US" altLang="ja-JP" sz="1050" dirty="0"/>
              <a:t>(</a:t>
            </a:r>
            <a:r>
              <a:rPr lang="ja-JP" altLang="en-US" sz="1050" dirty="0"/>
              <a:t>予定</a:t>
            </a:r>
            <a:r>
              <a:rPr lang="en-US" altLang="ja-JP" sz="1050" dirty="0"/>
              <a:t>/</a:t>
            </a:r>
            <a:r>
              <a:rPr lang="ja-JP" altLang="en-US" sz="1050" dirty="0"/>
              <a:t>実績</a:t>
            </a:r>
            <a:r>
              <a:rPr lang="en-US" altLang="ja-JP" sz="1050" dirty="0"/>
              <a:t>)</a:t>
            </a:r>
          </a:p>
          <a:p>
            <a:r>
              <a:rPr lang="ja-JP" altLang="en-US" sz="1050" dirty="0"/>
              <a:t>・未承認</a:t>
            </a:r>
            <a:r>
              <a:rPr lang="en-US" altLang="ja-JP" sz="1050" dirty="0"/>
              <a:t>(</a:t>
            </a:r>
            <a:r>
              <a:rPr lang="ja-JP" altLang="en-US" sz="1050" dirty="0"/>
              <a:t>予実</a:t>
            </a:r>
            <a:r>
              <a:rPr lang="en-US" altLang="ja-JP" sz="1050" dirty="0"/>
              <a:t>)</a:t>
            </a:r>
          </a:p>
          <a:p>
            <a:r>
              <a:rPr lang="ja-JP" altLang="en-US" sz="1050" dirty="0"/>
              <a:t>・未承認</a:t>
            </a:r>
            <a:r>
              <a:rPr lang="en-US" altLang="ja-JP" sz="1050" dirty="0"/>
              <a:t>_</a:t>
            </a:r>
            <a:r>
              <a:rPr lang="ja-JP" altLang="en-US" sz="1050" dirty="0"/>
              <a:t>時間外代休</a:t>
            </a:r>
            <a:endParaRPr lang="en-US" altLang="ja-JP" sz="1050" dirty="0"/>
          </a:p>
        </p:txBody>
      </p:sp>
      <p:sp>
        <p:nvSpPr>
          <p:cNvPr id="18" name="テキスト ボックス 17"/>
          <p:cNvSpPr txBox="1"/>
          <p:nvPr/>
        </p:nvSpPr>
        <p:spPr>
          <a:xfrm>
            <a:off x="5285466" y="3706893"/>
            <a:ext cx="3499002" cy="1223412"/>
          </a:xfrm>
          <a:prstGeom prst="rect">
            <a:avLst/>
          </a:prstGeom>
          <a:noFill/>
        </p:spPr>
        <p:txBody>
          <a:bodyPr wrap="square" rtlCol="0">
            <a:spAutoFit/>
          </a:bodyPr>
          <a:lstStyle/>
          <a:p>
            <a:r>
              <a:rPr kumimoji="1" lang="ja-JP" altLang="en-US" sz="1050" dirty="0"/>
              <a:t>アラート情報対象項目</a:t>
            </a:r>
            <a:endParaRPr kumimoji="1" lang="en-US" altLang="ja-JP" sz="1050" dirty="0"/>
          </a:p>
          <a:p>
            <a:r>
              <a:rPr lang="en-US" altLang="ja-JP" sz="1050" dirty="0"/>
              <a:t>【</a:t>
            </a:r>
            <a:r>
              <a:rPr lang="ja-JP" altLang="en-US" sz="1050" dirty="0"/>
              <a:t>残業アラート</a:t>
            </a:r>
            <a:r>
              <a:rPr lang="en-US" altLang="ja-JP" sz="1050" dirty="0"/>
              <a:t>】(</a:t>
            </a:r>
            <a:r>
              <a:rPr lang="ja-JP" altLang="en-US" sz="1050" dirty="0"/>
              <a:t>所定労働時間外・法定労働時間外</a:t>
            </a:r>
            <a:r>
              <a:rPr lang="en-US" altLang="ja-JP" sz="1050" dirty="0"/>
              <a:t>)</a:t>
            </a:r>
          </a:p>
          <a:p>
            <a:r>
              <a:rPr lang="ja-JP" altLang="en-US" sz="1050" dirty="0"/>
              <a:t>・残業時間警告</a:t>
            </a:r>
            <a:r>
              <a:rPr lang="en-US" altLang="ja-JP" sz="1050" dirty="0"/>
              <a:t>(</a:t>
            </a:r>
            <a:r>
              <a:rPr lang="ja-JP" altLang="en-US" sz="1050" dirty="0"/>
              <a:t>年間、月</a:t>
            </a:r>
            <a:r>
              <a:rPr lang="en-US" altLang="ja-JP" sz="1050" dirty="0"/>
              <a:t>)</a:t>
            </a:r>
          </a:p>
          <a:p>
            <a:r>
              <a:rPr kumimoji="1" lang="ja-JP" altLang="en-US" sz="1050" dirty="0"/>
              <a:t>・残業回数警告</a:t>
            </a:r>
            <a:r>
              <a:rPr kumimoji="1" lang="en-US" altLang="ja-JP" sz="1050" dirty="0"/>
              <a:t>(</a:t>
            </a:r>
            <a:r>
              <a:rPr lang="ja-JP" altLang="en-US" sz="1050" dirty="0"/>
              <a:t>年間</a:t>
            </a:r>
            <a:r>
              <a:rPr kumimoji="1" lang="en-US" altLang="ja-JP" sz="1050" dirty="0"/>
              <a:t>)</a:t>
            </a:r>
          </a:p>
          <a:p>
            <a:r>
              <a:rPr lang="en-US" altLang="ja-JP" sz="1050" dirty="0"/>
              <a:t>【</a:t>
            </a:r>
            <a:r>
              <a:rPr lang="ja-JP" altLang="en-US" sz="1050" dirty="0"/>
              <a:t>その他</a:t>
            </a:r>
            <a:r>
              <a:rPr lang="en-US" altLang="ja-JP" sz="1050" dirty="0"/>
              <a:t>】</a:t>
            </a:r>
          </a:p>
          <a:p>
            <a:r>
              <a:rPr kumimoji="1" lang="ja-JP" altLang="en-US" sz="1050" dirty="0"/>
              <a:t>・年次有給休暇消化</a:t>
            </a:r>
            <a:r>
              <a:rPr kumimoji="1" lang="en-US" altLang="ja-JP" sz="1050" dirty="0"/>
              <a:t>(</a:t>
            </a:r>
            <a:r>
              <a:rPr kumimoji="1" lang="ja-JP" altLang="en-US" sz="1050" dirty="0"/>
              <a:t>年間</a:t>
            </a:r>
            <a:r>
              <a:rPr kumimoji="1" lang="en-US" altLang="ja-JP" sz="1050" dirty="0"/>
              <a:t>)</a:t>
            </a:r>
          </a:p>
          <a:p>
            <a:r>
              <a:rPr lang="ja-JP" altLang="en-US" sz="1050" dirty="0"/>
              <a:t>・インターバル規則違反</a:t>
            </a:r>
            <a:r>
              <a:rPr lang="en-US" altLang="ja-JP" sz="1050" dirty="0"/>
              <a:t>(</a:t>
            </a:r>
            <a:r>
              <a:rPr lang="ja-JP" altLang="en-US" sz="1050" dirty="0"/>
              <a:t>月</a:t>
            </a:r>
            <a:r>
              <a:rPr lang="en-US" altLang="ja-JP" sz="1050" dirty="0"/>
              <a:t>)</a:t>
            </a:r>
            <a:endParaRPr kumimoji="1" lang="ja-JP" altLang="en-US" sz="1050" dirty="0"/>
          </a:p>
        </p:txBody>
      </p:sp>
      <p:sp>
        <p:nvSpPr>
          <p:cNvPr id="19" name="Freeform 21"/>
          <p:cNvSpPr>
            <a:spLocks noEditPoints="1"/>
          </p:cNvSpPr>
          <p:nvPr/>
        </p:nvSpPr>
        <p:spPr bwMode="auto">
          <a:xfrm>
            <a:off x="4445180" y="1725272"/>
            <a:ext cx="345152" cy="323400"/>
          </a:xfrm>
          <a:custGeom>
            <a:avLst/>
            <a:gdLst>
              <a:gd name="T0" fmla="*/ 407 w 459"/>
              <a:gd name="T1" fmla="*/ 405 h 405"/>
              <a:gd name="T2" fmla="*/ 51 w 459"/>
              <a:gd name="T3" fmla="*/ 405 h 405"/>
              <a:gd name="T4" fmla="*/ 7 w 459"/>
              <a:gd name="T5" fmla="*/ 384 h 405"/>
              <a:gd name="T6" fmla="*/ 11 w 459"/>
              <a:gd name="T7" fmla="*/ 335 h 405"/>
              <a:gd name="T8" fmla="*/ 189 w 459"/>
              <a:gd name="T9" fmla="*/ 27 h 405"/>
              <a:gd name="T10" fmla="*/ 229 w 459"/>
              <a:gd name="T11" fmla="*/ 0 h 405"/>
              <a:gd name="T12" fmla="*/ 269 w 459"/>
              <a:gd name="T13" fmla="*/ 27 h 405"/>
              <a:gd name="T14" fmla="*/ 447 w 459"/>
              <a:gd name="T15" fmla="*/ 335 h 405"/>
              <a:gd name="T16" fmla="*/ 451 w 459"/>
              <a:gd name="T17" fmla="*/ 384 h 405"/>
              <a:gd name="T18" fmla="*/ 407 w 459"/>
              <a:gd name="T19" fmla="*/ 405 h 405"/>
              <a:gd name="T20" fmla="*/ 435 w 459"/>
              <a:gd name="T21" fmla="*/ 374 h 405"/>
              <a:gd name="T22" fmla="*/ 431 w 459"/>
              <a:gd name="T23" fmla="*/ 345 h 405"/>
              <a:gd name="T24" fmla="*/ 253 w 459"/>
              <a:gd name="T25" fmla="*/ 36 h 405"/>
              <a:gd name="T26" fmla="*/ 229 w 459"/>
              <a:gd name="T27" fmla="*/ 18 h 405"/>
              <a:gd name="T28" fmla="*/ 205 w 459"/>
              <a:gd name="T29" fmla="*/ 36 h 405"/>
              <a:gd name="T30" fmla="*/ 27 w 459"/>
              <a:gd name="T31" fmla="*/ 345 h 405"/>
              <a:gd name="T32" fmla="*/ 23 w 459"/>
              <a:gd name="T33" fmla="*/ 374 h 405"/>
              <a:gd name="T34" fmla="*/ 51 w 459"/>
              <a:gd name="T35" fmla="*/ 386 h 405"/>
              <a:gd name="T36" fmla="*/ 407 w 459"/>
              <a:gd name="T37" fmla="*/ 386 h 405"/>
              <a:gd name="T38" fmla="*/ 435 w 459"/>
              <a:gd name="T39" fmla="*/ 374 h 405"/>
              <a:gd name="T40" fmla="*/ 229 w 459"/>
              <a:gd name="T41" fmla="*/ 24 h 405"/>
              <a:gd name="T42" fmla="*/ 210 w 459"/>
              <a:gd name="T43" fmla="*/ 39 h 405"/>
              <a:gd name="T44" fmla="*/ 32 w 459"/>
              <a:gd name="T45" fmla="*/ 348 h 405"/>
              <a:gd name="T46" fmla="*/ 29 w 459"/>
              <a:gd name="T47" fmla="*/ 371 h 405"/>
              <a:gd name="T48" fmla="*/ 51 w 459"/>
              <a:gd name="T49" fmla="*/ 380 h 405"/>
              <a:gd name="T50" fmla="*/ 407 w 459"/>
              <a:gd name="T51" fmla="*/ 380 h 405"/>
              <a:gd name="T52" fmla="*/ 429 w 459"/>
              <a:gd name="T53" fmla="*/ 371 h 405"/>
              <a:gd name="T54" fmla="*/ 426 w 459"/>
              <a:gd name="T55" fmla="*/ 348 h 405"/>
              <a:gd name="T56" fmla="*/ 248 w 459"/>
              <a:gd name="T57" fmla="*/ 39 h 405"/>
              <a:gd name="T58" fmla="*/ 229 w 459"/>
              <a:gd name="T59" fmla="*/ 24 h 405"/>
              <a:gd name="T60" fmla="*/ 256 w 459"/>
              <a:gd name="T61" fmla="*/ 309 h 405"/>
              <a:gd name="T62" fmla="*/ 229 w 459"/>
              <a:gd name="T63" fmla="*/ 336 h 405"/>
              <a:gd name="T64" fmla="*/ 202 w 459"/>
              <a:gd name="T65" fmla="*/ 309 h 405"/>
              <a:gd name="T66" fmla="*/ 229 w 459"/>
              <a:gd name="T67" fmla="*/ 282 h 405"/>
              <a:gd name="T68" fmla="*/ 256 w 459"/>
              <a:gd name="T69" fmla="*/ 309 h 405"/>
              <a:gd name="T70" fmla="*/ 256 w 459"/>
              <a:gd name="T71" fmla="*/ 121 h 405"/>
              <a:gd name="T72" fmla="*/ 243 w 459"/>
              <a:gd name="T73" fmla="*/ 261 h 405"/>
              <a:gd name="T74" fmla="*/ 215 w 459"/>
              <a:gd name="T75" fmla="*/ 261 h 405"/>
              <a:gd name="T76" fmla="*/ 202 w 459"/>
              <a:gd name="T77" fmla="*/ 121 h 405"/>
              <a:gd name="T78" fmla="*/ 256 w 459"/>
              <a:gd name="T79" fmla="*/ 121 h 4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459" h="405">
                <a:moveTo>
                  <a:pt x="407" y="405"/>
                </a:moveTo>
                <a:cubicBezTo>
                  <a:pt x="51" y="405"/>
                  <a:pt x="51" y="405"/>
                  <a:pt x="51" y="405"/>
                </a:cubicBezTo>
                <a:cubicBezTo>
                  <a:pt x="31" y="405"/>
                  <a:pt x="15" y="397"/>
                  <a:pt x="7" y="384"/>
                </a:cubicBezTo>
                <a:cubicBezTo>
                  <a:pt x="0" y="370"/>
                  <a:pt x="1" y="353"/>
                  <a:pt x="11" y="335"/>
                </a:cubicBezTo>
                <a:cubicBezTo>
                  <a:pt x="189" y="27"/>
                  <a:pt x="189" y="27"/>
                  <a:pt x="189" y="27"/>
                </a:cubicBezTo>
                <a:cubicBezTo>
                  <a:pt x="199" y="9"/>
                  <a:pt x="213" y="0"/>
                  <a:pt x="229" y="0"/>
                </a:cubicBezTo>
                <a:cubicBezTo>
                  <a:pt x="245" y="0"/>
                  <a:pt x="259" y="9"/>
                  <a:pt x="269" y="27"/>
                </a:cubicBezTo>
                <a:cubicBezTo>
                  <a:pt x="447" y="335"/>
                  <a:pt x="447" y="335"/>
                  <a:pt x="447" y="335"/>
                </a:cubicBezTo>
                <a:cubicBezTo>
                  <a:pt x="457" y="353"/>
                  <a:pt x="459" y="370"/>
                  <a:pt x="451" y="384"/>
                </a:cubicBezTo>
                <a:cubicBezTo>
                  <a:pt x="443" y="397"/>
                  <a:pt x="428" y="405"/>
                  <a:pt x="407" y="405"/>
                </a:cubicBezTo>
                <a:close/>
                <a:moveTo>
                  <a:pt x="435" y="374"/>
                </a:moveTo>
                <a:cubicBezTo>
                  <a:pt x="439" y="367"/>
                  <a:pt x="438" y="356"/>
                  <a:pt x="431" y="345"/>
                </a:cubicBezTo>
                <a:cubicBezTo>
                  <a:pt x="253" y="36"/>
                  <a:pt x="253" y="36"/>
                  <a:pt x="253" y="36"/>
                </a:cubicBezTo>
                <a:cubicBezTo>
                  <a:pt x="246" y="25"/>
                  <a:pt x="238" y="18"/>
                  <a:pt x="229" y="18"/>
                </a:cubicBezTo>
                <a:cubicBezTo>
                  <a:pt x="221" y="18"/>
                  <a:pt x="212" y="25"/>
                  <a:pt x="205" y="36"/>
                </a:cubicBezTo>
                <a:cubicBezTo>
                  <a:pt x="27" y="345"/>
                  <a:pt x="27" y="345"/>
                  <a:pt x="27" y="345"/>
                </a:cubicBezTo>
                <a:cubicBezTo>
                  <a:pt x="20" y="356"/>
                  <a:pt x="19" y="367"/>
                  <a:pt x="23" y="374"/>
                </a:cubicBezTo>
                <a:cubicBezTo>
                  <a:pt x="28" y="382"/>
                  <a:pt x="38" y="386"/>
                  <a:pt x="51" y="386"/>
                </a:cubicBezTo>
                <a:cubicBezTo>
                  <a:pt x="407" y="386"/>
                  <a:pt x="407" y="386"/>
                  <a:pt x="407" y="386"/>
                </a:cubicBezTo>
                <a:cubicBezTo>
                  <a:pt x="420" y="386"/>
                  <a:pt x="430" y="382"/>
                  <a:pt x="435" y="374"/>
                </a:cubicBezTo>
                <a:close/>
                <a:moveTo>
                  <a:pt x="229" y="24"/>
                </a:moveTo>
                <a:cubicBezTo>
                  <a:pt x="223" y="24"/>
                  <a:pt x="216" y="30"/>
                  <a:pt x="210" y="39"/>
                </a:cubicBezTo>
                <a:cubicBezTo>
                  <a:pt x="32" y="348"/>
                  <a:pt x="32" y="348"/>
                  <a:pt x="32" y="348"/>
                </a:cubicBezTo>
                <a:cubicBezTo>
                  <a:pt x="27" y="357"/>
                  <a:pt x="26" y="366"/>
                  <a:pt x="29" y="371"/>
                </a:cubicBezTo>
                <a:cubicBezTo>
                  <a:pt x="32" y="377"/>
                  <a:pt x="40" y="380"/>
                  <a:pt x="51" y="380"/>
                </a:cubicBezTo>
                <a:cubicBezTo>
                  <a:pt x="407" y="380"/>
                  <a:pt x="407" y="380"/>
                  <a:pt x="407" y="380"/>
                </a:cubicBezTo>
                <a:cubicBezTo>
                  <a:pt x="418" y="380"/>
                  <a:pt x="426" y="377"/>
                  <a:pt x="429" y="371"/>
                </a:cubicBezTo>
                <a:cubicBezTo>
                  <a:pt x="433" y="366"/>
                  <a:pt x="431" y="357"/>
                  <a:pt x="426" y="348"/>
                </a:cubicBezTo>
                <a:cubicBezTo>
                  <a:pt x="248" y="39"/>
                  <a:pt x="248" y="39"/>
                  <a:pt x="248" y="39"/>
                </a:cubicBezTo>
                <a:cubicBezTo>
                  <a:pt x="242" y="30"/>
                  <a:pt x="235" y="24"/>
                  <a:pt x="229" y="24"/>
                </a:cubicBezTo>
                <a:close/>
                <a:moveTo>
                  <a:pt x="256" y="309"/>
                </a:moveTo>
                <a:cubicBezTo>
                  <a:pt x="256" y="324"/>
                  <a:pt x="244" y="336"/>
                  <a:pt x="229" y="336"/>
                </a:cubicBezTo>
                <a:cubicBezTo>
                  <a:pt x="214" y="336"/>
                  <a:pt x="202" y="324"/>
                  <a:pt x="202" y="309"/>
                </a:cubicBezTo>
                <a:cubicBezTo>
                  <a:pt x="202" y="294"/>
                  <a:pt x="214" y="282"/>
                  <a:pt x="229" y="282"/>
                </a:cubicBezTo>
                <a:cubicBezTo>
                  <a:pt x="244" y="282"/>
                  <a:pt x="256" y="294"/>
                  <a:pt x="256" y="309"/>
                </a:cubicBezTo>
                <a:close/>
                <a:moveTo>
                  <a:pt x="256" y="121"/>
                </a:moveTo>
                <a:cubicBezTo>
                  <a:pt x="243" y="261"/>
                  <a:pt x="243" y="261"/>
                  <a:pt x="243" y="261"/>
                </a:cubicBezTo>
                <a:cubicBezTo>
                  <a:pt x="215" y="261"/>
                  <a:pt x="215" y="261"/>
                  <a:pt x="215" y="261"/>
                </a:cubicBezTo>
                <a:cubicBezTo>
                  <a:pt x="202" y="121"/>
                  <a:pt x="202" y="121"/>
                  <a:pt x="202" y="121"/>
                </a:cubicBezTo>
                <a:lnTo>
                  <a:pt x="256" y="121"/>
                </a:lnTo>
                <a:close/>
              </a:path>
            </a:pathLst>
          </a:custGeom>
          <a:solidFill>
            <a:srgbClr val="F8B500"/>
          </a:solidFill>
          <a:ln>
            <a:noFill/>
          </a:ln>
        </p:spPr>
        <p:txBody>
          <a:bodyPr vert="horz" wrap="square" lIns="91440" tIns="45720" rIns="91440" bIns="45720" numCol="1" anchor="t" anchorCtr="0" compatLnSpc="1">
            <a:prstTxWarp prst="textNoShape">
              <a:avLst/>
            </a:prstTxWarp>
          </a:bodyPr>
          <a:lstStyle/>
          <a:p>
            <a:endParaRPr lang="ja-JP" altLang="en-US"/>
          </a:p>
        </p:txBody>
      </p:sp>
    </p:spTree>
    <p:extLst>
      <p:ext uri="{BB962C8B-B14F-4D97-AF65-F5344CB8AC3E}">
        <p14:creationId xmlns:p14="http://schemas.microsoft.com/office/powerpoint/2010/main" val="10237635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fld id="{78AE49ED-73EF-499C-8307-28EB0E7CF529}" type="slidenum">
              <a:rPr kumimoji="1" lang="ja-JP" altLang="en-US" smtClean="0"/>
              <a:t>27</a:t>
            </a:fld>
            <a:endParaRPr kumimoji="1" lang="ja-JP" altLang="en-US" dirty="0"/>
          </a:p>
        </p:txBody>
      </p:sp>
      <p:sp>
        <p:nvSpPr>
          <p:cNvPr id="3" name="フッター プレースホルダー 2"/>
          <p:cNvSpPr>
            <a:spLocks noGrp="1"/>
          </p:cNvSpPr>
          <p:nvPr>
            <p:ph type="ftr" sz="quarter" idx="3"/>
          </p:nvPr>
        </p:nvSpPr>
        <p:spPr/>
        <p:txBody>
          <a:bodyPr/>
          <a:lstStyle/>
          <a:p>
            <a:r>
              <a:rPr lang="en-US" altLang="ja-JP" dirty="0"/>
              <a:t>©Canon IT Solutions Inc.  All rights reserved.</a:t>
            </a:r>
            <a:endParaRPr lang="ja-JP" altLang="en-US" dirty="0"/>
          </a:p>
        </p:txBody>
      </p:sp>
      <p:sp>
        <p:nvSpPr>
          <p:cNvPr id="4" name="テキスト プレースホルダー 3"/>
          <p:cNvSpPr>
            <a:spLocks noGrp="1"/>
          </p:cNvSpPr>
          <p:nvPr>
            <p:ph type="body" sz="quarter" idx="16"/>
          </p:nvPr>
        </p:nvSpPr>
        <p:spPr/>
        <p:txBody>
          <a:bodyPr/>
          <a:lstStyle/>
          <a:p>
            <a:r>
              <a:rPr lang="ja-JP" altLang="en-US" dirty="0"/>
              <a:t>勤怠集計</a:t>
            </a:r>
          </a:p>
        </p:txBody>
      </p:sp>
      <p:sp>
        <p:nvSpPr>
          <p:cNvPr id="5" name="テキスト プレースホルダー 4"/>
          <p:cNvSpPr>
            <a:spLocks noGrp="1"/>
          </p:cNvSpPr>
          <p:nvPr>
            <p:ph type="body" sz="quarter" idx="17"/>
          </p:nvPr>
        </p:nvSpPr>
        <p:spPr/>
        <p:txBody>
          <a:bodyPr/>
          <a:lstStyle/>
          <a:p>
            <a:pPr>
              <a:spcBef>
                <a:spcPts val="0"/>
              </a:spcBef>
            </a:pPr>
            <a:r>
              <a:rPr lang="ja-JP" altLang="en-US" dirty="0"/>
              <a:t>月の途中でもリアルタイムに勤怠集計可能です。また月</a:t>
            </a:r>
            <a:r>
              <a:rPr lang="en-US" altLang="ja-JP" dirty="0"/>
              <a:t>60</a:t>
            </a:r>
            <a:r>
              <a:rPr lang="ja-JP" altLang="en-US" dirty="0"/>
              <a:t>時間超計算含め各種法定要件を</a:t>
            </a:r>
            <a:endParaRPr lang="en-US" altLang="ja-JP" dirty="0"/>
          </a:p>
          <a:p>
            <a:pPr>
              <a:spcBef>
                <a:spcPts val="0"/>
              </a:spcBef>
            </a:pPr>
            <a:r>
              <a:rPr lang="ja-JP" altLang="en-US" dirty="0"/>
              <a:t>満たしています</a:t>
            </a:r>
          </a:p>
          <a:p>
            <a:endParaRPr kumimoji="1" lang="ja-JP" altLang="en-US" dirty="0"/>
          </a:p>
        </p:txBody>
      </p:sp>
      <p:sp>
        <p:nvSpPr>
          <p:cNvPr id="6" name="タイトル 5"/>
          <p:cNvSpPr>
            <a:spLocks noGrp="1"/>
          </p:cNvSpPr>
          <p:nvPr>
            <p:ph type="title"/>
          </p:nvPr>
        </p:nvSpPr>
        <p:spPr/>
        <p:txBody>
          <a:bodyPr/>
          <a:lstStyle/>
          <a:p>
            <a:r>
              <a:rPr lang="ja-JP" altLang="en-US" dirty="0"/>
              <a:t>勤怠管理</a:t>
            </a:r>
            <a:endParaRPr kumimoji="1" lang="ja-JP" altLang="en-US" dirty="0"/>
          </a:p>
        </p:txBody>
      </p:sp>
      <p:sp>
        <p:nvSpPr>
          <p:cNvPr id="7" name="Rectangle 8">
            <a:extLst>
              <a:ext uri="{FF2B5EF4-FFF2-40B4-BE49-F238E27FC236}">
                <a16:creationId xmlns:a16="http://schemas.microsoft.com/office/drawing/2014/main" id="{5D3918EB-6069-453F-90B7-11AF62255737}"/>
              </a:ext>
            </a:extLst>
          </p:cNvPr>
          <p:cNvSpPr>
            <a:spLocks noChangeArrowheads="1"/>
          </p:cNvSpPr>
          <p:nvPr/>
        </p:nvSpPr>
        <p:spPr bwMode="auto">
          <a:xfrm>
            <a:off x="474171" y="1631262"/>
            <a:ext cx="3158664" cy="64193"/>
          </a:xfrm>
          <a:prstGeom prst="rect">
            <a:avLst/>
          </a:prstGeom>
          <a:noFill/>
          <a:ln w="9525" algn="ctr">
            <a:noFill/>
            <a:miter lim="800000"/>
            <a:headEnd/>
            <a:tailEnd/>
          </a:ln>
        </p:spPr>
        <p:txBody>
          <a:bodyPr wrap="none" anchor="ctr"/>
          <a:lstStyle/>
          <a:p>
            <a:pPr>
              <a:defRPr/>
            </a:pPr>
            <a:r>
              <a:rPr lang="ja-JP" altLang="en-US" sz="1050" dirty="0">
                <a:solidFill>
                  <a:schemeClr val="bg2">
                    <a:lumMod val="10000"/>
                  </a:schemeClr>
                </a:solidFill>
                <a:latin typeface="メイリオ" panose="020B0604030504040204" pitchFamily="50" charset="-128"/>
                <a:ea typeface="メイリオ" panose="020B0604030504040204" pitchFamily="50" charset="-128"/>
                <a:cs typeface="メイリオ" panose="020B0604030504040204" pitchFamily="50" charset="-128"/>
              </a:rPr>
              <a:t>勤務実績集計表イメージ</a:t>
            </a:r>
            <a:endParaRPr lang="en-US" altLang="ja-JP" sz="1050" dirty="0">
              <a:solidFill>
                <a:schemeClr val="bg2">
                  <a:lumMod val="10000"/>
                </a:schemeClr>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1" name="角丸四角形 10"/>
          <p:cNvSpPr/>
          <p:nvPr/>
        </p:nvSpPr>
        <p:spPr>
          <a:xfrm>
            <a:off x="968539" y="3960801"/>
            <a:ext cx="3018547" cy="692497"/>
          </a:xfrm>
          <a:prstGeom prst="roundRect">
            <a:avLst>
              <a:gd name="adj" fmla="val 7351"/>
            </a:avLst>
          </a:prstGeom>
          <a:solidFill>
            <a:srgbClr val="BDE8F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350"/>
          </a:p>
        </p:txBody>
      </p:sp>
      <p:sp>
        <p:nvSpPr>
          <p:cNvPr id="12" name="テキスト ボックス 11"/>
          <p:cNvSpPr txBox="1"/>
          <p:nvPr/>
        </p:nvSpPr>
        <p:spPr>
          <a:xfrm>
            <a:off x="1024887" y="3977239"/>
            <a:ext cx="3178223" cy="738664"/>
          </a:xfrm>
          <a:prstGeom prst="rect">
            <a:avLst/>
          </a:prstGeom>
          <a:noFill/>
        </p:spPr>
        <p:txBody>
          <a:bodyPr wrap="square" rtlCol="0">
            <a:spAutoFit/>
          </a:bodyPr>
          <a:lstStyle/>
          <a:p>
            <a:r>
              <a:rPr kumimoji="1" lang="ja-JP" altLang="en-US" sz="1350" dirty="0"/>
              <a:t>法定通りの算出以外に任意項目の</a:t>
            </a:r>
            <a:endParaRPr kumimoji="1" lang="en-US" altLang="ja-JP" sz="1350" dirty="0"/>
          </a:p>
          <a:p>
            <a:r>
              <a:rPr kumimoji="1" lang="ja-JP" altLang="en-US" sz="1350" dirty="0"/>
              <a:t>集計</a:t>
            </a:r>
            <a:r>
              <a:rPr kumimoji="1" lang="en-US" altLang="ja-JP" sz="1350" dirty="0"/>
              <a:t>/</a:t>
            </a:r>
            <a:r>
              <a:rPr kumimoji="1" lang="ja-JP" altLang="en-US" sz="1350" dirty="0"/>
              <a:t>出力</a:t>
            </a:r>
            <a:r>
              <a:rPr kumimoji="1" lang="ja-JP" altLang="en-US" sz="1350"/>
              <a:t>も可能</a:t>
            </a:r>
            <a:endParaRPr kumimoji="1" lang="en-US" altLang="ja-JP" sz="1350" dirty="0"/>
          </a:p>
          <a:p>
            <a:r>
              <a:rPr kumimoji="1" lang="ja-JP" altLang="en-US" sz="1350" dirty="0"/>
              <a:t>（回数</a:t>
            </a:r>
            <a:r>
              <a:rPr kumimoji="1" lang="en-US" altLang="ja-JP" sz="1350" dirty="0"/>
              <a:t>/</a:t>
            </a:r>
            <a:r>
              <a:rPr kumimoji="1" lang="ja-JP" altLang="en-US" sz="1350" dirty="0"/>
              <a:t>時間合計</a:t>
            </a:r>
            <a:r>
              <a:rPr kumimoji="1" lang="en-US" altLang="ja-JP" sz="1350" dirty="0"/>
              <a:t>/</a:t>
            </a:r>
            <a:r>
              <a:rPr kumimoji="1" lang="ja-JP" altLang="en-US" sz="1350" dirty="0"/>
              <a:t>数値合計）</a:t>
            </a:r>
          </a:p>
        </p:txBody>
      </p:sp>
      <p:grpSp>
        <p:nvGrpSpPr>
          <p:cNvPr id="13" name="グループ化 12"/>
          <p:cNvGrpSpPr/>
          <p:nvPr/>
        </p:nvGrpSpPr>
        <p:grpSpPr>
          <a:xfrm>
            <a:off x="4531261" y="3941235"/>
            <a:ext cx="504081" cy="682564"/>
            <a:chOff x="1476375" y="3768725"/>
            <a:chExt cx="287338" cy="379413"/>
          </a:xfrm>
        </p:grpSpPr>
        <p:sp>
          <p:nvSpPr>
            <p:cNvPr id="14" name="Freeform 34"/>
            <p:cNvSpPr>
              <a:spLocks noEditPoints="1"/>
            </p:cNvSpPr>
            <p:nvPr/>
          </p:nvSpPr>
          <p:spPr bwMode="auto">
            <a:xfrm>
              <a:off x="1476375" y="3768725"/>
              <a:ext cx="287338" cy="379413"/>
            </a:xfrm>
            <a:custGeom>
              <a:avLst/>
              <a:gdLst>
                <a:gd name="T0" fmla="*/ 136 w 181"/>
                <a:gd name="T1" fmla="*/ 46 h 239"/>
                <a:gd name="T2" fmla="*/ 181 w 181"/>
                <a:gd name="T3" fmla="*/ 46 h 239"/>
                <a:gd name="T4" fmla="*/ 181 w 181"/>
                <a:gd name="T5" fmla="*/ 239 h 239"/>
                <a:gd name="T6" fmla="*/ 0 w 181"/>
                <a:gd name="T7" fmla="*/ 239 h 239"/>
                <a:gd name="T8" fmla="*/ 0 w 181"/>
                <a:gd name="T9" fmla="*/ 0 h 239"/>
                <a:gd name="T10" fmla="*/ 136 w 181"/>
                <a:gd name="T11" fmla="*/ 0 h 239"/>
                <a:gd name="T12" fmla="*/ 136 w 181"/>
                <a:gd name="T13" fmla="*/ 46 h 239"/>
                <a:gd name="T14" fmla="*/ 140 w 181"/>
                <a:gd name="T15" fmla="*/ 0 h 239"/>
                <a:gd name="T16" fmla="*/ 140 w 181"/>
                <a:gd name="T17" fmla="*/ 41 h 239"/>
                <a:gd name="T18" fmla="*/ 181 w 181"/>
                <a:gd name="T19" fmla="*/ 41 h 239"/>
                <a:gd name="T20" fmla="*/ 140 w 181"/>
                <a:gd name="T21" fmla="*/ 0 h 2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81" h="239">
                  <a:moveTo>
                    <a:pt x="136" y="46"/>
                  </a:moveTo>
                  <a:lnTo>
                    <a:pt x="181" y="46"/>
                  </a:lnTo>
                  <a:lnTo>
                    <a:pt x="181" y="239"/>
                  </a:lnTo>
                  <a:lnTo>
                    <a:pt x="0" y="239"/>
                  </a:lnTo>
                  <a:lnTo>
                    <a:pt x="0" y="0"/>
                  </a:lnTo>
                  <a:lnTo>
                    <a:pt x="136" y="0"/>
                  </a:lnTo>
                  <a:lnTo>
                    <a:pt x="136" y="46"/>
                  </a:lnTo>
                  <a:close/>
                  <a:moveTo>
                    <a:pt x="140" y="0"/>
                  </a:moveTo>
                  <a:lnTo>
                    <a:pt x="140" y="41"/>
                  </a:lnTo>
                  <a:lnTo>
                    <a:pt x="181" y="41"/>
                  </a:lnTo>
                  <a:lnTo>
                    <a:pt x="140" y="0"/>
                  </a:lnTo>
                  <a:close/>
                </a:path>
              </a:pathLst>
            </a:custGeom>
            <a:solidFill>
              <a:srgbClr val="0087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5" name="Freeform 35"/>
            <p:cNvSpPr>
              <a:spLocks/>
            </p:cNvSpPr>
            <p:nvPr/>
          </p:nvSpPr>
          <p:spPr bwMode="auto">
            <a:xfrm>
              <a:off x="1506538" y="3905250"/>
              <a:ext cx="227013" cy="106363"/>
            </a:xfrm>
            <a:custGeom>
              <a:avLst/>
              <a:gdLst>
                <a:gd name="T0" fmla="*/ 227 w 238"/>
                <a:gd name="T1" fmla="*/ 113 h 113"/>
                <a:gd name="T2" fmla="*/ 11 w 238"/>
                <a:gd name="T3" fmla="*/ 113 h 113"/>
                <a:gd name="T4" fmla="*/ 0 w 238"/>
                <a:gd name="T5" fmla="*/ 102 h 113"/>
                <a:gd name="T6" fmla="*/ 0 w 238"/>
                <a:gd name="T7" fmla="*/ 11 h 113"/>
                <a:gd name="T8" fmla="*/ 11 w 238"/>
                <a:gd name="T9" fmla="*/ 0 h 113"/>
                <a:gd name="T10" fmla="*/ 227 w 238"/>
                <a:gd name="T11" fmla="*/ 0 h 113"/>
                <a:gd name="T12" fmla="*/ 238 w 238"/>
                <a:gd name="T13" fmla="*/ 11 h 113"/>
                <a:gd name="T14" fmla="*/ 238 w 238"/>
                <a:gd name="T15" fmla="*/ 102 h 113"/>
                <a:gd name="T16" fmla="*/ 227 w 238"/>
                <a:gd name="T17" fmla="*/ 113 h 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8" h="113">
                  <a:moveTo>
                    <a:pt x="227" y="113"/>
                  </a:moveTo>
                  <a:cubicBezTo>
                    <a:pt x="11" y="113"/>
                    <a:pt x="11" y="113"/>
                    <a:pt x="11" y="113"/>
                  </a:cubicBezTo>
                  <a:cubicBezTo>
                    <a:pt x="5" y="113"/>
                    <a:pt x="0" y="108"/>
                    <a:pt x="0" y="102"/>
                  </a:cubicBezTo>
                  <a:cubicBezTo>
                    <a:pt x="0" y="11"/>
                    <a:pt x="0" y="11"/>
                    <a:pt x="0" y="11"/>
                  </a:cubicBezTo>
                  <a:cubicBezTo>
                    <a:pt x="0" y="5"/>
                    <a:pt x="5" y="0"/>
                    <a:pt x="11" y="0"/>
                  </a:cubicBezTo>
                  <a:cubicBezTo>
                    <a:pt x="227" y="0"/>
                    <a:pt x="227" y="0"/>
                    <a:pt x="227" y="0"/>
                  </a:cubicBezTo>
                  <a:cubicBezTo>
                    <a:pt x="233" y="0"/>
                    <a:pt x="238" y="5"/>
                    <a:pt x="238" y="11"/>
                  </a:cubicBezTo>
                  <a:cubicBezTo>
                    <a:pt x="238" y="102"/>
                    <a:pt x="238" y="102"/>
                    <a:pt x="238" y="102"/>
                  </a:cubicBezTo>
                  <a:cubicBezTo>
                    <a:pt x="238" y="108"/>
                    <a:pt x="233" y="113"/>
                    <a:pt x="227" y="113"/>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6" name="Freeform 36"/>
            <p:cNvSpPr>
              <a:spLocks/>
            </p:cNvSpPr>
            <p:nvPr/>
          </p:nvSpPr>
          <p:spPr bwMode="auto">
            <a:xfrm>
              <a:off x="1533525" y="3924300"/>
              <a:ext cx="66675" cy="68263"/>
            </a:xfrm>
            <a:custGeom>
              <a:avLst/>
              <a:gdLst>
                <a:gd name="T0" fmla="*/ 42 w 42"/>
                <a:gd name="T1" fmla="*/ 43 h 43"/>
                <a:gd name="T2" fmla="*/ 29 w 42"/>
                <a:gd name="T3" fmla="*/ 43 h 43"/>
                <a:gd name="T4" fmla="*/ 21 w 42"/>
                <a:gd name="T5" fmla="*/ 30 h 43"/>
                <a:gd name="T6" fmla="*/ 12 w 42"/>
                <a:gd name="T7" fmla="*/ 43 h 43"/>
                <a:gd name="T8" fmla="*/ 0 w 42"/>
                <a:gd name="T9" fmla="*/ 43 h 43"/>
                <a:gd name="T10" fmla="*/ 14 w 42"/>
                <a:gd name="T11" fmla="*/ 21 h 43"/>
                <a:gd name="T12" fmla="*/ 0 w 42"/>
                <a:gd name="T13" fmla="*/ 0 h 43"/>
                <a:gd name="T14" fmla="*/ 13 w 42"/>
                <a:gd name="T15" fmla="*/ 0 h 43"/>
                <a:gd name="T16" fmla="*/ 21 w 42"/>
                <a:gd name="T17" fmla="*/ 13 h 43"/>
                <a:gd name="T18" fmla="*/ 28 w 42"/>
                <a:gd name="T19" fmla="*/ 0 h 43"/>
                <a:gd name="T20" fmla="*/ 41 w 42"/>
                <a:gd name="T21" fmla="*/ 0 h 43"/>
                <a:gd name="T22" fmla="*/ 28 w 42"/>
                <a:gd name="T23" fmla="*/ 22 h 43"/>
                <a:gd name="T24" fmla="*/ 42 w 42"/>
                <a:gd name="T25" fmla="*/ 43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2" h="43">
                  <a:moveTo>
                    <a:pt x="42" y="43"/>
                  </a:moveTo>
                  <a:lnTo>
                    <a:pt x="29" y="43"/>
                  </a:lnTo>
                  <a:lnTo>
                    <a:pt x="21" y="30"/>
                  </a:lnTo>
                  <a:lnTo>
                    <a:pt x="12" y="43"/>
                  </a:lnTo>
                  <a:lnTo>
                    <a:pt x="0" y="43"/>
                  </a:lnTo>
                  <a:lnTo>
                    <a:pt x="14" y="21"/>
                  </a:lnTo>
                  <a:lnTo>
                    <a:pt x="0" y="0"/>
                  </a:lnTo>
                  <a:lnTo>
                    <a:pt x="13" y="0"/>
                  </a:lnTo>
                  <a:lnTo>
                    <a:pt x="21" y="13"/>
                  </a:lnTo>
                  <a:lnTo>
                    <a:pt x="28" y="0"/>
                  </a:lnTo>
                  <a:lnTo>
                    <a:pt x="41" y="0"/>
                  </a:lnTo>
                  <a:lnTo>
                    <a:pt x="28" y="22"/>
                  </a:lnTo>
                  <a:lnTo>
                    <a:pt x="42" y="43"/>
                  </a:lnTo>
                  <a:close/>
                </a:path>
              </a:pathLst>
            </a:custGeom>
            <a:solidFill>
              <a:srgbClr val="0087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7" name="Freeform 37"/>
            <p:cNvSpPr>
              <a:spLocks/>
            </p:cNvSpPr>
            <p:nvPr/>
          </p:nvSpPr>
          <p:spPr bwMode="auto">
            <a:xfrm>
              <a:off x="1606550" y="3924300"/>
              <a:ext cx="44450" cy="68263"/>
            </a:xfrm>
            <a:custGeom>
              <a:avLst/>
              <a:gdLst>
                <a:gd name="T0" fmla="*/ 0 w 28"/>
                <a:gd name="T1" fmla="*/ 43 h 43"/>
                <a:gd name="T2" fmla="*/ 0 w 28"/>
                <a:gd name="T3" fmla="*/ 0 h 43"/>
                <a:gd name="T4" fmla="*/ 11 w 28"/>
                <a:gd name="T5" fmla="*/ 0 h 43"/>
                <a:gd name="T6" fmla="*/ 11 w 28"/>
                <a:gd name="T7" fmla="*/ 33 h 43"/>
                <a:gd name="T8" fmla="*/ 28 w 28"/>
                <a:gd name="T9" fmla="*/ 33 h 43"/>
                <a:gd name="T10" fmla="*/ 28 w 28"/>
                <a:gd name="T11" fmla="*/ 43 h 43"/>
                <a:gd name="T12" fmla="*/ 0 w 28"/>
                <a:gd name="T13" fmla="*/ 43 h 43"/>
              </a:gdLst>
              <a:ahLst/>
              <a:cxnLst>
                <a:cxn ang="0">
                  <a:pos x="T0" y="T1"/>
                </a:cxn>
                <a:cxn ang="0">
                  <a:pos x="T2" y="T3"/>
                </a:cxn>
                <a:cxn ang="0">
                  <a:pos x="T4" y="T5"/>
                </a:cxn>
                <a:cxn ang="0">
                  <a:pos x="T6" y="T7"/>
                </a:cxn>
                <a:cxn ang="0">
                  <a:pos x="T8" y="T9"/>
                </a:cxn>
                <a:cxn ang="0">
                  <a:pos x="T10" y="T11"/>
                </a:cxn>
                <a:cxn ang="0">
                  <a:pos x="T12" y="T13"/>
                </a:cxn>
              </a:cxnLst>
              <a:rect l="0" t="0" r="r" b="b"/>
              <a:pathLst>
                <a:path w="28" h="43">
                  <a:moveTo>
                    <a:pt x="0" y="43"/>
                  </a:moveTo>
                  <a:lnTo>
                    <a:pt x="0" y="0"/>
                  </a:lnTo>
                  <a:lnTo>
                    <a:pt x="11" y="0"/>
                  </a:lnTo>
                  <a:lnTo>
                    <a:pt x="11" y="33"/>
                  </a:lnTo>
                  <a:lnTo>
                    <a:pt x="28" y="33"/>
                  </a:lnTo>
                  <a:lnTo>
                    <a:pt x="28" y="43"/>
                  </a:lnTo>
                  <a:lnTo>
                    <a:pt x="0" y="43"/>
                  </a:lnTo>
                  <a:close/>
                </a:path>
              </a:pathLst>
            </a:custGeom>
            <a:solidFill>
              <a:srgbClr val="0087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8" name="Freeform 38"/>
            <p:cNvSpPr>
              <a:spLocks/>
            </p:cNvSpPr>
            <p:nvPr/>
          </p:nvSpPr>
          <p:spPr bwMode="auto">
            <a:xfrm>
              <a:off x="1657350" y="3924300"/>
              <a:ext cx="46038" cy="68263"/>
            </a:xfrm>
            <a:custGeom>
              <a:avLst/>
              <a:gdLst>
                <a:gd name="T0" fmla="*/ 49 w 49"/>
                <a:gd name="T1" fmla="*/ 50 h 73"/>
                <a:gd name="T2" fmla="*/ 46 w 49"/>
                <a:gd name="T3" fmla="*/ 62 h 73"/>
                <a:gd name="T4" fmla="*/ 36 w 49"/>
                <a:gd name="T5" fmla="*/ 70 h 73"/>
                <a:gd name="T6" fmla="*/ 21 w 49"/>
                <a:gd name="T7" fmla="*/ 73 h 73"/>
                <a:gd name="T8" fmla="*/ 10 w 49"/>
                <a:gd name="T9" fmla="*/ 72 h 73"/>
                <a:gd name="T10" fmla="*/ 0 w 49"/>
                <a:gd name="T11" fmla="*/ 68 h 73"/>
                <a:gd name="T12" fmla="*/ 0 w 49"/>
                <a:gd name="T13" fmla="*/ 51 h 73"/>
                <a:gd name="T14" fmla="*/ 11 w 49"/>
                <a:gd name="T15" fmla="*/ 56 h 73"/>
                <a:gd name="T16" fmla="*/ 22 w 49"/>
                <a:gd name="T17" fmla="*/ 57 h 73"/>
                <a:gd name="T18" fmla="*/ 28 w 49"/>
                <a:gd name="T19" fmla="*/ 56 h 73"/>
                <a:gd name="T20" fmla="*/ 30 w 49"/>
                <a:gd name="T21" fmla="*/ 52 h 73"/>
                <a:gd name="T22" fmla="*/ 29 w 49"/>
                <a:gd name="T23" fmla="*/ 50 h 73"/>
                <a:gd name="T24" fmla="*/ 27 w 49"/>
                <a:gd name="T25" fmla="*/ 47 h 73"/>
                <a:gd name="T26" fmla="*/ 17 w 49"/>
                <a:gd name="T27" fmla="*/ 43 h 73"/>
                <a:gd name="T28" fmla="*/ 7 w 49"/>
                <a:gd name="T29" fmla="*/ 37 h 73"/>
                <a:gd name="T30" fmla="*/ 2 w 49"/>
                <a:gd name="T31" fmla="*/ 30 h 73"/>
                <a:gd name="T32" fmla="*/ 0 w 49"/>
                <a:gd name="T33" fmla="*/ 21 h 73"/>
                <a:gd name="T34" fmla="*/ 7 w 49"/>
                <a:gd name="T35" fmla="*/ 6 h 73"/>
                <a:gd name="T36" fmla="*/ 27 w 49"/>
                <a:gd name="T37" fmla="*/ 0 h 73"/>
                <a:gd name="T38" fmla="*/ 49 w 49"/>
                <a:gd name="T39" fmla="*/ 5 h 73"/>
                <a:gd name="T40" fmla="*/ 43 w 49"/>
                <a:gd name="T41" fmla="*/ 20 h 73"/>
                <a:gd name="T42" fmla="*/ 26 w 49"/>
                <a:gd name="T43" fmla="*/ 15 h 73"/>
                <a:gd name="T44" fmla="*/ 21 w 49"/>
                <a:gd name="T45" fmla="*/ 17 h 73"/>
                <a:gd name="T46" fmla="*/ 19 w 49"/>
                <a:gd name="T47" fmla="*/ 20 h 73"/>
                <a:gd name="T48" fmla="*/ 21 w 49"/>
                <a:gd name="T49" fmla="*/ 24 h 73"/>
                <a:gd name="T50" fmla="*/ 33 w 49"/>
                <a:gd name="T51" fmla="*/ 30 h 73"/>
                <a:gd name="T52" fmla="*/ 46 w 49"/>
                <a:gd name="T53" fmla="*/ 39 h 73"/>
                <a:gd name="T54" fmla="*/ 49 w 49"/>
                <a:gd name="T55" fmla="*/ 50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49" h="73">
                  <a:moveTo>
                    <a:pt x="49" y="50"/>
                  </a:moveTo>
                  <a:cubicBezTo>
                    <a:pt x="49" y="55"/>
                    <a:pt x="48" y="59"/>
                    <a:pt x="46" y="62"/>
                  </a:cubicBezTo>
                  <a:cubicBezTo>
                    <a:pt x="44" y="66"/>
                    <a:pt x="40" y="68"/>
                    <a:pt x="36" y="70"/>
                  </a:cubicBezTo>
                  <a:cubicBezTo>
                    <a:pt x="32" y="72"/>
                    <a:pt x="27" y="73"/>
                    <a:pt x="21" y="73"/>
                  </a:cubicBezTo>
                  <a:cubicBezTo>
                    <a:pt x="17" y="73"/>
                    <a:pt x="13" y="73"/>
                    <a:pt x="10" y="72"/>
                  </a:cubicBezTo>
                  <a:cubicBezTo>
                    <a:pt x="6" y="71"/>
                    <a:pt x="3" y="70"/>
                    <a:pt x="0" y="68"/>
                  </a:cubicBezTo>
                  <a:cubicBezTo>
                    <a:pt x="0" y="51"/>
                    <a:pt x="0" y="51"/>
                    <a:pt x="0" y="51"/>
                  </a:cubicBezTo>
                  <a:cubicBezTo>
                    <a:pt x="3" y="53"/>
                    <a:pt x="7" y="55"/>
                    <a:pt x="11" y="56"/>
                  </a:cubicBezTo>
                  <a:cubicBezTo>
                    <a:pt x="15" y="57"/>
                    <a:pt x="19" y="57"/>
                    <a:pt x="22" y="57"/>
                  </a:cubicBezTo>
                  <a:cubicBezTo>
                    <a:pt x="25" y="57"/>
                    <a:pt x="27" y="57"/>
                    <a:pt x="28" y="56"/>
                  </a:cubicBezTo>
                  <a:cubicBezTo>
                    <a:pt x="29" y="55"/>
                    <a:pt x="30" y="54"/>
                    <a:pt x="30" y="52"/>
                  </a:cubicBezTo>
                  <a:cubicBezTo>
                    <a:pt x="30" y="51"/>
                    <a:pt x="30" y="50"/>
                    <a:pt x="29" y="50"/>
                  </a:cubicBezTo>
                  <a:cubicBezTo>
                    <a:pt x="29" y="49"/>
                    <a:pt x="28" y="48"/>
                    <a:pt x="27" y="47"/>
                  </a:cubicBezTo>
                  <a:cubicBezTo>
                    <a:pt x="26" y="47"/>
                    <a:pt x="22" y="45"/>
                    <a:pt x="17" y="43"/>
                  </a:cubicBezTo>
                  <a:cubicBezTo>
                    <a:pt x="13" y="41"/>
                    <a:pt x="9" y="39"/>
                    <a:pt x="7" y="37"/>
                  </a:cubicBezTo>
                  <a:cubicBezTo>
                    <a:pt x="5" y="35"/>
                    <a:pt x="3" y="32"/>
                    <a:pt x="2" y="30"/>
                  </a:cubicBezTo>
                  <a:cubicBezTo>
                    <a:pt x="1" y="27"/>
                    <a:pt x="0" y="24"/>
                    <a:pt x="0" y="21"/>
                  </a:cubicBezTo>
                  <a:cubicBezTo>
                    <a:pt x="0" y="14"/>
                    <a:pt x="2" y="9"/>
                    <a:pt x="7" y="6"/>
                  </a:cubicBezTo>
                  <a:cubicBezTo>
                    <a:pt x="12" y="2"/>
                    <a:pt x="18" y="0"/>
                    <a:pt x="27" y="0"/>
                  </a:cubicBezTo>
                  <a:cubicBezTo>
                    <a:pt x="34" y="0"/>
                    <a:pt x="42" y="2"/>
                    <a:pt x="49" y="5"/>
                  </a:cubicBezTo>
                  <a:cubicBezTo>
                    <a:pt x="43" y="20"/>
                    <a:pt x="43" y="20"/>
                    <a:pt x="43" y="20"/>
                  </a:cubicBezTo>
                  <a:cubicBezTo>
                    <a:pt x="37" y="17"/>
                    <a:pt x="31" y="15"/>
                    <a:pt x="26" y="15"/>
                  </a:cubicBezTo>
                  <a:cubicBezTo>
                    <a:pt x="24" y="15"/>
                    <a:pt x="22" y="16"/>
                    <a:pt x="21" y="17"/>
                  </a:cubicBezTo>
                  <a:cubicBezTo>
                    <a:pt x="20" y="18"/>
                    <a:pt x="19" y="19"/>
                    <a:pt x="19" y="20"/>
                  </a:cubicBezTo>
                  <a:cubicBezTo>
                    <a:pt x="19" y="21"/>
                    <a:pt x="20" y="23"/>
                    <a:pt x="21" y="24"/>
                  </a:cubicBezTo>
                  <a:cubicBezTo>
                    <a:pt x="23" y="25"/>
                    <a:pt x="27" y="27"/>
                    <a:pt x="33" y="30"/>
                  </a:cubicBezTo>
                  <a:cubicBezTo>
                    <a:pt x="39" y="32"/>
                    <a:pt x="43" y="35"/>
                    <a:pt x="46" y="39"/>
                  </a:cubicBezTo>
                  <a:cubicBezTo>
                    <a:pt x="48" y="42"/>
                    <a:pt x="49" y="46"/>
                    <a:pt x="49" y="50"/>
                  </a:cubicBezTo>
                  <a:close/>
                </a:path>
              </a:pathLst>
            </a:custGeom>
            <a:solidFill>
              <a:srgbClr val="0087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grpSp>
      <p:sp>
        <p:nvSpPr>
          <p:cNvPr id="19" name="テキスト ボックス 18">
            <a:extLst>
              <a:ext uri="{FF2B5EF4-FFF2-40B4-BE49-F238E27FC236}">
                <a16:creationId xmlns:a16="http://schemas.microsoft.com/office/drawing/2014/main" id="{C2CD8286-EC93-4B35-9CAC-29000067AB0A}"/>
              </a:ext>
            </a:extLst>
          </p:cNvPr>
          <p:cNvSpPr txBox="1"/>
          <p:nvPr/>
        </p:nvSpPr>
        <p:spPr>
          <a:xfrm>
            <a:off x="4923289" y="4301275"/>
            <a:ext cx="3173003" cy="261610"/>
          </a:xfrm>
          <a:prstGeom prst="rect">
            <a:avLst/>
          </a:prstGeom>
          <a:noFill/>
        </p:spPr>
        <p:txBody>
          <a:bodyPr wrap="square" rtlCol="0">
            <a:spAutoFit/>
          </a:bodyPr>
          <a:lstStyle/>
          <a:p>
            <a:pPr algn="ctr"/>
            <a:r>
              <a:rPr lang="ja-JP" altLang="en-US" sz="1100" dirty="0">
                <a:solidFill>
                  <a:schemeClr val="tx1">
                    <a:lumMod val="50000"/>
                    <a:lumOff val="50000"/>
                  </a:schemeClr>
                </a:solidFill>
                <a:ea typeface="游ゴシック Medium" panose="020B0500000000000000" pitchFamily="50" charset="-128"/>
                <a:cs typeface="Meiryo UI" panose="020B0604030504040204" pitchFamily="50" charset="-128"/>
              </a:rPr>
              <a:t>集計結果は</a:t>
            </a:r>
            <a:r>
              <a:rPr lang="en-US" altLang="ja-JP" sz="1100" dirty="0">
                <a:solidFill>
                  <a:schemeClr val="tx1">
                    <a:lumMod val="50000"/>
                    <a:lumOff val="50000"/>
                  </a:schemeClr>
                </a:solidFill>
                <a:ea typeface="游ゴシック Medium" panose="020B0500000000000000" pitchFamily="50" charset="-128"/>
                <a:cs typeface="Meiryo UI" panose="020B0604030504040204" pitchFamily="50" charset="-128"/>
              </a:rPr>
              <a:t>EXCEL</a:t>
            </a:r>
            <a:r>
              <a:rPr lang="ja-JP" altLang="en-US" sz="1100" dirty="0">
                <a:solidFill>
                  <a:schemeClr val="tx1">
                    <a:lumMod val="50000"/>
                    <a:lumOff val="50000"/>
                  </a:schemeClr>
                </a:solidFill>
                <a:ea typeface="游ゴシック Medium" panose="020B0500000000000000" pitchFamily="50" charset="-128"/>
                <a:cs typeface="Meiryo UI" panose="020B0604030504040204" pitchFamily="50" charset="-128"/>
              </a:rPr>
              <a:t>ダウンロードが可能です。</a:t>
            </a:r>
          </a:p>
        </p:txBody>
      </p:sp>
      <p:pic>
        <p:nvPicPr>
          <p:cNvPr id="20" name="図 19"/>
          <p:cNvPicPr>
            <a:picLocks noChangeAspect="1"/>
          </p:cNvPicPr>
          <p:nvPr/>
        </p:nvPicPr>
        <p:blipFill>
          <a:blip r:embed="rId2"/>
          <a:stretch>
            <a:fillRect/>
          </a:stretch>
        </p:blipFill>
        <p:spPr>
          <a:xfrm>
            <a:off x="336324" y="1815543"/>
            <a:ext cx="8481669" cy="593368"/>
          </a:xfrm>
          <a:prstGeom prst="rect">
            <a:avLst/>
          </a:prstGeom>
          <a:ln>
            <a:solidFill>
              <a:schemeClr val="bg1">
                <a:lumMod val="65000"/>
              </a:schemeClr>
            </a:solidFill>
          </a:ln>
        </p:spPr>
      </p:pic>
      <p:pic>
        <p:nvPicPr>
          <p:cNvPr id="21" name="図 20"/>
          <p:cNvPicPr>
            <a:picLocks noChangeAspect="1"/>
          </p:cNvPicPr>
          <p:nvPr/>
        </p:nvPicPr>
        <p:blipFill>
          <a:blip r:embed="rId3"/>
          <a:stretch>
            <a:fillRect/>
          </a:stretch>
        </p:blipFill>
        <p:spPr>
          <a:xfrm>
            <a:off x="336324" y="3134835"/>
            <a:ext cx="6678526" cy="644788"/>
          </a:xfrm>
          <a:prstGeom prst="rect">
            <a:avLst/>
          </a:prstGeom>
          <a:ln>
            <a:solidFill>
              <a:schemeClr val="bg1">
                <a:lumMod val="65000"/>
              </a:schemeClr>
            </a:solidFill>
          </a:ln>
        </p:spPr>
      </p:pic>
      <p:pic>
        <p:nvPicPr>
          <p:cNvPr id="22" name="図 21"/>
          <p:cNvPicPr>
            <a:picLocks noChangeAspect="1"/>
          </p:cNvPicPr>
          <p:nvPr/>
        </p:nvPicPr>
        <p:blipFill>
          <a:blip r:embed="rId4"/>
          <a:stretch>
            <a:fillRect/>
          </a:stretch>
        </p:blipFill>
        <p:spPr>
          <a:xfrm>
            <a:off x="336324" y="2481322"/>
            <a:ext cx="6864601" cy="581102"/>
          </a:xfrm>
          <a:prstGeom prst="rect">
            <a:avLst/>
          </a:prstGeom>
          <a:ln>
            <a:solidFill>
              <a:schemeClr val="bg1">
                <a:lumMod val="65000"/>
              </a:schemeClr>
            </a:solidFill>
          </a:ln>
        </p:spPr>
      </p:pic>
    </p:spTree>
    <p:extLst>
      <p:ext uri="{BB962C8B-B14F-4D97-AF65-F5344CB8AC3E}">
        <p14:creationId xmlns:p14="http://schemas.microsoft.com/office/powerpoint/2010/main" val="123862652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図 24"/>
          <p:cNvPicPr>
            <a:picLocks noChangeAspect="1"/>
          </p:cNvPicPr>
          <p:nvPr/>
        </p:nvPicPr>
        <p:blipFill>
          <a:blip r:embed="rId2"/>
          <a:stretch>
            <a:fillRect/>
          </a:stretch>
        </p:blipFill>
        <p:spPr>
          <a:xfrm>
            <a:off x="3182170" y="1924706"/>
            <a:ext cx="3739822" cy="2506583"/>
          </a:xfrm>
          <a:prstGeom prst="rect">
            <a:avLst/>
          </a:prstGeom>
          <a:ln>
            <a:solidFill>
              <a:schemeClr val="bg1">
                <a:lumMod val="65000"/>
              </a:schemeClr>
            </a:solidFill>
          </a:ln>
        </p:spPr>
      </p:pic>
      <p:sp>
        <p:nvSpPr>
          <p:cNvPr id="2" name="スライド番号プレースホルダー 1"/>
          <p:cNvSpPr>
            <a:spLocks noGrp="1"/>
          </p:cNvSpPr>
          <p:nvPr>
            <p:ph type="sldNum" sz="quarter" idx="12"/>
          </p:nvPr>
        </p:nvSpPr>
        <p:spPr/>
        <p:txBody>
          <a:bodyPr/>
          <a:lstStyle/>
          <a:p>
            <a:fld id="{78AE49ED-73EF-499C-8307-28EB0E7CF529}" type="slidenum">
              <a:rPr kumimoji="1" lang="ja-JP" altLang="en-US" smtClean="0"/>
              <a:t>28</a:t>
            </a:fld>
            <a:endParaRPr kumimoji="1" lang="ja-JP" altLang="en-US" dirty="0"/>
          </a:p>
        </p:txBody>
      </p:sp>
      <p:sp>
        <p:nvSpPr>
          <p:cNvPr id="3" name="フッター プレースホルダー 2"/>
          <p:cNvSpPr>
            <a:spLocks noGrp="1"/>
          </p:cNvSpPr>
          <p:nvPr>
            <p:ph type="ftr" sz="quarter" idx="3"/>
          </p:nvPr>
        </p:nvSpPr>
        <p:spPr/>
        <p:txBody>
          <a:bodyPr/>
          <a:lstStyle/>
          <a:p>
            <a:r>
              <a:rPr lang="en-US" altLang="ja-JP" dirty="0"/>
              <a:t>©Canon IT Solutions Inc.  All rights reserved.</a:t>
            </a:r>
            <a:endParaRPr lang="ja-JP" altLang="en-US" dirty="0"/>
          </a:p>
        </p:txBody>
      </p:sp>
      <p:sp>
        <p:nvSpPr>
          <p:cNvPr id="4" name="テキスト プレースホルダー 3"/>
          <p:cNvSpPr>
            <a:spLocks noGrp="1"/>
          </p:cNvSpPr>
          <p:nvPr>
            <p:ph type="body" sz="quarter" idx="16"/>
          </p:nvPr>
        </p:nvSpPr>
        <p:spPr/>
        <p:txBody>
          <a:bodyPr/>
          <a:lstStyle/>
          <a:p>
            <a:r>
              <a:rPr lang="ja-JP" altLang="en-US" dirty="0"/>
              <a:t>プロジェクト集計</a:t>
            </a:r>
          </a:p>
          <a:p>
            <a:endParaRPr kumimoji="1" lang="ja-JP" altLang="en-US" dirty="0"/>
          </a:p>
        </p:txBody>
      </p:sp>
      <p:sp>
        <p:nvSpPr>
          <p:cNvPr id="5" name="テキスト プレースホルダー 4"/>
          <p:cNvSpPr>
            <a:spLocks noGrp="1"/>
          </p:cNvSpPr>
          <p:nvPr>
            <p:ph type="body" sz="quarter" idx="17"/>
          </p:nvPr>
        </p:nvSpPr>
        <p:spPr/>
        <p:txBody>
          <a:bodyPr/>
          <a:lstStyle/>
          <a:p>
            <a:r>
              <a:rPr lang="ja-JP" altLang="en-US" dirty="0"/>
              <a:t>個人別プロジェクト別工数実績データ等さまざまな切り口での外部出力に対応しています</a:t>
            </a:r>
          </a:p>
          <a:p>
            <a:endParaRPr kumimoji="1" lang="ja-JP" altLang="en-US" dirty="0"/>
          </a:p>
        </p:txBody>
      </p:sp>
      <p:sp>
        <p:nvSpPr>
          <p:cNvPr id="6" name="タイトル 5"/>
          <p:cNvSpPr>
            <a:spLocks noGrp="1"/>
          </p:cNvSpPr>
          <p:nvPr>
            <p:ph type="title"/>
          </p:nvPr>
        </p:nvSpPr>
        <p:spPr/>
        <p:txBody>
          <a:bodyPr/>
          <a:lstStyle/>
          <a:p>
            <a:r>
              <a:rPr lang="ja-JP" altLang="en-US" dirty="0"/>
              <a:t>勤怠管理</a:t>
            </a:r>
            <a:endParaRPr kumimoji="1" lang="ja-JP" altLang="en-US" dirty="0"/>
          </a:p>
        </p:txBody>
      </p:sp>
      <p:sp>
        <p:nvSpPr>
          <p:cNvPr id="8" name="正方形/長方形 7"/>
          <p:cNvSpPr/>
          <p:nvPr/>
        </p:nvSpPr>
        <p:spPr>
          <a:xfrm>
            <a:off x="113467" y="2114424"/>
            <a:ext cx="2692712" cy="2490948"/>
          </a:xfrm>
          <a:prstGeom prst="rect">
            <a:avLst/>
          </a:prstGeom>
          <a:solidFill>
            <a:schemeClr val="bg1"/>
          </a:solidFill>
          <a:ln w="25400" cap="flat" cmpd="sng" algn="ctr">
            <a:solidFill>
              <a:srgbClr val="FFC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
        <p:nvSpPr>
          <p:cNvPr id="9" name="角丸四角形 8"/>
          <p:cNvSpPr/>
          <p:nvPr/>
        </p:nvSpPr>
        <p:spPr>
          <a:xfrm>
            <a:off x="586118" y="1898008"/>
            <a:ext cx="1513220" cy="348187"/>
          </a:xfrm>
          <a:prstGeom prst="round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kumimoji="1" lang="ja-JP" altLang="en-US" sz="1400" dirty="0">
                <a:solidFill>
                  <a:schemeClr val="tx1"/>
                </a:solidFill>
              </a:rPr>
              <a:t>表示形式指定</a:t>
            </a:r>
          </a:p>
        </p:txBody>
      </p:sp>
      <p:cxnSp>
        <p:nvCxnSpPr>
          <p:cNvPr id="10" name="直線矢印コネクタ 9"/>
          <p:cNvCxnSpPr>
            <a:endCxn id="8" idx="3"/>
          </p:cNvCxnSpPr>
          <p:nvPr/>
        </p:nvCxnSpPr>
        <p:spPr>
          <a:xfrm flipH="1">
            <a:off x="2806179" y="3173860"/>
            <a:ext cx="408601" cy="186038"/>
          </a:xfrm>
          <a:prstGeom prst="straightConnector1">
            <a:avLst/>
          </a:prstGeom>
          <a:ln w="38100">
            <a:solidFill>
              <a:srgbClr val="FFC000"/>
            </a:solidFill>
            <a:tailEnd type="triangle"/>
          </a:ln>
        </p:spPr>
        <p:style>
          <a:lnRef idx="1">
            <a:schemeClr val="accent1"/>
          </a:lnRef>
          <a:fillRef idx="0">
            <a:schemeClr val="accent1"/>
          </a:fillRef>
          <a:effectRef idx="0">
            <a:schemeClr val="accent1"/>
          </a:effectRef>
          <a:fontRef idx="minor">
            <a:schemeClr val="tx1"/>
          </a:fontRef>
        </p:style>
      </p:cxnSp>
      <p:sp>
        <p:nvSpPr>
          <p:cNvPr id="11" name="角丸四角形 10"/>
          <p:cNvSpPr/>
          <p:nvPr/>
        </p:nvSpPr>
        <p:spPr>
          <a:xfrm>
            <a:off x="3214780" y="2162523"/>
            <a:ext cx="2661550" cy="1414984"/>
          </a:xfrm>
          <a:prstGeom prst="roundRect">
            <a:avLst/>
          </a:prstGeom>
          <a:noFill/>
          <a:ln w="25400" cap="flat" cmpd="sng" algn="ctr">
            <a:solidFill>
              <a:srgbClr val="FFC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12" name="テキスト ボックス 11"/>
          <p:cNvSpPr txBox="1"/>
          <p:nvPr/>
        </p:nvSpPr>
        <p:spPr>
          <a:xfrm>
            <a:off x="200012" y="3820952"/>
            <a:ext cx="2308086" cy="830997"/>
          </a:xfrm>
          <a:prstGeom prst="rect">
            <a:avLst/>
          </a:prstGeom>
          <a:noFill/>
          <a:ln>
            <a:noFill/>
          </a:ln>
        </p:spPr>
        <p:txBody>
          <a:bodyPr wrap="square" rtlCol="0">
            <a:spAutoFit/>
          </a:bodyPr>
          <a:lstStyle/>
          <a:p>
            <a:r>
              <a:rPr kumimoji="1" lang="en-US" altLang="ja-JP" sz="1200" dirty="0"/>
              <a:t>【</a:t>
            </a:r>
            <a:r>
              <a:rPr kumimoji="1" lang="ja-JP" altLang="en-US" sz="1200" dirty="0"/>
              <a:t>集計形式</a:t>
            </a:r>
            <a:r>
              <a:rPr kumimoji="1" lang="en-US" altLang="ja-JP" sz="1200" dirty="0"/>
              <a:t>】</a:t>
            </a:r>
          </a:p>
          <a:p>
            <a:r>
              <a:rPr lang="ja-JP" altLang="en-US" sz="1200" dirty="0"/>
              <a:t>・作業別社員別時間</a:t>
            </a:r>
            <a:endParaRPr lang="en-US" altLang="ja-JP" sz="1200" dirty="0"/>
          </a:p>
          <a:p>
            <a:r>
              <a:rPr kumimoji="1" lang="ja-JP" altLang="en-US" sz="1200" dirty="0"/>
              <a:t>　</a:t>
            </a:r>
            <a:r>
              <a:rPr kumimoji="1" lang="en-US" altLang="ja-JP" sz="1200" dirty="0"/>
              <a:t>(</a:t>
            </a:r>
            <a:r>
              <a:rPr kumimoji="1" lang="ja-JP" altLang="en-US" sz="1200" dirty="0"/>
              <a:t>総計、月別推移、週別推移</a:t>
            </a:r>
            <a:r>
              <a:rPr kumimoji="1" lang="en-US" altLang="ja-JP" sz="1200" dirty="0"/>
              <a:t>)</a:t>
            </a:r>
          </a:p>
          <a:p>
            <a:r>
              <a:rPr lang="ja-JP" altLang="en-US" sz="1200" dirty="0"/>
              <a:t>・社員別作業別時間</a:t>
            </a:r>
            <a:r>
              <a:rPr lang="en-US" altLang="ja-JP" sz="1200" dirty="0"/>
              <a:t>(</a:t>
            </a:r>
            <a:r>
              <a:rPr lang="ja-JP" altLang="en-US" sz="1200" dirty="0"/>
              <a:t>総計</a:t>
            </a:r>
            <a:r>
              <a:rPr lang="en-US" altLang="ja-JP" sz="1200" dirty="0"/>
              <a:t>)</a:t>
            </a:r>
            <a:endParaRPr kumimoji="1" lang="en-US" altLang="ja-JP" sz="1200" dirty="0"/>
          </a:p>
        </p:txBody>
      </p:sp>
      <p:sp>
        <p:nvSpPr>
          <p:cNvPr id="14" name="右矢印 13"/>
          <p:cNvSpPr/>
          <p:nvPr/>
        </p:nvSpPr>
        <p:spPr>
          <a:xfrm>
            <a:off x="7075500" y="2085127"/>
            <a:ext cx="509786" cy="491027"/>
          </a:xfrm>
          <a:prstGeom prst="righ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 name="右矢印 14"/>
          <p:cNvSpPr/>
          <p:nvPr/>
        </p:nvSpPr>
        <p:spPr>
          <a:xfrm>
            <a:off x="7075500" y="3336599"/>
            <a:ext cx="509786" cy="491027"/>
          </a:xfrm>
          <a:prstGeom prst="righ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16" name="グループ化 15"/>
          <p:cNvGrpSpPr/>
          <p:nvPr/>
        </p:nvGrpSpPr>
        <p:grpSpPr>
          <a:xfrm>
            <a:off x="7837314" y="2063162"/>
            <a:ext cx="398952" cy="559897"/>
            <a:chOff x="1476375" y="3768725"/>
            <a:chExt cx="287338" cy="379413"/>
          </a:xfrm>
        </p:grpSpPr>
        <p:sp>
          <p:nvSpPr>
            <p:cNvPr id="17" name="Freeform 34"/>
            <p:cNvSpPr>
              <a:spLocks noEditPoints="1"/>
            </p:cNvSpPr>
            <p:nvPr/>
          </p:nvSpPr>
          <p:spPr bwMode="auto">
            <a:xfrm>
              <a:off x="1476375" y="3768725"/>
              <a:ext cx="287338" cy="379413"/>
            </a:xfrm>
            <a:custGeom>
              <a:avLst/>
              <a:gdLst>
                <a:gd name="T0" fmla="*/ 136 w 181"/>
                <a:gd name="T1" fmla="*/ 46 h 239"/>
                <a:gd name="T2" fmla="*/ 181 w 181"/>
                <a:gd name="T3" fmla="*/ 46 h 239"/>
                <a:gd name="T4" fmla="*/ 181 w 181"/>
                <a:gd name="T5" fmla="*/ 239 h 239"/>
                <a:gd name="T6" fmla="*/ 0 w 181"/>
                <a:gd name="T7" fmla="*/ 239 h 239"/>
                <a:gd name="T8" fmla="*/ 0 w 181"/>
                <a:gd name="T9" fmla="*/ 0 h 239"/>
                <a:gd name="T10" fmla="*/ 136 w 181"/>
                <a:gd name="T11" fmla="*/ 0 h 239"/>
                <a:gd name="T12" fmla="*/ 136 w 181"/>
                <a:gd name="T13" fmla="*/ 46 h 239"/>
                <a:gd name="T14" fmla="*/ 140 w 181"/>
                <a:gd name="T15" fmla="*/ 0 h 239"/>
                <a:gd name="T16" fmla="*/ 140 w 181"/>
                <a:gd name="T17" fmla="*/ 41 h 239"/>
                <a:gd name="T18" fmla="*/ 181 w 181"/>
                <a:gd name="T19" fmla="*/ 41 h 239"/>
                <a:gd name="T20" fmla="*/ 140 w 181"/>
                <a:gd name="T21" fmla="*/ 0 h 2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81" h="239">
                  <a:moveTo>
                    <a:pt x="136" y="46"/>
                  </a:moveTo>
                  <a:lnTo>
                    <a:pt x="181" y="46"/>
                  </a:lnTo>
                  <a:lnTo>
                    <a:pt x="181" y="239"/>
                  </a:lnTo>
                  <a:lnTo>
                    <a:pt x="0" y="239"/>
                  </a:lnTo>
                  <a:lnTo>
                    <a:pt x="0" y="0"/>
                  </a:lnTo>
                  <a:lnTo>
                    <a:pt x="136" y="0"/>
                  </a:lnTo>
                  <a:lnTo>
                    <a:pt x="136" y="46"/>
                  </a:lnTo>
                  <a:close/>
                  <a:moveTo>
                    <a:pt x="140" y="0"/>
                  </a:moveTo>
                  <a:lnTo>
                    <a:pt x="140" y="41"/>
                  </a:lnTo>
                  <a:lnTo>
                    <a:pt x="181" y="41"/>
                  </a:lnTo>
                  <a:lnTo>
                    <a:pt x="140" y="0"/>
                  </a:lnTo>
                  <a:close/>
                </a:path>
              </a:pathLst>
            </a:custGeom>
            <a:solidFill>
              <a:srgbClr val="0087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8" name="Freeform 35"/>
            <p:cNvSpPr>
              <a:spLocks/>
            </p:cNvSpPr>
            <p:nvPr/>
          </p:nvSpPr>
          <p:spPr bwMode="auto">
            <a:xfrm>
              <a:off x="1506538" y="3905250"/>
              <a:ext cx="227013" cy="106363"/>
            </a:xfrm>
            <a:custGeom>
              <a:avLst/>
              <a:gdLst>
                <a:gd name="T0" fmla="*/ 227 w 238"/>
                <a:gd name="T1" fmla="*/ 113 h 113"/>
                <a:gd name="T2" fmla="*/ 11 w 238"/>
                <a:gd name="T3" fmla="*/ 113 h 113"/>
                <a:gd name="T4" fmla="*/ 0 w 238"/>
                <a:gd name="T5" fmla="*/ 102 h 113"/>
                <a:gd name="T6" fmla="*/ 0 w 238"/>
                <a:gd name="T7" fmla="*/ 11 h 113"/>
                <a:gd name="T8" fmla="*/ 11 w 238"/>
                <a:gd name="T9" fmla="*/ 0 h 113"/>
                <a:gd name="T10" fmla="*/ 227 w 238"/>
                <a:gd name="T11" fmla="*/ 0 h 113"/>
                <a:gd name="T12" fmla="*/ 238 w 238"/>
                <a:gd name="T13" fmla="*/ 11 h 113"/>
                <a:gd name="T14" fmla="*/ 238 w 238"/>
                <a:gd name="T15" fmla="*/ 102 h 113"/>
                <a:gd name="T16" fmla="*/ 227 w 238"/>
                <a:gd name="T17" fmla="*/ 113 h 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8" h="113">
                  <a:moveTo>
                    <a:pt x="227" y="113"/>
                  </a:moveTo>
                  <a:cubicBezTo>
                    <a:pt x="11" y="113"/>
                    <a:pt x="11" y="113"/>
                    <a:pt x="11" y="113"/>
                  </a:cubicBezTo>
                  <a:cubicBezTo>
                    <a:pt x="5" y="113"/>
                    <a:pt x="0" y="108"/>
                    <a:pt x="0" y="102"/>
                  </a:cubicBezTo>
                  <a:cubicBezTo>
                    <a:pt x="0" y="11"/>
                    <a:pt x="0" y="11"/>
                    <a:pt x="0" y="11"/>
                  </a:cubicBezTo>
                  <a:cubicBezTo>
                    <a:pt x="0" y="5"/>
                    <a:pt x="5" y="0"/>
                    <a:pt x="11" y="0"/>
                  </a:cubicBezTo>
                  <a:cubicBezTo>
                    <a:pt x="227" y="0"/>
                    <a:pt x="227" y="0"/>
                    <a:pt x="227" y="0"/>
                  </a:cubicBezTo>
                  <a:cubicBezTo>
                    <a:pt x="233" y="0"/>
                    <a:pt x="238" y="5"/>
                    <a:pt x="238" y="11"/>
                  </a:cubicBezTo>
                  <a:cubicBezTo>
                    <a:pt x="238" y="102"/>
                    <a:pt x="238" y="102"/>
                    <a:pt x="238" y="102"/>
                  </a:cubicBezTo>
                  <a:cubicBezTo>
                    <a:pt x="238" y="108"/>
                    <a:pt x="233" y="113"/>
                    <a:pt x="227" y="113"/>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9" name="Freeform 36"/>
            <p:cNvSpPr>
              <a:spLocks/>
            </p:cNvSpPr>
            <p:nvPr/>
          </p:nvSpPr>
          <p:spPr bwMode="auto">
            <a:xfrm>
              <a:off x="1533525" y="3924300"/>
              <a:ext cx="66675" cy="68263"/>
            </a:xfrm>
            <a:custGeom>
              <a:avLst/>
              <a:gdLst>
                <a:gd name="T0" fmla="*/ 42 w 42"/>
                <a:gd name="T1" fmla="*/ 43 h 43"/>
                <a:gd name="T2" fmla="*/ 29 w 42"/>
                <a:gd name="T3" fmla="*/ 43 h 43"/>
                <a:gd name="T4" fmla="*/ 21 w 42"/>
                <a:gd name="T5" fmla="*/ 30 h 43"/>
                <a:gd name="T6" fmla="*/ 12 w 42"/>
                <a:gd name="T7" fmla="*/ 43 h 43"/>
                <a:gd name="T8" fmla="*/ 0 w 42"/>
                <a:gd name="T9" fmla="*/ 43 h 43"/>
                <a:gd name="T10" fmla="*/ 14 w 42"/>
                <a:gd name="T11" fmla="*/ 21 h 43"/>
                <a:gd name="T12" fmla="*/ 0 w 42"/>
                <a:gd name="T13" fmla="*/ 0 h 43"/>
                <a:gd name="T14" fmla="*/ 13 w 42"/>
                <a:gd name="T15" fmla="*/ 0 h 43"/>
                <a:gd name="T16" fmla="*/ 21 w 42"/>
                <a:gd name="T17" fmla="*/ 13 h 43"/>
                <a:gd name="T18" fmla="*/ 28 w 42"/>
                <a:gd name="T19" fmla="*/ 0 h 43"/>
                <a:gd name="T20" fmla="*/ 41 w 42"/>
                <a:gd name="T21" fmla="*/ 0 h 43"/>
                <a:gd name="T22" fmla="*/ 28 w 42"/>
                <a:gd name="T23" fmla="*/ 22 h 43"/>
                <a:gd name="T24" fmla="*/ 42 w 42"/>
                <a:gd name="T25" fmla="*/ 43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2" h="43">
                  <a:moveTo>
                    <a:pt x="42" y="43"/>
                  </a:moveTo>
                  <a:lnTo>
                    <a:pt x="29" y="43"/>
                  </a:lnTo>
                  <a:lnTo>
                    <a:pt x="21" y="30"/>
                  </a:lnTo>
                  <a:lnTo>
                    <a:pt x="12" y="43"/>
                  </a:lnTo>
                  <a:lnTo>
                    <a:pt x="0" y="43"/>
                  </a:lnTo>
                  <a:lnTo>
                    <a:pt x="14" y="21"/>
                  </a:lnTo>
                  <a:lnTo>
                    <a:pt x="0" y="0"/>
                  </a:lnTo>
                  <a:lnTo>
                    <a:pt x="13" y="0"/>
                  </a:lnTo>
                  <a:lnTo>
                    <a:pt x="21" y="13"/>
                  </a:lnTo>
                  <a:lnTo>
                    <a:pt x="28" y="0"/>
                  </a:lnTo>
                  <a:lnTo>
                    <a:pt x="41" y="0"/>
                  </a:lnTo>
                  <a:lnTo>
                    <a:pt x="28" y="22"/>
                  </a:lnTo>
                  <a:lnTo>
                    <a:pt x="42" y="43"/>
                  </a:lnTo>
                  <a:close/>
                </a:path>
              </a:pathLst>
            </a:custGeom>
            <a:solidFill>
              <a:srgbClr val="0087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0" name="Freeform 37"/>
            <p:cNvSpPr>
              <a:spLocks/>
            </p:cNvSpPr>
            <p:nvPr/>
          </p:nvSpPr>
          <p:spPr bwMode="auto">
            <a:xfrm>
              <a:off x="1606550" y="3924300"/>
              <a:ext cx="44450" cy="68263"/>
            </a:xfrm>
            <a:custGeom>
              <a:avLst/>
              <a:gdLst>
                <a:gd name="T0" fmla="*/ 0 w 28"/>
                <a:gd name="T1" fmla="*/ 43 h 43"/>
                <a:gd name="T2" fmla="*/ 0 w 28"/>
                <a:gd name="T3" fmla="*/ 0 h 43"/>
                <a:gd name="T4" fmla="*/ 11 w 28"/>
                <a:gd name="T5" fmla="*/ 0 h 43"/>
                <a:gd name="T6" fmla="*/ 11 w 28"/>
                <a:gd name="T7" fmla="*/ 33 h 43"/>
                <a:gd name="T8" fmla="*/ 28 w 28"/>
                <a:gd name="T9" fmla="*/ 33 h 43"/>
                <a:gd name="T10" fmla="*/ 28 w 28"/>
                <a:gd name="T11" fmla="*/ 43 h 43"/>
                <a:gd name="T12" fmla="*/ 0 w 28"/>
                <a:gd name="T13" fmla="*/ 43 h 43"/>
              </a:gdLst>
              <a:ahLst/>
              <a:cxnLst>
                <a:cxn ang="0">
                  <a:pos x="T0" y="T1"/>
                </a:cxn>
                <a:cxn ang="0">
                  <a:pos x="T2" y="T3"/>
                </a:cxn>
                <a:cxn ang="0">
                  <a:pos x="T4" y="T5"/>
                </a:cxn>
                <a:cxn ang="0">
                  <a:pos x="T6" y="T7"/>
                </a:cxn>
                <a:cxn ang="0">
                  <a:pos x="T8" y="T9"/>
                </a:cxn>
                <a:cxn ang="0">
                  <a:pos x="T10" y="T11"/>
                </a:cxn>
                <a:cxn ang="0">
                  <a:pos x="T12" y="T13"/>
                </a:cxn>
              </a:cxnLst>
              <a:rect l="0" t="0" r="r" b="b"/>
              <a:pathLst>
                <a:path w="28" h="43">
                  <a:moveTo>
                    <a:pt x="0" y="43"/>
                  </a:moveTo>
                  <a:lnTo>
                    <a:pt x="0" y="0"/>
                  </a:lnTo>
                  <a:lnTo>
                    <a:pt x="11" y="0"/>
                  </a:lnTo>
                  <a:lnTo>
                    <a:pt x="11" y="33"/>
                  </a:lnTo>
                  <a:lnTo>
                    <a:pt x="28" y="33"/>
                  </a:lnTo>
                  <a:lnTo>
                    <a:pt x="28" y="43"/>
                  </a:lnTo>
                  <a:lnTo>
                    <a:pt x="0" y="43"/>
                  </a:lnTo>
                  <a:close/>
                </a:path>
              </a:pathLst>
            </a:custGeom>
            <a:solidFill>
              <a:srgbClr val="0087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1" name="Freeform 38"/>
            <p:cNvSpPr>
              <a:spLocks/>
            </p:cNvSpPr>
            <p:nvPr/>
          </p:nvSpPr>
          <p:spPr bwMode="auto">
            <a:xfrm>
              <a:off x="1657350" y="3924300"/>
              <a:ext cx="46038" cy="68263"/>
            </a:xfrm>
            <a:custGeom>
              <a:avLst/>
              <a:gdLst>
                <a:gd name="T0" fmla="*/ 49 w 49"/>
                <a:gd name="T1" fmla="*/ 50 h 73"/>
                <a:gd name="T2" fmla="*/ 46 w 49"/>
                <a:gd name="T3" fmla="*/ 62 h 73"/>
                <a:gd name="T4" fmla="*/ 36 w 49"/>
                <a:gd name="T5" fmla="*/ 70 h 73"/>
                <a:gd name="T6" fmla="*/ 21 w 49"/>
                <a:gd name="T7" fmla="*/ 73 h 73"/>
                <a:gd name="T8" fmla="*/ 10 w 49"/>
                <a:gd name="T9" fmla="*/ 72 h 73"/>
                <a:gd name="T10" fmla="*/ 0 w 49"/>
                <a:gd name="T11" fmla="*/ 68 h 73"/>
                <a:gd name="T12" fmla="*/ 0 w 49"/>
                <a:gd name="T13" fmla="*/ 51 h 73"/>
                <a:gd name="T14" fmla="*/ 11 w 49"/>
                <a:gd name="T15" fmla="*/ 56 h 73"/>
                <a:gd name="T16" fmla="*/ 22 w 49"/>
                <a:gd name="T17" fmla="*/ 57 h 73"/>
                <a:gd name="T18" fmla="*/ 28 w 49"/>
                <a:gd name="T19" fmla="*/ 56 h 73"/>
                <a:gd name="T20" fmla="*/ 30 w 49"/>
                <a:gd name="T21" fmla="*/ 52 h 73"/>
                <a:gd name="T22" fmla="*/ 29 w 49"/>
                <a:gd name="T23" fmla="*/ 50 h 73"/>
                <a:gd name="T24" fmla="*/ 27 w 49"/>
                <a:gd name="T25" fmla="*/ 47 h 73"/>
                <a:gd name="T26" fmla="*/ 17 w 49"/>
                <a:gd name="T27" fmla="*/ 43 h 73"/>
                <a:gd name="T28" fmla="*/ 7 w 49"/>
                <a:gd name="T29" fmla="*/ 37 h 73"/>
                <a:gd name="T30" fmla="*/ 2 w 49"/>
                <a:gd name="T31" fmla="*/ 30 h 73"/>
                <a:gd name="T32" fmla="*/ 0 w 49"/>
                <a:gd name="T33" fmla="*/ 21 h 73"/>
                <a:gd name="T34" fmla="*/ 7 w 49"/>
                <a:gd name="T35" fmla="*/ 6 h 73"/>
                <a:gd name="T36" fmla="*/ 27 w 49"/>
                <a:gd name="T37" fmla="*/ 0 h 73"/>
                <a:gd name="T38" fmla="*/ 49 w 49"/>
                <a:gd name="T39" fmla="*/ 5 h 73"/>
                <a:gd name="T40" fmla="*/ 43 w 49"/>
                <a:gd name="T41" fmla="*/ 20 h 73"/>
                <a:gd name="T42" fmla="*/ 26 w 49"/>
                <a:gd name="T43" fmla="*/ 15 h 73"/>
                <a:gd name="T44" fmla="*/ 21 w 49"/>
                <a:gd name="T45" fmla="*/ 17 h 73"/>
                <a:gd name="T46" fmla="*/ 19 w 49"/>
                <a:gd name="T47" fmla="*/ 20 h 73"/>
                <a:gd name="T48" fmla="*/ 21 w 49"/>
                <a:gd name="T49" fmla="*/ 24 h 73"/>
                <a:gd name="T50" fmla="*/ 33 w 49"/>
                <a:gd name="T51" fmla="*/ 30 h 73"/>
                <a:gd name="T52" fmla="*/ 46 w 49"/>
                <a:gd name="T53" fmla="*/ 39 h 73"/>
                <a:gd name="T54" fmla="*/ 49 w 49"/>
                <a:gd name="T55" fmla="*/ 50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49" h="73">
                  <a:moveTo>
                    <a:pt x="49" y="50"/>
                  </a:moveTo>
                  <a:cubicBezTo>
                    <a:pt x="49" y="55"/>
                    <a:pt x="48" y="59"/>
                    <a:pt x="46" y="62"/>
                  </a:cubicBezTo>
                  <a:cubicBezTo>
                    <a:pt x="44" y="66"/>
                    <a:pt x="40" y="68"/>
                    <a:pt x="36" y="70"/>
                  </a:cubicBezTo>
                  <a:cubicBezTo>
                    <a:pt x="32" y="72"/>
                    <a:pt x="27" y="73"/>
                    <a:pt x="21" y="73"/>
                  </a:cubicBezTo>
                  <a:cubicBezTo>
                    <a:pt x="17" y="73"/>
                    <a:pt x="13" y="73"/>
                    <a:pt x="10" y="72"/>
                  </a:cubicBezTo>
                  <a:cubicBezTo>
                    <a:pt x="6" y="71"/>
                    <a:pt x="3" y="70"/>
                    <a:pt x="0" y="68"/>
                  </a:cubicBezTo>
                  <a:cubicBezTo>
                    <a:pt x="0" y="51"/>
                    <a:pt x="0" y="51"/>
                    <a:pt x="0" y="51"/>
                  </a:cubicBezTo>
                  <a:cubicBezTo>
                    <a:pt x="3" y="53"/>
                    <a:pt x="7" y="55"/>
                    <a:pt x="11" y="56"/>
                  </a:cubicBezTo>
                  <a:cubicBezTo>
                    <a:pt x="15" y="57"/>
                    <a:pt x="19" y="57"/>
                    <a:pt x="22" y="57"/>
                  </a:cubicBezTo>
                  <a:cubicBezTo>
                    <a:pt x="25" y="57"/>
                    <a:pt x="27" y="57"/>
                    <a:pt x="28" y="56"/>
                  </a:cubicBezTo>
                  <a:cubicBezTo>
                    <a:pt x="29" y="55"/>
                    <a:pt x="30" y="54"/>
                    <a:pt x="30" y="52"/>
                  </a:cubicBezTo>
                  <a:cubicBezTo>
                    <a:pt x="30" y="51"/>
                    <a:pt x="30" y="50"/>
                    <a:pt x="29" y="50"/>
                  </a:cubicBezTo>
                  <a:cubicBezTo>
                    <a:pt x="29" y="49"/>
                    <a:pt x="28" y="48"/>
                    <a:pt x="27" y="47"/>
                  </a:cubicBezTo>
                  <a:cubicBezTo>
                    <a:pt x="26" y="47"/>
                    <a:pt x="22" y="45"/>
                    <a:pt x="17" y="43"/>
                  </a:cubicBezTo>
                  <a:cubicBezTo>
                    <a:pt x="13" y="41"/>
                    <a:pt x="9" y="39"/>
                    <a:pt x="7" y="37"/>
                  </a:cubicBezTo>
                  <a:cubicBezTo>
                    <a:pt x="5" y="35"/>
                    <a:pt x="3" y="32"/>
                    <a:pt x="2" y="30"/>
                  </a:cubicBezTo>
                  <a:cubicBezTo>
                    <a:pt x="1" y="27"/>
                    <a:pt x="0" y="24"/>
                    <a:pt x="0" y="21"/>
                  </a:cubicBezTo>
                  <a:cubicBezTo>
                    <a:pt x="0" y="14"/>
                    <a:pt x="2" y="9"/>
                    <a:pt x="7" y="6"/>
                  </a:cubicBezTo>
                  <a:cubicBezTo>
                    <a:pt x="12" y="2"/>
                    <a:pt x="18" y="0"/>
                    <a:pt x="27" y="0"/>
                  </a:cubicBezTo>
                  <a:cubicBezTo>
                    <a:pt x="34" y="0"/>
                    <a:pt x="42" y="2"/>
                    <a:pt x="49" y="5"/>
                  </a:cubicBezTo>
                  <a:cubicBezTo>
                    <a:pt x="43" y="20"/>
                    <a:pt x="43" y="20"/>
                    <a:pt x="43" y="20"/>
                  </a:cubicBezTo>
                  <a:cubicBezTo>
                    <a:pt x="37" y="17"/>
                    <a:pt x="31" y="15"/>
                    <a:pt x="26" y="15"/>
                  </a:cubicBezTo>
                  <a:cubicBezTo>
                    <a:pt x="24" y="15"/>
                    <a:pt x="22" y="16"/>
                    <a:pt x="21" y="17"/>
                  </a:cubicBezTo>
                  <a:cubicBezTo>
                    <a:pt x="20" y="18"/>
                    <a:pt x="19" y="19"/>
                    <a:pt x="19" y="20"/>
                  </a:cubicBezTo>
                  <a:cubicBezTo>
                    <a:pt x="19" y="21"/>
                    <a:pt x="20" y="23"/>
                    <a:pt x="21" y="24"/>
                  </a:cubicBezTo>
                  <a:cubicBezTo>
                    <a:pt x="23" y="25"/>
                    <a:pt x="27" y="27"/>
                    <a:pt x="33" y="30"/>
                  </a:cubicBezTo>
                  <a:cubicBezTo>
                    <a:pt x="39" y="32"/>
                    <a:pt x="43" y="35"/>
                    <a:pt x="46" y="39"/>
                  </a:cubicBezTo>
                  <a:cubicBezTo>
                    <a:pt x="48" y="42"/>
                    <a:pt x="49" y="46"/>
                    <a:pt x="49" y="50"/>
                  </a:cubicBezTo>
                  <a:close/>
                </a:path>
              </a:pathLst>
            </a:custGeom>
            <a:solidFill>
              <a:srgbClr val="0087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grpSp>
      <p:sp>
        <p:nvSpPr>
          <p:cNvPr id="22" name="Freeform 12"/>
          <p:cNvSpPr>
            <a:spLocks noEditPoints="1"/>
          </p:cNvSpPr>
          <p:nvPr/>
        </p:nvSpPr>
        <p:spPr bwMode="auto">
          <a:xfrm>
            <a:off x="7775944" y="3348542"/>
            <a:ext cx="538195" cy="532766"/>
          </a:xfrm>
          <a:custGeom>
            <a:avLst/>
            <a:gdLst>
              <a:gd name="T0" fmla="*/ 0 w 473"/>
              <a:gd name="T1" fmla="*/ 58 h 388"/>
              <a:gd name="T2" fmla="*/ 236 w 473"/>
              <a:gd name="T3" fmla="*/ 0 h 388"/>
              <a:gd name="T4" fmla="*/ 473 w 473"/>
              <a:gd name="T5" fmla="*/ 58 h 388"/>
              <a:gd name="T6" fmla="*/ 236 w 473"/>
              <a:gd name="T7" fmla="*/ 116 h 388"/>
              <a:gd name="T8" fmla="*/ 0 w 473"/>
              <a:gd name="T9" fmla="*/ 58 h 388"/>
              <a:gd name="T10" fmla="*/ 236 w 473"/>
              <a:gd name="T11" fmla="*/ 207 h 388"/>
              <a:gd name="T12" fmla="*/ 473 w 473"/>
              <a:gd name="T13" fmla="*/ 149 h 388"/>
              <a:gd name="T14" fmla="*/ 473 w 473"/>
              <a:gd name="T15" fmla="*/ 86 h 388"/>
              <a:gd name="T16" fmla="*/ 236 w 473"/>
              <a:gd name="T17" fmla="*/ 132 h 388"/>
              <a:gd name="T18" fmla="*/ 0 w 473"/>
              <a:gd name="T19" fmla="*/ 86 h 388"/>
              <a:gd name="T20" fmla="*/ 0 w 473"/>
              <a:gd name="T21" fmla="*/ 149 h 388"/>
              <a:gd name="T22" fmla="*/ 236 w 473"/>
              <a:gd name="T23" fmla="*/ 207 h 388"/>
              <a:gd name="T24" fmla="*/ 236 w 473"/>
              <a:gd name="T25" fmla="*/ 314 h 388"/>
              <a:gd name="T26" fmla="*/ 0 w 473"/>
              <a:gd name="T27" fmla="*/ 256 h 388"/>
              <a:gd name="T28" fmla="*/ 0 w 473"/>
              <a:gd name="T29" fmla="*/ 330 h 388"/>
              <a:gd name="T30" fmla="*/ 236 w 473"/>
              <a:gd name="T31" fmla="*/ 388 h 388"/>
              <a:gd name="T32" fmla="*/ 473 w 473"/>
              <a:gd name="T33" fmla="*/ 330 h 388"/>
              <a:gd name="T34" fmla="*/ 473 w 473"/>
              <a:gd name="T35" fmla="*/ 256 h 388"/>
              <a:gd name="T36" fmla="*/ 236 w 473"/>
              <a:gd name="T37" fmla="*/ 314 h 388"/>
              <a:gd name="T38" fmla="*/ 236 w 473"/>
              <a:gd name="T39" fmla="*/ 223 h 388"/>
              <a:gd name="T40" fmla="*/ 0 w 473"/>
              <a:gd name="T41" fmla="*/ 165 h 388"/>
              <a:gd name="T42" fmla="*/ 0 w 473"/>
              <a:gd name="T43" fmla="*/ 240 h 388"/>
              <a:gd name="T44" fmla="*/ 236 w 473"/>
              <a:gd name="T45" fmla="*/ 297 h 388"/>
              <a:gd name="T46" fmla="*/ 473 w 473"/>
              <a:gd name="T47" fmla="*/ 240 h 388"/>
              <a:gd name="T48" fmla="*/ 473 w 473"/>
              <a:gd name="T49" fmla="*/ 165 h 388"/>
              <a:gd name="T50" fmla="*/ 236 w 473"/>
              <a:gd name="T51" fmla="*/ 223 h 3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473" h="388">
                <a:moveTo>
                  <a:pt x="0" y="58"/>
                </a:moveTo>
                <a:cubicBezTo>
                  <a:pt x="0" y="31"/>
                  <a:pt x="97" y="0"/>
                  <a:pt x="236" y="0"/>
                </a:cubicBezTo>
                <a:cubicBezTo>
                  <a:pt x="376" y="0"/>
                  <a:pt x="473" y="31"/>
                  <a:pt x="473" y="58"/>
                </a:cubicBezTo>
                <a:cubicBezTo>
                  <a:pt x="473" y="85"/>
                  <a:pt x="376" y="116"/>
                  <a:pt x="236" y="116"/>
                </a:cubicBezTo>
                <a:cubicBezTo>
                  <a:pt x="97" y="116"/>
                  <a:pt x="0" y="85"/>
                  <a:pt x="0" y="58"/>
                </a:cubicBezTo>
                <a:close/>
                <a:moveTo>
                  <a:pt x="236" y="207"/>
                </a:moveTo>
                <a:cubicBezTo>
                  <a:pt x="375" y="207"/>
                  <a:pt x="472" y="176"/>
                  <a:pt x="473" y="149"/>
                </a:cubicBezTo>
                <a:cubicBezTo>
                  <a:pt x="473" y="86"/>
                  <a:pt x="473" y="86"/>
                  <a:pt x="473" y="86"/>
                </a:cubicBezTo>
                <a:cubicBezTo>
                  <a:pt x="435" y="116"/>
                  <a:pt x="335" y="132"/>
                  <a:pt x="236" y="132"/>
                </a:cubicBezTo>
                <a:cubicBezTo>
                  <a:pt x="138" y="132"/>
                  <a:pt x="38" y="116"/>
                  <a:pt x="0" y="86"/>
                </a:cubicBezTo>
                <a:cubicBezTo>
                  <a:pt x="0" y="149"/>
                  <a:pt x="0" y="149"/>
                  <a:pt x="0" y="149"/>
                </a:cubicBezTo>
                <a:cubicBezTo>
                  <a:pt x="0" y="176"/>
                  <a:pt x="97" y="207"/>
                  <a:pt x="236" y="207"/>
                </a:cubicBezTo>
                <a:close/>
                <a:moveTo>
                  <a:pt x="236" y="314"/>
                </a:moveTo>
                <a:cubicBezTo>
                  <a:pt x="97" y="314"/>
                  <a:pt x="0" y="283"/>
                  <a:pt x="0" y="256"/>
                </a:cubicBezTo>
                <a:cubicBezTo>
                  <a:pt x="0" y="330"/>
                  <a:pt x="0" y="330"/>
                  <a:pt x="0" y="330"/>
                </a:cubicBezTo>
                <a:cubicBezTo>
                  <a:pt x="0" y="358"/>
                  <a:pt x="97" y="388"/>
                  <a:pt x="236" y="388"/>
                </a:cubicBezTo>
                <a:cubicBezTo>
                  <a:pt x="376" y="388"/>
                  <a:pt x="473" y="358"/>
                  <a:pt x="473" y="330"/>
                </a:cubicBezTo>
                <a:cubicBezTo>
                  <a:pt x="473" y="256"/>
                  <a:pt x="473" y="256"/>
                  <a:pt x="473" y="256"/>
                </a:cubicBezTo>
                <a:cubicBezTo>
                  <a:pt x="472" y="283"/>
                  <a:pt x="375" y="314"/>
                  <a:pt x="236" y="314"/>
                </a:cubicBezTo>
                <a:close/>
                <a:moveTo>
                  <a:pt x="236" y="223"/>
                </a:moveTo>
                <a:cubicBezTo>
                  <a:pt x="97" y="223"/>
                  <a:pt x="0" y="192"/>
                  <a:pt x="0" y="165"/>
                </a:cubicBezTo>
                <a:cubicBezTo>
                  <a:pt x="0" y="240"/>
                  <a:pt x="0" y="240"/>
                  <a:pt x="0" y="240"/>
                </a:cubicBezTo>
                <a:cubicBezTo>
                  <a:pt x="0" y="267"/>
                  <a:pt x="97" y="297"/>
                  <a:pt x="236" y="297"/>
                </a:cubicBezTo>
                <a:cubicBezTo>
                  <a:pt x="375" y="297"/>
                  <a:pt x="472" y="267"/>
                  <a:pt x="473" y="240"/>
                </a:cubicBezTo>
                <a:cubicBezTo>
                  <a:pt x="473" y="165"/>
                  <a:pt x="473" y="165"/>
                  <a:pt x="473" y="165"/>
                </a:cubicBezTo>
                <a:cubicBezTo>
                  <a:pt x="472" y="193"/>
                  <a:pt x="375" y="223"/>
                  <a:pt x="236" y="223"/>
                </a:cubicBezTo>
                <a:close/>
              </a:path>
            </a:pathLst>
          </a:custGeom>
          <a:solidFill>
            <a:srgbClr val="54C3F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 name="object 25">
            <a:extLst>
              <a:ext uri="{FF2B5EF4-FFF2-40B4-BE49-F238E27FC236}">
                <a16:creationId xmlns:a16="http://schemas.microsoft.com/office/drawing/2014/main" id="{814DC110-2DDC-4E32-8034-B4D99DF17F36}"/>
              </a:ext>
            </a:extLst>
          </p:cNvPr>
          <p:cNvSpPr txBox="1"/>
          <p:nvPr/>
        </p:nvSpPr>
        <p:spPr>
          <a:xfrm>
            <a:off x="7584829" y="1838485"/>
            <a:ext cx="1473232" cy="456535"/>
          </a:xfrm>
          <a:prstGeom prst="rect">
            <a:avLst/>
          </a:prstGeom>
        </p:spPr>
        <p:txBody>
          <a:bodyPr vert="horz" wrap="square" lIns="0" tIns="12700" rIns="0" bIns="0" rtlCol="0">
            <a:spAutoFit/>
          </a:bodyPr>
          <a:lstStyle/>
          <a:p>
            <a:pPr marL="12700">
              <a:lnSpc>
                <a:spcPct val="100000"/>
              </a:lnSpc>
              <a:spcBef>
                <a:spcPts val="100"/>
              </a:spcBef>
            </a:pPr>
            <a:r>
              <a:rPr lang="ja-JP" altLang="en-US" sz="1400" spc="85" dirty="0">
                <a:latin typeface="メイリオ" panose="020B0604030504040204" pitchFamily="50" charset="-128"/>
                <a:ea typeface="メイリオ" panose="020B0604030504040204" pitchFamily="50" charset="-128"/>
                <a:cs typeface="Leelawadee UI"/>
              </a:rPr>
              <a:t>集計データ</a:t>
            </a:r>
          </a:p>
          <a:p>
            <a:pPr marL="12700">
              <a:lnSpc>
                <a:spcPct val="100000"/>
              </a:lnSpc>
              <a:spcBef>
                <a:spcPts val="100"/>
              </a:spcBef>
            </a:pPr>
            <a:endParaRPr lang="en-US" altLang="ja-JP" sz="1400" spc="85" dirty="0">
              <a:latin typeface="メイリオ" panose="020B0604030504040204" pitchFamily="50" charset="-128"/>
              <a:ea typeface="メイリオ" panose="020B0604030504040204" pitchFamily="50" charset="-128"/>
              <a:cs typeface="Leelawadee UI"/>
            </a:endParaRPr>
          </a:p>
        </p:txBody>
      </p:sp>
      <p:sp>
        <p:nvSpPr>
          <p:cNvPr id="24" name="object 25">
            <a:extLst>
              <a:ext uri="{FF2B5EF4-FFF2-40B4-BE49-F238E27FC236}">
                <a16:creationId xmlns:a16="http://schemas.microsoft.com/office/drawing/2014/main" id="{814DC110-2DDC-4E32-8034-B4D99DF17F36}"/>
              </a:ext>
            </a:extLst>
          </p:cNvPr>
          <p:cNvSpPr txBox="1"/>
          <p:nvPr/>
        </p:nvSpPr>
        <p:spPr>
          <a:xfrm>
            <a:off x="7227788" y="4049608"/>
            <a:ext cx="1604863" cy="228268"/>
          </a:xfrm>
          <a:prstGeom prst="rect">
            <a:avLst/>
          </a:prstGeom>
        </p:spPr>
        <p:txBody>
          <a:bodyPr vert="horz" wrap="square" lIns="0" tIns="12700" rIns="0" bIns="0" rtlCol="0">
            <a:spAutoFit/>
          </a:bodyPr>
          <a:lstStyle/>
          <a:p>
            <a:pPr marL="12700">
              <a:lnSpc>
                <a:spcPct val="100000"/>
              </a:lnSpc>
              <a:spcBef>
                <a:spcPts val="100"/>
              </a:spcBef>
            </a:pPr>
            <a:r>
              <a:rPr lang="ja-JP" altLang="en-US" sz="1400" spc="85" dirty="0">
                <a:latin typeface="メイリオ" panose="020B0604030504040204" pitchFamily="50" charset="-128"/>
                <a:ea typeface="メイリオ" panose="020B0604030504040204" pitchFamily="50" charset="-128"/>
                <a:cs typeface="Leelawadee UI"/>
              </a:rPr>
              <a:t>プロジェクト管理</a:t>
            </a:r>
            <a:endParaRPr lang="en-US" altLang="ja-JP" sz="1400" spc="85" dirty="0">
              <a:latin typeface="メイリオ" panose="020B0604030504040204" pitchFamily="50" charset="-128"/>
              <a:ea typeface="メイリオ" panose="020B0604030504040204" pitchFamily="50" charset="-128"/>
              <a:cs typeface="Leelawadee UI"/>
            </a:endParaRPr>
          </a:p>
        </p:txBody>
      </p:sp>
      <p:sp>
        <p:nvSpPr>
          <p:cNvPr id="26" name="object 25">
            <a:extLst>
              <a:ext uri="{FF2B5EF4-FFF2-40B4-BE49-F238E27FC236}">
                <a16:creationId xmlns:a16="http://schemas.microsoft.com/office/drawing/2014/main" id="{814DC110-2DDC-4E32-8034-B4D99DF17F36}"/>
              </a:ext>
            </a:extLst>
          </p:cNvPr>
          <p:cNvSpPr txBox="1"/>
          <p:nvPr/>
        </p:nvSpPr>
        <p:spPr>
          <a:xfrm>
            <a:off x="7003492" y="3180534"/>
            <a:ext cx="1172940" cy="228268"/>
          </a:xfrm>
          <a:prstGeom prst="rect">
            <a:avLst/>
          </a:prstGeom>
        </p:spPr>
        <p:txBody>
          <a:bodyPr vert="horz" wrap="square" lIns="0" tIns="12700" rIns="0" bIns="0" rtlCol="0">
            <a:spAutoFit/>
          </a:bodyPr>
          <a:lstStyle/>
          <a:p>
            <a:pPr marL="12700">
              <a:lnSpc>
                <a:spcPct val="100000"/>
              </a:lnSpc>
              <a:spcBef>
                <a:spcPts val="100"/>
              </a:spcBef>
            </a:pPr>
            <a:r>
              <a:rPr lang="en-US" altLang="ja-JP" sz="1400" spc="85" dirty="0">
                <a:latin typeface="メイリオ" panose="020B0604030504040204" pitchFamily="50" charset="-128"/>
                <a:ea typeface="メイリオ" panose="020B0604030504040204" pitchFamily="50" charset="-128"/>
                <a:cs typeface="Leelawadee UI"/>
              </a:rPr>
              <a:t>API</a:t>
            </a:r>
          </a:p>
        </p:txBody>
      </p:sp>
      <p:sp>
        <p:nvSpPr>
          <p:cNvPr id="27" name="object 25">
            <a:extLst>
              <a:ext uri="{FF2B5EF4-FFF2-40B4-BE49-F238E27FC236}">
                <a16:creationId xmlns:a16="http://schemas.microsoft.com/office/drawing/2014/main" id="{814DC110-2DDC-4E32-8034-B4D99DF17F36}"/>
              </a:ext>
            </a:extLst>
          </p:cNvPr>
          <p:cNvSpPr txBox="1"/>
          <p:nvPr/>
        </p:nvSpPr>
        <p:spPr>
          <a:xfrm>
            <a:off x="2806179" y="1624463"/>
            <a:ext cx="3349626" cy="174407"/>
          </a:xfrm>
          <a:prstGeom prst="rect">
            <a:avLst/>
          </a:prstGeom>
        </p:spPr>
        <p:txBody>
          <a:bodyPr vert="horz" wrap="square" lIns="0" tIns="12700" rIns="0" bIns="0" rtlCol="0">
            <a:spAutoFit/>
          </a:bodyPr>
          <a:lstStyle/>
          <a:p>
            <a:pPr marL="12700">
              <a:lnSpc>
                <a:spcPct val="100000"/>
              </a:lnSpc>
              <a:spcBef>
                <a:spcPts val="100"/>
              </a:spcBef>
            </a:pPr>
            <a:r>
              <a:rPr lang="ja-JP" altLang="en-US" sz="1050" spc="85" dirty="0">
                <a:latin typeface="メイリオ" panose="020B0604030504040204" pitchFamily="50" charset="-128"/>
                <a:ea typeface="メイリオ" panose="020B0604030504040204" pitchFamily="50" charset="-128"/>
                <a:cs typeface="Leelawadee UI"/>
              </a:rPr>
              <a:t>プロジェクト集計別イメージ画面</a:t>
            </a:r>
            <a:endParaRPr sz="1050" dirty="0">
              <a:latin typeface="メイリオ" panose="020B0604030504040204" pitchFamily="50" charset="-128"/>
              <a:ea typeface="メイリオ" panose="020B0604030504040204" pitchFamily="50" charset="-128"/>
              <a:cs typeface="Leelawadee UI"/>
            </a:endParaRPr>
          </a:p>
        </p:txBody>
      </p:sp>
      <p:pic>
        <p:nvPicPr>
          <p:cNvPr id="30" name="図 29"/>
          <p:cNvPicPr>
            <a:picLocks noChangeAspect="1"/>
          </p:cNvPicPr>
          <p:nvPr/>
        </p:nvPicPr>
        <p:blipFill>
          <a:blip r:embed="rId3"/>
          <a:stretch>
            <a:fillRect/>
          </a:stretch>
        </p:blipFill>
        <p:spPr>
          <a:xfrm>
            <a:off x="155897" y="2395830"/>
            <a:ext cx="2567853" cy="1394837"/>
          </a:xfrm>
          <a:prstGeom prst="rect">
            <a:avLst/>
          </a:prstGeom>
          <a:ln>
            <a:solidFill>
              <a:schemeClr val="bg1">
                <a:lumMod val="65000"/>
              </a:schemeClr>
            </a:solidFill>
          </a:ln>
        </p:spPr>
      </p:pic>
    </p:spTree>
    <p:extLst>
      <p:ext uri="{BB962C8B-B14F-4D97-AF65-F5344CB8AC3E}">
        <p14:creationId xmlns:p14="http://schemas.microsoft.com/office/powerpoint/2010/main" val="115149625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図 19"/>
          <p:cNvPicPr>
            <a:picLocks noChangeAspect="1"/>
          </p:cNvPicPr>
          <p:nvPr/>
        </p:nvPicPr>
        <p:blipFill rotWithShape="1">
          <a:blip r:embed="rId2"/>
          <a:srcRect r="16760"/>
          <a:stretch/>
        </p:blipFill>
        <p:spPr>
          <a:xfrm>
            <a:off x="616686" y="3694445"/>
            <a:ext cx="5430368" cy="517541"/>
          </a:xfrm>
          <a:prstGeom prst="rect">
            <a:avLst/>
          </a:prstGeom>
          <a:ln>
            <a:solidFill>
              <a:schemeClr val="bg1">
                <a:lumMod val="65000"/>
              </a:schemeClr>
            </a:solidFill>
          </a:ln>
        </p:spPr>
      </p:pic>
      <p:pic>
        <p:nvPicPr>
          <p:cNvPr id="16" name="図 15"/>
          <p:cNvPicPr>
            <a:picLocks noChangeAspect="1"/>
          </p:cNvPicPr>
          <p:nvPr/>
        </p:nvPicPr>
        <p:blipFill>
          <a:blip r:embed="rId3"/>
          <a:stretch>
            <a:fillRect/>
          </a:stretch>
        </p:blipFill>
        <p:spPr>
          <a:xfrm>
            <a:off x="616686" y="1537810"/>
            <a:ext cx="3492909" cy="2034745"/>
          </a:xfrm>
          <a:prstGeom prst="rect">
            <a:avLst/>
          </a:prstGeom>
          <a:ln>
            <a:solidFill>
              <a:schemeClr val="bg1">
                <a:lumMod val="65000"/>
              </a:schemeClr>
            </a:solidFill>
          </a:ln>
        </p:spPr>
      </p:pic>
      <p:sp>
        <p:nvSpPr>
          <p:cNvPr id="2" name="スライド番号プレースホルダー 1"/>
          <p:cNvSpPr>
            <a:spLocks noGrp="1"/>
          </p:cNvSpPr>
          <p:nvPr>
            <p:ph type="sldNum" sz="quarter" idx="12"/>
          </p:nvPr>
        </p:nvSpPr>
        <p:spPr/>
        <p:txBody>
          <a:bodyPr/>
          <a:lstStyle/>
          <a:p>
            <a:fld id="{78AE49ED-73EF-499C-8307-28EB0E7CF529}" type="slidenum">
              <a:rPr kumimoji="1" lang="ja-JP" altLang="en-US" smtClean="0"/>
              <a:t>29</a:t>
            </a:fld>
            <a:endParaRPr kumimoji="1" lang="ja-JP" altLang="en-US" dirty="0"/>
          </a:p>
        </p:txBody>
      </p:sp>
      <p:sp>
        <p:nvSpPr>
          <p:cNvPr id="3" name="フッター プレースホルダー 2"/>
          <p:cNvSpPr>
            <a:spLocks noGrp="1"/>
          </p:cNvSpPr>
          <p:nvPr>
            <p:ph type="ftr" sz="quarter" idx="3"/>
          </p:nvPr>
        </p:nvSpPr>
        <p:spPr/>
        <p:txBody>
          <a:bodyPr/>
          <a:lstStyle/>
          <a:p>
            <a:r>
              <a:rPr lang="en-US" altLang="ja-JP" dirty="0"/>
              <a:t>©Canon IT Solutions Inc.  All rights reserved.</a:t>
            </a:r>
            <a:endParaRPr lang="ja-JP" altLang="en-US" dirty="0"/>
          </a:p>
        </p:txBody>
      </p:sp>
      <p:sp>
        <p:nvSpPr>
          <p:cNvPr id="4" name="テキスト プレースホルダー 3"/>
          <p:cNvSpPr>
            <a:spLocks noGrp="1"/>
          </p:cNvSpPr>
          <p:nvPr>
            <p:ph type="body" sz="quarter" idx="16"/>
          </p:nvPr>
        </p:nvSpPr>
        <p:spPr/>
        <p:txBody>
          <a:bodyPr/>
          <a:lstStyle/>
          <a:p>
            <a:r>
              <a:rPr lang="ja-JP" altLang="en-US" dirty="0"/>
              <a:t>残業管理</a:t>
            </a:r>
          </a:p>
        </p:txBody>
      </p:sp>
      <p:sp>
        <p:nvSpPr>
          <p:cNvPr id="5" name="テキスト プレースホルダー 4"/>
          <p:cNvSpPr>
            <a:spLocks noGrp="1"/>
          </p:cNvSpPr>
          <p:nvPr>
            <p:ph type="body" sz="quarter" idx="17"/>
          </p:nvPr>
        </p:nvSpPr>
        <p:spPr/>
        <p:txBody>
          <a:bodyPr/>
          <a:lstStyle/>
          <a:p>
            <a:r>
              <a:rPr lang="ja-JP" altLang="en-US" dirty="0"/>
              <a:t>豊富な集計機能で勤務状況を可視化し、過重労働防止や</a:t>
            </a:r>
            <a:r>
              <a:rPr lang="en-US" altLang="ja-JP" dirty="0"/>
              <a:t>36</a:t>
            </a:r>
            <a:r>
              <a:rPr lang="ja-JP" altLang="en-US" dirty="0"/>
              <a:t>協定遵守を実現します</a:t>
            </a:r>
          </a:p>
          <a:p>
            <a:endParaRPr kumimoji="1" lang="ja-JP" altLang="en-US" dirty="0"/>
          </a:p>
        </p:txBody>
      </p:sp>
      <p:sp>
        <p:nvSpPr>
          <p:cNvPr id="6" name="タイトル 5"/>
          <p:cNvSpPr>
            <a:spLocks noGrp="1"/>
          </p:cNvSpPr>
          <p:nvPr>
            <p:ph type="title"/>
          </p:nvPr>
        </p:nvSpPr>
        <p:spPr/>
        <p:txBody>
          <a:bodyPr/>
          <a:lstStyle/>
          <a:p>
            <a:r>
              <a:rPr lang="ja-JP" altLang="en-US" dirty="0"/>
              <a:t>勤怠管理</a:t>
            </a:r>
            <a:endParaRPr kumimoji="1" lang="ja-JP" altLang="en-US" dirty="0"/>
          </a:p>
        </p:txBody>
      </p:sp>
      <p:sp>
        <p:nvSpPr>
          <p:cNvPr id="11" name="object 25">
            <a:extLst>
              <a:ext uri="{FF2B5EF4-FFF2-40B4-BE49-F238E27FC236}">
                <a16:creationId xmlns:a16="http://schemas.microsoft.com/office/drawing/2014/main" id="{EE529B06-04E1-48DE-95DF-22D827043E77}"/>
              </a:ext>
            </a:extLst>
          </p:cNvPr>
          <p:cNvSpPr txBox="1"/>
          <p:nvPr/>
        </p:nvSpPr>
        <p:spPr>
          <a:xfrm>
            <a:off x="497788" y="1379205"/>
            <a:ext cx="3349626" cy="174407"/>
          </a:xfrm>
          <a:prstGeom prst="rect">
            <a:avLst/>
          </a:prstGeom>
        </p:spPr>
        <p:txBody>
          <a:bodyPr vert="horz" wrap="square" lIns="0" tIns="12700" rIns="0" bIns="0" rtlCol="0">
            <a:spAutoFit/>
          </a:bodyPr>
          <a:lstStyle/>
          <a:p>
            <a:pPr marL="12700">
              <a:lnSpc>
                <a:spcPct val="100000"/>
              </a:lnSpc>
              <a:spcBef>
                <a:spcPts val="100"/>
              </a:spcBef>
            </a:pPr>
            <a:r>
              <a:rPr lang="ja-JP" altLang="en-US" sz="1050" spc="85" dirty="0">
                <a:latin typeface="メイリオ" panose="020B0604030504040204" pitchFamily="50" charset="-128"/>
                <a:ea typeface="メイリオ" panose="020B0604030504040204" pitchFamily="50" charset="-128"/>
                <a:cs typeface="Leelawadee UI"/>
              </a:rPr>
              <a:t>法定外労働状況一覧イメージ画面</a:t>
            </a:r>
            <a:endParaRPr sz="1050" dirty="0">
              <a:latin typeface="メイリオ" panose="020B0604030504040204" pitchFamily="50" charset="-128"/>
              <a:ea typeface="メイリオ" panose="020B0604030504040204" pitchFamily="50" charset="-128"/>
              <a:cs typeface="Leelawadee UI"/>
            </a:endParaRPr>
          </a:p>
        </p:txBody>
      </p:sp>
      <p:sp>
        <p:nvSpPr>
          <p:cNvPr id="12" name="吹き出し: 折線 7">
            <a:extLst>
              <a:ext uri="{FF2B5EF4-FFF2-40B4-BE49-F238E27FC236}">
                <a16:creationId xmlns:a16="http://schemas.microsoft.com/office/drawing/2014/main" id="{55303930-2173-4870-BCA0-4103B53449FA}"/>
              </a:ext>
            </a:extLst>
          </p:cNvPr>
          <p:cNvSpPr/>
          <p:nvPr/>
        </p:nvSpPr>
        <p:spPr>
          <a:xfrm>
            <a:off x="4897381" y="2734051"/>
            <a:ext cx="1670085" cy="704100"/>
          </a:xfrm>
          <a:prstGeom prst="borderCallout2">
            <a:avLst>
              <a:gd name="adj1" fmla="val 12242"/>
              <a:gd name="adj2" fmla="val -240"/>
              <a:gd name="adj3" fmla="val 34181"/>
              <a:gd name="adj4" fmla="val -53944"/>
              <a:gd name="adj5" fmla="val 34096"/>
              <a:gd name="adj6" fmla="val -74423"/>
            </a:avLst>
          </a:prstGeom>
          <a:solidFill>
            <a:srgbClr val="FFC000"/>
          </a:solidFill>
          <a:ln>
            <a:solidFill>
              <a:srgbClr val="FFC000"/>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12700" algn="ctr">
              <a:lnSpc>
                <a:spcPct val="100000"/>
              </a:lnSpc>
              <a:spcBef>
                <a:spcPts val="100"/>
              </a:spcBef>
            </a:pPr>
            <a:r>
              <a:rPr lang="ja-JP" altLang="en-US" sz="1050" spc="85" dirty="0">
                <a:solidFill>
                  <a:schemeClr val="tx1"/>
                </a:solidFill>
                <a:latin typeface="メイリオ" panose="020B0604030504040204" pitchFamily="50" charset="-128"/>
                <a:ea typeface="メイリオ" panose="020B0604030504040204" pitchFamily="50" charset="-128"/>
                <a:cs typeface="Leelawadee UI"/>
              </a:rPr>
              <a:t>予測を含む細やかな</a:t>
            </a:r>
            <a:endParaRPr lang="en-US" altLang="ja-JP" sz="1050" spc="85" dirty="0">
              <a:solidFill>
                <a:schemeClr val="tx1"/>
              </a:solidFill>
              <a:latin typeface="メイリオ" panose="020B0604030504040204" pitchFamily="50" charset="-128"/>
              <a:ea typeface="メイリオ" panose="020B0604030504040204" pitchFamily="50" charset="-128"/>
              <a:cs typeface="Leelawadee UI"/>
            </a:endParaRPr>
          </a:p>
          <a:p>
            <a:pPr marL="12700" algn="ctr">
              <a:lnSpc>
                <a:spcPct val="100000"/>
              </a:lnSpc>
              <a:spcBef>
                <a:spcPts val="100"/>
              </a:spcBef>
            </a:pPr>
            <a:r>
              <a:rPr lang="ja-JP" altLang="en-US" sz="1050" spc="85" dirty="0">
                <a:solidFill>
                  <a:schemeClr val="tx1"/>
                </a:solidFill>
                <a:latin typeface="メイリオ" panose="020B0604030504040204" pitchFamily="50" charset="-128"/>
                <a:ea typeface="メイリオ" panose="020B0604030504040204" pitchFamily="50" charset="-128"/>
                <a:cs typeface="Leelawadee UI"/>
              </a:rPr>
              <a:t>抽出条件で対象者を</a:t>
            </a:r>
            <a:endParaRPr lang="en-US" altLang="ja-JP" sz="1050" spc="85" dirty="0">
              <a:solidFill>
                <a:schemeClr val="tx1"/>
              </a:solidFill>
              <a:latin typeface="メイリオ" panose="020B0604030504040204" pitchFamily="50" charset="-128"/>
              <a:ea typeface="メイリオ" panose="020B0604030504040204" pitchFamily="50" charset="-128"/>
              <a:cs typeface="Leelawadee UI"/>
            </a:endParaRPr>
          </a:p>
          <a:p>
            <a:pPr marL="12700" algn="ctr">
              <a:lnSpc>
                <a:spcPct val="100000"/>
              </a:lnSpc>
              <a:spcBef>
                <a:spcPts val="100"/>
              </a:spcBef>
            </a:pPr>
            <a:r>
              <a:rPr lang="ja-JP" altLang="en-US" sz="1050" spc="85" dirty="0">
                <a:solidFill>
                  <a:schemeClr val="tx1"/>
                </a:solidFill>
                <a:latin typeface="メイリオ" panose="020B0604030504040204" pitchFamily="50" charset="-128"/>
                <a:ea typeface="メイリオ" panose="020B0604030504040204" pitchFamily="50" charset="-128"/>
                <a:cs typeface="Leelawadee UI"/>
              </a:rPr>
              <a:t>ピックアップ</a:t>
            </a:r>
            <a:endParaRPr lang="en-US" altLang="ja-JP" sz="1050" spc="85" dirty="0">
              <a:solidFill>
                <a:schemeClr val="tx1"/>
              </a:solidFill>
              <a:latin typeface="メイリオ" panose="020B0604030504040204" pitchFamily="50" charset="-128"/>
              <a:ea typeface="メイリオ" panose="020B0604030504040204" pitchFamily="50" charset="-128"/>
              <a:cs typeface="Leelawadee UI"/>
            </a:endParaRPr>
          </a:p>
        </p:txBody>
      </p:sp>
      <p:sp>
        <p:nvSpPr>
          <p:cNvPr id="13" name="吹き出し: 折線 7">
            <a:extLst>
              <a:ext uri="{FF2B5EF4-FFF2-40B4-BE49-F238E27FC236}">
                <a16:creationId xmlns:a16="http://schemas.microsoft.com/office/drawing/2014/main" id="{55303930-2173-4870-BCA0-4103B53449FA}"/>
              </a:ext>
            </a:extLst>
          </p:cNvPr>
          <p:cNvSpPr/>
          <p:nvPr/>
        </p:nvSpPr>
        <p:spPr>
          <a:xfrm>
            <a:off x="6115666" y="3855492"/>
            <a:ext cx="2592288" cy="731684"/>
          </a:xfrm>
          <a:prstGeom prst="borderCallout2">
            <a:avLst>
              <a:gd name="adj1" fmla="val 56411"/>
              <a:gd name="adj2" fmla="val 1050"/>
              <a:gd name="adj3" fmla="val 56899"/>
              <a:gd name="adj4" fmla="val -23269"/>
              <a:gd name="adj5" fmla="val 27664"/>
              <a:gd name="adj6" fmla="val -44162"/>
            </a:avLst>
          </a:prstGeom>
          <a:solidFill>
            <a:srgbClr val="FFC000"/>
          </a:solidFill>
          <a:ln>
            <a:solidFill>
              <a:srgbClr val="FFC000"/>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12700">
              <a:lnSpc>
                <a:spcPct val="100000"/>
              </a:lnSpc>
              <a:spcBef>
                <a:spcPts val="100"/>
              </a:spcBef>
            </a:pPr>
            <a:r>
              <a:rPr lang="ja-JP" altLang="en-US" sz="1050" spc="85" dirty="0">
                <a:solidFill>
                  <a:schemeClr val="tx1"/>
                </a:solidFill>
                <a:latin typeface="メイリオ" panose="020B0604030504040204" pitchFamily="50" charset="-128"/>
                <a:ea typeface="メイリオ" panose="020B0604030504040204" pitchFamily="50" charset="-128"/>
                <a:cs typeface="Leelawadee UI"/>
              </a:rPr>
              <a:t>・月末時点での残業時間を予測</a:t>
            </a:r>
            <a:endParaRPr lang="en-US" altLang="ja-JP" sz="1050" spc="85" dirty="0">
              <a:solidFill>
                <a:schemeClr val="tx1"/>
              </a:solidFill>
              <a:latin typeface="メイリオ" panose="020B0604030504040204" pitchFamily="50" charset="-128"/>
              <a:ea typeface="メイリオ" panose="020B0604030504040204" pitchFamily="50" charset="-128"/>
              <a:cs typeface="Leelawadee UI"/>
            </a:endParaRPr>
          </a:p>
          <a:p>
            <a:pPr marL="12700">
              <a:lnSpc>
                <a:spcPct val="100000"/>
              </a:lnSpc>
              <a:spcBef>
                <a:spcPts val="100"/>
              </a:spcBef>
            </a:pPr>
            <a:r>
              <a:rPr lang="ja-JP" altLang="en-US" sz="1050" spc="85" dirty="0">
                <a:solidFill>
                  <a:schemeClr val="tx1"/>
                </a:solidFill>
                <a:latin typeface="メイリオ" panose="020B0604030504040204" pitchFamily="50" charset="-128"/>
                <a:ea typeface="メイリオ" panose="020B0604030504040204" pitchFamily="50" charset="-128"/>
                <a:cs typeface="Leelawadee UI"/>
              </a:rPr>
              <a:t>・実績のみではなく予定の値を加味</a:t>
            </a:r>
            <a:endParaRPr lang="en-US" altLang="ja-JP" sz="1050" spc="85" dirty="0">
              <a:solidFill>
                <a:schemeClr val="tx1"/>
              </a:solidFill>
              <a:latin typeface="メイリオ" panose="020B0604030504040204" pitchFamily="50" charset="-128"/>
              <a:ea typeface="メイリオ" panose="020B0604030504040204" pitchFamily="50" charset="-128"/>
              <a:cs typeface="Leelawadee UI"/>
            </a:endParaRPr>
          </a:p>
          <a:p>
            <a:pPr marL="12700">
              <a:lnSpc>
                <a:spcPct val="100000"/>
              </a:lnSpc>
              <a:spcBef>
                <a:spcPts val="100"/>
              </a:spcBef>
            </a:pPr>
            <a:r>
              <a:rPr lang="ja-JP" altLang="en-US" sz="1050" spc="85" dirty="0">
                <a:solidFill>
                  <a:schemeClr val="tx1"/>
                </a:solidFill>
                <a:latin typeface="メイリオ" panose="020B0604030504040204" pitchFamily="50" charset="-128"/>
                <a:ea typeface="メイリオ" panose="020B0604030504040204" pitchFamily="50" charset="-128"/>
                <a:cs typeface="Leelawadee UI"/>
              </a:rPr>
              <a:t>・</a:t>
            </a:r>
            <a:r>
              <a:rPr lang="en-US" altLang="ja-JP" sz="1050" spc="85" dirty="0">
                <a:solidFill>
                  <a:schemeClr val="tx1"/>
                </a:solidFill>
                <a:latin typeface="メイリオ" panose="020B0604030504040204" pitchFamily="50" charset="-128"/>
                <a:ea typeface="メイリオ" panose="020B0604030504040204" pitchFamily="50" charset="-128"/>
                <a:cs typeface="Leelawadee UI"/>
              </a:rPr>
              <a:t>36</a:t>
            </a:r>
            <a:r>
              <a:rPr lang="ja-JP" altLang="en-US" sz="1050" spc="85" dirty="0">
                <a:solidFill>
                  <a:schemeClr val="tx1"/>
                </a:solidFill>
                <a:latin typeface="メイリオ" panose="020B0604030504040204" pitchFamily="50" charset="-128"/>
                <a:ea typeface="メイリオ" panose="020B0604030504040204" pitchFamily="50" charset="-128"/>
                <a:cs typeface="Leelawadee UI"/>
              </a:rPr>
              <a:t>協定違反予備軍をカテゴリ分け</a:t>
            </a:r>
            <a:endParaRPr lang="en-US" altLang="ja-JP" sz="1050" spc="85" dirty="0">
              <a:solidFill>
                <a:schemeClr val="tx1"/>
              </a:solidFill>
              <a:latin typeface="メイリオ" panose="020B0604030504040204" pitchFamily="50" charset="-128"/>
              <a:ea typeface="メイリオ" panose="020B0604030504040204" pitchFamily="50" charset="-128"/>
              <a:cs typeface="Leelawadee UI"/>
            </a:endParaRPr>
          </a:p>
        </p:txBody>
      </p:sp>
      <p:sp>
        <p:nvSpPr>
          <p:cNvPr id="14" name="吹き出し: 折線 7">
            <a:extLst>
              <a:ext uri="{FF2B5EF4-FFF2-40B4-BE49-F238E27FC236}">
                <a16:creationId xmlns:a16="http://schemas.microsoft.com/office/drawing/2014/main" id="{55303930-2173-4870-BCA0-4103B53449FA}"/>
              </a:ext>
            </a:extLst>
          </p:cNvPr>
          <p:cNvSpPr/>
          <p:nvPr/>
        </p:nvSpPr>
        <p:spPr>
          <a:xfrm>
            <a:off x="4897381" y="2103189"/>
            <a:ext cx="1930093" cy="490402"/>
          </a:xfrm>
          <a:prstGeom prst="borderCallout2">
            <a:avLst>
              <a:gd name="adj1" fmla="val 40019"/>
              <a:gd name="adj2" fmla="val 1000"/>
              <a:gd name="adj3" fmla="val 37844"/>
              <a:gd name="adj4" fmla="val -121810"/>
              <a:gd name="adj5" fmla="val -7778"/>
              <a:gd name="adj6" fmla="val -148193"/>
            </a:avLst>
          </a:prstGeom>
          <a:solidFill>
            <a:srgbClr val="FFC000"/>
          </a:solidFill>
          <a:ln>
            <a:solidFill>
              <a:srgbClr val="FFC000"/>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12700" algn="ctr">
              <a:lnSpc>
                <a:spcPct val="100000"/>
              </a:lnSpc>
              <a:spcBef>
                <a:spcPts val="100"/>
              </a:spcBef>
            </a:pPr>
            <a:r>
              <a:rPr lang="ja-JP" altLang="en-US" sz="1050" spc="85" dirty="0">
                <a:solidFill>
                  <a:schemeClr val="tx1"/>
                </a:solidFill>
                <a:latin typeface="メイリオ" panose="020B0604030504040204" pitchFamily="50" charset="-128"/>
                <a:ea typeface="メイリオ" panose="020B0604030504040204" pitchFamily="50" charset="-128"/>
                <a:cs typeface="Leelawadee UI"/>
              </a:rPr>
              <a:t>法定休日勤務時間を含んだ</a:t>
            </a:r>
            <a:endParaRPr lang="en-US" altLang="ja-JP" sz="1050" spc="85" dirty="0">
              <a:solidFill>
                <a:schemeClr val="tx1"/>
              </a:solidFill>
              <a:latin typeface="メイリオ" panose="020B0604030504040204" pitchFamily="50" charset="-128"/>
              <a:ea typeface="メイリオ" panose="020B0604030504040204" pitchFamily="50" charset="-128"/>
              <a:cs typeface="Leelawadee UI"/>
            </a:endParaRPr>
          </a:p>
          <a:p>
            <a:pPr marL="12700" algn="ctr">
              <a:lnSpc>
                <a:spcPct val="100000"/>
              </a:lnSpc>
              <a:spcBef>
                <a:spcPts val="100"/>
              </a:spcBef>
            </a:pPr>
            <a:r>
              <a:rPr lang="ja-JP" altLang="en-US" sz="1050" spc="85" dirty="0">
                <a:solidFill>
                  <a:schemeClr val="tx1"/>
                </a:solidFill>
                <a:latin typeface="メイリオ" panose="020B0604030504040204" pitchFamily="50" charset="-128"/>
                <a:ea typeface="メイリオ" panose="020B0604030504040204" pitchFamily="50" charset="-128"/>
                <a:cs typeface="Leelawadee UI"/>
              </a:rPr>
              <a:t>残業代への対応</a:t>
            </a:r>
            <a:endParaRPr lang="en-US" altLang="ja-JP" sz="1050" spc="85" dirty="0">
              <a:solidFill>
                <a:schemeClr val="tx1"/>
              </a:solidFill>
              <a:latin typeface="メイリオ" panose="020B0604030504040204" pitchFamily="50" charset="-128"/>
              <a:ea typeface="メイリオ" panose="020B0604030504040204" pitchFamily="50" charset="-128"/>
              <a:cs typeface="Leelawadee UI"/>
            </a:endParaRPr>
          </a:p>
        </p:txBody>
      </p:sp>
      <p:sp>
        <p:nvSpPr>
          <p:cNvPr id="15" name="吹き出し: 折線 7">
            <a:extLst>
              <a:ext uri="{FF2B5EF4-FFF2-40B4-BE49-F238E27FC236}">
                <a16:creationId xmlns:a16="http://schemas.microsoft.com/office/drawing/2014/main" id="{55303930-2173-4870-BCA0-4103B53449FA}"/>
              </a:ext>
            </a:extLst>
          </p:cNvPr>
          <p:cNvSpPr/>
          <p:nvPr/>
        </p:nvSpPr>
        <p:spPr>
          <a:xfrm>
            <a:off x="4897381" y="1537810"/>
            <a:ext cx="2226313" cy="402783"/>
          </a:xfrm>
          <a:prstGeom prst="borderCallout2">
            <a:avLst>
              <a:gd name="adj1" fmla="val 14621"/>
              <a:gd name="adj2" fmla="val 179"/>
              <a:gd name="adj3" fmla="val 17881"/>
              <a:gd name="adj4" fmla="val -118658"/>
              <a:gd name="adj5" fmla="val 52238"/>
              <a:gd name="adj6" fmla="val -131816"/>
            </a:avLst>
          </a:prstGeom>
          <a:solidFill>
            <a:srgbClr val="FFC000"/>
          </a:solidFill>
          <a:ln>
            <a:solidFill>
              <a:srgbClr val="FFC000"/>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12700" algn="ctr">
              <a:lnSpc>
                <a:spcPct val="100000"/>
              </a:lnSpc>
              <a:spcBef>
                <a:spcPts val="100"/>
              </a:spcBef>
            </a:pPr>
            <a:r>
              <a:rPr lang="ja-JP" altLang="en-US" sz="1050" spc="85" dirty="0">
                <a:solidFill>
                  <a:schemeClr val="tx1"/>
                </a:solidFill>
                <a:latin typeface="メイリオ" panose="020B0604030504040204" pitchFamily="50" charset="-128"/>
                <a:ea typeface="メイリオ" panose="020B0604030504040204" pitchFamily="50" charset="-128"/>
                <a:cs typeface="Leelawadee UI"/>
              </a:rPr>
              <a:t>月次累計モード（月平均）</a:t>
            </a:r>
            <a:endParaRPr lang="en-US" altLang="ja-JP" sz="1050" spc="85" dirty="0">
              <a:solidFill>
                <a:schemeClr val="tx1"/>
              </a:solidFill>
              <a:latin typeface="メイリオ" panose="020B0604030504040204" pitchFamily="50" charset="-128"/>
              <a:ea typeface="メイリオ" panose="020B0604030504040204" pitchFamily="50" charset="-128"/>
              <a:cs typeface="Leelawadee UI"/>
            </a:endParaRPr>
          </a:p>
        </p:txBody>
      </p:sp>
      <p:grpSp>
        <p:nvGrpSpPr>
          <p:cNvPr id="21" name="グループ化 20"/>
          <p:cNvGrpSpPr/>
          <p:nvPr/>
        </p:nvGrpSpPr>
        <p:grpSpPr>
          <a:xfrm>
            <a:off x="616686" y="4306190"/>
            <a:ext cx="3281274" cy="461804"/>
            <a:chOff x="832238" y="4306190"/>
            <a:chExt cx="3281274" cy="461804"/>
          </a:xfrm>
        </p:grpSpPr>
        <p:sp>
          <p:nvSpPr>
            <p:cNvPr id="17" name="角丸四角形 16"/>
            <p:cNvSpPr/>
            <p:nvPr/>
          </p:nvSpPr>
          <p:spPr>
            <a:xfrm>
              <a:off x="852979" y="4306190"/>
              <a:ext cx="3142957" cy="425192"/>
            </a:xfrm>
            <a:prstGeom prst="roundRect">
              <a:avLst>
                <a:gd name="adj" fmla="val 7351"/>
              </a:avLst>
            </a:prstGeom>
            <a:solidFill>
              <a:srgbClr val="BDE8F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350"/>
            </a:p>
          </p:txBody>
        </p:sp>
        <p:sp>
          <p:nvSpPr>
            <p:cNvPr id="18" name="テキスト ボックス 17"/>
            <p:cNvSpPr txBox="1"/>
            <p:nvPr/>
          </p:nvSpPr>
          <p:spPr>
            <a:xfrm>
              <a:off x="832238" y="4306329"/>
              <a:ext cx="3281274" cy="461665"/>
            </a:xfrm>
            <a:prstGeom prst="rect">
              <a:avLst/>
            </a:prstGeom>
            <a:noFill/>
          </p:spPr>
          <p:txBody>
            <a:bodyPr wrap="square" rtlCol="0">
              <a:spAutoFit/>
            </a:bodyPr>
            <a:lstStyle/>
            <a:p>
              <a:r>
                <a:rPr kumimoji="1" lang="ja-JP" altLang="en-US" sz="1200" dirty="0"/>
                <a:t>意識改革を促進し、</a:t>
              </a:r>
              <a:r>
                <a:rPr kumimoji="1" lang="en-US" altLang="ja-JP" sz="1200" dirty="0"/>
                <a:t>1</a:t>
              </a:r>
              <a:r>
                <a:rPr kumimoji="1" lang="ja-JP" altLang="en-US" sz="1200" dirty="0"/>
                <a:t>人当たりの</a:t>
              </a:r>
              <a:r>
                <a:rPr kumimoji="1" lang="en-US" altLang="ja-JP" sz="1200" dirty="0"/>
                <a:t>8.5h/</a:t>
              </a:r>
              <a:r>
                <a:rPr kumimoji="1" lang="ja-JP" altLang="en-US" sz="1200" dirty="0"/>
                <a:t>月の</a:t>
              </a:r>
              <a:endParaRPr kumimoji="1" lang="en-US" altLang="ja-JP" sz="1200" dirty="0"/>
            </a:p>
            <a:p>
              <a:r>
                <a:rPr kumimoji="1" lang="ja-JP" altLang="en-US" sz="1200" dirty="0"/>
                <a:t>残業削減の実績あり</a:t>
              </a:r>
            </a:p>
          </p:txBody>
        </p:sp>
      </p:grpSp>
    </p:spTree>
    <p:extLst>
      <p:ext uri="{BB962C8B-B14F-4D97-AF65-F5344CB8AC3E}">
        <p14:creationId xmlns:p14="http://schemas.microsoft.com/office/powerpoint/2010/main" val="83887484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0"/>
          </p:nvPr>
        </p:nvSpPr>
        <p:spPr/>
        <p:txBody>
          <a:bodyPr/>
          <a:lstStyle/>
          <a:p>
            <a:fld id="{78AE49ED-73EF-499C-8307-28EB0E7CF529}" type="slidenum">
              <a:rPr lang="ja-JP" altLang="en-US" smtClean="0"/>
              <a:pPr/>
              <a:t>3</a:t>
            </a:fld>
            <a:endParaRPr lang="ja-JP" altLang="en-US" dirty="0"/>
          </a:p>
        </p:txBody>
      </p:sp>
      <p:sp>
        <p:nvSpPr>
          <p:cNvPr id="2" name="フッター プレースホルダー 1"/>
          <p:cNvSpPr>
            <a:spLocks noGrp="1"/>
          </p:cNvSpPr>
          <p:nvPr>
            <p:ph type="ftr" sz="quarter" idx="3"/>
          </p:nvPr>
        </p:nvSpPr>
        <p:spPr/>
        <p:txBody>
          <a:bodyPr/>
          <a:lstStyle/>
          <a:p>
            <a:r>
              <a:rPr lang="en-US" altLang="ja-JP" dirty="0"/>
              <a:t>©Canon IT Solutions Inc.  All rights reserved.</a:t>
            </a:r>
            <a:endParaRPr lang="ja-JP" altLang="en-US" dirty="0"/>
          </a:p>
        </p:txBody>
      </p:sp>
      <p:sp>
        <p:nvSpPr>
          <p:cNvPr id="5" name="タイトル 4"/>
          <p:cNvSpPr>
            <a:spLocks noGrp="1"/>
          </p:cNvSpPr>
          <p:nvPr>
            <p:ph type="title"/>
          </p:nvPr>
        </p:nvSpPr>
        <p:spPr/>
        <p:txBody>
          <a:bodyPr/>
          <a:lstStyle/>
          <a:p>
            <a:r>
              <a:rPr lang="en-US" altLang="ja-JP" sz="3200" b="0" dirty="0">
                <a:solidFill>
                  <a:schemeClr val="accent1"/>
                </a:solidFill>
              </a:rPr>
              <a:t>01</a:t>
            </a:r>
            <a:br>
              <a:rPr lang="en-US" altLang="ja-JP" dirty="0"/>
            </a:br>
            <a:r>
              <a:rPr lang="ja-JP" altLang="en-US" dirty="0"/>
              <a:t>システムフロー</a:t>
            </a:r>
            <a:endParaRPr kumimoji="1" lang="ja-JP" altLang="en-US" dirty="0"/>
          </a:p>
        </p:txBody>
      </p:sp>
    </p:spTree>
    <p:extLst>
      <p:ext uri="{BB962C8B-B14F-4D97-AF65-F5344CB8AC3E}">
        <p14:creationId xmlns:p14="http://schemas.microsoft.com/office/powerpoint/2010/main" val="345823258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台形 6">
            <a:extLst>
              <a:ext uri="{FF2B5EF4-FFF2-40B4-BE49-F238E27FC236}">
                <a16:creationId xmlns:a16="http://schemas.microsoft.com/office/drawing/2014/main" id="{A5324527-C696-4969-B479-EB2D64F83EAF}"/>
              </a:ext>
            </a:extLst>
          </p:cNvPr>
          <p:cNvSpPr/>
          <p:nvPr/>
        </p:nvSpPr>
        <p:spPr>
          <a:xfrm rot="16200000">
            <a:off x="3453388" y="2209653"/>
            <a:ext cx="2741839" cy="1666955"/>
          </a:xfrm>
          <a:prstGeom prst="trapezoid">
            <a:avLst>
              <a:gd name="adj" fmla="val 147612"/>
            </a:avLst>
          </a:prstGeom>
          <a:solidFill>
            <a:srgbClr val="B5E6F9">
              <a:alpha val="6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5" name="図 14"/>
          <p:cNvPicPr>
            <a:picLocks noChangeAspect="1"/>
          </p:cNvPicPr>
          <p:nvPr/>
        </p:nvPicPr>
        <p:blipFill>
          <a:blip r:embed="rId2"/>
          <a:stretch>
            <a:fillRect/>
          </a:stretch>
        </p:blipFill>
        <p:spPr>
          <a:xfrm>
            <a:off x="1353169" y="1816520"/>
            <a:ext cx="3323911" cy="2352613"/>
          </a:xfrm>
          <a:prstGeom prst="rect">
            <a:avLst/>
          </a:prstGeom>
          <a:ln>
            <a:solidFill>
              <a:schemeClr val="bg1">
                <a:lumMod val="65000"/>
              </a:schemeClr>
            </a:solidFill>
          </a:ln>
        </p:spPr>
      </p:pic>
      <p:sp>
        <p:nvSpPr>
          <p:cNvPr id="2" name="スライド番号プレースホルダー 1"/>
          <p:cNvSpPr>
            <a:spLocks noGrp="1"/>
          </p:cNvSpPr>
          <p:nvPr>
            <p:ph type="sldNum" sz="quarter" idx="12"/>
          </p:nvPr>
        </p:nvSpPr>
        <p:spPr/>
        <p:txBody>
          <a:bodyPr/>
          <a:lstStyle/>
          <a:p>
            <a:fld id="{78AE49ED-73EF-499C-8307-28EB0E7CF529}" type="slidenum">
              <a:rPr kumimoji="1" lang="ja-JP" altLang="en-US" smtClean="0"/>
              <a:t>30</a:t>
            </a:fld>
            <a:endParaRPr kumimoji="1" lang="ja-JP" altLang="en-US" dirty="0"/>
          </a:p>
        </p:txBody>
      </p:sp>
      <p:sp>
        <p:nvSpPr>
          <p:cNvPr id="3" name="フッター プレースホルダー 2"/>
          <p:cNvSpPr>
            <a:spLocks noGrp="1"/>
          </p:cNvSpPr>
          <p:nvPr>
            <p:ph type="ftr" sz="quarter" idx="3"/>
          </p:nvPr>
        </p:nvSpPr>
        <p:spPr/>
        <p:txBody>
          <a:bodyPr/>
          <a:lstStyle/>
          <a:p>
            <a:r>
              <a:rPr lang="en-US" altLang="ja-JP" dirty="0"/>
              <a:t>©Canon IT Solutions Inc.  All rights reserved.</a:t>
            </a:r>
            <a:endParaRPr lang="ja-JP" altLang="en-US" dirty="0"/>
          </a:p>
        </p:txBody>
      </p:sp>
      <p:sp>
        <p:nvSpPr>
          <p:cNvPr id="4" name="テキスト プレースホルダー 3"/>
          <p:cNvSpPr>
            <a:spLocks noGrp="1"/>
          </p:cNvSpPr>
          <p:nvPr>
            <p:ph type="body" sz="quarter" idx="16"/>
          </p:nvPr>
        </p:nvSpPr>
        <p:spPr/>
        <p:txBody>
          <a:bodyPr/>
          <a:lstStyle/>
          <a:p>
            <a:r>
              <a:rPr lang="ja-JP" altLang="en-US" dirty="0"/>
              <a:t>残業管理</a:t>
            </a:r>
            <a:r>
              <a:rPr lang="en-US" altLang="ja-JP" dirty="0"/>
              <a:t>_</a:t>
            </a:r>
            <a:r>
              <a:rPr lang="ja-JP" altLang="en-US" dirty="0"/>
              <a:t>勤務実績推移</a:t>
            </a:r>
          </a:p>
        </p:txBody>
      </p:sp>
      <p:sp>
        <p:nvSpPr>
          <p:cNvPr id="5" name="テキスト プレースホルダー 4"/>
          <p:cNvSpPr>
            <a:spLocks noGrp="1"/>
          </p:cNvSpPr>
          <p:nvPr>
            <p:ph type="body" sz="quarter" idx="17"/>
          </p:nvPr>
        </p:nvSpPr>
        <p:spPr/>
        <p:txBody>
          <a:bodyPr/>
          <a:lstStyle/>
          <a:p>
            <a:r>
              <a:rPr lang="ja-JP" altLang="en-US" dirty="0"/>
              <a:t>勤務実績推移機能では社員別</a:t>
            </a:r>
            <a:r>
              <a:rPr lang="en-US" altLang="ja-JP" dirty="0"/>
              <a:t>/</a:t>
            </a:r>
            <a:r>
              <a:rPr lang="ja-JP" altLang="en-US" dirty="0"/>
              <a:t>部署平均の週別、月別、残業時間と残業時間推移グラフが出力可能です。権限に応じた状況の確認が簡易になります</a:t>
            </a:r>
            <a:endParaRPr lang="en-US" altLang="ja-JP" dirty="0"/>
          </a:p>
        </p:txBody>
      </p:sp>
      <p:sp>
        <p:nvSpPr>
          <p:cNvPr id="6" name="タイトル 5"/>
          <p:cNvSpPr>
            <a:spLocks noGrp="1"/>
          </p:cNvSpPr>
          <p:nvPr>
            <p:ph type="title"/>
          </p:nvPr>
        </p:nvSpPr>
        <p:spPr/>
        <p:txBody>
          <a:bodyPr/>
          <a:lstStyle/>
          <a:p>
            <a:r>
              <a:rPr lang="ja-JP" altLang="en-US" dirty="0"/>
              <a:t>勤怠管理</a:t>
            </a:r>
            <a:endParaRPr kumimoji="1" lang="ja-JP" altLang="en-US" dirty="0"/>
          </a:p>
        </p:txBody>
      </p:sp>
      <p:sp>
        <p:nvSpPr>
          <p:cNvPr id="11" name="object 25">
            <a:extLst>
              <a:ext uri="{FF2B5EF4-FFF2-40B4-BE49-F238E27FC236}">
                <a16:creationId xmlns:a16="http://schemas.microsoft.com/office/drawing/2014/main" id="{E05435D2-CE88-458B-B1CC-C4362A81091F}"/>
              </a:ext>
            </a:extLst>
          </p:cNvPr>
          <p:cNvSpPr txBox="1"/>
          <p:nvPr/>
        </p:nvSpPr>
        <p:spPr>
          <a:xfrm>
            <a:off x="863318" y="1614340"/>
            <a:ext cx="3349626" cy="174407"/>
          </a:xfrm>
          <a:prstGeom prst="rect">
            <a:avLst/>
          </a:prstGeom>
        </p:spPr>
        <p:txBody>
          <a:bodyPr vert="horz" wrap="square" lIns="0" tIns="12700" rIns="0" bIns="0" rtlCol="0">
            <a:spAutoFit/>
          </a:bodyPr>
          <a:lstStyle/>
          <a:p>
            <a:pPr marL="12700">
              <a:lnSpc>
                <a:spcPct val="100000"/>
              </a:lnSpc>
              <a:spcBef>
                <a:spcPts val="100"/>
              </a:spcBef>
            </a:pPr>
            <a:r>
              <a:rPr lang="ja-JP" altLang="en-US" sz="1050" spc="85" dirty="0">
                <a:latin typeface="メイリオ" panose="020B0604030504040204" pitchFamily="50" charset="-128"/>
                <a:ea typeface="メイリオ" panose="020B0604030504040204" pitchFamily="50" charset="-128"/>
                <a:cs typeface="Leelawadee UI"/>
              </a:rPr>
              <a:t>勤務実績推移イメージ画面</a:t>
            </a:r>
            <a:endParaRPr sz="1050" dirty="0">
              <a:latin typeface="メイリオ" panose="020B0604030504040204" pitchFamily="50" charset="-128"/>
              <a:ea typeface="メイリオ" panose="020B0604030504040204" pitchFamily="50" charset="-128"/>
              <a:cs typeface="Leelawadee UI"/>
            </a:endParaRPr>
          </a:p>
        </p:txBody>
      </p:sp>
      <p:sp>
        <p:nvSpPr>
          <p:cNvPr id="12" name="吹き出し: 折線 7">
            <a:extLst>
              <a:ext uri="{FF2B5EF4-FFF2-40B4-BE49-F238E27FC236}">
                <a16:creationId xmlns:a16="http://schemas.microsoft.com/office/drawing/2014/main" id="{55303930-2173-4870-BCA0-4103B53449FA}"/>
              </a:ext>
            </a:extLst>
          </p:cNvPr>
          <p:cNvSpPr/>
          <p:nvPr/>
        </p:nvSpPr>
        <p:spPr>
          <a:xfrm>
            <a:off x="3582140" y="2188133"/>
            <a:ext cx="1426037" cy="331675"/>
          </a:xfrm>
          <a:prstGeom prst="borderCallout2">
            <a:avLst>
              <a:gd name="adj1" fmla="val 99474"/>
              <a:gd name="adj2" fmla="val 68667"/>
              <a:gd name="adj3" fmla="val 339477"/>
              <a:gd name="adj4" fmla="val 65716"/>
              <a:gd name="adj5" fmla="val 543630"/>
              <a:gd name="adj6" fmla="val 36905"/>
            </a:avLst>
          </a:prstGeom>
          <a:solidFill>
            <a:srgbClr val="FFC000"/>
          </a:solidFill>
          <a:ln>
            <a:solidFill>
              <a:srgbClr val="FFC000"/>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12700" algn="ctr">
              <a:lnSpc>
                <a:spcPct val="100000"/>
              </a:lnSpc>
              <a:spcBef>
                <a:spcPts val="100"/>
              </a:spcBef>
            </a:pPr>
            <a:endParaRPr lang="en-US" altLang="ja-JP" sz="1050" spc="85" dirty="0">
              <a:solidFill>
                <a:schemeClr val="tx1"/>
              </a:solidFill>
              <a:latin typeface="メイリオ" panose="020B0604030504040204" pitchFamily="50" charset="-128"/>
              <a:ea typeface="メイリオ" panose="020B0604030504040204" pitchFamily="50" charset="-128"/>
              <a:cs typeface="Leelawadee UI"/>
            </a:endParaRPr>
          </a:p>
        </p:txBody>
      </p:sp>
      <p:sp>
        <p:nvSpPr>
          <p:cNvPr id="13" name="吹き出し: 折線 7">
            <a:extLst>
              <a:ext uri="{FF2B5EF4-FFF2-40B4-BE49-F238E27FC236}">
                <a16:creationId xmlns:a16="http://schemas.microsoft.com/office/drawing/2014/main" id="{55303930-2173-4870-BCA0-4103B53449FA}"/>
              </a:ext>
            </a:extLst>
          </p:cNvPr>
          <p:cNvSpPr/>
          <p:nvPr/>
        </p:nvSpPr>
        <p:spPr>
          <a:xfrm>
            <a:off x="3474303" y="1990927"/>
            <a:ext cx="1613242" cy="552648"/>
          </a:xfrm>
          <a:prstGeom prst="borderCallout2">
            <a:avLst>
              <a:gd name="adj1" fmla="val 54871"/>
              <a:gd name="adj2" fmla="val -3111"/>
              <a:gd name="adj3" fmla="val 55114"/>
              <a:gd name="adj4" fmla="val -35918"/>
              <a:gd name="adj5" fmla="val 99632"/>
              <a:gd name="adj6" fmla="val -43639"/>
            </a:avLst>
          </a:prstGeom>
          <a:solidFill>
            <a:srgbClr val="FFC000"/>
          </a:solidFill>
          <a:ln>
            <a:solidFill>
              <a:srgbClr val="FFC000"/>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12700" algn="ctr">
              <a:lnSpc>
                <a:spcPct val="100000"/>
              </a:lnSpc>
              <a:spcBef>
                <a:spcPts val="100"/>
              </a:spcBef>
            </a:pPr>
            <a:r>
              <a:rPr lang="ja-JP" altLang="en-US" sz="1300" spc="85" dirty="0">
                <a:solidFill>
                  <a:schemeClr val="tx1"/>
                </a:solidFill>
                <a:latin typeface="メイリオ" panose="020B0604030504040204" pitchFamily="50" charset="-128"/>
                <a:ea typeface="メイリオ" panose="020B0604030504040204" pitchFamily="50" charset="-128"/>
                <a:cs typeface="Leelawadee UI"/>
              </a:rPr>
              <a:t>条件</a:t>
            </a:r>
            <a:r>
              <a:rPr lang="en-US" altLang="ja-JP" sz="1300" spc="85" dirty="0">
                <a:solidFill>
                  <a:schemeClr val="tx1"/>
                </a:solidFill>
                <a:latin typeface="メイリオ" panose="020B0604030504040204" pitchFamily="50" charset="-128"/>
                <a:ea typeface="メイリオ" panose="020B0604030504040204" pitchFamily="50" charset="-128"/>
                <a:cs typeface="Leelawadee UI"/>
              </a:rPr>
              <a:t>/</a:t>
            </a:r>
            <a:r>
              <a:rPr lang="ja-JP" altLang="en-US" sz="1300" spc="85" dirty="0">
                <a:solidFill>
                  <a:schemeClr val="tx1"/>
                </a:solidFill>
                <a:latin typeface="メイリオ" panose="020B0604030504040204" pitchFamily="50" charset="-128"/>
                <a:ea typeface="メイリオ" panose="020B0604030504040204" pitchFamily="50" charset="-128"/>
                <a:cs typeface="Leelawadee UI"/>
              </a:rPr>
              <a:t>出力内容を</a:t>
            </a:r>
            <a:endParaRPr lang="en-US" altLang="ja-JP" sz="1300" spc="85" dirty="0">
              <a:solidFill>
                <a:schemeClr val="tx1"/>
              </a:solidFill>
              <a:latin typeface="メイリオ" panose="020B0604030504040204" pitchFamily="50" charset="-128"/>
              <a:ea typeface="メイリオ" panose="020B0604030504040204" pitchFamily="50" charset="-128"/>
              <a:cs typeface="Leelawadee UI"/>
            </a:endParaRPr>
          </a:p>
          <a:p>
            <a:pPr marL="12700" algn="ctr">
              <a:lnSpc>
                <a:spcPct val="100000"/>
              </a:lnSpc>
              <a:spcBef>
                <a:spcPts val="100"/>
              </a:spcBef>
            </a:pPr>
            <a:r>
              <a:rPr lang="ja-JP" altLang="en-US" sz="1300" spc="85" dirty="0">
                <a:solidFill>
                  <a:schemeClr val="tx1"/>
                </a:solidFill>
                <a:latin typeface="メイリオ" panose="020B0604030504040204" pitchFamily="50" charset="-128"/>
                <a:ea typeface="メイリオ" panose="020B0604030504040204" pitchFamily="50" charset="-128"/>
                <a:cs typeface="Leelawadee UI"/>
              </a:rPr>
              <a:t>指定しグラフ出力</a:t>
            </a:r>
            <a:endParaRPr lang="en-US" altLang="ja-JP" sz="1300" spc="85" dirty="0">
              <a:solidFill>
                <a:schemeClr val="tx1"/>
              </a:solidFill>
              <a:latin typeface="メイリオ" panose="020B0604030504040204" pitchFamily="50" charset="-128"/>
              <a:ea typeface="メイリオ" panose="020B0604030504040204" pitchFamily="50" charset="-128"/>
              <a:cs typeface="Leelawadee UI"/>
            </a:endParaRPr>
          </a:p>
        </p:txBody>
      </p:sp>
      <p:sp>
        <p:nvSpPr>
          <p:cNvPr id="14" name="テキスト ボックス 13"/>
          <p:cNvSpPr txBox="1"/>
          <p:nvPr/>
        </p:nvSpPr>
        <p:spPr>
          <a:xfrm>
            <a:off x="358774" y="4169133"/>
            <a:ext cx="7394733" cy="1007968"/>
          </a:xfrm>
          <a:prstGeom prst="rect">
            <a:avLst/>
          </a:prstGeom>
          <a:noFill/>
        </p:spPr>
        <p:txBody>
          <a:bodyPr wrap="square" rtlCol="0">
            <a:spAutoFit/>
          </a:bodyPr>
          <a:lstStyle/>
          <a:p>
            <a:r>
              <a:rPr kumimoji="1" lang="ja-JP" altLang="en-US" sz="850" dirty="0"/>
              <a:t>出力可能例</a:t>
            </a:r>
            <a:endParaRPr kumimoji="1" lang="en-US" altLang="ja-JP" sz="850" dirty="0"/>
          </a:p>
          <a:p>
            <a:r>
              <a:rPr lang="ja-JP" altLang="en-US" sz="850" dirty="0"/>
              <a:t>　・社員別</a:t>
            </a:r>
            <a:r>
              <a:rPr lang="en-US" altLang="ja-JP" sz="850" dirty="0"/>
              <a:t>(</a:t>
            </a:r>
            <a:r>
              <a:rPr lang="ja-JP" altLang="en-US" sz="850" dirty="0"/>
              <a:t>複数社員</a:t>
            </a:r>
            <a:r>
              <a:rPr lang="en-US" altLang="ja-JP" sz="850" dirty="0"/>
              <a:t>)※1</a:t>
            </a:r>
            <a:r>
              <a:rPr lang="ja-JP" altLang="en-US" sz="850" dirty="0"/>
              <a:t>社員にドリルダウン可　→複数社員の週別</a:t>
            </a:r>
            <a:r>
              <a:rPr lang="en-US" altLang="ja-JP" sz="850" dirty="0"/>
              <a:t>/</a:t>
            </a:r>
            <a:r>
              <a:rPr lang="ja-JP" altLang="en-US" sz="850" dirty="0"/>
              <a:t>月別、残業時間グラフ</a:t>
            </a:r>
            <a:endParaRPr lang="en-US" altLang="ja-JP" sz="850" dirty="0"/>
          </a:p>
          <a:p>
            <a:r>
              <a:rPr kumimoji="1" lang="ja-JP" altLang="en-US" sz="850" dirty="0"/>
              <a:t>　・社員別</a:t>
            </a:r>
            <a:r>
              <a:rPr kumimoji="1" lang="en-US" altLang="ja-JP" sz="850" dirty="0"/>
              <a:t>(1</a:t>
            </a:r>
            <a:r>
              <a:rPr kumimoji="1" lang="ja-JP" altLang="en-US" sz="850" dirty="0"/>
              <a:t>社員</a:t>
            </a:r>
            <a:r>
              <a:rPr kumimoji="1" lang="en-US" altLang="ja-JP" sz="850" dirty="0"/>
              <a:t>)</a:t>
            </a:r>
            <a:r>
              <a:rPr kumimoji="1" lang="ja-JP" altLang="en-US" sz="850" dirty="0"/>
              <a:t>　→</a:t>
            </a:r>
            <a:r>
              <a:rPr kumimoji="1" lang="en-US" altLang="ja-JP" sz="850" dirty="0"/>
              <a:t>1</a:t>
            </a:r>
            <a:r>
              <a:rPr kumimoji="1" lang="ja-JP" altLang="en-US" sz="850" dirty="0"/>
              <a:t>社員の週別、月別、残業時間推移グラフ</a:t>
            </a:r>
            <a:endParaRPr kumimoji="1" lang="en-US" altLang="ja-JP" sz="850" dirty="0"/>
          </a:p>
          <a:p>
            <a:r>
              <a:rPr lang="ja-JP" altLang="en-US" sz="850" dirty="0"/>
              <a:t>　・部署別平均</a:t>
            </a:r>
            <a:r>
              <a:rPr lang="en-US" altLang="ja-JP" sz="850" dirty="0"/>
              <a:t>(</a:t>
            </a:r>
            <a:r>
              <a:rPr lang="ja-JP" altLang="en-US" sz="850" dirty="0"/>
              <a:t>複数部署</a:t>
            </a:r>
            <a:r>
              <a:rPr lang="en-US" altLang="ja-JP" sz="850" dirty="0"/>
              <a:t>)※1</a:t>
            </a:r>
            <a:r>
              <a:rPr lang="ja-JP" altLang="en-US" sz="850" dirty="0"/>
              <a:t>部署にドリルダウン可　→複数部署の週別</a:t>
            </a:r>
            <a:r>
              <a:rPr lang="en-US" altLang="ja-JP" sz="850" dirty="0"/>
              <a:t>/</a:t>
            </a:r>
            <a:r>
              <a:rPr lang="ja-JP" altLang="en-US" sz="850" dirty="0"/>
              <a:t>月別、平均残業時間グラフ</a:t>
            </a:r>
            <a:endParaRPr lang="en-US" altLang="ja-JP" sz="850" dirty="0"/>
          </a:p>
          <a:p>
            <a:r>
              <a:rPr kumimoji="1" lang="ja-JP" altLang="en-US" sz="850" dirty="0"/>
              <a:t>　・部署別平均</a:t>
            </a:r>
            <a:r>
              <a:rPr kumimoji="1" lang="en-US" altLang="ja-JP" sz="850" dirty="0"/>
              <a:t>(1</a:t>
            </a:r>
            <a:r>
              <a:rPr kumimoji="1" lang="ja-JP" altLang="en-US" sz="850" dirty="0"/>
              <a:t>部署</a:t>
            </a:r>
            <a:r>
              <a:rPr kumimoji="1" lang="en-US" altLang="ja-JP" sz="850" dirty="0"/>
              <a:t>)</a:t>
            </a:r>
            <a:r>
              <a:rPr kumimoji="1" lang="ja-JP" altLang="en-US" sz="850" dirty="0"/>
              <a:t>　→</a:t>
            </a:r>
            <a:r>
              <a:rPr kumimoji="1" lang="en-US" altLang="ja-JP" sz="850" dirty="0"/>
              <a:t>1</a:t>
            </a:r>
            <a:r>
              <a:rPr kumimoji="1" lang="ja-JP" altLang="en-US" sz="850" dirty="0"/>
              <a:t>部署の週別</a:t>
            </a:r>
            <a:r>
              <a:rPr kumimoji="1" lang="en-US" altLang="ja-JP" sz="850" dirty="0"/>
              <a:t>/</a:t>
            </a:r>
            <a:r>
              <a:rPr kumimoji="1" lang="ja-JP" altLang="en-US" sz="850" dirty="0"/>
              <a:t>月別、平均残業時間と平均残業時間推移グラフ</a:t>
            </a:r>
            <a:endParaRPr kumimoji="1" lang="en-US" altLang="ja-JP" sz="850" dirty="0"/>
          </a:p>
          <a:p>
            <a:r>
              <a:rPr lang="ja-JP" altLang="en-US" sz="850" dirty="0"/>
              <a:t>　</a:t>
            </a:r>
            <a:r>
              <a:rPr lang="en-US" altLang="ja-JP" sz="850" dirty="0"/>
              <a:t>※</a:t>
            </a:r>
            <a:r>
              <a:rPr lang="ja-JP" altLang="en-US" sz="850" dirty="0"/>
              <a:t>出力可能対象は自部門配下のみとなります。</a:t>
            </a:r>
            <a:r>
              <a:rPr lang="en-US" altLang="ja-JP" sz="850" dirty="0"/>
              <a:t>(</a:t>
            </a:r>
            <a:r>
              <a:rPr lang="ja-JP" altLang="en-US" sz="850" dirty="0"/>
              <a:t>管理権限を除く</a:t>
            </a:r>
            <a:r>
              <a:rPr lang="en-US" altLang="ja-JP" sz="850" dirty="0"/>
              <a:t>)</a:t>
            </a:r>
            <a:endParaRPr kumimoji="1" lang="en-US" altLang="ja-JP" sz="850" dirty="0"/>
          </a:p>
          <a:p>
            <a:endParaRPr kumimoji="1" lang="en-US" altLang="ja-JP" sz="850" dirty="0"/>
          </a:p>
        </p:txBody>
      </p:sp>
      <p:pic>
        <p:nvPicPr>
          <p:cNvPr id="8" name="図 7"/>
          <p:cNvPicPr>
            <a:picLocks noChangeAspect="1"/>
          </p:cNvPicPr>
          <p:nvPr/>
        </p:nvPicPr>
        <p:blipFill rotWithShape="1">
          <a:blip r:embed="rId3"/>
          <a:srcRect t="1078" r="752" b="4075"/>
          <a:stretch/>
        </p:blipFill>
        <p:spPr>
          <a:xfrm>
            <a:off x="5613100" y="1580606"/>
            <a:ext cx="2224614" cy="1492315"/>
          </a:xfrm>
          <a:prstGeom prst="rect">
            <a:avLst/>
          </a:prstGeom>
          <a:ln>
            <a:solidFill>
              <a:schemeClr val="bg1">
                <a:lumMod val="65000"/>
              </a:schemeClr>
            </a:solidFill>
          </a:ln>
        </p:spPr>
      </p:pic>
      <p:pic>
        <p:nvPicPr>
          <p:cNvPr id="9" name="図 8"/>
          <p:cNvPicPr>
            <a:picLocks noChangeAspect="1"/>
          </p:cNvPicPr>
          <p:nvPr/>
        </p:nvPicPr>
        <p:blipFill rotWithShape="1">
          <a:blip r:embed="rId4"/>
          <a:srcRect b="4176"/>
          <a:stretch/>
        </p:blipFill>
        <p:spPr>
          <a:xfrm>
            <a:off x="5613100" y="3072922"/>
            <a:ext cx="2231598" cy="1485437"/>
          </a:xfrm>
          <a:prstGeom prst="rect">
            <a:avLst/>
          </a:prstGeom>
          <a:ln>
            <a:solidFill>
              <a:schemeClr val="bg1">
                <a:lumMod val="65000"/>
              </a:schemeClr>
            </a:solidFill>
          </a:ln>
        </p:spPr>
      </p:pic>
    </p:spTree>
    <p:extLst>
      <p:ext uri="{BB962C8B-B14F-4D97-AF65-F5344CB8AC3E}">
        <p14:creationId xmlns:p14="http://schemas.microsoft.com/office/powerpoint/2010/main" val="412291662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fld id="{78AE49ED-73EF-499C-8307-28EB0E7CF529}" type="slidenum">
              <a:rPr kumimoji="1" lang="ja-JP" altLang="en-US" smtClean="0"/>
              <a:t>31</a:t>
            </a:fld>
            <a:endParaRPr kumimoji="1" lang="ja-JP" altLang="en-US" dirty="0"/>
          </a:p>
        </p:txBody>
      </p:sp>
      <p:sp>
        <p:nvSpPr>
          <p:cNvPr id="3" name="フッター プレースホルダー 2"/>
          <p:cNvSpPr>
            <a:spLocks noGrp="1"/>
          </p:cNvSpPr>
          <p:nvPr>
            <p:ph type="ftr" sz="quarter" idx="3"/>
          </p:nvPr>
        </p:nvSpPr>
        <p:spPr/>
        <p:txBody>
          <a:bodyPr/>
          <a:lstStyle/>
          <a:p>
            <a:r>
              <a:rPr lang="en-US" altLang="ja-JP" dirty="0"/>
              <a:t>©Canon IT Solutions Inc.  All rights reserved.</a:t>
            </a:r>
            <a:endParaRPr lang="ja-JP" altLang="en-US" dirty="0"/>
          </a:p>
        </p:txBody>
      </p:sp>
      <p:sp>
        <p:nvSpPr>
          <p:cNvPr id="4" name="テキスト プレースホルダー 3"/>
          <p:cNvSpPr>
            <a:spLocks noGrp="1"/>
          </p:cNvSpPr>
          <p:nvPr>
            <p:ph type="body" sz="quarter" idx="16"/>
          </p:nvPr>
        </p:nvSpPr>
        <p:spPr/>
        <p:txBody>
          <a:bodyPr/>
          <a:lstStyle/>
          <a:p>
            <a:r>
              <a:rPr lang="ja-JP" altLang="en-US" dirty="0"/>
              <a:t>休暇取得状況の確認</a:t>
            </a:r>
          </a:p>
          <a:p>
            <a:endParaRPr kumimoji="1" lang="ja-JP" altLang="en-US" dirty="0"/>
          </a:p>
        </p:txBody>
      </p:sp>
      <p:sp>
        <p:nvSpPr>
          <p:cNvPr id="5" name="テキスト プレースホルダー 4"/>
          <p:cNvSpPr>
            <a:spLocks noGrp="1"/>
          </p:cNvSpPr>
          <p:nvPr>
            <p:ph type="body" sz="quarter" idx="17"/>
          </p:nvPr>
        </p:nvSpPr>
        <p:spPr/>
        <p:txBody>
          <a:bodyPr/>
          <a:lstStyle/>
          <a:p>
            <a:r>
              <a:rPr lang="ja-JP" altLang="en-US" dirty="0"/>
              <a:t>休暇の取得状況を一覧化すると共にアラート</a:t>
            </a:r>
            <a:r>
              <a:rPr lang="en-US" altLang="ja-JP" dirty="0"/>
              <a:t>/</a:t>
            </a:r>
            <a:r>
              <a:rPr lang="ja-JP" altLang="en-US" dirty="0"/>
              <a:t>メールにて取得を促進します</a:t>
            </a:r>
          </a:p>
          <a:p>
            <a:endParaRPr kumimoji="1" lang="ja-JP" altLang="en-US" dirty="0"/>
          </a:p>
        </p:txBody>
      </p:sp>
      <p:sp>
        <p:nvSpPr>
          <p:cNvPr id="6" name="タイトル 5"/>
          <p:cNvSpPr>
            <a:spLocks noGrp="1"/>
          </p:cNvSpPr>
          <p:nvPr>
            <p:ph type="title"/>
          </p:nvPr>
        </p:nvSpPr>
        <p:spPr/>
        <p:txBody>
          <a:bodyPr/>
          <a:lstStyle/>
          <a:p>
            <a:r>
              <a:rPr lang="ja-JP" altLang="en-US" dirty="0"/>
              <a:t>勤怠管理</a:t>
            </a:r>
            <a:endParaRPr kumimoji="1" lang="ja-JP" altLang="en-US" dirty="0"/>
          </a:p>
        </p:txBody>
      </p:sp>
      <p:pic>
        <p:nvPicPr>
          <p:cNvPr id="7" name="図 6"/>
          <p:cNvPicPr>
            <a:picLocks noChangeAspect="1"/>
          </p:cNvPicPr>
          <p:nvPr/>
        </p:nvPicPr>
        <p:blipFill>
          <a:blip r:embed="rId2"/>
          <a:stretch>
            <a:fillRect/>
          </a:stretch>
        </p:blipFill>
        <p:spPr>
          <a:xfrm>
            <a:off x="3779912" y="3443873"/>
            <a:ext cx="4850117" cy="1292098"/>
          </a:xfrm>
          <a:prstGeom prst="rect">
            <a:avLst/>
          </a:prstGeom>
        </p:spPr>
      </p:pic>
      <p:grpSp>
        <p:nvGrpSpPr>
          <p:cNvPr id="8" name="グループ化 7"/>
          <p:cNvGrpSpPr/>
          <p:nvPr/>
        </p:nvGrpSpPr>
        <p:grpSpPr>
          <a:xfrm>
            <a:off x="8094707" y="3136595"/>
            <a:ext cx="491167" cy="600062"/>
            <a:chOff x="1476375" y="3768725"/>
            <a:chExt cx="287338" cy="379413"/>
          </a:xfrm>
        </p:grpSpPr>
        <p:sp>
          <p:nvSpPr>
            <p:cNvPr id="9" name="Freeform 34"/>
            <p:cNvSpPr>
              <a:spLocks noEditPoints="1"/>
            </p:cNvSpPr>
            <p:nvPr/>
          </p:nvSpPr>
          <p:spPr bwMode="auto">
            <a:xfrm>
              <a:off x="1476375" y="3768725"/>
              <a:ext cx="287338" cy="379413"/>
            </a:xfrm>
            <a:custGeom>
              <a:avLst/>
              <a:gdLst>
                <a:gd name="T0" fmla="*/ 136 w 181"/>
                <a:gd name="T1" fmla="*/ 46 h 239"/>
                <a:gd name="T2" fmla="*/ 181 w 181"/>
                <a:gd name="T3" fmla="*/ 46 h 239"/>
                <a:gd name="T4" fmla="*/ 181 w 181"/>
                <a:gd name="T5" fmla="*/ 239 h 239"/>
                <a:gd name="T6" fmla="*/ 0 w 181"/>
                <a:gd name="T7" fmla="*/ 239 h 239"/>
                <a:gd name="T8" fmla="*/ 0 w 181"/>
                <a:gd name="T9" fmla="*/ 0 h 239"/>
                <a:gd name="T10" fmla="*/ 136 w 181"/>
                <a:gd name="T11" fmla="*/ 0 h 239"/>
                <a:gd name="T12" fmla="*/ 136 w 181"/>
                <a:gd name="T13" fmla="*/ 46 h 239"/>
                <a:gd name="T14" fmla="*/ 140 w 181"/>
                <a:gd name="T15" fmla="*/ 0 h 239"/>
                <a:gd name="T16" fmla="*/ 140 w 181"/>
                <a:gd name="T17" fmla="*/ 41 h 239"/>
                <a:gd name="T18" fmla="*/ 181 w 181"/>
                <a:gd name="T19" fmla="*/ 41 h 239"/>
                <a:gd name="T20" fmla="*/ 140 w 181"/>
                <a:gd name="T21" fmla="*/ 0 h 2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81" h="239">
                  <a:moveTo>
                    <a:pt x="136" y="46"/>
                  </a:moveTo>
                  <a:lnTo>
                    <a:pt x="181" y="46"/>
                  </a:lnTo>
                  <a:lnTo>
                    <a:pt x="181" y="239"/>
                  </a:lnTo>
                  <a:lnTo>
                    <a:pt x="0" y="239"/>
                  </a:lnTo>
                  <a:lnTo>
                    <a:pt x="0" y="0"/>
                  </a:lnTo>
                  <a:lnTo>
                    <a:pt x="136" y="0"/>
                  </a:lnTo>
                  <a:lnTo>
                    <a:pt x="136" y="46"/>
                  </a:lnTo>
                  <a:close/>
                  <a:moveTo>
                    <a:pt x="140" y="0"/>
                  </a:moveTo>
                  <a:lnTo>
                    <a:pt x="140" y="41"/>
                  </a:lnTo>
                  <a:lnTo>
                    <a:pt x="181" y="41"/>
                  </a:lnTo>
                  <a:lnTo>
                    <a:pt x="140" y="0"/>
                  </a:lnTo>
                  <a:close/>
                </a:path>
              </a:pathLst>
            </a:custGeom>
            <a:solidFill>
              <a:srgbClr val="0087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0" name="Freeform 35"/>
            <p:cNvSpPr>
              <a:spLocks/>
            </p:cNvSpPr>
            <p:nvPr/>
          </p:nvSpPr>
          <p:spPr bwMode="auto">
            <a:xfrm>
              <a:off x="1506538" y="3905250"/>
              <a:ext cx="227013" cy="106363"/>
            </a:xfrm>
            <a:custGeom>
              <a:avLst/>
              <a:gdLst>
                <a:gd name="T0" fmla="*/ 227 w 238"/>
                <a:gd name="T1" fmla="*/ 113 h 113"/>
                <a:gd name="T2" fmla="*/ 11 w 238"/>
                <a:gd name="T3" fmla="*/ 113 h 113"/>
                <a:gd name="T4" fmla="*/ 0 w 238"/>
                <a:gd name="T5" fmla="*/ 102 h 113"/>
                <a:gd name="T6" fmla="*/ 0 w 238"/>
                <a:gd name="T7" fmla="*/ 11 h 113"/>
                <a:gd name="T8" fmla="*/ 11 w 238"/>
                <a:gd name="T9" fmla="*/ 0 h 113"/>
                <a:gd name="T10" fmla="*/ 227 w 238"/>
                <a:gd name="T11" fmla="*/ 0 h 113"/>
                <a:gd name="T12" fmla="*/ 238 w 238"/>
                <a:gd name="T13" fmla="*/ 11 h 113"/>
                <a:gd name="T14" fmla="*/ 238 w 238"/>
                <a:gd name="T15" fmla="*/ 102 h 113"/>
                <a:gd name="T16" fmla="*/ 227 w 238"/>
                <a:gd name="T17" fmla="*/ 113 h 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8" h="113">
                  <a:moveTo>
                    <a:pt x="227" y="113"/>
                  </a:moveTo>
                  <a:cubicBezTo>
                    <a:pt x="11" y="113"/>
                    <a:pt x="11" y="113"/>
                    <a:pt x="11" y="113"/>
                  </a:cubicBezTo>
                  <a:cubicBezTo>
                    <a:pt x="5" y="113"/>
                    <a:pt x="0" y="108"/>
                    <a:pt x="0" y="102"/>
                  </a:cubicBezTo>
                  <a:cubicBezTo>
                    <a:pt x="0" y="11"/>
                    <a:pt x="0" y="11"/>
                    <a:pt x="0" y="11"/>
                  </a:cubicBezTo>
                  <a:cubicBezTo>
                    <a:pt x="0" y="5"/>
                    <a:pt x="5" y="0"/>
                    <a:pt x="11" y="0"/>
                  </a:cubicBezTo>
                  <a:cubicBezTo>
                    <a:pt x="227" y="0"/>
                    <a:pt x="227" y="0"/>
                    <a:pt x="227" y="0"/>
                  </a:cubicBezTo>
                  <a:cubicBezTo>
                    <a:pt x="233" y="0"/>
                    <a:pt x="238" y="5"/>
                    <a:pt x="238" y="11"/>
                  </a:cubicBezTo>
                  <a:cubicBezTo>
                    <a:pt x="238" y="102"/>
                    <a:pt x="238" y="102"/>
                    <a:pt x="238" y="102"/>
                  </a:cubicBezTo>
                  <a:cubicBezTo>
                    <a:pt x="238" y="108"/>
                    <a:pt x="233" y="113"/>
                    <a:pt x="227" y="113"/>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1" name="Freeform 36"/>
            <p:cNvSpPr>
              <a:spLocks/>
            </p:cNvSpPr>
            <p:nvPr/>
          </p:nvSpPr>
          <p:spPr bwMode="auto">
            <a:xfrm>
              <a:off x="1533525" y="3924300"/>
              <a:ext cx="66675" cy="68263"/>
            </a:xfrm>
            <a:custGeom>
              <a:avLst/>
              <a:gdLst>
                <a:gd name="T0" fmla="*/ 42 w 42"/>
                <a:gd name="T1" fmla="*/ 43 h 43"/>
                <a:gd name="T2" fmla="*/ 29 w 42"/>
                <a:gd name="T3" fmla="*/ 43 h 43"/>
                <a:gd name="T4" fmla="*/ 21 w 42"/>
                <a:gd name="T5" fmla="*/ 30 h 43"/>
                <a:gd name="T6" fmla="*/ 12 w 42"/>
                <a:gd name="T7" fmla="*/ 43 h 43"/>
                <a:gd name="T8" fmla="*/ 0 w 42"/>
                <a:gd name="T9" fmla="*/ 43 h 43"/>
                <a:gd name="T10" fmla="*/ 14 w 42"/>
                <a:gd name="T11" fmla="*/ 21 h 43"/>
                <a:gd name="T12" fmla="*/ 0 w 42"/>
                <a:gd name="T13" fmla="*/ 0 h 43"/>
                <a:gd name="T14" fmla="*/ 13 w 42"/>
                <a:gd name="T15" fmla="*/ 0 h 43"/>
                <a:gd name="T16" fmla="*/ 21 w 42"/>
                <a:gd name="T17" fmla="*/ 13 h 43"/>
                <a:gd name="T18" fmla="*/ 28 w 42"/>
                <a:gd name="T19" fmla="*/ 0 h 43"/>
                <a:gd name="T20" fmla="*/ 41 w 42"/>
                <a:gd name="T21" fmla="*/ 0 h 43"/>
                <a:gd name="T22" fmla="*/ 28 w 42"/>
                <a:gd name="T23" fmla="*/ 22 h 43"/>
                <a:gd name="T24" fmla="*/ 42 w 42"/>
                <a:gd name="T25" fmla="*/ 43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2" h="43">
                  <a:moveTo>
                    <a:pt x="42" y="43"/>
                  </a:moveTo>
                  <a:lnTo>
                    <a:pt x="29" y="43"/>
                  </a:lnTo>
                  <a:lnTo>
                    <a:pt x="21" y="30"/>
                  </a:lnTo>
                  <a:lnTo>
                    <a:pt x="12" y="43"/>
                  </a:lnTo>
                  <a:lnTo>
                    <a:pt x="0" y="43"/>
                  </a:lnTo>
                  <a:lnTo>
                    <a:pt x="14" y="21"/>
                  </a:lnTo>
                  <a:lnTo>
                    <a:pt x="0" y="0"/>
                  </a:lnTo>
                  <a:lnTo>
                    <a:pt x="13" y="0"/>
                  </a:lnTo>
                  <a:lnTo>
                    <a:pt x="21" y="13"/>
                  </a:lnTo>
                  <a:lnTo>
                    <a:pt x="28" y="0"/>
                  </a:lnTo>
                  <a:lnTo>
                    <a:pt x="41" y="0"/>
                  </a:lnTo>
                  <a:lnTo>
                    <a:pt x="28" y="22"/>
                  </a:lnTo>
                  <a:lnTo>
                    <a:pt x="42" y="43"/>
                  </a:lnTo>
                  <a:close/>
                </a:path>
              </a:pathLst>
            </a:custGeom>
            <a:solidFill>
              <a:srgbClr val="0087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2" name="Freeform 37"/>
            <p:cNvSpPr>
              <a:spLocks/>
            </p:cNvSpPr>
            <p:nvPr/>
          </p:nvSpPr>
          <p:spPr bwMode="auto">
            <a:xfrm>
              <a:off x="1606550" y="3924300"/>
              <a:ext cx="44450" cy="68263"/>
            </a:xfrm>
            <a:custGeom>
              <a:avLst/>
              <a:gdLst>
                <a:gd name="T0" fmla="*/ 0 w 28"/>
                <a:gd name="T1" fmla="*/ 43 h 43"/>
                <a:gd name="T2" fmla="*/ 0 w 28"/>
                <a:gd name="T3" fmla="*/ 0 h 43"/>
                <a:gd name="T4" fmla="*/ 11 w 28"/>
                <a:gd name="T5" fmla="*/ 0 h 43"/>
                <a:gd name="T6" fmla="*/ 11 w 28"/>
                <a:gd name="T7" fmla="*/ 33 h 43"/>
                <a:gd name="T8" fmla="*/ 28 w 28"/>
                <a:gd name="T9" fmla="*/ 33 h 43"/>
                <a:gd name="T10" fmla="*/ 28 w 28"/>
                <a:gd name="T11" fmla="*/ 43 h 43"/>
                <a:gd name="T12" fmla="*/ 0 w 28"/>
                <a:gd name="T13" fmla="*/ 43 h 43"/>
              </a:gdLst>
              <a:ahLst/>
              <a:cxnLst>
                <a:cxn ang="0">
                  <a:pos x="T0" y="T1"/>
                </a:cxn>
                <a:cxn ang="0">
                  <a:pos x="T2" y="T3"/>
                </a:cxn>
                <a:cxn ang="0">
                  <a:pos x="T4" y="T5"/>
                </a:cxn>
                <a:cxn ang="0">
                  <a:pos x="T6" y="T7"/>
                </a:cxn>
                <a:cxn ang="0">
                  <a:pos x="T8" y="T9"/>
                </a:cxn>
                <a:cxn ang="0">
                  <a:pos x="T10" y="T11"/>
                </a:cxn>
                <a:cxn ang="0">
                  <a:pos x="T12" y="T13"/>
                </a:cxn>
              </a:cxnLst>
              <a:rect l="0" t="0" r="r" b="b"/>
              <a:pathLst>
                <a:path w="28" h="43">
                  <a:moveTo>
                    <a:pt x="0" y="43"/>
                  </a:moveTo>
                  <a:lnTo>
                    <a:pt x="0" y="0"/>
                  </a:lnTo>
                  <a:lnTo>
                    <a:pt x="11" y="0"/>
                  </a:lnTo>
                  <a:lnTo>
                    <a:pt x="11" y="33"/>
                  </a:lnTo>
                  <a:lnTo>
                    <a:pt x="28" y="33"/>
                  </a:lnTo>
                  <a:lnTo>
                    <a:pt x="28" y="43"/>
                  </a:lnTo>
                  <a:lnTo>
                    <a:pt x="0" y="43"/>
                  </a:lnTo>
                  <a:close/>
                </a:path>
              </a:pathLst>
            </a:custGeom>
            <a:solidFill>
              <a:srgbClr val="0087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3" name="Freeform 38"/>
            <p:cNvSpPr>
              <a:spLocks/>
            </p:cNvSpPr>
            <p:nvPr/>
          </p:nvSpPr>
          <p:spPr bwMode="auto">
            <a:xfrm>
              <a:off x="1657350" y="3924300"/>
              <a:ext cx="46038" cy="68263"/>
            </a:xfrm>
            <a:custGeom>
              <a:avLst/>
              <a:gdLst>
                <a:gd name="T0" fmla="*/ 49 w 49"/>
                <a:gd name="T1" fmla="*/ 50 h 73"/>
                <a:gd name="T2" fmla="*/ 46 w 49"/>
                <a:gd name="T3" fmla="*/ 62 h 73"/>
                <a:gd name="T4" fmla="*/ 36 w 49"/>
                <a:gd name="T5" fmla="*/ 70 h 73"/>
                <a:gd name="T6" fmla="*/ 21 w 49"/>
                <a:gd name="T7" fmla="*/ 73 h 73"/>
                <a:gd name="T8" fmla="*/ 10 w 49"/>
                <a:gd name="T9" fmla="*/ 72 h 73"/>
                <a:gd name="T10" fmla="*/ 0 w 49"/>
                <a:gd name="T11" fmla="*/ 68 h 73"/>
                <a:gd name="T12" fmla="*/ 0 w 49"/>
                <a:gd name="T13" fmla="*/ 51 h 73"/>
                <a:gd name="T14" fmla="*/ 11 w 49"/>
                <a:gd name="T15" fmla="*/ 56 h 73"/>
                <a:gd name="T16" fmla="*/ 22 w 49"/>
                <a:gd name="T17" fmla="*/ 57 h 73"/>
                <a:gd name="T18" fmla="*/ 28 w 49"/>
                <a:gd name="T19" fmla="*/ 56 h 73"/>
                <a:gd name="T20" fmla="*/ 30 w 49"/>
                <a:gd name="T21" fmla="*/ 52 h 73"/>
                <a:gd name="T22" fmla="*/ 29 w 49"/>
                <a:gd name="T23" fmla="*/ 50 h 73"/>
                <a:gd name="T24" fmla="*/ 27 w 49"/>
                <a:gd name="T25" fmla="*/ 47 h 73"/>
                <a:gd name="T26" fmla="*/ 17 w 49"/>
                <a:gd name="T27" fmla="*/ 43 h 73"/>
                <a:gd name="T28" fmla="*/ 7 w 49"/>
                <a:gd name="T29" fmla="*/ 37 h 73"/>
                <a:gd name="T30" fmla="*/ 2 w 49"/>
                <a:gd name="T31" fmla="*/ 30 h 73"/>
                <a:gd name="T32" fmla="*/ 0 w 49"/>
                <a:gd name="T33" fmla="*/ 21 h 73"/>
                <a:gd name="T34" fmla="*/ 7 w 49"/>
                <a:gd name="T35" fmla="*/ 6 h 73"/>
                <a:gd name="T36" fmla="*/ 27 w 49"/>
                <a:gd name="T37" fmla="*/ 0 h 73"/>
                <a:gd name="T38" fmla="*/ 49 w 49"/>
                <a:gd name="T39" fmla="*/ 5 h 73"/>
                <a:gd name="T40" fmla="*/ 43 w 49"/>
                <a:gd name="T41" fmla="*/ 20 h 73"/>
                <a:gd name="T42" fmla="*/ 26 w 49"/>
                <a:gd name="T43" fmla="*/ 15 h 73"/>
                <a:gd name="T44" fmla="*/ 21 w 49"/>
                <a:gd name="T45" fmla="*/ 17 h 73"/>
                <a:gd name="T46" fmla="*/ 19 w 49"/>
                <a:gd name="T47" fmla="*/ 20 h 73"/>
                <a:gd name="T48" fmla="*/ 21 w 49"/>
                <a:gd name="T49" fmla="*/ 24 h 73"/>
                <a:gd name="T50" fmla="*/ 33 w 49"/>
                <a:gd name="T51" fmla="*/ 30 h 73"/>
                <a:gd name="T52" fmla="*/ 46 w 49"/>
                <a:gd name="T53" fmla="*/ 39 h 73"/>
                <a:gd name="T54" fmla="*/ 49 w 49"/>
                <a:gd name="T55" fmla="*/ 50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49" h="73">
                  <a:moveTo>
                    <a:pt x="49" y="50"/>
                  </a:moveTo>
                  <a:cubicBezTo>
                    <a:pt x="49" y="55"/>
                    <a:pt x="48" y="59"/>
                    <a:pt x="46" y="62"/>
                  </a:cubicBezTo>
                  <a:cubicBezTo>
                    <a:pt x="44" y="66"/>
                    <a:pt x="40" y="68"/>
                    <a:pt x="36" y="70"/>
                  </a:cubicBezTo>
                  <a:cubicBezTo>
                    <a:pt x="32" y="72"/>
                    <a:pt x="27" y="73"/>
                    <a:pt x="21" y="73"/>
                  </a:cubicBezTo>
                  <a:cubicBezTo>
                    <a:pt x="17" y="73"/>
                    <a:pt x="13" y="73"/>
                    <a:pt x="10" y="72"/>
                  </a:cubicBezTo>
                  <a:cubicBezTo>
                    <a:pt x="6" y="71"/>
                    <a:pt x="3" y="70"/>
                    <a:pt x="0" y="68"/>
                  </a:cubicBezTo>
                  <a:cubicBezTo>
                    <a:pt x="0" y="51"/>
                    <a:pt x="0" y="51"/>
                    <a:pt x="0" y="51"/>
                  </a:cubicBezTo>
                  <a:cubicBezTo>
                    <a:pt x="3" y="53"/>
                    <a:pt x="7" y="55"/>
                    <a:pt x="11" y="56"/>
                  </a:cubicBezTo>
                  <a:cubicBezTo>
                    <a:pt x="15" y="57"/>
                    <a:pt x="19" y="57"/>
                    <a:pt x="22" y="57"/>
                  </a:cubicBezTo>
                  <a:cubicBezTo>
                    <a:pt x="25" y="57"/>
                    <a:pt x="27" y="57"/>
                    <a:pt x="28" y="56"/>
                  </a:cubicBezTo>
                  <a:cubicBezTo>
                    <a:pt x="29" y="55"/>
                    <a:pt x="30" y="54"/>
                    <a:pt x="30" y="52"/>
                  </a:cubicBezTo>
                  <a:cubicBezTo>
                    <a:pt x="30" y="51"/>
                    <a:pt x="30" y="50"/>
                    <a:pt x="29" y="50"/>
                  </a:cubicBezTo>
                  <a:cubicBezTo>
                    <a:pt x="29" y="49"/>
                    <a:pt x="28" y="48"/>
                    <a:pt x="27" y="47"/>
                  </a:cubicBezTo>
                  <a:cubicBezTo>
                    <a:pt x="26" y="47"/>
                    <a:pt x="22" y="45"/>
                    <a:pt x="17" y="43"/>
                  </a:cubicBezTo>
                  <a:cubicBezTo>
                    <a:pt x="13" y="41"/>
                    <a:pt x="9" y="39"/>
                    <a:pt x="7" y="37"/>
                  </a:cubicBezTo>
                  <a:cubicBezTo>
                    <a:pt x="5" y="35"/>
                    <a:pt x="3" y="32"/>
                    <a:pt x="2" y="30"/>
                  </a:cubicBezTo>
                  <a:cubicBezTo>
                    <a:pt x="1" y="27"/>
                    <a:pt x="0" y="24"/>
                    <a:pt x="0" y="21"/>
                  </a:cubicBezTo>
                  <a:cubicBezTo>
                    <a:pt x="0" y="14"/>
                    <a:pt x="2" y="9"/>
                    <a:pt x="7" y="6"/>
                  </a:cubicBezTo>
                  <a:cubicBezTo>
                    <a:pt x="12" y="2"/>
                    <a:pt x="18" y="0"/>
                    <a:pt x="27" y="0"/>
                  </a:cubicBezTo>
                  <a:cubicBezTo>
                    <a:pt x="34" y="0"/>
                    <a:pt x="42" y="2"/>
                    <a:pt x="49" y="5"/>
                  </a:cubicBezTo>
                  <a:cubicBezTo>
                    <a:pt x="43" y="20"/>
                    <a:pt x="43" y="20"/>
                    <a:pt x="43" y="20"/>
                  </a:cubicBezTo>
                  <a:cubicBezTo>
                    <a:pt x="37" y="17"/>
                    <a:pt x="31" y="15"/>
                    <a:pt x="26" y="15"/>
                  </a:cubicBezTo>
                  <a:cubicBezTo>
                    <a:pt x="24" y="15"/>
                    <a:pt x="22" y="16"/>
                    <a:pt x="21" y="17"/>
                  </a:cubicBezTo>
                  <a:cubicBezTo>
                    <a:pt x="20" y="18"/>
                    <a:pt x="19" y="19"/>
                    <a:pt x="19" y="20"/>
                  </a:cubicBezTo>
                  <a:cubicBezTo>
                    <a:pt x="19" y="21"/>
                    <a:pt x="20" y="23"/>
                    <a:pt x="21" y="24"/>
                  </a:cubicBezTo>
                  <a:cubicBezTo>
                    <a:pt x="23" y="25"/>
                    <a:pt x="27" y="27"/>
                    <a:pt x="33" y="30"/>
                  </a:cubicBezTo>
                  <a:cubicBezTo>
                    <a:pt x="39" y="32"/>
                    <a:pt x="43" y="35"/>
                    <a:pt x="46" y="39"/>
                  </a:cubicBezTo>
                  <a:cubicBezTo>
                    <a:pt x="48" y="42"/>
                    <a:pt x="49" y="46"/>
                    <a:pt x="49" y="50"/>
                  </a:cubicBezTo>
                  <a:close/>
                </a:path>
              </a:pathLst>
            </a:custGeom>
            <a:solidFill>
              <a:srgbClr val="0087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grpSp>
      <p:pic>
        <p:nvPicPr>
          <p:cNvPr id="14" name="図 13">
            <a:extLst>
              <a:ext uri="{FF2B5EF4-FFF2-40B4-BE49-F238E27FC236}">
                <a16:creationId xmlns:a16="http://schemas.microsoft.com/office/drawing/2014/main" id="{F38561ED-24DD-4EE9-A280-2CC2482CF95F}"/>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1158660" y="4221140"/>
            <a:ext cx="1113977" cy="656038"/>
          </a:xfrm>
          <a:prstGeom prst="rect">
            <a:avLst/>
          </a:prstGeom>
          <a:ln>
            <a:solidFill>
              <a:schemeClr val="bg1">
                <a:lumMod val="85000"/>
              </a:schemeClr>
            </a:solidFill>
          </a:ln>
        </p:spPr>
      </p:pic>
      <p:sp>
        <p:nvSpPr>
          <p:cNvPr id="19" name="Rectangle 8">
            <a:extLst>
              <a:ext uri="{FF2B5EF4-FFF2-40B4-BE49-F238E27FC236}">
                <a16:creationId xmlns:a16="http://schemas.microsoft.com/office/drawing/2014/main" id="{4BDD4239-191B-4054-B20B-145A4E293390}"/>
              </a:ext>
            </a:extLst>
          </p:cNvPr>
          <p:cNvSpPr>
            <a:spLocks noChangeArrowheads="1"/>
          </p:cNvSpPr>
          <p:nvPr/>
        </p:nvSpPr>
        <p:spPr bwMode="auto">
          <a:xfrm>
            <a:off x="439393" y="1347614"/>
            <a:ext cx="4524375" cy="360000"/>
          </a:xfrm>
          <a:prstGeom prst="rect">
            <a:avLst/>
          </a:prstGeom>
          <a:noFill/>
          <a:ln w="9525" algn="ctr">
            <a:noFill/>
            <a:miter lim="800000"/>
            <a:headEnd/>
            <a:tailEnd/>
          </a:ln>
        </p:spPr>
        <p:txBody>
          <a:bodyPr wrap="none" anchor="ctr"/>
          <a:lstStyle/>
          <a:p>
            <a:pPr>
              <a:defRPr/>
            </a:pPr>
            <a:r>
              <a:rPr lang="ja-JP" altLang="en-US" sz="1050" dirty="0">
                <a:solidFill>
                  <a:schemeClr val="bg2">
                    <a:lumMod val="10000"/>
                  </a:schemeClr>
                </a:solidFill>
                <a:latin typeface="メイリオ" panose="020B0604030504040204" pitchFamily="50" charset="-128"/>
                <a:ea typeface="メイリオ" panose="020B0604030504040204" pitchFamily="50" charset="-128"/>
                <a:cs typeface="メイリオ" panose="020B0604030504040204" pitchFamily="50" charset="-128"/>
              </a:rPr>
              <a:t>休暇取得状況一覧</a:t>
            </a:r>
            <a:endParaRPr lang="en-US" altLang="ja-JP" sz="1050" dirty="0">
              <a:solidFill>
                <a:schemeClr val="bg2">
                  <a:lumMod val="10000"/>
                </a:schemeClr>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20" name="Rectangle 8">
            <a:extLst>
              <a:ext uri="{FF2B5EF4-FFF2-40B4-BE49-F238E27FC236}">
                <a16:creationId xmlns:a16="http://schemas.microsoft.com/office/drawing/2014/main" id="{F57CE0ED-5940-4610-87C6-552BDDD44E3A}"/>
              </a:ext>
            </a:extLst>
          </p:cNvPr>
          <p:cNvSpPr>
            <a:spLocks noChangeArrowheads="1"/>
          </p:cNvSpPr>
          <p:nvPr/>
        </p:nvSpPr>
        <p:spPr bwMode="auto">
          <a:xfrm>
            <a:off x="439393" y="3184598"/>
            <a:ext cx="4524375" cy="360000"/>
          </a:xfrm>
          <a:prstGeom prst="rect">
            <a:avLst/>
          </a:prstGeom>
          <a:noFill/>
          <a:ln w="9525" algn="ctr">
            <a:noFill/>
            <a:miter lim="800000"/>
            <a:headEnd/>
            <a:tailEnd/>
          </a:ln>
        </p:spPr>
        <p:txBody>
          <a:bodyPr wrap="none" anchor="ctr"/>
          <a:lstStyle/>
          <a:p>
            <a:pPr>
              <a:defRPr/>
            </a:pPr>
            <a:r>
              <a:rPr lang="ja-JP" altLang="en-US" sz="1050" dirty="0">
                <a:solidFill>
                  <a:schemeClr val="bg2">
                    <a:lumMod val="10000"/>
                  </a:schemeClr>
                </a:solidFill>
                <a:latin typeface="メイリオ" panose="020B0604030504040204" pitchFamily="50" charset="-128"/>
                <a:ea typeface="メイリオ" panose="020B0604030504040204" pitchFamily="50" charset="-128"/>
                <a:cs typeface="メイリオ" panose="020B0604030504040204" pitchFamily="50" charset="-128"/>
              </a:rPr>
              <a:t>各通知機能</a:t>
            </a:r>
            <a:endParaRPr lang="en-US" altLang="ja-JP" sz="1050" dirty="0">
              <a:solidFill>
                <a:schemeClr val="bg2">
                  <a:lumMod val="10000"/>
                </a:schemeClr>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21" name="Rectangle 8">
            <a:extLst>
              <a:ext uri="{FF2B5EF4-FFF2-40B4-BE49-F238E27FC236}">
                <a16:creationId xmlns:a16="http://schemas.microsoft.com/office/drawing/2014/main" id="{3CED8C28-0504-4BC1-BAE0-1B25D9F55BDA}"/>
              </a:ext>
            </a:extLst>
          </p:cNvPr>
          <p:cNvSpPr>
            <a:spLocks noChangeArrowheads="1"/>
          </p:cNvSpPr>
          <p:nvPr/>
        </p:nvSpPr>
        <p:spPr bwMode="auto">
          <a:xfrm>
            <a:off x="3815916" y="3220602"/>
            <a:ext cx="4524375" cy="285573"/>
          </a:xfrm>
          <a:prstGeom prst="rect">
            <a:avLst/>
          </a:prstGeom>
          <a:noFill/>
          <a:ln w="9525" algn="ctr">
            <a:noFill/>
            <a:miter lim="800000"/>
            <a:headEnd/>
            <a:tailEnd/>
          </a:ln>
        </p:spPr>
        <p:txBody>
          <a:bodyPr wrap="none" anchor="ctr"/>
          <a:lstStyle/>
          <a:p>
            <a:pPr>
              <a:defRPr/>
            </a:pPr>
            <a:r>
              <a:rPr lang="ja-JP" altLang="en-US" sz="1050" dirty="0">
                <a:solidFill>
                  <a:schemeClr val="bg2">
                    <a:lumMod val="10000"/>
                  </a:schemeClr>
                </a:solidFill>
                <a:latin typeface="メイリオ" panose="020B0604030504040204" pitchFamily="50" charset="-128"/>
                <a:ea typeface="メイリオ" panose="020B0604030504040204" pitchFamily="50" charset="-128"/>
                <a:cs typeface="メイリオ" panose="020B0604030504040204" pitchFamily="50" charset="-128"/>
              </a:rPr>
              <a:t>年休管理台帳</a:t>
            </a:r>
            <a:endParaRPr lang="en-US" altLang="ja-JP" sz="1050" dirty="0">
              <a:solidFill>
                <a:schemeClr val="bg2">
                  <a:lumMod val="10000"/>
                </a:schemeClr>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22" name="Freeform 338"/>
          <p:cNvSpPr>
            <a:spLocks noEditPoints="1"/>
          </p:cNvSpPr>
          <p:nvPr/>
        </p:nvSpPr>
        <p:spPr bwMode="auto">
          <a:xfrm>
            <a:off x="2337820" y="4371195"/>
            <a:ext cx="432048" cy="332555"/>
          </a:xfrm>
          <a:custGeom>
            <a:avLst/>
            <a:gdLst/>
            <a:ahLst/>
            <a:cxnLst>
              <a:cxn ang="0">
                <a:pos x="0" y="0"/>
              </a:cxn>
              <a:cxn ang="0">
                <a:pos x="0" y="208"/>
              </a:cxn>
              <a:cxn ang="0">
                <a:pos x="240" y="208"/>
              </a:cxn>
              <a:cxn ang="0">
                <a:pos x="240" y="0"/>
              </a:cxn>
              <a:cxn ang="0">
                <a:pos x="0" y="0"/>
              </a:cxn>
              <a:cxn ang="0">
                <a:pos x="198" y="24"/>
              </a:cxn>
              <a:cxn ang="0">
                <a:pos x="120" y="96"/>
              </a:cxn>
              <a:cxn ang="0">
                <a:pos x="42" y="24"/>
              </a:cxn>
              <a:cxn ang="0">
                <a:pos x="198" y="24"/>
              </a:cxn>
              <a:cxn ang="0">
                <a:pos x="24" y="184"/>
              </a:cxn>
              <a:cxn ang="0">
                <a:pos x="24" y="40"/>
              </a:cxn>
              <a:cxn ang="0">
                <a:pos x="120" y="128"/>
              </a:cxn>
              <a:cxn ang="0">
                <a:pos x="216" y="40"/>
              </a:cxn>
              <a:cxn ang="0">
                <a:pos x="216" y="184"/>
              </a:cxn>
              <a:cxn ang="0">
                <a:pos x="24" y="184"/>
              </a:cxn>
            </a:cxnLst>
            <a:rect l="0" t="0" r="r" b="b"/>
            <a:pathLst>
              <a:path w="240" h="208">
                <a:moveTo>
                  <a:pt x="0" y="0"/>
                </a:moveTo>
                <a:lnTo>
                  <a:pt x="0" y="208"/>
                </a:lnTo>
                <a:lnTo>
                  <a:pt x="240" y="208"/>
                </a:lnTo>
                <a:lnTo>
                  <a:pt x="240" y="0"/>
                </a:lnTo>
                <a:lnTo>
                  <a:pt x="0" y="0"/>
                </a:lnTo>
                <a:close/>
                <a:moveTo>
                  <a:pt x="198" y="24"/>
                </a:moveTo>
                <a:lnTo>
                  <a:pt x="120" y="96"/>
                </a:lnTo>
                <a:lnTo>
                  <a:pt x="42" y="24"/>
                </a:lnTo>
                <a:lnTo>
                  <a:pt x="198" y="24"/>
                </a:lnTo>
                <a:close/>
                <a:moveTo>
                  <a:pt x="24" y="184"/>
                </a:moveTo>
                <a:lnTo>
                  <a:pt x="24" y="40"/>
                </a:lnTo>
                <a:lnTo>
                  <a:pt x="120" y="128"/>
                </a:lnTo>
                <a:lnTo>
                  <a:pt x="216" y="40"/>
                </a:lnTo>
                <a:lnTo>
                  <a:pt x="216" y="184"/>
                </a:lnTo>
                <a:lnTo>
                  <a:pt x="24" y="184"/>
                </a:lnTo>
                <a:close/>
              </a:path>
            </a:pathLst>
          </a:custGeom>
          <a:solidFill>
            <a:srgbClr val="54C3F1"/>
          </a:solidFill>
          <a:ln w="9525">
            <a:noFill/>
            <a:round/>
            <a:headEnd/>
            <a:tailEnd/>
          </a:ln>
        </p:spPr>
        <p:txBody>
          <a:bodyPr vert="horz" wrap="square" lIns="91440" tIns="45720" rIns="91440" bIns="45720" numCol="1" anchor="t" anchorCtr="0" compatLnSpc="1">
            <a:prstTxWarp prst="textNoShape">
              <a:avLst/>
            </a:prstTxWarp>
          </a:bodyPr>
          <a:lstStyle/>
          <a:p>
            <a:endParaRPr lang="ja-JP" altLang="en-US"/>
          </a:p>
        </p:txBody>
      </p:sp>
      <p:pic>
        <p:nvPicPr>
          <p:cNvPr id="24" name="図 23"/>
          <p:cNvPicPr>
            <a:picLocks noChangeAspect="1"/>
          </p:cNvPicPr>
          <p:nvPr/>
        </p:nvPicPr>
        <p:blipFill rotWithShape="1">
          <a:blip r:embed="rId4"/>
          <a:srcRect b="7570"/>
          <a:stretch/>
        </p:blipFill>
        <p:spPr>
          <a:xfrm>
            <a:off x="1332000" y="1609269"/>
            <a:ext cx="6179391" cy="1631328"/>
          </a:xfrm>
          <a:prstGeom prst="rect">
            <a:avLst/>
          </a:prstGeom>
          <a:ln>
            <a:solidFill>
              <a:schemeClr val="bg1">
                <a:lumMod val="65000"/>
              </a:schemeClr>
            </a:solidFill>
          </a:ln>
        </p:spPr>
      </p:pic>
      <p:grpSp>
        <p:nvGrpSpPr>
          <p:cNvPr id="30" name="グループ化 29"/>
          <p:cNvGrpSpPr/>
          <p:nvPr/>
        </p:nvGrpSpPr>
        <p:grpSpPr>
          <a:xfrm>
            <a:off x="829576" y="3452607"/>
            <a:ext cx="2524149" cy="783797"/>
            <a:chOff x="1086730" y="3500883"/>
            <a:chExt cx="2327433" cy="655043"/>
          </a:xfrm>
          <a:solidFill>
            <a:schemeClr val="bg1">
              <a:lumMod val="65000"/>
            </a:schemeClr>
          </a:solidFill>
          <a:effectLst>
            <a:outerShdw blurRad="12700" algn="ctr" rotWithShape="0">
              <a:schemeClr val="bg1">
                <a:lumMod val="50000"/>
              </a:schemeClr>
            </a:outerShdw>
          </a:effectLst>
        </p:grpSpPr>
        <p:pic>
          <p:nvPicPr>
            <p:cNvPr id="26" name="図 25"/>
            <p:cNvPicPr>
              <a:picLocks noChangeAspect="1"/>
            </p:cNvPicPr>
            <p:nvPr/>
          </p:nvPicPr>
          <p:blipFill>
            <a:blip r:embed="rId5"/>
            <a:stretch>
              <a:fillRect/>
            </a:stretch>
          </p:blipFill>
          <p:spPr>
            <a:xfrm>
              <a:off x="1086730" y="3500883"/>
              <a:ext cx="2327433" cy="259061"/>
            </a:xfrm>
            <a:prstGeom prst="rect">
              <a:avLst/>
            </a:prstGeom>
            <a:grpFill/>
            <a:ln>
              <a:noFill/>
            </a:ln>
          </p:spPr>
        </p:pic>
        <p:pic>
          <p:nvPicPr>
            <p:cNvPr id="29" name="図 28"/>
            <p:cNvPicPr>
              <a:picLocks noChangeAspect="1"/>
            </p:cNvPicPr>
            <p:nvPr/>
          </p:nvPicPr>
          <p:blipFill>
            <a:blip r:embed="rId6"/>
            <a:stretch>
              <a:fillRect/>
            </a:stretch>
          </p:blipFill>
          <p:spPr>
            <a:xfrm>
              <a:off x="1086730" y="3760548"/>
              <a:ext cx="2327433" cy="395378"/>
            </a:xfrm>
            <a:prstGeom prst="rect">
              <a:avLst/>
            </a:prstGeom>
            <a:grpFill/>
            <a:ln>
              <a:noFill/>
            </a:ln>
          </p:spPr>
        </p:pic>
      </p:grpSp>
      <p:sp>
        <p:nvSpPr>
          <p:cNvPr id="23" name="Freeform 21"/>
          <p:cNvSpPr>
            <a:spLocks noEditPoints="1"/>
          </p:cNvSpPr>
          <p:nvPr/>
        </p:nvSpPr>
        <p:spPr bwMode="auto">
          <a:xfrm>
            <a:off x="2717171" y="3425191"/>
            <a:ext cx="309103" cy="284819"/>
          </a:xfrm>
          <a:custGeom>
            <a:avLst/>
            <a:gdLst>
              <a:gd name="T0" fmla="*/ 407 w 459"/>
              <a:gd name="T1" fmla="*/ 405 h 405"/>
              <a:gd name="T2" fmla="*/ 51 w 459"/>
              <a:gd name="T3" fmla="*/ 405 h 405"/>
              <a:gd name="T4" fmla="*/ 7 w 459"/>
              <a:gd name="T5" fmla="*/ 384 h 405"/>
              <a:gd name="T6" fmla="*/ 11 w 459"/>
              <a:gd name="T7" fmla="*/ 335 h 405"/>
              <a:gd name="T8" fmla="*/ 189 w 459"/>
              <a:gd name="T9" fmla="*/ 27 h 405"/>
              <a:gd name="T10" fmla="*/ 229 w 459"/>
              <a:gd name="T11" fmla="*/ 0 h 405"/>
              <a:gd name="T12" fmla="*/ 269 w 459"/>
              <a:gd name="T13" fmla="*/ 27 h 405"/>
              <a:gd name="T14" fmla="*/ 447 w 459"/>
              <a:gd name="T15" fmla="*/ 335 h 405"/>
              <a:gd name="T16" fmla="*/ 451 w 459"/>
              <a:gd name="T17" fmla="*/ 384 h 405"/>
              <a:gd name="T18" fmla="*/ 407 w 459"/>
              <a:gd name="T19" fmla="*/ 405 h 405"/>
              <a:gd name="T20" fmla="*/ 435 w 459"/>
              <a:gd name="T21" fmla="*/ 374 h 405"/>
              <a:gd name="T22" fmla="*/ 431 w 459"/>
              <a:gd name="T23" fmla="*/ 345 h 405"/>
              <a:gd name="T24" fmla="*/ 253 w 459"/>
              <a:gd name="T25" fmla="*/ 36 h 405"/>
              <a:gd name="T26" fmla="*/ 229 w 459"/>
              <a:gd name="T27" fmla="*/ 18 h 405"/>
              <a:gd name="T28" fmla="*/ 205 w 459"/>
              <a:gd name="T29" fmla="*/ 36 h 405"/>
              <a:gd name="T30" fmla="*/ 27 w 459"/>
              <a:gd name="T31" fmla="*/ 345 h 405"/>
              <a:gd name="T32" fmla="*/ 23 w 459"/>
              <a:gd name="T33" fmla="*/ 374 h 405"/>
              <a:gd name="T34" fmla="*/ 51 w 459"/>
              <a:gd name="T35" fmla="*/ 386 h 405"/>
              <a:gd name="T36" fmla="*/ 407 w 459"/>
              <a:gd name="T37" fmla="*/ 386 h 405"/>
              <a:gd name="T38" fmla="*/ 435 w 459"/>
              <a:gd name="T39" fmla="*/ 374 h 405"/>
              <a:gd name="T40" fmla="*/ 229 w 459"/>
              <a:gd name="T41" fmla="*/ 24 h 405"/>
              <a:gd name="T42" fmla="*/ 210 w 459"/>
              <a:gd name="T43" fmla="*/ 39 h 405"/>
              <a:gd name="T44" fmla="*/ 32 w 459"/>
              <a:gd name="T45" fmla="*/ 348 h 405"/>
              <a:gd name="T46" fmla="*/ 29 w 459"/>
              <a:gd name="T47" fmla="*/ 371 h 405"/>
              <a:gd name="T48" fmla="*/ 51 w 459"/>
              <a:gd name="T49" fmla="*/ 380 h 405"/>
              <a:gd name="T50" fmla="*/ 407 w 459"/>
              <a:gd name="T51" fmla="*/ 380 h 405"/>
              <a:gd name="T52" fmla="*/ 429 w 459"/>
              <a:gd name="T53" fmla="*/ 371 h 405"/>
              <a:gd name="T54" fmla="*/ 426 w 459"/>
              <a:gd name="T55" fmla="*/ 348 h 405"/>
              <a:gd name="T56" fmla="*/ 248 w 459"/>
              <a:gd name="T57" fmla="*/ 39 h 405"/>
              <a:gd name="T58" fmla="*/ 229 w 459"/>
              <a:gd name="T59" fmla="*/ 24 h 405"/>
              <a:gd name="T60" fmla="*/ 256 w 459"/>
              <a:gd name="T61" fmla="*/ 309 h 405"/>
              <a:gd name="T62" fmla="*/ 229 w 459"/>
              <a:gd name="T63" fmla="*/ 336 h 405"/>
              <a:gd name="T64" fmla="*/ 202 w 459"/>
              <a:gd name="T65" fmla="*/ 309 h 405"/>
              <a:gd name="T66" fmla="*/ 229 w 459"/>
              <a:gd name="T67" fmla="*/ 282 h 405"/>
              <a:gd name="T68" fmla="*/ 256 w 459"/>
              <a:gd name="T69" fmla="*/ 309 h 405"/>
              <a:gd name="T70" fmla="*/ 256 w 459"/>
              <a:gd name="T71" fmla="*/ 121 h 405"/>
              <a:gd name="T72" fmla="*/ 243 w 459"/>
              <a:gd name="T73" fmla="*/ 261 h 405"/>
              <a:gd name="T74" fmla="*/ 215 w 459"/>
              <a:gd name="T75" fmla="*/ 261 h 405"/>
              <a:gd name="T76" fmla="*/ 202 w 459"/>
              <a:gd name="T77" fmla="*/ 121 h 405"/>
              <a:gd name="T78" fmla="*/ 256 w 459"/>
              <a:gd name="T79" fmla="*/ 121 h 4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459" h="405">
                <a:moveTo>
                  <a:pt x="407" y="405"/>
                </a:moveTo>
                <a:cubicBezTo>
                  <a:pt x="51" y="405"/>
                  <a:pt x="51" y="405"/>
                  <a:pt x="51" y="405"/>
                </a:cubicBezTo>
                <a:cubicBezTo>
                  <a:pt x="31" y="405"/>
                  <a:pt x="15" y="397"/>
                  <a:pt x="7" y="384"/>
                </a:cubicBezTo>
                <a:cubicBezTo>
                  <a:pt x="0" y="370"/>
                  <a:pt x="1" y="353"/>
                  <a:pt x="11" y="335"/>
                </a:cubicBezTo>
                <a:cubicBezTo>
                  <a:pt x="189" y="27"/>
                  <a:pt x="189" y="27"/>
                  <a:pt x="189" y="27"/>
                </a:cubicBezTo>
                <a:cubicBezTo>
                  <a:pt x="199" y="9"/>
                  <a:pt x="213" y="0"/>
                  <a:pt x="229" y="0"/>
                </a:cubicBezTo>
                <a:cubicBezTo>
                  <a:pt x="245" y="0"/>
                  <a:pt x="259" y="9"/>
                  <a:pt x="269" y="27"/>
                </a:cubicBezTo>
                <a:cubicBezTo>
                  <a:pt x="447" y="335"/>
                  <a:pt x="447" y="335"/>
                  <a:pt x="447" y="335"/>
                </a:cubicBezTo>
                <a:cubicBezTo>
                  <a:pt x="457" y="353"/>
                  <a:pt x="459" y="370"/>
                  <a:pt x="451" y="384"/>
                </a:cubicBezTo>
                <a:cubicBezTo>
                  <a:pt x="443" y="397"/>
                  <a:pt x="428" y="405"/>
                  <a:pt x="407" y="405"/>
                </a:cubicBezTo>
                <a:close/>
                <a:moveTo>
                  <a:pt x="435" y="374"/>
                </a:moveTo>
                <a:cubicBezTo>
                  <a:pt x="439" y="367"/>
                  <a:pt x="438" y="356"/>
                  <a:pt x="431" y="345"/>
                </a:cubicBezTo>
                <a:cubicBezTo>
                  <a:pt x="253" y="36"/>
                  <a:pt x="253" y="36"/>
                  <a:pt x="253" y="36"/>
                </a:cubicBezTo>
                <a:cubicBezTo>
                  <a:pt x="246" y="25"/>
                  <a:pt x="238" y="18"/>
                  <a:pt x="229" y="18"/>
                </a:cubicBezTo>
                <a:cubicBezTo>
                  <a:pt x="221" y="18"/>
                  <a:pt x="212" y="25"/>
                  <a:pt x="205" y="36"/>
                </a:cubicBezTo>
                <a:cubicBezTo>
                  <a:pt x="27" y="345"/>
                  <a:pt x="27" y="345"/>
                  <a:pt x="27" y="345"/>
                </a:cubicBezTo>
                <a:cubicBezTo>
                  <a:pt x="20" y="356"/>
                  <a:pt x="19" y="367"/>
                  <a:pt x="23" y="374"/>
                </a:cubicBezTo>
                <a:cubicBezTo>
                  <a:pt x="28" y="382"/>
                  <a:pt x="38" y="386"/>
                  <a:pt x="51" y="386"/>
                </a:cubicBezTo>
                <a:cubicBezTo>
                  <a:pt x="407" y="386"/>
                  <a:pt x="407" y="386"/>
                  <a:pt x="407" y="386"/>
                </a:cubicBezTo>
                <a:cubicBezTo>
                  <a:pt x="420" y="386"/>
                  <a:pt x="430" y="382"/>
                  <a:pt x="435" y="374"/>
                </a:cubicBezTo>
                <a:close/>
                <a:moveTo>
                  <a:pt x="229" y="24"/>
                </a:moveTo>
                <a:cubicBezTo>
                  <a:pt x="223" y="24"/>
                  <a:pt x="216" y="30"/>
                  <a:pt x="210" y="39"/>
                </a:cubicBezTo>
                <a:cubicBezTo>
                  <a:pt x="32" y="348"/>
                  <a:pt x="32" y="348"/>
                  <a:pt x="32" y="348"/>
                </a:cubicBezTo>
                <a:cubicBezTo>
                  <a:pt x="27" y="357"/>
                  <a:pt x="26" y="366"/>
                  <a:pt x="29" y="371"/>
                </a:cubicBezTo>
                <a:cubicBezTo>
                  <a:pt x="32" y="377"/>
                  <a:pt x="40" y="380"/>
                  <a:pt x="51" y="380"/>
                </a:cubicBezTo>
                <a:cubicBezTo>
                  <a:pt x="407" y="380"/>
                  <a:pt x="407" y="380"/>
                  <a:pt x="407" y="380"/>
                </a:cubicBezTo>
                <a:cubicBezTo>
                  <a:pt x="418" y="380"/>
                  <a:pt x="426" y="377"/>
                  <a:pt x="429" y="371"/>
                </a:cubicBezTo>
                <a:cubicBezTo>
                  <a:pt x="433" y="366"/>
                  <a:pt x="431" y="357"/>
                  <a:pt x="426" y="348"/>
                </a:cubicBezTo>
                <a:cubicBezTo>
                  <a:pt x="248" y="39"/>
                  <a:pt x="248" y="39"/>
                  <a:pt x="248" y="39"/>
                </a:cubicBezTo>
                <a:cubicBezTo>
                  <a:pt x="242" y="30"/>
                  <a:pt x="235" y="24"/>
                  <a:pt x="229" y="24"/>
                </a:cubicBezTo>
                <a:close/>
                <a:moveTo>
                  <a:pt x="256" y="309"/>
                </a:moveTo>
                <a:cubicBezTo>
                  <a:pt x="256" y="324"/>
                  <a:pt x="244" y="336"/>
                  <a:pt x="229" y="336"/>
                </a:cubicBezTo>
                <a:cubicBezTo>
                  <a:pt x="214" y="336"/>
                  <a:pt x="202" y="324"/>
                  <a:pt x="202" y="309"/>
                </a:cubicBezTo>
                <a:cubicBezTo>
                  <a:pt x="202" y="294"/>
                  <a:pt x="214" y="282"/>
                  <a:pt x="229" y="282"/>
                </a:cubicBezTo>
                <a:cubicBezTo>
                  <a:pt x="244" y="282"/>
                  <a:pt x="256" y="294"/>
                  <a:pt x="256" y="309"/>
                </a:cubicBezTo>
                <a:close/>
                <a:moveTo>
                  <a:pt x="256" y="121"/>
                </a:moveTo>
                <a:cubicBezTo>
                  <a:pt x="243" y="261"/>
                  <a:pt x="243" y="261"/>
                  <a:pt x="243" y="261"/>
                </a:cubicBezTo>
                <a:cubicBezTo>
                  <a:pt x="215" y="261"/>
                  <a:pt x="215" y="261"/>
                  <a:pt x="215" y="261"/>
                </a:cubicBezTo>
                <a:cubicBezTo>
                  <a:pt x="202" y="121"/>
                  <a:pt x="202" y="121"/>
                  <a:pt x="202" y="121"/>
                </a:cubicBezTo>
                <a:lnTo>
                  <a:pt x="256" y="121"/>
                </a:lnTo>
                <a:close/>
              </a:path>
            </a:pathLst>
          </a:custGeom>
          <a:solidFill>
            <a:srgbClr val="F8B500"/>
          </a:solidFill>
          <a:ln>
            <a:noFill/>
          </a:ln>
        </p:spPr>
        <p:txBody>
          <a:bodyPr vert="horz" wrap="square" lIns="91440" tIns="45720" rIns="91440" bIns="45720" numCol="1" anchor="t" anchorCtr="0" compatLnSpc="1">
            <a:prstTxWarp prst="textNoShape">
              <a:avLst/>
            </a:prstTxWarp>
          </a:bodyPr>
          <a:lstStyle/>
          <a:p>
            <a:endParaRPr lang="ja-JP" altLang="en-US"/>
          </a:p>
        </p:txBody>
      </p:sp>
    </p:spTree>
    <p:extLst>
      <p:ext uri="{BB962C8B-B14F-4D97-AF65-F5344CB8AC3E}">
        <p14:creationId xmlns:p14="http://schemas.microsoft.com/office/powerpoint/2010/main" val="360894855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 name="図 29"/>
          <p:cNvPicPr>
            <a:picLocks noChangeAspect="1"/>
          </p:cNvPicPr>
          <p:nvPr/>
        </p:nvPicPr>
        <p:blipFill rotWithShape="1">
          <a:blip r:embed="rId2"/>
          <a:srcRect l="1256" r="4449"/>
          <a:stretch/>
        </p:blipFill>
        <p:spPr>
          <a:xfrm>
            <a:off x="366457" y="3692188"/>
            <a:ext cx="4752529" cy="980016"/>
          </a:xfrm>
          <a:prstGeom prst="rect">
            <a:avLst/>
          </a:prstGeom>
          <a:ln>
            <a:solidFill>
              <a:schemeClr val="bg1">
                <a:lumMod val="65000"/>
              </a:schemeClr>
            </a:solidFill>
          </a:ln>
        </p:spPr>
      </p:pic>
      <p:pic>
        <p:nvPicPr>
          <p:cNvPr id="23" name="図 22"/>
          <p:cNvPicPr>
            <a:picLocks noChangeAspect="1"/>
          </p:cNvPicPr>
          <p:nvPr/>
        </p:nvPicPr>
        <p:blipFill>
          <a:blip r:embed="rId3"/>
          <a:stretch>
            <a:fillRect/>
          </a:stretch>
        </p:blipFill>
        <p:spPr>
          <a:xfrm>
            <a:off x="4050439" y="1617215"/>
            <a:ext cx="4711748" cy="1289531"/>
          </a:xfrm>
          <a:prstGeom prst="rect">
            <a:avLst/>
          </a:prstGeom>
          <a:ln>
            <a:solidFill>
              <a:schemeClr val="bg1">
                <a:lumMod val="65000"/>
              </a:schemeClr>
            </a:solidFill>
          </a:ln>
        </p:spPr>
      </p:pic>
      <p:pic>
        <p:nvPicPr>
          <p:cNvPr id="22" name="図 21"/>
          <p:cNvPicPr>
            <a:picLocks noChangeAspect="1"/>
          </p:cNvPicPr>
          <p:nvPr/>
        </p:nvPicPr>
        <p:blipFill>
          <a:blip r:embed="rId4"/>
          <a:stretch>
            <a:fillRect/>
          </a:stretch>
        </p:blipFill>
        <p:spPr>
          <a:xfrm>
            <a:off x="671437" y="1731431"/>
            <a:ext cx="2615707" cy="1600656"/>
          </a:xfrm>
          <a:prstGeom prst="rect">
            <a:avLst/>
          </a:prstGeom>
          <a:ln>
            <a:solidFill>
              <a:schemeClr val="bg1">
                <a:lumMod val="65000"/>
              </a:schemeClr>
            </a:solidFill>
          </a:ln>
        </p:spPr>
      </p:pic>
      <p:sp>
        <p:nvSpPr>
          <p:cNvPr id="2" name="スライド番号プレースホルダー 1"/>
          <p:cNvSpPr>
            <a:spLocks noGrp="1"/>
          </p:cNvSpPr>
          <p:nvPr>
            <p:ph type="sldNum" sz="quarter" idx="12"/>
          </p:nvPr>
        </p:nvSpPr>
        <p:spPr/>
        <p:txBody>
          <a:bodyPr/>
          <a:lstStyle/>
          <a:p>
            <a:fld id="{78AE49ED-73EF-499C-8307-28EB0E7CF529}" type="slidenum">
              <a:rPr kumimoji="1" lang="ja-JP" altLang="en-US" smtClean="0"/>
              <a:t>32</a:t>
            </a:fld>
            <a:endParaRPr kumimoji="1" lang="ja-JP" altLang="en-US" dirty="0"/>
          </a:p>
        </p:txBody>
      </p:sp>
      <p:sp>
        <p:nvSpPr>
          <p:cNvPr id="3" name="フッター プレースホルダー 2"/>
          <p:cNvSpPr>
            <a:spLocks noGrp="1"/>
          </p:cNvSpPr>
          <p:nvPr>
            <p:ph type="ftr" sz="quarter" idx="3"/>
          </p:nvPr>
        </p:nvSpPr>
        <p:spPr/>
        <p:txBody>
          <a:bodyPr/>
          <a:lstStyle/>
          <a:p>
            <a:r>
              <a:rPr lang="en-US" altLang="ja-JP" dirty="0"/>
              <a:t>©Canon IT Solutions Inc.  All rights reserved.</a:t>
            </a:r>
            <a:endParaRPr lang="ja-JP" altLang="en-US" dirty="0"/>
          </a:p>
        </p:txBody>
      </p:sp>
      <p:sp>
        <p:nvSpPr>
          <p:cNvPr id="4" name="テキスト プレースホルダー 3"/>
          <p:cNvSpPr>
            <a:spLocks noGrp="1"/>
          </p:cNvSpPr>
          <p:nvPr>
            <p:ph type="body" sz="quarter" idx="16"/>
          </p:nvPr>
        </p:nvSpPr>
        <p:spPr/>
        <p:txBody>
          <a:bodyPr/>
          <a:lstStyle/>
          <a:p>
            <a:r>
              <a:rPr lang="ja-JP" altLang="en-US" dirty="0"/>
              <a:t>有給休暇管理</a:t>
            </a:r>
          </a:p>
          <a:p>
            <a:endParaRPr kumimoji="1" lang="ja-JP" altLang="en-US" dirty="0"/>
          </a:p>
        </p:txBody>
      </p:sp>
      <p:sp>
        <p:nvSpPr>
          <p:cNvPr id="5" name="テキスト プレースホルダー 4"/>
          <p:cNvSpPr>
            <a:spLocks noGrp="1"/>
          </p:cNvSpPr>
          <p:nvPr>
            <p:ph type="body" sz="quarter" idx="17"/>
          </p:nvPr>
        </p:nvSpPr>
        <p:spPr/>
        <p:txBody>
          <a:bodyPr/>
          <a:lstStyle/>
          <a:p>
            <a:r>
              <a:rPr lang="ja-JP" altLang="en-US" dirty="0"/>
              <a:t>有給休暇の残管理、自動繰越・付与、有休管理簿の出力が可能です。また比例付与に対応しています。さらに</a:t>
            </a:r>
            <a:r>
              <a:rPr lang="en-US" altLang="ja-JP" dirty="0"/>
              <a:t>10</a:t>
            </a:r>
            <a:r>
              <a:rPr lang="ja-JP" altLang="en-US" dirty="0"/>
              <a:t>日以上付与で</a:t>
            </a:r>
            <a:r>
              <a:rPr lang="en-US" altLang="ja-JP" dirty="0"/>
              <a:t>5</a:t>
            </a:r>
            <a:r>
              <a:rPr lang="ja-JP" altLang="en-US" dirty="0"/>
              <a:t>日間の取得実績が無い従業員の抽出も可能です</a:t>
            </a:r>
            <a:endParaRPr lang="en-US" altLang="ja-JP" dirty="0"/>
          </a:p>
          <a:p>
            <a:endParaRPr kumimoji="1" lang="ja-JP" altLang="en-US" dirty="0"/>
          </a:p>
        </p:txBody>
      </p:sp>
      <p:sp>
        <p:nvSpPr>
          <p:cNvPr id="6" name="タイトル 5"/>
          <p:cNvSpPr>
            <a:spLocks noGrp="1"/>
          </p:cNvSpPr>
          <p:nvPr>
            <p:ph type="title"/>
          </p:nvPr>
        </p:nvSpPr>
        <p:spPr/>
        <p:txBody>
          <a:bodyPr/>
          <a:lstStyle/>
          <a:p>
            <a:r>
              <a:rPr lang="ja-JP" altLang="en-US" dirty="0"/>
              <a:t>勤怠管理</a:t>
            </a:r>
            <a:endParaRPr kumimoji="1" lang="ja-JP" altLang="en-US" dirty="0"/>
          </a:p>
        </p:txBody>
      </p:sp>
      <p:sp>
        <p:nvSpPr>
          <p:cNvPr id="11" name="Rectangle 8">
            <a:extLst>
              <a:ext uri="{FF2B5EF4-FFF2-40B4-BE49-F238E27FC236}">
                <a16:creationId xmlns:a16="http://schemas.microsoft.com/office/drawing/2014/main" id="{68365542-A2C6-4EE3-A62E-09A79AB9F2EC}"/>
              </a:ext>
            </a:extLst>
          </p:cNvPr>
          <p:cNvSpPr>
            <a:spLocks noChangeArrowheads="1"/>
          </p:cNvSpPr>
          <p:nvPr/>
        </p:nvSpPr>
        <p:spPr bwMode="auto">
          <a:xfrm>
            <a:off x="611561" y="1455626"/>
            <a:ext cx="756084" cy="360000"/>
          </a:xfrm>
          <a:prstGeom prst="rect">
            <a:avLst/>
          </a:prstGeom>
          <a:noFill/>
          <a:ln w="9525" algn="ctr">
            <a:noFill/>
            <a:miter lim="800000"/>
            <a:headEnd/>
            <a:tailEnd/>
          </a:ln>
        </p:spPr>
        <p:txBody>
          <a:bodyPr wrap="none" anchor="ctr"/>
          <a:lstStyle/>
          <a:p>
            <a:pPr>
              <a:defRPr/>
            </a:pPr>
            <a:r>
              <a:rPr lang="ja-JP" altLang="en-US" sz="1050" dirty="0">
                <a:solidFill>
                  <a:schemeClr val="bg2">
                    <a:lumMod val="10000"/>
                  </a:schemeClr>
                </a:solidFill>
                <a:latin typeface="メイリオ" panose="020B0604030504040204" pitchFamily="50" charset="-128"/>
                <a:ea typeface="メイリオ" panose="020B0604030504040204" pitchFamily="50" charset="-128"/>
                <a:cs typeface="メイリオ" panose="020B0604030504040204" pitchFamily="50" charset="-128"/>
              </a:rPr>
              <a:t>有休管理</a:t>
            </a:r>
            <a:endParaRPr lang="en-US" altLang="ja-JP" sz="1050" dirty="0">
              <a:solidFill>
                <a:schemeClr val="bg2">
                  <a:lumMod val="10000"/>
                </a:schemeClr>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2" name="Rectangle 8">
            <a:extLst>
              <a:ext uri="{FF2B5EF4-FFF2-40B4-BE49-F238E27FC236}">
                <a16:creationId xmlns:a16="http://schemas.microsoft.com/office/drawing/2014/main" id="{68B194EE-A0B2-446E-951C-C99F203046D4}"/>
              </a:ext>
            </a:extLst>
          </p:cNvPr>
          <p:cNvSpPr>
            <a:spLocks noChangeArrowheads="1"/>
          </p:cNvSpPr>
          <p:nvPr/>
        </p:nvSpPr>
        <p:spPr bwMode="auto">
          <a:xfrm>
            <a:off x="611561" y="3395605"/>
            <a:ext cx="4524375" cy="360000"/>
          </a:xfrm>
          <a:prstGeom prst="rect">
            <a:avLst/>
          </a:prstGeom>
          <a:noFill/>
          <a:ln w="9525" algn="ctr">
            <a:noFill/>
            <a:miter lim="800000"/>
            <a:headEnd/>
            <a:tailEnd/>
          </a:ln>
        </p:spPr>
        <p:txBody>
          <a:bodyPr wrap="none" anchor="ctr"/>
          <a:lstStyle/>
          <a:p>
            <a:pPr>
              <a:defRPr/>
            </a:pPr>
            <a:r>
              <a:rPr lang="ja-JP" altLang="en-US" sz="1050" dirty="0">
                <a:solidFill>
                  <a:schemeClr val="bg2">
                    <a:lumMod val="10000"/>
                  </a:schemeClr>
                </a:solidFill>
                <a:latin typeface="メイリオ" panose="020B0604030504040204" pitchFamily="50" charset="-128"/>
                <a:ea typeface="メイリオ" panose="020B0604030504040204" pitchFamily="50" charset="-128"/>
                <a:cs typeface="メイリオ" panose="020B0604030504040204" pitchFamily="50" charset="-128"/>
              </a:rPr>
              <a:t>本人確認</a:t>
            </a:r>
            <a:r>
              <a:rPr lang="en-US" altLang="ja-JP" sz="1050" dirty="0">
                <a:solidFill>
                  <a:schemeClr val="bg2">
                    <a:lumMod val="10000"/>
                  </a:schemeClr>
                </a:solidFill>
                <a:latin typeface="メイリオ" panose="020B0604030504040204" pitchFamily="50" charset="-128"/>
                <a:ea typeface="メイリオ" panose="020B0604030504040204" pitchFamily="50" charset="-128"/>
                <a:cs typeface="メイリオ" panose="020B0604030504040204" pitchFamily="50" charset="-128"/>
              </a:rPr>
              <a:t>(TOP</a:t>
            </a:r>
            <a:r>
              <a:rPr lang="ja-JP" altLang="en-US" sz="1050" dirty="0">
                <a:solidFill>
                  <a:schemeClr val="bg2">
                    <a:lumMod val="10000"/>
                  </a:schemeClr>
                </a:solidFill>
                <a:latin typeface="メイリオ" panose="020B0604030504040204" pitchFamily="50" charset="-128"/>
                <a:ea typeface="メイリオ" panose="020B0604030504040204" pitchFamily="50" charset="-128"/>
                <a:cs typeface="メイリオ" panose="020B0604030504040204" pitchFamily="50" charset="-128"/>
              </a:rPr>
              <a:t>ページ</a:t>
            </a:r>
            <a:r>
              <a:rPr lang="en-US" altLang="ja-JP" sz="1050" dirty="0">
                <a:solidFill>
                  <a:schemeClr val="bg2">
                    <a:lumMod val="10000"/>
                  </a:schemeClr>
                </a:solidFill>
                <a:latin typeface="メイリオ" panose="020B0604030504040204" pitchFamily="50" charset="-128"/>
                <a:ea typeface="メイリオ" panose="020B0604030504040204" pitchFamily="50" charset="-128"/>
                <a:cs typeface="メイリオ" panose="020B0604030504040204" pitchFamily="50" charset="-128"/>
              </a:rPr>
              <a:t>)</a:t>
            </a:r>
          </a:p>
        </p:txBody>
      </p:sp>
      <p:sp>
        <p:nvSpPr>
          <p:cNvPr id="13" name="Rectangle 8">
            <a:extLst>
              <a:ext uri="{FF2B5EF4-FFF2-40B4-BE49-F238E27FC236}">
                <a16:creationId xmlns:a16="http://schemas.microsoft.com/office/drawing/2014/main" id="{E5012322-42AE-402B-9250-2E553D03AB04}"/>
              </a:ext>
            </a:extLst>
          </p:cNvPr>
          <p:cNvSpPr>
            <a:spLocks noChangeArrowheads="1"/>
          </p:cNvSpPr>
          <p:nvPr/>
        </p:nvSpPr>
        <p:spPr bwMode="auto">
          <a:xfrm>
            <a:off x="5203989" y="3513426"/>
            <a:ext cx="1960585" cy="360000"/>
          </a:xfrm>
          <a:prstGeom prst="rect">
            <a:avLst/>
          </a:prstGeom>
          <a:noFill/>
          <a:ln w="9525" algn="ctr">
            <a:noFill/>
            <a:miter lim="800000"/>
            <a:headEnd/>
            <a:tailEnd/>
          </a:ln>
        </p:spPr>
        <p:txBody>
          <a:bodyPr wrap="none" anchor="ctr"/>
          <a:lstStyle/>
          <a:p>
            <a:pPr>
              <a:defRPr/>
            </a:pPr>
            <a:r>
              <a:rPr lang="ja-JP" altLang="en-US" sz="1050" dirty="0">
                <a:solidFill>
                  <a:schemeClr val="bg2">
                    <a:lumMod val="10000"/>
                  </a:schemeClr>
                </a:solidFill>
                <a:latin typeface="メイリオ" panose="020B0604030504040204" pitchFamily="50" charset="-128"/>
                <a:ea typeface="メイリオ" panose="020B0604030504040204" pitchFamily="50" charset="-128"/>
                <a:cs typeface="メイリオ" panose="020B0604030504040204" pitchFamily="50" charset="-128"/>
              </a:rPr>
              <a:t>本人確認</a:t>
            </a:r>
            <a:r>
              <a:rPr lang="en-US" altLang="ja-JP" sz="1050" dirty="0">
                <a:solidFill>
                  <a:schemeClr val="bg2">
                    <a:lumMod val="10000"/>
                  </a:schemeClr>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050" dirty="0">
                <a:solidFill>
                  <a:schemeClr val="bg2">
                    <a:lumMod val="10000"/>
                  </a:schemeClr>
                </a:solidFill>
                <a:latin typeface="メイリオ" panose="020B0604030504040204" pitchFamily="50" charset="-128"/>
                <a:ea typeface="メイリオ" panose="020B0604030504040204" pitchFamily="50" charset="-128"/>
                <a:cs typeface="メイリオ" panose="020B0604030504040204" pitchFamily="50" charset="-128"/>
              </a:rPr>
              <a:t>休暇台帳</a:t>
            </a:r>
            <a:r>
              <a:rPr lang="en-US" altLang="ja-JP" sz="1050" dirty="0">
                <a:solidFill>
                  <a:schemeClr val="bg2">
                    <a:lumMod val="10000"/>
                  </a:schemeClr>
                </a:solidFill>
                <a:latin typeface="メイリオ" panose="020B0604030504040204" pitchFamily="50" charset="-128"/>
                <a:ea typeface="メイリオ" panose="020B0604030504040204" pitchFamily="50" charset="-128"/>
                <a:cs typeface="メイリオ" panose="020B0604030504040204" pitchFamily="50" charset="-128"/>
              </a:rPr>
              <a:t>)</a:t>
            </a:r>
          </a:p>
        </p:txBody>
      </p:sp>
      <p:sp>
        <p:nvSpPr>
          <p:cNvPr id="14" name="吹き出し: 折線 7">
            <a:extLst>
              <a:ext uri="{FF2B5EF4-FFF2-40B4-BE49-F238E27FC236}">
                <a16:creationId xmlns:a16="http://schemas.microsoft.com/office/drawing/2014/main" id="{55303930-2173-4870-BCA0-4103B53449FA}"/>
              </a:ext>
            </a:extLst>
          </p:cNvPr>
          <p:cNvSpPr/>
          <p:nvPr/>
        </p:nvSpPr>
        <p:spPr>
          <a:xfrm>
            <a:off x="2290094" y="3069699"/>
            <a:ext cx="2496685" cy="428379"/>
          </a:xfrm>
          <a:prstGeom prst="borderCallout2">
            <a:avLst>
              <a:gd name="adj1" fmla="val 3897"/>
              <a:gd name="adj2" fmla="val 50484"/>
              <a:gd name="adj3" fmla="val -65950"/>
              <a:gd name="adj4" fmla="val 44473"/>
              <a:gd name="adj5" fmla="val -101081"/>
              <a:gd name="adj6" fmla="val 24128"/>
            </a:avLst>
          </a:prstGeom>
          <a:solidFill>
            <a:srgbClr val="FFC000"/>
          </a:solidFill>
          <a:ln>
            <a:solidFill>
              <a:srgbClr val="FFC000"/>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12700" algn="ctr">
              <a:lnSpc>
                <a:spcPct val="100000"/>
              </a:lnSpc>
              <a:spcBef>
                <a:spcPts val="100"/>
              </a:spcBef>
            </a:pPr>
            <a:r>
              <a:rPr lang="ja-JP" altLang="en-US" sz="1400" spc="85" dirty="0">
                <a:solidFill>
                  <a:schemeClr val="tx1"/>
                </a:solidFill>
                <a:latin typeface="メイリオ" panose="020B0604030504040204" pitchFamily="50" charset="-128"/>
                <a:ea typeface="メイリオ" panose="020B0604030504040204" pitchFamily="50" charset="-128"/>
                <a:cs typeface="Leelawadee UI"/>
              </a:rPr>
              <a:t>詳細な付与条件を登録可能</a:t>
            </a:r>
            <a:endParaRPr lang="en-US" altLang="ja-JP" sz="1400" spc="85" dirty="0">
              <a:solidFill>
                <a:schemeClr val="tx1"/>
              </a:solidFill>
              <a:latin typeface="メイリオ" panose="020B0604030504040204" pitchFamily="50" charset="-128"/>
              <a:ea typeface="メイリオ" panose="020B0604030504040204" pitchFamily="50" charset="-128"/>
              <a:cs typeface="Leelawadee UI"/>
            </a:endParaRPr>
          </a:p>
        </p:txBody>
      </p:sp>
      <p:sp>
        <p:nvSpPr>
          <p:cNvPr id="15" name="object 24">
            <a:extLst>
              <a:ext uri="{FF2B5EF4-FFF2-40B4-BE49-F238E27FC236}">
                <a16:creationId xmlns:a16="http://schemas.microsoft.com/office/drawing/2014/main" id="{61F441A9-0011-4036-8050-524181D955EE}"/>
              </a:ext>
            </a:extLst>
          </p:cNvPr>
          <p:cNvSpPr/>
          <p:nvPr/>
        </p:nvSpPr>
        <p:spPr>
          <a:xfrm>
            <a:off x="6516216" y="2903708"/>
            <a:ext cx="2092199" cy="544875"/>
          </a:xfrm>
          <a:custGeom>
            <a:avLst/>
            <a:gdLst/>
            <a:ahLst/>
            <a:cxnLst/>
            <a:rect l="l" t="t" r="r" b="b"/>
            <a:pathLst>
              <a:path w="871855" h="274319">
                <a:moveTo>
                  <a:pt x="835736" y="0"/>
                </a:moveTo>
                <a:lnTo>
                  <a:pt x="36004" y="0"/>
                </a:lnTo>
                <a:lnTo>
                  <a:pt x="22025" y="2841"/>
                </a:lnTo>
                <a:lnTo>
                  <a:pt x="10577" y="10577"/>
                </a:lnTo>
                <a:lnTo>
                  <a:pt x="2841" y="22025"/>
                </a:lnTo>
                <a:lnTo>
                  <a:pt x="0" y="36004"/>
                </a:lnTo>
                <a:lnTo>
                  <a:pt x="0" y="238328"/>
                </a:lnTo>
                <a:lnTo>
                  <a:pt x="2841" y="252304"/>
                </a:lnTo>
                <a:lnTo>
                  <a:pt x="10577" y="263748"/>
                </a:lnTo>
                <a:lnTo>
                  <a:pt x="22025" y="271480"/>
                </a:lnTo>
                <a:lnTo>
                  <a:pt x="36004" y="274320"/>
                </a:lnTo>
                <a:lnTo>
                  <a:pt x="835736" y="274320"/>
                </a:lnTo>
                <a:lnTo>
                  <a:pt x="849712" y="271480"/>
                </a:lnTo>
                <a:lnTo>
                  <a:pt x="861156" y="263748"/>
                </a:lnTo>
                <a:lnTo>
                  <a:pt x="868888" y="252304"/>
                </a:lnTo>
                <a:lnTo>
                  <a:pt x="871728" y="238328"/>
                </a:lnTo>
                <a:lnTo>
                  <a:pt x="871728" y="36004"/>
                </a:lnTo>
                <a:lnTo>
                  <a:pt x="868888" y="22025"/>
                </a:lnTo>
                <a:lnTo>
                  <a:pt x="861156" y="10577"/>
                </a:lnTo>
                <a:lnTo>
                  <a:pt x="849712" y="2841"/>
                </a:lnTo>
                <a:lnTo>
                  <a:pt x="835736" y="0"/>
                </a:lnTo>
                <a:close/>
              </a:path>
            </a:pathLst>
          </a:custGeom>
          <a:solidFill>
            <a:srgbClr val="FFC000"/>
          </a:solidFill>
        </p:spPr>
        <p:txBody>
          <a:bodyPr wrap="square" lIns="0" tIns="0" rIns="0" bIns="0" rtlCol="0" anchor="ctr"/>
          <a:lstStyle/>
          <a:p>
            <a:pPr algn="ctr"/>
            <a:r>
              <a:rPr lang="ja-JP" altLang="en-US" sz="1400" dirty="0">
                <a:latin typeface="メイリオ" panose="020B0604030504040204" pitchFamily="50" charset="-128"/>
                <a:ea typeface="メイリオ" panose="020B0604030504040204" pitchFamily="50" charset="-128"/>
              </a:rPr>
              <a:t>付与実績は消滅日数</a:t>
            </a:r>
            <a:endParaRPr lang="en-US" altLang="ja-JP" sz="1400" dirty="0">
              <a:latin typeface="メイリオ" panose="020B0604030504040204" pitchFamily="50" charset="-128"/>
              <a:ea typeface="メイリオ" panose="020B0604030504040204" pitchFamily="50" charset="-128"/>
            </a:endParaRPr>
          </a:p>
          <a:p>
            <a:pPr algn="ctr"/>
            <a:r>
              <a:rPr lang="ja-JP" altLang="en-US" sz="1400" dirty="0">
                <a:latin typeface="メイリオ" panose="020B0604030504040204" pitchFamily="50" charset="-128"/>
                <a:ea typeface="メイリオ" panose="020B0604030504040204" pitchFamily="50" charset="-128"/>
              </a:rPr>
              <a:t>含め出力可能</a:t>
            </a:r>
          </a:p>
        </p:txBody>
      </p:sp>
      <p:grpSp>
        <p:nvGrpSpPr>
          <p:cNvPr id="24" name="グループ化 23"/>
          <p:cNvGrpSpPr/>
          <p:nvPr/>
        </p:nvGrpSpPr>
        <p:grpSpPr>
          <a:xfrm>
            <a:off x="5903252" y="2668079"/>
            <a:ext cx="562060" cy="755565"/>
            <a:chOff x="1476375" y="3768725"/>
            <a:chExt cx="287338" cy="379413"/>
          </a:xfrm>
        </p:grpSpPr>
        <p:sp>
          <p:nvSpPr>
            <p:cNvPr id="25" name="Freeform 34"/>
            <p:cNvSpPr>
              <a:spLocks noEditPoints="1"/>
            </p:cNvSpPr>
            <p:nvPr/>
          </p:nvSpPr>
          <p:spPr bwMode="auto">
            <a:xfrm>
              <a:off x="1476375" y="3768725"/>
              <a:ext cx="287338" cy="379413"/>
            </a:xfrm>
            <a:custGeom>
              <a:avLst/>
              <a:gdLst>
                <a:gd name="T0" fmla="*/ 136 w 181"/>
                <a:gd name="T1" fmla="*/ 46 h 239"/>
                <a:gd name="T2" fmla="*/ 181 w 181"/>
                <a:gd name="T3" fmla="*/ 46 h 239"/>
                <a:gd name="T4" fmla="*/ 181 w 181"/>
                <a:gd name="T5" fmla="*/ 239 h 239"/>
                <a:gd name="T6" fmla="*/ 0 w 181"/>
                <a:gd name="T7" fmla="*/ 239 h 239"/>
                <a:gd name="T8" fmla="*/ 0 w 181"/>
                <a:gd name="T9" fmla="*/ 0 h 239"/>
                <a:gd name="T10" fmla="*/ 136 w 181"/>
                <a:gd name="T11" fmla="*/ 0 h 239"/>
                <a:gd name="T12" fmla="*/ 136 w 181"/>
                <a:gd name="T13" fmla="*/ 46 h 239"/>
                <a:gd name="T14" fmla="*/ 140 w 181"/>
                <a:gd name="T15" fmla="*/ 0 h 239"/>
                <a:gd name="T16" fmla="*/ 140 w 181"/>
                <a:gd name="T17" fmla="*/ 41 h 239"/>
                <a:gd name="T18" fmla="*/ 181 w 181"/>
                <a:gd name="T19" fmla="*/ 41 h 239"/>
                <a:gd name="T20" fmla="*/ 140 w 181"/>
                <a:gd name="T21" fmla="*/ 0 h 2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81" h="239">
                  <a:moveTo>
                    <a:pt x="136" y="46"/>
                  </a:moveTo>
                  <a:lnTo>
                    <a:pt x="181" y="46"/>
                  </a:lnTo>
                  <a:lnTo>
                    <a:pt x="181" y="239"/>
                  </a:lnTo>
                  <a:lnTo>
                    <a:pt x="0" y="239"/>
                  </a:lnTo>
                  <a:lnTo>
                    <a:pt x="0" y="0"/>
                  </a:lnTo>
                  <a:lnTo>
                    <a:pt x="136" y="0"/>
                  </a:lnTo>
                  <a:lnTo>
                    <a:pt x="136" y="46"/>
                  </a:lnTo>
                  <a:close/>
                  <a:moveTo>
                    <a:pt x="140" y="0"/>
                  </a:moveTo>
                  <a:lnTo>
                    <a:pt x="140" y="41"/>
                  </a:lnTo>
                  <a:lnTo>
                    <a:pt x="181" y="41"/>
                  </a:lnTo>
                  <a:lnTo>
                    <a:pt x="140" y="0"/>
                  </a:lnTo>
                  <a:close/>
                </a:path>
              </a:pathLst>
            </a:custGeom>
            <a:solidFill>
              <a:srgbClr val="0087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6" name="Freeform 35"/>
            <p:cNvSpPr>
              <a:spLocks/>
            </p:cNvSpPr>
            <p:nvPr/>
          </p:nvSpPr>
          <p:spPr bwMode="auto">
            <a:xfrm>
              <a:off x="1506538" y="3905250"/>
              <a:ext cx="227013" cy="106363"/>
            </a:xfrm>
            <a:custGeom>
              <a:avLst/>
              <a:gdLst>
                <a:gd name="T0" fmla="*/ 227 w 238"/>
                <a:gd name="T1" fmla="*/ 113 h 113"/>
                <a:gd name="T2" fmla="*/ 11 w 238"/>
                <a:gd name="T3" fmla="*/ 113 h 113"/>
                <a:gd name="T4" fmla="*/ 0 w 238"/>
                <a:gd name="T5" fmla="*/ 102 h 113"/>
                <a:gd name="T6" fmla="*/ 0 w 238"/>
                <a:gd name="T7" fmla="*/ 11 h 113"/>
                <a:gd name="T8" fmla="*/ 11 w 238"/>
                <a:gd name="T9" fmla="*/ 0 h 113"/>
                <a:gd name="T10" fmla="*/ 227 w 238"/>
                <a:gd name="T11" fmla="*/ 0 h 113"/>
                <a:gd name="T12" fmla="*/ 238 w 238"/>
                <a:gd name="T13" fmla="*/ 11 h 113"/>
                <a:gd name="T14" fmla="*/ 238 w 238"/>
                <a:gd name="T15" fmla="*/ 102 h 113"/>
                <a:gd name="T16" fmla="*/ 227 w 238"/>
                <a:gd name="T17" fmla="*/ 113 h 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8" h="113">
                  <a:moveTo>
                    <a:pt x="227" y="113"/>
                  </a:moveTo>
                  <a:cubicBezTo>
                    <a:pt x="11" y="113"/>
                    <a:pt x="11" y="113"/>
                    <a:pt x="11" y="113"/>
                  </a:cubicBezTo>
                  <a:cubicBezTo>
                    <a:pt x="5" y="113"/>
                    <a:pt x="0" y="108"/>
                    <a:pt x="0" y="102"/>
                  </a:cubicBezTo>
                  <a:cubicBezTo>
                    <a:pt x="0" y="11"/>
                    <a:pt x="0" y="11"/>
                    <a:pt x="0" y="11"/>
                  </a:cubicBezTo>
                  <a:cubicBezTo>
                    <a:pt x="0" y="5"/>
                    <a:pt x="5" y="0"/>
                    <a:pt x="11" y="0"/>
                  </a:cubicBezTo>
                  <a:cubicBezTo>
                    <a:pt x="227" y="0"/>
                    <a:pt x="227" y="0"/>
                    <a:pt x="227" y="0"/>
                  </a:cubicBezTo>
                  <a:cubicBezTo>
                    <a:pt x="233" y="0"/>
                    <a:pt x="238" y="5"/>
                    <a:pt x="238" y="11"/>
                  </a:cubicBezTo>
                  <a:cubicBezTo>
                    <a:pt x="238" y="102"/>
                    <a:pt x="238" y="102"/>
                    <a:pt x="238" y="102"/>
                  </a:cubicBezTo>
                  <a:cubicBezTo>
                    <a:pt x="238" y="108"/>
                    <a:pt x="233" y="113"/>
                    <a:pt x="227" y="113"/>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7" name="Freeform 36"/>
            <p:cNvSpPr>
              <a:spLocks/>
            </p:cNvSpPr>
            <p:nvPr/>
          </p:nvSpPr>
          <p:spPr bwMode="auto">
            <a:xfrm>
              <a:off x="1533525" y="3924300"/>
              <a:ext cx="66675" cy="68263"/>
            </a:xfrm>
            <a:custGeom>
              <a:avLst/>
              <a:gdLst>
                <a:gd name="T0" fmla="*/ 42 w 42"/>
                <a:gd name="T1" fmla="*/ 43 h 43"/>
                <a:gd name="T2" fmla="*/ 29 w 42"/>
                <a:gd name="T3" fmla="*/ 43 h 43"/>
                <a:gd name="T4" fmla="*/ 21 w 42"/>
                <a:gd name="T5" fmla="*/ 30 h 43"/>
                <a:gd name="T6" fmla="*/ 12 w 42"/>
                <a:gd name="T7" fmla="*/ 43 h 43"/>
                <a:gd name="T8" fmla="*/ 0 w 42"/>
                <a:gd name="T9" fmla="*/ 43 h 43"/>
                <a:gd name="T10" fmla="*/ 14 w 42"/>
                <a:gd name="T11" fmla="*/ 21 h 43"/>
                <a:gd name="T12" fmla="*/ 0 w 42"/>
                <a:gd name="T13" fmla="*/ 0 h 43"/>
                <a:gd name="T14" fmla="*/ 13 w 42"/>
                <a:gd name="T15" fmla="*/ 0 h 43"/>
                <a:gd name="T16" fmla="*/ 21 w 42"/>
                <a:gd name="T17" fmla="*/ 13 h 43"/>
                <a:gd name="T18" fmla="*/ 28 w 42"/>
                <a:gd name="T19" fmla="*/ 0 h 43"/>
                <a:gd name="T20" fmla="*/ 41 w 42"/>
                <a:gd name="T21" fmla="*/ 0 h 43"/>
                <a:gd name="T22" fmla="*/ 28 w 42"/>
                <a:gd name="T23" fmla="*/ 22 h 43"/>
                <a:gd name="T24" fmla="*/ 42 w 42"/>
                <a:gd name="T25" fmla="*/ 43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2" h="43">
                  <a:moveTo>
                    <a:pt x="42" y="43"/>
                  </a:moveTo>
                  <a:lnTo>
                    <a:pt x="29" y="43"/>
                  </a:lnTo>
                  <a:lnTo>
                    <a:pt x="21" y="30"/>
                  </a:lnTo>
                  <a:lnTo>
                    <a:pt x="12" y="43"/>
                  </a:lnTo>
                  <a:lnTo>
                    <a:pt x="0" y="43"/>
                  </a:lnTo>
                  <a:lnTo>
                    <a:pt x="14" y="21"/>
                  </a:lnTo>
                  <a:lnTo>
                    <a:pt x="0" y="0"/>
                  </a:lnTo>
                  <a:lnTo>
                    <a:pt x="13" y="0"/>
                  </a:lnTo>
                  <a:lnTo>
                    <a:pt x="21" y="13"/>
                  </a:lnTo>
                  <a:lnTo>
                    <a:pt x="28" y="0"/>
                  </a:lnTo>
                  <a:lnTo>
                    <a:pt x="41" y="0"/>
                  </a:lnTo>
                  <a:lnTo>
                    <a:pt x="28" y="22"/>
                  </a:lnTo>
                  <a:lnTo>
                    <a:pt x="42" y="43"/>
                  </a:lnTo>
                  <a:close/>
                </a:path>
              </a:pathLst>
            </a:custGeom>
            <a:solidFill>
              <a:srgbClr val="0087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8" name="Freeform 37"/>
            <p:cNvSpPr>
              <a:spLocks/>
            </p:cNvSpPr>
            <p:nvPr/>
          </p:nvSpPr>
          <p:spPr bwMode="auto">
            <a:xfrm>
              <a:off x="1606550" y="3924300"/>
              <a:ext cx="44450" cy="68263"/>
            </a:xfrm>
            <a:custGeom>
              <a:avLst/>
              <a:gdLst>
                <a:gd name="T0" fmla="*/ 0 w 28"/>
                <a:gd name="T1" fmla="*/ 43 h 43"/>
                <a:gd name="T2" fmla="*/ 0 w 28"/>
                <a:gd name="T3" fmla="*/ 0 h 43"/>
                <a:gd name="T4" fmla="*/ 11 w 28"/>
                <a:gd name="T5" fmla="*/ 0 h 43"/>
                <a:gd name="T6" fmla="*/ 11 w 28"/>
                <a:gd name="T7" fmla="*/ 33 h 43"/>
                <a:gd name="T8" fmla="*/ 28 w 28"/>
                <a:gd name="T9" fmla="*/ 33 h 43"/>
                <a:gd name="T10" fmla="*/ 28 w 28"/>
                <a:gd name="T11" fmla="*/ 43 h 43"/>
                <a:gd name="T12" fmla="*/ 0 w 28"/>
                <a:gd name="T13" fmla="*/ 43 h 43"/>
              </a:gdLst>
              <a:ahLst/>
              <a:cxnLst>
                <a:cxn ang="0">
                  <a:pos x="T0" y="T1"/>
                </a:cxn>
                <a:cxn ang="0">
                  <a:pos x="T2" y="T3"/>
                </a:cxn>
                <a:cxn ang="0">
                  <a:pos x="T4" y="T5"/>
                </a:cxn>
                <a:cxn ang="0">
                  <a:pos x="T6" y="T7"/>
                </a:cxn>
                <a:cxn ang="0">
                  <a:pos x="T8" y="T9"/>
                </a:cxn>
                <a:cxn ang="0">
                  <a:pos x="T10" y="T11"/>
                </a:cxn>
                <a:cxn ang="0">
                  <a:pos x="T12" y="T13"/>
                </a:cxn>
              </a:cxnLst>
              <a:rect l="0" t="0" r="r" b="b"/>
              <a:pathLst>
                <a:path w="28" h="43">
                  <a:moveTo>
                    <a:pt x="0" y="43"/>
                  </a:moveTo>
                  <a:lnTo>
                    <a:pt x="0" y="0"/>
                  </a:lnTo>
                  <a:lnTo>
                    <a:pt x="11" y="0"/>
                  </a:lnTo>
                  <a:lnTo>
                    <a:pt x="11" y="33"/>
                  </a:lnTo>
                  <a:lnTo>
                    <a:pt x="28" y="33"/>
                  </a:lnTo>
                  <a:lnTo>
                    <a:pt x="28" y="43"/>
                  </a:lnTo>
                  <a:lnTo>
                    <a:pt x="0" y="43"/>
                  </a:lnTo>
                  <a:close/>
                </a:path>
              </a:pathLst>
            </a:custGeom>
            <a:solidFill>
              <a:srgbClr val="0087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9" name="Freeform 38"/>
            <p:cNvSpPr>
              <a:spLocks/>
            </p:cNvSpPr>
            <p:nvPr/>
          </p:nvSpPr>
          <p:spPr bwMode="auto">
            <a:xfrm>
              <a:off x="1657350" y="3924300"/>
              <a:ext cx="46038" cy="68263"/>
            </a:xfrm>
            <a:custGeom>
              <a:avLst/>
              <a:gdLst>
                <a:gd name="T0" fmla="*/ 49 w 49"/>
                <a:gd name="T1" fmla="*/ 50 h 73"/>
                <a:gd name="T2" fmla="*/ 46 w 49"/>
                <a:gd name="T3" fmla="*/ 62 h 73"/>
                <a:gd name="T4" fmla="*/ 36 w 49"/>
                <a:gd name="T5" fmla="*/ 70 h 73"/>
                <a:gd name="T6" fmla="*/ 21 w 49"/>
                <a:gd name="T7" fmla="*/ 73 h 73"/>
                <a:gd name="T8" fmla="*/ 10 w 49"/>
                <a:gd name="T9" fmla="*/ 72 h 73"/>
                <a:gd name="T10" fmla="*/ 0 w 49"/>
                <a:gd name="T11" fmla="*/ 68 h 73"/>
                <a:gd name="T12" fmla="*/ 0 w 49"/>
                <a:gd name="T13" fmla="*/ 51 h 73"/>
                <a:gd name="T14" fmla="*/ 11 w 49"/>
                <a:gd name="T15" fmla="*/ 56 h 73"/>
                <a:gd name="T16" fmla="*/ 22 w 49"/>
                <a:gd name="T17" fmla="*/ 57 h 73"/>
                <a:gd name="T18" fmla="*/ 28 w 49"/>
                <a:gd name="T19" fmla="*/ 56 h 73"/>
                <a:gd name="T20" fmla="*/ 30 w 49"/>
                <a:gd name="T21" fmla="*/ 52 h 73"/>
                <a:gd name="T22" fmla="*/ 29 w 49"/>
                <a:gd name="T23" fmla="*/ 50 h 73"/>
                <a:gd name="T24" fmla="*/ 27 w 49"/>
                <a:gd name="T25" fmla="*/ 47 h 73"/>
                <a:gd name="T26" fmla="*/ 17 w 49"/>
                <a:gd name="T27" fmla="*/ 43 h 73"/>
                <a:gd name="T28" fmla="*/ 7 w 49"/>
                <a:gd name="T29" fmla="*/ 37 h 73"/>
                <a:gd name="T30" fmla="*/ 2 w 49"/>
                <a:gd name="T31" fmla="*/ 30 h 73"/>
                <a:gd name="T32" fmla="*/ 0 w 49"/>
                <a:gd name="T33" fmla="*/ 21 h 73"/>
                <a:gd name="T34" fmla="*/ 7 w 49"/>
                <a:gd name="T35" fmla="*/ 6 h 73"/>
                <a:gd name="T36" fmla="*/ 27 w 49"/>
                <a:gd name="T37" fmla="*/ 0 h 73"/>
                <a:gd name="T38" fmla="*/ 49 w 49"/>
                <a:gd name="T39" fmla="*/ 5 h 73"/>
                <a:gd name="T40" fmla="*/ 43 w 49"/>
                <a:gd name="T41" fmla="*/ 20 h 73"/>
                <a:gd name="T42" fmla="*/ 26 w 49"/>
                <a:gd name="T43" fmla="*/ 15 h 73"/>
                <a:gd name="T44" fmla="*/ 21 w 49"/>
                <a:gd name="T45" fmla="*/ 17 h 73"/>
                <a:gd name="T46" fmla="*/ 19 w 49"/>
                <a:gd name="T47" fmla="*/ 20 h 73"/>
                <a:gd name="T48" fmla="*/ 21 w 49"/>
                <a:gd name="T49" fmla="*/ 24 h 73"/>
                <a:gd name="T50" fmla="*/ 33 w 49"/>
                <a:gd name="T51" fmla="*/ 30 h 73"/>
                <a:gd name="T52" fmla="*/ 46 w 49"/>
                <a:gd name="T53" fmla="*/ 39 h 73"/>
                <a:gd name="T54" fmla="*/ 49 w 49"/>
                <a:gd name="T55" fmla="*/ 50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49" h="73">
                  <a:moveTo>
                    <a:pt x="49" y="50"/>
                  </a:moveTo>
                  <a:cubicBezTo>
                    <a:pt x="49" y="55"/>
                    <a:pt x="48" y="59"/>
                    <a:pt x="46" y="62"/>
                  </a:cubicBezTo>
                  <a:cubicBezTo>
                    <a:pt x="44" y="66"/>
                    <a:pt x="40" y="68"/>
                    <a:pt x="36" y="70"/>
                  </a:cubicBezTo>
                  <a:cubicBezTo>
                    <a:pt x="32" y="72"/>
                    <a:pt x="27" y="73"/>
                    <a:pt x="21" y="73"/>
                  </a:cubicBezTo>
                  <a:cubicBezTo>
                    <a:pt x="17" y="73"/>
                    <a:pt x="13" y="73"/>
                    <a:pt x="10" y="72"/>
                  </a:cubicBezTo>
                  <a:cubicBezTo>
                    <a:pt x="6" y="71"/>
                    <a:pt x="3" y="70"/>
                    <a:pt x="0" y="68"/>
                  </a:cubicBezTo>
                  <a:cubicBezTo>
                    <a:pt x="0" y="51"/>
                    <a:pt x="0" y="51"/>
                    <a:pt x="0" y="51"/>
                  </a:cubicBezTo>
                  <a:cubicBezTo>
                    <a:pt x="3" y="53"/>
                    <a:pt x="7" y="55"/>
                    <a:pt x="11" y="56"/>
                  </a:cubicBezTo>
                  <a:cubicBezTo>
                    <a:pt x="15" y="57"/>
                    <a:pt x="19" y="57"/>
                    <a:pt x="22" y="57"/>
                  </a:cubicBezTo>
                  <a:cubicBezTo>
                    <a:pt x="25" y="57"/>
                    <a:pt x="27" y="57"/>
                    <a:pt x="28" y="56"/>
                  </a:cubicBezTo>
                  <a:cubicBezTo>
                    <a:pt x="29" y="55"/>
                    <a:pt x="30" y="54"/>
                    <a:pt x="30" y="52"/>
                  </a:cubicBezTo>
                  <a:cubicBezTo>
                    <a:pt x="30" y="51"/>
                    <a:pt x="30" y="50"/>
                    <a:pt x="29" y="50"/>
                  </a:cubicBezTo>
                  <a:cubicBezTo>
                    <a:pt x="29" y="49"/>
                    <a:pt x="28" y="48"/>
                    <a:pt x="27" y="47"/>
                  </a:cubicBezTo>
                  <a:cubicBezTo>
                    <a:pt x="26" y="47"/>
                    <a:pt x="22" y="45"/>
                    <a:pt x="17" y="43"/>
                  </a:cubicBezTo>
                  <a:cubicBezTo>
                    <a:pt x="13" y="41"/>
                    <a:pt x="9" y="39"/>
                    <a:pt x="7" y="37"/>
                  </a:cubicBezTo>
                  <a:cubicBezTo>
                    <a:pt x="5" y="35"/>
                    <a:pt x="3" y="32"/>
                    <a:pt x="2" y="30"/>
                  </a:cubicBezTo>
                  <a:cubicBezTo>
                    <a:pt x="1" y="27"/>
                    <a:pt x="0" y="24"/>
                    <a:pt x="0" y="21"/>
                  </a:cubicBezTo>
                  <a:cubicBezTo>
                    <a:pt x="0" y="14"/>
                    <a:pt x="2" y="9"/>
                    <a:pt x="7" y="6"/>
                  </a:cubicBezTo>
                  <a:cubicBezTo>
                    <a:pt x="12" y="2"/>
                    <a:pt x="18" y="0"/>
                    <a:pt x="27" y="0"/>
                  </a:cubicBezTo>
                  <a:cubicBezTo>
                    <a:pt x="34" y="0"/>
                    <a:pt x="42" y="2"/>
                    <a:pt x="49" y="5"/>
                  </a:cubicBezTo>
                  <a:cubicBezTo>
                    <a:pt x="43" y="20"/>
                    <a:pt x="43" y="20"/>
                    <a:pt x="43" y="20"/>
                  </a:cubicBezTo>
                  <a:cubicBezTo>
                    <a:pt x="37" y="17"/>
                    <a:pt x="31" y="15"/>
                    <a:pt x="26" y="15"/>
                  </a:cubicBezTo>
                  <a:cubicBezTo>
                    <a:pt x="24" y="15"/>
                    <a:pt x="22" y="16"/>
                    <a:pt x="21" y="17"/>
                  </a:cubicBezTo>
                  <a:cubicBezTo>
                    <a:pt x="20" y="18"/>
                    <a:pt x="19" y="19"/>
                    <a:pt x="19" y="20"/>
                  </a:cubicBezTo>
                  <a:cubicBezTo>
                    <a:pt x="19" y="21"/>
                    <a:pt x="20" y="23"/>
                    <a:pt x="21" y="24"/>
                  </a:cubicBezTo>
                  <a:cubicBezTo>
                    <a:pt x="23" y="25"/>
                    <a:pt x="27" y="27"/>
                    <a:pt x="33" y="30"/>
                  </a:cubicBezTo>
                  <a:cubicBezTo>
                    <a:pt x="39" y="32"/>
                    <a:pt x="43" y="35"/>
                    <a:pt x="46" y="39"/>
                  </a:cubicBezTo>
                  <a:cubicBezTo>
                    <a:pt x="48" y="42"/>
                    <a:pt x="49" y="46"/>
                    <a:pt x="49" y="50"/>
                  </a:cubicBezTo>
                  <a:close/>
                </a:path>
              </a:pathLst>
            </a:custGeom>
            <a:solidFill>
              <a:srgbClr val="0087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grpSp>
      <p:pic>
        <p:nvPicPr>
          <p:cNvPr id="32" name="図 31"/>
          <p:cNvPicPr>
            <a:picLocks noChangeAspect="1"/>
          </p:cNvPicPr>
          <p:nvPr/>
        </p:nvPicPr>
        <p:blipFill>
          <a:blip r:embed="rId5"/>
          <a:stretch>
            <a:fillRect/>
          </a:stretch>
        </p:blipFill>
        <p:spPr>
          <a:xfrm>
            <a:off x="4299007" y="3826375"/>
            <a:ext cx="4332609" cy="1180019"/>
          </a:xfrm>
          <a:prstGeom prst="rect">
            <a:avLst/>
          </a:prstGeom>
          <a:ln>
            <a:solidFill>
              <a:schemeClr val="bg1">
                <a:lumMod val="65000"/>
              </a:schemeClr>
            </a:solidFill>
          </a:ln>
        </p:spPr>
      </p:pic>
    </p:spTree>
    <p:extLst>
      <p:ext uri="{BB962C8B-B14F-4D97-AF65-F5344CB8AC3E}">
        <p14:creationId xmlns:p14="http://schemas.microsoft.com/office/powerpoint/2010/main" val="237848672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図 15"/>
          <p:cNvPicPr>
            <a:picLocks noChangeAspect="1"/>
          </p:cNvPicPr>
          <p:nvPr/>
        </p:nvPicPr>
        <p:blipFill>
          <a:blip r:embed="rId2"/>
          <a:stretch>
            <a:fillRect/>
          </a:stretch>
        </p:blipFill>
        <p:spPr>
          <a:xfrm>
            <a:off x="4973840" y="3213527"/>
            <a:ext cx="2196245" cy="1753693"/>
          </a:xfrm>
          <a:prstGeom prst="rect">
            <a:avLst/>
          </a:prstGeom>
          <a:ln>
            <a:solidFill>
              <a:schemeClr val="bg1">
                <a:lumMod val="65000"/>
              </a:schemeClr>
            </a:solidFill>
          </a:ln>
        </p:spPr>
      </p:pic>
      <p:pic>
        <p:nvPicPr>
          <p:cNvPr id="15" name="図 14"/>
          <p:cNvPicPr>
            <a:picLocks noChangeAspect="1"/>
          </p:cNvPicPr>
          <p:nvPr/>
        </p:nvPicPr>
        <p:blipFill>
          <a:blip r:embed="rId3"/>
          <a:stretch>
            <a:fillRect/>
          </a:stretch>
        </p:blipFill>
        <p:spPr>
          <a:xfrm>
            <a:off x="1063561" y="3213527"/>
            <a:ext cx="2824439" cy="1763390"/>
          </a:xfrm>
          <a:prstGeom prst="rect">
            <a:avLst/>
          </a:prstGeom>
          <a:ln>
            <a:solidFill>
              <a:schemeClr val="bg1">
                <a:lumMod val="65000"/>
              </a:schemeClr>
            </a:solidFill>
          </a:ln>
        </p:spPr>
      </p:pic>
      <p:pic>
        <p:nvPicPr>
          <p:cNvPr id="14" name="図 13"/>
          <p:cNvPicPr>
            <a:picLocks noChangeAspect="1"/>
          </p:cNvPicPr>
          <p:nvPr/>
        </p:nvPicPr>
        <p:blipFill rotWithShape="1">
          <a:blip r:embed="rId4"/>
          <a:srcRect b="37012"/>
          <a:stretch/>
        </p:blipFill>
        <p:spPr>
          <a:xfrm>
            <a:off x="647546" y="1641912"/>
            <a:ext cx="7156135" cy="1069226"/>
          </a:xfrm>
          <a:prstGeom prst="rect">
            <a:avLst/>
          </a:prstGeom>
          <a:ln>
            <a:solidFill>
              <a:schemeClr val="bg1">
                <a:lumMod val="65000"/>
              </a:schemeClr>
            </a:solidFill>
          </a:ln>
        </p:spPr>
      </p:pic>
      <p:sp>
        <p:nvSpPr>
          <p:cNvPr id="2" name="スライド番号プレースホルダー 1"/>
          <p:cNvSpPr>
            <a:spLocks noGrp="1"/>
          </p:cNvSpPr>
          <p:nvPr>
            <p:ph type="sldNum" sz="quarter" idx="12"/>
          </p:nvPr>
        </p:nvSpPr>
        <p:spPr/>
        <p:txBody>
          <a:bodyPr/>
          <a:lstStyle/>
          <a:p>
            <a:fld id="{78AE49ED-73EF-499C-8307-28EB0E7CF529}" type="slidenum">
              <a:rPr kumimoji="1" lang="ja-JP" altLang="en-US" smtClean="0"/>
              <a:t>33</a:t>
            </a:fld>
            <a:endParaRPr kumimoji="1" lang="ja-JP" altLang="en-US" dirty="0"/>
          </a:p>
        </p:txBody>
      </p:sp>
      <p:sp>
        <p:nvSpPr>
          <p:cNvPr id="3" name="フッター プレースホルダー 2"/>
          <p:cNvSpPr>
            <a:spLocks noGrp="1"/>
          </p:cNvSpPr>
          <p:nvPr>
            <p:ph type="ftr" sz="quarter" idx="3"/>
          </p:nvPr>
        </p:nvSpPr>
        <p:spPr/>
        <p:txBody>
          <a:bodyPr/>
          <a:lstStyle/>
          <a:p>
            <a:r>
              <a:rPr lang="en-US" altLang="ja-JP" dirty="0"/>
              <a:t>©Canon IT Solutions Inc.  All rights reserved.</a:t>
            </a:r>
            <a:endParaRPr lang="ja-JP" altLang="en-US" dirty="0"/>
          </a:p>
        </p:txBody>
      </p:sp>
      <p:sp>
        <p:nvSpPr>
          <p:cNvPr id="4" name="テキスト プレースホルダー 3"/>
          <p:cNvSpPr>
            <a:spLocks noGrp="1"/>
          </p:cNvSpPr>
          <p:nvPr>
            <p:ph type="body" sz="quarter" idx="16"/>
          </p:nvPr>
        </p:nvSpPr>
        <p:spPr/>
        <p:txBody>
          <a:bodyPr/>
          <a:lstStyle/>
          <a:p>
            <a:r>
              <a:rPr lang="ja-JP" altLang="en-US" dirty="0"/>
              <a:t>代休</a:t>
            </a:r>
            <a:r>
              <a:rPr lang="en-US" altLang="ja-JP" dirty="0"/>
              <a:t>/</a:t>
            </a:r>
            <a:r>
              <a:rPr lang="ja-JP" altLang="en-US" dirty="0"/>
              <a:t>振休</a:t>
            </a:r>
            <a:r>
              <a:rPr lang="en-US" altLang="ja-JP" dirty="0"/>
              <a:t>/</a:t>
            </a:r>
            <a:r>
              <a:rPr lang="ja-JP" altLang="en-US" dirty="0"/>
              <a:t>特別休暇管理</a:t>
            </a:r>
          </a:p>
          <a:p>
            <a:endParaRPr kumimoji="1" lang="ja-JP" altLang="en-US" dirty="0"/>
          </a:p>
        </p:txBody>
      </p:sp>
      <p:sp>
        <p:nvSpPr>
          <p:cNvPr id="5" name="テキスト プレースホルダー 4"/>
          <p:cNvSpPr>
            <a:spLocks noGrp="1"/>
          </p:cNvSpPr>
          <p:nvPr>
            <p:ph type="body" sz="quarter" idx="17"/>
          </p:nvPr>
        </p:nvSpPr>
        <p:spPr/>
        <p:txBody>
          <a:bodyPr/>
          <a:lstStyle/>
          <a:p>
            <a:pPr>
              <a:spcBef>
                <a:spcPts val="0"/>
              </a:spcBef>
            </a:pPr>
            <a:r>
              <a:rPr lang="ja-JP" altLang="en-US" dirty="0"/>
              <a:t>代休・振休・特別休暇の取得や残管理を行うことができます。半休代休等の制度にも</a:t>
            </a:r>
            <a:endParaRPr lang="en-US" altLang="ja-JP" dirty="0"/>
          </a:p>
          <a:p>
            <a:pPr>
              <a:spcBef>
                <a:spcPts val="0"/>
              </a:spcBef>
            </a:pPr>
            <a:r>
              <a:rPr lang="ja-JP" altLang="en-US" dirty="0"/>
              <a:t>対応可能です</a:t>
            </a:r>
            <a:endParaRPr lang="en-US" altLang="ja-JP" dirty="0"/>
          </a:p>
        </p:txBody>
      </p:sp>
      <p:sp>
        <p:nvSpPr>
          <p:cNvPr id="6" name="タイトル 5"/>
          <p:cNvSpPr>
            <a:spLocks noGrp="1"/>
          </p:cNvSpPr>
          <p:nvPr>
            <p:ph type="title"/>
          </p:nvPr>
        </p:nvSpPr>
        <p:spPr/>
        <p:txBody>
          <a:bodyPr/>
          <a:lstStyle/>
          <a:p>
            <a:r>
              <a:rPr lang="ja-JP" altLang="en-US" dirty="0"/>
              <a:t>勤怠管理</a:t>
            </a:r>
            <a:endParaRPr kumimoji="1" lang="ja-JP" altLang="en-US" dirty="0"/>
          </a:p>
        </p:txBody>
      </p:sp>
      <p:sp>
        <p:nvSpPr>
          <p:cNvPr id="10" name="Rectangle 8">
            <a:extLst>
              <a:ext uri="{FF2B5EF4-FFF2-40B4-BE49-F238E27FC236}">
                <a16:creationId xmlns:a16="http://schemas.microsoft.com/office/drawing/2014/main" id="{E2E47F29-6142-42ED-862A-4C4567F03A85}"/>
              </a:ext>
            </a:extLst>
          </p:cNvPr>
          <p:cNvSpPr>
            <a:spLocks noChangeArrowheads="1"/>
          </p:cNvSpPr>
          <p:nvPr/>
        </p:nvSpPr>
        <p:spPr bwMode="auto">
          <a:xfrm>
            <a:off x="611560" y="1383618"/>
            <a:ext cx="4524375" cy="360000"/>
          </a:xfrm>
          <a:prstGeom prst="rect">
            <a:avLst/>
          </a:prstGeom>
          <a:noFill/>
          <a:ln w="9525" algn="ctr">
            <a:noFill/>
            <a:miter lim="800000"/>
            <a:headEnd/>
            <a:tailEnd/>
          </a:ln>
        </p:spPr>
        <p:txBody>
          <a:bodyPr wrap="none" anchor="ctr"/>
          <a:lstStyle/>
          <a:p>
            <a:pPr>
              <a:defRPr/>
            </a:pPr>
            <a:r>
              <a:rPr lang="ja-JP" altLang="en-US" sz="1050" dirty="0">
                <a:solidFill>
                  <a:schemeClr val="bg2">
                    <a:lumMod val="10000"/>
                  </a:schemeClr>
                </a:solidFill>
                <a:latin typeface="メイリオ" panose="020B0604030504040204" pitchFamily="50" charset="-128"/>
                <a:ea typeface="メイリオ" panose="020B0604030504040204" pitchFamily="50" charset="-128"/>
                <a:cs typeface="メイリオ" panose="020B0604030504040204" pitchFamily="50" charset="-128"/>
              </a:rPr>
              <a:t>特別休暇管理</a:t>
            </a:r>
            <a:endParaRPr lang="en-US" altLang="ja-JP" sz="1050" dirty="0">
              <a:solidFill>
                <a:schemeClr val="bg2">
                  <a:lumMod val="10000"/>
                </a:schemeClr>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1" name="Rectangle 8">
            <a:extLst>
              <a:ext uri="{FF2B5EF4-FFF2-40B4-BE49-F238E27FC236}">
                <a16:creationId xmlns:a16="http://schemas.microsoft.com/office/drawing/2014/main" id="{43044ABC-93DB-4A00-AFC0-8DFBB7BA4F2C}"/>
              </a:ext>
            </a:extLst>
          </p:cNvPr>
          <p:cNvSpPr>
            <a:spLocks noChangeArrowheads="1"/>
          </p:cNvSpPr>
          <p:nvPr/>
        </p:nvSpPr>
        <p:spPr bwMode="auto">
          <a:xfrm>
            <a:off x="971600" y="2967834"/>
            <a:ext cx="4524375" cy="360000"/>
          </a:xfrm>
          <a:prstGeom prst="rect">
            <a:avLst/>
          </a:prstGeom>
          <a:noFill/>
          <a:ln w="9525" algn="ctr">
            <a:noFill/>
            <a:miter lim="800000"/>
            <a:headEnd/>
            <a:tailEnd/>
          </a:ln>
        </p:spPr>
        <p:txBody>
          <a:bodyPr wrap="none" anchor="ctr"/>
          <a:lstStyle/>
          <a:p>
            <a:pPr>
              <a:defRPr/>
            </a:pPr>
            <a:r>
              <a:rPr lang="ja-JP" altLang="en-US" sz="1050" dirty="0">
                <a:solidFill>
                  <a:schemeClr val="bg2">
                    <a:lumMod val="10000"/>
                  </a:schemeClr>
                </a:solidFill>
                <a:latin typeface="メイリオ" panose="020B0604030504040204" pitchFamily="50" charset="-128"/>
                <a:ea typeface="メイリオ" panose="020B0604030504040204" pitchFamily="50" charset="-128"/>
                <a:cs typeface="メイリオ" panose="020B0604030504040204" pitchFamily="50" charset="-128"/>
              </a:rPr>
              <a:t>代休設定</a:t>
            </a:r>
            <a:endParaRPr lang="en-US" altLang="ja-JP" sz="1050" dirty="0">
              <a:solidFill>
                <a:schemeClr val="bg2">
                  <a:lumMod val="10000"/>
                </a:schemeClr>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2" name="吹き出し: 折線 7">
            <a:extLst>
              <a:ext uri="{FF2B5EF4-FFF2-40B4-BE49-F238E27FC236}">
                <a16:creationId xmlns:a16="http://schemas.microsoft.com/office/drawing/2014/main" id="{55303930-2173-4870-BCA0-4103B53449FA}"/>
              </a:ext>
            </a:extLst>
          </p:cNvPr>
          <p:cNvSpPr/>
          <p:nvPr/>
        </p:nvSpPr>
        <p:spPr>
          <a:xfrm>
            <a:off x="4463988" y="4011910"/>
            <a:ext cx="2892729" cy="428379"/>
          </a:xfrm>
          <a:prstGeom prst="borderCallout2">
            <a:avLst>
              <a:gd name="adj1" fmla="val 45313"/>
              <a:gd name="adj2" fmla="val 2081"/>
              <a:gd name="adj3" fmla="val 26441"/>
              <a:gd name="adj4" fmla="val -37095"/>
              <a:gd name="adj5" fmla="val -109688"/>
              <a:gd name="adj6" fmla="val -63906"/>
            </a:avLst>
          </a:prstGeom>
          <a:solidFill>
            <a:srgbClr val="FFC000"/>
          </a:solidFill>
          <a:ln>
            <a:solidFill>
              <a:srgbClr val="FFC000"/>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12700" algn="ctr">
              <a:lnSpc>
                <a:spcPct val="100000"/>
              </a:lnSpc>
              <a:spcBef>
                <a:spcPts val="100"/>
              </a:spcBef>
            </a:pPr>
            <a:r>
              <a:rPr lang="ja-JP" altLang="en-US" sz="1400" spc="85" dirty="0">
                <a:solidFill>
                  <a:schemeClr val="tx1"/>
                </a:solidFill>
                <a:latin typeface="メイリオ" panose="020B0604030504040204" pitchFamily="50" charset="-128"/>
                <a:ea typeface="メイリオ" panose="020B0604030504040204" pitchFamily="50" charset="-128"/>
                <a:cs typeface="Leelawadee UI"/>
              </a:rPr>
              <a:t>持越時間や付与条件を指定可能</a:t>
            </a:r>
            <a:endParaRPr lang="en-US" altLang="ja-JP" sz="1400" spc="85" dirty="0">
              <a:solidFill>
                <a:schemeClr val="tx1"/>
              </a:solidFill>
              <a:latin typeface="メイリオ" panose="020B0604030504040204" pitchFamily="50" charset="-128"/>
              <a:ea typeface="メイリオ" panose="020B0604030504040204" pitchFamily="50" charset="-128"/>
              <a:cs typeface="Leelawadee UI"/>
            </a:endParaRPr>
          </a:p>
        </p:txBody>
      </p:sp>
      <p:sp>
        <p:nvSpPr>
          <p:cNvPr id="13" name="吹き出し: 折線 7">
            <a:extLst>
              <a:ext uri="{FF2B5EF4-FFF2-40B4-BE49-F238E27FC236}">
                <a16:creationId xmlns:a16="http://schemas.microsoft.com/office/drawing/2014/main" id="{55303930-2173-4870-BCA0-4103B53449FA}"/>
              </a:ext>
            </a:extLst>
          </p:cNvPr>
          <p:cNvSpPr/>
          <p:nvPr/>
        </p:nvSpPr>
        <p:spPr>
          <a:xfrm>
            <a:off x="1150016" y="2557916"/>
            <a:ext cx="3600400" cy="428379"/>
          </a:xfrm>
          <a:prstGeom prst="borderCallout2">
            <a:avLst>
              <a:gd name="adj1" fmla="val 58057"/>
              <a:gd name="adj2" fmla="val 100520"/>
              <a:gd name="adj3" fmla="val -18161"/>
              <a:gd name="adj4" fmla="val 122560"/>
              <a:gd name="adj5" fmla="val -18247"/>
              <a:gd name="adj6" fmla="val 134056"/>
            </a:avLst>
          </a:prstGeom>
          <a:solidFill>
            <a:srgbClr val="FFC000"/>
          </a:solidFill>
          <a:ln>
            <a:solidFill>
              <a:srgbClr val="FFC000"/>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12700" algn="ctr">
              <a:lnSpc>
                <a:spcPct val="100000"/>
              </a:lnSpc>
              <a:spcBef>
                <a:spcPts val="100"/>
              </a:spcBef>
            </a:pPr>
            <a:r>
              <a:rPr lang="ja-JP" altLang="en-US" sz="1400" spc="85" dirty="0">
                <a:solidFill>
                  <a:schemeClr val="tx1"/>
                </a:solidFill>
                <a:latin typeface="メイリオ" panose="020B0604030504040204" pitchFamily="50" charset="-128"/>
                <a:ea typeface="メイリオ" panose="020B0604030504040204" pitchFamily="50" charset="-128"/>
                <a:cs typeface="Leelawadee UI"/>
              </a:rPr>
              <a:t>取得可能期間を設けて付与・残管理可能</a:t>
            </a:r>
            <a:endParaRPr lang="en-US" altLang="ja-JP" sz="1400" spc="85" dirty="0">
              <a:solidFill>
                <a:schemeClr val="tx1"/>
              </a:solidFill>
              <a:latin typeface="メイリオ" panose="020B0604030504040204" pitchFamily="50" charset="-128"/>
              <a:ea typeface="メイリオ" panose="020B0604030504040204" pitchFamily="50" charset="-128"/>
              <a:cs typeface="Leelawadee UI"/>
            </a:endParaRPr>
          </a:p>
        </p:txBody>
      </p:sp>
    </p:spTree>
    <p:extLst>
      <p:ext uri="{BB962C8B-B14F-4D97-AF65-F5344CB8AC3E}">
        <p14:creationId xmlns:p14="http://schemas.microsoft.com/office/powerpoint/2010/main" val="250445361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3" name="図 72"/>
          <p:cNvPicPr>
            <a:picLocks noChangeAspect="1"/>
          </p:cNvPicPr>
          <p:nvPr/>
        </p:nvPicPr>
        <p:blipFill rotWithShape="1">
          <a:blip r:embed="rId2"/>
          <a:srcRect r="1521"/>
          <a:stretch/>
        </p:blipFill>
        <p:spPr>
          <a:xfrm>
            <a:off x="3451241" y="3720701"/>
            <a:ext cx="3136984" cy="1169756"/>
          </a:xfrm>
          <a:prstGeom prst="rect">
            <a:avLst/>
          </a:prstGeom>
          <a:ln>
            <a:solidFill>
              <a:schemeClr val="bg1">
                <a:lumMod val="65000"/>
              </a:schemeClr>
            </a:solidFill>
          </a:ln>
        </p:spPr>
      </p:pic>
      <p:sp>
        <p:nvSpPr>
          <p:cNvPr id="2" name="スライド番号プレースホルダー 1"/>
          <p:cNvSpPr>
            <a:spLocks noGrp="1"/>
          </p:cNvSpPr>
          <p:nvPr>
            <p:ph type="sldNum" sz="quarter" idx="12"/>
          </p:nvPr>
        </p:nvSpPr>
        <p:spPr/>
        <p:txBody>
          <a:bodyPr/>
          <a:lstStyle/>
          <a:p>
            <a:fld id="{78AE49ED-73EF-499C-8307-28EB0E7CF529}" type="slidenum">
              <a:rPr kumimoji="1" lang="ja-JP" altLang="en-US" smtClean="0"/>
              <a:t>34</a:t>
            </a:fld>
            <a:endParaRPr kumimoji="1" lang="ja-JP" altLang="en-US" dirty="0"/>
          </a:p>
        </p:txBody>
      </p:sp>
      <p:sp>
        <p:nvSpPr>
          <p:cNvPr id="3" name="フッター プレースホルダー 2"/>
          <p:cNvSpPr>
            <a:spLocks noGrp="1"/>
          </p:cNvSpPr>
          <p:nvPr>
            <p:ph type="ftr" sz="quarter" idx="3"/>
          </p:nvPr>
        </p:nvSpPr>
        <p:spPr/>
        <p:txBody>
          <a:bodyPr/>
          <a:lstStyle/>
          <a:p>
            <a:r>
              <a:rPr lang="en-US" altLang="ja-JP" dirty="0"/>
              <a:t>©Canon IT Solutions Inc.  All rights reserved.</a:t>
            </a:r>
            <a:endParaRPr lang="ja-JP" altLang="en-US" dirty="0"/>
          </a:p>
        </p:txBody>
      </p:sp>
      <p:sp>
        <p:nvSpPr>
          <p:cNvPr id="4" name="テキスト プレースホルダー 3"/>
          <p:cNvSpPr>
            <a:spLocks noGrp="1"/>
          </p:cNvSpPr>
          <p:nvPr>
            <p:ph type="body" sz="quarter" idx="16"/>
          </p:nvPr>
        </p:nvSpPr>
        <p:spPr/>
        <p:txBody>
          <a:bodyPr/>
          <a:lstStyle/>
          <a:p>
            <a:r>
              <a:rPr lang="ja-JP" altLang="en-US" dirty="0"/>
              <a:t>安否確認</a:t>
            </a:r>
          </a:p>
          <a:p>
            <a:endParaRPr kumimoji="1" lang="ja-JP" altLang="en-US" dirty="0"/>
          </a:p>
        </p:txBody>
      </p:sp>
      <p:sp>
        <p:nvSpPr>
          <p:cNvPr id="5" name="テキスト プレースホルダー 4"/>
          <p:cNvSpPr>
            <a:spLocks noGrp="1"/>
          </p:cNvSpPr>
          <p:nvPr>
            <p:ph type="body" sz="quarter" idx="17"/>
          </p:nvPr>
        </p:nvSpPr>
        <p:spPr/>
        <p:txBody>
          <a:bodyPr/>
          <a:lstStyle/>
          <a:p>
            <a:r>
              <a:rPr lang="ja-JP" altLang="en-US" dirty="0"/>
              <a:t>標準機能で安否確認機能をご利用いただけます</a:t>
            </a:r>
          </a:p>
          <a:p>
            <a:endParaRPr kumimoji="1" lang="ja-JP" altLang="en-US" dirty="0"/>
          </a:p>
        </p:txBody>
      </p:sp>
      <p:sp>
        <p:nvSpPr>
          <p:cNvPr id="6" name="タイトル 5"/>
          <p:cNvSpPr>
            <a:spLocks noGrp="1"/>
          </p:cNvSpPr>
          <p:nvPr>
            <p:ph type="title"/>
          </p:nvPr>
        </p:nvSpPr>
        <p:spPr/>
        <p:txBody>
          <a:bodyPr/>
          <a:lstStyle/>
          <a:p>
            <a:r>
              <a:rPr lang="ja-JP" altLang="en-US" dirty="0"/>
              <a:t>勤怠管理</a:t>
            </a:r>
            <a:endParaRPr kumimoji="1" lang="ja-JP" altLang="en-US" dirty="0"/>
          </a:p>
        </p:txBody>
      </p:sp>
      <p:graphicFrame>
        <p:nvGraphicFramePr>
          <p:cNvPr id="7" name="表 6"/>
          <p:cNvGraphicFramePr>
            <a:graphicFrameLocks noGrp="1"/>
          </p:cNvGraphicFramePr>
          <p:nvPr>
            <p:extLst>
              <p:ext uri="{D42A27DB-BD31-4B8C-83A1-F6EECF244321}">
                <p14:modId xmlns:p14="http://schemas.microsoft.com/office/powerpoint/2010/main" val="3287633793"/>
              </p:ext>
            </p:extLst>
          </p:nvPr>
        </p:nvGraphicFramePr>
        <p:xfrm>
          <a:off x="719572" y="1529522"/>
          <a:ext cx="7488832" cy="2096191"/>
        </p:xfrm>
        <a:graphic>
          <a:graphicData uri="http://schemas.openxmlformats.org/drawingml/2006/table">
            <a:tbl>
              <a:tblPr firstRow="1" bandRow="1">
                <a:tableStyleId>{2D5ABB26-0587-4C30-8999-92F81FD0307C}</a:tableStyleId>
              </a:tblPr>
              <a:tblGrid>
                <a:gridCol w="7488832">
                  <a:extLst>
                    <a:ext uri="{9D8B030D-6E8A-4147-A177-3AD203B41FA5}">
                      <a16:colId xmlns:a16="http://schemas.microsoft.com/office/drawing/2014/main" val="3918913369"/>
                    </a:ext>
                  </a:extLst>
                </a:gridCol>
              </a:tblGrid>
              <a:tr h="1174508">
                <a:tc>
                  <a:txBody>
                    <a:bodyPr/>
                    <a:lstStyle/>
                    <a:p>
                      <a:endParaRPr kumimoji="1" lang="ja-JP"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478043427"/>
                  </a:ext>
                </a:extLst>
              </a:tr>
              <a:tr h="921683">
                <a:tc>
                  <a:txBody>
                    <a:bodyPr/>
                    <a:lstStyle/>
                    <a:p>
                      <a:endParaRPr kumimoji="1" lang="ja-JP"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36761050"/>
                  </a:ext>
                </a:extLst>
              </a:tr>
            </a:tbl>
          </a:graphicData>
        </a:graphic>
      </p:graphicFrame>
      <p:sp>
        <p:nvSpPr>
          <p:cNvPr id="8" name="ホームベース 7"/>
          <p:cNvSpPr/>
          <p:nvPr/>
        </p:nvSpPr>
        <p:spPr>
          <a:xfrm>
            <a:off x="2518775" y="1378931"/>
            <a:ext cx="4177459" cy="304354"/>
          </a:xfrm>
          <a:prstGeom prst="homePlat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50000"/>
              </a:lnSpc>
            </a:pPr>
            <a:r>
              <a:rPr kumimoji="1" lang="ja-JP" altLang="en-US" sz="1200" dirty="0"/>
              <a:t>災害発生</a:t>
            </a:r>
          </a:p>
        </p:txBody>
      </p:sp>
      <p:sp>
        <p:nvSpPr>
          <p:cNvPr id="9" name="ホームベース 8"/>
          <p:cNvSpPr/>
          <p:nvPr/>
        </p:nvSpPr>
        <p:spPr>
          <a:xfrm>
            <a:off x="6696235" y="1395963"/>
            <a:ext cx="1509787" cy="287322"/>
          </a:xfrm>
          <a:prstGeom prst="homePlat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50000"/>
              </a:lnSpc>
            </a:pPr>
            <a:r>
              <a:rPr lang="ja-JP" altLang="en-US" sz="1200" dirty="0"/>
              <a:t>安否確認完了後</a:t>
            </a:r>
            <a:endParaRPr kumimoji="1" lang="ja-JP" altLang="en-US" sz="1200" dirty="0"/>
          </a:p>
        </p:txBody>
      </p:sp>
      <p:sp>
        <p:nvSpPr>
          <p:cNvPr id="10" name="正方形/長方形 9"/>
          <p:cNvSpPr/>
          <p:nvPr/>
        </p:nvSpPr>
        <p:spPr>
          <a:xfrm>
            <a:off x="719572" y="1517335"/>
            <a:ext cx="828092" cy="287131"/>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dirty="0"/>
              <a:t>社員</a:t>
            </a:r>
          </a:p>
        </p:txBody>
      </p:sp>
      <p:sp>
        <p:nvSpPr>
          <p:cNvPr id="11" name="正方形/長方形 10"/>
          <p:cNvSpPr/>
          <p:nvPr/>
        </p:nvSpPr>
        <p:spPr>
          <a:xfrm>
            <a:off x="719572" y="2704759"/>
            <a:ext cx="1368152" cy="287839"/>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dirty="0"/>
              <a:t>安否確認担当者</a:t>
            </a:r>
          </a:p>
        </p:txBody>
      </p:sp>
      <p:sp>
        <p:nvSpPr>
          <p:cNvPr id="12" name="角丸四角形吹き出し 11"/>
          <p:cNvSpPr/>
          <p:nvPr/>
        </p:nvSpPr>
        <p:spPr>
          <a:xfrm>
            <a:off x="5304757" y="2002155"/>
            <a:ext cx="1649651" cy="666407"/>
          </a:xfrm>
          <a:prstGeom prst="wedgeRoundRectCallout">
            <a:avLst>
              <a:gd name="adj1" fmla="val -61752"/>
              <a:gd name="adj2" fmla="val 13842"/>
              <a:gd name="adj3" fmla="val 16667"/>
            </a:avLst>
          </a:prstGeom>
          <a:solidFill>
            <a:schemeClr val="bg1"/>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150000"/>
              </a:lnSpc>
            </a:pPr>
            <a:endParaRPr kumimoji="1" lang="ja-JP" altLang="en-US" sz="1200" dirty="0">
              <a:solidFill>
                <a:schemeClr val="tx1"/>
              </a:solidFill>
            </a:endParaRPr>
          </a:p>
        </p:txBody>
      </p:sp>
      <p:sp>
        <p:nvSpPr>
          <p:cNvPr id="13" name="Freeform 7"/>
          <p:cNvSpPr>
            <a:spLocks noEditPoints="1"/>
          </p:cNvSpPr>
          <p:nvPr/>
        </p:nvSpPr>
        <p:spPr bwMode="auto">
          <a:xfrm>
            <a:off x="932143" y="1956685"/>
            <a:ext cx="418645" cy="605174"/>
          </a:xfrm>
          <a:custGeom>
            <a:avLst/>
            <a:gdLst>
              <a:gd name="T0" fmla="*/ 179 w 246"/>
              <a:gd name="T1" fmla="*/ 165 h 401"/>
              <a:gd name="T2" fmla="*/ 145 w 246"/>
              <a:gd name="T3" fmla="*/ 165 h 401"/>
              <a:gd name="T4" fmla="*/ 127 w 246"/>
              <a:gd name="T5" fmla="*/ 198 h 401"/>
              <a:gd name="T6" fmla="*/ 151 w 246"/>
              <a:gd name="T7" fmla="*/ 284 h 401"/>
              <a:gd name="T8" fmla="*/ 123 w 246"/>
              <a:gd name="T9" fmla="*/ 313 h 401"/>
              <a:gd name="T10" fmla="*/ 95 w 246"/>
              <a:gd name="T11" fmla="*/ 284 h 401"/>
              <a:gd name="T12" fmla="*/ 119 w 246"/>
              <a:gd name="T13" fmla="*/ 198 h 401"/>
              <a:gd name="T14" fmla="*/ 101 w 246"/>
              <a:gd name="T15" fmla="*/ 165 h 401"/>
              <a:gd name="T16" fmla="*/ 67 w 246"/>
              <a:gd name="T17" fmla="*/ 165 h 401"/>
              <a:gd name="T18" fmla="*/ 0 w 246"/>
              <a:gd name="T19" fmla="*/ 229 h 401"/>
              <a:gd name="T20" fmla="*/ 0 w 246"/>
              <a:gd name="T21" fmla="*/ 401 h 401"/>
              <a:gd name="T22" fmla="*/ 39 w 246"/>
              <a:gd name="T23" fmla="*/ 401 h 401"/>
              <a:gd name="T24" fmla="*/ 39 w 246"/>
              <a:gd name="T25" fmla="*/ 238 h 401"/>
              <a:gd name="T26" fmla="*/ 48 w 246"/>
              <a:gd name="T27" fmla="*/ 238 h 401"/>
              <a:gd name="T28" fmla="*/ 48 w 246"/>
              <a:gd name="T29" fmla="*/ 401 h 401"/>
              <a:gd name="T30" fmla="*/ 198 w 246"/>
              <a:gd name="T31" fmla="*/ 401 h 401"/>
              <a:gd name="T32" fmla="*/ 198 w 246"/>
              <a:gd name="T33" fmla="*/ 238 h 401"/>
              <a:gd name="T34" fmla="*/ 207 w 246"/>
              <a:gd name="T35" fmla="*/ 238 h 401"/>
              <a:gd name="T36" fmla="*/ 207 w 246"/>
              <a:gd name="T37" fmla="*/ 401 h 401"/>
              <a:gd name="T38" fmla="*/ 246 w 246"/>
              <a:gd name="T39" fmla="*/ 401 h 401"/>
              <a:gd name="T40" fmla="*/ 246 w 246"/>
              <a:gd name="T41" fmla="*/ 229 h 401"/>
              <a:gd name="T42" fmla="*/ 179 w 246"/>
              <a:gd name="T43" fmla="*/ 165 h 401"/>
              <a:gd name="T44" fmla="*/ 123 w 246"/>
              <a:gd name="T45" fmla="*/ 0 h 401"/>
              <a:gd name="T46" fmla="*/ 49 w 246"/>
              <a:gd name="T47" fmla="*/ 74 h 401"/>
              <a:gd name="T48" fmla="*/ 123 w 246"/>
              <a:gd name="T49" fmla="*/ 148 h 401"/>
              <a:gd name="T50" fmla="*/ 197 w 246"/>
              <a:gd name="T51" fmla="*/ 74 h 401"/>
              <a:gd name="T52" fmla="*/ 123 w 246"/>
              <a:gd name="T53" fmla="*/ 0 h 4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46" h="401">
                <a:moveTo>
                  <a:pt x="179" y="165"/>
                </a:moveTo>
                <a:cubicBezTo>
                  <a:pt x="145" y="165"/>
                  <a:pt x="145" y="165"/>
                  <a:pt x="145" y="165"/>
                </a:cubicBezTo>
                <a:cubicBezTo>
                  <a:pt x="127" y="198"/>
                  <a:pt x="127" y="198"/>
                  <a:pt x="127" y="198"/>
                </a:cubicBezTo>
                <a:cubicBezTo>
                  <a:pt x="151" y="284"/>
                  <a:pt x="151" y="284"/>
                  <a:pt x="151" y="284"/>
                </a:cubicBezTo>
                <a:cubicBezTo>
                  <a:pt x="123" y="313"/>
                  <a:pt x="123" y="313"/>
                  <a:pt x="123" y="313"/>
                </a:cubicBezTo>
                <a:cubicBezTo>
                  <a:pt x="95" y="284"/>
                  <a:pt x="95" y="284"/>
                  <a:pt x="95" y="284"/>
                </a:cubicBezTo>
                <a:cubicBezTo>
                  <a:pt x="119" y="198"/>
                  <a:pt x="119" y="198"/>
                  <a:pt x="119" y="198"/>
                </a:cubicBezTo>
                <a:cubicBezTo>
                  <a:pt x="101" y="165"/>
                  <a:pt x="101" y="165"/>
                  <a:pt x="101" y="165"/>
                </a:cubicBezTo>
                <a:cubicBezTo>
                  <a:pt x="67" y="165"/>
                  <a:pt x="67" y="165"/>
                  <a:pt x="67" y="165"/>
                </a:cubicBezTo>
                <a:cubicBezTo>
                  <a:pt x="32" y="165"/>
                  <a:pt x="3" y="194"/>
                  <a:pt x="0" y="229"/>
                </a:cubicBezTo>
                <a:cubicBezTo>
                  <a:pt x="0" y="401"/>
                  <a:pt x="0" y="401"/>
                  <a:pt x="0" y="401"/>
                </a:cubicBezTo>
                <a:cubicBezTo>
                  <a:pt x="39" y="401"/>
                  <a:pt x="39" y="401"/>
                  <a:pt x="39" y="401"/>
                </a:cubicBezTo>
                <a:cubicBezTo>
                  <a:pt x="39" y="238"/>
                  <a:pt x="39" y="238"/>
                  <a:pt x="39" y="238"/>
                </a:cubicBezTo>
                <a:cubicBezTo>
                  <a:pt x="48" y="238"/>
                  <a:pt x="48" y="238"/>
                  <a:pt x="48" y="238"/>
                </a:cubicBezTo>
                <a:cubicBezTo>
                  <a:pt x="48" y="401"/>
                  <a:pt x="48" y="401"/>
                  <a:pt x="48" y="401"/>
                </a:cubicBezTo>
                <a:cubicBezTo>
                  <a:pt x="198" y="401"/>
                  <a:pt x="198" y="401"/>
                  <a:pt x="198" y="401"/>
                </a:cubicBezTo>
                <a:cubicBezTo>
                  <a:pt x="198" y="238"/>
                  <a:pt x="198" y="238"/>
                  <a:pt x="198" y="238"/>
                </a:cubicBezTo>
                <a:cubicBezTo>
                  <a:pt x="207" y="238"/>
                  <a:pt x="207" y="238"/>
                  <a:pt x="207" y="238"/>
                </a:cubicBezTo>
                <a:cubicBezTo>
                  <a:pt x="207" y="401"/>
                  <a:pt x="207" y="401"/>
                  <a:pt x="207" y="401"/>
                </a:cubicBezTo>
                <a:cubicBezTo>
                  <a:pt x="246" y="401"/>
                  <a:pt x="246" y="401"/>
                  <a:pt x="246" y="401"/>
                </a:cubicBezTo>
                <a:cubicBezTo>
                  <a:pt x="246" y="229"/>
                  <a:pt x="246" y="229"/>
                  <a:pt x="246" y="229"/>
                </a:cubicBezTo>
                <a:cubicBezTo>
                  <a:pt x="243" y="194"/>
                  <a:pt x="214" y="165"/>
                  <a:pt x="179" y="165"/>
                </a:cubicBezTo>
                <a:moveTo>
                  <a:pt x="123" y="0"/>
                </a:moveTo>
                <a:cubicBezTo>
                  <a:pt x="82" y="0"/>
                  <a:pt x="49" y="34"/>
                  <a:pt x="49" y="74"/>
                </a:cubicBezTo>
                <a:cubicBezTo>
                  <a:pt x="49" y="115"/>
                  <a:pt x="82" y="148"/>
                  <a:pt x="123" y="148"/>
                </a:cubicBezTo>
                <a:cubicBezTo>
                  <a:pt x="164" y="148"/>
                  <a:pt x="197" y="115"/>
                  <a:pt x="197" y="74"/>
                </a:cubicBezTo>
                <a:cubicBezTo>
                  <a:pt x="197" y="34"/>
                  <a:pt x="164" y="0"/>
                  <a:pt x="123" y="0"/>
                </a:cubicBezTo>
              </a:path>
            </a:pathLst>
          </a:custGeom>
          <a:solidFill>
            <a:srgbClr val="54C3F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4" name="Freeform 8"/>
          <p:cNvSpPr>
            <a:spLocks noEditPoints="1"/>
          </p:cNvSpPr>
          <p:nvPr/>
        </p:nvSpPr>
        <p:spPr bwMode="auto">
          <a:xfrm>
            <a:off x="925709" y="3022594"/>
            <a:ext cx="415817" cy="582072"/>
          </a:xfrm>
          <a:custGeom>
            <a:avLst/>
            <a:gdLst>
              <a:gd name="T0" fmla="*/ 179 w 246"/>
              <a:gd name="T1" fmla="*/ 165 h 401"/>
              <a:gd name="T2" fmla="*/ 175 w 246"/>
              <a:gd name="T3" fmla="*/ 165 h 401"/>
              <a:gd name="T4" fmla="*/ 123 w 246"/>
              <a:gd name="T5" fmla="*/ 181 h 401"/>
              <a:gd name="T6" fmla="*/ 71 w 246"/>
              <a:gd name="T7" fmla="*/ 165 h 401"/>
              <a:gd name="T8" fmla="*/ 67 w 246"/>
              <a:gd name="T9" fmla="*/ 165 h 401"/>
              <a:gd name="T10" fmla="*/ 0 w 246"/>
              <a:gd name="T11" fmla="*/ 229 h 401"/>
              <a:gd name="T12" fmla="*/ 0 w 246"/>
              <a:gd name="T13" fmla="*/ 401 h 401"/>
              <a:gd name="T14" fmla="*/ 38 w 246"/>
              <a:gd name="T15" fmla="*/ 401 h 401"/>
              <a:gd name="T16" fmla="*/ 38 w 246"/>
              <a:gd name="T17" fmla="*/ 238 h 401"/>
              <a:gd name="T18" fmla="*/ 48 w 246"/>
              <a:gd name="T19" fmla="*/ 238 h 401"/>
              <a:gd name="T20" fmla="*/ 48 w 246"/>
              <a:gd name="T21" fmla="*/ 401 h 401"/>
              <a:gd name="T22" fmla="*/ 198 w 246"/>
              <a:gd name="T23" fmla="*/ 401 h 401"/>
              <a:gd name="T24" fmla="*/ 198 w 246"/>
              <a:gd name="T25" fmla="*/ 238 h 401"/>
              <a:gd name="T26" fmla="*/ 207 w 246"/>
              <a:gd name="T27" fmla="*/ 238 h 401"/>
              <a:gd name="T28" fmla="*/ 207 w 246"/>
              <a:gd name="T29" fmla="*/ 401 h 401"/>
              <a:gd name="T30" fmla="*/ 246 w 246"/>
              <a:gd name="T31" fmla="*/ 401 h 401"/>
              <a:gd name="T32" fmla="*/ 246 w 246"/>
              <a:gd name="T33" fmla="*/ 229 h 401"/>
              <a:gd name="T34" fmla="*/ 179 w 246"/>
              <a:gd name="T35" fmla="*/ 165 h 401"/>
              <a:gd name="T36" fmla="*/ 123 w 246"/>
              <a:gd name="T37" fmla="*/ 148 h 401"/>
              <a:gd name="T38" fmla="*/ 168 w 246"/>
              <a:gd name="T39" fmla="*/ 133 h 401"/>
              <a:gd name="T40" fmla="*/ 197 w 246"/>
              <a:gd name="T41" fmla="*/ 145 h 401"/>
              <a:gd name="T42" fmla="*/ 197 w 246"/>
              <a:gd name="T43" fmla="*/ 133 h 401"/>
              <a:gd name="T44" fmla="*/ 197 w 246"/>
              <a:gd name="T45" fmla="*/ 123 h 401"/>
              <a:gd name="T46" fmla="*/ 197 w 246"/>
              <a:gd name="T47" fmla="*/ 74 h 401"/>
              <a:gd name="T48" fmla="*/ 123 w 246"/>
              <a:gd name="T49" fmla="*/ 0 h 401"/>
              <a:gd name="T50" fmla="*/ 49 w 246"/>
              <a:gd name="T51" fmla="*/ 74 h 401"/>
              <a:gd name="T52" fmla="*/ 49 w 246"/>
              <a:gd name="T53" fmla="*/ 123 h 401"/>
              <a:gd name="T54" fmla="*/ 49 w 246"/>
              <a:gd name="T55" fmla="*/ 133 h 401"/>
              <a:gd name="T56" fmla="*/ 49 w 246"/>
              <a:gd name="T57" fmla="*/ 145 h 401"/>
              <a:gd name="T58" fmla="*/ 78 w 246"/>
              <a:gd name="T59" fmla="*/ 133 h 401"/>
              <a:gd name="T60" fmla="*/ 123 w 246"/>
              <a:gd name="T61" fmla="*/ 148 h 4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46" h="401">
                <a:moveTo>
                  <a:pt x="179" y="165"/>
                </a:moveTo>
                <a:cubicBezTo>
                  <a:pt x="175" y="165"/>
                  <a:pt x="175" y="165"/>
                  <a:pt x="175" y="165"/>
                </a:cubicBezTo>
                <a:cubicBezTo>
                  <a:pt x="178" y="197"/>
                  <a:pt x="157" y="226"/>
                  <a:pt x="123" y="181"/>
                </a:cubicBezTo>
                <a:cubicBezTo>
                  <a:pt x="89" y="226"/>
                  <a:pt x="68" y="197"/>
                  <a:pt x="71" y="165"/>
                </a:cubicBezTo>
                <a:cubicBezTo>
                  <a:pt x="67" y="165"/>
                  <a:pt x="67" y="165"/>
                  <a:pt x="67" y="165"/>
                </a:cubicBezTo>
                <a:cubicBezTo>
                  <a:pt x="31" y="165"/>
                  <a:pt x="3" y="194"/>
                  <a:pt x="0" y="229"/>
                </a:cubicBezTo>
                <a:cubicBezTo>
                  <a:pt x="0" y="401"/>
                  <a:pt x="0" y="401"/>
                  <a:pt x="0" y="401"/>
                </a:cubicBezTo>
                <a:cubicBezTo>
                  <a:pt x="38" y="401"/>
                  <a:pt x="38" y="401"/>
                  <a:pt x="38" y="401"/>
                </a:cubicBezTo>
                <a:cubicBezTo>
                  <a:pt x="38" y="238"/>
                  <a:pt x="38" y="238"/>
                  <a:pt x="38" y="238"/>
                </a:cubicBezTo>
                <a:cubicBezTo>
                  <a:pt x="48" y="238"/>
                  <a:pt x="48" y="238"/>
                  <a:pt x="48" y="238"/>
                </a:cubicBezTo>
                <a:cubicBezTo>
                  <a:pt x="48" y="401"/>
                  <a:pt x="48" y="401"/>
                  <a:pt x="48" y="401"/>
                </a:cubicBezTo>
                <a:cubicBezTo>
                  <a:pt x="198" y="401"/>
                  <a:pt x="198" y="401"/>
                  <a:pt x="198" y="401"/>
                </a:cubicBezTo>
                <a:cubicBezTo>
                  <a:pt x="198" y="238"/>
                  <a:pt x="198" y="238"/>
                  <a:pt x="198" y="238"/>
                </a:cubicBezTo>
                <a:cubicBezTo>
                  <a:pt x="207" y="238"/>
                  <a:pt x="207" y="238"/>
                  <a:pt x="207" y="238"/>
                </a:cubicBezTo>
                <a:cubicBezTo>
                  <a:pt x="207" y="401"/>
                  <a:pt x="207" y="401"/>
                  <a:pt x="207" y="401"/>
                </a:cubicBezTo>
                <a:cubicBezTo>
                  <a:pt x="246" y="401"/>
                  <a:pt x="246" y="401"/>
                  <a:pt x="246" y="401"/>
                </a:cubicBezTo>
                <a:cubicBezTo>
                  <a:pt x="246" y="229"/>
                  <a:pt x="246" y="229"/>
                  <a:pt x="246" y="229"/>
                </a:cubicBezTo>
                <a:cubicBezTo>
                  <a:pt x="243" y="194"/>
                  <a:pt x="214" y="165"/>
                  <a:pt x="179" y="165"/>
                </a:cubicBezTo>
                <a:moveTo>
                  <a:pt x="123" y="148"/>
                </a:moveTo>
                <a:cubicBezTo>
                  <a:pt x="140" y="148"/>
                  <a:pt x="156" y="142"/>
                  <a:pt x="168" y="133"/>
                </a:cubicBezTo>
                <a:cubicBezTo>
                  <a:pt x="197" y="145"/>
                  <a:pt x="197" y="145"/>
                  <a:pt x="197" y="145"/>
                </a:cubicBezTo>
                <a:cubicBezTo>
                  <a:pt x="197" y="133"/>
                  <a:pt x="197" y="133"/>
                  <a:pt x="197" y="133"/>
                </a:cubicBezTo>
                <a:cubicBezTo>
                  <a:pt x="197" y="123"/>
                  <a:pt x="197" y="123"/>
                  <a:pt x="197" y="123"/>
                </a:cubicBezTo>
                <a:cubicBezTo>
                  <a:pt x="197" y="74"/>
                  <a:pt x="197" y="74"/>
                  <a:pt x="197" y="74"/>
                </a:cubicBezTo>
                <a:cubicBezTo>
                  <a:pt x="197" y="33"/>
                  <a:pt x="164" y="0"/>
                  <a:pt x="123" y="0"/>
                </a:cubicBezTo>
                <a:cubicBezTo>
                  <a:pt x="82" y="0"/>
                  <a:pt x="49" y="33"/>
                  <a:pt x="49" y="74"/>
                </a:cubicBezTo>
                <a:cubicBezTo>
                  <a:pt x="49" y="123"/>
                  <a:pt x="49" y="123"/>
                  <a:pt x="49" y="123"/>
                </a:cubicBezTo>
                <a:cubicBezTo>
                  <a:pt x="49" y="133"/>
                  <a:pt x="49" y="133"/>
                  <a:pt x="49" y="133"/>
                </a:cubicBezTo>
                <a:cubicBezTo>
                  <a:pt x="49" y="145"/>
                  <a:pt x="49" y="145"/>
                  <a:pt x="49" y="145"/>
                </a:cubicBezTo>
                <a:cubicBezTo>
                  <a:pt x="78" y="133"/>
                  <a:pt x="78" y="133"/>
                  <a:pt x="78" y="133"/>
                </a:cubicBezTo>
                <a:cubicBezTo>
                  <a:pt x="90" y="142"/>
                  <a:pt x="106" y="148"/>
                  <a:pt x="123" y="148"/>
                </a:cubicBezTo>
              </a:path>
            </a:pathLst>
          </a:custGeom>
          <a:solidFill>
            <a:srgbClr val="54C3F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5" name="Freeform 23"/>
          <p:cNvSpPr>
            <a:spLocks noEditPoints="1"/>
          </p:cNvSpPr>
          <p:nvPr/>
        </p:nvSpPr>
        <p:spPr bwMode="auto">
          <a:xfrm>
            <a:off x="5959865" y="2226676"/>
            <a:ext cx="291156" cy="409997"/>
          </a:xfrm>
          <a:custGeom>
            <a:avLst/>
            <a:gdLst>
              <a:gd name="T0" fmla="*/ 146 w 246"/>
              <a:gd name="T1" fmla="*/ 165 h 382"/>
              <a:gd name="T2" fmla="*/ 151 w 246"/>
              <a:gd name="T3" fmla="*/ 283 h 382"/>
              <a:gd name="T4" fmla="*/ 95 w 246"/>
              <a:gd name="T5" fmla="*/ 283 h 382"/>
              <a:gd name="T6" fmla="*/ 101 w 246"/>
              <a:gd name="T7" fmla="*/ 165 h 382"/>
              <a:gd name="T8" fmla="*/ 0 w 246"/>
              <a:gd name="T9" fmla="*/ 229 h 382"/>
              <a:gd name="T10" fmla="*/ 39 w 246"/>
              <a:gd name="T11" fmla="*/ 382 h 382"/>
              <a:gd name="T12" fmla="*/ 48 w 246"/>
              <a:gd name="T13" fmla="*/ 237 h 382"/>
              <a:gd name="T14" fmla="*/ 199 w 246"/>
              <a:gd name="T15" fmla="*/ 382 h 382"/>
              <a:gd name="T16" fmla="*/ 208 w 246"/>
              <a:gd name="T17" fmla="*/ 237 h 382"/>
              <a:gd name="T18" fmla="*/ 246 w 246"/>
              <a:gd name="T19" fmla="*/ 382 h 382"/>
              <a:gd name="T20" fmla="*/ 179 w 246"/>
              <a:gd name="T21" fmla="*/ 165 h 382"/>
              <a:gd name="T22" fmla="*/ 49 w 246"/>
              <a:gd name="T23" fmla="*/ 74 h 382"/>
              <a:gd name="T24" fmla="*/ 197 w 246"/>
              <a:gd name="T25" fmla="*/ 74 h 382"/>
              <a:gd name="T26" fmla="*/ 142 w 246"/>
              <a:gd name="T27" fmla="*/ 96 h 382"/>
              <a:gd name="T28" fmla="*/ 142 w 246"/>
              <a:gd name="T29" fmla="*/ 114 h 382"/>
              <a:gd name="T30" fmla="*/ 130 w 246"/>
              <a:gd name="T31" fmla="*/ 114 h 382"/>
              <a:gd name="T32" fmla="*/ 117 w 246"/>
              <a:gd name="T33" fmla="*/ 114 h 382"/>
              <a:gd name="T34" fmla="*/ 105 w 246"/>
              <a:gd name="T35" fmla="*/ 114 h 382"/>
              <a:gd name="T36" fmla="*/ 105 w 246"/>
              <a:gd name="T37" fmla="*/ 96 h 382"/>
              <a:gd name="T38" fmla="*/ 178 w 246"/>
              <a:gd name="T39" fmla="*/ 61 h 382"/>
              <a:gd name="T40" fmla="*/ 166 w 246"/>
              <a:gd name="T41" fmla="*/ 85 h 382"/>
              <a:gd name="T42" fmla="*/ 150 w 246"/>
              <a:gd name="T43" fmla="*/ 86 h 382"/>
              <a:gd name="T44" fmla="*/ 133 w 246"/>
              <a:gd name="T45" fmla="*/ 81 h 382"/>
              <a:gd name="T46" fmla="*/ 118 w 246"/>
              <a:gd name="T47" fmla="*/ 69 h 382"/>
              <a:gd name="T48" fmla="*/ 107 w 246"/>
              <a:gd name="T49" fmla="*/ 85 h 382"/>
              <a:gd name="T50" fmla="*/ 91 w 246"/>
              <a:gd name="T51" fmla="*/ 86 h 382"/>
              <a:gd name="T52" fmla="*/ 74 w 246"/>
              <a:gd name="T53" fmla="*/ 81 h 382"/>
              <a:gd name="T54" fmla="*/ 76 w 246"/>
              <a:gd name="T55" fmla="*/ 50 h 382"/>
              <a:gd name="T56" fmla="*/ 112 w 246"/>
              <a:gd name="T57" fmla="*/ 50 h 382"/>
              <a:gd name="T58" fmla="*/ 118 w 246"/>
              <a:gd name="T59" fmla="*/ 63 h 382"/>
              <a:gd name="T60" fmla="*/ 128 w 246"/>
              <a:gd name="T61" fmla="*/ 61 h 382"/>
              <a:gd name="T62" fmla="*/ 153 w 246"/>
              <a:gd name="T63" fmla="*/ 48 h 382"/>
              <a:gd name="T64" fmla="*/ 178 w 246"/>
              <a:gd name="T65" fmla="*/ 61 h 382"/>
              <a:gd name="T66" fmla="*/ 105 w 246"/>
              <a:gd name="T67" fmla="*/ 79 h 382"/>
              <a:gd name="T68" fmla="*/ 93 w 246"/>
              <a:gd name="T69" fmla="*/ 80 h 382"/>
              <a:gd name="T70" fmla="*/ 78 w 246"/>
              <a:gd name="T71" fmla="*/ 77 h 382"/>
              <a:gd name="T72" fmla="*/ 78 w 246"/>
              <a:gd name="T73" fmla="*/ 56 h 382"/>
              <a:gd name="T74" fmla="*/ 109 w 246"/>
              <a:gd name="T75" fmla="*/ 56 h 382"/>
              <a:gd name="T76" fmla="*/ 109 w 246"/>
              <a:gd name="T77" fmla="*/ 77 h 382"/>
              <a:gd name="T78" fmla="*/ 165 w 246"/>
              <a:gd name="T79" fmla="*/ 79 h 382"/>
              <a:gd name="T80" fmla="*/ 153 w 246"/>
              <a:gd name="T81" fmla="*/ 80 h 382"/>
              <a:gd name="T82" fmla="*/ 138 w 246"/>
              <a:gd name="T83" fmla="*/ 77 h 382"/>
              <a:gd name="T84" fmla="*/ 137 w 246"/>
              <a:gd name="T85" fmla="*/ 56 h 382"/>
              <a:gd name="T86" fmla="*/ 169 w 246"/>
              <a:gd name="T87" fmla="*/ 56 h 382"/>
              <a:gd name="T88" fmla="*/ 168 w 246"/>
              <a:gd name="T89" fmla="*/ 77 h 3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46" h="382">
                <a:moveTo>
                  <a:pt x="179" y="165"/>
                </a:moveTo>
                <a:cubicBezTo>
                  <a:pt x="146" y="165"/>
                  <a:pt x="146" y="165"/>
                  <a:pt x="146" y="165"/>
                </a:cubicBezTo>
                <a:cubicBezTo>
                  <a:pt x="127" y="197"/>
                  <a:pt x="127" y="197"/>
                  <a:pt x="127" y="197"/>
                </a:cubicBezTo>
                <a:cubicBezTo>
                  <a:pt x="151" y="283"/>
                  <a:pt x="151" y="283"/>
                  <a:pt x="151" y="283"/>
                </a:cubicBezTo>
                <a:cubicBezTo>
                  <a:pt x="123" y="313"/>
                  <a:pt x="123" y="313"/>
                  <a:pt x="123" y="313"/>
                </a:cubicBezTo>
                <a:cubicBezTo>
                  <a:pt x="95" y="283"/>
                  <a:pt x="95" y="283"/>
                  <a:pt x="95" y="283"/>
                </a:cubicBezTo>
                <a:cubicBezTo>
                  <a:pt x="120" y="197"/>
                  <a:pt x="120" y="197"/>
                  <a:pt x="120" y="197"/>
                </a:cubicBezTo>
                <a:cubicBezTo>
                  <a:pt x="101" y="165"/>
                  <a:pt x="101" y="165"/>
                  <a:pt x="101" y="165"/>
                </a:cubicBezTo>
                <a:cubicBezTo>
                  <a:pt x="67" y="165"/>
                  <a:pt x="67" y="165"/>
                  <a:pt x="67" y="165"/>
                </a:cubicBezTo>
                <a:cubicBezTo>
                  <a:pt x="32" y="165"/>
                  <a:pt x="3" y="193"/>
                  <a:pt x="0" y="229"/>
                </a:cubicBezTo>
                <a:cubicBezTo>
                  <a:pt x="0" y="382"/>
                  <a:pt x="0" y="382"/>
                  <a:pt x="0" y="382"/>
                </a:cubicBezTo>
                <a:cubicBezTo>
                  <a:pt x="39" y="382"/>
                  <a:pt x="39" y="382"/>
                  <a:pt x="39" y="382"/>
                </a:cubicBezTo>
                <a:cubicBezTo>
                  <a:pt x="39" y="237"/>
                  <a:pt x="39" y="237"/>
                  <a:pt x="39" y="237"/>
                </a:cubicBezTo>
                <a:cubicBezTo>
                  <a:pt x="48" y="237"/>
                  <a:pt x="48" y="237"/>
                  <a:pt x="48" y="237"/>
                </a:cubicBezTo>
                <a:cubicBezTo>
                  <a:pt x="48" y="382"/>
                  <a:pt x="48" y="382"/>
                  <a:pt x="48" y="382"/>
                </a:cubicBezTo>
                <a:cubicBezTo>
                  <a:pt x="199" y="382"/>
                  <a:pt x="199" y="382"/>
                  <a:pt x="199" y="382"/>
                </a:cubicBezTo>
                <a:cubicBezTo>
                  <a:pt x="199" y="237"/>
                  <a:pt x="199" y="237"/>
                  <a:pt x="199" y="237"/>
                </a:cubicBezTo>
                <a:cubicBezTo>
                  <a:pt x="208" y="237"/>
                  <a:pt x="208" y="237"/>
                  <a:pt x="208" y="237"/>
                </a:cubicBezTo>
                <a:cubicBezTo>
                  <a:pt x="208" y="382"/>
                  <a:pt x="208" y="382"/>
                  <a:pt x="208" y="382"/>
                </a:cubicBezTo>
                <a:cubicBezTo>
                  <a:pt x="246" y="382"/>
                  <a:pt x="246" y="382"/>
                  <a:pt x="246" y="382"/>
                </a:cubicBezTo>
                <a:cubicBezTo>
                  <a:pt x="246" y="229"/>
                  <a:pt x="246" y="229"/>
                  <a:pt x="246" y="229"/>
                </a:cubicBezTo>
                <a:cubicBezTo>
                  <a:pt x="243" y="193"/>
                  <a:pt x="215" y="165"/>
                  <a:pt x="179" y="165"/>
                </a:cubicBezTo>
                <a:moveTo>
                  <a:pt x="123" y="0"/>
                </a:moveTo>
                <a:cubicBezTo>
                  <a:pt x="82" y="0"/>
                  <a:pt x="49" y="33"/>
                  <a:pt x="49" y="74"/>
                </a:cubicBezTo>
                <a:cubicBezTo>
                  <a:pt x="49" y="115"/>
                  <a:pt x="82" y="148"/>
                  <a:pt x="123" y="148"/>
                </a:cubicBezTo>
                <a:cubicBezTo>
                  <a:pt x="164" y="148"/>
                  <a:pt x="197" y="115"/>
                  <a:pt x="197" y="74"/>
                </a:cubicBezTo>
                <a:cubicBezTo>
                  <a:pt x="197" y="33"/>
                  <a:pt x="164" y="0"/>
                  <a:pt x="123" y="0"/>
                </a:cubicBezTo>
                <a:moveTo>
                  <a:pt x="142" y="96"/>
                </a:moveTo>
                <a:cubicBezTo>
                  <a:pt x="152" y="120"/>
                  <a:pt x="152" y="120"/>
                  <a:pt x="152" y="120"/>
                </a:cubicBezTo>
                <a:cubicBezTo>
                  <a:pt x="142" y="114"/>
                  <a:pt x="142" y="114"/>
                  <a:pt x="142" y="114"/>
                </a:cubicBezTo>
                <a:cubicBezTo>
                  <a:pt x="137" y="120"/>
                  <a:pt x="137" y="120"/>
                  <a:pt x="137" y="120"/>
                </a:cubicBezTo>
                <a:cubicBezTo>
                  <a:pt x="130" y="114"/>
                  <a:pt x="130" y="114"/>
                  <a:pt x="130" y="114"/>
                </a:cubicBezTo>
                <a:cubicBezTo>
                  <a:pt x="123" y="120"/>
                  <a:pt x="123" y="120"/>
                  <a:pt x="123" y="120"/>
                </a:cubicBezTo>
                <a:cubicBezTo>
                  <a:pt x="117" y="114"/>
                  <a:pt x="117" y="114"/>
                  <a:pt x="117" y="114"/>
                </a:cubicBezTo>
                <a:cubicBezTo>
                  <a:pt x="109" y="120"/>
                  <a:pt x="109" y="120"/>
                  <a:pt x="109" y="120"/>
                </a:cubicBezTo>
                <a:cubicBezTo>
                  <a:pt x="105" y="114"/>
                  <a:pt x="105" y="114"/>
                  <a:pt x="105" y="114"/>
                </a:cubicBezTo>
                <a:cubicBezTo>
                  <a:pt x="95" y="120"/>
                  <a:pt x="95" y="120"/>
                  <a:pt x="95" y="120"/>
                </a:cubicBezTo>
                <a:cubicBezTo>
                  <a:pt x="105" y="96"/>
                  <a:pt x="105" y="96"/>
                  <a:pt x="105" y="96"/>
                </a:cubicBezTo>
                <a:lnTo>
                  <a:pt x="142" y="96"/>
                </a:lnTo>
                <a:close/>
                <a:moveTo>
                  <a:pt x="178" y="61"/>
                </a:moveTo>
                <a:cubicBezTo>
                  <a:pt x="178" y="68"/>
                  <a:pt x="176" y="77"/>
                  <a:pt x="173" y="81"/>
                </a:cubicBezTo>
                <a:cubicBezTo>
                  <a:pt x="172" y="82"/>
                  <a:pt x="169" y="84"/>
                  <a:pt x="166" y="85"/>
                </a:cubicBezTo>
                <a:cubicBezTo>
                  <a:pt x="162" y="86"/>
                  <a:pt x="157" y="86"/>
                  <a:pt x="153" y="86"/>
                </a:cubicBezTo>
                <a:cubicBezTo>
                  <a:pt x="152" y="86"/>
                  <a:pt x="151" y="86"/>
                  <a:pt x="150" y="86"/>
                </a:cubicBezTo>
                <a:cubicBezTo>
                  <a:pt x="147" y="86"/>
                  <a:pt x="143" y="85"/>
                  <a:pt x="140" y="85"/>
                </a:cubicBezTo>
                <a:cubicBezTo>
                  <a:pt x="137" y="84"/>
                  <a:pt x="134" y="82"/>
                  <a:pt x="133" y="81"/>
                </a:cubicBezTo>
                <a:cubicBezTo>
                  <a:pt x="131" y="78"/>
                  <a:pt x="130" y="74"/>
                  <a:pt x="129" y="69"/>
                </a:cubicBezTo>
                <a:cubicBezTo>
                  <a:pt x="125" y="68"/>
                  <a:pt x="121" y="68"/>
                  <a:pt x="118" y="69"/>
                </a:cubicBezTo>
                <a:cubicBezTo>
                  <a:pt x="117" y="74"/>
                  <a:pt x="115" y="78"/>
                  <a:pt x="113" y="81"/>
                </a:cubicBezTo>
                <a:cubicBezTo>
                  <a:pt x="112" y="82"/>
                  <a:pt x="110" y="84"/>
                  <a:pt x="107" y="85"/>
                </a:cubicBezTo>
                <a:cubicBezTo>
                  <a:pt x="103" y="86"/>
                  <a:pt x="98" y="86"/>
                  <a:pt x="94" y="86"/>
                </a:cubicBezTo>
                <a:cubicBezTo>
                  <a:pt x="93" y="86"/>
                  <a:pt x="92" y="86"/>
                  <a:pt x="91" y="86"/>
                </a:cubicBezTo>
                <a:cubicBezTo>
                  <a:pt x="87" y="86"/>
                  <a:pt x="83" y="85"/>
                  <a:pt x="80" y="85"/>
                </a:cubicBezTo>
                <a:cubicBezTo>
                  <a:pt x="77" y="84"/>
                  <a:pt x="75" y="82"/>
                  <a:pt x="74" y="81"/>
                </a:cubicBezTo>
                <a:cubicBezTo>
                  <a:pt x="70" y="77"/>
                  <a:pt x="69" y="68"/>
                  <a:pt x="69" y="61"/>
                </a:cubicBezTo>
                <a:cubicBezTo>
                  <a:pt x="69" y="55"/>
                  <a:pt x="72" y="52"/>
                  <a:pt x="76" y="50"/>
                </a:cubicBezTo>
                <a:cubicBezTo>
                  <a:pt x="79" y="49"/>
                  <a:pt x="84" y="48"/>
                  <a:pt x="93" y="48"/>
                </a:cubicBezTo>
                <a:cubicBezTo>
                  <a:pt x="103" y="48"/>
                  <a:pt x="108" y="49"/>
                  <a:pt x="112" y="50"/>
                </a:cubicBezTo>
                <a:cubicBezTo>
                  <a:pt x="115" y="52"/>
                  <a:pt x="118" y="55"/>
                  <a:pt x="118" y="61"/>
                </a:cubicBezTo>
                <a:cubicBezTo>
                  <a:pt x="118" y="62"/>
                  <a:pt x="118" y="62"/>
                  <a:pt x="118" y="63"/>
                </a:cubicBezTo>
                <a:cubicBezTo>
                  <a:pt x="122" y="62"/>
                  <a:pt x="125" y="62"/>
                  <a:pt x="128" y="63"/>
                </a:cubicBezTo>
                <a:cubicBezTo>
                  <a:pt x="128" y="62"/>
                  <a:pt x="128" y="62"/>
                  <a:pt x="128" y="61"/>
                </a:cubicBezTo>
                <a:cubicBezTo>
                  <a:pt x="128" y="55"/>
                  <a:pt x="132" y="52"/>
                  <a:pt x="135" y="50"/>
                </a:cubicBezTo>
                <a:cubicBezTo>
                  <a:pt x="138" y="49"/>
                  <a:pt x="144" y="48"/>
                  <a:pt x="153" y="48"/>
                </a:cubicBezTo>
                <a:cubicBezTo>
                  <a:pt x="162" y="48"/>
                  <a:pt x="168" y="49"/>
                  <a:pt x="171" y="50"/>
                </a:cubicBezTo>
                <a:cubicBezTo>
                  <a:pt x="174" y="52"/>
                  <a:pt x="178" y="55"/>
                  <a:pt x="178" y="61"/>
                </a:cubicBezTo>
                <a:close/>
                <a:moveTo>
                  <a:pt x="109" y="77"/>
                </a:moveTo>
                <a:cubicBezTo>
                  <a:pt x="109" y="78"/>
                  <a:pt x="107" y="79"/>
                  <a:pt x="105" y="79"/>
                </a:cubicBezTo>
                <a:cubicBezTo>
                  <a:pt x="102" y="80"/>
                  <a:pt x="97" y="80"/>
                  <a:pt x="94" y="80"/>
                </a:cubicBezTo>
                <a:cubicBezTo>
                  <a:pt x="93" y="80"/>
                  <a:pt x="93" y="80"/>
                  <a:pt x="93" y="80"/>
                </a:cubicBezTo>
                <a:cubicBezTo>
                  <a:pt x="90" y="80"/>
                  <a:pt x="85" y="80"/>
                  <a:pt x="82" y="79"/>
                </a:cubicBezTo>
                <a:cubicBezTo>
                  <a:pt x="80" y="79"/>
                  <a:pt x="79" y="78"/>
                  <a:pt x="78" y="77"/>
                </a:cubicBezTo>
                <a:cubicBezTo>
                  <a:pt x="76" y="75"/>
                  <a:pt x="74" y="67"/>
                  <a:pt x="74" y="61"/>
                </a:cubicBezTo>
                <a:cubicBezTo>
                  <a:pt x="74" y="57"/>
                  <a:pt x="77" y="56"/>
                  <a:pt x="78" y="56"/>
                </a:cubicBezTo>
                <a:cubicBezTo>
                  <a:pt x="81" y="54"/>
                  <a:pt x="88" y="54"/>
                  <a:pt x="93" y="54"/>
                </a:cubicBezTo>
                <a:cubicBezTo>
                  <a:pt x="99" y="54"/>
                  <a:pt x="106" y="54"/>
                  <a:pt x="109" y="56"/>
                </a:cubicBezTo>
                <a:cubicBezTo>
                  <a:pt x="110" y="56"/>
                  <a:pt x="113" y="57"/>
                  <a:pt x="113" y="61"/>
                </a:cubicBezTo>
                <a:cubicBezTo>
                  <a:pt x="113" y="67"/>
                  <a:pt x="111" y="75"/>
                  <a:pt x="109" y="77"/>
                </a:cubicBezTo>
                <a:close/>
                <a:moveTo>
                  <a:pt x="168" y="77"/>
                </a:moveTo>
                <a:cubicBezTo>
                  <a:pt x="168" y="78"/>
                  <a:pt x="167" y="79"/>
                  <a:pt x="165" y="79"/>
                </a:cubicBezTo>
                <a:cubicBezTo>
                  <a:pt x="162" y="80"/>
                  <a:pt x="157" y="80"/>
                  <a:pt x="153" y="80"/>
                </a:cubicBezTo>
                <a:cubicBezTo>
                  <a:pt x="153" y="80"/>
                  <a:pt x="153" y="80"/>
                  <a:pt x="153" y="80"/>
                </a:cubicBezTo>
                <a:cubicBezTo>
                  <a:pt x="149" y="80"/>
                  <a:pt x="144" y="80"/>
                  <a:pt x="141" y="79"/>
                </a:cubicBezTo>
                <a:cubicBezTo>
                  <a:pt x="139" y="79"/>
                  <a:pt x="138" y="78"/>
                  <a:pt x="138" y="77"/>
                </a:cubicBezTo>
                <a:cubicBezTo>
                  <a:pt x="135" y="75"/>
                  <a:pt x="134" y="67"/>
                  <a:pt x="134" y="61"/>
                </a:cubicBezTo>
                <a:cubicBezTo>
                  <a:pt x="134" y="57"/>
                  <a:pt x="136" y="56"/>
                  <a:pt x="137" y="56"/>
                </a:cubicBezTo>
                <a:cubicBezTo>
                  <a:pt x="141" y="54"/>
                  <a:pt x="148" y="54"/>
                  <a:pt x="153" y="54"/>
                </a:cubicBezTo>
                <a:cubicBezTo>
                  <a:pt x="158" y="54"/>
                  <a:pt x="165" y="54"/>
                  <a:pt x="169" y="56"/>
                </a:cubicBezTo>
                <a:cubicBezTo>
                  <a:pt x="170" y="56"/>
                  <a:pt x="172" y="57"/>
                  <a:pt x="172" y="61"/>
                </a:cubicBezTo>
                <a:cubicBezTo>
                  <a:pt x="172" y="67"/>
                  <a:pt x="171" y="75"/>
                  <a:pt x="168" y="77"/>
                </a:cubicBezTo>
                <a:close/>
              </a:path>
            </a:pathLst>
          </a:custGeom>
          <a:solidFill>
            <a:srgbClr val="54C3F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 name="Freeform 7"/>
          <p:cNvSpPr>
            <a:spLocks noEditPoints="1"/>
          </p:cNvSpPr>
          <p:nvPr/>
        </p:nvSpPr>
        <p:spPr bwMode="auto">
          <a:xfrm>
            <a:off x="5634479" y="2191656"/>
            <a:ext cx="293136" cy="445017"/>
          </a:xfrm>
          <a:custGeom>
            <a:avLst/>
            <a:gdLst>
              <a:gd name="T0" fmla="*/ 179 w 246"/>
              <a:gd name="T1" fmla="*/ 165 h 401"/>
              <a:gd name="T2" fmla="*/ 145 w 246"/>
              <a:gd name="T3" fmla="*/ 165 h 401"/>
              <a:gd name="T4" fmla="*/ 127 w 246"/>
              <a:gd name="T5" fmla="*/ 198 h 401"/>
              <a:gd name="T6" fmla="*/ 151 w 246"/>
              <a:gd name="T7" fmla="*/ 284 h 401"/>
              <a:gd name="T8" fmla="*/ 123 w 246"/>
              <a:gd name="T9" fmla="*/ 313 h 401"/>
              <a:gd name="T10" fmla="*/ 95 w 246"/>
              <a:gd name="T11" fmla="*/ 284 h 401"/>
              <a:gd name="T12" fmla="*/ 119 w 246"/>
              <a:gd name="T13" fmla="*/ 198 h 401"/>
              <a:gd name="T14" fmla="*/ 101 w 246"/>
              <a:gd name="T15" fmla="*/ 165 h 401"/>
              <a:gd name="T16" fmla="*/ 67 w 246"/>
              <a:gd name="T17" fmla="*/ 165 h 401"/>
              <a:gd name="T18" fmla="*/ 0 w 246"/>
              <a:gd name="T19" fmla="*/ 229 h 401"/>
              <a:gd name="T20" fmla="*/ 0 w 246"/>
              <a:gd name="T21" fmla="*/ 401 h 401"/>
              <a:gd name="T22" fmla="*/ 39 w 246"/>
              <a:gd name="T23" fmla="*/ 401 h 401"/>
              <a:gd name="T24" fmla="*/ 39 w 246"/>
              <a:gd name="T25" fmla="*/ 238 h 401"/>
              <a:gd name="T26" fmla="*/ 48 w 246"/>
              <a:gd name="T27" fmla="*/ 238 h 401"/>
              <a:gd name="T28" fmla="*/ 48 w 246"/>
              <a:gd name="T29" fmla="*/ 401 h 401"/>
              <a:gd name="T30" fmla="*/ 198 w 246"/>
              <a:gd name="T31" fmla="*/ 401 h 401"/>
              <a:gd name="T32" fmla="*/ 198 w 246"/>
              <a:gd name="T33" fmla="*/ 238 h 401"/>
              <a:gd name="T34" fmla="*/ 207 w 246"/>
              <a:gd name="T35" fmla="*/ 238 h 401"/>
              <a:gd name="T36" fmla="*/ 207 w 246"/>
              <a:gd name="T37" fmla="*/ 401 h 401"/>
              <a:gd name="T38" fmla="*/ 246 w 246"/>
              <a:gd name="T39" fmla="*/ 401 h 401"/>
              <a:gd name="T40" fmla="*/ 246 w 246"/>
              <a:gd name="T41" fmla="*/ 229 h 401"/>
              <a:gd name="T42" fmla="*/ 179 w 246"/>
              <a:gd name="T43" fmla="*/ 165 h 401"/>
              <a:gd name="T44" fmla="*/ 123 w 246"/>
              <a:gd name="T45" fmla="*/ 0 h 401"/>
              <a:gd name="T46" fmla="*/ 49 w 246"/>
              <a:gd name="T47" fmla="*/ 74 h 401"/>
              <a:gd name="T48" fmla="*/ 123 w 246"/>
              <a:gd name="T49" fmla="*/ 148 h 401"/>
              <a:gd name="T50" fmla="*/ 197 w 246"/>
              <a:gd name="T51" fmla="*/ 74 h 401"/>
              <a:gd name="T52" fmla="*/ 123 w 246"/>
              <a:gd name="T53" fmla="*/ 0 h 4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46" h="401">
                <a:moveTo>
                  <a:pt x="179" y="165"/>
                </a:moveTo>
                <a:cubicBezTo>
                  <a:pt x="145" y="165"/>
                  <a:pt x="145" y="165"/>
                  <a:pt x="145" y="165"/>
                </a:cubicBezTo>
                <a:cubicBezTo>
                  <a:pt x="127" y="198"/>
                  <a:pt x="127" y="198"/>
                  <a:pt x="127" y="198"/>
                </a:cubicBezTo>
                <a:cubicBezTo>
                  <a:pt x="151" y="284"/>
                  <a:pt x="151" y="284"/>
                  <a:pt x="151" y="284"/>
                </a:cubicBezTo>
                <a:cubicBezTo>
                  <a:pt x="123" y="313"/>
                  <a:pt x="123" y="313"/>
                  <a:pt x="123" y="313"/>
                </a:cubicBezTo>
                <a:cubicBezTo>
                  <a:pt x="95" y="284"/>
                  <a:pt x="95" y="284"/>
                  <a:pt x="95" y="284"/>
                </a:cubicBezTo>
                <a:cubicBezTo>
                  <a:pt x="119" y="198"/>
                  <a:pt x="119" y="198"/>
                  <a:pt x="119" y="198"/>
                </a:cubicBezTo>
                <a:cubicBezTo>
                  <a:pt x="101" y="165"/>
                  <a:pt x="101" y="165"/>
                  <a:pt x="101" y="165"/>
                </a:cubicBezTo>
                <a:cubicBezTo>
                  <a:pt x="67" y="165"/>
                  <a:pt x="67" y="165"/>
                  <a:pt x="67" y="165"/>
                </a:cubicBezTo>
                <a:cubicBezTo>
                  <a:pt x="32" y="165"/>
                  <a:pt x="3" y="194"/>
                  <a:pt x="0" y="229"/>
                </a:cubicBezTo>
                <a:cubicBezTo>
                  <a:pt x="0" y="401"/>
                  <a:pt x="0" y="401"/>
                  <a:pt x="0" y="401"/>
                </a:cubicBezTo>
                <a:cubicBezTo>
                  <a:pt x="39" y="401"/>
                  <a:pt x="39" y="401"/>
                  <a:pt x="39" y="401"/>
                </a:cubicBezTo>
                <a:cubicBezTo>
                  <a:pt x="39" y="238"/>
                  <a:pt x="39" y="238"/>
                  <a:pt x="39" y="238"/>
                </a:cubicBezTo>
                <a:cubicBezTo>
                  <a:pt x="48" y="238"/>
                  <a:pt x="48" y="238"/>
                  <a:pt x="48" y="238"/>
                </a:cubicBezTo>
                <a:cubicBezTo>
                  <a:pt x="48" y="401"/>
                  <a:pt x="48" y="401"/>
                  <a:pt x="48" y="401"/>
                </a:cubicBezTo>
                <a:cubicBezTo>
                  <a:pt x="198" y="401"/>
                  <a:pt x="198" y="401"/>
                  <a:pt x="198" y="401"/>
                </a:cubicBezTo>
                <a:cubicBezTo>
                  <a:pt x="198" y="238"/>
                  <a:pt x="198" y="238"/>
                  <a:pt x="198" y="238"/>
                </a:cubicBezTo>
                <a:cubicBezTo>
                  <a:pt x="207" y="238"/>
                  <a:pt x="207" y="238"/>
                  <a:pt x="207" y="238"/>
                </a:cubicBezTo>
                <a:cubicBezTo>
                  <a:pt x="207" y="401"/>
                  <a:pt x="207" y="401"/>
                  <a:pt x="207" y="401"/>
                </a:cubicBezTo>
                <a:cubicBezTo>
                  <a:pt x="246" y="401"/>
                  <a:pt x="246" y="401"/>
                  <a:pt x="246" y="401"/>
                </a:cubicBezTo>
                <a:cubicBezTo>
                  <a:pt x="246" y="229"/>
                  <a:pt x="246" y="229"/>
                  <a:pt x="246" y="229"/>
                </a:cubicBezTo>
                <a:cubicBezTo>
                  <a:pt x="243" y="194"/>
                  <a:pt x="214" y="165"/>
                  <a:pt x="179" y="165"/>
                </a:cubicBezTo>
                <a:moveTo>
                  <a:pt x="123" y="0"/>
                </a:moveTo>
                <a:cubicBezTo>
                  <a:pt x="82" y="0"/>
                  <a:pt x="49" y="34"/>
                  <a:pt x="49" y="74"/>
                </a:cubicBezTo>
                <a:cubicBezTo>
                  <a:pt x="49" y="115"/>
                  <a:pt x="82" y="148"/>
                  <a:pt x="123" y="148"/>
                </a:cubicBezTo>
                <a:cubicBezTo>
                  <a:pt x="164" y="148"/>
                  <a:pt x="197" y="115"/>
                  <a:pt x="197" y="74"/>
                </a:cubicBezTo>
                <a:cubicBezTo>
                  <a:pt x="197" y="34"/>
                  <a:pt x="164" y="0"/>
                  <a:pt x="123" y="0"/>
                </a:cubicBezTo>
              </a:path>
            </a:pathLst>
          </a:custGeom>
          <a:solidFill>
            <a:srgbClr val="54C3F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 name="Freeform 8"/>
          <p:cNvSpPr>
            <a:spLocks noEditPoints="1"/>
          </p:cNvSpPr>
          <p:nvPr/>
        </p:nvSpPr>
        <p:spPr bwMode="auto">
          <a:xfrm>
            <a:off x="6297068" y="2208644"/>
            <a:ext cx="291156" cy="428029"/>
          </a:xfrm>
          <a:custGeom>
            <a:avLst/>
            <a:gdLst>
              <a:gd name="T0" fmla="*/ 179 w 246"/>
              <a:gd name="T1" fmla="*/ 165 h 401"/>
              <a:gd name="T2" fmla="*/ 175 w 246"/>
              <a:gd name="T3" fmla="*/ 165 h 401"/>
              <a:gd name="T4" fmla="*/ 123 w 246"/>
              <a:gd name="T5" fmla="*/ 181 h 401"/>
              <a:gd name="T6" fmla="*/ 71 w 246"/>
              <a:gd name="T7" fmla="*/ 165 h 401"/>
              <a:gd name="T8" fmla="*/ 67 w 246"/>
              <a:gd name="T9" fmla="*/ 165 h 401"/>
              <a:gd name="T10" fmla="*/ 0 w 246"/>
              <a:gd name="T11" fmla="*/ 229 h 401"/>
              <a:gd name="T12" fmla="*/ 0 w 246"/>
              <a:gd name="T13" fmla="*/ 401 h 401"/>
              <a:gd name="T14" fmla="*/ 38 w 246"/>
              <a:gd name="T15" fmla="*/ 401 h 401"/>
              <a:gd name="T16" fmla="*/ 38 w 246"/>
              <a:gd name="T17" fmla="*/ 238 h 401"/>
              <a:gd name="T18" fmla="*/ 48 w 246"/>
              <a:gd name="T19" fmla="*/ 238 h 401"/>
              <a:gd name="T20" fmla="*/ 48 w 246"/>
              <a:gd name="T21" fmla="*/ 401 h 401"/>
              <a:gd name="T22" fmla="*/ 198 w 246"/>
              <a:gd name="T23" fmla="*/ 401 h 401"/>
              <a:gd name="T24" fmla="*/ 198 w 246"/>
              <a:gd name="T25" fmla="*/ 238 h 401"/>
              <a:gd name="T26" fmla="*/ 207 w 246"/>
              <a:gd name="T27" fmla="*/ 238 h 401"/>
              <a:gd name="T28" fmla="*/ 207 w 246"/>
              <a:gd name="T29" fmla="*/ 401 h 401"/>
              <a:gd name="T30" fmla="*/ 246 w 246"/>
              <a:gd name="T31" fmla="*/ 401 h 401"/>
              <a:gd name="T32" fmla="*/ 246 w 246"/>
              <a:gd name="T33" fmla="*/ 229 h 401"/>
              <a:gd name="T34" fmla="*/ 179 w 246"/>
              <a:gd name="T35" fmla="*/ 165 h 401"/>
              <a:gd name="T36" fmla="*/ 123 w 246"/>
              <a:gd name="T37" fmla="*/ 148 h 401"/>
              <a:gd name="T38" fmla="*/ 168 w 246"/>
              <a:gd name="T39" fmla="*/ 133 h 401"/>
              <a:gd name="T40" fmla="*/ 197 w 246"/>
              <a:gd name="T41" fmla="*/ 145 h 401"/>
              <a:gd name="T42" fmla="*/ 197 w 246"/>
              <a:gd name="T43" fmla="*/ 133 h 401"/>
              <a:gd name="T44" fmla="*/ 197 w 246"/>
              <a:gd name="T45" fmla="*/ 123 h 401"/>
              <a:gd name="T46" fmla="*/ 197 w 246"/>
              <a:gd name="T47" fmla="*/ 74 h 401"/>
              <a:gd name="T48" fmla="*/ 123 w 246"/>
              <a:gd name="T49" fmla="*/ 0 h 401"/>
              <a:gd name="T50" fmla="*/ 49 w 246"/>
              <a:gd name="T51" fmla="*/ 74 h 401"/>
              <a:gd name="T52" fmla="*/ 49 w 246"/>
              <a:gd name="T53" fmla="*/ 123 h 401"/>
              <a:gd name="T54" fmla="*/ 49 w 246"/>
              <a:gd name="T55" fmla="*/ 133 h 401"/>
              <a:gd name="T56" fmla="*/ 49 w 246"/>
              <a:gd name="T57" fmla="*/ 145 h 401"/>
              <a:gd name="T58" fmla="*/ 78 w 246"/>
              <a:gd name="T59" fmla="*/ 133 h 401"/>
              <a:gd name="T60" fmla="*/ 123 w 246"/>
              <a:gd name="T61" fmla="*/ 148 h 4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46" h="401">
                <a:moveTo>
                  <a:pt x="179" y="165"/>
                </a:moveTo>
                <a:cubicBezTo>
                  <a:pt x="175" y="165"/>
                  <a:pt x="175" y="165"/>
                  <a:pt x="175" y="165"/>
                </a:cubicBezTo>
                <a:cubicBezTo>
                  <a:pt x="178" y="197"/>
                  <a:pt x="157" y="226"/>
                  <a:pt x="123" y="181"/>
                </a:cubicBezTo>
                <a:cubicBezTo>
                  <a:pt x="89" y="226"/>
                  <a:pt x="68" y="197"/>
                  <a:pt x="71" y="165"/>
                </a:cubicBezTo>
                <a:cubicBezTo>
                  <a:pt x="67" y="165"/>
                  <a:pt x="67" y="165"/>
                  <a:pt x="67" y="165"/>
                </a:cubicBezTo>
                <a:cubicBezTo>
                  <a:pt x="31" y="165"/>
                  <a:pt x="3" y="194"/>
                  <a:pt x="0" y="229"/>
                </a:cubicBezTo>
                <a:cubicBezTo>
                  <a:pt x="0" y="401"/>
                  <a:pt x="0" y="401"/>
                  <a:pt x="0" y="401"/>
                </a:cubicBezTo>
                <a:cubicBezTo>
                  <a:pt x="38" y="401"/>
                  <a:pt x="38" y="401"/>
                  <a:pt x="38" y="401"/>
                </a:cubicBezTo>
                <a:cubicBezTo>
                  <a:pt x="38" y="238"/>
                  <a:pt x="38" y="238"/>
                  <a:pt x="38" y="238"/>
                </a:cubicBezTo>
                <a:cubicBezTo>
                  <a:pt x="48" y="238"/>
                  <a:pt x="48" y="238"/>
                  <a:pt x="48" y="238"/>
                </a:cubicBezTo>
                <a:cubicBezTo>
                  <a:pt x="48" y="401"/>
                  <a:pt x="48" y="401"/>
                  <a:pt x="48" y="401"/>
                </a:cubicBezTo>
                <a:cubicBezTo>
                  <a:pt x="198" y="401"/>
                  <a:pt x="198" y="401"/>
                  <a:pt x="198" y="401"/>
                </a:cubicBezTo>
                <a:cubicBezTo>
                  <a:pt x="198" y="238"/>
                  <a:pt x="198" y="238"/>
                  <a:pt x="198" y="238"/>
                </a:cubicBezTo>
                <a:cubicBezTo>
                  <a:pt x="207" y="238"/>
                  <a:pt x="207" y="238"/>
                  <a:pt x="207" y="238"/>
                </a:cubicBezTo>
                <a:cubicBezTo>
                  <a:pt x="207" y="401"/>
                  <a:pt x="207" y="401"/>
                  <a:pt x="207" y="401"/>
                </a:cubicBezTo>
                <a:cubicBezTo>
                  <a:pt x="246" y="401"/>
                  <a:pt x="246" y="401"/>
                  <a:pt x="246" y="401"/>
                </a:cubicBezTo>
                <a:cubicBezTo>
                  <a:pt x="246" y="229"/>
                  <a:pt x="246" y="229"/>
                  <a:pt x="246" y="229"/>
                </a:cubicBezTo>
                <a:cubicBezTo>
                  <a:pt x="243" y="194"/>
                  <a:pt x="214" y="165"/>
                  <a:pt x="179" y="165"/>
                </a:cubicBezTo>
                <a:moveTo>
                  <a:pt x="123" y="148"/>
                </a:moveTo>
                <a:cubicBezTo>
                  <a:pt x="140" y="148"/>
                  <a:pt x="156" y="142"/>
                  <a:pt x="168" y="133"/>
                </a:cubicBezTo>
                <a:cubicBezTo>
                  <a:pt x="197" y="145"/>
                  <a:pt x="197" y="145"/>
                  <a:pt x="197" y="145"/>
                </a:cubicBezTo>
                <a:cubicBezTo>
                  <a:pt x="197" y="133"/>
                  <a:pt x="197" y="133"/>
                  <a:pt x="197" y="133"/>
                </a:cubicBezTo>
                <a:cubicBezTo>
                  <a:pt x="197" y="123"/>
                  <a:pt x="197" y="123"/>
                  <a:pt x="197" y="123"/>
                </a:cubicBezTo>
                <a:cubicBezTo>
                  <a:pt x="197" y="74"/>
                  <a:pt x="197" y="74"/>
                  <a:pt x="197" y="74"/>
                </a:cubicBezTo>
                <a:cubicBezTo>
                  <a:pt x="197" y="33"/>
                  <a:pt x="164" y="0"/>
                  <a:pt x="123" y="0"/>
                </a:cubicBezTo>
                <a:cubicBezTo>
                  <a:pt x="82" y="0"/>
                  <a:pt x="49" y="33"/>
                  <a:pt x="49" y="74"/>
                </a:cubicBezTo>
                <a:cubicBezTo>
                  <a:pt x="49" y="123"/>
                  <a:pt x="49" y="123"/>
                  <a:pt x="49" y="123"/>
                </a:cubicBezTo>
                <a:cubicBezTo>
                  <a:pt x="49" y="133"/>
                  <a:pt x="49" y="133"/>
                  <a:pt x="49" y="133"/>
                </a:cubicBezTo>
                <a:cubicBezTo>
                  <a:pt x="49" y="145"/>
                  <a:pt x="49" y="145"/>
                  <a:pt x="49" y="145"/>
                </a:cubicBezTo>
                <a:cubicBezTo>
                  <a:pt x="78" y="133"/>
                  <a:pt x="78" y="133"/>
                  <a:pt x="78" y="133"/>
                </a:cubicBezTo>
                <a:cubicBezTo>
                  <a:pt x="90" y="142"/>
                  <a:pt x="106" y="148"/>
                  <a:pt x="123" y="148"/>
                </a:cubicBezTo>
              </a:path>
            </a:pathLst>
          </a:custGeom>
          <a:solidFill>
            <a:srgbClr val="54C3F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 name="Freeform 23"/>
          <p:cNvSpPr>
            <a:spLocks noEditPoints="1"/>
          </p:cNvSpPr>
          <p:nvPr/>
        </p:nvSpPr>
        <p:spPr bwMode="auto">
          <a:xfrm>
            <a:off x="2931771" y="1713241"/>
            <a:ext cx="213035" cy="427038"/>
          </a:xfrm>
          <a:custGeom>
            <a:avLst/>
            <a:gdLst>
              <a:gd name="T0" fmla="*/ 0 w 227"/>
              <a:gd name="T1" fmla="*/ 22 h 448"/>
              <a:gd name="T2" fmla="*/ 21 w 227"/>
              <a:gd name="T3" fmla="*/ 0 h 448"/>
              <a:gd name="T4" fmla="*/ 205 w 227"/>
              <a:gd name="T5" fmla="*/ 0 h 448"/>
              <a:gd name="T6" fmla="*/ 227 w 227"/>
              <a:gd name="T7" fmla="*/ 22 h 448"/>
              <a:gd name="T8" fmla="*/ 227 w 227"/>
              <a:gd name="T9" fmla="*/ 427 h 448"/>
              <a:gd name="T10" fmla="*/ 205 w 227"/>
              <a:gd name="T11" fmla="*/ 448 h 448"/>
              <a:gd name="T12" fmla="*/ 21 w 227"/>
              <a:gd name="T13" fmla="*/ 448 h 448"/>
              <a:gd name="T14" fmla="*/ 0 w 227"/>
              <a:gd name="T15" fmla="*/ 427 h 448"/>
              <a:gd name="T16" fmla="*/ 0 w 227"/>
              <a:gd name="T17" fmla="*/ 22 h 448"/>
              <a:gd name="T18" fmla="*/ 212 w 227"/>
              <a:gd name="T19" fmla="*/ 51 h 448"/>
              <a:gd name="T20" fmla="*/ 15 w 227"/>
              <a:gd name="T21" fmla="*/ 51 h 448"/>
              <a:gd name="T22" fmla="*/ 15 w 227"/>
              <a:gd name="T23" fmla="*/ 398 h 448"/>
              <a:gd name="T24" fmla="*/ 212 w 227"/>
              <a:gd name="T25" fmla="*/ 398 h 448"/>
              <a:gd name="T26" fmla="*/ 212 w 227"/>
              <a:gd name="T27" fmla="*/ 51 h 448"/>
              <a:gd name="T28" fmla="*/ 113 w 227"/>
              <a:gd name="T29" fmla="*/ 20 h 448"/>
              <a:gd name="T30" fmla="*/ 108 w 227"/>
              <a:gd name="T31" fmla="*/ 26 h 448"/>
              <a:gd name="T32" fmla="*/ 113 w 227"/>
              <a:gd name="T33" fmla="*/ 31 h 448"/>
              <a:gd name="T34" fmla="*/ 119 w 227"/>
              <a:gd name="T35" fmla="*/ 26 h 448"/>
              <a:gd name="T36" fmla="*/ 113 w 227"/>
              <a:gd name="T37" fmla="*/ 20 h 448"/>
              <a:gd name="T38" fmla="*/ 113 w 227"/>
              <a:gd name="T39" fmla="*/ 408 h 448"/>
              <a:gd name="T40" fmla="*/ 98 w 227"/>
              <a:gd name="T41" fmla="*/ 423 h 448"/>
              <a:gd name="T42" fmla="*/ 113 w 227"/>
              <a:gd name="T43" fmla="*/ 438 h 448"/>
              <a:gd name="T44" fmla="*/ 128 w 227"/>
              <a:gd name="T45" fmla="*/ 423 h 448"/>
              <a:gd name="T46" fmla="*/ 113 w 227"/>
              <a:gd name="T47" fmla="*/ 408 h 448"/>
              <a:gd name="T48" fmla="*/ 113 w 227"/>
              <a:gd name="T49" fmla="*/ 412 h 448"/>
              <a:gd name="T50" fmla="*/ 102 w 227"/>
              <a:gd name="T51" fmla="*/ 423 h 448"/>
              <a:gd name="T52" fmla="*/ 113 w 227"/>
              <a:gd name="T53" fmla="*/ 434 h 448"/>
              <a:gd name="T54" fmla="*/ 125 w 227"/>
              <a:gd name="T55" fmla="*/ 423 h 448"/>
              <a:gd name="T56" fmla="*/ 113 w 227"/>
              <a:gd name="T57" fmla="*/ 412 h 4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27" h="448">
                <a:moveTo>
                  <a:pt x="0" y="22"/>
                </a:moveTo>
                <a:cubicBezTo>
                  <a:pt x="0" y="10"/>
                  <a:pt x="10" y="0"/>
                  <a:pt x="21" y="0"/>
                </a:cubicBezTo>
                <a:cubicBezTo>
                  <a:pt x="205" y="0"/>
                  <a:pt x="205" y="0"/>
                  <a:pt x="205" y="0"/>
                </a:cubicBezTo>
                <a:cubicBezTo>
                  <a:pt x="217" y="0"/>
                  <a:pt x="227" y="10"/>
                  <a:pt x="227" y="22"/>
                </a:cubicBezTo>
                <a:cubicBezTo>
                  <a:pt x="227" y="427"/>
                  <a:pt x="227" y="427"/>
                  <a:pt x="227" y="427"/>
                </a:cubicBezTo>
                <a:cubicBezTo>
                  <a:pt x="227" y="438"/>
                  <a:pt x="217" y="448"/>
                  <a:pt x="205" y="448"/>
                </a:cubicBezTo>
                <a:cubicBezTo>
                  <a:pt x="21" y="448"/>
                  <a:pt x="21" y="448"/>
                  <a:pt x="21" y="448"/>
                </a:cubicBezTo>
                <a:cubicBezTo>
                  <a:pt x="10" y="448"/>
                  <a:pt x="0" y="438"/>
                  <a:pt x="0" y="427"/>
                </a:cubicBezTo>
                <a:lnTo>
                  <a:pt x="0" y="22"/>
                </a:lnTo>
                <a:close/>
                <a:moveTo>
                  <a:pt x="212" y="51"/>
                </a:moveTo>
                <a:cubicBezTo>
                  <a:pt x="15" y="51"/>
                  <a:pt x="15" y="51"/>
                  <a:pt x="15" y="51"/>
                </a:cubicBezTo>
                <a:cubicBezTo>
                  <a:pt x="15" y="398"/>
                  <a:pt x="15" y="398"/>
                  <a:pt x="15" y="398"/>
                </a:cubicBezTo>
                <a:cubicBezTo>
                  <a:pt x="212" y="398"/>
                  <a:pt x="212" y="398"/>
                  <a:pt x="212" y="398"/>
                </a:cubicBezTo>
                <a:lnTo>
                  <a:pt x="212" y="51"/>
                </a:lnTo>
                <a:close/>
                <a:moveTo>
                  <a:pt x="113" y="20"/>
                </a:moveTo>
                <a:cubicBezTo>
                  <a:pt x="110" y="20"/>
                  <a:pt x="108" y="23"/>
                  <a:pt x="108" y="26"/>
                </a:cubicBezTo>
                <a:cubicBezTo>
                  <a:pt x="108" y="29"/>
                  <a:pt x="110" y="31"/>
                  <a:pt x="113" y="31"/>
                </a:cubicBezTo>
                <a:cubicBezTo>
                  <a:pt x="117" y="31"/>
                  <a:pt x="119" y="29"/>
                  <a:pt x="119" y="26"/>
                </a:cubicBezTo>
                <a:cubicBezTo>
                  <a:pt x="119" y="23"/>
                  <a:pt x="117" y="20"/>
                  <a:pt x="113" y="20"/>
                </a:cubicBezTo>
                <a:close/>
                <a:moveTo>
                  <a:pt x="113" y="408"/>
                </a:moveTo>
                <a:cubicBezTo>
                  <a:pt x="105" y="408"/>
                  <a:pt x="98" y="415"/>
                  <a:pt x="98" y="423"/>
                </a:cubicBezTo>
                <a:cubicBezTo>
                  <a:pt x="98" y="431"/>
                  <a:pt x="105" y="438"/>
                  <a:pt x="113" y="438"/>
                </a:cubicBezTo>
                <a:cubicBezTo>
                  <a:pt x="122" y="438"/>
                  <a:pt x="128" y="431"/>
                  <a:pt x="128" y="423"/>
                </a:cubicBezTo>
                <a:cubicBezTo>
                  <a:pt x="128" y="415"/>
                  <a:pt x="122" y="408"/>
                  <a:pt x="113" y="408"/>
                </a:cubicBezTo>
                <a:close/>
                <a:moveTo>
                  <a:pt x="113" y="412"/>
                </a:moveTo>
                <a:cubicBezTo>
                  <a:pt x="107" y="412"/>
                  <a:pt x="102" y="417"/>
                  <a:pt x="102" y="423"/>
                </a:cubicBezTo>
                <a:cubicBezTo>
                  <a:pt x="102" y="429"/>
                  <a:pt x="107" y="434"/>
                  <a:pt x="113" y="434"/>
                </a:cubicBezTo>
                <a:cubicBezTo>
                  <a:pt x="120" y="434"/>
                  <a:pt x="125" y="429"/>
                  <a:pt x="125" y="423"/>
                </a:cubicBezTo>
                <a:cubicBezTo>
                  <a:pt x="125" y="417"/>
                  <a:pt x="120" y="412"/>
                  <a:pt x="113" y="412"/>
                </a:cubicBezTo>
                <a:close/>
              </a:path>
            </a:pathLst>
          </a:custGeom>
          <a:solidFill>
            <a:srgbClr val="54C3F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 name="Freeform 23"/>
          <p:cNvSpPr>
            <a:spLocks noEditPoints="1"/>
          </p:cNvSpPr>
          <p:nvPr/>
        </p:nvSpPr>
        <p:spPr bwMode="auto">
          <a:xfrm>
            <a:off x="4356038" y="1713241"/>
            <a:ext cx="215900" cy="427038"/>
          </a:xfrm>
          <a:custGeom>
            <a:avLst/>
            <a:gdLst>
              <a:gd name="T0" fmla="*/ 0 w 227"/>
              <a:gd name="T1" fmla="*/ 22 h 448"/>
              <a:gd name="T2" fmla="*/ 21 w 227"/>
              <a:gd name="T3" fmla="*/ 0 h 448"/>
              <a:gd name="T4" fmla="*/ 205 w 227"/>
              <a:gd name="T5" fmla="*/ 0 h 448"/>
              <a:gd name="T6" fmla="*/ 227 w 227"/>
              <a:gd name="T7" fmla="*/ 22 h 448"/>
              <a:gd name="T8" fmla="*/ 227 w 227"/>
              <a:gd name="T9" fmla="*/ 427 h 448"/>
              <a:gd name="T10" fmla="*/ 205 w 227"/>
              <a:gd name="T11" fmla="*/ 448 h 448"/>
              <a:gd name="T12" fmla="*/ 21 w 227"/>
              <a:gd name="T13" fmla="*/ 448 h 448"/>
              <a:gd name="T14" fmla="*/ 0 w 227"/>
              <a:gd name="T15" fmla="*/ 427 h 448"/>
              <a:gd name="T16" fmla="*/ 0 w 227"/>
              <a:gd name="T17" fmla="*/ 22 h 448"/>
              <a:gd name="T18" fmla="*/ 212 w 227"/>
              <a:gd name="T19" fmla="*/ 51 h 448"/>
              <a:gd name="T20" fmla="*/ 15 w 227"/>
              <a:gd name="T21" fmla="*/ 51 h 448"/>
              <a:gd name="T22" fmla="*/ 15 w 227"/>
              <a:gd name="T23" fmla="*/ 398 h 448"/>
              <a:gd name="T24" fmla="*/ 212 w 227"/>
              <a:gd name="T25" fmla="*/ 398 h 448"/>
              <a:gd name="T26" fmla="*/ 212 w 227"/>
              <a:gd name="T27" fmla="*/ 51 h 448"/>
              <a:gd name="T28" fmla="*/ 113 w 227"/>
              <a:gd name="T29" fmla="*/ 20 h 448"/>
              <a:gd name="T30" fmla="*/ 108 w 227"/>
              <a:gd name="T31" fmla="*/ 26 h 448"/>
              <a:gd name="T32" fmla="*/ 113 w 227"/>
              <a:gd name="T33" fmla="*/ 31 h 448"/>
              <a:gd name="T34" fmla="*/ 119 w 227"/>
              <a:gd name="T35" fmla="*/ 26 h 448"/>
              <a:gd name="T36" fmla="*/ 113 w 227"/>
              <a:gd name="T37" fmla="*/ 20 h 448"/>
              <a:gd name="T38" fmla="*/ 113 w 227"/>
              <a:gd name="T39" fmla="*/ 408 h 448"/>
              <a:gd name="T40" fmla="*/ 98 w 227"/>
              <a:gd name="T41" fmla="*/ 423 h 448"/>
              <a:gd name="T42" fmla="*/ 113 w 227"/>
              <a:gd name="T43" fmla="*/ 438 h 448"/>
              <a:gd name="T44" fmla="*/ 128 w 227"/>
              <a:gd name="T45" fmla="*/ 423 h 448"/>
              <a:gd name="T46" fmla="*/ 113 w 227"/>
              <a:gd name="T47" fmla="*/ 408 h 448"/>
              <a:gd name="T48" fmla="*/ 113 w 227"/>
              <a:gd name="T49" fmla="*/ 412 h 448"/>
              <a:gd name="T50" fmla="*/ 102 w 227"/>
              <a:gd name="T51" fmla="*/ 423 h 448"/>
              <a:gd name="T52" fmla="*/ 113 w 227"/>
              <a:gd name="T53" fmla="*/ 434 h 448"/>
              <a:gd name="T54" fmla="*/ 125 w 227"/>
              <a:gd name="T55" fmla="*/ 423 h 448"/>
              <a:gd name="T56" fmla="*/ 113 w 227"/>
              <a:gd name="T57" fmla="*/ 412 h 4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27" h="448">
                <a:moveTo>
                  <a:pt x="0" y="22"/>
                </a:moveTo>
                <a:cubicBezTo>
                  <a:pt x="0" y="10"/>
                  <a:pt x="10" y="0"/>
                  <a:pt x="21" y="0"/>
                </a:cubicBezTo>
                <a:cubicBezTo>
                  <a:pt x="205" y="0"/>
                  <a:pt x="205" y="0"/>
                  <a:pt x="205" y="0"/>
                </a:cubicBezTo>
                <a:cubicBezTo>
                  <a:pt x="217" y="0"/>
                  <a:pt x="227" y="10"/>
                  <a:pt x="227" y="22"/>
                </a:cubicBezTo>
                <a:cubicBezTo>
                  <a:pt x="227" y="427"/>
                  <a:pt x="227" y="427"/>
                  <a:pt x="227" y="427"/>
                </a:cubicBezTo>
                <a:cubicBezTo>
                  <a:pt x="227" y="438"/>
                  <a:pt x="217" y="448"/>
                  <a:pt x="205" y="448"/>
                </a:cubicBezTo>
                <a:cubicBezTo>
                  <a:pt x="21" y="448"/>
                  <a:pt x="21" y="448"/>
                  <a:pt x="21" y="448"/>
                </a:cubicBezTo>
                <a:cubicBezTo>
                  <a:pt x="10" y="448"/>
                  <a:pt x="0" y="438"/>
                  <a:pt x="0" y="427"/>
                </a:cubicBezTo>
                <a:lnTo>
                  <a:pt x="0" y="22"/>
                </a:lnTo>
                <a:close/>
                <a:moveTo>
                  <a:pt x="212" y="51"/>
                </a:moveTo>
                <a:cubicBezTo>
                  <a:pt x="15" y="51"/>
                  <a:pt x="15" y="51"/>
                  <a:pt x="15" y="51"/>
                </a:cubicBezTo>
                <a:cubicBezTo>
                  <a:pt x="15" y="398"/>
                  <a:pt x="15" y="398"/>
                  <a:pt x="15" y="398"/>
                </a:cubicBezTo>
                <a:cubicBezTo>
                  <a:pt x="212" y="398"/>
                  <a:pt x="212" y="398"/>
                  <a:pt x="212" y="398"/>
                </a:cubicBezTo>
                <a:lnTo>
                  <a:pt x="212" y="51"/>
                </a:lnTo>
                <a:close/>
                <a:moveTo>
                  <a:pt x="113" y="20"/>
                </a:moveTo>
                <a:cubicBezTo>
                  <a:pt x="110" y="20"/>
                  <a:pt x="108" y="23"/>
                  <a:pt x="108" y="26"/>
                </a:cubicBezTo>
                <a:cubicBezTo>
                  <a:pt x="108" y="29"/>
                  <a:pt x="110" y="31"/>
                  <a:pt x="113" y="31"/>
                </a:cubicBezTo>
                <a:cubicBezTo>
                  <a:pt x="117" y="31"/>
                  <a:pt x="119" y="29"/>
                  <a:pt x="119" y="26"/>
                </a:cubicBezTo>
                <a:cubicBezTo>
                  <a:pt x="119" y="23"/>
                  <a:pt x="117" y="20"/>
                  <a:pt x="113" y="20"/>
                </a:cubicBezTo>
                <a:close/>
                <a:moveTo>
                  <a:pt x="113" y="408"/>
                </a:moveTo>
                <a:cubicBezTo>
                  <a:pt x="105" y="408"/>
                  <a:pt x="98" y="415"/>
                  <a:pt x="98" y="423"/>
                </a:cubicBezTo>
                <a:cubicBezTo>
                  <a:pt x="98" y="431"/>
                  <a:pt x="105" y="438"/>
                  <a:pt x="113" y="438"/>
                </a:cubicBezTo>
                <a:cubicBezTo>
                  <a:pt x="122" y="438"/>
                  <a:pt x="128" y="431"/>
                  <a:pt x="128" y="423"/>
                </a:cubicBezTo>
                <a:cubicBezTo>
                  <a:pt x="128" y="415"/>
                  <a:pt x="122" y="408"/>
                  <a:pt x="113" y="408"/>
                </a:cubicBezTo>
                <a:close/>
                <a:moveTo>
                  <a:pt x="113" y="412"/>
                </a:moveTo>
                <a:cubicBezTo>
                  <a:pt x="107" y="412"/>
                  <a:pt x="102" y="417"/>
                  <a:pt x="102" y="423"/>
                </a:cubicBezTo>
                <a:cubicBezTo>
                  <a:pt x="102" y="429"/>
                  <a:pt x="107" y="434"/>
                  <a:pt x="113" y="434"/>
                </a:cubicBezTo>
                <a:cubicBezTo>
                  <a:pt x="120" y="434"/>
                  <a:pt x="125" y="429"/>
                  <a:pt x="125" y="423"/>
                </a:cubicBezTo>
                <a:cubicBezTo>
                  <a:pt x="125" y="417"/>
                  <a:pt x="120" y="412"/>
                  <a:pt x="113" y="412"/>
                </a:cubicBezTo>
                <a:close/>
              </a:path>
            </a:pathLst>
          </a:custGeom>
          <a:solidFill>
            <a:srgbClr val="54C3F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 name="Freeform 20"/>
          <p:cNvSpPr>
            <a:spLocks noEditPoints="1"/>
          </p:cNvSpPr>
          <p:nvPr/>
        </p:nvSpPr>
        <p:spPr bwMode="auto">
          <a:xfrm>
            <a:off x="3174371" y="2965124"/>
            <a:ext cx="569537" cy="426839"/>
          </a:xfrm>
          <a:custGeom>
            <a:avLst/>
            <a:gdLst>
              <a:gd name="T0" fmla="*/ 443 w 454"/>
              <a:gd name="T1" fmla="*/ 0 h 365"/>
              <a:gd name="T2" fmla="*/ 11 w 454"/>
              <a:gd name="T3" fmla="*/ 0 h 365"/>
              <a:gd name="T4" fmla="*/ 0 w 454"/>
              <a:gd name="T5" fmla="*/ 10 h 365"/>
              <a:gd name="T6" fmla="*/ 0 w 454"/>
              <a:gd name="T7" fmla="*/ 294 h 365"/>
              <a:gd name="T8" fmla="*/ 11 w 454"/>
              <a:gd name="T9" fmla="*/ 304 h 365"/>
              <a:gd name="T10" fmla="*/ 195 w 454"/>
              <a:gd name="T11" fmla="*/ 304 h 365"/>
              <a:gd name="T12" fmla="*/ 190 w 454"/>
              <a:gd name="T13" fmla="*/ 355 h 365"/>
              <a:gd name="T14" fmla="*/ 128 w 454"/>
              <a:gd name="T15" fmla="*/ 355 h 365"/>
              <a:gd name="T16" fmla="*/ 123 w 454"/>
              <a:gd name="T17" fmla="*/ 360 h 365"/>
              <a:gd name="T18" fmla="*/ 128 w 454"/>
              <a:gd name="T19" fmla="*/ 365 h 365"/>
              <a:gd name="T20" fmla="*/ 326 w 454"/>
              <a:gd name="T21" fmla="*/ 365 h 365"/>
              <a:gd name="T22" fmla="*/ 331 w 454"/>
              <a:gd name="T23" fmla="*/ 360 h 365"/>
              <a:gd name="T24" fmla="*/ 326 w 454"/>
              <a:gd name="T25" fmla="*/ 355 h 365"/>
              <a:gd name="T26" fmla="*/ 264 w 454"/>
              <a:gd name="T27" fmla="*/ 355 h 365"/>
              <a:gd name="T28" fmla="*/ 259 w 454"/>
              <a:gd name="T29" fmla="*/ 304 h 365"/>
              <a:gd name="T30" fmla="*/ 443 w 454"/>
              <a:gd name="T31" fmla="*/ 304 h 365"/>
              <a:gd name="T32" fmla="*/ 454 w 454"/>
              <a:gd name="T33" fmla="*/ 294 h 365"/>
              <a:gd name="T34" fmla="*/ 454 w 454"/>
              <a:gd name="T35" fmla="*/ 10 h 365"/>
              <a:gd name="T36" fmla="*/ 443 w 454"/>
              <a:gd name="T37" fmla="*/ 0 h 365"/>
              <a:gd name="T38" fmla="*/ 423 w 454"/>
              <a:gd name="T39" fmla="*/ 273 h 365"/>
              <a:gd name="T40" fmla="*/ 31 w 454"/>
              <a:gd name="T41" fmla="*/ 273 h 365"/>
              <a:gd name="T42" fmla="*/ 31 w 454"/>
              <a:gd name="T43" fmla="*/ 31 h 365"/>
              <a:gd name="T44" fmla="*/ 423 w 454"/>
              <a:gd name="T45" fmla="*/ 31 h 365"/>
              <a:gd name="T46" fmla="*/ 423 w 454"/>
              <a:gd name="T47" fmla="*/ 273 h 3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54" h="365">
                <a:moveTo>
                  <a:pt x="443" y="0"/>
                </a:moveTo>
                <a:cubicBezTo>
                  <a:pt x="11" y="0"/>
                  <a:pt x="11" y="0"/>
                  <a:pt x="11" y="0"/>
                </a:cubicBezTo>
                <a:cubicBezTo>
                  <a:pt x="5" y="0"/>
                  <a:pt x="0" y="4"/>
                  <a:pt x="0" y="10"/>
                </a:cubicBezTo>
                <a:cubicBezTo>
                  <a:pt x="0" y="294"/>
                  <a:pt x="0" y="294"/>
                  <a:pt x="0" y="294"/>
                </a:cubicBezTo>
                <a:cubicBezTo>
                  <a:pt x="0" y="299"/>
                  <a:pt x="5" y="304"/>
                  <a:pt x="11" y="304"/>
                </a:cubicBezTo>
                <a:cubicBezTo>
                  <a:pt x="195" y="304"/>
                  <a:pt x="195" y="304"/>
                  <a:pt x="195" y="304"/>
                </a:cubicBezTo>
                <a:cubicBezTo>
                  <a:pt x="190" y="355"/>
                  <a:pt x="190" y="355"/>
                  <a:pt x="190" y="355"/>
                </a:cubicBezTo>
                <a:cubicBezTo>
                  <a:pt x="128" y="355"/>
                  <a:pt x="128" y="355"/>
                  <a:pt x="128" y="355"/>
                </a:cubicBezTo>
                <a:cubicBezTo>
                  <a:pt x="125" y="355"/>
                  <a:pt x="123" y="357"/>
                  <a:pt x="123" y="360"/>
                </a:cubicBezTo>
                <a:cubicBezTo>
                  <a:pt x="123" y="362"/>
                  <a:pt x="125" y="365"/>
                  <a:pt x="128" y="365"/>
                </a:cubicBezTo>
                <a:cubicBezTo>
                  <a:pt x="326" y="365"/>
                  <a:pt x="326" y="365"/>
                  <a:pt x="326" y="365"/>
                </a:cubicBezTo>
                <a:cubicBezTo>
                  <a:pt x="329" y="365"/>
                  <a:pt x="331" y="362"/>
                  <a:pt x="331" y="360"/>
                </a:cubicBezTo>
                <a:cubicBezTo>
                  <a:pt x="331" y="357"/>
                  <a:pt x="329" y="355"/>
                  <a:pt x="326" y="355"/>
                </a:cubicBezTo>
                <a:cubicBezTo>
                  <a:pt x="264" y="355"/>
                  <a:pt x="264" y="355"/>
                  <a:pt x="264" y="355"/>
                </a:cubicBezTo>
                <a:cubicBezTo>
                  <a:pt x="259" y="304"/>
                  <a:pt x="259" y="304"/>
                  <a:pt x="259" y="304"/>
                </a:cubicBezTo>
                <a:cubicBezTo>
                  <a:pt x="443" y="304"/>
                  <a:pt x="443" y="304"/>
                  <a:pt x="443" y="304"/>
                </a:cubicBezTo>
                <a:cubicBezTo>
                  <a:pt x="449" y="304"/>
                  <a:pt x="454" y="299"/>
                  <a:pt x="454" y="294"/>
                </a:cubicBezTo>
                <a:cubicBezTo>
                  <a:pt x="454" y="10"/>
                  <a:pt x="454" y="10"/>
                  <a:pt x="454" y="10"/>
                </a:cubicBezTo>
                <a:cubicBezTo>
                  <a:pt x="454" y="4"/>
                  <a:pt x="449" y="0"/>
                  <a:pt x="443" y="0"/>
                </a:cubicBezTo>
                <a:close/>
                <a:moveTo>
                  <a:pt x="423" y="273"/>
                </a:moveTo>
                <a:cubicBezTo>
                  <a:pt x="31" y="273"/>
                  <a:pt x="31" y="273"/>
                  <a:pt x="31" y="273"/>
                </a:cubicBezTo>
                <a:cubicBezTo>
                  <a:pt x="31" y="31"/>
                  <a:pt x="31" y="31"/>
                  <a:pt x="31" y="31"/>
                </a:cubicBezTo>
                <a:cubicBezTo>
                  <a:pt x="423" y="31"/>
                  <a:pt x="423" y="31"/>
                  <a:pt x="423" y="31"/>
                </a:cubicBezTo>
                <a:lnTo>
                  <a:pt x="423" y="273"/>
                </a:lnTo>
                <a:close/>
              </a:path>
            </a:pathLst>
          </a:custGeom>
          <a:solidFill>
            <a:srgbClr val="54C3F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 name="Freeform 20"/>
          <p:cNvSpPr>
            <a:spLocks noEditPoints="1"/>
          </p:cNvSpPr>
          <p:nvPr/>
        </p:nvSpPr>
        <p:spPr bwMode="auto">
          <a:xfrm>
            <a:off x="2231740" y="2965124"/>
            <a:ext cx="569537" cy="426839"/>
          </a:xfrm>
          <a:custGeom>
            <a:avLst/>
            <a:gdLst>
              <a:gd name="T0" fmla="*/ 443 w 454"/>
              <a:gd name="T1" fmla="*/ 0 h 365"/>
              <a:gd name="T2" fmla="*/ 11 w 454"/>
              <a:gd name="T3" fmla="*/ 0 h 365"/>
              <a:gd name="T4" fmla="*/ 0 w 454"/>
              <a:gd name="T5" fmla="*/ 10 h 365"/>
              <a:gd name="T6" fmla="*/ 0 w 454"/>
              <a:gd name="T7" fmla="*/ 294 h 365"/>
              <a:gd name="T8" fmla="*/ 11 w 454"/>
              <a:gd name="T9" fmla="*/ 304 h 365"/>
              <a:gd name="T10" fmla="*/ 195 w 454"/>
              <a:gd name="T11" fmla="*/ 304 h 365"/>
              <a:gd name="T12" fmla="*/ 190 w 454"/>
              <a:gd name="T13" fmla="*/ 355 h 365"/>
              <a:gd name="T14" fmla="*/ 128 w 454"/>
              <a:gd name="T15" fmla="*/ 355 h 365"/>
              <a:gd name="T16" fmla="*/ 123 w 454"/>
              <a:gd name="T17" fmla="*/ 360 h 365"/>
              <a:gd name="T18" fmla="*/ 128 w 454"/>
              <a:gd name="T19" fmla="*/ 365 h 365"/>
              <a:gd name="T20" fmla="*/ 326 w 454"/>
              <a:gd name="T21" fmla="*/ 365 h 365"/>
              <a:gd name="T22" fmla="*/ 331 w 454"/>
              <a:gd name="T23" fmla="*/ 360 h 365"/>
              <a:gd name="T24" fmla="*/ 326 w 454"/>
              <a:gd name="T25" fmla="*/ 355 h 365"/>
              <a:gd name="T26" fmla="*/ 264 w 454"/>
              <a:gd name="T27" fmla="*/ 355 h 365"/>
              <a:gd name="T28" fmla="*/ 259 w 454"/>
              <a:gd name="T29" fmla="*/ 304 h 365"/>
              <a:gd name="T30" fmla="*/ 443 w 454"/>
              <a:gd name="T31" fmla="*/ 304 h 365"/>
              <a:gd name="T32" fmla="*/ 454 w 454"/>
              <a:gd name="T33" fmla="*/ 294 h 365"/>
              <a:gd name="T34" fmla="*/ 454 w 454"/>
              <a:gd name="T35" fmla="*/ 10 h 365"/>
              <a:gd name="T36" fmla="*/ 443 w 454"/>
              <a:gd name="T37" fmla="*/ 0 h 365"/>
              <a:gd name="T38" fmla="*/ 423 w 454"/>
              <a:gd name="T39" fmla="*/ 273 h 365"/>
              <a:gd name="T40" fmla="*/ 31 w 454"/>
              <a:gd name="T41" fmla="*/ 273 h 365"/>
              <a:gd name="T42" fmla="*/ 31 w 454"/>
              <a:gd name="T43" fmla="*/ 31 h 365"/>
              <a:gd name="T44" fmla="*/ 423 w 454"/>
              <a:gd name="T45" fmla="*/ 31 h 365"/>
              <a:gd name="T46" fmla="*/ 423 w 454"/>
              <a:gd name="T47" fmla="*/ 273 h 3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54" h="365">
                <a:moveTo>
                  <a:pt x="443" y="0"/>
                </a:moveTo>
                <a:cubicBezTo>
                  <a:pt x="11" y="0"/>
                  <a:pt x="11" y="0"/>
                  <a:pt x="11" y="0"/>
                </a:cubicBezTo>
                <a:cubicBezTo>
                  <a:pt x="5" y="0"/>
                  <a:pt x="0" y="4"/>
                  <a:pt x="0" y="10"/>
                </a:cubicBezTo>
                <a:cubicBezTo>
                  <a:pt x="0" y="294"/>
                  <a:pt x="0" y="294"/>
                  <a:pt x="0" y="294"/>
                </a:cubicBezTo>
                <a:cubicBezTo>
                  <a:pt x="0" y="299"/>
                  <a:pt x="5" y="304"/>
                  <a:pt x="11" y="304"/>
                </a:cubicBezTo>
                <a:cubicBezTo>
                  <a:pt x="195" y="304"/>
                  <a:pt x="195" y="304"/>
                  <a:pt x="195" y="304"/>
                </a:cubicBezTo>
                <a:cubicBezTo>
                  <a:pt x="190" y="355"/>
                  <a:pt x="190" y="355"/>
                  <a:pt x="190" y="355"/>
                </a:cubicBezTo>
                <a:cubicBezTo>
                  <a:pt x="128" y="355"/>
                  <a:pt x="128" y="355"/>
                  <a:pt x="128" y="355"/>
                </a:cubicBezTo>
                <a:cubicBezTo>
                  <a:pt x="125" y="355"/>
                  <a:pt x="123" y="357"/>
                  <a:pt x="123" y="360"/>
                </a:cubicBezTo>
                <a:cubicBezTo>
                  <a:pt x="123" y="362"/>
                  <a:pt x="125" y="365"/>
                  <a:pt x="128" y="365"/>
                </a:cubicBezTo>
                <a:cubicBezTo>
                  <a:pt x="326" y="365"/>
                  <a:pt x="326" y="365"/>
                  <a:pt x="326" y="365"/>
                </a:cubicBezTo>
                <a:cubicBezTo>
                  <a:pt x="329" y="365"/>
                  <a:pt x="331" y="362"/>
                  <a:pt x="331" y="360"/>
                </a:cubicBezTo>
                <a:cubicBezTo>
                  <a:pt x="331" y="357"/>
                  <a:pt x="329" y="355"/>
                  <a:pt x="326" y="355"/>
                </a:cubicBezTo>
                <a:cubicBezTo>
                  <a:pt x="264" y="355"/>
                  <a:pt x="264" y="355"/>
                  <a:pt x="264" y="355"/>
                </a:cubicBezTo>
                <a:cubicBezTo>
                  <a:pt x="259" y="304"/>
                  <a:pt x="259" y="304"/>
                  <a:pt x="259" y="304"/>
                </a:cubicBezTo>
                <a:cubicBezTo>
                  <a:pt x="443" y="304"/>
                  <a:pt x="443" y="304"/>
                  <a:pt x="443" y="304"/>
                </a:cubicBezTo>
                <a:cubicBezTo>
                  <a:pt x="449" y="304"/>
                  <a:pt x="454" y="299"/>
                  <a:pt x="454" y="294"/>
                </a:cubicBezTo>
                <a:cubicBezTo>
                  <a:pt x="454" y="10"/>
                  <a:pt x="454" y="10"/>
                  <a:pt x="454" y="10"/>
                </a:cubicBezTo>
                <a:cubicBezTo>
                  <a:pt x="454" y="4"/>
                  <a:pt x="449" y="0"/>
                  <a:pt x="443" y="0"/>
                </a:cubicBezTo>
                <a:close/>
                <a:moveTo>
                  <a:pt x="423" y="273"/>
                </a:moveTo>
                <a:cubicBezTo>
                  <a:pt x="31" y="273"/>
                  <a:pt x="31" y="273"/>
                  <a:pt x="31" y="273"/>
                </a:cubicBezTo>
                <a:cubicBezTo>
                  <a:pt x="31" y="31"/>
                  <a:pt x="31" y="31"/>
                  <a:pt x="31" y="31"/>
                </a:cubicBezTo>
                <a:cubicBezTo>
                  <a:pt x="423" y="31"/>
                  <a:pt x="423" y="31"/>
                  <a:pt x="423" y="31"/>
                </a:cubicBezTo>
                <a:lnTo>
                  <a:pt x="423" y="273"/>
                </a:lnTo>
                <a:close/>
              </a:path>
            </a:pathLst>
          </a:custGeom>
          <a:solidFill>
            <a:srgbClr val="54C3F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 name="テキスト ボックス 21"/>
          <p:cNvSpPr txBox="1"/>
          <p:nvPr/>
        </p:nvSpPr>
        <p:spPr>
          <a:xfrm>
            <a:off x="2558976" y="2146138"/>
            <a:ext cx="1091681" cy="253916"/>
          </a:xfrm>
          <a:prstGeom prst="rect">
            <a:avLst/>
          </a:prstGeom>
          <a:noFill/>
        </p:spPr>
        <p:txBody>
          <a:bodyPr wrap="square" rtlCol="0">
            <a:spAutoFit/>
          </a:bodyPr>
          <a:lstStyle/>
          <a:p>
            <a:r>
              <a:rPr kumimoji="1" lang="ja-JP" altLang="en-US" sz="1050" dirty="0"/>
              <a:t>安否確認受信</a:t>
            </a:r>
          </a:p>
        </p:txBody>
      </p:sp>
      <p:sp>
        <p:nvSpPr>
          <p:cNvPr id="23" name="テキスト ボックス 22"/>
          <p:cNvSpPr txBox="1"/>
          <p:nvPr/>
        </p:nvSpPr>
        <p:spPr>
          <a:xfrm>
            <a:off x="4231681" y="2142972"/>
            <a:ext cx="1091681" cy="253916"/>
          </a:xfrm>
          <a:prstGeom prst="rect">
            <a:avLst/>
          </a:prstGeom>
          <a:noFill/>
        </p:spPr>
        <p:txBody>
          <a:bodyPr wrap="square" rtlCol="0">
            <a:spAutoFit/>
          </a:bodyPr>
          <a:lstStyle/>
          <a:p>
            <a:r>
              <a:rPr kumimoji="1" lang="ja-JP" altLang="en-US" sz="1050" dirty="0"/>
              <a:t>応答</a:t>
            </a:r>
          </a:p>
        </p:txBody>
      </p:sp>
      <p:sp>
        <p:nvSpPr>
          <p:cNvPr id="24" name="テキスト ボックス 23"/>
          <p:cNvSpPr txBox="1"/>
          <p:nvPr/>
        </p:nvSpPr>
        <p:spPr>
          <a:xfrm>
            <a:off x="2997525" y="3379181"/>
            <a:ext cx="1091681" cy="253916"/>
          </a:xfrm>
          <a:prstGeom prst="rect">
            <a:avLst/>
          </a:prstGeom>
          <a:noFill/>
        </p:spPr>
        <p:txBody>
          <a:bodyPr wrap="square" rtlCol="0">
            <a:spAutoFit/>
          </a:bodyPr>
          <a:lstStyle/>
          <a:p>
            <a:r>
              <a:rPr kumimoji="1" lang="ja-JP" altLang="en-US" sz="1050" dirty="0"/>
              <a:t>安否確認配信</a:t>
            </a:r>
          </a:p>
        </p:txBody>
      </p:sp>
      <p:sp>
        <p:nvSpPr>
          <p:cNvPr id="25" name="テキスト ボックス 24"/>
          <p:cNvSpPr txBox="1"/>
          <p:nvPr/>
        </p:nvSpPr>
        <p:spPr>
          <a:xfrm>
            <a:off x="2087724" y="3379181"/>
            <a:ext cx="1091681" cy="253916"/>
          </a:xfrm>
          <a:prstGeom prst="rect">
            <a:avLst/>
          </a:prstGeom>
          <a:noFill/>
        </p:spPr>
        <p:txBody>
          <a:bodyPr wrap="square" rtlCol="0">
            <a:spAutoFit/>
          </a:bodyPr>
          <a:lstStyle/>
          <a:p>
            <a:r>
              <a:rPr lang="ja-JP" altLang="en-US" sz="1050" dirty="0"/>
              <a:t>マスタ設定</a:t>
            </a:r>
            <a:endParaRPr kumimoji="1" lang="ja-JP" altLang="en-US" sz="1050" dirty="0"/>
          </a:p>
        </p:txBody>
      </p:sp>
      <p:sp>
        <p:nvSpPr>
          <p:cNvPr id="26" name="テキスト ボックス 25"/>
          <p:cNvSpPr txBox="1"/>
          <p:nvPr/>
        </p:nvSpPr>
        <p:spPr>
          <a:xfrm>
            <a:off x="6552220" y="3379181"/>
            <a:ext cx="1091681" cy="253916"/>
          </a:xfrm>
          <a:prstGeom prst="rect">
            <a:avLst/>
          </a:prstGeom>
          <a:noFill/>
        </p:spPr>
        <p:txBody>
          <a:bodyPr wrap="square" rtlCol="0">
            <a:spAutoFit/>
          </a:bodyPr>
          <a:lstStyle/>
          <a:p>
            <a:r>
              <a:rPr kumimoji="1" lang="ja-JP" altLang="en-US" sz="1050" dirty="0"/>
              <a:t>応答状況集計</a:t>
            </a:r>
          </a:p>
        </p:txBody>
      </p:sp>
      <p:sp>
        <p:nvSpPr>
          <p:cNvPr id="27" name="テキスト ボックス 26"/>
          <p:cNvSpPr txBox="1"/>
          <p:nvPr/>
        </p:nvSpPr>
        <p:spPr>
          <a:xfrm>
            <a:off x="4319972" y="3379181"/>
            <a:ext cx="1091681" cy="253916"/>
          </a:xfrm>
          <a:prstGeom prst="rect">
            <a:avLst/>
          </a:prstGeom>
          <a:noFill/>
        </p:spPr>
        <p:txBody>
          <a:bodyPr wrap="square" rtlCol="0">
            <a:spAutoFit/>
          </a:bodyPr>
          <a:lstStyle/>
          <a:p>
            <a:r>
              <a:rPr kumimoji="1" lang="ja-JP" altLang="en-US" sz="1050" dirty="0"/>
              <a:t>応答状況監視</a:t>
            </a:r>
          </a:p>
        </p:txBody>
      </p:sp>
      <p:sp>
        <p:nvSpPr>
          <p:cNvPr id="28" name="角丸四角形吹き出し 27"/>
          <p:cNvSpPr/>
          <p:nvPr/>
        </p:nvSpPr>
        <p:spPr>
          <a:xfrm>
            <a:off x="4843095" y="1735881"/>
            <a:ext cx="1226793" cy="230937"/>
          </a:xfrm>
          <a:prstGeom prst="wedgeRoundRectCallout">
            <a:avLst>
              <a:gd name="adj1" fmla="val -65332"/>
              <a:gd name="adj2" fmla="val 11845"/>
              <a:gd name="adj3" fmla="val 16667"/>
            </a:avLst>
          </a:prstGeom>
          <a:solidFill>
            <a:schemeClr val="bg1"/>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kumimoji="1" lang="en-US" altLang="ja-JP" sz="1200" dirty="0">
                <a:solidFill>
                  <a:schemeClr val="tx1"/>
                </a:solidFill>
              </a:rPr>
              <a:t>WEB</a:t>
            </a:r>
            <a:r>
              <a:rPr kumimoji="1" lang="ja-JP" altLang="en-US" sz="1200" dirty="0">
                <a:solidFill>
                  <a:schemeClr val="tx1"/>
                </a:solidFill>
              </a:rPr>
              <a:t>上で回答</a:t>
            </a:r>
          </a:p>
        </p:txBody>
      </p:sp>
      <p:sp>
        <p:nvSpPr>
          <p:cNvPr id="29" name="テキスト ボックス 28"/>
          <p:cNvSpPr txBox="1"/>
          <p:nvPr/>
        </p:nvSpPr>
        <p:spPr>
          <a:xfrm>
            <a:off x="5304757" y="2014247"/>
            <a:ext cx="1649651" cy="261610"/>
          </a:xfrm>
          <a:prstGeom prst="rect">
            <a:avLst/>
          </a:prstGeom>
          <a:noFill/>
        </p:spPr>
        <p:txBody>
          <a:bodyPr wrap="square" rtlCol="0">
            <a:spAutoFit/>
          </a:bodyPr>
          <a:lstStyle/>
          <a:p>
            <a:r>
              <a:rPr lang="ja-JP" altLang="en-US" sz="1100" dirty="0"/>
              <a:t>応答状況は全員へ共有</a:t>
            </a:r>
            <a:endParaRPr kumimoji="1" lang="ja-JP" altLang="en-US" sz="1100" dirty="0"/>
          </a:p>
        </p:txBody>
      </p:sp>
      <p:sp>
        <p:nvSpPr>
          <p:cNvPr id="30" name="右矢印 29"/>
          <p:cNvSpPr/>
          <p:nvPr/>
        </p:nvSpPr>
        <p:spPr>
          <a:xfrm rot="16200000">
            <a:off x="3007888" y="2457553"/>
            <a:ext cx="563952" cy="290114"/>
          </a:xfrm>
          <a:prstGeom prst="righ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1" name="右矢印 30"/>
          <p:cNvSpPr/>
          <p:nvPr/>
        </p:nvSpPr>
        <p:spPr>
          <a:xfrm rot="5400000">
            <a:off x="4333425" y="2480480"/>
            <a:ext cx="532393" cy="275818"/>
          </a:xfrm>
          <a:prstGeom prst="righ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2" name="右矢印 31"/>
          <p:cNvSpPr/>
          <p:nvPr/>
        </p:nvSpPr>
        <p:spPr>
          <a:xfrm rot="5400000">
            <a:off x="4818020" y="2413321"/>
            <a:ext cx="351239" cy="228981"/>
          </a:xfrm>
          <a:prstGeom prst="righ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3" name="右矢印 32"/>
          <p:cNvSpPr/>
          <p:nvPr/>
        </p:nvSpPr>
        <p:spPr>
          <a:xfrm>
            <a:off x="3620911" y="1798117"/>
            <a:ext cx="351239" cy="228981"/>
          </a:xfrm>
          <a:prstGeom prst="righ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4" name="テキスト ボックス 33"/>
          <p:cNvSpPr txBox="1"/>
          <p:nvPr/>
        </p:nvSpPr>
        <p:spPr>
          <a:xfrm>
            <a:off x="595624" y="1275606"/>
            <a:ext cx="1091681" cy="253916"/>
          </a:xfrm>
          <a:prstGeom prst="rect">
            <a:avLst/>
          </a:prstGeom>
          <a:noFill/>
        </p:spPr>
        <p:txBody>
          <a:bodyPr wrap="square" rtlCol="0">
            <a:spAutoFit/>
          </a:bodyPr>
          <a:lstStyle/>
          <a:p>
            <a:r>
              <a:rPr kumimoji="1" lang="ja-JP" altLang="en-US" sz="1050" dirty="0"/>
              <a:t>運用イメージ</a:t>
            </a:r>
          </a:p>
        </p:txBody>
      </p:sp>
      <p:sp>
        <p:nvSpPr>
          <p:cNvPr id="35" name="Freeform 12"/>
          <p:cNvSpPr>
            <a:spLocks noEditPoints="1"/>
          </p:cNvSpPr>
          <p:nvPr/>
        </p:nvSpPr>
        <p:spPr bwMode="auto">
          <a:xfrm>
            <a:off x="2418745" y="3053760"/>
            <a:ext cx="200059" cy="196837"/>
          </a:xfrm>
          <a:custGeom>
            <a:avLst/>
            <a:gdLst>
              <a:gd name="T0" fmla="*/ 0 w 473"/>
              <a:gd name="T1" fmla="*/ 58 h 388"/>
              <a:gd name="T2" fmla="*/ 236 w 473"/>
              <a:gd name="T3" fmla="*/ 0 h 388"/>
              <a:gd name="T4" fmla="*/ 473 w 473"/>
              <a:gd name="T5" fmla="*/ 58 h 388"/>
              <a:gd name="T6" fmla="*/ 236 w 473"/>
              <a:gd name="T7" fmla="*/ 116 h 388"/>
              <a:gd name="T8" fmla="*/ 0 w 473"/>
              <a:gd name="T9" fmla="*/ 58 h 388"/>
              <a:gd name="T10" fmla="*/ 236 w 473"/>
              <a:gd name="T11" fmla="*/ 207 h 388"/>
              <a:gd name="T12" fmla="*/ 473 w 473"/>
              <a:gd name="T13" fmla="*/ 149 h 388"/>
              <a:gd name="T14" fmla="*/ 473 w 473"/>
              <a:gd name="T15" fmla="*/ 86 h 388"/>
              <a:gd name="T16" fmla="*/ 236 w 473"/>
              <a:gd name="T17" fmla="*/ 132 h 388"/>
              <a:gd name="T18" fmla="*/ 0 w 473"/>
              <a:gd name="T19" fmla="*/ 86 h 388"/>
              <a:gd name="T20" fmla="*/ 0 w 473"/>
              <a:gd name="T21" fmla="*/ 149 h 388"/>
              <a:gd name="T22" fmla="*/ 236 w 473"/>
              <a:gd name="T23" fmla="*/ 207 h 388"/>
              <a:gd name="T24" fmla="*/ 236 w 473"/>
              <a:gd name="T25" fmla="*/ 314 h 388"/>
              <a:gd name="T26" fmla="*/ 0 w 473"/>
              <a:gd name="T27" fmla="*/ 256 h 388"/>
              <a:gd name="T28" fmla="*/ 0 w 473"/>
              <a:gd name="T29" fmla="*/ 330 h 388"/>
              <a:gd name="T30" fmla="*/ 236 w 473"/>
              <a:gd name="T31" fmla="*/ 388 h 388"/>
              <a:gd name="T32" fmla="*/ 473 w 473"/>
              <a:gd name="T33" fmla="*/ 330 h 388"/>
              <a:gd name="T34" fmla="*/ 473 w 473"/>
              <a:gd name="T35" fmla="*/ 256 h 388"/>
              <a:gd name="T36" fmla="*/ 236 w 473"/>
              <a:gd name="T37" fmla="*/ 314 h 388"/>
              <a:gd name="T38" fmla="*/ 236 w 473"/>
              <a:gd name="T39" fmla="*/ 223 h 388"/>
              <a:gd name="T40" fmla="*/ 0 w 473"/>
              <a:gd name="T41" fmla="*/ 165 h 388"/>
              <a:gd name="T42" fmla="*/ 0 w 473"/>
              <a:gd name="T43" fmla="*/ 240 h 388"/>
              <a:gd name="T44" fmla="*/ 236 w 473"/>
              <a:gd name="T45" fmla="*/ 297 h 388"/>
              <a:gd name="T46" fmla="*/ 473 w 473"/>
              <a:gd name="T47" fmla="*/ 240 h 388"/>
              <a:gd name="T48" fmla="*/ 473 w 473"/>
              <a:gd name="T49" fmla="*/ 165 h 388"/>
              <a:gd name="T50" fmla="*/ 236 w 473"/>
              <a:gd name="T51" fmla="*/ 223 h 3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473" h="388">
                <a:moveTo>
                  <a:pt x="0" y="58"/>
                </a:moveTo>
                <a:cubicBezTo>
                  <a:pt x="0" y="31"/>
                  <a:pt x="97" y="0"/>
                  <a:pt x="236" y="0"/>
                </a:cubicBezTo>
                <a:cubicBezTo>
                  <a:pt x="376" y="0"/>
                  <a:pt x="473" y="31"/>
                  <a:pt x="473" y="58"/>
                </a:cubicBezTo>
                <a:cubicBezTo>
                  <a:pt x="473" y="85"/>
                  <a:pt x="376" y="116"/>
                  <a:pt x="236" y="116"/>
                </a:cubicBezTo>
                <a:cubicBezTo>
                  <a:pt x="97" y="116"/>
                  <a:pt x="0" y="85"/>
                  <a:pt x="0" y="58"/>
                </a:cubicBezTo>
                <a:close/>
                <a:moveTo>
                  <a:pt x="236" y="207"/>
                </a:moveTo>
                <a:cubicBezTo>
                  <a:pt x="375" y="207"/>
                  <a:pt x="472" y="176"/>
                  <a:pt x="473" y="149"/>
                </a:cubicBezTo>
                <a:cubicBezTo>
                  <a:pt x="473" y="86"/>
                  <a:pt x="473" y="86"/>
                  <a:pt x="473" y="86"/>
                </a:cubicBezTo>
                <a:cubicBezTo>
                  <a:pt x="435" y="116"/>
                  <a:pt x="335" y="132"/>
                  <a:pt x="236" y="132"/>
                </a:cubicBezTo>
                <a:cubicBezTo>
                  <a:pt x="138" y="132"/>
                  <a:pt x="38" y="116"/>
                  <a:pt x="0" y="86"/>
                </a:cubicBezTo>
                <a:cubicBezTo>
                  <a:pt x="0" y="149"/>
                  <a:pt x="0" y="149"/>
                  <a:pt x="0" y="149"/>
                </a:cubicBezTo>
                <a:cubicBezTo>
                  <a:pt x="0" y="176"/>
                  <a:pt x="97" y="207"/>
                  <a:pt x="236" y="207"/>
                </a:cubicBezTo>
                <a:close/>
                <a:moveTo>
                  <a:pt x="236" y="314"/>
                </a:moveTo>
                <a:cubicBezTo>
                  <a:pt x="97" y="314"/>
                  <a:pt x="0" y="283"/>
                  <a:pt x="0" y="256"/>
                </a:cubicBezTo>
                <a:cubicBezTo>
                  <a:pt x="0" y="330"/>
                  <a:pt x="0" y="330"/>
                  <a:pt x="0" y="330"/>
                </a:cubicBezTo>
                <a:cubicBezTo>
                  <a:pt x="0" y="358"/>
                  <a:pt x="97" y="388"/>
                  <a:pt x="236" y="388"/>
                </a:cubicBezTo>
                <a:cubicBezTo>
                  <a:pt x="376" y="388"/>
                  <a:pt x="473" y="358"/>
                  <a:pt x="473" y="330"/>
                </a:cubicBezTo>
                <a:cubicBezTo>
                  <a:pt x="473" y="256"/>
                  <a:pt x="473" y="256"/>
                  <a:pt x="473" y="256"/>
                </a:cubicBezTo>
                <a:cubicBezTo>
                  <a:pt x="472" y="283"/>
                  <a:pt x="375" y="314"/>
                  <a:pt x="236" y="314"/>
                </a:cubicBezTo>
                <a:close/>
                <a:moveTo>
                  <a:pt x="236" y="223"/>
                </a:moveTo>
                <a:cubicBezTo>
                  <a:pt x="97" y="223"/>
                  <a:pt x="0" y="192"/>
                  <a:pt x="0" y="165"/>
                </a:cubicBezTo>
                <a:cubicBezTo>
                  <a:pt x="0" y="240"/>
                  <a:pt x="0" y="240"/>
                  <a:pt x="0" y="240"/>
                </a:cubicBezTo>
                <a:cubicBezTo>
                  <a:pt x="0" y="267"/>
                  <a:pt x="97" y="297"/>
                  <a:pt x="236" y="297"/>
                </a:cubicBezTo>
                <a:cubicBezTo>
                  <a:pt x="375" y="297"/>
                  <a:pt x="472" y="267"/>
                  <a:pt x="473" y="240"/>
                </a:cubicBezTo>
                <a:cubicBezTo>
                  <a:pt x="473" y="165"/>
                  <a:pt x="473" y="165"/>
                  <a:pt x="473" y="165"/>
                </a:cubicBezTo>
                <a:cubicBezTo>
                  <a:pt x="472" y="193"/>
                  <a:pt x="375" y="223"/>
                  <a:pt x="236" y="223"/>
                </a:cubicBezTo>
                <a:close/>
              </a:path>
            </a:pathLst>
          </a:custGeom>
          <a:solidFill>
            <a:srgbClr val="54C3F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6" name="Freeform 9"/>
          <p:cNvSpPr>
            <a:spLocks noEditPoints="1"/>
          </p:cNvSpPr>
          <p:nvPr/>
        </p:nvSpPr>
        <p:spPr bwMode="auto">
          <a:xfrm>
            <a:off x="3383868" y="3053760"/>
            <a:ext cx="159256" cy="204249"/>
          </a:xfrm>
          <a:custGeom>
            <a:avLst/>
            <a:gdLst>
              <a:gd name="T0" fmla="*/ 136 w 181"/>
              <a:gd name="T1" fmla="*/ 45 h 238"/>
              <a:gd name="T2" fmla="*/ 181 w 181"/>
              <a:gd name="T3" fmla="*/ 45 h 238"/>
              <a:gd name="T4" fmla="*/ 181 w 181"/>
              <a:gd name="T5" fmla="*/ 238 h 238"/>
              <a:gd name="T6" fmla="*/ 0 w 181"/>
              <a:gd name="T7" fmla="*/ 238 h 238"/>
              <a:gd name="T8" fmla="*/ 0 w 181"/>
              <a:gd name="T9" fmla="*/ 0 h 238"/>
              <a:gd name="T10" fmla="*/ 136 w 181"/>
              <a:gd name="T11" fmla="*/ 0 h 238"/>
              <a:gd name="T12" fmla="*/ 136 w 181"/>
              <a:gd name="T13" fmla="*/ 45 h 238"/>
              <a:gd name="T14" fmla="*/ 140 w 181"/>
              <a:gd name="T15" fmla="*/ 0 h 238"/>
              <a:gd name="T16" fmla="*/ 140 w 181"/>
              <a:gd name="T17" fmla="*/ 41 h 238"/>
              <a:gd name="T18" fmla="*/ 181 w 181"/>
              <a:gd name="T19" fmla="*/ 41 h 238"/>
              <a:gd name="T20" fmla="*/ 140 w 181"/>
              <a:gd name="T21" fmla="*/ 0 h 238"/>
              <a:gd name="T22" fmla="*/ 158 w 181"/>
              <a:gd name="T23" fmla="*/ 198 h 238"/>
              <a:gd name="T24" fmla="*/ 22 w 181"/>
              <a:gd name="T25" fmla="*/ 198 h 238"/>
              <a:gd name="T26" fmla="*/ 22 w 181"/>
              <a:gd name="T27" fmla="*/ 203 h 238"/>
              <a:gd name="T28" fmla="*/ 158 w 181"/>
              <a:gd name="T29" fmla="*/ 203 h 238"/>
              <a:gd name="T30" fmla="*/ 158 w 181"/>
              <a:gd name="T31" fmla="*/ 198 h 238"/>
              <a:gd name="T32" fmla="*/ 158 w 181"/>
              <a:gd name="T33" fmla="*/ 180 h 238"/>
              <a:gd name="T34" fmla="*/ 22 w 181"/>
              <a:gd name="T35" fmla="*/ 180 h 238"/>
              <a:gd name="T36" fmla="*/ 22 w 181"/>
              <a:gd name="T37" fmla="*/ 185 h 238"/>
              <a:gd name="T38" fmla="*/ 158 w 181"/>
              <a:gd name="T39" fmla="*/ 185 h 238"/>
              <a:gd name="T40" fmla="*/ 158 w 181"/>
              <a:gd name="T41" fmla="*/ 180 h 238"/>
              <a:gd name="T42" fmla="*/ 158 w 181"/>
              <a:gd name="T43" fmla="*/ 162 h 238"/>
              <a:gd name="T44" fmla="*/ 22 w 181"/>
              <a:gd name="T45" fmla="*/ 162 h 238"/>
              <a:gd name="T46" fmla="*/ 22 w 181"/>
              <a:gd name="T47" fmla="*/ 166 h 238"/>
              <a:gd name="T48" fmla="*/ 158 w 181"/>
              <a:gd name="T49" fmla="*/ 166 h 238"/>
              <a:gd name="T50" fmla="*/ 158 w 181"/>
              <a:gd name="T51" fmla="*/ 162 h 238"/>
              <a:gd name="T52" fmla="*/ 158 w 181"/>
              <a:gd name="T53" fmla="*/ 144 h 238"/>
              <a:gd name="T54" fmla="*/ 22 w 181"/>
              <a:gd name="T55" fmla="*/ 144 h 238"/>
              <a:gd name="T56" fmla="*/ 22 w 181"/>
              <a:gd name="T57" fmla="*/ 148 h 238"/>
              <a:gd name="T58" fmla="*/ 158 w 181"/>
              <a:gd name="T59" fmla="*/ 148 h 238"/>
              <a:gd name="T60" fmla="*/ 158 w 181"/>
              <a:gd name="T61" fmla="*/ 144 h 238"/>
              <a:gd name="T62" fmla="*/ 158 w 181"/>
              <a:gd name="T63" fmla="*/ 125 h 238"/>
              <a:gd name="T64" fmla="*/ 22 w 181"/>
              <a:gd name="T65" fmla="*/ 125 h 238"/>
              <a:gd name="T66" fmla="*/ 22 w 181"/>
              <a:gd name="T67" fmla="*/ 130 h 238"/>
              <a:gd name="T68" fmla="*/ 158 w 181"/>
              <a:gd name="T69" fmla="*/ 130 h 238"/>
              <a:gd name="T70" fmla="*/ 158 w 181"/>
              <a:gd name="T71" fmla="*/ 125 h 238"/>
              <a:gd name="T72" fmla="*/ 158 w 181"/>
              <a:gd name="T73" fmla="*/ 107 h 238"/>
              <a:gd name="T74" fmla="*/ 22 w 181"/>
              <a:gd name="T75" fmla="*/ 107 h 238"/>
              <a:gd name="T76" fmla="*/ 22 w 181"/>
              <a:gd name="T77" fmla="*/ 112 h 238"/>
              <a:gd name="T78" fmla="*/ 158 w 181"/>
              <a:gd name="T79" fmla="*/ 112 h 238"/>
              <a:gd name="T80" fmla="*/ 158 w 181"/>
              <a:gd name="T81" fmla="*/ 107 h 238"/>
              <a:gd name="T82" fmla="*/ 158 w 181"/>
              <a:gd name="T83" fmla="*/ 89 h 238"/>
              <a:gd name="T84" fmla="*/ 22 w 181"/>
              <a:gd name="T85" fmla="*/ 89 h 238"/>
              <a:gd name="T86" fmla="*/ 22 w 181"/>
              <a:gd name="T87" fmla="*/ 94 h 238"/>
              <a:gd name="T88" fmla="*/ 158 w 181"/>
              <a:gd name="T89" fmla="*/ 94 h 238"/>
              <a:gd name="T90" fmla="*/ 158 w 181"/>
              <a:gd name="T91" fmla="*/ 89 h 238"/>
              <a:gd name="T92" fmla="*/ 158 w 181"/>
              <a:gd name="T93" fmla="*/ 71 h 238"/>
              <a:gd name="T94" fmla="*/ 22 w 181"/>
              <a:gd name="T95" fmla="*/ 71 h 238"/>
              <a:gd name="T96" fmla="*/ 22 w 181"/>
              <a:gd name="T97" fmla="*/ 76 h 238"/>
              <a:gd name="T98" fmla="*/ 158 w 181"/>
              <a:gd name="T99" fmla="*/ 76 h 238"/>
              <a:gd name="T100" fmla="*/ 158 w 181"/>
              <a:gd name="T101" fmla="*/ 71 h 2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81" h="238">
                <a:moveTo>
                  <a:pt x="136" y="45"/>
                </a:moveTo>
                <a:lnTo>
                  <a:pt x="181" y="45"/>
                </a:lnTo>
                <a:lnTo>
                  <a:pt x="181" y="238"/>
                </a:lnTo>
                <a:lnTo>
                  <a:pt x="0" y="238"/>
                </a:lnTo>
                <a:lnTo>
                  <a:pt x="0" y="0"/>
                </a:lnTo>
                <a:lnTo>
                  <a:pt x="136" y="0"/>
                </a:lnTo>
                <a:lnTo>
                  <a:pt x="136" y="45"/>
                </a:lnTo>
                <a:close/>
                <a:moveTo>
                  <a:pt x="140" y="0"/>
                </a:moveTo>
                <a:lnTo>
                  <a:pt x="140" y="41"/>
                </a:lnTo>
                <a:lnTo>
                  <a:pt x="181" y="41"/>
                </a:lnTo>
                <a:lnTo>
                  <a:pt x="140" y="0"/>
                </a:lnTo>
                <a:close/>
                <a:moveTo>
                  <a:pt x="158" y="198"/>
                </a:moveTo>
                <a:lnTo>
                  <a:pt x="22" y="198"/>
                </a:lnTo>
                <a:lnTo>
                  <a:pt x="22" y="203"/>
                </a:lnTo>
                <a:lnTo>
                  <a:pt x="158" y="203"/>
                </a:lnTo>
                <a:lnTo>
                  <a:pt x="158" y="198"/>
                </a:lnTo>
                <a:close/>
                <a:moveTo>
                  <a:pt x="158" y="180"/>
                </a:moveTo>
                <a:lnTo>
                  <a:pt x="22" y="180"/>
                </a:lnTo>
                <a:lnTo>
                  <a:pt x="22" y="185"/>
                </a:lnTo>
                <a:lnTo>
                  <a:pt x="158" y="185"/>
                </a:lnTo>
                <a:lnTo>
                  <a:pt x="158" y="180"/>
                </a:lnTo>
                <a:close/>
                <a:moveTo>
                  <a:pt x="158" y="162"/>
                </a:moveTo>
                <a:lnTo>
                  <a:pt x="22" y="162"/>
                </a:lnTo>
                <a:lnTo>
                  <a:pt x="22" y="166"/>
                </a:lnTo>
                <a:lnTo>
                  <a:pt x="158" y="166"/>
                </a:lnTo>
                <a:lnTo>
                  <a:pt x="158" y="162"/>
                </a:lnTo>
                <a:close/>
                <a:moveTo>
                  <a:pt x="158" y="144"/>
                </a:moveTo>
                <a:lnTo>
                  <a:pt x="22" y="144"/>
                </a:lnTo>
                <a:lnTo>
                  <a:pt x="22" y="148"/>
                </a:lnTo>
                <a:lnTo>
                  <a:pt x="158" y="148"/>
                </a:lnTo>
                <a:lnTo>
                  <a:pt x="158" y="144"/>
                </a:lnTo>
                <a:close/>
                <a:moveTo>
                  <a:pt x="158" y="125"/>
                </a:moveTo>
                <a:lnTo>
                  <a:pt x="22" y="125"/>
                </a:lnTo>
                <a:lnTo>
                  <a:pt x="22" y="130"/>
                </a:lnTo>
                <a:lnTo>
                  <a:pt x="158" y="130"/>
                </a:lnTo>
                <a:lnTo>
                  <a:pt x="158" y="125"/>
                </a:lnTo>
                <a:close/>
                <a:moveTo>
                  <a:pt x="158" y="107"/>
                </a:moveTo>
                <a:lnTo>
                  <a:pt x="22" y="107"/>
                </a:lnTo>
                <a:lnTo>
                  <a:pt x="22" y="112"/>
                </a:lnTo>
                <a:lnTo>
                  <a:pt x="158" y="112"/>
                </a:lnTo>
                <a:lnTo>
                  <a:pt x="158" y="107"/>
                </a:lnTo>
                <a:close/>
                <a:moveTo>
                  <a:pt x="158" y="89"/>
                </a:moveTo>
                <a:lnTo>
                  <a:pt x="22" y="89"/>
                </a:lnTo>
                <a:lnTo>
                  <a:pt x="22" y="94"/>
                </a:lnTo>
                <a:lnTo>
                  <a:pt x="158" y="94"/>
                </a:lnTo>
                <a:lnTo>
                  <a:pt x="158" y="89"/>
                </a:lnTo>
                <a:close/>
                <a:moveTo>
                  <a:pt x="158" y="71"/>
                </a:moveTo>
                <a:lnTo>
                  <a:pt x="22" y="71"/>
                </a:lnTo>
                <a:lnTo>
                  <a:pt x="22" y="76"/>
                </a:lnTo>
                <a:lnTo>
                  <a:pt x="158" y="76"/>
                </a:lnTo>
                <a:lnTo>
                  <a:pt x="158" y="71"/>
                </a:lnTo>
                <a:close/>
              </a:path>
            </a:pathLst>
          </a:custGeom>
          <a:solidFill>
            <a:srgbClr val="54C3F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7" name="Freeform 12"/>
          <p:cNvSpPr>
            <a:spLocks noEditPoints="1"/>
          </p:cNvSpPr>
          <p:nvPr/>
        </p:nvSpPr>
        <p:spPr bwMode="auto">
          <a:xfrm>
            <a:off x="4499843" y="2965123"/>
            <a:ext cx="576833" cy="426839"/>
          </a:xfrm>
          <a:custGeom>
            <a:avLst/>
            <a:gdLst>
              <a:gd name="T0" fmla="*/ 128 w 454"/>
              <a:gd name="T1" fmla="*/ 355 h 365"/>
              <a:gd name="T2" fmla="*/ 31 w 454"/>
              <a:gd name="T3" fmla="*/ 273 h 365"/>
              <a:gd name="T4" fmla="*/ 318 w 454"/>
              <a:gd name="T5" fmla="*/ 124 h 365"/>
              <a:gd name="T6" fmla="*/ 137 w 454"/>
              <a:gd name="T7" fmla="*/ 118 h 365"/>
              <a:gd name="T8" fmla="*/ 163 w 454"/>
              <a:gd name="T9" fmla="*/ 118 h 365"/>
              <a:gd name="T10" fmla="*/ 181 w 454"/>
              <a:gd name="T11" fmla="*/ 104 h 365"/>
              <a:gd name="T12" fmla="*/ 195 w 454"/>
              <a:gd name="T13" fmla="*/ 104 h 365"/>
              <a:gd name="T14" fmla="*/ 212 w 454"/>
              <a:gd name="T15" fmla="*/ 118 h 365"/>
              <a:gd name="T16" fmla="*/ 234 w 454"/>
              <a:gd name="T17" fmla="*/ 118 h 365"/>
              <a:gd name="T18" fmla="*/ 127 w 454"/>
              <a:gd name="T19" fmla="*/ 138 h 365"/>
              <a:gd name="T20" fmla="*/ 146 w 454"/>
              <a:gd name="T21" fmla="*/ 142 h 365"/>
              <a:gd name="T22" fmla="*/ 159 w 454"/>
              <a:gd name="T23" fmla="*/ 142 h 365"/>
              <a:gd name="T24" fmla="*/ 177 w 454"/>
              <a:gd name="T25" fmla="*/ 156 h 365"/>
              <a:gd name="T26" fmla="*/ 198 w 454"/>
              <a:gd name="T27" fmla="*/ 156 h 365"/>
              <a:gd name="T28" fmla="*/ 225 w 454"/>
              <a:gd name="T29" fmla="*/ 156 h 365"/>
              <a:gd name="T30" fmla="*/ 314 w 454"/>
              <a:gd name="T31" fmla="*/ 176 h 365"/>
              <a:gd name="T32" fmla="*/ 142 w 454"/>
              <a:gd name="T33" fmla="*/ 180 h 365"/>
              <a:gd name="T34" fmla="*/ 159 w 454"/>
              <a:gd name="T35" fmla="*/ 194 h 365"/>
              <a:gd name="T36" fmla="*/ 181 w 454"/>
              <a:gd name="T37" fmla="*/ 194 h 365"/>
              <a:gd name="T38" fmla="*/ 207 w 454"/>
              <a:gd name="T39" fmla="*/ 194 h 365"/>
              <a:gd name="T40" fmla="*/ 225 w 454"/>
              <a:gd name="T41" fmla="*/ 180 h 365"/>
              <a:gd name="T42" fmla="*/ 239 w 454"/>
              <a:gd name="T43" fmla="*/ 180 h 365"/>
              <a:gd name="T44" fmla="*/ 256 w 454"/>
              <a:gd name="T45" fmla="*/ 194 h 365"/>
              <a:gd name="T46" fmla="*/ 278 w 454"/>
              <a:gd name="T47" fmla="*/ 194 h 365"/>
              <a:gd name="T48" fmla="*/ 342 w 454"/>
              <a:gd name="T49" fmla="*/ 118 h 365"/>
              <a:gd name="T50" fmla="*/ 359 w 454"/>
              <a:gd name="T51" fmla="*/ 104 h 365"/>
              <a:gd name="T52" fmla="*/ 373 w 454"/>
              <a:gd name="T53" fmla="*/ 104 h 365"/>
              <a:gd name="T54" fmla="*/ 332 w 454"/>
              <a:gd name="T55" fmla="*/ 159 h 365"/>
              <a:gd name="T56" fmla="*/ 351 w 454"/>
              <a:gd name="T57" fmla="*/ 156 h 365"/>
              <a:gd name="T58" fmla="*/ 332 w 454"/>
              <a:gd name="T59" fmla="*/ 176 h 365"/>
              <a:gd name="T60" fmla="*/ 351 w 454"/>
              <a:gd name="T61" fmla="*/ 180 h 365"/>
              <a:gd name="T62" fmla="*/ 364 w 454"/>
              <a:gd name="T63" fmla="*/ 180 h 365"/>
              <a:gd name="T64" fmla="*/ 382 w 454"/>
              <a:gd name="T65" fmla="*/ 194 h 365"/>
              <a:gd name="T66" fmla="*/ 127 w 454"/>
              <a:gd name="T67" fmla="*/ 214 h 365"/>
              <a:gd name="T68" fmla="*/ 154 w 454"/>
              <a:gd name="T69" fmla="*/ 232 h 365"/>
              <a:gd name="T70" fmla="*/ 172 w 454"/>
              <a:gd name="T71" fmla="*/ 217 h 365"/>
              <a:gd name="T72" fmla="*/ 186 w 454"/>
              <a:gd name="T73" fmla="*/ 217 h 365"/>
              <a:gd name="T74" fmla="*/ 203 w 454"/>
              <a:gd name="T75" fmla="*/ 232 h 365"/>
              <a:gd name="T76" fmla="*/ 225 w 454"/>
              <a:gd name="T77" fmla="*/ 232 h 365"/>
              <a:gd name="T78" fmla="*/ 53 w 454"/>
              <a:gd name="T79" fmla="*/ 118 h 365"/>
              <a:gd name="T80" fmla="*/ 71 w 454"/>
              <a:gd name="T81" fmla="*/ 104 h 365"/>
              <a:gd name="T82" fmla="*/ 84 w 454"/>
              <a:gd name="T83" fmla="*/ 104 h 365"/>
              <a:gd name="T84" fmla="*/ 102 w 454"/>
              <a:gd name="T85" fmla="*/ 118 h 365"/>
              <a:gd name="T86" fmla="*/ 53 w 454"/>
              <a:gd name="T87" fmla="*/ 156 h 365"/>
              <a:gd name="T88" fmla="*/ 79 w 454"/>
              <a:gd name="T89" fmla="*/ 156 h 365"/>
              <a:gd name="T90" fmla="*/ 97 w 454"/>
              <a:gd name="T91" fmla="*/ 142 h 365"/>
              <a:gd name="T92" fmla="*/ 111 w 454"/>
              <a:gd name="T93" fmla="*/ 142 h 365"/>
              <a:gd name="T94" fmla="*/ 58 w 454"/>
              <a:gd name="T95" fmla="*/ 194 h 365"/>
              <a:gd name="T96" fmla="*/ 79 w 454"/>
              <a:gd name="T97" fmla="*/ 194 h 365"/>
              <a:gd name="T98" fmla="*/ 106 w 454"/>
              <a:gd name="T99" fmla="*/ 194 h 365"/>
              <a:gd name="T100" fmla="*/ 53 w 454"/>
              <a:gd name="T101" fmla="*/ 217 h 365"/>
              <a:gd name="T102" fmla="*/ 67 w 454"/>
              <a:gd name="T103" fmla="*/ 217 h 365"/>
              <a:gd name="T104" fmla="*/ 84 w 454"/>
              <a:gd name="T105" fmla="*/ 232 h 365"/>
              <a:gd name="T106" fmla="*/ 106 w 454"/>
              <a:gd name="T107" fmla="*/ 232 h 365"/>
              <a:gd name="T108" fmla="*/ 296 w 454"/>
              <a:gd name="T109" fmla="*/ 224 h 365"/>
              <a:gd name="T110" fmla="*/ 318 w 454"/>
              <a:gd name="T111" fmla="*/ 234 h 365"/>
              <a:gd name="T112" fmla="*/ 336 w 454"/>
              <a:gd name="T113" fmla="*/ 224 h 365"/>
              <a:gd name="T114" fmla="*/ 381 w 454"/>
              <a:gd name="T115" fmla="*/ 238 h 3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54" h="365">
                <a:moveTo>
                  <a:pt x="454" y="10"/>
                </a:moveTo>
                <a:cubicBezTo>
                  <a:pt x="454" y="294"/>
                  <a:pt x="454" y="294"/>
                  <a:pt x="454" y="294"/>
                </a:cubicBezTo>
                <a:cubicBezTo>
                  <a:pt x="454" y="300"/>
                  <a:pt x="449" y="304"/>
                  <a:pt x="443" y="304"/>
                </a:cubicBezTo>
                <a:cubicBezTo>
                  <a:pt x="259" y="304"/>
                  <a:pt x="259" y="304"/>
                  <a:pt x="259" y="304"/>
                </a:cubicBezTo>
                <a:cubicBezTo>
                  <a:pt x="264" y="355"/>
                  <a:pt x="264" y="355"/>
                  <a:pt x="264" y="355"/>
                </a:cubicBezTo>
                <a:cubicBezTo>
                  <a:pt x="326" y="355"/>
                  <a:pt x="326" y="355"/>
                  <a:pt x="326" y="355"/>
                </a:cubicBezTo>
                <a:cubicBezTo>
                  <a:pt x="329" y="355"/>
                  <a:pt x="331" y="358"/>
                  <a:pt x="331" y="360"/>
                </a:cubicBezTo>
                <a:cubicBezTo>
                  <a:pt x="331" y="363"/>
                  <a:pt x="329" y="365"/>
                  <a:pt x="326" y="365"/>
                </a:cubicBezTo>
                <a:cubicBezTo>
                  <a:pt x="128" y="365"/>
                  <a:pt x="128" y="365"/>
                  <a:pt x="128" y="365"/>
                </a:cubicBezTo>
                <a:cubicBezTo>
                  <a:pt x="125" y="365"/>
                  <a:pt x="123" y="363"/>
                  <a:pt x="123" y="360"/>
                </a:cubicBezTo>
                <a:cubicBezTo>
                  <a:pt x="123" y="358"/>
                  <a:pt x="125" y="355"/>
                  <a:pt x="128" y="355"/>
                </a:cubicBezTo>
                <a:cubicBezTo>
                  <a:pt x="190" y="355"/>
                  <a:pt x="190" y="355"/>
                  <a:pt x="190" y="355"/>
                </a:cubicBezTo>
                <a:cubicBezTo>
                  <a:pt x="195" y="304"/>
                  <a:pt x="195" y="304"/>
                  <a:pt x="195" y="304"/>
                </a:cubicBezTo>
                <a:cubicBezTo>
                  <a:pt x="11" y="304"/>
                  <a:pt x="11" y="304"/>
                  <a:pt x="11" y="304"/>
                </a:cubicBezTo>
                <a:cubicBezTo>
                  <a:pt x="5" y="304"/>
                  <a:pt x="0" y="300"/>
                  <a:pt x="0" y="294"/>
                </a:cubicBezTo>
                <a:cubicBezTo>
                  <a:pt x="0" y="10"/>
                  <a:pt x="0" y="10"/>
                  <a:pt x="0" y="10"/>
                </a:cubicBezTo>
                <a:cubicBezTo>
                  <a:pt x="0" y="5"/>
                  <a:pt x="5" y="0"/>
                  <a:pt x="11" y="0"/>
                </a:cubicBezTo>
                <a:cubicBezTo>
                  <a:pt x="443" y="0"/>
                  <a:pt x="443" y="0"/>
                  <a:pt x="443" y="0"/>
                </a:cubicBezTo>
                <a:cubicBezTo>
                  <a:pt x="449" y="0"/>
                  <a:pt x="454" y="5"/>
                  <a:pt x="454" y="10"/>
                </a:cubicBezTo>
                <a:close/>
                <a:moveTo>
                  <a:pt x="423" y="31"/>
                </a:moveTo>
                <a:cubicBezTo>
                  <a:pt x="31" y="31"/>
                  <a:pt x="31" y="31"/>
                  <a:pt x="31" y="31"/>
                </a:cubicBezTo>
                <a:cubicBezTo>
                  <a:pt x="31" y="273"/>
                  <a:pt x="31" y="273"/>
                  <a:pt x="31" y="273"/>
                </a:cubicBezTo>
                <a:cubicBezTo>
                  <a:pt x="423" y="273"/>
                  <a:pt x="423" y="273"/>
                  <a:pt x="423" y="273"/>
                </a:cubicBezTo>
                <a:lnTo>
                  <a:pt x="423" y="31"/>
                </a:lnTo>
                <a:close/>
                <a:moveTo>
                  <a:pt x="413" y="41"/>
                </a:moveTo>
                <a:cubicBezTo>
                  <a:pt x="41" y="41"/>
                  <a:pt x="41" y="41"/>
                  <a:pt x="41" y="41"/>
                </a:cubicBezTo>
                <a:cubicBezTo>
                  <a:pt x="41" y="60"/>
                  <a:pt x="41" y="60"/>
                  <a:pt x="41" y="60"/>
                </a:cubicBezTo>
                <a:cubicBezTo>
                  <a:pt x="413" y="60"/>
                  <a:pt x="413" y="60"/>
                  <a:pt x="413" y="60"/>
                </a:cubicBezTo>
                <a:lnTo>
                  <a:pt x="413" y="41"/>
                </a:lnTo>
                <a:close/>
                <a:moveTo>
                  <a:pt x="318" y="96"/>
                </a:moveTo>
                <a:cubicBezTo>
                  <a:pt x="123" y="96"/>
                  <a:pt x="123" y="96"/>
                  <a:pt x="123" y="96"/>
                </a:cubicBezTo>
                <a:cubicBezTo>
                  <a:pt x="123" y="124"/>
                  <a:pt x="123" y="124"/>
                  <a:pt x="123" y="124"/>
                </a:cubicBezTo>
                <a:cubicBezTo>
                  <a:pt x="318" y="124"/>
                  <a:pt x="318" y="124"/>
                  <a:pt x="318" y="124"/>
                </a:cubicBezTo>
                <a:lnTo>
                  <a:pt x="318" y="96"/>
                </a:lnTo>
                <a:close/>
                <a:moveTo>
                  <a:pt x="127" y="100"/>
                </a:moveTo>
                <a:cubicBezTo>
                  <a:pt x="314" y="100"/>
                  <a:pt x="314" y="100"/>
                  <a:pt x="314" y="100"/>
                </a:cubicBezTo>
                <a:cubicBezTo>
                  <a:pt x="314" y="121"/>
                  <a:pt x="314" y="121"/>
                  <a:pt x="314" y="121"/>
                </a:cubicBezTo>
                <a:cubicBezTo>
                  <a:pt x="127" y="121"/>
                  <a:pt x="127" y="121"/>
                  <a:pt x="127" y="121"/>
                </a:cubicBezTo>
                <a:lnTo>
                  <a:pt x="127" y="100"/>
                </a:lnTo>
                <a:close/>
                <a:moveTo>
                  <a:pt x="137" y="118"/>
                </a:moveTo>
                <a:cubicBezTo>
                  <a:pt x="137" y="104"/>
                  <a:pt x="137" y="104"/>
                  <a:pt x="137" y="104"/>
                </a:cubicBezTo>
                <a:cubicBezTo>
                  <a:pt x="133" y="104"/>
                  <a:pt x="133" y="104"/>
                  <a:pt x="133" y="104"/>
                </a:cubicBezTo>
                <a:cubicBezTo>
                  <a:pt x="133" y="118"/>
                  <a:pt x="133" y="118"/>
                  <a:pt x="133" y="118"/>
                </a:cubicBezTo>
                <a:lnTo>
                  <a:pt x="137" y="118"/>
                </a:lnTo>
                <a:close/>
                <a:moveTo>
                  <a:pt x="146" y="118"/>
                </a:moveTo>
                <a:cubicBezTo>
                  <a:pt x="146" y="104"/>
                  <a:pt x="146" y="104"/>
                  <a:pt x="146" y="104"/>
                </a:cubicBezTo>
                <a:cubicBezTo>
                  <a:pt x="142" y="104"/>
                  <a:pt x="142" y="104"/>
                  <a:pt x="142" y="104"/>
                </a:cubicBezTo>
                <a:cubicBezTo>
                  <a:pt x="142" y="118"/>
                  <a:pt x="142" y="118"/>
                  <a:pt x="142" y="118"/>
                </a:cubicBezTo>
                <a:lnTo>
                  <a:pt x="146" y="118"/>
                </a:lnTo>
                <a:close/>
                <a:moveTo>
                  <a:pt x="154" y="118"/>
                </a:moveTo>
                <a:cubicBezTo>
                  <a:pt x="154" y="104"/>
                  <a:pt x="154" y="104"/>
                  <a:pt x="154" y="104"/>
                </a:cubicBezTo>
                <a:cubicBezTo>
                  <a:pt x="151" y="104"/>
                  <a:pt x="151" y="104"/>
                  <a:pt x="151" y="104"/>
                </a:cubicBezTo>
                <a:cubicBezTo>
                  <a:pt x="151" y="118"/>
                  <a:pt x="151" y="118"/>
                  <a:pt x="151" y="118"/>
                </a:cubicBezTo>
                <a:lnTo>
                  <a:pt x="154" y="118"/>
                </a:lnTo>
                <a:close/>
                <a:moveTo>
                  <a:pt x="163" y="118"/>
                </a:moveTo>
                <a:cubicBezTo>
                  <a:pt x="163" y="104"/>
                  <a:pt x="163" y="104"/>
                  <a:pt x="163" y="104"/>
                </a:cubicBezTo>
                <a:cubicBezTo>
                  <a:pt x="159" y="104"/>
                  <a:pt x="159" y="104"/>
                  <a:pt x="159" y="104"/>
                </a:cubicBezTo>
                <a:cubicBezTo>
                  <a:pt x="159" y="118"/>
                  <a:pt x="159" y="118"/>
                  <a:pt x="159" y="118"/>
                </a:cubicBezTo>
                <a:lnTo>
                  <a:pt x="163" y="118"/>
                </a:lnTo>
                <a:close/>
                <a:moveTo>
                  <a:pt x="172" y="118"/>
                </a:moveTo>
                <a:cubicBezTo>
                  <a:pt x="172" y="104"/>
                  <a:pt x="172" y="104"/>
                  <a:pt x="172" y="104"/>
                </a:cubicBezTo>
                <a:cubicBezTo>
                  <a:pt x="168" y="104"/>
                  <a:pt x="168" y="104"/>
                  <a:pt x="168" y="104"/>
                </a:cubicBezTo>
                <a:cubicBezTo>
                  <a:pt x="168" y="118"/>
                  <a:pt x="168" y="118"/>
                  <a:pt x="168" y="118"/>
                </a:cubicBezTo>
                <a:lnTo>
                  <a:pt x="172" y="118"/>
                </a:lnTo>
                <a:close/>
                <a:moveTo>
                  <a:pt x="181" y="118"/>
                </a:moveTo>
                <a:cubicBezTo>
                  <a:pt x="181" y="104"/>
                  <a:pt x="181" y="104"/>
                  <a:pt x="181" y="104"/>
                </a:cubicBezTo>
                <a:cubicBezTo>
                  <a:pt x="177" y="104"/>
                  <a:pt x="177" y="104"/>
                  <a:pt x="177" y="104"/>
                </a:cubicBezTo>
                <a:cubicBezTo>
                  <a:pt x="177" y="118"/>
                  <a:pt x="177" y="118"/>
                  <a:pt x="177" y="118"/>
                </a:cubicBezTo>
                <a:lnTo>
                  <a:pt x="181" y="118"/>
                </a:lnTo>
                <a:close/>
                <a:moveTo>
                  <a:pt x="190" y="118"/>
                </a:moveTo>
                <a:cubicBezTo>
                  <a:pt x="190" y="104"/>
                  <a:pt x="190" y="104"/>
                  <a:pt x="190" y="104"/>
                </a:cubicBezTo>
                <a:cubicBezTo>
                  <a:pt x="186" y="104"/>
                  <a:pt x="186" y="104"/>
                  <a:pt x="186" y="104"/>
                </a:cubicBezTo>
                <a:cubicBezTo>
                  <a:pt x="186" y="118"/>
                  <a:pt x="186" y="118"/>
                  <a:pt x="186" y="118"/>
                </a:cubicBezTo>
                <a:lnTo>
                  <a:pt x="190" y="118"/>
                </a:lnTo>
                <a:close/>
                <a:moveTo>
                  <a:pt x="198" y="118"/>
                </a:moveTo>
                <a:cubicBezTo>
                  <a:pt x="198" y="104"/>
                  <a:pt x="198" y="104"/>
                  <a:pt x="198" y="104"/>
                </a:cubicBezTo>
                <a:cubicBezTo>
                  <a:pt x="195" y="104"/>
                  <a:pt x="195" y="104"/>
                  <a:pt x="195" y="104"/>
                </a:cubicBezTo>
                <a:cubicBezTo>
                  <a:pt x="195" y="118"/>
                  <a:pt x="195" y="118"/>
                  <a:pt x="195" y="118"/>
                </a:cubicBezTo>
                <a:lnTo>
                  <a:pt x="198" y="118"/>
                </a:lnTo>
                <a:close/>
                <a:moveTo>
                  <a:pt x="207" y="118"/>
                </a:moveTo>
                <a:cubicBezTo>
                  <a:pt x="207" y="104"/>
                  <a:pt x="207" y="104"/>
                  <a:pt x="207" y="104"/>
                </a:cubicBezTo>
                <a:cubicBezTo>
                  <a:pt x="203" y="104"/>
                  <a:pt x="203" y="104"/>
                  <a:pt x="203" y="104"/>
                </a:cubicBezTo>
                <a:cubicBezTo>
                  <a:pt x="203" y="118"/>
                  <a:pt x="203" y="118"/>
                  <a:pt x="203" y="118"/>
                </a:cubicBezTo>
                <a:lnTo>
                  <a:pt x="207" y="118"/>
                </a:lnTo>
                <a:close/>
                <a:moveTo>
                  <a:pt x="216" y="118"/>
                </a:moveTo>
                <a:cubicBezTo>
                  <a:pt x="216" y="104"/>
                  <a:pt x="216" y="104"/>
                  <a:pt x="216" y="104"/>
                </a:cubicBezTo>
                <a:cubicBezTo>
                  <a:pt x="212" y="104"/>
                  <a:pt x="212" y="104"/>
                  <a:pt x="212" y="104"/>
                </a:cubicBezTo>
                <a:cubicBezTo>
                  <a:pt x="212" y="118"/>
                  <a:pt x="212" y="118"/>
                  <a:pt x="212" y="118"/>
                </a:cubicBezTo>
                <a:lnTo>
                  <a:pt x="216" y="118"/>
                </a:lnTo>
                <a:close/>
                <a:moveTo>
                  <a:pt x="225" y="118"/>
                </a:moveTo>
                <a:cubicBezTo>
                  <a:pt x="225" y="104"/>
                  <a:pt x="225" y="104"/>
                  <a:pt x="225" y="104"/>
                </a:cubicBezTo>
                <a:cubicBezTo>
                  <a:pt x="221" y="104"/>
                  <a:pt x="221" y="104"/>
                  <a:pt x="221" y="104"/>
                </a:cubicBezTo>
                <a:cubicBezTo>
                  <a:pt x="221" y="118"/>
                  <a:pt x="221" y="118"/>
                  <a:pt x="221" y="118"/>
                </a:cubicBezTo>
                <a:lnTo>
                  <a:pt x="225" y="118"/>
                </a:lnTo>
                <a:close/>
                <a:moveTo>
                  <a:pt x="234" y="118"/>
                </a:moveTo>
                <a:cubicBezTo>
                  <a:pt x="234" y="104"/>
                  <a:pt x="234" y="104"/>
                  <a:pt x="234" y="104"/>
                </a:cubicBezTo>
                <a:cubicBezTo>
                  <a:pt x="230" y="104"/>
                  <a:pt x="230" y="104"/>
                  <a:pt x="230" y="104"/>
                </a:cubicBezTo>
                <a:cubicBezTo>
                  <a:pt x="230" y="118"/>
                  <a:pt x="230" y="118"/>
                  <a:pt x="230" y="118"/>
                </a:cubicBezTo>
                <a:lnTo>
                  <a:pt x="234" y="118"/>
                </a:lnTo>
                <a:close/>
                <a:moveTo>
                  <a:pt x="242" y="118"/>
                </a:moveTo>
                <a:cubicBezTo>
                  <a:pt x="242" y="104"/>
                  <a:pt x="242" y="104"/>
                  <a:pt x="242" y="104"/>
                </a:cubicBezTo>
                <a:cubicBezTo>
                  <a:pt x="239" y="104"/>
                  <a:pt x="239" y="104"/>
                  <a:pt x="239" y="104"/>
                </a:cubicBezTo>
                <a:cubicBezTo>
                  <a:pt x="239" y="118"/>
                  <a:pt x="239" y="118"/>
                  <a:pt x="239" y="118"/>
                </a:cubicBezTo>
                <a:lnTo>
                  <a:pt x="242" y="118"/>
                </a:lnTo>
                <a:close/>
                <a:moveTo>
                  <a:pt x="318" y="134"/>
                </a:moveTo>
                <a:cubicBezTo>
                  <a:pt x="123" y="134"/>
                  <a:pt x="123" y="134"/>
                  <a:pt x="123" y="134"/>
                </a:cubicBezTo>
                <a:cubicBezTo>
                  <a:pt x="123" y="162"/>
                  <a:pt x="123" y="162"/>
                  <a:pt x="123" y="162"/>
                </a:cubicBezTo>
                <a:cubicBezTo>
                  <a:pt x="318" y="162"/>
                  <a:pt x="318" y="162"/>
                  <a:pt x="318" y="162"/>
                </a:cubicBezTo>
                <a:lnTo>
                  <a:pt x="318" y="134"/>
                </a:lnTo>
                <a:close/>
                <a:moveTo>
                  <a:pt x="127" y="138"/>
                </a:moveTo>
                <a:cubicBezTo>
                  <a:pt x="314" y="138"/>
                  <a:pt x="314" y="138"/>
                  <a:pt x="314" y="138"/>
                </a:cubicBezTo>
                <a:cubicBezTo>
                  <a:pt x="314" y="159"/>
                  <a:pt x="314" y="159"/>
                  <a:pt x="314" y="159"/>
                </a:cubicBezTo>
                <a:cubicBezTo>
                  <a:pt x="127" y="159"/>
                  <a:pt x="127" y="159"/>
                  <a:pt x="127" y="159"/>
                </a:cubicBezTo>
                <a:lnTo>
                  <a:pt x="127" y="138"/>
                </a:lnTo>
                <a:close/>
                <a:moveTo>
                  <a:pt x="137" y="156"/>
                </a:moveTo>
                <a:cubicBezTo>
                  <a:pt x="137" y="142"/>
                  <a:pt x="137" y="142"/>
                  <a:pt x="137" y="142"/>
                </a:cubicBezTo>
                <a:cubicBezTo>
                  <a:pt x="133" y="142"/>
                  <a:pt x="133" y="142"/>
                  <a:pt x="133" y="142"/>
                </a:cubicBezTo>
                <a:cubicBezTo>
                  <a:pt x="133" y="156"/>
                  <a:pt x="133" y="156"/>
                  <a:pt x="133" y="156"/>
                </a:cubicBezTo>
                <a:lnTo>
                  <a:pt x="137" y="156"/>
                </a:lnTo>
                <a:close/>
                <a:moveTo>
                  <a:pt x="146" y="156"/>
                </a:moveTo>
                <a:cubicBezTo>
                  <a:pt x="146" y="142"/>
                  <a:pt x="146" y="142"/>
                  <a:pt x="146" y="142"/>
                </a:cubicBezTo>
                <a:cubicBezTo>
                  <a:pt x="142" y="142"/>
                  <a:pt x="142" y="142"/>
                  <a:pt x="142" y="142"/>
                </a:cubicBezTo>
                <a:cubicBezTo>
                  <a:pt x="142" y="156"/>
                  <a:pt x="142" y="156"/>
                  <a:pt x="142" y="156"/>
                </a:cubicBezTo>
                <a:lnTo>
                  <a:pt x="146" y="156"/>
                </a:lnTo>
                <a:close/>
                <a:moveTo>
                  <a:pt x="154" y="156"/>
                </a:moveTo>
                <a:cubicBezTo>
                  <a:pt x="154" y="142"/>
                  <a:pt x="154" y="142"/>
                  <a:pt x="154" y="142"/>
                </a:cubicBezTo>
                <a:cubicBezTo>
                  <a:pt x="151" y="142"/>
                  <a:pt x="151" y="142"/>
                  <a:pt x="151" y="142"/>
                </a:cubicBezTo>
                <a:cubicBezTo>
                  <a:pt x="151" y="156"/>
                  <a:pt x="151" y="156"/>
                  <a:pt x="151" y="156"/>
                </a:cubicBezTo>
                <a:lnTo>
                  <a:pt x="154" y="156"/>
                </a:lnTo>
                <a:close/>
                <a:moveTo>
                  <a:pt x="163" y="156"/>
                </a:moveTo>
                <a:cubicBezTo>
                  <a:pt x="163" y="142"/>
                  <a:pt x="163" y="142"/>
                  <a:pt x="163" y="142"/>
                </a:cubicBezTo>
                <a:cubicBezTo>
                  <a:pt x="159" y="142"/>
                  <a:pt x="159" y="142"/>
                  <a:pt x="159" y="142"/>
                </a:cubicBezTo>
                <a:cubicBezTo>
                  <a:pt x="159" y="156"/>
                  <a:pt x="159" y="156"/>
                  <a:pt x="159" y="156"/>
                </a:cubicBezTo>
                <a:lnTo>
                  <a:pt x="163" y="156"/>
                </a:lnTo>
                <a:close/>
                <a:moveTo>
                  <a:pt x="172" y="156"/>
                </a:moveTo>
                <a:cubicBezTo>
                  <a:pt x="172" y="142"/>
                  <a:pt x="172" y="142"/>
                  <a:pt x="172" y="142"/>
                </a:cubicBezTo>
                <a:cubicBezTo>
                  <a:pt x="168" y="142"/>
                  <a:pt x="168" y="142"/>
                  <a:pt x="168" y="142"/>
                </a:cubicBezTo>
                <a:cubicBezTo>
                  <a:pt x="168" y="156"/>
                  <a:pt x="168" y="156"/>
                  <a:pt x="168" y="156"/>
                </a:cubicBezTo>
                <a:lnTo>
                  <a:pt x="172" y="156"/>
                </a:lnTo>
                <a:close/>
                <a:moveTo>
                  <a:pt x="181" y="156"/>
                </a:moveTo>
                <a:cubicBezTo>
                  <a:pt x="181" y="142"/>
                  <a:pt x="181" y="142"/>
                  <a:pt x="181" y="142"/>
                </a:cubicBezTo>
                <a:cubicBezTo>
                  <a:pt x="177" y="142"/>
                  <a:pt x="177" y="142"/>
                  <a:pt x="177" y="142"/>
                </a:cubicBezTo>
                <a:cubicBezTo>
                  <a:pt x="177" y="156"/>
                  <a:pt x="177" y="156"/>
                  <a:pt x="177" y="156"/>
                </a:cubicBezTo>
                <a:lnTo>
                  <a:pt x="181" y="156"/>
                </a:lnTo>
                <a:close/>
                <a:moveTo>
                  <a:pt x="190" y="156"/>
                </a:moveTo>
                <a:cubicBezTo>
                  <a:pt x="190" y="142"/>
                  <a:pt x="190" y="142"/>
                  <a:pt x="190" y="142"/>
                </a:cubicBezTo>
                <a:cubicBezTo>
                  <a:pt x="186" y="142"/>
                  <a:pt x="186" y="142"/>
                  <a:pt x="186" y="142"/>
                </a:cubicBezTo>
                <a:cubicBezTo>
                  <a:pt x="186" y="156"/>
                  <a:pt x="186" y="156"/>
                  <a:pt x="186" y="156"/>
                </a:cubicBezTo>
                <a:lnTo>
                  <a:pt x="190" y="156"/>
                </a:lnTo>
                <a:close/>
                <a:moveTo>
                  <a:pt x="198" y="156"/>
                </a:moveTo>
                <a:cubicBezTo>
                  <a:pt x="198" y="142"/>
                  <a:pt x="198" y="142"/>
                  <a:pt x="198" y="142"/>
                </a:cubicBezTo>
                <a:cubicBezTo>
                  <a:pt x="195" y="142"/>
                  <a:pt x="195" y="142"/>
                  <a:pt x="195" y="142"/>
                </a:cubicBezTo>
                <a:cubicBezTo>
                  <a:pt x="195" y="156"/>
                  <a:pt x="195" y="156"/>
                  <a:pt x="195" y="156"/>
                </a:cubicBezTo>
                <a:lnTo>
                  <a:pt x="198" y="156"/>
                </a:lnTo>
                <a:close/>
                <a:moveTo>
                  <a:pt x="207" y="156"/>
                </a:moveTo>
                <a:cubicBezTo>
                  <a:pt x="207" y="142"/>
                  <a:pt x="207" y="142"/>
                  <a:pt x="207" y="142"/>
                </a:cubicBezTo>
                <a:cubicBezTo>
                  <a:pt x="203" y="142"/>
                  <a:pt x="203" y="142"/>
                  <a:pt x="203" y="142"/>
                </a:cubicBezTo>
                <a:cubicBezTo>
                  <a:pt x="203" y="156"/>
                  <a:pt x="203" y="156"/>
                  <a:pt x="203" y="156"/>
                </a:cubicBezTo>
                <a:lnTo>
                  <a:pt x="207" y="156"/>
                </a:lnTo>
                <a:close/>
                <a:moveTo>
                  <a:pt x="216" y="156"/>
                </a:moveTo>
                <a:cubicBezTo>
                  <a:pt x="216" y="142"/>
                  <a:pt x="216" y="142"/>
                  <a:pt x="216" y="142"/>
                </a:cubicBezTo>
                <a:cubicBezTo>
                  <a:pt x="212" y="142"/>
                  <a:pt x="212" y="142"/>
                  <a:pt x="212" y="142"/>
                </a:cubicBezTo>
                <a:cubicBezTo>
                  <a:pt x="212" y="156"/>
                  <a:pt x="212" y="156"/>
                  <a:pt x="212" y="156"/>
                </a:cubicBezTo>
                <a:lnTo>
                  <a:pt x="216" y="156"/>
                </a:lnTo>
                <a:close/>
                <a:moveTo>
                  <a:pt x="225" y="156"/>
                </a:moveTo>
                <a:cubicBezTo>
                  <a:pt x="225" y="142"/>
                  <a:pt x="225" y="142"/>
                  <a:pt x="225" y="142"/>
                </a:cubicBezTo>
                <a:cubicBezTo>
                  <a:pt x="221" y="142"/>
                  <a:pt x="221" y="142"/>
                  <a:pt x="221" y="142"/>
                </a:cubicBezTo>
                <a:cubicBezTo>
                  <a:pt x="221" y="156"/>
                  <a:pt x="221" y="156"/>
                  <a:pt x="221" y="156"/>
                </a:cubicBezTo>
                <a:lnTo>
                  <a:pt x="225" y="156"/>
                </a:lnTo>
                <a:close/>
                <a:moveTo>
                  <a:pt x="318" y="172"/>
                </a:moveTo>
                <a:cubicBezTo>
                  <a:pt x="123" y="172"/>
                  <a:pt x="123" y="172"/>
                  <a:pt x="123" y="172"/>
                </a:cubicBezTo>
                <a:cubicBezTo>
                  <a:pt x="123" y="200"/>
                  <a:pt x="123" y="200"/>
                  <a:pt x="123" y="200"/>
                </a:cubicBezTo>
                <a:cubicBezTo>
                  <a:pt x="318" y="200"/>
                  <a:pt x="318" y="200"/>
                  <a:pt x="318" y="200"/>
                </a:cubicBezTo>
                <a:lnTo>
                  <a:pt x="318" y="172"/>
                </a:lnTo>
                <a:close/>
                <a:moveTo>
                  <a:pt x="127" y="176"/>
                </a:moveTo>
                <a:cubicBezTo>
                  <a:pt x="314" y="176"/>
                  <a:pt x="314" y="176"/>
                  <a:pt x="314" y="176"/>
                </a:cubicBezTo>
                <a:cubicBezTo>
                  <a:pt x="314" y="197"/>
                  <a:pt x="314" y="197"/>
                  <a:pt x="314" y="197"/>
                </a:cubicBezTo>
                <a:cubicBezTo>
                  <a:pt x="127" y="197"/>
                  <a:pt x="127" y="197"/>
                  <a:pt x="127" y="197"/>
                </a:cubicBezTo>
                <a:lnTo>
                  <a:pt x="127" y="176"/>
                </a:lnTo>
                <a:close/>
                <a:moveTo>
                  <a:pt x="137" y="194"/>
                </a:moveTo>
                <a:cubicBezTo>
                  <a:pt x="137" y="180"/>
                  <a:pt x="137" y="180"/>
                  <a:pt x="137" y="180"/>
                </a:cubicBezTo>
                <a:cubicBezTo>
                  <a:pt x="133" y="180"/>
                  <a:pt x="133" y="180"/>
                  <a:pt x="133" y="180"/>
                </a:cubicBezTo>
                <a:cubicBezTo>
                  <a:pt x="133" y="194"/>
                  <a:pt x="133" y="194"/>
                  <a:pt x="133" y="194"/>
                </a:cubicBezTo>
                <a:lnTo>
                  <a:pt x="137" y="194"/>
                </a:lnTo>
                <a:close/>
                <a:moveTo>
                  <a:pt x="146" y="194"/>
                </a:moveTo>
                <a:cubicBezTo>
                  <a:pt x="146" y="180"/>
                  <a:pt x="146" y="180"/>
                  <a:pt x="146" y="180"/>
                </a:cubicBezTo>
                <a:cubicBezTo>
                  <a:pt x="142" y="180"/>
                  <a:pt x="142" y="180"/>
                  <a:pt x="142" y="180"/>
                </a:cubicBezTo>
                <a:cubicBezTo>
                  <a:pt x="142" y="194"/>
                  <a:pt x="142" y="194"/>
                  <a:pt x="142" y="194"/>
                </a:cubicBezTo>
                <a:lnTo>
                  <a:pt x="146" y="194"/>
                </a:lnTo>
                <a:close/>
                <a:moveTo>
                  <a:pt x="154" y="194"/>
                </a:moveTo>
                <a:cubicBezTo>
                  <a:pt x="154" y="180"/>
                  <a:pt x="154" y="180"/>
                  <a:pt x="154" y="180"/>
                </a:cubicBezTo>
                <a:cubicBezTo>
                  <a:pt x="151" y="180"/>
                  <a:pt x="151" y="180"/>
                  <a:pt x="151" y="180"/>
                </a:cubicBezTo>
                <a:cubicBezTo>
                  <a:pt x="151" y="194"/>
                  <a:pt x="151" y="194"/>
                  <a:pt x="151" y="194"/>
                </a:cubicBezTo>
                <a:lnTo>
                  <a:pt x="154" y="194"/>
                </a:lnTo>
                <a:close/>
                <a:moveTo>
                  <a:pt x="163" y="194"/>
                </a:moveTo>
                <a:cubicBezTo>
                  <a:pt x="163" y="180"/>
                  <a:pt x="163" y="180"/>
                  <a:pt x="163" y="180"/>
                </a:cubicBezTo>
                <a:cubicBezTo>
                  <a:pt x="159" y="180"/>
                  <a:pt x="159" y="180"/>
                  <a:pt x="159" y="180"/>
                </a:cubicBezTo>
                <a:cubicBezTo>
                  <a:pt x="159" y="194"/>
                  <a:pt x="159" y="194"/>
                  <a:pt x="159" y="194"/>
                </a:cubicBezTo>
                <a:lnTo>
                  <a:pt x="163" y="194"/>
                </a:lnTo>
                <a:close/>
                <a:moveTo>
                  <a:pt x="172" y="194"/>
                </a:moveTo>
                <a:cubicBezTo>
                  <a:pt x="172" y="180"/>
                  <a:pt x="172" y="180"/>
                  <a:pt x="172" y="180"/>
                </a:cubicBezTo>
                <a:cubicBezTo>
                  <a:pt x="168" y="180"/>
                  <a:pt x="168" y="180"/>
                  <a:pt x="168" y="180"/>
                </a:cubicBezTo>
                <a:cubicBezTo>
                  <a:pt x="168" y="194"/>
                  <a:pt x="168" y="194"/>
                  <a:pt x="168" y="194"/>
                </a:cubicBezTo>
                <a:lnTo>
                  <a:pt x="172" y="194"/>
                </a:lnTo>
                <a:close/>
                <a:moveTo>
                  <a:pt x="181" y="194"/>
                </a:moveTo>
                <a:cubicBezTo>
                  <a:pt x="181" y="180"/>
                  <a:pt x="181" y="180"/>
                  <a:pt x="181" y="180"/>
                </a:cubicBezTo>
                <a:cubicBezTo>
                  <a:pt x="177" y="180"/>
                  <a:pt x="177" y="180"/>
                  <a:pt x="177" y="180"/>
                </a:cubicBezTo>
                <a:cubicBezTo>
                  <a:pt x="177" y="194"/>
                  <a:pt x="177" y="194"/>
                  <a:pt x="177" y="194"/>
                </a:cubicBezTo>
                <a:lnTo>
                  <a:pt x="181" y="194"/>
                </a:lnTo>
                <a:close/>
                <a:moveTo>
                  <a:pt x="190" y="194"/>
                </a:moveTo>
                <a:cubicBezTo>
                  <a:pt x="190" y="180"/>
                  <a:pt x="190" y="180"/>
                  <a:pt x="190" y="180"/>
                </a:cubicBezTo>
                <a:cubicBezTo>
                  <a:pt x="186" y="180"/>
                  <a:pt x="186" y="180"/>
                  <a:pt x="186" y="180"/>
                </a:cubicBezTo>
                <a:cubicBezTo>
                  <a:pt x="186" y="194"/>
                  <a:pt x="186" y="194"/>
                  <a:pt x="186" y="194"/>
                </a:cubicBezTo>
                <a:lnTo>
                  <a:pt x="190" y="194"/>
                </a:lnTo>
                <a:close/>
                <a:moveTo>
                  <a:pt x="198" y="194"/>
                </a:moveTo>
                <a:cubicBezTo>
                  <a:pt x="198" y="180"/>
                  <a:pt x="198" y="180"/>
                  <a:pt x="198" y="180"/>
                </a:cubicBezTo>
                <a:cubicBezTo>
                  <a:pt x="195" y="180"/>
                  <a:pt x="195" y="180"/>
                  <a:pt x="195" y="180"/>
                </a:cubicBezTo>
                <a:cubicBezTo>
                  <a:pt x="195" y="194"/>
                  <a:pt x="195" y="194"/>
                  <a:pt x="195" y="194"/>
                </a:cubicBezTo>
                <a:lnTo>
                  <a:pt x="198" y="194"/>
                </a:lnTo>
                <a:close/>
                <a:moveTo>
                  <a:pt x="207" y="194"/>
                </a:moveTo>
                <a:cubicBezTo>
                  <a:pt x="207" y="180"/>
                  <a:pt x="207" y="180"/>
                  <a:pt x="207" y="180"/>
                </a:cubicBezTo>
                <a:cubicBezTo>
                  <a:pt x="203" y="180"/>
                  <a:pt x="203" y="180"/>
                  <a:pt x="203" y="180"/>
                </a:cubicBezTo>
                <a:cubicBezTo>
                  <a:pt x="203" y="194"/>
                  <a:pt x="203" y="194"/>
                  <a:pt x="203" y="194"/>
                </a:cubicBezTo>
                <a:lnTo>
                  <a:pt x="207" y="194"/>
                </a:lnTo>
                <a:close/>
                <a:moveTo>
                  <a:pt x="216" y="194"/>
                </a:moveTo>
                <a:cubicBezTo>
                  <a:pt x="216" y="180"/>
                  <a:pt x="216" y="180"/>
                  <a:pt x="216" y="180"/>
                </a:cubicBezTo>
                <a:cubicBezTo>
                  <a:pt x="212" y="180"/>
                  <a:pt x="212" y="180"/>
                  <a:pt x="212" y="180"/>
                </a:cubicBezTo>
                <a:cubicBezTo>
                  <a:pt x="212" y="194"/>
                  <a:pt x="212" y="194"/>
                  <a:pt x="212" y="194"/>
                </a:cubicBezTo>
                <a:lnTo>
                  <a:pt x="216" y="194"/>
                </a:lnTo>
                <a:close/>
                <a:moveTo>
                  <a:pt x="225" y="194"/>
                </a:moveTo>
                <a:cubicBezTo>
                  <a:pt x="225" y="180"/>
                  <a:pt x="225" y="180"/>
                  <a:pt x="225" y="180"/>
                </a:cubicBezTo>
                <a:cubicBezTo>
                  <a:pt x="221" y="180"/>
                  <a:pt x="221" y="180"/>
                  <a:pt x="221" y="180"/>
                </a:cubicBezTo>
                <a:cubicBezTo>
                  <a:pt x="221" y="194"/>
                  <a:pt x="221" y="194"/>
                  <a:pt x="221" y="194"/>
                </a:cubicBezTo>
                <a:lnTo>
                  <a:pt x="225" y="194"/>
                </a:lnTo>
                <a:close/>
                <a:moveTo>
                  <a:pt x="234" y="194"/>
                </a:moveTo>
                <a:cubicBezTo>
                  <a:pt x="234" y="180"/>
                  <a:pt x="234" y="180"/>
                  <a:pt x="234" y="180"/>
                </a:cubicBezTo>
                <a:cubicBezTo>
                  <a:pt x="230" y="180"/>
                  <a:pt x="230" y="180"/>
                  <a:pt x="230" y="180"/>
                </a:cubicBezTo>
                <a:cubicBezTo>
                  <a:pt x="230" y="194"/>
                  <a:pt x="230" y="194"/>
                  <a:pt x="230" y="194"/>
                </a:cubicBezTo>
                <a:lnTo>
                  <a:pt x="234" y="194"/>
                </a:lnTo>
                <a:close/>
                <a:moveTo>
                  <a:pt x="242" y="194"/>
                </a:moveTo>
                <a:cubicBezTo>
                  <a:pt x="242" y="180"/>
                  <a:pt x="242" y="180"/>
                  <a:pt x="242" y="180"/>
                </a:cubicBezTo>
                <a:cubicBezTo>
                  <a:pt x="239" y="180"/>
                  <a:pt x="239" y="180"/>
                  <a:pt x="239" y="180"/>
                </a:cubicBezTo>
                <a:cubicBezTo>
                  <a:pt x="239" y="194"/>
                  <a:pt x="239" y="194"/>
                  <a:pt x="239" y="194"/>
                </a:cubicBezTo>
                <a:lnTo>
                  <a:pt x="242" y="194"/>
                </a:lnTo>
                <a:close/>
                <a:moveTo>
                  <a:pt x="251" y="194"/>
                </a:moveTo>
                <a:cubicBezTo>
                  <a:pt x="251" y="180"/>
                  <a:pt x="251" y="180"/>
                  <a:pt x="251" y="180"/>
                </a:cubicBezTo>
                <a:cubicBezTo>
                  <a:pt x="247" y="180"/>
                  <a:pt x="247" y="180"/>
                  <a:pt x="247" y="180"/>
                </a:cubicBezTo>
                <a:cubicBezTo>
                  <a:pt x="247" y="194"/>
                  <a:pt x="247" y="194"/>
                  <a:pt x="247" y="194"/>
                </a:cubicBezTo>
                <a:lnTo>
                  <a:pt x="251" y="194"/>
                </a:lnTo>
                <a:close/>
                <a:moveTo>
                  <a:pt x="260" y="194"/>
                </a:moveTo>
                <a:cubicBezTo>
                  <a:pt x="260" y="180"/>
                  <a:pt x="260" y="180"/>
                  <a:pt x="260" y="180"/>
                </a:cubicBezTo>
                <a:cubicBezTo>
                  <a:pt x="256" y="180"/>
                  <a:pt x="256" y="180"/>
                  <a:pt x="256" y="180"/>
                </a:cubicBezTo>
                <a:cubicBezTo>
                  <a:pt x="256" y="194"/>
                  <a:pt x="256" y="194"/>
                  <a:pt x="256" y="194"/>
                </a:cubicBezTo>
                <a:lnTo>
                  <a:pt x="260" y="194"/>
                </a:lnTo>
                <a:close/>
                <a:moveTo>
                  <a:pt x="269" y="194"/>
                </a:moveTo>
                <a:cubicBezTo>
                  <a:pt x="269" y="180"/>
                  <a:pt x="269" y="180"/>
                  <a:pt x="269" y="180"/>
                </a:cubicBezTo>
                <a:cubicBezTo>
                  <a:pt x="265" y="180"/>
                  <a:pt x="265" y="180"/>
                  <a:pt x="265" y="180"/>
                </a:cubicBezTo>
                <a:cubicBezTo>
                  <a:pt x="265" y="194"/>
                  <a:pt x="265" y="194"/>
                  <a:pt x="265" y="194"/>
                </a:cubicBezTo>
                <a:lnTo>
                  <a:pt x="269" y="194"/>
                </a:lnTo>
                <a:close/>
                <a:moveTo>
                  <a:pt x="278" y="194"/>
                </a:moveTo>
                <a:cubicBezTo>
                  <a:pt x="278" y="180"/>
                  <a:pt x="278" y="180"/>
                  <a:pt x="278" y="180"/>
                </a:cubicBezTo>
                <a:cubicBezTo>
                  <a:pt x="274" y="180"/>
                  <a:pt x="274" y="180"/>
                  <a:pt x="274" y="180"/>
                </a:cubicBezTo>
                <a:cubicBezTo>
                  <a:pt x="274" y="194"/>
                  <a:pt x="274" y="194"/>
                  <a:pt x="274" y="194"/>
                </a:cubicBezTo>
                <a:lnTo>
                  <a:pt x="278" y="194"/>
                </a:lnTo>
                <a:close/>
                <a:moveTo>
                  <a:pt x="403" y="96"/>
                </a:moveTo>
                <a:cubicBezTo>
                  <a:pt x="328" y="96"/>
                  <a:pt x="328" y="96"/>
                  <a:pt x="328" y="96"/>
                </a:cubicBezTo>
                <a:cubicBezTo>
                  <a:pt x="328" y="124"/>
                  <a:pt x="328" y="124"/>
                  <a:pt x="328" y="124"/>
                </a:cubicBezTo>
                <a:cubicBezTo>
                  <a:pt x="403" y="124"/>
                  <a:pt x="403" y="124"/>
                  <a:pt x="403" y="124"/>
                </a:cubicBezTo>
                <a:lnTo>
                  <a:pt x="403" y="96"/>
                </a:lnTo>
                <a:close/>
                <a:moveTo>
                  <a:pt x="332" y="100"/>
                </a:moveTo>
                <a:cubicBezTo>
                  <a:pt x="399" y="100"/>
                  <a:pt x="399" y="100"/>
                  <a:pt x="399" y="100"/>
                </a:cubicBezTo>
                <a:cubicBezTo>
                  <a:pt x="399" y="121"/>
                  <a:pt x="399" y="121"/>
                  <a:pt x="399" y="121"/>
                </a:cubicBezTo>
                <a:cubicBezTo>
                  <a:pt x="332" y="121"/>
                  <a:pt x="332" y="121"/>
                  <a:pt x="332" y="121"/>
                </a:cubicBezTo>
                <a:lnTo>
                  <a:pt x="332" y="100"/>
                </a:lnTo>
                <a:close/>
                <a:moveTo>
                  <a:pt x="342" y="118"/>
                </a:moveTo>
                <a:cubicBezTo>
                  <a:pt x="342" y="104"/>
                  <a:pt x="342" y="104"/>
                  <a:pt x="342" y="104"/>
                </a:cubicBezTo>
                <a:cubicBezTo>
                  <a:pt x="338" y="104"/>
                  <a:pt x="338" y="104"/>
                  <a:pt x="338" y="104"/>
                </a:cubicBezTo>
                <a:cubicBezTo>
                  <a:pt x="338" y="118"/>
                  <a:pt x="338" y="118"/>
                  <a:pt x="338" y="118"/>
                </a:cubicBezTo>
                <a:lnTo>
                  <a:pt x="342" y="118"/>
                </a:lnTo>
                <a:close/>
                <a:moveTo>
                  <a:pt x="351" y="118"/>
                </a:moveTo>
                <a:cubicBezTo>
                  <a:pt x="351" y="104"/>
                  <a:pt x="351" y="104"/>
                  <a:pt x="351" y="104"/>
                </a:cubicBezTo>
                <a:cubicBezTo>
                  <a:pt x="347" y="104"/>
                  <a:pt x="347" y="104"/>
                  <a:pt x="347" y="104"/>
                </a:cubicBezTo>
                <a:cubicBezTo>
                  <a:pt x="347" y="118"/>
                  <a:pt x="347" y="118"/>
                  <a:pt x="347" y="118"/>
                </a:cubicBezTo>
                <a:lnTo>
                  <a:pt x="351" y="118"/>
                </a:lnTo>
                <a:close/>
                <a:moveTo>
                  <a:pt x="359" y="118"/>
                </a:moveTo>
                <a:cubicBezTo>
                  <a:pt x="359" y="104"/>
                  <a:pt x="359" y="104"/>
                  <a:pt x="359" y="104"/>
                </a:cubicBezTo>
                <a:cubicBezTo>
                  <a:pt x="356" y="104"/>
                  <a:pt x="356" y="104"/>
                  <a:pt x="356" y="104"/>
                </a:cubicBezTo>
                <a:cubicBezTo>
                  <a:pt x="356" y="118"/>
                  <a:pt x="356" y="118"/>
                  <a:pt x="356" y="118"/>
                </a:cubicBezTo>
                <a:lnTo>
                  <a:pt x="359" y="118"/>
                </a:lnTo>
                <a:close/>
                <a:moveTo>
                  <a:pt x="368" y="118"/>
                </a:moveTo>
                <a:cubicBezTo>
                  <a:pt x="368" y="104"/>
                  <a:pt x="368" y="104"/>
                  <a:pt x="368" y="104"/>
                </a:cubicBezTo>
                <a:cubicBezTo>
                  <a:pt x="364" y="104"/>
                  <a:pt x="364" y="104"/>
                  <a:pt x="364" y="104"/>
                </a:cubicBezTo>
                <a:cubicBezTo>
                  <a:pt x="364" y="118"/>
                  <a:pt x="364" y="118"/>
                  <a:pt x="364" y="118"/>
                </a:cubicBezTo>
                <a:lnTo>
                  <a:pt x="368" y="118"/>
                </a:lnTo>
                <a:close/>
                <a:moveTo>
                  <a:pt x="377" y="118"/>
                </a:moveTo>
                <a:cubicBezTo>
                  <a:pt x="377" y="104"/>
                  <a:pt x="377" y="104"/>
                  <a:pt x="377" y="104"/>
                </a:cubicBezTo>
                <a:cubicBezTo>
                  <a:pt x="373" y="104"/>
                  <a:pt x="373" y="104"/>
                  <a:pt x="373" y="104"/>
                </a:cubicBezTo>
                <a:cubicBezTo>
                  <a:pt x="373" y="118"/>
                  <a:pt x="373" y="118"/>
                  <a:pt x="373" y="118"/>
                </a:cubicBezTo>
                <a:lnTo>
                  <a:pt x="377" y="118"/>
                </a:lnTo>
                <a:close/>
                <a:moveTo>
                  <a:pt x="403" y="134"/>
                </a:moveTo>
                <a:cubicBezTo>
                  <a:pt x="328" y="134"/>
                  <a:pt x="328" y="134"/>
                  <a:pt x="328" y="134"/>
                </a:cubicBezTo>
                <a:cubicBezTo>
                  <a:pt x="328" y="162"/>
                  <a:pt x="328" y="162"/>
                  <a:pt x="328" y="162"/>
                </a:cubicBezTo>
                <a:cubicBezTo>
                  <a:pt x="403" y="162"/>
                  <a:pt x="403" y="162"/>
                  <a:pt x="403" y="162"/>
                </a:cubicBezTo>
                <a:lnTo>
                  <a:pt x="403" y="134"/>
                </a:lnTo>
                <a:close/>
                <a:moveTo>
                  <a:pt x="332" y="138"/>
                </a:moveTo>
                <a:cubicBezTo>
                  <a:pt x="399" y="138"/>
                  <a:pt x="399" y="138"/>
                  <a:pt x="399" y="138"/>
                </a:cubicBezTo>
                <a:cubicBezTo>
                  <a:pt x="399" y="159"/>
                  <a:pt x="399" y="159"/>
                  <a:pt x="399" y="159"/>
                </a:cubicBezTo>
                <a:cubicBezTo>
                  <a:pt x="332" y="159"/>
                  <a:pt x="332" y="159"/>
                  <a:pt x="332" y="159"/>
                </a:cubicBezTo>
                <a:lnTo>
                  <a:pt x="332" y="138"/>
                </a:lnTo>
                <a:close/>
                <a:moveTo>
                  <a:pt x="342" y="156"/>
                </a:moveTo>
                <a:cubicBezTo>
                  <a:pt x="342" y="142"/>
                  <a:pt x="342" y="142"/>
                  <a:pt x="342" y="142"/>
                </a:cubicBezTo>
                <a:cubicBezTo>
                  <a:pt x="338" y="142"/>
                  <a:pt x="338" y="142"/>
                  <a:pt x="338" y="142"/>
                </a:cubicBezTo>
                <a:cubicBezTo>
                  <a:pt x="338" y="156"/>
                  <a:pt x="338" y="156"/>
                  <a:pt x="338" y="156"/>
                </a:cubicBezTo>
                <a:lnTo>
                  <a:pt x="342" y="156"/>
                </a:lnTo>
                <a:close/>
                <a:moveTo>
                  <a:pt x="351" y="156"/>
                </a:moveTo>
                <a:cubicBezTo>
                  <a:pt x="351" y="142"/>
                  <a:pt x="351" y="142"/>
                  <a:pt x="351" y="142"/>
                </a:cubicBezTo>
                <a:cubicBezTo>
                  <a:pt x="347" y="142"/>
                  <a:pt x="347" y="142"/>
                  <a:pt x="347" y="142"/>
                </a:cubicBezTo>
                <a:cubicBezTo>
                  <a:pt x="347" y="156"/>
                  <a:pt x="347" y="156"/>
                  <a:pt x="347" y="156"/>
                </a:cubicBezTo>
                <a:lnTo>
                  <a:pt x="351" y="156"/>
                </a:lnTo>
                <a:close/>
                <a:moveTo>
                  <a:pt x="359" y="156"/>
                </a:moveTo>
                <a:cubicBezTo>
                  <a:pt x="359" y="142"/>
                  <a:pt x="359" y="142"/>
                  <a:pt x="359" y="142"/>
                </a:cubicBezTo>
                <a:cubicBezTo>
                  <a:pt x="356" y="142"/>
                  <a:pt x="356" y="142"/>
                  <a:pt x="356" y="142"/>
                </a:cubicBezTo>
                <a:cubicBezTo>
                  <a:pt x="356" y="156"/>
                  <a:pt x="356" y="156"/>
                  <a:pt x="356" y="156"/>
                </a:cubicBezTo>
                <a:lnTo>
                  <a:pt x="359" y="156"/>
                </a:lnTo>
                <a:close/>
                <a:moveTo>
                  <a:pt x="403" y="172"/>
                </a:moveTo>
                <a:cubicBezTo>
                  <a:pt x="328" y="172"/>
                  <a:pt x="328" y="172"/>
                  <a:pt x="328" y="172"/>
                </a:cubicBezTo>
                <a:cubicBezTo>
                  <a:pt x="328" y="200"/>
                  <a:pt x="328" y="200"/>
                  <a:pt x="328" y="200"/>
                </a:cubicBezTo>
                <a:cubicBezTo>
                  <a:pt x="403" y="200"/>
                  <a:pt x="403" y="200"/>
                  <a:pt x="403" y="200"/>
                </a:cubicBezTo>
                <a:lnTo>
                  <a:pt x="403" y="172"/>
                </a:lnTo>
                <a:close/>
                <a:moveTo>
                  <a:pt x="332" y="176"/>
                </a:moveTo>
                <a:cubicBezTo>
                  <a:pt x="399" y="176"/>
                  <a:pt x="399" y="176"/>
                  <a:pt x="399" y="176"/>
                </a:cubicBezTo>
                <a:cubicBezTo>
                  <a:pt x="399" y="197"/>
                  <a:pt x="399" y="197"/>
                  <a:pt x="399" y="197"/>
                </a:cubicBezTo>
                <a:cubicBezTo>
                  <a:pt x="332" y="197"/>
                  <a:pt x="332" y="197"/>
                  <a:pt x="332" y="197"/>
                </a:cubicBezTo>
                <a:lnTo>
                  <a:pt x="332" y="176"/>
                </a:lnTo>
                <a:close/>
                <a:moveTo>
                  <a:pt x="342" y="194"/>
                </a:moveTo>
                <a:cubicBezTo>
                  <a:pt x="342" y="180"/>
                  <a:pt x="342" y="180"/>
                  <a:pt x="342" y="180"/>
                </a:cubicBezTo>
                <a:cubicBezTo>
                  <a:pt x="338" y="180"/>
                  <a:pt x="338" y="180"/>
                  <a:pt x="338" y="180"/>
                </a:cubicBezTo>
                <a:cubicBezTo>
                  <a:pt x="338" y="194"/>
                  <a:pt x="338" y="194"/>
                  <a:pt x="338" y="194"/>
                </a:cubicBezTo>
                <a:lnTo>
                  <a:pt x="342" y="194"/>
                </a:lnTo>
                <a:close/>
                <a:moveTo>
                  <a:pt x="351" y="194"/>
                </a:moveTo>
                <a:cubicBezTo>
                  <a:pt x="351" y="180"/>
                  <a:pt x="351" y="180"/>
                  <a:pt x="351" y="180"/>
                </a:cubicBezTo>
                <a:cubicBezTo>
                  <a:pt x="347" y="180"/>
                  <a:pt x="347" y="180"/>
                  <a:pt x="347" y="180"/>
                </a:cubicBezTo>
                <a:cubicBezTo>
                  <a:pt x="347" y="194"/>
                  <a:pt x="347" y="194"/>
                  <a:pt x="347" y="194"/>
                </a:cubicBezTo>
                <a:lnTo>
                  <a:pt x="351" y="194"/>
                </a:lnTo>
                <a:close/>
                <a:moveTo>
                  <a:pt x="359" y="194"/>
                </a:moveTo>
                <a:cubicBezTo>
                  <a:pt x="359" y="180"/>
                  <a:pt x="359" y="180"/>
                  <a:pt x="359" y="180"/>
                </a:cubicBezTo>
                <a:cubicBezTo>
                  <a:pt x="356" y="180"/>
                  <a:pt x="356" y="180"/>
                  <a:pt x="356" y="180"/>
                </a:cubicBezTo>
                <a:cubicBezTo>
                  <a:pt x="356" y="194"/>
                  <a:pt x="356" y="194"/>
                  <a:pt x="356" y="194"/>
                </a:cubicBezTo>
                <a:lnTo>
                  <a:pt x="359" y="194"/>
                </a:lnTo>
                <a:close/>
                <a:moveTo>
                  <a:pt x="368" y="194"/>
                </a:moveTo>
                <a:cubicBezTo>
                  <a:pt x="368" y="180"/>
                  <a:pt x="368" y="180"/>
                  <a:pt x="368" y="180"/>
                </a:cubicBezTo>
                <a:cubicBezTo>
                  <a:pt x="364" y="180"/>
                  <a:pt x="364" y="180"/>
                  <a:pt x="364" y="180"/>
                </a:cubicBezTo>
                <a:cubicBezTo>
                  <a:pt x="364" y="194"/>
                  <a:pt x="364" y="194"/>
                  <a:pt x="364" y="194"/>
                </a:cubicBezTo>
                <a:lnTo>
                  <a:pt x="368" y="194"/>
                </a:lnTo>
                <a:close/>
                <a:moveTo>
                  <a:pt x="377" y="194"/>
                </a:moveTo>
                <a:cubicBezTo>
                  <a:pt x="377" y="180"/>
                  <a:pt x="377" y="180"/>
                  <a:pt x="377" y="180"/>
                </a:cubicBezTo>
                <a:cubicBezTo>
                  <a:pt x="373" y="180"/>
                  <a:pt x="373" y="180"/>
                  <a:pt x="373" y="180"/>
                </a:cubicBezTo>
                <a:cubicBezTo>
                  <a:pt x="373" y="194"/>
                  <a:pt x="373" y="194"/>
                  <a:pt x="373" y="194"/>
                </a:cubicBezTo>
                <a:lnTo>
                  <a:pt x="377" y="194"/>
                </a:lnTo>
                <a:close/>
                <a:moveTo>
                  <a:pt x="386" y="194"/>
                </a:moveTo>
                <a:cubicBezTo>
                  <a:pt x="386" y="180"/>
                  <a:pt x="386" y="180"/>
                  <a:pt x="386" y="180"/>
                </a:cubicBezTo>
                <a:cubicBezTo>
                  <a:pt x="382" y="180"/>
                  <a:pt x="382" y="180"/>
                  <a:pt x="382" y="180"/>
                </a:cubicBezTo>
                <a:cubicBezTo>
                  <a:pt x="382" y="194"/>
                  <a:pt x="382" y="194"/>
                  <a:pt x="382" y="194"/>
                </a:cubicBezTo>
                <a:lnTo>
                  <a:pt x="386" y="194"/>
                </a:lnTo>
                <a:close/>
                <a:moveTo>
                  <a:pt x="256" y="210"/>
                </a:moveTo>
                <a:cubicBezTo>
                  <a:pt x="123" y="210"/>
                  <a:pt x="123" y="210"/>
                  <a:pt x="123" y="210"/>
                </a:cubicBezTo>
                <a:cubicBezTo>
                  <a:pt x="123" y="238"/>
                  <a:pt x="123" y="238"/>
                  <a:pt x="123" y="238"/>
                </a:cubicBezTo>
                <a:cubicBezTo>
                  <a:pt x="256" y="238"/>
                  <a:pt x="256" y="238"/>
                  <a:pt x="256" y="238"/>
                </a:cubicBezTo>
                <a:lnTo>
                  <a:pt x="256" y="210"/>
                </a:lnTo>
                <a:close/>
                <a:moveTo>
                  <a:pt x="127" y="214"/>
                </a:moveTo>
                <a:cubicBezTo>
                  <a:pt x="253" y="214"/>
                  <a:pt x="253" y="214"/>
                  <a:pt x="253" y="214"/>
                </a:cubicBezTo>
                <a:cubicBezTo>
                  <a:pt x="253" y="235"/>
                  <a:pt x="253" y="235"/>
                  <a:pt x="253" y="235"/>
                </a:cubicBezTo>
                <a:cubicBezTo>
                  <a:pt x="127" y="235"/>
                  <a:pt x="127" y="235"/>
                  <a:pt x="127" y="235"/>
                </a:cubicBezTo>
                <a:lnTo>
                  <a:pt x="127" y="214"/>
                </a:lnTo>
                <a:close/>
                <a:moveTo>
                  <a:pt x="137" y="232"/>
                </a:moveTo>
                <a:cubicBezTo>
                  <a:pt x="137" y="217"/>
                  <a:pt x="137" y="217"/>
                  <a:pt x="137" y="217"/>
                </a:cubicBezTo>
                <a:cubicBezTo>
                  <a:pt x="133" y="217"/>
                  <a:pt x="133" y="217"/>
                  <a:pt x="133" y="217"/>
                </a:cubicBezTo>
                <a:cubicBezTo>
                  <a:pt x="133" y="232"/>
                  <a:pt x="133" y="232"/>
                  <a:pt x="133" y="232"/>
                </a:cubicBezTo>
                <a:lnTo>
                  <a:pt x="137" y="232"/>
                </a:lnTo>
                <a:close/>
                <a:moveTo>
                  <a:pt x="146" y="232"/>
                </a:moveTo>
                <a:cubicBezTo>
                  <a:pt x="146" y="217"/>
                  <a:pt x="146" y="217"/>
                  <a:pt x="146" y="217"/>
                </a:cubicBezTo>
                <a:cubicBezTo>
                  <a:pt x="142" y="217"/>
                  <a:pt x="142" y="217"/>
                  <a:pt x="142" y="217"/>
                </a:cubicBezTo>
                <a:cubicBezTo>
                  <a:pt x="142" y="232"/>
                  <a:pt x="142" y="232"/>
                  <a:pt x="142" y="232"/>
                </a:cubicBezTo>
                <a:lnTo>
                  <a:pt x="146" y="232"/>
                </a:lnTo>
                <a:close/>
                <a:moveTo>
                  <a:pt x="154" y="232"/>
                </a:moveTo>
                <a:cubicBezTo>
                  <a:pt x="154" y="217"/>
                  <a:pt x="154" y="217"/>
                  <a:pt x="154" y="217"/>
                </a:cubicBezTo>
                <a:cubicBezTo>
                  <a:pt x="151" y="217"/>
                  <a:pt x="151" y="217"/>
                  <a:pt x="151" y="217"/>
                </a:cubicBezTo>
                <a:cubicBezTo>
                  <a:pt x="151" y="232"/>
                  <a:pt x="151" y="232"/>
                  <a:pt x="151" y="232"/>
                </a:cubicBezTo>
                <a:lnTo>
                  <a:pt x="154" y="232"/>
                </a:lnTo>
                <a:close/>
                <a:moveTo>
                  <a:pt x="163" y="232"/>
                </a:moveTo>
                <a:cubicBezTo>
                  <a:pt x="163" y="217"/>
                  <a:pt x="163" y="217"/>
                  <a:pt x="163" y="217"/>
                </a:cubicBezTo>
                <a:cubicBezTo>
                  <a:pt x="159" y="217"/>
                  <a:pt x="159" y="217"/>
                  <a:pt x="159" y="217"/>
                </a:cubicBezTo>
                <a:cubicBezTo>
                  <a:pt x="159" y="232"/>
                  <a:pt x="159" y="232"/>
                  <a:pt x="159" y="232"/>
                </a:cubicBezTo>
                <a:lnTo>
                  <a:pt x="163" y="232"/>
                </a:lnTo>
                <a:close/>
                <a:moveTo>
                  <a:pt x="172" y="232"/>
                </a:moveTo>
                <a:cubicBezTo>
                  <a:pt x="172" y="217"/>
                  <a:pt x="172" y="217"/>
                  <a:pt x="172" y="217"/>
                </a:cubicBezTo>
                <a:cubicBezTo>
                  <a:pt x="168" y="217"/>
                  <a:pt x="168" y="217"/>
                  <a:pt x="168" y="217"/>
                </a:cubicBezTo>
                <a:cubicBezTo>
                  <a:pt x="168" y="232"/>
                  <a:pt x="168" y="232"/>
                  <a:pt x="168" y="232"/>
                </a:cubicBezTo>
                <a:lnTo>
                  <a:pt x="172" y="232"/>
                </a:lnTo>
                <a:close/>
                <a:moveTo>
                  <a:pt x="181" y="232"/>
                </a:moveTo>
                <a:cubicBezTo>
                  <a:pt x="181" y="217"/>
                  <a:pt x="181" y="217"/>
                  <a:pt x="181" y="217"/>
                </a:cubicBezTo>
                <a:cubicBezTo>
                  <a:pt x="177" y="217"/>
                  <a:pt x="177" y="217"/>
                  <a:pt x="177" y="217"/>
                </a:cubicBezTo>
                <a:cubicBezTo>
                  <a:pt x="177" y="232"/>
                  <a:pt x="177" y="232"/>
                  <a:pt x="177" y="232"/>
                </a:cubicBezTo>
                <a:lnTo>
                  <a:pt x="181" y="232"/>
                </a:lnTo>
                <a:close/>
                <a:moveTo>
                  <a:pt x="190" y="232"/>
                </a:moveTo>
                <a:cubicBezTo>
                  <a:pt x="190" y="217"/>
                  <a:pt x="190" y="217"/>
                  <a:pt x="190" y="217"/>
                </a:cubicBezTo>
                <a:cubicBezTo>
                  <a:pt x="186" y="217"/>
                  <a:pt x="186" y="217"/>
                  <a:pt x="186" y="217"/>
                </a:cubicBezTo>
                <a:cubicBezTo>
                  <a:pt x="186" y="232"/>
                  <a:pt x="186" y="232"/>
                  <a:pt x="186" y="232"/>
                </a:cubicBezTo>
                <a:lnTo>
                  <a:pt x="190" y="232"/>
                </a:lnTo>
                <a:close/>
                <a:moveTo>
                  <a:pt x="198" y="232"/>
                </a:moveTo>
                <a:cubicBezTo>
                  <a:pt x="198" y="217"/>
                  <a:pt x="198" y="217"/>
                  <a:pt x="198" y="217"/>
                </a:cubicBezTo>
                <a:cubicBezTo>
                  <a:pt x="195" y="217"/>
                  <a:pt x="195" y="217"/>
                  <a:pt x="195" y="217"/>
                </a:cubicBezTo>
                <a:cubicBezTo>
                  <a:pt x="195" y="232"/>
                  <a:pt x="195" y="232"/>
                  <a:pt x="195" y="232"/>
                </a:cubicBezTo>
                <a:lnTo>
                  <a:pt x="198" y="232"/>
                </a:lnTo>
                <a:close/>
                <a:moveTo>
                  <a:pt x="207" y="232"/>
                </a:moveTo>
                <a:cubicBezTo>
                  <a:pt x="207" y="217"/>
                  <a:pt x="207" y="217"/>
                  <a:pt x="207" y="217"/>
                </a:cubicBezTo>
                <a:cubicBezTo>
                  <a:pt x="203" y="217"/>
                  <a:pt x="203" y="217"/>
                  <a:pt x="203" y="217"/>
                </a:cubicBezTo>
                <a:cubicBezTo>
                  <a:pt x="203" y="232"/>
                  <a:pt x="203" y="232"/>
                  <a:pt x="203" y="232"/>
                </a:cubicBezTo>
                <a:lnTo>
                  <a:pt x="207" y="232"/>
                </a:lnTo>
                <a:close/>
                <a:moveTo>
                  <a:pt x="216" y="232"/>
                </a:moveTo>
                <a:cubicBezTo>
                  <a:pt x="216" y="217"/>
                  <a:pt x="216" y="217"/>
                  <a:pt x="216" y="217"/>
                </a:cubicBezTo>
                <a:cubicBezTo>
                  <a:pt x="212" y="217"/>
                  <a:pt x="212" y="217"/>
                  <a:pt x="212" y="217"/>
                </a:cubicBezTo>
                <a:cubicBezTo>
                  <a:pt x="212" y="232"/>
                  <a:pt x="212" y="232"/>
                  <a:pt x="212" y="232"/>
                </a:cubicBezTo>
                <a:lnTo>
                  <a:pt x="216" y="232"/>
                </a:lnTo>
                <a:close/>
                <a:moveTo>
                  <a:pt x="225" y="232"/>
                </a:moveTo>
                <a:cubicBezTo>
                  <a:pt x="225" y="217"/>
                  <a:pt x="225" y="217"/>
                  <a:pt x="225" y="217"/>
                </a:cubicBezTo>
                <a:cubicBezTo>
                  <a:pt x="221" y="217"/>
                  <a:pt x="221" y="217"/>
                  <a:pt x="221" y="217"/>
                </a:cubicBezTo>
                <a:cubicBezTo>
                  <a:pt x="221" y="232"/>
                  <a:pt x="221" y="232"/>
                  <a:pt x="221" y="232"/>
                </a:cubicBezTo>
                <a:lnTo>
                  <a:pt x="225" y="232"/>
                </a:lnTo>
                <a:close/>
                <a:moveTo>
                  <a:pt x="234" y="232"/>
                </a:moveTo>
                <a:cubicBezTo>
                  <a:pt x="234" y="217"/>
                  <a:pt x="234" y="217"/>
                  <a:pt x="234" y="217"/>
                </a:cubicBezTo>
                <a:cubicBezTo>
                  <a:pt x="230" y="217"/>
                  <a:pt x="230" y="217"/>
                  <a:pt x="230" y="217"/>
                </a:cubicBezTo>
                <a:cubicBezTo>
                  <a:pt x="230" y="232"/>
                  <a:pt x="230" y="232"/>
                  <a:pt x="230" y="232"/>
                </a:cubicBezTo>
                <a:lnTo>
                  <a:pt x="234" y="232"/>
                </a:lnTo>
                <a:close/>
                <a:moveTo>
                  <a:pt x="242" y="232"/>
                </a:moveTo>
                <a:cubicBezTo>
                  <a:pt x="242" y="217"/>
                  <a:pt x="242" y="217"/>
                  <a:pt x="242" y="217"/>
                </a:cubicBezTo>
                <a:cubicBezTo>
                  <a:pt x="239" y="217"/>
                  <a:pt x="239" y="217"/>
                  <a:pt x="239" y="217"/>
                </a:cubicBezTo>
                <a:cubicBezTo>
                  <a:pt x="239" y="232"/>
                  <a:pt x="239" y="232"/>
                  <a:pt x="239" y="232"/>
                </a:cubicBezTo>
                <a:lnTo>
                  <a:pt x="242" y="232"/>
                </a:lnTo>
                <a:close/>
                <a:moveTo>
                  <a:pt x="53" y="118"/>
                </a:moveTo>
                <a:cubicBezTo>
                  <a:pt x="53" y="104"/>
                  <a:pt x="53" y="104"/>
                  <a:pt x="53" y="104"/>
                </a:cubicBezTo>
                <a:cubicBezTo>
                  <a:pt x="49" y="104"/>
                  <a:pt x="49" y="104"/>
                  <a:pt x="49" y="104"/>
                </a:cubicBezTo>
                <a:cubicBezTo>
                  <a:pt x="49" y="118"/>
                  <a:pt x="49" y="118"/>
                  <a:pt x="49" y="118"/>
                </a:cubicBezTo>
                <a:lnTo>
                  <a:pt x="53" y="118"/>
                </a:lnTo>
                <a:close/>
                <a:moveTo>
                  <a:pt x="62" y="118"/>
                </a:moveTo>
                <a:cubicBezTo>
                  <a:pt x="62" y="104"/>
                  <a:pt x="62" y="104"/>
                  <a:pt x="62" y="104"/>
                </a:cubicBezTo>
                <a:cubicBezTo>
                  <a:pt x="58" y="104"/>
                  <a:pt x="58" y="104"/>
                  <a:pt x="58" y="104"/>
                </a:cubicBezTo>
                <a:cubicBezTo>
                  <a:pt x="58" y="118"/>
                  <a:pt x="58" y="118"/>
                  <a:pt x="58" y="118"/>
                </a:cubicBezTo>
                <a:lnTo>
                  <a:pt x="62" y="118"/>
                </a:lnTo>
                <a:close/>
                <a:moveTo>
                  <a:pt x="71" y="118"/>
                </a:moveTo>
                <a:cubicBezTo>
                  <a:pt x="71" y="104"/>
                  <a:pt x="71" y="104"/>
                  <a:pt x="71" y="104"/>
                </a:cubicBezTo>
                <a:cubicBezTo>
                  <a:pt x="67" y="104"/>
                  <a:pt x="67" y="104"/>
                  <a:pt x="67" y="104"/>
                </a:cubicBezTo>
                <a:cubicBezTo>
                  <a:pt x="67" y="118"/>
                  <a:pt x="67" y="118"/>
                  <a:pt x="67" y="118"/>
                </a:cubicBezTo>
                <a:lnTo>
                  <a:pt x="71" y="118"/>
                </a:lnTo>
                <a:close/>
                <a:moveTo>
                  <a:pt x="79" y="118"/>
                </a:moveTo>
                <a:cubicBezTo>
                  <a:pt x="79" y="104"/>
                  <a:pt x="79" y="104"/>
                  <a:pt x="79" y="104"/>
                </a:cubicBezTo>
                <a:cubicBezTo>
                  <a:pt x="75" y="104"/>
                  <a:pt x="75" y="104"/>
                  <a:pt x="75" y="104"/>
                </a:cubicBezTo>
                <a:cubicBezTo>
                  <a:pt x="75" y="118"/>
                  <a:pt x="75" y="118"/>
                  <a:pt x="75" y="118"/>
                </a:cubicBezTo>
                <a:lnTo>
                  <a:pt x="79" y="118"/>
                </a:lnTo>
                <a:close/>
                <a:moveTo>
                  <a:pt x="88" y="118"/>
                </a:moveTo>
                <a:cubicBezTo>
                  <a:pt x="88" y="104"/>
                  <a:pt x="88" y="104"/>
                  <a:pt x="88" y="104"/>
                </a:cubicBezTo>
                <a:cubicBezTo>
                  <a:pt x="84" y="104"/>
                  <a:pt x="84" y="104"/>
                  <a:pt x="84" y="104"/>
                </a:cubicBezTo>
                <a:cubicBezTo>
                  <a:pt x="84" y="118"/>
                  <a:pt x="84" y="118"/>
                  <a:pt x="84" y="118"/>
                </a:cubicBezTo>
                <a:lnTo>
                  <a:pt x="88" y="118"/>
                </a:lnTo>
                <a:close/>
                <a:moveTo>
                  <a:pt x="97" y="118"/>
                </a:moveTo>
                <a:cubicBezTo>
                  <a:pt x="97" y="104"/>
                  <a:pt x="97" y="104"/>
                  <a:pt x="97" y="104"/>
                </a:cubicBezTo>
                <a:cubicBezTo>
                  <a:pt x="93" y="104"/>
                  <a:pt x="93" y="104"/>
                  <a:pt x="93" y="104"/>
                </a:cubicBezTo>
                <a:cubicBezTo>
                  <a:pt x="93" y="118"/>
                  <a:pt x="93" y="118"/>
                  <a:pt x="93" y="118"/>
                </a:cubicBezTo>
                <a:lnTo>
                  <a:pt x="97" y="118"/>
                </a:lnTo>
                <a:close/>
                <a:moveTo>
                  <a:pt x="106" y="118"/>
                </a:moveTo>
                <a:cubicBezTo>
                  <a:pt x="106" y="104"/>
                  <a:pt x="106" y="104"/>
                  <a:pt x="106" y="104"/>
                </a:cubicBezTo>
                <a:cubicBezTo>
                  <a:pt x="102" y="104"/>
                  <a:pt x="102" y="104"/>
                  <a:pt x="102" y="104"/>
                </a:cubicBezTo>
                <a:cubicBezTo>
                  <a:pt x="102" y="118"/>
                  <a:pt x="102" y="118"/>
                  <a:pt x="102" y="118"/>
                </a:cubicBezTo>
                <a:lnTo>
                  <a:pt x="106" y="118"/>
                </a:lnTo>
                <a:close/>
                <a:moveTo>
                  <a:pt x="115" y="118"/>
                </a:moveTo>
                <a:cubicBezTo>
                  <a:pt x="115" y="104"/>
                  <a:pt x="115" y="104"/>
                  <a:pt x="115" y="104"/>
                </a:cubicBezTo>
                <a:cubicBezTo>
                  <a:pt x="111" y="104"/>
                  <a:pt x="111" y="104"/>
                  <a:pt x="111" y="104"/>
                </a:cubicBezTo>
                <a:cubicBezTo>
                  <a:pt x="111" y="118"/>
                  <a:pt x="111" y="118"/>
                  <a:pt x="111" y="118"/>
                </a:cubicBezTo>
                <a:lnTo>
                  <a:pt x="115" y="118"/>
                </a:lnTo>
                <a:close/>
                <a:moveTo>
                  <a:pt x="53" y="156"/>
                </a:moveTo>
                <a:cubicBezTo>
                  <a:pt x="53" y="142"/>
                  <a:pt x="53" y="142"/>
                  <a:pt x="53" y="142"/>
                </a:cubicBezTo>
                <a:cubicBezTo>
                  <a:pt x="49" y="142"/>
                  <a:pt x="49" y="142"/>
                  <a:pt x="49" y="142"/>
                </a:cubicBezTo>
                <a:cubicBezTo>
                  <a:pt x="49" y="156"/>
                  <a:pt x="49" y="156"/>
                  <a:pt x="49" y="156"/>
                </a:cubicBezTo>
                <a:lnTo>
                  <a:pt x="53" y="156"/>
                </a:lnTo>
                <a:close/>
                <a:moveTo>
                  <a:pt x="62" y="156"/>
                </a:moveTo>
                <a:cubicBezTo>
                  <a:pt x="62" y="142"/>
                  <a:pt x="62" y="142"/>
                  <a:pt x="62" y="142"/>
                </a:cubicBezTo>
                <a:cubicBezTo>
                  <a:pt x="58" y="142"/>
                  <a:pt x="58" y="142"/>
                  <a:pt x="58" y="142"/>
                </a:cubicBezTo>
                <a:cubicBezTo>
                  <a:pt x="58" y="156"/>
                  <a:pt x="58" y="156"/>
                  <a:pt x="58" y="156"/>
                </a:cubicBezTo>
                <a:lnTo>
                  <a:pt x="62" y="156"/>
                </a:lnTo>
                <a:close/>
                <a:moveTo>
                  <a:pt x="71" y="156"/>
                </a:moveTo>
                <a:cubicBezTo>
                  <a:pt x="71" y="142"/>
                  <a:pt x="71" y="142"/>
                  <a:pt x="71" y="142"/>
                </a:cubicBezTo>
                <a:cubicBezTo>
                  <a:pt x="67" y="142"/>
                  <a:pt x="67" y="142"/>
                  <a:pt x="67" y="142"/>
                </a:cubicBezTo>
                <a:cubicBezTo>
                  <a:pt x="67" y="156"/>
                  <a:pt x="67" y="156"/>
                  <a:pt x="67" y="156"/>
                </a:cubicBezTo>
                <a:lnTo>
                  <a:pt x="71" y="156"/>
                </a:lnTo>
                <a:close/>
                <a:moveTo>
                  <a:pt x="79" y="156"/>
                </a:moveTo>
                <a:cubicBezTo>
                  <a:pt x="79" y="142"/>
                  <a:pt x="79" y="142"/>
                  <a:pt x="79" y="142"/>
                </a:cubicBezTo>
                <a:cubicBezTo>
                  <a:pt x="75" y="142"/>
                  <a:pt x="75" y="142"/>
                  <a:pt x="75" y="142"/>
                </a:cubicBezTo>
                <a:cubicBezTo>
                  <a:pt x="75" y="156"/>
                  <a:pt x="75" y="156"/>
                  <a:pt x="75" y="156"/>
                </a:cubicBezTo>
                <a:lnTo>
                  <a:pt x="79" y="156"/>
                </a:lnTo>
                <a:close/>
                <a:moveTo>
                  <a:pt x="88" y="156"/>
                </a:moveTo>
                <a:cubicBezTo>
                  <a:pt x="88" y="142"/>
                  <a:pt x="88" y="142"/>
                  <a:pt x="88" y="142"/>
                </a:cubicBezTo>
                <a:cubicBezTo>
                  <a:pt x="84" y="142"/>
                  <a:pt x="84" y="142"/>
                  <a:pt x="84" y="142"/>
                </a:cubicBezTo>
                <a:cubicBezTo>
                  <a:pt x="84" y="156"/>
                  <a:pt x="84" y="156"/>
                  <a:pt x="84" y="156"/>
                </a:cubicBezTo>
                <a:lnTo>
                  <a:pt x="88" y="156"/>
                </a:lnTo>
                <a:close/>
                <a:moveTo>
                  <a:pt x="97" y="156"/>
                </a:moveTo>
                <a:cubicBezTo>
                  <a:pt x="97" y="142"/>
                  <a:pt x="97" y="142"/>
                  <a:pt x="97" y="142"/>
                </a:cubicBezTo>
                <a:cubicBezTo>
                  <a:pt x="93" y="142"/>
                  <a:pt x="93" y="142"/>
                  <a:pt x="93" y="142"/>
                </a:cubicBezTo>
                <a:cubicBezTo>
                  <a:pt x="93" y="156"/>
                  <a:pt x="93" y="156"/>
                  <a:pt x="93" y="156"/>
                </a:cubicBezTo>
                <a:lnTo>
                  <a:pt x="97" y="156"/>
                </a:lnTo>
                <a:close/>
                <a:moveTo>
                  <a:pt x="106" y="156"/>
                </a:moveTo>
                <a:cubicBezTo>
                  <a:pt x="106" y="142"/>
                  <a:pt x="106" y="142"/>
                  <a:pt x="106" y="142"/>
                </a:cubicBezTo>
                <a:cubicBezTo>
                  <a:pt x="102" y="142"/>
                  <a:pt x="102" y="142"/>
                  <a:pt x="102" y="142"/>
                </a:cubicBezTo>
                <a:cubicBezTo>
                  <a:pt x="102" y="156"/>
                  <a:pt x="102" y="156"/>
                  <a:pt x="102" y="156"/>
                </a:cubicBezTo>
                <a:lnTo>
                  <a:pt x="106" y="156"/>
                </a:lnTo>
                <a:close/>
                <a:moveTo>
                  <a:pt x="115" y="156"/>
                </a:moveTo>
                <a:cubicBezTo>
                  <a:pt x="115" y="142"/>
                  <a:pt x="115" y="142"/>
                  <a:pt x="115" y="142"/>
                </a:cubicBezTo>
                <a:cubicBezTo>
                  <a:pt x="111" y="142"/>
                  <a:pt x="111" y="142"/>
                  <a:pt x="111" y="142"/>
                </a:cubicBezTo>
                <a:cubicBezTo>
                  <a:pt x="111" y="156"/>
                  <a:pt x="111" y="156"/>
                  <a:pt x="111" y="156"/>
                </a:cubicBezTo>
                <a:lnTo>
                  <a:pt x="115" y="156"/>
                </a:lnTo>
                <a:close/>
                <a:moveTo>
                  <a:pt x="53" y="194"/>
                </a:moveTo>
                <a:cubicBezTo>
                  <a:pt x="53" y="180"/>
                  <a:pt x="53" y="180"/>
                  <a:pt x="53" y="180"/>
                </a:cubicBezTo>
                <a:cubicBezTo>
                  <a:pt x="49" y="180"/>
                  <a:pt x="49" y="180"/>
                  <a:pt x="49" y="180"/>
                </a:cubicBezTo>
                <a:cubicBezTo>
                  <a:pt x="49" y="194"/>
                  <a:pt x="49" y="194"/>
                  <a:pt x="49" y="194"/>
                </a:cubicBezTo>
                <a:lnTo>
                  <a:pt x="53" y="194"/>
                </a:lnTo>
                <a:close/>
                <a:moveTo>
                  <a:pt x="62" y="194"/>
                </a:moveTo>
                <a:cubicBezTo>
                  <a:pt x="62" y="180"/>
                  <a:pt x="62" y="180"/>
                  <a:pt x="62" y="180"/>
                </a:cubicBezTo>
                <a:cubicBezTo>
                  <a:pt x="58" y="180"/>
                  <a:pt x="58" y="180"/>
                  <a:pt x="58" y="180"/>
                </a:cubicBezTo>
                <a:cubicBezTo>
                  <a:pt x="58" y="194"/>
                  <a:pt x="58" y="194"/>
                  <a:pt x="58" y="194"/>
                </a:cubicBezTo>
                <a:lnTo>
                  <a:pt x="62" y="194"/>
                </a:lnTo>
                <a:close/>
                <a:moveTo>
                  <a:pt x="71" y="194"/>
                </a:moveTo>
                <a:cubicBezTo>
                  <a:pt x="71" y="180"/>
                  <a:pt x="71" y="180"/>
                  <a:pt x="71" y="180"/>
                </a:cubicBezTo>
                <a:cubicBezTo>
                  <a:pt x="67" y="180"/>
                  <a:pt x="67" y="180"/>
                  <a:pt x="67" y="180"/>
                </a:cubicBezTo>
                <a:cubicBezTo>
                  <a:pt x="67" y="194"/>
                  <a:pt x="67" y="194"/>
                  <a:pt x="67" y="194"/>
                </a:cubicBezTo>
                <a:lnTo>
                  <a:pt x="71" y="194"/>
                </a:lnTo>
                <a:close/>
                <a:moveTo>
                  <a:pt x="79" y="194"/>
                </a:moveTo>
                <a:cubicBezTo>
                  <a:pt x="79" y="180"/>
                  <a:pt x="79" y="180"/>
                  <a:pt x="79" y="180"/>
                </a:cubicBezTo>
                <a:cubicBezTo>
                  <a:pt x="75" y="180"/>
                  <a:pt x="75" y="180"/>
                  <a:pt x="75" y="180"/>
                </a:cubicBezTo>
                <a:cubicBezTo>
                  <a:pt x="75" y="194"/>
                  <a:pt x="75" y="194"/>
                  <a:pt x="75" y="194"/>
                </a:cubicBezTo>
                <a:lnTo>
                  <a:pt x="79" y="194"/>
                </a:lnTo>
                <a:close/>
                <a:moveTo>
                  <a:pt x="88" y="194"/>
                </a:moveTo>
                <a:cubicBezTo>
                  <a:pt x="88" y="180"/>
                  <a:pt x="88" y="180"/>
                  <a:pt x="88" y="180"/>
                </a:cubicBezTo>
                <a:cubicBezTo>
                  <a:pt x="84" y="180"/>
                  <a:pt x="84" y="180"/>
                  <a:pt x="84" y="180"/>
                </a:cubicBezTo>
                <a:cubicBezTo>
                  <a:pt x="84" y="194"/>
                  <a:pt x="84" y="194"/>
                  <a:pt x="84" y="194"/>
                </a:cubicBezTo>
                <a:lnTo>
                  <a:pt x="88" y="194"/>
                </a:lnTo>
                <a:close/>
                <a:moveTo>
                  <a:pt x="97" y="194"/>
                </a:moveTo>
                <a:cubicBezTo>
                  <a:pt x="97" y="180"/>
                  <a:pt x="97" y="180"/>
                  <a:pt x="97" y="180"/>
                </a:cubicBezTo>
                <a:cubicBezTo>
                  <a:pt x="93" y="180"/>
                  <a:pt x="93" y="180"/>
                  <a:pt x="93" y="180"/>
                </a:cubicBezTo>
                <a:cubicBezTo>
                  <a:pt x="93" y="194"/>
                  <a:pt x="93" y="194"/>
                  <a:pt x="93" y="194"/>
                </a:cubicBezTo>
                <a:lnTo>
                  <a:pt x="97" y="194"/>
                </a:lnTo>
                <a:close/>
                <a:moveTo>
                  <a:pt x="106" y="194"/>
                </a:moveTo>
                <a:cubicBezTo>
                  <a:pt x="106" y="180"/>
                  <a:pt x="106" y="180"/>
                  <a:pt x="106" y="180"/>
                </a:cubicBezTo>
                <a:cubicBezTo>
                  <a:pt x="102" y="180"/>
                  <a:pt x="102" y="180"/>
                  <a:pt x="102" y="180"/>
                </a:cubicBezTo>
                <a:cubicBezTo>
                  <a:pt x="102" y="194"/>
                  <a:pt x="102" y="194"/>
                  <a:pt x="102" y="194"/>
                </a:cubicBezTo>
                <a:lnTo>
                  <a:pt x="106" y="194"/>
                </a:lnTo>
                <a:close/>
                <a:moveTo>
                  <a:pt x="115" y="194"/>
                </a:moveTo>
                <a:cubicBezTo>
                  <a:pt x="115" y="180"/>
                  <a:pt x="115" y="180"/>
                  <a:pt x="115" y="180"/>
                </a:cubicBezTo>
                <a:cubicBezTo>
                  <a:pt x="111" y="180"/>
                  <a:pt x="111" y="180"/>
                  <a:pt x="111" y="180"/>
                </a:cubicBezTo>
                <a:cubicBezTo>
                  <a:pt x="111" y="194"/>
                  <a:pt x="111" y="194"/>
                  <a:pt x="111" y="194"/>
                </a:cubicBezTo>
                <a:lnTo>
                  <a:pt x="115" y="194"/>
                </a:lnTo>
                <a:close/>
                <a:moveTo>
                  <a:pt x="53" y="232"/>
                </a:moveTo>
                <a:cubicBezTo>
                  <a:pt x="53" y="217"/>
                  <a:pt x="53" y="217"/>
                  <a:pt x="53" y="217"/>
                </a:cubicBezTo>
                <a:cubicBezTo>
                  <a:pt x="49" y="217"/>
                  <a:pt x="49" y="217"/>
                  <a:pt x="49" y="217"/>
                </a:cubicBezTo>
                <a:cubicBezTo>
                  <a:pt x="49" y="232"/>
                  <a:pt x="49" y="232"/>
                  <a:pt x="49" y="232"/>
                </a:cubicBezTo>
                <a:lnTo>
                  <a:pt x="53" y="232"/>
                </a:lnTo>
                <a:close/>
                <a:moveTo>
                  <a:pt x="62" y="232"/>
                </a:moveTo>
                <a:cubicBezTo>
                  <a:pt x="62" y="217"/>
                  <a:pt x="62" y="217"/>
                  <a:pt x="62" y="217"/>
                </a:cubicBezTo>
                <a:cubicBezTo>
                  <a:pt x="58" y="217"/>
                  <a:pt x="58" y="217"/>
                  <a:pt x="58" y="217"/>
                </a:cubicBezTo>
                <a:cubicBezTo>
                  <a:pt x="58" y="232"/>
                  <a:pt x="58" y="232"/>
                  <a:pt x="58" y="232"/>
                </a:cubicBezTo>
                <a:lnTo>
                  <a:pt x="62" y="232"/>
                </a:lnTo>
                <a:close/>
                <a:moveTo>
                  <a:pt x="71" y="232"/>
                </a:moveTo>
                <a:cubicBezTo>
                  <a:pt x="71" y="217"/>
                  <a:pt x="71" y="217"/>
                  <a:pt x="71" y="217"/>
                </a:cubicBezTo>
                <a:cubicBezTo>
                  <a:pt x="67" y="217"/>
                  <a:pt x="67" y="217"/>
                  <a:pt x="67" y="217"/>
                </a:cubicBezTo>
                <a:cubicBezTo>
                  <a:pt x="67" y="232"/>
                  <a:pt x="67" y="232"/>
                  <a:pt x="67" y="232"/>
                </a:cubicBezTo>
                <a:lnTo>
                  <a:pt x="71" y="232"/>
                </a:lnTo>
                <a:close/>
                <a:moveTo>
                  <a:pt x="79" y="232"/>
                </a:moveTo>
                <a:cubicBezTo>
                  <a:pt x="79" y="217"/>
                  <a:pt x="79" y="217"/>
                  <a:pt x="79" y="217"/>
                </a:cubicBezTo>
                <a:cubicBezTo>
                  <a:pt x="75" y="217"/>
                  <a:pt x="75" y="217"/>
                  <a:pt x="75" y="217"/>
                </a:cubicBezTo>
                <a:cubicBezTo>
                  <a:pt x="75" y="232"/>
                  <a:pt x="75" y="232"/>
                  <a:pt x="75" y="232"/>
                </a:cubicBezTo>
                <a:lnTo>
                  <a:pt x="79" y="232"/>
                </a:lnTo>
                <a:close/>
                <a:moveTo>
                  <a:pt x="88" y="232"/>
                </a:moveTo>
                <a:cubicBezTo>
                  <a:pt x="88" y="217"/>
                  <a:pt x="88" y="217"/>
                  <a:pt x="88" y="217"/>
                </a:cubicBezTo>
                <a:cubicBezTo>
                  <a:pt x="84" y="217"/>
                  <a:pt x="84" y="217"/>
                  <a:pt x="84" y="217"/>
                </a:cubicBezTo>
                <a:cubicBezTo>
                  <a:pt x="84" y="232"/>
                  <a:pt x="84" y="232"/>
                  <a:pt x="84" y="232"/>
                </a:cubicBezTo>
                <a:lnTo>
                  <a:pt x="88" y="232"/>
                </a:lnTo>
                <a:close/>
                <a:moveTo>
                  <a:pt x="97" y="232"/>
                </a:moveTo>
                <a:cubicBezTo>
                  <a:pt x="97" y="217"/>
                  <a:pt x="97" y="217"/>
                  <a:pt x="97" y="217"/>
                </a:cubicBezTo>
                <a:cubicBezTo>
                  <a:pt x="93" y="217"/>
                  <a:pt x="93" y="217"/>
                  <a:pt x="93" y="217"/>
                </a:cubicBezTo>
                <a:cubicBezTo>
                  <a:pt x="93" y="232"/>
                  <a:pt x="93" y="232"/>
                  <a:pt x="93" y="232"/>
                </a:cubicBezTo>
                <a:lnTo>
                  <a:pt x="97" y="232"/>
                </a:lnTo>
                <a:close/>
                <a:moveTo>
                  <a:pt x="106" y="232"/>
                </a:moveTo>
                <a:cubicBezTo>
                  <a:pt x="106" y="217"/>
                  <a:pt x="106" y="217"/>
                  <a:pt x="106" y="217"/>
                </a:cubicBezTo>
                <a:cubicBezTo>
                  <a:pt x="102" y="217"/>
                  <a:pt x="102" y="217"/>
                  <a:pt x="102" y="217"/>
                </a:cubicBezTo>
                <a:cubicBezTo>
                  <a:pt x="102" y="232"/>
                  <a:pt x="102" y="232"/>
                  <a:pt x="102" y="232"/>
                </a:cubicBezTo>
                <a:lnTo>
                  <a:pt x="106" y="232"/>
                </a:lnTo>
                <a:close/>
                <a:moveTo>
                  <a:pt x="115" y="232"/>
                </a:moveTo>
                <a:cubicBezTo>
                  <a:pt x="115" y="217"/>
                  <a:pt x="115" y="217"/>
                  <a:pt x="115" y="217"/>
                </a:cubicBezTo>
                <a:cubicBezTo>
                  <a:pt x="111" y="217"/>
                  <a:pt x="111" y="217"/>
                  <a:pt x="111" y="217"/>
                </a:cubicBezTo>
                <a:cubicBezTo>
                  <a:pt x="111" y="232"/>
                  <a:pt x="111" y="232"/>
                  <a:pt x="111" y="232"/>
                </a:cubicBezTo>
                <a:lnTo>
                  <a:pt x="115" y="232"/>
                </a:lnTo>
                <a:close/>
                <a:moveTo>
                  <a:pt x="300" y="224"/>
                </a:moveTo>
                <a:cubicBezTo>
                  <a:pt x="300" y="217"/>
                  <a:pt x="293" y="210"/>
                  <a:pt x="286" y="210"/>
                </a:cubicBezTo>
                <a:cubicBezTo>
                  <a:pt x="278" y="210"/>
                  <a:pt x="272" y="217"/>
                  <a:pt x="272" y="224"/>
                </a:cubicBezTo>
                <a:cubicBezTo>
                  <a:pt x="272" y="232"/>
                  <a:pt x="278" y="238"/>
                  <a:pt x="286" y="238"/>
                </a:cubicBezTo>
                <a:cubicBezTo>
                  <a:pt x="293" y="238"/>
                  <a:pt x="300" y="232"/>
                  <a:pt x="300" y="224"/>
                </a:cubicBezTo>
                <a:close/>
                <a:moveTo>
                  <a:pt x="296" y="224"/>
                </a:moveTo>
                <a:cubicBezTo>
                  <a:pt x="296" y="230"/>
                  <a:pt x="291" y="234"/>
                  <a:pt x="286" y="234"/>
                </a:cubicBezTo>
                <a:cubicBezTo>
                  <a:pt x="280" y="234"/>
                  <a:pt x="276" y="230"/>
                  <a:pt x="276" y="224"/>
                </a:cubicBezTo>
                <a:cubicBezTo>
                  <a:pt x="276" y="219"/>
                  <a:pt x="280" y="214"/>
                  <a:pt x="286" y="214"/>
                </a:cubicBezTo>
                <a:cubicBezTo>
                  <a:pt x="291" y="214"/>
                  <a:pt x="296" y="219"/>
                  <a:pt x="296" y="224"/>
                </a:cubicBezTo>
                <a:close/>
                <a:moveTo>
                  <a:pt x="331" y="224"/>
                </a:moveTo>
                <a:cubicBezTo>
                  <a:pt x="331" y="217"/>
                  <a:pt x="325" y="210"/>
                  <a:pt x="318" y="210"/>
                </a:cubicBezTo>
                <a:cubicBezTo>
                  <a:pt x="310" y="210"/>
                  <a:pt x="304" y="217"/>
                  <a:pt x="304" y="224"/>
                </a:cubicBezTo>
                <a:cubicBezTo>
                  <a:pt x="304" y="232"/>
                  <a:pt x="310" y="238"/>
                  <a:pt x="318" y="238"/>
                </a:cubicBezTo>
                <a:cubicBezTo>
                  <a:pt x="325" y="238"/>
                  <a:pt x="331" y="232"/>
                  <a:pt x="331" y="224"/>
                </a:cubicBezTo>
                <a:close/>
                <a:moveTo>
                  <a:pt x="328" y="224"/>
                </a:moveTo>
                <a:cubicBezTo>
                  <a:pt x="328" y="230"/>
                  <a:pt x="323" y="234"/>
                  <a:pt x="318" y="234"/>
                </a:cubicBezTo>
                <a:cubicBezTo>
                  <a:pt x="312" y="234"/>
                  <a:pt x="308" y="230"/>
                  <a:pt x="308" y="224"/>
                </a:cubicBezTo>
                <a:cubicBezTo>
                  <a:pt x="308" y="219"/>
                  <a:pt x="312" y="214"/>
                  <a:pt x="318" y="214"/>
                </a:cubicBezTo>
                <a:cubicBezTo>
                  <a:pt x="323" y="214"/>
                  <a:pt x="328" y="219"/>
                  <a:pt x="328" y="224"/>
                </a:cubicBezTo>
                <a:close/>
                <a:moveTo>
                  <a:pt x="318" y="218"/>
                </a:moveTo>
                <a:cubicBezTo>
                  <a:pt x="314" y="218"/>
                  <a:pt x="311" y="221"/>
                  <a:pt x="311" y="224"/>
                </a:cubicBezTo>
                <a:cubicBezTo>
                  <a:pt x="311" y="227"/>
                  <a:pt x="314" y="230"/>
                  <a:pt x="318" y="230"/>
                </a:cubicBezTo>
                <a:cubicBezTo>
                  <a:pt x="321" y="230"/>
                  <a:pt x="324" y="227"/>
                  <a:pt x="324" y="224"/>
                </a:cubicBezTo>
                <a:cubicBezTo>
                  <a:pt x="324" y="221"/>
                  <a:pt x="321" y="218"/>
                  <a:pt x="318" y="218"/>
                </a:cubicBezTo>
                <a:close/>
                <a:moveTo>
                  <a:pt x="363" y="224"/>
                </a:moveTo>
                <a:cubicBezTo>
                  <a:pt x="363" y="217"/>
                  <a:pt x="357" y="210"/>
                  <a:pt x="349" y="210"/>
                </a:cubicBezTo>
                <a:cubicBezTo>
                  <a:pt x="342" y="210"/>
                  <a:pt x="336" y="217"/>
                  <a:pt x="336" y="224"/>
                </a:cubicBezTo>
                <a:cubicBezTo>
                  <a:pt x="336" y="232"/>
                  <a:pt x="342" y="238"/>
                  <a:pt x="349" y="238"/>
                </a:cubicBezTo>
                <a:cubicBezTo>
                  <a:pt x="357" y="238"/>
                  <a:pt x="363" y="232"/>
                  <a:pt x="363" y="224"/>
                </a:cubicBezTo>
                <a:close/>
                <a:moveTo>
                  <a:pt x="359" y="224"/>
                </a:moveTo>
                <a:cubicBezTo>
                  <a:pt x="359" y="230"/>
                  <a:pt x="355" y="234"/>
                  <a:pt x="349" y="234"/>
                </a:cubicBezTo>
                <a:cubicBezTo>
                  <a:pt x="344" y="234"/>
                  <a:pt x="339" y="230"/>
                  <a:pt x="339" y="224"/>
                </a:cubicBezTo>
                <a:cubicBezTo>
                  <a:pt x="339" y="219"/>
                  <a:pt x="344" y="214"/>
                  <a:pt x="349" y="214"/>
                </a:cubicBezTo>
                <a:cubicBezTo>
                  <a:pt x="355" y="214"/>
                  <a:pt x="359" y="219"/>
                  <a:pt x="359" y="224"/>
                </a:cubicBezTo>
                <a:close/>
                <a:moveTo>
                  <a:pt x="395" y="224"/>
                </a:moveTo>
                <a:cubicBezTo>
                  <a:pt x="395" y="217"/>
                  <a:pt x="389" y="210"/>
                  <a:pt x="381" y="210"/>
                </a:cubicBezTo>
                <a:cubicBezTo>
                  <a:pt x="374" y="210"/>
                  <a:pt x="367" y="217"/>
                  <a:pt x="367" y="224"/>
                </a:cubicBezTo>
                <a:cubicBezTo>
                  <a:pt x="367" y="232"/>
                  <a:pt x="374" y="238"/>
                  <a:pt x="381" y="238"/>
                </a:cubicBezTo>
                <a:cubicBezTo>
                  <a:pt x="389" y="238"/>
                  <a:pt x="395" y="232"/>
                  <a:pt x="395" y="224"/>
                </a:cubicBezTo>
                <a:close/>
                <a:moveTo>
                  <a:pt x="391" y="224"/>
                </a:moveTo>
                <a:cubicBezTo>
                  <a:pt x="391" y="230"/>
                  <a:pt x="387" y="234"/>
                  <a:pt x="381" y="234"/>
                </a:cubicBezTo>
                <a:cubicBezTo>
                  <a:pt x="376" y="234"/>
                  <a:pt x="371" y="230"/>
                  <a:pt x="371" y="224"/>
                </a:cubicBezTo>
                <a:cubicBezTo>
                  <a:pt x="371" y="219"/>
                  <a:pt x="376" y="214"/>
                  <a:pt x="381" y="214"/>
                </a:cubicBezTo>
                <a:cubicBezTo>
                  <a:pt x="387" y="214"/>
                  <a:pt x="391" y="219"/>
                  <a:pt x="391" y="224"/>
                </a:cubicBezTo>
                <a:close/>
              </a:path>
            </a:pathLst>
          </a:custGeom>
          <a:solidFill>
            <a:srgbClr val="54C3F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8" name="Freeform 40"/>
          <p:cNvSpPr>
            <a:spLocks noEditPoints="1"/>
          </p:cNvSpPr>
          <p:nvPr/>
        </p:nvSpPr>
        <p:spPr bwMode="auto">
          <a:xfrm>
            <a:off x="6782354" y="2920590"/>
            <a:ext cx="541041" cy="471372"/>
          </a:xfrm>
          <a:custGeom>
            <a:avLst/>
            <a:gdLst>
              <a:gd name="T0" fmla="*/ 454 w 454"/>
              <a:gd name="T1" fmla="*/ 10 h 365"/>
              <a:gd name="T2" fmla="*/ 454 w 454"/>
              <a:gd name="T3" fmla="*/ 294 h 365"/>
              <a:gd name="T4" fmla="*/ 443 w 454"/>
              <a:gd name="T5" fmla="*/ 304 h 365"/>
              <a:gd name="T6" fmla="*/ 259 w 454"/>
              <a:gd name="T7" fmla="*/ 304 h 365"/>
              <a:gd name="T8" fmla="*/ 264 w 454"/>
              <a:gd name="T9" fmla="*/ 355 h 365"/>
              <a:gd name="T10" fmla="*/ 326 w 454"/>
              <a:gd name="T11" fmla="*/ 355 h 365"/>
              <a:gd name="T12" fmla="*/ 331 w 454"/>
              <a:gd name="T13" fmla="*/ 360 h 365"/>
              <a:gd name="T14" fmla="*/ 326 w 454"/>
              <a:gd name="T15" fmla="*/ 365 h 365"/>
              <a:gd name="T16" fmla="*/ 128 w 454"/>
              <a:gd name="T17" fmla="*/ 365 h 365"/>
              <a:gd name="T18" fmla="*/ 123 w 454"/>
              <a:gd name="T19" fmla="*/ 360 h 365"/>
              <a:gd name="T20" fmla="*/ 128 w 454"/>
              <a:gd name="T21" fmla="*/ 355 h 365"/>
              <a:gd name="T22" fmla="*/ 190 w 454"/>
              <a:gd name="T23" fmla="*/ 355 h 365"/>
              <a:gd name="T24" fmla="*/ 194 w 454"/>
              <a:gd name="T25" fmla="*/ 304 h 365"/>
              <a:gd name="T26" fmla="*/ 11 w 454"/>
              <a:gd name="T27" fmla="*/ 304 h 365"/>
              <a:gd name="T28" fmla="*/ 0 w 454"/>
              <a:gd name="T29" fmla="*/ 294 h 365"/>
              <a:gd name="T30" fmla="*/ 0 w 454"/>
              <a:gd name="T31" fmla="*/ 10 h 365"/>
              <a:gd name="T32" fmla="*/ 11 w 454"/>
              <a:gd name="T33" fmla="*/ 0 h 365"/>
              <a:gd name="T34" fmla="*/ 443 w 454"/>
              <a:gd name="T35" fmla="*/ 0 h 365"/>
              <a:gd name="T36" fmla="*/ 454 w 454"/>
              <a:gd name="T37" fmla="*/ 10 h 365"/>
              <a:gd name="T38" fmla="*/ 423 w 454"/>
              <a:gd name="T39" fmla="*/ 31 h 365"/>
              <a:gd name="T40" fmla="*/ 31 w 454"/>
              <a:gd name="T41" fmla="*/ 31 h 365"/>
              <a:gd name="T42" fmla="*/ 31 w 454"/>
              <a:gd name="T43" fmla="*/ 273 h 365"/>
              <a:gd name="T44" fmla="*/ 423 w 454"/>
              <a:gd name="T45" fmla="*/ 273 h 365"/>
              <a:gd name="T46" fmla="*/ 423 w 454"/>
              <a:gd name="T47" fmla="*/ 31 h 365"/>
              <a:gd name="T48" fmla="*/ 356 w 454"/>
              <a:gd name="T49" fmla="*/ 237 h 365"/>
              <a:gd name="T50" fmla="*/ 356 w 454"/>
              <a:gd name="T51" fmla="*/ 79 h 365"/>
              <a:gd name="T52" fmla="*/ 294 w 454"/>
              <a:gd name="T53" fmla="*/ 79 h 365"/>
              <a:gd name="T54" fmla="*/ 294 w 454"/>
              <a:gd name="T55" fmla="*/ 237 h 365"/>
              <a:gd name="T56" fmla="*/ 258 w 454"/>
              <a:gd name="T57" fmla="*/ 237 h 365"/>
              <a:gd name="T58" fmla="*/ 258 w 454"/>
              <a:gd name="T59" fmla="*/ 111 h 365"/>
              <a:gd name="T60" fmla="*/ 196 w 454"/>
              <a:gd name="T61" fmla="*/ 111 h 365"/>
              <a:gd name="T62" fmla="*/ 196 w 454"/>
              <a:gd name="T63" fmla="*/ 237 h 365"/>
              <a:gd name="T64" fmla="*/ 160 w 454"/>
              <a:gd name="T65" fmla="*/ 237 h 365"/>
              <a:gd name="T66" fmla="*/ 160 w 454"/>
              <a:gd name="T67" fmla="*/ 143 h 365"/>
              <a:gd name="T68" fmla="*/ 98 w 454"/>
              <a:gd name="T69" fmla="*/ 143 h 365"/>
              <a:gd name="T70" fmla="*/ 98 w 454"/>
              <a:gd name="T71" fmla="*/ 237 h 365"/>
              <a:gd name="T72" fmla="*/ 67 w 454"/>
              <a:gd name="T73" fmla="*/ 237 h 365"/>
              <a:gd name="T74" fmla="*/ 67 w 454"/>
              <a:gd name="T75" fmla="*/ 59 h 365"/>
              <a:gd name="T76" fmla="*/ 60 w 454"/>
              <a:gd name="T77" fmla="*/ 59 h 365"/>
              <a:gd name="T78" fmla="*/ 60 w 454"/>
              <a:gd name="T79" fmla="*/ 245 h 365"/>
              <a:gd name="T80" fmla="*/ 98 w 454"/>
              <a:gd name="T81" fmla="*/ 245 h 365"/>
              <a:gd name="T82" fmla="*/ 160 w 454"/>
              <a:gd name="T83" fmla="*/ 245 h 365"/>
              <a:gd name="T84" fmla="*/ 196 w 454"/>
              <a:gd name="T85" fmla="*/ 245 h 365"/>
              <a:gd name="T86" fmla="*/ 258 w 454"/>
              <a:gd name="T87" fmla="*/ 245 h 365"/>
              <a:gd name="T88" fmla="*/ 294 w 454"/>
              <a:gd name="T89" fmla="*/ 245 h 365"/>
              <a:gd name="T90" fmla="*/ 356 w 454"/>
              <a:gd name="T91" fmla="*/ 245 h 365"/>
              <a:gd name="T92" fmla="*/ 394 w 454"/>
              <a:gd name="T93" fmla="*/ 245 h 365"/>
              <a:gd name="T94" fmla="*/ 394 w 454"/>
              <a:gd name="T95" fmla="*/ 237 h 365"/>
              <a:gd name="T96" fmla="*/ 356 w 454"/>
              <a:gd name="T97" fmla="*/ 237 h 3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454" h="365">
                <a:moveTo>
                  <a:pt x="454" y="10"/>
                </a:moveTo>
                <a:cubicBezTo>
                  <a:pt x="454" y="294"/>
                  <a:pt x="454" y="294"/>
                  <a:pt x="454" y="294"/>
                </a:cubicBezTo>
                <a:cubicBezTo>
                  <a:pt x="454" y="300"/>
                  <a:pt x="449" y="304"/>
                  <a:pt x="443" y="304"/>
                </a:cubicBezTo>
                <a:cubicBezTo>
                  <a:pt x="259" y="304"/>
                  <a:pt x="259" y="304"/>
                  <a:pt x="259" y="304"/>
                </a:cubicBezTo>
                <a:cubicBezTo>
                  <a:pt x="264" y="355"/>
                  <a:pt x="264" y="355"/>
                  <a:pt x="264" y="355"/>
                </a:cubicBezTo>
                <a:cubicBezTo>
                  <a:pt x="326" y="355"/>
                  <a:pt x="326" y="355"/>
                  <a:pt x="326" y="355"/>
                </a:cubicBezTo>
                <a:cubicBezTo>
                  <a:pt x="329" y="355"/>
                  <a:pt x="331" y="357"/>
                  <a:pt x="331" y="360"/>
                </a:cubicBezTo>
                <a:cubicBezTo>
                  <a:pt x="331" y="363"/>
                  <a:pt x="329" y="365"/>
                  <a:pt x="326" y="365"/>
                </a:cubicBezTo>
                <a:cubicBezTo>
                  <a:pt x="128" y="365"/>
                  <a:pt x="128" y="365"/>
                  <a:pt x="128" y="365"/>
                </a:cubicBezTo>
                <a:cubicBezTo>
                  <a:pt x="125" y="365"/>
                  <a:pt x="123" y="363"/>
                  <a:pt x="123" y="360"/>
                </a:cubicBezTo>
                <a:cubicBezTo>
                  <a:pt x="123" y="357"/>
                  <a:pt x="125" y="355"/>
                  <a:pt x="128" y="355"/>
                </a:cubicBezTo>
                <a:cubicBezTo>
                  <a:pt x="190" y="355"/>
                  <a:pt x="190" y="355"/>
                  <a:pt x="190" y="355"/>
                </a:cubicBezTo>
                <a:cubicBezTo>
                  <a:pt x="194" y="304"/>
                  <a:pt x="194" y="304"/>
                  <a:pt x="194" y="304"/>
                </a:cubicBezTo>
                <a:cubicBezTo>
                  <a:pt x="11" y="304"/>
                  <a:pt x="11" y="304"/>
                  <a:pt x="11" y="304"/>
                </a:cubicBezTo>
                <a:cubicBezTo>
                  <a:pt x="5" y="304"/>
                  <a:pt x="0" y="300"/>
                  <a:pt x="0" y="294"/>
                </a:cubicBezTo>
                <a:cubicBezTo>
                  <a:pt x="0" y="10"/>
                  <a:pt x="0" y="10"/>
                  <a:pt x="0" y="10"/>
                </a:cubicBezTo>
                <a:cubicBezTo>
                  <a:pt x="0" y="5"/>
                  <a:pt x="5" y="0"/>
                  <a:pt x="11" y="0"/>
                </a:cubicBezTo>
                <a:cubicBezTo>
                  <a:pt x="443" y="0"/>
                  <a:pt x="443" y="0"/>
                  <a:pt x="443" y="0"/>
                </a:cubicBezTo>
                <a:cubicBezTo>
                  <a:pt x="449" y="0"/>
                  <a:pt x="454" y="5"/>
                  <a:pt x="454" y="10"/>
                </a:cubicBezTo>
                <a:close/>
                <a:moveTo>
                  <a:pt x="423" y="31"/>
                </a:moveTo>
                <a:cubicBezTo>
                  <a:pt x="31" y="31"/>
                  <a:pt x="31" y="31"/>
                  <a:pt x="31" y="31"/>
                </a:cubicBezTo>
                <a:cubicBezTo>
                  <a:pt x="31" y="273"/>
                  <a:pt x="31" y="273"/>
                  <a:pt x="31" y="273"/>
                </a:cubicBezTo>
                <a:cubicBezTo>
                  <a:pt x="423" y="273"/>
                  <a:pt x="423" y="273"/>
                  <a:pt x="423" y="273"/>
                </a:cubicBezTo>
                <a:lnTo>
                  <a:pt x="423" y="31"/>
                </a:lnTo>
                <a:close/>
                <a:moveTo>
                  <a:pt x="356" y="237"/>
                </a:moveTo>
                <a:cubicBezTo>
                  <a:pt x="356" y="79"/>
                  <a:pt x="356" y="79"/>
                  <a:pt x="356" y="79"/>
                </a:cubicBezTo>
                <a:cubicBezTo>
                  <a:pt x="294" y="79"/>
                  <a:pt x="294" y="79"/>
                  <a:pt x="294" y="79"/>
                </a:cubicBezTo>
                <a:cubicBezTo>
                  <a:pt x="294" y="237"/>
                  <a:pt x="294" y="237"/>
                  <a:pt x="294" y="237"/>
                </a:cubicBezTo>
                <a:cubicBezTo>
                  <a:pt x="258" y="237"/>
                  <a:pt x="258" y="237"/>
                  <a:pt x="258" y="237"/>
                </a:cubicBezTo>
                <a:cubicBezTo>
                  <a:pt x="258" y="111"/>
                  <a:pt x="258" y="111"/>
                  <a:pt x="258" y="111"/>
                </a:cubicBezTo>
                <a:cubicBezTo>
                  <a:pt x="196" y="111"/>
                  <a:pt x="196" y="111"/>
                  <a:pt x="196" y="111"/>
                </a:cubicBezTo>
                <a:cubicBezTo>
                  <a:pt x="196" y="237"/>
                  <a:pt x="196" y="237"/>
                  <a:pt x="196" y="237"/>
                </a:cubicBezTo>
                <a:cubicBezTo>
                  <a:pt x="160" y="237"/>
                  <a:pt x="160" y="237"/>
                  <a:pt x="160" y="237"/>
                </a:cubicBezTo>
                <a:cubicBezTo>
                  <a:pt x="160" y="143"/>
                  <a:pt x="160" y="143"/>
                  <a:pt x="160" y="143"/>
                </a:cubicBezTo>
                <a:cubicBezTo>
                  <a:pt x="98" y="143"/>
                  <a:pt x="98" y="143"/>
                  <a:pt x="98" y="143"/>
                </a:cubicBezTo>
                <a:cubicBezTo>
                  <a:pt x="98" y="237"/>
                  <a:pt x="98" y="237"/>
                  <a:pt x="98" y="237"/>
                </a:cubicBezTo>
                <a:cubicBezTo>
                  <a:pt x="67" y="237"/>
                  <a:pt x="67" y="237"/>
                  <a:pt x="67" y="237"/>
                </a:cubicBezTo>
                <a:cubicBezTo>
                  <a:pt x="67" y="59"/>
                  <a:pt x="67" y="59"/>
                  <a:pt x="67" y="59"/>
                </a:cubicBezTo>
                <a:cubicBezTo>
                  <a:pt x="60" y="59"/>
                  <a:pt x="60" y="59"/>
                  <a:pt x="60" y="59"/>
                </a:cubicBezTo>
                <a:cubicBezTo>
                  <a:pt x="60" y="245"/>
                  <a:pt x="60" y="245"/>
                  <a:pt x="60" y="245"/>
                </a:cubicBezTo>
                <a:cubicBezTo>
                  <a:pt x="98" y="245"/>
                  <a:pt x="98" y="245"/>
                  <a:pt x="98" y="245"/>
                </a:cubicBezTo>
                <a:cubicBezTo>
                  <a:pt x="160" y="245"/>
                  <a:pt x="160" y="245"/>
                  <a:pt x="160" y="245"/>
                </a:cubicBezTo>
                <a:cubicBezTo>
                  <a:pt x="196" y="245"/>
                  <a:pt x="196" y="245"/>
                  <a:pt x="196" y="245"/>
                </a:cubicBezTo>
                <a:cubicBezTo>
                  <a:pt x="258" y="245"/>
                  <a:pt x="258" y="245"/>
                  <a:pt x="258" y="245"/>
                </a:cubicBezTo>
                <a:cubicBezTo>
                  <a:pt x="294" y="245"/>
                  <a:pt x="294" y="245"/>
                  <a:pt x="294" y="245"/>
                </a:cubicBezTo>
                <a:cubicBezTo>
                  <a:pt x="356" y="245"/>
                  <a:pt x="356" y="245"/>
                  <a:pt x="356" y="245"/>
                </a:cubicBezTo>
                <a:cubicBezTo>
                  <a:pt x="394" y="245"/>
                  <a:pt x="394" y="245"/>
                  <a:pt x="394" y="245"/>
                </a:cubicBezTo>
                <a:cubicBezTo>
                  <a:pt x="394" y="237"/>
                  <a:pt x="394" y="237"/>
                  <a:pt x="394" y="237"/>
                </a:cubicBezTo>
                <a:lnTo>
                  <a:pt x="356" y="237"/>
                </a:lnTo>
                <a:close/>
              </a:path>
            </a:pathLst>
          </a:custGeom>
          <a:solidFill>
            <a:srgbClr val="54C3F1"/>
          </a:solidFill>
          <a:ln>
            <a:noFill/>
          </a:ln>
        </p:spPr>
        <p:txBody>
          <a:bodyPr vert="horz" wrap="square" lIns="91440" tIns="45720" rIns="91440" bIns="45720" numCol="1" anchor="t" anchorCtr="0" compatLnSpc="1">
            <a:prstTxWarp prst="textNoShape">
              <a:avLst/>
            </a:prstTxWarp>
          </a:bodyPr>
          <a:lstStyle/>
          <a:p>
            <a:endParaRPr lang="ja-JP" altLang="en-US"/>
          </a:p>
        </p:txBody>
      </p:sp>
      <p:cxnSp>
        <p:nvCxnSpPr>
          <p:cNvPr id="53" name="曲線コネクタ 52"/>
          <p:cNvCxnSpPr/>
          <p:nvPr/>
        </p:nvCxnSpPr>
        <p:spPr>
          <a:xfrm flipV="1">
            <a:off x="7392396" y="3113993"/>
            <a:ext cx="311952" cy="180020"/>
          </a:xfrm>
          <a:prstGeom prst="curvedConnector3">
            <a:avLst/>
          </a:prstGeom>
          <a:ln>
            <a:tailEnd type="triangle"/>
          </a:ln>
        </p:spPr>
        <p:style>
          <a:lnRef idx="1">
            <a:schemeClr val="dk1"/>
          </a:lnRef>
          <a:fillRef idx="0">
            <a:schemeClr val="dk1"/>
          </a:fillRef>
          <a:effectRef idx="0">
            <a:schemeClr val="dk1"/>
          </a:effectRef>
          <a:fontRef idx="minor">
            <a:schemeClr val="tx1"/>
          </a:fontRef>
        </p:style>
      </p:cxnSp>
      <p:sp>
        <p:nvSpPr>
          <p:cNvPr id="54" name="Freeform 40"/>
          <p:cNvSpPr>
            <a:spLocks noEditPoints="1"/>
          </p:cNvSpPr>
          <p:nvPr/>
        </p:nvSpPr>
        <p:spPr bwMode="auto">
          <a:xfrm>
            <a:off x="7316977" y="4084120"/>
            <a:ext cx="541041" cy="471372"/>
          </a:xfrm>
          <a:custGeom>
            <a:avLst/>
            <a:gdLst>
              <a:gd name="T0" fmla="*/ 454 w 454"/>
              <a:gd name="T1" fmla="*/ 10 h 365"/>
              <a:gd name="T2" fmla="*/ 454 w 454"/>
              <a:gd name="T3" fmla="*/ 294 h 365"/>
              <a:gd name="T4" fmla="*/ 443 w 454"/>
              <a:gd name="T5" fmla="*/ 304 h 365"/>
              <a:gd name="T6" fmla="*/ 259 w 454"/>
              <a:gd name="T7" fmla="*/ 304 h 365"/>
              <a:gd name="T8" fmla="*/ 264 w 454"/>
              <a:gd name="T9" fmla="*/ 355 h 365"/>
              <a:gd name="T10" fmla="*/ 326 w 454"/>
              <a:gd name="T11" fmla="*/ 355 h 365"/>
              <a:gd name="T12" fmla="*/ 331 w 454"/>
              <a:gd name="T13" fmla="*/ 360 h 365"/>
              <a:gd name="T14" fmla="*/ 326 w 454"/>
              <a:gd name="T15" fmla="*/ 365 h 365"/>
              <a:gd name="T16" fmla="*/ 128 w 454"/>
              <a:gd name="T17" fmla="*/ 365 h 365"/>
              <a:gd name="T18" fmla="*/ 123 w 454"/>
              <a:gd name="T19" fmla="*/ 360 h 365"/>
              <a:gd name="T20" fmla="*/ 128 w 454"/>
              <a:gd name="T21" fmla="*/ 355 h 365"/>
              <a:gd name="T22" fmla="*/ 190 w 454"/>
              <a:gd name="T23" fmla="*/ 355 h 365"/>
              <a:gd name="T24" fmla="*/ 194 w 454"/>
              <a:gd name="T25" fmla="*/ 304 h 365"/>
              <a:gd name="T26" fmla="*/ 11 w 454"/>
              <a:gd name="T27" fmla="*/ 304 h 365"/>
              <a:gd name="T28" fmla="*/ 0 w 454"/>
              <a:gd name="T29" fmla="*/ 294 h 365"/>
              <a:gd name="T30" fmla="*/ 0 w 454"/>
              <a:gd name="T31" fmla="*/ 10 h 365"/>
              <a:gd name="T32" fmla="*/ 11 w 454"/>
              <a:gd name="T33" fmla="*/ 0 h 365"/>
              <a:gd name="T34" fmla="*/ 443 w 454"/>
              <a:gd name="T35" fmla="*/ 0 h 365"/>
              <a:gd name="T36" fmla="*/ 454 w 454"/>
              <a:gd name="T37" fmla="*/ 10 h 365"/>
              <a:gd name="T38" fmla="*/ 423 w 454"/>
              <a:gd name="T39" fmla="*/ 31 h 365"/>
              <a:gd name="T40" fmla="*/ 31 w 454"/>
              <a:gd name="T41" fmla="*/ 31 h 365"/>
              <a:gd name="T42" fmla="*/ 31 w 454"/>
              <a:gd name="T43" fmla="*/ 273 h 365"/>
              <a:gd name="T44" fmla="*/ 423 w 454"/>
              <a:gd name="T45" fmla="*/ 273 h 365"/>
              <a:gd name="T46" fmla="*/ 423 w 454"/>
              <a:gd name="T47" fmla="*/ 31 h 365"/>
              <a:gd name="T48" fmla="*/ 356 w 454"/>
              <a:gd name="T49" fmla="*/ 237 h 365"/>
              <a:gd name="T50" fmla="*/ 356 w 454"/>
              <a:gd name="T51" fmla="*/ 79 h 365"/>
              <a:gd name="T52" fmla="*/ 294 w 454"/>
              <a:gd name="T53" fmla="*/ 79 h 365"/>
              <a:gd name="T54" fmla="*/ 294 w 454"/>
              <a:gd name="T55" fmla="*/ 237 h 365"/>
              <a:gd name="T56" fmla="*/ 258 w 454"/>
              <a:gd name="T57" fmla="*/ 237 h 365"/>
              <a:gd name="T58" fmla="*/ 258 w 454"/>
              <a:gd name="T59" fmla="*/ 111 h 365"/>
              <a:gd name="T60" fmla="*/ 196 w 454"/>
              <a:gd name="T61" fmla="*/ 111 h 365"/>
              <a:gd name="T62" fmla="*/ 196 w 454"/>
              <a:gd name="T63" fmla="*/ 237 h 365"/>
              <a:gd name="T64" fmla="*/ 160 w 454"/>
              <a:gd name="T65" fmla="*/ 237 h 365"/>
              <a:gd name="T66" fmla="*/ 160 w 454"/>
              <a:gd name="T67" fmla="*/ 143 h 365"/>
              <a:gd name="T68" fmla="*/ 98 w 454"/>
              <a:gd name="T69" fmla="*/ 143 h 365"/>
              <a:gd name="T70" fmla="*/ 98 w 454"/>
              <a:gd name="T71" fmla="*/ 237 h 365"/>
              <a:gd name="T72" fmla="*/ 67 w 454"/>
              <a:gd name="T73" fmla="*/ 237 h 365"/>
              <a:gd name="T74" fmla="*/ 67 w 454"/>
              <a:gd name="T75" fmla="*/ 59 h 365"/>
              <a:gd name="T76" fmla="*/ 60 w 454"/>
              <a:gd name="T77" fmla="*/ 59 h 365"/>
              <a:gd name="T78" fmla="*/ 60 w 454"/>
              <a:gd name="T79" fmla="*/ 245 h 365"/>
              <a:gd name="T80" fmla="*/ 98 w 454"/>
              <a:gd name="T81" fmla="*/ 245 h 365"/>
              <a:gd name="T82" fmla="*/ 160 w 454"/>
              <a:gd name="T83" fmla="*/ 245 h 365"/>
              <a:gd name="T84" fmla="*/ 196 w 454"/>
              <a:gd name="T85" fmla="*/ 245 h 365"/>
              <a:gd name="T86" fmla="*/ 258 w 454"/>
              <a:gd name="T87" fmla="*/ 245 h 365"/>
              <a:gd name="T88" fmla="*/ 294 w 454"/>
              <a:gd name="T89" fmla="*/ 245 h 365"/>
              <a:gd name="T90" fmla="*/ 356 w 454"/>
              <a:gd name="T91" fmla="*/ 245 h 365"/>
              <a:gd name="T92" fmla="*/ 394 w 454"/>
              <a:gd name="T93" fmla="*/ 245 h 365"/>
              <a:gd name="T94" fmla="*/ 394 w 454"/>
              <a:gd name="T95" fmla="*/ 237 h 365"/>
              <a:gd name="T96" fmla="*/ 356 w 454"/>
              <a:gd name="T97" fmla="*/ 237 h 3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454" h="365">
                <a:moveTo>
                  <a:pt x="454" y="10"/>
                </a:moveTo>
                <a:cubicBezTo>
                  <a:pt x="454" y="294"/>
                  <a:pt x="454" y="294"/>
                  <a:pt x="454" y="294"/>
                </a:cubicBezTo>
                <a:cubicBezTo>
                  <a:pt x="454" y="300"/>
                  <a:pt x="449" y="304"/>
                  <a:pt x="443" y="304"/>
                </a:cubicBezTo>
                <a:cubicBezTo>
                  <a:pt x="259" y="304"/>
                  <a:pt x="259" y="304"/>
                  <a:pt x="259" y="304"/>
                </a:cubicBezTo>
                <a:cubicBezTo>
                  <a:pt x="264" y="355"/>
                  <a:pt x="264" y="355"/>
                  <a:pt x="264" y="355"/>
                </a:cubicBezTo>
                <a:cubicBezTo>
                  <a:pt x="326" y="355"/>
                  <a:pt x="326" y="355"/>
                  <a:pt x="326" y="355"/>
                </a:cubicBezTo>
                <a:cubicBezTo>
                  <a:pt x="329" y="355"/>
                  <a:pt x="331" y="357"/>
                  <a:pt x="331" y="360"/>
                </a:cubicBezTo>
                <a:cubicBezTo>
                  <a:pt x="331" y="363"/>
                  <a:pt x="329" y="365"/>
                  <a:pt x="326" y="365"/>
                </a:cubicBezTo>
                <a:cubicBezTo>
                  <a:pt x="128" y="365"/>
                  <a:pt x="128" y="365"/>
                  <a:pt x="128" y="365"/>
                </a:cubicBezTo>
                <a:cubicBezTo>
                  <a:pt x="125" y="365"/>
                  <a:pt x="123" y="363"/>
                  <a:pt x="123" y="360"/>
                </a:cubicBezTo>
                <a:cubicBezTo>
                  <a:pt x="123" y="357"/>
                  <a:pt x="125" y="355"/>
                  <a:pt x="128" y="355"/>
                </a:cubicBezTo>
                <a:cubicBezTo>
                  <a:pt x="190" y="355"/>
                  <a:pt x="190" y="355"/>
                  <a:pt x="190" y="355"/>
                </a:cubicBezTo>
                <a:cubicBezTo>
                  <a:pt x="194" y="304"/>
                  <a:pt x="194" y="304"/>
                  <a:pt x="194" y="304"/>
                </a:cubicBezTo>
                <a:cubicBezTo>
                  <a:pt x="11" y="304"/>
                  <a:pt x="11" y="304"/>
                  <a:pt x="11" y="304"/>
                </a:cubicBezTo>
                <a:cubicBezTo>
                  <a:pt x="5" y="304"/>
                  <a:pt x="0" y="300"/>
                  <a:pt x="0" y="294"/>
                </a:cubicBezTo>
                <a:cubicBezTo>
                  <a:pt x="0" y="10"/>
                  <a:pt x="0" y="10"/>
                  <a:pt x="0" y="10"/>
                </a:cubicBezTo>
                <a:cubicBezTo>
                  <a:pt x="0" y="5"/>
                  <a:pt x="5" y="0"/>
                  <a:pt x="11" y="0"/>
                </a:cubicBezTo>
                <a:cubicBezTo>
                  <a:pt x="443" y="0"/>
                  <a:pt x="443" y="0"/>
                  <a:pt x="443" y="0"/>
                </a:cubicBezTo>
                <a:cubicBezTo>
                  <a:pt x="449" y="0"/>
                  <a:pt x="454" y="5"/>
                  <a:pt x="454" y="10"/>
                </a:cubicBezTo>
                <a:close/>
                <a:moveTo>
                  <a:pt x="423" y="31"/>
                </a:moveTo>
                <a:cubicBezTo>
                  <a:pt x="31" y="31"/>
                  <a:pt x="31" y="31"/>
                  <a:pt x="31" y="31"/>
                </a:cubicBezTo>
                <a:cubicBezTo>
                  <a:pt x="31" y="273"/>
                  <a:pt x="31" y="273"/>
                  <a:pt x="31" y="273"/>
                </a:cubicBezTo>
                <a:cubicBezTo>
                  <a:pt x="423" y="273"/>
                  <a:pt x="423" y="273"/>
                  <a:pt x="423" y="273"/>
                </a:cubicBezTo>
                <a:lnTo>
                  <a:pt x="423" y="31"/>
                </a:lnTo>
                <a:close/>
                <a:moveTo>
                  <a:pt x="356" y="237"/>
                </a:moveTo>
                <a:cubicBezTo>
                  <a:pt x="356" y="79"/>
                  <a:pt x="356" y="79"/>
                  <a:pt x="356" y="79"/>
                </a:cubicBezTo>
                <a:cubicBezTo>
                  <a:pt x="294" y="79"/>
                  <a:pt x="294" y="79"/>
                  <a:pt x="294" y="79"/>
                </a:cubicBezTo>
                <a:cubicBezTo>
                  <a:pt x="294" y="237"/>
                  <a:pt x="294" y="237"/>
                  <a:pt x="294" y="237"/>
                </a:cubicBezTo>
                <a:cubicBezTo>
                  <a:pt x="258" y="237"/>
                  <a:pt x="258" y="237"/>
                  <a:pt x="258" y="237"/>
                </a:cubicBezTo>
                <a:cubicBezTo>
                  <a:pt x="258" y="111"/>
                  <a:pt x="258" y="111"/>
                  <a:pt x="258" y="111"/>
                </a:cubicBezTo>
                <a:cubicBezTo>
                  <a:pt x="196" y="111"/>
                  <a:pt x="196" y="111"/>
                  <a:pt x="196" y="111"/>
                </a:cubicBezTo>
                <a:cubicBezTo>
                  <a:pt x="196" y="237"/>
                  <a:pt x="196" y="237"/>
                  <a:pt x="196" y="237"/>
                </a:cubicBezTo>
                <a:cubicBezTo>
                  <a:pt x="160" y="237"/>
                  <a:pt x="160" y="237"/>
                  <a:pt x="160" y="237"/>
                </a:cubicBezTo>
                <a:cubicBezTo>
                  <a:pt x="160" y="143"/>
                  <a:pt x="160" y="143"/>
                  <a:pt x="160" y="143"/>
                </a:cubicBezTo>
                <a:cubicBezTo>
                  <a:pt x="98" y="143"/>
                  <a:pt x="98" y="143"/>
                  <a:pt x="98" y="143"/>
                </a:cubicBezTo>
                <a:cubicBezTo>
                  <a:pt x="98" y="237"/>
                  <a:pt x="98" y="237"/>
                  <a:pt x="98" y="237"/>
                </a:cubicBezTo>
                <a:cubicBezTo>
                  <a:pt x="67" y="237"/>
                  <a:pt x="67" y="237"/>
                  <a:pt x="67" y="237"/>
                </a:cubicBezTo>
                <a:cubicBezTo>
                  <a:pt x="67" y="59"/>
                  <a:pt x="67" y="59"/>
                  <a:pt x="67" y="59"/>
                </a:cubicBezTo>
                <a:cubicBezTo>
                  <a:pt x="60" y="59"/>
                  <a:pt x="60" y="59"/>
                  <a:pt x="60" y="59"/>
                </a:cubicBezTo>
                <a:cubicBezTo>
                  <a:pt x="60" y="245"/>
                  <a:pt x="60" y="245"/>
                  <a:pt x="60" y="245"/>
                </a:cubicBezTo>
                <a:cubicBezTo>
                  <a:pt x="98" y="245"/>
                  <a:pt x="98" y="245"/>
                  <a:pt x="98" y="245"/>
                </a:cubicBezTo>
                <a:cubicBezTo>
                  <a:pt x="160" y="245"/>
                  <a:pt x="160" y="245"/>
                  <a:pt x="160" y="245"/>
                </a:cubicBezTo>
                <a:cubicBezTo>
                  <a:pt x="196" y="245"/>
                  <a:pt x="196" y="245"/>
                  <a:pt x="196" y="245"/>
                </a:cubicBezTo>
                <a:cubicBezTo>
                  <a:pt x="258" y="245"/>
                  <a:pt x="258" y="245"/>
                  <a:pt x="258" y="245"/>
                </a:cubicBezTo>
                <a:cubicBezTo>
                  <a:pt x="294" y="245"/>
                  <a:pt x="294" y="245"/>
                  <a:pt x="294" y="245"/>
                </a:cubicBezTo>
                <a:cubicBezTo>
                  <a:pt x="356" y="245"/>
                  <a:pt x="356" y="245"/>
                  <a:pt x="356" y="245"/>
                </a:cubicBezTo>
                <a:cubicBezTo>
                  <a:pt x="394" y="245"/>
                  <a:pt x="394" y="245"/>
                  <a:pt x="394" y="245"/>
                </a:cubicBezTo>
                <a:cubicBezTo>
                  <a:pt x="394" y="237"/>
                  <a:pt x="394" y="237"/>
                  <a:pt x="394" y="237"/>
                </a:cubicBezTo>
                <a:lnTo>
                  <a:pt x="356" y="237"/>
                </a:lnTo>
                <a:close/>
              </a:path>
            </a:pathLst>
          </a:custGeom>
          <a:solidFill>
            <a:srgbClr val="54C3F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5" name="テキスト ボックス 54"/>
          <p:cNvSpPr txBox="1"/>
          <p:nvPr/>
        </p:nvSpPr>
        <p:spPr>
          <a:xfrm>
            <a:off x="7114341" y="4521791"/>
            <a:ext cx="1091681" cy="253916"/>
          </a:xfrm>
          <a:prstGeom prst="rect">
            <a:avLst/>
          </a:prstGeom>
          <a:noFill/>
        </p:spPr>
        <p:txBody>
          <a:bodyPr wrap="square" rtlCol="0">
            <a:spAutoFit/>
          </a:bodyPr>
          <a:lstStyle/>
          <a:p>
            <a:r>
              <a:rPr kumimoji="1" lang="ja-JP" altLang="en-US" sz="1050" dirty="0"/>
              <a:t>応答状況一覧</a:t>
            </a:r>
          </a:p>
        </p:txBody>
      </p:sp>
      <p:sp>
        <p:nvSpPr>
          <p:cNvPr id="56" name="右矢印 55"/>
          <p:cNvSpPr/>
          <p:nvPr/>
        </p:nvSpPr>
        <p:spPr>
          <a:xfrm>
            <a:off x="6674175" y="3859408"/>
            <a:ext cx="526117" cy="645358"/>
          </a:xfrm>
          <a:prstGeom prst="righ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7" name="object 25">
            <a:extLst>
              <a:ext uri="{FF2B5EF4-FFF2-40B4-BE49-F238E27FC236}">
                <a16:creationId xmlns:a16="http://schemas.microsoft.com/office/drawing/2014/main" id="{A2C9F548-848D-4FD1-99AB-3F06547EFF39}"/>
              </a:ext>
            </a:extLst>
          </p:cNvPr>
          <p:cNvSpPr txBox="1"/>
          <p:nvPr/>
        </p:nvSpPr>
        <p:spPr>
          <a:xfrm>
            <a:off x="710895" y="3708706"/>
            <a:ext cx="1199771" cy="166712"/>
          </a:xfrm>
          <a:prstGeom prst="rect">
            <a:avLst/>
          </a:prstGeom>
        </p:spPr>
        <p:txBody>
          <a:bodyPr vert="horz" wrap="square" lIns="0" tIns="12700" rIns="0" bIns="0" rtlCol="0">
            <a:spAutoFit/>
          </a:bodyPr>
          <a:lstStyle/>
          <a:p>
            <a:pPr marL="12700">
              <a:lnSpc>
                <a:spcPct val="100000"/>
              </a:lnSpc>
              <a:spcBef>
                <a:spcPts val="100"/>
              </a:spcBef>
            </a:pPr>
            <a:r>
              <a:rPr lang="ja-JP" altLang="en-US" sz="1000" spc="85" dirty="0">
                <a:latin typeface="メイリオ" panose="020B0604030504040204" pitchFamily="50" charset="-128"/>
                <a:ea typeface="メイリオ" panose="020B0604030504040204" pitchFamily="50" charset="-128"/>
                <a:cs typeface="Leelawadee UI"/>
              </a:rPr>
              <a:t>安否確認イメージ</a:t>
            </a:r>
            <a:endParaRPr sz="1000" dirty="0">
              <a:latin typeface="メイリオ" panose="020B0604030504040204" pitchFamily="50" charset="-128"/>
              <a:ea typeface="メイリオ" panose="020B0604030504040204" pitchFamily="50" charset="-128"/>
              <a:cs typeface="Leelawadee UI"/>
            </a:endParaRPr>
          </a:p>
        </p:txBody>
      </p:sp>
      <p:sp>
        <p:nvSpPr>
          <p:cNvPr id="58" name="object 25">
            <a:extLst>
              <a:ext uri="{FF2B5EF4-FFF2-40B4-BE49-F238E27FC236}">
                <a16:creationId xmlns:a16="http://schemas.microsoft.com/office/drawing/2014/main" id="{847AF346-ABAA-40C9-8929-52A4D97BC9FC}"/>
              </a:ext>
            </a:extLst>
          </p:cNvPr>
          <p:cNvSpPr txBox="1"/>
          <p:nvPr/>
        </p:nvSpPr>
        <p:spPr>
          <a:xfrm>
            <a:off x="5311726" y="3786206"/>
            <a:ext cx="1199771" cy="166712"/>
          </a:xfrm>
          <a:prstGeom prst="rect">
            <a:avLst/>
          </a:prstGeom>
        </p:spPr>
        <p:txBody>
          <a:bodyPr vert="horz" wrap="square" lIns="0" tIns="12700" rIns="0" bIns="0" rtlCol="0">
            <a:spAutoFit/>
          </a:bodyPr>
          <a:lstStyle/>
          <a:p>
            <a:pPr marL="12700">
              <a:lnSpc>
                <a:spcPct val="100000"/>
              </a:lnSpc>
              <a:spcBef>
                <a:spcPts val="100"/>
              </a:spcBef>
            </a:pPr>
            <a:r>
              <a:rPr lang="ja-JP" altLang="en-US" sz="1000" spc="85" dirty="0">
                <a:latin typeface="メイリオ" panose="020B0604030504040204" pitchFamily="50" charset="-128"/>
                <a:ea typeface="メイリオ" panose="020B0604030504040204" pitchFamily="50" charset="-128"/>
                <a:cs typeface="Leelawadee UI"/>
              </a:rPr>
              <a:t>応答状況イメージ</a:t>
            </a:r>
            <a:endParaRPr sz="1000" dirty="0">
              <a:latin typeface="メイリオ" panose="020B0604030504040204" pitchFamily="50" charset="-128"/>
              <a:ea typeface="メイリオ" panose="020B0604030504040204" pitchFamily="50" charset="-128"/>
              <a:cs typeface="Leelawadee UI"/>
            </a:endParaRPr>
          </a:p>
        </p:txBody>
      </p:sp>
      <p:sp>
        <p:nvSpPr>
          <p:cNvPr id="59" name="Freeform 338"/>
          <p:cNvSpPr>
            <a:spLocks noEditPoints="1"/>
          </p:cNvSpPr>
          <p:nvPr/>
        </p:nvSpPr>
        <p:spPr bwMode="auto">
          <a:xfrm>
            <a:off x="3419872" y="2471848"/>
            <a:ext cx="274018" cy="196714"/>
          </a:xfrm>
          <a:custGeom>
            <a:avLst/>
            <a:gdLst/>
            <a:ahLst/>
            <a:cxnLst>
              <a:cxn ang="0">
                <a:pos x="0" y="0"/>
              </a:cxn>
              <a:cxn ang="0">
                <a:pos x="0" y="208"/>
              </a:cxn>
              <a:cxn ang="0">
                <a:pos x="240" y="208"/>
              </a:cxn>
              <a:cxn ang="0">
                <a:pos x="240" y="0"/>
              </a:cxn>
              <a:cxn ang="0">
                <a:pos x="0" y="0"/>
              </a:cxn>
              <a:cxn ang="0">
                <a:pos x="198" y="24"/>
              </a:cxn>
              <a:cxn ang="0">
                <a:pos x="120" y="96"/>
              </a:cxn>
              <a:cxn ang="0">
                <a:pos x="42" y="24"/>
              </a:cxn>
              <a:cxn ang="0">
                <a:pos x="198" y="24"/>
              </a:cxn>
              <a:cxn ang="0">
                <a:pos x="24" y="184"/>
              </a:cxn>
              <a:cxn ang="0">
                <a:pos x="24" y="40"/>
              </a:cxn>
              <a:cxn ang="0">
                <a:pos x="120" y="128"/>
              </a:cxn>
              <a:cxn ang="0">
                <a:pos x="216" y="40"/>
              </a:cxn>
              <a:cxn ang="0">
                <a:pos x="216" y="184"/>
              </a:cxn>
              <a:cxn ang="0">
                <a:pos x="24" y="184"/>
              </a:cxn>
            </a:cxnLst>
            <a:rect l="0" t="0" r="r" b="b"/>
            <a:pathLst>
              <a:path w="240" h="208">
                <a:moveTo>
                  <a:pt x="0" y="0"/>
                </a:moveTo>
                <a:lnTo>
                  <a:pt x="0" y="208"/>
                </a:lnTo>
                <a:lnTo>
                  <a:pt x="240" y="208"/>
                </a:lnTo>
                <a:lnTo>
                  <a:pt x="240" y="0"/>
                </a:lnTo>
                <a:lnTo>
                  <a:pt x="0" y="0"/>
                </a:lnTo>
                <a:close/>
                <a:moveTo>
                  <a:pt x="198" y="24"/>
                </a:moveTo>
                <a:lnTo>
                  <a:pt x="120" y="96"/>
                </a:lnTo>
                <a:lnTo>
                  <a:pt x="42" y="24"/>
                </a:lnTo>
                <a:lnTo>
                  <a:pt x="198" y="24"/>
                </a:lnTo>
                <a:close/>
                <a:moveTo>
                  <a:pt x="24" y="184"/>
                </a:moveTo>
                <a:lnTo>
                  <a:pt x="24" y="40"/>
                </a:lnTo>
                <a:lnTo>
                  <a:pt x="120" y="128"/>
                </a:lnTo>
                <a:lnTo>
                  <a:pt x="216" y="40"/>
                </a:lnTo>
                <a:lnTo>
                  <a:pt x="216" y="184"/>
                </a:lnTo>
                <a:lnTo>
                  <a:pt x="24" y="184"/>
                </a:lnTo>
                <a:close/>
              </a:path>
            </a:pathLst>
          </a:custGeom>
          <a:solidFill>
            <a:srgbClr val="54C3F1"/>
          </a:solidFill>
          <a:ln w="9525">
            <a:noFill/>
            <a:round/>
            <a:headEnd/>
            <a:tailEnd/>
          </a:ln>
        </p:spPr>
        <p:txBody>
          <a:bodyPr vert="horz" wrap="square" lIns="91440" tIns="45720" rIns="91440" bIns="45720" numCol="1" anchor="t" anchorCtr="0" compatLnSpc="1">
            <a:prstTxWarp prst="textNoShape">
              <a:avLst/>
            </a:prstTxWarp>
          </a:bodyPr>
          <a:lstStyle/>
          <a:p>
            <a:endParaRPr lang="ja-JP" altLang="en-US"/>
          </a:p>
        </p:txBody>
      </p:sp>
      <p:grpSp>
        <p:nvGrpSpPr>
          <p:cNvPr id="60" name="グループ化 59"/>
          <p:cNvGrpSpPr/>
          <p:nvPr/>
        </p:nvGrpSpPr>
        <p:grpSpPr>
          <a:xfrm>
            <a:off x="7752154" y="2866759"/>
            <a:ext cx="423076" cy="585549"/>
            <a:chOff x="1476375" y="3768725"/>
            <a:chExt cx="287338" cy="379413"/>
          </a:xfrm>
        </p:grpSpPr>
        <p:sp>
          <p:nvSpPr>
            <p:cNvPr id="61" name="Freeform 34"/>
            <p:cNvSpPr>
              <a:spLocks noEditPoints="1"/>
            </p:cNvSpPr>
            <p:nvPr/>
          </p:nvSpPr>
          <p:spPr bwMode="auto">
            <a:xfrm>
              <a:off x="1476375" y="3768725"/>
              <a:ext cx="287338" cy="379413"/>
            </a:xfrm>
            <a:custGeom>
              <a:avLst/>
              <a:gdLst>
                <a:gd name="T0" fmla="*/ 136 w 181"/>
                <a:gd name="T1" fmla="*/ 46 h 239"/>
                <a:gd name="T2" fmla="*/ 181 w 181"/>
                <a:gd name="T3" fmla="*/ 46 h 239"/>
                <a:gd name="T4" fmla="*/ 181 w 181"/>
                <a:gd name="T5" fmla="*/ 239 h 239"/>
                <a:gd name="T6" fmla="*/ 0 w 181"/>
                <a:gd name="T7" fmla="*/ 239 h 239"/>
                <a:gd name="T8" fmla="*/ 0 w 181"/>
                <a:gd name="T9" fmla="*/ 0 h 239"/>
                <a:gd name="T10" fmla="*/ 136 w 181"/>
                <a:gd name="T11" fmla="*/ 0 h 239"/>
                <a:gd name="T12" fmla="*/ 136 w 181"/>
                <a:gd name="T13" fmla="*/ 46 h 239"/>
                <a:gd name="T14" fmla="*/ 140 w 181"/>
                <a:gd name="T15" fmla="*/ 0 h 239"/>
                <a:gd name="T16" fmla="*/ 140 w 181"/>
                <a:gd name="T17" fmla="*/ 41 h 239"/>
                <a:gd name="T18" fmla="*/ 181 w 181"/>
                <a:gd name="T19" fmla="*/ 41 h 239"/>
                <a:gd name="T20" fmla="*/ 140 w 181"/>
                <a:gd name="T21" fmla="*/ 0 h 2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81" h="239">
                  <a:moveTo>
                    <a:pt x="136" y="46"/>
                  </a:moveTo>
                  <a:lnTo>
                    <a:pt x="181" y="46"/>
                  </a:lnTo>
                  <a:lnTo>
                    <a:pt x="181" y="239"/>
                  </a:lnTo>
                  <a:lnTo>
                    <a:pt x="0" y="239"/>
                  </a:lnTo>
                  <a:lnTo>
                    <a:pt x="0" y="0"/>
                  </a:lnTo>
                  <a:lnTo>
                    <a:pt x="136" y="0"/>
                  </a:lnTo>
                  <a:lnTo>
                    <a:pt x="136" y="46"/>
                  </a:lnTo>
                  <a:close/>
                  <a:moveTo>
                    <a:pt x="140" y="0"/>
                  </a:moveTo>
                  <a:lnTo>
                    <a:pt x="140" y="41"/>
                  </a:lnTo>
                  <a:lnTo>
                    <a:pt x="181" y="41"/>
                  </a:lnTo>
                  <a:lnTo>
                    <a:pt x="140" y="0"/>
                  </a:lnTo>
                  <a:close/>
                </a:path>
              </a:pathLst>
            </a:custGeom>
            <a:solidFill>
              <a:srgbClr val="0087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2" name="Freeform 35"/>
            <p:cNvSpPr>
              <a:spLocks/>
            </p:cNvSpPr>
            <p:nvPr/>
          </p:nvSpPr>
          <p:spPr bwMode="auto">
            <a:xfrm>
              <a:off x="1506538" y="3905250"/>
              <a:ext cx="227013" cy="106363"/>
            </a:xfrm>
            <a:custGeom>
              <a:avLst/>
              <a:gdLst>
                <a:gd name="T0" fmla="*/ 227 w 238"/>
                <a:gd name="T1" fmla="*/ 113 h 113"/>
                <a:gd name="T2" fmla="*/ 11 w 238"/>
                <a:gd name="T3" fmla="*/ 113 h 113"/>
                <a:gd name="T4" fmla="*/ 0 w 238"/>
                <a:gd name="T5" fmla="*/ 102 h 113"/>
                <a:gd name="T6" fmla="*/ 0 w 238"/>
                <a:gd name="T7" fmla="*/ 11 h 113"/>
                <a:gd name="T8" fmla="*/ 11 w 238"/>
                <a:gd name="T9" fmla="*/ 0 h 113"/>
                <a:gd name="T10" fmla="*/ 227 w 238"/>
                <a:gd name="T11" fmla="*/ 0 h 113"/>
                <a:gd name="T12" fmla="*/ 238 w 238"/>
                <a:gd name="T13" fmla="*/ 11 h 113"/>
                <a:gd name="T14" fmla="*/ 238 w 238"/>
                <a:gd name="T15" fmla="*/ 102 h 113"/>
                <a:gd name="T16" fmla="*/ 227 w 238"/>
                <a:gd name="T17" fmla="*/ 113 h 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8" h="113">
                  <a:moveTo>
                    <a:pt x="227" y="113"/>
                  </a:moveTo>
                  <a:cubicBezTo>
                    <a:pt x="11" y="113"/>
                    <a:pt x="11" y="113"/>
                    <a:pt x="11" y="113"/>
                  </a:cubicBezTo>
                  <a:cubicBezTo>
                    <a:pt x="5" y="113"/>
                    <a:pt x="0" y="108"/>
                    <a:pt x="0" y="102"/>
                  </a:cubicBezTo>
                  <a:cubicBezTo>
                    <a:pt x="0" y="11"/>
                    <a:pt x="0" y="11"/>
                    <a:pt x="0" y="11"/>
                  </a:cubicBezTo>
                  <a:cubicBezTo>
                    <a:pt x="0" y="5"/>
                    <a:pt x="5" y="0"/>
                    <a:pt x="11" y="0"/>
                  </a:cubicBezTo>
                  <a:cubicBezTo>
                    <a:pt x="227" y="0"/>
                    <a:pt x="227" y="0"/>
                    <a:pt x="227" y="0"/>
                  </a:cubicBezTo>
                  <a:cubicBezTo>
                    <a:pt x="233" y="0"/>
                    <a:pt x="238" y="5"/>
                    <a:pt x="238" y="11"/>
                  </a:cubicBezTo>
                  <a:cubicBezTo>
                    <a:pt x="238" y="102"/>
                    <a:pt x="238" y="102"/>
                    <a:pt x="238" y="102"/>
                  </a:cubicBezTo>
                  <a:cubicBezTo>
                    <a:pt x="238" y="108"/>
                    <a:pt x="233" y="113"/>
                    <a:pt x="227" y="113"/>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3" name="Freeform 36"/>
            <p:cNvSpPr>
              <a:spLocks/>
            </p:cNvSpPr>
            <p:nvPr/>
          </p:nvSpPr>
          <p:spPr bwMode="auto">
            <a:xfrm>
              <a:off x="1533525" y="3924300"/>
              <a:ext cx="66675" cy="68263"/>
            </a:xfrm>
            <a:custGeom>
              <a:avLst/>
              <a:gdLst>
                <a:gd name="T0" fmla="*/ 42 w 42"/>
                <a:gd name="T1" fmla="*/ 43 h 43"/>
                <a:gd name="T2" fmla="*/ 29 w 42"/>
                <a:gd name="T3" fmla="*/ 43 h 43"/>
                <a:gd name="T4" fmla="*/ 21 w 42"/>
                <a:gd name="T5" fmla="*/ 30 h 43"/>
                <a:gd name="T6" fmla="*/ 12 w 42"/>
                <a:gd name="T7" fmla="*/ 43 h 43"/>
                <a:gd name="T8" fmla="*/ 0 w 42"/>
                <a:gd name="T9" fmla="*/ 43 h 43"/>
                <a:gd name="T10" fmla="*/ 14 w 42"/>
                <a:gd name="T11" fmla="*/ 21 h 43"/>
                <a:gd name="T12" fmla="*/ 0 w 42"/>
                <a:gd name="T13" fmla="*/ 0 h 43"/>
                <a:gd name="T14" fmla="*/ 13 w 42"/>
                <a:gd name="T15" fmla="*/ 0 h 43"/>
                <a:gd name="T16" fmla="*/ 21 w 42"/>
                <a:gd name="T17" fmla="*/ 13 h 43"/>
                <a:gd name="T18" fmla="*/ 28 w 42"/>
                <a:gd name="T19" fmla="*/ 0 h 43"/>
                <a:gd name="T20" fmla="*/ 41 w 42"/>
                <a:gd name="T21" fmla="*/ 0 h 43"/>
                <a:gd name="T22" fmla="*/ 28 w 42"/>
                <a:gd name="T23" fmla="*/ 22 h 43"/>
                <a:gd name="T24" fmla="*/ 42 w 42"/>
                <a:gd name="T25" fmla="*/ 43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2" h="43">
                  <a:moveTo>
                    <a:pt x="42" y="43"/>
                  </a:moveTo>
                  <a:lnTo>
                    <a:pt x="29" y="43"/>
                  </a:lnTo>
                  <a:lnTo>
                    <a:pt x="21" y="30"/>
                  </a:lnTo>
                  <a:lnTo>
                    <a:pt x="12" y="43"/>
                  </a:lnTo>
                  <a:lnTo>
                    <a:pt x="0" y="43"/>
                  </a:lnTo>
                  <a:lnTo>
                    <a:pt x="14" y="21"/>
                  </a:lnTo>
                  <a:lnTo>
                    <a:pt x="0" y="0"/>
                  </a:lnTo>
                  <a:lnTo>
                    <a:pt x="13" y="0"/>
                  </a:lnTo>
                  <a:lnTo>
                    <a:pt x="21" y="13"/>
                  </a:lnTo>
                  <a:lnTo>
                    <a:pt x="28" y="0"/>
                  </a:lnTo>
                  <a:lnTo>
                    <a:pt x="41" y="0"/>
                  </a:lnTo>
                  <a:lnTo>
                    <a:pt x="28" y="22"/>
                  </a:lnTo>
                  <a:lnTo>
                    <a:pt x="42" y="43"/>
                  </a:lnTo>
                  <a:close/>
                </a:path>
              </a:pathLst>
            </a:custGeom>
            <a:solidFill>
              <a:srgbClr val="0087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4" name="Freeform 37"/>
            <p:cNvSpPr>
              <a:spLocks/>
            </p:cNvSpPr>
            <p:nvPr/>
          </p:nvSpPr>
          <p:spPr bwMode="auto">
            <a:xfrm>
              <a:off x="1606550" y="3924300"/>
              <a:ext cx="44450" cy="68263"/>
            </a:xfrm>
            <a:custGeom>
              <a:avLst/>
              <a:gdLst>
                <a:gd name="T0" fmla="*/ 0 w 28"/>
                <a:gd name="T1" fmla="*/ 43 h 43"/>
                <a:gd name="T2" fmla="*/ 0 w 28"/>
                <a:gd name="T3" fmla="*/ 0 h 43"/>
                <a:gd name="T4" fmla="*/ 11 w 28"/>
                <a:gd name="T5" fmla="*/ 0 h 43"/>
                <a:gd name="T6" fmla="*/ 11 w 28"/>
                <a:gd name="T7" fmla="*/ 33 h 43"/>
                <a:gd name="T8" fmla="*/ 28 w 28"/>
                <a:gd name="T9" fmla="*/ 33 h 43"/>
                <a:gd name="T10" fmla="*/ 28 w 28"/>
                <a:gd name="T11" fmla="*/ 43 h 43"/>
                <a:gd name="T12" fmla="*/ 0 w 28"/>
                <a:gd name="T13" fmla="*/ 43 h 43"/>
              </a:gdLst>
              <a:ahLst/>
              <a:cxnLst>
                <a:cxn ang="0">
                  <a:pos x="T0" y="T1"/>
                </a:cxn>
                <a:cxn ang="0">
                  <a:pos x="T2" y="T3"/>
                </a:cxn>
                <a:cxn ang="0">
                  <a:pos x="T4" y="T5"/>
                </a:cxn>
                <a:cxn ang="0">
                  <a:pos x="T6" y="T7"/>
                </a:cxn>
                <a:cxn ang="0">
                  <a:pos x="T8" y="T9"/>
                </a:cxn>
                <a:cxn ang="0">
                  <a:pos x="T10" y="T11"/>
                </a:cxn>
                <a:cxn ang="0">
                  <a:pos x="T12" y="T13"/>
                </a:cxn>
              </a:cxnLst>
              <a:rect l="0" t="0" r="r" b="b"/>
              <a:pathLst>
                <a:path w="28" h="43">
                  <a:moveTo>
                    <a:pt x="0" y="43"/>
                  </a:moveTo>
                  <a:lnTo>
                    <a:pt x="0" y="0"/>
                  </a:lnTo>
                  <a:lnTo>
                    <a:pt x="11" y="0"/>
                  </a:lnTo>
                  <a:lnTo>
                    <a:pt x="11" y="33"/>
                  </a:lnTo>
                  <a:lnTo>
                    <a:pt x="28" y="33"/>
                  </a:lnTo>
                  <a:lnTo>
                    <a:pt x="28" y="43"/>
                  </a:lnTo>
                  <a:lnTo>
                    <a:pt x="0" y="43"/>
                  </a:lnTo>
                  <a:close/>
                </a:path>
              </a:pathLst>
            </a:custGeom>
            <a:solidFill>
              <a:srgbClr val="0087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5" name="Freeform 38"/>
            <p:cNvSpPr>
              <a:spLocks/>
            </p:cNvSpPr>
            <p:nvPr/>
          </p:nvSpPr>
          <p:spPr bwMode="auto">
            <a:xfrm>
              <a:off x="1657350" y="3924300"/>
              <a:ext cx="46038" cy="68263"/>
            </a:xfrm>
            <a:custGeom>
              <a:avLst/>
              <a:gdLst>
                <a:gd name="T0" fmla="*/ 49 w 49"/>
                <a:gd name="T1" fmla="*/ 50 h 73"/>
                <a:gd name="T2" fmla="*/ 46 w 49"/>
                <a:gd name="T3" fmla="*/ 62 h 73"/>
                <a:gd name="T4" fmla="*/ 36 w 49"/>
                <a:gd name="T5" fmla="*/ 70 h 73"/>
                <a:gd name="T6" fmla="*/ 21 w 49"/>
                <a:gd name="T7" fmla="*/ 73 h 73"/>
                <a:gd name="T8" fmla="*/ 10 w 49"/>
                <a:gd name="T9" fmla="*/ 72 h 73"/>
                <a:gd name="T10" fmla="*/ 0 w 49"/>
                <a:gd name="T11" fmla="*/ 68 h 73"/>
                <a:gd name="T12" fmla="*/ 0 w 49"/>
                <a:gd name="T13" fmla="*/ 51 h 73"/>
                <a:gd name="T14" fmla="*/ 11 w 49"/>
                <a:gd name="T15" fmla="*/ 56 h 73"/>
                <a:gd name="T16" fmla="*/ 22 w 49"/>
                <a:gd name="T17" fmla="*/ 57 h 73"/>
                <a:gd name="T18" fmla="*/ 28 w 49"/>
                <a:gd name="T19" fmla="*/ 56 h 73"/>
                <a:gd name="T20" fmla="*/ 30 w 49"/>
                <a:gd name="T21" fmla="*/ 52 h 73"/>
                <a:gd name="T22" fmla="*/ 29 w 49"/>
                <a:gd name="T23" fmla="*/ 50 h 73"/>
                <a:gd name="T24" fmla="*/ 27 w 49"/>
                <a:gd name="T25" fmla="*/ 47 h 73"/>
                <a:gd name="T26" fmla="*/ 17 w 49"/>
                <a:gd name="T27" fmla="*/ 43 h 73"/>
                <a:gd name="T28" fmla="*/ 7 w 49"/>
                <a:gd name="T29" fmla="*/ 37 h 73"/>
                <a:gd name="T30" fmla="*/ 2 w 49"/>
                <a:gd name="T31" fmla="*/ 30 h 73"/>
                <a:gd name="T32" fmla="*/ 0 w 49"/>
                <a:gd name="T33" fmla="*/ 21 h 73"/>
                <a:gd name="T34" fmla="*/ 7 w 49"/>
                <a:gd name="T35" fmla="*/ 6 h 73"/>
                <a:gd name="T36" fmla="*/ 27 w 49"/>
                <a:gd name="T37" fmla="*/ 0 h 73"/>
                <a:gd name="T38" fmla="*/ 49 w 49"/>
                <a:gd name="T39" fmla="*/ 5 h 73"/>
                <a:gd name="T40" fmla="*/ 43 w 49"/>
                <a:gd name="T41" fmla="*/ 20 h 73"/>
                <a:gd name="T42" fmla="*/ 26 w 49"/>
                <a:gd name="T43" fmla="*/ 15 h 73"/>
                <a:gd name="T44" fmla="*/ 21 w 49"/>
                <a:gd name="T45" fmla="*/ 17 h 73"/>
                <a:gd name="T46" fmla="*/ 19 w 49"/>
                <a:gd name="T47" fmla="*/ 20 h 73"/>
                <a:gd name="T48" fmla="*/ 21 w 49"/>
                <a:gd name="T49" fmla="*/ 24 h 73"/>
                <a:gd name="T50" fmla="*/ 33 w 49"/>
                <a:gd name="T51" fmla="*/ 30 h 73"/>
                <a:gd name="T52" fmla="*/ 46 w 49"/>
                <a:gd name="T53" fmla="*/ 39 h 73"/>
                <a:gd name="T54" fmla="*/ 49 w 49"/>
                <a:gd name="T55" fmla="*/ 50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49" h="73">
                  <a:moveTo>
                    <a:pt x="49" y="50"/>
                  </a:moveTo>
                  <a:cubicBezTo>
                    <a:pt x="49" y="55"/>
                    <a:pt x="48" y="59"/>
                    <a:pt x="46" y="62"/>
                  </a:cubicBezTo>
                  <a:cubicBezTo>
                    <a:pt x="44" y="66"/>
                    <a:pt x="40" y="68"/>
                    <a:pt x="36" y="70"/>
                  </a:cubicBezTo>
                  <a:cubicBezTo>
                    <a:pt x="32" y="72"/>
                    <a:pt x="27" y="73"/>
                    <a:pt x="21" y="73"/>
                  </a:cubicBezTo>
                  <a:cubicBezTo>
                    <a:pt x="17" y="73"/>
                    <a:pt x="13" y="73"/>
                    <a:pt x="10" y="72"/>
                  </a:cubicBezTo>
                  <a:cubicBezTo>
                    <a:pt x="6" y="71"/>
                    <a:pt x="3" y="70"/>
                    <a:pt x="0" y="68"/>
                  </a:cubicBezTo>
                  <a:cubicBezTo>
                    <a:pt x="0" y="51"/>
                    <a:pt x="0" y="51"/>
                    <a:pt x="0" y="51"/>
                  </a:cubicBezTo>
                  <a:cubicBezTo>
                    <a:pt x="3" y="53"/>
                    <a:pt x="7" y="55"/>
                    <a:pt x="11" y="56"/>
                  </a:cubicBezTo>
                  <a:cubicBezTo>
                    <a:pt x="15" y="57"/>
                    <a:pt x="19" y="57"/>
                    <a:pt x="22" y="57"/>
                  </a:cubicBezTo>
                  <a:cubicBezTo>
                    <a:pt x="25" y="57"/>
                    <a:pt x="27" y="57"/>
                    <a:pt x="28" y="56"/>
                  </a:cubicBezTo>
                  <a:cubicBezTo>
                    <a:pt x="29" y="55"/>
                    <a:pt x="30" y="54"/>
                    <a:pt x="30" y="52"/>
                  </a:cubicBezTo>
                  <a:cubicBezTo>
                    <a:pt x="30" y="51"/>
                    <a:pt x="30" y="50"/>
                    <a:pt x="29" y="50"/>
                  </a:cubicBezTo>
                  <a:cubicBezTo>
                    <a:pt x="29" y="49"/>
                    <a:pt x="28" y="48"/>
                    <a:pt x="27" y="47"/>
                  </a:cubicBezTo>
                  <a:cubicBezTo>
                    <a:pt x="26" y="47"/>
                    <a:pt x="22" y="45"/>
                    <a:pt x="17" y="43"/>
                  </a:cubicBezTo>
                  <a:cubicBezTo>
                    <a:pt x="13" y="41"/>
                    <a:pt x="9" y="39"/>
                    <a:pt x="7" y="37"/>
                  </a:cubicBezTo>
                  <a:cubicBezTo>
                    <a:pt x="5" y="35"/>
                    <a:pt x="3" y="32"/>
                    <a:pt x="2" y="30"/>
                  </a:cubicBezTo>
                  <a:cubicBezTo>
                    <a:pt x="1" y="27"/>
                    <a:pt x="0" y="24"/>
                    <a:pt x="0" y="21"/>
                  </a:cubicBezTo>
                  <a:cubicBezTo>
                    <a:pt x="0" y="14"/>
                    <a:pt x="2" y="9"/>
                    <a:pt x="7" y="6"/>
                  </a:cubicBezTo>
                  <a:cubicBezTo>
                    <a:pt x="12" y="2"/>
                    <a:pt x="18" y="0"/>
                    <a:pt x="27" y="0"/>
                  </a:cubicBezTo>
                  <a:cubicBezTo>
                    <a:pt x="34" y="0"/>
                    <a:pt x="42" y="2"/>
                    <a:pt x="49" y="5"/>
                  </a:cubicBezTo>
                  <a:cubicBezTo>
                    <a:pt x="43" y="20"/>
                    <a:pt x="43" y="20"/>
                    <a:pt x="43" y="20"/>
                  </a:cubicBezTo>
                  <a:cubicBezTo>
                    <a:pt x="37" y="17"/>
                    <a:pt x="31" y="15"/>
                    <a:pt x="26" y="15"/>
                  </a:cubicBezTo>
                  <a:cubicBezTo>
                    <a:pt x="24" y="15"/>
                    <a:pt x="22" y="16"/>
                    <a:pt x="21" y="17"/>
                  </a:cubicBezTo>
                  <a:cubicBezTo>
                    <a:pt x="20" y="18"/>
                    <a:pt x="19" y="19"/>
                    <a:pt x="19" y="20"/>
                  </a:cubicBezTo>
                  <a:cubicBezTo>
                    <a:pt x="19" y="21"/>
                    <a:pt x="20" y="23"/>
                    <a:pt x="21" y="24"/>
                  </a:cubicBezTo>
                  <a:cubicBezTo>
                    <a:pt x="23" y="25"/>
                    <a:pt x="27" y="27"/>
                    <a:pt x="33" y="30"/>
                  </a:cubicBezTo>
                  <a:cubicBezTo>
                    <a:pt x="39" y="32"/>
                    <a:pt x="43" y="35"/>
                    <a:pt x="46" y="39"/>
                  </a:cubicBezTo>
                  <a:cubicBezTo>
                    <a:pt x="48" y="42"/>
                    <a:pt x="49" y="46"/>
                    <a:pt x="49" y="50"/>
                  </a:cubicBezTo>
                  <a:close/>
                </a:path>
              </a:pathLst>
            </a:custGeom>
            <a:solidFill>
              <a:srgbClr val="0087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grpSp>
      <p:grpSp>
        <p:nvGrpSpPr>
          <p:cNvPr id="66" name="グループ化 65"/>
          <p:cNvGrpSpPr/>
          <p:nvPr/>
        </p:nvGrpSpPr>
        <p:grpSpPr>
          <a:xfrm>
            <a:off x="7943823" y="3814491"/>
            <a:ext cx="444601" cy="600062"/>
            <a:chOff x="1476375" y="3768725"/>
            <a:chExt cx="287338" cy="379413"/>
          </a:xfrm>
        </p:grpSpPr>
        <p:sp>
          <p:nvSpPr>
            <p:cNvPr id="67" name="Freeform 34"/>
            <p:cNvSpPr>
              <a:spLocks noEditPoints="1"/>
            </p:cNvSpPr>
            <p:nvPr/>
          </p:nvSpPr>
          <p:spPr bwMode="auto">
            <a:xfrm>
              <a:off x="1476375" y="3768725"/>
              <a:ext cx="287338" cy="379413"/>
            </a:xfrm>
            <a:custGeom>
              <a:avLst/>
              <a:gdLst>
                <a:gd name="T0" fmla="*/ 136 w 181"/>
                <a:gd name="T1" fmla="*/ 46 h 239"/>
                <a:gd name="T2" fmla="*/ 181 w 181"/>
                <a:gd name="T3" fmla="*/ 46 h 239"/>
                <a:gd name="T4" fmla="*/ 181 w 181"/>
                <a:gd name="T5" fmla="*/ 239 h 239"/>
                <a:gd name="T6" fmla="*/ 0 w 181"/>
                <a:gd name="T7" fmla="*/ 239 h 239"/>
                <a:gd name="T8" fmla="*/ 0 w 181"/>
                <a:gd name="T9" fmla="*/ 0 h 239"/>
                <a:gd name="T10" fmla="*/ 136 w 181"/>
                <a:gd name="T11" fmla="*/ 0 h 239"/>
                <a:gd name="T12" fmla="*/ 136 w 181"/>
                <a:gd name="T13" fmla="*/ 46 h 239"/>
                <a:gd name="T14" fmla="*/ 140 w 181"/>
                <a:gd name="T15" fmla="*/ 0 h 239"/>
                <a:gd name="T16" fmla="*/ 140 w 181"/>
                <a:gd name="T17" fmla="*/ 41 h 239"/>
                <a:gd name="T18" fmla="*/ 181 w 181"/>
                <a:gd name="T19" fmla="*/ 41 h 239"/>
                <a:gd name="T20" fmla="*/ 140 w 181"/>
                <a:gd name="T21" fmla="*/ 0 h 2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81" h="239">
                  <a:moveTo>
                    <a:pt x="136" y="46"/>
                  </a:moveTo>
                  <a:lnTo>
                    <a:pt x="181" y="46"/>
                  </a:lnTo>
                  <a:lnTo>
                    <a:pt x="181" y="239"/>
                  </a:lnTo>
                  <a:lnTo>
                    <a:pt x="0" y="239"/>
                  </a:lnTo>
                  <a:lnTo>
                    <a:pt x="0" y="0"/>
                  </a:lnTo>
                  <a:lnTo>
                    <a:pt x="136" y="0"/>
                  </a:lnTo>
                  <a:lnTo>
                    <a:pt x="136" y="46"/>
                  </a:lnTo>
                  <a:close/>
                  <a:moveTo>
                    <a:pt x="140" y="0"/>
                  </a:moveTo>
                  <a:lnTo>
                    <a:pt x="140" y="41"/>
                  </a:lnTo>
                  <a:lnTo>
                    <a:pt x="181" y="41"/>
                  </a:lnTo>
                  <a:lnTo>
                    <a:pt x="140" y="0"/>
                  </a:lnTo>
                  <a:close/>
                </a:path>
              </a:pathLst>
            </a:custGeom>
            <a:solidFill>
              <a:srgbClr val="0087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8" name="Freeform 35"/>
            <p:cNvSpPr>
              <a:spLocks/>
            </p:cNvSpPr>
            <p:nvPr/>
          </p:nvSpPr>
          <p:spPr bwMode="auto">
            <a:xfrm>
              <a:off x="1506538" y="3905250"/>
              <a:ext cx="227013" cy="106363"/>
            </a:xfrm>
            <a:custGeom>
              <a:avLst/>
              <a:gdLst>
                <a:gd name="T0" fmla="*/ 227 w 238"/>
                <a:gd name="T1" fmla="*/ 113 h 113"/>
                <a:gd name="T2" fmla="*/ 11 w 238"/>
                <a:gd name="T3" fmla="*/ 113 h 113"/>
                <a:gd name="T4" fmla="*/ 0 w 238"/>
                <a:gd name="T5" fmla="*/ 102 h 113"/>
                <a:gd name="T6" fmla="*/ 0 w 238"/>
                <a:gd name="T7" fmla="*/ 11 h 113"/>
                <a:gd name="T8" fmla="*/ 11 w 238"/>
                <a:gd name="T9" fmla="*/ 0 h 113"/>
                <a:gd name="T10" fmla="*/ 227 w 238"/>
                <a:gd name="T11" fmla="*/ 0 h 113"/>
                <a:gd name="T12" fmla="*/ 238 w 238"/>
                <a:gd name="T13" fmla="*/ 11 h 113"/>
                <a:gd name="T14" fmla="*/ 238 w 238"/>
                <a:gd name="T15" fmla="*/ 102 h 113"/>
                <a:gd name="T16" fmla="*/ 227 w 238"/>
                <a:gd name="T17" fmla="*/ 113 h 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8" h="113">
                  <a:moveTo>
                    <a:pt x="227" y="113"/>
                  </a:moveTo>
                  <a:cubicBezTo>
                    <a:pt x="11" y="113"/>
                    <a:pt x="11" y="113"/>
                    <a:pt x="11" y="113"/>
                  </a:cubicBezTo>
                  <a:cubicBezTo>
                    <a:pt x="5" y="113"/>
                    <a:pt x="0" y="108"/>
                    <a:pt x="0" y="102"/>
                  </a:cubicBezTo>
                  <a:cubicBezTo>
                    <a:pt x="0" y="11"/>
                    <a:pt x="0" y="11"/>
                    <a:pt x="0" y="11"/>
                  </a:cubicBezTo>
                  <a:cubicBezTo>
                    <a:pt x="0" y="5"/>
                    <a:pt x="5" y="0"/>
                    <a:pt x="11" y="0"/>
                  </a:cubicBezTo>
                  <a:cubicBezTo>
                    <a:pt x="227" y="0"/>
                    <a:pt x="227" y="0"/>
                    <a:pt x="227" y="0"/>
                  </a:cubicBezTo>
                  <a:cubicBezTo>
                    <a:pt x="233" y="0"/>
                    <a:pt x="238" y="5"/>
                    <a:pt x="238" y="11"/>
                  </a:cubicBezTo>
                  <a:cubicBezTo>
                    <a:pt x="238" y="102"/>
                    <a:pt x="238" y="102"/>
                    <a:pt x="238" y="102"/>
                  </a:cubicBezTo>
                  <a:cubicBezTo>
                    <a:pt x="238" y="108"/>
                    <a:pt x="233" y="113"/>
                    <a:pt x="227" y="113"/>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9" name="Freeform 36"/>
            <p:cNvSpPr>
              <a:spLocks/>
            </p:cNvSpPr>
            <p:nvPr/>
          </p:nvSpPr>
          <p:spPr bwMode="auto">
            <a:xfrm>
              <a:off x="1533525" y="3924300"/>
              <a:ext cx="66675" cy="68263"/>
            </a:xfrm>
            <a:custGeom>
              <a:avLst/>
              <a:gdLst>
                <a:gd name="T0" fmla="*/ 42 w 42"/>
                <a:gd name="T1" fmla="*/ 43 h 43"/>
                <a:gd name="T2" fmla="*/ 29 w 42"/>
                <a:gd name="T3" fmla="*/ 43 h 43"/>
                <a:gd name="T4" fmla="*/ 21 w 42"/>
                <a:gd name="T5" fmla="*/ 30 h 43"/>
                <a:gd name="T6" fmla="*/ 12 w 42"/>
                <a:gd name="T7" fmla="*/ 43 h 43"/>
                <a:gd name="T8" fmla="*/ 0 w 42"/>
                <a:gd name="T9" fmla="*/ 43 h 43"/>
                <a:gd name="T10" fmla="*/ 14 w 42"/>
                <a:gd name="T11" fmla="*/ 21 h 43"/>
                <a:gd name="T12" fmla="*/ 0 w 42"/>
                <a:gd name="T13" fmla="*/ 0 h 43"/>
                <a:gd name="T14" fmla="*/ 13 w 42"/>
                <a:gd name="T15" fmla="*/ 0 h 43"/>
                <a:gd name="T16" fmla="*/ 21 w 42"/>
                <a:gd name="T17" fmla="*/ 13 h 43"/>
                <a:gd name="T18" fmla="*/ 28 w 42"/>
                <a:gd name="T19" fmla="*/ 0 h 43"/>
                <a:gd name="T20" fmla="*/ 41 w 42"/>
                <a:gd name="T21" fmla="*/ 0 h 43"/>
                <a:gd name="T22" fmla="*/ 28 w 42"/>
                <a:gd name="T23" fmla="*/ 22 h 43"/>
                <a:gd name="T24" fmla="*/ 42 w 42"/>
                <a:gd name="T25" fmla="*/ 43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2" h="43">
                  <a:moveTo>
                    <a:pt x="42" y="43"/>
                  </a:moveTo>
                  <a:lnTo>
                    <a:pt x="29" y="43"/>
                  </a:lnTo>
                  <a:lnTo>
                    <a:pt x="21" y="30"/>
                  </a:lnTo>
                  <a:lnTo>
                    <a:pt x="12" y="43"/>
                  </a:lnTo>
                  <a:lnTo>
                    <a:pt x="0" y="43"/>
                  </a:lnTo>
                  <a:lnTo>
                    <a:pt x="14" y="21"/>
                  </a:lnTo>
                  <a:lnTo>
                    <a:pt x="0" y="0"/>
                  </a:lnTo>
                  <a:lnTo>
                    <a:pt x="13" y="0"/>
                  </a:lnTo>
                  <a:lnTo>
                    <a:pt x="21" y="13"/>
                  </a:lnTo>
                  <a:lnTo>
                    <a:pt x="28" y="0"/>
                  </a:lnTo>
                  <a:lnTo>
                    <a:pt x="41" y="0"/>
                  </a:lnTo>
                  <a:lnTo>
                    <a:pt x="28" y="22"/>
                  </a:lnTo>
                  <a:lnTo>
                    <a:pt x="42" y="43"/>
                  </a:lnTo>
                  <a:close/>
                </a:path>
              </a:pathLst>
            </a:custGeom>
            <a:solidFill>
              <a:srgbClr val="0087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0" name="Freeform 37"/>
            <p:cNvSpPr>
              <a:spLocks/>
            </p:cNvSpPr>
            <p:nvPr/>
          </p:nvSpPr>
          <p:spPr bwMode="auto">
            <a:xfrm>
              <a:off x="1606550" y="3924300"/>
              <a:ext cx="44450" cy="68263"/>
            </a:xfrm>
            <a:custGeom>
              <a:avLst/>
              <a:gdLst>
                <a:gd name="T0" fmla="*/ 0 w 28"/>
                <a:gd name="T1" fmla="*/ 43 h 43"/>
                <a:gd name="T2" fmla="*/ 0 w 28"/>
                <a:gd name="T3" fmla="*/ 0 h 43"/>
                <a:gd name="T4" fmla="*/ 11 w 28"/>
                <a:gd name="T5" fmla="*/ 0 h 43"/>
                <a:gd name="T6" fmla="*/ 11 w 28"/>
                <a:gd name="T7" fmla="*/ 33 h 43"/>
                <a:gd name="T8" fmla="*/ 28 w 28"/>
                <a:gd name="T9" fmla="*/ 33 h 43"/>
                <a:gd name="T10" fmla="*/ 28 w 28"/>
                <a:gd name="T11" fmla="*/ 43 h 43"/>
                <a:gd name="T12" fmla="*/ 0 w 28"/>
                <a:gd name="T13" fmla="*/ 43 h 43"/>
              </a:gdLst>
              <a:ahLst/>
              <a:cxnLst>
                <a:cxn ang="0">
                  <a:pos x="T0" y="T1"/>
                </a:cxn>
                <a:cxn ang="0">
                  <a:pos x="T2" y="T3"/>
                </a:cxn>
                <a:cxn ang="0">
                  <a:pos x="T4" y="T5"/>
                </a:cxn>
                <a:cxn ang="0">
                  <a:pos x="T6" y="T7"/>
                </a:cxn>
                <a:cxn ang="0">
                  <a:pos x="T8" y="T9"/>
                </a:cxn>
                <a:cxn ang="0">
                  <a:pos x="T10" y="T11"/>
                </a:cxn>
                <a:cxn ang="0">
                  <a:pos x="T12" y="T13"/>
                </a:cxn>
              </a:cxnLst>
              <a:rect l="0" t="0" r="r" b="b"/>
              <a:pathLst>
                <a:path w="28" h="43">
                  <a:moveTo>
                    <a:pt x="0" y="43"/>
                  </a:moveTo>
                  <a:lnTo>
                    <a:pt x="0" y="0"/>
                  </a:lnTo>
                  <a:lnTo>
                    <a:pt x="11" y="0"/>
                  </a:lnTo>
                  <a:lnTo>
                    <a:pt x="11" y="33"/>
                  </a:lnTo>
                  <a:lnTo>
                    <a:pt x="28" y="33"/>
                  </a:lnTo>
                  <a:lnTo>
                    <a:pt x="28" y="43"/>
                  </a:lnTo>
                  <a:lnTo>
                    <a:pt x="0" y="43"/>
                  </a:lnTo>
                  <a:close/>
                </a:path>
              </a:pathLst>
            </a:custGeom>
            <a:solidFill>
              <a:srgbClr val="0087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1" name="Freeform 38"/>
            <p:cNvSpPr>
              <a:spLocks/>
            </p:cNvSpPr>
            <p:nvPr/>
          </p:nvSpPr>
          <p:spPr bwMode="auto">
            <a:xfrm>
              <a:off x="1657350" y="3924300"/>
              <a:ext cx="46038" cy="68263"/>
            </a:xfrm>
            <a:custGeom>
              <a:avLst/>
              <a:gdLst>
                <a:gd name="T0" fmla="*/ 49 w 49"/>
                <a:gd name="T1" fmla="*/ 50 h 73"/>
                <a:gd name="T2" fmla="*/ 46 w 49"/>
                <a:gd name="T3" fmla="*/ 62 h 73"/>
                <a:gd name="T4" fmla="*/ 36 w 49"/>
                <a:gd name="T5" fmla="*/ 70 h 73"/>
                <a:gd name="T6" fmla="*/ 21 w 49"/>
                <a:gd name="T7" fmla="*/ 73 h 73"/>
                <a:gd name="T8" fmla="*/ 10 w 49"/>
                <a:gd name="T9" fmla="*/ 72 h 73"/>
                <a:gd name="T10" fmla="*/ 0 w 49"/>
                <a:gd name="T11" fmla="*/ 68 h 73"/>
                <a:gd name="T12" fmla="*/ 0 w 49"/>
                <a:gd name="T13" fmla="*/ 51 h 73"/>
                <a:gd name="T14" fmla="*/ 11 w 49"/>
                <a:gd name="T15" fmla="*/ 56 h 73"/>
                <a:gd name="T16" fmla="*/ 22 w 49"/>
                <a:gd name="T17" fmla="*/ 57 h 73"/>
                <a:gd name="T18" fmla="*/ 28 w 49"/>
                <a:gd name="T19" fmla="*/ 56 h 73"/>
                <a:gd name="T20" fmla="*/ 30 w 49"/>
                <a:gd name="T21" fmla="*/ 52 h 73"/>
                <a:gd name="T22" fmla="*/ 29 w 49"/>
                <a:gd name="T23" fmla="*/ 50 h 73"/>
                <a:gd name="T24" fmla="*/ 27 w 49"/>
                <a:gd name="T25" fmla="*/ 47 h 73"/>
                <a:gd name="T26" fmla="*/ 17 w 49"/>
                <a:gd name="T27" fmla="*/ 43 h 73"/>
                <a:gd name="T28" fmla="*/ 7 w 49"/>
                <a:gd name="T29" fmla="*/ 37 h 73"/>
                <a:gd name="T30" fmla="*/ 2 w 49"/>
                <a:gd name="T31" fmla="*/ 30 h 73"/>
                <a:gd name="T32" fmla="*/ 0 w 49"/>
                <a:gd name="T33" fmla="*/ 21 h 73"/>
                <a:gd name="T34" fmla="*/ 7 w 49"/>
                <a:gd name="T35" fmla="*/ 6 h 73"/>
                <a:gd name="T36" fmla="*/ 27 w 49"/>
                <a:gd name="T37" fmla="*/ 0 h 73"/>
                <a:gd name="T38" fmla="*/ 49 w 49"/>
                <a:gd name="T39" fmla="*/ 5 h 73"/>
                <a:gd name="T40" fmla="*/ 43 w 49"/>
                <a:gd name="T41" fmla="*/ 20 h 73"/>
                <a:gd name="T42" fmla="*/ 26 w 49"/>
                <a:gd name="T43" fmla="*/ 15 h 73"/>
                <a:gd name="T44" fmla="*/ 21 w 49"/>
                <a:gd name="T45" fmla="*/ 17 h 73"/>
                <a:gd name="T46" fmla="*/ 19 w 49"/>
                <a:gd name="T47" fmla="*/ 20 h 73"/>
                <a:gd name="T48" fmla="*/ 21 w 49"/>
                <a:gd name="T49" fmla="*/ 24 h 73"/>
                <a:gd name="T50" fmla="*/ 33 w 49"/>
                <a:gd name="T51" fmla="*/ 30 h 73"/>
                <a:gd name="T52" fmla="*/ 46 w 49"/>
                <a:gd name="T53" fmla="*/ 39 h 73"/>
                <a:gd name="T54" fmla="*/ 49 w 49"/>
                <a:gd name="T55" fmla="*/ 50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49" h="73">
                  <a:moveTo>
                    <a:pt x="49" y="50"/>
                  </a:moveTo>
                  <a:cubicBezTo>
                    <a:pt x="49" y="55"/>
                    <a:pt x="48" y="59"/>
                    <a:pt x="46" y="62"/>
                  </a:cubicBezTo>
                  <a:cubicBezTo>
                    <a:pt x="44" y="66"/>
                    <a:pt x="40" y="68"/>
                    <a:pt x="36" y="70"/>
                  </a:cubicBezTo>
                  <a:cubicBezTo>
                    <a:pt x="32" y="72"/>
                    <a:pt x="27" y="73"/>
                    <a:pt x="21" y="73"/>
                  </a:cubicBezTo>
                  <a:cubicBezTo>
                    <a:pt x="17" y="73"/>
                    <a:pt x="13" y="73"/>
                    <a:pt x="10" y="72"/>
                  </a:cubicBezTo>
                  <a:cubicBezTo>
                    <a:pt x="6" y="71"/>
                    <a:pt x="3" y="70"/>
                    <a:pt x="0" y="68"/>
                  </a:cubicBezTo>
                  <a:cubicBezTo>
                    <a:pt x="0" y="51"/>
                    <a:pt x="0" y="51"/>
                    <a:pt x="0" y="51"/>
                  </a:cubicBezTo>
                  <a:cubicBezTo>
                    <a:pt x="3" y="53"/>
                    <a:pt x="7" y="55"/>
                    <a:pt x="11" y="56"/>
                  </a:cubicBezTo>
                  <a:cubicBezTo>
                    <a:pt x="15" y="57"/>
                    <a:pt x="19" y="57"/>
                    <a:pt x="22" y="57"/>
                  </a:cubicBezTo>
                  <a:cubicBezTo>
                    <a:pt x="25" y="57"/>
                    <a:pt x="27" y="57"/>
                    <a:pt x="28" y="56"/>
                  </a:cubicBezTo>
                  <a:cubicBezTo>
                    <a:pt x="29" y="55"/>
                    <a:pt x="30" y="54"/>
                    <a:pt x="30" y="52"/>
                  </a:cubicBezTo>
                  <a:cubicBezTo>
                    <a:pt x="30" y="51"/>
                    <a:pt x="30" y="50"/>
                    <a:pt x="29" y="50"/>
                  </a:cubicBezTo>
                  <a:cubicBezTo>
                    <a:pt x="29" y="49"/>
                    <a:pt x="28" y="48"/>
                    <a:pt x="27" y="47"/>
                  </a:cubicBezTo>
                  <a:cubicBezTo>
                    <a:pt x="26" y="47"/>
                    <a:pt x="22" y="45"/>
                    <a:pt x="17" y="43"/>
                  </a:cubicBezTo>
                  <a:cubicBezTo>
                    <a:pt x="13" y="41"/>
                    <a:pt x="9" y="39"/>
                    <a:pt x="7" y="37"/>
                  </a:cubicBezTo>
                  <a:cubicBezTo>
                    <a:pt x="5" y="35"/>
                    <a:pt x="3" y="32"/>
                    <a:pt x="2" y="30"/>
                  </a:cubicBezTo>
                  <a:cubicBezTo>
                    <a:pt x="1" y="27"/>
                    <a:pt x="0" y="24"/>
                    <a:pt x="0" y="21"/>
                  </a:cubicBezTo>
                  <a:cubicBezTo>
                    <a:pt x="0" y="14"/>
                    <a:pt x="2" y="9"/>
                    <a:pt x="7" y="6"/>
                  </a:cubicBezTo>
                  <a:cubicBezTo>
                    <a:pt x="12" y="2"/>
                    <a:pt x="18" y="0"/>
                    <a:pt x="27" y="0"/>
                  </a:cubicBezTo>
                  <a:cubicBezTo>
                    <a:pt x="34" y="0"/>
                    <a:pt x="42" y="2"/>
                    <a:pt x="49" y="5"/>
                  </a:cubicBezTo>
                  <a:cubicBezTo>
                    <a:pt x="43" y="20"/>
                    <a:pt x="43" y="20"/>
                    <a:pt x="43" y="20"/>
                  </a:cubicBezTo>
                  <a:cubicBezTo>
                    <a:pt x="37" y="17"/>
                    <a:pt x="31" y="15"/>
                    <a:pt x="26" y="15"/>
                  </a:cubicBezTo>
                  <a:cubicBezTo>
                    <a:pt x="24" y="15"/>
                    <a:pt x="22" y="16"/>
                    <a:pt x="21" y="17"/>
                  </a:cubicBezTo>
                  <a:cubicBezTo>
                    <a:pt x="20" y="18"/>
                    <a:pt x="19" y="19"/>
                    <a:pt x="19" y="20"/>
                  </a:cubicBezTo>
                  <a:cubicBezTo>
                    <a:pt x="19" y="21"/>
                    <a:pt x="20" y="23"/>
                    <a:pt x="21" y="24"/>
                  </a:cubicBezTo>
                  <a:cubicBezTo>
                    <a:pt x="23" y="25"/>
                    <a:pt x="27" y="27"/>
                    <a:pt x="33" y="30"/>
                  </a:cubicBezTo>
                  <a:cubicBezTo>
                    <a:pt x="39" y="32"/>
                    <a:pt x="43" y="35"/>
                    <a:pt x="46" y="39"/>
                  </a:cubicBezTo>
                  <a:cubicBezTo>
                    <a:pt x="48" y="42"/>
                    <a:pt x="49" y="46"/>
                    <a:pt x="49" y="50"/>
                  </a:cubicBezTo>
                  <a:close/>
                </a:path>
              </a:pathLst>
            </a:custGeom>
            <a:solidFill>
              <a:srgbClr val="0087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grpSp>
      <p:pic>
        <p:nvPicPr>
          <p:cNvPr id="72" name="図 71"/>
          <p:cNvPicPr>
            <a:picLocks noChangeAspect="1"/>
          </p:cNvPicPr>
          <p:nvPr/>
        </p:nvPicPr>
        <p:blipFill rotWithShape="1">
          <a:blip r:embed="rId3"/>
          <a:srcRect b="8250"/>
          <a:stretch/>
        </p:blipFill>
        <p:spPr>
          <a:xfrm>
            <a:off x="2031124" y="3681893"/>
            <a:ext cx="1352744" cy="1417536"/>
          </a:xfrm>
          <a:prstGeom prst="rect">
            <a:avLst/>
          </a:prstGeom>
          <a:ln>
            <a:solidFill>
              <a:schemeClr val="bg1">
                <a:lumMod val="65000"/>
              </a:schemeClr>
            </a:solidFill>
          </a:ln>
        </p:spPr>
      </p:pic>
    </p:spTree>
    <p:extLst>
      <p:ext uri="{BB962C8B-B14F-4D97-AF65-F5344CB8AC3E}">
        <p14:creationId xmlns:p14="http://schemas.microsoft.com/office/powerpoint/2010/main" val="383636015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0"/>
          </p:nvPr>
        </p:nvSpPr>
        <p:spPr/>
        <p:txBody>
          <a:bodyPr/>
          <a:lstStyle/>
          <a:p>
            <a:fld id="{78AE49ED-73EF-499C-8307-28EB0E7CF529}" type="slidenum">
              <a:rPr lang="ja-JP" altLang="en-US" smtClean="0"/>
              <a:pPr/>
              <a:t>35</a:t>
            </a:fld>
            <a:endParaRPr lang="ja-JP" altLang="en-US" dirty="0"/>
          </a:p>
        </p:txBody>
      </p:sp>
      <p:sp>
        <p:nvSpPr>
          <p:cNvPr id="3" name="タイトル 2"/>
          <p:cNvSpPr>
            <a:spLocks noGrp="1"/>
          </p:cNvSpPr>
          <p:nvPr>
            <p:ph type="title"/>
          </p:nvPr>
        </p:nvSpPr>
        <p:spPr/>
        <p:txBody>
          <a:bodyPr/>
          <a:lstStyle/>
          <a:p>
            <a:r>
              <a:rPr lang="en-US" altLang="ja-JP" b="0" dirty="0">
                <a:solidFill>
                  <a:srgbClr val="FABE00"/>
                </a:solidFill>
              </a:rPr>
              <a:t>04</a:t>
            </a:r>
            <a:br>
              <a:rPr lang="en-US" altLang="ja-JP" b="0" dirty="0">
                <a:solidFill>
                  <a:srgbClr val="FABE00"/>
                </a:solidFill>
              </a:rPr>
            </a:br>
            <a:r>
              <a:rPr lang="en-US" altLang="ja-JP" dirty="0">
                <a:solidFill>
                  <a:srgbClr val="EE7B48"/>
                </a:solidFill>
              </a:rPr>
              <a:t>NX</a:t>
            </a:r>
            <a:r>
              <a:rPr lang="ja-JP" altLang="en-US" dirty="0">
                <a:solidFill>
                  <a:srgbClr val="EE7B48"/>
                </a:solidFill>
              </a:rPr>
              <a:t>給与</a:t>
            </a:r>
            <a:r>
              <a:rPr lang="ja-JP" altLang="en-US" dirty="0"/>
              <a:t>システムとの連携について</a:t>
            </a:r>
            <a:endParaRPr kumimoji="1" lang="ja-JP" altLang="en-US" dirty="0"/>
          </a:p>
        </p:txBody>
      </p:sp>
      <p:sp>
        <p:nvSpPr>
          <p:cNvPr id="4" name="フッター プレースホルダー 3"/>
          <p:cNvSpPr>
            <a:spLocks noGrp="1"/>
          </p:cNvSpPr>
          <p:nvPr>
            <p:ph type="ftr" sz="quarter" idx="3"/>
          </p:nvPr>
        </p:nvSpPr>
        <p:spPr/>
        <p:txBody>
          <a:bodyPr/>
          <a:lstStyle/>
          <a:p>
            <a:r>
              <a:rPr lang="en-US" altLang="ja-JP" dirty="0"/>
              <a:t>©Canon IT Solutions Inc.  All rights reserved.</a:t>
            </a:r>
            <a:endParaRPr lang="ja-JP" altLang="en-US" dirty="0"/>
          </a:p>
        </p:txBody>
      </p:sp>
    </p:spTree>
    <p:extLst>
      <p:ext uri="{BB962C8B-B14F-4D97-AF65-F5344CB8AC3E}">
        <p14:creationId xmlns:p14="http://schemas.microsoft.com/office/powerpoint/2010/main" val="119904802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fld id="{78AE49ED-73EF-499C-8307-28EB0E7CF529}" type="slidenum">
              <a:rPr kumimoji="1" lang="ja-JP" altLang="en-US" smtClean="0"/>
              <a:t>36</a:t>
            </a:fld>
            <a:endParaRPr kumimoji="1" lang="ja-JP" altLang="en-US" dirty="0"/>
          </a:p>
        </p:txBody>
      </p:sp>
      <p:sp>
        <p:nvSpPr>
          <p:cNvPr id="3" name="フッター プレースホルダー 2"/>
          <p:cNvSpPr>
            <a:spLocks noGrp="1"/>
          </p:cNvSpPr>
          <p:nvPr>
            <p:ph type="ftr" sz="quarter" idx="3"/>
          </p:nvPr>
        </p:nvSpPr>
        <p:spPr/>
        <p:txBody>
          <a:bodyPr/>
          <a:lstStyle/>
          <a:p>
            <a:r>
              <a:rPr lang="en-US" altLang="ja-JP" dirty="0"/>
              <a:t>©Canon IT Solutions Inc.  All rights reserved.</a:t>
            </a:r>
            <a:endParaRPr lang="ja-JP" altLang="en-US" dirty="0"/>
          </a:p>
        </p:txBody>
      </p:sp>
      <p:sp>
        <p:nvSpPr>
          <p:cNvPr id="4" name="テキスト プレースホルダー 3"/>
          <p:cNvSpPr>
            <a:spLocks noGrp="1"/>
          </p:cNvSpPr>
          <p:nvPr>
            <p:ph type="body" sz="quarter" idx="16"/>
          </p:nvPr>
        </p:nvSpPr>
        <p:spPr/>
        <p:txBody>
          <a:bodyPr/>
          <a:lstStyle/>
          <a:p>
            <a:r>
              <a:rPr lang="ja-JP" altLang="en-US" dirty="0"/>
              <a:t>組織情報・従業員情報・勤怠実績情報の連携</a:t>
            </a:r>
            <a:endParaRPr kumimoji="1" lang="ja-JP" altLang="en-US" dirty="0"/>
          </a:p>
        </p:txBody>
      </p:sp>
      <p:sp>
        <p:nvSpPr>
          <p:cNvPr id="5" name="テキスト プレースホルダー 4"/>
          <p:cNvSpPr>
            <a:spLocks noGrp="1"/>
          </p:cNvSpPr>
          <p:nvPr>
            <p:ph type="body" sz="quarter" idx="17"/>
          </p:nvPr>
        </p:nvSpPr>
        <p:spPr/>
        <p:txBody>
          <a:bodyPr/>
          <a:lstStyle/>
          <a:p>
            <a:r>
              <a:rPr lang="en-US" altLang="ja-JP" dirty="0"/>
              <a:t>SuperStream-NX</a:t>
            </a:r>
            <a:r>
              <a:rPr lang="ja-JP" altLang="en-US" dirty="0"/>
              <a:t>人事給与管理と組織情報、従業員情報、勤怠実績情報のデータ連携が可能です。人事給与とシームレスな連携が行えます</a:t>
            </a:r>
          </a:p>
          <a:p>
            <a:endParaRPr kumimoji="1" lang="ja-JP" altLang="en-US" dirty="0"/>
          </a:p>
        </p:txBody>
      </p:sp>
      <p:sp>
        <p:nvSpPr>
          <p:cNvPr id="6" name="タイトル 5"/>
          <p:cNvSpPr>
            <a:spLocks noGrp="1"/>
          </p:cNvSpPr>
          <p:nvPr>
            <p:ph type="title"/>
          </p:nvPr>
        </p:nvSpPr>
        <p:spPr/>
        <p:txBody>
          <a:bodyPr/>
          <a:lstStyle/>
          <a:p>
            <a:r>
              <a:rPr kumimoji="1" lang="en-US" altLang="ja-JP" dirty="0"/>
              <a:t>SuperStream-NX</a:t>
            </a:r>
            <a:r>
              <a:rPr kumimoji="1" lang="ja-JP" altLang="en-US" dirty="0"/>
              <a:t>人事給与管理との連携</a:t>
            </a:r>
          </a:p>
        </p:txBody>
      </p:sp>
      <p:sp>
        <p:nvSpPr>
          <p:cNvPr id="40" name="テキスト プレースホルダー 2"/>
          <p:cNvSpPr txBox="1">
            <a:spLocks/>
          </p:cNvSpPr>
          <p:nvPr/>
        </p:nvSpPr>
        <p:spPr>
          <a:xfrm>
            <a:off x="270137" y="1515936"/>
            <a:ext cx="1656184" cy="197783"/>
          </a:xfrm>
          <a:prstGeom prst="rect">
            <a:avLst/>
          </a:prstGeom>
        </p:spPr>
        <p:txBody>
          <a:bodyPr>
            <a:no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marL="0" indent="0" defTabSz="685800">
              <a:lnSpc>
                <a:spcPts val="1425"/>
              </a:lnSpc>
              <a:buClr>
                <a:srgbClr val="F9BE00"/>
              </a:buClr>
              <a:buNone/>
              <a:defRPr/>
            </a:pPr>
            <a:r>
              <a:rPr lang="ja-JP" altLang="en-US" sz="1050" u="sng" dirty="0">
                <a:solidFill>
                  <a:prstClr val="black"/>
                </a:solidFill>
                <a:latin typeface="メイリオ"/>
                <a:ea typeface="メイリオ"/>
              </a:rPr>
              <a:t>連携データの流れ</a:t>
            </a:r>
            <a:endParaRPr lang="en-US" altLang="ja-JP" sz="825" u="sng" dirty="0">
              <a:solidFill>
                <a:prstClr val="black"/>
              </a:solidFill>
              <a:latin typeface="メイリオ"/>
              <a:ea typeface="メイリオ"/>
            </a:endParaRPr>
          </a:p>
        </p:txBody>
      </p:sp>
      <p:sp>
        <p:nvSpPr>
          <p:cNvPr id="41" name="object 51">
            <a:extLst>
              <a:ext uri="{FF2B5EF4-FFF2-40B4-BE49-F238E27FC236}">
                <a16:creationId xmlns:a16="http://schemas.microsoft.com/office/drawing/2014/main" id="{B6DB687D-A888-4990-976B-6283E07405C1}"/>
              </a:ext>
            </a:extLst>
          </p:cNvPr>
          <p:cNvSpPr/>
          <p:nvPr/>
        </p:nvSpPr>
        <p:spPr>
          <a:xfrm>
            <a:off x="5463914" y="1934736"/>
            <a:ext cx="3464570" cy="2689242"/>
          </a:xfrm>
          <a:custGeom>
            <a:avLst/>
            <a:gdLst/>
            <a:ahLst/>
            <a:cxnLst/>
            <a:rect l="l" t="t" r="r" b="b"/>
            <a:pathLst>
              <a:path w="2049780" h="2360295">
                <a:moveTo>
                  <a:pt x="2049360" y="2287727"/>
                </a:moveTo>
                <a:lnTo>
                  <a:pt x="2043680" y="2315682"/>
                </a:lnTo>
                <a:lnTo>
                  <a:pt x="2028212" y="2338574"/>
                </a:lnTo>
                <a:lnTo>
                  <a:pt x="2005319" y="2354042"/>
                </a:lnTo>
                <a:lnTo>
                  <a:pt x="1977364" y="2359723"/>
                </a:lnTo>
                <a:lnTo>
                  <a:pt x="71996" y="2359723"/>
                </a:lnTo>
                <a:lnTo>
                  <a:pt x="44041" y="2354042"/>
                </a:lnTo>
                <a:lnTo>
                  <a:pt x="21148" y="2338574"/>
                </a:lnTo>
                <a:lnTo>
                  <a:pt x="5680" y="2315682"/>
                </a:lnTo>
                <a:lnTo>
                  <a:pt x="0" y="2287727"/>
                </a:lnTo>
                <a:lnTo>
                  <a:pt x="0" y="71996"/>
                </a:lnTo>
                <a:lnTo>
                  <a:pt x="5680" y="44041"/>
                </a:lnTo>
                <a:lnTo>
                  <a:pt x="21148" y="21148"/>
                </a:lnTo>
                <a:lnTo>
                  <a:pt x="44041" y="5680"/>
                </a:lnTo>
                <a:lnTo>
                  <a:pt x="71996" y="0"/>
                </a:lnTo>
                <a:lnTo>
                  <a:pt x="1977364" y="0"/>
                </a:lnTo>
                <a:lnTo>
                  <a:pt x="2005319" y="5680"/>
                </a:lnTo>
                <a:lnTo>
                  <a:pt x="2028212" y="21148"/>
                </a:lnTo>
                <a:lnTo>
                  <a:pt x="2043680" y="44041"/>
                </a:lnTo>
                <a:lnTo>
                  <a:pt x="2049360" y="71996"/>
                </a:lnTo>
                <a:lnTo>
                  <a:pt x="2049360" y="2287727"/>
                </a:lnTo>
                <a:close/>
              </a:path>
            </a:pathLst>
          </a:custGeom>
          <a:noFill/>
          <a:ln w="15875">
            <a:solidFill>
              <a:srgbClr val="AACE36">
                <a:lumMod val="75000"/>
              </a:srgbClr>
            </a:solidFill>
          </a:ln>
        </p:spPr>
        <p:txBody>
          <a:bodyPr wrap="square" lIns="0" tIns="0" rIns="0" bIns="0" rtlCol="0"/>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sysClr val="windowText" lastClr="000000"/>
              </a:solidFill>
              <a:effectLst/>
              <a:uLnTx/>
              <a:uFillTx/>
              <a:latin typeface="メイリオ"/>
              <a:ea typeface="メイリオ"/>
              <a:cs typeface="+mn-cs"/>
            </a:endParaRPr>
          </a:p>
        </p:txBody>
      </p:sp>
      <p:sp>
        <p:nvSpPr>
          <p:cNvPr id="42" name="object 51">
            <a:extLst>
              <a:ext uri="{FF2B5EF4-FFF2-40B4-BE49-F238E27FC236}">
                <a16:creationId xmlns:a16="http://schemas.microsoft.com/office/drawing/2014/main" id="{B6DB687D-A888-4990-976B-6283E07405C1}"/>
              </a:ext>
            </a:extLst>
          </p:cNvPr>
          <p:cNvSpPr/>
          <p:nvPr/>
        </p:nvSpPr>
        <p:spPr>
          <a:xfrm>
            <a:off x="215517" y="1934735"/>
            <a:ext cx="4756916" cy="2689243"/>
          </a:xfrm>
          <a:custGeom>
            <a:avLst/>
            <a:gdLst/>
            <a:ahLst/>
            <a:cxnLst/>
            <a:rect l="l" t="t" r="r" b="b"/>
            <a:pathLst>
              <a:path w="2049780" h="2360295">
                <a:moveTo>
                  <a:pt x="2049360" y="2287727"/>
                </a:moveTo>
                <a:lnTo>
                  <a:pt x="2043680" y="2315682"/>
                </a:lnTo>
                <a:lnTo>
                  <a:pt x="2028212" y="2338574"/>
                </a:lnTo>
                <a:lnTo>
                  <a:pt x="2005319" y="2354042"/>
                </a:lnTo>
                <a:lnTo>
                  <a:pt x="1977364" y="2359723"/>
                </a:lnTo>
                <a:lnTo>
                  <a:pt x="71996" y="2359723"/>
                </a:lnTo>
                <a:lnTo>
                  <a:pt x="44041" y="2354042"/>
                </a:lnTo>
                <a:lnTo>
                  <a:pt x="21148" y="2338574"/>
                </a:lnTo>
                <a:lnTo>
                  <a:pt x="5680" y="2315682"/>
                </a:lnTo>
                <a:lnTo>
                  <a:pt x="0" y="2287727"/>
                </a:lnTo>
                <a:lnTo>
                  <a:pt x="0" y="71996"/>
                </a:lnTo>
                <a:lnTo>
                  <a:pt x="5680" y="44041"/>
                </a:lnTo>
                <a:lnTo>
                  <a:pt x="21148" y="21148"/>
                </a:lnTo>
                <a:lnTo>
                  <a:pt x="44041" y="5680"/>
                </a:lnTo>
                <a:lnTo>
                  <a:pt x="71996" y="0"/>
                </a:lnTo>
                <a:lnTo>
                  <a:pt x="1977364" y="0"/>
                </a:lnTo>
                <a:lnTo>
                  <a:pt x="2005319" y="5680"/>
                </a:lnTo>
                <a:lnTo>
                  <a:pt x="2028212" y="21148"/>
                </a:lnTo>
                <a:lnTo>
                  <a:pt x="2043680" y="44041"/>
                </a:lnTo>
                <a:lnTo>
                  <a:pt x="2049360" y="71996"/>
                </a:lnTo>
                <a:lnTo>
                  <a:pt x="2049360" y="2287727"/>
                </a:lnTo>
                <a:close/>
              </a:path>
            </a:pathLst>
          </a:custGeom>
          <a:ln w="15875">
            <a:solidFill>
              <a:srgbClr val="EE5500"/>
            </a:solidFill>
          </a:ln>
        </p:spPr>
        <p:txBody>
          <a:bodyPr wrap="square" lIns="0" tIns="0" rIns="0" bIns="0" rtlCol="0"/>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srgbClr val="00B0F0"/>
              </a:solidFill>
              <a:effectLst/>
              <a:uLnTx/>
              <a:uFillTx/>
              <a:latin typeface="メイリオ"/>
              <a:ea typeface="メイリオ"/>
              <a:cs typeface="+mn-cs"/>
            </a:endParaRPr>
          </a:p>
        </p:txBody>
      </p:sp>
      <p:sp>
        <p:nvSpPr>
          <p:cNvPr id="43" name="テキスト ボックス 5"/>
          <p:cNvSpPr txBox="1"/>
          <p:nvPr/>
        </p:nvSpPr>
        <p:spPr>
          <a:xfrm>
            <a:off x="1686215" y="1821380"/>
            <a:ext cx="1194025" cy="230832"/>
          </a:xfrm>
          <a:prstGeom prst="rect">
            <a:avLst/>
          </a:prstGeom>
          <a:solidFill>
            <a:srgbClr val="FFFFFF"/>
          </a:solidFill>
        </p:spPr>
        <p:txBody>
          <a:bodyPr wrap="square" rtlCol="0">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900" b="1" i="0" u="none" strike="noStrike" kern="1200" cap="none" spc="0" normalizeH="0" baseline="0" noProof="0" dirty="0">
                <a:ln>
                  <a:noFill/>
                </a:ln>
                <a:solidFill>
                  <a:srgbClr val="EE5500"/>
                </a:solidFill>
                <a:effectLst/>
                <a:uLnTx/>
                <a:uFillTx/>
                <a:latin typeface="メイリオ"/>
                <a:ea typeface="メイリオ"/>
                <a:cs typeface="+mn-cs"/>
              </a:rPr>
              <a:t>NX</a:t>
            </a:r>
            <a:r>
              <a:rPr kumimoji="1" lang="ja-JP" altLang="en-US" sz="900" b="1" i="0" u="none" strike="noStrike" kern="1200" cap="none" spc="0" normalizeH="0" baseline="0" noProof="0" dirty="0">
                <a:ln>
                  <a:noFill/>
                </a:ln>
                <a:solidFill>
                  <a:srgbClr val="EE5500"/>
                </a:solidFill>
                <a:effectLst/>
                <a:uLnTx/>
                <a:uFillTx/>
                <a:latin typeface="メイリオ"/>
                <a:ea typeface="メイリオ"/>
                <a:cs typeface="+mn-cs"/>
              </a:rPr>
              <a:t>人事給与管理</a:t>
            </a:r>
          </a:p>
        </p:txBody>
      </p:sp>
      <p:sp>
        <p:nvSpPr>
          <p:cNvPr id="44" name="角丸四角形 43"/>
          <p:cNvSpPr>
            <a:spLocks noChangeArrowheads="1"/>
          </p:cNvSpPr>
          <p:nvPr/>
        </p:nvSpPr>
        <p:spPr bwMode="auto">
          <a:xfrm>
            <a:off x="7740000" y="3889011"/>
            <a:ext cx="1053929" cy="455930"/>
          </a:xfrm>
          <a:prstGeom prst="roundRect">
            <a:avLst>
              <a:gd name="adj" fmla="val 16667"/>
            </a:avLst>
          </a:prstGeom>
          <a:solidFill>
            <a:srgbClr val="AACE36"/>
          </a:solidFill>
          <a:ln>
            <a:solidFill>
              <a:srgbClr val="AACE36">
                <a:lumMod val="75000"/>
              </a:srgbClr>
            </a:solidFill>
          </a:ln>
        </p:spPr>
        <p:txBody>
          <a:bodyPr wrap="square" lIns="36000" tIns="36000" rIns="36000" bIns="36000" anchor="t" upright="1"/>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marL="0" marR="0" lvl="0" indent="0" algn="l" defTabSz="914400" rtl="0" eaLnBrk="1" fontAlgn="auto" latinLnBrk="0" hangingPunct="1">
              <a:lnSpc>
                <a:spcPts val="1200"/>
              </a:lnSpc>
              <a:spcBef>
                <a:spcPts val="0"/>
              </a:spcBef>
              <a:spcAft>
                <a:spcPts val="0"/>
              </a:spcAft>
              <a:buClrTx/>
              <a:buSzTx/>
              <a:buFontTx/>
              <a:buNone/>
              <a:tabLst/>
              <a:defRPr/>
            </a:pPr>
            <a:r>
              <a:rPr kumimoji="1" lang="ja-JP" altLang="en-US" sz="800" b="0" i="0" u="none" strike="noStrike" kern="1200" cap="none" spc="0" normalizeH="0" baseline="0" noProof="0" dirty="0">
                <a:ln>
                  <a:noFill/>
                </a:ln>
                <a:solidFill>
                  <a:srgbClr val="FFFFFF"/>
                </a:solidFill>
                <a:effectLst/>
                <a:uLnTx/>
                <a:uFillTx/>
                <a:latin typeface="ＭＳ Ｐゴシック" panose="020B0600070205080204" pitchFamily="50" charset="-128"/>
                <a:ea typeface="メイリオ" panose="020B0604030504040204" pitchFamily="50" charset="-128"/>
                <a:cs typeface="Times New Roman" panose="02020603050405020304" pitchFamily="18" charset="0"/>
              </a:rPr>
              <a:t>締データ出力設定</a:t>
            </a:r>
            <a:endParaRPr kumimoji="1" lang="en-US" altLang="ja-JP" sz="800" b="0" i="0" u="none" strike="noStrike" kern="1200" cap="none" spc="0" normalizeH="0" baseline="0" noProof="0" dirty="0">
              <a:ln>
                <a:noFill/>
              </a:ln>
              <a:solidFill>
                <a:srgbClr val="FFFFFF"/>
              </a:solidFill>
              <a:effectLst/>
              <a:uLnTx/>
              <a:uFillTx/>
              <a:latin typeface="ＭＳ Ｐゴシック" panose="020B0600070205080204" pitchFamily="50" charset="-128"/>
              <a:ea typeface="メイリオ" panose="020B0604030504040204" pitchFamily="50" charset="-128"/>
              <a:cs typeface="Times New Roman" panose="02020603050405020304" pitchFamily="18" charset="0"/>
            </a:endParaRPr>
          </a:p>
          <a:p>
            <a:pPr marL="0" marR="0" lvl="0" indent="0" algn="l" defTabSz="914400" rtl="0" eaLnBrk="1" fontAlgn="auto" latinLnBrk="0" hangingPunct="1">
              <a:lnSpc>
                <a:spcPts val="1200"/>
              </a:lnSpc>
              <a:spcBef>
                <a:spcPts val="0"/>
              </a:spcBef>
              <a:spcAft>
                <a:spcPts val="0"/>
              </a:spcAft>
              <a:buClrTx/>
              <a:buSzTx/>
              <a:buFontTx/>
              <a:buNone/>
              <a:tabLst/>
              <a:defRPr/>
            </a:pPr>
            <a:r>
              <a:rPr kumimoji="1" lang="ja-JP" altLang="en-US" sz="800" b="0" i="0" u="none" strike="noStrike" kern="1200" cap="none" spc="0" normalizeH="0" baseline="0" noProof="0" dirty="0">
                <a:ln>
                  <a:noFill/>
                </a:ln>
                <a:solidFill>
                  <a:srgbClr val="FFFFFF"/>
                </a:solidFill>
                <a:effectLst/>
                <a:uLnTx/>
                <a:uFillTx/>
                <a:latin typeface="ＭＳ Ｐゴシック" panose="020B0600070205080204" pitchFamily="50" charset="-128"/>
                <a:ea typeface="メイリオ" panose="020B0604030504040204" pitchFamily="50" charset="-128"/>
                <a:cs typeface="Times New Roman" panose="02020603050405020304" pitchFamily="18" charset="0"/>
              </a:rPr>
              <a:t>画面　など</a:t>
            </a:r>
            <a:endParaRPr kumimoji="1" lang="ja-JP" altLang="en-US" sz="1200" b="0" i="0" u="none" strike="noStrike" kern="1200" cap="none" spc="0" normalizeH="0" baseline="0" noProof="0" dirty="0">
              <a:ln>
                <a:noFill/>
              </a:ln>
              <a:solidFill>
                <a:sysClr val="windowText" lastClr="000000"/>
              </a:solidFill>
              <a:effectLst/>
              <a:uLnTx/>
              <a:uFillTx/>
              <a:latin typeface="ＭＳ Ｐゴシック" panose="020B0600070205080204" pitchFamily="50" charset="-128"/>
              <a:ea typeface="ＭＳ Ｐゴシック" panose="020B0600070205080204" pitchFamily="50" charset="-128"/>
              <a:cs typeface="ＭＳ Ｐゴシック" panose="020B0600070205080204" pitchFamily="50" charset="-128"/>
            </a:endParaRPr>
          </a:p>
        </p:txBody>
      </p:sp>
      <p:sp>
        <p:nvSpPr>
          <p:cNvPr id="45" name="フローチャート: 磁気ディスク 44"/>
          <p:cNvSpPr/>
          <p:nvPr/>
        </p:nvSpPr>
        <p:spPr>
          <a:xfrm>
            <a:off x="1548000" y="2341011"/>
            <a:ext cx="1800200" cy="469900"/>
          </a:xfrm>
          <a:prstGeom prst="flowChartMagneticDisk">
            <a:avLst/>
          </a:prstGeom>
          <a:solidFill>
            <a:srgbClr val="EE5500">
              <a:lumMod val="60000"/>
              <a:lumOff val="40000"/>
            </a:srgbClr>
          </a:solidFill>
          <a:ln w="12700" cap="flat" cmpd="sng" algn="ctr">
            <a:solidFill>
              <a:sysClr val="window" lastClr="FFFFFF"/>
            </a:solidFill>
            <a:prstDash val="solid"/>
          </a:ln>
          <a:effectLst/>
        </p:spPr>
        <p:txBody>
          <a:bodyPr rtlCol="0" anchor="t"/>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marL="0" marR="0" lvl="0" indent="0" algn="ctr" defTabSz="914400" rtl="0" eaLnBrk="1" fontAlgn="auto" latinLnBrk="0" hangingPunct="1">
              <a:lnSpc>
                <a:spcPts val="1200"/>
              </a:lnSpc>
              <a:spcBef>
                <a:spcPts val="0"/>
              </a:spcBef>
              <a:spcAft>
                <a:spcPts val="0"/>
              </a:spcAft>
              <a:buClrTx/>
              <a:buSzTx/>
              <a:buFontTx/>
              <a:buNone/>
              <a:tabLst/>
              <a:defRPr/>
            </a:pPr>
            <a:r>
              <a:rPr kumimoji="1" lang="ja-JP" altLang="en-US" sz="800" b="0" i="0" u="none" strike="noStrike" kern="1200" cap="none" spc="0" normalizeH="0" baseline="0" noProof="0" dirty="0">
                <a:ln>
                  <a:noFill/>
                </a:ln>
                <a:solidFill>
                  <a:sysClr val="window" lastClr="FFFFFF"/>
                </a:solidFill>
                <a:effectLst/>
                <a:uLnTx/>
                <a:uFillTx/>
                <a:latin typeface="ＭＳ Ｐゴシック" panose="020B0600070205080204" pitchFamily="50" charset="-128"/>
                <a:ea typeface="メイリオ" panose="020B0604030504040204" pitchFamily="50" charset="-128"/>
                <a:cs typeface="Times New Roman" panose="02020603050405020304" pitchFamily="18" charset="0"/>
              </a:rPr>
              <a:t>組織階層履歴マスタ</a:t>
            </a:r>
            <a:endParaRPr kumimoji="1" lang="ja-JP" altLang="en-US" sz="1200" b="0" i="0" u="none" strike="noStrike" kern="1200" cap="none" spc="0" normalizeH="0" baseline="0" noProof="0" dirty="0">
              <a:ln>
                <a:noFill/>
              </a:ln>
              <a:solidFill>
                <a:sysClr val="window" lastClr="FFFFFF"/>
              </a:solidFill>
              <a:effectLst/>
              <a:uLnTx/>
              <a:uFillTx/>
              <a:latin typeface="ＭＳ Ｐゴシック" panose="020B0600070205080204" pitchFamily="50" charset="-128"/>
              <a:ea typeface="ＭＳ Ｐゴシック" panose="020B0600070205080204" pitchFamily="50" charset="-128"/>
              <a:cs typeface="ＭＳ Ｐゴシック" panose="020B0600070205080204" pitchFamily="50" charset="-128"/>
            </a:endParaRPr>
          </a:p>
        </p:txBody>
      </p:sp>
      <p:sp>
        <p:nvSpPr>
          <p:cNvPr id="46" name="フローチャート: 磁気ディスク 45"/>
          <p:cNvSpPr/>
          <p:nvPr/>
        </p:nvSpPr>
        <p:spPr>
          <a:xfrm>
            <a:off x="1548000" y="3133011"/>
            <a:ext cx="1800200" cy="469900"/>
          </a:xfrm>
          <a:prstGeom prst="flowChartMagneticDisk">
            <a:avLst/>
          </a:prstGeom>
          <a:solidFill>
            <a:srgbClr val="EE5500">
              <a:lumMod val="60000"/>
              <a:lumOff val="40000"/>
            </a:srgbClr>
          </a:solidFill>
          <a:ln w="12700" cap="flat" cmpd="sng" algn="ctr">
            <a:solidFill>
              <a:sysClr val="window" lastClr="FFFFFF"/>
            </a:solidFill>
            <a:prstDash val="solid"/>
          </a:ln>
          <a:effectLst/>
        </p:spPr>
        <p:txBody>
          <a:bodyPr rtlCol="0" anchor="t"/>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marL="0" marR="0" lvl="0" indent="0" algn="ctr" defTabSz="914400" rtl="0" eaLnBrk="1" fontAlgn="auto" latinLnBrk="0" hangingPunct="1">
              <a:lnSpc>
                <a:spcPts val="1200"/>
              </a:lnSpc>
              <a:spcBef>
                <a:spcPts val="0"/>
              </a:spcBef>
              <a:spcAft>
                <a:spcPts val="0"/>
              </a:spcAft>
              <a:buClrTx/>
              <a:buSzTx/>
              <a:buFontTx/>
              <a:buNone/>
              <a:tabLst/>
              <a:defRPr/>
            </a:pPr>
            <a:r>
              <a:rPr kumimoji="1" lang="en-US" altLang="ja-JP" sz="800" b="0" i="0" u="none" strike="noStrike" kern="1200" cap="none" spc="0" normalizeH="0" baseline="0" noProof="0" dirty="0">
                <a:ln>
                  <a:noFill/>
                </a:ln>
                <a:solidFill>
                  <a:sysClr val="window" lastClr="FFFFFF"/>
                </a:solidFill>
                <a:effectLst/>
                <a:uLnTx/>
                <a:uFillTx/>
                <a:latin typeface="メイリオ"/>
                <a:ea typeface="メイリオ" panose="020B0604030504040204" pitchFamily="50" charset="-128"/>
                <a:cs typeface="Times New Roman" panose="02020603050405020304" pitchFamily="18" charset="0"/>
              </a:rPr>
              <a:t>HR</a:t>
            </a:r>
            <a:r>
              <a:rPr kumimoji="1" lang="ja-JP" altLang="en-US" sz="800" b="0" i="0" u="none" strike="noStrike" kern="1200" cap="none" spc="0" normalizeH="0" baseline="0" noProof="0" dirty="0">
                <a:ln>
                  <a:noFill/>
                </a:ln>
                <a:solidFill>
                  <a:sysClr val="window" lastClr="FFFFFF"/>
                </a:solidFill>
                <a:effectLst/>
                <a:uLnTx/>
                <a:uFillTx/>
                <a:latin typeface="メイリオ"/>
                <a:ea typeface="メイリオ" panose="020B0604030504040204" pitchFamily="50" charset="-128"/>
                <a:cs typeface="Times New Roman" panose="02020603050405020304" pitchFamily="18" charset="0"/>
              </a:rPr>
              <a:t>個人情報</a:t>
            </a:r>
            <a:r>
              <a:rPr kumimoji="1" lang="en-US" altLang="ja-JP" sz="800" b="0" i="0" u="none" strike="noStrike" kern="1200" cap="none" spc="0" normalizeH="0" baseline="0" noProof="0" dirty="0">
                <a:ln>
                  <a:noFill/>
                </a:ln>
                <a:solidFill>
                  <a:sysClr val="window" lastClr="FFFFFF"/>
                </a:solidFill>
                <a:effectLst/>
                <a:uLnTx/>
                <a:uFillTx/>
                <a:latin typeface="メイリオ"/>
                <a:ea typeface="メイリオ" panose="020B0604030504040204" pitchFamily="50" charset="-128"/>
                <a:cs typeface="Times New Roman" panose="02020603050405020304" pitchFamily="18" charset="0"/>
              </a:rPr>
              <a:t> or PR</a:t>
            </a:r>
            <a:r>
              <a:rPr kumimoji="1" lang="ja-JP" altLang="en-US" sz="800" b="0" i="0" u="none" strike="noStrike" kern="1200" cap="none" spc="0" normalizeH="0" baseline="0" noProof="0" dirty="0">
                <a:ln>
                  <a:noFill/>
                </a:ln>
                <a:solidFill>
                  <a:sysClr val="window" lastClr="FFFFFF"/>
                </a:solidFill>
                <a:effectLst/>
                <a:uLnTx/>
                <a:uFillTx/>
                <a:latin typeface="メイリオ"/>
                <a:ea typeface="メイリオ" panose="020B0604030504040204" pitchFamily="50" charset="-128"/>
                <a:cs typeface="Times New Roman" panose="02020603050405020304" pitchFamily="18" charset="0"/>
              </a:rPr>
              <a:t>基本属性情報</a:t>
            </a:r>
            <a:endParaRPr kumimoji="1" lang="ja-JP" altLang="en-US" sz="1200" b="0" i="0" u="none" strike="noStrike" kern="1200" cap="none" spc="0" normalizeH="0" baseline="0" noProof="0" dirty="0">
              <a:ln>
                <a:noFill/>
              </a:ln>
              <a:solidFill>
                <a:sysClr val="window" lastClr="FFFFFF"/>
              </a:solidFill>
              <a:effectLst/>
              <a:uLnTx/>
              <a:uFillTx/>
              <a:latin typeface="メイリオ"/>
              <a:ea typeface="ＭＳ Ｐゴシック" panose="020B0600070205080204" pitchFamily="50" charset="-128"/>
              <a:cs typeface="ＭＳ Ｐゴシック" panose="020B0600070205080204" pitchFamily="50" charset="-128"/>
            </a:endParaRPr>
          </a:p>
        </p:txBody>
      </p:sp>
      <p:sp>
        <p:nvSpPr>
          <p:cNvPr id="47" name="フローチャート: 磁気ディスク 46"/>
          <p:cNvSpPr/>
          <p:nvPr/>
        </p:nvSpPr>
        <p:spPr>
          <a:xfrm>
            <a:off x="1548000" y="3853011"/>
            <a:ext cx="1800200" cy="469900"/>
          </a:xfrm>
          <a:prstGeom prst="flowChartMagneticDisk">
            <a:avLst/>
          </a:prstGeom>
          <a:solidFill>
            <a:srgbClr val="EE5500">
              <a:lumMod val="60000"/>
              <a:lumOff val="40000"/>
            </a:srgbClr>
          </a:solidFill>
          <a:ln w="12700" cap="flat" cmpd="sng" algn="ctr">
            <a:solidFill>
              <a:sysClr val="window" lastClr="FFFFFF"/>
            </a:solidFill>
            <a:prstDash val="solid"/>
          </a:ln>
          <a:effectLst/>
        </p:spPr>
        <p:txBody>
          <a:bodyPr rtlCol="0" anchor="t"/>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marL="0" marR="0" lvl="0" indent="0" algn="ctr" defTabSz="914400" rtl="0" eaLnBrk="1" fontAlgn="auto" latinLnBrk="0" hangingPunct="1">
              <a:lnSpc>
                <a:spcPts val="1200"/>
              </a:lnSpc>
              <a:spcBef>
                <a:spcPts val="0"/>
              </a:spcBef>
              <a:spcAft>
                <a:spcPts val="0"/>
              </a:spcAft>
              <a:buClrTx/>
              <a:buSzTx/>
              <a:buFontTx/>
              <a:buNone/>
              <a:tabLst/>
              <a:defRPr/>
            </a:pPr>
            <a:r>
              <a:rPr kumimoji="1" lang="ja-JP" altLang="en-US" sz="800" b="0" i="0" u="none" strike="noStrike" kern="1200" cap="none" spc="0" normalizeH="0" baseline="0" noProof="0" dirty="0">
                <a:ln>
                  <a:noFill/>
                </a:ln>
                <a:solidFill>
                  <a:sysClr val="window" lastClr="FFFFFF"/>
                </a:solidFill>
                <a:effectLst/>
                <a:uLnTx/>
                <a:uFillTx/>
                <a:latin typeface="ＭＳ Ｐゴシック" panose="020B0600070205080204" pitchFamily="50" charset="-128"/>
                <a:ea typeface="メイリオ" panose="020B0604030504040204" pitchFamily="50" charset="-128"/>
                <a:cs typeface="Times New Roman" panose="02020603050405020304" pitchFamily="18" charset="0"/>
              </a:rPr>
              <a:t>勤怠マスタ</a:t>
            </a:r>
            <a:endParaRPr kumimoji="1" lang="ja-JP" altLang="en-US" sz="1200" b="0" i="0" u="none" strike="noStrike" kern="1200" cap="none" spc="0" normalizeH="0" baseline="0" noProof="0" dirty="0">
              <a:ln>
                <a:noFill/>
              </a:ln>
              <a:solidFill>
                <a:sysClr val="window" lastClr="FFFFFF"/>
              </a:solidFill>
              <a:effectLst/>
              <a:uLnTx/>
              <a:uFillTx/>
              <a:latin typeface="ＭＳ Ｐゴシック" panose="020B0600070205080204" pitchFamily="50" charset="-128"/>
              <a:ea typeface="ＭＳ Ｐゴシック" panose="020B0600070205080204" pitchFamily="50" charset="-128"/>
              <a:cs typeface="ＭＳ Ｐゴシック" panose="020B0600070205080204" pitchFamily="50" charset="-128"/>
            </a:endParaRPr>
          </a:p>
        </p:txBody>
      </p:sp>
      <p:pic>
        <p:nvPicPr>
          <p:cNvPr id="48" name="図 47"/>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463172" y="1780665"/>
            <a:ext cx="1270114" cy="297058"/>
          </a:xfrm>
          <a:prstGeom prst="rect">
            <a:avLst/>
          </a:prstGeom>
        </p:spPr>
      </p:pic>
      <p:pic>
        <p:nvPicPr>
          <p:cNvPr id="49" name="図 48"/>
          <p:cNvPicPr/>
          <p:nvPr/>
        </p:nvPicPr>
        <p:blipFill>
          <a:blip r:embed="rId3"/>
          <a:stretch>
            <a:fillRect/>
          </a:stretch>
        </p:blipFill>
        <p:spPr>
          <a:xfrm>
            <a:off x="5524149" y="1805943"/>
            <a:ext cx="1616710" cy="271780"/>
          </a:xfrm>
          <a:prstGeom prst="rect">
            <a:avLst/>
          </a:prstGeom>
        </p:spPr>
      </p:pic>
      <p:sp>
        <p:nvSpPr>
          <p:cNvPr id="51" name="角丸四角形 50"/>
          <p:cNvSpPr>
            <a:spLocks noChangeArrowheads="1"/>
          </p:cNvSpPr>
          <p:nvPr/>
        </p:nvSpPr>
        <p:spPr bwMode="auto">
          <a:xfrm>
            <a:off x="3636000" y="3133011"/>
            <a:ext cx="947420" cy="455930"/>
          </a:xfrm>
          <a:prstGeom prst="roundRect">
            <a:avLst>
              <a:gd name="adj" fmla="val 16667"/>
            </a:avLst>
          </a:prstGeom>
          <a:solidFill>
            <a:srgbClr val="EE5500">
              <a:lumMod val="60000"/>
              <a:lumOff val="40000"/>
            </a:srgbClr>
          </a:solidFill>
          <a:ln>
            <a:noFill/>
          </a:ln>
        </p:spPr>
        <p:txBody>
          <a:bodyPr wrap="square" lIns="36000" tIns="36000" rIns="36000" bIns="36000" anchor="t" upright="1"/>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marL="0" marR="0" lvl="0" indent="0" algn="l" defTabSz="914400" rtl="0" eaLnBrk="1" fontAlgn="auto" latinLnBrk="0" hangingPunct="1">
              <a:lnSpc>
                <a:spcPts val="1200"/>
              </a:lnSpc>
              <a:spcBef>
                <a:spcPts val="0"/>
              </a:spcBef>
              <a:spcAft>
                <a:spcPts val="0"/>
              </a:spcAft>
              <a:buClrTx/>
              <a:buSzTx/>
              <a:buFontTx/>
              <a:buNone/>
              <a:tabLst/>
              <a:defRPr/>
            </a:pPr>
            <a:r>
              <a:rPr kumimoji="1" lang="ja-JP" altLang="en-US" sz="800" b="0" i="0" u="none" strike="noStrike" kern="1200" cap="none" spc="0" normalizeH="0" baseline="0" noProof="0" dirty="0">
                <a:ln>
                  <a:noFill/>
                </a:ln>
                <a:solidFill>
                  <a:srgbClr val="FFFFFF"/>
                </a:solidFill>
                <a:effectLst/>
                <a:uLnTx/>
                <a:uFillTx/>
                <a:latin typeface="ＭＳ Ｐゴシック" panose="020B0600070205080204" pitchFamily="50" charset="-128"/>
                <a:ea typeface="メイリオ" panose="020B0604030504040204" pitchFamily="50" charset="-128"/>
                <a:cs typeface="Times New Roman" panose="02020603050405020304" pitchFamily="18" charset="0"/>
              </a:rPr>
              <a:t>勤怠管理</a:t>
            </a:r>
            <a:endParaRPr kumimoji="1" lang="en-US" altLang="ja-JP" sz="800" b="0" i="0" u="none" strike="noStrike" kern="1200" cap="none" spc="0" normalizeH="0" baseline="0" noProof="0" dirty="0">
              <a:ln>
                <a:noFill/>
              </a:ln>
              <a:solidFill>
                <a:srgbClr val="FFFFFF"/>
              </a:solidFill>
              <a:effectLst/>
              <a:uLnTx/>
              <a:uFillTx/>
              <a:latin typeface="ＭＳ Ｐゴシック" panose="020B0600070205080204" pitchFamily="50" charset="-128"/>
              <a:ea typeface="メイリオ" panose="020B0604030504040204" pitchFamily="50" charset="-128"/>
              <a:cs typeface="Times New Roman" panose="02020603050405020304" pitchFamily="18" charset="0"/>
            </a:endParaRPr>
          </a:p>
          <a:p>
            <a:pPr marL="0" marR="0" lvl="0" indent="0" algn="l" defTabSz="914400" rtl="0" eaLnBrk="1" fontAlgn="auto" latinLnBrk="0" hangingPunct="1">
              <a:lnSpc>
                <a:spcPts val="1200"/>
              </a:lnSpc>
              <a:spcBef>
                <a:spcPts val="0"/>
              </a:spcBef>
              <a:spcAft>
                <a:spcPts val="0"/>
              </a:spcAft>
              <a:buClrTx/>
              <a:buSzTx/>
              <a:buFontTx/>
              <a:buNone/>
              <a:tabLst/>
              <a:defRPr/>
            </a:pPr>
            <a:r>
              <a:rPr kumimoji="1" lang="ja-JP" altLang="en-US" sz="800" b="0" i="0" u="none" strike="noStrike" kern="1200" cap="none" spc="0" normalizeH="0" baseline="0" noProof="0" dirty="0">
                <a:ln>
                  <a:noFill/>
                </a:ln>
                <a:solidFill>
                  <a:srgbClr val="FFFFFF"/>
                </a:solidFill>
                <a:effectLst/>
                <a:uLnTx/>
                <a:uFillTx/>
                <a:latin typeface="ＭＳ Ｐゴシック" panose="020B0600070205080204" pitchFamily="50" charset="-128"/>
                <a:ea typeface="メイリオ" panose="020B0604030504040204" pitchFamily="50" charset="-128"/>
                <a:cs typeface="Times New Roman" panose="02020603050405020304" pitchFamily="18" charset="0"/>
              </a:rPr>
              <a:t>人事情報送信</a:t>
            </a:r>
            <a:endParaRPr kumimoji="1" lang="ja-JP" altLang="en-US" sz="1200" b="0" i="0" u="none" strike="noStrike" kern="1200" cap="none" spc="0" normalizeH="0" baseline="0" noProof="0" dirty="0">
              <a:ln>
                <a:noFill/>
              </a:ln>
              <a:solidFill>
                <a:sysClr val="windowText" lastClr="000000"/>
              </a:solidFill>
              <a:effectLst/>
              <a:uLnTx/>
              <a:uFillTx/>
              <a:latin typeface="ＭＳ Ｐゴシック" panose="020B0600070205080204" pitchFamily="50" charset="-128"/>
              <a:ea typeface="ＭＳ Ｐゴシック" panose="020B0600070205080204" pitchFamily="50" charset="-128"/>
              <a:cs typeface="ＭＳ Ｐゴシック" panose="020B0600070205080204" pitchFamily="50" charset="-128"/>
            </a:endParaRPr>
          </a:p>
        </p:txBody>
      </p:sp>
      <p:sp>
        <p:nvSpPr>
          <p:cNvPr id="52" name="角丸四角形 51"/>
          <p:cNvSpPr>
            <a:spLocks noChangeArrowheads="1"/>
          </p:cNvSpPr>
          <p:nvPr/>
        </p:nvSpPr>
        <p:spPr bwMode="auto">
          <a:xfrm>
            <a:off x="3636000" y="2341011"/>
            <a:ext cx="947420" cy="455930"/>
          </a:xfrm>
          <a:prstGeom prst="roundRect">
            <a:avLst>
              <a:gd name="adj" fmla="val 16667"/>
            </a:avLst>
          </a:prstGeom>
          <a:solidFill>
            <a:srgbClr val="EE5500">
              <a:lumMod val="60000"/>
              <a:lumOff val="40000"/>
            </a:srgbClr>
          </a:solidFill>
          <a:ln>
            <a:noFill/>
          </a:ln>
        </p:spPr>
        <p:txBody>
          <a:bodyPr wrap="square" lIns="36000" tIns="36000" rIns="36000" bIns="36000" anchor="t" upright="1"/>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marL="0" marR="0" lvl="0" indent="0" algn="l" defTabSz="914400" rtl="0" eaLnBrk="1" fontAlgn="auto" latinLnBrk="0" hangingPunct="1">
              <a:lnSpc>
                <a:spcPts val="1200"/>
              </a:lnSpc>
              <a:spcBef>
                <a:spcPts val="0"/>
              </a:spcBef>
              <a:spcAft>
                <a:spcPts val="0"/>
              </a:spcAft>
              <a:buClrTx/>
              <a:buSzTx/>
              <a:buFontTx/>
              <a:buNone/>
              <a:tabLst/>
              <a:defRPr/>
            </a:pPr>
            <a:r>
              <a:rPr kumimoji="1" lang="ja-JP" altLang="en-US" sz="800" b="0" i="0" u="none" strike="noStrike" kern="1200" cap="none" spc="0" normalizeH="0" baseline="0" noProof="0" dirty="0">
                <a:ln>
                  <a:noFill/>
                </a:ln>
                <a:solidFill>
                  <a:srgbClr val="FFFFFF"/>
                </a:solidFill>
                <a:effectLst/>
                <a:uLnTx/>
                <a:uFillTx/>
                <a:latin typeface="ＭＳ Ｐゴシック" panose="020B0600070205080204" pitchFamily="50" charset="-128"/>
                <a:ea typeface="メイリオ" panose="020B0604030504040204" pitchFamily="50" charset="-128"/>
                <a:cs typeface="Times New Roman" panose="02020603050405020304" pitchFamily="18" charset="0"/>
              </a:rPr>
              <a:t>組織階層テーブル登録</a:t>
            </a:r>
            <a:endParaRPr kumimoji="1" lang="ja-JP" altLang="en-US" sz="1200" b="0" i="0" u="none" strike="noStrike" kern="1200" cap="none" spc="0" normalizeH="0" baseline="0" noProof="0" dirty="0">
              <a:ln>
                <a:noFill/>
              </a:ln>
              <a:solidFill>
                <a:sysClr val="windowText" lastClr="000000"/>
              </a:solidFill>
              <a:effectLst/>
              <a:uLnTx/>
              <a:uFillTx/>
              <a:latin typeface="ＭＳ Ｐゴシック" panose="020B0600070205080204" pitchFamily="50" charset="-128"/>
              <a:ea typeface="ＭＳ Ｐゴシック" panose="020B0600070205080204" pitchFamily="50" charset="-128"/>
              <a:cs typeface="ＭＳ Ｐゴシック" panose="020B0600070205080204" pitchFamily="50" charset="-128"/>
            </a:endParaRPr>
          </a:p>
        </p:txBody>
      </p:sp>
      <p:sp>
        <p:nvSpPr>
          <p:cNvPr id="53" name="角丸四角形 52"/>
          <p:cNvSpPr>
            <a:spLocks noChangeArrowheads="1"/>
          </p:cNvSpPr>
          <p:nvPr/>
        </p:nvSpPr>
        <p:spPr bwMode="auto">
          <a:xfrm>
            <a:off x="3636000" y="3889011"/>
            <a:ext cx="947420" cy="455930"/>
          </a:xfrm>
          <a:prstGeom prst="roundRect">
            <a:avLst>
              <a:gd name="adj" fmla="val 16667"/>
            </a:avLst>
          </a:prstGeom>
          <a:solidFill>
            <a:srgbClr val="EE5500">
              <a:lumMod val="60000"/>
              <a:lumOff val="40000"/>
            </a:srgbClr>
          </a:solidFill>
          <a:ln>
            <a:noFill/>
          </a:ln>
        </p:spPr>
        <p:txBody>
          <a:bodyPr wrap="square" lIns="36000" tIns="36000" rIns="36000" bIns="36000" anchor="t" upright="1"/>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marL="0" marR="0" lvl="0" indent="0" algn="l" defTabSz="914400" rtl="0" eaLnBrk="1" fontAlgn="auto" latinLnBrk="0" hangingPunct="1">
              <a:lnSpc>
                <a:spcPts val="1200"/>
              </a:lnSpc>
              <a:spcBef>
                <a:spcPts val="0"/>
              </a:spcBef>
              <a:spcAft>
                <a:spcPts val="0"/>
              </a:spcAft>
              <a:buClrTx/>
              <a:buSzTx/>
              <a:buFontTx/>
              <a:buNone/>
              <a:tabLst/>
              <a:defRPr/>
            </a:pPr>
            <a:r>
              <a:rPr kumimoji="1" lang="ja-JP" altLang="en-US" sz="800" b="0" i="0" u="none" strike="noStrike" kern="1200" cap="none" spc="0" normalizeH="0" baseline="0" noProof="0" dirty="0">
                <a:ln>
                  <a:noFill/>
                </a:ln>
                <a:solidFill>
                  <a:srgbClr val="FFFFFF"/>
                </a:solidFill>
                <a:effectLst/>
                <a:uLnTx/>
                <a:uFillTx/>
                <a:latin typeface="ＭＳ Ｐゴシック" panose="020B0600070205080204" pitchFamily="50" charset="-128"/>
                <a:ea typeface="メイリオ" panose="020B0604030504040204" pitchFamily="50" charset="-128"/>
                <a:cs typeface="Times New Roman" panose="02020603050405020304" pitchFamily="18" charset="0"/>
              </a:rPr>
              <a:t>勤怠管理</a:t>
            </a:r>
            <a:endParaRPr kumimoji="1" lang="en-US" altLang="ja-JP" sz="800" b="0" i="0" u="none" strike="noStrike" kern="1200" cap="none" spc="0" normalizeH="0" baseline="0" noProof="0" dirty="0">
              <a:ln>
                <a:noFill/>
              </a:ln>
              <a:solidFill>
                <a:srgbClr val="FFFFFF"/>
              </a:solidFill>
              <a:effectLst/>
              <a:uLnTx/>
              <a:uFillTx/>
              <a:latin typeface="ＭＳ Ｐゴシック" panose="020B0600070205080204" pitchFamily="50" charset="-128"/>
              <a:ea typeface="メイリオ" panose="020B0604030504040204" pitchFamily="50" charset="-128"/>
              <a:cs typeface="Times New Roman" panose="02020603050405020304" pitchFamily="18" charset="0"/>
            </a:endParaRPr>
          </a:p>
          <a:p>
            <a:pPr marL="0" marR="0" lvl="0" indent="0" algn="l" defTabSz="914400" rtl="0" eaLnBrk="1" fontAlgn="auto" latinLnBrk="0" hangingPunct="1">
              <a:lnSpc>
                <a:spcPts val="1200"/>
              </a:lnSpc>
              <a:spcBef>
                <a:spcPts val="0"/>
              </a:spcBef>
              <a:spcAft>
                <a:spcPts val="0"/>
              </a:spcAft>
              <a:buClrTx/>
              <a:buSzTx/>
              <a:buFontTx/>
              <a:buNone/>
              <a:tabLst/>
              <a:defRPr/>
            </a:pPr>
            <a:r>
              <a:rPr kumimoji="1" lang="ja-JP" altLang="en-US" sz="800" b="0" i="0" u="none" strike="noStrike" kern="1200" cap="none" spc="0" normalizeH="0" baseline="0" noProof="0" dirty="0">
                <a:ln>
                  <a:noFill/>
                </a:ln>
                <a:solidFill>
                  <a:srgbClr val="FFFFFF"/>
                </a:solidFill>
                <a:effectLst/>
                <a:uLnTx/>
                <a:uFillTx/>
                <a:latin typeface="ＭＳ Ｐゴシック" panose="020B0600070205080204" pitchFamily="50" charset="-128"/>
                <a:ea typeface="メイリオ" panose="020B0604030504040204" pitchFamily="50" charset="-128"/>
                <a:cs typeface="Times New Roman" panose="02020603050405020304" pitchFamily="18" charset="0"/>
              </a:rPr>
              <a:t>勤怠実績取込</a:t>
            </a:r>
            <a:endParaRPr kumimoji="1" lang="ja-JP" altLang="en-US" sz="1200" b="0" i="0" u="none" strike="noStrike" kern="1200" cap="none" spc="0" normalizeH="0" baseline="0" noProof="0" dirty="0">
              <a:ln>
                <a:noFill/>
              </a:ln>
              <a:solidFill>
                <a:sysClr val="windowText" lastClr="000000"/>
              </a:solidFill>
              <a:effectLst/>
              <a:uLnTx/>
              <a:uFillTx/>
              <a:latin typeface="ＭＳ Ｐゴシック" panose="020B0600070205080204" pitchFamily="50" charset="-128"/>
              <a:ea typeface="ＭＳ Ｐゴシック" panose="020B0600070205080204" pitchFamily="50" charset="-128"/>
              <a:cs typeface="ＭＳ Ｐゴシック" panose="020B0600070205080204" pitchFamily="50" charset="-128"/>
            </a:endParaRPr>
          </a:p>
        </p:txBody>
      </p:sp>
      <p:sp>
        <p:nvSpPr>
          <p:cNvPr id="59" name="右矢印 58"/>
          <p:cNvSpPr/>
          <p:nvPr/>
        </p:nvSpPr>
        <p:spPr>
          <a:xfrm>
            <a:off x="4680000" y="2449011"/>
            <a:ext cx="1116553" cy="185686"/>
          </a:xfrm>
          <a:prstGeom prst="rightArrow">
            <a:avLst/>
          </a:prstGeom>
          <a:solidFill>
            <a:srgbClr val="EE5500">
              <a:lumMod val="60000"/>
              <a:lumOff val="40000"/>
            </a:srgbClr>
          </a:solidFill>
          <a:ln w="25400" cap="flat" cmpd="sng" algn="ctr">
            <a:solidFill>
              <a:srgbClr val="EE5500"/>
            </a:solidFill>
            <a:prstDash val="solid"/>
          </a:ln>
          <a:effectLst/>
        </p:spPr>
        <p:txBody>
          <a:bodyPr rtlCol="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1" i="0" u="none" strike="noStrike" kern="1200" cap="none" spc="0" normalizeH="0" baseline="0" noProof="0">
              <a:ln w="22225">
                <a:solidFill>
                  <a:srgbClr val="54C2F0"/>
                </a:solidFill>
                <a:prstDash val="solid"/>
              </a:ln>
              <a:noFill/>
              <a:effectLst/>
              <a:uLnTx/>
              <a:uFillTx/>
              <a:latin typeface="メイリオ"/>
              <a:ea typeface="メイリオ"/>
              <a:cs typeface="+mn-cs"/>
            </a:endParaRPr>
          </a:p>
        </p:txBody>
      </p:sp>
      <p:sp>
        <p:nvSpPr>
          <p:cNvPr id="60" name="右矢印 59"/>
          <p:cNvSpPr/>
          <p:nvPr/>
        </p:nvSpPr>
        <p:spPr>
          <a:xfrm>
            <a:off x="4680000" y="3241011"/>
            <a:ext cx="1122827" cy="185686"/>
          </a:xfrm>
          <a:prstGeom prst="rightArrow">
            <a:avLst/>
          </a:prstGeom>
          <a:solidFill>
            <a:srgbClr val="EE5500">
              <a:lumMod val="60000"/>
              <a:lumOff val="40000"/>
            </a:srgbClr>
          </a:solidFill>
          <a:ln w="25400" cap="flat" cmpd="sng" algn="ctr">
            <a:solidFill>
              <a:srgbClr val="EE5500"/>
            </a:solidFill>
            <a:prstDash val="solid"/>
          </a:ln>
          <a:effectLst/>
        </p:spPr>
        <p:txBody>
          <a:bodyPr rtlCol="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1" i="0" u="none" strike="noStrike" kern="1200" cap="none" spc="0" normalizeH="0" baseline="0" noProof="0">
              <a:ln w="22225">
                <a:solidFill>
                  <a:srgbClr val="54C2F0"/>
                </a:solidFill>
                <a:prstDash val="solid"/>
              </a:ln>
              <a:noFill/>
              <a:effectLst/>
              <a:uLnTx/>
              <a:uFillTx/>
              <a:latin typeface="メイリオ"/>
              <a:ea typeface="メイリオ"/>
              <a:cs typeface="+mn-cs"/>
            </a:endParaRPr>
          </a:p>
        </p:txBody>
      </p:sp>
      <p:sp>
        <p:nvSpPr>
          <p:cNvPr id="61" name="左矢印 60"/>
          <p:cNvSpPr/>
          <p:nvPr/>
        </p:nvSpPr>
        <p:spPr>
          <a:xfrm>
            <a:off x="4680000" y="3997011"/>
            <a:ext cx="1110796" cy="191352"/>
          </a:xfrm>
          <a:prstGeom prst="leftArrow">
            <a:avLst/>
          </a:prstGeom>
          <a:solidFill>
            <a:srgbClr val="AACE36">
              <a:lumMod val="60000"/>
              <a:lumOff val="40000"/>
            </a:srgbClr>
          </a:solidFill>
          <a:ln w="25400" cap="flat" cmpd="sng" algn="ctr">
            <a:solidFill>
              <a:srgbClr val="AACE36">
                <a:lumMod val="75000"/>
              </a:srgbClr>
            </a:solidFill>
            <a:prstDash val="solid"/>
          </a:ln>
          <a:effectLst/>
        </p:spPr>
        <p:txBody>
          <a:bodyPr rtlCol="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sysClr val="window" lastClr="FFFFFF"/>
              </a:solidFill>
              <a:effectLst/>
              <a:uLnTx/>
              <a:uFillTx/>
              <a:latin typeface="メイリオ"/>
              <a:ea typeface="メイリオ"/>
              <a:cs typeface="+mn-cs"/>
            </a:endParaRPr>
          </a:p>
        </p:txBody>
      </p:sp>
      <p:sp>
        <p:nvSpPr>
          <p:cNvPr id="62" name="フローチャート: 磁気ディスク 61"/>
          <p:cNvSpPr/>
          <p:nvPr/>
        </p:nvSpPr>
        <p:spPr>
          <a:xfrm>
            <a:off x="6012000" y="2341011"/>
            <a:ext cx="1365534" cy="406109"/>
          </a:xfrm>
          <a:prstGeom prst="flowChartMagneticDisk">
            <a:avLst/>
          </a:prstGeom>
          <a:solidFill>
            <a:srgbClr val="AACE36"/>
          </a:solidFill>
          <a:ln w="25400" cap="flat" cmpd="sng" algn="ctr">
            <a:solidFill>
              <a:srgbClr val="AACE36">
                <a:lumMod val="75000"/>
              </a:srgbClr>
            </a:solidFill>
            <a:prstDash val="solid"/>
          </a:ln>
          <a:effectLst/>
        </p:spPr>
        <p:txBody>
          <a:bodyPr rtlCol="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800" b="0" i="0" u="none" strike="noStrike" kern="1200" cap="none" spc="0" normalizeH="0" baseline="0" noProof="0" dirty="0">
                <a:ln>
                  <a:noFill/>
                </a:ln>
                <a:solidFill>
                  <a:sysClr val="window" lastClr="FFFFFF"/>
                </a:solidFill>
                <a:effectLst/>
                <a:uLnTx/>
                <a:uFillTx/>
                <a:latin typeface="メイリオ"/>
                <a:ea typeface="メイリオ"/>
                <a:cs typeface="+mn-cs"/>
              </a:rPr>
              <a:t>組織情報系マスタ</a:t>
            </a:r>
          </a:p>
        </p:txBody>
      </p:sp>
      <p:sp>
        <p:nvSpPr>
          <p:cNvPr id="63" name="フローチャート: 磁気ディスク 62"/>
          <p:cNvSpPr/>
          <p:nvPr/>
        </p:nvSpPr>
        <p:spPr>
          <a:xfrm>
            <a:off x="6012000" y="3133011"/>
            <a:ext cx="1365534" cy="406109"/>
          </a:xfrm>
          <a:prstGeom prst="flowChartMagneticDisk">
            <a:avLst/>
          </a:prstGeom>
          <a:solidFill>
            <a:srgbClr val="AACE36"/>
          </a:solidFill>
          <a:ln w="25400" cap="flat" cmpd="sng" algn="ctr">
            <a:solidFill>
              <a:srgbClr val="AACE36">
                <a:lumMod val="75000"/>
              </a:srgbClr>
            </a:solidFill>
            <a:prstDash val="solid"/>
          </a:ln>
          <a:effectLst/>
        </p:spPr>
        <p:txBody>
          <a:bodyPr rtlCol="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800" b="0" i="0" u="none" strike="noStrike" kern="1200" cap="none" spc="0" normalizeH="0" baseline="0" noProof="0" dirty="0">
                <a:ln>
                  <a:noFill/>
                </a:ln>
                <a:solidFill>
                  <a:sysClr val="window" lastClr="FFFFFF"/>
                </a:solidFill>
                <a:effectLst/>
                <a:uLnTx/>
                <a:uFillTx/>
                <a:latin typeface="メイリオ"/>
                <a:ea typeface="メイリオ"/>
                <a:cs typeface="+mn-cs"/>
              </a:rPr>
              <a:t>社員情報系マスタ</a:t>
            </a:r>
          </a:p>
        </p:txBody>
      </p:sp>
      <p:sp>
        <p:nvSpPr>
          <p:cNvPr id="64" name="フローチャート: 磁気ディスク 63"/>
          <p:cNvSpPr/>
          <p:nvPr/>
        </p:nvSpPr>
        <p:spPr>
          <a:xfrm>
            <a:off x="6012000" y="3889011"/>
            <a:ext cx="1365534" cy="406109"/>
          </a:xfrm>
          <a:prstGeom prst="flowChartMagneticDisk">
            <a:avLst/>
          </a:prstGeom>
          <a:solidFill>
            <a:srgbClr val="AACE36"/>
          </a:solidFill>
          <a:ln w="25400" cap="flat" cmpd="sng" algn="ctr">
            <a:solidFill>
              <a:srgbClr val="AACE36">
                <a:lumMod val="75000"/>
              </a:srgbClr>
            </a:solidFill>
            <a:prstDash val="solid"/>
          </a:ln>
          <a:effectLst/>
        </p:spPr>
        <p:txBody>
          <a:bodyPr rtlCol="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800" b="0" i="0" u="none" strike="noStrike" kern="1200" cap="none" spc="0" normalizeH="0" baseline="0" noProof="0" dirty="0">
                <a:ln>
                  <a:noFill/>
                </a:ln>
                <a:solidFill>
                  <a:sysClr val="window" lastClr="FFFFFF"/>
                </a:solidFill>
                <a:effectLst/>
                <a:uLnTx/>
                <a:uFillTx/>
                <a:latin typeface="メイリオ"/>
                <a:ea typeface="メイリオ"/>
                <a:cs typeface="+mn-cs"/>
              </a:rPr>
              <a:t>勤怠情報系マスタ</a:t>
            </a:r>
          </a:p>
        </p:txBody>
      </p:sp>
      <p:sp>
        <p:nvSpPr>
          <p:cNvPr id="66" name="角丸四角形 65"/>
          <p:cNvSpPr>
            <a:spLocks noChangeArrowheads="1"/>
          </p:cNvSpPr>
          <p:nvPr/>
        </p:nvSpPr>
        <p:spPr bwMode="auto">
          <a:xfrm>
            <a:off x="504000" y="3133011"/>
            <a:ext cx="947420" cy="455930"/>
          </a:xfrm>
          <a:prstGeom prst="roundRect">
            <a:avLst>
              <a:gd name="adj" fmla="val 16667"/>
            </a:avLst>
          </a:prstGeom>
          <a:solidFill>
            <a:srgbClr val="EE5500">
              <a:lumMod val="60000"/>
              <a:lumOff val="40000"/>
            </a:srgbClr>
          </a:solidFill>
          <a:ln>
            <a:noFill/>
          </a:ln>
        </p:spPr>
        <p:txBody>
          <a:bodyPr wrap="square" lIns="36000" tIns="36000" rIns="36000" bIns="36000" anchor="t" upright="1"/>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marL="0" marR="0" lvl="0" indent="0" algn="l" defTabSz="914400" rtl="0" eaLnBrk="1" fontAlgn="auto" latinLnBrk="0" hangingPunct="1">
              <a:lnSpc>
                <a:spcPts val="1200"/>
              </a:lnSpc>
              <a:spcBef>
                <a:spcPts val="0"/>
              </a:spcBef>
              <a:spcAft>
                <a:spcPts val="0"/>
              </a:spcAft>
              <a:buClrTx/>
              <a:buSzTx/>
              <a:buFontTx/>
              <a:buNone/>
              <a:tabLst/>
              <a:defRPr/>
            </a:pPr>
            <a:r>
              <a:rPr kumimoji="1" lang="ja-JP" altLang="en-US" sz="800" b="0" i="0" u="none" strike="noStrike" kern="1200" cap="none" spc="0" normalizeH="0" baseline="0" noProof="0" dirty="0">
                <a:ln>
                  <a:noFill/>
                </a:ln>
                <a:solidFill>
                  <a:srgbClr val="FFFFFF"/>
                </a:solidFill>
                <a:effectLst/>
                <a:uLnTx/>
                <a:uFillTx/>
                <a:latin typeface="ＭＳ Ｐゴシック" panose="020B0600070205080204" pitchFamily="50" charset="-128"/>
                <a:ea typeface="メイリオ" panose="020B0604030504040204" pitchFamily="50" charset="-128"/>
                <a:cs typeface="Times New Roman" panose="02020603050405020304" pitchFamily="18" charset="0"/>
              </a:rPr>
              <a:t>異動情報登録</a:t>
            </a:r>
            <a:endParaRPr kumimoji="1" lang="en-US" altLang="ja-JP" sz="800" b="0" i="0" u="none" strike="noStrike" kern="1200" cap="none" spc="0" normalizeH="0" baseline="0" noProof="0" dirty="0">
              <a:ln>
                <a:noFill/>
              </a:ln>
              <a:solidFill>
                <a:srgbClr val="FFFFFF"/>
              </a:solidFill>
              <a:effectLst/>
              <a:uLnTx/>
              <a:uFillTx/>
              <a:latin typeface="ＭＳ Ｐゴシック" panose="020B0600070205080204" pitchFamily="50" charset="-128"/>
              <a:ea typeface="メイリオ" panose="020B0604030504040204" pitchFamily="50" charset="-128"/>
              <a:cs typeface="Times New Roman" panose="02020603050405020304" pitchFamily="18" charset="0"/>
            </a:endParaRPr>
          </a:p>
          <a:p>
            <a:pPr marL="0" marR="0" lvl="0" indent="0" algn="l" defTabSz="914400" rtl="0" eaLnBrk="1" fontAlgn="auto" latinLnBrk="0" hangingPunct="1">
              <a:lnSpc>
                <a:spcPts val="1200"/>
              </a:lnSpc>
              <a:spcBef>
                <a:spcPts val="0"/>
              </a:spcBef>
              <a:spcAft>
                <a:spcPts val="0"/>
              </a:spcAft>
              <a:buClrTx/>
              <a:buSzTx/>
              <a:buFontTx/>
              <a:buNone/>
              <a:tabLst/>
              <a:defRPr/>
            </a:pPr>
            <a:r>
              <a:rPr kumimoji="1" lang="ja-JP" altLang="en-US" sz="800" b="0" i="0" u="none" strike="noStrike" kern="1200" cap="none" spc="0" normalizeH="0" baseline="0" noProof="0" dirty="0">
                <a:ln>
                  <a:noFill/>
                </a:ln>
                <a:solidFill>
                  <a:srgbClr val="FFFFFF"/>
                </a:solidFill>
                <a:effectLst/>
                <a:uLnTx/>
                <a:uFillTx/>
                <a:latin typeface="ＭＳ Ｐゴシック" panose="020B0600070205080204" pitchFamily="50" charset="-128"/>
                <a:ea typeface="メイリオ" panose="020B0604030504040204" pitchFamily="50" charset="-128"/>
                <a:cs typeface="Times New Roman" panose="02020603050405020304" pitchFamily="18" charset="0"/>
              </a:rPr>
              <a:t>発令決裁</a:t>
            </a:r>
            <a:endParaRPr kumimoji="1" lang="ja-JP" altLang="en-US" sz="1200" b="0" i="0" u="none" strike="noStrike" kern="1200" cap="none" spc="0" normalizeH="0" baseline="0" noProof="0" dirty="0">
              <a:ln>
                <a:noFill/>
              </a:ln>
              <a:solidFill>
                <a:sysClr val="windowText" lastClr="000000"/>
              </a:solidFill>
              <a:effectLst/>
              <a:uLnTx/>
              <a:uFillTx/>
              <a:latin typeface="ＭＳ Ｐゴシック" panose="020B0600070205080204" pitchFamily="50" charset="-128"/>
              <a:ea typeface="ＭＳ Ｐゴシック" panose="020B0600070205080204" pitchFamily="50" charset="-128"/>
              <a:cs typeface="ＭＳ Ｐゴシック" panose="020B0600070205080204" pitchFamily="50" charset="-128"/>
            </a:endParaRPr>
          </a:p>
        </p:txBody>
      </p:sp>
      <p:sp>
        <p:nvSpPr>
          <p:cNvPr id="68" name="テキスト ボックス 8"/>
          <p:cNvSpPr txBox="1"/>
          <p:nvPr/>
        </p:nvSpPr>
        <p:spPr>
          <a:xfrm>
            <a:off x="360000" y="3602764"/>
            <a:ext cx="1277527" cy="276999"/>
          </a:xfrm>
          <a:prstGeom prst="rect">
            <a:avLst/>
          </a:prstGeom>
          <a:noFill/>
        </p:spPr>
        <p:txBody>
          <a:bodyPr wrap="square" rtlCol="0">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600" b="0" i="0" u="none" strike="noStrike" kern="1200" cap="none" spc="0" normalizeH="0" baseline="0" noProof="0" dirty="0">
                <a:ln>
                  <a:noFill/>
                </a:ln>
                <a:solidFill>
                  <a:sysClr val="windowText" lastClr="000000"/>
                </a:solidFill>
                <a:effectLst/>
                <a:uLnTx/>
                <a:uFillTx/>
                <a:latin typeface="メイリオ"/>
                <a:ea typeface="メイリオ"/>
                <a:cs typeface="+mn-cs"/>
              </a:rPr>
              <a:t>※『NX</a:t>
            </a:r>
            <a:r>
              <a:rPr kumimoji="1" lang="ja-JP" altLang="en-US" sz="600" b="0" i="0" u="none" strike="noStrike" kern="1200" cap="none" spc="0" normalizeH="0" baseline="0" noProof="0" dirty="0">
                <a:ln>
                  <a:noFill/>
                </a:ln>
                <a:solidFill>
                  <a:sysClr val="windowText" lastClr="000000"/>
                </a:solidFill>
                <a:effectLst/>
                <a:uLnTx/>
                <a:uFillTx/>
                <a:latin typeface="メイリオ"/>
                <a:ea typeface="メイリオ"/>
                <a:cs typeface="+mn-cs"/>
              </a:rPr>
              <a:t>勤怠管理</a:t>
            </a:r>
            <a:r>
              <a:rPr kumimoji="1" lang="en-US" altLang="ja-JP" sz="600" b="0" i="0" u="none" strike="noStrike" kern="1200" cap="none" spc="0" normalizeH="0" baseline="0" noProof="0" dirty="0">
                <a:ln>
                  <a:noFill/>
                </a:ln>
                <a:solidFill>
                  <a:sysClr val="windowText" lastClr="000000"/>
                </a:solidFill>
                <a:effectLst/>
                <a:uLnTx/>
                <a:uFillTx/>
                <a:latin typeface="メイリオ"/>
                <a:ea typeface="メイリオ"/>
                <a:cs typeface="+mn-cs"/>
              </a:rPr>
              <a:t>』</a:t>
            </a:r>
            <a:r>
              <a:rPr kumimoji="1" lang="ja-JP" altLang="en-US" sz="600" b="0" i="0" u="none" strike="noStrike" kern="1200" cap="none" spc="0" normalizeH="0" baseline="0" noProof="0" dirty="0">
                <a:ln>
                  <a:noFill/>
                </a:ln>
                <a:solidFill>
                  <a:sysClr val="windowText" lastClr="000000"/>
                </a:solidFill>
                <a:effectLst/>
                <a:uLnTx/>
                <a:uFillTx/>
                <a:latin typeface="メイリオ"/>
                <a:ea typeface="メイリオ"/>
                <a:cs typeface="+mn-cs"/>
              </a:rPr>
              <a:t>へ連携する　</a:t>
            </a:r>
            <a:endParaRPr kumimoji="1" lang="en-US" altLang="ja-JP" sz="600" b="0" i="0" u="none" strike="noStrike" kern="1200" cap="none" spc="0" normalizeH="0" baseline="0" noProof="0" dirty="0">
              <a:ln>
                <a:noFill/>
              </a:ln>
              <a:solidFill>
                <a:sysClr val="windowText" lastClr="000000"/>
              </a:solidFill>
              <a:effectLst/>
              <a:uLnTx/>
              <a:uFillTx/>
              <a:latin typeface="メイリオ"/>
              <a:ea typeface="メイリオ"/>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600" b="0" i="0" u="none" strike="noStrike" kern="1200" cap="none" spc="0" normalizeH="0" baseline="0" noProof="0" dirty="0">
                <a:ln>
                  <a:noFill/>
                </a:ln>
                <a:solidFill>
                  <a:sysClr val="windowText" lastClr="000000"/>
                </a:solidFill>
                <a:effectLst/>
                <a:uLnTx/>
                <a:uFillTx/>
                <a:latin typeface="メイリオ"/>
                <a:ea typeface="メイリオ"/>
                <a:cs typeface="+mn-cs"/>
              </a:rPr>
              <a:t>　項目の異動発令</a:t>
            </a:r>
          </a:p>
        </p:txBody>
      </p:sp>
      <p:sp>
        <p:nvSpPr>
          <p:cNvPr id="69" name="テキスト ボックス 46"/>
          <p:cNvSpPr txBox="1"/>
          <p:nvPr/>
        </p:nvSpPr>
        <p:spPr>
          <a:xfrm>
            <a:off x="7635321" y="4365718"/>
            <a:ext cx="1293163" cy="184666"/>
          </a:xfrm>
          <a:prstGeom prst="rect">
            <a:avLst/>
          </a:prstGeom>
          <a:noFill/>
        </p:spPr>
        <p:txBody>
          <a:bodyPr wrap="square" rtlCol="0">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600" b="0" i="0" u="none" strike="noStrike" kern="1200" cap="none" spc="0" normalizeH="0" baseline="0" noProof="0" dirty="0">
                <a:ln>
                  <a:noFill/>
                </a:ln>
                <a:solidFill>
                  <a:sysClr val="windowText" lastClr="000000"/>
                </a:solidFill>
                <a:effectLst/>
                <a:uLnTx/>
                <a:uFillTx/>
                <a:latin typeface="メイリオ"/>
                <a:ea typeface="メイリオ"/>
                <a:cs typeface="+mn-cs"/>
              </a:rPr>
              <a:t>※</a:t>
            </a:r>
            <a:r>
              <a:rPr kumimoji="1" lang="ja-JP" altLang="en-US" sz="600" b="0" i="0" u="none" strike="noStrike" kern="1200" cap="none" spc="0" normalizeH="0" baseline="0" noProof="0" dirty="0">
                <a:ln>
                  <a:noFill/>
                </a:ln>
                <a:solidFill>
                  <a:sysClr val="windowText" lastClr="000000"/>
                </a:solidFill>
                <a:effectLst/>
                <a:uLnTx/>
                <a:uFillTx/>
                <a:latin typeface="メイリオ"/>
                <a:ea typeface="メイリオ"/>
                <a:cs typeface="+mn-cs"/>
              </a:rPr>
              <a:t>勤怠項目のマッピング設定</a:t>
            </a:r>
          </a:p>
        </p:txBody>
      </p:sp>
      <p:sp>
        <p:nvSpPr>
          <p:cNvPr id="7" name="テキスト ボックス 6"/>
          <p:cNvSpPr txBox="1"/>
          <p:nvPr/>
        </p:nvSpPr>
        <p:spPr>
          <a:xfrm>
            <a:off x="5066878" y="3074206"/>
            <a:ext cx="396044" cy="276999"/>
          </a:xfrm>
          <a:prstGeom prst="rect">
            <a:avLst/>
          </a:prstGeom>
          <a:noFill/>
        </p:spPr>
        <p:txBody>
          <a:bodyPr wrap="square" rtlCol="0">
            <a:spAutoFit/>
          </a:bodyPr>
          <a:lstStyle/>
          <a:p>
            <a:r>
              <a:rPr kumimoji="1" lang="ja-JP" altLang="en-US" sz="1200" dirty="0">
                <a:solidFill>
                  <a:srgbClr val="EE7B48"/>
                </a:solidFill>
              </a:rPr>
              <a:t>①</a:t>
            </a:r>
          </a:p>
        </p:txBody>
      </p:sp>
      <p:sp>
        <p:nvSpPr>
          <p:cNvPr id="35" name="テキスト ボックス 34"/>
          <p:cNvSpPr txBox="1"/>
          <p:nvPr/>
        </p:nvSpPr>
        <p:spPr>
          <a:xfrm>
            <a:off x="5066878" y="2280244"/>
            <a:ext cx="396044" cy="276999"/>
          </a:xfrm>
          <a:prstGeom prst="rect">
            <a:avLst/>
          </a:prstGeom>
          <a:noFill/>
        </p:spPr>
        <p:txBody>
          <a:bodyPr wrap="square" rtlCol="0">
            <a:spAutoFit/>
          </a:bodyPr>
          <a:lstStyle/>
          <a:p>
            <a:r>
              <a:rPr kumimoji="1" lang="ja-JP" altLang="en-US" sz="1200" dirty="0">
                <a:solidFill>
                  <a:srgbClr val="EE7B48"/>
                </a:solidFill>
              </a:rPr>
              <a:t>①</a:t>
            </a:r>
          </a:p>
        </p:txBody>
      </p:sp>
      <p:sp>
        <p:nvSpPr>
          <p:cNvPr id="36" name="テキスト ボックス 35"/>
          <p:cNvSpPr txBox="1"/>
          <p:nvPr/>
        </p:nvSpPr>
        <p:spPr>
          <a:xfrm>
            <a:off x="5066878" y="3826351"/>
            <a:ext cx="396044" cy="276999"/>
          </a:xfrm>
          <a:prstGeom prst="rect">
            <a:avLst/>
          </a:prstGeom>
          <a:noFill/>
        </p:spPr>
        <p:txBody>
          <a:bodyPr wrap="square" rtlCol="0">
            <a:spAutoFit/>
          </a:bodyPr>
          <a:lstStyle/>
          <a:p>
            <a:r>
              <a:rPr lang="ja-JP" altLang="en-US" sz="1200" dirty="0">
                <a:solidFill>
                  <a:srgbClr val="EE7B48"/>
                </a:solidFill>
              </a:rPr>
              <a:t>②</a:t>
            </a:r>
            <a:endParaRPr kumimoji="1" lang="ja-JP" altLang="en-US" sz="1200" dirty="0">
              <a:solidFill>
                <a:srgbClr val="EE7B48"/>
              </a:solidFill>
            </a:endParaRPr>
          </a:p>
        </p:txBody>
      </p:sp>
      <p:sp>
        <p:nvSpPr>
          <p:cNvPr id="37" name="テキスト ボックス 36"/>
          <p:cNvSpPr txBox="1"/>
          <p:nvPr/>
        </p:nvSpPr>
        <p:spPr>
          <a:xfrm>
            <a:off x="8068942" y="3661834"/>
            <a:ext cx="396044" cy="276999"/>
          </a:xfrm>
          <a:prstGeom prst="rect">
            <a:avLst/>
          </a:prstGeom>
          <a:noFill/>
        </p:spPr>
        <p:txBody>
          <a:bodyPr wrap="square" rtlCol="0">
            <a:spAutoFit/>
          </a:bodyPr>
          <a:lstStyle/>
          <a:p>
            <a:r>
              <a:rPr lang="ja-JP" altLang="en-US" sz="1200" dirty="0">
                <a:solidFill>
                  <a:schemeClr val="accent5">
                    <a:lumMod val="75000"/>
                  </a:schemeClr>
                </a:solidFill>
              </a:rPr>
              <a:t>③</a:t>
            </a:r>
            <a:endParaRPr kumimoji="1" lang="ja-JP" altLang="en-US" sz="1200" dirty="0">
              <a:solidFill>
                <a:schemeClr val="accent5">
                  <a:lumMod val="75000"/>
                </a:schemeClr>
              </a:solidFill>
            </a:endParaRPr>
          </a:p>
        </p:txBody>
      </p:sp>
      <p:sp>
        <p:nvSpPr>
          <p:cNvPr id="38" name="Freeform 34"/>
          <p:cNvSpPr>
            <a:spLocks noEditPoints="1"/>
          </p:cNvSpPr>
          <p:nvPr/>
        </p:nvSpPr>
        <p:spPr bwMode="auto">
          <a:xfrm>
            <a:off x="143791" y="3160022"/>
            <a:ext cx="366713" cy="347663"/>
          </a:xfrm>
          <a:custGeom>
            <a:avLst/>
            <a:gdLst>
              <a:gd name="T0" fmla="*/ 309 w 385"/>
              <a:gd name="T1" fmla="*/ 365 h 365"/>
              <a:gd name="T2" fmla="*/ 73 w 385"/>
              <a:gd name="T3" fmla="*/ 362 h 365"/>
              <a:gd name="T4" fmla="*/ 76 w 385"/>
              <a:gd name="T5" fmla="*/ 348 h 365"/>
              <a:gd name="T6" fmla="*/ 313 w 385"/>
              <a:gd name="T7" fmla="*/ 351 h 365"/>
              <a:gd name="T8" fmla="*/ 302 w 385"/>
              <a:gd name="T9" fmla="*/ 354 h 365"/>
              <a:gd name="T10" fmla="*/ 283 w 385"/>
              <a:gd name="T11" fmla="*/ 359 h 365"/>
              <a:gd name="T12" fmla="*/ 302 w 385"/>
              <a:gd name="T13" fmla="*/ 354 h 365"/>
              <a:gd name="T14" fmla="*/ 254 w 385"/>
              <a:gd name="T15" fmla="*/ 354 h 365"/>
              <a:gd name="T16" fmla="*/ 273 w 385"/>
              <a:gd name="T17" fmla="*/ 359 h 365"/>
              <a:gd name="T18" fmla="*/ 311 w 385"/>
              <a:gd name="T19" fmla="*/ 217 h 365"/>
              <a:gd name="T20" fmla="*/ 81 w 385"/>
              <a:gd name="T21" fmla="*/ 210 h 365"/>
              <a:gd name="T22" fmla="*/ 74 w 385"/>
              <a:gd name="T23" fmla="*/ 333 h 365"/>
              <a:gd name="T24" fmla="*/ 304 w 385"/>
              <a:gd name="T25" fmla="*/ 340 h 365"/>
              <a:gd name="T26" fmla="*/ 311 w 385"/>
              <a:gd name="T27" fmla="*/ 217 h 365"/>
              <a:gd name="T28" fmla="*/ 122 w 385"/>
              <a:gd name="T29" fmla="*/ 71 h 365"/>
              <a:gd name="T30" fmla="*/ 263 w 385"/>
              <a:gd name="T31" fmla="*/ 71 h 365"/>
              <a:gd name="T32" fmla="*/ 170 w 385"/>
              <a:gd name="T33" fmla="*/ 154 h 365"/>
              <a:gd name="T34" fmla="*/ 53 w 385"/>
              <a:gd name="T35" fmla="*/ 199 h 365"/>
              <a:gd name="T36" fmla="*/ 46 w 385"/>
              <a:gd name="T37" fmla="*/ 339 h 365"/>
              <a:gd name="T38" fmla="*/ 67 w 385"/>
              <a:gd name="T39" fmla="*/ 333 h 365"/>
              <a:gd name="T40" fmla="*/ 50 w 385"/>
              <a:gd name="T41" fmla="*/ 283 h 365"/>
              <a:gd name="T42" fmla="*/ 67 w 385"/>
              <a:gd name="T43" fmla="*/ 272 h 365"/>
              <a:gd name="T44" fmla="*/ 81 w 385"/>
              <a:gd name="T45" fmla="*/ 203 h 365"/>
              <a:gd name="T46" fmla="*/ 185 w 385"/>
              <a:gd name="T47" fmla="*/ 189 h 365"/>
              <a:gd name="T48" fmla="*/ 375 w 385"/>
              <a:gd name="T49" fmla="*/ 293 h 365"/>
              <a:gd name="T50" fmla="*/ 263 w 385"/>
              <a:gd name="T51" fmla="*/ 154 h 365"/>
              <a:gd name="T52" fmla="*/ 201 w 385"/>
              <a:gd name="T53" fmla="*/ 189 h 365"/>
              <a:gd name="T54" fmla="*/ 304 w 385"/>
              <a:gd name="T55" fmla="*/ 203 h 365"/>
              <a:gd name="T56" fmla="*/ 319 w 385"/>
              <a:gd name="T57" fmla="*/ 272 h 365"/>
              <a:gd name="T58" fmla="*/ 336 w 385"/>
              <a:gd name="T59" fmla="*/ 283 h 365"/>
              <a:gd name="T60" fmla="*/ 319 w 385"/>
              <a:gd name="T61" fmla="*/ 333 h 365"/>
              <a:gd name="T62" fmla="*/ 340 w 385"/>
              <a:gd name="T63" fmla="*/ 339 h 3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85" h="365">
                <a:moveTo>
                  <a:pt x="313" y="362"/>
                </a:moveTo>
                <a:cubicBezTo>
                  <a:pt x="313" y="364"/>
                  <a:pt x="311" y="365"/>
                  <a:pt x="309" y="365"/>
                </a:cubicBezTo>
                <a:cubicBezTo>
                  <a:pt x="76" y="365"/>
                  <a:pt x="76" y="365"/>
                  <a:pt x="76" y="365"/>
                </a:cubicBezTo>
                <a:cubicBezTo>
                  <a:pt x="75" y="365"/>
                  <a:pt x="73" y="364"/>
                  <a:pt x="73" y="362"/>
                </a:cubicBezTo>
                <a:cubicBezTo>
                  <a:pt x="73" y="351"/>
                  <a:pt x="73" y="351"/>
                  <a:pt x="73" y="351"/>
                </a:cubicBezTo>
                <a:cubicBezTo>
                  <a:pt x="73" y="349"/>
                  <a:pt x="75" y="348"/>
                  <a:pt x="76" y="348"/>
                </a:cubicBezTo>
                <a:cubicBezTo>
                  <a:pt x="309" y="348"/>
                  <a:pt x="309" y="348"/>
                  <a:pt x="309" y="348"/>
                </a:cubicBezTo>
                <a:cubicBezTo>
                  <a:pt x="311" y="348"/>
                  <a:pt x="313" y="349"/>
                  <a:pt x="313" y="351"/>
                </a:cubicBezTo>
                <a:lnTo>
                  <a:pt x="313" y="362"/>
                </a:lnTo>
                <a:close/>
                <a:moveTo>
                  <a:pt x="302" y="354"/>
                </a:moveTo>
                <a:cubicBezTo>
                  <a:pt x="283" y="354"/>
                  <a:pt x="283" y="354"/>
                  <a:pt x="283" y="354"/>
                </a:cubicBezTo>
                <a:cubicBezTo>
                  <a:pt x="283" y="359"/>
                  <a:pt x="283" y="359"/>
                  <a:pt x="283" y="359"/>
                </a:cubicBezTo>
                <a:cubicBezTo>
                  <a:pt x="302" y="359"/>
                  <a:pt x="302" y="359"/>
                  <a:pt x="302" y="359"/>
                </a:cubicBezTo>
                <a:lnTo>
                  <a:pt x="302" y="354"/>
                </a:lnTo>
                <a:close/>
                <a:moveTo>
                  <a:pt x="273" y="354"/>
                </a:moveTo>
                <a:cubicBezTo>
                  <a:pt x="254" y="354"/>
                  <a:pt x="254" y="354"/>
                  <a:pt x="254" y="354"/>
                </a:cubicBezTo>
                <a:cubicBezTo>
                  <a:pt x="254" y="359"/>
                  <a:pt x="254" y="359"/>
                  <a:pt x="254" y="359"/>
                </a:cubicBezTo>
                <a:cubicBezTo>
                  <a:pt x="273" y="359"/>
                  <a:pt x="273" y="359"/>
                  <a:pt x="273" y="359"/>
                </a:cubicBezTo>
                <a:lnTo>
                  <a:pt x="273" y="354"/>
                </a:lnTo>
                <a:close/>
                <a:moveTo>
                  <a:pt x="311" y="217"/>
                </a:moveTo>
                <a:cubicBezTo>
                  <a:pt x="311" y="213"/>
                  <a:pt x="308" y="210"/>
                  <a:pt x="304" y="210"/>
                </a:cubicBezTo>
                <a:cubicBezTo>
                  <a:pt x="81" y="210"/>
                  <a:pt x="81" y="210"/>
                  <a:pt x="81" y="210"/>
                </a:cubicBezTo>
                <a:cubicBezTo>
                  <a:pt x="77" y="210"/>
                  <a:pt x="74" y="213"/>
                  <a:pt x="74" y="217"/>
                </a:cubicBezTo>
                <a:cubicBezTo>
                  <a:pt x="74" y="333"/>
                  <a:pt x="74" y="333"/>
                  <a:pt x="74" y="333"/>
                </a:cubicBezTo>
                <a:cubicBezTo>
                  <a:pt x="74" y="337"/>
                  <a:pt x="77" y="340"/>
                  <a:pt x="81" y="340"/>
                </a:cubicBezTo>
                <a:cubicBezTo>
                  <a:pt x="304" y="340"/>
                  <a:pt x="304" y="340"/>
                  <a:pt x="304" y="340"/>
                </a:cubicBezTo>
                <a:cubicBezTo>
                  <a:pt x="308" y="340"/>
                  <a:pt x="311" y="337"/>
                  <a:pt x="311" y="333"/>
                </a:cubicBezTo>
                <a:lnTo>
                  <a:pt x="311" y="217"/>
                </a:lnTo>
                <a:close/>
                <a:moveTo>
                  <a:pt x="193" y="0"/>
                </a:moveTo>
                <a:cubicBezTo>
                  <a:pt x="154" y="0"/>
                  <a:pt x="122" y="32"/>
                  <a:pt x="122" y="71"/>
                </a:cubicBezTo>
                <a:cubicBezTo>
                  <a:pt x="122" y="110"/>
                  <a:pt x="154" y="141"/>
                  <a:pt x="193" y="141"/>
                </a:cubicBezTo>
                <a:cubicBezTo>
                  <a:pt x="232" y="141"/>
                  <a:pt x="263" y="110"/>
                  <a:pt x="263" y="71"/>
                </a:cubicBezTo>
                <a:cubicBezTo>
                  <a:pt x="263" y="32"/>
                  <a:pt x="232" y="0"/>
                  <a:pt x="193" y="0"/>
                </a:cubicBezTo>
                <a:close/>
                <a:moveTo>
                  <a:pt x="170" y="154"/>
                </a:moveTo>
                <a:cubicBezTo>
                  <a:pt x="122" y="154"/>
                  <a:pt x="122" y="154"/>
                  <a:pt x="122" y="154"/>
                </a:cubicBezTo>
                <a:cubicBezTo>
                  <a:pt x="84" y="154"/>
                  <a:pt x="67" y="169"/>
                  <a:pt x="53" y="199"/>
                </a:cubicBezTo>
                <a:cubicBezTo>
                  <a:pt x="40" y="228"/>
                  <a:pt x="24" y="262"/>
                  <a:pt x="11" y="293"/>
                </a:cubicBezTo>
                <a:cubicBezTo>
                  <a:pt x="0" y="317"/>
                  <a:pt x="20" y="343"/>
                  <a:pt x="46" y="339"/>
                </a:cubicBezTo>
                <a:cubicBezTo>
                  <a:pt x="53" y="338"/>
                  <a:pt x="60" y="337"/>
                  <a:pt x="67" y="336"/>
                </a:cubicBezTo>
                <a:cubicBezTo>
                  <a:pt x="67" y="335"/>
                  <a:pt x="67" y="334"/>
                  <a:pt x="67" y="333"/>
                </a:cubicBezTo>
                <a:cubicBezTo>
                  <a:pt x="67" y="280"/>
                  <a:pt x="67" y="280"/>
                  <a:pt x="67" y="280"/>
                </a:cubicBezTo>
                <a:cubicBezTo>
                  <a:pt x="50" y="283"/>
                  <a:pt x="50" y="283"/>
                  <a:pt x="50" y="283"/>
                </a:cubicBezTo>
                <a:cubicBezTo>
                  <a:pt x="49" y="275"/>
                  <a:pt x="49" y="275"/>
                  <a:pt x="49" y="275"/>
                </a:cubicBezTo>
                <a:cubicBezTo>
                  <a:pt x="67" y="272"/>
                  <a:pt x="67" y="272"/>
                  <a:pt x="67" y="272"/>
                </a:cubicBezTo>
                <a:cubicBezTo>
                  <a:pt x="67" y="217"/>
                  <a:pt x="67" y="217"/>
                  <a:pt x="67" y="217"/>
                </a:cubicBezTo>
                <a:cubicBezTo>
                  <a:pt x="67" y="209"/>
                  <a:pt x="73" y="203"/>
                  <a:pt x="81" y="203"/>
                </a:cubicBezTo>
                <a:cubicBezTo>
                  <a:pt x="180" y="203"/>
                  <a:pt x="180" y="203"/>
                  <a:pt x="180" y="203"/>
                </a:cubicBezTo>
                <a:cubicBezTo>
                  <a:pt x="185" y="189"/>
                  <a:pt x="185" y="189"/>
                  <a:pt x="185" y="189"/>
                </a:cubicBezTo>
                <a:lnTo>
                  <a:pt x="170" y="154"/>
                </a:lnTo>
                <a:close/>
                <a:moveTo>
                  <a:pt x="375" y="293"/>
                </a:moveTo>
                <a:cubicBezTo>
                  <a:pt x="361" y="262"/>
                  <a:pt x="346" y="228"/>
                  <a:pt x="332" y="199"/>
                </a:cubicBezTo>
                <a:cubicBezTo>
                  <a:pt x="318" y="169"/>
                  <a:pt x="301" y="154"/>
                  <a:pt x="263" y="154"/>
                </a:cubicBezTo>
                <a:cubicBezTo>
                  <a:pt x="216" y="154"/>
                  <a:pt x="216" y="154"/>
                  <a:pt x="216" y="154"/>
                </a:cubicBezTo>
                <a:cubicBezTo>
                  <a:pt x="201" y="189"/>
                  <a:pt x="201" y="189"/>
                  <a:pt x="201" y="189"/>
                </a:cubicBezTo>
                <a:cubicBezTo>
                  <a:pt x="206" y="203"/>
                  <a:pt x="206" y="203"/>
                  <a:pt x="206" y="203"/>
                </a:cubicBezTo>
                <a:cubicBezTo>
                  <a:pt x="304" y="203"/>
                  <a:pt x="304" y="203"/>
                  <a:pt x="304" y="203"/>
                </a:cubicBezTo>
                <a:cubicBezTo>
                  <a:pt x="312" y="203"/>
                  <a:pt x="319" y="209"/>
                  <a:pt x="319" y="217"/>
                </a:cubicBezTo>
                <a:cubicBezTo>
                  <a:pt x="319" y="272"/>
                  <a:pt x="319" y="272"/>
                  <a:pt x="319" y="272"/>
                </a:cubicBezTo>
                <a:cubicBezTo>
                  <a:pt x="337" y="275"/>
                  <a:pt x="337" y="275"/>
                  <a:pt x="337" y="275"/>
                </a:cubicBezTo>
                <a:cubicBezTo>
                  <a:pt x="336" y="283"/>
                  <a:pt x="336" y="283"/>
                  <a:pt x="336" y="283"/>
                </a:cubicBezTo>
                <a:cubicBezTo>
                  <a:pt x="319" y="280"/>
                  <a:pt x="319" y="280"/>
                  <a:pt x="319" y="280"/>
                </a:cubicBezTo>
                <a:cubicBezTo>
                  <a:pt x="319" y="333"/>
                  <a:pt x="319" y="333"/>
                  <a:pt x="319" y="333"/>
                </a:cubicBezTo>
                <a:cubicBezTo>
                  <a:pt x="319" y="334"/>
                  <a:pt x="319" y="335"/>
                  <a:pt x="319" y="336"/>
                </a:cubicBezTo>
                <a:cubicBezTo>
                  <a:pt x="325" y="337"/>
                  <a:pt x="333" y="338"/>
                  <a:pt x="340" y="339"/>
                </a:cubicBezTo>
                <a:cubicBezTo>
                  <a:pt x="365" y="343"/>
                  <a:pt x="385" y="317"/>
                  <a:pt x="375" y="293"/>
                </a:cubicBezTo>
                <a:close/>
              </a:path>
            </a:pathLst>
          </a:custGeom>
          <a:solidFill>
            <a:srgbClr val="4D75B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9" name="Freeform 34"/>
          <p:cNvSpPr>
            <a:spLocks noEditPoints="1"/>
          </p:cNvSpPr>
          <p:nvPr/>
        </p:nvSpPr>
        <p:spPr bwMode="auto">
          <a:xfrm>
            <a:off x="3330592" y="2287034"/>
            <a:ext cx="366713" cy="347663"/>
          </a:xfrm>
          <a:custGeom>
            <a:avLst/>
            <a:gdLst>
              <a:gd name="T0" fmla="*/ 309 w 385"/>
              <a:gd name="T1" fmla="*/ 365 h 365"/>
              <a:gd name="T2" fmla="*/ 73 w 385"/>
              <a:gd name="T3" fmla="*/ 362 h 365"/>
              <a:gd name="T4" fmla="*/ 76 w 385"/>
              <a:gd name="T5" fmla="*/ 348 h 365"/>
              <a:gd name="T6" fmla="*/ 313 w 385"/>
              <a:gd name="T7" fmla="*/ 351 h 365"/>
              <a:gd name="T8" fmla="*/ 302 w 385"/>
              <a:gd name="T9" fmla="*/ 354 h 365"/>
              <a:gd name="T10" fmla="*/ 283 w 385"/>
              <a:gd name="T11" fmla="*/ 359 h 365"/>
              <a:gd name="T12" fmla="*/ 302 w 385"/>
              <a:gd name="T13" fmla="*/ 354 h 365"/>
              <a:gd name="T14" fmla="*/ 254 w 385"/>
              <a:gd name="T15" fmla="*/ 354 h 365"/>
              <a:gd name="T16" fmla="*/ 273 w 385"/>
              <a:gd name="T17" fmla="*/ 359 h 365"/>
              <a:gd name="T18" fmla="*/ 311 w 385"/>
              <a:gd name="T19" fmla="*/ 217 h 365"/>
              <a:gd name="T20" fmla="*/ 81 w 385"/>
              <a:gd name="T21" fmla="*/ 210 h 365"/>
              <a:gd name="T22" fmla="*/ 74 w 385"/>
              <a:gd name="T23" fmla="*/ 333 h 365"/>
              <a:gd name="T24" fmla="*/ 304 w 385"/>
              <a:gd name="T25" fmla="*/ 340 h 365"/>
              <a:gd name="T26" fmla="*/ 311 w 385"/>
              <a:gd name="T27" fmla="*/ 217 h 365"/>
              <a:gd name="T28" fmla="*/ 122 w 385"/>
              <a:gd name="T29" fmla="*/ 71 h 365"/>
              <a:gd name="T30" fmla="*/ 263 w 385"/>
              <a:gd name="T31" fmla="*/ 71 h 365"/>
              <a:gd name="T32" fmla="*/ 170 w 385"/>
              <a:gd name="T33" fmla="*/ 154 h 365"/>
              <a:gd name="T34" fmla="*/ 53 w 385"/>
              <a:gd name="T35" fmla="*/ 199 h 365"/>
              <a:gd name="T36" fmla="*/ 46 w 385"/>
              <a:gd name="T37" fmla="*/ 339 h 365"/>
              <a:gd name="T38" fmla="*/ 67 w 385"/>
              <a:gd name="T39" fmla="*/ 333 h 365"/>
              <a:gd name="T40" fmla="*/ 50 w 385"/>
              <a:gd name="T41" fmla="*/ 283 h 365"/>
              <a:gd name="T42" fmla="*/ 67 w 385"/>
              <a:gd name="T43" fmla="*/ 272 h 365"/>
              <a:gd name="T44" fmla="*/ 81 w 385"/>
              <a:gd name="T45" fmla="*/ 203 h 365"/>
              <a:gd name="T46" fmla="*/ 185 w 385"/>
              <a:gd name="T47" fmla="*/ 189 h 365"/>
              <a:gd name="T48" fmla="*/ 375 w 385"/>
              <a:gd name="T49" fmla="*/ 293 h 365"/>
              <a:gd name="T50" fmla="*/ 263 w 385"/>
              <a:gd name="T51" fmla="*/ 154 h 365"/>
              <a:gd name="T52" fmla="*/ 201 w 385"/>
              <a:gd name="T53" fmla="*/ 189 h 365"/>
              <a:gd name="T54" fmla="*/ 304 w 385"/>
              <a:gd name="T55" fmla="*/ 203 h 365"/>
              <a:gd name="T56" fmla="*/ 319 w 385"/>
              <a:gd name="T57" fmla="*/ 272 h 365"/>
              <a:gd name="T58" fmla="*/ 336 w 385"/>
              <a:gd name="T59" fmla="*/ 283 h 365"/>
              <a:gd name="T60" fmla="*/ 319 w 385"/>
              <a:gd name="T61" fmla="*/ 333 h 365"/>
              <a:gd name="T62" fmla="*/ 340 w 385"/>
              <a:gd name="T63" fmla="*/ 339 h 3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85" h="365">
                <a:moveTo>
                  <a:pt x="313" y="362"/>
                </a:moveTo>
                <a:cubicBezTo>
                  <a:pt x="313" y="364"/>
                  <a:pt x="311" y="365"/>
                  <a:pt x="309" y="365"/>
                </a:cubicBezTo>
                <a:cubicBezTo>
                  <a:pt x="76" y="365"/>
                  <a:pt x="76" y="365"/>
                  <a:pt x="76" y="365"/>
                </a:cubicBezTo>
                <a:cubicBezTo>
                  <a:pt x="75" y="365"/>
                  <a:pt x="73" y="364"/>
                  <a:pt x="73" y="362"/>
                </a:cubicBezTo>
                <a:cubicBezTo>
                  <a:pt x="73" y="351"/>
                  <a:pt x="73" y="351"/>
                  <a:pt x="73" y="351"/>
                </a:cubicBezTo>
                <a:cubicBezTo>
                  <a:pt x="73" y="349"/>
                  <a:pt x="75" y="348"/>
                  <a:pt x="76" y="348"/>
                </a:cubicBezTo>
                <a:cubicBezTo>
                  <a:pt x="309" y="348"/>
                  <a:pt x="309" y="348"/>
                  <a:pt x="309" y="348"/>
                </a:cubicBezTo>
                <a:cubicBezTo>
                  <a:pt x="311" y="348"/>
                  <a:pt x="313" y="349"/>
                  <a:pt x="313" y="351"/>
                </a:cubicBezTo>
                <a:lnTo>
                  <a:pt x="313" y="362"/>
                </a:lnTo>
                <a:close/>
                <a:moveTo>
                  <a:pt x="302" y="354"/>
                </a:moveTo>
                <a:cubicBezTo>
                  <a:pt x="283" y="354"/>
                  <a:pt x="283" y="354"/>
                  <a:pt x="283" y="354"/>
                </a:cubicBezTo>
                <a:cubicBezTo>
                  <a:pt x="283" y="359"/>
                  <a:pt x="283" y="359"/>
                  <a:pt x="283" y="359"/>
                </a:cubicBezTo>
                <a:cubicBezTo>
                  <a:pt x="302" y="359"/>
                  <a:pt x="302" y="359"/>
                  <a:pt x="302" y="359"/>
                </a:cubicBezTo>
                <a:lnTo>
                  <a:pt x="302" y="354"/>
                </a:lnTo>
                <a:close/>
                <a:moveTo>
                  <a:pt x="273" y="354"/>
                </a:moveTo>
                <a:cubicBezTo>
                  <a:pt x="254" y="354"/>
                  <a:pt x="254" y="354"/>
                  <a:pt x="254" y="354"/>
                </a:cubicBezTo>
                <a:cubicBezTo>
                  <a:pt x="254" y="359"/>
                  <a:pt x="254" y="359"/>
                  <a:pt x="254" y="359"/>
                </a:cubicBezTo>
                <a:cubicBezTo>
                  <a:pt x="273" y="359"/>
                  <a:pt x="273" y="359"/>
                  <a:pt x="273" y="359"/>
                </a:cubicBezTo>
                <a:lnTo>
                  <a:pt x="273" y="354"/>
                </a:lnTo>
                <a:close/>
                <a:moveTo>
                  <a:pt x="311" y="217"/>
                </a:moveTo>
                <a:cubicBezTo>
                  <a:pt x="311" y="213"/>
                  <a:pt x="308" y="210"/>
                  <a:pt x="304" y="210"/>
                </a:cubicBezTo>
                <a:cubicBezTo>
                  <a:pt x="81" y="210"/>
                  <a:pt x="81" y="210"/>
                  <a:pt x="81" y="210"/>
                </a:cubicBezTo>
                <a:cubicBezTo>
                  <a:pt x="77" y="210"/>
                  <a:pt x="74" y="213"/>
                  <a:pt x="74" y="217"/>
                </a:cubicBezTo>
                <a:cubicBezTo>
                  <a:pt x="74" y="333"/>
                  <a:pt x="74" y="333"/>
                  <a:pt x="74" y="333"/>
                </a:cubicBezTo>
                <a:cubicBezTo>
                  <a:pt x="74" y="337"/>
                  <a:pt x="77" y="340"/>
                  <a:pt x="81" y="340"/>
                </a:cubicBezTo>
                <a:cubicBezTo>
                  <a:pt x="304" y="340"/>
                  <a:pt x="304" y="340"/>
                  <a:pt x="304" y="340"/>
                </a:cubicBezTo>
                <a:cubicBezTo>
                  <a:pt x="308" y="340"/>
                  <a:pt x="311" y="337"/>
                  <a:pt x="311" y="333"/>
                </a:cubicBezTo>
                <a:lnTo>
                  <a:pt x="311" y="217"/>
                </a:lnTo>
                <a:close/>
                <a:moveTo>
                  <a:pt x="193" y="0"/>
                </a:moveTo>
                <a:cubicBezTo>
                  <a:pt x="154" y="0"/>
                  <a:pt x="122" y="32"/>
                  <a:pt x="122" y="71"/>
                </a:cubicBezTo>
                <a:cubicBezTo>
                  <a:pt x="122" y="110"/>
                  <a:pt x="154" y="141"/>
                  <a:pt x="193" y="141"/>
                </a:cubicBezTo>
                <a:cubicBezTo>
                  <a:pt x="232" y="141"/>
                  <a:pt x="263" y="110"/>
                  <a:pt x="263" y="71"/>
                </a:cubicBezTo>
                <a:cubicBezTo>
                  <a:pt x="263" y="32"/>
                  <a:pt x="232" y="0"/>
                  <a:pt x="193" y="0"/>
                </a:cubicBezTo>
                <a:close/>
                <a:moveTo>
                  <a:pt x="170" y="154"/>
                </a:moveTo>
                <a:cubicBezTo>
                  <a:pt x="122" y="154"/>
                  <a:pt x="122" y="154"/>
                  <a:pt x="122" y="154"/>
                </a:cubicBezTo>
                <a:cubicBezTo>
                  <a:pt x="84" y="154"/>
                  <a:pt x="67" y="169"/>
                  <a:pt x="53" y="199"/>
                </a:cubicBezTo>
                <a:cubicBezTo>
                  <a:pt x="40" y="228"/>
                  <a:pt x="24" y="262"/>
                  <a:pt x="11" y="293"/>
                </a:cubicBezTo>
                <a:cubicBezTo>
                  <a:pt x="0" y="317"/>
                  <a:pt x="20" y="343"/>
                  <a:pt x="46" y="339"/>
                </a:cubicBezTo>
                <a:cubicBezTo>
                  <a:pt x="53" y="338"/>
                  <a:pt x="60" y="337"/>
                  <a:pt x="67" y="336"/>
                </a:cubicBezTo>
                <a:cubicBezTo>
                  <a:pt x="67" y="335"/>
                  <a:pt x="67" y="334"/>
                  <a:pt x="67" y="333"/>
                </a:cubicBezTo>
                <a:cubicBezTo>
                  <a:pt x="67" y="280"/>
                  <a:pt x="67" y="280"/>
                  <a:pt x="67" y="280"/>
                </a:cubicBezTo>
                <a:cubicBezTo>
                  <a:pt x="50" y="283"/>
                  <a:pt x="50" y="283"/>
                  <a:pt x="50" y="283"/>
                </a:cubicBezTo>
                <a:cubicBezTo>
                  <a:pt x="49" y="275"/>
                  <a:pt x="49" y="275"/>
                  <a:pt x="49" y="275"/>
                </a:cubicBezTo>
                <a:cubicBezTo>
                  <a:pt x="67" y="272"/>
                  <a:pt x="67" y="272"/>
                  <a:pt x="67" y="272"/>
                </a:cubicBezTo>
                <a:cubicBezTo>
                  <a:pt x="67" y="217"/>
                  <a:pt x="67" y="217"/>
                  <a:pt x="67" y="217"/>
                </a:cubicBezTo>
                <a:cubicBezTo>
                  <a:pt x="67" y="209"/>
                  <a:pt x="73" y="203"/>
                  <a:pt x="81" y="203"/>
                </a:cubicBezTo>
                <a:cubicBezTo>
                  <a:pt x="180" y="203"/>
                  <a:pt x="180" y="203"/>
                  <a:pt x="180" y="203"/>
                </a:cubicBezTo>
                <a:cubicBezTo>
                  <a:pt x="185" y="189"/>
                  <a:pt x="185" y="189"/>
                  <a:pt x="185" y="189"/>
                </a:cubicBezTo>
                <a:lnTo>
                  <a:pt x="170" y="154"/>
                </a:lnTo>
                <a:close/>
                <a:moveTo>
                  <a:pt x="375" y="293"/>
                </a:moveTo>
                <a:cubicBezTo>
                  <a:pt x="361" y="262"/>
                  <a:pt x="346" y="228"/>
                  <a:pt x="332" y="199"/>
                </a:cubicBezTo>
                <a:cubicBezTo>
                  <a:pt x="318" y="169"/>
                  <a:pt x="301" y="154"/>
                  <a:pt x="263" y="154"/>
                </a:cubicBezTo>
                <a:cubicBezTo>
                  <a:pt x="216" y="154"/>
                  <a:pt x="216" y="154"/>
                  <a:pt x="216" y="154"/>
                </a:cubicBezTo>
                <a:cubicBezTo>
                  <a:pt x="201" y="189"/>
                  <a:pt x="201" y="189"/>
                  <a:pt x="201" y="189"/>
                </a:cubicBezTo>
                <a:cubicBezTo>
                  <a:pt x="206" y="203"/>
                  <a:pt x="206" y="203"/>
                  <a:pt x="206" y="203"/>
                </a:cubicBezTo>
                <a:cubicBezTo>
                  <a:pt x="304" y="203"/>
                  <a:pt x="304" y="203"/>
                  <a:pt x="304" y="203"/>
                </a:cubicBezTo>
                <a:cubicBezTo>
                  <a:pt x="312" y="203"/>
                  <a:pt x="319" y="209"/>
                  <a:pt x="319" y="217"/>
                </a:cubicBezTo>
                <a:cubicBezTo>
                  <a:pt x="319" y="272"/>
                  <a:pt x="319" y="272"/>
                  <a:pt x="319" y="272"/>
                </a:cubicBezTo>
                <a:cubicBezTo>
                  <a:pt x="337" y="275"/>
                  <a:pt x="337" y="275"/>
                  <a:pt x="337" y="275"/>
                </a:cubicBezTo>
                <a:cubicBezTo>
                  <a:pt x="336" y="283"/>
                  <a:pt x="336" y="283"/>
                  <a:pt x="336" y="283"/>
                </a:cubicBezTo>
                <a:cubicBezTo>
                  <a:pt x="319" y="280"/>
                  <a:pt x="319" y="280"/>
                  <a:pt x="319" y="280"/>
                </a:cubicBezTo>
                <a:cubicBezTo>
                  <a:pt x="319" y="333"/>
                  <a:pt x="319" y="333"/>
                  <a:pt x="319" y="333"/>
                </a:cubicBezTo>
                <a:cubicBezTo>
                  <a:pt x="319" y="334"/>
                  <a:pt x="319" y="335"/>
                  <a:pt x="319" y="336"/>
                </a:cubicBezTo>
                <a:cubicBezTo>
                  <a:pt x="325" y="337"/>
                  <a:pt x="333" y="338"/>
                  <a:pt x="340" y="339"/>
                </a:cubicBezTo>
                <a:cubicBezTo>
                  <a:pt x="365" y="343"/>
                  <a:pt x="385" y="317"/>
                  <a:pt x="375" y="293"/>
                </a:cubicBezTo>
                <a:close/>
              </a:path>
            </a:pathLst>
          </a:custGeom>
          <a:solidFill>
            <a:srgbClr val="4D75B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4" name="Freeform 34"/>
          <p:cNvSpPr>
            <a:spLocks noEditPoints="1"/>
          </p:cNvSpPr>
          <p:nvPr/>
        </p:nvSpPr>
        <p:spPr bwMode="auto">
          <a:xfrm>
            <a:off x="3323393" y="3088022"/>
            <a:ext cx="366713" cy="347663"/>
          </a:xfrm>
          <a:custGeom>
            <a:avLst/>
            <a:gdLst>
              <a:gd name="T0" fmla="*/ 309 w 385"/>
              <a:gd name="T1" fmla="*/ 365 h 365"/>
              <a:gd name="T2" fmla="*/ 73 w 385"/>
              <a:gd name="T3" fmla="*/ 362 h 365"/>
              <a:gd name="T4" fmla="*/ 76 w 385"/>
              <a:gd name="T5" fmla="*/ 348 h 365"/>
              <a:gd name="T6" fmla="*/ 313 w 385"/>
              <a:gd name="T7" fmla="*/ 351 h 365"/>
              <a:gd name="T8" fmla="*/ 302 w 385"/>
              <a:gd name="T9" fmla="*/ 354 h 365"/>
              <a:gd name="T10" fmla="*/ 283 w 385"/>
              <a:gd name="T11" fmla="*/ 359 h 365"/>
              <a:gd name="T12" fmla="*/ 302 w 385"/>
              <a:gd name="T13" fmla="*/ 354 h 365"/>
              <a:gd name="T14" fmla="*/ 254 w 385"/>
              <a:gd name="T15" fmla="*/ 354 h 365"/>
              <a:gd name="T16" fmla="*/ 273 w 385"/>
              <a:gd name="T17" fmla="*/ 359 h 365"/>
              <a:gd name="T18" fmla="*/ 311 w 385"/>
              <a:gd name="T19" fmla="*/ 217 h 365"/>
              <a:gd name="T20" fmla="*/ 81 w 385"/>
              <a:gd name="T21" fmla="*/ 210 h 365"/>
              <a:gd name="T22" fmla="*/ 74 w 385"/>
              <a:gd name="T23" fmla="*/ 333 h 365"/>
              <a:gd name="T24" fmla="*/ 304 w 385"/>
              <a:gd name="T25" fmla="*/ 340 h 365"/>
              <a:gd name="T26" fmla="*/ 311 w 385"/>
              <a:gd name="T27" fmla="*/ 217 h 365"/>
              <a:gd name="T28" fmla="*/ 122 w 385"/>
              <a:gd name="T29" fmla="*/ 71 h 365"/>
              <a:gd name="T30" fmla="*/ 263 w 385"/>
              <a:gd name="T31" fmla="*/ 71 h 365"/>
              <a:gd name="T32" fmla="*/ 170 w 385"/>
              <a:gd name="T33" fmla="*/ 154 h 365"/>
              <a:gd name="T34" fmla="*/ 53 w 385"/>
              <a:gd name="T35" fmla="*/ 199 h 365"/>
              <a:gd name="T36" fmla="*/ 46 w 385"/>
              <a:gd name="T37" fmla="*/ 339 h 365"/>
              <a:gd name="T38" fmla="*/ 67 w 385"/>
              <a:gd name="T39" fmla="*/ 333 h 365"/>
              <a:gd name="T40" fmla="*/ 50 w 385"/>
              <a:gd name="T41" fmla="*/ 283 h 365"/>
              <a:gd name="T42" fmla="*/ 67 w 385"/>
              <a:gd name="T43" fmla="*/ 272 h 365"/>
              <a:gd name="T44" fmla="*/ 81 w 385"/>
              <a:gd name="T45" fmla="*/ 203 h 365"/>
              <a:gd name="T46" fmla="*/ 185 w 385"/>
              <a:gd name="T47" fmla="*/ 189 h 365"/>
              <a:gd name="T48" fmla="*/ 375 w 385"/>
              <a:gd name="T49" fmla="*/ 293 h 365"/>
              <a:gd name="T50" fmla="*/ 263 w 385"/>
              <a:gd name="T51" fmla="*/ 154 h 365"/>
              <a:gd name="T52" fmla="*/ 201 w 385"/>
              <a:gd name="T53" fmla="*/ 189 h 365"/>
              <a:gd name="T54" fmla="*/ 304 w 385"/>
              <a:gd name="T55" fmla="*/ 203 h 365"/>
              <a:gd name="T56" fmla="*/ 319 w 385"/>
              <a:gd name="T57" fmla="*/ 272 h 365"/>
              <a:gd name="T58" fmla="*/ 336 w 385"/>
              <a:gd name="T59" fmla="*/ 283 h 365"/>
              <a:gd name="T60" fmla="*/ 319 w 385"/>
              <a:gd name="T61" fmla="*/ 333 h 365"/>
              <a:gd name="T62" fmla="*/ 340 w 385"/>
              <a:gd name="T63" fmla="*/ 339 h 3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85" h="365">
                <a:moveTo>
                  <a:pt x="313" y="362"/>
                </a:moveTo>
                <a:cubicBezTo>
                  <a:pt x="313" y="364"/>
                  <a:pt x="311" y="365"/>
                  <a:pt x="309" y="365"/>
                </a:cubicBezTo>
                <a:cubicBezTo>
                  <a:pt x="76" y="365"/>
                  <a:pt x="76" y="365"/>
                  <a:pt x="76" y="365"/>
                </a:cubicBezTo>
                <a:cubicBezTo>
                  <a:pt x="75" y="365"/>
                  <a:pt x="73" y="364"/>
                  <a:pt x="73" y="362"/>
                </a:cubicBezTo>
                <a:cubicBezTo>
                  <a:pt x="73" y="351"/>
                  <a:pt x="73" y="351"/>
                  <a:pt x="73" y="351"/>
                </a:cubicBezTo>
                <a:cubicBezTo>
                  <a:pt x="73" y="349"/>
                  <a:pt x="75" y="348"/>
                  <a:pt x="76" y="348"/>
                </a:cubicBezTo>
                <a:cubicBezTo>
                  <a:pt x="309" y="348"/>
                  <a:pt x="309" y="348"/>
                  <a:pt x="309" y="348"/>
                </a:cubicBezTo>
                <a:cubicBezTo>
                  <a:pt x="311" y="348"/>
                  <a:pt x="313" y="349"/>
                  <a:pt x="313" y="351"/>
                </a:cubicBezTo>
                <a:lnTo>
                  <a:pt x="313" y="362"/>
                </a:lnTo>
                <a:close/>
                <a:moveTo>
                  <a:pt x="302" y="354"/>
                </a:moveTo>
                <a:cubicBezTo>
                  <a:pt x="283" y="354"/>
                  <a:pt x="283" y="354"/>
                  <a:pt x="283" y="354"/>
                </a:cubicBezTo>
                <a:cubicBezTo>
                  <a:pt x="283" y="359"/>
                  <a:pt x="283" y="359"/>
                  <a:pt x="283" y="359"/>
                </a:cubicBezTo>
                <a:cubicBezTo>
                  <a:pt x="302" y="359"/>
                  <a:pt x="302" y="359"/>
                  <a:pt x="302" y="359"/>
                </a:cubicBezTo>
                <a:lnTo>
                  <a:pt x="302" y="354"/>
                </a:lnTo>
                <a:close/>
                <a:moveTo>
                  <a:pt x="273" y="354"/>
                </a:moveTo>
                <a:cubicBezTo>
                  <a:pt x="254" y="354"/>
                  <a:pt x="254" y="354"/>
                  <a:pt x="254" y="354"/>
                </a:cubicBezTo>
                <a:cubicBezTo>
                  <a:pt x="254" y="359"/>
                  <a:pt x="254" y="359"/>
                  <a:pt x="254" y="359"/>
                </a:cubicBezTo>
                <a:cubicBezTo>
                  <a:pt x="273" y="359"/>
                  <a:pt x="273" y="359"/>
                  <a:pt x="273" y="359"/>
                </a:cubicBezTo>
                <a:lnTo>
                  <a:pt x="273" y="354"/>
                </a:lnTo>
                <a:close/>
                <a:moveTo>
                  <a:pt x="311" y="217"/>
                </a:moveTo>
                <a:cubicBezTo>
                  <a:pt x="311" y="213"/>
                  <a:pt x="308" y="210"/>
                  <a:pt x="304" y="210"/>
                </a:cubicBezTo>
                <a:cubicBezTo>
                  <a:pt x="81" y="210"/>
                  <a:pt x="81" y="210"/>
                  <a:pt x="81" y="210"/>
                </a:cubicBezTo>
                <a:cubicBezTo>
                  <a:pt x="77" y="210"/>
                  <a:pt x="74" y="213"/>
                  <a:pt x="74" y="217"/>
                </a:cubicBezTo>
                <a:cubicBezTo>
                  <a:pt x="74" y="333"/>
                  <a:pt x="74" y="333"/>
                  <a:pt x="74" y="333"/>
                </a:cubicBezTo>
                <a:cubicBezTo>
                  <a:pt x="74" y="337"/>
                  <a:pt x="77" y="340"/>
                  <a:pt x="81" y="340"/>
                </a:cubicBezTo>
                <a:cubicBezTo>
                  <a:pt x="304" y="340"/>
                  <a:pt x="304" y="340"/>
                  <a:pt x="304" y="340"/>
                </a:cubicBezTo>
                <a:cubicBezTo>
                  <a:pt x="308" y="340"/>
                  <a:pt x="311" y="337"/>
                  <a:pt x="311" y="333"/>
                </a:cubicBezTo>
                <a:lnTo>
                  <a:pt x="311" y="217"/>
                </a:lnTo>
                <a:close/>
                <a:moveTo>
                  <a:pt x="193" y="0"/>
                </a:moveTo>
                <a:cubicBezTo>
                  <a:pt x="154" y="0"/>
                  <a:pt x="122" y="32"/>
                  <a:pt x="122" y="71"/>
                </a:cubicBezTo>
                <a:cubicBezTo>
                  <a:pt x="122" y="110"/>
                  <a:pt x="154" y="141"/>
                  <a:pt x="193" y="141"/>
                </a:cubicBezTo>
                <a:cubicBezTo>
                  <a:pt x="232" y="141"/>
                  <a:pt x="263" y="110"/>
                  <a:pt x="263" y="71"/>
                </a:cubicBezTo>
                <a:cubicBezTo>
                  <a:pt x="263" y="32"/>
                  <a:pt x="232" y="0"/>
                  <a:pt x="193" y="0"/>
                </a:cubicBezTo>
                <a:close/>
                <a:moveTo>
                  <a:pt x="170" y="154"/>
                </a:moveTo>
                <a:cubicBezTo>
                  <a:pt x="122" y="154"/>
                  <a:pt x="122" y="154"/>
                  <a:pt x="122" y="154"/>
                </a:cubicBezTo>
                <a:cubicBezTo>
                  <a:pt x="84" y="154"/>
                  <a:pt x="67" y="169"/>
                  <a:pt x="53" y="199"/>
                </a:cubicBezTo>
                <a:cubicBezTo>
                  <a:pt x="40" y="228"/>
                  <a:pt x="24" y="262"/>
                  <a:pt x="11" y="293"/>
                </a:cubicBezTo>
                <a:cubicBezTo>
                  <a:pt x="0" y="317"/>
                  <a:pt x="20" y="343"/>
                  <a:pt x="46" y="339"/>
                </a:cubicBezTo>
                <a:cubicBezTo>
                  <a:pt x="53" y="338"/>
                  <a:pt x="60" y="337"/>
                  <a:pt x="67" y="336"/>
                </a:cubicBezTo>
                <a:cubicBezTo>
                  <a:pt x="67" y="335"/>
                  <a:pt x="67" y="334"/>
                  <a:pt x="67" y="333"/>
                </a:cubicBezTo>
                <a:cubicBezTo>
                  <a:pt x="67" y="280"/>
                  <a:pt x="67" y="280"/>
                  <a:pt x="67" y="280"/>
                </a:cubicBezTo>
                <a:cubicBezTo>
                  <a:pt x="50" y="283"/>
                  <a:pt x="50" y="283"/>
                  <a:pt x="50" y="283"/>
                </a:cubicBezTo>
                <a:cubicBezTo>
                  <a:pt x="49" y="275"/>
                  <a:pt x="49" y="275"/>
                  <a:pt x="49" y="275"/>
                </a:cubicBezTo>
                <a:cubicBezTo>
                  <a:pt x="67" y="272"/>
                  <a:pt x="67" y="272"/>
                  <a:pt x="67" y="272"/>
                </a:cubicBezTo>
                <a:cubicBezTo>
                  <a:pt x="67" y="217"/>
                  <a:pt x="67" y="217"/>
                  <a:pt x="67" y="217"/>
                </a:cubicBezTo>
                <a:cubicBezTo>
                  <a:pt x="67" y="209"/>
                  <a:pt x="73" y="203"/>
                  <a:pt x="81" y="203"/>
                </a:cubicBezTo>
                <a:cubicBezTo>
                  <a:pt x="180" y="203"/>
                  <a:pt x="180" y="203"/>
                  <a:pt x="180" y="203"/>
                </a:cubicBezTo>
                <a:cubicBezTo>
                  <a:pt x="185" y="189"/>
                  <a:pt x="185" y="189"/>
                  <a:pt x="185" y="189"/>
                </a:cubicBezTo>
                <a:lnTo>
                  <a:pt x="170" y="154"/>
                </a:lnTo>
                <a:close/>
                <a:moveTo>
                  <a:pt x="375" y="293"/>
                </a:moveTo>
                <a:cubicBezTo>
                  <a:pt x="361" y="262"/>
                  <a:pt x="346" y="228"/>
                  <a:pt x="332" y="199"/>
                </a:cubicBezTo>
                <a:cubicBezTo>
                  <a:pt x="318" y="169"/>
                  <a:pt x="301" y="154"/>
                  <a:pt x="263" y="154"/>
                </a:cubicBezTo>
                <a:cubicBezTo>
                  <a:pt x="216" y="154"/>
                  <a:pt x="216" y="154"/>
                  <a:pt x="216" y="154"/>
                </a:cubicBezTo>
                <a:cubicBezTo>
                  <a:pt x="201" y="189"/>
                  <a:pt x="201" y="189"/>
                  <a:pt x="201" y="189"/>
                </a:cubicBezTo>
                <a:cubicBezTo>
                  <a:pt x="206" y="203"/>
                  <a:pt x="206" y="203"/>
                  <a:pt x="206" y="203"/>
                </a:cubicBezTo>
                <a:cubicBezTo>
                  <a:pt x="304" y="203"/>
                  <a:pt x="304" y="203"/>
                  <a:pt x="304" y="203"/>
                </a:cubicBezTo>
                <a:cubicBezTo>
                  <a:pt x="312" y="203"/>
                  <a:pt x="319" y="209"/>
                  <a:pt x="319" y="217"/>
                </a:cubicBezTo>
                <a:cubicBezTo>
                  <a:pt x="319" y="272"/>
                  <a:pt x="319" y="272"/>
                  <a:pt x="319" y="272"/>
                </a:cubicBezTo>
                <a:cubicBezTo>
                  <a:pt x="337" y="275"/>
                  <a:pt x="337" y="275"/>
                  <a:pt x="337" y="275"/>
                </a:cubicBezTo>
                <a:cubicBezTo>
                  <a:pt x="336" y="283"/>
                  <a:pt x="336" y="283"/>
                  <a:pt x="336" y="283"/>
                </a:cubicBezTo>
                <a:cubicBezTo>
                  <a:pt x="319" y="280"/>
                  <a:pt x="319" y="280"/>
                  <a:pt x="319" y="280"/>
                </a:cubicBezTo>
                <a:cubicBezTo>
                  <a:pt x="319" y="333"/>
                  <a:pt x="319" y="333"/>
                  <a:pt x="319" y="333"/>
                </a:cubicBezTo>
                <a:cubicBezTo>
                  <a:pt x="319" y="334"/>
                  <a:pt x="319" y="335"/>
                  <a:pt x="319" y="336"/>
                </a:cubicBezTo>
                <a:cubicBezTo>
                  <a:pt x="325" y="337"/>
                  <a:pt x="333" y="338"/>
                  <a:pt x="340" y="339"/>
                </a:cubicBezTo>
                <a:cubicBezTo>
                  <a:pt x="365" y="343"/>
                  <a:pt x="385" y="317"/>
                  <a:pt x="375" y="293"/>
                </a:cubicBezTo>
                <a:close/>
              </a:path>
            </a:pathLst>
          </a:custGeom>
          <a:solidFill>
            <a:srgbClr val="4D75B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5" name="Freeform 34"/>
          <p:cNvSpPr>
            <a:spLocks noEditPoints="1"/>
          </p:cNvSpPr>
          <p:nvPr/>
        </p:nvSpPr>
        <p:spPr bwMode="auto">
          <a:xfrm>
            <a:off x="3308744" y="3823179"/>
            <a:ext cx="366713" cy="347663"/>
          </a:xfrm>
          <a:custGeom>
            <a:avLst/>
            <a:gdLst>
              <a:gd name="T0" fmla="*/ 309 w 385"/>
              <a:gd name="T1" fmla="*/ 365 h 365"/>
              <a:gd name="T2" fmla="*/ 73 w 385"/>
              <a:gd name="T3" fmla="*/ 362 h 365"/>
              <a:gd name="T4" fmla="*/ 76 w 385"/>
              <a:gd name="T5" fmla="*/ 348 h 365"/>
              <a:gd name="T6" fmla="*/ 313 w 385"/>
              <a:gd name="T7" fmla="*/ 351 h 365"/>
              <a:gd name="T8" fmla="*/ 302 w 385"/>
              <a:gd name="T9" fmla="*/ 354 h 365"/>
              <a:gd name="T10" fmla="*/ 283 w 385"/>
              <a:gd name="T11" fmla="*/ 359 h 365"/>
              <a:gd name="T12" fmla="*/ 302 w 385"/>
              <a:gd name="T13" fmla="*/ 354 h 365"/>
              <a:gd name="T14" fmla="*/ 254 w 385"/>
              <a:gd name="T15" fmla="*/ 354 h 365"/>
              <a:gd name="T16" fmla="*/ 273 w 385"/>
              <a:gd name="T17" fmla="*/ 359 h 365"/>
              <a:gd name="T18" fmla="*/ 311 w 385"/>
              <a:gd name="T19" fmla="*/ 217 h 365"/>
              <a:gd name="T20" fmla="*/ 81 w 385"/>
              <a:gd name="T21" fmla="*/ 210 h 365"/>
              <a:gd name="T22" fmla="*/ 74 w 385"/>
              <a:gd name="T23" fmla="*/ 333 h 365"/>
              <a:gd name="T24" fmla="*/ 304 w 385"/>
              <a:gd name="T25" fmla="*/ 340 h 365"/>
              <a:gd name="T26" fmla="*/ 311 w 385"/>
              <a:gd name="T27" fmla="*/ 217 h 365"/>
              <a:gd name="T28" fmla="*/ 122 w 385"/>
              <a:gd name="T29" fmla="*/ 71 h 365"/>
              <a:gd name="T30" fmla="*/ 263 w 385"/>
              <a:gd name="T31" fmla="*/ 71 h 365"/>
              <a:gd name="T32" fmla="*/ 170 w 385"/>
              <a:gd name="T33" fmla="*/ 154 h 365"/>
              <a:gd name="T34" fmla="*/ 53 w 385"/>
              <a:gd name="T35" fmla="*/ 199 h 365"/>
              <a:gd name="T36" fmla="*/ 46 w 385"/>
              <a:gd name="T37" fmla="*/ 339 h 365"/>
              <a:gd name="T38" fmla="*/ 67 w 385"/>
              <a:gd name="T39" fmla="*/ 333 h 365"/>
              <a:gd name="T40" fmla="*/ 50 w 385"/>
              <a:gd name="T41" fmla="*/ 283 h 365"/>
              <a:gd name="T42" fmla="*/ 67 w 385"/>
              <a:gd name="T43" fmla="*/ 272 h 365"/>
              <a:gd name="T44" fmla="*/ 81 w 385"/>
              <a:gd name="T45" fmla="*/ 203 h 365"/>
              <a:gd name="T46" fmla="*/ 185 w 385"/>
              <a:gd name="T47" fmla="*/ 189 h 365"/>
              <a:gd name="T48" fmla="*/ 375 w 385"/>
              <a:gd name="T49" fmla="*/ 293 h 365"/>
              <a:gd name="T50" fmla="*/ 263 w 385"/>
              <a:gd name="T51" fmla="*/ 154 h 365"/>
              <a:gd name="T52" fmla="*/ 201 w 385"/>
              <a:gd name="T53" fmla="*/ 189 h 365"/>
              <a:gd name="T54" fmla="*/ 304 w 385"/>
              <a:gd name="T55" fmla="*/ 203 h 365"/>
              <a:gd name="T56" fmla="*/ 319 w 385"/>
              <a:gd name="T57" fmla="*/ 272 h 365"/>
              <a:gd name="T58" fmla="*/ 336 w 385"/>
              <a:gd name="T59" fmla="*/ 283 h 365"/>
              <a:gd name="T60" fmla="*/ 319 w 385"/>
              <a:gd name="T61" fmla="*/ 333 h 365"/>
              <a:gd name="T62" fmla="*/ 340 w 385"/>
              <a:gd name="T63" fmla="*/ 339 h 3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85" h="365">
                <a:moveTo>
                  <a:pt x="313" y="362"/>
                </a:moveTo>
                <a:cubicBezTo>
                  <a:pt x="313" y="364"/>
                  <a:pt x="311" y="365"/>
                  <a:pt x="309" y="365"/>
                </a:cubicBezTo>
                <a:cubicBezTo>
                  <a:pt x="76" y="365"/>
                  <a:pt x="76" y="365"/>
                  <a:pt x="76" y="365"/>
                </a:cubicBezTo>
                <a:cubicBezTo>
                  <a:pt x="75" y="365"/>
                  <a:pt x="73" y="364"/>
                  <a:pt x="73" y="362"/>
                </a:cubicBezTo>
                <a:cubicBezTo>
                  <a:pt x="73" y="351"/>
                  <a:pt x="73" y="351"/>
                  <a:pt x="73" y="351"/>
                </a:cubicBezTo>
                <a:cubicBezTo>
                  <a:pt x="73" y="349"/>
                  <a:pt x="75" y="348"/>
                  <a:pt x="76" y="348"/>
                </a:cubicBezTo>
                <a:cubicBezTo>
                  <a:pt x="309" y="348"/>
                  <a:pt x="309" y="348"/>
                  <a:pt x="309" y="348"/>
                </a:cubicBezTo>
                <a:cubicBezTo>
                  <a:pt x="311" y="348"/>
                  <a:pt x="313" y="349"/>
                  <a:pt x="313" y="351"/>
                </a:cubicBezTo>
                <a:lnTo>
                  <a:pt x="313" y="362"/>
                </a:lnTo>
                <a:close/>
                <a:moveTo>
                  <a:pt x="302" y="354"/>
                </a:moveTo>
                <a:cubicBezTo>
                  <a:pt x="283" y="354"/>
                  <a:pt x="283" y="354"/>
                  <a:pt x="283" y="354"/>
                </a:cubicBezTo>
                <a:cubicBezTo>
                  <a:pt x="283" y="359"/>
                  <a:pt x="283" y="359"/>
                  <a:pt x="283" y="359"/>
                </a:cubicBezTo>
                <a:cubicBezTo>
                  <a:pt x="302" y="359"/>
                  <a:pt x="302" y="359"/>
                  <a:pt x="302" y="359"/>
                </a:cubicBezTo>
                <a:lnTo>
                  <a:pt x="302" y="354"/>
                </a:lnTo>
                <a:close/>
                <a:moveTo>
                  <a:pt x="273" y="354"/>
                </a:moveTo>
                <a:cubicBezTo>
                  <a:pt x="254" y="354"/>
                  <a:pt x="254" y="354"/>
                  <a:pt x="254" y="354"/>
                </a:cubicBezTo>
                <a:cubicBezTo>
                  <a:pt x="254" y="359"/>
                  <a:pt x="254" y="359"/>
                  <a:pt x="254" y="359"/>
                </a:cubicBezTo>
                <a:cubicBezTo>
                  <a:pt x="273" y="359"/>
                  <a:pt x="273" y="359"/>
                  <a:pt x="273" y="359"/>
                </a:cubicBezTo>
                <a:lnTo>
                  <a:pt x="273" y="354"/>
                </a:lnTo>
                <a:close/>
                <a:moveTo>
                  <a:pt x="311" y="217"/>
                </a:moveTo>
                <a:cubicBezTo>
                  <a:pt x="311" y="213"/>
                  <a:pt x="308" y="210"/>
                  <a:pt x="304" y="210"/>
                </a:cubicBezTo>
                <a:cubicBezTo>
                  <a:pt x="81" y="210"/>
                  <a:pt x="81" y="210"/>
                  <a:pt x="81" y="210"/>
                </a:cubicBezTo>
                <a:cubicBezTo>
                  <a:pt x="77" y="210"/>
                  <a:pt x="74" y="213"/>
                  <a:pt x="74" y="217"/>
                </a:cubicBezTo>
                <a:cubicBezTo>
                  <a:pt x="74" y="333"/>
                  <a:pt x="74" y="333"/>
                  <a:pt x="74" y="333"/>
                </a:cubicBezTo>
                <a:cubicBezTo>
                  <a:pt x="74" y="337"/>
                  <a:pt x="77" y="340"/>
                  <a:pt x="81" y="340"/>
                </a:cubicBezTo>
                <a:cubicBezTo>
                  <a:pt x="304" y="340"/>
                  <a:pt x="304" y="340"/>
                  <a:pt x="304" y="340"/>
                </a:cubicBezTo>
                <a:cubicBezTo>
                  <a:pt x="308" y="340"/>
                  <a:pt x="311" y="337"/>
                  <a:pt x="311" y="333"/>
                </a:cubicBezTo>
                <a:lnTo>
                  <a:pt x="311" y="217"/>
                </a:lnTo>
                <a:close/>
                <a:moveTo>
                  <a:pt x="193" y="0"/>
                </a:moveTo>
                <a:cubicBezTo>
                  <a:pt x="154" y="0"/>
                  <a:pt x="122" y="32"/>
                  <a:pt x="122" y="71"/>
                </a:cubicBezTo>
                <a:cubicBezTo>
                  <a:pt x="122" y="110"/>
                  <a:pt x="154" y="141"/>
                  <a:pt x="193" y="141"/>
                </a:cubicBezTo>
                <a:cubicBezTo>
                  <a:pt x="232" y="141"/>
                  <a:pt x="263" y="110"/>
                  <a:pt x="263" y="71"/>
                </a:cubicBezTo>
                <a:cubicBezTo>
                  <a:pt x="263" y="32"/>
                  <a:pt x="232" y="0"/>
                  <a:pt x="193" y="0"/>
                </a:cubicBezTo>
                <a:close/>
                <a:moveTo>
                  <a:pt x="170" y="154"/>
                </a:moveTo>
                <a:cubicBezTo>
                  <a:pt x="122" y="154"/>
                  <a:pt x="122" y="154"/>
                  <a:pt x="122" y="154"/>
                </a:cubicBezTo>
                <a:cubicBezTo>
                  <a:pt x="84" y="154"/>
                  <a:pt x="67" y="169"/>
                  <a:pt x="53" y="199"/>
                </a:cubicBezTo>
                <a:cubicBezTo>
                  <a:pt x="40" y="228"/>
                  <a:pt x="24" y="262"/>
                  <a:pt x="11" y="293"/>
                </a:cubicBezTo>
                <a:cubicBezTo>
                  <a:pt x="0" y="317"/>
                  <a:pt x="20" y="343"/>
                  <a:pt x="46" y="339"/>
                </a:cubicBezTo>
                <a:cubicBezTo>
                  <a:pt x="53" y="338"/>
                  <a:pt x="60" y="337"/>
                  <a:pt x="67" y="336"/>
                </a:cubicBezTo>
                <a:cubicBezTo>
                  <a:pt x="67" y="335"/>
                  <a:pt x="67" y="334"/>
                  <a:pt x="67" y="333"/>
                </a:cubicBezTo>
                <a:cubicBezTo>
                  <a:pt x="67" y="280"/>
                  <a:pt x="67" y="280"/>
                  <a:pt x="67" y="280"/>
                </a:cubicBezTo>
                <a:cubicBezTo>
                  <a:pt x="50" y="283"/>
                  <a:pt x="50" y="283"/>
                  <a:pt x="50" y="283"/>
                </a:cubicBezTo>
                <a:cubicBezTo>
                  <a:pt x="49" y="275"/>
                  <a:pt x="49" y="275"/>
                  <a:pt x="49" y="275"/>
                </a:cubicBezTo>
                <a:cubicBezTo>
                  <a:pt x="67" y="272"/>
                  <a:pt x="67" y="272"/>
                  <a:pt x="67" y="272"/>
                </a:cubicBezTo>
                <a:cubicBezTo>
                  <a:pt x="67" y="217"/>
                  <a:pt x="67" y="217"/>
                  <a:pt x="67" y="217"/>
                </a:cubicBezTo>
                <a:cubicBezTo>
                  <a:pt x="67" y="209"/>
                  <a:pt x="73" y="203"/>
                  <a:pt x="81" y="203"/>
                </a:cubicBezTo>
                <a:cubicBezTo>
                  <a:pt x="180" y="203"/>
                  <a:pt x="180" y="203"/>
                  <a:pt x="180" y="203"/>
                </a:cubicBezTo>
                <a:cubicBezTo>
                  <a:pt x="185" y="189"/>
                  <a:pt x="185" y="189"/>
                  <a:pt x="185" y="189"/>
                </a:cubicBezTo>
                <a:lnTo>
                  <a:pt x="170" y="154"/>
                </a:lnTo>
                <a:close/>
                <a:moveTo>
                  <a:pt x="375" y="293"/>
                </a:moveTo>
                <a:cubicBezTo>
                  <a:pt x="361" y="262"/>
                  <a:pt x="346" y="228"/>
                  <a:pt x="332" y="199"/>
                </a:cubicBezTo>
                <a:cubicBezTo>
                  <a:pt x="318" y="169"/>
                  <a:pt x="301" y="154"/>
                  <a:pt x="263" y="154"/>
                </a:cubicBezTo>
                <a:cubicBezTo>
                  <a:pt x="216" y="154"/>
                  <a:pt x="216" y="154"/>
                  <a:pt x="216" y="154"/>
                </a:cubicBezTo>
                <a:cubicBezTo>
                  <a:pt x="201" y="189"/>
                  <a:pt x="201" y="189"/>
                  <a:pt x="201" y="189"/>
                </a:cubicBezTo>
                <a:cubicBezTo>
                  <a:pt x="206" y="203"/>
                  <a:pt x="206" y="203"/>
                  <a:pt x="206" y="203"/>
                </a:cubicBezTo>
                <a:cubicBezTo>
                  <a:pt x="304" y="203"/>
                  <a:pt x="304" y="203"/>
                  <a:pt x="304" y="203"/>
                </a:cubicBezTo>
                <a:cubicBezTo>
                  <a:pt x="312" y="203"/>
                  <a:pt x="319" y="209"/>
                  <a:pt x="319" y="217"/>
                </a:cubicBezTo>
                <a:cubicBezTo>
                  <a:pt x="319" y="272"/>
                  <a:pt x="319" y="272"/>
                  <a:pt x="319" y="272"/>
                </a:cubicBezTo>
                <a:cubicBezTo>
                  <a:pt x="337" y="275"/>
                  <a:pt x="337" y="275"/>
                  <a:pt x="337" y="275"/>
                </a:cubicBezTo>
                <a:cubicBezTo>
                  <a:pt x="336" y="283"/>
                  <a:pt x="336" y="283"/>
                  <a:pt x="336" y="283"/>
                </a:cubicBezTo>
                <a:cubicBezTo>
                  <a:pt x="319" y="280"/>
                  <a:pt x="319" y="280"/>
                  <a:pt x="319" y="280"/>
                </a:cubicBezTo>
                <a:cubicBezTo>
                  <a:pt x="319" y="333"/>
                  <a:pt x="319" y="333"/>
                  <a:pt x="319" y="333"/>
                </a:cubicBezTo>
                <a:cubicBezTo>
                  <a:pt x="319" y="334"/>
                  <a:pt x="319" y="335"/>
                  <a:pt x="319" y="336"/>
                </a:cubicBezTo>
                <a:cubicBezTo>
                  <a:pt x="325" y="337"/>
                  <a:pt x="333" y="338"/>
                  <a:pt x="340" y="339"/>
                </a:cubicBezTo>
                <a:cubicBezTo>
                  <a:pt x="365" y="343"/>
                  <a:pt x="385" y="317"/>
                  <a:pt x="375" y="293"/>
                </a:cubicBezTo>
                <a:close/>
              </a:path>
            </a:pathLst>
          </a:custGeom>
          <a:solidFill>
            <a:srgbClr val="4D75B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6" name="Freeform 34"/>
          <p:cNvSpPr>
            <a:spLocks noEditPoints="1"/>
          </p:cNvSpPr>
          <p:nvPr/>
        </p:nvSpPr>
        <p:spPr bwMode="auto">
          <a:xfrm>
            <a:off x="7418457" y="3840700"/>
            <a:ext cx="366713" cy="347663"/>
          </a:xfrm>
          <a:custGeom>
            <a:avLst/>
            <a:gdLst>
              <a:gd name="T0" fmla="*/ 309 w 385"/>
              <a:gd name="T1" fmla="*/ 365 h 365"/>
              <a:gd name="T2" fmla="*/ 73 w 385"/>
              <a:gd name="T3" fmla="*/ 362 h 365"/>
              <a:gd name="T4" fmla="*/ 76 w 385"/>
              <a:gd name="T5" fmla="*/ 348 h 365"/>
              <a:gd name="T6" fmla="*/ 313 w 385"/>
              <a:gd name="T7" fmla="*/ 351 h 365"/>
              <a:gd name="T8" fmla="*/ 302 w 385"/>
              <a:gd name="T9" fmla="*/ 354 h 365"/>
              <a:gd name="T10" fmla="*/ 283 w 385"/>
              <a:gd name="T11" fmla="*/ 359 h 365"/>
              <a:gd name="T12" fmla="*/ 302 w 385"/>
              <a:gd name="T13" fmla="*/ 354 h 365"/>
              <a:gd name="T14" fmla="*/ 254 w 385"/>
              <a:gd name="T15" fmla="*/ 354 h 365"/>
              <a:gd name="T16" fmla="*/ 273 w 385"/>
              <a:gd name="T17" fmla="*/ 359 h 365"/>
              <a:gd name="T18" fmla="*/ 311 w 385"/>
              <a:gd name="T19" fmla="*/ 217 h 365"/>
              <a:gd name="T20" fmla="*/ 81 w 385"/>
              <a:gd name="T21" fmla="*/ 210 h 365"/>
              <a:gd name="T22" fmla="*/ 74 w 385"/>
              <a:gd name="T23" fmla="*/ 333 h 365"/>
              <a:gd name="T24" fmla="*/ 304 w 385"/>
              <a:gd name="T25" fmla="*/ 340 h 365"/>
              <a:gd name="T26" fmla="*/ 311 w 385"/>
              <a:gd name="T27" fmla="*/ 217 h 365"/>
              <a:gd name="T28" fmla="*/ 122 w 385"/>
              <a:gd name="T29" fmla="*/ 71 h 365"/>
              <a:gd name="T30" fmla="*/ 263 w 385"/>
              <a:gd name="T31" fmla="*/ 71 h 365"/>
              <a:gd name="T32" fmla="*/ 170 w 385"/>
              <a:gd name="T33" fmla="*/ 154 h 365"/>
              <a:gd name="T34" fmla="*/ 53 w 385"/>
              <a:gd name="T35" fmla="*/ 199 h 365"/>
              <a:gd name="T36" fmla="*/ 46 w 385"/>
              <a:gd name="T37" fmla="*/ 339 h 365"/>
              <a:gd name="T38" fmla="*/ 67 w 385"/>
              <a:gd name="T39" fmla="*/ 333 h 365"/>
              <a:gd name="T40" fmla="*/ 50 w 385"/>
              <a:gd name="T41" fmla="*/ 283 h 365"/>
              <a:gd name="T42" fmla="*/ 67 w 385"/>
              <a:gd name="T43" fmla="*/ 272 h 365"/>
              <a:gd name="T44" fmla="*/ 81 w 385"/>
              <a:gd name="T45" fmla="*/ 203 h 365"/>
              <a:gd name="T46" fmla="*/ 185 w 385"/>
              <a:gd name="T47" fmla="*/ 189 h 365"/>
              <a:gd name="T48" fmla="*/ 375 w 385"/>
              <a:gd name="T49" fmla="*/ 293 h 365"/>
              <a:gd name="T50" fmla="*/ 263 w 385"/>
              <a:gd name="T51" fmla="*/ 154 h 365"/>
              <a:gd name="T52" fmla="*/ 201 w 385"/>
              <a:gd name="T53" fmla="*/ 189 h 365"/>
              <a:gd name="T54" fmla="*/ 304 w 385"/>
              <a:gd name="T55" fmla="*/ 203 h 365"/>
              <a:gd name="T56" fmla="*/ 319 w 385"/>
              <a:gd name="T57" fmla="*/ 272 h 365"/>
              <a:gd name="T58" fmla="*/ 336 w 385"/>
              <a:gd name="T59" fmla="*/ 283 h 365"/>
              <a:gd name="T60" fmla="*/ 319 w 385"/>
              <a:gd name="T61" fmla="*/ 333 h 365"/>
              <a:gd name="T62" fmla="*/ 340 w 385"/>
              <a:gd name="T63" fmla="*/ 339 h 3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85" h="365">
                <a:moveTo>
                  <a:pt x="313" y="362"/>
                </a:moveTo>
                <a:cubicBezTo>
                  <a:pt x="313" y="364"/>
                  <a:pt x="311" y="365"/>
                  <a:pt x="309" y="365"/>
                </a:cubicBezTo>
                <a:cubicBezTo>
                  <a:pt x="76" y="365"/>
                  <a:pt x="76" y="365"/>
                  <a:pt x="76" y="365"/>
                </a:cubicBezTo>
                <a:cubicBezTo>
                  <a:pt x="75" y="365"/>
                  <a:pt x="73" y="364"/>
                  <a:pt x="73" y="362"/>
                </a:cubicBezTo>
                <a:cubicBezTo>
                  <a:pt x="73" y="351"/>
                  <a:pt x="73" y="351"/>
                  <a:pt x="73" y="351"/>
                </a:cubicBezTo>
                <a:cubicBezTo>
                  <a:pt x="73" y="349"/>
                  <a:pt x="75" y="348"/>
                  <a:pt x="76" y="348"/>
                </a:cubicBezTo>
                <a:cubicBezTo>
                  <a:pt x="309" y="348"/>
                  <a:pt x="309" y="348"/>
                  <a:pt x="309" y="348"/>
                </a:cubicBezTo>
                <a:cubicBezTo>
                  <a:pt x="311" y="348"/>
                  <a:pt x="313" y="349"/>
                  <a:pt x="313" y="351"/>
                </a:cubicBezTo>
                <a:lnTo>
                  <a:pt x="313" y="362"/>
                </a:lnTo>
                <a:close/>
                <a:moveTo>
                  <a:pt x="302" y="354"/>
                </a:moveTo>
                <a:cubicBezTo>
                  <a:pt x="283" y="354"/>
                  <a:pt x="283" y="354"/>
                  <a:pt x="283" y="354"/>
                </a:cubicBezTo>
                <a:cubicBezTo>
                  <a:pt x="283" y="359"/>
                  <a:pt x="283" y="359"/>
                  <a:pt x="283" y="359"/>
                </a:cubicBezTo>
                <a:cubicBezTo>
                  <a:pt x="302" y="359"/>
                  <a:pt x="302" y="359"/>
                  <a:pt x="302" y="359"/>
                </a:cubicBezTo>
                <a:lnTo>
                  <a:pt x="302" y="354"/>
                </a:lnTo>
                <a:close/>
                <a:moveTo>
                  <a:pt x="273" y="354"/>
                </a:moveTo>
                <a:cubicBezTo>
                  <a:pt x="254" y="354"/>
                  <a:pt x="254" y="354"/>
                  <a:pt x="254" y="354"/>
                </a:cubicBezTo>
                <a:cubicBezTo>
                  <a:pt x="254" y="359"/>
                  <a:pt x="254" y="359"/>
                  <a:pt x="254" y="359"/>
                </a:cubicBezTo>
                <a:cubicBezTo>
                  <a:pt x="273" y="359"/>
                  <a:pt x="273" y="359"/>
                  <a:pt x="273" y="359"/>
                </a:cubicBezTo>
                <a:lnTo>
                  <a:pt x="273" y="354"/>
                </a:lnTo>
                <a:close/>
                <a:moveTo>
                  <a:pt x="311" y="217"/>
                </a:moveTo>
                <a:cubicBezTo>
                  <a:pt x="311" y="213"/>
                  <a:pt x="308" y="210"/>
                  <a:pt x="304" y="210"/>
                </a:cubicBezTo>
                <a:cubicBezTo>
                  <a:pt x="81" y="210"/>
                  <a:pt x="81" y="210"/>
                  <a:pt x="81" y="210"/>
                </a:cubicBezTo>
                <a:cubicBezTo>
                  <a:pt x="77" y="210"/>
                  <a:pt x="74" y="213"/>
                  <a:pt x="74" y="217"/>
                </a:cubicBezTo>
                <a:cubicBezTo>
                  <a:pt x="74" y="333"/>
                  <a:pt x="74" y="333"/>
                  <a:pt x="74" y="333"/>
                </a:cubicBezTo>
                <a:cubicBezTo>
                  <a:pt x="74" y="337"/>
                  <a:pt x="77" y="340"/>
                  <a:pt x="81" y="340"/>
                </a:cubicBezTo>
                <a:cubicBezTo>
                  <a:pt x="304" y="340"/>
                  <a:pt x="304" y="340"/>
                  <a:pt x="304" y="340"/>
                </a:cubicBezTo>
                <a:cubicBezTo>
                  <a:pt x="308" y="340"/>
                  <a:pt x="311" y="337"/>
                  <a:pt x="311" y="333"/>
                </a:cubicBezTo>
                <a:lnTo>
                  <a:pt x="311" y="217"/>
                </a:lnTo>
                <a:close/>
                <a:moveTo>
                  <a:pt x="193" y="0"/>
                </a:moveTo>
                <a:cubicBezTo>
                  <a:pt x="154" y="0"/>
                  <a:pt x="122" y="32"/>
                  <a:pt x="122" y="71"/>
                </a:cubicBezTo>
                <a:cubicBezTo>
                  <a:pt x="122" y="110"/>
                  <a:pt x="154" y="141"/>
                  <a:pt x="193" y="141"/>
                </a:cubicBezTo>
                <a:cubicBezTo>
                  <a:pt x="232" y="141"/>
                  <a:pt x="263" y="110"/>
                  <a:pt x="263" y="71"/>
                </a:cubicBezTo>
                <a:cubicBezTo>
                  <a:pt x="263" y="32"/>
                  <a:pt x="232" y="0"/>
                  <a:pt x="193" y="0"/>
                </a:cubicBezTo>
                <a:close/>
                <a:moveTo>
                  <a:pt x="170" y="154"/>
                </a:moveTo>
                <a:cubicBezTo>
                  <a:pt x="122" y="154"/>
                  <a:pt x="122" y="154"/>
                  <a:pt x="122" y="154"/>
                </a:cubicBezTo>
                <a:cubicBezTo>
                  <a:pt x="84" y="154"/>
                  <a:pt x="67" y="169"/>
                  <a:pt x="53" y="199"/>
                </a:cubicBezTo>
                <a:cubicBezTo>
                  <a:pt x="40" y="228"/>
                  <a:pt x="24" y="262"/>
                  <a:pt x="11" y="293"/>
                </a:cubicBezTo>
                <a:cubicBezTo>
                  <a:pt x="0" y="317"/>
                  <a:pt x="20" y="343"/>
                  <a:pt x="46" y="339"/>
                </a:cubicBezTo>
                <a:cubicBezTo>
                  <a:pt x="53" y="338"/>
                  <a:pt x="60" y="337"/>
                  <a:pt x="67" y="336"/>
                </a:cubicBezTo>
                <a:cubicBezTo>
                  <a:pt x="67" y="335"/>
                  <a:pt x="67" y="334"/>
                  <a:pt x="67" y="333"/>
                </a:cubicBezTo>
                <a:cubicBezTo>
                  <a:pt x="67" y="280"/>
                  <a:pt x="67" y="280"/>
                  <a:pt x="67" y="280"/>
                </a:cubicBezTo>
                <a:cubicBezTo>
                  <a:pt x="50" y="283"/>
                  <a:pt x="50" y="283"/>
                  <a:pt x="50" y="283"/>
                </a:cubicBezTo>
                <a:cubicBezTo>
                  <a:pt x="49" y="275"/>
                  <a:pt x="49" y="275"/>
                  <a:pt x="49" y="275"/>
                </a:cubicBezTo>
                <a:cubicBezTo>
                  <a:pt x="67" y="272"/>
                  <a:pt x="67" y="272"/>
                  <a:pt x="67" y="272"/>
                </a:cubicBezTo>
                <a:cubicBezTo>
                  <a:pt x="67" y="217"/>
                  <a:pt x="67" y="217"/>
                  <a:pt x="67" y="217"/>
                </a:cubicBezTo>
                <a:cubicBezTo>
                  <a:pt x="67" y="209"/>
                  <a:pt x="73" y="203"/>
                  <a:pt x="81" y="203"/>
                </a:cubicBezTo>
                <a:cubicBezTo>
                  <a:pt x="180" y="203"/>
                  <a:pt x="180" y="203"/>
                  <a:pt x="180" y="203"/>
                </a:cubicBezTo>
                <a:cubicBezTo>
                  <a:pt x="185" y="189"/>
                  <a:pt x="185" y="189"/>
                  <a:pt x="185" y="189"/>
                </a:cubicBezTo>
                <a:lnTo>
                  <a:pt x="170" y="154"/>
                </a:lnTo>
                <a:close/>
                <a:moveTo>
                  <a:pt x="375" y="293"/>
                </a:moveTo>
                <a:cubicBezTo>
                  <a:pt x="361" y="262"/>
                  <a:pt x="346" y="228"/>
                  <a:pt x="332" y="199"/>
                </a:cubicBezTo>
                <a:cubicBezTo>
                  <a:pt x="318" y="169"/>
                  <a:pt x="301" y="154"/>
                  <a:pt x="263" y="154"/>
                </a:cubicBezTo>
                <a:cubicBezTo>
                  <a:pt x="216" y="154"/>
                  <a:pt x="216" y="154"/>
                  <a:pt x="216" y="154"/>
                </a:cubicBezTo>
                <a:cubicBezTo>
                  <a:pt x="201" y="189"/>
                  <a:pt x="201" y="189"/>
                  <a:pt x="201" y="189"/>
                </a:cubicBezTo>
                <a:cubicBezTo>
                  <a:pt x="206" y="203"/>
                  <a:pt x="206" y="203"/>
                  <a:pt x="206" y="203"/>
                </a:cubicBezTo>
                <a:cubicBezTo>
                  <a:pt x="304" y="203"/>
                  <a:pt x="304" y="203"/>
                  <a:pt x="304" y="203"/>
                </a:cubicBezTo>
                <a:cubicBezTo>
                  <a:pt x="312" y="203"/>
                  <a:pt x="319" y="209"/>
                  <a:pt x="319" y="217"/>
                </a:cubicBezTo>
                <a:cubicBezTo>
                  <a:pt x="319" y="272"/>
                  <a:pt x="319" y="272"/>
                  <a:pt x="319" y="272"/>
                </a:cubicBezTo>
                <a:cubicBezTo>
                  <a:pt x="337" y="275"/>
                  <a:pt x="337" y="275"/>
                  <a:pt x="337" y="275"/>
                </a:cubicBezTo>
                <a:cubicBezTo>
                  <a:pt x="336" y="283"/>
                  <a:pt x="336" y="283"/>
                  <a:pt x="336" y="283"/>
                </a:cubicBezTo>
                <a:cubicBezTo>
                  <a:pt x="319" y="280"/>
                  <a:pt x="319" y="280"/>
                  <a:pt x="319" y="280"/>
                </a:cubicBezTo>
                <a:cubicBezTo>
                  <a:pt x="319" y="333"/>
                  <a:pt x="319" y="333"/>
                  <a:pt x="319" y="333"/>
                </a:cubicBezTo>
                <a:cubicBezTo>
                  <a:pt x="319" y="334"/>
                  <a:pt x="319" y="335"/>
                  <a:pt x="319" y="336"/>
                </a:cubicBezTo>
                <a:cubicBezTo>
                  <a:pt x="325" y="337"/>
                  <a:pt x="333" y="338"/>
                  <a:pt x="340" y="339"/>
                </a:cubicBezTo>
                <a:cubicBezTo>
                  <a:pt x="365" y="343"/>
                  <a:pt x="385" y="317"/>
                  <a:pt x="375" y="293"/>
                </a:cubicBezTo>
                <a:close/>
              </a:path>
            </a:pathLst>
          </a:custGeom>
          <a:solidFill>
            <a:srgbClr val="4D75B3"/>
          </a:solidFill>
          <a:ln>
            <a:noFill/>
          </a:ln>
        </p:spPr>
        <p:txBody>
          <a:bodyPr vert="horz" wrap="square" lIns="91440" tIns="45720" rIns="91440" bIns="45720" numCol="1" anchor="t" anchorCtr="0" compatLnSpc="1">
            <a:prstTxWarp prst="textNoShape">
              <a:avLst/>
            </a:prstTxWarp>
          </a:bodyPr>
          <a:lstStyle/>
          <a:p>
            <a:endParaRPr lang="ja-JP" altLang="en-US"/>
          </a:p>
        </p:txBody>
      </p:sp>
    </p:spTree>
    <p:extLst>
      <p:ext uri="{BB962C8B-B14F-4D97-AF65-F5344CB8AC3E}">
        <p14:creationId xmlns:p14="http://schemas.microsoft.com/office/powerpoint/2010/main" val="282396072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fld id="{78AE49ED-73EF-499C-8307-28EB0E7CF529}" type="slidenum">
              <a:rPr kumimoji="1" lang="ja-JP" altLang="en-US" smtClean="0"/>
              <a:t>37</a:t>
            </a:fld>
            <a:endParaRPr kumimoji="1" lang="ja-JP" altLang="en-US" dirty="0"/>
          </a:p>
        </p:txBody>
      </p:sp>
      <p:sp>
        <p:nvSpPr>
          <p:cNvPr id="4" name="フッター プレースホルダー 3"/>
          <p:cNvSpPr>
            <a:spLocks noGrp="1"/>
          </p:cNvSpPr>
          <p:nvPr>
            <p:ph type="ftr" sz="quarter" idx="3"/>
          </p:nvPr>
        </p:nvSpPr>
        <p:spPr/>
        <p:txBody>
          <a:bodyPr/>
          <a:lstStyle/>
          <a:p>
            <a:r>
              <a:rPr lang="en-US" altLang="ja-JP" dirty="0"/>
              <a:t>©Canon IT Solutions Inc.  All rights reserved.</a:t>
            </a:r>
            <a:endParaRPr lang="ja-JP" altLang="en-US" dirty="0"/>
          </a:p>
        </p:txBody>
      </p:sp>
      <p:sp>
        <p:nvSpPr>
          <p:cNvPr id="10" name="テキスト プレースホルダー 9"/>
          <p:cNvSpPr>
            <a:spLocks noGrp="1"/>
          </p:cNvSpPr>
          <p:nvPr>
            <p:ph type="body" sz="quarter" idx="16"/>
          </p:nvPr>
        </p:nvSpPr>
        <p:spPr/>
        <p:txBody>
          <a:bodyPr/>
          <a:lstStyle/>
          <a:p>
            <a:r>
              <a:rPr lang="ja-JP" altLang="en-US" dirty="0"/>
              <a:t>勤怠管理（</a:t>
            </a:r>
            <a:r>
              <a:rPr lang="en-US" altLang="ja-JP" dirty="0"/>
              <a:t>NXTM</a:t>
            </a:r>
            <a:r>
              <a:rPr lang="ja-JP" altLang="en-US" dirty="0"/>
              <a:t>）へのデータ連携</a:t>
            </a:r>
            <a:endParaRPr kumimoji="1" lang="ja-JP" altLang="en-US" dirty="0"/>
          </a:p>
        </p:txBody>
      </p:sp>
      <p:sp>
        <p:nvSpPr>
          <p:cNvPr id="11" name="テキスト プレースホルダー 10"/>
          <p:cNvSpPr>
            <a:spLocks noGrp="1"/>
          </p:cNvSpPr>
          <p:nvPr>
            <p:ph type="body" sz="quarter" idx="17"/>
          </p:nvPr>
        </p:nvSpPr>
        <p:spPr/>
        <p:txBody>
          <a:bodyPr/>
          <a:lstStyle/>
          <a:p>
            <a:r>
              <a:rPr kumimoji="1" lang="en-US" altLang="ja-JP" dirty="0"/>
              <a:t>NX</a:t>
            </a:r>
            <a:r>
              <a:rPr kumimoji="1" lang="ja-JP" altLang="en-US" dirty="0"/>
              <a:t>給与管理・</a:t>
            </a:r>
            <a:r>
              <a:rPr kumimoji="1" lang="en-US" altLang="ja-JP" dirty="0"/>
              <a:t>NX</a:t>
            </a:r>
            <a:r>
              <a:rPr kumimoji="1" lang="ja-JP" altLang="en-US" dirty="0"/>
              <a:t>人事管理から</a:t>
            </a:r>
            <a:r>
              <a:rPr kumimoji="1" lang="en-US" altLang="ja-JP" dirty="0"/>
              <a:t>NX</a:t>
            </a:r>
            <a:r>
              <a:rPr kumimoji="1" lang="ja-JP" altLang="en-US" dirty="0"/>
              <a:t>勤怠管理に組織や人事情報を連携できます</a:t>
            </a:r>
            <a:endParaRPr kumimoji="1" lang="en-US" altLang="ja-JP" dirty="0"/>
          </a:p>
          <a:p>
            <a:r>
              <a:rPr lang="ja-JP" altLang="en-US" dirty="0"/>
              <a:t>２重のマスタメンテナンスは不要です</a:t>
            </a:r>
            <a:endParaRPr kumimoji="1" lang="ja-JP" altLang="en-US" dirty="0"/>
          </a:p>
        </p:txBody>
      </p:sp>
      <p:sp>
        <p:nvSpPr>
          <p:cNvPr id="5" name="タイトル 4"/>
          <p:cNvSpPr>
            <a:spLocks noGrp="1"/>
          </p:cNvSpPr>
          <p:nvPr>
            <p:ph type="title"/>
          </p:nvPr>
        </p:nvSpPr>
        <p:spPr/>
        <p:txBody>
          <a:bodyPr/>
          <a:lstStyle/>
          <a:p>
            <a:r>
              <a:rPr kumimoji="1" lang="ja-JP" altLang="en-US" dirty="0"/>
              <a:t>データ連携機能①</a:t>
            </a:r>
            <a:endParaRPr kumimoji="1" lang="ja-JP" altLang="en-US" sz="1800" dirty="0"/>
          </a:p>
        </p:txBody>
      </p:sp>
      <p:pic>
        <p:nvPicPr>
          <p:cNvPr id="6" name="図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17563" y="2185288"/>
            <a:ext cx="3203875" cy="2062905"/>
          </a:xfrm>
          <a:prstGeom prst="rect">
            <a:avLst/>
          </a:prstGeom>
          <a:ln>
            <a:solidFill>
              <a:schemeClr val="bg1">
                <a:lumMod val="65000"/>
              </a:schemeClr>
            </a:solidFill>
          </a:ln>
        </p:spPr>
      </p:pic>
      <p:pic>
        <p:nvPicPr>
          <p:cNvPr id="9" name="図 8"/>
          <p:cNvPicPr>
            <a:picLocks noChangeAspect="1"/>
          </p:cNvPicPr>
          <p:nvPr/>
        </p:nvPicPr>
        <p:blipFill rotWithShape="1">
          <a:blip r:embed="rId4">
            <a:extLst>
              <a:ext uri="{28A0092B-C50C-407E-A947-70E740481C1C}">
                <a14:useLocalDpi xmlns:a14="http://schemas.microsoft.com/office/drawing/2010/main" val="0"/>
              </a:ext>
            </a:extLst>
          </a:blip>
          <a:srcRect/>
          <a:stretch/>
        </p:blipFill>
        <p:spPr>
          <a:xfrm>
            <a:off x="3018573" y="2423659"/>
            <a:ext cx="838673" cy="172036"/>
          </a:xfrm>
          <a:prstGeom prst="rect">
            <a:avLst/>
          </a:prstGeom>
          <a:ln>
            <a:solidFill>
              <a:schemeClr val="bg1">
                <a:lumMod val="75000"/>
              </a:schemeClr>
            </a:solidFill>
          </a:ln>
        </p:spPr>
      </p:pic>
      <p:pic>
        <p:nvPicPr>
          <p:cNvPr id="7" name="図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213905" y="3072436"/>
            <a:ext cx="2615066" cy="939924"/>
          </a:xfrm>
          <a:prstGeom prst="rect">
            <a:avLst/>
          </a:prstGeom>
          <a:ln w="38100">
            <a:solidFill>
              <a:srgbClr val="FF0000"/>
            </a:solidFill>
          </a:ln>
        </p:spPr>
      </p:pic>
      <p:sp>
        <p:nvSpPr>
          <p:cNvPr id="12" name="右矢印 11"/>
          <p:cNvSpPr/>
          <p:nvPr/>
        </p:nvSpPr>
        <p:spPr>
          <a:xfrm rot="5400000">
            <a:off x="3271376" y="2713128"/>
            <a:ext cx="258249" cy="24187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3" name="図 12"/>
          <p:cNvPicPr>
            <a:picLocks noChangeAspect="1"/>
          </p:cNvPicPr>
          <p:nvPr/>
        </p:nvPicPr>
        <p:blipFill rotWithShape="1">
          <a:blip r:embed="rId6"/>
          <a:srcRect b="537"/>
          <a:stretch/>
        </p:blipFill>
        <p:spPr>
          <a:xfrm>
            <a:off x="5232877" y="2185288"/>
            <a:ext cx="3515587" cy="2177530"/>
          </a:xfrm>
          <a:prstGeom prst="rect">
            <a:avLst/>
          </a:prstGeom>
          <a:ln>
            <a:solidFill>
              <a:schemeClr val="bg1">
                <a:lumMod val="75000"/>
              </a:schemeClr>
            </a:solidFill>
          </a:ln>
        </p:spPr>
      </p:pic>
      <p:sp>
        <p:nvSpPr>
          <p:cNvPr id="14" name="正方形/長方形 13"/>
          <p:cNvSpPr/>
          <p:nvPr/>
        </p:nvSpPr>
        <p:spPr>
          <a:xfrm>
            <a:off x="8350251" y="2330237"/>
            <a:ext cx="392909" cy="108988"/>
          </a:xfrm>
          <a:prstGeom prst="rect">
            <a:avLst/>
          </a:prstGeom>
          <a:noFill/>
          <a:ln w="2540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endParaRPr kumimoji="1" lang="ja-JP" altLang="en-US" sz="1100"/>
          </a:p>
        </p:txBody>
      </p:sp>
      <p:sp>
        <p:nvSpPr>
          <p:cNvPr id="15" name="角丸四角形吹き出し 14"/>
          <p:cNvSpPr/>
          <p:nvPr/>
        </p:nvSpPr>
        <p:spPr>
          <a:xfrm>
            <a:off x="7626277" y="2698172"/>
            <a:ext cx="1044440" cy="311592"/>
          </a:xfrm>
          <a:prstGeom prst="wedgeRoundRectCallout">
            <a:avLst>
              <a:gd name="adj1" fmla="val 36292"/>
              <a:gd name="adj2" fmla="val -118992"/>
              <a:gd name="adj3" fmla="val 16667"/>
            </a:avLst>
          </a:prstGeom>
        </p:spPr>
        <p:style>
          <a:lnRef idx="1">
            <a:schemeClr val="accent1"/>
          </a:lnRef>
          <a:fillRef idx="2">
            <a:schemeClr val="accent1"/>
          </a:fillRef>
          <a:effectRef idx="1">
            <a:schemeClr val="accent1"/>
          </a:effectRef>
          <a:fontRef idx="minor">
            <a:schemeClr val="dk1"/>
          </a:fontRef>
        </p:style>
        <p:txBody>
          <a:bodyPr rtlCol="0" anchor="ctr"/>
          <a:lstStyle/>
          <a:p>
            <a:pPr>
              <a:lnSpc>
                <a:spcPts val="1200"/>
              </a:lnSpc>
              <a:spcAft>
                <a:spcPts val="0"/>
              </a:spcAft>
            </a:pPr>
            <a:r>
              <a:rPr lang="ja-JP" altLang="en-US" sz="1050" kern="100" dirty="0">
                <a:latin typeface="Segoe UI" panose="020B0502040204020203" pitchFamily="34" charset="0"/>
                <a:ea typeface="メイリオ" panose="020B0604030504040204" pitchFamily="50" charset="-128"/>
                <a:cs typeface="Times New Roman" panose="02020603050405020304" pitchFamily="18" charset="0"/>
              </a:rPr>
              <a:t>連携履歴照会</a:t>
            </a:r>
            <a:endParaRPr lang="ja-JP" altLang="ja-JP" sz="1050" kern="100" dirty="0">
              <a:latin typeface="Segoe UI" panose="020B0502040204020203" pitchFamily="34" charset="0"/>
              <a:ea typeface="メイリオ" panose="020B0604030504040204" pitchFamily="50" charset="-128"/>
              <a:cs typeface="Times New Roman" panose="02020603050405020304" pitchFamily="18" charset="0"/>
            </a:endParaRPr>
          </a:p>
        </p:txBody>
      </p:sp>
      <p:sp>
        <p:nvSpPr>
          <p:cNvPr id="3" name="テキスト ボックス 2"/>
          <p:cNvSpPr txBox="1"/>
          <p:nvPr/>
        </p:nvSpPr>
        <p:spPr>
          <a:xfrm>
            <a:off x="245457" y="1923678"/>
            <a:ext cx="1368152" cy="261610"/>
          </a:xfrm>
          <a:prstGeom prst="rect">
            <a:avLst/>
          </a:prstGeom>
          <a:noFill/>
        </p:spPr>
        <p:txBody>
          <a:bodyPr wrap="square" rtlCol="0">
            <a:spAutoFit/>
          </a:bodyPr>
          <a:lstStyle/>
          <a:p>
            <a:r>
              <a:rPr kumimoji="1" lang="ja-JP" altLang="en-US" sz="1100" dirty="0"/>
              <a:t>組織情報の連携</a:t>
            </a:r>
          </a:p>
        </p:txBody>
      </p:sp>
      <p:sp>
        <p:nvSpPr>
          <p:cNvPr id="18" name="テキスト ボックス 17"/>
          <p:cNvSpPr txBox="1"/>
          <p:nvPr/>
        </p:nvSpPr>
        <p:spPr>
          <a:xfrm>
            <a:off x="5178005" y="1923678"/>
            <a:ext cx="1368152" cy="261610"/>
          </a:xfrm>
          <a:prstGeom prst="rect">
            <a:avLst/>
          </a:prstGeom>
          <a:noFill/>
        </p:spPr>
        <p:txBody>
          <a:bodyPr wrap="square" rtlCol="0">
            <a:spAutoFit/>
          </a:bodyPr>
          <a:lstStyle/>
          <a:p>
            <a:r>
              <a:rPr kumimoji="1" lang="ja-JP" altLang="en-US" sz="1100" dirty="0"/>
              <a:t>人事情報の連携</a:t>
            </a:r>
          </a:p>
        </p:txBody>
      </p:sp>
    </p:spTree>
    <p:extLst>
      <p:ext uri="{BB962C8B-B14F-4D97-AF65-F5344CB8AC3E}">
        <p14:creationId xmlns:p14="http://schemas.microsoft.com/office/powerpoint/2010/main" val="53869903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p:cNvPicPr>
            <a:picLocks noChangeAspect="1"/>
          </p:cNvPicPr>
          <p:nvPr/>
        </p:nvPicPr>
        <p:blipFill>
          <a:blip r:embed="rId3"/>
          <a:stretch>
            <a:fillRect/>
          </a:stretch>
        </p:blipFill>
        <p:spPr>
          <a:xfrm>
            <a:off x="1750260" y="1660811"/>
            <a:ext cx="5166575" cy="3338689"/>
          </a:xfrm>
          <a:prstGeom prst="rect">
            <a:avLst/>
          </a:prstGeom>
        </p:spPr>
      </p:pic>
      <p:sp>
        <p:nvSpPr>
          <p:cNvPr id="2" name="スライド番号プレースホルダー 1"/>
          <p:cNvSpPr>
            <a:spLocks noGrp="1"/>
          </p:cNvSpPr>
          <p:nvPr>
            <p:ph type="sldNum" sz="quarter" idx="12"/>
          </p:nvPr>
        </p:nvSpPr>
        <p:spPr/>
        <p:txBody>
          <a:bodyPr/>
          <a:lstStyle/>
          <a:p>
            <a:fld id="{78AE49ED-73EF-499C-8307-28EB0E7CF529}" type="slidenum">
              <a:rPr lang="ja-JP" altLang="en-US" smtClean="0"/>
              <a:pPr/>
              <a:t>38</a:t>
            </a:fld>
            <a:endParaRPr lang="ja-JP" altLang="en-US" dirty="0"/>
          </a:p>
        </p:txBody>
      </p:sp>
      <p:sp>
        <p:nvSpPr>
          <p:cNvPr id="4" name="フッター プレースホルダー 3"/>
          <p:cNvSpPr>
            <a:spLocks noGrp="1"/>
          </p:cNvSpPr>
          <p:nvPr>
            <p:ph type="ftr" sz="quarter" idx="3"/>
          </p:nvPr>
        </p:nvSpPr>
        <p:spPr/>
        <p:txBody>
          <a:bodyPr/>
          <a:lstStyle/>
          <a:p>
            <a:r>
              <a:rPr lang="en-US" altLang="ja-JP" dirty="0"/>
              <a:t>©Canon IT Solutions Inc.  All rights reserved.</a:t>
            </a:r>
            <a:endParaRPr lang="ja-JP" altLang="en-US" dirty="0"/>
          </a:p>
        </p:txBody>
      </p:sp>
      <p:sp>
        <p:nvSpPr>
          <p:cNvPr id="10" name="テキスト プレースホルダー 9"/>
          <p:cNvSpPr>
            <a:spLocks noGrp="1"/>
          </p:cNvSpPr>
          <p:nvPr>
            <p:ph type="body" sz="quarter" idx="16"/>
          </p:nvPr>
        </p:nvSpPr>
        <p:spPr/>
        <p:txBody>
          <a:bodyPr/>
          <a:lstStyle/>
          <a:p>
            <a:r>
              <a:rPr lang="ja-JP" altLang="en-US" dirty="0"/>
              <a:t>給与管理（</a:t>
            </a:r>
            <a:r>
              <a:rPr lang="en-US" altLang="ja-JP" dirty="0"/>
              <a:t>NXPR</a:t>
            </a:r>
            <a:r>
              <a:rPr lang="ja-JP" altLang="en-US" dirty="0"/>
              <a:t>）への勤怠実績データ連携</a:t>
            </a:r>
          </a:p>
        </p:txBody>
      </p:sp>
      <p:sp>
        <p:nvSpPr>
          <p:cNvPr id="11" name="テキスト プレースホルダー 10"/>
          <p:cNvSpPr>
            <a:spLocks noGrp="1"/>
          </p:cNvSpPr>
          <p:nvPr>
            <p:ph type="body" sz="quarter" idx="17"/>
          </p:nvPr>
        </p:nvSpPr>
        <p:spPr>
          <a:xfrm>
            <a:off x="251618" y="917812"/>
            <a:ext cx="8784878" cy="279306"/>
          </a:xfrm>
        </p:spPr>
        <p:txBody>
          <a:bodyPr/>
          <a:lstStyle/>
          <a:p>
            <a:r>
              <a:rPr lang="ja-JP" altLang="en-US" dirty="0"/>
              <a:t>勤怠管理勤怠実績取込画面から勤怠実績の取込が可能です</a:t>
            </a:r>
            <a:endParaRPr lang="en-US" altLang="ja-JP" dirty="0"/>
          </a:p>
          <a:p>
            <a:r>
              <a:rPr kumimoji="1" lang="ja-JP" altLang="en-US" dirty="0"/>
              <a:t>取込データは細かく条件を指定しての取込ができます</a:t>
            </a:r>
            <a:r>
              <a:rPr kumimoji="1" lang="en-US" altLang="ja-JP" dirty="0"/>
              <a:t>(</a:t>
            </a:r>
            <a:r>
              <a:rPr kumimoji="1" lang="ja-JP" altLang="en-US" dirty="0"/>
              <a:t>所属部門、社員区分、</a:t>
            </a:r>
            <a:r>
              <a:rPr lang="ja-JP" altLang="en-US" dirty="0"/>
              <a:t>社員</a:t>
            </a:r>
            <a:r>
              <a:rPr kumimoji="1" lang="ja-JP" altLang="en-US" dirty="0"/>
              <a:t>番号 </a:t>
            </a:r>
            <a:r>
              <a:rPr kumimoji="1" lang="en-US" altLang="ja-JP" dirty="0"/>
              <a:t>etc…)</a:t>
            </a:r>
            <a:endParaRPr kumimoji="1" lang="ja-JP" altLang="en-US" dirty="0"/>
          </a:p>
        </p:txBody>
      </p:sp>
      <p:sp>
        <p:nvSpPr>
          <p:cNvPr id="5" name="タイトル 4"/>
          <p:cNvSpPr>
            <a:spLocks noGrp="1"/>
          </p:cNvSpPr>
          <p:nvPr>
            <p:ph type="title"/>
          </p:nvPr>
        </p:nvSpPr>
        <p:spPr/>
        <p:txBody>
          <a:bodyPr/>
          <a:lstStyle/>
          <a:p>
            <a:r>
              <a:rPr lang="ja-JP" altLang="en-US" dirty="0"/>
              <a:t>データ連携機能②</a:t>
            </a:r>
          </a:p>
        </p:txBody>
      </p:sp>
      <p:sp>
        <p:nvSpPr>
          <p:cNvPr id="20" name="正方形/長方形 19"/>
          <p:cNvSpPr/>
          <p:nvPr/>
        </p:nvSpPr>
        <p:spPr>
          <a:xfrm>
            <a:off x="1817788" y="3099732"/>
            <a:ext cx="3408912" cy="1365729"/>
          </a:xfrm>
          <a:prstGeom prst="rect">
            <a:avLst/>
          </a:prstGeom>
          <a:noFill/>
          <a:ln w="2540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endParaRPr kumimoji="1" lang="ja-JP" altLang="en-US" sz="1100"/>
          </a:p>
        </p:txBody>
      </p:sp>
      <p:pic>
        <p:nvPicPr>
          <p:cNvPr id="16" name="図 15"/>
          <p:cNvPicPr>
            <a:picLocks noChangeAspect="1"/>
          </p:cNvPicPr>
          <p:nvPr/>
        </p:nvPicPr>
        <p:blipFill>
          <a:blip r:embed="rId4"/>
          <a:stretch>
            <a:fillRect/>
          </a:stretch>
        </p:blipFill>
        <p:spPr>
          <a:xfrm>
            <a:off x="5830261" y="3591762"/>
            <a:ext cx="2701739" cy="691143"/>
          </a:xfrm>
          <a:prstGeom prst="rect">
            <a:avLst/>
          </a:prstGeom>
          <a:ln w="38100">
            <a:solidFill>
              <a:srgbClr val="FF0000"/>
            </a:solidFill>
          </a:ln>
        </p:spPr>
      </p:pic>
      <p:sp>
        <p:nvSpPr>
          <p:cNvPr id="18" name="正方形/長方形 17"/>
          <p:cNvSpPr/>
          <p:nvPr/>
        </p:nvSpPr>
        <p:spPr>
          <a:xfrm>
            <a:off x="5976448" y="2289239"/>
            <a:ext cx="358229" cy="804188"/>
          </a:xfrm>
          <a:prstGeom prst="rect">
            <a:avLst/>
          </a:prstGeom>
          <a:noFill/>
          <a:ln w="2540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endParaRPr kumimoji="1" lang="ja-JP" altLang="en-US" sz="1100"/>
          </a:p>
        </p:txBody>
      </p:sp>
      <p:sp>
        <p:nvSpPr>
          <p:cNvPr id="19" name="角丸四角形吹き出し 18"/>
          <p:cNvSpPr/>
          <p:nvPr/>
        </p:nvSpPr>
        <p:spPr>
          <a:xfrm>
            <a:off x="3632511" y="2405328"/>
            <a:ext cx="1969063" cy="514092"/>
          </a:xfrm>
          <a:prstGeom prst="wedgeRoundRectCallout">
            <a:avLst>
              <a:gd name="adj1" fmla="val 64370"/>
              <a:gd name="adj2" fmla="val -42279"/>
              <a:gd name="adj3" fmla="val 16667"/>
            </a:avLst>
          </a:prstGeom>
        </p:spPr>
        <p:style>
          <a:lnRef idx="1">
            <a:schemeClr val="accent1"/>
          </a:lnRef>
          <a:fillRef idx="2">
            <a:schemeClr val="accent1"/>
          </a:fillRef>
          <a:effectRef idx="1">
            <a:schemeClr val="accent1"/>
          </a:effectRef>
          <a:fontRef idx="minor">
            <a:schemeClr val="dk1"/>
          </a:fontRef>
        </p:style>
        <p:txBody>
          <a:bodyPr rtlCol="0" anchor="ctr"/>
          <a:lstStyle/>
          <a:p>
            <a:pPr>
              <a:lnSpc>
                <a:spcPts val="1200"/>
              </a:lnSpc>
              <a:spcAft>
                <a:spcPts val="0"/>
              </a:spcAft>
            </a:pPr>
            <a:r>
              <a:rPr lang="ja-JP" altLang="en-US" sz="1050" dirty="0"/>
              <a:t>勤怠締日が変更になったとき</a:t>
            </a:r>
            <a:r>
              <a:rPr lang="ja-JP" altLang="en-US" sz="1050" kern="100" dirty="0">
                <a:latin typeface="Segoe UI" panose="020B0502040204020203" pitchFamily="34" charset="0"/>
                <a:ea typeface="メイリオ" panose="020B0604030504040204" pitchFamily="50" charset="-128"/>
                <a:cs typeface="Times New Roman" panose="02020603050405020304" pitchFamily="18" charset="0"/>
              </a:rPr>
              <a:t>年月日変更して調整可能</a:t>
            </a:r>
            <a:endParaRPr lang="ja-JP" altLang="ja-JP" sz="1050" kern="100" dirty="0">
              <a:latin typeface="Segoe UI" panose="020B0502040204020203" pitchFamily="34" charset="0"/>
              <a:ea typeface="メイリオ" panose="020B0604030504040204" pitchFamily="50" charset="-128"/>
              <a:cs typeface="Times New Roman" panose="02020603050405020304" pitchFamily="18" charset="0"/>
            </a:endParaRPr>
          </a:p>
        </p:txBody>
      </p:sp>
      <p:sp>
        <p:nvSpPr>
          <p:cNvPr id="22" name="角丸四角形吹き出し 21"/>
          <p:cNvSpPr/>
          <p:nvPr/>
        </p:nvSpPr>
        <p:spPr>
          <a:xfrm>
            <a:off x="2402289" y="4721509"/>
            <a:ext cx="2266180" cy="305137"/>
          </a:xfrm>
          <a:prstGeom prst="wedgeRoundRectCallout">
            <a:avLst>
              <a:gd name="adj1" fmla="val -21865"/>
              <a:gd name="adj2" fmla="val -97422"/>
              <a:gd name="adj3" fmla="val 16667"/>
            </a:avLst>
          </a:prstGeom>
        </p:spPr>
        <p:style>
          <a:lnRef idx="1">
            <a:schemeClr val="accent1"/>
          </a:lnRef>
          <a:fillRef idx="2">
            <a:schemeClr val="accent1"/>
          </a:fillRef>
          <a:effectRef idx="1">
            <a:schemeClr val="accent1"/>
          </a:effectRef>
          <a:fontRef idx="minor">
            <a:schemeClr val="dk1"/>
          </a:fontRef>
        </p:style>
        <p:txBody>
          <a:bodyPr rtlCol="0" anchor="ctr"/>
          <a:lstStyle/>
          <a:p>
            <a:pPr>
              <a:lnSpc>
                <a:spcPts val="1200"/>
              </a:lnSpc>
              <a:spcAft>
                <a:spcPts val="0"/>
              </a:spcAft>
            </a:pPr>
            <a:r>
              <a:rPr lang="ja-JP" altLang="en-US" sz="1050" dirty="0"/>
              <a:t>取込データの絞込条件指定が可能</a:t>
            </a:r>
            <a:endParaRPr lang="ja-JP" altLang="ja-JP" sz="1050" kern="100" dirty="0">
              <a:latin typeface="Segoe UI" panose="020B0502040204020203" pitchFamily="34" charset="0"/>
              <a:ea typeface="メイリオ" panose="020B0604030504040204" pitchFamily="50" charset="-128"/>
              <a:cs typeface="Times New Roman" panose="02020603050405020304" pitchFamily="18" charset="0"/>
            </a:endParaRPr>
          </a:p>
        </p:txBody>
      </p:sp>
      <p:sp>
        <p:nvSpPr>
          <p:cNvPr id="12" name="右矢印 11"/>
          <p:cNvSpPr/>
          <p:nvPr/>
        </p:nvSpPr>
        <p:spPr>
          <a:xfrm rot="5400000">
            <a:off x="5987022" y="3147197"/>
            <a:ext cx="337079" cy="39079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01472705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fld id="{78AE49ED-73EF-499C-8307-28EB0E7CF529}" type="slidenum">
              <a:rPr kumimoji="1" lang="ja-JP" altLang="en-US" smtClean="0"/>
              <a:t>39</a:t>
            </a:fld>
            <a:endParaRPr kumimoji="1" lang="ja-JP" altLang="en-US" dirty="0"/>
          </a:p>
        </p:txBody>
      </p:sp>
      <p:sp>
        <p:nvSpPr>
          <p:cNvPr id="11" name="フッター プレースホルダー 3"/>
          <p:cNvSpPr>
            <a:spLocks noGrp="1"/>
          </p:cNvSpPr>
          <p:nvPr>
            <p:ph type="ftr" sz="quarter" idx="3"/>
          </p:nvPr>
        </p:nvSpPr>
        <p:spPr/>
        <p:txBody>
          <a:bodyPr/>
          <a:lstStyle/>
          <a:p>
            <a:r>
              <a:rPr lang="en-US" altLang="ja-JP" dirty="0"/>
              <a:t>©Canon IT Solutions Inc.  All rights reserved.</a:t>
            </a:r>
            <a:endParaRPr lang="ja-JP" altLang="en-US" dirty="0"/>
          </a:p>
        </p:txBody>
      </p:sp>
      <p:sp>
        <p:nvSpPr>
          <p:cNvPr id="3" name="テキスト プレースホルダー 2"/>
          <p:cNvSpPr>
            <a:spLocks noGrp="1"/>
          </p:cNvSpPr>
          <p:nvPr>
            <p:ph type="body" sz="quarter" idx="16"/>
          </p:nvPr>
        </p:nvSpPr>
        <p:spPr/>
        <p:txBody>
          <a:bodyPr/>
          <a:lstStyle/>
          <a:p>
            <a:r>
              <a:rPr lang="en-US" altLang="ja-JP" dirty="0"/>
              <a:t>NX</a:t>
            </a:r>
            <a:r>
              <a:rPr lang="ja-JP" altLang="en-US" dirty="0"/>
              <a:t>勤怠管理 事前設定</a:t>
            </a:r>
            <a:endParaRPr kumimoji="1" lang="ja-JP" altLang="en-US" dirty="0"/>
          </a:p>
        </p:txBody>
      </p:sp>
      <p:sp>
        <p:nvSpPr>
          <p:cNvPr id="5" name="テキスト プレースホルダー 4"/>
          <p:cNvSpPr>
            <a:spLocks noGrp="1"/>
          </p:cNvSpPr>
          <p:nvPr>
            <p:ph type="body" sz="quarter" idx="17"/>
          </p:nvPr>
        </p:nvSpPr>
        <p:spPr/>
        <p:txBody>
          <a:bodyPr/>
          <a:lstStyle/>
          <a:p>
            <a:r>
              <a:rPr lang="ja-JP" altLang="en-US" dirty="0"/>
              <a:t>勤怠管理側でどのデータを連携するか設定することで、オリジナルの休暇</a:t>
            </a:r>
            <a:r>
              <a:rPr lang="en-US" altLang="ja-JP" dirty="0"/>
              <a:t>(</a:t>
            </a:r>
            <a:r>
              <a:rPr lang="ja-JP" altLang="en-US" dirty="0"/>
              <a:t>夏季休暇等</a:t>
            </a:r>
            <a:r>
              <a:rPr lang="en-US" altLang="ja-JP" dirty="0"/>
              <a:t>)</a:t>
            </a:r>
            <a:r>
              <a:rPr lang="ja-JP" altLang="en-US" dirty="0"/>
              <a:t>や</a:t>
            </a:r>
            <a:endParaRPr lang="en-US" altLang="ja-JP" dirty="0"/>
          </a:p>
          <a:p>
            <a:r>
              <a:rPr lang="ja-JP" altLang="en-US" dirty="0"/>
              <a:t>任意項目（出張回数等）も含め給与管理にデータ連携することが可能です</a:t>
            </a:r>
          </a:p>
        </p:txBody>
      </p:sp>
      <p:sp>
        <p:nvSpPr>
          <p:cNvPr id="4" name="タイトル 3"/>
          <p:cNvSpPr>
            <a:spLocks noGrp="1"/>
          </p:cNvSpPr>
          <p:nvPr>
            <p:ph type="title"/>
          </p:nvPr>
        </p:nvSpPr>
        <p:spPr/>
        <p:txBody>
          <a:bodyPr/>
          <a:lstStyle/>
          <a:p>
            <a:r>
              <a:rPr kumimoji="1" lang="ja-JP" altLang="en-US" sz="2400" dirty="0"/>
              <a:t>データ連携方法③</a:t>
            </a:r>
            <a:r>
              <a:rPr lang="ja-JP" altLang="en-US" sz="2800" dirty="0"/>
              <a:t>　</a:t>
            </a:r>
            <a:endParaRPr kumimoji="1" lang="ja-JP" altLang="en-US" sz="2400" dirty="0"/>
          </a:p>
        </p:txBody>
      </p:sp>
      <p:grpSp>
        <p:nvGrpSpPr>
          <p:cNvPr id="12" name="グループ化 11"/>
          <p:cNvGrpSpPr/>
          <p:nvPr/>
        </p:nvGrpSpPr>
        <p:grpSpPr>
          <a:xfrm>
            <a:off x="179512" y="1649976"/>
            <a:ext cx="4104456" cy="3174235"/>
            <a:chOff x="323528" y="1887994"/>
            <a:chExt cx="4054683" cy="2843996"/>
          </a:xfrm>
        </p:grpSpPr>
        <p:pic>
          <p:nvPicPr>
            <p:cNvPr id="13" name="図 12"/>
            <p:cNvPicPr>
              <a:picLocks noChangeAspect="1"/>
            </p:cNvPicPr>
            <p:nvPr/>
          </p:nvPicPr>
          <p:blipFill rotWithShape="1">
            <a:blip r:embed="rId3"/>
            <a:srcRect t="11750"/>
            <a:stretch/>
          </p:blipFill>
          <p:spPr>
            <a:xfrm>
              <a:off x="360000" y="2067694"/>
              <a:ext cx="4018211" cy="1541294"/>
            </a:xfrm>
            <a:prstGeom prst="rect">
              <a:avLst/>
            </a:prstGeom>
          </p:spPr>
        </p:pic>
        <p:pic>
          <p:nvPicPr>
            <p:cNvPr id="14" name="図 13"/>
            <p:cNvPicPr>
              <a:picLocks noChangeAspect="1"/>
            </p:cNvPicPr>
            <p:nvPr/>
          </p:nvPicPr>
          <p:blipFill>
            <a:blip r:embed="rId4"/>
            <a:stretch>
              <a:fillRect/>
            </a:stretch>
          </p:blipFill>
          <p:spPr>
            <a:xfrm>
              <a:off x="323528" y="3570279"/>
              <a:ext cx="4037421" cy="1161711"/>
            </a:xfrm>
            <a:prstGeom prst="rect">
              <a:avLst/>
            </a:prstGeom>
          </p:spPr>
        </p:pic>
        <p:sp>
          <p:nvSpPr>
            <p:cNvPr id="15" name="角丸四角形吹き出し 14"/>
            <p:cNvSpPr/>
            <p:nvPr/>
          </p:nvSpPr>
          <p:spPr>
            <a:xfrm>
              <a:off x="2477042" y="1887994"/>
              <a:ext cx="1302982" cy="335718"/>
            </a:xfrm>
            <a:prstGeom prst="wedgeRoundRectCallout">
              <a:avLst>
                <a:gd name="adj1" fmla="val -69763"/>
                <a:gd name="adj2" fmla="val 96559"/>
                <a:gd name="adj3" fmla="val 16667"/>
              </a:avLst>
            </a:prstGeom>
          </p:spPr>
          <p:style>
            <a:lnRef idx="1">
              <a:schemeClr val="accent1"/>
            </a:lnRef>
            <a:fillRef idx="2">
              <a:schemeClr val="accent1"/>
            </a:fillRef>
            <a:effectRef idx="1">
              <a:schemeClr val="accent1"/>
            </a:effectRef>
            <a:fontRef idx="minor">
              <a:schemeClr val="dk1"/>
            </a:fontRef>
          </p:style>
          <p:txBody>
            <a:bodyPr rtlCol="0" anchor="ctr"/>
            <a:lstStyle/>
            <a:p>
              <a:r>
                <a:rPr kumimoji="1" lang="ja-JP" altLang="en-US" sz="900" dirty="0">
                  <a:solidFill>
                    <a:schemeClr val="tx1"/>
                  </a:solidFill>
                </a:rPr>
                <a:t>社員コードの先頭に「</a:t>
              </a:r>
              <a:r>
                <a:rPr kumimoji="1" lang="en-US" altLang="ja-JP" sz="900" dirty="0">
                  <a:solidFill>
                    <a:schemeClr val="tx1"/>
                  </a:solidFill>
                </a:rPr>
                <a:t>SYN:</a:t>
              </a:r>
              <a:r>
                <a:rPr kumimoji="1" lang="ja-JP" altLang="en-US" sz="900" dirty="0">
                  <a:solidFill>
                    <a:schemeClr val="tx1"/>
                  </a:solidFill>
                </a:rPr>
                <a:t>」を設定</a:t>
              </a:r>
              <a:endParaRPr lang="en-US" altLang="ja-JP" sz="900" dirty="0">
                <a:solidFill>
                  <a:schemeClr val="tx1"/>
                </a:solidFill>
              </a:endParaRPr>
            </a:p>
          </p:txBody>
        </p:sp>
        <p:sp>
          <p:nvSpPr>
            <p:cNvPr id="16" name="角丸四角形吹き出し 15"/>
            <p:cNvSpPr/>
            <p:nvPr/>
          </p:nvSpPr>
          <p:spPr>
            <a:xfrm>
              <a:off x="2709596" y="3713920"/>
              <a:ext cx="1416964" cy="494139"/>
            </a:xfrm>
            <a:prstGeom prst="wedgeRoundRectCallout">
              <a:avLst>
                <a:gd name="adj1" fmla="val -142343"/>
                <a:gd name="adj2" fmla="val -114174"/>
                <a:gd name="adj3" fmla="val 16667"/>
              </a:avLst>
            </a:prstGeom>
          </p:spPr>
          <p:style>
            <a:lnRef idx="1">
              <a:schemeClr val="accent1"/>
            </a:lnRef>
            <a:fillRef idx="2">
              <a:schemeClr val="accent1"/>
            </a:fillRef>
            <a:effectRef idx="1">
              <a:schemeClr val="accent1"/>
            </a:effectRef>
            <a:fontRef idx="minor">
              <a:schemeClr val="dk1"/>
            </a:fontRef>
          </p:style>
          <p:txBody>
            <a:bodyPr rtlCol="0" anchor="ctr"/>
            <a:lstStyle/>
            <a:p>
              <a:r>
                <a:rPr kumimoji="1" lang="ja-JP" altLang="en-US" sz="900" dirty="0">
                  <a:solidFill>
                    <a:schemeClr val="tx1"/>
                  </a:solidFill>
                </a:rPr>
                <a:t>連携する項目の先頭に</a:t>
              </a:r>
              <a:endParaRPr kumimoji="1" lang="en-US" altLang="ja-JP" sz="900" dirty="0">
                <a:solidFill>
                  <a:schemeClr val="tx1"/>
                </a:solidFill>
              </a:endParaRPr>
            </a:p>
            <a:p>
              <a:r>
                <a:rPr kumimoji="1" lang="ja-JP" altLang="en-US" sz="900" dirty="0">
                  <a:solidFill>
                    <a:schemeClr val="tx1"/>
                  </a:solidFill>
                </a:rPr>
                <a:t>「勤怠コード</a:t>
              </a:r>
              <a:r>
                <a:rPr kumimoji="1" lang="en-US" altLang="ja-JP" sz="900" dirty="0">
                  <a:solidFill>
                    <a:schemeClr val="tx1"/>
                  </a:solidFill>
                </a:rPr>
                <a:t>:</a:t>
              </a:r>
              <a:r>
                <a:rPr kumimoji="1" lang="ja-JP" altLang="en-US" sz="900" dirty="0">
                  <a:solidFill>
                    <a:schemeClr val="tx1"/>
                  </a:solidFill>
                </a:rPr>
                <a:t>」を設定</a:t>
              </a:r>
              <a:endParaRPr kumimoji="1" lang="en-US" altLang="ja-JP" sz="900" dirty="0">
                <a:solidFill>
                  <a:schemeClr val="tx1"/>
                </a:solidFill>
              </a:endParaRPr>
            </a:p>
          </p:txBody>
        </p:sp>
      </p:grpSp>
      <p:sp>
        <p:nvSpPr>
          <p:cNvPr id="18" name="テキスト プレースホルダー 2"/>
          <p:cNvSpPr txBox="1">
            <a:spLocks/>
          </p:cNvSpPr>
          <p:nvPr/>
        </p:nvSpPr>
        <p:spPr>
          <a:xfrm>
            <a:off x="199920" y="1589231"/>
            <a:ext cx="3781514" cy="248096"/>
          </a:xfrm>
          <a:prstGeom prst="rect">
            <a:avLst/>
          </a:prstGeom>
        </p:spPr>
        <p:txBody>
          <a:bodyPr>
            <a:noAutofit/>
          </a:bodyPr>
          <a:lst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0" indent="0" defTabSz="685800">
              <a:lnSpc>
                <a:spcPts val="1425"/>
              </a:lnSpc>
              <a:buClr>
                <a:srgbClr val="F9BE00"/>
              </a:buClr>
              <a:buNone/>
              <a:defRPr/>
            </a:pPr>
            <a:r>
              <a:rPr lang="ja-JP" altLang="en-US" sz="1400" b="1" dirty="0">
                <a:latin typeface="+mn-ea"/>
              </a:rPr>
              <a:t>締データ出力設定</a:t>
            </a:r>
            <a:endParaRPr lang="en-US" altLang="ja-JP" sz="1400" b="1" dirty="0">
              <a:solidFill>
                <a:prstClr val="black"/>
              </a:solidFill>
              <a:latin typeface="メイリオ"/>
              <a:ea typeface="メイリオ"/>
            </a:endParaRPr>
          </a:p>
        </p:txBody>
      </p:sp>
      <p:pic>
        <p:nvPicPr>
          <p:cNvPr id="19" name="図 18"/>
          <p:cNvPicPr>
            <a:picLocks noChangeAspect="1"/>
          </p:cNvPicPr>
          <p:nvPr/>
        </p:nvPicPr>
        <p:blipFill rotWithShape="1">
          <a:blip r:embed="rId5"/>
          <a:srcRect t="7135"/>
          <a:stretch/>
        </p:blipFill>
        <p:spPr>
          <a:xfrm>
            <a:off x="4722909" y="2011660"/>
            <a:ext cx="2507498" cy="2227782"/>
          </a:xfrm>
          <a:prstGeom prst="rect">
            <a:avLst/>
          </a:prstGeom>
          <a:ln>
            <a:solidFill>
              <a:schemeClr val="bg1">
                <a:lumMod val="75000"/>
              </a:schemeClr>
            </a:solidFill>
          </a:ln>
        </p:spPr>
      </p:pic>
      <p:pic>
        <p:nvPicPr>
          <p:cNvPr id="20" name="図 19"/>
          <p:cNvPicPr>
            <a:picLocks noChangeAspect="1"/>
          </p:cNvPicPr>
          <p:nvPr/>
        </p:nvPicPr>
        <p:blipFill rotWithShape="1">
          <a:blip r:embed="rId6"/>
          <a:srcRect t="7606"/>
          <a:stretch/>
        </p:blipFill>
        <p:spPr>
          <a:xfrm>
            <a:off x="5081984" y="3057123"/>
            <a:ext cx="3730274" cy="1767087"/>
          </a:xfrm>
          <a:prstGeom prst="rect">
            <a:avLst/>
          </a:prstGeom>
          <a:ln>
            <a:solidFill>
              <a:schemeClr val="bg1">
                <a:lumMod val="75000"/>
              </a:schemeClr>
            </a:solidFill>
          </a:ln>
        </p:spPr>
      </p:pic>
      <p:sp>
        <p:nvSpPr>
          <p:cNvPr id="21" name="テキスト プレースホルダー 2"/>
          <p:cNvSpPr txBox="1">
            <a:spLocks/>
          </p:cNvSpPr>
          <p:nvPr/>
        </p:nvSpPr>
        <p:spPr>
          <a:xfrm>
            <a:off x="4652804" y="1746855"/>
            <a:ext cx="2028732" cy="179974"/>
          </a:xfrm>
          <a:prstGeom prst="rect">
            <a:avLst/>
          </a:prstGeom>
        </p:spPr>
        <p:txBody>
          <a:bodyPr>
            <a:noAutofit/>
          </a:bodyPr>
          <a:lst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0" indent="0" defTabSz="685800">
              <a:lnSpc>
                <a:spcPts val="1425"/>
              </a:lnSpc>
              <a:buClr>
                <a:srgbClr val="F9BE00"/>
              </a:buClr>
              <a:buNone/>
              <a:defRPr/>
            </a:pPr>
            <a:r>
              <a:rPr lang="ja-JP" altLang="en-US" sz="1400" b="1" dirty="0">
                <a:latin typeface="+mn-ea"/>
              </a:rPr>
              <a:t>休暇区分設定</a:t>
            </a:r>
            <a:endParaRPr lang="en-US" altLang="ja-JP" sz="1400" b="1" dirty="0">
              <a:solidFill>
                <a:prstClr val="black"/>
              </a:solidFill>
              <a:latin typeface="メイリオ"/>
              <a:ea typeface="メイリオ"/>
            </a:endParaRPr>
          </a:p>
        </p:txBody>
      </p:sp>
      <p:sp>
        <p:nvSpPr>
          <p:cNvPr id="22" name="テキスト プレースホルダー 2"/>
          <p:cNvSpPr txBox="1">
            <a:spLocks/>
          </p:cNvSpPr>
          <p:nvPr/>
        </p:nvSpPr>
        <p:spPr>
          <a:xfrm>
            <a:off x="7441724" y="2787204"/>
            <a:ext cx="1450276" cy="216024"/>
          </a:xfrm>
          <a:prstGeom prst="rect">
            <a:avLst/>
          </a:prstGeom>
        </p:spPr>
        <p:txBody>
          <a:bodyPr>
            <a:noAutofit/>
          </a:bodyPr>
          <a:lst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0" indent="0" defTabSz="685800">
              <a:lnSpc>
                <a:spcPts val="1425"/>
              </a:lnSpc>
              <a:buClr>
                <a:srgbClr val="F9BE00"/>
              </a:buClr>
              <a:buNone/>
              <a:defRPr/>
            </a:pPr>
            <a:r>
              <a:rPr lang="ja-JP" altLang="en-US" sz="1400" b="1" dirty="0">
                <a:latin typeface="+mn-ea"/>
              </a:rPr>
              <a:t>任意項目設定</a:t>
            </a:r>
            <a:endParaRPr lang="en-US" altLang="ja-JP" sz="1400" b="1" dirty="0">
              <a:solidFill>
                <a:prstClr val="black"/>
              </a:solidFill>
              <a:latin typeface="メイリオ"/>
              <a:ea typeface="メイリオ"/>
            </a:endParaRPr>
          </a:p>
        </p:txBody>
      </p:sp>
    </p:spTree>
    <p:extLst>
      <p:ext uri="{BB962C8B-B14F-4D97-AF65-F5344CB8AC3E}">
        <p14:creationId xmlns:p14="http://schemas.microsoft.com/office/powerpoint/2010/main" val="219575431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fld id="{78AE49ED-73EF-499C-8307-28EB0E7CF529}" type="slidenum">
              <a:rPr kumimoji="1" lang="ja-JP" altLang="en-US" smtClean="0"/>
              <a:t>4</a:t>
            </a:fld>
            <a:endParaRPr kumimoji="1" lang="ja-JP" altLang="en-US" dirty="0"/>
          </a:p>
        </p:txBody>
      </p:sp>
      <p:sp>
        <p:nvSpPr>
          <p:cNvPr id="3" name="フッター プレースホルダー 2"/>
          <p:cNvSpPr>
            <a:spLocks noGrp="1"/>
          </p:cNvSpPr>
          <p:nvPr>
            <p:ph type="ftr" sz="quarter" idx="3"/>
          </p:nvPr>
        </p:nvSpPr>
        <p:spPr/>
        <p:txBody>
          <a:bodyPr/>
          <a:lstStyle/>
          <a:p>
            <a:r>
              <a:rPr lang="en-US" altLang="ja-JP" dirty="0"/>
              <a:t>©Canon IT Solutions Inc.  All rights reserved.</a:t>
            </a:r>
            <a:endParaRPr lang="ja-JP" altLang="en-US" dirty="0"/>
          </a:p>
        </p:txBody>
      </p:sp>
      <p:sp>
        <p:nvSpPr>
          <p:cNvPr id="4" name="タイトル 3"/>
          <p:cNvSpPr>
            <a:spLocks noGrp="1"/>
          </p:cNvSpPr>
          <p:nvPr>
            <p:ph type="title"/>
          </p:nvPr>
        </p:nvSpPr>
        <p:spPr/>
        <p:txBody>
          <a:bodyPr/>
          <a:lstStyle/>
          <a:p>
            <a:r>
              <a:rPr lang="ja-JP" altLang="en-US" dirty="0"/>
              <a:t>人事給与ソリューション関連図（月次）</a:t>
            </a:r>
            <a:endParaRPr kumimoji="1" lang="ja-JP" altLang="en-US" dirty="0"/>
          </a:p>
        </p:txBody>
      </p:sp>
      <p:sp>
        <p:nvSpPr>
          <p:cNvPr id="5" name="正方形/長方形 4"/>
          <p:cNvSpPr/>
          <p:nvPr/>
        </p:nvSpPr>
        <p:spPr>
          <a:xfrm>
            <a:off x="288000" y="3851103"/>
            <a:ext cx="2828684" cy="1187900"/>
          </a:xfrm>
          <a:prstGeom prst="rect">
            <a:avLst/>
          </a:prstGeom>
          <a:solidFill>
            <a:sysClr val="window" lastClr="FFFFFF">
              <a:lumMod val="95000"/>
            </a:sysClr>
          </a:solidFill>
          <a:ln w="25400" cap="flat" cmpd="sng" algn="ctr">
            <a:solidFill>
              <a:sysClr val="window" lastClr="FFFFFF">
                <a:lumMod val="85000"/>
              </a:sys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400" b="0" i="0" u="none" strike="noStrike" kern="0" cap="none" spc="0" normalizeH="0" baseline="0" noProof="0">
              <a:ln>
                <a:noFill/>
              </a:ln>
              <a:solidFill>
                <a:prstClr val="white"/>
              </a:solidFill>
              <a:effectLst/>
              <a:uLnTx/>
              <a:uFillTx/>
              <a:latin typeface="メイリオ"/>
              <a:ea typeface="メイリオ"/>
              <a:cs typeface="+mn-cs"/>
            </a:endParaRPr>
          </a:p>
        </p:txBody>
      </p:sp>
      <p:sp>
        <p:nvSpPr>
          <p:cNvPr id="7" name="正方形/長方形 6"/>
          <p:cNvSpPr/>
          <p:nvPr/>
        </p:nvSpPr>
        <p:spPr>
          <a:xfrm>
            <a:off x="280152" y="683653"/>
            <a:ext cx="2828684" cy="2666985"/>
          </a:xfrm>
          <a:prstGeom prst="rect">
            <a:avLst/>
          </a:prstGeom>
          <a:solidFill>
            <a:sysClr val="window" lastClr="FFFFFF">
              <a:lumMod val="95000"/>
            </a:sysClr>
          </a:solidFill>
          <a:ln w="25400" cap="flat" cmpd="sng" algn="ctr">
            <a:solidFill>
              <a:sysClr val="window" lastClr="FFFFFF">
                <a:lumMod val="85000"/>
              </a:sys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400" b="0" i="0" u="none" strike="noStrike" kern="0" cap="none" spc="0" normalizeH="0" baseline="0" noProof="0">
              <a:ln>
                <a:noFill/>
              </a:ln>
              <a:solidFill>
                <a:prstClr val="white"/>
              </a:solidFill>
              <a:effectLst/>
              <a:uLnTx/>
              <a:uFillTx/>
              <a:latin typeface="メイリオ"/>
              <a:ea typeface="メイリオ"/>
              <a:cs typeface="+mn-cs"/>
            </a:endParaRPr>
          </a:p>
        </p:txBody>
      </p:sp>
      <p:sp>
        <p:nvSpPr>
          <p:cNvPr id="8" name="円柱 7"/>
          <p:cNvSpPr/>
          <p:nvPr/>
        </p:nvSpPr>
        <p:spPr>
          <a:xfrm>
            <a:off x="591535" y="1083535"/>
            <a:ext cx="2231358" cy="992342"/>
          </a:xfrm>
          <a:prstGeom prst="can">
            <a:avLst>
              <a:gd name="adj" fmla="val 20793"/>
            </a:avLst>
          </a:prstGeom>
          <a:solidFill>
            <a:srgbClr val="F18F60"/>
          </a:solidFill>
          <a:ln w="38100" cap="flat" cmpd="sng" algn="ctr">
            <a:solidFill>
              <a:sysClr val="window" lastClr="FFFFFF"/>
            </a:solidFill>
            <a:prstDash val="solid"/>
          </a:ln>
          <a:effectLst>
            <a:outerShdw blurRad="40000" dist="20000" dir="5400000" rotWithShape="0">
              <a:srgbClr val="000000">
                <a:alpha val="38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400" b="0" i="0" u="none" strike="noStrike" kern="0" cap="none" spc="0" normalizeH="0" baseline="0" noProof="0">
              <a:ln>
                <a:noFill/>
              </a:ln>
              <a:solidFill>
                <a:prstClr val="white"/>
              </a:solidFill>
              <a:effectLst/>
              <a:uLnTx/>
              <a:uFillTx/>
              <a:latin typeface="メイリオ"/>
              <a:ea typeface="メイリオ"/>
              <a:cs typeface="+mn-cs"/>
            </a:endParaRPr>
          </a:p>
        </p:txBody>
      </p:sp>
      <p:sp>
        <p:nvSpPr>
          <p:cNvPr id="9" name="テキスト ボックス 8"/>
          <p:cNvSpPr txBox="1"/>
          <p:nvPr/>
        </p:nvSpPr>
        <p:spPr>
          <a:xfrm>
            <a:off x="961191" y="1405699"/>
            <a:ext cx="1817426" cy="584775"/>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ja-JP" altLang="en-US" sz="1600" b="1" i="0" u="none" strike="noStrike" kern="0" cap="none" spc="0" normalizeH="0" baseline="0" noProof="0" dirty="0">
                <a:ln>
                  <a:noFill/>
                </a:ln>
                <a:solidFill>
                  <a:srgbClr val="FFFFFF"/>
                </a:solidFill>
                <a:effectLst/>
                <a:uLnTx/>
                <a:uFillTx/>
              </a:rPr>
              <a:t>従業員・組織</a:t>
            </a:r>
            <a:endParaRPr kumimoji="0" lang="en-US" altLang="ja-JP" sz="1600" b="1" i="0" u="none" strike="noStrike" kern="0" cap="none" spc="0" normalizeH="0" baseline="0" noProof="0" dirty="0">
              <a:ln>
                <a:noFill/>
              </a:ln>
              <a:solidFill>
                <a:srgbClr val="FFFFFF"/>
              </a:solidFill>
              <a:effectLst/>
              <a:uLnTx/>
              <a:uFillTx/>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ja-JP" altLang="en-US" sz="1600" b="1" i="0" u="none" strike="noStrike" kern="0" cap="none" spc="0" normalizeH="0" baseline="0" noProof="0" dirty="0">
                <a:ln>
                  <a:noFill/>
                </a:ln>
                <a:solidFill>
                  <a:srgbClr val="FFFFFF"/>
                </a:solidFill>
                <a:effectLst/>
                <a:uLnTx/>
                <a:uFillTx/>
              </a:rPr>
              <a:t> 履歴データ</a:t>
            </a:r>
          </a:p>
        </p:txBody>
      </p:sp>
      <p:sp>
        <p:nvSpPr>
          <p:cNvPr id="10" name="テキスト ボックス 9"/>
          <p:cNvSpPr txBox="1"/>
          <p:nvPr/>
        </p:nvSpPr>
        <p:spPr>
          <a:xfrm>
            <a:off x="2039458" y="3134678"/>
            <a:ext cx="836464" cy="261610"/>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ja-JP" altLang="en-US" sz="1100" b="0" i="0" u="none" strike="noStrike" kern="0" cap="none" spc="0" normalizeH="0" baseline="0" noProof="0" dirty="0">
                <a:ln>
                  <a:noFill/>
                </a:ln>
                <a:solidFill>
                  <a:prstClr val="black"/>
                </a:solidFill>
                <a:effectLst/>
                <a:uLnTx/>
                <a:uFillTx/>
              </a:rPr>
              <a:t>組織変更</a:t>
            </a:r>
          </a:p>
        </p:txBody>
      </p:sp>
      <p:sp>
        <p:nvSpPr>
          <p:cNvPr id="11" name="テキスト ボックス 10"/>
          <p:cNvSpPr txBox="1"/>
          <p:nvPr/>
        </p:nvSpPr>
        <p:spPr>
          <a:xfrm>
            <a:off x="1231526" y="3120515"/>
            <a:ext cx="960380" cy="261610"/>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ja-JP" altLang="en-US" sz="1100" b="0" i="0" u="none" strike="noStrike" kern="0" cap="none" spc="0" normalizeH="0" baseline="0" noProof="0" dirty="0">
                <a:ln>
                  <a:noFill/>
                </a:ln>
                <a:solidFill>
                  <a:prstClr val="black"/>
                </a:solidFill>
                <a:effectLst/>
                <a:uLnTx/>
                <a:uFillTx/>
              </a:rPr>
              <a:t>人事異動</a:t>
            </a:r>
            <a:endParaRPr kumimoji="0" lang="en-US" altLang="ja-JP" sz="1100" b="0" i="0" u="none" strike="noStrike" kern="0" cap="none" spc="0" normalizeH="0" baseline="0" noProof="0" dirty="0">
              <a:ln>
                <a:noFill/>
              </a:ln>
              <a:solidFill>
                <a:prstClr val="black"/>
              </a:solidFill>
              <a:effectLst/>
              <a:uLnTx/>
              <a:uFillTx/>
            </a:endParaRPr>
          </a:p>
        </p:txBody>
      </p:sp>
      <p:sp>
        <p:nvSpPr>
          <p:cNvPr id="12" name="テキスト ボックス 11"/>
          <p:cNvSpPr txBox="1"/>
          <p:nvPr/>
        </p:nvSpPr>
        <p:spPr>
          <a:xfrm>
            <a:off x="461683" y="3138232"/>
            <a:ext cx="836464" cy="261610"/>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ja-JP" altLang="en-US" sz="1100" b="0" i="0" u="none" strike="noStrike" kern="0" cap="none" spc="0" normalizeH="0" baseline="0" noProof="0" dirty="0">
                <a:ln>
                  <a:noFill/>
                </a:ln>
                <a:solidFill>
                  <a:prstClr val="black"/>
                </a:solidFill>
                <a:effectLst/>
                <a:uLnTx/>
                <a:uFillTx/>
              </a:rPr>
              <a:t>諸届申請</a:t>
            </a:r>
          </a:p>
        </p:txBody>
      </p:sp>
      <p:sp>
        <p:nvSpPr>
          <p:cNvPr id="13" name="Freeform 346"/>
          <p:cNvSpPr>
            <a:spLocks noEditPoints="1"/>
          </p:cNvSpPr>
          <p:nvPr/>
        </p:nvSpPr>
        <p:spPr bwMode="auto">
          <a:xfrm>
            <a:off x="2239786" y="2753252"/>
            <a:ext cx="303202" cy="327921"/>
          </a:xfrm>
          <a:custGeom>
            <a:avLst/>
            <a:gdLst>
              <a:gd name="T0" fmla="*/ 277 w 876"/>
              <a:gd name="T1" fmla="*/ 685 h 877"/>
              <a:gd name="T2" fmla="*/ 277 w 876"/>
              <a:gd name="T3" fmla="*/ 813 h 877"/>
              <a:gd name="T4" fmla="*/ 63 w 876"/>
              <a:gd name="T5" fmla="*/ 813 h 877"/>
              <a:gd name="T6" fmla="*/ 63 w 876"/>
              <a:gd name="T7" fmla="*/ 685 h 877"/>
              <a:gd name="T8" fmla="*/ 277 w 876"/>
              <a:gd name="T9" fmla="*/ 685 h 877"/>
              <a:gd name="T10" fmla="*/ 340 w 876"/>
              <a:gd name="T11" fmla="*/ 622 h 877"/>
              <a:gd name="T12" fmla="*/ 0 w 876"/>
              <a:gd name="T13" fmla="*/ 622 h 877"/>
              <a:gd name="T14" fmla="*/ 0 w 876"/>
              <a:gd name="T15" fmla="*/ 877 h 877"/>
              <a:gd name="T16" fmla="*/ 340 w 876"/>
              <a:gd name="T17" fmla="*/ 877 h 877"/>
              <a:gd name="T18" fmla="*/ 340 w 876"/>
              <a:gd name="T19" fmla="*/ 622 h 877"/>
              <a:gd name="T20" fmla="*/ 812 w 876"/>
              <a:gd name="T21" fmla="*/ 685 h 877"/>
              <a:gd name="T22" fmla="*/ 812 w 876"/>
              <a:gd name="T23" fmla="*/ 813 h 877"/>
              <a:gd name="T24" fmla="*/ 600 w 876"/>
              <a:gd name="T25" fmla="*/ 813 h 877"/>
              <a:gd name="T26" fmla="*/ 600 w 876"/>
              <a:gd name="T27" fmla="*/ 685 h 877"/>
              <a:gd name="T28" fmla="*/ 812 w 876"/>
              <a:gd name="T29" fmla="*/ 685 h 877"/>
              <a:gd name="T30" fmla="*/ 876 w 876"/>
              <a:gd name="T31" fmla="*/ 622 h 877"/>
              <a:gd name="T32" fmla="*/ 536 w 876"/>
              <a:gd name="T33" fmla="*/ 622 h 877"/>
              <a:gd name="T34" fmla="*/ 536 w 876"/>
              <a:gd name="T35" fmla="*/ 877 h 877"/>
              <a:gd name="T36" fmla="*/ 876 w 876"/>
              <a:gd name="T37" fmla="*/ 877 h 877"/>
              <a:gd name="T38" fmla="*/ 876 w 876"/>
              <a:gd name="T39" fmla="*/ 622 h 877"/>
              <a:gd name="T40" fmla="*/ 544 w 876"/>
              <a:gd name="T41" fmla="*/ 64 h 877"/>
              <a:gd name="T42" fmla="*/ 544 w 876"/>
              <a:gd name="T43" fmla="*/ 192 h 877"/>
              <a:gd name="T44" fmla="*/ 332 w 876"/>
              <a:gd name="T45" fmla="*/ 192 h 877"/>
              <a:gd name="T46" fmla="*/ 332 w 876"/>
              <a:gd name="T47" fmla="*/ 64 h 877"/>
              <a:gd name="T48" fmla="*/ 544 w 876"/>
              <a:gd name="T49" fmla="*/ 64 h 877"/>
              <a:gd name="T50" fmla="*/ 608 w 876"/>
              <a:gd name="T51" fmla="*/ 0 h 877"/>
              <a:gd name="T52" fmla="*/ 268 w 876"/>
              <a:gd name="T53" fmla="*/ 0 h 877"/>
              <a:gd name="T54" fmla="*/ 268 w 876"/>
              <a:gd name="T55" fmla="*/ 256 h 877"/>
              <a:gd name="T56" fmla="*/ 608 w 876"/>
              <a:gd name="T57" fmla="*/ 256 h 877"/>
              <a:gd name="T58" fmla="*/ 608 w 876"/>
              <a:gd name="T59" fmla="*/ 0 h 877"/>
              <a:gd name="T60" fmla="*/ 470 w 876"/>
              <a:gd name="T61" fmla="*/ 409 h 877"/>
              <a:gd name="T62" fmla="*/ 470 w 876"/>
              <a:gd name="T63" fmla="*/ 299 h 877"/>
              <a:gd name="T64" fmla="*/ 406 w 876"/>
              <a:gd name="T65" fmla="*/ 299 h 877"/>
              <a:gd name="T66" fmla="*/ 406 w 876"/>
              <a:gd name="T67" fmla="*/ 409 h 877"/>
              <a:gd name="T68" fmla="*/ 138 w 876"/>
              <a:gd name="T69" fmla="*/ 409 h 877"/>
              <a:gd name="T70" fmla="*/ 138 w 876"/>
              <a:gd name="T71" fmla="*/ 579 h 877"/>
              <a:gd name="T72" fmla="*/ 202 w 876"/>
              <a:gd name="T73" fmla="*/ 579 h 877"/>
              <a:gd name="T74" fmla="*/ 202 w 876"/>
              <a:gd name="T75" fmla="*/ 473 h 877"/>
              <a:gd name="T76" fmla="*/ 674 w 876"/>
              <a:gd name="T77" fmla="*/ 473 h 877"/>
              <a:gd name="T78" fmla="*/ 674 w 876"/>
              <a:gd name="T79" fmla="*/ 579 h 877"/>
              <a:gd name="T80" fmla="*/ 738 w 876"/>
              <a:gd name="T81" fmla="*/ 579 h 877"/>
              <a:gd name="T82" fmla="*/ 738 w 876"/>
              <a:gd name="T83" fmla="*/ 409 h 877"/>
              <a:gd name="T84" fmla="*/ 470 w 876"/>
              <a:gd name="T85" fmla="*/ 409 h 8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876" h="877">
                <a:moveTo>
                  <a:pt x="277" y="685"/>
                </a:moveTo>
                <a:lnTo>
                  <a:pt x="277" y="813"/>
                </a:lnTo>
                <a:lnTo>
                  <a:pt x="63" y="813"/>
                </a:lnTo>
                <a:lnTo>
                  <a:pt x="63" y="685"/>
                </a:lnTo>
                <a:lnTo>
                  <a:pt x="277" y="685"/>
                </a:lnTo>
                <a:close/>
                <a:moveTo>
                  <a:pt x="340" y="622"/>
                </a:moveTo>
                <a:lnTo>
                  <a:pt x="0" y="622"/>
                </a:lnTo>
                <a:lnTo>
                  <a:pt x="0" y="877"/>
                </a:lnTo>
                <a:lnTo>
                  <a:pt x="340" y="877"/>
                </a:lnTo>
                <a:lnTo>
                  <a:pt x="340" y="622"/>
                </a:lnTo>
                <a:close/>
                <a:moveTo>
                  <a:pt x="812" y="685"/>
                </a:moveTo>
                <a:lnTo>
                  <a:pt x="812" y="813"/>
                </a:lnTo>
                <a:lnTo>
                  <a:pt x="600" y="813"/>
                </a:lnTo>
                <a:lnTo>
                  <a:pt x="600" y="685"/>
                </a:lnTo>
                <a:lnTo>
                  <a:pt x="812" y="685"/>
                </a:lnTo>
                <a:close/>
                <a:moveTo>
                  <a:pt x="876" y="622"/>
                </a:moveTo>
                <a:lnTo>
                  <a:pt x="536" y="622"/>
                </a:lnTo>
                <a:lnTo>
                  <a:pt x="536" y="877"/>
                </a:lnTo>
                <a:lnTo>
                  <a:pt x="876" y="877"/>
                </a:lnTo>
                <a:lnTo>
                  <a:pt x="876" y="622"/>
                </a:lnTo>
                <a:close/>
                <a:moveTo>
                  <a:pt x="544" y="64"/>
                </a:moveTo>
                <a:lnTo>
                  <a:pt x="544" y="192"/>
                </a:lnTo>
                <a:lnTo>
                  <a:pt x="332" y="192"/>
                </a:lnTo>
                <a:lnTo>
                  <a:pt x="332" y="64"/>
                </a:lnTo>
                <a:lnTo>
                  <a:pt x="544" y="64"/>
                </a:lnTo>
                <a:close/>
                <a:moveTo>
                  <a:pt x="608" y="0"/>
                </a:moveTo>
                <a:lnTo>
                  <a:pt x="268" y="0"/>
                </a:lnTo>
                <a:lnTo>
                  <a:pt x="268" y="256"/>
                </a:lnTo>
                <a:lnTo>
                  <a:pt x="608" y="256"/>
                </a:lnTo>
                <a:lnTo>
                  <a:pt x="608" y="0"/>
                </a:lnTo>
                <a:close/>
                <a:moveTo>
                  <a:pt x="470" y="409"/>
                </a:moveTo>
                <a:lnTo>
                  <a:pt x="470" y="299"/>
                </a:lnTo>
                <a:lnTo>
                  <a:pt x="406" y="299"/>
                </a:lnTo>
                <a:lnTo>
                  <a:pt x="406" y="409"/>
                </a:lnTo>
                <a:lnTo>
                  <a:pt x="138" y="409"/>
                </a:lnTo>
                <a:lnTo>
                  <a:pt x="138" y="579"/>
                </a:lnTo>
                <a:lnTo>
                  <a:pt x="202" y="579"/>
                </a:lnTo>
                <a:lnTo>
                  <a:pt x="202" y="473"/>
                </a:lnTo>
                <a:lnTo>
                  <a:pt x="674" y="473"/>
                </a:lnTo>
                <a:lnTo>
                  <a:pt x="674" y="579"/>
                </a:lnTo>
                <a:lnTo>
                  <a:pt x="738" y="579"/>
                </a:lnTo>
                <a:lnTo>
                  <a:pt x="738" y="409"/>
                </a:lnTo>
                <a:lnTo>
                  <a:pt x="470" y="409"/>
                </a:lnTo>
                <a:close/>
              </a:path>
            </a:pathLst>
          </a:custGeom>
          <a:solidFill>
            <a:srgbClr val="F18F60"/>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400" b="0" i="0" u="none" strike="noStrike" kern="0" cap="none" spc="0" normalizeH="0" baseline="0" noProof="0">
              <a:ln>
                <a:noFill/>
              </a:ln>
              <a:solidFill>
                <a:prstClr val="black"/>
              </a:solidFill>
              <a:effectLst/>
              <a:uLnTx/>
              <a:uFillTx/>
            </a:endParaRPr>
          </a:p>
        </p:txBody>
      </p:sp>
      <p:grpSp>
        <p:nvGrpSpPr>
          <p:cNvPr id="14" name="グループ化 13"/>
          <p:cNvGrpSpPr/>
          <p:nvPr/>
        </p:nvGrpSpPr>
        <p:grpSpPr>
          <a:xfrm>
            <a:off x="1433499" y="2760724"/>
            <a:ext cx="397168" cy="362016"/>
            <a:chOff x="1503363" y="2452688"/>
            <a:chExt cx="444500" cy="381000"/>
          </a:xfrm>
          <a:solidFill>
            <a:srgbClr val="F18F60"/>
          </a:solidFill>
        </p:grpSpPr>
        <p:sp>
          <p:nvSpPr>
            <p:cNvPr id="15" name="Freeform 161"/>
            <p:cNvSpPr>
              <a:spLocks/>
            </p:cNvSpPr>
            <p:nvPr/>
          </p:nvSpPr>
          <p:spPr bwMode="auto">
            <a:xfrm>
              <a:off x="1693863" y="2452688"/>
              <a:ext cx="63500" cy="76200"/>
            </a:xfrm>
            <a:custGeom>
              <a:avLst/>
              <a:gdLst/>
              <a:ahLst/>
              <a:cxnLst>
                <a:cxn ang="0">
                  <a:pos x="6" y="34"/>
                </a:cxn>
                <a:cxn ang="0">
                  <a:pos x="6" y="34"/>
                </a:cxn>
                <a:cxn ang="0">
                  <a:pos x="8" y="40"/>
                </a:cxn>
                <a:cxn ang="0">
                  <a:pos x="10" y="44"/>
                </a:cxn>
                <a:cxn ang="0">
                  <a:pos x="16" y="46"/>
                </a:cxn>
                <a:cxn ang="0">
                  <a:pos x="20" y="48"/>
                </a:cxn>
                <a:cxn ang="0">
                  <a:pos x="20" y="48"/>
                </a:cxn>
                <a:cxn ang="0">
                  <a:pos x="24" y="46"/>
                </a:cxn>
                <a:cxn ang="0">
                  <a:pos x="30" y="44"/>
                </a:cxn>
                <a:cxn ang="0">
                  <a:pos x="32" y="40"/>
                </a:cxn>
                <a:cxn ang="0">
                  <a:pos x="34" y="34"/>
                </a:cxn>
                <a:cxn ang="0">
                  <a:pos x="34" y="34"/>
                </a:cxn>
                <a:cxn ang="0">
                  <a:pos x="38" y="32"/>
                </a:cxn>
                <a:cxn ang="0">
                  <a:pos x="40" y="28"/>
                </a:cxn>
                <a:cxn ang="0">
                  <a:pos x="40" y="28"/>
                </a:cxn>
                <a:cxn ang="0">
                  <a:pos x="38" y="24"/>
                </a:cxn>
                <a:cxn ang="0">
                  <a:pos x="36" y="22"/>
                </a:cxn>
                <a:cxn ang="0">
                  <a:pos x="36" y="14"/>
                </a:cxn>
                <a:cxn ang="0">
                  <a:pos x="36" y="14"/>
                </a:cxn>
                <a:cxn ang="0">
                  <a:pos x="36" y="8"/>
                </a:cxn>
                <a:cxn ang="0">
                  <a:pos x="32" y="4"/>
                </a:cxn>
                <a:cxn ang="0">
                  <a:pos x="28" y="2"/>
                </a:cxn>
                <a:cxn ang="0">
                  <a:pos x="20" y="0"/>
                </a:cxn>
                <a:cxn ang="0">
                  <a:pos x="20" y="0"/>
                </a:cxn>
                <a:cxn ang="0">
                  <a:pos x="12" y="2"/>
                </a:cxn>
                <a:cxn ang="0">
                  <a:pos x="8" y="4"/>
                </a:cxn>
                <a:cxn ang="0">
                  <a:pos x="4" y="8"/>
                </a:cxn>
                <a:cxn ang="0">
                  <a:pos x="4" y="14"/>
                </a:cxn>
                <a:cxn ang="0">
                  <a:pos x="4" y="22"/>
                </a:cxn>
                <a:cxn ang="0">
                  <a:pos x="4" y="22"/>
                </a:cxn>
                <a:cxn ang="0">
                  <a:pos x="2" y="24"/>
                </a:cxn>
                <a:cxn ang="0">
                  <a:pos x="0" y="28"/>
                </a:cxn>
                <a:cxn ang="0">
                  <a:pos x="0" y="28"/>
                </a:cxn>
                <a:cxn ang="0">
                  <a:pos x="2" y="32"/>
                </a:cxn>
                <a:cxn ang="0">
                  <a:pos x="6" y="34"/>
                </a:cxn>
                <a:cxn ang="0">
                  <a:pos x="6" y="34"/>
                </a:cxn>
              </a:cxnLst>
              <a:rect l="0" t="0" r="r" b="b"/>
              <a:pathLst>
                <a:path w="40" h="48">
                  <a:moveTo>
                    <a:pt x="6" y="34"/>
                  </a:moveTo>
                  <a:lnTo>
                    <a:pt x="6" y="34"/>
                  </a:lnTo>
                  <a:lnTo>
                    <a:pt x="8" y="40"/>
                  </a:lnTo>
                  <a:lnTo>
                    <a:pt x="10" y="44"/>
                  </a:lnTo>
                  <a:lnTo>
                    <a:pt x="16" y="46"/>
                  </a:lnTo>
                  <a:lnTo>
                    <a:pt x="20" y="48"/>
                  </a:lnTo>
                  <a:lnTo>
                    <a:pt x="20" y="48"/>
                  </a:lnTo>
                  <a:lnTo>
                    <a:pt x="24" y="46"/>
                  </a:lnTo>
                  <a:lnTo>
                    <a:pt x="30" y="44"/>
                  </a:lnTo>
                  <a:lnTo>
                    <a:pt x="32" y="40"/>
                  </a:lnTo>
                  <a:lnTo>
                    <a:pt x="34" y="34"/>
                  </a:lnTo>
                  <a:lnTo>
                    <a:pt x="34" y="34"/>
                  </a:lnTo>
                  <a:lnTo>
                    <a:pt x="38" y="32"/>
                  </a:lnTo>
                  <a:lnTo>
                    <a:pt x="40" y="28"/>
                  </a:lnTo>
                  <a:lnTo>
                    <a:pt x="40" y="28"/>
                  </a:lnTo>
                  <a:lnTo>
                    <a:pt x="38" y="24"/>
                  </a:lnTo>
                  <a:lnTo>
                    <a:pt x="36" y="22"/>
                  </a:lnTo>
                  <a:lnTo>
                    <a:pt x="36" y="14"/>
                  </a:lnTo>
                  <a:lnTo>
                    <a:pt x="36" y="14"/>
                  </a:lnTo>
                  <a:lnTo>
                    <a:pt x="36" y="8"/>
                  </a:lnTo>
                  <a:lnTo>
                    <a:pt x="32" y="4"/>
                  </a:lnTo>
                  <a:lnTo>
                    <a:pt x="28" y="2"/>
                  </a:lnTo>
                  <a:lnTo>
                    <a:pt x="20" y="0"/>
                  </a:lnTo>
                  <a:lnTo>
                    <a:pt x="20" y="0"/>
                  </a:lnTo>
                  <a:lnTo>
                    <a:pt x="12" y="2"/>
                  </a:lnTo>
                  <a:lnTo>
                    <a:pt x="8" y="4"/>
                  </a:lnTo>
                  <a:lnTo>
                    <a:pt x="4" y="8"/>
                  </a:lnTo>
                  <a:lnTo>
                    <a:pt x="4" y="14"/>
                  </a:lnTo>
                  <a:lnTo>
                    <a:pt x="4" y="22"/>
                  </a:lnTo>
                  <a:lnTo>
                    <a:pt x="4" y="22"/>
                  </a:lnTo>
                  <a:lnTo>
                    <a:pt x="2" y="24"/>
                  </a:lnTo>
                  <a:lnTo>
                    <a:pt x="0" y="28"/>
                  </a:lnTo>
                  <a:lnTo>
                    <a:pt x="0" y="28"/>
                  </a:lnTo>
                  <a:lnTo>
                    <a:pt x="2" y="32"/>
                  </a:lnTo>
                  <a:lnTo>
                    <a:pt x="6" y="34"/>
                  </a:lnTo>
                  <a:lnTo>
                    <a:pt x="6" y="3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400" b="0" i="0" u="none" strike="noStrike" kern="0" cap="none" spc="0" normalizeH="0" baseline="0" noProof="0">
                <a:ln>
                  <a:noFill/>
                </a:ln>
                <a:solidFill>
                  <a:prstClr val="black"/>
                </a:solidFill>
                <a:effectLst/>
                <a:uLnTx/>
                <a:uFillTx/>
              </a:endParaRPr>
            </a:p>
          </p:txBody>
        </p:sp>
        <p:sp>
          <p:nvSpPr>
            <p:cNvPr id="16" name="Freeform 162"/>
            <p:cNvSpPr>
              <a:spLocks/>
            </p:cNvSpPr>
            <p:nvPr/>
          </p:nvSpPr>
          <p:spPr bwMode="auto">
            <a:xfrm>
              <a:off x="1668463" y="2532063"/>
              <a:ext cx="114300" cy="301625"/>
            </a:xfrm>
            <a:custGeom>
              <a:avLst/>
              <a:gdLst/>
              <a:ahLst/>
              <a:cxnLst>
                <a:cxn ang="0">
                  <a:pos x="12" y="86"/>
                </a:cxn>
                <a:cxn ang="0">
                  <a:pos x="12" y="190"/>
                </a:cxn>
                <a:cxn ang="0">
                  <a:pos x="60" y="190"/>
                </a:cxn>
                <a:cxn ang="0">
                  <a:pos x="60" y="86"/>
                </a:cxn>
                <a:cxn ang="0">
                  <a:pos x="72" y="86"/>
                </a:cxn>
                <a:cxn ang="0">
                  <a:pos x="72" y="22"/>
                </a:cxn>
                <a:cxn ang="0">
                  <a:pos x="72" y="20"/>
                </a:cxn>
                <a:cxn ang="0">
                  <a:pos x="72" y="12"/>
                </a:cxn>
                <a:cxn ang="0">
                  <a:pos x="72" y="12"/>
                </a:cxn>
                <a:cxn ang="0">
                  <a:pos x="72" y="8"/>
                </a:cxn>
                <a:cxn ang="0">
                  <a:pos x="68" y="6"/>
                </a:cxn>
                <a:cxn ang="0">
                  <a:pos x="62" y="2"/>
                </a:cxn>
                <a:cxn ang="0">
                  <a:pos x="62" y="2"/>
                </a:cxn>
                <a:cxn ang="0">
                  <a:pos x="50" y="0"/>
                </a:cxn>
                <a:cxn ang="0">
                  <a:pos x="36" y="18"/>
                </a:cxn>
                <a:cxn ang="0">
                  <a:pos x="22" y="0"/>
                </a:cxn>
                <a:cxn ang="0">
                  <a:pos x="22" y="0"/>
                </a:cxn>
                <a:cxn ang="0">
                  <a:pos x="10" y="2"/>
                </a:cxn>
                <a:cxn ang="0">
                  <a:pos x="10" y="2"/>
                </a:cxn>
                <a:cxn ang="0">
                  <a:pos x="4" y="6"/>
                </a:cxn>
                <a:cxn ang="0">
                  <a:pos x="0" y="8"/>
                </a:cxn>
                <a:cxn ang="0">
                  <a:pos x="0" y="12"/>
                </a:cxn>
                <a:cxn ang="0">
                  <a:pos x="0" y="20"/>
                </a:cxn>
                <a:cxn ang="0">
                  <a:pos x="0" y="22"/>
                </a:cxn>
                <a:cxn ang="0">
                  <a:pos x="0" y="86"/>
                </a:cxn>
                <a:cxn ang="0">
                  <a:pos x="12" y="86"/>
                </a:cxn>
              </a:cxnLst>
              <a:rect l="0" t="0" r="r" b="b"/>
              <a:pathLst>
                <a:path w="72" h="190">
                  <a:moveTo>
                    <a:pt x="12" y="86"/>
                  </a:moveTo>
                  <a:lnTo>
                    <a:pt x="12" y="190"/>
                  </a:lnTo>
                  <a:lnTo>
                    <a:pt x="60" y="190"/>
                  </a:lnTo>
                  <a:lnTo>
                    <a:pt x="60" y="86"/>
                  </a:lnTo>
                  <a:lnTo>
                    <a:pt x="72" y="86"/>
                  </a:lnTo>
                  <a:lnTo>
                    <a:pt x="72" y="22"/>
                  </a:lnTo>
                  <a:lnTo>
                    <a:pt x="72" y="20"/>
                  </a:lnTo>
                  <a:lnTo>
                    <a:pt x="72" y="12"/>
                  </a:lnTo>
                  <a:lnTo>
                    <a:pt x="72" y="12"/>
                  </a:lnTo>
                  <a:lnTo>
                    <a:pt x="72" y="8"/>
                  </a:lnTo>
                  <a:lnTo>
                    <a:pt x="68" y="6"/>
                  </a:lnTo>
                  <a:lnTo>
                    <a:pt x="62" y="2"/>
                  </a:lnTo>
                  <a:lnTo>
                    <a:pt x="62" y="2"/>
                  </a:lnTo>
                  <a:lnTo>
                    <a:pt x="50" y="0"/>
                  </a:lnTo>
                  <a:lnTo>
                    <a:pt x="36" y="18"/>
                  </a:lnTo>
                  <a:lnTo>
                    <a:pt x="22" y="0"/>
                  </a:lnTo>
                  <a:lnTo>
                    <a:pt x="22" y="0"/>
                  </a:lnTo>
                  <a:lnTo>
                    <a:pt x="10" y="2"/>
                  </a:lnTo>
                  <a:lnTo>
                    <a:pt x="10" y="2"/>
                  </a:lnTo>
                  <a:lnTo>
                    <a:pt x="4" y="6"/>
                  </a:lnTo>
                  <a:lnTo>
                    <a:pt x="0" y="8"/>
                  </a:lnTo>
                  <a:lnTo>
                    <a:pt x="0" y="12"/>
                  </a:lnTo>
                  <a:lnTo>
                    <a:pt x="0" y="20"/>
                  </a:lnTo>
                  <a:lnTo>
                    <a:pt x="0" y="22"/>
                  </a:lnTo>
                  <a:lnTo>
                    <a:pt x="0" y="86"/>
                  </a:lnTo>
                  <a:lnTo>
                    <a:pt x="12" y="86"/>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400" b="0" i="0" u="none" strike="noStrike" kern="0" cap="none" spc="0" normalizeH="0" baseline="0" noProof="0">
                <a:ln>
                  <a:noFill/>
                </a:ln>
                <a:solidFill>
                  <a:prstClr val="black"/>
                </a:solidFill>
                <a:effectLst/>
                <a:uLnTx/>
                <a:uFillTx/>
              </a:endParaRPr>
            </a:p>
          </p:txBody>
        </p:sp>
        <p:sp>
          <p:nvSpPr>
            <p:cNvPr id="17" name="Freeform 163"/>
            <p:cNvSpPr>
              <a:spLocks/>
            </p:cNvSpPr>
            <p:nvPr/>
          </p:nvSpPr>
          <p:spPr bwMode="auto">
            <a:xfrm>
              <a:off x="1801813" y="2687638"/>
              <a:ext cx="146050" cy="146050"/>
            </a:xfrm>
            <a:custGeom>
              <a:avLst/>
              <a:gdLst/>
              <a:ahLst/>
              <a:cxnLst>
                <a:cxn ang="0">
                  <a:pos x="16" y="0"/>
                </a:cxn>
                <a:cxn ang="0">
                  <a:pos x="16" y="24"/>
                </a:cxn>
                <a:cxn ang="0">
                  <a:pos x="52" y="24"/>
                </a:cxn>
                <a:cxn ang="0">
                  <a:pos x="0" y="76"/>
                </a:cxn>
                <a:cxn ang="0">
                  <a:pos x="16" y="92"/>
                </a:cxn>
                <a:cxn ang="0">
                  <a:pos x="68" y="40"/>
                </a:cxn>
                <a:cxn ang="0">
                  <a:pos x="68" y="76"/>
                </a:cxn>
                <a:cxn ang="0">
                  <a:pos x="92" y="76"/>
                </a:cxn>
                <a:cxn ang="0">
                  <a:pos x="92" y="0"/>
                </a:cxn>
                <a:cxn ang="0">
                  <a:pos x="16" y="0"/>
                </a:cxn>
              </a:cxnLst>
              <a:rect l="0" t="0" r="r" b="b"/>
              <a:pathLst>
                <a:path w="92" h="92">
                  <a:moveTo>
                    <a:pt x="16" y="0"/>
                  </a:moveTo>
                  <a:lnTo>
                    <a:pt x="16" y="24"/>
                  </a:lnTo>
                  <a:lnTo>
                    <a:pt x="52" y="24"/>
                  </a:lnTo>
                  <a:lnTo>
                    <a:pt x="0" y="76"/>
                  </a:lnTo>
                  <a:lnTo>
                    <a:pt x="16" y="92"/>
                  </a:lnTo>
                  <a:lnTo>
                    <a:pt x="68" y="40"/>
                  </a:lnTo>
                  <a:lnTo>
                    <a:pt x="68" y="76"/>
                  </a:lnTo>
                  <a:lnTo>
                    <a:pt x="92" y="76"/>
                  </a:lnTo>
                  <a:lnTo>
                    <a:pt x="92" y="0"/>
                  </a:lnTo>
                  <a:lnTo>
                    <a:pt x="16"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400" b="0" i="0" u="none" strike="noStrike" kern="0" cap="none" spc="0" normalizeH="0" baseline="0" noProof="0">
                <a:ln>
                  <a:noFill/>
                </a:ln>
                <a:solidFill>
                  <a:prstClr val="black"/>
                </a:solidFill>
                <a:effectLst/>
                <a:uLnTx/>
                <a:uFillTx/>
              </a:endParaRPr>
            </a:p>
          </p:txBody>
        </p:sp>
        <p:sp>
          <p:nvSpPr>
            <p:cNvPr id="18" name="Freeform 164"/>
            <p:cNvSpPr>
              <a:spLocks/>
            </p:cNvSpPr>
            <p:nvPr/>
          </p:nvSpPr>
          <p:spPr bwMode="auto">
            <a:xfrm>
              <a:off x="1503363" y="2687638"/>
              <a:ext cx="146050" cy="146050"/>
            </a:xfrm>
            <a:custGeom>
              <a:avLst/>
              <a:gdLst/>
              <a:ahLst/>
              <a:cxnLst>
                <a:cxn ang="0">
                  <a:pos x="92" y="76"/>
                </a:cxn>
                <a:cxn ang="0">
                  <a:pos x="40" y="24"/>
                </a:cxn>
                <a:cxn ang="0">
                  <a:pos x="76" y="24"/>
                </a:cxn>
                <a:cxn ang="0">
                  <a:pos x="76" y="0"/>
                </a:cxn>
                <a:cxn ang="0">
                  <a:pos x="0" y="0"/>
                </a:cxn>
                <a:cxn ang="0">
                  <a:pos x="0" y="76"/>
                </a:cxn>
                <a:cxn ang="0">
                  <a:pos x="24" y="76"/>
                </a:cxn>
                <a:cxn ang="0">
                  <a:pos x="24" y="40"/>
                </a:cxn>
                <a:cxn ang="0">
                  <a:pos x="76" y="92"/>
                </a:cxn>
                <a:cxn ang="0">
                  <a:pos x="92" y="76"/>
                </a:cxn>
              </a:cxnLst>
              <a:rect l="0" t="0" r="r" b="b"/>
              <a:pathLst>
                <a:path w="92" h="92">
                  <a:moveTo>
                    <a:pt x="92" y="76"/>
                  </a:moveTo>
                  <a:lnTo>
                    <a:pt x="40" y="24"/>
                  </a:lnTo>
                  <a:lnTo>
                    <a:pt x="76" y="24"/>
                  </a:lnTo>
                  <a:lnTo>
                    <a:pt x="76" y="0"/>
                  </a:lnTo>
                  <a:lnTo>
                    <a:pt x="0" y="0"/>
                  </a:lnTo>
                  <a:lnTo>
                    <a:pt x="0" y="76"/>
                  </a:lnTo>
                  <a:lnTo>
                    <a:pt x="24" y="76"/>
                  </a:lnTo>
                  <a:lnTo>
                    <a:pt x="24" y="40"/>
                  </a:lnTo>
                  <a:lnTo>
                    <a:pt x="76" y="92"/>
                  </a:lnTo>
                  <a:lnTo>
                    <a:pt x="92" y="76"/>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400" b="0" i="0" u="none" strike="noStrike" kern="0" cap="none" spc="0" normalizeH="0" baseline="0" noProof="0">
                <a:ln>
                  <a:noFill/>
                </a:ln>
                <a:solidFill>
                  <a:prstClr val="black"/>
                </a:solidFill>
                <a:effectLst/>
                <a:uLnTx/>
                <a:uFillTx/>
              </a:endParaRPr>
            </a:p>
          </p:txBody>
        </p:sp>
      </p:grpSp>
      <p:sp>
        <p:nvSpPr>
          <p:cNvPr id="19" name="角丸四角形 18"/>
          <p:cNvSpPr/>
          <p:nvPr/>
        </p:nvSpPr>
        <p:spPr>
          <a:xfrm>
            <a:off x="534276" y="719226"/>
            <a:ext cx="2456626" cy="278820"/>
          </a:xfrm>
          <a:prstGeom prst="roundRect">
            <a:avLst/>
          </a:prstGeom>
          <a:solidFill>
            <a:srgbClr val="F18F60"/>
          </a:solidFill>
          <a:ln w="25400" cap="flat" cmpd="sng" algn="ctr">
            <a:solidFill>
              <a:sysClr val="window" lastClr="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400" b="0" i="0" u="none" strike="noStrike" kern="0" cap="none" spc="0" normalizeH="0" baseline="0" noProof="0">
              <a:ln>
                <a:noFill/>
              </a:ln>
              <a:solidFill>
                <a:prstClr val="white"/>
              </a:solidFill>
              <a:effectLst/>
              <a:uLnTx/>
              <a:uFillTx/>
              <a:latin typeface="メイリオ"/>
              <a:ea typeface="メイリオ"/>
              <a:cs typeface="+mn-cs"/>
            </a:endParaRPr>
          </a:p>
        </p:txBody>
      </p:sp>
      <p:sp>
        <p:nvSpPr>
          <p:cNvPr id="20" name="テキスト ボックス 19"/>
          <p:cNvSpPr txBox="1"/>
          <p:nvPr/>
        </p:nvSpPr>
        <p:spPr>
          <a:xfrm>
            <a:off x="976805" y="720545"/>
            <a:ext cx="1615414" cy="307777"/>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ja-JP" altLang="en-US" sz="1400" b="1" i="0" u="none" strike="noStrike" kern="0" cap="none" spc="0" normalizeH="0" baseline="0" noProof="0" dirty="0">
                <a:ln>
                  <a:noFill/>
                </a:ln>
                <a:solidFill>
                  <a:prstClr val="white"/>
                </a:solidFill>
                <a:effectLst/>
                <a:uLnTx/>
                <a:uFillTx/>
              </a:rPr>
              <a:t>人事管理（</a:t>
            </a:r>
            <a:r>
              <a:rPr kumimoji="0" lang="en-US" altLang="ja-JP" sz="1400" b="1" i="0" u="none" strike="noStrike" kern="0" cap="none" spc="0" normalizeH="0" baseline="0" noProof="0" dirty="0">
                <a:ln>
                  <a:noFill/>
                </a:ln>
                <a:solidFill>
                  <a:prstClr val="white"/>
                </a:solidFill>
                <a:effectLst/>
                <a:uLnTx/>
                <a:uFillTx/>
              </a:rPr>
              <a:t>HR)</a:t>
            </a:r>
            <a:endParaRPr kumimoji="0" lang="ja-JP" altLang="en-US" sz="1400" b="1" i="0" u="none" strike="noStrike" kern="0" cap="none" spc="0" normalizeH="0" baseline="0" noProof="0" dirty="0">
              <a:ln>
                <a:noFill/>
              </a:ln>
              <a:solidFill>
                <a:prstClr val="white"/>
              </a:solidFill>
              <a:effectLst/>
              <a:uLnTx/>
              <a:uFillTx/>
            </a:endParaRPr>
          </a:p>
        </p:txBody>
      </p:sp>
      <p:sp>
        <p:nvSpPr>
          <p:cNvPr id="21" name="正方形/長方形 20"/>
          <p:cNvSpPr/>
          <p:nvPr/>
        </p:nvSpPr>
        <p:spPr>
          <a:xfrm>
            <a:off x="4306680" y="663538"/>
            <a:ext cx="2686441" cy="2971212"/>
          </a:xfrm>
          <a:prstGeom prst="rect">
            <a:avLst/>
          </a:prstGeom>
          <a:solidFill>
            <a:sysClr val="window" lastClr="FFFFFF">
              <a:lumMod val="95000"/>
            </a:sysClr>
          </a:solidFill>
          <a:ln w="25400" cap="flat" cmpd="sng" algn="ctr">
            <a:solidFill>
              <a:sysClr val="window" lastClr="FFFFFF">
                <a:lumMod val="85000"/>
              </a:sys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400" b="0" i="0" u="none" strike="noStrike" kern="0" cap="none" spc="0" normalizeH="0" baseline="0" noProof="0">
              <a:ln>
                <a:noFill/>
              </a:ln>
              <a:solidFill>
                <a:prstClr val="white"/>
              </a:solidFill>
              <a:effectLst/>
              <a:uLnTx/>
              <a:uFillTx/>
              <a:latin typeface="メイリオ"/>
              <a:ea typeface="メイリオ"/>
              <a:cs typeface="+mn-cs"/>
            </a:endParaRPr>
          </a:p>
        </p:txBody>
      </p:sp>
      <p:sp>
        <p:nvSpPr>
          <p:cNvPr id="22" name="円柱 21"/>
          <p:cNvSpPr/>
          <p:nvPr/>
        </p:nvSpPr>
        <p:spPr>
          <a:xfrm>
            <a:off x="6045691" y="3062938"/>
            <a:ext cx="909378" cy="428154"/>
          </a:xfrm>
          <a:prstGeom prst="can">
            <a:avLst>
              <a:gd name="adj" fmla="val 17643"/>
            </a:avLst>
          </a:prstGeom>
          <a:solidFill>
            <a:srgbClr val="F18F60"/>
          </a:solidFill>
          <a:ln w="38100" cap="flat" cmpd="sng" algn="ctr">
            <a:solidFill>
              <a:sysClr val="window" lastClr="FFFFFF"/>
            </a:solidFill>
            <a:prstDash val="solid"/>
          </a:ln>
          <a:effectLst>
            <a:outerShdw blurRad="40000" dist="20000" dir="5400000" rotWithShape="0">
              <a:srgbClr val="000000">
                <a:alpha val="38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400" b="0" i="0" u="none" strike="noStrike" kern="0" cap="none" spc="0" normalizeH="0" baseline="0" noProof="0">
              <a:ln>
                <a:noFill/>
              </a:ln>
              <a:solidFill>
                <a:prstClr val="white"/>
              </a:solidFill>
              <a:effectLst/>
              <a:uLnTx/>
              <a:uFillTx/>
              <a:latin typeface="メイリオ"/>
              <a:ea typeface="メイリオ"/>
              <a:cs typeface="+mn-cs"/>
            </a:endParaRPr>
          </a:p>
        </p:txBody>
      </p:sp>
      <p:sp>
        <p:nvSpPr>
          <p:cNvPr id="23" name="テキスト ボックス 22"/>
          <p:cNvSpPr txBox="1"/>
          <p:nvPr/>
        </p:nvSpPr>
        <p:spPr>
          <a:xfrm>
            <a:off x="5950847" y="2469103"/>
            <a:ext cx="825541" cy="276999"/>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ja-JP" altLang="en-US" sz="1200" b="0" i="0" u="none" strike="noStrike" kern="0" cap="none" spc="0" normalizeH="0" baseline="0" noProof="0" dirty="0">
                <a:ln>
                  <a:noFill/>
                </a:ln>
                <a:solidFill>
                  <a:prstClr val="black"/>
                </a:solidFill>
                <a:effectLst/>
                <a:uLnTx/>
                <a:uFillTx/>
              </a:rPr>
              <a:t>給与計算</a:t>
            </a:r>
          </a:p>
        </p:txBody>
      </p:sp>
      <p:sp>
        <p:nvSpPr>
          <p:cNvPr id="24" name="角丸四角形 23"/>
          <p:cNvSpPr/>
          <p:nvPr/>
        </p:nvSpPr>
        <p:spPr>
          <a:xfrm>
            <a:off x="4463202" y="686629"/>
            <a:ext cx="2423919" cy="278820"/>
          </a:xfrm>
          <a:prstGeom prst="roundRect">
            <a:avLst/>
          </a:prstGeom>
          <a:solidFill>
            <a:srgbClr val="F18F60"/>
          </a:solidFill>
          <a:ln w="25400" cap="flat" cmpd="sng" algn="ctr">
            <a:solidFill>
              <a:sysClr val="window" lastClr="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400" b="0" i="0" u="none" strike="noStrike" kern="0" cap="none" spc="0" normalizeH="0" baseline="0" noProof="0">
              <a:ln>
                <a:noFill/>
              </a:ln>
              <a:solidFill>
                <a:prstClr val="white"/>
              </a:solidFill>
              <a:effectLst/>
              <a:uLnTx/>
              <a:uFillTx/>
              <a:latin typeface="メイリオ"/>
              <a:ea typeface="メイリオ"/>
              <a:cs typeface="+mn-cs"/>
            </a:endParaRPr>
          </a:p>
        </p:txBody>
      </p:sp>
      <p:sp>
        <p:nvSpPr>
          <p:cNvPr id="25" name="テキスト ボックス 24"/>
          <p:cNvSpPr txBox="1"/>
          <p:nvPr/>
        </p:nvSpPr>
        <p:spPr>
          <a:xfrm>
            <a:off x="4988901" y="693959"/>
            <a:ext cx="1615414" cy="307777"/>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ja-JP" altLang="en-US" sz="1400" b="1" i="0" u="none" strike="noStrike" kern="0" cap="none" spc="0" normalizeH="0" baseline="0" noProof="0" dirty="0">
                <a:ln>
                  <a:noFill/>
                </a:ln>
                <a:solidFill>
                  <a:prstClr val="white"/>
                </a:solidFill>
                <a:effectLst/>
                <a:uLnTx/>
                <a:uFillTx/>
              </a:rPr>
              <a:t>給与管理（</a:t>
            </a:r>
            <a:r>
              <a:rPr kumimoji="0" lang="en-US" altLang="ja-JP" sz="1400" b="1" i="0" u="none" strike="noStrike" kern="0" cap="none" spc="0" normalizeH="0" baseline="0" noProof="0" dirty="0">
                <a:ln>
                  <a:noFill/>
                </a:ln>
                <a:solidFill>
                  <a:prstClr val="white"/>
                </a:solidFill>
                <a:effectLst/>
                <a:uLnTx/>
                <a:uFillTx/>
              </a:rPr>
              <a:t>PR)</a:t>
            </a:r>
            <a:endParaRPr kumimoji="0" lang="ja-JP" altLang="en-US" sz="1400" b="1" i="0" u="none" strike="noStrike" kern="0" cap="none" spc="0" normalizeH="0" baseline="0" noProof="0" dirty="0">
              <a:ln>
                <a:noFill/>
              </a:ln>
              <a:solidFill>
                <a:prstClr val="white"/>
              </a:solidFill>
              <a:effectLst/>
              <a:uLnTx/>
              <a:uFillTx/>
            </a:endParaRPr>
          </a:p>
        </p:txBody>
      </p:sp>
      <p:sp>
        <p:nvSpPr>
          <p:cNvPr id="26" name="右矢印 25"/>
          <p:cNvSpPr/>
          <p:nvPr/>
        </p:nvSpPr>
        <p:spPr>
          <a:xfrm>
            <a:off x="3235838" y="1150898"/>
            <a:ext cx="992079" cy="373103"/>
          </a:xfrm>
          <a:prstGeom prst="rightArrow">
            <a:avLst/>
          </a:prstGeom>
          <a:solidFill>
            <a:sysClr val="window" lastClr="FFFFFF">
              <a:lumMod val="65000"/>
            </a:sys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400" b="0" i="0" u="none" strike="noStrike" kern="0" cap="none" spc="0" normalizeH="0" baseline="0" noProof="0">
              <a:ln>
                <a:noFill/>
              </a:ln>
              <a:solidFill>
                <a:prstClr val="white"/>
              </a:solidFill>
              <a:effectLst/>
              <a:uLnTx/>
              <a:uFillTx/>
              <a:latin typeface="メイリオ"/>
              <a:ea typeface="メイリオ"/>
              <a:cs typeface="+mn-cs"/>
            </a:endParaRPr>
          </a:p>
        </p:txBody>
      </p:sp>
      <p:sp>
        <p:nvSpPr>
          <p:cNvPr id="27" name="右矢印 26"/>
          <p:cNvSpPr/>
          <p:nvPr/>
        </p:nvSpPr>
        <p:spPr>
          <a:xfrm rot="10800000">
            <a:off x="3085776" y="2424774"/>
            <a:ext cx="1171496" cy="337144"/>
          </a:xfrm>
          <a:prstGeom prst="rightArrow">
            <a:avLst/>
          </a:prstGeom>
          <a:solidFill>
            <a:sysClr val="window" lastClr="FFFFFF">
              <a:lumMod val="65000"/>
            </a:sys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400" b="0" i="0" u="none" strike="noStrike" kern="0" cap="none" spc="0" normalizeH="0" baseline="0" noProof="0">
              <a:ln>
                <a:noFill/>
              </a:ln>
              <a:solidFill>
                <a:prstClr val="white"/>
              </a:solidFill>
              <a:effectLst/>
              <a:uLnTx/>
              <a:uFillTx/>
              <a:latin typeface="メイリオ"/>
              <a:ea typeface="メイリオ"/>
              <a:cs typeface="+mn-cs"/>
            </a:endParaRPr>
          </a:p>
        </p:txBody>
      </p:sp>
      <p:sp>
        <p:nvSpPr>
          <p:cNvPr id="28" name="テキスト ボックス 27"/>
          <p:cNvSpPr txBox="1"/>
          <p:nvPr/>
        </p:nvSpPr>
        <p:spPr>
          <a:xfrm>
            <a:off x="3025997" y="1798144"/>
            <a:ext cx="1471768" cy="423193"/>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ja-JP" altLang="en-US" sz="1100" kern="0" dirty="0">
                <a:solidFill>
                  <a:prstClr val="black"/>
                </a:solidFill>
              </a:rPr>
              <a:t>  </a:t>
            </a:r>
            <a:r>
              <a:rPr kumimoji="0" lang="ja-JP" altLang="en-US" sz="1100" b="0" i="0" u="none" strike="noStrike" kern="0" cap="none" spc="0" normalizeH="0" baseline="0" noProof="0" dirty="0">
                <a:ln>
                  <a:noFill/>
                </a:ln>
                <a:solidFill>
                  <a:prstClr val="black"/>
                </a:solidFill>
                <a:effectLst/>
                <a:uLnTx/>
                <a:uFillTx/>
              </a:rPr>
              <a:t>　従業員情報</a:t>
            </a:r>
            <a:endParaRPr kumimoji="0" lang="en-US" altLang="ja-JP" sz="1100" kern="0" dirty="0">
              <a:solidFill>
                <a:prstClr val="black"/>
              </a:solidFill>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ja-JP" altLang="en-US" sz="1050" b="0" i="0" u="none" strike="noStrike" kern="0" cap="none" spc="0" normalizeH="0" baseline="0" noProof="0" dirty="0">
                <a:ln>
                  <a:noFill/>
                </a:ln>
                <a:solidFill>
                  <a:prstClr val="black"/>
                </a:solidFill>
                <a:effectLst/>
                <a:uLnTx/>
                <a:uFillTx/>
              </a:rPr>
              <a:t>（給与計算基準日）</a:t>
            </a:r>
            <a:endParaRPr kumimoji="0" lang="en-US" altLang="ja-JP" sz="1050" b="0" i="0" u="none" strike="noStrike" kern="0" cap="none" spc="0" normalizeH="0" baseline="0" noProof="0" dirty="0">
              <a:ln>
                <a:noFill/>
              </a:ln>
              <a:solidFill>
                <a:prstClr val="black"/>
              </a:solidFill>
              <a:effectLst/>
              <a:uLnTx/>
              <a:uFillTx/>
            </a:endParaRPr>
          </a:p>
        </p:txBody>
      </p:sp>
      <p:grpSp>
        <p:nvGrpSpPr>
          <p:cNvPr id="29" name="グループ化 28"/>
          <p:cNvGrpSpPr/>
          <p:nvPr/>
        </p:nvGrpSpPr>
        <p:grpSpPr>
          <a:xfrm>
            <a:off x="3502129" y="1464316"/>
            <a:ext cx="337528" cy="333828"/>
            <a:chOff x="1535113" y="649288"/>
            <a:chExt cx="381000" cy="381000"/>
          </a:xfrm>
          <a:solidFill>
            <a:srgbClr val="F18F60"/>
          </a:solidFill>
        </p:grpSpPr>
        <p:sp>
          <p:nvSpPr>
            <p:cNvPr id="30" name="Freeform 108"/>
            <p:cNvSpPr>
              <a:spLocks/>
            </p:cNvSpPr>
            <p:nvPr/>
          </p:nvSpPr>
          <p:spPr bwMode="auto">
            <a:xfrm>
              <a:off x="1560513" y="661988"/>
              <a:ext cx="60325" cy="73025"/>
            </a:xfrm>
            <a:custGeom>
              <a:avLst/>
              <a:gdLst/>
              <a:ahLst/>
              <a:cxnLst>
                <a:cxn ang="0">
                  <a:pos x="6" y="32"/>
                </a:cxn>
                <a:cxn ang="0">
                  <a:pos x="6" y="32"/>
                </a:cxn>
                <a:cxn ang="0">
                  <a:pos x="6" y="38"/>
                </a:cxn>
                <a:cxn ang="0">
                  <a:pos x="10" y="42"/>
                </a:cxn>
                <a:cxn ang="0">
                  <a:pos x="14" y="46"/>
                </a:cxn>
                <a:cxn ang="0">
                  <a:pos x="18" y="46"/>
                </a:cxn>
                <a:cxn ang="0">
                  <a:pos x="18" y="46"/>
                </a:cxn>
                <a:cxn ang="0">
                  <a:pos x="24" y="46"/>
                </a:cxn>
                <a:cxn ang="0">
                  <a:pos x="28" y="42"/>
                </a:cxn>
                <a:cxn ang="0">
                  <a:pos x="30" y="38"/>
                </a:cxn>
                <a:cxn ang="0">
                  <a:pos x="32" y="32"/>
                </a:cxn>
                <a:cxn ang="0">
                  <a:pos x="32" y="32"/>
                </a:cxn>
                <a:cxn ang="0">
                  <a:pos x="36" y="32"/>
                </a:cxn>
                <a:cxn ang="0">
                  <a:pos x="38" y="28"/>
                </a:cxn>
                <a:cxn ang="0">
                  <a:pos x="38" y="28"/>
                </a:cxn>
                <a:cxn ang="0">
                  <a:pos x="36" y="24"/>
                </a:cxn>
                <a:cxn ang="0">
                  <a:pos x="34" y="22"/>
                </a:cxn>
                <a:cxn ang="0">
                  <a:pos x="34" y="14"/>
                </a:cxn>
                <a:cxn ang="0">
                  <a:pos x="34" y="14"/>
                </a:cxn>
                <a:cxn ang="0">
                  <a:pos x="34" y="8"/>
                </a:cxn>
                <a:cxn ang="0">
                  <a:pos x="30" y="4"/>
                </a:cxn>
                <a:cxn ang="0">
                  <a:pos x="26" y="2"/>
                </a:cxn>
                <a:cxn ang="0">
                  <a:pos x="18" y="0"/>
                </a:cxn>
                <a:cxn ang="0">
                  <a:pos x="18" y="0"/>
                </a:cxn>
                <a:cxn ang="0">
                  <a:pos x="12" y="2"/>
                </a:cxn>
                <a:cxn ang="0">
                  <a:pos x="6" y="4"/>
                </a:cxn>
                <a:cxn ang="0">
                  <a:pos x="4" y="8"/>
                </a:cxn>
                <a:cxn ang="0">
                  <a:pos x="2" y="14"/>
                </a:cxn>
                <a:cxn ang="0">
                  <a:pos x="4" y="22"/>
                </a:cxn>
                <a:cxn ang="0">
                  <a:pos x="4" y="22"/>
                </a:cxn>
                <a:cxn ang="0">
                  <a:pos x="0" y="24"/>
                </a:cxn>
                <a:cxn ang="0">
                  <a:pos x="0" y="28"/>
                </a:cxn>
                <a:cxn ang="0">
                  <a:pos x="0" y="28"/>
                </a:cxn>
                <a:cxn ang="0">
                  <a:pos x="2" y="32"/>
                </a:cxn>
                <a:cxn ang="0">
                  <a:pos x="6" y="32"/>
                </a:cxn>
                <a:cxn ang="0">
                  <a:pos x="6" y="32"/>
                </a:cxn>
              </a:cxnLst>
              <a:rect l="0" t="0" r="r" b="b"/>
              <a:pathLst>
                <a:path w="38" h="46">
                  <a:moveTo>
                    <a:pt x="6" y="32"/>
                  </a:moveTo>
                  <a:lnTo>
                    <a:pt x="6" y="32"/>
                  </a:lnTo>
                  <a:lnTo>
                    <a:pt x="6" y="38"/>
                  </a:lnTo>
                  <a:lnTo>
                    <a:pt x="10" y="42"/>
                  </a:lnTo>
                  <a:lnTo>
                    <a:pt x="14" y="46"/>
                  </a:lnTo>
                  <a:lnTo>
                    <a:pt x="18" y="46"/>
                  </a:lnTo>
                  <a:lnTo>
                    <a:pt x="18" y="46"/>
                  </a:lnTo>
                  <a:lnTo>
                    <a:pt x="24" y="46"/>
                  </a:lnTo>
                  <a:lnTo>
                    <a:pt x="28" y="42"/>
                  </a:lnTo>
                  <a:lnTo>
                    <a:pt x="30" y="38"/>
                  </a:lnTo>
                  <a:lnTo>
                    <a:pt x="32" y="32"/>
                  </a:lnTo>
                  <a:lnTo>
                    <a:pt x="32" y="32"/>
                  </a:lnTo>
                  <a:lnTo>
                    <a:pt x="36" y="32"/>
                  </a:lnTo>
                  <a:lnTo>
                    <a:pt x="38" y="28"/>
                  </a:lnTo>
                  <a:lnTo>
                    <a:pt x="38" y="28"/>
                  </a:lnTo>
                  <a:lnTo>
                    <a:pt x="36" y="24"/>
                  </a:lnTo>
                  <a:lnTo>
                    <a:pt x="34" y="22"/>
                  </a:lnTo>
                  <a:lnTo>
                    <a:pt x="34" y="14"/>
                  </a:lnTo>
                  <a:lnTo>
                    <a:pt x="34" y="14"/>
                  </a:lnTo>
                  <a:lnTo>
                    <a:pt x="34" y="8"/>
                  </a:lnTo>
                  <a:lnTo>
                    <a:pt x="30" y="4"/>
                  </a:lnTo>
                  <a:lnTo>
                    <a:pt x="26" y="2"/>
                  </a:lnTo>
                  <a:lnTo>
                    <a:pt x="18" y="0"/>
                  </a:lnTo>
                  <a:lnTo>
                    <a:pt x="18" y="0"/>
                  </a:lnTo>
                  <a:lnTo>
                    <a:pt x="12" y="2"/>
                  </a:lnTo>
                  <a:lnTo>
                    <a:pt x="6" y="4"/>
                  </a:lnTo>
                  <a:lnTo>
                    <a:pt x="4" y="8"/>
                  </a:lnTo>
                  <a:lnTo>
                    <a:pt x="2" y="14"/>
                  </a:lnTo>
                  <a:lnTo>
                    <a:pt x="4" y="22"/>
                  </a:lnTo>
                  <a:lnTo>
                    <a:pt x="4" y="22"/>
                  </a:lnTo>
                  <a:lnTo>
                    <a:pt x="0" y="24"/>
                  </a:lnTo>
                  <a:lnTo>
                    <a:pt x="0" y="28"/>
                  </a:lnTo>
                  <a:lnTo>
                    <a:pt x="0" y="28"/>
                  </a:lnTo>
                  <a:lnTo>
                    <a:pt x="2" y="32"/>
                  </a:lnTo>
                  <a:lnTo>
                    <a:pt x="6" y="32"/>
                  </a:lnTo>
                  <a:lnTo>
                    <a:pt x="6" y="32"/>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400" b="0" i="0" u="none" strike="noStrike" kern="0" cap="none" spc="0" normalizeH="0" baseline="0" noProof="0">
                <a:ln>
                  <a:noFill/>
                </a:ln>
                <a:solidFill>
                  <a:prstClr val="black"/>
                </a:solidFill>
                <a:effectLst/>
                <a:uLnTx/>
                <a:uFillTx/>
              </a:endParaRPr>
            </a:p>
          </p:txBody>
        </p:sp>
        <p:sp>
          <p:nvSpPr>
            <p:cNvPr id="31" name="Freeform 109"/>
            <p:cNvSpPr>
              <a:spLocks/>
            </p:cNvSpPr>
            <p:nvPr/>
          </p:nvSpPr>
          <p:spPr bwMode="auto">
            <a:xfrm>
              <a:off x="1535113" y="738188"/>
              <a:ext cx="98425" cy="292100"/>
            </a:xfrm>
            <a:custGeom>
              <a:avLst/>
              <a:gdLst/>
              <a:ahLst/>
              <a:cxnLst>
                <a:cxn ang="0">
                  <a:pos x="62" y="6"/>
                </a:cxn>
                <a:cxn ang="0">
                  <a:pos x="62" y="6"/>
                </a:cxn>
                <a:cxn ang="0">
                  <a:pos x="62" y="4"/>
                </a:cxn>
                <a:cxn ang="0">
                  <a:pos x="62" y="4"/>
                </a:cxn>
                <a:cxn ang="0">
                  <a:pos x="60" y="4"/>
                </a:cxn>
                <a:cxn ang="0">
                  <a:pos x="60" y="4"/>
                </a:cxn>
                <a:cxn ang="0">
                  <a:pos x="48" y="0"/>
                </a:cxn>
                <a:cxn ang="0">
                  <a:pos x="34" y="16"/>
                </a:cxn>
                <a:cxn ang="0">
                  <a:pos x="20" y="0"/>
                </a:cxn>
                <a:cxn ang="0">
                  <a:pos x="20" y="0"/>
                </a:cxn>
                <a:cxn ang="0">
                  <a:pos x="10" y="4"/>
                </a:cxn>
                <a:cxn ang="0">
                  <a:pos x="10" y="4"/>
                </a:cxn>
                <a:cxn ang="0">
                  <a:pos x="2" y="6"/>
                </a:cxn>
                <a:cxn ang="0">
                  <a:pos x="0" y="8"/>
                </a:cxn>
                <a:cxn ang="0">
                  <a:pos x="0" y="12"/>
                </a:cxn>
                <a:cxn ang="0">
                  <a:pos x="0" y="20"/>
                </a:cxn>
                <a:cxn ang="0">
                  <a:pos x="0" y="22"/>
                </a:cxn>
                <a:cxn ang="0">
                  <a:pos x="0" y="84"/>
                </a:cxn>
                <a:cxn ang="0">
                  <a:pos x="12" y="84"/>
                </a:cxn>
                <a:cxn ang="0">
                  <a:pos x="12" y="184"/>
                </a:cxn>
                <a:cxn ang="0">
                  <a:pos x="58" y="184"/>
                </a:cxn>
                <a:cxn ang="0">
                  <a:pos x="58" y="84"/>
                </a:cxn>
                <a:cxn ang="0">
                  <a:pos x="62" y="84"/>
                </a:cxn>
                <a:cxn ang="0">
                  <a:pos x="62" y="6"/>
                </a:cxn>
              </a:cxnLst>
              <a:rect l="0" t="0" r="r" b="b"/>
              <a:pathLst>
                <a:path w="62" h="184">
                  <a:moveTo>
                    <a:pt x="62" y="6"/>
                  </a:moveTo>
                  <a:lnTo>
                    <a:pt x="62" y="6"/>
                  </a:lnTo>
                  <a:lnTo>
                    <a:pt x="62" y="4"/>
                  </a:lnTo>
                  <a:lnTo>
                    <a:pt x="62" y="4"/>
                  </a:lnTo>
                  <a:lnTo>
                    <a:pt x="60" y="4"/>
                  </a:lnTo>
                  <a:lnTo>
                    <a:pt x="60" y="4"/>
                  </a:lnTo>
                  <a:lnTo>
                    <a:pt x="48" y="0"/>
                  </a:lnTo>
                  <a:lnTo>
                    <a:pt x="34" y="16"/>
                  </a:lnTo>
                  <a:lnTo>
                    <a:pt x="20" y="0"/>
                  </a:lnTo>
                  <a:lnTo>
                    <a:pt x="20" y="0"/>
                  </a:lnTo>
                  <a:lnTo>
                    <a:pt x="10" y="4"/>
                  </a:lnTo>
                  <a:lnTo>
                    <a:pt x="10" y="4"/>
                  </a:lnTo>
                  <a:lnTo>
                    <a:pt x="2" y="6"/>
                  </a:lnTo>
                  <a:lnTo>
                    <a:pt x="0" y="8"/>
                  </a:lnTo>
                  <a:lnTo>
                    <a:pt x="0" y="12"/>
                  </a:lnTo>
                  <a:lnTo>
                    <a:pt x="0" y="20"/>
                  </a:lnTo>
                  <a:lnTo>
                    <a:pt x="0" y="22"/>
                  </a:lnTo>
                  <a:lnTo>
                    <a:pt x="0" y="84"/>
                  </a:lnTo>
                  <a:lnTo>
                    <a:pt x="12" y="84"/>
                  </a:lnTo>
                  <a:lnTo>
                    <a:pt x="12" y="184"/>
                  </a:lnTo>
                  <a:lnTo>
                    <a:pt x="58" y="184"/>
                  </a:lnTo>
                  <a:lnTo>
                    <a:pt x="58" y="84"/>
                  </a:lnTo>
                  <a:lnTo>
                    <a:pt x="62" y="84"/>
                  </a:lnTo>
                  <a:lnTo>
                    <a:pt x="62" y="6"/>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400" b="0" i="0" u="none" strike="noStrike" kern="0" cap="none" spc="0" normalizeH="0" baseline="0" noProof="0">
                <a:ln>
                  <a:noFill/>
                </a:ln>
                <a:solidFill>
                  <a:prstClr val="black"/>
                </a:solidFill>
                <a:effectLst/>
                <a:uLnTx/>
                <a:uFillTx/>
              </a:endParaRPr>
            </a:p>
          </p:txBody>
        </p:sp>
        <p:sp>
          <p:nvSpPr>
            <p:cNvPr id="32" name="Freeform 110"/>
            <p:cNvSpPr>
              <a:spLocks/>
            </p:cNvSpPr>
            <p:nvPr/>
          </p:nvSpPr>
          <p:spPr bwMode="auto">
            <a:xfrm>
              <a:off x="1830388" y="661988"/>
              <a:ext cx="60325" cy="73025"/>
            </a:xfrm>
            <a:custGeom>
              <a:avLst/>
              <a:gdLst/>
              <a:ahLst/>
              <a:cxnLst>
                <a:cxn ang="0">
                  <a:pos x="6" y="32"/>
                </a:cxn>
                <a:cxn ang="0">
                  <a:pos x="6" y="32"/>
                </a:cxn>
                <a:cxn ang="0">
                  <a:pos x="8" y="38"/>
                </a:cxn>
                <a:cxn ang="0">
                  <a:pos x="10" y="42"/>
                </a:cxn>
                <a:cxn ang="0">
                  <a:pos x="14" y="46"/>
                </a:cxn>
                <a:cxn ang="0">
                  <a:pos x="20" y="46"/>
                </a:cxn>
                <a:cxn ang="0">
                  <a:pos x="20" y="46"/>
                </a:cxn>
                <a:cxn ang="0">
                  <a:pos x="24" y="46"/>
                </a:cxn>
                <a:cxn ang="0">
                  <a:pos x="28" y="42"/>
                </a:cxn>
                <a:cxn ang="0">
                  <a:pos x="32" y="38"/>
                </a:cxn>
                <a:cxn ang="0">
                  <a:pos x="32" y="32"/>
                </a:cxn>
                <a:cxn ang="0">
                  <a:pos x="32" y="32"/>
                </a:cxn>
                <a:cxn ang="0">
                  <a:pos x="36" y="32"/>
                </a:cxn>
                <a:cxn ang="0">
                  <a:pos x="38" y="28"/>
                </a:cxn>
                <a:cxn ang="0">
                  <a:pos x="38" y="28"/>
                </a:cxn>
                <a:cxn ang="0">
                  <a:pos x="38" y="24"/>
                </a:cxn>
                <a:cxn ang="0">
                  <a:pos x="34" y="22"/>
                </a:cxn>
                <a:cxn ang="0">
                  <a:pos x="36" y="14"/>
                </a:cxn>
                <a:cxn ang="0">
                  <a:pos x="36" y="14"/>
                </a:cxn>
                <a:cxn ang="0">
                  <a:pos x="34" y="8"/>
                </a:cxn>
                <a:cxn ang="0">
                  <a:pos x="32" y="4"/>
                </a:cxn>
                <a:cxn ang="0">
                  <a:pos x="26" y="2"/>
                </a:cxn>
                <a:cxn ang="0">
                  <a:pos x="20" y="0"/>
                </a:cxn>
                <a:cxn ang="0">
                  <a:pos x="20" y="0"/>
                </a:cxn>
                <a:cxn ang="0">
                  <a:pos x="12" y="2"/>
                </a:cxn>
                <a:cxn ang="0">
                  <a:pos x="8" y="4"/>
                </a:cxn>
                <a:cxn ang="0">
                  <a:pos x="4" y="8"/>
                </a:cxn>
                <a:cxn ang="0">
                  <a:pos x="4" y="14"/>
                </a:cxn>
                <a:cxn ang="0">
                  <a:pos x="4" y="22"/>
                </a:cxn>
                <a:cxn ang="0">
                  <a:pos x="4" y="22"/>
                </a:cxn>
                <a:cxn ang="0">
                  <a:pos x="2" y="24"/>
                </a:cxn>
                <a:cxn ang="0">
                  <a:pos x="0" y="28"/>
                </a:cxn>
                <a:cxn ang="0">
                  <a:pos x="0" y="28"/>
                </a:cxn>
                <a:cxn ang="0">
                  <a:pos x="2" y="32"/>
                </a:cxn>
                <a:cxn ang="0">
                  <a:pos x="6" y="32"/>
                </a:cxn>
                <a:cxn ang="0">
                  <a:pos x="6" y="32"/>
                </a:cxn>
              </a:cxnLst>
              <a:rect l="0" t="0" r="r" b="b"/>
              <a:pathLst>
                <a:path w="38" h="46">
                  <a:moveTo>
                    <a:pt x="6" y="32"/>
                  </a:moveTo>
                  <a:lnTo>
                    <a:pt x="6" y="32"/>
                  </a:lnTo>
                  <a:lnTo>
                    <a:pt x="8" y="38"/>
                  </a:lnTo>
                  <a:lnTo>
                    <a:pt x="10" y="42"/>
                  </a:lnTo>
                  <a:lnTo>
                    <a:pt x="14" y="46"/>
                  </a:lnTo>
                  <a:lnTo>
                    <a:pt x="20" y="46"/>
                  </a:lnTo>
                  <a:lnTo>
                    <a:pt x="20" y="46"/>
                  </a:lnTo>
                  <a:lnTo>
                    <a:pt x="24" y="46"/>
                  </a:lnTo>
                  <a:lnTo>
                    <a:pt x="28" y="42"/>
                  </a:lnTo>
                  <a:lnTo>
                    <a:pt x="32" y="38"/>
                  </a:lnTo>
                  <a:lnTo>
                    <a:pt x="32" y="32"/>
                  </a:lnTo>
                  <a:lnTo>
                    <a:pt x="32" y="32"/>
                  </a:lnTo>
                  <a:lnTo>
                    <a:pt x="36" y="32"/>
                  </a:lnTo>
                  <a:lnTo>
                    <a:pt x="38" y="28"/>
                  </a:lnTo>
                  <a:lnTo>
                    <a:pt x="38" y="28"/>
                  </a:lnTo>
                  <a:lnTo>
                    <a:pt x="38" y="24"/>
                  </a:lnTo>
                  <a:lnTo>
                    <a:pt x="34" y="22"/>
                  </a:lnTo>
                  <a:lnTo>
                    <a:pt x="36" y="14"/>
                  </a:lnTo>
                  <a:lnTo>
                    <a:pt x="36" y="14"/>
                  </a:lnTo>
                  <a:lnTo>
                    <a:pt x="34" y="8"/>
                  </a:lnTo>
                  <a:lnTo>
                    <a:pt x="32" y="4"/>
                  </a:lnTo>
                  <a:lnTo>
                    <a:pt x="26" y="2"/>
                  </a:lnTo>
                  <a:lnTo>
                    <a:pt x="20" y="0"/>
                  </a:lnTo>
                  <a:lnTo>
                    <a:pt x="20" y="0"/>
                  </a:lnTo>
                  <a:lnTo>
                    <a:pt x="12" y="2"/>
                  </a:lnTo>
                  <a:lnTo>
                    <a:pt x="8" y="4"/>
                  </a:lnTo>
                  <a:lnTo>
                    <a:pt x="4" y="8"/>
                  </a:lnTo>
                  <a:lnTo>
                    <a:pt x="4" y="14"/>
                  </a:lnTo>
                  <a:lnTo>
                    <a:pt x="4" y="22"/>
                  </a:lnTo>
                  <a:lnTo>
                    <a:pt x="4" y="22"/>
                  </a:lnTo>
                  <a:lnTo>
                    <a:pt x="2" y="24"/>
                  </a:lnTo>
                  <a:lnTo>
                    <a:pt x="0" y="28"/>
                  </a:lnTo>
                  <a:lnTo>
                    <a:pt x="0" y="28"/>
                  </a:lnTo>
                  <a:lnTo>
                    <a:pt x="2" y="32"/>
                  </a:lnTo>
                  <a:lnTo>
                    <a:pt x="6" y="32"/>
                  </a:lnTo>
                  <a:lnTo>
                    <a:pt x="6" y="32"/>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400" b="0" i="0" u="none" strike="noStrike" kern="0" cap="none" spc="0" normalizeH="0" baseline="0" noProof="0">
                <a:ln>
                  <a:noFill/>
                </a:ln>
                <a:solidFill>
                  <a:prstClr val="black"/>
                </a:solidFill>
                <a:effectLst/>
                <a:uLnTx/>
                <a:uFillTx/>
              </a:endParaRPr>
            </a:p>
          </p:txBody>
        </p:sp>
        <p:sp>
          <p:nvSpPr>
            <p:cNvPr id="33" name="Freeform 111"/>
            <p:cNvSpPr>
              <a:spLocks/>
            </p:cNvSpPr>
            <p:nvPr/>
          </p:nvSpPr>
          <p:spPr bwMode="auto">
            <a:xfrm>
              <a:off x="1817688" y="738188"/>
              <a:ext cx="98425" cy="292100"/>
            </a:xfrm>
            <a:custGeom>
              <a:avLst/>
              <a:gdLst/>
              <a:ahLst/>
              <a:cxnLst>
                <a:cxn ang="0">
                  <a:pos x="52" y="4"/>
                </a:cxn>
                <a:cxn ang="0">
                  <a:pos x="52" y="4"/>
                </a:cxn>
                <a:cxn ang="0">
                  <a:pos x="42" y="0"/>
                </a:cxn>
                <a:cxn ang="0">
                  <a:pos x="28" y="16"/>
                </a:cxn>
                <a:cxn ang="0">
                  <a:pos x="14" y="0"/>
                </a:cxn>
                <a:cxn ang="0">
                  <a:pos x="14" y="0"/>
                </a:cxn>
                <a:cxn ang="0">
                  <a:pos x="2" y="4"/>
                </a:cxn>
                <a:cxn ang="0">
                  <a:pos x="2" y="4"/>
                </a:cxn>
                <a:cxn ang="0">
                  <a:pos x="0" y="4"/>
                </a:cxn>
                <a:cxn ang="0">
                  <a:pos x="0" y="4"/>
                </a:cxn>
                <a:cxn ang="0">
                  <a:pos x="0" y="6"/>
                </a:cxn>
                <a:cxn ang="0">
                  <a:pos x="0" y="84"/>
                </a:cxn>
                <a:cxn ang="0">
                  <a:pos x="4" y="84"/>
                </a:cxn>
                <a:cxn ang="0">
                  <a:pos x="4" y="184"/>
                </a:cxn>
                <a:cxn ang="0">
                  <a:pos x="50" y="184"/>
                </a:cxn>
                <a:cxn ang="0">
                  <a:pos x="50" y="84"/>
                </a:cxn>
                <a:cxn ang="0">
                  <a:pos x="62" y="84"/>
                </a:cxn>
                <a:cxn ang="0">
                  <a:pos x="62" y="22"/>
                </a:cxn>
                <a:cxn ang="0">
                  <a:pos x="62" y="20"/>
                </a:cxn>
                <a:cxn ang="0">
                  <a:pos x="62" y="12"/>
                </a:cxn>
                <a:cxn ang="0">
                  <a:pos x="62" y="12"/>
                </a:cxn>
                <a:cxn ang="0">
                  <a:pos x="62" y="8"/>
                </a:cxn>
                <a:cxn ang="0">
                  <a:pos x="60" y="6"/>
                </a:cxn>
                <a:cxn ang="0">
                  <a:pos x="52" y="4"/>
                </a:cxn>
                <a:cxn ang="0">
                  <a:pos x="52" y="4"/>
                </a:cxn>
              </a:cxnLst>
              <a:rect l="0" t="0" r="r" b="b"/>
              <a:pathLst>
                <a:path w="62" h="184">
                  <a:moveTo>
                    <a:pt x="52" y="4"/>
                  </a:moveTo>
                  <a:lnTo>
                    <a:pt x="52" y="4"/>
                  </a:lnTo>
                  <a:lnTo>
                    <a:pt x="42" y="0"/>
                  </a:lnTo>
                  <a:lnTo>
                    <a:pt x="28" y="16"/>
                  </a:lnTo>
                  <a:lnTo>
                    <a:pt x="14" y="0"/>
                  </a:lnTo>
                  <a:lnTo>
                    <a:pt x="14" y="0"/>
                  </a:lnTo>
                  <a:lnTo>
                    <a:pt x="2" y="4"/>
                  </a:lnTo>
                  <a:lnTo>
                    <a:pt x="2" y="4"/>
                  </a:lnTo>
                  <a:lnTo>
                    <a:pt x="0" y="4"/>
                  </a:lnTo>
                  <a:lnTo>
                    <a:pt x="0" y="4"/>
                  </a:lnTo>
                  <a:lnTo>
                    <a:pt x="0" y="6"/>
                  </a:lnTo>
                  <a:lnTo>
                    <a:pt x="0" y="84"/>
                  </a:lnTo>
                  <a:lnTo>
                    <a:pt x="4" y="84"/>
                  </a:lnTo>
                  <a:lnTo>
                    <a:pt x="4" y="184"/>
                  </a:lnTo>
                  <a:lnTo>
                    <a:pt x="50" y="184"/>
                  </a:lnTo>
                  <a:lnTo>
                    <a:pt x="50" y="84"/>
                  </a:lnTo>
                  <a:lnTo>
                    <a:pt x="62" y="84"/>
                  </a:lnTo>
                  <a:lnTo>
                    <a:pt x="62" y="22"/>
                  </a:lnTo>
                  <a:lnTo>
                    <a:pt x="62" y="20"/>
                  </a:lnTo>
                  <a:lnTo>
                    <a:pt x="62" y="12"/>
                  </a:lnTo>
                  <a:lnTo>
                    <a:pt x="62" y="12"/>
                  </a:lnTo>
                  <a:lnTo>
                    <a:pt x="62" y="8"/>
                  </a:lnTo>
                  <a:lnTo>
                    <a:pt x="60" y="6"/>
                  </a:lnTo>
                  <a:lnTo>
                    <a:pt x="52" y="4"/>
                  </a:lnTo>
                  <a:lnTo>
                    <a:pt x="52" y="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400" b="0" i="0" u="none" strike="noStrike" kern="0" cap="none" spc="0" normalizeH="0" baseline="0" noProof="0">
                <a:ln>
                  <a:noFill/>
                </a:ln>
                <a:solidFill>
                  <a:prstClr val="black"/>
                </a:solidFill>
                <a:effectLst/>
                <a:uLnTx/>
                <a:uFillTx/>
              </a:endParaRPr>
            </a:p>
          </p:txBody>
        </p:sp>
        <p:sp>
          <p:nvSpPr>
            <p:cNvPr id="34" name="Freeform 112"/>
            <p:cNvSpPr>
              <a:spLocks/>
            </p:cNvSpPr>
            <p:nvPr/>
          </p:nvSpPr>
          <p:spPr bwMode="auto">
            <a:xfrm>
              <a:off x="1693863" y="649288"/>
              <a:ext cx="63500" cy="76200"/>
            </a:xfrm>
            <a:custGeom>
              <a:avLst/>
              <a:gdLst/>
              <a:ahLst/>
              <a:cxnLst>
                <a:cxn ang="0">
                  <a:pos x="6" y="34"/>
                </a:cxn>
                <a:cxn ang="0">
                  <a:pos x="6" y="34"/>
                </a:cxn>
                <a:cxn ang="0">
                  <a:pos x="8" y="40"/>
                </a:cxn>
                <a:cxn ang="0">
                  <a:pos x="10" y="44"/>
                </a:cxn>
                <a:cxn ang="0">
                  <a:pos x="16" y="46"/>
                </a:cxn>
                <a:cxn ang="0">
                  <a:pos x="20" y="48"/>
                </a:cxn>
                <a:cxn ang="0">
                  <a:pos x="20" y="48"/>
                </a:cxn>
                <a:cxn ang="0">
                  <a:pos x="24" y="46"/>
                </a:cxn>
                <a:cxn ang="0">
                  <a:pos x="30" y="44"/>
                </a:cxn>
                <a:cxn ang="0">
                  <a:pos x="32" y="40"/>
                </a:cxn>
                <a:cxn ang="0">
                  <a:pos x="34" y="34"/>
                </a:cxn>
                <a:cxn ang="0">
                  <a:pos x="34" y="34"/>
                </a:cxn>
                <a:cxn ang="0">
                  <a:pos x="38" y="32"/>
                </a:cxn>
                <a:cxn ang="0">
                  <a:pos x="40" y="28"/>
                </a:cxn>
                <a:cxn ang="0">
                  <a:pos x="40" y="28"/>
                </a:cxn>
                <a:cxn ang="0">
                  <a:pos x="38" y="24"/>
                </a:cxn>
                <a:cxn ang="0">
                  <a:pos x="36" y="22"/>
                </a:cxn>
                <a:cxn ang="0">
                  <a:pos x="36" y="14"/>
                </a:cxn>
                <a:cxn ang="0">
                  <a:pos x="36" y="14"/>
                </a:cxn>
                <a:cxn ang="0">
                  <a:pos x="36" y="8"/>
                </a:cxn>
                <a:cxn ang="0">
                  <a:pos x="32" y="4"/>
                </a:cxn>
                <a:cxn ang="0">
                  <a:pos x="28" y="2"/>
                </a:cxn>
                <a:cxn ang="0">
                  <a:pos x="20" y="0"/>
                </a:cxn>
                <a:cxn ang="0">
                  <a:pos x="20" y="0"/>
                </a:cxn>
                <a:cxn ang="0">
                  <a:pos x="12" y="2"/>
                </a:cxn>
                <a:cxn ang="0">
                  <a:pos x="8" y="4"/>
                </a:cxn>
                <a:cxn ang="0">
                  <a:pos x="4" y="8"/>
                </a:cxn>
                <a:cxn ang="0">
                  <a:pos x="4" y="14"/>
                </a:cxn>
                <a:cxn ang="0">
                  <a:pos x="4" y="22"/>
                </a:cxn>
                <a:cxn ang="0">
                  <a:pos x="4" y="22"/>
                </a:cxn>
                <a:cxn ang="0">
                  <a:pos x="2" y="24"/>
                </a:cxn>
                <a:cxn ang="0">
                  <a:pos x="0" y="28"/>
                </a:cxn>
                <a:cxn ang="0">
                  <a:pos x="0" y="28"/>
                </a:cxn>
                <a:cxn ang="0">
                  <a:pos x="2" y="32"/>
                </a:cxn>
                <a:cxn ang="0">
                  <a:pos x="6" y="34"/>
                </a:cxn>
                <a:cxn ang="0">
                  <a:pos x="6" y="34"/>
                </a:cxn>
              </a:cxnLst>
              <a:rect l="0" t="0" r="r" b="b"/>
              <a:pathLst>
                <a:path w="40" h="48">
                  <a:moveTo>
                    <a:pt x="6" y="34"/>
                  </a:moveTo>
                  <a:lnTo>
                    <a:pt x="6" y="34"/>
                  </a:lnTo>
                  <a:lnTo>
                    <a:pt x="8" y="40"/>
                  </a:lnTo>
                  <a:lnTo>
                    <a:pt x="10" y="44"/>
                  </a:lnTo>
                  <a:lnTo>
                    <a:pt x="16" y="46"/>
                  </a:lnTo>
                  <a:lnTo>
                    <a:pt x="20" y="48"/>
                  </a:lnTo>
                  <a:lnTo>
                    <a:pt x="20" y="48"/>
                  </a:lnTo>
                  <a:lnTo>
                    <a:pt x="24" y="46"/>
                  </a:lnTo>
                  <a:lnTo>
                    <a:pt x="30" y="44"/>
                  </a:lnTo>
                  <a:lnTo>
                    <a:pt x="32" y="40"/>
                  </a:lnTo>
                  <a:lnTo>
                    <a:pt x="34" y="34"/>
                  </a:lnTo>
                  <a:lnTo>
                    <a:pt x="34" y="34"/>
                  </a:lnTo>
                  <a:lnTo>
                    <a:pt x="38" y="32"/>
                  </a:lnTo>
                  <a:lnTo>
                    <a:pt x="40" y="28"/>
                  </a:lnTo>
                  <a:lnTo>
                    <a:pt x="40" y="28"/>
                  </a:lnTo>
                  <a:lnTo>
                    <a:pt x="38" y="24"/>
                  </a:lnTo>
                  <a:lnTo>
                    <a:pt x="36" y="22"/>
                  </a:lnTo>
                  <a:lnTo>
                    <a:pt x="36" y="14"/>
                  </a:lnTo>
                  <a:lnTo>
                    <a:pt x="36" y="14"/>
                  </a:lnTo>
                  <a:lnTo>
                    <a:pt x="36" y="8"/>
                  </a:lnTo>
                  <a:lnTo>
                    <a:pt x="32" y="4"/>
                  </a:lnTo>
                  <a:lnTo>
                    <a:pt x="28" y="2"/>
                  </a:lnTo>
                  <a:lnTo>
                    <a:pt x="20" y="0"/>
                  </a:lnTo>
                  <a:lnTo>
                    <a:pt x="20" y="0"/>
                  </a:lnTo>
                  <a:lnTo>
                    <a:pt x="12" y="2"/>
                  </a:lnTo>
                  <a:lnTo>
                    <a:pt x="8" y="4"/>
                  </a:lnTo>
                  <a:lnTo>
                    <a:pt x="4" y="8"/>
                  </a:lnTo>
                  <a:lnTo>
                    <a:pt x="4" y="14"/>
                  </a:lnTo>
                  <a:lnTo>
                    <a:pt x="4" y="22"/>
                  </a:lnTo>
                  <a:lnTo>
                    <a:pt x="4" y="22"/>
                  </a:lnTo>
                  <a:lnTo>
                    <a:pt x="2" y="24"/>
                  </a:lnTo>
                  <a:lnTo>
                    <a:pt x="0" y="28"/>
                  </a:lnTo>
                  <a:lnTo>
                    <a:pt x="0" y="28"/>
                  </a:lnTo>
                  <a:lnTo>
                    <a:pt x="2" y="32"/>
                  </a:lnTo>
                  <a:lnTo>
                    <a:pt x="6" y="34"/>
                  </a:lnTo>
                  <a:lnTo>
                    <a:pt x="6" y="3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400" b="0" i="0" u="none" strike="noStrike" kern="0" cap="none" spc="0" normalizeH="0" baseline="0" noProof="0">
                <a:ln>
                  <a:noFill/>
                </a:ln>
                <a:solidFill>
                  <a:prstClr val="black"/>
                </a:solidFill>
                <a:effectLst/>
                <a:uLnTx/>
                <a:uFillTx/>
              </a:endParaRPr>
            </a:p>
          </p:txBody>
        </p:sp>
        <p:sp>
          <p:nvSpPr>
            <p:cNvPr id="35" name="Freeform 113"/>
            <p:cNvSpPr>
              <a:spLocks/>
            </p:cNvSpPr>
            <p:nvPr/>
          </p:nvSpPr>
          <p:spPr bwMode="auto">
            <a:xfrm>
              <a:off x="1668463" y="728663"/>
              <a:ext cx="114300" cy="301625"/>
            </a:xfrm>
            <a:custGeom>
              <a:avLst/>
              <a:gdLst/>
              <a:ahLst/>
              <a:cxnLst>
                <a:cxn ang="0">
                  <a:pos x="12" y="86"/>
                </a:cxn>
                <a:cxn ang="0">
                  <a:pos x="12" y="190"/>
                </a:cxn>
                <a:cxn ang="0">
                  <a:pos x="60" y="190"/>
                </a:cxn>
                <a:cxn ang="0">
                  <a:pos x="60" y="86"/>
                </a:cxn>
                <a:cxn ang="0">
                  <a:pos x="72" y="86"/>
                </a:cxn>
                <a:cxn ang="0">
                  <a:pos x="72" y="22"/>
                </a:cxn>
                <a:cxn ang="0">
                  <a:pos x="72" y="20"/>
                </a:cxn>
                <a:cxn ang="0">
                  <a:pos x="72" y="12"/>
                </a:cxn>
                <a:cxn ang="0">
                  <a:pos x="72" y="12"/>
                </a:cxn>
                <a:cxn ang="0">
                  <a:pos x="72" y="8"/>
                </a:cxn>
                <a:cxn ang="0">
                  <a:pos x="68" y="6"/>
                </a:cxn>
                <a:cxn ang="0">
                  <a:pos x="62" y="2"/>
                </a:cxn>
                <a:cxn ang="0">
                  <a:pos x="62" y="2"/>
                </a:cxn>
                <a:cxn ang="0">
                  <a:pos x="50" y="0"/>
                </a:cxn>
                <a:cxn ang="0">
                  <a:pos x="36" y="18"/>
                </a:cxn>
                <a:cxn ang="0">
                  <a:pos x="22" y="0"/>
                </a:cxn>
                <a:cxn ang="0">
                  <a:pos x="22" y="0"/>
                </a:cxn>
                <a:cxn ang="0">
                  <a:pos x="10" y="2"/>
                </a:cxn>
                <a:cxn ang="0">
                  <a:pos x="10" y="2"/>
                </a:cxn>
                <a:cxn ang="0">
                  <a:pos x="4" y="6"/>
                </a:cxn>
                <a:cxn ang="0">
                  <a:pos x="0" y="8"/>
                </a:cxn>
                <a:cxn ang="0">
                  <a:pos x="0" y="12"/>
                </a:cxn>
                <a:cxn ang="0">
                  <a:pos x="0" y="20"/>
                </a:cxn>
                <a:cxn ang="0">
                  <a:pos x="0" y="22"/>
                </a:cxn>
                <a:cxn ang="0">
                  <a:pos x="0" y="86"/>
                </a:cxn>
                <a:cxn ang="0">
                  <a:pos x="12" y="86"/>
                </a:cxn>
              </a:cxnLst>
              <a:rect l="0" t="0" r="r" b="b"/>
              <a:pathLst>
                <a:path w="72" h="190">
                  <a:moveTo>
                    <a:pt x="12" y="86"/>
                  </a:moveTo>
                  <a:lnTo>
                    <a:pt x="12" y="190"/>
                  </a:lnTo>
                  <a:lnTo>
                    <a:pt x="60" y="190"/>
                  </a:lnTo>
                  <a:lnTo>
                    <a:pt x="60" y="86"/>
                  </a:lnTo>
                  <a:lnTo>
                    <a:pt x="72" y="86"/>
                  </a:lnTo>
                  <a:lnTo>
                    <a:pt x="72" y="22"/>
                  </a:lnTo>
                  <a:lnTo>
                    <a:pt x="72" y="20"/>
                  </a:lnTo>
                  <a:lnTo>
                    <a:pt x="72" y="12"/>
                  </a:lnTo>
                  <a:lnTo>
                    <a:pt x="72" y="12"/>
                  </a:lnTo>
                  <a:lnTo>
                    <a:pt x="72" y="8"/>
                  </a:lnTo>
                  <a:lnTo>
                    <a:pt x="68" y="6"/>
                  </a:lnTo>
                  <a:lnTo>
                    <a:pt x="62" y="2"/>
                  </a:lnTo>
                  <a:lnTo>
                    <a:pt x="62" y="2"/>
                  </a:lnTo>
                  <a:lnTo>
                    <a:pt x="50" y="0"/>
                  </a:lnTo>
                  <a:lnTo>
                    <a:pt x="36" y="18"/>
                  </a:lnTo>
                  <a:lnTo>
                    <a:pt x="22" y="0"/>
                  </a:lnTo>
                  <a:lnTo>
                    <a:pt x="22" y="0"/>
                  </a:lnTo>
                  <a:lnTo>
                    <a:pt x="10" y="2"/>
                  </a:lnTo>
                  <a:lnTo>
                    <a:pt x="10" y="2"/>
                  </a:lnTo>
                  <a:lnTo>
                    <a:pt x="4" y="6"/>
                  </a:lnTo>
                  <a:lnTo>
                    <a:pt x="0" y="8"/>
                  </a:lnTo>
                  <a:lnTo>
                    <a:pt x="0" y="12"/>
                  </a:lnTo>
                  <a:lnTo>
                    <a:pt x="0" y="20"/>
                  </a:lnTo>
                  <a:lnTo>
                    <a:pt x="0" y="22"/>
                  </a:lnTo>
                  <a:lnTo>
                    <a:pt x="0" y="86"/>
                  </a:lnTo>
                  <a:lnTo>
                    <a:pt x="12" y="86"/>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400" b="0" i="0" u="none" strike="noStrike" kern="0" cap="none" spc="0" normalizeH="0" baseline="0" noProof="0">
                <a:ln>
                  <a:noFill/>
                </a:ln>
                <a:solidFill>
                  <a:prstClr val="black"/>
                </a:solidFill>
                <a:effectLst/>
                <a:uLnTx/>
                <a:uFillTx/>
              </a:endParaRPr>
            </a:p>
          </p:txBody>
        </p:sp>
      </p:grpSp>
      <p:sp>
        <p:nvSpPr>
          <p:cNvPr id="36" name="テキスト ボックス 35"/>
          <p:cNvSpPr txBox="1"/>
          <p:nvPr/>
        </p:nvSpPr>
        <p:spPr>
          <a:xfrm>
            <a:off x="3437964" y="2781001"/>
            <a:ext cx="1195250" cy="261610"/>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ja-JP" altLang="en-US" sz="1100" b="0" i="0" u="none" strike="noStrike" kern="0" cap="none" spc="0" normalizeH="0" baseline="0" noProof="0" dirty="0">
                <a:ln>
                  <a:noFill/>
                </a:ln>
                <a:solidFill>
                  <a:prstClr val="black"/>
                </a:solidFill>
                <a:effectLst/>
                <a:uLnTx/>
                <a:uFillTx/>
              </a:rPr>
              <a:t>　給与情報</a:t>
            </a:r>
            <a:endParaRPr kumimoji="0" lang="en-US" altLang="ja-JP" sz="1050" b="0" i="0" u="none" strike="noStrike" kern="0" cap="none" spc="0" normalizeH="0" baseline="0" noProof="0" dirty="0">
              <a:ln>
                <a:noFill/>
              </a:ln>
              <a:solidFill>
                <a:prstClr val="black"/>
              </a:solidFill>
              <a:effectLst/>
              <a:uLnTx/>
              <a:uFillTx/>
            </a:endParaRPr>
          </a:p>
        </p:txBody>
      </p:sp>
      <p:sp>
        <p:nvSpPr>
          <p:cNvPr id="37" name="テキスト ボックス 36"/>
          <p:cNvSpPr txBox="1"/>
          <p:nvPr/>
        </p:nvSpPr>
        <p:spPr>
          <a:xfrm>
            <a:off x="2075912" y="4371901"/>
            <a:ext cx="934268" cy="230832"/>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ja-JP" altLang="en-US" sz="900" b="0" i="0" u="none" strike="noStrike" kern="0" cap="none" spc="0" normalizeH="0" baseline="0" noProof="0" dirty="0">
                <a:ln>
                  <a:noFill/>
                </a:ln>
                <a:solidFill>
                  <a:prstClr val="black"/>
                </a:solidFill>
                <a:effectLst/>
                <a:uLnTx/>
                <a:uFillTx/>
              </a:rPr>
              <a:t>　</a:t>
            </a:r>
            <a:r>
              <a:rPr kumimoji="0" lang="en-US" altLang="ja-JP" sz="900" b="0" i="0" u="none" strike="noStrike" kern="0" cap="none" spc="0" normalizeH="0" baseline="0" noProof="0" dirty="0">
                <a:ln>
                  <a:noFill/>
                </a:ln>
                <a:solidFill>
                  <a:prstClr val="black"/>
                </a:solidFill>
                <a:effectLst/>
                <a:uLnTx/>
                <a:uFillTx/>
              </a:rPr>
              <a:t>Web</a:t>
            </a:r>
            <a:r>
              <a:rPr kumimoji="0" lang="ja-JP" altLang="en-US" sz="900" b="0" i="0" u="none" strike="noStrike" kern="0" cap="none" spc="0" normalizeH="0" baseline="0" noProof="0" dirty="0">
                <a:ln>
                  <a:noFill/>
                </a:ln>
                <a:solidFill>
                  <a:prstClr val="black"/>
                </a:solidFill>
                <a:effectLst/>
                <a:uLnTx/>
                <a:uFillTx/>
              </a:rPr>
              <a:t>明細</a:t>
            </a:r>
            <a:endParaRPr kumimoji="0" lang="en-US" altLang="ja-JP" sz="800" b="0" i="0" u="none" strike="noStrike" kern="0" cap="none" spc="0" normalizeH="0" baseline="0" noProof="0" dirty="0">
              <a:ln>
                <a:noFill/>
              </a:ln>
              <a:solidFill>
                <a:prstClr val="black"/>
              </a:solidFill>
              <a:effectLst/>
              <a:uLnTx/>
              <a:uFillTx/>
            </a:endParaRPr>
          </a:p>
        </p:txBody>
      </p:sp>
      <p:sp>
        <p:nvSpPr>
          <p:cNvPr id="38" name="Freeform 32"/>
          <p:cNvSpPr>
            <a:spLocks noEditPoints="1"/>
          </p:cNvSpPr>
          <p:nvPr/>
        </p:nvSpPr>
        <p:spPr bwMode="auto">
          <a:xfrm>
            <a:off x="3407152" y="2811408"/>
            <a:ext cx="236929" cy="237801"/>
          </a:xfrm>
          <a:custGeom>
            <a:avLst/>
            <a:gdLst>
              <a:gd name="T0" fmla="*/ 226 w 453"/>
              <a:gd name="T1" fmla="*/ 0 h 454"/>
              <a:gd name="T2" fmla="*/ 453 w 453"/>
              <a:gd name="T3" fmla="*/ 227 h 454"/>
              <a:gd name="T4" fmla="*/ 226 w 453"/>
              <a:gd name="T5" fmla="*/ 454 h 454"/>
              <a:gd name="T6" fmla="*/ 0 w 453"/>
              <a:gd name="T7" fmla="*/ 227 h 454"/>
              <a:gd name="T8" fmla="*/ 226 w 453"/>
              <a:gd name="T9" fmla="*/ 0 h 454"/>
              <a:gd name="T10" fmla="*/ 226 w 453"/>
              <a:gd name="T11" fmla="*/ 420 h 454"/>
              <a:gd name="T12" fmla="*/ 419 w 453"/>
              <a:gd name="T13" fmla="*/ 227 h 454"/>
              <a:gd name="T14" fmla="*/ 226 w 453"/>
              <a:gd name="T15" fmla="*/ 34 h 454"/>
              <a:gd name="T16" fmla="*/ 34 w 453"/>
              <a:gd name="T17" fmla="*/ 227 h 454"/>
              <a:gd name="T18" fmla="*/ 226 w 453"/>
              <a:gd name="T19" fmla="*/ 420 h 454"/>
              <a:gd name="T20" fmla="*/ 226 w 453"/>
              <a:gd name="T21" fmla="*/ 50 h 454"/>
              <a:gd name="T22" fmla="*/ 50 w 453"/>
              <a:gd name="T23" fmla="*/ 227 h 454"/>
              <a:gd name="T24" fmla="*/ 226 w 453"/>
              <a:gd name="T25" fmla="*/ 403 h 454"/>
              <a:gd name="T26" fmla="*/ 403 w 453"/>
              <a:gd name="T27" fmla="*/ 227 h 454"/>
              <a:gd name="T28" fmla="*/ 226 w 453"/>
              <a:gd name="T29" fmla="*/ 50 h 454"/>
              <a:gd name="T30" fmla="*/ 146 w 453"/>
              <a:gd name="T31" fmla="*/ 234 h 454"/>
              <a:gd name="T32" fmla="*/ 196 w 453"/>
              <a:gd name="T33" fmla="*/ 234 h 454"/>
              <a:gd name="T34" fmla="*/ 123 w 453"/>
              <a:gd name="T35" fmla="*/ 124 h 454"/>
              <a:gd name="T36" fmla="*/ 169 w 453"/>
              <a:gd name="T37" fmla="*/ 124 h 454"/>
              <a:gd name="T38" fmla="*/ 226 w 453"/>
              <a:gd name="T39" fmla="*/ 217 h 454"/>
              <a:gd name="T40" fmla="*/ 285 w 453"/>
              <a:gd name="T41" fmla="*/ 124 h 454"/>
              <a:gd name="T42" fmla="*/ 329 w 453"/>
              <a:gd name="T43" fmla="*/ 124 h 454"/>
              <a:gd name="T44" fmla="*/ 255 w 453"/>
              <a:gd name="T45" fmla="*/ 234 h 454"/>
              <a:gd name="T46" fmla="*/ 306 w 453"/>
              <a:gd name="T47" fmla="*/ 234 h 454"/>
              <a:gd name="T48" fmla="*/ 306 w 453"/>
              <a:gd name="T49" fmla="*/ 262 h 454"/>
              <a:gd name="T50" fmla="*/ 245 w 453"/>
              <a:gd name="T51" fmla="*/ 262 h 454"/>
              <a:gd name="T52" fmla="*/ 245 w 453"/>
              <a:gd name="T53" fmla="*/ 286 h 454"/>
              <a:gd name="T54" fmla="*/ 306 w 453"/>
              <a:gd name="T55" fmla="*/ 286 h 454"/>
              <a:gd name="T56" fmla="*/ 306 w 453"/>
              <a:gd name="T57" fmla="*/ 314 h 454"/>
              <a:gd name="T58" fmla="*/ 245 w 453"/>
              <a:gd name="T59" fmla="*/ 314 h 454"/>
              <a:gd name="T60" fmla="*/ 245 w 453"/>
              <a:gd name="T61" fmla="*/ 346 h 454"/>
              <a:gd name="T62" fmla="*/ 207 w 453"/>
              <a:gd name="T63" fmla="*/ 346 h 454"/>
              <a:gd name="T64" fmla="*/ 207 w 453"/>
              <a:gd name="T65" fmla="*/ 314 h 454"/>
              <a:gd name="T66" fmla="*/ 146 w 453"/>
              <a:gd name="T67" fmla="*/ 314 h 454"/>
              <a:gd name="T68" fmla="*/ 146 w 453"/>
              <a:gd name="T69" fmla="*/ 286 h 454"/>
              <a:gd name="T70" fmla="*/ 207 w 453"/>
              <a:gd name="T71" fmla="*/ 286 h 454"/>
              <a:gd name="T72" fmla="*/ 207 w 453"/>
              <a:gd name="T73" fmla="*/ 262 h 454"/>
              <a:gd name="T74" fmla="*/ 146 w 453"/>
              <a:gd name="T75" fmla="*/ 262 h 454"/>
              <a:gd name="T76" fmla="*/ 146 w 453"/>
              <a:gd name="T77" fmla="*/ 234 h 4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453" h="454">
                <a:moveTo>
                  <a:pt x="226" y="0"/>
                </a:moveTo>
                <a:cubicBezTo>
                  <a:pt x="352" y="0"/>
                  <a:pt x="453" y="102"/>
                  <a:pt x="453" y="227"/>
                </a:cubicBezTo>
                <a:cubicBezTo>
                  <a:pt x="453" y="352"/>
                  <a:pt x="352" y="454"/>
                  <a:pt x="226" y="454"/>
                </a:cubicBezTo>
                <a:cubicBezTo>
                  <a:pt x="101" y="454"/>
                  <a:pt x="0" y="352"/>
                  <a:pt x="0" y="227"/>
                </a:cubicBezTo>
                <a:cubicBezTo>
                  <a:pt x="0" y="102"/>
                  <a:pt x="101" y="0"/>
                  <a:pt x="226" y="0"/>
                </a:cubicBezTo>
                <a:moveTo>
                  <a:pt x="226" y="420"/>
                </a:moveTo>
                <a:cubicBezTo>
                  <a:pt x="333" y="420"/>
                  <a:pt x="419" y="333"/>
                  <a:pt x="419" y="227"/>
                </a:cubicBezTo>
                <a:cubicBezTo>
                  <a:pt x="419" y="121"/>
                  <a:pt x="333" y="34"/>
                  <a:pt x="226" y="34"/>
                </a:cubicBezTo>
                <a:cubicBezTo>
                  <a:pt x="120" y="34"/>
                  <a:pt x="34" y="121"/>
                  <a:pt x="34" y="227"/>
                </a:cubicBezTo>
                <a:cubicBezTo>
                  <a:pt x="34" y="333"/>
                  <a:pt x="120" y="420"/>
                  <a:pt x="226" y="420"/>
                </a:cubicBezTo>
                <a:moveTo>
                  <a:pt x="226" y="50"/>
                </a:moveTo>
                <a:cubicBezTo>
                  <a:pt x="129" y="50"/>
                  <a:pt x="50" y="130"/>
                  <a:pt x="50" y="227"/>
                </a:cubicBezTo>
                <a:cubicBezTo>
                  <a:pt x="50" y="324"/>
                  <a:pt x="129" y="403"/>
                  <a:pt x="226" y="403"/>
                </a:cubicBezTo>
                <a:cubicBezTo>
                  <a:pt x="324" y="403"/>
                  <a:pt x="403" y="324"/>
                  <a:pt x="403" y="227"/>
                </a:cubicBezTo>
                <a:cubicBezTo>
                  <a:pt x="403" y="130"/>
                  <a:pt x="324" y="50"/>
                  <a:pt x="226" y="50"/>
                </a:cubicBezTo>
                <a:moveTo>
                  <a:pt x="146" y="234"/>
                </a:moveTo>
                <a:cubicBezTo>
                  <a:pt x="196" y="234"/>
                  <a:pt x="196" y="234"/>
                  <a:pt x="196" y="234"/>
                </a:cubicBezTo>
                <a:cubicBezTo>
                  <a:pt x="123" y="124"/>
                  <a:pt x="123" y="124"/>
                  <a:pt x="123" y="124"/>
                </a:cubicBezTo>
                <a:cubicBezTo>
                  <a:pt x="169" y="124"/>
                  <a:pt x="169" y="124"/>
                  <a:pt x="169" y="124"/>
                </a:cubicBezTo>
                <a:cubicBezTo>
                  <a:pt x="226" y="217"/>
                  <a:pt x="226" y="217"/>
                  <a:pt x="226" y="217"/>
                </a:cubicBezTo>
                <a:cubicBezTo>
                  <a:pt x="285" y="124"/>
                  <a:pt x="285" y="124"/>
                  <a:pt x="285" y="124"/>
                </a:cubicBezTo>
                <a:cubicBezTo>
                  <a:pt x="329" y="124"/>
                  <a:pt x="329" y="124"/>
                  <a:pt x="329" y="124"/>
                </a:cubicBezTo>
                <a:cubicBezTo>
                  <a:pt x="255" y="234"/>
                  <a:pt x="255" y="234"/>
                  <a:pt x="255" y="234"/>
                </a:cubicBezTo>
                <a:cubicBezTo>
                  <a:pt x="306" y="234"/>
                  <a:pt x="306" y="234"/>
                  <a:pt x="306" y="234"/>
                </a:cubicBezTo>
                <a:cubicBezTo>
                  <a:pt x="306" y="262"/>
                  <a:pt x="306" y="262"/>
                  <a:pt x="306" y="262"/>
                </a:cubicBezTo>
                <a:cubicBezTo>
                  <a:pt x="245" y="262"/>
                  <a:pt x="245" y="262"/>
                  <a:pt x="245" y="262"/>
                </a:cubicBezTo>
                <a:cubicBezTo>
                  <a:pt x="245" y="286"/>
                  <a:pt x="245" y="286"/>
                  <a:pt x="245" y="286"/>
                </a:cubicBezTo>
                <a:cubicBezTo>
                  <a:pt x="306" y="286"/>
                  <a:pt x="306" y="286"/>
                  <a:pt x="306" y="286"/>
                </a:cubicBezTo>
                <a:cubicBezTo>
                  <a:pt x="306" y="314"/>
                  <a:pt x="306" y="314"/>
                  <a:pt x="306" y="314"/>
                </a:cubicBezTo>
                <a:cubicBezTo>
                  <a:pt x="245" y="314"/>
                  <a:pt x="245" y="314"/>
                  <a:pt x="245" y="314"/>
                </a:cubicBezTo>
                <a:cubicBezTo>
                  <a:pt x="245" y="346"/>
                  <a:pt x="245" y="346"/>
                  <a:pt x="245" y="346"/>
                </a:cubicBezTo>
                <a:cubicBezTo>
                  <a:pt x="207" y="346"/>
                  <a:pt x="207" y="346"/>
                  <a:pt x="207" y="346"/>
                </a:cubicBezTo>
                <a:cubicBezTo>
                  <a:pt x="207" y="314"/>
                  <a:pt x="207" y="314"/>
                  <a:pt x="207" y="314"/>
                </a:cubicBezTo>
                <a:cubicBezTo>
                  <a:pt x="146" y="314"/>
                  <a:pt x="146" y="314"/>
                  <a:pt x="146" y="314"/>
                </a:cubicBezTo>
                <a:cubicBezTo>
                  <a:pt x="146" y="286"/>
                  <a:pt x="146" y="286"/>
                  <a:pt x="146" y="286"/>
                </a:cubicBezTo>
                <a:cubicBezTo>
                  <a:pt x="207" y="286"/>
                  <a:pt x="207" y="286"/>
                  <a:pt x="207" y="286"/>
                </a:cubicBezTo>
                <a:cubicBezTo>
                  <a:pt x="207" y="262"/>
                  <a:pt x="207" y="262"/>
                  <a:pt x="207" y="262"/>
                </a:cubicBezTo>
                <a:cubicBezTo>
                  <a:pt x="146" y="262"/>
                  <a:pt x="146" y="262"/>
                  <a:pt x="146" y="262"/>
                </a:cubicBezTo>
                <a:lnTo>
                  <a:pt x="146" y="234"/>
                </a:lnTo>
                <a:close/>
              </a:path>
            </a:pathLst>
          </a:custGeom>
          <a:solidFill>
            <a:srgbClr val="EE7B48"/>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400" b="0" i="0" u="none" strike="noStrike" kern="0" cap="none" spc="0" normalizeH="0" baseline="0" noProof="0">
              <a:ln>
                <a:noFill/>
              </a:ln>
              <a:solidFill>
                <a:prstClr val="black"/>
              </a:solidFill>
              <a:effectLst/>
              <a:uLnTx/>
              <a:uFillTx/>
            </a:endParaRPr>
          </a:p>
        </p:txBody>
      </p:sp>
      <p:grpSp>
        <p:nvGrpSpPr>
          <p:cNvPr id="113" name="グループ化 112"/>
          <p:cNvGrpSpPr/>
          <p:nvPr/>
        </p:nvGrpSpPr>
        <p:grpSpPr>
          <a:xfrm>
            <a:off x="5323076" y="2428742"/>
            <a:ext cx="579676" cy="341948"/>
            <a:chOff x="5102035" y="3058766"/>
            <a:chExt cx="1090145" cy="701116"/>
          </a:xfrm>
        </p:grpSpPr>
        <p:sp>
          <p:nvSpPr>
            <p:cNvPr id="39" name="Freeform 47"/>
            <p:cNvSpPr>
              <a:spLocks noEditPoints="1"/>
            </p:cNvSpPr>
            <p:nvPr/>
          </p:nvSpPr>
          <p:spPr bwMode="auto">
            <a:xfrm>
              <a:off x="5385716" y="3157872"/>
              <a:ext cx="496542" cy="435796"/>
            </a:xfrm>
            <a:custGeom>
              <a:avLst/>
              <a:gdLst>
                <a:gd name="T0" fmla="*/ 514 w 529"/>
                <a:gd name="T1" fmla="*/ 276 h 524"/>
                <a:gd name="T2" fmla="*/ 442 w 529"/>
                <a:gd name="T3" fmla="*/ 299 h 524"/>
                <a:gd name="T4" fmla="*/ 450 w 529"/>
                <a:gd name="T5" fmla="*/ 356 h 524"/>
                <a:gd name="T6" fmla="*/ 377 w 529"/>
                <a:gd name="T7" fmla="*/ 340 h 524"/>
                <a:gd name="T8" fmla="*/ 354 w 529"/>
                <a:gd name="T9" fmla="*/ 394 h 524"/>
                <a:gd name="T10" fmla="*/ 299 w 529"/>
                <a:gd name="T11" fmla="*/ 343 h 524"/>
                <a:gd name="T12" fmla="*/ 253 w 529"/>
                <a:gd name="T13" fmla="*/ 378 h 524"/>
                <a:gd name="T14" fmla="*/ 230 w 529"/>
                <a:gd name="T15" fmla="*/ 306 h 524"/>
                <a:gd name="T16" fmla="*/ 172 w 529"/>
                <a:gd name="T17" fmla="*/ 314 h 524"/>
                <a:gd name="T18" fmla="*/ 189 w 529"/>
                <a:gd name="T19" fmla="*/ 242 h 524"/>
                <a:gd name="T20" fmla="*/ 135 w 529"/>
                <a:gd name="T21" fmla="*/ 218 h 524"/>
                <a:gd name="T22" fmla="*/ 186 w 529"/>
                <a:gd name="T23" fmla="*/ 163 h 524"/>
                <a:gd name="T24" fmla="*/ 151 w 529"/>
                <a:gd name="T25" fmla="*/ 117 h 524"/>
                <a:gd name="T26" fmla="*/ 223 w 529"/>
                <a:gd name="T27" fmla="*/ 94 h 524"/>
                <a:gd name="T28" fmla="*/ 215 w 529"/>
                <a:gd name="T29" fmla="*/ 37 h 524"/>
                <a:gd name="T30" fmla="*/ 287 w 529"/>
                <a:gd name="T31" fmla="*/ 53 h 524"/>
                <a:gd name="T32" fmla="*/ 310 w 529"/>
                <a:gd name="T33" fmla="*/ 0 h 524"/>
                <a:gd name="T34" fmla="*/ 366 w 529"/>
                <a:gd name="T35" fmla="*/ 50 h 524"/>
                <a:gd name="T36" fmla="*/ 412 w 529"/>
                <a:gd name="T37" fmla="*/ 15 h 524"/>
                <a:gd name="T38" fmla="*/ 435 w 529"/>
                <a:gd name="T39" fmla="*/ 87 h 524"/>
                <a:gd name="T40" fmla="*/ 492 w 529"/>
                <a:gd name="T41" fmla="*/ 79 h 524"/>
                <a:gd name="T42" fmla="*/ 476 w 529"/>
                <a:gd name="T43" fmla="*/ 152 h 524"/>
                <a:gd name="T44" fmla="*/ 529 w 529"/>
                <a:gd name="T45" fmla="*/ 175 h 524"/>
                <a:gd name="T46" fmla="*/ 479 w 529"/>
                <a:gd name="T47" fmla="*/ 230 h 524"/>
                <a:gd name="T48" fmla="*/ 246 w 529"/>
                <a:gd name="T49" fmla="*/ 197 h 524"/>
                <a:gd name="T50" fmla="*/ 332 w 529"/>
                <a:gd name="T51" fmla="*/ 110 h 524"/>
                <a:gd name="T52" fmla="*/ 208 w 529"/>
                <a:gd name="T53" fmla="*/ 460 h 524"/>
                <a:gd name="T54" fmla="*/ 169 w 529"/>
                <a:gd name="T55" fmla="*/ 472 h 524"/>
                <a:gd name="T56" fmla="*/ 173 w 529"/>
                <a:gd name="T57" fmla="*/ 504 h 524"/>
                <a:gd name="T58" fmla="*/ 133 w 529"/>
                <a:gd name="T59" fmla="*/ 495 h 524"/>
                <a:gd name="T60" fmla="*/ 121 w 529"/>
                <a:gd name="T61" fmla="*/ 524 h 524"/>
                <a:gd name="T62" fmla="*/ 90 w 529"/>
                <a:gd name="T63" fmla="*/ 497 h 524"/>
                <a:gd name="T64" fmla="*/ 65 w 529"/>
                <a:gd name="T65" fmla="*/ 516 h 524"/>
                <a:gd name="T66" fmla="*/ 52 w 529"/>
                <a:gd name="T67" fmla="*/ 476 h 524"/>
                <a:gd name="T68" fmla="*/ 21 w 529"/>
                <a:gd name="T69" fmla="*/ 481 h 524"/>
                <a:gd name="T70" fmla="*/ 30 w 529"/>
                <a:gd name="T71" fmla="*/ 441 h 524"/>
                <a:gd name="T72" fmla="*/ 0 w 529"/>
                <a:gd name="T73" fmla="*/ 428 h 524"/>
                <a:gd name="T74" fmla="*/ 28 w 529"/>
                <a:gd name="T75" fmla="*/ 398 h 524"/>
                <a:gd name="T76" fmla="*/ 9 w 529"/>
                <a:gd name="T77" fmla="*/ 372 h 524"/>
                <a:gd name="T78" fmla="*/ 48 w 529"/>
                <a:gd name="T79" fmla="*/ 360 h 524"/>
                <a:gd name="T80" fmla="*/ 44 w 529"/>
                <a:gd name="T81" fmla="*/ 328 h 524"/>
                <a:gd name="T82" fmla="*/ 84 w 529"/>
                <a:gd name="T83" fmla="*/ 337 h 524"/>
                <a:gd name="T84" fmla="*/ 97 w 529"/>
                <a:gd name="T85" fmla="*/ 308 h 524"/>
                <a:gd name="T86" fmla="*/ 127 w 529"/>
                <a:gd name="T87" fmla="*/ 336 h 524"/>
                <a:gd name="T88" fmla="*/ 152 w 529"/>
                <a:gd name="T89" fmla="*/ 316 h 524"/>
                <a:gd name="T90" fmla="*/ 165 w 529"/>
                <a:gd name="T91" fmla="*/ 356 h 524"/>
                <a:gd name="T92" fmla="*/ 196 w 529"/>
                <a:gd name="T93" fmla="*/ 351 h 524"/>
                <a:gd name="T94" fmla="*/ 187 w 529"/>
                <a:gd name="T95" fmla="*/ 391 h 524"/>
                <a:gd name="T96" fmla="*/ 217 w 529"/>
                <a:gd name="T97" fmla="*/ 404 h 524"/>
                <a:gd name="T98" fmla="*/ 189 w 529"/>
                <a:gd name="T99" fmla="*/ 435 h 524"/>
                <a:gd name="T100" fmla="*/ 61 w 529"/>
                <a:gd name="T101" fmla="*/ 416 h 524"/>
                <a:gd name="T102" fmla="*/ 109 w 529"/>
                <a:gd name="T103" fmla="*/ 368 h 5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529" h="524">
                  <a:moveTo>
                    <a:pt x="476" y="242"/>
                  </a:moveTo>
                  <a:cubicBezTo>
                    <a:pt x="475" y="247"/>
                    <a:pt x="477" y="252"/>
                    <a:pt x="483" y="255"/>
                  </a:cubicBezTo>
                  <a:cubicBezTo>
                    <a:pt x="514" y="276"/>
                    <a:pt x="514" y="276"/>
                    <a:pt x="514" y="276"/>
                  </a:cubicBezTo>
                  <a:cubicBezTo>
                    <a:pt x="492" y="314"/>
                    <a:pt x="492" y="314"/>
                    <a:pt x="492" y="314"/>
                  </a:cubicBezTo>
                  <a:cubicBezTo>
                    <a:pt x="458" y="297"/>
                    <a:pt x="458" y="297"/>
                    <a:pt x="458" y="297"/>
                  </a:cubicBezTo>
                  <a:cubicBezTo>
                    <a:pt x="452" y="294"/>
                    <a:pt x="446" y="295"/>
                    <a:pt x="442" y="299"/>
                  </a:cubicBezTo>
                  <a:cubicBezTo>
                    <a:pt x="440" y="302"/>
                    <a:pt x="437" y="304"/>
                    <a:pt x="435" y="306"/>
                  </a:cubicBezTo>
                  <a:cubicBezTo>
                    <a:pt x="431" y="310"/>
                    <a:pt x="430" y="316"/>
                    <a:pt x="433" y="323"/>
                  </a:cubicBezTo>
                  <a:cubicBezTo>
                    <a:pt x="450" y="356"/>
                    <a:pt x="450" y="356"/>
                    <a:pt x="450" y="356"/>
                  </a:cubicBezTo>
                  <a:cubicBezTo>
                    <a:pt x="412" y="378"/>
                    <a:pt x="412" y="378"/>
                    <a:pt x="412" y="378"/>
                  </a:cubicBezTo>
                  <a:cubicBezTo>
                    <a:pt x="391" y="347"/>
                    <a:pt x="391" y="347"/>
                    <a:pt x="391" y="347"/>
                  </a:cubicBezTo>
                  <a:cubicBezTo>
                    <a:pt x="387" y="341"/>
                    <a:pt x="382" y="339"/>
                    <a:pt x="377" y="340"/>
                  </a:cubicBezTo>
                  <a:cubicBezTo>
                    <a:pt x="373" y="341"/>
                    <a:pt x="370" y="342"/>
                    <a:pt x="366" y="343"/>
                  </a:cubicBezTo>
                  <a:cubicBezTo>
                    <a:pt x="360" y="345"/>
                    <a:pt x="357" y="349"/>
                    <a:pt x="357" y="356"/>
                  </a:cubicBezTo>
                  <a:cubicBezTo>
                    <a:pt x="354" y="394"/>
                    <a:pt x="354" y="394"/>
                    <a:pt x="354" y="394"/>
                  </a:cubicBezTo>
                  <a:cubicBezTo>
                    <a:pt x="310" y="394"/>
                    <a:pt x="310" y="394"/>
                    <a:pt x="310" y="394"/>
                  </a:cubicBezTo>
                  <a:cubicBezTo>
                    <a:pt x="308" y="356"/>
                    <a:pt x="308" y="356"/>
                    <a:pt x="308" y="356"/>
                  </a:cubicBezTo>
                  <a:cubicBezTo>
                    <a:pt x="308" y="349"/>
                    <a:pt x="304" y="345"/>
                    <a:pt x="299" y="343"/>
                  </a:cubicBezTo>
                  <a:cubicBezTo>
                    <a:pt x="295" y="342"/>
                    <a:pt x="291" y="341"/>
                    <a:pt x="287" y="340"/>
                  </a:cubicBezTo>
                  <a:cubicBezTo>
                    <a:pt x="282" y="339"/>
                    <a:pt x="277" y="341"/>
                    <a:pt x="274" y="347"/>
                  </a:cubicBezTo>
                  <a:cubicBezTo>
                    <a:pt x="253" y="378"/>
                    <a:pt x="253" y="378"/>
                    <a:pt x="253" y="378"/>
                  </a:cubicBezTo>
                  <a:cubicBezTo>
                    <a:pt x="215" y="356"/>
                    <a:pt x="215" y="356"/>
                    <a:pt x="215" y="356"/>
                  </a:cubicBezTo>
                  <a:cubicBezTo>
                    <a:pt x="231" y="323"/>
                    <a:pt x="231" y="323"/>
                    <a:pt x="231" y="323"/>
                  </a:cubicBezTo>
                  <a:cubicBezTo>
                    <a:pt x="235" y="316"/>
                    <a:pt x="234" y="310"/>
                    <a:pt x="230" y="306"/>
                  </a:cubicBezTo>
                  <a:cubicBezTo>
                    <a:pt x="227" y="304"/>
                    <a:pt x="225" y="302"/>
                    <a:pt x="223" y="299"/>
                  </a:cubicBezTo>
                  <a:cubicBezTo>
                    <a:pt x="218" y="295"/>
                    <a:pt x="213" y="294"/>
                    <a:pt x="206" y="297"/>
                  </a:cubicBezTo>
                  <a:cubicBezTo>
                    <a:pt x="172" y="314"/>
                    <a:pt x="172" y="314"/>
                    <a:pt x="172" y="314"/>
                  </a:cubicBezTo>
                  <a:cubicBezTo>
                    <a:pt x="151" y="276"/>
                    <a:pt x="151" y="276"/>
                    <a:pt x="151" y="276"/>
                  </a:cubicBezTo>
                  <a:cubicBezTo>
                    <a:pt x="182" y="255"/>
                    <a:pt x="182" y="255"/>
                    <a:pt x="182" y="255"/>
                  </a:cubicBezTo>
                  <a:cubicBezTo>
                    <a:pt x="188" y="252"/>
                    <a:pt x="190" y="247"/>
                    <a:pt x="189" y="242"/>
                  </a:cubicBezTo>
                  <a:cubicBezTo>
                    <a:pt x="188" y="238"/>
                    <a:pt x="187" y="234"/>
                    <a:pt x="186" y="230"/>
                  </a:cubicBezTo>
                  <a:cubicBezTo>
                    <a:pt x="184" y="225"/>
                    <a:pt x="180" y="221"/>
                    <a:pt x="173" y="221"/>
                  </a:cubicBezTo>
                  <a:cubicBezTo>
                    <a:pt x="135" y="218"/>
                    <a:pt x="135" y="218"/>
                    <a:pt x="135" y="218"/>
                  </a:cubicBezTo>
                  <a:cubicBezTo>
                    <a:pt x="135" y="175"/>
                    <a:pt x="135" y="175"/>
                    <a:pt x="135" y="175"/>
                  </a:cubicBezTo>
                  <a:cubicBezTo>
                    <a:pt x="173" y="172"/>
                    <a:pt x="173" y="172"/>
                    <a:pt x="173" y="172"/>
                  </a:cubicBezTo>
                  <a:cubicBezTo>
                    <a:pt x="180" y="172"/>
                    <a:pt x="184" y="168"/>
                    <a:pt x="186" y="163"/>
                  </a:cubicBezTo>
                  <a:cubicBezTo>
                    <a:pt x="187" y="159"/>
                    <a:pt x="188" y="155"/>
                    <a:pt x="189" y="152"/>
                  </a:cubicBezTo>
                  <a:cubicBezTo>
                    <a:pt x="190" y="146"/>
                    <a:pt x="188" y="141"/>
                    <a:pt x="182" y="138"/>
                  </a:cubicBezTo>
                  <a:cubicBezTo>
                    <a:pt x="151" y="117"/>
                    <a:pt x="151" y="117"/>
                    <a:pt x="151" y="117"/>
                  </a:cubicBezTo>
                  <a:cubicBezTo>
                    <a:pt x="172" y="79"/>
                    <a:pt x="172" y="79"/>
                    <a:pt x="172" y="79"/>
                  </a:cubicBezTo>
                  <a:cubicBezTo>
                    <a:pt x="206" y="96"/>
                    <a:pt x="206" y="96"/>
                    <a:pt x="206" y="96"/>
                  </a:cubicBezTo>
                  <a:cubicBezTo>
                    <a:pt x="213" y="99"/>
                    <a:pt x="218" y="98"/>
                    <a:pt x="223" y="94"/>
                  </a:cubicBezTo>
                  <a:cubicBezTo>
                    <a:pt x="225" y="92"/>
                    <a:pt x="227" y="89"/>
                    <a:pt x="230" y="87"/>
                  </a:cubicBezTo>
                  <a:cubicBezTo>
                    <a:pt x="234" y="83"/>
                    <a:pt x="235" y="77"/>
                    <a:pt x="231" y="71"/>
                  </a:cubicBezTo>
                  <a:cubicBezTo>
                    <a:pt x="215" y="37"/>
                    <a:pt x="215" y="37"/>
                    <a:pt x="215" y="37"/>
                  </a:cubicBezTo>
                  <a:cubicBezTo>
                    <a:pt x="253" y="15"/>
                    <a:pt x="253" y="15"/>
                    <a:pt x="253" y="15"/>
                  </a:cubicBezTo>
                  <a:cubicBezTo>
                    <a:pt x="274" y="46"/>
                    <a:pt x="274" y="46"/>
                    <a:pt x="274" y="46"/>
                  </a:cubicBezTo>
                  <a:cubicBezTo>
                    <a:pt x="277" y="52"/>
                    <a:pt x="282" y="54"/>
                    <a:pt x="287" y="53"/>
                  </a:cubicBezTo>
                  <a:cubicBezTo>
                    <a:pt x="291" y="52"/>
                    <a:pt x="295" y="51"/>
                    <a:pt x="299" y="50"/>
                  </a:cubicBezTo>
                  <a:cubicBezTo>
                    <a:pt x="304" y="49"/>
                    <a:pt x="308" y="44"/>
                    <a:pt x="308" y="37"/>
                  </a:cubicBezTo>
                  <a:cubicBezTo>
                    <a:pt x="310" y="0"/>
                    <a:pt x="310" y="0"/>
                    <a:pt x="310" y="0"/>
                  </a:cubicBezTo>
                  <a:cubicBezTo>
                    <a:pt x="354" y="0"/>
                    <a:pt x="354" y="0"/>
                    <a:pt x="354" y="0"/>
                  </a:cubicBezTo>
                  <a:cubicBezTo>
                    <a:pt x="357" y="37"/>
                    <a:pt x="357" y="37"/>
                    <a:pt x="357" y="37"/>
                  </a:cubicBezTo>
                  <a:cubicBezTo>
                    <a:pt x="357" y="44"/>
                    <a:pt x="360" y="49"/>
                    <a:pt x="366" y="50"/>
                  </a:cubicBezTo>
                  <a:cubicBezTo>
                    <a:pt x="370" y="51"/>
                    <a:pt x="373" y="52"/>
                    <a:pt x="377" y="53"/>
                  </a:cubicBezTo>
                  <a:cubicBezTo>
                    <a:pt x="382" y="54"/>
                    <a:pt x="387" y="52"/>
                    <a:pt x="391" y="46"/>
                  </a:cubicBezTo>
                  <a:cubicBezTo>
                    <a:pt x="412" y="15"/>
                    <a:pt x="412" y="15"/>
                    <a:pt x="412" y="15"/>
                  </a:cubicBezTo>
                  <a:cubicBezTo>
                    <a:pt x="450" y="37"/>
                    <a:pt x="450" y="37"/>
                    <a:pt x="450" y="37"/>
                  </a:cubicBezTo>
                  <a:cubicBezTo>
                    <a:pt x="433" y="71"/>
                    <a:pt x="433" y="71"/>
                    <a:pt x="433" y="71"/>
                  </a:cubicBezTo>
                  <a:cubicBezTo>
                    <a:pt x="430" y="77"/>
                    <a:pt x="431" y="83"/>
                    <a:pt x="435" y="87"/>
                  </a:cubicBezTo>
                  <a:cubicBezTo>
                    <a:pt x="437" y="89"/>
                    <a:pt x="440" y="92"/>
                    <a:pt x="442" y="94"/>
                  </a:cubicBezTo>
                  <a:cubicBezTo>
                    <a:pt x="446" y="98"/>
                    <a:pt x="452" y="99"/>
                    <a:pt x="458" y="96"/>
                  </a:cubicBezTo>
                  <a:cubicBezTo>
                    <a:pt x="492" y="79"/>
                    <a:pt x="492" y="79"/>
                    <a:pt x="492" y="79"/>
                  </a:cubicBezTo>
                  <a:cubicBezTo>
                    <a:pt x="514" y="117"/>
                    <a:pt x="514" y="117"/>
                    <a:pt x="514" y="117"/>
                  </a:cubicBezTo>
                  <a:cubicBezTo>
                    <a:pt x="483" y="138"/>
                    <a:pt x="483" y="138"/>
                    <a:pt x="483" y="138"/>
                  </a:cubicBezTo>
                  <a:cubicBezTo>
                    <a:pt x="477" y="141"/>
                    <a:pt x="475" y="146"/>
                    <a:pt x="476" y="152"/>
                  </a:cubicBezTo>
                  <a:cubicBezTo>
                    <a:pt x="477" y="155"/>
                    <a:pt x="478" y="159"/>
                    <a:pt x="479" y="163"/>
                  </a:cubicBezTo>
                  <a:cubicBezTo>
                    <a:pt x="480" y="168"/>
                    <a:pt x="485" y="172"/>
                    <a:pt x="492" y="172"/>
                  </a:cubicBezTo>
                  <a:cubicBezTo>
                    <a:pt x="529" y="175"/>
                    <a:pt x="529" y="175"/>
                    <a:pt x="529" y="175"/>
                  </a:cubicBezTo>
                  <a:cubicBezTo>
                    <a:pt x="529" y="218"/>
                    <a:pt x="529" y="218"/>
                    <a:pt x="529" y="218"/>
                  </a:cubicBezTo>
                  <a:cubicBezTo>
                    <a:pt x="492" y="221"/>
                    <a:pt x="492" y="221"/>
                    <a:pt x="492" y="221"/>
                  </a:cubicBezTo>
                  <a:cubicBezTo>
                    <a:pt x="485" y="221"/>
                    <a:pt x="480" y="225"/>
                    <a:pt x="479" y="230"/>
                  </a:cubicBezTo>
                  <a:cubicBezTo>
                    <a:pt x="478" y="234"/>
                    <a:pt x="477" y="238"/>
                    <a:pt x="476" y="242"/>
                  </a:cubicBezTo>
                  <a:close/>
                  <a:moveTo>
                    <a:pt x="332" y="110"/>
                  </a:moveTo>
                  <a:cubicBezTo>
                    <a:pt x="284" y="110"/>
                    <a:pt x="246" y="149"/>
                    <a:pt x="246" y="197"/>
                  </a:cubicBezTo>
                  <a:cubicBezTo>
                    <a:pt x="246" y="244"/>
                    <a:pt x="284" y="283"/>
                    <a:pt x="332" y="283"/>
                  </a:cubicBezTo>
                  <a:cubicBezTo>
                    <a:pt x="380" y="283"/>
                    <a:pt x="419" y="244"/>
                    <a:pt x="419" y="197"/>
                  </a:cubicBezTo>
                  <a:cubicBezTo>
                    <a:pt x="419" y="149"/>
                    <a:pt x="380" y="110"/>
                    <a:pt x="332" y="110"/>
                  </a:cubicBezTo>
                  <a:close/>
                  <a:moveTo>
                    <a:pt x="187" y="441"/>
                  </a:moveTo>
                  <a:cubicBezTo>
                    <a:pt x="187" y="444"/>
                    <a:pt x="188" y="446"/>
                    <a:pt x="191" y="448"/>
                  </a:cubicBezTo>
                  <a:cubicBezTo>
                    <a:pt x="208" y="460"/>
                    <a:pt x="208" y="460"/>
                    <a:pt x="208" y="460"/>
                  </a:cubicBezTo>
                  <a:cubicBezTo>
                    <a:pt x="196" y="481"/>
                    <a:pt x="196" y="481"/>
                    <a:pt x="196" y="481"/>
                  </a:cubicBezTo>
                  <a:cubicBezTo>
                    <a:pt x="178" y="472"/>
                    <a:pt x="178" y="472"/>
                    <a:pt x="178" y="472"/>
                  </a:cubicBezTo>
                  <a:cubicBezTo>
                    <a:pt x="174" y="470"/>
                    <a:pt x="171" y="470"/>
                    <a:pt x="169" y="472"/>
                  </a:cubicBezTo>
                  <a:cubicBezTo>
                    <a:pt x="168" y="474"/>
                    <a:pt x="166" y="475"/>
                    <a:pt x="165" y="476"/>
                  </a:cubicBezTo>
                  <a:cubicBezTo>
                    <a:pt x="163" y="479"/>
                    <a:pt x="162" y="482"/>
                    <a:pt x="164" y="485"/>
                  </a:cubicBezTo>
                  <a:cubicBezTo>
                    <a:pt x="173" y="504"/>
                    <a:pt x="173" y="504"/>
                    <a:pt x="173" y="504"/>
                  </a:cubicBezTo>
                  <a:cubicBezTo>
                    <a:pt x="152" y="516"/>
                    <a:pt x="152" y="516"/>
                    <a:pt x="152" y="516"/>
                  </a:cubicBezTo>
                  <a:cubicBezTo>
                    <a:pt x="141" y="499"/>
                    <a:pt x="141" y="499"/>
                    <a:pt x="141" y="499"/>
                  </a:cubicBezTo>
                  <a:cubicBezTo>
                    <a:pt x="139" y="496"/>
                    <a:pt x="136" y="494"/>
                    <a:pt x="133" y="495"/>
                  </a:cubicBezTo>
                  <a:cubicBezTo>
                    <a:pt x="131" y="496"/>
                    <a:pt x="129" y="496"/>
                    <a:pt x="127" y="497"/>
                  </a:cubicBezTo>
                  <a:cubicBezTo>
                    <a:pt x="124" y="497"/>
                    <a:pt x="122" y="500"/>
                    <a:pt x="122" y="504"/>
                  </a:cubicBezTo>
                  <a:cubicBezTo>
                    <a:pt x="121" y="524"/>
                    <a:pt x="121" y="524"/>
                    <a:pt x="121" y="524"/>
                  </a:cubicBezTo>
                  <a:cubicBezTo>
                    <a:pt x="97" y="524"/>
                    <a:pt x="97" y="524"/>
                    <a:pt x="97" y="524"/>
                  </a:cubicBezTo>
                  <a:cubicBezTo>
                    <a:pt x="95" y="504"/>
                    <a:pt x="95" y="504"/>
                    <a:pt x="95" y="504"/>
                  </a:cubicBezTo>
                  <a:cubicBezTo>
                    <a:pt x="95" y="500"/>
                    <a:pt x="93" y="497"/>
                    <a:pt x="90" y="497"/>
                  </a:cubicBezTo>
                  <a:cubicBezTo>
                    <a:pt x="88" y="496"/>
                    <a:pt x="86" y="496"/>
                    <a:pt x="84" y="495"/>
                  </a:cubicBezTo>
                  <a:cubicBezTo>
                    <a:pt x="81" y="494"/>
                    <a:pt x="78" y="496"/>
                    <a:pt x="76" y="499"/>
                  </a:cubicBezTo>
                  <a:cubicBezTo>
                    <a:pt x="65" y="516"/>
                    <a:pt x="65" y="516"/>
                    <a:pt x="65" y="516"/>
                  </a:cubicBezTo>
                  <a:cubicBezTo>
                    <a:pt x="44" y="504"/>
                    <a:pt x="44" y="504"/>
                    <a:pt x="44" y="504"/>
                  </a:cubicBezTo>
                  <a:cubicBezTo>
                    <a:pt x="53" y="485"/>
                    <a:pt x="53" y="485"/>
                    <a:pt x="53" y="485"/>
                  </a:cubicBezTo>
                  <a:cubicBezTo>
                    <a:pt x="55" y="482"/>
                    <a:pt x="54" y="479"/>
                    <a:pt x="52" y="476"/>
                  </a:cubicBezTo>
                  <a:cubicBezTo>
                    <a:pt x="51" y="475"/>
                    <a:pt x="49" y="474"/>
                    <a:pt x="48" y="472"/>
                  </a:cubicBezTo>
                  <a:cubicBezTo>
                    <a:pt x="46" y="470"/>
                    <a:pt x="43" y="470"/>
                    <a:pt x="39" y="472"/>
                  </a:cubicBezTo>
                  <a:cubicBezTo>
                    <a:pt x="21" y="481"/>
                    <a:pt x="21" y="481"/>
                    <a:pt x="21" y="481"/>
                  </a:cubicBezTo>
                  <a:cubicBezTo>
                    <a:pt x="9" y="460"/>
                    <a:pt x="9" y="460"/>
                    <a:pt x="9" y="460"/>
                  </a:cubicBezTo>
                  <a:cubicBezTo>
                    <a:pt x="26" y="448"/>
                    <a:pt x="26" y="448"/>
                    <a:pt x="26" y="448"/>
                  </a:cubicBezTo>
                  <a:cubicBezTo>
                    <a:pt x="29" y="446"/>
                    <a:pt x="30" y="444"/>
                    <a:pt x="30" y="441"/>
                  </a:cubicBezTo>
                  <a:cubicBezTo>
                    <a:pt x="29" y="439"/>
                    <a:pt x="28" y="437"/>
                    <a:pt x="28" y="435"/>
                  </a:cubicBezTo>
                  <a:cubicBezTo>
                    <a:pt x="27" y="432"/>
                    <a:pt x="25" y="430"/>
                    <a:pt x="21" y="429"/>
                  </a:cubicBezTo>
                  <a:cubicBezTo>
                    <a:pt x="0" y="428"/>
                    <a:pt x="0" y="428"/>
                    <a:pt x="0" y="428"/>
                  </a:cubicBezTo>
                  <a:cubicBezTo>
                    <a:pt x="0" y="404"/>
                    <a:pt x="0" y="404"/>
                    <a:pt x="0" y="404"/>
                  </a:cubicBezTo>
                  <a:cubicBezTo>
                    <a:pt x="21" y="403"/>
                    <a:pt x="21" y="403"/>
                    <a:pt x="21" y="403"/>
                  </a:cubicBezTo>
                  <a:cubicBezTo>
                    <a:pt x="25" y="403"/>
                    <a:pt x="27" y="401"/>
                    <a:pt x="28" y="398"/>
                  </a:cubicBezTo>
                  <a:cubicBezTo>
                    <a:pt x="28" y="395"/>
                    <a:pt x="29" y="393"/>
                    <a:pt x="30" y="391"/>
                  </a:cubicBezTo>
                  <a:cubicBezTo>
                    <a:pt x="30" y="388"/>
                    <a:pt x="29" y="386"/>
                    <a:pt x="26" y="384"/>
                  </a:cubicBezTo>
                  <a:cubicBezTo>
                    <a:pt x="9" y="372"/>
                    <a:pt x="9" y="372"/>
                    <a:pt x="9" y="372"/>
                  </a:cubicBezTo>
                  <a:cubicBezTo>
                    <a:pt x="21" y="351"/>
                    <a:pt x="21" y="351"/>
                    <a:pt x="21" y="351"/>
                  </a:cubicBezTo>
                  <a:cubicBezTo>
                    <a:pt x="39" y="361"/>
                    <a:pt x="39" y="361"/>
                    <a:pt x="39" y="361"/>
                  </a:cubicBezTo>
                  <a:cubicBezTo>
                    <a:pt x="43" y="362"/>
                    <a:pt x="46" y="362"/>
                    <a:pt x="48" y="360"/>
                  </a:cubicBezTo>
                  <a:cubicBezTo>
                    <a:pt x="49" y="358"/>
                    <a:pt x="51" y="357"/>
                    <a:pt x="52" y="356"/>
                  </a:cubicBezTo>
                  <a:cubicBezTo>
                    <a:pt x="54" y="353"/>
                    <a:pt x="55" y="350"/>
                    <a:pt x="53" y="347"/>
                  </a:cubicBezTo>
                  <a:cubicBezTo>
                    <a:pt x="44" y="328"/>
                    <a:pt x="44" y="328"/>
                    <a:pt x="44" y="328"/>
                  </a:cubicBezTo>
                  <a:cubicBezTo>
                    <a:pt x="65" y="316"/>
                    <a:pt x="65" y="316"/>
                    <a:pt x="65" y="316"/>
                  </a:cubicBezTo>
                  <a:cubicBezTo>
                    <a:pt x="76" y="333"/>
                    <a:pt x="76" y="333"/>
                    <a:pt x="76" y="333"/>
                  </a:cubicBezTo>
                  <a:cubicBezTo>
                    <a:pt x="78" y="336"/>
                    <a:pt x="81" y="338"/>
                    <a:pt x="84" y="337"/>
                  </a:cubicBezTo>
                  <a:cubicBezTo>
                    <a:pt x="86" y="337"/>
                    <a:pt x="88" y="336"/>
                    <a:pt x="90" y="336"/>
                  </a:cubicBezTo>
                  <a:cubicBezTo>
                    <a:pt x="93" y="335"/>
                    <a:pt x="95" y="332"/>
                    <a:pt x="95" y="328"/>
                  </a:cubicBezTo>
                  <a:cubicBezTo>
                    <a:pt x="97" y="308"/>
                    <a:pt x="97" y="308"/>
                    <a:pt x="97" y="308"/>
                  </a:cubicBezTo>
                  <a:cubicBezTo>
                    <a:pt x="121" y="308"/>
                    <a:pt x="121" y="308"/>
                    <a:pt x="121" y="308"/>
                  </a:cubicBezTo>
                  <a:cubicBezTo>
                    <a:pt x="122" y="328"/>
                    <a:pt x="122" y="328"/>
                    <a:pt x="122" y="328"/>
                  </a:cubicBezTo>
                  <a:cubicBezTo>
                    <a:pt x="122" y="332"/>
                    <a:pt x="124" y="335"/>
                    <a:pt x="127" y="336"/>
                  </a:cubicBezTo>
                  <a:cubicBezTo>
                    <a:pt x="129" y="336"/>
                    <a:pt x="131" y="337"/>
                    <a:pt x="133" y="337"/>
                  </a:cubicBezTo>
                  <a:cubicBezTo>
                    <a:pt x="136" y="338"/>
                    <a:pt x="139" y="336"/>
                    <a:pt x="141" y="333"/>
                  </a:cubicBezTo>
                  <a:cubicBezTo>
                    <a:pt x="152" y="316"/>
                    <a:pt x="152" y="316"/>
                    <a:pt x="152" y="316"/>
                  </a:cubicBezTo>
                  <a:cubicBezTo>
                    <a:pt x="173" y="328"/>
                    <a:pt x="173" y="328"/>
                    <a:pt x="173" y="328"/>
                  </a:cubicBezTo>
                  <a:cubicBezTo>
                    <a:pt x="164" y="347"/>
                    <a:pt x="164" y="347"/>
                    <a:pt x="164" y="347"/>
                  </a:cubicBezTo>
                  <a:cubicBezTo>
                    <a:pt x="162" y="350"/>
                    <a:pt x="163" y="353"/>
                    <a:pt x="165" y="356"/>
                  </a:cubicBezTo>
                  <a:cubicBezTo>
                    <a:pt x="166" y="357"/>
                    <a:pt x="168" y="358"/>
                    <a:pt x="169" y="360"/>
                  </a:cubicBezTo>
                  <a:cubicBezTo>
                    <a:pt x="171" y="362"/>
                    <a:pt x="174" y="362"/>
                    <a:pt x="178" y="361"/>
                  </a:cubicBezTo>
                  <a:cubicBezTo>
                    <a:pt x="196" y="351"/>
                    <a:pt x="196" y="351"/>
                    <a:pt x="196" y="351"/>
                  </a:cubicBezTo>
                  <a:cubicBezTo>
                    <a:pt x="208" y="372"/>
                    <a:pt x="208" y="372"/>
                    <a:pt x="208" y="372"/>
                  </a:cubicBezTo>
                  <a:cubicBezTo>
                    <a:pt x="191" y="384"/>
                    <a:pt x="191" y="384"/>
                    <a:pt x="191" y="384"/>
                  </a:cubicBezTo>
                  <a:cubicBezTo>
                    <a:pt x="188" y="386"/>
                    <a:pt x="187" y="388"/>
                    <a:pt x="187" y="391"/>
                  </a:cubicBezTo>
                  <a:cubicBezTo>
                    <a:pt x="188" y="393"/>
                    <a:pt x="189" y="395"/>
                    <a:pt x="189" y="398"/>
                  </a:cubicBezTo>
                  <a:cubicBezTo>
                    <a:pt x="190" y="401"/>
                    <a:pt x="192" y="403"/>
                    <a:pt x="196" y="403"/>
                  </a:cubicBezTo>
                  <a:cubicBezTo>
                    <a:pt x="217" y="404"/>
                    <a:pt x="217" y="404"/>
                    <a:pt x="217" y="404"/>
                  </a:cubicBezTo>
                  <a:cubicBezTo>
                    <a:pt x="217" y="428"/>
                    <a:pt x="217" y="428"/>
                    <a:pt x="217" y="428"/>
                  </a:cubicBezTo>
                  <a:cubicBezTo>
                    <a:pt x="196" y="429"/>
                    <a:pt x="196" y="429"/>
                    <a:pt x="196" y="429"/>
                  </a:cubicBezTo>
                  <a:cubicBezTo>
                    <a:pt x="192" y="430"/>
                    <a:pt x="190" y="432"/>
                    <a:pt x="189" y="435"/>
                  </a:cubicBezTo>
                  <a:cubicBezTo>
                    <a:pt x="189" y="437"/>
                    <a:pt x="188" y="439"/>
                    <a:pt x="187" y="441"/>
                  </a:cubicBezTo>
                  <a:close/>
                  <a:moveTo>
                    <a:pt x="109" y="368"/>
                  </a:moveTo>
                  <a:cubicBezTo>
                    <a:pt x="82" y="368"/>
                    <a:pt x="61" y="390"/>
                    <a:pt x="61" y="416"/>
                  </a:cubicBezTo>
                  <a:cubicBezTo>
                    <a:pt x="61" y="442"/>
                    <a:pt x="82" y="464"/>
                    <a:pt x="109" y="464"/>
                  </a:cubicBezTo>
                  <a:cubicBezTo>
                    <a:pt x="135" y="464"/>
                    <a:pt x="156" y="442"/>
                    <a:pt x="156" y="416"/>
                  </a:cubicBezTo>
                  <a:cubicBezTo>
                    <a:pt x="156" y="390"/>
                    <a:pt x="135" y="368"/>
                    <a:pt x="109" y="368"/>
                  </a:cubicBezTo>
                  <a:close/>
                </a:path>
              </a:pathLst>
            </a:custGeom>
            <a:solidFill>
              <a:srgbClr val="FB8F60"/>
            </a:solidFill>
            <a:ln>
              <a:solidFill>
                <a:srgbClr val="EE5500"/>
              </a:solid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400" b="0" i="0" u="none" strike="noStrike" kern="0" cap="none" spc="0" normalizeH="0" baseline="0" noProof="0">
                <a:ln>
                  <a:noFill/>
                </a:ln>
                <a:solidFill>
                  <a:prstClr val="black"/>
                </a:solidFill>
                <a:effectLst/>
                <a:uLnTx/>
                <a:uFillTx/>
              </a:endParaRPr>
            </a:p>
          </p:txBody>
        </p:sp>
        <p:sp>
          <p:nvSpPr>
            <p:cNvPr id="40" name="左カーブ矢印 39"/>
            <p:cNvSpPr/>
            <p:nvPr/>
          </p:nvSpPr>
          <p:spPr>
            <a:xfrm>
              <a:off x="5913790" y="3058766"/>
              <a:ext cx="278390" cy="701116"/>
            </a:xfrm>
            <a:prstGeom prst="curvedLeftArrow">
              <a:avLst/>
            </a:prstGeom>
            <a:solidFill>
              <a:srgbClr val="F9BE00"/>
            </a:solidFill>
            <a:ln w="25400" cap="flat" cmpd="sng" algn="ctr">
              <a:solidFill>
                <a:srgbClr val="F9BE00">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400" b="0" i="0" u="none" strike="noStrike" kern="0" cap="none" spc="0" normalizeH="0" baseline="0" noProof="0">
                <a:ln>
                  <a:noFill/>
                </a:ln>
                <a:solidFill>
                  <a:prstClr val="black"/>
                </a:solidFill>
                <a:effectLst/>
                <a:uLnTx/>
                <a:uFillTx/>
                <a:latin typeface="メイリオ"/>
                <a:ea typeface="メイリオ"/>
                <a:cs typeface="+mn-cs"/>
              </a:endParaRPr>
            </a:p>
          </p:txBody>
        </p:sp>
        <p:sp>
          <p:nvSpPr>
            <p:cNvPr id="41" name="左カーブ矢印 40"/>
            <p:cNvSpPr/>
            <p:nvPr/>
          </p:nvSpPr>
          <p:spPr>
            <a:xfrm rot="10314270">
              <a:off x="5102035" y="3066185"/>
              <a:ext cx="278390" cy="672414"/>
            </a:xfrm>
            <a:prstGeom prst="curvedLeftArrow">
              <a:avLst/>
            </a:prstGeom>
            <a:solidFill>
              <a:srgbClr val="F9BE00"/>
            </a:solidFill>
            <a:ln w="25400" cap="flat" cmpd="sng" algn="ctr">
              <a:solidFill>
                <a:srgbClr val="F9BE00">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400" b="0" i="0" u="none" strike="noStrike" kern="0" cap="none" spc="0" normalizeH="0" baseline="0" noProof="0">
                <a:ln>
                  <a:noFill/>
                </a:ln>
                <a:solidFill>
                  <a:prstClr val="black"/>
                </a:solidFill>
                <a:effectLst/>
                <a:uLnTx/>
                <a:uFillTx/>
                <a:latin typeface="メイリオ"/>
                <a:ea typeface="メイリオ"/>
                <a:cs typeface="+mn-cs"/>
              </a:endParaRPr>
            </a:p>
          </p:txBody>
        </p:sp>
      </p:grpSp>
      <p:cxnSp>
        <p:nvCxnSpPr>
          <p:cNvPr id="42" name="直線矢印コネクタ 41"/>
          <p:cNvCxnSpPr/>
          <p:nvPr/>
        </p:nvCxnSpPr>
        <p:spPr>
          <a:xfrm flipV="1">
            <a:off x="896878" y="2141223"/>
            <a:ext cx="204644" cy="590734"/>
          </a:xfrm>
          <a:prstGeom prst="straightConnector1">
            <a:avLst/>
          </a:prstGeom>
          <a:noFill/>
          <a:ln w="38100" cap="flat" cmpd="sng" algn="ctr">
            <a:solidFill>
              <a:sysClr val="window" lastClr="FFFFFF">
                <a:lumMod val="50000"/>
              </a:sysClr>
            </a:solidFill>
            <a:prstDash val="solid"/>
            <a:tailEnd type="triangle"/>
          </a:ln>
          <a:effectLst/>
        </p:spPr>
      </p:cxnSp>
      <p:cxnSp>
        <p:nvCxnSpPr>
          <p:cNvPr id="43" name="直線矢印コネクタ 42"/>
          <p:cNvCxnSpPr/>
          <p:nvPr/>
        </p:nvCxnSpPr>
        <p:spPr>
          <a:xfrm flipH="1" flipV="1">
            <a:off x="2152619" y="2122275"/>
            <a:ext cx="215801" cy="552350"/>
          </a:xfrm>
          <a:prstGeom prst="straightConnector1">
            <a:avLst/>
          </a:prstGeom>
          <a:noFill/>
          <a:ln w="38100" cap="flat" cmpd="sng" algn="ctr">
            <a:solidFill>
              <a:sysClr val="window" lastClr="FFFFFF">
                <a:lumMod val="50000"/>
              </a:sysClr>
            </a:solidFill>
            <a:prstDash val="solid"/>
            <a:tailEnd type="triangle"/>
          </a:ln>
          <a:effectLst/>
        </p:spPr>
      </p:cxnSp>
      <p:cxnSp>
        <p:nvCxnSpPr>
          <p:cNvPr id="44" name="直線矢印コネクタ 43"/>
          <p:cNvCxnSpPr/>
          <p:nvPr/>
        </p:nvCxnSpPr>
        <p:spPr>
          <a:xfrm flipV="1">
            <a:off x="1613902" y="2134071"/>
            <a:ext cx="0" cy="582611"/>
          </a:xfrm>
          <a:prstGeom prst="straightConnector1">
            <a:avLst/>
          </a:prstGeom>
          <a:noFill/>
          <a:ln w="38100" cap="flat" cmpd="sng" algn="ctr">
            <a:solidFill>
              <a:sysClr val="window" lastClr="FFFFFF">
                <a:lumMod val="50000"/>
              </a:sysClr>
            </a:solidFill>
            <a:prstDash val="solid"/>
            <a:tailEnd type="triangle"/>
          </a:ln>
          <a:effectLst/>
        </p:spPr>
      </p:cxnSp>
      <p:graphicFrame>
        <p:nvGraphicFramePr>
          <p:cNvPr id="45" name="図表 44"/>
          <p:cNvGraphicFramePr/>
          <p:nvPr/>
        </p:nvGraphicFramePr>
        <p:xfrm>
          <a:off x="565253" y="2156826"/>
          <a:ext cx="2338733" cy="61535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6" name="角丸四角形 45"/>
          <p:cNvSpPr/>
          <p:nvPr/>
        </p:nvSpPr>
        <p:spPr>
          <a:xfrm>
            <a:off x="323528" y="4692582"/>
            <a:ext cx="2711761" cy="283739"/>
          </a:xfrm>
          <a:prstGeom prst="roundRect">
            <a:avLst/>
          </a:prstGeom>
          <a:solidFill>
            <a:srgbClr val="F18F60"/>
          </a:solidFill>
          <a:ln w="25400" cap="flat" cmpd="sng" algn="ctr">
            <a:solidFill>
              <a:sysClr val="window" lastClr="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400" b="0" i="0" u="none" strike="noStrike" kern="0" cap="none" spc="0" normalizeH="0" baseline="0" noProof="0">
              <a:ln>
                <a:noFill/>
              </a:ln>
              <a:solidFill>
                <a:prstClr val="white"/>
              </a:solidFill>
              <a:effectLst/>
              <a:uLnTx/>
              <a:uFillTx/>
              <a:latin typeface="メイリオ"/>
              <a:ea typeface="メイリオ"/>
              <a:cs typeface="+mn-cs"/>
            </a:endParaRPr>
          </a:p>
        </p:txBody>
      </p:sp>
      <p:sp>
        <p:nvSpPr>
          <p:cNvPr id="47" name="テキスト ボックス 46"/>
          <p:cNvSpPr txBox="1"/>
          <p:nvPr/>
        </p:nvSpPr>
        <p:spPr>
          <a:xfrm>
            <a:off x="414427" y="4696297"/>
            <a:ext cx="2655836" cy="307777"/>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ja-JP" altLang="en-US" sz="1400" b="1" i="0" u="none" strike="noStrike" kern="0" cap="none" spc="0" normalizeH="0" baseline="0" noProof="0" dirty="0">
                <a:ln>
                  <a:noFill/>
                </a:ln>
                <a:solidFill>
                  <a:prstClr val="white"/>
                </a:solidFill>
                <a:effectLst/>
                <a:uLnTx/>
                <a:uFillTx/>
              </a:rPr>
              <a:t>人事諸届・照会（</a:t>
            </a:r>
            <a:r>
              <a:rPr kumimoji="0" lang="en-US" altLang="ja-JP" sz="1400" b="1" i="0" u="none" strike="noStrike" kern="0" cap="none" spc="0" normalizeH="0" baseline="0" noProof="0" dirty="0">
                <a:ln>
                  <a:noFill/>
                </a:ln>
                <a:solidFill>
                  <a:prstClr val="white"/>
                </a:solidFill>
                <a:effectLst/>
                <a:uLnTx/>
                <a:uFillTx/>
              </a:rPr>
              <a:t>field/HR</a:t>
            </a:r>
            <a:r>
              <a:rPr kumimoji="0" lang="ja-JP" altLang="en-US" sz="1400" b="1" i="0" u="none" strike="noStrike" kern="0" cap="none" spc="0" normalizeH="0" baseline="0" noProof="0" dirty="0">
                <a:ln>
                  <a:noFill/>
                </a:ln>
                <a:solidFill>
                  <a:prstClr val="white"/>
                </a:solidFill>
                <a:effectLst/>
                <a:uLnTx/>
                <a:uFillTx/>
              </a:rPr>
              <a:t>）</a:t>
            </a:r>
            <a:endParaRPr kumimoji="0" lang="en-US" altLang="ja-JP" sz="1400" b="1" i="0" u="none" strike="noStrike" kern="0" cap="none" spc="0" normalizeH="0" baseline="0" noProof="0" dirty="0">
              <a:ln>
                <a:noFill/>
              </a:ln>
              <a:solidFill>
                <a:prstClr val="white"/>
              </a:solidFill>
              <a:effectLst/>
              <a:uLnTx/>
              <a:uFillTx/>
            </a:endParaRPr>
          </a:p>
        </p:txBody>
      </p:sp>
      <p:sp>
        <p:nvSpPr>
          <p:cNvPr id="48" name="右矢印 47"/>
          <p:cNvSpPr/>
          <p:nvPr/>
        </p:nvSpPr>
        <p:spPr>
          <a:xfrm rot="16200000">
            <a:off x="953227" y="3463154"/>
            <a:ext cx="310685" cy="263528"/>
          </a:xfrm>
          <a:prstGeom prst="rightArrow">
            <a:avLst/>
          </a:prstGeom>
          <a:solidFill>
            <a:sysClr val="window" lastClr="FFFFFF">
              <a:lumMod val="65000"/>
            </a:sys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メイリオ"/>
              <a:ea typeface="メイリオ"/>
              <a:cs typeface="+mn-cs"/>
            </a:endParaRPr>
          </a:p>
        </p:txBody>
      </p:sp>
      <p:sp>
        <p:nvSpPr>
          <p:cNvPr id="49" name="テキスト ボックス 48"/>
          <p:cNvSpPr txBox="1"/>
          <p:nvPr/>
        </p:nvSpPr>
        <p:spPr>
          <a:xfrm>
            <a:off x="394521" y="4301059"/>
            <a:ext cx="1341185" cy="369332"/>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ja-JP" altLang="en-US" sz="900" b="0" i="0" u="none" strike="noStrike" kern="0" cap="none" spc="0" normalizeH="0" baseline="0" noProof="0" dirty="0">
                <a:ln>
                  <a:noFill/>
                </a:ln>
                <a:solidFill>
                  <a:prstClr val="black"/>
                </a:solidFill>
                <a:effectLst/>
                <a:uLnTx/>
                <a:uFillTx/>
              </a:rPr>
              <a:t>ワークフロー</a:t>
            </a:r>
            <a:endParaRPr kumimoji="0" lang="en-US" altLang="ja-JP" sz="900" b="0" i="0" u="none" strike="noStrike" kern="0" cap="none" spc="0" normalizeH="0" baseline="0" noProof="0" dirty="0">
              <a:ln>
                <a:noFill/>
              </a:ln>
              <a:solidFill>
                <a:prstClr val="black"/>
              </a:solidFill>
              <a:effectLst/>
              <a:uLnTx/>
              <a:uFillTx/>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ja-JP" altLang="en-US" sz="900" kern="0" dirty="0">
                <a:solidFill>
                  <a:prstClr val="black"/>
                </a:solidFill>
              </a:rPr>
              <a:t>申請・届出</a:t>
            </a:r>
            <a:endParaRPr kumimoji="0" lang="en-US" altLang="ja-JP" sz="900" b="0" i="0" u="none" strike="noStrike" kern="0" cap="none" spc="0" normalizeH="0" baseline="0" noProof="0" dirty="0">
              <a:ln>
                <a:noFill/>
              </a:ln>
              <a:solidFill>
                <a:prstClr val="black"/>
              </a:solidFill>
              <a:effectLst/>
              <a:uLnTx/>
              <a:uFillTx/>
            </a:endParaRPr>
          </a:p>
        </p:txBody>
      </p:sp>
      <p:grpSp>
        <p:nvGrpSpPr>
          <p:cNvPr id="50" name="グループ化 525"/>
          <p:cNvGrpSpPr/>
          <p:nvPr/>
        </p:nvGrpSpPr>
        <p:grpSpPr>
          <a:xfrm>
            <a:off x="339716" y="4030963"/>
            <a:ext cx="285252" cy="285252"/>
            <a:chOff x="3784104" y="1923678"/>
            <a:chExt cx="381000" cy="381000"/>
          </a:xfrm>
          <a:solidFill>
            <a:srgbClr val="F18F60"/>
          </a:solidFill>
        </p:grpSpPr>
        <p:sp>
          <p:nvSpPr>
            <p:cNvPr id="51" name="Freeform 560"/>
            <p:cNvSpPr>
              <a:spLocks/>
            </p:cNvSpPr>
            <p:nvPr/>
          </p:nvSpPr>
          <p:spPr bwMode="auto">
            <a:xfrm>
              <a:off x="3873004" y="2253878"/>
              <a:ext cx="203200" cy="50800"/>
            </a:xfrm>
            <a:custGeom>
              <a:avLst/>
              <a:gdLst/>
              <a:ahLst/>
              <a:cxnLst>
                <a:cxn ang="0">
                  <a:pos x="112" y="0"/>
                </a:cxn>
                <a:cxn ang="0">
                  <a:pos x="16" y="0"/>
                </a:cxn>
                <a:cxn ang="0">
                  <a:pos x="16" y="0"/>
                </a:cxn>
                <a:cxn ang="0">
                  <a:pos x="10" y="2"/>
                </a:cxn>
                <a:cxn ang="0">
                  <a:pos x="4" y="4"/>
                </a:cxn>
                <a:cxn ang="0">
                  <a:pos x="2" y="10"/>
                </a:cxn>
                <a:cxn ang="0">
                  <a:pos x="0" y="16"/>
                </a:cxn>
                <a:cxn ang="0">
                  <a:pos x="0" y="32"/>
                </a:cxn>
                <a:cxn ang="0">
                  <a:pos x="16" y="32"/>
                </a:cxn>
                <a:cxn ang="0">
                  <a:pos x="112" y="32"/>
                </a:cxn>
                <a:cxn ang="0">
                  <a:pos x="128" y="32"/>
                </a:cxn>
                <a:cxn ang="0">
                  <a:pos x="128" y="16"/>
                </a:cxn>
                <a:cxn ang="0">
                  <a:pos x="128" y="16"/>
                </a:cxn>
                <a:cxn ang="0">
                  <a:pos x="126" y="10"/>
                </a:cxn>
                <a:cxn ang="0">
                  <a:pos x="124" y="4"/>
                </a:cxn>
                <a:cxn ang="0">
                  <a:pos x="118" y="2"/>
                </a:cxn>
                <a:cxn ang="0">
                  <a:pos x="112" y="0"/>
                </a:cxn>
                <a:cxn ang="0">
                  <a:pos x="112" y="0"/>
                </a:cxn>
              </a:cxnLst>
              <a:rect l="0" t="0" r="r" b="b"/>
              <a:pathLst>
                <a:path w="128" h="32">
                  <a:moveTo>
                    <a:pt x="112" y="0"/>
                  </a:moveTo>
                  <a:lnTo>
                    <a:pt x="16" y="0"/>
                  </a:lnTo>
                  <a:lnTo>
                    <a:pt x="16" y="0"/>
                  </a:lnTo>
                  <a:lnTo>
                    <a:pt x="10" y="2"/>
                  </a:lnTo>
                  <a:lnTo>
                    <a:pt x="4" y="4"/>
                  </a:lnTo>
                  <a:lnTo>
                    <a:pt x="2" y="10"/>
                  </a:lnTo>
                  <a:lnTo>
                    <a:pt x="0" y="16"/>
                  </a:lnTo>
                  <a:lnTo>
                    <a:pt x="0" y="32"/>
                  </a:lnTo>
                  <a:lnTo>
                    <a:pt x="16" y="32"/>
                  </a:lnTo>
                  <a:lnTo>
                    <a:pt x="112" y="32"/>
                  </a:lnTo>
                  <a:lnTo>
                    <a:pt x="128" y="32"/>
                  </a:lnTo>
                  <a:lnTo>
                    <a:pt x="128" y="16"/>
                  </a:lnTo>
                  <a:lnTo>
                    <a:pt x="128" y="16"/>
                  </a:lnTo>
                  <a:lnTo>
                    <a:pt x="126" y="10"/>
                  </a:lnTo>
                  <a:lnTo>
                    <a:pt x="124" y="4"/>
                  </a:lnTo>
                  <a:lnTo>
                    <a:pt x="118" y="2"/>
                  </a:lnTo>
                  <a:lnTo>
                    <a:pt x="112" y="0"/>
                  </a:lnTo>
                  <a:lnTo>
                    <a:pt x="112"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ysClr val="windowText" lastClr="000000"/>
                </a:solidFill>
                <a:effectLst/>
                <a:uLnTx/>
                <a:uFillTx/>
              </a:endParaRPr>
            </a:p>
          </p:txBody>
        </p:sp>
        <p:sp>
          <p:nvSpPr>
            <p:cNvPr id="52" name="Freeform 561"/>
            <p:cNvSpPr>
              <a:spLocks noEditPoints="1"/>
            </p:cNvSpPr>
            <p:nvPr/>
          </p:nvSpPr>
          <p:spPr bwMode="auto">
            <a:xfrm>
              <a:off x="3784104" y="1923678"/>
              <a:ext cx="381000" cy="292100"/>
            </a:xfrm>
            <a:custGeom>
              <a:avLst/>
              <a:gdLst/>
              <a:ahLst/>
              <a:cxnLst>
                <a:cxn ang="0">
                  <a:pos x="216" y="0"/>
                </a:cxn>
                <a:cxn ang="0">
                  <a:pos x="24" y="0"/>
                </a:cxn>
                <a:cxn ang="0">
                  <a:pos x="24" y="0"/>
                </a:cxn>
                <a:cxn ang="0">
                  <a:pos x="14" y="2"/>
                </a:cxn>
                <a:cxn ang="0">
                  <a:pos x="8" y="8"/>
                </a:cxn>
                <a:cxn ang="0">
                  <a:pos x="2" y="14"/>
                </a:cxn>
                <a:cxn ang="0">
                  <a:pos x="0" y="24"/>
                </a:cxn>
                <a:cxn ang="0">
                  <a:pos x="0" y="160"/>
                </a:cxn>
                <a:cxn ang="0">
                  <a:pos x="0" y="160"/>
                </a:cxn>
                <a:cxn ang="0">
                  <a:pos x="2" y="170"/>
                </a:cxn>
                <a:cxn ang="0">
                  <a:pos x="8" y="176"/>
                </a:cxn>
                <a:cxn ang="0">
                  <a:pos x="14" y="182"/>
                </a:cxn>
                <a:cxn ang="0">
                  <a:pos x="24" y="184"/>
                </a:cxn>
                <a:cxn ang="0">
                  <a:pos x="216" y="184"/>
                </a:cxn>
                <a:cxn ang="0">
                  <a:pos x="216" y="184"/>
                </a:cxn>
                <a:cxn ang="0">
                  <a:pos x="226" y="182"/>
                </a:cxn>
                <a:cxn ang="0">
                  <a:pos x="232" y="176"/>
                </a:cxn>
                <a:cxn ang="0">
                  <a:pos x="238" y="170"/>
                </a:cxn>
                <a:cxn ang="0">
                  <a:pos x="240" y="160"/>
                </a:cxn>
                <a:cxn ang="0">
                  <a:pos x="240" y="24"/>
                </a:cxn>
                <a:cxn ang="0">
                  <a:pos x="240" y="24"/>
                </a:cxn>
                <a:cxn ang="0">
                  <a:pos x="238" y="14"/>
                </a:cxn>
                <a:cxn ang="0">
                  <a:pos x="232" y="8"/>
                </a:cxn>
                <a:cxn ang="0">
                  <a:pos x="226" y="2"/>
                </a:cxn>
                <a:cxn ang="0">
                  <a:pos x="216" y="0"/>
                </a:cxn>
                <a:cxn ang="0">
                  <a:pos x="216" y="0"/>
                </a:cxn>
                <a:cxn ang="0">
                  <a:pos x="216" y="136"/>
                </a:cxn>
                <a:cxn ang="0">
                  <a:pos x="24" y="136"/>
                </a:cxn>
                <a:cxn ang="0">
                  <a:pos x="24" y="24"/>
                </a:cxn>
                <a:cxn ang="0">
                  <a:pos x="216" y="24"/>
                </a:cxn>
                <a:cxn ang="0">
                  <a:pos x="216" y="136"/>
                </a:cxn>
              </a:cxnLst>
              <a:rect l="0" t="0" r="r" b="b"/>
              <a:pathLst>
                <a:path w="240" h="184">
                  <a:moveTo>
                    <a:pt x="216" y="0"/>
                  </a:moveTo>
                  <a:lnTo>
                    <a:pt x="24" y="0"/>
                  </a:lnTo>
                  <a:lnTo>
                    <a:pt x="24" y="0"/>
                  </a:lnTo>
                  <a:lnTo>
                    <a:pt x="14" y="2"/>
                  </a:lnTo>
                  <a:lnTo>
                    <a:pt x="8" y="8"/>
                  </a:lnTo>
                  <a:lnTo>
                    <a:pt x="2" y="14"/>
                  </a:lnTo>
                  <a:lnTo>
                    <a:pt x="0" y="24"/>
                  </a:lnTo>
                  <a:lnTo>
                    <a:pt x="0" y="160"/>
                  </a:lnTo>
                  <a:lnTo>
                    <a:pt x="0" y="160"/>
                  </a:lnTo>
                  <a:lnTo>
                    <a:pt x="2" y="170"/>
                  </a:lnTo>
                  <a:lnTo>
                    <a:pt x="8" y="176"/>
                  </a:lnTo>
                  <a:lnTo>
                    <a:pt x="14" y="182"/>
                  </a:lnTo>
                  <a:lnTo>
                    <a:pt x="24" y="184"/>
                  </a:lnTo>
                  <a:lnTo>
                    <a:pt x="216" y="184"/>
                  </a:lnTo>
                  <a:lnTo>
                    <a:pt x="216" y="184"/>
                  </a:lnTo>
                  <a:lnTo>
                    <a:pt x="226" y="182"/>
                  </a:lnTo>
                  <a:lnTo>
                    <a:pt x="232" y="176"/>
                  </a:lnTo>
                  <a:lnTo>
                    <a:pt x="238" y="170"/>
                  </a:lnTo>
                  <a:lnTo>
                    <a:pt x="240" y="160"/>
                  </a:lnTo>
                  <a:lnTo>
                    <a:pt x="240" y="24"/>
                  </a:lnTo>
                  <a:lnTo>
                    <a:pt x="240" y="24"/>
                  </a:lnTo>
                  <a:lnTo>
                    <a:pt x="238" y="14"/>
                  </a:lnTo>
                  <a:lnTo>
                    <a:pt x="232" y="8"/>
                  </a:lnTo>
                  <a:lnTo>
                    <a:pt x="226" y="2"/>
                  </a:lnTo>
                  <a:lnTo>
                    <a:pt x="216" y="0"/>
                  </a:lnTo>
                  <a:lnTo>
                    <a:pt x="216" y="0"/>
                  </a:lnTo>
                  <a:close/>
                  <a:moveTo>
                    <a:pt x="216" y="136"/>
                  </a:moveTo>
                  <a:lnTo>
                    <a:pt x="24" y="136"/>
                  </a:lnTo>
                  <a:lnTo>
                    <a:pt x="24" y="24"/>
                  </a:lnTo>
                  <a:lnTo>
                    <a:pt x="216" y="24"/>
                  </a:lnTo>
                  <a:lnTo>
                    <a:pt x="216" y="136"/>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ysClr val="windowText" lastClr="000000"/>
                </a:solidFill>
                <a:effectLst/>
                <a:uLnTx/>
                <a:uFillTx/>
              </a:endParaRPr>
            </a:p>
          </p:txBody>
        </p:sp>
      </p:grpSp>
      <p:sp>
        <p:nvSpPr>
          <p:cNvPr id="53" name="Freeform 330"/>
          <p:cNvSpPr>
            <a:spLocks noEditPoints="1"/>
          </p:cNvSpPr>
          <p:nvPr/>
        </p:nvSpPr>
        <p:spPr bwMode="auto">
          <a:xfrm>
            <a:off x="759530" y="4019267"/>
            <a:ext cx="159812" cy="264786"/>
          </a:xfrm>
          <a:custGeom>
            <a:avLst/>
            <a:gdLst>
              <a:gd name="T0" fmla="*/ 306 w 612"/>
              <a:gd name="T1" fmla="*/ 0 h 1016"/>
              <a:gd name="T2" fmla="*/ 269 w 612"/>
              <a:gd name="T3" fmla="*/ 3 h 1016"/>
              <a:gd name="T4" fmla="*/ 236 w 612"/>
              <a:gd name="T5" fmla="*/ 14 h 1016"/>
              <a:gd name="T6" fmla="*/ 204 w 612"/>
              <a:gd name="T7" fmla="*/ 31 h 1016"/>
              <a:gd name="T8" fmla="*/ 177 w 612"/>
              <a:gd name="T9" fmla="*/ 54 h 1016"/>
              <a:gd name="T10" fmla="*/ 154 w 612"/>
              <a:gd name="T11" fmla="*/ 80 h 1016"/>
              <a:gd name="T12" fmla="*/ 137 w 612"/>
              <a:gd name="T13" fmla="*/ 111 h 1016"/>
              <a:gd name="T14" fmla="*/ 126 w 612"/>
              <a:gd name="T15" fmla="*/ 146 h 1016"/>
              <a:gd name="T16" fmla="*/ 123 w 612"/>
              <a:gd name="T17" fmla="*/ 183 h 1016"/>
              <a:gd name="T18" fmla="*/ 124 w 612"/>
              <a:gd name="T19" fmla="*/ 203 h 1016"/>
              <a:gd name="T20" fmla="*/ 131 w 612"/>
              <a:gd name="T21" fmla="*/ 239 h 1016"/>
              <a:gd name="T22" fmla="*/ 144 w 612"/>
              <a:gd name="T23" fmla="*/ 271 h 1016"/>
              <a:gd name="T24" fmla="*/ 165 w 612"/>
              <a:gd name="T25" fmla="*/ 301 h 1016"/>
              <a:gd name="T26" fmla="*/ 190 w 612"/>
              <a:gd name="T27" fmla="*/ 325 h 1016"/>
              <a:gd name="T28" fmla="*/ 219 w 612"/>
              <a:gd name="T29" fmla="*/ 345 h 1016"/>
              <a:gd name="T30" fmla="*/ 252 w 612"/>
              <a:gd name="T31" fmla="*/ 360 h 1016"/>
              <a:gd name="T32" fmla="*/ 288 w 612"/>
              <a:gd name="T33" fmla="*/ 367 h 1016"/>
              <a:gd name="T34" fmla="*/ 306 w 612"/>
              <a:gd name="T35" fmla="*/ 367 h 1016"/>
              <a:gd name="T36" fmla="*/ 344 w 612"/>
              <a:gd name="T37" fmla="*/ 363 h 1016"/>
              <a:gd name="T38" fmla="*/ 378 w 612"/>
              <a:gd name="T39" fmla="*/ 353 h 1016"/>
              <a:gd name="T40" fmla="*/ 410 w 612"/>
              <a:gd name="T41" fmla="*/ 336 h 1016"/>
              <a:gd name="T42" fmla="*/ 437 w 612"/>
              <a:gd name="T43" fmla="*/ 313 h 1016"/>
              <a:gd name="T44" fmla="*/ 460 w 612"/>
              <a:gd name="T45" fmla="*/ 287 h 1016"/>
              <a:gd name="T46" fmla="*/ 477 w 612"/>
              <a:gd name="T47" fmla="*/ 255 h 1016"/>
              <a:gd name="T48" fmla="*/ 488 w 612"/>
              <a:gd name="T49" fmla="*/ 221 h 1016"/>
              <a:gd name="T50" fmla="*/ 491 w 612"/>
              <a:gd name="T51" fmla="*/ 183 h 1016"/>
              <a:gd name="T52" fmla="*/ 490 w 612"/>
              <a:gd name="T53" fmla="*/ 164 h 1016"/>
              <a:gd name="T54" fmla="*/ 483 w 612"/>
              <a:gd name="T55" fmla="*/ 128 h 1016"/>
              <a:gd name="T56" fmla="*/ 468 w 612"/>
              <a:gd name="T57" fmla="*/ 96 h 1016"/>
              <a:gd name="T58" fmla="*/ 449 w 612"/>
              <a:gd name="T59" fmla="*/ 66 h 1016"/>
              <a:gd name="T60" fmla="*/ 424 w 612"/>
              <a:gd name="T61" fmla="*/ 42 h 1016"/>
              <a:gd name="T62" fmla="*/ 394 w 612"/>
              <a:gd name="T63" fmla="*/ 21 h 1016"/>
              <a:gd name="T64" fmla="*/ 362 w 612"/>
              <a:gd name="T65" fmla="*/ 7 h 1016"/>
              <a:gd name="T66" fmla="*/ 326 w 612"/>
              <a:gd name="T67" fmla="*/ 0 h 1016"/>
              <a:gd name="T68" fmla="*/ 306 w 612"/>
              <a:gd name="T69" fmla="*/ 0 h 1016"/>
              <a:gd name="T70" fmla="*/ 363 w 612"/>
              <a:gd name="T71" fmla="*/ 410 h 1016"/>
              <a:gd name="T72" fmla="*/ 376 w 612"/>
              <a:gd name="T73" fmla="*/ 705 h 1016"/>
              <a:gd name="T74" fmla="*/ 238 w 612"/>
              <a:gd name="T75" fmla="*/ 705 h 1016"/>
              <a:gd name="T76" fmla="*/ 251 w 612"/>
              <a:gd name="T77" fmla="*/ 410 h 1016"/>
              <a:gd name="T78" fmla="*/ 167 w 612"/>
              <a:gd name="T79" fmla="*/ 410 h 1016"/>
              <a:gd name="T80" fmla="*/ 135 w 612"/>
              <a:gd name="T81" fmla="*/ 414 h 1016"/>
              <a:gd name="T82" fmla="*/ 105 w 612"/>
              <a:gd name="T83" fmla="*/ 423 h 1016"/>
              <a:gd name="T84" fmla="*/ 77 w 612"/>
              <a:gd name="T85" fmla="*/ 438 h 1016"/>
              <a:gd name="T86" fmla="*/ 53 w 612"/>
              <a:gd name="T87" fmla="*/ 457 h 1016"/>
              <a:gd name="T88" fmla="*/ 33 w 612"/>
              <a:gd name="T89" fmla="*/ 481 h 1016"/>
              <a:gd name="T90" fmla="*/ 17 w 612"/>
              <a:gd name="T91" fmla="*/ 507 h 1016"/>
              <a:gd name="T92" fmla="*/ 6 w 612"/>
              <a:gd name="T93" fmla="*/ 537 h 1016"/>
              <a:gd name="T94" fmla="*/ 0 w 612"/>
              <a:gd name="T95" fmla="*/ 570 h 1016"/>
              <a:gd name="T96" fmla="*/ 96 w 612"/>
              <a:gd name="T97" fmla="*/ 1016 h 1016"/>
              <a:gd name="T98" fmla="*/ 119 w 612"/>
              <a:gd name="T99" fmla="*/ 609 h 1016"/>
              <a:gd name="T100" fmla="*/ 495 w 612"/>
              <a:gd name="T101" fmla="*/ 1016 h 1016"/>
              <a:gd name="T102" fmla="*/ 518 w 612"/>
              <a:gd name="T103" fmla="*/ 609 h 1016"/>
              <a:gd name="T104" fmla="*/ 612 w 612"/>
              <a:gd name="T105" fmla="*/ 1016 h 1016"/>
              <a:gd name="T106" fmla="*/ 612 w 612"/>
              <a:gd name="T107" fmla="*/ 570 h 1016"/>
              <a:gd name="T108" fmla="*/ 607 w 612"/>
              <a:gd name="T109" fmla="*/ 537 h 1016"/>
              <a:gd name="T110" fmla="*/ 597 w 612"/>
              <a:gd name="T111" fmla="*/ 507 h 1016"/>
              <a:gd name="T112" fmla="*/ 580 w 612"/>
              <a:gd name="T113" fmla="*/ 481 h 1016"/>
              <a:gd name="T114" fmla="*/ 561 w 612"/>
              <a:gd name="T115" fmla="*/ 457 h 1016"/>
              <a:gd name="T116" fmla="*/ 537 w 612"/>
              <a:gd name="T117" fmla="*/ 438 h 1016"/>
              <a:gd name="T118" fmla="*/ 509 w 612"/>
              <a:gd name="T119" fmla="*/ 423 h 1016"/>
              <a:gd name="T120" fmla="*/ 479 w 612"/>
              <a:gd name="T121" fmla="*/ 414 h 1016"/>
              <a:gd name="T122" fmla="*/ 447 w 612"/>
              <a:gd name="T123" fmla="*/ 410 h 10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612" h="1016">
                <a:moveTo>
                  <a:pt x="306" y="0"/>
                </a:moveTo>
                <a:lnTo>
                  <a:pt x="306" y="0"/>
                </a:lnTo>
                <a:lnTo>
                  <a:pt x="288" y="0"/>
                </a:lnTo>
                <a:lnTo>
                  <a:pt x="269" y="3"/>
                </a:lnTo>
                <a:lnTo>
                  <a:pt x="252" y="7"/>
                </a:lnTo>
                <a:lnTo>
                  <a:pt x="236" y="14"/>
                </a:lnTo>
                <a:lnTo>
                  <a:pt x="219" y="21"/>
                </a:lnTo>
                <a:lnTo>
                  <a:pt x="204" y="31"/>
                </a:lnTo>
                <a:lnTo>
                  <a:pt x="190" y="42"/>
                </a:lnTo>
                <a:lnTo>
                  <a:pt x="177" y="54"/>
                </a:lnTo>
                <a:lnTo>
                  <a:pt x="165" y="66"/>
                </a:lnTo>
                <a:lnTo>
                  <a:pt x="154" y="80"/>
                </a:lnTo>
                <a:lnTo>
                  <a:pt x="144" y="96"/>
                </a:lnTo>
                <a:lnTo>
                  <a:pt x="137" y="111"/>
                </a:lnTo>
                <a:lnTo>
                  <a:pt x="131" y="128"/>
                </a:lnTo>
                <a:lnTo>
                  <a:pt x="126" y="146"/>
                </a:lnTo>
                <a:lnTo>
                  <a:pt x="124" y="164"/>
                </a:lnTo>
                <a:lnTo>
                  <a:pt x="123" y="183"/>
                </a:lnTo>
                <a:lnTo>
                  <a:pt x="123" y="183"/>
                </a:lnTo>
                <a:lnTo>
                  <a:pt x="124" y="203"/>
                </a:lnTo>
                <a:lnTo>
                  <a:pt x="126" y="221"/>
                </a:lnTo>
                <a:lnTo>
                  <a:pt x="131" y="239"/>
                </a:lnTo>
                <a:lnTo>
                  <a:pt x="137" y="255"/>
                </a:lnTo>
                <a:lnTo>
                  <a:pt x="144" y="271"/>
                </a:lnTo>
                <a:lnTo>
                  <a:pt x="154" y="287"/>
                </a:lnTo>
                <a:lnTo>
                  <a:pt x="165" y="301"/>
                </a:lnTo>
                <a:lnTo>
                  <a:pt x="177" y="313"/>
                </a:lnTo>
                <a:lnTo>
                  <a:pt x="190" y="325"/>
                </a:lnTo>
                <a:lnTo>
                  <a:pt x="204" y="336"/>
                </a:lnTo>
                <a:lnTo>
                  <a:pt x="219" y="345"/>
                </a:lnTo>
                <a:lnTo>
                  <a:pt x="236" y="353"/>
                </a:lnTo>
                <a:lnTo>
                  <a:pt x="252" y="360"/>
                </a:lnTo>
                <a:lnTo>
                  <a:pt x="269" y="363"/>
                </a:lnTo>
                <a:lnTo>
                  <a:pt x="288" y="367"/>
                </a:lnTo>
                <a:lnTo>
                  <a:pt x="306" y="367"/>
                </a:lnTo>
                <a:lnTo>
                  <a:pt x="306" y="367"/>
                </a:lnTo>
                <a:lnTo>
                  <a:pt x="326" y="367"/>
                </a:lnTo>
                <a:lnTo>
                  <a:pt x="344" y="363"/>
                </a:lnTo>
                <a:lnTo>
                  <a:pt x="362" y="360"/>
                </a:lnTo>
                <a:lnTo>
                  <a:pt x="378" y="353"/>
                </a:lnTo>
                <a:lnTo>
                  <a:pt x="394" y="345"/>
                </a:lnTo>
                <a:lnTo>
                  <a:pt x="410" y="336"/>
                </a:lnTo>
                <a:lnTo>
                  <a:pt x="424" y="325"/>
                </a:lnTo>
                <a:lnTo>
                  <a:pt x="437" y="313"/>
                </a:lnTo>
                <a:lnTo>
                  <a:pt x="449" y="301"/>
                </a:lnTo>
                <a:lnTo>
                  <a:pt x="460" y="287"/>
                </a:lnTo>
                <a:lnTo>
                  <a:pt x="468" y="271"/>
                </a:lnTo>
                <a:lnTo>
                  <a:pt x="477" y="255"/>
                </a:lnTo>
                <a:lnTo>
                  <a:pt x="483" y="239"/>
                </a:lnTo>
                <a:lnTo>
                  <a:pt x="488" y="221"/>
                </a:lnTo>
                <a:lnTo>
                  <a:pt x="490" y="203"/>
                </a:lnTo>
                <a:lnTo>
                  <a:pt x="491" y="183"/>
                </a:lnTo>
                <a:lnTo>
                  <a:pt x="491" y="183"/>
                </a:lnTo>
                <a:lnTo>
                  <a:pt x="490" y="164"/>
                </a:lnTo>
                <a:lnTo>
                  <a:pt x="488" y="146"/>
                </a:lnTo>
                <a:lnTo>
                  <a:pt x="483" y="128"/>
                </a:lnTo>
                <a:lnTo>
                  <a:pt x="477" y="111"/>
                </a:lnTo>
                <a:lnTo>
                  <a:pt x="468" y="96"/>
                </a:lnTo>
                <a:lnTo>
                  <a:pt x="460" y="80"/>
                </a:lnTo>
                <a:lnTo>
                  <a:pt x="449" y="66"/>
                </a:lnTo>
                <a:lnTo>
                  <a:pt x="437" y="54"/>
                </a:lnTo>
                <a:lnTo>
                  <a:pt x="424" y="42"/>
                </a:lnTo>
                <a:lnTo>
                  <a:pt x="410" y="31"/>
                </a:lnTo>
                <a:lnTo>
                  <a:pt x="394" y="21"/>
                </a:lnTo>
                <a:lnTo>
                  <a:pt x="378" y="14"/>
                </a:lnTo>
                <a:lnTo>
                  <a:pt x="362" y="7"/>
                </a:lnTo>
                <a:lnTo>
                  <a:pt x="344" y="3"/>
                </a:lnTo>
                <a:lnTo>
                  <a:pt x="326" y="0"/>
                </a:lnTo>
                <a:lnTo>
                  <a:pt x="306" y="0"/>
                </a:lnTo>
                <a:lnTo>
                  <a:pt x="306" y="0"/>
                </a:lnTo>
                <a:close/>
                <a:moveTo>
                  <a:pt x="447" y="410"/>
                </a:moveTo>
                <a:lnTo>
                  <a:pt x="363" y="410"/>
                </a:lnTo>
                <a:lnTo>
                  <a:pt x="316" y="492"/>
                </a:lnTo>
                <a:lnTo>
                  <a:pt x="376" y="705"/>
                </a:lnTo>
                <a:lnTo>
                  <a:pt x="306" y="779"/>
                </a:lnTo>
                <a:lnTo>
                  <a:pt x="238" y="705"/>
                </a:lnTo>
                <a:lnTo>
                  <a:pt x="298" y="492"/>
                </a:lnTo>
                <a:lnTo>
                  <a:pt x="251" y="410"/>
                </a:lnTo>
                <a:lnTo>
                  <a:pt x="167" y="410"/>
                </a:lnTo>
                <a:lnTo>
                  <a:pt x="167" y="410"/>
                </a:lnTo>
                <a:lnTo>
                  <a:pt x="150" y="411"/>
                </a:lnTo>
                <a:lnTo>
                  <a:pt x="135" y="414"/>
                </a:lnTo>
                <a:lnTo>
                  <a:pt x="119" y="417"/>
                </a:lnTo>
                <a:lnTo>
                  <a:pt x="105" y="423"/>
                </a:lnTo>
                <a:lnTo>
                  <a:pt x="90" y="429"/>
                </a:lnTo>
                <a:lnTo>
                  <a:pt x="77" y="438"/>
                </a:lnTo>
                <a:lnTo>
                  <a:pt x="65" y="447"/>
                </a:lnTo>
                <a:lnTo>
                  <a:pt x="53" y="457"/>
                </a:lnTo>
                <a:lnTo>
                  <a:pt x="42" y="469"/>
                </a:lnTo>
                <a:lnTo>
                  <a:pt x="33" y="481"/>
                </a:lnTo>
                <a:lnTo>
                  <a:pt x="24" y="494"/>
                </a:lnTo>
                <a:lnTo>
                  <a:pt x="17" y="507"/>
                </a:lnTo>
                <a:lnTo>
                  <a:pt x="11" y="523"/>
                </a:lnTo>
                <a:lnTo>
                  <a:pt x="6" y="537"/>
                </a:lnTo>
                <a:lnTo>
                  <a:pt x="3" y="553"/>
                </a:lnTo>
                <a:lnTo>
                  <a:pt x="0" y="570"/>
                </a:lnTo>
                <a:lnTo>
                  <a:pt x="0" y="1016"/>
                </a:lnTo>
                <a:lnTo>
                  <a:pt x="96" y="1016"/>
                </a:lnTo>
                <a:lnTo>
                  <a:pt x="96" y="609"/>
                </a:lnTo>
                <a:lnTo>
                  <a:pt x="119" y="609"/>
                </a:lnTo>
                <a:lnTo>
                  <a:pt x="119" y="1016"/>
                </a:lnTo>
                <a:lnTo>
                  <a:pt x="495" y="1016"/>
                </a:lnTo>
                <a:lnTo>
                  <a:pt x="495" y="609"/>
                </a:lnTo>
                <a:lnTo>
                  <a:pt x="518" y="609"/>
                </a:lnTo>
                <a:lnTo>
                  <a:pt x="518" y="1016"/>
                </a:lnTo>
                <a:lnTo>
                  <a:pt x="612" y="1016"/>
                </a:lnTo>
                <a:lnTo>
                  <a:pt x="612" y="570"/>
                </a:lnTo>
                <a:lnTo>
                  <a:pt x="612" y="570"/>
                </a:lnTo>
                <a:lnTo>
                  <a:pt x="611" y="553"/>
                </a:lnTo>
                <a:lnTo>
                  <a:pt x="607" y="537"/>
                </a:lnTo>
                <a:lnTo>
                  <a:pt x="603" y="523"/>
                </a:lnTo>
                <a:lnTo>
                  <a:pt x="597" y="507"/>
                </a:lnTo>
                <a:lnTo>
                  <a:pt x="589" y="494"/>
                </a:lnTo>
                <a:lnTo>
                  <a:pt x="580" y="481"/>
                </a:lnTo>
                <a:lnTo>
                  <a:pt x="570" y="469"/>
                </a:lnTo>
                <a:lnTo>
                  <a:pt x="561" y="457"/>
                </a:lnTo>
                <a:lnTo>
                  <a:pt x="549" y="447"/>
                </a:lnTo>
                <a:lnTo>
                  <a:pt x="537" y="438"/>
                </a:lnTo>
                <a:lnTo>
                  <a:pt x="522" y="429"/>
                </a:lnTo>
                <a:lnTo>
                  <a:pt x="509" y="423"/>
                </a:lnTo>
                <a:lnTo>
                  <a:pt x="495" y="417"/>
                </a:lnTo>
                <a:lnTo>
                  <a:pt x="479" y="414"/>
                </a:lnTo>
                <a:lnTo>
                  <a:pt x="464" y="411"/>
                </a:lnTo>
                <a:lnTo>
                  <a:pt x="447" y="410"/>
                </a:lnTo>
                <a:lnTo>
                  <a:pt x="447" y="410"/>
                </a:lnTo>
                <a:close/>
              </a:path>
            </a:pathLst>
          </a:custGeom>
          <a:solidFill>
            <a:srgbClr val="F18F60"/>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black"/>
              </a:solidFill>
              <a:effectLst/>
              <a:uLnTx/>
              <a:uFillTx/>
            </a:endParaRPr>
          </a:p>
        </p:txBody>
      </p:sp>
      <p:sp>
        <p:nvSpPr>
          <p:cNvPr id="54" name="右矢印 53"/>
          <p:cNvSpPr/>
          <p:nvPr/>
        </p:nvSpPr>
        <p:spPr>
          <a:xfrm rot="5400000">
            <a:off x="1859624" y="3510703"/>
            <a:ext cx="357568" cy="263522"/>
          </a:xfrm>
          <a:prstGeom prst="rightArrow">
            <a:avLst/>
          </a:prstGeom>
          <a:solidFill>
            <a:sysClr val="window" lastClr="FFFFFF">
              <a:lumMod val="65000"/>
            </a:sys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メイリオ"/>
              <a:ea typeface="メイリオ"/>
              <a:cs typeface="+mn-cs"/>
            </a:endParaRPr>
          </a:p>
        </p:txBody>
      </p:sp>
      <p:sp>
        <p:nvSpPr>
          <p:cNvPr id="55" name="Freeform 15"/>
          <p:cNvSpPr>
            <a:spLocks noChangeAspect="1" noEditPoints="1"/>
          </p:cNvSpPr>
          <p:nvPr/>
        </p:nvSpPr>
        <p:spPr bwMode="auto">
          <a:xfrm>
            <a:off x="1543630" y="3975906"/>
            <a:ext cx="240882" cy="316738"/>
          </a:xfrm>
          <a:custGeom>
            <a:avLst/>
            <a:gdLst>
              <a:gd name="T0" fmla="*/ 302 w 302"/>
              <a:gd name="T1" fmla="*/ 75 h 396"/>
              <a:gd name="T2" fmla="*/ 0 w 302"/>
              <a:gd name="T3" fmla="*/ 396 h 396"/>
              <a:gd name="T4" fmla="*/ 227 w 302"/>
              <a:gd name="T5" fmla="*/ 0 h 396"/>
              <a:gd name="T6" fmla="*/ 234 w 302"/>
              <a:gd name="T7" fmla="*/ 0 h 396"/>
              <a:gd name="T8" fmla="*/ 302 w 302"/>
              <a:gd name="T9" fmla="*/ 68 h 396"/>
              <a:gd name="T10" fmla="*/ 161 w 302"/>
              <a:gd name="T11" fmla="*/ 37 h 396"/>
              <a:gd name="T12" fmla="*/ 38 w 302"/>
              <a:gd name="T13" fmla="*/ 161 h 396"/>
              <a:gd name="T14" fmla="*/ 161 w 302"/>
              <a:gd name="T15" fmla="*/ 37 h 396"/>
              <a:gd name="T16" fmla="*/ 137 w 302"/>
              <a:gd name="T17" fmla="*/ 123 h 396"/>
              <a:gd name="T18" fmla="*/ 125 w 302"/>
              <a:gd name="T19" fmla="*/ 154 h 396"/>
              <a:gd name="T20" fmla="*/ 122 w 302"/>
              <a:gd name="T21" fmla="*/ 125 h 396"/>
              <a:gd name="T22" fmla="*/ 77 w 302"/>
              <a:gd name="T23" fmla="*/ 154 h 396"/>
              <a:gd name="T24" fmla="*/ 74 w 302"/>
              <a:gd name="T25" fmla="*/ 125 h 396"/>
              <a:gd name="T26" fmla="*/ 63 w 302"/>
              <a:gd name="T27" fmla="*/ 154 h 396"/>
              <a:gd name="T28" fmla="*/ 83 w 302"/>
              <a:gd name="T29" fmla="*/ 104 h 396"/>
              <a:gd name="T30" fmla="*/ 99 w 302"/>
              <a:gd name="T31" fmla="*/ 114 h 396"/>
              <a:gd name="T32" fmla="*/ 100 w 302"/>
              <a:gd name="T33" fmla="*/ 148 h 396"/>
              <a:gd name="T34" fmla="*/ 101 w 302"/>
              <a:gd name="T35" fmla="*/ 114 h 396"/>
              <a:gd name="T36" fmla="*/ 117 w 302"/>
              <a:gd name="T37" fmla="*/ 104 h 396"/>
              <a:gd name="T38" fmla="*/ 122 w 302"/>
              <a:gd name="T39" fmla="*/ 76 h 396"/>
              <a:gd name="T40" fmla="*/ 77 w 302"/>
              <a:gd name="T41" fmla="*/ 76 h 396"/>
              <a:gd name="T42" fmla="*/ 265 w 302"/>
              <a:gd name="T43" fmla="*/ 153 h 396"/>
              <a:gd name="T44" fmla="*/ 184 w 302"/>
              <a:gd name="T45" fmla="*/ 161 h 396"/>
              <a:gd name="T46" fmla="*/ 265 w 302"/>
              <a:gd name="T47" fmla="*/ 153 h 396"/>
              <a:gd name="T48" fmla="*/ 38 w 302"/>
              <a:gd name="T49" fmla="*/ 199 h 396"/>
              <a:gd name="T50" fmla="*/ 265 w 302"/>
              <a:gd name="T51" fmla="*/ 342 h 396"/>
              <a:gd name="T52" fmla="*/ 257 w 302"/>
              <a:gd name="T53" fmla="*/ 199 h 396"/>
              <a:gd name="T54" fmla="*/ 107 w 302"/>
              <a:gd name="T55" fmla="*/ 206 h 396"/>
              <a:gd name="T56" fmla="*/ 45 w 302"/>
              <a:gd name="T57" fmla="*/ 233 h 396"/>
              <a:gd name="T58" fmla="*/ 45 w 302"/>
              <a:gd name="T59" fmla="*/ 240 h 396"/>
              <a:gd name="T60" fmla="*/ 107 w 302"/>
              <a:gd name="T61" fmla="*/ 267 h 396"/>
              <a:gd name="T62" fmla="*/ 45 w 302"/>
              <a:gd name="T63" fmla="*/ 240 h 396"/>
              <a:gd name="T64" fmla="*/ 107 w 302"/>
              <a:gd name="T65" fmla="*/ 274 h 396"/>
              <a:gd name="T66" fmla="*/ 45 w 302"/>
              <a:gd name="T67" fmla="*/ 301 h 396"/>
              <a:gd name="T68" fmla="*/ 45 w 302"/>
              <a:gd name="T69" fmla="*/ 335 h 396"/>
              <a:gd name="T70" fmla="*/ 107 w 302"/>
              <a:gd name="T71" fmla="*/ 308 h 396"/>
              <a:gd name="T72" fmla="*/ 45 w 302"/>
              <a:gd name="T73" fmla="*/ 335 h 396"/>
              <a:gd name="T74" fmla="*/ 114 w 302"/>
              <a:gd name="T75" fmla="*/ 335 h 396"/>
              <a:gd name="T76" fmla="*/ 257 w 302"/>
              <a:gd name="T77" fmla="*/ 308 h 396"/>
              <a:gd name="T78" fmla="*/ 257 w 302"/>
              <a:gd name="T79" fmla="*/ 301 h 396"/>
              <a:gd name="T80" fmla="*/ 114 w 302"/>
              <a:gd name="T81" fmla="*/ 274 h 396"/>
              <a:gd name="T82" fmla="*/ 257 w 302"/>
              <a:gd name="T83" fmla="*/ 301 h 396"/>
              <a:gd name="T84" fmla="*/ 114 w 302"/>
              <a:gd name="T85" fmla="*/ 267 h 396"/>
              <a:gd name="T86" fmla="*/ 257 w 302"/>
              <a:gd name="T87" fmla="*/ 240 h 396"/>
              <a:gd name="T88" fmla="*/ 257 w 302"/>
              <a:gd name="T89" fmla="*/ 233 h 396"/>
              <a:gd name="T90" fmla="*/ 114 w 302"/>
              <a:gd name="T91" fmla="*/ 206 h 396"/>
              <a:gd name="T92" fmla="*/ 257 w 302"/>
              <a:gd name="T93" fmla="*/ 233 h 396"/>
              <a:gd name="T94" fmla="*/ 184 w 302"/>
              <a:gd name="T95" fmla="*/ 131 h 396"/>
              <a:gd name="T96" fmla="*/ 265 w 302"/>
              <a:gd name="T97" fmla="*/ 138 h 396"/>
              <a:gd name="T98" fmla="*/ 265 w 302"/>
              <a:gd name="T99" fmla="*/ 108 h 396"/>
              <a:gd name="T100" fmla="*/ 184 w 302"/>
              <a:gd name="T101" fmla="*/ 116 h 396"/>
              <a:gd name="T102" fmla="*/ 265 w 302"/>
              <a:gd name="T103" fmla="*/ 108 h 3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302" h="396">
                <a:moveTo>
                  <a:pt x="227" y="75"/>
                </a:moveTo>
                <a:cubicBezTo>
                  <a:pt x="302" y="75"/>
                  <a:pt x="302" y="75"/>
                  <a:pt x="302" y="75"/>
                </a:cubicBezTo>
                <a:cubicBezTo>
                  <a:pt x="302" y="396"/>
                  <a:pt x="302" y="396"/>
                  <a:pt x="302" y="396"/>
                </a:cubicBezTo>
                <a:cubicBezTo>
                  <a:pt x="0" y="396"/>
                  <a:pt x="0" y="396"/>
                  <a:pt x="0" y="396"/>
                </a:cubicBezTo>
                <a:cubicBezTo>
                  <a:pt x="0" y="0"/>
                  <a:pt x="0" y="0"/>
                  <a:pt x="0" y="0"/>
                </a:cubicBezTo>
                <a:cubicBezTo>
                  <a:pt x="227" y="0"/>
                  <a:pt x="227" y="0"/>
                  <a:pt x="227" y="0"/>
                </a:cubicBezTo>
                <a:lnTo>
                  <a:pt x="227" y="75"/>
                </a:lnTo>
                <a:close/>
                <a:moveTo>
                  <a:pt x="234" y="0"/>
                </a:moveTo>
                <a:cubicBezTo>
                  <a:pt x="234" y="68"/>
                  <a:pt x="234" y="68"/>
                  <a:pt x="234" y="68"/>
                </a:cubicBezTo>
                <a:cubicBezTo>
                  <a:pt x="302" y="68"/>
                  <a:pt x="302" y="68"/>
                  <a:pt x="302" y="68"/>
                </a:cubicBezTo>
                <a:lnTo>
                  <a:pt x="234" y="0"/>
                </a:lnTo>
                <a:close/>
                <a:moveTo>
                  <a:pt x="161" y="37"/>
                </a:moveTo>
                <a:cubicBezTo>
                  <a:pt x="38" y="37"/>
                  <a:pt x="38" y="37"/>
                  <a:pt x="38" y="37"/>
                </a:cubicBezTo>
                <a:cubicBezTo>
                  <a:pt x="38" y="161"/>
                  <a:pt x="38" y="161"/>
                  <a:pt x="38" y="161"/>
                </a:cubicBezTo>
                <a:cubicBezTo>
                  <a:pt x="161" y="161"/>
                  <a:pt x="161" y="161"/>
                  <a:pt x="161" y="161"/>
                </a:cubicBezTo>
                <a:lnTo>
                  <a:pt x="161" y="37"/>
                </a:lnTo>
                <a:close/>
                <a:moveTo>
                  <a:pt x="117" y="104"/>
                </a:moveTo>
                <a:cubicBezTo>
                  <a:pt x="127" y="104"/>
                  <a:pt x="136" y="112"/>
                  <a:pt x="137" y="123"/>
                </a:cubicBezTo>
                <a:cubicBezTo>
                  <a:pt x="137" y="154"/>
                  <a:pt x="137" y="154"/>
                  <a:pt x="137" y="154"/>
                </a:cubicBezTo>
                <a:cubicBezTo>
                  <a:pt x="125" y="154"/>
                  <a:pt x="125" y="154"/>
                  <a:pt x="125" y="154"/>
                </a:cubicBezTo>
                <a:cubicBezTo>
                  <a:pt x="125" y="125"/>
                  <a:pt x="125" y="125"/>
                  <a:pt x="125" y="125"/>
                </a:cubicBezTo>
                <a:cubicBezTo>
                  <a:pt x="122" y="125"/>
                  <a:pt x="122" y="125"/>
                  <a:pt x="122" y="125"/>
                </a:cubicBezTo>
                <a:cubicBezTo>
                  <a:pt x="122" y="154"/>
                  <a:pt x="122" y="154"/>
                  <a:pt x="122" y="154"/>
                </a:cubicBezTo>
                <a:cubicBezTo>
                  <a:pt x="77" y="154"/>
                  <a:pt x="77" y="154"/>
                  <a:pt x="77" y="154"/>
                </a:cubicBezTo>
                <a:cubicBezTo>
                  <a:pt x="77" y="125"/>
                  <a:pt x="77" y="125"/>
                  <a:pt x="77" y="125"/>
                </a:cubicBezTo>
                <a:cubicBezTo>
                  <a:pt x="74" y="125"/>
                  <a:pt x="74" y="125"/>
                  <a:pt x="74" y="125"/>
                </a:cubicBezTo>
                <a:cubicBezTo>
                  <a:pt x="74" y="154"/>
                  <a:pt x="74" y="154"/>
                  <a:pt x="74" y="154"/>
                </a:cubicBezTo>
                <a:cubicBezTo>
                  <a:pt x="63" y="154"/>
                  <a:pt x="63" y="154"/>
                  <a:pt x="63" y="154"/>
                </a:cubicBezTo>
                <a:cubicBezTo>
                  <a:pt x="63" y="123"/>
                  <a:pt x="63" y="123"/>
                  <a:pt x="63" y="123"/>
                </a:cubicBezTo>
                <a:cubicBezTo>
                  <a:pt x="64" y="112"/>
                  <a:pt x="72" y="104"/>
                  <a:pt x="83" y="104"/>
                </a:cubicBezTo>
                <a:cubicBezTo>
                  <a:pt x="93" y="104"/>
                  <a:pt x="93" y="104"/>
                  <a:pt x="93" y="104"/>
                </a:cubicBezTo>
                <a:cubicBezTo>
                  <a:pt x="99" y="114"/>
                  <a:pt x="99" y="114"/>
                  <a:pt x="99" y="114"/>
                </a:cubicBezTo>
                <a:cubicBezTo>
                  <a:pt x="91" y="139"/>
                  <a:pt x="91" y="139"/>
                  <a:pt x="91" y="139"/>
                </a:cubicBezTo>
                <a:cubicBezTo>
                  <a:pt x="100" y="148"/>
                  <a:pt x="100" y="148"/>
                  <a:pt x="100" y="148"/>
                </a:cubicBezTo>
                <a:cubicBezTo>
                  <a:pt x="108" y="139"/>
                  <a:pt x="108" y="139"/>
                  <a:pt x="108" y="139"/>
                </a:cubicBezTo>
                <a:cubicBezTo>
                  <a:pt x="101" y="114"/>
                  <a:pt x="101" y="114"/>
                  <a:pt x="101" y="114"/>
                </a:cubicBezTo>
                <a:cubicBezTo>
                  <a:pt x="106" y="104"/>
                  <a:pt x="106" y="104"/>
                  <a:pt x="106" y="104"/>
                </a:cubicBezTo>
                <a:cubicBezTo>
                  <a:pt x="117" y="104"/>
                  <a:pt x="117" y="104"/>
                  <a:pt x="117" y="104"/>
                </a:cubicBezTo>
                <a:moveTo>
                  <a:pt x="100" y="54"/>
                </a:moveTo>
                <a:cubicBezTo>
                  <a:pt x="112" y="54"/>
                  <a:pt x="122" y="64"/>
                  <a:pt x="122" y="76"/>
                </a:cubicBezTo>
                <a:cubicBezTo>
                  <a:pt x="122" y="89"/>
                  <a:pt x="112" y="99"/>
                  <a:pt x="100" y="99"/>
                </a:cubicBezTo>
                <a:cubicBezTo>
                  <a:pt x="87" y="99"/>
                  <a:pt x="77" y="89"/>
                  <a:pt x="77" y="76"/>
                </a:cubicBezTo>
                <a:cubicBezTo>
                  <a:pt x="77" y="64"/>
                  <a:pt x="87" y="54"/>
                  <a:pt x="100" y="54"/>
                </a:cubicBezTo>
                <a:moveTo>
                  <a:pt x="265" y="153"/>
                </a:moveTo>
                <a:cubicBezTo>
                  <a:pt x="184" y="153"/>
                  <a:pt x="184" y="153"/>
                  <a:pt x="184" y="153"/>
                </a:cubicBezTo>
                <a:cubicBezTo>
                  <a:pt x="184" y="161"/>
                  <a:pt x="184" y="161"/>
                  <a:pt x="184" y="161"/>
                </a:cubicBezTo>
                <a:cubicBezTo>
                  <a:pt x="265" y="161"/>
                  <a:pt x="265" y="161"/>
                  <a:pt x="265" y="161"/>
                </a:cubicBezTo>
                <a:lnTo>
                  <a:pt x="265" y="153"/>
                </a:lnTo>
                <a:close/>
                <a:moveTo>
                  <a:pt x="257" y="199"/>
                </a:moveTo>
                <a:cubicBezTo>
                  <a:pt x="206" y="199"/>
                  <a:pt x="88" y="199"/>
                  <a:pt x="38" y="199"/>
                </a:cubicBezTo>
                <a:cubicBezTo>
                  <a:pt x="38" y="245"/>
                  <a:pt x="38" y="296"/>
                  <a:pt x="38" y="342"/>
                </a:cubicBezTo>
                <a:cubicBezTo>
                  <a:pt x="91" y="342"/>
                  <a:pt x="210" y="342"/>
                  <a:pt x="265" y="342"/>
                </a:cubicBezTo>
                <a:cubicBezTo>
                  <a:pt x="265" y="296"/>
                  <a:pt x="265" y="245"/>
                  <a:pt x="265" y="199"/>
                </a:cubicBezTo>
                <a:lnTo>
                  <a:pt x="257" y="199"/>
                </a:lnTo>
                <a:close/>
                <a:moveTo>
                  <a:pt x="45" y="206"/>
                </a:moveTo>
                <a:cubicBezTo>
                  <a:pt x="107" y="206"/>
                  <a:pt x="107" y="206"/>
                  <a:pt x="107" y="206"/>
                </a:cubicBezTo>
                <a:cubicBezTo>
                  <a:pt x="107" y="233"/>
                  <a:pt x="107" y="233"/>
                  <a:pt x="107" y="233"/>
                </a:cubicBezTo>
                <a:cubicBezTo>
                  <a:pt x="45" y="233"/>
                  <a:pt x="45" y="233"/>
                  <a:pt x="45" y="233"/>
                </a:cubicBezTo>
                <a:lnTo>
                  <a:pt x="45" y="206"/>
                </a:lnTo>
                <a:close/>
                <a:moveTo>
                  <a:pt x="45" y="240"/>
                </a:moveTo>
                <a:cubicBezTo>
                  <a:pt x="107" y="240"/>
                  <a:pt x="107" y="240"/>
                  <a:pt x="107" y="240"/>
                </a:cubicBezTo>
                <a:cubicBezTo>
                  <a:pt x="107" y="267"/>
                  <a:pt x="107" y="267"/>
                  <a:pt x="107" y="267"/>
                </a:cubicBezTo>
                <a:cubicBezTo>
                  <a:pt x="45" y="267"/>
                  <a:pt x="45" y="267"/>
                  <a:pt x="45" y="267"/>
                </a:cubicBezTo>
                <a:lnTo>
                  <a:pt x="45" y="240"/>
                </a:lnTo>
                <a:close/>
                <a:moveTo>
                  <a:pt x="45" y="274"/>
                </a:moveTo>
                <a:cubicBezTo>
                  <a:pt x="107" y="274"/>
                  <a:pt x="107" y="274"/>
                  <a:pt x="107" y="274"/>
                </a:cubicBezTo>
                <a:cubicBezTo>
                  <a:pt x="107" y="301"/>
                  <a:pt x="107" y="301"/>
                  <a:pt x="107" y="301"/>
                </a:cubicBezTo>
                <a:cubicBezTo>
                  <a:pt x="45" y="301"/>
                  <a:pt x="45" y="301"/>
                  <a:pt x="45" y="301"/>
                </a:cubicBezTo>
                <a:lnTo>
                  <a:pt x="45" y="274"/>
                </a:lnTo>
                <a:close/>
                <a:moveTo>
                  <a:pt x="45" y="335"/>
                </a:moveTo>
                <a:cubicBezTo>
                  <a:pt x="45" y="308"/>
                  <a:pt x="45" y="308"/>
                  <a:pt x="45" y="308"/>
                </a:cubicBezTo>
                <a:cubicBezTo>
                  <a:pt x="107" y="308"/>
                  <a:pt x="107" y="308"/>
                  <a:pt x="107" y="308"/>
                </a:cubicBezTo>
                <a:cubicBezTo>
                  <a:pt x="107" y="335"/>
                  <a:pt x="107" y="335"/>
                  <a:pt x="107" y="335"/>
                </a:cubicBezTo>
                <a:lnTo>
                  <a:pt x="45" y="335"/>
                </a:lnTo>
                <a:close/>
                <a:moveTo>
                  <a:pt x="257" y="335"/>
                </a:moveTo>
                <a:cubicBezTo>
                  <a:pt x="114" y="335"/>
                  <a:pt x="114" y="335"/>
                  <a:pt x="114" y="335"/>
                </a:cubicBezTo>
                <a:cubicBezTo>
                  <a:pt x="114" y="308"/>
                  <a:pt x="114" y="308"/>
                  <a:pt x="114" y="308"/>
                </a:cubicBezTo>
                <a:cubicBezTo>
                  <a:pt x="257" y="308"/>
                  <a:pt x="257" y="308"/>
                  <a:pt x="257" y="308"/>
                </a:cubicBezTo>
                <a:lnTo>
                  <a:pt x="257" y="335"/>
                </a:lnTo>
                <a:close/>
                <a:moveTo>
                  <a:pt x="257" y="301"/>
                </a:moveTo>
                <a:cubicBezTo>
                  <a:pt x="114" y="301"/>
                  <a:pt x="114" y="301"/>
                  <a:pt x="114" y="301"/>
                </a:cubicBezTo>
                <a:cubicBezTo>
                  <a:pt x="114" y="274"/>
                  <a:pt x="114" y="274"/>
                  <a:pt x="114" y="274"/>
                </a:cubicBezTo>
                <a:cubicBezTo>
                  <a:pt x="257" y="274"/>
                  <a:pt x="257" y="274"/>
                  <a:pt x="257" y="274"/>
                </a:cubicBezTo>
                <a:lnTo>
                  <a:pt x="257" y="301"/>
                </a:lnTo>
                <a:close/>
                <a:moveTo>
                  <a:pt x="257" y="267"/>
                </a:moveTo>
                <a:cubicBezTo>
                  <a:pt x="114" y="267"/>
                  <a:pt x="114" y="267"/>
                  <a:pt x="114" y="267"/>
                </a:cubicBezTo>
                <a:cubicBezTo>
                  <a:pt x="114" y="240"/>
                  <a:pt x="114" y="240"/>
                  <a:pt x="114" y="240"/>
                </a:cubicBezTo>
                <a:cubicBezTo>
                  <a:pt x="257" y="240"/>
                  <a:pt x="257" y="240"/>
                  <a:pt x="257" y="240"/>
                </a:cubicBezTo>
                <a:lnTo>
                  <a:pt x="257" y="267"/>
                </a:lnTo>
                <a:close/>
                <a:moveTo>
                  <a:pt x="257" y="233"/>
                </a:moveTo>
                <a:cubicBezTo>
                  <a:pt x="114" y="233"/>
                  <a:pt x="114" y="233"/>
                  <a:pt x="114" y="233"/>
                </a:cubicBezTo>
                <a:cubicBezTo>
                  <a:pt x="114" y="206"/>
                  <a:pt x="114" y="206"/>
                  <a:pt x="114" y="206"/>
                </a:cubicBezTo>
                <a:cubicBezTo>
                  <a:pt x="257" y="206"/>
                  <a:pt x="257" y="206"/>
                  <a:pt x="257" y="206"/>
                </a:cubicBezTo>
                <a:lnTo>
                  <a:pt x="257" y="233"/>
                </a:lnTo>
                <a:close/>
                <a:moveTo>
                  <a:pt x="265" y="131"/>
                </a:moveTo>
                <a:cubicBezTo>
                  <a:pt x="184" y="131"/>
                  <a:pt x="184" y="131"/>
                  <a:pt x="184" y="131"/>
                </a:cubicBezTo>
                <a:cubicBezTo>
                  <a:pt x="184" y="138"/>
                  <a:pt x="184" y="138"/>
                  <a:pt x="184" y="138"/>
                </a:cubicBezTo>
                <a:cubicBezTo>
                  <a:pt x="265" y="138"/>
                  <a:pt x="265" y="138"/>
                  <a:pt x="265" y="138"/>
                </a:cubicBezTo>
                <a:lnTo>
                  <a:pt x="265" y="131"/>
                </a:lnTo>
                <a:close/>
                <a:moveTo>
                  <a:pt x="265" y="108"/>
                </a:moveTo>
                <a:cubicBezTo>
                  <a:pt x="184" y="108"/>
                  <a:pt x="184" y="108"/>
                  <a:pt x="184" y="108"/>
                </a:cubicBezTo>
                <a:cubicBezTo>
                  <a:pt x="184" y="116"/>
                  <a:pt x="184" y="116"/>
                  <a:pt x="184" y="116"/>
                </a:cubicBezTo>
                <a:cubicBezTo>
                  <a:pt x="265" y="116"/>
                  <a:pt x="265" y="116"/>
                  <a:pt x="265" y="116"/>
                </a:cubicBezTo>
                <a:lnTo>
                  <a:pt x="265" y="108"/>
                </a:lnTo>
                <a:close/>
              </a:path>
            </a:pathLst>
          </a:custGeom>
          <a:solidFill>
            <a:srgbClr val="EE7B48"/>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black"/>
              </a:solidFill>
              <a:effectLst/>
              <a:uLnTx/>
              <a:uFillTx/>
            </a:endParaRPr>
          </a:p>
        </p:txBody>
      </p:sp>
      <p:sp>
        <p:nvSpPr>
          <p:cNvPr id="56" name="テキスト ボックス 55"/>
          <p:cNvSpPr txBox="1"/>
          <p:nvPr/>
        </p:nvSpPr>
        <p:spPr>
          <a:xfrm>
            <a:off x="1148815" y="4310372"/>
            <a:ext cx="1157169" cy="369332"/>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ja-JP" altLang="en-US" sz="900" b="0" i="0" u="none" strike="noStrike" kern="0" cap="none" spc="0" normalizeH="0" baseline="0" noProof="0" dirty="0">
                <a:ln>
                  <a:noFill/>
                </a:ln>
                <a:solidFill>
                  <a:prstClr val="black"/>
                </a:solidFill>
                <a:effectLst/>
                <a:uLnTx/>
                <a:uFillTx/>
              </a:rPr>
              <a:t>　従業員情報</a:t>
            </a:r>
            <a:endParaRPr kumimoji="0" lang="en-US" altLang="ja-JP" sz="900" b="0" i="0" u="none" strike="noStrike" kern="0" cap="none" spc="0" normalizeH="0" baseline="0" noProof="0" dirty="0">
              <a:ln>
                <a:noFill/>
              </a:ln>
              <a:solidFill>
                <a:prstClr val="black"/>
              </a:solidFill>
              <a:effectLst/>
              <a:uLnTx/>
              <a:uFillTx/>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ja-JP" altLang="en-US" sz="900" kern="0" dirty="0">
                <a:solidFill>
                  <a:prstClr val="black"/>
                </a:solidFill>
              </a:rPr>
              <a:t>　　　</a:t>
            </a:r>
            <a:r>
              <a:rPr kumimoji="0" lang="ja-JP" altLang="en-US" sz="900" b="0" i="0" u="none" strike="noStrike" kern="0" cap="none" spc="0" normalizeH="0" baseline="0" noProof="0" dirty="0">
                <a:ln>
                  <a:noFill/>
                </a:ln>
                <a:solidFill>
                  <a:prstClr val="black"/>
                </a:solidFill>
                <a:effectLst/>
                <a:uLnTx/>
                <a:uFillTx/>
              </a:rPr>
              <a:t>参照</a:t>
            </a:r>
            <a:endParaRPr kumimoji="0" lang="en-US" altLang="ja-JP" sz="800" b="0" i="0" u="none" strike="noStrike" kern="0" cap="none" spc="0" normalizeH="0" baseline="0" noProof="0" dirty="0">
              <a:ln>
                <a:noFill/>
              </a:ln>
              <a:solidFill>
                <a:prstClr val="black"/>
              </a:solidFill>
              <a:effectLst/>
              <a:uLnTx/>
              <a:uFillTx/>
            </a:endParaRPr>
          </a:p>
        </p:txBody>
      </p:sp>
      <p:grpSp>
        <p:nvGrpSpPr>
          <p:cNvPr id="57" name="グループ化 56"/>
          <p:cNvGrpSpPr/>
          <p:nvPr/>
        </p:nvGrpSpPr>
        <p:grpSpPr>
          <a:xfrm>
            <a:off x="927092" y="4113225"/>
            <a:ext cx="216024" cy="202990"/>
            <a:chOff x="2124075" y="5903913"/>
            <a:chExt cx="431800" cy="430213"/>
          </a:xfrm>
        </p:grpSpPr>
        <p:sp>
          <p:nvSpPr>
            <p:cNvPr id="58" name="Oval 96"/>
            <p:cNvSpPr>
              <a:spLocks noChangeArrowheads="1"/>
            </p:cNvSpPr>
            <p:nvPr/>
          </p:nvSpPr>
          <p:spPr bwMode="auto">
            <a:xfrm>
              <a:off x="2124075" y="5903913"/>
              <a:ext cx="431800" cy="430213"/>
            </a:xfrm>
            <a:prstGeom prst="ellipse">
              <a:avLst/>
            </a:prstGeom>
            <a:solidFill>
              <a:srgbClr val="E9470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black"/>
                </a:solidFill>
                <a:effectLst/>
                <a:uLnTx/>
                <a:uFillTx/>
              </a:endParaRPr>
            </a:p>
          </p:txBody>
        </p:sp>
        <p:sp>
          <p:nvSpPr>
            <p:cNvPr id="59" name="Oval 97"/>
            <p:cNvSpPr>
              <a:spLocks noChangeArrowheads="1"/>
            </p:cNvSpPr>
            <p:nvPr/>
          </p:nvSpPr>
          <p:spPr bwMode="auto">
            <a:xfrm>
              <a:off x="2149475" y="5927725"/>
              <a:ext cx="381000" cy="382588"/>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black"/>
                </a:solidFill>
                <a:effectLst/>
                <a:uLnTx/>
                <a:uFillTx/>
              </a:endParaRPr>
            </a:p>
          </p:txBody>
        </p:sp>
        <p:sp>
          <p:nvSpPr>
            <p:cNvPr id="60" name="Freeform 98"/>
            <p:cNvSpPr>
              <a:spLocks noEditPoints="1"/>
            </p:cNvSpPr>
            <p:nvPr/>
          </p:nvSpPr>
          <p:spPr bwMode="auto">
            <a:xfrm>
              <a:off x="2259013" y="5961063"/>
              <a:ext cx="163513" cy="322263"/>
            </a:xfrm>
            <a:custGeom>
              <a:avLst/>
              <a:gdLst>
                <a:gd name="T0" fmla="*/ 0 w 173"/>
                <a:gd name="T1" fmla="*/ 130 h 338"/>
                <a:gd name="T2" fmla="*/ 6 w 173"/>
                <a:gd name="T3" fmla="*/ 40 h 338"/>
                <a:gd name="T4" fmla="*/ 57 w 173"/>
                <a:gd name="T5" fmla="*/ 44 h 338"/>
                <a:gd name="T6" fmla="*/ 128 w 173"/>
                <a:gd name="T7" fmla="*/ 126 h 338"/>
                <a:gd name="T8" fmla="*/ 86 w 173"/>
                <a:gd name="T9" fmla="*/ 156 h 338"/>
                <a:gd name="T10" fmla="*/ 70 w 173"/>
                <a:gd name="T11" fmla="*/ 140 h 338"/>
                <a:gd name="T12" fmla="*/ 43 w 173"/>
                <a:gd name="T13" fmla="*/ 126 h 338"/>
                <a:gd name="T14" fmla="*/ 74 w 173"/>
                <a:gd name="T15" fmla="*/ 97 h 338"/>
                <a:gd name="T16" fmla="*/ 74 w 173"/>
                <a:gd name="T17" fmla="*/ 81 h 338"/>
                <a:gd name="T18" fmla="*/ 57 w 173"/>
                <a:gd name="T19" fmla="*/ 52 h 338"/>
                <a:gd name="T20" fmla="*/ 86 w 173"/>
                <a:gd name="T21" fmla="*/ 32 h 338"/>
                <a:gd name="T22" fmla="*/ 30 w 173"/>
                <a:gd name="T23" fmla="*/ 1 h 338"/>
                <a:gd name="T24" fmla="*/ 144 w 173"/>
                <a:gd name="T25" fmla="*/ 11 h 338"/>
                <a:gd name="T26" fmla="*/ 115 w 173"/>
                <a:gd name="T27" fmla="*/ 52 h 338"/>
                <a:gd name="T28" fmla="*/ 96 w 173"/>
                <a:gd name="T29" fmla="*/ 81 h 338"/>
                <a:gd name="T30" fmla="*/ 96 w 173"/>
                <a:gd name="T31" fmla="*/ 97 h 338"/>
                <a:gd name="T32" fmla="*/ 143 w 173"/>
                <a:gd name="T33" fmla="*/ 81 h 338"/>
                <a:gd name="T34" fmla="*/ 114 w 173"/>
                <a:gd name="T35" fmla="*/ 38 h 338"/>
                <a:gd name="T36" fmla="*/ 153 w 173"/>
                <a:gd name="T37" fmla="*/ 38 h 338"/>
                <a:gd name="T38" fmla="*/ 2 w 173"/>
                <a:gd name="T39" fmla="*/ 218 h 338"/>
                <a:gd name="T40" fmla="*/ 67 w 173"/>
                <a:gd name="T41" fmla="*/ 218 h 338"/>
                <a:gd name="T42" fmla="*/ 91 w 173"/>
                <a:gd name="T43" fmla="*/ 286 h 338"/>
                <a:gd name="T44" fmla="*/ 63 w 173"/>
                <a:gd name="T45" fmla="*/ 329 h 338"/>
                <a:gd name="T46" fmla="*/ 10 w 173"/>
                <a:gd name="T47" fmla="*/ 336 h 338"/>
                <a:gd name="T48" fmla="*/ 63 w 173"/>
                <a:gd name="T49" fmla="*/ 319 h 338"/>
                <a:gd name="T50" fmla="*/ 10 w 173"/>
                <a:gd name="T51" fmla="*/ 226 h 338"/>
                <a:gd name="T52" fmla="*/ 10 w 173"/>
                <a:gd name="T53" fmla="*/ 251 h 338"/>
                <a:gd name="T54" fmla="*/ 10 w 173"/>
                <a:gd name="T55" fmla="*/ 266 h 338"/>
                <a:gd name="T56" fmla="*/ 11 w 173"/>
                <a:gd name="T57" fmla="*/ 193 h 338"/>
                <a:gd name="T58" fmla="*/ 62 w 173"/>
                <a:gd name="T59" fmla="*/ 193 h 338"/>
                <a:gd name="T60" fmla="*/ 27 w 173"/>
                <a:gd name="T61" fmla="*/ 313 h 338"/>
                <a:gd name="T62" fmla="*/ 83 w 173"/>
                <a:gd name="T63" fmla="*/ 201 h 338"/>
                <a:gd name="T64" fmla="*/ 75 w 173"/>
                <a:gd name="T65" fmla="*/ 196 h 338"/>
                <a:gd name="T66" fmla="*/ 164 w 173"/>
                <a:gd name="T67" fmla="*/ 186 h 338"/>
                <a:gd name="T68" fmla="*/ 124 w 173"/>
                <a:gd name="T69" fmla="*/ 257 h 338"/>
                <a:gd name="T70" fmla="*/ 79 w 173"/>
                <a:gd name="T71" fmla="*/ 261 h 338"/>
                <a:gd name="T72" fmla="*/ 73 w 173"/>
                <a:gd name="T73" fmla="*/ 216 h 338"/>
                <a:gd name="T74" fmla="*/ 130 w 173"/>
                <a:gd name="T75" fmla="*/ 300 h 338"/>
                <a:gd name="T76" fmla="*/ 113 w 173"/>
                <a:gd name="T77" fmla="*/ 338 h 338"/>
                <a:gd name="T78" fmla="*/ 112 w 173"/>
                <a:gd name="T79" fmla="*/ 275 h 338"/>
                <a:gd name="T80" fmla="*/ 125 w 173"/>
                <a:gd name="T81" fmla="*/ 319 h 338"/>
                <a:gd name="T82" fmla="*/ 127 w 173"/>
                <a:gd name="T83" fmla="*/ 286 h 338"/>
                <a:gd name="T84" fmla="*/ 121 w 173"/>
                <a:gd name="T85" fmla="*/ 196 h 338"/>
                <a:gd name="T86" fmla="*/ 125 w 173"/>
                <a:gd name="T87" fmla="*/ 238 h 338"/>
                <a:gd name="T88" fmla="*/ 144 w 173"/>
                <a:gd name="T89" fmla="*/ 196 h 338"/>
                <a:gd name="T90" fmla="*/ 173 w 173"/>
                <a:gd name="T91" fmla="*/ 322 h 338"/>
                <a:gd name="T92" fmla="*/ 153 w 173"/>
                <a:gd name="T93" fmla="*/ 277 h 3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73" h="338">
                  <a:moveTo>
                    <a:pt x="57" y="44"/>
                  </a:moveTo>
                  <a:cubicBezTo>
                    <a:pt x="51" y="89"/>
                    <a:pt x="36" y="126"/>
                    <a:pt x="15" y="146"/>
                  </a:cubicBezTo>
                  <a:cubicBezTo>
                    <a:pt x="12" y="141"/>
                    <a:pt x="5" y="133"/>
                    <a:pt x="0" y="130"/>
                  </a:cubicBezTo>
                  <a:cubicBezTo>
                    <a:pt x="16" y="115"/>
                    <a:pt x="28" y="89"/>
                    <a:pt x="34" y="59"/>
                  </a:cubicBezTo>
                  <a:cubicBezTo>
                    <a:pt x="6" y="59"/>
                    <a:pt x="6" y="59"/>
                    <a:pt x="6" y="59"/>
                  </a:cubicBezTo>
                  <a:cubicBezTo>
                    <a:pt x="6" y="40"/>
                    <a:pt x="6" y="40"/>
                    <a:pt x="6" y="40"/>
                  </a:cubicBezTo>
                  <a:cubicBezTo>
                    <a:pt x="40" y="40"/>
                    <a:pt x="40" y="40"/>
                    <a:pt x="40" y="40"/>
                  </a:cubicBezTo>
                  <a:cubicBezTo>
                    <a:pt x="44" y="39"/>
                    <a:pt x="44" y="39"/>
                    <a:pt x="44" y="39"/>
                  </a:cubicBezTo>
                  <a:lnTo>
                    <a:pt x="57" y="44"/>
                  </a:lnTo>
                  <a:close/>
                  <a:moveTo>
                    <a:pt x="96" y="109"/>
                  </a:moveTo>
                  <a:cubicBezTo>
                    <a:pt x="128" y="109"/>
                    <a:pt x="128" y="109"/>
                    <a:pt x="128" y="109"/>
                  </a:cubicBezTo>
                  <a:cubicBezTo>
                    <a:pt x="128" y="126"/>
                    <a:pt x="128" y="126"/>
                    <a:pt x="128" y="126"/>
                  </a:cubicBezTo>
                  <a:cubicBezTo>
                    <a:pt x="96" y="126"/>
                    <a:pt x="96" y="126"/>
                    <a:pt x="96" y="126"/>
                  </a:cubicBezTo>
                  <a:cubicBezTo>
                    <a:pt x="96" y="136"/>
                    <a:pt x="96" y="136"/>
                    <a:pt x="96" y="136"/>
                  </a:cubicBezTo>
                  <a:cubicBezTo>
                    <a:pt x="96" y="148"/>
                    <a:pt x="94" y="153"/>
                    <a:pt x="86" y="156"/>
                  </a:cubicBezTo>
                  <a:cubicBezTo>
                    <a:pt x="78" y="159"/>
                    <a:pt x="67" y="160"/>
                    <a:pt x="52" y="160"/>
                  </a:cubicBezTo>
                  <a:cubicBezTo>
                    <a:pt x="51" y="154"/>
                    <a:pt x="48" y="145"/>
                    <a:pt x="45" y="140"/>
                  </a:cubicBezTo>
                  <a:cubicBezTo>
                    <a:pt x="55" y="140"/>
                    <a:pt x="67" y="140"/>
                    <a:pt x="70" y="140"/>
                  </a:cubicBezTo>
                  <a:cubicBezTo>
                    <a:pt x="73" y="140"/>
                    <a:pt x="74" y="139"/>
                    <a:pt x="74" y="136"/>
                  </a:cubicBezTo>
                  <a:cubicBezTo>
                    <a:pt x="74" y="126"/>
                    <a:pt x="74" y="126"/>
                    <a:pt x="74" y="126"/>
                  </a:cubicBezTo>
                  <a:cubicBezTo>
                    <a:pt x="43" y="126"/>
                    <a:pt x="43" y="126"/>
                    <a:pt x="43" y="126"/>
                  </a:cubicBezTo>
                  <a:cubicBezTo>
                    <a:pt x="43" y="109"/>
                    <a:pt x="43" y="109"/>
                    <a:pt x="43" y="109"/>
                  </a:cubicBezTo>
                  <a:cubicBezTo>
                    <a:pt x="74" y="109"/>
                    <a:pt x="74" y="109"/>
                    <a:pt x="74" y="109"/>
                  </a:cubicBezTo>
                  <a:cubicBezTo>
                    <a:pt x="74" y="97"/>
                    <a:pt x="74" y="97"/>
                    <a:pt x="74" y="97"/>
                  </a:cubicBezTo>
                  <a:cubicBezTo>
                    <a:pt x="52" y="97"/>
                    <a:pt x="52" y="97"/>
                    <a:pt x="52" y="97"/>
                  </a:cubicBezTo>
                  <a:cubicBezTo>
                    <a:pt x="52" y="81"/>
                    <a:pt x="52" y="81"/>
                    <a:pt x="52" y="81"/>
                  </a:cubicBezTo>
                  <a:cubicBezTo>
                    <a:pt x="74" y="81"/>
                    <a:pt x="74" y="81"/>
                    <a:pt x="74" y="81"/>
                  </a:cubicBezTo>
                  <a:cubicBezTo>
                    <a:pt x="74" y="69"/>
                    <a:pt x="74" y="69"/>
                    <a:pt x="74" y="69"/>
                  </a:cubicBezTo>
                  <a:cubicBezTo>
                    <a:pt x="57" y="69"/>
                    <a:pt x="57" y="69"/>
                    <a:pt x="57" y="69"/>
                  </a:cubicBezTo>
                  <a:cubicBezTo>
                    <a:pt x="57" y="52"/>
                    <a:pt x="57" y="52"/>
                    <a:pt x="57" y="52"/>
                  </a:cubicBezTo>
                  <a:cubicBezTo>
                    <a:pt x="74" y="52"/>
                    <a:pt x="74" y="52"/>
                    <a:pt x="74" y="52"/>
                  </a:cubicBezTo>
                  <a:cubicBezTo>
                    <a:pt x="74" y="32"/>
                    <a:pt x="74" y="32"/>
                    <a:pt x="74" y="32"/>
                  </a:cubicBezTo>
                  <a:cubicBezTo>
                    <a:pt x="86" y="32"/>
                    <a:pt x="86" y="32"/>
                    <a:pt x="86" y="32"/>
                  </a:cubicBezTo>
                  <a:cubicBezTo>
                    <a:pt x="92" y="29"/>
                    <a:pt x="98" y="25"/>
                    <a:pt x="103" y="21"/>
                  </a:cubicBezTo>
                  <a:cubicBezTo>
                    <a:pt x="30" y="21"/>
                    <a:pt x="30" y="21"/>
                    <a:pt x="30" y="21"/>
                  </a:cubicBezTo>
                  <a:cubicBezTo>
                    <a:pt x="30" y="1"/>
                    <a:pt x="30" y="1"/>
                    <a:pt x="30" y="1"/>
                  </a:cubicBezTo>
                  <a:cubicBezTo>
                    <a:pt x="125" y="1"/>
                    <a:pt x="125" y="1"/>
                    <a:pt x="125" y="1"/>
                  </a:cubicBezTo>
                  <a:cubicBezTo>
                    <a:pt x="129" y="0"/>
                    <a:pt x="129" y="0"/>
                    <a:pt x="129" y="0"/>
                  </a:cubicBezTo>
                  <a:cubicBezTo>
                    <a:pt x="144" y="11"/>
                    <a:pt x="144" y="11"/>
                    <a:pt x="144" y="11"/>
                  </a:cubicBezTo>
                  <a:cubicBezTo>
                    <a:pt x="132" y="24"/>
                    <a:pt x="114" y="38"/>
                    <a:pt x="96" y="46"/>
                  </a:cubicBezTo>
                  <a:cubicBezTo>
                    <a:pt x="96" y="52"/>
                    <a:pt x="96" y="52"/>
                    <a:pt x="96" y="52"/>
                  </a:cubicBezTo>
                  <a:cubicBezTo>
                    <a:pt x="115" y="52"/>
                    <a:pt x="115" y="52"/>
                    <a:pt x="115" y="52"/>
                  </a:cubicBezTo>
                  <a:cubicBezTo>
                    <a:pt x="115" y="69"/>
                    <a:pt x="115" y="69"/>
                    <a:pt x="115" y="69"/>
                  </a:cubicBezTo>
                  <a:cubicBezTo>
                    <a:pt x="96" y="69"/>
                    <a:pt x="96" y="69"/>
                    <a:pt x="96" y="69"/>
                  </a:cubicBezTo>
                  <a:cubicBezTo>
                    <a:pt x="96" y="81"/>
                    <a:pt x="96" y="81"/>
                    <a:pt x="96" y="81"/>
                  </a:cubicBezTo>
                  <a:cubicBezTo>
                    <a:pt x="119" y="81"/>
                    <a:pt x="119" y="81"/>
                    <a:pt x="119" y="81"/>
                  </a:cubicBezTo>
                  <a:cubicBezTo>
                    <a:pt x="119" y="97"/>
                    <a:pt x="119" y="97"/>
                    <a:pt x="119" y="97"/>
                  </a:cubicBezTo>
                  <a:cubicBezTo>
                    <a:pt x="96" y="97"/>
                    <a:pt x="96" y="97"/>
                    <a:pt x="96" y="97"/>
                  </a:cubicBezTo>
                  <a:lnTo>
                    <a:pt x="96" y="109"/>
                  </a:lnTo>
                  <a:close/>
                  <a:moveTo>
                    <a:pt x="169" y="52"/>
                  </a:moveTo>
                  <a:cubicBezTo>
                    <a:pt x="161" y="61"/>
                    <a:pt x="152" y="73"/>
                    <a:pt x="143" y="81"/>
                  </a:cubicBezTo>
                  <a:cubicBezTo>
                    <a:pt x="150" y="101"/>
                    <a:pt x="159" y="117"/>
                    <a:pt x="172" y="128"/>
                  </a:cubicBezTo>
                  <a:cubicBezTo>
                    <a:pt x="167" y="132"/>
                    <a:pt x="159" y="140"/>
                    <a:pt x="156" y="146"/>
                  </a:cubicBezTo>
                  <a:cubicBezTo>
                    <a:pt x="132" y="124"/>
                    <a:pt x="120" y="84"/>
                    <a:pt x="114" y="38"/>
                  </a:cubicBezTo>
                  <a:cubicBezTo>
                    <a:pt x="133" y="35"/>
                    <a:pt x="133" y="35"/>
                    <a:pt x="133" y="35"/>
                  </a:cubicBezTo>
                  <a:cubicBezTo>
                    <a:pt x="134" y="44"/>
                    <a:pt x="136" y="52"/>
                    <a:pt x="137" y="60"/>
                  </a:cubicBezTo>
                  <a:cubicBezTo>
                    <a:pt x="143" y="53"/>
                    <a:pt x="149" y="45"/>
                    <a:pt x="153" y="38"/>
                  </a:cubicBezTo>
                  <a:lnTo>
                    <a:pt x="169" y="52"/>
                  </a:lnTo>
                  <a:close/>
                  <a:moveTo>
                    <a:pt x="67" y="218"/>
                  </a:moveTo>
                  <a:cubicBezTo>
                    <a:pt x="2" y="218"/>
                    <a:pt x="2" y="218"/>
                    <a:pt x="2" y="218"/>
                  </a:cubicBezTo>
                  <a:cubicBezTo>
                    <a:pt x="2" y="201"/>
                    <a:pt x="2" y="201"/>
                    <a:pt x="2" y="201"/>
                  </a:cubicBezTo>
                  <a:cubicBezTo>
                    <a:pt x="67" y="201"/>
                    <a:pt x="67" y="201"/>
                    <a:pt x="67" y="201"/>
                  </a:cubicBezTo>
                  <a:lnTo>
                    <a:pt x="67" y="218"/>
                  </a:lnTo>
                  <a:close/>
                  <a:moveTo>
                    <a:pt x="63" y="319"/>
                  </a:moveTo>
                  <a:cubicBezTo>
                    <a:pt x="69" y="310"/>
                    <a:pt x="73" y="295"/>
                    <a:pt x="74" y="282"/>
                  </a:cubicBezTo>
                  <a:cubicBezTo>
                    <a:pt x="91" y="286"/>
                    <a:pt x="91" y="286"/>
                    <a:pt x="91" y="286"/>
                  </a:cubicBezTo>
                  <a:cubicBezTo>
                    <a:pt x="89" y="302"/>
                    <a:pt x="86" y="319"/>
                    <a:pt x="77" y="329"/>
                  </a:cubicBezTo>
                  <a:cubicBezTo>
                    <a:pt x="63" y="321"/>
                    <a:pt x="63" y="321"/>
                    <a:pt x="63" y="321"/>
                  </a:cubicBezTo>
                  <a:cubicBezTo>
                    <a:pt x="63" y="329"/>
                    <a:pt x="63" y="329"/>
                    <a:pt x="63" y="329"/>
                  </a:cubicBezTo>
                  <a:cubicBezTo>
                    <a:pt x="27" y="329"/>
                    <a:pt x="27" y="329"/>
                    <a:pt x="27" y="329"/>
                  </a:cubicBezTo>
                  <a:cubicBezTo>
                    <a:pt x="27" y="336"/>
                    <a:pt x="27" y="336"/>
                    <a:pt x="27" y="336"/>
                  </a:cubicBezTo>
                  <a:cubicBezTo>
                    <a:pt x="10" y="336"/>
                    <a:pt x="10" y="336"/>
                    <a:pt x="10" y="336"/>
                  </a:cubicBezTo>
                  <a:cubicBezTo>
                    <a:pt x="10" y="275"/>
                    <a:pt x="10" y="275"/>
                    <a:pt x="10" y="275"/>
                  </a:cubicBezTo>
                  <a:cubicBezTo>
                    <a:pt x="63" y="275"/>
                    <a:pt x="63" y="275"/>
                    <a:pt x="63" y="275"/>
                  </a:cubicBezTo>
                  <a:lnTo>
                    <a:pt x="63" y="319"/>
                  </a:lnTo>
                  <a:close/>
                  <a:moveTo>
                    <a:pt x="62" y="242"/>
                  </a:moveTo>
                  <a:cubicBezTo>
                    <a:pt x="10" y="242"/>
                    <a:pt x="10" y="242"/>
                    <a:pt x="10" y="242"/>
                  </a:cubicBezTo>
                  <a:cubicBezTo>
                    <a:pt x="10" y="226"/>
                    <a:pt x="10" y="226"/>
                    <a:pt x="10" y="226"/>
                  </a:cubicBezTo>
                  <a:cubicBezTo>
                    <a:pt x="62" y="226"/>
                    <a:pt x="62" y="226"/>
                    <a:pt x="62" y="226"/>
                  </a:cubicBezTo>
                  <a:lnTo>
                    <a:pt x="62" y="242"/>
                  </a:lnTo>
                  <a:close/>
                  <a:moveTo>
                    <a:pt x="10" y="251"/>
                  </a:moveTo>
                  <a:cubicBezTo>
                    <a:pt x="62" y="251"/>
                    <a:pt x="62" y="251"/>
                    <a:pt x="62" y="251"/>
                  </a:cubicBezTo>
                  <a:cubicBezTo>
                    <a:pt x="62" y="266"/>
                    <a:pt x="62" y="266"/>
                    <a:pt x="62" y="266"/>
                  </a:cubicBezTo>
                  <a:cubicBezTo>
                    <a:pt x="10" y="266"/>
                    <a:pt x="10" y="266"/>
                    <a:pt x="10" y="266"/>
                  </a:cubicBezTo>
                  <a:lnTo>
                    <a:pt x="10" y="251"/>
                  </a:lnTo>
                  <a:close/>
                  <a:moveTo>
                    <a:pt x="62" y="193"/>
                  </a:moveTo>
                  <a:cubicBezTo>
                    <a:pt x="11" y="193"/>
                    <a:pt x="11" y="193"/>
                    <a:pt x="11" y="193"/>
                  </a:cubicBezTo>
                  <a:cubicBezTo>
                    <a:pt x="11" y="177"/>
                    <a:pt x="11" y="177"/>
                    <a:pt x="11" y="177"/>
                  </a:cubicBezTo>
                  <a:cubicBezTo>
                    <a:pt x="62" y="177"/>
                    <a:pt x="62" y="177"/>
                    <a:pt x="62" y="177"/>
                  </a:cubicBezTo>
                  <a:lnTo>
                    <a:pt x="62" y="193"/>
                  </a:lnTo>
                  <a:close/>
                  <a:moveTo>
                    <a:pt x="45" y="292"/>
                  </a:moveTo>
                  <a:cubicBezTo>
                    <a:pt x="27" y="292"/>
                    <a:pt x="27" y="292"/>
                    <a:pt x="27" y="292"/>
                  </a:cubicBezTo>
                  <a:cubicBezTo>
                    <a:pt x="27" y="313"/>
                    <a:pt x="27" y="313"/>
                    <a:pt x="27" y="313"/>
                  </a:cubicBezTo>
                  <a:cubicBezTo>
                    <a:pt x="45" y="313"/>
                    <a:pt x="45" y="313"/>
                    <a:pt x="45" y="313"/>
                  </a:cubicBezTo>
                  <a:lnTo>
                    <a:pt x="45" y="292"/>
                  </a:lnTo>
                  <a:close/>
                  <a:moveTo>
                    <a:pt x="83" y="201"/>
                  </a:moveTo>
                  <a:cubicBezTo>
                    <a:pt x="88" y="203"/>
                    <a:pt x="94" y="205"/>
                    <a:pt x="99" y="207"/>
                  </a:cubicBezTo>
                  <a:cubicBezTo>
                    <a:pt x="101" y="204"/>
                    <a:pt x="101" y="200"/>
                    <a:pt x="102" y="196"/>
                  </a:cubicBezTo>
                  <a:cubicBezTo>
                    <a:pt x="75" y="196"/>
                    <a:pt x="75" y="196"/>
                    <a:pt x="75" y="196"/>
                  </a:cubicBezTo>
                  <a:cubicBezTo>
                    <a:pt x="75" y="178"/>
                    <a:pt x="75" y="178"/>
                    <a:pt x="75" y="178"/>
                  </a:cubicBezTo>
                  <a:cubicBezTo>
                    <a:pt x="164" y="178"/>
                    <a:pt x="164" y="178"/>
                    <a:pt x="164" y="178"/>
                  </a:cubicBezTo>
                  <a:cubicBezTo>
                    <a:pt x="164" y="178"/>
                    <a:pt x="164" y="184"/>
                    <a:pt x="164" y="186"/>
                  </a:cubicBezTo>
                  <a:cubicBezTo>
                    <a:pt x="162" y="227"/>
                    <a:pt x="160" y="244"/>
                    <a:pt x="156" y="249"/>
                  </a:cubicBezTo>
                  <a:cubicBezTo>
                    <a:pt x="152" y="254"/>
                    <a:pt x="149" y="255"/>
                    <a:pt x="144" y="256"/>
                  </a:cubicBezTo>
                  <a:cubicBezTo>
                    <a:pt x="139" y="257"/>
                    <a:pt x="132" y="257"/>
                    <a:pt x="124" y="257"/>
                  </a:cubicBezTo>
                  <a:cubicBezTo>
                    <a:pt x="124" y="251"/>
                    <a:pt x="122" y="243"/>
                    <a:pt x="119" y="238"/>
                  </a:cubicBezTo>
                  <a:cubicBezTo>
                    <a:pt x="116" y="236"/>
                    <a:pt x="113" y="234"/>
                    <a:pt x="109" y="232"/>
                  </a:cubicBezTo>
                  <a:cubicBezTo>
                    <a:pt x="103" y="244"/>
                    <a:pt x="93" y="254"/>
                    <a:pt x="79" y="261"/>
                  </a:cubicBezTo>
                  <a:cubicBezTo>
                    <a:pt x="76" y="257"/>
                    <a:pt x="71" y="250"/>
                    <a:pt x="67" y="246"/>
                  </a:cubicBezTo>
                  <a:cubicBezTo>
                    <a:pt x="79" y="240"/>
                    <a:pt x="87" y="233"/>
                    <a:pt x="92" y="224"/>
                  </a:cubicBezTo>
                  <a:cubicBezTo>
                    <a:pt x="86" y="221"/>
                    <a:pt x="79" y="218"/>
                    <a:pt x="73" y="216"/>
                  </a:cubicBezTo>
                  <a:lnTo>
                    <a:pt x="83" y="201"/>
                  </a:lnTo>
                  <a:close/>
                  <a:moveTo>
                    <a:pt x="125" y="319"/>
                  </a:moveTo>
                  <a:cubicBezTo>
                    <a:pt x="129" y="319"/>
                    <a:pt x="129" y="317"/>
                    <a:pt x="130" y="300"/>
                  </a:cubicBezTo>
                  <a:cubicBezTo>
                    <a:pt x="133" y="304"/>
                    <a:pt x="142" y="307"/>
                    <a:pt x="147" y="308"/>
                  </a:cubicBezTo>
                  <a:cubicBezTo>
                    <a:pt x="145" y="332"/>
                    <a:pt x="140" y="338"/>
                    <a:pt x="127" y="338"/>
                  </a:cubicBezTo>
                  <a:cubicBezTo>
                    <a:pt x="113" y="338"/>
                    <a:pt x="113" y="338"/>
                    <a:pt x="113" y="338"/>
                  </a:cubicBezTo>
                  <a:cubicBezTo>
                    <a:pt x="96" y="338"/>
                    <a:pt x="92" y="332"/>
                    <a:pt x="92" y="314"/>
                  </a:cubicBezTo>
                  <a:cubicBezTo>
                    <a:pt x="92" y="275"/>
                    <a:pt x="92" y="275"/>
                    <a:pt x="92" y="275"/>
                  </a:cubicBezTo>
                  <a:cubicBezTo>
                    <a:pt x="112" y="275"/>
                    <a:pt x="112" y="275"/>
                    <a:pt x="112" y="275"/>
                  </a:cubicBezTo>
                  <a:cubicBezTo>
                    <a:pt x="112" y="314"/>
                    <a:pt x="112" y="314"/>
                    <a:pt x="112" y="314"/>
                  </a:cubicBezTo>
                  <a:cubicBezTo>
                    <a:pt x="112" y="319"/>
                    <a:pt x="112" y="319"/>
                    <a:pt x="116" y="319"/>
                  </a:cubicBezTo>
                  <a:lnTo>
                    <a:pt x="125" y="319"/>
                  </a:lnTo>
                  <a:close/>
                  <a:moveTo>
                    <a:pt x="109" y="250"/>
                  </a:moveTo>
                  <a:cubicBezTo>
                    <a:pt x="120" y="256"/>
                    <a:pt x="134" y="265"/>
                    <a:pt x="141" y="273"/>
                  </a:cubicBezTo>
                  <a:cubicBezTo>
                    <a:pt x="127" y="286"/>
                    <a:pt x="127" y="286"/>
                    <a:pt x="127" y="286"/>
                  </a:cubicBezTo>
                  <a:cubicBezTo>
                    <a:pt x="121" y="279"/>
                    <a:pt x="108" y="269"/>
                    <a:pt x="96" y="262"/>
                  </a:cubicBezTo>
                  <a:lnTo>
                    <a:pt x="109" y="250"/>
                  </a:lnTo>
                  <a:close/>
                  <a:moveTo>
                    <a:pt x="121" y="196"/>
                  </a:moveTo>
                  <a:cubicBezTo>
                    <a:pt x="120" y="203"/>
                    <a:pt x="119" y="209"/>
                    <a:pt x="117" y="215"/>
                  </a:cubicBezTo>
                  <a:cubicBezTo>
                    <a:pt x="123" y="218"/>
                    <a:pt x="129" y="221"/>
                    <a:pt x="133" y="224"/>
                  </a:cubicBezTo>
                  <a:cubicBezTo>
                    <a:pt x="125" y="238"/>
                    <a:pt x="125" y="238"/>
                    <a:pt x="125" y="238"/>
                  </a:cubicBezTo>
                  <a:cubicBezTo>
                    <a:pt x="128" y="238"/>
                    <a:pt x="131" y="238"/>
                    <a:pt x="133" y="238"/>
                  </a:cubicBezTo>
                  <a:cubicBezTo>
                    <a:pt x="136" y="238"/>
                    <a:pt x="137" y="238"/>
                    <a:pt x="139" y="236"/>
                  </a:cubicBezTo>
                  <a:cubicBezTo>
                    <a:pt x="141" y="233"/>
                    <a:pt x="143" y="223"/>
                    <a:pt x="144" y="196"/>
                  </a:cubicBezTo>
                  <a:lnTo>
                    <a:pt x="121" y="196"/>
                  </a:lnTo>
                  <a:close/>
                  <a:moveTo>
                    <a:pt x="153" y="277"/>
                  </a:moveTo>
                  <a:cubicBezTo>
                    <a:pt x="162" y="291"/>
                    <a:pt x="170" y="309"/>
                    <a:pt x="173" y="322"/>
                  </a:cubicBezTo>
                  <a:cubicBezTo>
                    <a:pt x="154" y="330"/>
                    <a:pt x="154" y="330"/>
                    <a:pt x="154" y="330"/>
                  </a:cubicBezTo>
                  <a:cubicBezTo>
                    <a:pt x="152" y="317"/>
                    <a:pt x="144" y="298"/>
                    <a:pt x="136" y="284"/>
                  </a:cubicBezTo>
                  <a:lnTo>
                    <a:pt x="153" y="277"/>
                  </a:lnTo>
                  <a:close/>
                </a:path>
              </a:pathLst>
            </a:custGeom>
            <a:solidFill>
              <a:srgbClr val="E9470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black"/>
                </a:solidFill>
                <a:effectLst/>
                <a:uLnTx/>
                <a:uFillTx/>
              </a:endParaRPr>
            </a:p>
          </p:txBody>
        </p:sp>
      </p:grpSp>
      <p:sp>
        <p:nvSpPr>
          <p:cNvPr id="62" name="右矢印 61"/>
          <p:cNvSpPr/>
          <p:nvPr/>
        </p:nvSpPr>
        <p:spPr>
          <a:xfrm rot="2041790">
            <a:off x="5952618" y="2753776"/>
            <a:ext cx="309512" cy="263522"/>
          </a:xfrm>
          <a:prstGeom prst="rightArrow">
            <a:avLst/>
          </a:prstGeom>
          <a:solidFill>
            <a:sysClr val="window" lastClr="FFFFFF">
              <a:lumMod val="65000"/>
            </a:sys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メイリオ"/>
              <a:ea typeface="メイリオ"/>
              <a:cs typeface="+mn-cs"/>
            </a:endParaRPr>
          </a:p>
        </p:txBody>
      </p:sp>
      <p:sp>
        <p:nvSpPr>
          <p:cNvPr id="66" name="角丸四角形 65"/>
          <p:cNvSpPr/>
          <p:nvPr/>
        </p:nvSpPr>
        <p:spPr>
          <a:xfrm>
            <a:off x="8485149" y="797325"/>
            <a:ext cx="405435" cy="1822495"/>
          </a:xfrm>
          <a:prstGeom prst="roundRect">
            <a:avLst/>
          </a:prstGeom>
          <a:solidFill>
            <a:srgbClr val="008CCF"/>
          </a:solidFill>
          <a:ln w="38100" cap="flat" cmpd="sng" algn="ctr">
            <a:solidFill>
              <a:sysClr val="window" lastClr="FFFFFF"/>
            </a:solidFill>
            <a:prstDash val="solid"/>
          </a:ln>
          <a:effectLst>
            <a:outerShdw blurRad="40000" dist="20000" dir="5400000" rotWithShape="0">
              <a:srgbClr val="000000">
                <a:alpha val="38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dirty="0">
              <a:ln>
                <a:noFill/>
              </a:ln>
              <a:solidFill>
                <a:prstClr val="white"/>
              </a:solidFill>
              <a:effectLst/>
              <a:uLnTx/>
              <a:uFillTx/>
              <a:latin typeface="メイリオ"/>
              <a:ea typeface="メイリオ"/>
              <a:cs typeface="+mn-cs"/>
            </a:endParaRPr>
          </a:p>
        </p:txBody>
      </p:sp>
      <p:sp>
        <p:nvSpPr>
          <p:cNvPr id="67" name="テキスト ボックス 66"/>
          <p:cNvSpPr txBox="1"/>
          <p:nvPr/>
        </p:nvSpPr>
        <p:spPr>
          <a:xfrm>
            <a:off x="8472159" y="1057933"/>
            <a:ext cx="400110" cy="1561887"/>
          </a:xfrm>
          <a:prstGeom prst="rect">
            <a:avLst/>
          </a:prstGeom>
          <a:noFill/>
        </p:spPr>
        <p:txBody>
          <a:bodyPr vert="eaVert"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ja-JP" altLang="en-US" sz="1400" b="1" i="0" u="none" strike="noStrike" kern="0" cap="none" spc="0" normalizeH="0" baseline="0" noProof="0" dirty="0">
                <a:ln>
                  <a:noFill/>
                </a:ln>
                <a:solidFill>
                  <a:prstClr val="white"/>
                </a:solidFill>
                <a:effectLst/>
                <a:uLnTx/>
                <a:uFillTx/>
              </a:rPr>
              <a:t>統合会計（</a:t>
            </a:r>
            <a:r>
              <a:rPr kumimoji="0" lang="en-US" altLang="ja-JP" sz="1400" b="1" i="0" u="none" strike="noStrike" kern="0" cap="none" spc="0" normalizeH="0" baseline="0" noProof="0" dirty="0">
                <a:ln>
                  <a:noFill/>
                </a:ln>
                <a:solidFill>
                  <a:prstClr val="white"/>
                </a:solidFill>
                <a:effectLst/>
                <a:uLnTx/>
                <a:uFillTx/>
              </a:rPr>
              <a:t>GL</a:t>
            </a:r>
            <a:r>
              <a:rPr kumimoji="0" lang="ja-JP" altLang="en-US" sz="1400" b="1" i="0" u="none" strike="noStrike" kern="0" cap="none" spc="0" normalizeH="0" baseline="0" noProof="0" dirty="0">
                <a:ln>
                  <a:noFill/>
                </a:ln>
                <a:solidFill>
                  <a:prstClr val="white"/>
                </a:solidFill>
                <a:effectLst/>
                <a:uLnTx/>
                <a:uFillTx/>
              </a:rPr>
              <a:t>）</a:t>
            </a:r>
          </a:p>
        </p:txBody>
      </p:sp>
      <p:sp>
        <p:nvSpPr>
          <p:cNvPr id="68" name="角丸四角形 67"/>
          <p:cNvSpPr/>
          <p:nvPr/>
        </p:nvSpPr>
        <p:spPr>
          <a:xfrm>
            <a:off x="8472158" y="2751770"/>
            <a:ext cx="456326" cy="1591363"/>
          </a:xfrm>
          <a:prstGeom prst="roundRect">
            <a:avLst/>
          </a:prstGeom>
          <a:solidFill>
            <a:schemeClr val="bg1">
              <a:lumMod val="50000"/>
            </a:schemeClr>
          </a:solidFill>
          <a:ln w="38100" cap="flat" cmpd="sng" algn="ctr">
            <a:solidFill>
              <a:sysClr val="window" lastClr="FFFFFF"/>
            </a:solidFill>
            <a:prstDash val="solid"/>
          </a:ln>
          <a:effectLst>
            <a:outerShdw blurRad="40000" dist="20000" dir="5400000" rotWithShape="0">
              <a:srgbClr val="000000">
                <a:alpha val="38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dirty="0">
              <a:ln>
                <a:noFill/>
              </a:ln>
              <a:solidFill>
                <a:prstClr val="white"/>
              </a:solidFill>
              <a:effectLst/>
              <a:uLnTx/>
              <a:uFillTx/>
              <a:latin typeface="メイリオ"/>
              <a:ea typeface="メイリオ"/>
              <a:cs typeface="+mn-cs"/>
            </a:endParaRPr>
          </a:p>
        </p:txBody>
      </p:sp>
      <p:sp>
        <p:nvSpPr>
          <p:cNvPr id="69" name="テキスト ボックス 68"/>
          <p:cNvSpPr txBox="1"/>
          <p:nvPr/>
        </p:nvSpPr>
        <p:spPr>
          <a:xfrm>
            <a:off x="8483222" y="2886255"/>
            <a:ext cx="400110" cy="1456878"/>
          </a:xfrm>
          <a:prstGeom prst="rect">
            <a:avLst/>
          </a:prstGeom>
          <a:noFill/>
        </p:spPr>
        <p:txBody>
          <a:bodyPr vert="eaVert"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ja-JP" altLang="en-US" sz="1400" b="1" i="0" u="none" strike="noStrike" kern="0" cap="none" spc="0" normalizeH="0" baseline="0" noProof="0" dirty="0">
                <a:ln>
                  <a:noFill/>
                </a:ln>
                <a:solidFill>
                  <a:prstClr val="white"/>
                </a:solidFill>
                <a:effectLst/>
                <a:uLnTx/>
                <a:uFillTx/>
              </a:rPr>
              <a:t>他会計システム</a:t>
            </a:r>
          </a:p>
        </p:txBody>
      </p:sp>
      <p:sp>
        <p:nvSpPr>
          <p:cNvPr id="70" name="右矢印 69"/>
          <p:cNvSpPr/>
          <p:nvPr/>
        </p:nvSpPr>
        <p:spPr>
          <a:xfrm>
            <a:off x="7291074" y="907359"/>
            <a:ext cx="927245" cy="404080"/>
          </a:xfrm>
          <a:prstGeom prst="rightArrow">
            <a:avLst/>
          </a:prstGeom>
          <a:solidFill>
            <a:sysClr val="window" lastClr="FFFFFF">
              <a:lumMod val="65000"/>
            </a:sys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400" b="0" i="0" u="none" strike="noStrike" kern="0" cap="none" spc="0" normalizeH="0" baseline="0" noProof="0">
              <a:ln>
                <a:noFill/>
              </a:ln>
              <a:solidFill>
                <a:prstClr val="white"/>
              </a:solidFill>
              <a:effectLst/>
              <a:uLnTx/>
              <a:uFillTx/>
              <a:latin typeface="メイリオ"/>
              <a:ea typeface="メイリオ"/>
              <a:cs typeface="+mn-cs"/>
            </a:endParaRPr>
          </a:p>
        </p:txBody>
      </p:sp>
      <p:sp>
        <p:nvSpPr>
          <p:cNvPr id="71" name="テキスト ボックス 70"/>
          <p:cNvSpPr txBox="1"/>
          <p:nvPr/>
        </p:nvSpPr>
        <p:spPr>
          <a:xfrm>
            <a:off x="7020231" y="1606697"/>
            <a:ext cx="1534056" cy="938719"/>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ja-JP" altLang="en-US" sz="1100" b="0" i="0" u="none" strike="noStrike" kern="0" cap="none" spc="0" normalizeH="0" baseline="0" noProof="0" dirty="0">
                <a:ln>
                  <a:noFill/>
                </a:ln>
                <a:solidFill>
                  <a:prstClr val="black"/>
                </a:solidFill>
                <a:effectLst/>
                <a:uLnTx/>
                <a:uFillTx/>
              </a:rPr>
              <a:t>＜仕訳データ＞</a:t>
            </a:r>
            <a:endParaRPr kumimoji="0" lang="en-US" altLang="ja-JP" sz="1100" b="0" i="0" u="none" strike="noStrike" kern="0" cap="none" spc="0" normalizeH="0" baseline="0" noProof="0" dirty="0">
              <a:ln>
                <a:noFill/>
              </a:ln>
              <a:solidFill>
                <a:prstClr val="black"/>
              </a:solidFill>
              <a:effectLst/>
              <a:uLnTx/>
              <a:uFillTx/>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ja-JP" altLang="en-US" sz="1100" b="0" i="0" u="none" strike="noStrike" kern="0" cap="none" spc="0" normalizeH="0" baseline="0" noProof="0" dirty="0">
                <a:ln>
                  <a:noFill/>
                </a:ln>
                <a:solidFill>
                  <a:prstClr val="black"/>
                </a:solidFill>
                <a:effectLst/>
                <a:uLnTx/>
                <a:uFillTx/>
              </a:rPr>
              <a:t> ・費用計上</a:t>
            </a:r>
            <a:endParaRPr kumimoji="0" lang="en-US" altLang="ja-JP" sz="1100" b="0" i="0" u="none" strike="noStrike" kern="0" cap="none" spc="0" normalizeH="0" baseline="0" noProof="0" dirty="0">
              <a:ln>
                <a:noFill/>
              </a:ln>
              <a:solidFill>
                <a:prstClr val="black"/>
              </a:solidFill>
              <a:effectLst/>
              <a:uLnTx/>
              <a:uFillTx/>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ja-JP" altLang="en-US" sz="1100" b="0" i="0" u="none" strike="noStrike" kern="0" cap="none" spc="0" normalizeH="0" baseline="0" noProof="0" dirty="0">
                <a:ln>
                  <a:noFill/>
                </a:ln>
                <a:solidFill>
                  <a:prstClr val="black"/>
                </a:solidFill>
                <a:effectLst/>
                <a:uLnTx/>
                <a:uFillTx/>
              </a:rPr>
              <a:t> ・支払計上</a:t>
            </a:r>
            <a:endParaRPr kumimoji="0" lang="en-US" altLang="ja-JP" sz="1100" b="0" i="0" u="none" strike="noStrike" kern="0" cap="none" spc="0" normalizeH="0" baseline="0" noProof="0" dirty="0">
              <a:ln>
                <a:noFill/>
              </a:ln>
              <a:solidFill>
                <a:prstClr val="black"/>
              </a:solidFill>
              <a:effectLst/>
              <a:uLnTx/>
              <a:uFillTx/>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ja-JP" altLang="en-US" sz="1100" b="0" i="0" u="none" strike="noStrike" kern="0" cap="none" spc="0" normalizeH="0" baseline="0" noProof="0" dirty="0">
                <a:ln>
                  <a:noFill/>
                </a:ln>
                <a:solidFill>
                  <a:prstClr val="black"/>
                </a:solidFill>
                <a:effectLst/>
                <a:uLnTx/>
                <a:uFillTx/>
              </a:rPr>
              <a:t> ・兼務按分</a:t>
            </a:r>
            <a:endParaRPr kumimoji="0" lang="en-US" altLang="ja-JP" sz="1100" b="0" i="0" u="none" strike="noStrike" kern="0" cap="none" spc="0" normalizeH="0" baseline="0" noProof="0" dirty="0">
              <a:ln>
                <a:noFill/>
              </a:ln>
              <a:solidFill>
                <a:prstClr val="black"/>
              </a:solidFill>
              <a:effectLst/>
              <a:uLnTx/>
              <a:uFillTx/>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ja-JP" altLang="en-US" sz="1100" b="0" i="0" u="none" strike="noStrike" kern="0" cap="none" spc="0" normalizeH="0" baseline="0" noProof="0" dirty="0">
                <a:ln>
                  <a:noFill/>
                </a:ln>
                <a:solidFill>
                  <a:prstClr val="black"/>
                </a:solidFill>
                <a:effectLst/>
                <a:uLnTx/>
                <a:uFillTx/>
              </a:rPr>
              <a:t> ・自動仕訳科目判定</a:t>
            </a:r>
          </a:p>
        </p:txBody>
      </p:sp>
      <p:sp>
        <p:nvSpPr>
          <p:cNvPr id="72" name="右矢印 71"/>
          <p:cNvSpPr/>
          <p:nvPr/>
        </p:nvSpPr>
        <p:spPr>
          <a:xfrm>
            <a:off x="7272083" y="2756398"/>
            <a:ext cx="927245" cy="404080"/>
          </a:xfrm>
          <a:prstGeom prst="rightArrow">
            <a:avLst/>
          </a:prstGeom>
          <a:solidFill>
            <a:sysClr val="window" lastClr="FFFFFF">
              <a:lumMod val="65000"/>
            </a:sys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400" b="0" i="0" u="none" strike="noStrike" kern="0" cap="none" spc="0" normalizeH="0" baseline="0" noProof="0">
              <a:ln>
                <a:noFill/>
              </a:ln>
              <a:solidFill>
                <a:prstClr val="white"/>
              </a:solidFill>
              <a:effectLst/>
              <a:uLnTx/>
              <a:uFillTx/>
              <a:latin typeface="メイリオ"/>
              <a:ea typeface="メイリオ"/>
              <a:cs typeface="+mn-cs"/>
            </a:endParaRPr>
          </a:p>
        </p:txBody>
      </p:sp>
      <p:sp>
        <p:nvSpPr>
          <p:cNvPr id="73" name="テキスト ボックス 72"/>
          <p:cNvSpPr txBox="1"/>
          <p:nvPr/>
        </p:nvSpPr>
        <p:spPr>
          <a:xfrm>
            <a:off x="7137082" y="3539779"/>
            <a:ext cx="1336876" cy="428367"/>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ja-JP" altLang="en-US" sz="1100" b="0" i="0" u="none" strike="noStrike" kern="0" cap="none" spc="0" normalizeH="0" baseline="0" noProof="0" dirty="0">
                <a:ln>
                  <a:noFill/>
                </a:ln>
                <a:solidFill>
                  <a:prstClr val="black"/>
                </a:solidFill>
                <a:effectLst/>
                <a:uLnTx/>
                <a:uFillTx/>
              </a:rPr>
              <a:t>＜仕訳データ＞</a:t>
            </a:r>
            <a:endParaRPr kumimoji="0" lang="en-US" altLang="ja-JP" sz="1100" b="0" i="0" u="none" strike="noStrike" kern="0" cap="none" spc="0" normalizeH="0" baseline="0" noProof="0" dirty="0">
              <a:ln>
                <a:noFill/>
              </a:ln>
              <a:solidFill>
                <a:prstClr val="black"/>
              </a:solidFill>
              <a:effectLst/>
              <a:uLnTx/>
              <a:uFillTx/>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ja-JP" altLang="en-US" sz="1100" b="0" i="0" u="none" strike="noStrike" kern="0" cap="none" spc="0" normalizeH="0" baseline="0" noProof="0" dirty="0">
                <a:ln>
                  <a:noFill/>
                </a:ln>
                <a:solidFill>
                  <a:prstClr val="black"/>
                </a:solidFill>
                <a:effectLst/>
                <a:uLnTx/>
                <a:uFillTx/>
              </a:rPr>
              <a:t>  　支払計上</a:t>
            </a:r>
          </a:p>
        </p:txBody>
      </p:sp>
      <p:sp>
        <p:nvSpPr>
          <p:cNvPr id="74" name="Freeform 115"/>
          <p:cNvSpPr>
            <a:spLocks noEditPoints="1"/>
          </p:cNvSpPr>
          <p:nvPr/>
        </p:nvSpPr>
        <p:spPr bwMode="auto">
          <a:xfrm>
            <a:off x="4498373" y="3039802"/>
            <a:ext cx="428182" cy="262808"/>
          </a:xfrm>
          <a:custGeom>
            <a:avLst/>
            <a:gdLst>
              <a:gd name="T0" fmla="*/ 238 w 238"/>
              <a:gd name="T1" fmla="*/ 45 h 159"/>
              <a:gd name="T2" fmla="*/ 0 w 238"/>
              <a:gd name="T3" fmla="*/ 159 h 159"/>
              <a:gd name="T4" fmla="*/ 192 w 238"/>
              <a:gd name="T5" fmla="*/ 0 h 159"/>
              <a:gd name="T6" fmla="*/ 197 w 238"/>
              <a:gd name="T7" fmla="*/ 0 h 159"/>
              <a:gd name="T8" fmla="*/ 238 w 238"/>
              <a:gd name="T9" fmla="*/ 41 h 159"/>
              <a:gd name="T10" fmla="*/ 137 w 238"/>
              <a:gd name="T11" fmla="*/ 21 h 159"/>
              <a:gd name="T12" fmla="*/ 28 w 238"/>
              <a:gd name="T13" fmla="*/ 25 h 159"/>
              <a:gd name="T14" fmla="*/ 137 w 238"/>
              <a:gd name="T15" fmla="*/ 21 h 159"/>
              <a:gd name="T16" fmla="*/ 28 w 238"/>
              <a:gd name="T17" fmla="*/ 34 h 159"/>
              <a:gd name="T18" fmla="*/ 137 w 238"/>
              <a:gd name="T19" fmla="*/ 39 h 159"/>
              <a:gd name="T20" fmla="*/ 205 w 238"/>
              <a:gd name="T21" fmla="*/ 69 h 159"/>
              <a:gd name="T22" fmla="*/ 146 w 238"/>
              <a:gd name="T23" fmla="*/ 69 h 159"/>
              <a:gd name="T24" fmla="*/ 87 w 238"/>
              <a:gd name="T25" fmla="*/ 69 h 159"/>
              <a:gd name="T26" fmla="*/ 28 w 238"/>
              <a:gd name="T27" fmla="*/ 69 h 159"/>
              <a:gd name="T28" fmla="*/ 28 w 238"/>
              <a:gd name="T29" fmla="*/ 90 h 159"/>
              <a:gd name="T30" fmla="*/ 28 w 238"/>
              <a:gd name="T31" fmla="*/ 110 h 159"/>
              <a:gd name="T32" fmla="*/ 28 w 238"/>
              <a:gd name="T33" fmla="*/ 130 h 159"/>
              <a:gd name="T34" fmla="*/ 33 w 238"/>
              <a:gd name="T35" fmla="*/ 135 h 159"/>
              <a:gd name="T36" fmla="*/ 91 w 238"/>
              <a:gd name="T37" fmla="*/ 135 h 159"/>
              <a:gd name="T38" fmla="*/ 150 w 238"/>
              <a:gd name="T39" fmla="*/ 135 h 159"/>
              <a:gd name="T40" fmla="*/ 210 w 238"/>
              <a:gd name="T41" fmla="*/ 135 h 159"/>
              <a:gd name="T42" fmla="*/ 210 w 238"/>
              <a:gd name="T43" fmla="*/ 114 h 159"/>
              <a:gd name="T44" fmla="*/ 210 w 238"/>
              <a:gd name="T45" fmla="*/ 94 h 159"/>
              <a:gd name="T46" fmla="*/ 210 w 238"/>
              <a:gd name="T47" fmla="*/ 73 h 159"/>
              <a:gd name="T48" fmla="*/ 205 w 238"/>
              <a:gd name="T49" fmla="*/ 69 h 159"/>
              <a:gd name="T50" fmla="*/ 146 w 238"/>
              <a:gd name="T51" fmla="*/ 90 h 159"/>
              <a:gd name="T52" fmla="*/ 91 w 238"/>
              <a:gd name="T53" fmla="*/ 73 h 159"/>
              <a:gd name="T54" fmla="*/ 146 w 238"/>
              <a:gd name="T55" fmla="*/ 94 h 159"/>
              <a:gd name="T56" fmla="*/ 91 w 238"/>
              <a:gd name="T57" fmla="*/ 110 h 159"/>
              <a:gd name="T58" fmla="*/ 146 w 238"/>
              <a:gd name="T59" fmla="*/ 94 h 159"/>
              <a:gd name="T60" fmla="*/ 87 w 238"/>
              <a:gd name="T61" fmla="*/ 73 h 159"/>
              <a:gd name="T62" fmla="*/ 33 w 238"/>
              <a:gd name="T63" fmla="*/ 90 h 159"/>
              <a:gd name="T64" fmla="*/ 33 w 238"/>
              <a:gd name="T65" fmla="*/ 94 h 159"/>
              <a:gd name="T66" fmla="*/ 87 w 238"/>
              <a:gd name="T67" fmla="*/ 110 h 159"/>
              <a:gd name="T68" fmla="*/ 33 w 238"/>
              <a:gd name="T69" fmla="*/ 94 h 159"/>
              <a:gd name="T70" fmla="*/ 33 w 238"/>
              <a:gd name="T71" fmla="*/ 114 h 159"/>
              <a:gd name="T72" fmla="*/ 87 w 238"/>
              <a:gd name="T73" fmla="*/ 130 h 159"/>
              <a:gd name="T74" fmla="*/ 91 w 238"/>
              <a:gd name="T75" fmla="*/ 130 h 159"/>
              <a:gd name="T76" fmla="*/ 146 w 238"/>
              <a:gd name="T77" fmla="*/ 114 h 159"/>
              <a:gd name="T78" fmla="*/ 91 w 238"/>
              <a:gd name="T79" fmla="*/ 130 h 159"/>
              <a:gd name="T80" fmla="*/ 150 w 238"/>
              <a:gd name="T81" fmla="*/ 130 h 159"/>
              <a:gd name="T82" fmla="*/ 205 w 238"/>
              <a:gd name="T83" fmla="*/ 114 h 159"/>
              <a:gd name="T84" fmla="*/ 205 w 238"/>
              <a:gd name="T85" fmla="*/ 110 h 159"/>
              <a:gd name="T86" fmla="*/ 150 w 238"/>
              <a:gd name="T87" fmla="*/ 94 h 159"/>
              <a:gd name="T88" fmla="*/ 205 w 238"/>
              <a:gd name="T89" fmla="*/ 110 h 159"/>
              <a:gd name="T90" fmla="*/ 150 w 238"/>
              <a:gd name="T91" fmla="*/ 90 h 159"/>
              <a:gd name="T92" fmla="*/ 205 w 238"/>
              <a:gd name="T93" fmla="*/ 73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38" h="159">
                <a:moveTo>
                  <a:pt x="192" y="45"/>
                </a:moveTo>
                <a:lnTo>
                  <a:pt x="238" y="45"/>
                </a:lnTo>
                <a:lnTo>
                  <a:pt x="238" y="159"/>
                </a:lnTo>
                <a:lnTo>
                  <a:pt x="0" y="159"/>
                </a:lnTo>
                <a:lnTo>
                  <a:pt x="0" y="0"/>
                </a:lnTo>
                <a:lnTo>
                  <a:pt x="192" y="0"/>
                </a:lnTo>
                <a:lnTo>
                  <a:pt x="192" y="45"/>
                </a:lnTo>
                <a:close/>
                <a:moveTo>
                  <a:pt x="197" y="0"/>
                </a:moveTo>
                <a:lnTo>
                  <a:pt x="197" y="41"/>
                </a:lnTo>
                <a:lnTo>
                  <a:pt x="238" y="41"/>
                </a:lnTo>
                <a:lnTo>
                  <a:pt x="197" y="0"/>
                </a:lnTo>
                <a:close/>
                <a:moveTo>
                  <a:pt x="137" y="21"/>
                </a:moveTo>
                <a:lnTo>
                  <a:pt x="28" y="21"/>
                </a:lnTo>
                <a:lnTo>
                  <a:pt x="28" y="25"/>
                </a:lnTo>
                <a:lnTo>
                  <a:pt x="137" y="25"/>
                </a:lnTo>
                <a:lnTo>
                  <a:pt x="137" y="21"/>
                </a:lnTo>
                <a:close/>
                <a:moveTo>
                  <a:pt x="137" y="34"/>
                </a:moveTo>
                <a:lnTo>
                  <a:pt x="28" y="34"/>
                </a:lnTo>
                <a:lnTo>
                  <a:pt x="28" y="39"/>
                </a:lnTo>
                <a:lnTo>
                  <a:pt x="137" y="39"/>
                </a:lnTo>
                <a:lnTo>
                  <a:pt x="137" y="34"/>
                </a:lnTo>
                <a:close/>
                <a:moveTo>
                  <a:pt x="205" y="69"/>
                </a:moveTo>
                <a:lnTo>
                  <a:pt x="150" y="69"/>
                </a:lnTo>
                <a:lnTo>
                  <a:pt x="146" y="69"/>
                </a:lnTo>
                <a:lnTo>
                  <a:pt x="91" y="69"/>
                </a:lnTo>
                <a:lnTo>
                  <a:pt x="87" y="69"/>
                </a:lnTo>
                <a:lnTo>
                  <a:pt x="33" y="69"/>
                </a:lnTo>
                <a:lnTo>
                  <a:pt x="28" y="69"/>
                </a:lnTo>
                <a:lnTo>
                  <a:pt x="28" y="73"/>
                </a:lnTo>
                <a:lnTo>
                  <a:pt x="28" y="90"/>
                </a:lnTo>
                <a:lnTo>
                  <a:pt x="28" y="94"/>
                </a:lnTo>
                <a:lnTo>
                  <a:pt x="28" y="110"/>
                </a:lnTo>
                <a:lnTo>
                  <a:pt x="28" y="114"/>
                </a:lnTo>
                <a:lnTo>
                  <a:pt x="28" y="130"/>
                </a:lnTo>
                <a:lnTo>
                  <a:pt x="28" y="135"/>
                </a:lnTo>
                <a:lnTo>
                  <a:pt x="33" y="135"/>
                </a:lnTo>
                <a:lnTo>
                  <a:pt x="87" y="135"/>
                </a:lnTo>
                <a:lnTo>
                  <a:pt x="91" y="135"/>
                </a:lnTo>
                <a:lnTo>
                  <a:pt x="146" y="135"/>
                </a:lnTo>
                <a:lnTo>
                  <a:pt x="150" y="135"/>
                </a:lnTo>
                <a:lnTo>
                  <a:pt x="205" y="135"/>
                </a:lnTo>
                <a:lnTo>
                  <a:pt x="210" y="135"/>
                </a:lnTo>
                <a:lnTo>
                  <a:pt x="210" y="130"/>
                </a:lnTo>
                <a:lnTo>
                  <a:pt x="210" y="114"/>
                </a:lnTo>
                <a:lnTo>
                  <a:pt x="210" y="110"/>
                </a:lnTo>
                <a:lnTo>
                  <a:pt x="210" y="94"/>
                </a:lnTo>
                <a:lnTo>
                  <a:pt x="210" y="90"/>
                </a:lnTo>
                <a:lnTo>
                  <a:pt x="210" y="73"/>
                </a:lnTo>
                <a:lnTo>
                  <a:pt x="210" y="69"/>
                </a:lnTo>
                <a:lnTo>
                  <a:pt x="205" y="69"/>
                </a:lnTo>
                <a:close/>
                <a:moveTo>
                  <a:pt x="146" y="73"/>
                </a:moveTo>
                <a:lnTo>
                  <a:pt x="146" y="90"/>
                </a:lnTo>
                <a:lnTo>
                  <a:pt x="91" y="90"/>
                </a:lnTo>
                <a:lnTo>
                  <a:pt x="91" y="73"/>
                </a:lnTo>
                <a:lnTo>
                  <a:pt x="146" y="73"/>
                </a:lnTo>
                <a:close/>
                <a:moveTo>
                  <a:pt x="146" y="94"/>
                </a:moveTo>
                <a:lnTo>
                  <a:pt x="146" y="110"/>
                </a:lnTo>
                <a:lnTo>
                  <a:pt x="91" y="110"/>
                </a:lnTo>
                <a:lnTo>
                  <a:pt x="91" y="94"/>
                </a:lnTo>
                <a:lnTo>
                  <a:pt x="146" y="94"/>
                </a:lnTo>
                <a:close/>
                <a:moveTo>
                  <a:pt x="33" y="73"/>
                </a:moveTo>
                <a:lnTo>
                  <a:pt x="87" y="73"/>
                </a:lnTo>
                <a:lnTo>
                  <a:pt x="87" y="90"/>
                </a:lnTo>
                <a:lnTo>
                  <a:pt x="33" y="90"/>
                </a:lnTo>
                <a:lnTo>
                  <a:pt x="33" y="73"/>
                </a:lnTo>
                <a:close/>
                <a:moveTo>
                  <a:pt x="33" y="94"/>
                </a:moveTo>
                <a:lnTo>
                  <a:pt x="87" y="94"/>
                </a:lnTo>
                <a:lnTo>
                  <a:pt x="87" y="110"/>
                </a:lnTo>
                <a:lnTo>
                  <a:pt x="33" y="110"/>
                </a:lnTo>
                <a:lnTo>
                  <a:pt x="33" y="94"/>
                </a:lnTo>
                <a:close/>
                <a:moveTo>
                  <a:pt x="33" y="130"/>
                </a:moveTo>
                <a:lnTo>
                  <a:pt x="33" y="114"/>
                </a:lnTo>
                <a:lnTo>
                  <a:pt x="87" y="114"/>
                </a:lnTo>
                <a:lnTo>
                  <a:pt x="87" y="130"/>
                </a:lnTo>
                <a:lnTo>
                  <a:pt x="33" y="130"/>
                </a:lnTo>
                <a:close/>
                <a:moveTo>
                  <a:pt x="91" y="130"/>
                </a:moveTo>
                <a:lnTo>
                  <a:pt x="91" y="114"/>
                </a:lnTo>
                <a:lnTo>
                  <a:pt x="146" y="114"/>
                </a:lnTo>
                <a:lnTo>
                  <a:pt x="146" y="130"/>
                </a:lnTo>
                <a:lnTo>
                  <a:pt x="91" y="130"/>
                </a:lnTo>
                <a:close/>
                <a:moveTo>
                  <a:pt x="205" y="130"/>
                </a:moveTo>
                <a:lnTo>
                  <a:pt x="150" y="130"/>
                </a:lnTo>
                <a:lnTo>
                  <a:pt x="150" y="114"/>
                </a:lnTo>
                <a:lnTo>
                  <a:pt x="205" y="114"/>
                </a:lnTo>
                <a:lnTo>
                  <a:pt x="205" y="130"/>
                </a:lnTo>
                <a:close/>
                <a:moveTo>
                  <a:pt x="205" y="110"/>
                </a:moveTo>
                <a:lnTo>
                  <a:pt x="150" y="110"/>
                </a:lnTo>
                <a:lnTo>
                  <a:pt x="150" y="94"/>
                </a:lnTo>
                <a:lnTo>
                  <a:pt x="205" y="94"/>
                </a:lnTo>
                <a:lnTo>
                  <a:pt x="205" y="110"/>
                </a:lnTo>
                <a:close/>
                <a:moveTo>
                  <a:pt x="205" y="90"/>
                </a:moveTo>
                <a:lnTo>
                  <a:pt x="150" y="90"/>
                </a:lnTo>
                <a:lnTo>
                  <a:pt x="150" y="73"/>
                </a:lnTo>
                <a:lnTo>
                  <a:pt x="205" y="73"/>
                </a:lnTo>
                <a:lnTo>
                  <a:pt x="205" y="90"/>
                </a:lnTo>
                <a:close/>
              </a:path>
            </a:pathLst>
          </a:custGeom>
          <a:solidFill>
            <a:srgbClr val="EE7B48"/>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400" b="0" i="0" u="none" strike="noStrike" kern="0" cap="none" spc="0" normalizeH="0" baseline="0" noProof="0" dirty="0">
              <a:ln>
                <a:noFill/>
              </a:ln>
              <a:solidFill>
                <a:prstClr val="black"/>
              </a:solidFill>
              <a:effectLst/>
              <a:uLnTx/>
              <a:uFillTx/>
            </a:endParaRPr>
          </a:p>
        </p:txBody>
      </p:sp>
      <p:sp>
        <p:nvSpPr>
          <p:cNvPr id="75" name="Freeform 16"/>
          <p:cNvSpPr>
            <a:spLocks noEditPoints="1"/>
          </p:cNvSpPr>
          <p:nvPr/>
        </p:nvSpPr>
        <p:spPr bwMode="auto">
          <a:xfrm>
            <a:off x="4819293" y="3240083"/>
            <a:ext cx="143669" cy="194270"/>
          </a:xfrm>
          <a:custGeom>
            <a:avLst/>
            <a:gdLst>
              <a:gd name="T0" fmla="*/ 302 w 302"/>
              <a:gd name="T1" fmla="*/ 76 h 397"/>
              <a:gd name="T2" fmla="*/ 0 w 302"/>
              <a:gd name="T3" fmla="*/ 397 h 397"/>
              <a:gd name="T4" fmla="*/ 227 w 302"/>
              <a:gd name="T5" fmla="*/ 0 h 397"/>
              <a:gd name="T6" fmla="*/ 234 w 302"/>
              <a:gd name="T7" fmla="*/ 0 h 397"/>
              <a:gd name="T8" fmla="*/ 302 w 302"/>
              <a:gd name="T9" fmla="*/ 68 h 397"/>
              <a:gd name="T10" fmla="*/ 270 w 302"/>
              <a:gd name="T11" fmla="*/ 244 h 397"/>
              <a:gd name="T12" fmla="*/ 259 w 302"/>
              <a:gd name="T13" fmla="*/ 142 h 397"/>
              <a:gd name="T14" fmla="*/ 32 w 302"/>
              <a:gd name="T15" fmla="*/ 153 h 397"/>
              <a:gd name="T16" fmla="*/ 43 w 302"/>
              <a:gd name="T17" fmla="*/ 256 h 397"/>
              <a:gd name="T18" fmla="*/ 270 w 302"/>
              <a:gd name="T19" fmla="*/ 244 h 397"/>
              <a:gd name="T20" fmla="*/ 111 w 302"/>
              <a:gd name="T21" fmla="*/ 204 h 397"/>
              <a:gd name="T22" fmla="*/ 85 w 302"/>
              <a:gd name="T23" fmla="*/ 211 h 397"/>
              <a:gd name="T24" fmla="*/ 66 w 302"/>
              <a:gd name="T25" fmla="*/ 234 h 397"/>
              <a:gd name="T26" fmla="*/ 91 w 302"/>
              <a:gd name="T27" fmla="*/ 163 h 397"/>
              <a:gd name="T28" fmla="*/ 118 w 302"/>
              <a:gd name="T29" fmla="*/ 186 h 397"/>
              <a:gd name="T30" fmla="*/ 89 w 302"/>
              <a:gd name="T31" fmla="*/ 195 h 397"/>
              <a:gd name="T32" fmla="*/ 98 w 302"/>
              <a:gd name="T33" fmla="*/ 186 h 397"/>
              <a:gd name="T34" fmla="*/ 85 w 302"/>
              <a:gd name="T35" fmla="*/ 179 h 397"/>
              <a:gd name="T36" fmla="*/ 187 w 302"/>
              <a:gd name="T37" fmla="*/ 197 h 397"/>
              <a:gd name="T38" fmla="*/ 150 w 302"/>
              <a:gd name="T39" fmla="*/ 234 h 397"/>
              <a:gd name="T40" fmla="*/ 127 w 302"/>
              <a:gd name="T41" fmla="*/ 163 h 397"/>
              <a:gd name="T42" fmla="*/ 178 w 302"/>
              <a:gd name="T43" fmla="*/ 172 h 397"/>
              <a:gd name="T44" fmla="*/ 167 w 302"/>
              <a:gd name="T45" fmla="*/ 198 h 397"/>
              <a:gd name="T46" fmla="*/ 152 w 302"/>
              <a:gd name="T47" fmla="*/ 179 h 397"/>
              <a:gd name="T48" fmla="*/ 146 w 302"/>
              <a:gd name="T49" fmla="*/ 218 h 397"/>
              <a:gd name="T50" fmla="*/ 163 w 302"/>
              <a:gd name="T51" fmla="*/ 213 h 397"/>
              <a:gd name="T52" fmla="*/ 217 w 302"/>
              <a:gd name="T53" fmla="*/ 234 h 397"/>
              <a:gd name="T54" fmla="*/ 198 w 302"/>
              <a:gd name="T55" fmla="*/ 163 h 397"/>
              <a:gd name="T56" fmla="*/ 240 w 302"/>
              <a:gd name="T57" fmla="*/ 179 h 397"/>
              <a:gd name="T58" fmla="*/ 217 w 302"/>
              <a:gd name="T59" fmla="*/ 192 h 397"/>
              <a:gd name="T60" fmla="*/ 238 w 302"/>
              <a:gd name="T61" fmla="*/ 207 h 397"/>
              <a:gd name="T62" fmla="*/ 217 w 302"/>
              <a:gd name="T63" fmla="*/ 234 h 3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02" h="397">
                <a:moveTo>
                  <a:pt x="227" y="76"/>
                </a:moveTo>
                <a:cubicBezTo>
                  <a:pt x="302" y="76"/>
                  <a:pt x="302" y="76"/>
                  <a:pt x="302" y="76"/>
                </a:cubicBezTo>
                <a:cubicBezTo>
                  <a:pt x="302" y="397"/>
                  <a:pt x="302" y="397"/>
                  <a:pt x="302" y="397"/>
                </a:cubicBezTo>
                <a:cubicBezTo>
                  <a:pt x="0" y="397"/>
                  <a:pt x="0" y="397"/>
                  <a:pt x="0" y="397"/>
                </a:cubicBezTo>
                <a:cubicBezTo>
                  <a:pt x="0" y="0"/>
                  <a:pt x="0" y="0"/>
                  <a:pt x="0" y="0"/>
                </a:cubicBezTo>
                <a:cubicBezTo>
                  <a:pt x="227" y="0"/>
                  <a:pt x="227" y="0"/>
                  <a:pt x="227" y="0"/>
                </a:cubicBezTo>
                <a:lnTo>
                  <a:pt x="227" y="76"/>
                </a:lnTo>
                <a:close/>
                <a:moveTo>
                  <a:pt x="234" y="0"/>
                </a:moveTo>
                <a:cubicBezTo>
                  <a:pt x="234" y="68"/>
                  <a:pt x="234" y="68"/>
                  <a:pt x="234" y="68"/>
                </a:cubicBezTo>
                <a:cubicBezTo>
                  <a:pt x="302" y="68"/>
                  <a:pt x="302" y="68"/>
                  <a:pt x="302" y="68"/>
                </a:cubicBezTo>
                <a:lnTo>
                  <a:pt x="234" y="0"/>
                </a:lnTo>
                <a:close/>
                <a:moveTo>
                  <a:pt x="270" y="244"/>
                </a:moveTo>
                <a:cubicBezTo>
                  <a:pt x="270" y="153"/>
                  <a:pt x="270" y="153"/>
                  <a:pt x="270" y="153"/>
                </a:cubicBezTo>
                <a:cubicBezTo>
                  <a:pt x="270" y="147"/>
                  <a:pt x="265" y="142"/>
                  <a:pt x="259" y="142"/>
                </a:cubicBezTo>
                <a:cubicBezTo>
                  <a:pt x="43" y="142"/>
                  <a:pt x="43" y="142"/>
                  <a:pt x="43" y="142"/>
                </a:cubicBezTo>
                <a:cubicBezTo>
                  <a:pt x="37" y="142"/>
                  <a:pt x="32" y="147"/>
                  <a:pt x="32" y="153"/>
                </a:cubicBezTo>
                <a:cubicBezTo>
                  <a:pt x="32" y="244"/>
                  <a:pt x="32" y="244"/>
                  <a:pt x="32" y="244"/>
                </a:cubicBezTo>
                <a:cubicBezTo>
                  <a:pt x="32" y="250"/>
                  <a:pt x="37" y="256"/>
                  <a:pt x="43" y="256"/>
                </a:cubicBezTo>
                <a:cubicBezTo>
                  <a:pt x="259" y="256"/>
                  <a:pt x="259" y="256"/>
                  <a:pt x="259" y="256"/>
                </a:cubicBezTo>
                <a:cubicBezTo>
                  <a:pt x="265" y="256"/>
                  <a:pt x="270" y="250"/>
                  <a:pt x="270" y="244"/>
                </a:cubicBezTo>
                <a:close/>
                <a:moveTo>
                  <a:pt x="118" y="186"/>
                </a:moveTo>
                <a:cubicBezTo>
                  <a:pt x="118" y="194"/>
                  <a:pt x="115" y="200"/>
                  <a:pt x="111" y="204"/>
                </a:cubicBezTo>
                <a:cubicBezTo>
                  <a:pt x="106" y="208"/>
                  <a:pt x="99" y="211"/>
                  <a:pt x="91" y="211"/>
                </a:cubicBezTo>
                <a:cubicBezTo>
                  <a:pt x="85" y="211"/>
                  <a:pt x="85" y="211"/>
                  <a:pt x="85" y="211"/>
                </a:cubicBezTo>
                <a:cubicBezTo>
                  <a:pt x="85" y="234"/>
                  <a:pt x="85" y="234"/>
                  <a:pt x="85" y="234"/>
                </a:cubicBezTo>
                <a:cubicBezTo>
                  <a:pt x="66" y="234"/>
                  <a:pt x="66" y="234"/>
                  <a:pt x="66" y="234"/>
                </a:cubicBezTo>
                <a:cubicBezTo>
                  <a:pt x="66" y="163"/>
                  <a:pt x="66" y="163"/>
                  <a:pt x="66" y="163"/>
                </a:cubicBezTo>
                <a:cubicBezTo>
                  <a:pt x="91" y="163"/>
                  <a:pt x="91" y="163"/>
                  <a:pt x="91" y="163"/>
                </a:cubicBezTo>
                <a:cubicBezTo>
                  <a:pt x="100" y="163"/>
                  <a:pt x="106" y="165"/>
                  <a:pt x="111" y="169"/>
                </a:cubicBezTo>
                <a:cubicBezTo>
                  <a:pt x="115" y="173"/>
                  <a:pt x="118" y="179"/>
                  <a:pt x="118" y="186"/>
                </a:cubicBezTo>
                <a:close/>
                <a:moveTo>
                  <a:pt x="85" y="195"/>
                </a:moveTo>
                <a:cubicBezTo>
                  <a:pt x="89" y="195"/>
                  <a:pt x="89" y="195"/>
                  <a:pt x="89" y="195"/>
                </a:cubicBezTo>
                <a:cubicBezTo>
                  <a:pt x="92" y="195"/>
                  <a:pt x="94" y="194"/>
                  <a:pt x="96" y="193"/>
                </a:cubicBezTo>
                <a:cubicBezTo>
                  <a:pt x="97" y="191"/>
                  <a:pt x="98" y="189"/>
                  <a:pt x="98" y="186"/>
                </a:cubicBezTo>
                <a:cubicBezTo>
                  <a:pt x="98" y="181"/>
                  <a:pt x="96" y="179"/>
                  <a:pt x="90" y="179"/>
                </a:cubicBezTo>
                <a:cubicBezTo>
                  <a:pt x="85" y="179"/>
                  <a:pt x="85" y="179"/>
                  <a:pt x="85" y="179"/>
                </a:cubicBezTo>
                <a:lnTo>
                  <a:pt x="85" y="195"/>
                </a:lnTo>
                <a:close/>
                <a:moveTo>
                  <a:pt x="187" y="197"/>
                </a:moveTo>
                <a:cubicBezTo>
                  <a:pt x="187" y="209"/>
                  <a:pt x="184" y="218"/>
                  <a:pt x="177" y="224"/>
                </a:cubicBezTo>
                <a:cubicBezTo>
                  <a:pt x="171" y="231"/>
                  <a:pt x="162" y="234"/>
                  <a:pt x="150" y="234"/>
                </a:cubicBezTo>
                <a:cubicBezTo>
                  <a:pt x="127" y="234"/>
                  <a:pt x="127" y="234"/>
                  <a:pt x="127" y="234"/>
                </a:cubicBezTo>
                <a:cubicBezTo>
                  <a:pt x="127" y="163"/>
                  <a:pt x="127" y="163"/>
                  <a:pt x="127" y="163"/>
                </a:cubicBezTo>
                <a:cubicBezTo>
                  <a:pt x="151" y="163"/>
                  <a:pt x="151" y="163"/>
                  <a:pt x="151" y="163"/>
                </a:cubicBezTo>
                <a:cubicBezTo>
                  <a:pt x="163" y="163"/>
                  <a:pt x="172" y="166"/>
                  <a:pt x="178" y="172"/>
                </a:cubicBezTo>
                <a:cubicBezTo>
                  <a:pt x="184" y="178"/>
                  <a:pt x="187" y="186"/>
                  <a:pt x="187" y="197"/>
                </a:cubicBezTo>
                <a:close/>
                <a:moveTo>
                  <a:pt x="167" y="198"/>
                </a:moveTo>
                <a:cubicBezTo>
                  <a:pt x="167" y="191"/>
                  <a:pt x="166" y="187"/>
                  <a:pt x="163" y="183"/>
                </a:cubicBezTo>
                <a:cubicBezTo>
                  <a:pt x="161" y="180"/>
                  <a:pt x="157" y="179"/>
                  <a:pt x="152" y="179"/>
                </a:cubicBezTo>
                <a:cubicBezTo>
                  <a:pt x="146" y="179"/>
                  <a:pt x="146" y="179"/>
                  <a:pt x="146" y="179"/>
                </a:cubicBezTo>
                <a:cubicBezTo>
                  <a:pt x="146" y="218"/>
                  <a:pt x="146" y="218"/>
                  <a:pt x="146" y="218"/>
                </a:cubicBezTo>
                <a:cubicBezTo>
                  <a:pt x="150" y="218"/>
                  <a:pt x="150" y="218"/>
                  <a:pt x="150" y="218"/>
                </a:cubicBezTo>
                <a:cubicBezTo>
                  <a:pt x="156" y="218"/>
                  <a:pt x="160" y="217"/>
                  <a:pt x="163" y="213"/>
                </a:cubicBezTo>
                <a:cubicBezTo>
                  <a:pt x="166" y="210"/>
                  <a:pt x="167" y="205"/>
                  <a:pt x="167" y="198"/>
                </a:cubicBezTo>
                <a:close/>
                <a:moveTo>
                  <a:pt x="217" y="234"/>
                </a:moveTo>
                <a:cubicBezTo>
                  <a:pt x="198" y="234"/>
                  <a:pt x="198" y="234"/>
                  <a:pt x="198" y="234"/>
                </a:cubicBezTo>
                <a:cubicBezTo>
                  <a:pt x="198" y="163"/>
                  <a:pt x="198" y="163"/>
                  <a:pt x="198" y="163"/>
                </a:cubicBezTo>
                <a:cubicBezTo>
                  <a:pt x="240" y="163"/>
                  <a:pt x="240" y="163"/>
                  <a:pt x="240" y="163"/>
                </a:cubicBezTo>
                <a:cubicBezTo>
                  <a:pt x="240" y="179"/>
                  <a:pt x="240" y="179"/>
                  <a:pt x="240" y="179"/>
                </a:cubicBezTo>
                <a:cubicBezTo>
                  <a:pt x="217" y="179"/>
                  <a:pt x="217" y="179"/>
                  <a:pt x="217" y="179"/>
                </a:cubicBezTo>
                <a:cubicBezTo>
                  <a:pt x="217" y="192"/>
                  <a:pt x="217" y="192"/>
                  <a:pt x="217" y="192"/>
                </a:cubicBezTo>
                <a:cubicBezTo>
                  <a:pt x="238" y="192"/>
                  <a:pt x="238" y="192"/>
                  <a:pt x="238" y="192"/>
                </a:cubicBezTo>
                <a:cubicBezTo>
                  <a:pt x="238" y="207"/>
                  <a:pt x="238" y="207"/>
                  <a:pt x="238" y="207"/>
                </a:cubicBezTo>
                <a:cubicBezTo>
                  <a:pt x="217" y="207"/>
                  <a:pt x="217" y="207"/>
                  <a:pt x="217" y="207"/>
                </a:cubicBezTo>
                <a:lnTo>
                  <a:pt x="217" y="234"/>
                </a:lnTo>
                <a:close/>
              </a:path>
            </a:pathLst>
          </a:custGeom>
          <a:solidFill>
            <a:schemeClr val="accent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76" name="Freeform 408"/>
          <p:cNvSpPr>
            <a:spLocks noEditPoints="1"/>
          </p:cNvSpPr>
          <p:nvPr/>
        </p:nvSpPr>
        <p:spPr bwMode="auto">
          <a:xfrm>
            <a:off x="5395252" y="3272702"/>
            <a:ext cx="184860" cy="137342"/>
          </a:xfrm>
          <a:custGeom>
            <a:avLst/>
            <a:gdLst>
              <a:gd name="T0" fmla="*/ 249 w 853"/>
              <a:gd name="T1" fmla="*/ 280 h 632"/>
              <a:gd name="T2" fmla="*/ 0 w 853"/>
              <a:gd name="T3" fmla="*/ 88 h 632"/>
              <a:gd name="T4" fmla="*/ 0 w 853"/>
              <a:gd name="T5" fmla="*/ 530 h 632"/>
              <a:gd name="T6" fmla="*/ 249 w 853"/>
              <a:gd name="T7" fmla="*/ 280 h 632"/>
              <a:gd name="T8" fmla="*/ 850 w 853"/>
              <a:gd name="T9" fmla="*/ 0 h 632"/>
              <a:gd name="T10" fmla="*/ 3 w 853"/>
              <a:gd name="T11" fmla="*/ 0 h 632"/>
              <a:gd name="T12" fmla="*/ 427 w 853"/>
              <a:gd name="T13" fmla="*/ 325 h 632"/>
              <a:gd name="T14" fmla="*/ 850 w 853"/>
              <a:gd name="T15" fmla="*/ 0 h 632"/>
              <a:gd name="T16" fmla="*/ 546 w 853"/>
              <a:gd name="T17" fmla="*/ 325 h 632"/>
              <a:gd name="T18" fmla="*/ 427 w 853"/>
              <a:gd name="T19" fmla="*/ 416 h 632"/>
              <a:gd name="T20" fmla="*/ 307 w 853"/>
              <a:gd name="T21" fmla="*/ 325 h 632"/>
              <a:gd name="T22" fmla="*/ 1 w 853"/>
              <a:gd name="T23" fmla="*/ 632 h 632"/>
              <a:gd name="T24" fmla="*/ 852 w 853"/>
              <a:gd name="T25" fmla="*/ 632 h 632"/>
              <a:gd name="T26" fmla="*/ 546 w 853"/>
              <a:gd name="T27" fmla="*/ 325 h 632"/>
              <a:gd name="T28" fmla="*/ 603 w 853"/>
              <a:gd name="T29" fmla="*/ 280 h 632"/>
              <a:gd name="T30" fmla="*/ 853 w 853"/>
              <a:gd name="T31" fmla="*/ 531 h 632"/>
              <a:gd name="T32" fmla="*/ 853 w 853"/>
              <a:gd name="T33" fmla="*/ 90 h 632"/>
              <a:gd name="T34" fmla="*/ 603 w 853"/>
              <a:gd name="T35" fmla="*/ 280 h 6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53" h="632">
                <a:moveTo>
                  <a:pt x="249" y="280"/>
                </a:moveTo>
                <a:lnTo>
                  <a:pt x="0" y="88"/>
                </a:lnTo>
                <a:lnTo>
                  <a:pt x="0" y="530"/>
                </a:lnTo>
                <a:lnTo>
                  <a:pt x="249" y="280"/>
                </a:lnTo>
                <a:close/>
                <a:moveTo>
                  <a:pt x="850" y="0"/>
                </a:moveTo>
                <a:lnTo>
                  <a:pt x="3" y="0"/>
                </a:lnTo>
                <a:lnTo>
                  <a:pt x="427" y="325"/>
                </a:lnTo>
                <a:lnTo>
                  <a:pt x="850" y="0"/>
                </a:lnTo>
                <a:close/>
                <a:moveTo>
                  <a:pt x="546" y="325"/>
                </a:moveTo>
                <a:lnTo>
                  <a:pt x="427" y="416"/>
                </a:lnTo>
                <a:lnTo>
                  <a:pt x="307" y="325"/>
                </a:lnTo>
                <a:lnTo>
                  <a:pt x="1" y="632"/>
                </a:lnTo>
                <a:lnTo>
                  <a:pt x="852" y="632"/>
                </a:lnTo>
                <a:lnTo>
                  <a:pt x="546" y="325"/>
                </a:lnTo>
                <a:close/>
                <a:moveTo>
                  <a:pt x="603" y="280"/>
                </a:moveTo>
                <a:lnTo>
                  <a:pt x="853" y="531"/>
                </a:lnTo>
                <a:lnTo>
                  <a:pt x="853" y="90"/>
                </a:lnTo>
                <a:lnTo>
                  <a:pt x="603" y="280"/>
                </a:lnTo>
                <a:close/>
              </a:path>
            </a:pathLst>
          </a:custGeom>
          <a:solidFill>
            <a:schemeClr val="accent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77" name="Freeform 115"/>
          <p:cNvSpPr>
            <a:spLocks noEditPoints="1"/>
          </p:cNvSpPr>
          <p:nvPr/>
        </p:nvSpPr>
        <p:spPr bwMode="auto">
          <a:xfrm>
            <a:off x="5047768" y="3051958"/>
            <a:ext cx="428182" cy="262808"/>
          </a:xfrm>
          <a:custGeom>
            <a:avLst/>
            <a:gdLst>
              <a:gd name="T0" fmla="*/ 238 w 238"/>
              <a:gd name="T1" fmla="*/ 45 h 159"/>
              <a:gd name="T2" fmla="*/ 0 w 238"/>
              <a:gd name="T3" fmla="*/ 159 h 159"/>
              <a:gd name="T4" fmla="*/ 192 w 238"/>
              <a:gd name="T5" fmla="*/ 0 h 159"/>
              <a:gd name="T6" fmla="*/ 197 w 238"/>
              <a:gd name="T7" fmla="*/ 0 h 159"/>
              <a:gd name="T8" fmla="*/ 238 w 238"/>
              <a:gd name="T9" fmla="*/ 41 h 159"/>
              <a:gd name="T10" fmla="*/ 137 w 238"/>
              <a:gd name="T11" fmla="*/ 21 h 159"/>
              <a:gd name="T12" fmla="*/ 28 w 238"/>
              <a:gd name="T13" fmla="*/ 25 h 159"/>
              <a:gd name="T14" fmla="*/ 137 w 238"/>
              <a:gd name="T15" fmla="*/ 21 h 159"/>
              <a:gd name="T16" fmla="*/ 28 w 238"/>
              <a:gd name="T17" fmla="*/ 34 h 159"/>
              <a:gd name="T18" fmla="*/ 137 w 238"/>
              <a:gd name="T19" fmla="*/ 39 h 159"/>
              <a:gd name="T20" fmla="*/ 205 w 238"/>
              <a:gd name="T21" fmla="*/ 69 h 159"/>
              <a:gd name="T22" fmla="*/ 146 w 238"/>
              <a:gd name="T23" fmla="*/ 69 h 159"/>
              <a:gd name="T24" fmla="*/ 87 w 238"/>
              <a:gd name="T25" fmla="*/ 69 h 159"/>
              <a:gd name="T26" fmla="*/ 28 w 238"/>
              <a:gd name="T27" fmla="*/ 69 h 159"/>
              <a:gd name="T28" fmla="*/ 28 w 238"/>
              <a:gd name="T29" fmla="*/ 90 h 159"/>
              <a:gd name="T30" fmla="*/ 28 w 238"/>
              <a:gd name="T31" fmla="*/ 110 h 159"/>
              <a:gd name="T32" fmla="*/ 28 w 238"/>
              <a:gd name="T33" fmla="*/ 130 h 159"/>
              <a:gd name="T34" fmla="*/ 33 w 238"/>
              <a:gd name="T35" fmla="*/ 135 h 159"/>
              <a:gd name="T36" fmla="*/ 91 w 238"/>
              <a:gd name="T37" fmla="*/ 135 h 159"/>
              <a:gd name="T38" fmla="*/ 150 w 238"/>
              <a:gd name="T39" fmla="*/ 135 h 159"/>
              <a:gd name="T40" fmla="*/ 210 w 238"/>
              <a:gd name="T41" fmla="*/ 135 h 159"/>
              <a:gd name="T42" fmla="*/ 210 w 238"/>
              <a:gd name="T43" fmla="*/ 114 h 159"/>
              <a:gd name="T44" fmla="*/ 210 w 238"/>
              <a:gd name="T45" fmla="*/ 94 h 159"/>
              <a:gd name="T46" fmla="*/ 210 w 238"/>
              <a:gd name="T47" fmla="*/ 73 h 159"/>
              <a:gd name="T48" fmla="*/ 205 w 238"/>
              <a:gd name="T49" fmla="*/ 69 h 159"/>
              <a:gd name="T50" fmla="*/ 146 w 238"/>
              <a:gd name="T51" fmla="*/ 90 h 159"/>
              <a:gd name="T52" fmla="*/ 91 w 238"/>
              <a:gd name="T53" fmla="*/ 73 h 159"/>
              <a:gd name="T54" fmla="*/ 146 w 238"/>
              <a:gd name="T55" fmla="*/ 94 h 159"/>
              <a:gd name="T56" fmla="*/ 91 w 238"/>
              <a:gd name="T57" fmla="*/ 110 h 159"/>
              <a:gd name="T58" fmla="*/ 146 w 238"/>
              <a:gd name="T59" fmla="*/ 94 h 159"/>
              <a:gd name="T60" fmla="*/ 87 w 238"/>
              <a:gd name="T61" fmla="*/ 73 h 159"/>
              <a:gd name="T62" fmla="*/ 33 w 238"/>
              <a:gd name="T63" fmla="*/ 90 h 159"/>
              <a:gd name="T64" fmla="*/ 33 w 238"/>
              <a:gd name="T65" fmla="*/ 94 h 159"/>
              <a:gd name="T66" fmla="*/ 87 w 238"/>
              <a:gd name="T67" fmla="*/ 110 h 159"/>
              <a:gd name="T68" fmla="*/ 33 w 238"/>
              <a:gd name="T69" fmla="*/ 94 h 159"/>
              <a:gd name="T70" fmla="*/ 33 w 238"/>
              <a:gd name="T71" fmla="*/ 114 h 159"/>
              <a:gd name="T72" fmla="*/ 87 w 238"/>
              <a:gd name="T73" fmla="*/ 130 h 159"/>
              <a:gd name="T74" fmla="*/ 91 w 238"/>
              <a:gd name="T75" fmla="*/ 130 h 159"/>
              <a:gd name="T76" fmla="*/ 146 w 238"/>
              <a:gd name="T77" fmla="*/ 114 h 159"/>
              <a:gd name="T78" fmla="*/ 91 w 238"/>
              <a:gd name="T79" fmla="*/ 130 h 159"/>
              <a:gd name="T80" fmla="*/ 150 w 238"/>
              <a:gd name="T81" fmla="*/ 130 h 159"/>
              <a:gd name="T82" fmla="*/ 205 w 238"/>
              <a:gd name="T83" fmla="*/ 114 h 159"/>
              <a:gd name="T84" fmla="*/ 205 w 238"/>
              <a:gd name="T85" fmla="*/ 110 h 159"/>
              <a:gd name="T86" fmla="*/ 150 w 238"/>
              <a:gd name="T87" fmla="*/ 94 h 159"/>
              <a:gd name="T88" fmla="*/ 205 w 238"/>
              <a:gd name="T89" fmla="*/ 110 h 159"/>
              <a:gd name="T90" fmla="*/ 150 w 238"/>
              <a:gd name="T91" fmla="*/ 90 h 159"/>
              <a:gd name="T92" fmla="*/ 205 w 238"/>
              <a:gd name="T93" fmla="*/ 73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38" h="159">
                <a:moveTo>
                  <a:pt x="192" y="45"/>
                </a:moveTo>
                <a:lnTo>
                  <a:pt x="238" y="45"/>
                </a:lnTo>
                <a:lnTo>
                  <a:pt x="238" y="159"/>
                </a:lnTo>
                <a:lnTo>
                  <a:pt x="0" y="159"/>
                </a:lnTo>
                <a:lnTo>
                  <a:pt x="0" y="0"/>
                </a:lnTo>
                <a:lnTo>
                  <a:pt x="192" y="0"/>
                </a:lnTo>
                <a:lnTo>
                  <a:pt x="192" y="45"/>
                </a:lnTo>
                <a:close/>
                <a:moveTo>
                  <a:pt x="197" y="0"/>
                </a:moveTo>
                <a:lnTo>
                  <a:pt x="197" y="41"/>
                </a:lnTo>
                <a:lnTo>
                  <a:pt x="238" y="41"/>
                </a:lnTo>
                <a:lnTo>
                  <a:pt x="197" y="0"/>
                </a:lnTo>
                <a:close/>
                <a:moveTo>
                  <a:pt x="137" y="21"/>
                </a:moveTo>
                <a:lnTo>
                  <a:pt x="28" y="21"/>
                </a:lnTo>
                <a:lnTo>
                  <a:pt x="28" y="25"/>
                </a:lnTo>
                <a:lnTo>
                  <a:pt x="137" y="25"/>
                </a:lnTo>
                <a:lnTo>
                  <a:pt x="137" y="21"/>
                </a:lnTo>
                <a:close/>
                <a:moveTo>
                  <a:pt x="137" y="34"/>
                </a:moveTo>
                <a:lnTo>
                  <a:pt x="28" y="34"/>
                </a:lnTo>
                <a:lnTo>
                  <a:pt x="28" y="39"/>
                </a:lnTo>
                <a:lnTo>
                  <a:pt x="137" y="39"/>
                </a:lnTo>
                <a:lnTo>
                  <a:pt x="137" y="34"/>
                </a:lnTo>
                <a:close/>
                <a:moveTo>
                  <a:pt x="205" y="69"/>
                </a:moveTo>
                <a:lnTo>
                  <a:pt x="150" y="69"/>
                </a:lnTo>
                <a:lnTo>
                  <a:pt x="146" y="69"/>
                </a:lnTo>
                <a:lnTo>
                  <a:pt x="91" y="69"/>
                </a:lnTo>
                <a:lnTo>
                  <a:pt x="87" y="69"/>
                </a:lnTo>
                <a:lnTo>
                  <a:pt x="33" y="69"/>
                </a:lnTo>
                <a:lnTo>
                  <a:pt x="28" y="69"/>
                </a:lnTo>
                <a:lnTo>
                  <a:pt x="28" y="73"/>
                </a:lnTo>
                <a:lnTo>
                  <a:pt x="28" y="90"/>
                </a:lnTo>
                <a:lnTo>
                  <a:pt x="28" y="94"/>
                </a:lnTo>
                <a:lnTo>
                  <a:pt x="28" y="110"/>
                </a:lnTo>
                <a:lnTo>
                  <a:pt x="28" y="114"/>
                </a:lnTo>
                <a:lnTo>
                  <a:pt x="28" y="130"/>
                </a:lnTo>
                <a:lnTo>
                  <a:pt x="28" y="135"/>
                </a:lnTo>
                <a:lnTo>
                  <a:pt x="33" y="135"/>
                </a:lnTo>
                <a:lnTo>
                  <a:pt x="87" y="135"/>
                </a:lnTo>
                <a:lnTo>
                  <a:pt x="91" y="135"/>
                </a:lnTo>
                <a:lnTo>
                  <a:pt x="146" y="135"/>
                </a:lnTo>
                <a:lnTo>
                  <a:pt x="150" y="135"/>
                </a:lnTo>
                <a:lnTo>
                  <a:pt x="205" y="135"/>
                </a:lnTo>
                <a:lnTo>
                  <a:pt x="210" y="135"/>
                </a:lnTo>
                <a:lnTo>
                  <a:pt x="210" y="130"/>
                </a:lnTo>
                <a:lnTo>
                  <a:pt x="210" y="114"/>
                </a:lnTo>
                <a:lnTo>
                  <a:pt x="210" y="110"/>
                </a:lnTo>
                <a:lnTo>
                  <a:pt x="210" y="94"/>
                </a:lnTo>
                <a:lnTo>
                  <a:pt x="210" y="90"/>
                </a:lnTo>
                <a:lnTo>
                  <a:pt x="210" y="73"/>
                </a:lnTo>
                <a:lnTo>
                  <a:pt x="210" y="69"/>
                </a:lnTo>
                <a:lnTo>
                  <a:pt x="205" y="69"/>
                </a:lnTo>
                <a:close/>
                <a:moveTo>
                  <a:pt x="146" y="73"/>
                </a:moveTo>
                <a:lnTo>
                  <a:pt x="146" y="90"/>
                </a:lnTo>
                <a:lnTo>
                  <a:pt x="91" y="90"/>
                </a:lnTo>
                <a:lnTo>
                  <a:pt x="91" y="73"/>
                </a:lnTo>
                <a:lnTo>
                  <a:pt x="146" y="73"/>
                </a:lnTo>
                <a:close/>
                <a:moveTo>
                  <a:pt x="146" y="94"/>
                </a:moveTo>
                <a:lnTo>
                  <a:pt x="146" y="110"/>
                </a:lnTo>
                <a:lnTo>
                  <a:pt x="91" y="110"/>
                </a:lnTo>
                <a:lnTo>
                  <a:pt x="91" y="94"/>
                </a:lnTo>
                <a:lnTo>
                  <a:pt x="146" y="94"/>
                </a:lnTo>
                <a:close/>
                <a:moveTo>
                  <a:pt x="33" y="73"/>
                </a:moveTo>
                <a:lnTo>
                  <a:pt x="87" y="73"/>
                </a:lnTo>
                <a:lnTo>
                  <a:pt x="87" y="90"/>
                </a:lnTo>
                <a:lnTo>
                  <a:pt x="33" y="90"/>
                </a:lnTo>
                <a:lnTo>
                  <a:pt x="33" y="73"/>
                </a:lnTo>
                <a:close/>
                <a:moveTo>
                  <a:pt x="33" y="94"/>
                </a:moveTo>
                <a:lnTo>
                  <a:pt x="87" y="94"/>
                </a:lnTo>
                <a:lnTo>
                  <a:pt x="87" y="110"/>
                </a:lnTo>
                <a:lnTo>
                  <a:pt x="33" y="110"/>
                </a:lnTo>
                <a:lnTo>
                  <a:pt x="33" y="94"/>
                </a:lnTo>
                <a:close/>
                <a:moveTo>
                  <a:pt x="33" y="130"/>
                </a:moveTo>
                <a:lnTo>
                  <a:pt x="33" y="114"/>
                </a:lnTo>
                <a:lnTo>
                  <a:pt x="87" y="114"/>
                </a:lnTo>
                <a:lnTo>
                  <a:pt x="87" y="130"/>
                </a:lnTo>
                <a:lnTo>
                  <a:pt x="33" y="130"/>
                </a:lnTo>
                <a:close/>
                <a:moveTo>
                  <a:pt x="91" y="130"/>
                </a:moveTo>
                <a:lnTo>
                  <a:pt x="91" y="114"/>
                </a:lnTo>
                <a:lnTo>
                  <a:pt x="146" y="114"/>
                </a:lnTo>
                <a:lnTo>
                  <a:pt x="146" y="130"/>
                </a:lnTo>
                <a:lnTo>
                  <a:pt x="91" y="130"/>
                </a:lnTo>
                <a:close/>
                <a:moveTo>
                  <a:pt x="205" y="130"/>
                </a:moveTo>
                <a:lnTo>
                  <a:pt x="150" y="130"/>
                </a:lnTo>
                <a:lnTo>
                  <a:pt x="150" y="114"/>
                </a:lnTo>
                <a:lnTo>
                  <a:pt x="205" y="114"/>
                </a:lnTo>
                <a:lnTo>
                  <a:pt x="205" y="130"/>
                </a:lnTo>
                <a:close/>
                <a:moveTo>
                  <a:pt x="205" y="110"/>
                </a:moveTo>
                <a:lnTo>
                  <a:pt x="150" y="110"/>
                </a:lnTo>
                <a:lnTo>
                  <a:pt x="150" y="94"/>
                </a:lnTo>
                <a:lnTo>
                  <a:pt x="205" y="94"/>
                </a:lnTo>
                <a:lnTo>
                  <a:pt x="205" y="110"/>
                </a:lnTo>
                <a:close/>
                <a:moveTo>
                  <a:pt x="205" y="90"/>
                </a:moveTo>
                <a:lnTo>
                  <a:pt x="150" y="90"/>
                </a:lnTo>
                <a:lnTo>
                  <a:pt x="150" y="73"/>
                </a:lnTo>
                <a:lnTo>
                  <a:pt x="205" y="73"/>
                </a:lnTo>
                <a:lnTo>
                  <a:pt x="205" y="90"/>
                </a:lnTo>
                <a:close/>
              </a:path>
            </a:pathLst>
          </a:custGeom>
          <a:solidFill>
            <a:srgbClr val="EE7B48"/>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400" b="0" i="0" u="none" strike="noStrike" kern="0" cap="none" spc="0" normalizeH="0" baseline="0" noProof="0">
              <a:ln>
                <a:noFill/>
              </a:ln>
              <a:solidFill>
                <a:prstClr val="black"/>
              </a:solidFill>
              <a:effectLst/>
              <a:uLnTx/>
              <a:uFillTx/>
            </a:endParaRPr>
          </a:p>
        </p:txBody>
      </p:sp>
      <p:sp>
        <p:nvSpPr>
          <p:cNvPr id="78" name="Freeform 56"/>
          <p:cNvSpPr>
            <a:spLocks noEditPoints="1"/>
          </p:cNvSpPr>
          <p:nvPr/>
        </p:nvSpPr>
        <p:spPr bwMode="auto">
          <a:xfrm>
            <a:off x="2208094" y="4013142"/>
            <a:ext cx="430213" cy="347663"/>
          </a:xfrm>
          <a:custGeom>
            <a:avLst/>
            <a:gdLst>
              <a:gd name="T0" fmla="*/ 453 w 453"/>
              <a:gd name="T1" fmla="*/ 10 h 365"/>
              <a:gd name="T2" fmla="*/ 453 w 453"/>
              <a:gd name="T3" fmla="*/ 294 h 365"/>
              <a:gd name="T4" fmla="*/ 443 w 453"/>
              <a:gd name="T5" fmla="*/ 304 h 365"/>
              <a:gd name="T6" fmla="*/ 259 w 453"/>
              <a:gd name="T7" fmla="*/ 304 h 365"/>
              <a:gd name="T8" fmla="*/ 264 w 453"/>
              <a:gd name="T9" fmla="*/ 355 h 365"/>
              <a:gd name="T10" fmla="*/ 326 w 453"/>
              <a:gd name="T11" fmla="*/ 355 h 365"/>
              <a:gd name="T12" fmla="*/ 331 w 453"/>
              <a:gd name="T13" fmla="*/ 360 h 365"/>
              <a:gd name="T14" fmla="*/ 326 w 453"/>
              <a:gd name="T15" fmla="*/ 365 h 365"/>
              <a:gd name="T16" fmla="*/ 127 w 453"/>
              <a:gd name="T17" fmla="*/ 365 h 365"/>
              <a:gd name="T18" fmla="*/ 122 w 453"/>
              <a:gd name="T19" fmla="*/ 360 h 365"/>
              <a:gd name="T20" fmla="*/ 127 w 453"/>
              <a:gd name="T21" fmla="*/ 355 h 365"/>
              <a:gd name="T22" fmla="*/ 189 w 453"/>
              <a:gd name="T23" fmla="*/ 355 h 365"/>
              <a:gd name="T24" fmla="*/ 194 w 453"/>
              <a:gd name="T25" fmla="*/ 304 h 365"/>
              <a:gd name="T26" fmla="*/ 10 w 453"/>
              <a:gd name="T27" fmla="*/ 304 h 365"/>
              <a:gd name="T28" fmla="*/ 0 w 453"/>
              <a:gd name="T29" fmla="*/ 294 h 365"/>
              <a:gd name="T30" fmla="*/ 0 w 453"/>
              <a:gd name="T31" fmla="*/ 10 h 365"/>
              <a:gd name="T32" fmla="*/ 10 w 453"/>
              <a:gd name="T33" fmla="*/ 0 h 365"/>
              <a:gd name="T34" fmla="*/ 443 w 453"/>
              <a:gd name="T35" fmla="*/ 0 h 365"/>
              <a:gd name="T36" fmla="*/ 453 w 453"/>
              <a:gd name="T37" fmla="*/ 10 h 365"/>
              <a:gd name="T38" fmla="*/ 422 w 453"/>
              <a:gd name="T39" fmla="*/ 31 h 365"/>
              <a:gd name="T40" fmla="*/ 31 w 453"/>
              <a:gd name="T41" fmla="*/ 31 h 365"/>
              <a:gd name="T42" fmla="*/ 31 w 453"/>
              <a:gd name="T43" fmla="*/ 273 h 365"/>
              <a:gd name="T44" fmla="*/ 422 w 453"/>
              <a:gd name="T45" fmla="*/ 273 h 365"/>
              <a:gd name="T46" fmla="*/ 422 w 453"/>
              <a:gd name="T47" fmla="*/ 31 h 365"/>
              <a:gd name="T48" fmla="*/ 269 w 453"/>
              <a:gd name="T49" fmla="*/ 134 h 365"/>
              <a:gd name="T50" fmla="*/ 269 w 453"/>
              <a:gd name="T51" fmla="*/ 106 h 365"/>
              <a:gd name="T52" fmla="*/ 226 w 453"/>
              <a:gd name="T53" fmla="*/ 64 h 365"/>
              <a:gd name="T54" fmla="*/ 184 w 453"/>
              <a:gd name="T55" fmla="*/ 106 h 365"/>
              <a:gd name="T56" fmla="*/ 184 w 453"/>
              <a:gd name="T57" fmla="*/ 134 h 365"/>
              <a:gd name="T58" fmla="*/ 159 w 453"/>
              <a:gd name="T59" fmla="*/ 134 h 365"/>
              <a:gd name="T60" fmla="*/ 159 w 453"/>
              <a:gd name="T61" fmla="*/ 241 h 365"/>
              <a:gd name="T62" fmla="*/ 294 w 453"/>
              <a:gd name="T63" fmla="*/ 241 h 365"/>
              <a:gd name="T64" fmla="*/ 294 w 453"/>
              <a:gd name="T65" fmla="*/ 134 h 365"/>
              <a:gd name="T66" fmla="*/ 269 w 453"/>
              <a:gd name="T67" fmla="*/ 134 h 365"/>
              <a:gd name="T68" fmla="*/ 199 w 453"/>
              <a:gd name="T69" fmla="*/ 106 h 365"/>
              <a:gd name="T70" fmla="*/ 226 w 453"/>
              <a:gd name="T71" fmla="*/ 78 h 365"/>
              <a:gd name="T72" fmla="*/ 254 w 453"/>
              <a:gd name="T73" fmla="*/ 106 h 365"/>
              <a:gd name="T74" fmla="*/ 254 w 453"/>
              <a:gd name="T75" fmla="*/ 134 h 365"/>
              <a:gd name="T76" fmla="*/ 199 w 453"/>
              <a:gd name="T77" fmla="*/ 134 h 365"/>
              <a:gd name="T78" fmla="*/ 199 w 453"/>
              <a:gd name="T79" fmla="*/ 106 h 365"/>
              <a:gd name="T80" fmla="*/ 232 w 453"/>
              <a:gd name="T81" fmla="*/ 189 h 365"/>
              <a:gd name="T82" fmla="*/ 237 w 453"/>
              <a:gd name="T83" fmla="*/ 211 h 365"/>
              <a:gd name="T84" fmla="*/ 216 w 453"/>
              <a:gd name="T85" fmla="*/ 211 h 365"/>
              <a:gd name="T86" fmla="*/ 221 w 453"/>
              <a:gd name="T87" fmla="*/ 189 h 365"/>
              <a:gd name="T88" fmla="*/ 213 w 453"/>
              <a:gd name="T89" fmla="*/ 177 h 365"/>
              <a:gd name="T90" fmla="*/ 226 w 453"/>
              <a:gd name="T91" fmla="*/ 164 h 365"/>
              <a:gd name="T92" fmla="*/ 240 w 453"/>
              <a:gd name="T93" fmla="*/ 177 h 365"/>
              <a:gd name="T94" fmla="*/ 232 w 453"/>
              <a:gd name="T95" fmla="*/ 189 h 3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453" h="365">
                <a:moveTo>
                  <a:pt x="453" y="10"/>
                </a:moveTo>
                <a:cubicBezTo>
                  <a:pt x="453" y="294"/>
                  <a:pt x="453" y="294"/>
                  <a:pt x="453" y="294"/>
                </a:cubicBezTo>
                <a:cubicBezTo>
                  <a:pt x="453" y="300"/>
                  <a:pt x="449" y="304"/>
                  <a:pt x="443" y="304"/>
                </a:cubicBezTo>
                <a:cubicBezTo>
                  <a:pt x="259" y="304"/>
                  <a:pt x="259" y="304"/>
                  <a:pt x="259" y="304"/>
                </a:cubicBezTo>
                <a:cubicBezTo>
                  <a:pt x="264" y="355"/>
                  <a:pt x="264" y="355"/>
                  <a:pt x="264" y="355"/>
                </a:cubicBezTo>
                <a:cubicBezTo>
                  <a:pt x="326" y="355"/>
                  <a:pt x="326" y="355"/>
                  <a:pt x="326" y="355"/>
                </a:cubicBezTo>
                <a:cubicBezTo>
                  <a:pt x="328" y="355"/>
                  <a:pt x="331" y="358"/>
                  <a:pt x="331" y="360"/>
                </a:cubicBezTo>
                <a:cubicBezTo>
                  <a:pt x="331" y="363"/>
                  <a:pt x="328" y="365"/>
                  <a:pt x="326" y="365"/>
                </a:cubicBezTo>
                <a:cubicBezTo>
                  <a:pt x="127" y="365"/>
                  <a:pt x="127" y="365"/>
                  <a:pt x="127" y="365"/>
                </a:cubicBezTo>
                <a:cubicBezTo>
                  <a:pt x="124" y="365"/>
                  <a:pt x="122" y="363"/>
                  <a:pt x="122" y="360"/>
                </a:cubicBezTo>
                <a:cubicBezTo>
                  <a:pt x="122" y="358"/>
                  <a:pt x="124" y="355"/>
                  <a:pt x="127" y="355"/>
                </a:cubicBezTo>
                <a:cubicBezTo>
                  <a:pt x="189" y="355"/>
                  <a:pt x="189" y="355"/>
                  <a:pt x="189" y="355"/>
                </a:cubicBezTo>
                <a:cubicBezTo>
                  <a:pt x="194" y="304"/>
                  <a:pt x="194" y="304"/>
                  <a:pt x="194" y="304"/>
                </a:cubicBezTo>
                <a:cubicBezTo>
                  <a:pt x="10" y="304"/>
                  <a:pt x="10" y="304"/>
                  <a:pt x="10" y="304"/>
                </a:cubicBezTo>
                <a:cubicBezTo>
                  <a:pt x="4" y="304"/>
                  <a:pt x="0" y="300"/>
                  <a:pt x="0" y="294"/>
                </a:cubicBezTo>
                <a:cubicBezTo>
                  <a:pt x="0" y="10"/>
                  <a:pt x="0" y="10"/>
                  <a:pt x="0" y="10"/>
                </a:cubicBezTo>
                <a:cubicBezTo>
                  <a:pt x="0" y="5"/>
                  <a:pt x="4" y="0"/>
                  <a:pt x="10" y="0"/>
                </a:cubicBezTo>
                <a:cubicBezTo>
                  <a:pt x="443" y="0"/>
                  <a:pt x="443" y="0"/>
                  <a:pt x="443" y="0"/>
                </a:cubicBezTo>
                <a:cubicBezTo>
                  <a:pt x="449" y="0"/>
                  <a:pt x="453" y="5"/>
                  <a:pt x="453" y="10"/>
                </a:cubicBezTo>
                <a:close/>
                <a:moveTo>
                  <a:pt x="422" y="31"/>
                </a:moveTo>
                <a:cubicBezTo>
                  <a:pt x="31" y="31"/>
                  <a:pt x="31" y="31"/>
                  <a:pt x="31" y="31"/>
                </a:cubicBezTo>
                <a:cubicBezTo>
                  <a:pt x="31" y="273"/>
                  <a:pt x="31" y="273"/>
                  <a:pt x="31" y="273"/>
                </a:cubicBezTo>
                <a:cubicBezTo>
                  <a:pt x="422" y="273"/>
                  <a:pt x="422" y="273"/>
                  <a:pt x="422" y="273"/>
                </a:cubicBezTo>
                <a:lnTo>
                  <a:pt x="422" y="31"/>
                </a:lnTo>
                <a:close/>
                <a:moveTo>
                  <a:pt x="269" y="134"/>
                </a:moveTo>
                <a:cubicBezTo>
                  <a:pt x="269" y="106"/>
                  <a:pt x="269" y="106"/>
                  <a:pt x="269" y="106"/>
                </a:cubicBezTo>
                <a:cubicBezTo>
                  <a:pt x="269" y="83"/>
                  <a:pt x="250" y="64"/>
                  <a:pt x="226" y="64"/>
                </a:cubicBezTo>
                <a:cubicBezTo>
                  <a:pt x="203" y="64"/>
                  <a:pt x="184" y="83"/>
                  <a:pt x="184" y="106"/>
                </a:cubicBezTo>
                <a:cubicBezTo>
                  <a:pt x="184" y="134"/>
                  <a:pt x="184" y="134"/>
                  <a:pt x="184" y="134"/>
                </a:cubicBezTo>
                <a:cubicBezTo>
                  <a:pt x="159" y="134"/>
                  <a:pt x="159" y="134"/>
                  <a:pt x="159" y="134"/>
                </a:cubicBezTo>
                <a:cubicBezTo>
                  <a:pt x="159" y="241"/>
                  <a:pt x="159" y="241"/>
                  <a:pt x="159" y="241"/>
                </a:cubicBezTo>
                <a:cubicBezTo>
                  <a:pt x="294" y="241"/>
                  <a:pt x="294" y="241"/>
                  <a:pt x="294" y="241"/>
                </a:cubicBezTo>
                <a:cubicBezTo>
                  <a:pt x="294" y="134"/>
                  <a:pt x="294" y="134"/>
                  <a:pt x="294" y="134"/>
                </a:cubicBezTo>
                <a:lnTo>
                  <a:pt x="269" y="134"/>
                </a:lnTo>
                <a:close/>
                <a:moveTo>
                  <a:pt x="199" y="106"/>
                </a:moveTo>
                <a:cubicBezTo>
                  <a:pt x="199" y="91"/>
                  <a:pt x="211" y="78"/>
                  <a:pt x="226" y="78"/>
                </a:cubicBezTo>
                <a:cubicBezTo>
                  <a:pt x="242" y="78"/>
                  <a:pt x="254" y="91"/>
                  <a:pt x="254" y="106"/>
                </a:cubicBezTo>
                <a:cubicBezTo>
                  <a:pt x="254" y="134"/>
                  <a:pt x="254" y="134"/>
                  <a:pt x="254" y="134"/>
                </a:cubicBezTo>
                <a:cubicBezTo>
                  <a:pt x="199" y="134"/>
                  <a:pt x="199" y="134"/>
                  <a:pt x="199" y="134"/>
                </a:cubicBezTo>
                <a:lnTo>
                  <a:pt x="199" y="106"/>
                </a:lnTo>
                <a:close/>
                <a:moveTo>
                  <a:pt x="232" y="189"/>
                </a:moveTo>
                <a:cubicBezTo>
                  <a:pt x="237" y="211"/>
                  <a:pt x="237" y="211"/>
                  <a:pt x="237" y="211"/>
                </a:cubicBezTo>
                <a:cubicBezTo>
                  <a:pt x="216" y="211"/>
                  <a:pt x="216" y="211"/>
                  <a:pt x="216" y="211"/>
                </a:cubicBezTo>
                <a:cubicBezTo>
                  <a:pt x="221" y="189"/>
                  <a:pt x="221" y="189"/>
                  <a:pt x="221" y="189"/>
                </a:cubicBezTo>
                <a:cubicBezTo>
                  <a:pt x="216" y="187"/>
                  <a:pt x="213" y="182"/>
                  <a:pt x="213" y="177"/>
                </a:cubicBezTo>
                <a:cubicBezTo>
                  <a:pt x="213" y="170"/>
                  <a:pt x="219" y="164"/>
                  <a:pt x="226" y="164"/>
                </a:cubicBezTo>
                <a:cubicBezTo>
                  <a:pt x="234" y="164"/>
                  <a:pt x="240" y="170"/>
                  <a:pt x="240" y="177"/>
                </a:cubicBezTo>
                <a:cubicBezTo>
                  <a:pt x="240" y="182"/>
                  <a:pt x="236" y="187"/>
                  <a:pt x="232" y="189"/>
                </a:cubicBezTo>
                <a:close/>
              </a:path>
            </a:pathLst>
          </a:custGeom>
          <a:solidFill>
            <a:schemeClr val="accent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79" name="正方形/長方形 78"/>
          <p:cNvSpPr/>
          <p:nvPr/>
        </p:nvSpPr>
        <p:spPr>
          <a:xfrm>
            <a:off x="2303656" y="4060984"/>
            <a:ext cx="239003" cy="183532"/>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0" name="Freeform 115"/>
          <p:cNvSpPr>
            <a:spLocks noEditPoints="1"/>
          </p:cNvSpPr>
          <p:nvPr/>
        </p:nvSpPr>
        <p:spPr bwMode="auto">
          <a:xfrm>
            <a:off x="2294088" y="4076453"/>
            <a:ext cx="262396" cy="161052"/>
          </a:xfrm>
          <a:custGeom>
            <a:avLst/>
            <a:gdLst>
              <a:gd name="T0" fmla="*/ 238 w 238"/>
              <a:gd name="T1" fmla="*/ 45 h 159"/>
              <a:gd name="T2" fmla="*/ 0 w 238"/>
              <a:gd name="T3" fmla="*/ 159 h 159"/>
              <a:gd name="T4" fmla="*/ 192 w 238"/>
              <a:gd name="T5" fmla="*/ 0 h 159"/>
              <a:gd name="T6" fmla="*/ 197 w 238"/>
              <a:gd name="T7" fmla="*/ 0 h 159"/>
              <a:gd name="T8" fmla="*/ 238 w 238"/>
              <a:gd name="T9" fmla="*/ 41 h 159"/>
              <a:gd name="T10" fmla="*/ 137 w 238"/>
              <a:gd name="T11" fmla="*/ 21 h 159"/>
              <a:gd name="T12" fmla="*/ 28 w 238"/>
              <a:gd name="T13" fmla="*/ 25 h 159"/>
              <a:gd name="T14" fmla="*/ 137 w 238"/>
              <a:gd name="T15" fmla="*/ 21 h 159"/>
              <a:gd name="T16" fmla="*/ 28 w 238"/>
              <a:gd name="T17" fmla="*/ 34 h 159"/>
              <a:gd name="T18" fmla="*/ 137 w 238"/>
              <a:gd name="T19" fmla="*/ 39 h 159"/>
              <a:gd name="T20" fmla="*/ 205 w 238"/>
              <a:gd name="T21" fmla="*/ 69 h 159"/>
              <a:gd name="T22" fmla="*/ 146 w 238"/>
              <a:gd name="T23" fmla="*/ 69 h 159"/>
              <a:gd name="T24" fmla="*/ 87 w 238"/>
              <a:gd name="T25" fmla="*/ 69 h 159"/>
              <a:gd name="T26" fmla="*/ 28 w 238"/>
              <a:gd name="T27" fmla="*/ 69 h 159"/>
              <a:gd name="T28" fmla="*/ 28 w 238"/>
              <a:gd name="T29" fmla="*/ 90 h 159"/>
              <a:gd name="T30" fmla="*/ 28 w 238"/>
              <a:gd name="T31" fmla="*/ 110 h 159"/>
              <a:gd name="T32" fmla="*/ 28 w 238"/>
              <a:gd name="T33" fmla="*/ 130 h 159"/>
              <a:gd name="T34" fmla="*/ 33 w 238"/>
              <a:gd name="T35" fmla="*/ 135 h 159"/>
              <a:gd name="T36" fmla="*/ 91 w 238"/>
              <a:gd name="T37" fmla="*/ 135 h 159"/>
              <a:gd name="T38" fmla="*/ 150 w 238"/>
              <a:gd name="T39" fmla="*/ 135 h 159"/>
              <a:gd name="T40" fmla="*/ 210 w 238"/>
              <a:gd name="T41" fmla="*/ 135 h 159"/>
              <a:gd name="T42" fmla="*/ 210 w 238"/>
              <a:gd name="T43" fmla="*/ 114 h 159"/>
              <a:gd name="T44" fmla="*/ 210 w 238"/>
              <a:gd name="T45" fmla="*/ 94 h 159"/>
              <a:gd name="T46" fmla="*/ 210 w 238"/>
              <a:gd name="T47" fmla="*/ 73 h 159"/>
              <a:gd name="T48" fmla="*/ 205 w 238"/>
              <a:gd name="T49" fmla="*/ 69 h 159"/>
              <a:gd name="T50" fmla="*/ 146 w 238"/>
              <a:gd name="T51" fmla="*/ 90 h 159"/>
              <a:gd name="T52" fmla="*/ 91 w 238"/>
              <a:gd name="T53" fmla="*/ 73 h 159"/>
              <a:gd name="T54" fmla="*/ 146 w 238"/>
              <a:gd name="T55" fmla="*/ 94 h 159"/>
              <a:gd name="T56" fmla="*/ 91 w 238"/>
              <a:gd name="T57" fmla="*/ 110 h 159"/>
              <a:gd name="T58" fmla="*/ 146 w 238"/>
              <a:gd name="T59" fmla="*/ 94 h 159"/>
              <a:gd name="T60" fmla="*/ 87 w 238"/>
              <a:gd name="T61" fmla="*/ 73 h 159"/>
              <a:gd name="T62" fmla="*/ 33 w 238"/>
              <a:gd name="T63" fmla="*/ 90 h 159"/>
              <a:gd name="T64" fmla="*/ 33 w 238"/>
              <a:gd name="T65" fmla="*/ 94 h 159"/>
              <a:gd name="T66" fmla="*/ 87 w 238"/>
              <a:gd name="T67" fmla="*/ 110 h 159"/>
              <a:gd name="T68" fmla="*/ 33 w 238"/>
              <a:gd name="T69" fmla="*/ 94 h 159"/>
              <a:gd name="T70" fmla="*/ 33 w 238"/>
              <a:gd name="T71" fmla="*/ 114 h 159"/>
              <a:gd name="T72" fmla="*/ 87 w 238"/>
              <a:gd name="T73" fmla="*/ 130 h 159"/>
              <a:gd name="T74" fmla="*/ 91 w 238"/>
              <a:gd name="T75" fmla="*/ 130 h 159"/>
              <a:gd name="T76" fmla="*/ 146 w 238"/>
              <a:gd name="T77" fmla="*/ 114 h 159"/>
              <a:gd name="T78" fmla="*/ 91 w 238"/>
              <a:gd name="T79" fmla="*/ 130 h 159"/>
              <a:gd name="T80" fmla="*/ 150 w 238"/>
              <a:gd name="T81" fmla="*/ 130 h 159"/>
              <a:gd name="T82" fmla="*/ 205 w 238"/>
              <a:gd name="T83" fmla="*/ 114 h 159"/>
              <a:gd name="T84" fmla="*/ 205 w 238"/>
              <a:gd name="T85" fmla="*/ 110 h 159"/>
              <a:gd name="T86" fmla="*/ 150 w 238"/>
              <a:gd name="T87" fmla="*/ 94 h 159"/>
              <a:gd name="T88" fmla="*/ 205 w 238"/>
              <a:gd name="T89" fmla="*/ 110 h 159"/>
              <a:gd name="T90" fmla="*/ 150 w 238"/>
              <a:gd name="T91" fmla="*/ 90 h 159"/>
              <a:gd name="T92" fmla="*/ 205 w 238"/>
              <a:gd name="T93" fmla="*/ 73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38" h="159">
                <a:moveTo>
                  <a:pt x="192" y="45"/>
                </a:moveTo>
                <a:lnTo>
                  <a:pt x="238" y="45"/>
                </a:lnTo>
                <a:lnTo>
                  <a:pt x="238" y="159"/>
                </a:lnTo>
                <a:lnTo>
                  <a:pt x="0" y="159"/>
                </a:lnTo>
                <a:lnTo>
                  <a:pt x="0" y="0"/>
                </a:lnTo>
                <a:lnTo>
                  <a:pt x="192" y="0"/>
                </a:lnTo>
                <a:lnTo>
                  <a:pt x="192" y="45"/>
                </a:lnTo>
                <a:close/>
                <a:moveTo>
                  <a:pt x="197" y="0"/>
                </a:moveTo>
                <a:lnTo>
                  <a:pt x="197" y="41"/>
                </a:lnTo>
                <a:lnTo>
                  <a:pt x="238" y="41"/>
                </a:lnTo>
                <a:lnTo>
                  <a:pt x="197" y="0"/>
                </a:lnTo>
                <a:close/>
                <a:moveTo>
                  <a:pt x="137" y="21"/>
                </a:moveTo>
                <a:lnTo>
                  <a:pt x="28" y="21"/>
                </a:lnTo>
                <a:lnTo>
                  <a:pt x="28" y="25"/>
                </a:lnTo>
                <a:lnTo>
                  <a:pt x="137" y="25"/>
                </a:lnTo>
                <a:lnTo>
                  <a:pt x="137" y="21"/>
                </a:lnTo>
                <a:close/>
                <a:moveTo>
                  <a:pt x="137" y="34"/>
                </a:moveTo>
                <a:lnTo>
                  <a:pt x="28" y="34"/>
                </a:lnTo>
                <a:lnTo>
                  <a:pt x="28" y="39"/>
                </a:lnTo>
                <a:lnTo>
                  <a:pt x="137" y="39"/>
                </a:lnTo>
                <a:lnTo>
                  <a:pt x="137" y="34"/>
                </a:lnTo>
                <a:close/>
                <a:moveTo>
                  <a:pt x="205" y="69"/>
                </a:moveTo>
                <a:lnTo>
                  <a:pt x="150" y="69"/>
                </a:lnTo>
                <a:lnTo>
                  <a:pt x="146" y="69"/>
                </a:lnTo>
                <a:lnTo>
                  <a:pt x="91" y="69"/>
                </a:lnTo>
                <a:lnTo>
                  <a:pt x="87" y="69"/>
                </a:lnTo>
                <a:lnTo>
                  <a:pt x="33" y="69"/>
                </a:lnTo>
                <a:lnTo>
                  <a:pt x="28" y="69"/>
                </a:lnTo>
                <a:lnTo>
                  <a:pt x="28" y="73"/>
                </a:lnTo>
                <a:lnTo>
                  <a:pt x="28" y="90"/>
                </a:lnTo>
                <a:lnTo>
                  <a:pt x="28" y="94"/>
                </a:lnTo>
                <a:lnTo>
                  <a:pt x="28" y="110"/>
                </a:lnTo>
                <a:lnTo>
                  <a:pt x="28" y="114"/>
                </a:lnTo>
                <a:lnTo>
                  <a:pt x="28" y="130"/>
                </a:lnTo>
                <a:lnTo>
                  <a:pt x="28" y="135"/>
                </a:lnTo>
                <a:lnTo>
                  <a:pt x="33" y="135"/>
                </a:lnTo>
                <a:lnTo>
                  <a:pt x="87" y="135"/>
                </a:lnTo>
                <a:lnTo>
                  <a:pt x="91" y="135"/>
                </a:lnTo>
                <a:lnTo>
                  <a:pt x="146" y="135"/>
                </a:lnTo>
                <a:lnTo>
                  <a:pt x="150" y="135"/>
                </a:lnTo>
                <a:lnTo>
                  <a:pt x="205" y="135"/>
                </a:lnTo>
                <a:lnTo>
                  <a:pt x="210" y="135"/>
                </a:lnTo>
                <a:lnTo>
                  <a:pt x="210" y="130"/>
                </a:lnTo>
                <a:lnTo>
                  <a:pt x="210" y="114"/>
                </a:lnTo>
                <a:lnTo>
                  <a:pt x="210" y="110"/>
                </a:lnTo>
                <a:lnTo>
                  <a:pt x="210" y="94"/>
                </a:lnTo>
                <a:lnTo>
                  <a:pt x="210" y="90"/>
                </a:lnTo>
                <a:lnTo>
                  <a:pt x="210" y="73"/>
                </a:lnTo>
                <a:lnTo>
                  <a:pt x="210" y="69"/>
                </a:lnTo>
                <a:lnTo>
                  <a:pt x="205" y="69"/>
                </a:lnTo>
                <a:close/>
                <a:moveTo>
                  <a:pt x="146" y="73"/>
                </a:moveTo>
                <a:lnTo>
                  <a:pt x="146" y="90"/>
                </a:lnTo>
                <a:lnTo>
                  <a:pt x="91" y="90"/>
                </a:lnTo>
                <a:lnTo>
                  <a:pt x="91" y="73"/>
                </a:lnTo>
                <a:lnTo>
                  <a:pt x="146" y="73"/>
                </a:lnTo>
                <a:close/>
                <a:moveTo>
                  <a:pt x="146" y="94"/>
                </a:moveTo>
                <a:lnTo>
                  <a:pt x="146" y="110"/>
                </a:lnTo>
                <a:lnTo>
                  <a:pt x="91" y="110"/>
                </a:lnTo>
                <a:lnTo>
                  <a:pt x="91" y="94"/>
                </a:lnTo>
                <a:lnTo>
                  <a:pt x="146" y="94"/>
                </a:lnTo>
                <a:close/>
                <a:moveTo>
                  <a:pt x="33" y="73"/>
                </a:moveTo>
                <a:lnTo>
                  <a:pt x="87" y="73"/>
                </a:lnTo>
                <a:lnTo>
                  <a:pt x="87" y="90"/>
                </a:lnTo>
                <a:lnTo>
                  <a:pt x="33" y="90"/>
                </a:lnTo>
                <a:lnTo>
                  <a:pt x="33" y="73"/>
                </a:lnTo>
                <a:close/>
                <a:moveTo>
                  <a:pt x="33" y="94"/>
                </a:moveTo>
                <a:lnTo>
                  <a:pt x="87" y="94"/>
                </a:lnTo>
                <a:lnTo>
                  <a:pt x="87" y="110"/>
                </a:lnTo>
                <a:lnTo>
                  <a:pt x="33" y="110"/>
                </a:lnTo>
                <a:lnTo>
                  <a:pt x="33" y="94"/>
                </a:lnTo>
                <a:close/>
                <a:moveTo>
                  <a:pt x="33" y="130"/>
                </a:moveTo>
                <a:lnTo>
                  <a:pt x="33" y="114"/>
                </a:lnTo>
                <a:lnTo>
                  <a:pt x="87" y="114"/>
                </a:lnTo>
                <a:lnTo>
                  <a:pt x="87" y="130"/>
                </a:lnTo>
                <a:lnTo>
                  <a:pt x="33" y="130"/>
                </a:lnTo>
                <a:close/>
                <a:moveTo>
                  <a:pt x="91" y="130"/>
                </a:moveTo>
                <a:lnTo>
                  <a:pt x="91" y="114"/>
                </a:lnTo>
                <a:lnTo>
                  <a:pt x="146" y="114"/>
                </a:lnTo>
                <a:lnTo>
                  <a:pt x="146" y="130"/>
                </a:lnTo>
                <a:lnTo>
                  <a:pt x="91" y="130"/>
                </a:lnTo>
                <a:close/>
                <a:moveTo>
                  <a:pt x="205" y="130"/>
                </a:moveTo>
                <a:lnTo>
                  <a:pt x="150" y="130"/>
                </a:lnTo>
                <a:lnTo>
                  <a:pt x="150" y="114"/>
                </a:lnTo>
                <a:lnTo>
                  <a:pt x="205" y="114"/>
                </a:lnTo>
                <a:lnTo>
                  <a:pt x="205" y="130"/>
                </a:lnTo>
                <a:close/>
                <a:moveTo>
                  <a:pt x="205" y="110"/>
                </a:moveTo>
                <a:lnTo>
                  <a:pt x="150" y="110"/>
                </a:lnTo>
                <a:lnTo>
                  <a:pt x="150" y="94"/>
                </a:lnTo>
                <a:lnTo>
                  <a:pt x="205" y="94"/>
                </a:lnTo>
                <a:lnTo>
                  <a:pt x="205" y="110"/>
                </a:lnTo>
                <a:close/>
                <a:moveTo>
                  <a:pt x="205" y="90"/>
                </a:moveTo>
                <a:lnTo>
                  <a:pt x="150" y="90"/>
                </a:lnTo>
                <a:lnTo>
                  <a:pt x="150" y="73"/>
                </a:lnTo>
                <a:lnTo>
                  <a:pt x="205" y="73"/>
                </a:lnTo>
                <a:lnTo>
                  <a:pt x="205" y="90"/>
                </a:lnTo>
                <a:close/>
              </a:path>
            </a:pathLst>
          </a:custGeom>
          <a:solidFill>
            <a:srgbClr val="EE7B48"/>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400" b="0" i="0" u="none" strike="noStrike" kern="0" cap="none" spc="0" normalizeH="0" baseline="0" noProof="0">
              <a:ln>
                <a:noFill/>
              </a:ln>
              <a:solidFill>
                <a:prstClr val="black"/>
              </a:solidFill>
              <a:effectLst/>
              <a:uLnTx/>
              <a:uFillTx/>
            </a:endParaRPr>
          </a:p>
        </p:txBody>
      </p:sp>
      <p:sp>
        <p:nvSpPr>
          <p:cNvPr id="81" name="Freeform 32"/>
          <p:cNvSpPr>
            <a:spLocks noEditPoints="1"/>
          </p:cNvSpPr>
          <p:nvPr/>
        </p:nvSpPr>
        <p:spPr bwMode="auto">
          <a:xfrm>
            <a:off x="7469432" y="1266723"/>
            <a:ext cx="332222" cy="333444"/>
          </a:xfrm>
          <a:custGeom>
            <a:avLst/>
            <a:gdLst>
              <a:gd name="T0" fmla="*/ 226 w 453"/>
              <a:gd name="T1" fmla="*/ 0 h 454"/>
              <a:gd name="T2" fmla="*/ 453 w 453"/>
              <a:gd name="T3" fmla="*/ 227 h 454"/>
              <a:gd name="T4" fmla="*/ 226 w 453"/>
              <a:gd name="T5" fmla="*/ 454 h 454"/>
              <a:gd name="T6" fmla="*/ 0 w 453"/>
              <a:gd name="T7" fmla="*/ 227 h 454"/>
              <a:gd name="T8" fmla="*/ 226 w 453"/>
              <a:gd name="T9" fmla="*/ 0 h 454"/>
              <a:gd name="T10" fmla="*/ 226 w 453"/>
              <a:gd name="T11" fmla="*/ 420 h 454"/>
              <a:gd name="T12" fmla="*/ 419 w 453"/>
              <a:gd name="T13" fmla="*/ 227 h 454"/>
              <a:gd name="T14" fmla="*/ 226 w 453"/>
              <a:gd name="T15" fmla="*/ 34 h 454"/>
              <a:gd name="T16" fmla="*/ 34 w 453"/>
              <a:gd name="T17" fmla="*/ 227 h 454"/>
              <a:gd name="T18" fmla="*/ 226 w 453"/>
              <a:gd name="T19" fmla="*/ 420 h 454"/>
              <a:gd name="T20" fmla="*/ 226 w 453"/>
              <a:gd name="T21" fmla="*/ 50 h 454"/>
              <a:gd name="T22" fmla="*/ 50 w 453"/>
              <a:gd name="T23" fmla="*/ 227 h 454"/>
              <a:gd name="T24" fmla="*/ 226 w 453"/>
              <a:gd name="T25" fmla="*/ 403 h 454"/>
              <a:gd name="T26" fmla="*/ 403 w 453"/>
              <a:gd name="T27" fmla="*/ 227 h 454"/>
              <a:gd name="T28" fmla="*/ 226 w 453"/>
              <a:gd name="T29" fmla="*/ 50 h 454"/>
              <a:gd name="T30" fmla="*/ 146 w 453"/>
              <a:gd name="T31" fmla="*/ 234 h 454"/>
              <a:gd name="T32" fmla="*/ 196 w 453"/>
              <a:gd name="T33" fmla="*/ 234 h 454"/>
              <a:gd name="T34" fmla="*/ 123 w 453"/>
              <a:gd name="T35" fmla="*/ 124 h 454"/>
              <a:gd name="T36" fmla="*/ 169 w 453"/>
              <a:gd name="T37" fmla="*/ 124 h 454"/>
              <a:gd name="T38" fmla="*/ 226 w 453"/>
              <a:gd name="T39" fmla="*/ 217 h 454"/>
              <a:gd name="T40" fmla="*/ 285 w 453"/>
              <a:gd name="T41" fmla="*/ 124 h 454"/>
              <a:gd name="T42" fmla="*/ 329 w 453"/>
              <a:gd name="T43" fmla="*/ 124 h 454"/>
              <a:gd name="T44" fmla="*/ 255 w 453"/>
              <a:gd name="T45" fmla="*/ 234 h 454"/>
              <a:gd name="T46" fmla="*/ 306 w 453"/>
              <a:gd name="T47" fmla="*/ 234 h 454"/>
              <a:gd name="T48" fmla="*/ 306 w 453"/>
              <a:gd name="T49" fmla="*/ 262 h 454"/>
              <a:gd name="T50" fmla="*/ 245 w 453"/>
              <a:gd name="T51" fmla="*/ 262 h 454"/>
              <a:gd name="T52" fmla="*/ 245 w 453"/>
              <a:gd name="T53" fmla="*/ 286 h 454"/>
              <a:gd name="T54" fmla="*/ 306 w 453"/>
              <a:gd name="T55" fmla="*/ 286 h 454"/>
              <a:gd name="T56" fmla="*/ 306 w 453"/>
              <a:gd name="T57" fmla="*/ 314 h 454"/>
              <a:gd name="T58" fmla="*/ 245 w 453"/>
              <a:gd name="T59" fmla="*/ 314 h 454"/>
              <a:gd name="T60" fmla="*/ 245 w 453"/>
              <a:gd name="T61" fmla="*/ 346 h 454"/>
              <a:gd name="T62" fmla="*/ 207 w 453"/>
              <a:gd name="T63" fmla="*/ 346 h 454"/>
              <a:gd name="T64" fmla="*/ 207 w 453"/>
              <a:gd name="T65" fmla="*/ 314 h 454"/>
              <a:gd name="T66" fmla="*/ 146 w 453"/>
              <a:gd name="T67" fmla="*/ 314 h 454"/>
              <a:gd name="T68" fmla="*/ 146 w 453"/>
              <a:gd name="T69" fmla="*/ 286 h 454"/>
              <a:gd name="T70" fmla="*/ 207 w 453"/>
              <a:gd name="T71" fmla="*/ 286 h 454"/>
              <a:gd name="T72" fmla="*/ 207 w 453"/>
              <a:gd name="T73" fmla="*/ 262 h 454"/>
              <a:gd name="T74" fmla="*/ 146 w 453"/>
              <a:gd name="T75" fmla="*/ 262 h 454"/>
              <a:gd name="T76" fmla="*/ 146 w 453"/>
              <a:gd name="T77" fmla="*/ 234 h 4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453" h="454">
                <a:moveTo>
                  <a:pt x="226" y="0"/>
                </a:moveTo>
                <a:cubicBezTo>
                  <a:pt x="352" y="0"/>
                  <a:pt x="453" y="102"/>
                  <a:pt x="453" y="227"/>
                </a:cubicBezTo>
                <a:cubicBezTo>
                  <a:pt x="453" y="352"/>
                  <a:pt x="352" y="454"/>
                  <a:pt x="226" y="454"/>
                </a:cubicBezTo>
                <a:cubicBezTo>
                  <a:pt x="101" y="454"/>
                  <a:pt x="0" y="352"/>
                  <a:pt x="0" y="227"/>
                </a:cubicBezTo>
                <a:cubicBezTo>
                  <a:pt x="0" y="102"/>
                  <a:pt x="101" y="0"/>
                  <a:pt x="226" y="0"/>
                </a:cubicBezTo>
                <a:moveTo>
                  <a:pt x="226" y="420"/>
                </a:moveTo>
                <a:cubicBezTo>
                  <a:pt x="333" y="420"/>
                  <a:pt x="419" y="333"/>
                  <a:pt x="419" y="227"/>
                </a:cubicBezTo>
                <a:cubicBezTo>
                  <a:pt x="419" y="121"/>
                  <a:pt x="333" y="34"/>
                  <a:pt x="226" y="34"/>
                </a:cubicBezTo>
                <a:cubicBezTo>
                  <a:pt x="120" y="34"/>
                  <a:pt x="34" y="121"/>
                  <a:pt x="34" y="227"/>
                </a:cubicBezTo>
                <a:cubicBezTo>
                  <a:pt x="34" y="333"/>
                  <a:pt x="120" y="420"/>
                  <a:pt x="226" y="420"/>
                </a:cubicBezTo>
                <a:moveTo>
                  <a:pt x="226" y="50"/>
                </a:moveTo>
                <a:cubicBezTo>
                  <a:pt x="129" y="50"/>
                  <a:pt x="50" y="130"/>
                  <a:pt x="50" y="227"/>
                </a:cubicBezTo>
                <a:cubicBezTo>
                  <a:pt x="50" y="324"/>
                  <a:pt x="129" y="403"/>
                  <a:pt x="226" y="403"/>
                </a:cubicBezTo>
                <a:cubicBezTo>
                  <a:pt x="324" y="403"/>
                  <a:pt x="403" y="324"/>
                  <a:pt x="403" y="227"/>
                </a:cubicBezTo>
                <a:cubicBezTo>
                  <a:pt x="403" y="130"/>
                  <a:pt x="324" y="50"/>
                  <a:pt x="226" y="50"/>
                </a:cubicBezTo>
                <a:moveTo>
                  <a:pt x="146" y="234"/>
                </a:moveTo>
                <a:cubicBezTo>
                  <a:pt x="196" y="234"/>
                  <a:pt x="196" y="234"/>
                  <a:pt x="196" y="234"/>
                </a:cubicBezTo>
                <a:cubicBezTo>
                  <a:pt x="123" y="124"/>
                  <a:pt x="123" y="124"/>
                  <a:pt x="123" y="124"/>
                </a:cubicBezTo>
                <a:cubicBezTo>
                  <a:pt x="169" y="124"/>
                  <a:pt x="169" y="124"/>
                  <a:pt x="169" y="124"/>
                </a:cubicBezTo>
                <a:cubicBezTo>
                  <a:pt x="226" y="217"/>
                  <a:pt x="226" y="217"/>
                  <a:pt x="226" y="217"/>
                </a:cubicBezTo>
                <a:cubicBezTo>
                  <a:pt x="285" y="124"/>
                  <a:pt x="285" y="124"/>
                  <a:pt x="285" y="124"/>
                </a:cubicBezTo>
                <a:cubicBezTo>
                  <a:pt x="329" y="124"/>
                  <a:pt x="329" y="124"/>
                  <a:pt x="329" y="124"/>
                </a:cubicBezTo>
                <a:cubicBezTo>
                  <a:pt x="255" y="234"/>
                  <a:pt x="255" y="234"/>
                  <a:pt x="255" y="234"/>
                </a:cubicBezTo>
                <a:cubicBezTo>
                  <a:pt x="306" y="234"/>
                  <a:pt x="306" y="234"/>
                  <a:pt x="306" y="234"/>
                </a:cubicBezTo>
                <a:cubicBezTo>
                  <a:pt x="306" y="262"/>
                  <a:pt x="306" y="262"/>
                  <a:pt x="306" y="262"/>
                </a:cubicBezTo>
                <a:cubicBezTo>
                  <a:pt x="245" y="262"/>
                  <a:pt x="245" y="262"/>
                  <a:pt x="245" y="262"/>
                </a:cubicBezTo>
                <a:cubicBezTo>
                  <a:pt x="245" y="286"/>
                  <a:pt x="245" y="286"/>
                  <a:pt x="245" y="286"/>
                </a:cubicBezTo>
                <a:cubicBezTo>
                  <a:pt x="306" y="286"/>
                  <a:pt x="306" y="286"/>
                  <a:pt x="306" y="286"/>
                </a:cubicBezTo>
                <a:cubicBezTo>
                  <a:pt x="306" y="314"/>
                  <a:pt x="306" y="314"/>
                  <a:pt x="306" y="314"/>
                </a:cubicBezTo>
                <a:cubicBezTo>
                  <a:pt x="245" y="314"/>
                  <a:pt x="245" y="314"/>
                  <a:pt x="245" y="314"/>
                </a:cubicBezTo>
                <a:cubicBezTo>
                  <a:pt x="245" y="346"/>
                  <a:pt x="245" y="346"/>
                  <a:pt x="245" y="346"/>
                </a:cubicBezTo>
                <a:cubicBezTo>
                  <a:pt x="207" y="346"/>
                  <a:pt x="207" y="346"/>
                  <a:pt x="207" y="346"/>
                </a:cubicBezTo>
                <a:cubicBezTo>
                  <a:pt x="207" y="314"/>
                  <a:pt x="207" y="314"/>
                  <a:pt x="207" y="314"/>
                </a:cubicBezTo>
                <a:cubicBezTo>
                  <a:pt x="146" y="314"/>
                  <a:pt x="146" y="314"/>
                  <a:pt x="146" y="314"/>
                </a:cubicBezTo>
                <a:cubicBezTo>
                  <a:pt x="146" y="286"/>
                  <a:pt x="146" y="286"/>
                  <a:pt x="146" y="286"/>
                </a:cubicBezTo>
                <a:cubicBezTo>
                  <a:pt x="207" y="286"/>
                  <a:pt x="207" y="286"/>
                  <a:pt x="207" y="286"/>
                </a:cubicBezTo>
                <a:cubicBezTo>
                  <a:pt x="207" y="262"/>
                  <a:pt x="207" y="262"/>
                  <a:pt x="207" y="262"/>
                </a:cubicBezTo>
                <a:cubicBezTo>
                  <a:pt x="146" y="262"/>
                  <a:pt x="146" y="262"/>
                  <a:pt x="146" y="262"/>
                </a:cubicBezTo>
                <a:lnTo>
                  <a:pt x="146" y="234"/>
                </a:lnTo>
                <a:close/>
              </a:path>
            </a:pathLst>
          </a:custGeom>
          <a:solidFill>
            <a:srgbClr val="EE7B48"/>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400" b="0" i="0" u="none" strike="noStrike" kern="0" cap="none" spc="0" normalizeH="0" baseline="0" noProof="0">
              <a:ln>
                <a:noFill/>
              </a:ln>
              <a:solidFill>
                <a:prstClr val="black"/>
              </a:solidFill>
              <a:effectLst/>
              <a:uLnTx/>
              <a:uFillTx/>
            </a:endParaRPr>
          </a:p>
        </p:txBody>
      </p:sp>
      <p:sp>
        <p:nvSpPr>
          <p:cNvPr id="82" name="Freeform 32"/>
          <p:cNvSpPr>
            <a:spLocks noEditPoints="1"/>
          </p:cNvSpPr>
          <p:nvPr/>
        </p:nvSpPr>
        <p:spPr bwMode="auto">
          <a:xfrm>
            <a:off x="7491916" y="3166216"/>
            <a:ext cx="332222" cy="333444"/>
          </a:xfrm>
          <a:custGeom>
            <a:avLst/>
            <a:gdLst>
              <a:gd name="T0" fmla="*/ 226 w 453"/>
              <a:gd name="T1" fmla="*/ 0 h 454"/>
              <a:gd name="T2" fmla="*/ 453 w 453"/>
              <a:gd name="T3" fmla="*/ 227 h 454"/>
              <a:gd name="T4" fmla="*/ 226 w 453"/>
              <a:gd name="T5" fmla="*/ 454 h 454"/>
              <a:gd name="T6" fmla="*/ 0 w 453"/>
              <a:gd name="T7" fmla="*/ 227 h 454"/>
              <a:gd name="T8" fmla="*/ 226 w 453"/>
              <a:gd name="T9" fmla="*/ 0 h 454"/>
              <a:gd name="T10" fmla="*/ 226 w 453"/>
              <a:gd name="T11" fmla="*/ 420 h 454"/>
              <a:gd name="T12" fmla="*/ 419 w 453"/>
              <a:gd name="T13" fmla="*/ 227 h 454"/>
              <a:gd name="T14" fmla="*/ 226 w 453"/>
              <a:gd name="T15" fmla="*/ 34 h 454"/>
              <a:gd name="T16" fmla="*/ 34 w 453"/>
              <a:gd name="T17" fmla="*/ 227 h 454"/>
              <a:gd name="T18" fmla="*/ 226 w 453"/>
              <a:gd name="T19" fmla="*/ 420 h 454"/>
              <a:gd name="T20" fmla="*/ 226 w 453"/>
              <a:gd name="T21" fmla="*/ 50 h 454"/>
              <a:gd name="T22" fmla="*/ 50 w 453"/>
              <a:gd name="T23" fmla="*/ 227 h 454"/>
              <a:gd name="T24" fmla="*/ 226 w 453"/>
              <a:gd name="T25" fmla="*/ 403 h 454"/>
              <a:gd name="T26" fmla="*/ 403 w 453"/>
              <a:gd name="T27" fmla="*/ 227 h 454"/>
              <a:gd name="T28" fmla="*/ 226 w 453"/>
              <a:gd name="T29" fmla="*/ 50 h 454"/>
              <a:gd name="T30" fmla="*/ 146 w 453"/>
              <a:gd name="T31" fmla="*/ 234 h 454"/>
              <a:gd name="T32" fmla="*/ 196 w 453"/>
              <a:gd name="T33" fmla="*/ 234 h 454"/>
              <a:gd name="T34" fmla="*/ 123 w 453"/>
              <a:gd name="T35" fmla="*/ 124 h 454"/>
              <a:gd name="T36" fmla="*/ 169 w 453"/>
              <a:gd name="T37" fmla="*/ 124 h 454"/>
              <a:gd name="T38" fmla="*/ 226 w 453"/>
              <a:gd name="T39" fmla="*/ 217 h 454"/>
              <a:gd name="T40" fmla="*/ 285 w 453"/>
              <a:gd name="T41" fmla="*/ 124 h 454"/>
              <a:gd name="T42" fmla="*/ 329 w 453"/>
              <a:gd name="T43" fmla="*/ 124 h 454"/>
              <a:gd name="T44" fmla="*/ 255 w 453"/>
              <a:gd name="T45" fmla="*/ 234 h 454"/>
              <a:gd name="T46" fmla="*/ 306 w 453"/>
              <a:gd name="T47" fmla="*/ 234 h 454"/>
              <a:gd name="T48" fmla="*/ 306 w 453"/>
              <a:gd name="T49" fmla="*/ 262 h 454"/>
              <a:gd name="T50" fmla="*/ 245 w 453"/>
              <a:gd name="T51" fmla="*/ 262 h 454"/>
              <a:gd name="T52" fmla="*/ 245 w 453"/>
              <a:gd name="T53" fmla="*/ 286 h 454"/>
              <a:gd name="T54" fmla="*/ 306 w 453"/>
              <a:gd name="T55" fmla="*/ 286 h 454"/>
              <a:gd name="T56" fmla="*/ 306 w 453"/>
              <a:gd name="T57" fmla="*/ 314 h 454"/>
              <a:gd name="T58" fmla="*/ 245 w 453"/>
              <a:gd name="T59" fmla="*/ 314 h 454"/>
              <a:gd name="T60" fmla="*/ 245 w 453"/>
              <a:gd name="T61" fmla="*/ 346 h 454"/>
              <a:gd name="T62" fmla="*/ 207 w 453"/>
              <a:gd name="T63" fmla="*/ 346 h 454"/>
              <a:gd name="T64" fmla="*/ 207 w 453"/>
              <a:gd name="T65" fmla="*/ 314 h 454"/>
              <a:gd name="T66" fmla="*/ 146 w 453"/>
              <a:gd name="T67" fmla="*/ 314 h 454"/>
              <a:gd name="T68" fmla="*/ 146 w 453"/>
              <a:gd name="T69" fmla="*/ 286 h 454"/>
              <a:gd name="T70" fmla="*/ 207 w 453"/>
              <a:gd name="T71" fmla="*/ 286 h 454"/>
              <a:gd name="T72" fmla="*/ 207 w 453"/>
              <a:gd name="T73" fmla="*/ 262 h 454"/>
              <a:gd name="T74" fmla="*/ 146 w 453"/>
              <a:gd name="T75" fmla="*/ 262 h 454"/>
              <a:gd name="T76" fmla="*/ 146 w 453"/>
              <a:gd name="T77" fmla="*/ 234 h 4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453" h="454">
                <a:moveTo>
                  <a:pt x="226" y="0"/>
                </a:moveTo>
                <a:cubicBezTo>
                  <a:pt x="352" y="0"/>
                  <a:pt x="453" y="102"/>
                  <a:pt x="453" y="227"/>
                </a:cubicBezTo>
                <a:cubicBezTo>
                  <a:pt x="453" y="352"/>
                  <a:pt x="352" y="454"/>
                  <a:pt x="226" y="454"/>
                </a:cubicBezTo>
                <a:cubicBezTo>
                  <a:pt x="101" y="454"/>
                  <a:pt x="0" y="352"/>
                  <a:pt x="0" y="227"/>
                </a:cubicBezTo>
                <a:cubicBezTo>
                  <a:pt x="0" y="102"/>
                  <a:pt x="101" y="0"/>
                  <a:pt x="226" y="0"/>
                </a:cubicBezTo>
                <a:moveTo>
                  <a:pt x="226" y="420"/>
                </a:moveTo>
                <a:cubicBezTo>
                  <a:pt x="333" y="420"/>
                  <a:pt x="419" y="333"/>
                  <a:pt x="419" y="227"/>
                </a:cubicBezTo>
                <a:cubicBezTo>
                  <a:pt x="419" y="121"/>
                  <a:pt x="333" y="34"/>
                  <a:pt x="226" y="34"/>
                </a:cubicBezTo>
                <a:cubicBezTo>
                  <a:pt x="120" y="34"/>
                  <a:pt x="34" y="121"/>
                  <a:pt x="34" y="227"/>
                </a:cubicBezTo>
                <a:cubicBezTo>
                  <a:pt x="34" y="333"/>
                  <a:pt x="120" y="420"/>
                  <a:pt x="226" y="420"/>
                </a:cubicBezTo>
                <a:moveTo>
                  <a:pt x="226" y="50"/>
                </a:moveTo>
                <a:cubicBezTo>
                  <a:pt x="129" y="50"/>
                  <a:pt x="50" y="130"/>
                  <a:pt x="50" y="227"/>
                </a:cubicBezTo>
                <a:cubicBezTo>
                  <a:pt x="50" y="324"/>
                  <a:pt x="129" y="403"/>
                  <a:pt x="226" y="403"/>
                </a:cubicBezTo>
                <a:cubicBezTo>
                  <a:pt x="324" y="403"/>
                  <a:pt x="403" y="324"/>
                  <a:pt x="403" y="227"/>
                </a:cubicBezTo>
                <a:cubicBezTo>
                  <a:pt x="403" y="130"/>
                  <a:pt x="324" y="50"/>
                  <a:pt x="226" y="50"/>
                </a:cubicBezTo>
                <a:moveTo>
                  <a:pt x="146" y="234"/>
                </a:moveTo>
                <a:cubicBezTo>
                  <a:pt x="196" y="234"/>
                  <a:pt x="196" y="234"/>
                  <a:pt x="196" y="234"/>
                </a:cubicBezTo>
                <a:cubicBezTo>
                  <a:pt x="123" y="124"/>
                  <a:pt x="123" y="124"/>
                  <a:pt x="123" y="124"/>
                </a:cubicBezTo>
                <a:cubicBezTo>
                  <a:pt x="169" y="124"/>
                  <a:pt x="169" y="124"/>
                  <a:pt x="169" y="124"/>
                </a:cubicBezTo>
                <a:cubicBezTo>
                  <a:pt x="226" y="217"/>
                  <a:pt x="226" y="217"/>
                  <a:pt x="226" y="217"/>
                </a:cubicBezTo>
                <a:cubicBezTo>
                  <a:pt x="285" y="124"/>
                  <a:pt x="285" y="124"/>
                  <a:pt x="285" y="124"/>
                </a:cubicBezTo>
                <a:cubicBezTo>
                  <a:pt x="329" y="124"/>
                  <a:pt x="329" y="124"/>
                  <a:pt x="329" y="124"/>
                </a:cubicBezTo>
                <a:cubicBezTo>
                  <a:pt x="255" y="234"/>
                  <a:pt x="255" y="234"/>
                  <a:pt x="255" y="234"/>
                </a:cubicBezTo>
                <a:cubicBezTo>
                  <a:pt x="306" y="234"/>
                  <a:pt x="306" y="234"/>
                  <a:pt x="306" y="234"/>
                </a:cubicBezTo>
                <a:cubicBezTo>
                  <a:pt x="306" y="262"/>
                  <a:pt x="306" y="262"/>
                  <a:pt x="306" y="262"/>
                </a:cubicBezTo>
                <a:cubicBezTo>
                  <a:pt x="245" y="262"/>
                  <a:pt x="245" y="262"/>
                  <a:pt x="245" y="262"/>
                </a:cubicBezTo>
                <a:cubicBezTo>
                  <a:pt x="245" y="286"/>
                  <a:pt x="245" y="286"/>
                  <a:pt x="245" y="286"/>
                </a:cubicBezTo>
                <a:cubicBezTo>
                  <a:pt x="306" y="286"/>
                  <a:pt x="306" y="286"/>
                  <a:pt x="306" y="286"/>
                </a:cubicBezTo>
                <a:cubicBezTo>
                  <a:pt x="306" y="314"/>
                  <a:pt x="306" y="314"/>
                  <a:pt x="306" y="314"/>
                </a:cubicBezTo>
                <a:cubicBezTo>
                  <a:pt x="245" y="314"/>
                  <a:pt x="245" y="314"/>
                  <a:pt x="245" y="314"/>
                </a:cubicBezTo>
                <a:cubicBezTo>
                  <a:pt x="245" y="346"/>
                  <a:pt x="245" y="346"/>
                  <a:pt x="245" y="346"/>
                </a:cubicBezTo>
                <a:cubicBezTo>
                  <a:pt x="207" y="346"/>
                  <a:pt x="207" y="346"/>
                  <a:pt x="207" y="346"/>
                </a:cubicBezTo>
                <a:cubicBezTo>
                  <a:pt x="207" y="314"/>
                  <a:pt x="207" y="314"/>
                  <a:pt x="207" y="314"/>
                </a:cubicBezTo>
                <a:cubicBezTo>
                  <a:pt x="146" y="314"/>
                  <a:pt x="146" y="314"/>
                  <a:pt x="146" y="314"/>
                </a:cubicBezTo>
                <a:cubicBezTo>
                  <a:pt x="146" y="286"/>
                  <a:pt x="146" y="286"/>
                  <a:pt x="146" y="286"/>
                </a:cubicBezTo>
                <a:cubicBezTo>
                  <a:pt x="207" y="286"/>
                  <a:pt x="207" y="286"/>
                  <a:pt x="207" y="286"/>
                </a:cubicBezTo>
                <a:cubicBezTo>
                  <a:pt x="207" y="262"/>
                  <a:pt x="207" y="262"/>
                  <a:pt x="207" y="262"/>
                </a:cubicBezTo>
                <a:cubicBezTo>
                  <a:pt x="146" y="262"/>
                  <a:pt x="146" y="262"/>
                  <a:pt x="146" y="262"/>
                </a:cubicBezTo>
                <a:lnTo>
                  <a:pt x="146" y="234"/>
                </a:lnTo>
                <a:close/>
              </a:path>
            </a:pathLst>
          </a:custGeom>
          <a:solidFill>
            <a:srgbClr val="EE7B48"/>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400" b="0" i="0" u="none" strike="noStrike" kern="0" cap="none" spc="0" normalizeH="0" baseline="0" noProof="0">
              <a:ln>
                <a:noFill/>
              </a:ln>
              <a:solidFill>
                <a:prstClr val="black"/>
              </a:solidFill>
              <a:effectLst/>
              <a:uLnTx/>
              <a:uFillTx/>
            </a:endParaRPr>
          </a:p>
        </p:txBody>
      </p:sp>
      <p:sp>
        <p:nvSpPr>
          <p:cNvPr id="83" name="Freeform 59"/>
          <p:cNvSpPr>
            <a:spLocks noEditPoints="1"/>
          </p:cNvSpPr>
          <p:nvPr/>
        </p:nvSpPr>
        <p:spPr bwMode="auto">
          <a:xfrm>
            <a:off x="750783" y="2799142"/>
            <a:ext cx="228775" cy="339506"/>
          </a:xfrm>
          <a:custGeom>
            <a:avLst/>
            <a:gdLst>
              <a:gd name="T0" fmla="*/ 0 w 605"/>
              <a:gd name="T1" fmla="*/ 832 h 832"/>
              <a:gd name="T2" fmla="*/ 605 w 605"/>
              <a:gd name="T3" fmla="*/ 0 h 832"/>
              <a:gd name="T4" fmla="*/ 219 w 605"/>
              <a:gd name="T5" fmla="*/ 114 h 832"/>
              <a:gd name="T6" fmla="*/ 98 w 605"/>
              <a:gd name="T7" fmla="*/ 235 h 832"/>
              <a:gd name="T8" fmla="*/ 219 w 605"/>
              <a:gd name="T9" fmla="*/ 114 h 832"/>
              <a:gd name="T10" fmla="*/ 159 w 605"/>
              <a:gd name="T11" fmla="*/ 216 h 832"/>
              <a:gd name="T12" fmla="*/ 159 w 605"/>
              <a:gd name="T13" fmla="*/ 133 h 832"/>
              <a:gd name="T14" fmla="*/ 363 w 605"/>
              <a:gd name="T15" fmla="*/ 114 h 832"/>
              <a:gd name="T16" fmla="*/ 242 w 605"/>
              <a:gd name="T17" fmla="*/ 235 h 832"/>
              <a:gd name="T18" fmla="*/ 363 w 605"/>
              <a:gd name="T19" fmla="*/ 114 h 832"/>
              <a:gd name="T20" fmla="*/ 302 w 605"/>
              <a:gd name="T21" fmla="*/ 216 h 832"/>
              <a:gd name="T22" fmla="*/ 302 w 605"/>
              <a:gd name="T23" fmla="*/ 133 h 832"/>
              <a:gd name="T24" fmla="*/ 76 w 605"/>
              <a:gd name="T25" fmla="*/ 91 h 832"/>
              <a:gd name="T26" fmla="*/ 529 w 605"/>
              <a:gd name="T27" fmla="*/ 257 h 832"/>
              <a:gd name="T28" fmla="*/ 76 w 605"/>
              <a:gd name="T29" fmla="*/ 91 h 832"/>
              <a:gd name="T30" fmla="*/ 385 w 605"/>
              <a:gd name="T31" fmla="*/ 114 h 832"/>
              <a:gd name="T32" fmla="*/ 506 w 605"/>
              <a:gd name="T33" fmla="*/ 235 h 832"/>
              <a:gd name="T34" fmla="*/ 488 w 605"/>
              <a:gd name="T35" fmla="*/ 174 h 832"/>
              <a:gd name="T36" fmla="*/ 404 w 605"/>
              <a:gd name="T37" fmla="*/ 174 h 832"/>
              <a:gd name="T38" fmla="*/ 488 w 605"/>
              <a:gd name="T39" fmla="*/ 174 h 832"/>
              <a:gd name="T40" fmla="*/ 76 w 605"/>
              <a:gd name="T41" fmla="*/ 354 h 832"/>
              <a:gd name="T42" fmla="*/ 529 w 605"/>
              <a:gd name="T43" fmla="*/ 378 h 832"/>
              <a:gd name="T44" fmla="*/ 529 w 605"/>
              <a:gd name="T45" fmla="*/ 431 h 832"/>
              <a:gd name="T46" fmla="*/ 76 w 605"/>
              <a:gd name="T47" fmla="*/ 455 h 832"/>
              <a:gd name="T48" fmla="*/ 529 w 605"/>
              <a:gd name="T49" fmla="*/ 431 h 832"/>
              <a:gd name="T50" fmla="*/ 76 w 605"/>
              <a:gd name="T51" fmla="*/ 507 h 832"/>
              <a:gd name="T52" fmla="*/ 529 w 605"/>
              <a:gd name="T53" fmla="*/ 532 h 832"/>
              <a:gd name="T54" fmla="*/ 529 w 605"/>
              <a:gd name="T55" fmla="*/ 584 h 832"/>
              <a:gd name="T56" fmla="*/ 76 w 605"/>
              <a:gd name="T57" fmla="*/ 609 h 832"/>
              <a:gd name="T58" fmla="*/ 529 w 605"/>
              <a:gd name="T59" fmla="*/ 584 h 832"/>
              <a:gd name="T60" fmla="*/ 385 w 605"/>
              <a:gd name="T61" fmla="*/ 673 h 832"/>
              <a:gd name="T62" fmla="*/ 529 w 605"/>
              <a:gd name="T63" fmla="*/ 697 h 8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605" h="832">
                <a:moveTo>
                  <a:pt x="605" y="832"/>
                </a:moveTo>
                <a:cubicBezTo>
                  <a:pt x="0" y="832"/>
                  <a:pt x="0" y="832"/>
                  <a:pt x="0" y="832"/>
                </a:cubicBezTo>
                <a:cubicBezTo>
                  <a:pt x="0" y="0"/>
                  <a:pt x="0" y="0"/>
                  <a:pt x="0" y="0"/>
                </a:cubicBezTo>
                <a:cubicBezTo>
                  <a:pt x="605" y="0"/>
                  <a:pt x="605" y="0"/>
                  <a:pt x="605" y="0"/>
                </a:cubicBezTo>
                <a:lnTo>
                  <a:pt x="605" y="832"/>
                </a:lnTo>
                <a:close/>
                <a:moveTo>
                  <a:pt x="219" y="114"/>
                </a:moveTo>
                <a:cubicBezTo>
                  <a:pt x="98" y="114"/>
                  <a:pt x="98" y="114"/>
                  <a:pt x="98" y="114"/>
                </a:cubicBezTo>
                <a:cubicBezTo>
                  <a:pt x="98" y="235"/>
                  <a:pt x="98" y="235"/>
                  <a:pt x="98" y="235"/>
                </a:cubicBezTo>
                <a:cubicBezTo>
                  <a:pt x="219" y="235"/>
                  <a:pt x="219" y="235"/>
                  <a:pt x="219" y="235"/>
                </a:cubicBezTo>
                <a:lnTo>
                  <a:pt x="219" y="114"/>
                </a:lnTo>
                <a:close/>
                <a:moveTo>
                  <a:pt x="200" y="174"/>
                </a:moveTo>
                <a:cubicBezTo>
                  <a:pt x="200" y="197"/>
                  <a:pt x="182" y="216"/>
                  <a:pt x="159" y="216"/>
                </a:cubicBezTo>
                <a:cubicBezTo>
                  <a:pt x="136" y="216"/>
                  <a:pt x="117" y="197"/>
                  <a:pt x="117" y="174"/>
                </a:cubicBezTo>
                <a:cubicBezTo>
                  <a:pt x="117" y="151"/>
                  <a:pt x="136" y="133"/>
                  <a:pt x="159" y="133"/>
                </a:cubicBezTo>
                <a:cubicBezTo>
                  <a:pt x="182" y="133"/>
                  <a:pt x="200" y="151"/>
                  <a:pt x="200" y="174"/>
                </a:cubicBezTo>
                <a:close/>
                <a:moveTo>
                  <a:pt x="363" y="114"/>
                </a:moveTo>
                <a:cubicBezTo>
                  <a:pt x="242" y="114"/>
                  <a:pt x="242" y="114"/>
                  <a:pt x="242" y="114"/>
                </a:cubicBezTo>
                <a:cubicBezTo>
                  <a:pt x="242" y="235"/>
                  <a:pt x="242" y="235"/>
                  <a:pt x="242" y="235"/>
                </a:cubicBezTo>
                <a:cubicBezTo>
                  <a:pt x="363" y="235"/>
                  <a:pt x="363" y="235"/>
                  <a:pt x="363" y="235"/>
                </a:cubicBezTo>
                <a:lnTo>
                  <a:pt x="363" y="114"/>
                </a:lnTo>
                <a:close/>
                <a:moveTo>
                  <a:pt x="344" y="174"/>
                </a:moveTo>
                <a:cubicBezTo>
                  <a:pt x="344" y="197"/>
                  <a:pt x="325" y="216"/>
                  <a:pt x="302" y="216"/>
                </a:cubicBezTo>
                <a:cubicBezTo>
                  <a:pt x="279" y="216"/>
                  <a:pt x="261" y="197"/>
                  <a:pt x="261" y="174"/>
                </a:cubicBezTo>
                <a:cubicBezTo>
                  <a:pt x="261" y="151"/>
                  <a:pt x="279" y="133"/>
                  <a:pt x="302" y="133"/>
                </a:cubicBezTo>
                <a:cubicBezTo>
                  <a:pt x="325" y="133"/>
                  <a:pt x="344" y="151"/>
                  <a:pt x="344" y="174"/>
                </a:cubicBezTo>
                <a:close/>
                <a:moveTo>
                  <a:pt x="76" y="91"/>
                </a:moveTo>
                <a:cubicBezTo>
                  <a:pt x="76" y="257"/>
                  <a:pt x="76" y="257"/>
                  <a:pt x="76" y="257"/>
                </a:cubicBezTo>
                <a:cubicBezTo>
                  <a:pt x="529" y="257"/>
                  <a:pt x="529" y="257"/>
                  <a:pt x="529" y="257"/>
                </a:cubicBezTo>
                <a:cubicBezTo>
                  <a:pt x="529" y="91"/>
                  <a:pt x="529" y="91"/>
                  <a:pt x="529" y="91"/>
                </a:cubicBezTo>
                <a:lnTo>
                  <a:pt x="76" y="91"/>
                </a:lnTo>
                <a:close/>
                <a:moveTo>
                  <a:pt x="506" y="114"/>
                </a:moveTo>
                <a:cubicBezTo>
                  <a:pt x="385" y="114"/>
                  <a:pt x="385" y="114"/>
                  <a:pt x="385" y="114"/>
                </a:cubicBezTo>
                <a:cubicBezTo>
                  <a:pt x="385" y="235"/>
                  <a:pt x="385" y="235"/>
                  <a:pt x="385" y="235"/>
                </a:cubicBezTo>
                <a:cubicBezTo>
                  <a:pt x="506" y="235"/>
                  <a:pt x="506" y="235"/>
                  <a:pt x="506" y="235"/>
                </a:cubicBezTo>
                <a:lnTo>
                  <a:pt x="506" y="114"/>
                </a:lnTo>
                <a:close/>
                <a:moveTo>
                  <a:pt x="488" y="174"/>
                </a:moveTo>
                <a:cubicBezTo>
                  <a:pt x="488" y="197"/>
                  <a:pt x="469" y="216"/>
                  <a:pt x="446" y="216"/>
                </a:cubicBezTo>
                <a:cubicBezTo>
                  <a:pt x="423" y="216"/>
                  <a:pt x="404" y="197"/>
                  <a:pt x="404" y="174"/>
                </a:cubicBezTo>
                <a:cubicBezTo>
                  <a:pt x="404" y="151"/>
                  <a:pt x="423" y="133"/>
                  <a:pt x="446" y="133"/>
                </a:cubicBezTo>
                <a:cubicBezTo>
                  <a:pt x="469" y="133"/>
                  <a:pt x="488" y="151"/>
                  <a:pt x="488" y="174"/>
                </a:cubicBezTo>
                <a:close/>
                <a:moveTo>
                  <a:pt x="529" y="354"/>
                </a:moveTo>
                <a:cubicBezTo>
                  <a:pt x="76" y="354"/>
                  <a:pt x="76" y="354"/>
                  <a:pt x="76" y="354"/>
                </a:cubicBezTo>
                <a:cubicBezTo>
                  <a:pt x="76" y="378"/>
                  <a:pt x="76" y="378"/>
                  <a:pt x="76" y="378"/>
                </a:cubicBezTo>
                <a:cubicBezTo>
                  <a:pt x="529" y="378"/>
                  <a:pt x="529" y="378"/>
                  <a:pt x="529" y="378"/>
                </a:cubicBezTo>
                <a:lnTo>
                  <a:pt x="529" y="354"/>
                </a:lnTo>
                <a:close/>
                <a:moveTo>
                  <a:pt x="529" y="431"/>
                </a:moveTo>
                <a:cubicBezTo>
                  <a:pt x="76" y="431"/>
                  <a:pt x="76" y="431"/>
                  <a:pt x="76" y="431"/>
                </a:cubicBezTo>
                <a:cubicBezTo>
                  <a:pt x="76" y="455"/>
                  <a:pt x="76" y="455"/>
                  <a:pt x="76" y="455"/>
                </a:cubicBezTo>
                <a:cubicBezTo>
                  <a:pt x="529" y="455"/>
                  <a:pt x="529" y="455"/>
                  <a:pt x="529" y="455"/>
                </a:cubicBezTo>
                <a:lnTo>
                  <a:pt x="529" y="431"/>
                </a:lnTo>
                <a:close/>
                <a:moveTo>
                  <a:pt x="529" y="507"/>
                </a:moveTo>
                <a:cubicBezTo>
                  <a:pt x="76" y="507"/>
                  <a:pt x="76" y="507"/>
                  <a:pt x="76" y="507"/>
                </a:cubicBezTo>
                <a:cubicBezTo>
                  <a:pt x="76" y="532"/>
                  <a:pt x="76" y="532"/>
                  <a:pt x="76" y="532"/>
                </a:cubicBezTo>
                <a:cubicBezTo>
                  <a:pt x="529" y="532"/>
                  <a:pt x="529" y="532"/>
                  <a:pt x="529" y="532"/>
                </a:cubicBezTo>
                <a:lnTo>
                  <a:pt x="529" y="507"/>
                </a:lnTo>
                <a:close/>
                <a:moveTo>
                  <a:pt x="529" y="584"/>
                </a:moveTo>
                <a:cubicBezTo>
                  <a:pt x="76" y="584"/>
                  <a:pt x="76" y="584"/>
                  <a:pt x="76" y="584"/>
                </a:cubicBezTo>
                <a:cubicBezTo>
                  <a:pt x="76" y="609"/>
                  <a:pt x="76" y="609"/>
                  <a:pt x="76" y="609"/>
                </a:cubicBezTo>
                <a:cubicBezTo>
                  <a:pt x="529" y="609"/>
                  <a:pt x="529" y="609"/>
                  <a:pt x="529" y="609"/>
                </a:cubicBezTo>
                <a:lnTo>
                  <a:pt x="529" y="584"/>
                </a:lnTo>
                <a:close/>
                <a:moveTo>
                  <a:pt x="529" y="673"/>
                </a:moveTo>
                <a:cubicBezTo>
                  <a:pt x="385" y="673"/>
                  <a:pt x="385" y="673"/>
                  <a:pt x="385" y="673"/>
                </a:cubicBezTo>
                <a:cubicBezTo>
                  <a:pt x="385" y="697"/>
                  <a:pt x="385" y="697"/>
                  <a:pt x="385" y="697"/>
                </a:cubicBezTo>
                <a:cubicBezTo>
                  <a:pt x="529" y="697"/>
                  <a:pt x="529" y="697"/>
                  <a:pt x="529" y="697"/>
                </a:cubicBezTo>
                <a:lnTo>
                  <a:pt x="529" y="673"/>
                </a:lnTo>
                <a:close/>
              </a:path>
            </a:pathLst>
          </a:custGeom>
          <a:solidFill>
            <a:srgbClr val="F18F6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4" name="メモ 83"/>
          <p:cNvSpPr/>
          <p:nvPr/>
        </p:nvSpPr>
        <p:spPr>
          <a:xfrm>
            <a:off x="4456795" y="1036749"/>
            <a:ext cx="2430327" cy="1342891"/>
          </a:xfrm>
          <a:prstGeom prst="foldedCorner">
            <a:avLst/>
          </a:prstGeom>
          <a:solidFill>
            <a:srgbClr val="EF8657"/>
          </a:solidFill>
        </p:spPr>
        <p:style>
          <a:lnRef idx="3">
            <a:schemeClr val="lt1"/>
          </a:lnRef>
          <a:fillRef idx="1">
            <a:schemeClr val="accent3"/>
          </a:fillRef>
          <a:effectRef idx="1">
            <a:schemeClr val="accent3"/>
          </a:effectRef>
          <a:fontRef idx="minor">
            <a:schemeClr val="lt1"/>
          </a:fontRef>
        </p:style>
        <p:txBody>
          <a:bodyPr rtlCol="0" anchor="ctr"/>
          <a:lstStyle/>
          <a:p>
            <a:pPr algn="ctr"/>
            <a:endParaRPr kumimoji="1" lang="ja-JP" altLang="en-US"/>
          </a:p>
        </p:txBody>
      </p:sp>
      <p:sp>
        <p:nvSpPr>
          <p:cNvPr id="85" name="テキスト ボックス 84"/>
          <p:cNvSpPr txBox="1"/>
          <p:nvPr/>
        </p:nvSpPr>
        <p:spPr>
          <a:xfrm>
            <a:off x="4644008" y="1380598"/>
            <a:ext cx="1036854" cy="261610"/>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ja-JP" altLang="en-US" sz="1100" b="0" i="0" u="none" strike="noStrike" kern="0" cap="none" spc="0" normalizeH="0" baseline="0" noProof="0" dirty="0">
                <a:ln>
                  <a:noFill/>
                </a:ln>
                <a:solidFill>
                  <a:srgbClr val="FFFFFF"/>
                </a:solidFill>
                <a:effectLst/>
                <a:uLnTx/>
                <a:uFillTx/>
              </a:rPr>
              <a:t>従業員情報</a:t>
            </a:r>
          </a:p>
        </p:txBody>
      </p:sp>
      <p:sp>
        <p:nvSpPr>
          <p:cNvPr id="86" name="Freeform 204"/>
          <p:cNvSpPr>
            <a:spLocks noEditPoints="1"/>
          </p:cNvSpPr>
          <p:nvPr/>
        </p:nvSpPr>
        <p:spPr bwMode="auto">
          <a:xfrm>
            <a:off x="5571557" y="1084526"/>
            <a:ext cx="294878" cy="323574"/>
          </a:xfrm>
          <a:custGeom>
            <a:avLst/>
            <a:gdLst/>
            <a:ahLst/>
            <a:cxnLst>
              <a:cxn ang="0">
                <a:pos x="0" y="240"/>
              </a:cxn>
              <a:cxn ang="0">
                <a:pos x="176" y="240"/>
              </a:cxn>
              <a:cxn ang="0">
                <a:pos x="176" y="0"/>
              </a:cxn>
              <a:cxn ang="0">
                <a:pos x="0" y="0"/>
              </a:cxn>
              <a:cxn ang="0">
                <a:pos x="0" y="240"/>
              </a:cxn>
              <a:cxn ang="0">
                <a:pos x="56" y="224"/>
              </a:cxn>
              <a:cxn ang="0">
                <a:pos x="24" y="224"/>
              </a:cxn>
              <a:cxn ang="0">
                <a:pos x="24" y="192"/>
              </a:cxn>
              <a:cxn ang="0">
                <a:pos x="56" y="192"/>
              </a:cxn>
              <a:cxn ang="0">
                <a:pos x="56" y="224"/>
              </a:cxn>
              <a:cxn ang="0">
                <a:pos x="56" y="176"/>
              </a:cxn>
              <a:cxn ang="0">
                <a:pos x="24" y="176"/>
              </a:cxn>
              <a:cxn ang="0">
                <a:pos x="24" y="144"/>
              </a:cxn>
              <a:cxn ang="0">
                <a:pos x="56" y="144"/>
              </a:cxn>
              <a:cxn ang="0">
                <a:pos x="56" y="176"/>
              </a:cxn>
              <a:cxn ang="0">
                <a:pos x="56" y="128"/>
              </a:cxn>
              <a:cxn ang="0">
                <a:pos x="24" y="128"/>
              </a:cxn>
              <a:cxn ang="0">
                <a:pos x="24" y="96"/>
              </a:cxn>
              <a:cxn ang="0">
                <a:pos x="56" y="96"/>
              </a:cxn>
              <a:cxn ang="0">
                <a:pos x="56" y="128"/>
              </a:cxn>
              <a:cxn ang="0">
                <a:pos x="104" y="224"/>
              </a:cxn>
              <a:cxn ang="0">
                <a:pos x="72" y="224"/>
              </a:cxn>
              <a:cxn ang="0">
                <a:pos x="72" y="192"/>
              </a:cxn>
              <a:cxn ang="0">
                <a:pos x="104" y="192"/>
              </a:cxn>
              <a:cxn ang="0">
                <a:pos x="104" y="224"/>
              </a:cxn>
              <a:cxn ang="0">
                <a:pos x="104" y="176"/>
              </a:cxn>
              <a:cxn ang="0">
                <a:pos x="72" y="176"/>
              </a:cxn>
              <a:cxn ang="0">
                <a:pos x="72" y="144"/>
              </a:cxn>
              <a:cxn ang="0">
                <a:pos x="104" y="144"/>
              </a:cxn>
              <a:cxn ang="0">
                <a:pos x="104" y="176"/>
              </a:cxn>
              <a:cxn ang="0">
                <a:pos x="104" y="128"/>
              </a:cxn>
              <a:cxn ang="0">
                <a:pos x="72" y="128"/>
              </a:cxn>
              <a:cxn ang="0">
                <a:pos x="72" y="96"/>
              </a:cxn>
              <a:cxn ang="0">
                <a:pos x="104" y="96"/>
              </a:cxn>
              <a:cxn ang="0">
                <a:pos x="104" y="128"/>
              </a:cxn>
              <a:cxn ang="0">
                <a:pos x="152" y="224"/>
              </a:cxn>
              <a:cxn ang="0">
                <a:pos x="120" y="224"/>
              </a:cxn>
              <a:cxn ang="0">
                <a:pos x="120" y="192"/>
              </a:cxn>
              <a:cxn ang="0">
                <a:pos x="152" y="192"/>
              </a:cxn>
              <a:cxn ang="0">
                <a:pos x="152" y="224"/>
              </a:cxn>
              <a:cxn ang="0">
                <a:pos x="152" y="176"/>
              </a:cxn>
              <a:cxn ang="0">
                <a:pos x="120" y="176"/>
              </a:cxn>
              <a:cxn ang="0">
                <a:pos x="120" y="144"/>
              </a:cxn>
              <a:cxn ang="0">
                <a:pos x="152" y="144"/>
              </a:cxn>
              <a:cxn ang="0">
                <a:pos x="152" y="176"/>
              </a:cxn>
              <a:cxn ang="0">
                <a:pos x="152" y="128"/>
              </a:cxn>
              <a:cxn ang="0">
                <a:pos x="120" y="128"/>
              </a:cxn>
              <a:cxn ang="0">
                <a:pos x="120" y="96"/>
              </a:cxn>
              <a:cxn ang="0">
                <a:pos x="152" y="96"/>
              </a:cxn>
              <a:cxn ang="0">
                <a:pos x="152" y="128"/>
              </a:cxn>
              <a:cxn ang="0">
                <a:pos x="152" y="72"/>
              </a:cxn>
              <a:cxn ang="0">
                <a:pos x="24" y="72"/>
              </a:cxn>
              <a:cxn ang="0">
                <a:pos x="24" y="24"/>
              </a:cxn>
              <a:cxn ang="0">
                <a:pos x="152" y="24"/>
              </a:cxn>
              <a:cxn ang="0">
                <a:pos x="152" y="72"/>
              </a:cxn>
            </a:cxnLst>
            <a:rect l="0" t="0" r="r" b="b"/>
            <a:pathLst>
              <a:path w="176" h="240">
                <a:moveTo>
                  <a:pt x="0" y="240"/>
                </a:moveTo>
                <a:lnTo>
                  <a:pt x="176" y="240"/>
                </a:lnTo>
                <a:lnTo>
                  <a:pt x="176" y="0"/>
                </a:lnTo>
                <a:lnTo>
                  <a:pt x="0" y="0"/>
                </a:lnTo>
                <a:lnTo>
                  <a:pt x="0" y="240"/>
                </a:lnTo>
                <a:close/>
                <a:moveTo>
                  <a:pt x="56" y="224"/>
                </a:moveTo>
                <a:lnTo>
                  <a:pt x="24" y="224"/>
                </a:lnTo>
                <a:lnTo>
                  <a:pt x="24" y="192"/>
                </a:lnTo>
                <a:lnTo>
                  <a:pt x="56" y="192"/>
                </a:lnTo>
                <a:lnTo>
                  <a:pt x="56" y="224"/>
                </a:lnTo>
                <a:close/>
                <a:moveTo>
                  <a:pt x="56" y="176"/>
                </a:moveTo>
                <a:lnTo>
                  <a:pt x="24" y="176"/>
                </a:lnTo>
                <a:lnTo>
                  <a:pt x="24" y="144"/>
                </a:lnTo>
                <a:lnTo>
                  <a:pt x="56" y="144"/>
                </a:lnTo>
                <a:lnTo>
                  <a:pt x="56" y="176"/>
                </a:lnTo>
                <a:close/>
                <a:moveTo>
                  <a:pt x="56" y="128"/>
                </a:moveTo>
                <a:lnTo>
                  <a:pt x="24" y="128"/>
                </a:lnTo>
                <a:lnTo>
                  <a:pt x="24" y="96"/>
                </a:lnTo>
                <a:lnTo>
                  <a:pt x="56" y="96"/>
                </a:lnTo>
                <a:lnTo>
                  <a:pt x="56" y="128"/>
                </a:lnTo>
                <a:close/>
                <a:moveTo>
                  <a:pt x="104" y="224"/>
                </a:moveTo>
                <a:lnTo>
                  <a:pt x="72" y="224"/>
                </a:lnTo>
                <a:lnTo>
                  <a:pt x="72" y="192"/>
                </a:lnTo>
                <a:lnTo>
                  <a:pt x="104" y="192"/>
                </a:lnTo>
                <a:lnTo>
                  <a:pt x="104" y="224"/>
                </a:lnTo>
                <a:close/>
                <a:moveTo>
                  <a:pt x="104" y="176"/>
                </a:moveTo>
                <a:lnTo>
                  <a:pt x="72" y="176"/>
                </a:lnTo>
                <a:lnTo>
                  <a:pt x="72" y="144"/>
                </a:lnTo>
                <a:lnTo>
                  <a:pt x="104" y="144"/>
                </a:lnTo>
                <a:lnTo>
                  <a:pt x="104" y="176"/>
                </a:lnTo>
                <a:close/>
                <a:moveTo>
                  <a:pt x="104" y="128"/>
                </a:moveTo>
                <a:lnTo>
                  <a:pt x="72" y="128"/>
                </a:lnTo>
                <a:lnTo>
                  <a:pt x="72" y="96"/>
                </a:lnTo>
                <a:lnTo>
                  <a:pt x="104" y="96"/>
                </a:lnTo>
                <a:lnTo>
                  <a:pt x="104" y="128"/>
                </a:lnTo>
                <a:close/>
                <a:moveTo>
                  <a:pt x="152" y="224"/>
                </a:moveTo>
                <a:lnTo>
                  <a:pt x="120" y="224"/>
                </a:lnTo>
                <a:lnTo>
                  <a:pt x="120" y="192"/>
                </a:lnTo>
                <a:lnTo>
                  <a:pt x="152" y="192"/>
                </a:lnTo>
                <a:lnTo>
                  <a:pt x="152" y="224"/>
                </a:lnTo>
                <a:close/>
                <a:moveTo>
                  <a:pt x="152" y="176"/>
                </a:moveTo>
                <a:lnTo>
                  <a:pt x="120" y="176"/>
                </a:lnTo>
                <a:lnTo>
                  <a:pt x="120" y="144"/>
                </a:lnTo>
                <a:lnTo>
                  <a:pt x="152" y="144"/>
                </a:lnTo>
                <a:lnTo>
                  <a:pt x="152" y="176"/>
                </a:lnTo>
                <a:close/>
                <a:moveTo>
                  <a:pt x="152" y="128"/>
                </a:moveTo>
                <a:lnTo>
                  <a:pt x="120" y="128"/>
                </a:lnTo>
                <a:lnTo>
                  <a:pt x="120" y="96"/>
                </a:lnTo>
                <a:lnTo>
                  <a:pt x="152" y="96"/>
                </a:lnTo>
                <a:lnTo>
                  <a:pt x="152" y="128"/>
                </a:lnTo>
                <a:close/>
                <a:moveTo>
                  <a:pt x="152" y="72"/>
                </a:moveTo>
                <a:lnTo>
                  <a:pt x="24" y="72"/>
                </a:lnTo>
                <a:lnTo>
                  <a:pt x="24" y="24"/>
                </a:lnTo>
                <a:lnTo>
                  <a:pt x="152" y="24"/>
                </a:lnTo>
                <a:lnTo>
                  <a:pt x="152" y="72"/>
                </a:lnTo>
                <a:close/>
              </a:path>
            </a:pathLst>
          </a:custGeom>
          <a:solidFill>
            <a:sysClr val="window" lastClr="FFFFFF"/>
          </a:solid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400" b="0" i="0" u="none" strike="noStrike" kern="0" cap="none" spc="0" normalizeH="0" baseline="0" noProof="0">
              <a:ln>
                <a:noFill/>
              </a:ln>
              <a:solidFill>
                <a:prstClr val="white"/>
              </a:solidFill>
              <a:effectLst/>
              <a:uLnTx/>
              <a:uFillTx/>
            </a:endParaRPr>
          </a:p>
        </p:txBody>
      </p:sp>
      <p:grpSp>
        <p:nvGrpSpPr>
          <p:cNvPr id="87" name="グループ化 287"/>
          <p:cNvGrpSpPr/>
          <p:nvPr/>
        </p:nvGrpSpPr>
        <p:grpSpPr>
          <a:xfrm>
            <a:off x="6115199" y="1101496"/>
            <a:ext cx="318126" cy="318126"/>
            <a:chOff x="3084116" y="3387725"/>
            <a:chExt cx="381000" cy="381000"/>
          </a:xfrm>
          <a:solidFill>
            <a:sysClr val="window" lastClr="FFFFFF"/>
          </a:solidFill>
        </p:grpSpPr>
        <p:sp>
          <p:nvSpPr>
            <p:cNvPr id="88" name="Rectangle 206"/>
            <p:cNvSpPr>
              <a:spLocks noChangeArrowheads="1"/>
            </p:cNvSpPr>
            <p:nvPr/>
          </p:nvSpPr>
          <p:spPr bwMode="auto">
            <a:xfrm>
              <a:off x="3084116" y="3387725"/>
              <a:ext cx="381000" cy="63500"/>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400" b="0" i="0" u="none" strike="noStrike" kern="0" cap="none" spc="0" normalizeH="0" baseline="0" noProof="0">
                <a:ln>
                  <a:noFill/>
                </a:ln>
                <a:solidFill>
                  <a:prstClr val="white"/>
                </a:solidFill>
                <a:effectLst/>
                <a:uLnTx/>
                <a:uFillTx/>
              </a:endParaRPr>
            </a:p>
          </p:txBody>
        </p:sp>
        <p:sp>
          <p:nvSpPr>
            <p:cNvPr id="89" name="Rectangle 207"/>
            <p:cNvSpPr>
              <a:spLocks noChangeArrowheads="1"/>
            </p:cNvSpPr>
            <p:nvPr/>
          </p:nvSpPr>
          <p:spPr bwMode="auto">
            <a:xfrm>
              <a:off x="3084116" y="3492500"/>
              <a:ext cx="66675" cy="666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400" b="0" i="0" u="none" strike="noStrike" kern="0" cap="none" spc="0" normalizeH="0" baseline="0" noProof="0">
                <a:ln>
                  <a:noFill/>
                </a:ln>
                <a:solidFill>
                  <a:prstClr val="white"/>
                </a:solidFill>
                <a:effectLst/>
                <a:uLnTx/>
                <a:uFillTx/>
              </a:endParaRPr>
            </a:p>
          </p:txBody>
        </p:sp>
        <p:sp>
          <p:nvSpPr>
            <p:cNvPr id="90" name="Rectangle 208"/>
            <p:cNvSpPr>
              <a:spLocks noChangeArrowheads="1"/>
            </p:cNvSpPr>
            <p:nvPr/>
          </p:nvSpPr>
          <p:spPr bwMode="auto">
            <a:xfrm>
              <a:off x="3188891" y="3492500"/>
              <a:ext cx="66675" cy="666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400" b="0" i="0" u="none" strike="noStrike" kern="0" cap="none" spc="0" normalizeH="0" baseline="0" noProof="0">
                <a:ln>
                  <a:noFill/>
                </a:ln>
                <a:solidFill>
                  <a:prstClr val="white"/>
                </a:solidFill>
                <a:effectLst/>
                <a:uLnTx/>
                <a:uFillTx/>
              </a:endParaRPr>
            </a:p>
          </p:txBody>
        </p:sp>
        <p:sp>
          <p:nvSpPr>
            <p:cNvPr id="91" name="Rectangle 209"/>
            <p:cNvSpPr>
              <a:spLocks noChangeArrowheads="1"/>
            </p:cNvSpPr>
            <p:nvPr/>
          </p:nvSpPr>
          <p:spPr bwMode="auto">
            <a:xfrm>
              <a:off x="3293666" y="3492500"/>
              <a:ext cx="66675" cy="666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400" b="0" i="0" u="none" strike="noStrike" kern="0" cap="none" spc="0" normalizeH="0" baseline="0" noProof="0">
                <a:ln>
                  <a:noFill/>
                </a:ln>
                <a:solidFill>
                  <a:prstClr val="white"/>
                </a:solidFill>
                <a:effectLst/>
                <a:uLnTx/>
                <a:uFillTx/>
              </a:endParaRPr>
            </a:p>
          </p:txBody>
        </p:sp>
        <p:sp>
          <p:nvSpPr>
            <p:cNvPr id="92" name="Rectangle 210"/>
            <p:cNvSpPr>
              <a:spLocks noChangeArrowheads="1"/>
            </p:cNvSpPr>
            <p:nvPr/>
          </p:nvSpPr>
          <p:spPr bwMode="auto">
            <a:xfrm>
              <a:off x="3398441" y="3492500"/>
              <a:ext cx="66675" cy="666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400" b="0" i="0" u="none" strike="noStrike" kern="0" cap="none" spc="0" normalizeH="0" baseline="0" noProof="0">
                <a:ln>
                  <a:noFill/>
                </a:ln>
                <a:solidFill>
                  <a:prstClr val="white"/>
                </a:solidFill>
                <a:effectLst/>
                <a:uLnTx/>
                <a:uFillTx/>
              </a:endParaRPr>
            </a:p>
          </p:txBody>
        </p:sp>
        <p:sp>
          <p:nvSpPr>
            <p:cNvPr id="93" name="Rectangle 211"/>
            <p:cNvSpPr>
              <a:spLocks noChangeArrowheads="1"/>
            </p:cNvSpPr>
            <p:nvPr/>
          </p:nvSpPr>
          <p:spPr bwMode="auto">
            <a:xfrm>
              <a:off x="3084116" y="3597275"/>
              <a:ext cx="66675" cy="666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400" b="0" i="0" u="none" strike="noStrike" kern="0" cap="none" spc="0" normalizeH="0" baseline="0" noProof="0">
                <a:ln>
                  <a:noFill/>
                </a:ln>
                <a:solidFill>
                  <a:prstClr val="white"/>
                </a:solidFill>
                <a:effectLst/>
                <a:uLnTx/>
                <a:uFillTx/>
              </a:endParaRPr>
            </a:p>
          </p:txBody>
        </p:sp>
        <p:sp>
          <p:nvSpPr>
            <p:cNvPr id="94" name="Rectangle 212"/>
            <p:cNvSpPr>
              <a:spLocks noChangeArrowheads="1"/>
            </p:cNvSpPr>
            <p:nvPr/>
          </p:nvSpPr>
          <p:spPr bwMode="auto">
            <a:xfrm>
              <a:off x="3188891" y="3597275"/>
              <a:ext cx="66675" cy="666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400" b="0" i="0" u="none" strike="noStrike" kern="0" cap="none" spc="0" normalizeH="0" baseline="0" noProof="0">
                <a:ln>
                  <a:noFill/>
                </a:ln>
                <a:solidFill>
                  <a:prstClr val="white"/>
                </a:solidFill>
                <a:effectLst/>
                <a:uLnTx/>
                <a:uFillTx/>
              </a:endParaRPr>
            </a:p>
          </p:txBody>
        </p:sp>
        <p:sp>
          <p:nvSpPr>
            <p:cNvPr id="95" name="Rectangle 213"/>
            <p:cNvSpPr>
              <a:spLocks noChangeArrowheads="1"/>
            </p:cNvSpPr>
            <p:nvPr/>
          </p:nvSpPr>
          <p:spPr bwMode="auto">
            <a:xfrm>
              <a:off x="3293666" y="3597275"/>
              <a:ext cx="66675" cy="666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400" b="0" i="0" u="none" strike="noStrike" kern="0" cap="none" spc="0" normalizeH="0" baseline="0" noProof="0">
                <a:ln>
                  <a:noFill/>
                </a:ln>
                <a:solidFill>
                  <a:prstClr val="white"/>
                </a:solidFill>
                <a:effectLst/>
                <a:uLnTx/>
                <a:uFillTx/>
              </a:endParaRPr>
            </a:p>
          </p:txBody>
        </p:sp>
        <p:sp>
          <p:nvSpPr>
            <p:cNvPr id="96" name="Rectangle 214"/>
            <p:cNvSpPr>
              <a:spLocks noChangeArrowheads="1"/>
            </p:cNvSpPr>
            <p:nvPr/>
          </p:nvSpPr>
          <p:spPr bwMode="auto">
            <a:xfrm>
              <a:off x="3398441" y="3597275"/>
              <a:ext cx="66675" cy="666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400" b="0" i="0" u="none" strike="noStrike" kern="0" cap="none" spc="0" normalizeH="0" baseline="0" noProof="0">
                <a:ln>
                  <a:noFill/>
                </a:ln>
                <a:solidFill>
                  <a:prstClr val="white"/>
                </a:solidFill>
                <a:effectLst/>
                <a:uLnTx/>
                <a:uFillTx/>
              </a:endParaRPr>
            </a:p>
          </p:txBody>
        </p:sp>
        <p:sp>
          <p:nvSpPr>
            <p:cNvPr id="97" name="Rectangle 215"/>
            <p:cNvSpPr>
              <a:spLocks noChangeArrowheads="1"/>
            </p:cNvSpPr>
            <p:nvPr/>
          </p:nvSpPr>
          <p:spPr bwMode="auto">
            <a:xfrm>
              <a:off x="3084116" y="3702050"/>
              <a:ext cx="66675" cy="666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400" b="0" i="0" u="none" strike="noStrike" kern="0" cap="none" spc="0" normalizeH="0" baseline="0" noProof="0">
                <a:ln>
                  <a:noFill/>
                </a:ln>
                <a:solidFill>
                  <a:prstClr val="white"/>
                </a:solidFill>
                <a:effectLst/>
                <a:uLnTx/>
                <a:uFillTx/>
              </a:endParaRPr>
            </a:p>
          </p:txBody>
        </p:sp>
        <p:sp>
          <p:nvSpPr>
            <p:cNvPr id="98" name="Rectangle 216"/>
            <p:cNvSpPr>
              <a:spLocks noChangeArrowheads="1"/>
            </p:cNvSpPr>
            <p:nvPr/>
          </p:nvSpPr>
          <p:spPr bwMode="auto">
            <a:xfrm>
              <a:off x="3188891" y="3702050"/>
              <a:ext cx="66675" cy="666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400" b="0" i="0" u="none" strike="noStrike" kern="0" cap="none" spc="0" normalizeH="0" baseline="0" noProof="0">
                <a:ln>
                  <a:noFill/>
                </a:ln>
                <a:solidFill>
                  <a:prstClr val="white"/>
                </a:solidFill>
                <a:effectLst/>
                <a:uLnTx/>
                <a:uFillTx/>
              </a:endParaRPr>
            </a:p>
          </p:txBody>
        </p:sp>
        <p:sp>
          <p:nvSpPr>
            <p:cNvPr id="99" name="Rectangle 217"/>
            <p:cNvSpPr>
              <a:spLocks noChangeArrowheads="1"/>
            </p:cNvSpPr>
            <p:nvPr/>
          </p:nvSpPr>
          <p:spPr bwMode="auto">
            <a:xfrm>
              <a:off x="3293666" y="3702050"/>
              <a:ext cx="66675" cy="666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400" b="0" i="0" u="none" strike="noStrike" kern="0" cap="none" spc="0" normalizeH="0" baseline="0" noProof="0">
                <a:ln>
                  <a:noFill/>
                </a:ln>
                <a:solidFill>
                  <a:prstClr val="white"/>
                </a:solidFill>
                <a:effectLst/>
                <a:uLnTx/>
                <a:uFillTx/>
              </a:endParaRPr>
            </a:p>
          </p:txBody>
        </p:sp>
        <p:sp>
          <p:nvSpPr>
            <p:cNvPr id="100" name="Rectangle 218"/>
            <p:cNvSpPr>
              <a:spLocks noChangeArrowheads="1"/>
            </p:cNvSpPr>
            <p:nvPr/>
          </p:nvSpPr>
          <p:spPr bwMode="auto">
            <a:xfrm>
              <a:off x="3398441" y="3702050"/>
              <a:ext cx="66675" cy="666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400" b="0" i="0" u="none" strike="noStrike" kern="0" cap="none" spc="0" normalizeH="0" baseline="0" noProof="0">
                <a:ln>
                  <a:noFill/>
                </a:ln>
                <a:solidFill>
                  <a:prstClr val="white"/>
                </a:solidFill>
                <a:effectLst/>
                <a:uLnTx/>
                <a:uFillTx/>
              </a:endParaRPr>
            </a:p>
          </p:txBody>
        </p:sp>
      </p:grpSp>
      <p:sp>
        <p:nvSpPr>
          <p:cNvPr id="101" name="テキスト ボックス 100"/>
          <p:cNvSpPr txBox="1"/>
          <p:nvPr/>
        </p:nvSpPr>
        <p:spPr>
          <a:xfrm>
            <a:off x="5939633" y="1392285"/>
            <a:ext cx="947490" cy="261610"/>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ja-JP" altLang="en-US" sz="1100" b="0" i="0" u="none" strike="noStrike" kern="0" cap="none" spc="0" normalizeH="0" baseline="0" noProof="0" dirty="0">
                <a:ln>
                  <a:noFill/>
                </a:ln>
                <a:solidFill>
                  <a:srgbClr val="FFFFFF"/>
                </a:solidFill>
                <a:effectLst/>
                <a:uLnTx/>
                <a:uFillTx/>
              </a:rPr>
              <a:t> 条件設定</a:t>
            </a:r>
          </a:p>
        </p:txBody>
      </p:sp>
      <p:sp>
        <p:nvSpPr>
          <p:cNvPr id="102" name="テキスト ボックス 101"/>
          <p:cNvSpPr txBox="1"/>
          <p:nvPr/>
        </p:nvSpPr>
        <p:spPr>
          <a:xfrm>
            <a:off x="5295901" y="1381446"/>
            <a:ext cx="1146260" cy="261610"/>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ja-JP" altLang="en-US" sz="1100" b="0" i="0" u="none" strike="noStrike" kern="0" cap="none" spc="0" normalizeH="0" baseline="0" noProof="0" dirty="0">
                <a:ln>
                  <a:noFill/>
                </a:ln>
                <a:solidFill>
                  <a:srgbClr val="FFFFFF"/>
                </a:solidFill>
                <a:effectLst/>
                <a:uLnTx/>
                <a:uFillTx/>
              </a:rPr>
              <a:t>　計算式</a:t>
            </a:r>
          </a:p>
        </p:txBody>
      </p:sp>
      <p:sp>
        <p:nvSpPr>
          <p:cNvPr id="103" name="正方形/長方形 102"/>
          <p:cNvSpPr/>
          <p:nvPr/>
        </p:nvSpPr>
        <p:spPr>
          <a:xfrm>
            <a:off x="4669394" y="1601522"/>
            <a:ext cx="1418712" cy="725034"/>
          </a:xfrm>
          <a:prstGeom prst="rect">
            <a:avLst/>
          </a:prstGeom>
          <a:noFill/>
          <a:ln w="38100" cap="flat" cmpd="sng" algn="ctr">
            <a:solidFill>
              <a:srgbClr val="F9BE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400" b="0" i="0" u="none" strike="noStrike" kern="0" cap="none" spc="0" normalizeH="0" baseline="0" noProof="0">
              <a:ln>
                <a:noFill/>
              </a:ln>
              <a:solidFill>
                <a:prstClr val="white"/>
              </a:solidFill>
              <a:effectLst/>
              <a:uLnTx/>
              <a:uFillTx/>
              <a:latin typeface="メイリオ"/>
              <a:ea typeface="メイリオ"/>
              <a:cs typeface="+mn-cs"/>
            </a:endParaRPr>
          </a:p>
        </p:txBody>
      </p:sp>
      <p:sp>
        <p:nvSpPr>
          <p:cNvPr id="104" name="テキスト ボックス 103"/>
          <p:cNvSpPr txBox="1"/>
          <p:nvPr/>
        </p:nvSpPr>
        <p:spPr>
          <a:xfrm>
            <a:off x="5406796" y="2067370"/>
            <a:ext cx="1019838" cy="261610"/>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ja-JP" altLang="en-US" sz="1100" b="0" i="0" u="none" strike="noStrike" kern="0" cap="none" spc="0" normalizeH="0" baseline="0" noProof="0" dirty="0">
                <a:ln>
                  <a:noFill/>
                </a:ln>
                <a:solidFill>
                  <a:prstClr val="white"/>
                </a:solidFill>
                <a:effectLst/>
                <a:uLnTx/>
                <a:uFillTx/>
              </a:rPr>
              <a:t>勤怠情報</a:t>
            </a:r>
          </a:p>
        </p:txBody>
      </p:sp>
      <p:sp>
        <p:nvSpPr>
          <p:cNvPr id="105" name="Freeform 382"/>
          <p:cNvSpPr>
            <a:spLocks noEditPoints="1"/>
          </p:cNvSpPr>
          <p:nvPr/>
        </p:nvSpPr>
        <p:spPr bwMode="auto">
          <a:xfrm>
            <a:off x="5591864" y="1708267"/>
            <a:ext cx="312284" cy="311218"/>
          </a:xfrm>
          <a:custGeom>
            <a:avLst/>
            <a:gdLst>
              <a:gd name="T0" fmla="*/ 378 w 877"/>
              <a:gd name="T1" fmla="*/ 522 h 876"/>
              <a:gd name="T2" fmla="*/ 456 w 877"/>
              <a:gd name="T3" fmla="*/ 96 h 876"/>
              <a:gd name="T4" fmla="*/ 540 w 877"/>
              <a:gd name="T5" fmla="*/ 112 h 876"/>
              <a:gd name="T6" fmla="*/ 616 w 877"/>
              <a:gd name="T7" fmla="*/ 145 h 876"/>
              <a:gd name="T8" fmla="*/ 680 w 877"/>
              <a:gd name="T9" fmla="*/ 196 h 876"/>
              <a:gd name="T10" fmla="*/ 732 w 877"/>
              <a:gd name="T11" fmla="*/ 260 h 876"/>
              <a:gd name="T12" fmla="*/ 765 w 877"/>
              <a:gd name="T13" fmla="*/ 336 h 876"/>
              <a:gd name="T14" fmla="*/ 781 w 877"/>
              <a:gd name="T15" fmla="*/ 420 h 876"/>
              <a:gd name="T16" fmla="*/ 777 w 877"/>
              <a:gd name="T17" fmla="*/ 491 h 876"/>
              <a:gd name="T18" fmla="*/ 754 w 877"/>
              <a:gd name="T19" fmla="*/ 571 h 876"/>
              <a:gd name="T20" fmla="*/ 712 w 877"/>
              <a:gd name="T21" fmla="*/ 643 h 876"/>
              <a:gd name="T22" fmla="*/ 656 w 877"/>
              <a:gd name="T23" fmla="*/ 702 h 876"/>
              <a:gd name="T24" fmla="*/ 586 w 877"/>
              <a:gd name="T25" fmla="*/ 746 h 876"/>
              <a:gd name="T26" fmla="*/ 507 w 877"/>
              <a:gd name="T27" fmla="*/ 774 h 876"/>
              <a:gd name="T28" fmla="*/ 439 w 877"/>
              <a:gd name="T29" fmla="*/ 781 h 876"/>
              <a:gd name="T30" fmla="*/ 352 w 877"/>
              <a:gd name="T31" fmla="*/ 770 h 876"/>
              <a:gd name="T32" fmla="*/ 274 w 877"/>
              <a:gd name="T33" fmla="*/ 739 h 876"/>
              <a:gd name="T34" fmla="*/ 208 w 877"/>
              <a:gd name="T35" fmla="*/ 691 h 876"/>
              <a:gd name="T36" fmla="*/ 154 w 877"/>
              <a:gd name="T37" fmla="*/ 630 h 876"/>
              <a:gd name="T38" fmla="*/ 116 w 877"/>
              <a:gd name="T39" fmla="*/ 556 h 876"/>
              <a:gd name="T40" fmla="*/ 98 w 877"/>
              <a:gd name="T41" fmla="*/ 473 h 876"/>
              <a:gd name="T42" fmla="*/ 98 w 877"/>
              <a:gd name="T43" fmla="*/ 403 h 876"/>
              <a:gd name="T44" fmla="*/ 116 w 877"/>
              <a:gd name="T45" fmla="*/ 320 h 876"/>
              <a:gd name="T46" fmla="*/ 154 w 877"/>
              <a:gd name="T47" fmla="*/ 247 h 876"/>
              <a:gd name="T48" fmla="*/ 208 w 877"/>
              <a:gd name="T49" fmla="*/ 185 h 876"/>
              <a:gd name="T50" fmla="*/ 274 w 877"/>
              <a:gd name="T51" fmla="*/ 137 h 876"/>
              <a:gd name="T52" fmla="*/ 352 w 877"/>
              <a:gd name="T53" fmla="*/ 107 h 876"/>
              <a:gd name="T54" fmla="*/ 439 w 877"/>
              <a:gd name="T55" fmla="*/ 96 h 876"/>
              <a:gd name="T56" fmla="*/ 6 w 877"/>
              <a:gd name="T57" fmla="*/ 505 h 876"/>
              <a:gd name="T58" fmla="*/ 34 w 877"/>
              <a:gd name="T59" fmla="*/ 608 h 876"/>
              <a:gd name="T60" fmla="*/ 87 w 877"/>
              <a:gd name="T61" fmla="*/ 701 h 876"/>
              <a:gd name="T62" fmla="*/ 159 w 877"/>
              <a:gd name="T63" fmla="*/ 776 h 876"/>
              <a:gd name="T64" fmla="*/ 248 w 877"/>
              <a:gd name="T65" fmla="*/ 833 h 876"/>
              <a:gd name="T66" fmla="*/ 350 w 877"/>
              <a:gd name="T67" fmla="*/ 868 h 876"/>
              <a:gd name="T68" fmla="*/ 439 w 877"/>
              <a:gd name="T69" fmla="*/ 876 h 876"/>
              <a:gd name="T70" fmla="*/ 548 w 877"/>
              <a:gd name="T71" fmla="*/ 863 h 876"/>
              <a:gd name="T72" fmla="*/ 648 w 877"/>
              <a:gd name="T73" fmla="*/ 823 h 876"/>
              <a:gd name="T74" fmla="*/ 733 w 877"/>
              <a:gd name="T75" fmla="*/ 762 h 876"/>
              <a:gd name="T76" fmla="*/ 801 w 877"/>
              <a:gd name="T77" fmla="*/ 683 h 876"/>
              <a:gd name="T78" fmla="*/ 849 w 877"/>
              <a:gd name="T79" fmla="*/ 589 h 876"/>
              <a:gd name="T80" fmla="*/ 874 w 877"/>
              <a:gd name="T81" fmla="*/ 484 h 876"/>
              <a:gd name="T82" fmla="*/ 874 w 877"/>
              <a:gd name="T83" fmla="*/ 394 h 876"/>
              <a:gd name="T84" fmla="*/ 849 w 877"/>
              <a:gd name="T85" fmla="*/ 288 h 876"/>
              <a:gd name="T86" fmla="*/ 801 w 877"/>
              <a:gd name="T87" fmla="*/ 193 h 876"/>
              <a:gd name="T88" fmla="*/ 733 w 877"/>
              <a:gd name="T89" fmla="*/ 114 h 876"/>
              <a:gd name="T90" fmla="*/ 648 w 877"/>
              <a:gd name="T91" fmla="*/ 53 h 876"/>
              <a:gd name="T92" fmla="*/ 548 w 877"/>
              <a:gd name="T93" fmla="*/ 14 h 876"/>
              <a:gd name="T94" fmla="*/ 439 w 877"/>
              <a:gd name="T95" fmla="*/ 0 h 876"/>
              <a:gd name="T96" fmla="*/ 350 w 877"/>
              <a:gd name="T97" fmla="*/ 8 h 876"/>
              <a:gd name="T98" fmla="*/ 248 w 877"/>
              <a:gd name="T99" fmla="*/ 43 h 876"/>
              <a:gd name="T100" fmla="*/ 159 w 877"/>
              <a:gd name="T101" fmla="*/ 100 h 876"/>
              <a:gd name="T102" fmla="*/ 87 w 877"/>
              <a:gd name="T103" fmla="*/ 176 h 876"/>
              <a:gd name="T104" fmla="*/ 34 w 877"/>
              <a:gd name="T105" fmla="*/ 268 h 876"/>
              <a:gd name="T106" fmla="*/ 6 w 877"/>
              <a:gd name="T107" fmla="*/ 372 h 8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77" h="876">
                <a:moveTo>
                  <a:pt x="674" y="426"/>
                </a:moveTo>
                <a:lnTo>
                  <a:pt x="474" y="426"/>
                </a:lnTo>
                <a:lnTo>
                  <a:pt x="474" y="196"/>
                </a:lnTo>
                <a:lnTo>
                  <a:pt x="378" y="196"/>
                </a:lnTo>
                <a:lnTo>
                  <a:pt x="378" y="522"/>
                </a:lnTo>
                <a:lnTo>
                  <a:pt x="674" y="522"/>
                </a:lnTo>
                <a:lnTo>
                  <a:pt x="674" y="426"/>
                </a:lnTo>
                <a:close/>
                <a:moveTo>
                  <a:pt x="439" y="96"/>
                </a:moveTo>
                <a:lnTo>
                  <a:pt x="439" y="96"/>
                </a:lnTo>
                <a:lnTo>
                  <a:pt x="456" y="96"/>
                </a:lnTo>
                <a:lnTo>
                  <a:pt x="474" y="97"/>
                </a:lnTo>
                <a:lnTo>
                  <a:pt x="490" y="100"/>
                </a:lnTo>
                <a:lnTo>
                  <a:pt x="507" y="102"/>
                </a:lnTo>
                <a:lnTo>
                  <a:pt x="524" y="107"/>
                </a:lnTo>
                <a:lnTo>
                  <a:pt x="540" y="112"/>
                </a:lnTo>
                <a:lnTo>
                  <a:pt x="556" y="116"/>
                </a:lnTo>
                <a:lnTo>
                  <a:pt x="572" y="122"/>
                </a:lnTo>
                <a:lnTo>
                  <a:pt x="586" y="130"/>
                </a:lnTo>
                <a:lnTo>
                  <a:pt x="602" y="137"/>
                </a:lnTo>
                <a:lnTo>
                  <a:pt x="616" y="145"/>
                </a:lnTo>
                <a:lnTo>
                  <a:pt x="630" y="154"/>
                </a:lnTo>
                <a:lnTo>
                  <a:pt x="643" y="163"/>
                </a:lnTo>
                <a:lnTo>
                  <a:pt x="656" y="174"/>
                </a:lnTo>
                <a:lnTo>
                  <a:pt x="668" y="185"/>
                </a:lnTo>
                <a:lnTo>
                  <a:pt x="680" y="196"/>
                </a:lnTo>
                <a:lnTo>
                  <a:pt x="692" y="208"/>
                </a:lnTo>
                <a:lnTo>
                  <a:pt x="703" y="221"/>
                </a:lnTo>
                <a:lnTo>
                  <a:pt x="712" y="233"/>
                </a:lnTo>
                <a:lnTo>
                  <a:pt x="722" y="246"/>
                </a:lnTo>
                <a:lnTo>
                  <a:pt x="732" y="260"/>
                </a:lnTo>
                <a:lnTo>
                  <a:pt x="740" y="275"/>
                </a:lnTo>
                <a:lnTo>
                  <a:pt x="747" y="289"/>
                </a:lnTo>
                <a:lnTo>
                  <a:pt x="754" y="305"/>
                </a:lnTo>
                <a:lnTo>
                  <a:pt x="760" y="320"/>
                </a:lnTo>
                <a:lnTo>
                  <a:pt x="765" y="336"/>
                </a:lnTo>
                <a:lnTo>
                  <a:pt x="770" y="353"/>
                </a:lnTo>
                <a:lnTo>
                  <a:pt x="774" y="370"/>
                </a:lnTo>
                <a:lnTo>
                  <a:pt x="777" y="386"/>
                </a:lnTo>
                <a:lnTo>
                  <a:pt x="778" y="403"/>
                </a:lnTo>
                <a:lnTo>
                  <a:pt x="781" y="420"/>
                </a:lnTo>
                <a:lnTo>
                  <a:pt x="781" y="438"/>
                </a:lnTo>
                <a:lnTo>
                  <a:pt x="781" y="438"/>
                </a:lnTo>
                <a:lnTo>
                  <a:pt x="781" y="456"/>
                </a:lnTo>
                <a:lnTo>
                  <a:pt x="778" y="473"/>
                </a:lnTo>
                <a:lnTo>
                  <a:pt x="777" y="491"/>
                </a:lnTo>
                <a:lnTo>
                  <a:pt x="774" y="508"/>
                </a:lnTo>
                <a:lnTo>
                  <a:pt x="770" y="524"/>
                </a:lnTo>
                <a:lnTo>
                  <a:pt x="765" y="540"/>
                </a:lnTo>
                <a:lnTo>
                  <a:pt x="760" y="556"/>
                </a:lnTo>
                <a:lnTo>
                  <a:pt x="754" y="571"/>
                </a:lnTo>
                <a:lnTo>
                  <a:pt x="747" y="587"/>
                </a:lnTo>
                <a:lnTo>
                  <a:pt x="740" y="601"/>
                </a:lnTo>
                <a:lnTo>
                  <a:pt x="732" y="616"/>
                </a:lnTo>
                <a:lnTo>
                  <a:pt x="722" y="630"/>
                </a:lnTo>
                <a:lnTo>
                  <a:pt x="712" y="643"/>
                </a:lnTo>
                <a:lnTo>
                  <a:pt x="703" y="656"/>
                </a:lnTo>
                <a:lnTo>
                  <a:pt x="692" y="668"/>
                </a:lnTo>
                <a:lnTo>
                  <a:pt x="680" y="680"/>
                </a:lnTo>
                <a:lnTo>
                  <a:pt x="668" y="691"/>
                </a:lnTo>
                <a:lnTo>
                  <a:pt x="656" y="702"/>
                </a:lnTo>
                <a:lnTo>
                  <a:pt x="643" y="713"/>
                </a:lnTo>
                <a:lnTo>
                  <a:pt x="630" y="722"/>
                </a:lnTo>
                <a:lnTo>
                  <a:pt x="616" y="731"/>
                </a:lnTo>
                <a:lnTo>
                  <a:pt x="602" y="739"/>
                </a:lnTo>
                <a:lnTo>
                  <a:pt x="586" y="746"/>
                </a:lnTo>
                <a:lnTo>
                  <a:pt x="572" y="754"/>
                </a:lnTo>
                <a:lnTo>
                  <a:pt x="556" y="760"/>
                </a:lnTo>
                <a:lnTo>
                  <a:pt x="540" y="766"/>
                </a:lnTo>
                <a:lnTo>
                  <a:pt x="524" y="770"/>
                </a:lnTo>
                <a:lnTo>
                  <a:pt x="507" y="774"/>
                </a:lnTo>
                <a:lnTo>
                  <a:pt x="490" y="776"/>
                </a:lnTo>
                <a:lnTo>
                  <a:pt x="474" y="779"/>
                </a:lnTo>
                <a:lnTo>
                  <a:pt x="456" y="780"/>
                </a:lnTo>
                <a:lnTo>
                  <a:pt x="439" y="781"/>
                </a:lnTo>
                <a:lnTo>
                  <a:pt x="439" y="781"/>
                </a:lnTo>
                <a:lnTo>
                  <a:pt x="421" y="780"/>
                </a:lnTo>
                <a:lnTo>
                  <a:pt x="403" y="779"/>
                </a:lnTo>
                <a:lnTo>
                  <a:pt x="386" y="776"/>
                </a:lnTo>
                <a:lnTo>
                  <a:pt x="369" y="774"/>
                </a:lnTo>
                <a:lnTo>
                  <a:pt x="352" y="770"/>
                </a:lnTo>
                <a:lnTo>
                  <a:pt x="337" y="766"/>
                </a:lnTo>
                <a:lnTo>
                  <a:pt x="320" y="760"/>
                </a:lnTo>
                <a:lnTo>
                  <a:pt x="304" y="754"/>
                </a:lnTo>
                <a:lnTo>
                  <a:pt x="290" y="746"/>
                </a:lnTo>
                <a:lnTo>
                  <a:pt x="274" y="739"/>
                </a:lnTo>
                <a:lnTo>
                  <a:pt x="261" y="731"/>
                </a:lnTo>
                <a:lnTo>
                  <a:pt x="247" y="722"/>
                </a:lnTo>
                <a:lnTo>
                  <a:pt x="234" y="713"/>
                </a:lnTo>
                <a:lnTo>
                  <a:pt x="220" y="702"/>
                </a:lnTo>
                <a:lnTo>
                  <a:pt x="208" y="691"/>
                </a:lnTo>
                <a:lnTo>
                  <a:pt x="196" y="680"/>
                </a:lnTo>
                <a:lnTo>
                  <a:pt x="184" y="668"/>
                </a:lnTo>
                <a:lnTo>
                  <a:pt x="174" y="656"/>
                </a:lnTo>
                <a:lnTo>
                  <a:pt x="164" y="643"/>
                </a:lnTo>
                <a:lnTo>
                  <a:pt x="154" y="630"/>
                </a:lnTo>
                <a:lnTo>
                  <a:pt x="145" y="616"/>
                </a:lnTo>
                <a:lnTo>
                  <a:pt x="138" y="601"/>
                </a:lnTo>
                <a:lnTo>
                  <a:pt x="129" y="587"/>
                </a:lnTo>
                <a:lnTo>
                  <a:pt x="123" y="571"/>
                </a:lnTo>
                <a:lnTo>
                  <a:pt x="116" y="556"/>
                </a:lnTo>
                <a:lnTo>
                  <a:pt x="111" y="540"/>
                </a:lnTo>
                <a:lnTo>
                  <a:pt x="106" y="524"/>
                </a:lnTo>
                <a:lnTo>
                  <a:pt x="103" y="508"/>
                </a:lnTo>
                <a:lnTo>
                  <a:pt x="99" y="491"/>
                </a:lnTo>
                <a:lnTo>
                  <a:pt x="98" y="473"/>
                </a:lnTo>
                <a:lnTo>
                  <a:pt x="97" y="456"/>
                </a:lnTo>
                <a:lnTo>
                  <a:pt x="96" y="438"/>
                </a:lnTo>
                <a:lnTo>
                  <a:pt x="96" y="438"/>
                </a:lnTo>
                <a:lnTo>
                  <a:pt x="97" y="420"/>
                </a:lnTo>
                <a:lnTo>
                  <a:pt x="98" y="403"/>
                </a:lnTo>
                <a:lnTo>
                  <a:pt x="99" y="386"/>
                </a:lnTo>
                <a:lnTo>
                  <a:pt x="103" y="370"/>
                </a:lnTo>
                <a:lnTo>
                  <a:pt x="106" y="353"/>
                </a:lnTo>
                <a:lnTo>
                  <a:pt x="111" y="336"/>
                </a:lnTo>
                <a:lnTo>
                  <a:pt x="116" y="320"/>
                </a:lnTo>
                <a:lnTo>
                  <a:pt x="123" y="305"/>
                </a:lnTo>
                <a:lnTo>
                  <a:pt x="129" y="289"/>
                </a:lnTo>
                <a:lnTo>
                  <a:pt x="138" y="275"/>
                </a:lnTo>
                <a:lnTo>
                  <a:pt x="145" y="260"/>
                </a:lnTo>
                <a:lnTo>
                  <a:pt x="154" y="247"/>
                </a:lnTo>
                <a:lnTo>
                  <a:pt x="164" y="233"/>
                </a:lnTo>
                <a:lnTo>
                  <a:pt x="174" y="221"/>
                </a:lnTo>
                <a:lnTo>
                  <a:pt x="184" y="208"/>
                </a:lnTo>
                <a:lnTo>
                  <a:pt x="196" y="196"/>
                </a:lnTo>
                <a:lnTo>
                  <a:pt x="208" y="185"/>
                </a:lnTo>
                <a:lnTo>
                  <a:pt x="220" y="174"/>
                </a:lnTo>
                <a:lnTo>
                  <a:pt x="234" y="163"/>
                </a:lnTo>
                <a:lnTo>
                  <a:pt x="247" y="154"/>
                </a:lnTo>
                <a:lnTo>
                  <a:pt x="260" y="145"/>
                </a:lnTo>
                <a:lnTo>
                  <a:pt x="274" y="137"/>
                </a:lnTo>
                <a:lnTo>
                  <a:pt x="290" y="130"/>
                </a:lnTo>
                <a:lnTo>
                  <a:pt x="304" y="122"/>
                </a:lnTo>
                <a:lnTo>
                  <a:pt x="320" y="116"/>
                </a:lnTo>
                <a:lnTo>
                  <a:pt x="337" y="112"/>
                </a:lnTo>
                <a:lnTo>
                  <a:pt x="352" y="107"/>
                </a:lnTo>
                <a:lnTo>
                  <a:pt x="369" y="103"/>
                </a:lnTo>
                <a:lnTo>
                  <a:pt x="386" y="100"/>
                </a:lnTo>
                <a:lnTo>
                  <a:pt x="403" y="97"/>
                </a:lnTo>
                <a:lnTo>
                  <a:pt x="421" y="96"/>
                </a:lnTo>
                <a:lnTo>
                  <a:pt x="439" y="96"/>
                </a:lnTo>
                <a:close/>
                <a:moveTo>
                  <a:pt x="0" y="438"/>
                </a:moveTo>
                <a:lnTo>
                  <a:pt x="0" y="438"/>
                </a:lnTo>
                <a:lnTo>
                  <a:pt x="1" y="461"/>
                </a:lnTo>
                <a:lnTo>
                  <a:pt x="2" y="484"/>
                </a:lnTo>
                <a:lnTo>
                  <a:pt x="6" y="505"/>
                </a:lnTo>
                <a:lnTo>
                  <a:pt x="9" y="527"/>
                </a:lnTo>
                <a:lnTo>
                  <a:pt x="14" y="547"/>
                </a:lnTo>
                <a:lnTo>
                  <a:pt x="20" y="569"/>
                </a:lnTo>
                <a:lnTo>
                  <a:pt x="27" y="589"/>
                </a:lnTo>
                <a:lnTo>
                  <a:pt x="34" y="608"/>
                </a:lnTo>
                <a:lnTo>
                  <a:pt x="43" y="628"/>
                </a:lnTo>
                <a:lnTo>
                  <a:pt x="52" y="647"/>
                </a:lnTo>
                <a:lnTo>
                  <a:pt x="63" y="665"/>
                </a:lnTo>
                <a:lnTo>
                  <a:pt x="75" y="683"/>
                </a:lnTo>
                <a:lnTo>
                  <a:pt x="87" y="701"/>
                </a:lnTo>
                <a:lnTo>
                  <a:pt x="100" y="716"/>
                </a:lnTo>
                <a:lnTo>
                  <a:pt x="114" y="733"/>
                </a:lnTo>
                <a:lnTo>
                  <a:pt x="128" y="748"/>
                </a:lnTo>
                <a:lnTo>
                  <a:pt x="144" y="762"/>
                </a:lnTo>
                <a:lnTo>
                  <a:pt x="159" y="776"/>
                </a:lnTo>
                <a:lnTo>
                  <a:pt x="176" y="790"/>
                </a:lnTo>
                <a:lnTo>
                  <a:pt x="193" y="802"/>
                </a:lnTo>
                <a:lnTo>
                  <a:pt x="211" y="812"/>
                </a:lnTo>
                <a:lnTo>
                  <a:pt x="230" y="823"/>
                </a:lnTo>
                <a:lnTo>
                  <a:pt x="248" y="833"/>
                </a:lnTo>
                <a:lnTo>
                  <a:pt x="267" y="842"/>
                </a:lnTo>
                <a:lnTo>
                  <a:pt x="288" y="850"/>
                </a:lnTo>
                <a:lnTo>
                  <a:pt x="308" y="857"/>
                </a:lnTo>
                <a:lnTo>
                  <a:pt x="328" y="863"/>
                </a:lnTo>
                <a:lnTo>
                  <a:pt x="350" y="868"/>
                </a:lnTo>
                <a:lnTo>
                  <a:pt x="372" y="871"/>
                </a:lnTo>
                <a:lnTo>
                  <a:pt x="393" y="874"/>
                </a:lnTo>
                <a:lnTo>
                  <a:pt x="416" y="876"/>
                </a:lnTo>
                <a:lnTo>
                  <a:pt x="439" y="876"/>
                </a:lnTo>
                <a:lnTo>
                  <a:pt x="439" y="876"/>
                </a:lnTo>
                <a:lnTo>
                  <a:pt x="460" y="876"/>
                </a:lnTo>
                <a:lnTo>
                  <a:pt x="483" y="874"/>
                </a:lnTo>
                <a:lnTo>
                  <a:pt x="505" y="871"/>
                </a:lnTo>
                <a:lnTo>
                  <a:pt x="526" y="868"/>
                </a:lnTo>
                <a:lnTo>
                  <a:pt x="548" y="863"/>
                </a:lnTo>
                <a:lnTo>
                  <a:pt x="568" y="857"/>
                </a:lnTo>
                <a:lnTo>
                  <a:pt x="589" y="850"/>
                </a:lnTo>
                <a:lnTo>
                  <a:pt x="609" y="842"/>
                </a:lnTo>
                <a:lnTo>
                  <a:pt x="628" y="833"/>
                </a:lnTo>
                <a:lnTo>
                  <a:pt x="648" y="823"/>
                </a:lnTo>
                <a:lnTo>
                  <a:pt x="666" y="812"/>
                </a:lnTo>
                <a:lnTo>
                  <a:pt x="684" y="802"/>
                </a:lnTo>
                <a:lnTo>
                  <a:pt x="700" y="790"/>
                </a:lnTo>
                <a:lnTo>
                  <a:pt x="717" y="776"/>
                </a:lnTo>
                <a:lnTo>
                  <a:pt x="733" y="762"/>
                </a:lnTo>
                <a:lnTo>
                  <a:pt x="748" y="748"/>
                </a:lnTo>
                <a:lnTo>
                  <a:pt x="763" y="733"/>
                </a:lnTo>
                <a:lnTo>
                  <a:pt x="776" y="716"/>
                </a:lnTo>
                <a:lnTo>
                  <a:pt x="789" y="701"/>
                </a:lnTo>
                <a:lnTo>
                  <a:pt x="801" y="683"/>
                </a:lnTo>
                <a:lnTo>
                  <a:pt x="813" y="665"/>
                </a:lnTo>
                <a:lnTo>
                  <a:pt x="824" y="647"/>
                </a:lnTo>
                <a:lnTo>
                  <a:pt x="834" y="628"/>
                </a:lnTo>
                <a:lnTo>
                  <a:pt x="842" y="608"/>
                </a:lnTo>
                <a:lnTo>
                  <a:pt x="849" y="589"/>
                </a:lnTo>
                <a:lnTo>
                  <a:pt x="856" y="569"/>
                </a:lnTo>
                <a:lnTo>
                  <a:pt x="862" y="547"/>
                </a:lnTo>
                <a:lnTo>
                  <a:pt x="867" y="527"/>
                </a:lnTo>
                <a:lnTo>
                  <a:pt x="871" y="505"/>
                </a:lnTo>
                <a:lnTo>
                  <a:pt x="874" y="484"/>
                </a:lnTo>
                <a:lnTo>
                  <a:pt x="876" y="461"/>
                </a:lnTo>
                <a:lnTo>
                  <a:pt x="877" y="438"/>
                </a:lnTo>
                <a:lnTo>
                  <a:pt x="877" y="438"/>
                </a:lnTo>
                <a:lnTo>
                  <a:pt x="876" y="415"/>
                </a:lnTo>
                <a:lnTo>
                  <a:pt x="874" y="394"/>
                </a:lnTo>
                <a:lnTo>
                  <a:pt x="871" y="372"/>
                </a:lnTo>
                <a:lnTo>
                  <a:pt x="867" y="350"/>
                </a:lnTo>
                <a:lnTo>
                  <a:pt x="862" y="329"/>
                </a:lnTo>
                <a:lnTo>
                  <a:pt x="856" y="308"/>
                </a:lnTo>
                <a:lnTo>
                  <a:pt x="849" y="288"/>
                </a:lnTo>
                <a:lnTo>
                  <a:pt x="842" y="268"/>
                </a:lnTo>
                <a:lnTo>
                  <a:pt x="834" y="248"/>
                </a:lnTo>
                <a:lnTo>
                  <a:pt x="824" y="229"/>
                </a:lnTo>
                <a:lnTo>
                  <a:pt x="813" y="211"/>
                </a:lnTo>
                <a:lnTo>
                  <a:pt x="801" y="193"/>
                </a:lnTo>
                <a:lnTo>
                  <a:pt x="789" y="176"/>
                </a:lnTo>
                <a:lnTo>
                  <a:pt x="776" y="160"/>
                </a:lnTo>
                <a:lnTo>
                  <a:pt x="763" y="144"/>
                </a:lnTo>
                <a:lnTo>
                  <a:pt x="748" y="128"/>
                </a:lnTo>
                <a:lnTo>
                  <a:pt x="733" y="114"/>
                </a:lnTo>
                <a:lnTo>
                  <a:pt x="717" y="100"/>
                </a:lnTo>
                <a:lnTo>
                  <a:pt x="700" y="88"/>
                </a:lnTo>
                <a:lnTo>
                  <a:pt x="684" y="74"/>
                </a:lnTo>
                <a:lnTo>
                  <a:pt x="666" y="64"/>
                </a:lnTo>
                <a:lnTo>
                  <a:pt x="648" y="53"/>
                </a:lnTo>
                <a:lnTo>
                  <a:pt x="628" y="43"/>
                </a:lnTo>
                <a:lnTo>
                  <a:pt x="609" y="35"/>
                </a:lnTo>
                <a:lnTo>
                  <a:pt x="589" y="26"/>
                </a:lnTo>
                <a:lnTo>
                  <a:pt x="568" y="19"/>
                </a:lnTo>
                <a:lnTo>
                  <a:pt x="548" y="14"/>
                </a:lnTo>
                <a:lnTo>
                  <a:pt x="526" y="8"/>
                </a:lnTo>
                <a:lnTo>
                  <a:pt x="505" y="5"/>
                </a:lnTo>
                <a:lnTo>
                  <a:pt x="483" y="2"/>
                </a:lnTo>
                <a:lnTo>
                  <a:pt x="460" y="1"/>
                </a:lnTo>
                <a:lnTo>
                  <a:pt x="439" y="0"/>
                </a:lnTo>
                <a:lnTo>
                  <a:pt x="439" y="0"/>
                </a:lnTo>
                <a:lnTo>
                  <a:pt x="416" y="1"/>
                </a:lnTo>
                <a:lnTo>
                  <a:pt x="393" y="2"/>
                </a:lnTo>
                <a:lnTo>
                  <a:pt x="372" y="5"/>
                </a:lnTo>
                <a:lnTo>
                  <a:pt x="350" y="8"/>
                </a:lnTo>
                <a:lnTo>
                  <a:pt x="328" y="14"/>
                </a:lnTo>
                <a:lnTo>
                  <a:pt x="308" y="19"/>
                </a:lnTo>
                <a:lnTo>
                  <a:pt x="288" y="26"/>
                </a:lnTo>
                <a:lnTo>
                  <a:pt x="267" y="35"/>
                </a:lnTo>
                <a:lnTo>
                  <a:pt x="248" y="43"/>
                </a:lnTo>
                <a:lnTo>
                  <a:pt x="230" y="53"/>
                </a:lnTo>
                <a:lnTo>
                  <a:pt x="211" y="64"/>
                </a:lnTo>
                <a:lnTo>
                  <a:pt x="193" y="74"/>
                </a:lnTo>
                <a:lnTo>
                  <a:pt x="176" y="88"/>
                </a:lnTo>
                <a:lnTo>
                  <a:pt x="159" y="100"/>
                </a:lnTo>
                <a:lnTo>
                  <a:pt x="144" y="114"/>
                </a:lnTo>
                <a:lnTo>
                  <a:pt x="128" y="128"/>
                </a:lnTo>
                <a:lnTo>
                  <a:pt x="114" y="144"/>
                </a:lnTo>
                <a:lnTo>
                  <a:pt x="100" y="160"/>
                </a:lnTo>
                <a:lnTo>
                  <a:pt x="87" y="176"/>
                </a:lnTo>
                <a:lnTo>
                  <a:pt x="75" y="193"/>
                </a:lnTo>
                <a:lnTo>
                  <a:pt x="63" y="211"/>
                </a:lnTo>
                <a:lnTo>
                  <a:pt x="52" y="229"/>
                </a:lnTo>
                <a:lnTo>
                  <a:pt x="43" y="248"/>
                </a:lnTo>
                <a:lnTo>
                  <a:pt x="34" y="268"/>
                </a:lnTo>
                <a:lnTo>
                  <a:pt x="27" y="288"/>
                </a:lnTo>
                <a:lnTo>
                  <a:pt x="20" y="308"/>
                </a:lnTo>
                <a:lnTo>
                  <a:pt x="14" y="329"/>
                </a:lnTo>
                <a:lnTo>
                  <a:pt x="9" y="350"/>
                </a:lnTo>
                <a:lnTo>
                  <a:pt x="6" y="372"/>
                </a:lnTo>
                <a:lnTo>
                  <a:pt x="2" y="394"/>
                </a:lnTo>
                <a:lnTo>
                  <a:pt x="1" y="415"/>
                </a:lnTo>
                <a:lnTo>
                  <a:pt x="0" y="438"/>
                </a:lnTo>
                <a:lnTo>
                  <a:pt x="0" y="438"/>
                </a:lnTo>
                <a:close/>
              </a:path>
            </a:pathLst>
          </a:custGeom>
          <a:solidFill>
            <a:sysClr val="window" lastClr="FFFFFF"/>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400" b="0" i="0" u="none" strike="noStrike" kern="0" cap="none" spc="0" normalizeH="0" baseline="0" noProof="0" dirty="0">
              <a:ln>
                <a:noFill/>
              </a:ln>
              <a:solidFill>
                <a:prstClr val="white"/>
              </a:solidFill>
              <a:effectLst/>
              <a:uLnTx/>
              <a:uFillTx/>
            </a:endParaRPr>
          </a:p>
        </p:txBody>
      </p:sp>
      <p:sp>
        <p:nvSpPr>
          <p:cNvPr id="106" name="Freeform 418"/>
          <p:cNvSpPr>
            <a:spLocks noEditPoints="1"/>
          </p:cNvSpPr>
          <p:nvPr/>
        </p:nvSpPr>
        <p:spPr bwMode="auto">
          <a:xfrm>
            <a:off x="4860032" y="1695142"/>
            <a:ext cx="449408" cy="308712"/>
          </a:xfrm>
          <a:custGeom>
            <a:avLst/>
            <a:gdLst>
              <a:gd name="T0" fmla="*/ 0 w 985"/>
              <a:gd name="T1" fmla="*/ 0 h 678"/>
              <a:gd name="T2" fmla="*/ 0 w 985"/>
              <a:gd name="T3" fmla="*/ 678 h 678"/>
              <a:gd name="T4" fmla="*/ 985 w 985"/>
              <a:gd name="T5" fmla="*/ 678 h 678"/>
              <a:gd name="T6" fmla="*/ 985 w 985"/>
              <a:gd name="T7" fmla="*/ 0 h 678"/>
              <a:gd name="T8" fmla="*/ 0 w 985"/>
              <a:gd name="T9" fmla="*/ 0 h 678"/>
              <a:gd name="T10" fmla="*/ 369 w 985"/>
              <a:gd name="T11" fmla="*/ 431 h 678"/>
              <a:gd name="T12" fmla="*/ 369 w 985"/>
              <a:gd name="T13" fmla="*/ 308 h 678"/>
              <a:gd name="T14" fmla="*/ 615 w 985"/>
              <a:gd name="T15" fmla="*/ 308 h 678"/>
              <a:gd name="T16" fmla="*/ 615 w 985"/>
              <a:gd name="T17" fmla="*/ 431 h 678"/>
              <a:gd name="T18" fmla="*/ 369 w 985"/>
              <a:gd name="T19" fmla="*/ 431 h 678"/>
              <a:gd name="T20" fmla="*/ 615 w 985"/>
              <a:gd name="T21" fmla="*/ 493 h 678"/>
              <a:gd name="T22" fmla="*/ 615 w 985"/>
              <a:gd name="T23" fmla="*/ 615 h 678"/>
              <a:gd name="T24" fmla="*/ 369 w 985"/>
              <a:gd name="T25" fmla="*/ 615 h 678"/>
              <a:gd name="T26" fmla="*/ 369 w 985"/>
              <a:gd name="T27" fmla="*/ 493 h 678"/>
              <a:gd name="T28" fmla="*/ 615 w 985"/>
              <a:gd name="T29" fmla="*/ 493 h 678"/>
              <a:gd name="T30" fmla="*/ 615 w 985"/>
              <a:gd name="T31" fmla="*/ 123 h 678"/>
              <a:gd name="T32" fmla="*/ 615 w 985"/>
              <a:gd name="T33" fmla="*/ 246 h 678"/>
              <a:gd name="T34" fmla="*/ 369 w 985"/>
              <a:gd name="T35" fmla="*/ 246 h 678"/>
              <a:gd name="T36" fmla="*/ 369 w 985"/>
              <a:gd name="T37" fmla="*/ 123 h 678"/>
              <a:gd name="T38" fmla="*/ 615 w 985"/>
              <a:gd name="T39" fmla="*/ 123 h 678"/>
              <a:gd name="T40" fmla="*/ 307 w 985"/>
              <a:gd name="T41" fmla="*/ 123 h 678"/>
              <a:gd name="T42" fmla="*/ 307 w 985"/>
              <a:gd name="T43" fmla="*/ 246 h 678"/>
              <a:gd name="T44" fmla="*/ 61 w 985"/>
              <a:gd name="T45" fmla="*/ 246 h 678"/>
              <a:gd name="T46" fmla="*/ 61 w 985"/>
              <a:gd name="T47" fmla="*/ 123 h 678"/>
              <a:gd name="T48" fmla="*/ 307 w 985"/>
              <a:gd name="T49" fmla="*/ 123 h 678"/>
              <a:gd name="T50" fmla="*/ 61 w 985"/>
              <a:gd name="T51" fmla="*/ 308 h 678"/>
              <a:gd name="T52" fmla="*/ 307 w 985"/>
              <a:gd name="T53" fmla="*/ 308 h 678"/>
              <a:gd name="T54" fmla="*/ 307 w 985"/>
              <a:gd name="T55" fmla="*/ 431 h 678"/>
              <a:gd name="T56" fmla="*/ 61 w 985"/>
              <a:gd name="T57" fmla="*/ 431 h 678"/>
              <a:gd name="T58" fmla="*/ 61 w 985"/>
              <a:gd name="T59" fmla="*/ 308 h 678"/>
              <a:gd name="T60" fmla="*/ 676 w 985"/>
              <a:gd name="T61" fmla="*/ 308 h 678"/>
              <a:gd name="T62" fmla="*/ 924 w 985"/>
              <a:gd name="T63" fmla="*/ 308 h 678"/>
              <a:gd name="T64" fmla="*/ 924 w 985"/>
              <a:gd name="T65" fmla="*/ 431 h 678"/>
              <a:gd name="T66" fmla="*/ 676 w 985"/>
              <a:gd name="T67" fmla="*/ 431 h 678"/>
              <a:gd name="T68" fmla="*/ 676 w 985"/>
              <a:gd name="T69" fmla="*/ 308 h 678"/>
              <a:gd name="T70" fmla="*/ 676 w 985"/>
              <a:gd name="T71" fmla="*/ 246 h 678"/>
              <a:gd name="T72" fmla="*/ 676 w 985"/>
              <a:gd name="T73" fmla="*/ 123 h 678"/>
              <a:gd name="T74" fmla="*/ 924 w 985"/>
              <a:gd name="T75" fmla="*/ 123 h 678"/>
              <a:gd name="T76" fmla="*/ 924 w 985"/>
              <a:gd name="T77" fmla="*/ 246 h 678"/>
              <a:gd name="T78" fmla="*/ 676 w 985"/>
              <a:gd name="T79" fmla="*/ 246 h 678"/>
              <a:gd name="T80" fmla="*/ 61 w 985"/>
              <a:gd name="T81" fmla="*/ 493 h 678"/>
              <a:gd name="T82" fmla="*/ 307 w 985"/>
              <a:gd name="T83" fmla="*/ 493 h 678"/>
              <a:gd name="T84" fmla="*/ 307 w 985"/>
              <a:gd name="T85" fmla="*/ 615 h 678"/>
              <a:gd name="T86" fmla="*/ 61 w 985"/>
              <a:gd name="T87" fmla="*/ 615 h 678"/>
              <a:gd name="T88" fmla="*/ 61 w 985"/>
              <a:gd name="T89" fmla="*/ 493 h 678"/>
              <a:gd name="T90" fmla="*/ 676 w 985"/>
              <a:gd name="T91" fmla="*/ 615 h 678"/>
              <a:gd name="T92" fmla="*/ 676 w 985"/>
              <a:gd name="T93" fmla="*/ 493 h 678"/>
              <a:gd name="T94" fmla="*/ 924 w 985"/>
              <a:gd name="T95" fmla="*/ 493 h 678"/>
              <a:gd name="T96" fmla="*/ 924 w 985"/>
              <a:gd name="T97" fmla="*/ 615 h 678"/>
              <a:gd name="T98" fmla="*/ 676 w 985"/>
              <a:gd name="T99" fmla="*/ 615 h 6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985" h="678">
                <a:moveTo>
                  <a:pt x="0" y="0"/>
                </a:moveTo>
                <a:lnTo>
                  <a:pt x="0" y="678"/>
                </a:lnTo>
                <a:lnTo>
                  <a:pt x="985" y="678"/>
                </a:lnTo>
                <a:lnTo>
                  <a:pt x="985" y="0"/>
                </a:lnTo>
                <a:lnTo>
                  <a:pt x="0" y="0"/>
                </a:lnTo>
                <a:close/>
                <a:moveTo>
                  <a:pt x="369" y="431"/>
                </a:moveTo>
                <a:lnTo>
                  <a:pt x="369" y="308"/>
                </a:lnTo>
                <a:lnTo>
                  <a:pt x="615" y="308"/>
                </a:lnTo>
                <a:lnTo>
                  <a:pt x="615" y="431"/>
                </a:lnTo>
                <a:lnTo>
                  <a:pt x="369" y="431"/>
                </a:lnTo>
                <a:close/>
                <a:moveTo>
                  <a:pt x="615" y="493"/>
                </a:moveTo>
                <a:lnTo>
                  <a:pt x="615" y="615"/>
                </a:lnTo>
                <a:lnTo>
                  <a:pt x="369" y="615"/>
                </a:lnTo>
                <a:lnTo>
                  <a:pt x="369" y="493"/>
                </a:lnTo>
                <a:lnTo>
                  <a:pt x="615" y="493"/>
                </a:lnTo>
                <a:close/>
                <a:moveTo>
                  <a:pt x="615" y="123"/>
                </a:moveTo>
                <a:lnTo>
                  <a:pt x="615" y="246"/>
                </a:lnTo>
                <a:lnTo>
                  <a:pt x="369" y="246"/>
                </a:lnTo>
                <a:lnTo>
                  <a:pt x="369" y="123"/>
                </a:lnTo>
                <a:lnTo>
                  <a:pt x="615" y="123"/>
                </a:lnTo>
                <a:close/>
                <a:moveTo>
                  <a:pt x="307" y="123"/>
                </a:moveTo>
                <a:lnTo>
                  <a:pt x="307" y="246"/>
                </a:lnTo>
                <a:lnTo>
                  <a:pt x="61" y="246"/>
                </a:lnTo>
                <a:lnTo>
                  <a:pt x="61" y="123"/>
                </a:lnTo>
                <a:lnTo>
                  <a:pt x="307" y="123"/>
                </a:lnTo>
                <a:close/>
                <a:moveTo>
                  <a:pt x="61" y="308"/>
                </a:moveTo>
                <a:lnTo>
                  <a:pt x="307" y="308"/>
                </a:lnTo>
                <a:lnTo>
                  <a:pt x="307" y="431"/>
                </a:lnTo>
                <a:lnTo>
                  <a:pt x="61" y="431"/>
                </a:lnTo>
                <a:lnTo>
                  <a:pt x="61" y="308"/>
                </a:lnTo>
                <a:close/>
                <a:moveTo>
                  <a:pt x="676" y="308"/>
                </a:moveTo>
                <a:lnTo>
                  <a:pt x="924" y="308"/>
                </a:lnTo>
                <a:lnTo>
                  <a:pt x="924" y="431"/>
                </a:lnTo>
                <a:lnTo>
                  <a:pt x="676" y="431"/>
                </a:lnTo>
                <a:lnTo>
                  <a:pt x="676" y="308"/>
                </a:lnTo>
                <a:close/>
                <a:moveTo>
                  <a:pt x="676" y="246"/>
                </a:moveTo>
                <a:lnTo>
                  <a:pt x="676" y="123"/>
                </a:lnTo>
                <a:lnTo>
                  <a:pt x="924" y="123"/>
                </a:lnTo>
                <a:lnTo>
                  <a:pt x="924" y="246"/>
                </a:lnTo>
                <a:lnTo>
                  <a:pt x="676" y="246"/>
                </a:lnTo>
                <a:close/>
                <a:moveTo>
                  <a:pt x="61" y="493"/>
                </a:moveTo>
                <a:lnTo>
                  <a:pt x="307" y="493"/>
                </a:lnTo>
                <a:lnTo>
                  <a:pt x="307" y="615"/>
                </a:lnTo>
                <a:lnTo>
                  <a:pt x="61" y="615"/>
                </a:lnTo>
                <a:lnTo>
                  <a:pt x="61" y="493"/>
                </a:lnTo>
                <a:close/>
                <a:moveTo>
                  <a:pt x="676" y="615"/>
                </a:moveTo>
                <a:lnTo>
                  <a:pt x="676" y="493"/>
                </a:lnTo>
                <a:lnTo>
                  <a:pt x="924" y="493"/>
                </a:lnTo>
                <a:lnTo>
                  <a:pt x="924" y="615"/>
                </a:lnTo>
                <a:lnTo>
                  <a:pt x="676" y="615"/>
                </a:lnTo>
                <a:close/>
              </a:path>
            </a:pathLst>
          </a:custGeom>
          <a:solidFill>
            <a:sysClr val="window" lastClr="FFFFFF"/>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400" b="0" i="0" u="none" strike="noStrike" kern="0" cap="none" spc="0" normalizeH="0" baseline="0" noProof="0">
              <a:ln>
                <a:noFill/>
              </a:ln>
              <a:solidFill>
                <a:prstClr val="white"/>
              </a:solidFill>
              <a:effectLst/>
              <a:uLnTx/>
              <a:uFillTx/>
            </a:endParaRPr>
          </a:p>
        </p:txBody>
      </p:sp>
      <p:sp>
        <p:nvSpPr>
          <p:cNvPr id="107" name="テキスト ボックス 106"/>
          <p:cNvSpPr txBox="1"/>
          <p:nvPr/>
        </p:nvSpPr>
        <p:spPr>
          <a:xfrm>
            <a:off x="4704290" y="2072283"/>
            <a:ext cx="1019838" cy="261610"/>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ja-JP" altLang="en-US" sz="1100" b="0" i="0" u="none" strike="noStrike" kern="0" cap="none" spc="0" normalizeH="0" baseline="0" noProof="0" dirty="0">
                <a:ln>
                  <a:noFill/>
                </a:ln>
                <a:solidFill>
                  <a:prstClr val="white"/>
                </a:solidFill>
                <a:effectLst/>
                <a:uLnTx/>
                <a:uFillTx/>
              </a:rPr>
              <a:t>変動項目</a:t>
            </a:r>
            <a:endParaRPr kumimoji="0" lang="en-US" altLang="ja-JP" sz="1100" b="0" i="0" u="none" strike="noStrike" kern="0" cap="none" spc="0" normalizeH="0" baseline="0" noProof="0" dirty="0">
              <a:ln>
                <a:noFill/>
              </a:ln>
              <a:solidFill>
                <a:prstClr val="white"/>
              </a:solidFill>
              <a:effectLst/>
              <a:uLnTx/>
              <a:uFillTx/>
            </a:endParaRPr>
          </a:p>
        </p:txBody>
      </p:sp>
      <p:sp>
        <p:nvSpPr>
          <p:cNvPr id="108" name="Freeform 334"/>
          <p:cNvSpPr>
            <a:spLocks noEditPoints="1"/>
          </p:cNvSpPr>
          <p:nvPr/>
        </p:nvSpPr>
        <p:spPr bwMode="auto">
          <a:xfrm>
            <a:off x="4908486" y="1061462"/>
            <a:ext cx="401748" cy="311586"/>
          </a:xfrm>
          <a:custGeom>
            <a:avLst/>
            <a:gdLst>
              <a:gd name="T0" fmla="*/ 174 w 908"/>
              <a:gd name="T1" fmla="*/ 6 h 707"/>
              <a:gd name="T2" fmla="*/ 123 w 908"/>
              <a:gd name="T3" fmla="*/ 38 h 707"/>
              <a:gd name="T4" fmla="*/ 90 w 908"/>
              <a:gd name="T5" fmla="*/ 90 h 707"/>
              <a:gd name="T6" fmla="*/ 86 w 908"/>
              <a:gd name="T7" fmla="*/ 141 h 707"/>
              <a:gd name="T8" fmla="*/ 107 w 908"/>
              <a:gd name="T9" fmla="*/ 200 h 707"/>
              <a:gd name="T10" fmla="*/ 152 w 908"/>
              <a:gd name="T11" fmla="*/ 240 h 707"/>
              <a:gd name="T12" fmla="*/ 213 w 908"/>
              <a:gd name="T13" fmla="*/ 256 h 707"/>
              <a:gd name="T14" fmla="*/ 263 w 908"/>
              <a:gd name="T15" fmla="*/ 246 h 707"/>
              <a:gd name="T16" fmla="*/ 311 w 908"/>
              <a:gd name="T17" fmla="*/ 209 h 707"/>
              <a:gd name="T18" fmla="*/ 338 w 908"/>
              <a:gd name="T19" fmla="*/ 154 h 707"/>
              <a:gd name="T20" fmla="*/ 338 w 908"/>
              <a:gd name="T21" fmla="*/ 102 h 707"/>
              <a:gd name="T22" fmla="*/ 311 w 908"/>
              <a:gd name="T23" fmla="*/ 47 h 707"/>
              <a:gd name="T24" fmla="*/ 263 w 908"/>
              <a:gd name="T25" fmla="*/ 10 h 707"/>
              <a:gd name="T26" fmla="*/ 213 w 908"/>
              <a:gd name="T27" fmla="*/ 0 h 707"/>
              <a:gd name="T28" fmla="*/ 213 w 908"/>
              <a:gd name="T29" fmla="*/ 542 h 707"/>
              <a:gd name="T30" fmla="*/ 116 w 908"/>
              <a:gd name="T31" fmla="*/ 286 h 707"/>
              <a:gd name="T32" fmla="*/ 63 w 908"/>
              <a:gd name="T33" fmla="*/ 299 h 707"/>
              <a:gd name="T34" fmla="*/ 23 w 908"/>
              <a:gd name="T35" fmla="*/ 335 h 707"/>
              <a:gd name="T36" fmla="*/ 2 w 908"/>
              <a:gd name="T37" fmla="*/ 386 h 707"/>
              <a:gd name="T38" fmla="*/ 82 w 908"/>
              <a:gd name="T39" fmla="*/ 424 h 707"/>
              <a:gd name="T40" fmla="*/ 359 w 908"/>
              <a:gd name="T41" fmla="*/ 707 h 707"/>
              <a:gd name="T42" fmla="*/ 422 w 908"/>
              <a:gd name="T43" fmla="*/ 375 h 707"/>
              <a:gd name="T44" fmla="*/ 396 w 908"/>
              <a:gd name="T45" fmla="*/ 327 h 707"/>
              <a:gd name="T46" fmla="*/ 353 w 908"/>
              <a:gd name="T47" fmla="*/ 294 h 707"/>
              <a:gd name="T48" fmla="*/ 310 w 908"/>
              <a:gd name="T49" fmla="*/ 286 h 707"/>
              <a:gd name="T50" fmla="*/ 726 w 908"/>
              <a:gd name="T51" fmla="*/ 252 h 707"/>
              <a:gd name="T52" fmla="*/ 773 w 908"/>
              <a:gd name="T53" fmla="*/ 230 h 707"/>
              <a:gd name="T54" fmla="*/ 822 w 908"/>
              <a:gd name="T55" fmla="*/ 129 h 707"/>
              <a:gd name="T56" fmla="*/ 813 w 908"/>
              <a:gd name="T57" fmla="*/ 78 h 707"/>
              <a:gd name="T58" fmla="*/ 776 w 908"/>
              <a:gd name="T59" fmla="*/ 29 h 707"/>
              <a:gd name="T60" fmla="*/ 720 w 908"/>
              <a:gd name="T61" fmla="*/ 3 h 707"/>
              <a:gd name="T62" fmla="*/ 669 w 908"/>
              <a:gd name="T63" fmla="*/ 3 h 707"/>
              <a:gd name="T64" fmla="*/ 614 w 908"/>
              <a:gd name="T65" fmla="*/ 29 h 707"/>
              <a:gd name="T66" fmla="*/ 576 w 908"/>
              <a:gd name="T67" fmla="*/ 78 h 707"/>
              <a:gd name="T68" fmla="*/ 567 w 908"/>
              <a:gd name="T69" fmla="*/ 212 h 707"/>
              <a:gd name="T70" fmla="*/ 624 w 908"/>
              <a:gd name="T71" fmla="*/ 236 h 707"/>
              <a:gd name="T72" fmla="*/ 674 w 908"/>
              <a:gd name="T73" fmla="*/ 255 h 707"/>
              <a:gd name="T74" fmla="*/ 784 w 908"/>
              <a:gd name="T75" fmla="*/ 286 h 707"/>
              <a:gd name="T76" fmla="*/ 782 w 908"/>
              <a:gd name="T77" fmla="*/ 324 h 707"/>
              <a:gd name="T78" fmla="*/ 758 w 908"/>
              <a:gd name="T79" fmla="*/ 352 h 707"/>
              <a:gd name="T80" fmla="*/ 716 w 908"/>
              <a:gd name="T81" fmla="*/ 336 h 707"/>
              <a:gd name="T82" fmla="*/ 674 w 908"/>
              <a:gd name="T83" fmla="*/ 336 h 707"/>
              <a:gd name="T84" fmla="*/ 632 w 908"/>
              <a:gd name="T85" fmla="*/ 352 h 707"/>
              <a:gd name="T86" fmla="*/ 609 w 908"/>
              <a:gd name="T87" fmla="*/ 324 h 707"/>
              <a:gd name="T88" fmla="*/ 597 w 908"/>
              <a:gd name="T89" fmla="*/ 286 h 707"/>
              <a:gd name="T90" fmla="*/ 554 w 908"/>
              <a:gd name="T91" fmla="*/ 294 h 707"/>
              <a:gd name="T92" fmla="*/ 512 w 908"/>
              <a:gd name="T93" fmla="*/ 327 h 707"/>
              <a:gd name="T94" fmla="*/ 485 w 908"/>
              <a:gd name="T95" fmla="*/ 375 h 707"/>
              <a:gd name="T96" fmla="*/ 549 w 908"/>
              <a:gd name="T97" fmla="*/ 424 h 707"/>
              <a:gd name="T98" fmla="*/ 840 w 908"/>
              <a:gd name="T99" fmla="*/ 424 h 707"/>
              <a:gd name="T100" fmla="*/ 906 w 908"/>
              <a:gd name="T101" fmla="*/ 386 h 707"/>
              <a:gd name="T102" fmla="*/ 885 w 908"/>
              <a:gd name="T103" fmla="*/ 335 h 707"/>
              <a:gd name="T104" fmla="*/ 845 w 908"/>
              <a:gd name="T105" fmla="*/ 299 h 707"/>
              <a:gd name="T106" fmla="*/ 792 w 908"/>
              <a:gd name="T107" fmla="*/ 286 h 7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908" h="707">
                <a:moveTo>
                  <a:pt x="213" y="0"/>
                </a:moveTo>
                <a:lnTo>
                  <a:pt x="213" y="0"/>
                </a:lnTo>
                <a:lnTo>
                  <a:pt x="200" y="2"/>
                </a:lnTo>
                <a:lnTo>
                  <a:pt x="188" y="3"/>
                </a:lnTo>
                <a:lnTo>
                  <a:pt x="174" y="6"/>
                </a:lnTo>
                <a:lnTo>
                  <a:pt x="164" y="10"/>
                </a:lnTo>
                <a:lnTo>
                  <a:pt x="152" y="16"/>
                </a:lnTo>
                <a:lnTo>
                  <a:pt x="141" y="22"/>
                </a:lnTo>
                <a:lnTo>
                  <a:pt x="131" y="29"/>
                </a:lnTo>
                <a:lnTo>
                  <a:pt x="123" y="38"/>
                </a:lnTo>
                <a:lnTo>
                  <a:pt x="114" y="47"/>
                </a:lnTo>
                <a:lnTo>
                  <a:pt x="107" y="57"/>
                </a:lnTo>
                <a:lnTo>
                  <a:pt x="100" y="68"/>
                </a:lnTo>
                <a:lnTo>
                  <a:pt x="95" y="78"/>
                </a:lnTo>
                <a:lnTo>
                  <a:pt x="90" y="90"/>
                </a:lnTo>
                <a:lnTo>
                  <a:pt x="88" y="102"/>
                </a:lnTo>
                <a:lnTo>
                  <a:pt x="86" y="116"/>
                </a:lnTo>
                <a:lnTo>
                  <a:pt x="86" y="129"/>
                </a:lnTo>
                <a:lnTo>
                  <a:pt x="86" y="129"/>
                </a:lnTo>
                <a:lnTo>
                  <a:pt x="86" y="141"/>
                </a:lnTo>
                <a:lnTo>
                  <a:pt x="88" y="154"/>
                </a:lnTo>
                <a:lnTo>
                  <a:pt x="90" y="166"/>
                </a:lnTo>
                <a:lnTo>
                  <a:pt x="95" y="178"/>
                </a:lnTo>
                <a:lnTo>
                  <a:pt x="100" y="189"/>
                </a:lnTo>
                <a:lnTo>
                  <a:pt x="107" y="200"/>
                </a:lnTo>
                <a:lnTo>
                  <a:pt x="114" y="209"/>
                </a:lnTo>
                <a:lnTo>
                  <a:pt x="123" y="219"/>
                </a:lnTo>
                <a:lnTo>
                  <a:pt x="131" y="227"/>
                </a:lnTo>
                <a:lnTo>
                  <a:pt x="141" y="234"/>
                </a:lnTo>
                <a:lnTo>
                  <a:pt x="152" y="240"/>
                </a:lnTo>
                <a:lnTo>
                  <a:pt x="164" y="246"/>
                </a:lnTo>
                <a:lnTo>
                  <a:pt x="174" y="250"/>
                </a:lnTo>
                <a:lnTo>
                  <a:pt x="188" y="254"/>
                </a:lnTo>
                <a:lnTo>
                  <a:pt x="200" y="256"/>
                </a:lnTo>
                <a:lnTo>
                  <a:pt x="213" y="256"/>
                </a:lnTo>
                <a:lnTo>
                  <a:pt x="213" y="256"/>
                </a:lnTo>
                <a:lnTo>
                  <a:pt x="226" y="256"/>
                </a:lnTo>
                <a:lnTo>
                  <a:pt x="239" y="254"/>
                </a:lnTo>
                <a:lnTo>
                  <a:pt x="251" y="250"/>
                </a:lnTo>
                <a:lnTo>
                  <a:pt x="263" y="246"/>
                </a:lnTo>
                <a:lnTo>
                  <a:pt x="274" y="240"/>
                </a:lnTo>
                <a:lnTo>
                  <a:pt x="285" y="234"/>
                </a:lnTo>
                <a:lnTo>
                  <a:pt x="294" y="227"/>
                </a:lnTo>
                <a:lnTo>
                  <a:pt x="303" y="219"/>
                </a:lnTo>
                <a:lnTo>
                  <a:pt x="311" y="209"/>
                </a:lnTo>
                <a:lnTo>
                  <a:pt x="318" y="200"/>
                </a:lnTo>
                <a:lnTo>
                  <a:pt x="326" y="189"/>
                </a:lnTo>
                <a:lnTo>
                  <a:pt x="330" y="178"/>
                </a:lnTo>
                <a:lnTo>
                  <a:pt x="335" y="166"/>
                </a:lnTo>
                <a:lnTo>
                  <a:pt x="338" y="154"/>
                </a:lnTo>
                <a:lnTo>
                  <a:pt x="340" y="141"/>
                </a:lnTo>
                <a:lnTo>
                  <a:pt x="341" y="129"/>
                </a:lnTo>
                <a:lnTo>
                  <a:pt x="341" y="129"/>
                </a:lnTo>
                <a:lnTo>
                  <a:pt x="340" y="116"/>
                </a:lnTo>
                <a:lnTo>
                  <a:pt x="338" y="102"/>
                </a:lnTo>
                <a:lnTo>
                  <a:pt x="335" y="90"/>
                </a:lnTo>
                <a:lnTo>
                  <a:pt x="330" y="78"/>
                </a:lnTo>
                <a:lnTo>
                  <a:pt x="326" y="68"/>
                </a:lnTo>
                <a:lnTo>
                  <a:pt x="318" y="57"/>
                </a:lnTo>
                <a:lnTo>
                  <a:pt x="311" y="47"/>
                </a:lnTo>
                <a:lnTo>
                  <a:pt x="303" y="38"/>
                </a:lnTo>
                <a:lnTo>
                  <a:pt x="294" y="29"/>
                </a:lnTo>
                <a:lnTo>
                  <a:pt x="285" y="22"/>
                </a:lnTo>
                <a:lnTo>
                  <a:pt x="274" y="16"/>
                </a:lnTo>
                <a:lnTo>
                  <a:pt x="263" y="10"/>
                </a:lnTo>
                <a:lnTo>
                  <a:pt x="251" y="6"/>
                </a:lnTo>
                <a:lnTo>
                  <a:pt x="239" y="3"/>
                </a:lnTo>
                <a:lnTo>
                  <a:pt x="226" y="2"/>
                </a:lnTo>
                <a:lnTo>
                  <a:pt x="213" y="0"/>
                </a:lnTo>
                <a:lnTo>
                  <a:pt x="213" y="0"/>
                </a:lnTo>
                <a:close/>
                <a:moveTo>
                  <a:pt x="310" y="286"/>
                </a:moveTo>
                <a:lnTo>
                  <a:pt x="251" y="286"/>
                </a:lnTo>
                <a:lnTo>
                  <a:pt x="219" y="342"/>
                </a:lnTo>
                <a:lnTo>
                  <a:pt x="261" y="491"/>
                </a:lnTo>
                <a:lnTo>
                  <a:pt x="213" y="542"/>
                </a:lnTo>
                <a:lnTo>
                  <a:pt x="165" y="491"/>
                </a:lnTo>
                <a:lnTo>
                  <a:pt x="207" y="342"/>
                </a:lnTo>
                <a:lnTo>
                  <a:pt x="174" y="286"/>
                </a:lnTo>
                <a:lnTo>
                  <a:pt x="116" y="286"/>
                </a:lnTo>
                <a:lnTo>
                  <a:pt x="116" y="286"/>
                </a:lnTo>
                <a:lnTo>
                  <a:pt x="105" y="287"/>
                </a:lnTo>
                <a:lnTo>
                  <a:pt x="93" y="288"/>
                </a:lnTo>
                <a:lnTo>
                  <a:pt x="83" y="291"/>
                </a:lnTo>
                <a:lnTo>
                  <a:pt x="72" y="294"/>
                </a:lnTo>
                <a:lnTo>
                  <a:pt x="63" y="299"/>
                </a:lnTo>
                <a:lnTo>
                  <a:pt x="53" y="305"/>
                </a:lnTo>
                <a:lnTo>
                  <a:pt x="45" y="311"/>
                </a:lnTo>
                <a:lnTo>
                  <a:pt x="36" y="318"/>
                </a:lnTo>
                <a:lnTo>
                  <a:pt x="29" y="327"/>
                </a:lnTo>
                <a:lnTo>
                  <a:pt x="23" y="335"/>
                </a:lnTo>
                <a:lnTo>
                  <a:pt x="17" y="344"/>
                </a:lnTo>
                <a:lnTo>
                  <a:pt x="11" y="353"/>
                </a:lnTo>
                <a:lnTo>
                  <a:pt x="8" y="364"/>
                </a:lnTo>
                <a:lnTo>
                  <a:pt x="4" y="375"/>
                </a:lnTo>
                <a:lnTo>
                  <a:pt x="2" y="386"/>
                </a:lnTo>
                <a:lnTo>
                  <a:pt x="0" y="396"/>
                </a:lnTo>
                <a:lnTo>
                  <a:pt x="0" y="707"/>
                </a:lnTo>
                <a:lnTo>
                  <a:pt x="66" y="707"/>
                </a:lnTo>
                <a:lnTo>
                  <a:pt x="66" y="424"/>
                </a:lnTo>
                <a:lnTo>
                  <a:pt x="82" y="424"/>
                </a:lnTo>
                <a:lnTo>
                  <a:pt x="82" y="707"/>
                </a:lnTo>
                <a:lnTo>
                  <a:pt x="344" y="707"/>
                </a:lnTo>
                <a:lnTo>
                  <a:pt x="344" y="424"/>
                </a:lnTo>
                <a:lnTo>
                  <a:pt x="359" y="424"/>
                </a:lnTo>
                <a:lnTo>
                  <a:pt x="359" y="707"/>
                </a:lnTo>
                <a:lnTo>
                  <a:pt x="425" y="707"/>
                </a:lnTo>
                <a:lnTo>
                  <a:pt x="425" y="396"/>
                </a:lnTo>
                <a:lnTo>
                  <a:pt x="425" y="396"/>
                </a:lnTo>
                <a:lnTo>
                  <a:pt x="424" y="386"/>
                </a:lnTo>
                <a:lnTo>
                  <a:pt x="422" y="375"/>
                </a:lnTo>
                <a:lnTo>
                  <a:pt x="418" y="364"/>
                </a:lnTo>
                <a:lnTo>
                  <a:pt x="414" y="353"/>
                </a:lnTo>
                <a:lnTo>
                  <a:pt x="410" y="344"/>
                </a:lnTo>
                <a:lnTo>
                  <a:pt x="404" y="335"/>
                </a:lnTo>
                <a:lnTo>
                  <a:pt x="396" y="327"/>
                </a:lnTo>
                <a:lnTo>
                  <a:pt x="389" y="318"/>
                </a:lnTo>
                <a:lnTo>
                  <a:pt x="381" y="311"/>
                </a:lnTo>
                <a:lnTo>
                  <a:pt x="372" y="305"/>
                </a:lnTo>
                <a:lnTo>
                  <a:pt x="363" y="299"/>
                </a:lnTo>
                <a:lnTo>
                  <a:pt x="353" y="294"/>
                </a:lnTo>
                <a:lnTo>
                  <a:pt x="344" y="291"/>
                </a:lnTo>
                <a:lnTo>
                  <a:pt x="333" y="288"/>
                </a:lnTo>
                <a:lnTo>
                  <a:pt x="322" y="287"/>
                </a:lnTo>
                <a:lnTo>
                  <a:pt x="310" y="286"/>
                </a:lnTo>
                <a:lnTo>
                  <a:pt x="310" y="286"/>
                </a:lnTo>
                <a:close/>
                <a:moveTo>
                  <a:pt x="695" y="256"/>
                </a:moveTo>
                <a:lnTo>
                  <a:pt x="695" y="256"/>
                </a:lnTo>
                <a:lnTo>
                  <a:pt x="706" y="256"/>
                </a:lnTo>
                <a:lnTo>
                  <a:pt x="716" y="255"/>
                </a:lnTo>
                <a:lnTo>
                  <a:pt x="726" y="252"/>
                </a:lnTo>
                <a:lnTo>
                  <a:pt x="736" y="249"/>
                </a:lnTo>
                <a:lnTo>
                  <a:pt x="747" y="245"/>
                </a:lnTo>
                <a:lnTo>
                  <a:pt x="755" y="240"/>
                </a:lnTo>
                <a:lnTo>
                  <a:pt x="765" y="236"/>
                </a:lnTo>
                <a:lnTo>
                  <a:pt x="773" y="230"/>
                </a:lnTo>
                <a:lnTo>
                  <a:pt x="773" y="230"/>
                </a:lnTo>
                <a:lnTo>
                  <a:pt x="822" y="250"/>
                </a:lnTo>
                <a:lnTo>
                  <a:pt x="822" y="230"/>
                </a:lnTo>
                <a:lnTo>
                  <a:pt x="822" y="212"/>
                </a:lnTo>
                <a:lnTo>
                  <a:pt x="822" y="129"/>
                </a:lnTo>
                <a:lnTo>
                  <a:pt x="822" y="129"/>
                </a:lnTo>
                <a:lnTo>
                  <a:pt x="822" y="116"/>
                </a:lnTo>
                <a:lnTo>
                  <a:pt x="820" y="102"/>
                </a:lnTo>
                <a:lnTo>
                  <a:pt x="816" y="90"/>
                </a:lnTo>
                <a:lnTo>
                  <a:pt x="813" y="78"/>
                </a:lnTo>
                <a:lnTo>
                  <a:pt x="807" y="68"/>
                </a:lnTo>
                <a:lnTo>
                  <a:pt x="801" y="57"/>
                </a:lnTo>
                <a:lnTo>
                  <a:pt x="794" y="47"/>
                </a:lnTo>
                <a:lnTo>
                  <a:pt x="785" y="38"/>
                </a:lnTo>
                <a:lnTo>
                  <a:pt x="776" y="29"/>
                </a:lnTo>
                <a:lnTo>
                  <a:pt x="766" y="22"/>
                </a:lnTo>
                <a:lnTo>
                  <a:pt x="755" y="16"/>
                </a:lnTo>
                <a:lnTo>
                  <a:pt x="744" y="10"/>
                </a:lnTo>
                <a:lnTo>
                  <a:pt x="732" y="6"/>
                </a:lnTo>
                <a:lnTo>
                  <a:pt x="720" y="3"/>
                </a:lnTo>
                <a:lnTo>
                  <a:pt x="707" y="2"/>
                </a:lnTo>
                <a:lnTo>
                  <a:pt x="695" y="0"/>
                </a:lnTo>
                <a:lnTo>
                  <a:pt x="695" y="0"/>
                </a:lnTo>
                <a:lnTo>
                  <a:pt x="682" y="2"/>
                </a:lnTo>
                <a:lnTo>
                  <a:pt x="669" y="3"/>
                </a:lnTo>
                <a:lnTo>
                  <a:pt x="657" y="6"/>
                </a:lnTo>
                <a:lnTo>
                  <a:pt x="645" y="10"/>
                </a:lnTo>
                <a:lnTo>
                  <a:pt x="634" y="16"/>
                </a:lnTo>
                <a:lnTo>
                  <a:pt x="623" y="22"/>
                </a:lnTo>
                <a:lnTo>
                  <a:pt x="614" y="29"/>
                </a:lnTo>
                <a:lnTo>
                  <a:pt x="604" y="38"/>
                </a:lnTo>
                <a:lnTo>
                  <a:pt x="596" y="47"/>
                </a:lnTo>
                <a:lnTo>
                  <a:pt x="588" y="57"/>
                </a:lnTo>
                <a:lnTo>
                  <a:pt x="582" y="68"/>
                </a:lnTo>
                <a:lnTo>
                  <a:pt x="576" y="78"/>
                </a:lnTo>
                <a:lnTo>
                  <a:pt x="573" y="90"/>
                </a:lnTo>
                <a:lnTo>
                  <a:pt x="569" y="102"/>
                </a:lnTo>
                <a:lnTo>
                  <a:pt x="568" y="116"/>
                </a:lnTo>
                <a:lnTo>
                  <a:pt x="567" y="129"/>
                </a:lnTo>
                <a:lnTo>
                  <a:pt x="567" y="212"/>
                </a:lnTo>
                <a:lnTo>
                  <a:pt x="567" y="230"/>
                </a:lnTo>
                <a:lnTo>
                  <a:pt x="567" y="250"/>
                </a:lnTo>
                <a:lnTo>
                  <a:pt x="617" y="230"/>
                </a:lnTo>
                <a:lnTo>
                  <a:pt x="617" y="230"/>
                </a:lnTo>
                <a:lnTo>
                  <a:pt x="624" y="236"/>
                </a:lnTo>
                <a:lnTo>
                  <a:pt x="634" y="240"/>
                </a:lnTo>
                <a:lnTo>
                  <a:pt x="644" y="245"/>
                </a:lnTo>
                <a:lnTo>
                  <a:pt x="653" y="249"/>
                </a:lnTo>
                <a:lnTo>
                  <a:pt x="663" y="252"/>
                </a:lnTo>
                <a:lnTo>
                  <a:pt x="674" y="255"/>
                </a:lnTo>
                <a:lnTo>
                  <a:pt x="683" y="256"/>
                </a:lnTo>
                <a:lnTo>
                  <a:pt x="695" y="256"/>
                </a:lnTo>
                <a:lnTo>
                  <a:pt x="695" y="256"/>
                </a:lnTo>
                <a:close/>
                <a:moveTo>
                  <a:pt x="792" y="286"/>
                </a:moveTo>
                <a:lnTo>
                  <a:pt x="784" y="286"/>
                </a:lnTo>
                <a:lnTo>
                  <a:pt x="784" y="286"/>
                </a:lnTo>
                <a:lnTo>
                  <a:pt x="785" y="297"/>
                </a:lnTo>
                <a:lnTo>
                  <a:pt x="784" y="306"/>
                </a:lnTo>
                <a:lnTo>
                  <a:pt x="783" y="316"/>
                </a:lnTo>
                <a:lnTo>
                  <a:pt x="782" y="324"/>
                </a:lnTo>
                <a:lnTo>
                  <a:pt x="778" y="333"/>
                </a:lnTo>
                <a:lnTo>
                  <a:pt x="774" y="339"/>
                </a:lnTo>
                <a:lnTo>
                  <a:pt x="770" y="345"/>
                </a:lnTo>
                <a:lnTo>
                  <a:pt x="764" y="350"/>
                </a:lnTo>
                <a:lnTo>
                  <a:pt x="758" y="352"/>
                </a:lnTo>
                <a:lnTo>
                  <a:pt x="750" y="353"/>
                </a:lnTo>
                <a:lnTo>
                  <a:pt x="743" y="352"/>
                </a:lnTo>
                <a:lnTo>
                  <a:pt x="735" y="350"/>
                </a:lnTo>
                <a:lnTo>
                  <a:pt x="725" y="344"/>
                </a:lnTo>
                <a:lnTo>
                  <a:pt x="716" y="336"/>
                </a:lnTo>
                <a:lnTo>
                  <a:pt x="706" y="326"/>
                </a:lnTo>
                <a:lnTo>
                  <a:pt x="695" y="312"/>
                </a:lnTo>
                <a:lnTo>
                  <a:pt x="695" y="312"/>
                </a:lnTo>
                <a:lnTo>
                  <a:pt x="684" y="326"/>
                </a:lnTo>
                <a:lnTo>
                  <a:pt x="674" y="336"/>
                </a:lnTo>
                <a:lnTo>
                  <a:pt x="664" y="344"/>
                </a:lnTo>
                <a:lnTo>
                  <a:pt x="654" y="350"/>
                </a:lnTo>
                <a:lnTo>
                  <a:pt x="646" y="352"/>
                </a:lnTo>
                <a:lnTo>
                  <a:pt x="639" y="353"/>
                </a:lnTo>
                <a:lnTo>
                  <a:pt x="632" y="352"/>
                </a:lnTo>
                <a:lnTo>
                  <a:pt x="626" y="350"/>
                </a:lnTo>
                <a:lnTo>
                  <a:pt x="620" y="345"/>
                </a:lnTo>
                <a:lnTo>
                  <a:pt x="615" y="339"/>
                </a:lnTo>
                <a:lnTo>
                  <a:pt x="611" y="333"/>
                </a:lnTo>
                <a:lnTo>
                  <a:pt x="609" y="324"/>
                </a:lnTo>
                <a:lnTo>
                  <a:pt x="606" y="316"/>
                </a:lnTo>
                <a:lnTo>
                  <a:pt x="605" y="306"/>
                </a:lnTo>
                <a:lnTo>
                  <a:pt x="604" y="297"/>
                </a:lnTo>
                <a:lnTo>
                  <a:pt x="605" y="286"/>
                </a:lnTo>
                <a:lnTo>
                  <a:pt x="597" y="286"/>
                </a:lnTo>
                <a:lnTo>
                  <a:pt x="597" y="286"/>
                </a:lnTo>
                <a:lnTo>
                  <a:pt x="586" y="287"/>
                </a:lnTo>
                <a:lnTo>
                  <a:pt x="575" y="288"/>
                </a:lnTo>
                <a:lnTo>
                  <a:pt x="564" y="291"/>
                </a:lnTo>
                <a:lnTo>
                  <a:pt x="554" y="294"/>
                </a:lnTo>
                <a:lnTo>
                  <a:pt x="544" y="299"/>
                </a:lnTo>
                <a:lnTo>
                  <a:pt x="536" y="305"/>
                </a:lnTo>
                <a:lnTo>
                  <a:pt x="526" y="311"/>
                </a:lnTo>
                <a:lnTo>
                  <a:pt x="519" y="318"/>
                </a:lnTo>
                <a:lnTo>
                  <a:pt x="512" y="327"/>
                </a:lnTo>
                <a:lnTo>
                  <a:pt x="504" y="335"/>
                </a:lnTo>
                <a:lnTo>
                  <a:pt x="498" y="344"/>
                </a:lnTo>
                <a:lnTo>
                  <a:pt x="494" y="353"/>
                </a:lnTo>
                <a:lnTo>
                  <a:pt x="489" y="364"/>
                </a:lnTo>
                <a:lnTo>
                  <a:pt x="485" y="375"/>
                </a:lnTo>
                <a:lnTo>
                  <a:pt x="483" y="386"/>
                </a:lnTo>
                <a:lnTo>
                  <a:pt x="482" y="396"/>
                </a:lnTo>
                <a:lnTo>
                  <a:pt x="482" y="707"/>
                </a:lnTo>
                <a:lnTo>
                  <a:pt x="549" y="707"/>
                </a:lnTo>
                <a:lnTo>
                  <a:pt x="549" y="424"/>
                </a:lnTo>
                <a:lnTo>
                  <a:pt x="564" y="424"/>
                </a:lnTo>
                <a:lnTo>
                  <a:pt x="564" y="707"/>
                </a:lnTo>
                <a:lnTo>
                  <a:pt x="825" y="707"/>
                </a:lnTo>
                <a:lnTo>
                  <a:pt x="825" y="424"/>
                </a:lnTo>
                <a:lnTo>
                  <a:pt x="840" y="424"/>
                </a:lnTo>
                <a:lnTo>
                  <a:pt x="840" y="707"/>
                </a:lnTo>
                <a:lnTo>
                  <a:pt x="908" y="707"/>
                </a:lnTo>
                <a:lnTo>
                  <a:pt x="908" y="396"/>
                </a:lnTo>
                <a:lnTo>
                  <a:pt x="908" y="396"/>
                </a:lnTo>
                <a:lnTo>
                  <a:pt x="906" y="386"/>
                </a:lnTo>
                <a:lnTo>
                  <a:pt x="904" y="375"/>
                </a:lnTo>
                <a:lnTo>
                  <a:pt x="900" y="364"/>
                </a:lnTo>
                <a:lnTo>
                  <a:pt x="896" y="353"/>
                </a:lnTo>
                <a:lnTo>
                  <a:pt x="891" y="344"/>
                </a:lnTo>
                <a:lnTo>
                  <a:pt x="885" y="335"/>
                </a:lnTo>
                <a:lnTo>
                  <a:pt x="878" y="327"/>
                </a:lnTo>
                <a:lnTo>
                  <a:pt x="870" y="318"/>
                </a:lnTo>
                <a:lnTo>
                  <a:pt x="863" y="311"/>
                </a:lnTo>
                <a:lnTo>
                  <a:pt x="854" y="305"/>
                </a:lnTo>
                <a:lnTo>
                  <a:pt x="845" y="299"/>
                </a:lnTo>
                <a:lnTo>
                  <a:pt x="836" y="294"/>
                </a:lnTo>
                <a:lnTo>
                  <a:pt x="825" y="291"/>
                </a:lnTo>
                <a:lnTo>
                  <a:pt x="814" y="288"/>
                </a:lnTo>
                <a:lnTo>
                  <a:pt x="803" y="287"/>
                </a:lnTo>
                <a:lnTo>
                  <a:pt x="792" y="286"/>
                </a:lnTo>
                <a:lnTo>
                  <a:pt x="792" y="286"/>
                </a:lnTo>
                <a:close/>
              </a:path>
            </a:pathLst>
          </a:custGeom>
          <a:solidFill>
            <a:sysClr val="window" lastClr="FFFFFF"/>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400" b="0" i="0" u="none" strike="noStrike" kern="0" cap="none" spc="0" normalizeH="0" baseline="0" noProof="0">
              <a:ln>
                <a:noFill/>
              </a:ln>
              <a:solidFill>
                <a:prstClr val="black"/>
              </a:solidFill>
              <a:effectLst/>
              <a:uLnTx/>
              <a:uFillTx/>
            </a:endParaRPr>
          </a:p>
        </p:txBody>
      </p:sp>
      <p:sp>
        <p:nvSpPr>
          <p:cNvPr id="109" name="円形吹き出し 108"/>
          <p:cNvSpPr/>
          <p:nvPr/>
        </p:nvSpPr>
        <p:spPr>
          <a:xfrm>
            <a:off x="6185828" y="1601522"/>
            <a:ext cx="965622" cy="563928"/>
          </a:xfrm>
          <a:prstGeom prst="wedgeEllipseCallout">
            <a:avLst>
              <a:gd name="adj1" fmla="val -57421"/>
              <a:gd name="adj2" fmla="val 14499"/>
            </a:avLst>
          </a:prstGeom>
          <a:solidFill>
            <a:schemeClr val="accent1"/>
          </a:solidFill>
          <a:ln>
            <a:solidFill>
              <a:schemeClr val="bg1"/>
            </a:solidFill>
          </a:ln>
        </p:spPr>
        <p:style>
          <a:lnRef idx="3">
            <a:schemeClr val="lt1"/>
          </a:lnRef>
          <a:fillRef idx="1">
            <a:schemeClr val="accent5"/>
          </a:fillRef>
          <a:effectRef idx="1">
            <a:schemeClr val="accent5"/>
          </a:effectRef>
          <a:fontRef idx="minor">
            <a:schemeClr val="lt1"/>
          </a:fontRef>
        </p:style>
        <p:txBody>
          <a:bodyPr rtlCol="0" anchor="ctr"/>
          <a:lstStyle/>
          <a:p>
            <a:pPr algn="ctr"/>
            <a:endParaRPr kumimoji="1" lang="ja-JP" altLang="en-US" sz="1000" b="1" dirty="0"/>
          </a:p>
        </p:txBody>
      </p:sp>
      <p:sp>
        <p:nvSpPr>
          <p:cNvPr id="110" name="テキスト ボックス 109"/>
          <p:cNvSpPr txBox="1"/>
          <p:nvPr/>
        </p:nvSpPr>
        <p:spPr>
          <a:xfrm>
            <a:off x="6244645" y="1634676"/>
            <a:ext cx="1203065" cy="553998"/>
          </a:xfrm>
          <a:prstGeom prst="rect">
            <a:avLst/>
          </a:prstGeom>
          <a:noFill/>
        </p:spPr>
        <p:txBody>
          <a:bodyPr wrap="square" rtlCol="0">
            <a:spAutoFit/>
          </a:bodyPr>
          <a:lstStyle/>
          <a:p>
            <a:pPr lvl="0">
              <a:defRPr/>
            </a:pPr>
            <a:r>
              <a:rPr kumimoji="0" lang="ja-JP" altLang="en-US" sz="1000" b="1" kern="0" dirty="0">
                <a:solidFill>
                  <a:prstClr val="white"/>
                </a:solidFill>
              </a:rPr>
              <a:t> 　月々の</a:t>
            </a:r>
            <a:endParaRPr kumimoji="0" lang="en-US" altLang="ja-JP" sz="1000" b="1" kern="0" dirty="0">
              <a:solidFill>
                <a:prstClr val="white"/>
              </a:solidFill>
            </a:endParaRPr>
          </a:p>
          <a:p>
            <a:pPr lvl="0">
              <a:defRPr/>
            </a:pPr>
            <a:r>
              <a:rPr kumimoji="0" lang="ja-JP" altLang="en-US" sz="1000" b="1" kern="0" dirty="0">
                <a:solidFill>
                  <a:prstClr val="white"/>
                </a:solidFill>
              </a:rPr>
              <a:t>メンテナンス</a:t>
            </a:r>
            <a:endParaRPr kumimoji="0" lang="en-US" altLang="ja-JP" sz="1000" b="1" kern="0" dirty="0">
              <a:solidFill>
                <a:prstClr val="white"/>
              </a:solidFill>
            </a:endParaRPr>
          </a:p>
          <a:p>
            <a:pPr lvl="0">
              <a:defRPr/>
            </a:pPr>
            <a:r>
              <a:rPr kumimoji="0" lang="ja-JP" altLang="en-US" sz="1000" b="1" kern="0" dirty="0">
                <a:solidFill>
                  <a:prstClr val="white"/>
                </a:solidFill>
              </a:rPr>
              <a:t>　　箇所</a:t>
            </a:r>
            <a:endParaRPr kumimoji="0" lang="en-US" altLang="ja-JP" sz="1000" b="1" kern="0" dirty="0">
              <a:solidFill>
                <a:prstClr val="white"/>
              </a:solidFill>
            </a:endParaRPr>
          </a:p>
        </p:txBody>
      </p:sp>
      <p:sp>
        <p:nvSpPr>
          <p:cNvPr id="111" name="テキスト ボックス 110"/>
          <p:cNvSpPr txBox="1"/>
          <p:nvPr/>
        </p:nvSpPr>
        <p:spPr>
          <a:xfrm>
            <a:off x="6029628" y="3193545"/>
            <a:ext cx="1062652" cy="276999"/>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ja-JP" altLang="en-US" sz="1200" b="1" i="0" u="none" strike="noStrike" kern="0" cap="none" spc="0" normalizeH="0" baseline="0" noProof="0" dirty="0">
                <a:ln>
                  <a:noFill/>
                </a:ln>
                <a:solidFill>
                  <a:srgbClr val="FFFFFF"/>
                </a:solidFill>
                <a:effectLst/>
                <a:uLnTx/>
                <a:uFillTx/>
              </a:rPr>
              <a:t>賃金データ</a:t>
            </a:r>
            <a:endParaRPr kumimoji="0" lang="ja-JP" altLang="en-US" sz="1600" b="1" i="0" u="none" strike="noStrike" kern="0" cap="none" spc="0" normalizeH="0" baseline="0" noProof="0" dirty="0">
              <a:ln>
                <a:noFill/>
              </a:ln>
              <a:solidFill>
                <a:srgbClr val="FFFFFF"/>
              </a:solidFill>
              <a:effectLst/>
              <a:uLnTx/>
              <a:uFillTx/>
            </a:endParaRPr>
          </a:p>
        </p:txBody>
      </p:sp>
      <p:sp>
        <p:nvSpPr>
          <p:cNvPr id="114" name="右矢印 113"/>
          <p:cNvSpPr/>
          <p:nvPr/>
        </p:nvSpPr>
        <p:spPr>
          <a:xfrm rot="8527554">
            <a:off x="5031029" y="2753775"/>
            <a:ext cx="309512" cy="263522"/>
          </a:xfrm>
          <a:prstGeom prst="rightArrow">
            <a:avLst/>
          </a:prstGeom>
          <a:solidFill>
            <a:sysClr val="window" lastClr="FFFFFF">
              <a:lumMod val="65000"/>
            </a:sys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メイリオ"/>
              <a:ea typeface="メイリオ"/>
              <a:cs typeface="+mn-cs"/>
            </a:endParaRPr>
          </a:p>
        </p:txBody>
      </p:sp>
      <p:sp>
        <p:nvSpPr>
          <p:cNvPr id="63" name="テキスト ボックス 62"/>
          <p:cNvSpPr txBox="1"/>
          <p:nvPr/>
        </p:nvSpPr>
        <p:spPr>
          <a:xfrm>
            <a:off x="4122349" y="3431679"/>
            <a:ext cx="2283140" cy="261610"/>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ja-JP" altLang="en-US" sz="1050" b="0" i="0" u="none" strike="noStrike" kern="0" cap="none" spc="0" normalizeH="0" baseline="0" noProof="0" dirty="0">
                <a:ln>
                  <a:noFill/>
                </a:ln>
                <a:solidFill>
                  <a:prstClr val="black"/>
                </a:solidFill>
                <a:effectLst/>
                <a:uLnTx/>
                <a:uFillTx/>
              </a:rPr>
              <a:t>　給与明細</a:t>
            </a:r>
            <a:r>
              <a:rPr kumimoji="0" lang="ja-JP" altLang="en-US" sz="1000" kern="0" dirty="0">
                <a:solidFill>
                  <a:prstClr val="black"/>
                </a:solidFill>
              </a:rPr>
              <a:t>（印刷</a:t>
            </a:r>
            <a:r>
              <a:rPr kumimoji="0" lang="en-US" altLang="ja-JP" sz="1000" kern="0" dirty="0">
                <a:solidFill>
                  <a:prstClr val="black"/>
                </a:solidFill>
              </a:rPr>
              <a:t>or</a:t>
            </a:r>
            <a:r>
              <a:rPr kumimoji="0" lang="ja-JP" altLang="en-US" sz="1000" kern="0" dirty="0">
                <a:solidFill>
                  <a:prstClr val="black"/>
                </a:solidFill>
              </a:rPr>
              <a:t>メール配信）</a:t>
            </a:r>
            <a:endParaRPr kumimoji="0" lang="en-US" altLang="ja-JP" sz="1050" b="0" i="0" u="none" strike="noStrike" kern="0" cap="none" spc="0" normalizeH="0" baseline="0" noProof="0" dirty="0">
              <a:ln>
                <a:noFill/>
              </a:ln>
              <a:solidFill>
                <a:prstClr val="black"/>
              </a:solidFill>
              <a:effectLst/>
              <a:uLnTx/>
              <a:uFillTx/>
            </a:endParaRPr>
          </a:p>
        </p:txBody>
      </p:sp>
      <p:sp>
        <p:nvSpPr>
          <p:cNvPr id="115" name="右矢印 114"/>
          <p:cNvSpPr/>
          <p:nvPr/>
        </p:nvSpPr>
        <p:spPr>
          <a:xfrm rot="8845272">
            <a:off x="3117903" y="3570831"/>
            <a:ext cx="1103474" cy="337144"/>
          </a:xfrm>
          <a:prstGeom prst="rightArrow">
            <a:avLst/>
          </a:prstGeom>
          <a:solidFill>
            <a:sysClr val="window" lastClr="FFFFFF">
              <a:lumMod val="65000"/>
            </a:sys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400" b="0" i="0" u="none" strike="noStrike" kern="0" cap="none" spc="0" normalizeH="0" baseline="0" noProof="0">
              <a:ln>
                <a:noFill/>
              </a:ln>
              <a:solidFill>
                <a:prstClr val="white"/>
              </a:solidFill>
              <a:effectLst/>
              <a:uLnTx/>
              <a:uFillTx/>
              <a:latin typeface="メイリオ"/>
              <a:ea typeface="メイリオ"/>
              <a:cs typeface="+mn-cs"/>
            </a:endParaRPr>
          </a:p>
        </p:txBody>
      </p:sp>
      <p:sp>
        <p:nvSpPr>
          <p:cNvPr id="117" name="正方形/長方形 116"/>
          <p:cNvSpPr/>
          <p:nvPr/>
        </p:nvSpPr>
        <p:spPr>
          <a:xfrm>
            <a:off x="4240137" y="4092846"/>
            <a:ext cx="2828684" cy="993072"/>
          </a:xfrm>
          <a:prstGeom prst="rect">
            <a:avLst/>
          </a:prstGeom>
          <a:solidFill>
            <a:sysClr val="window" lastClr="FFFFFF">
              <a:lumMod val="95000"/>
            </a:sysClr>
          </a:solidFill>
          <a:ln w="25400" cap="flat" cmpd="sng" algn="ctr">
            <a:solidFill>
              <a:sysClr val="window" lastClr="FFFFFF">
                <a:lumMod val="85000"/>
              </a:sys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400" b="0" i="0" u="none" strike="noStrike" kern="0" cap="none" spc="0" normalizeH="0" baseline="0" noProof="0" dirty="0">
              <a:ln>
                <a:noFill/>
              </a:ln>
              <a:solidFill>
                <a:prstClr val="white"/>
              </a:solidFill>
              <a:effectLst/>
              <a:uLnTx/>
              <a:uFillTx/>
              <a:latin typeface="メイリオ"/>
              <a:ea typeface="メイリオ"/>
              <a:cs typeface="+mn-cs"/>
            </a:endParaRPr>
          </a:p>
        </p:txBody>
      </p:sp>
      <p:sp>
        <p:nvSpPr>
          <p:cNvPr id="118" name="テキスト ボックス 117"/>
          <p:cNvSpPr txBox="1"/>
          <p:nvPr/>
        </p:nvSpPr>
        <p:spPr>
          <a:xfrm>
            <a:off x="6085207" y="4546667"/>
            <a:ext cx="934268" cy="230832"/>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ja-JP" altLang="en-US" sz="900" b="0" i="0" u="none" strike="noStrike" kern="0" cap="none" spc="0" normalizeH="0" baseline="0" noProof="0" dirty="0">
                <a:ln>
                  <a:noFill/>
                </a:ln>
                <a:solidFill>
                  <a:prstClr val="black"/>
                </a:solidFill>
                <a:effectLst/>
                <a:uLnTx/>
                <a:uFillTx/>
              </a:rPr>
              <a:t>　休暇管理</a:t>
            </a:r>
            <a:endParaRPr kumimoji="0" lang="en-US" altLang="ja-JP" sz="800" b="0" i="0" u="none" strike="noStrike" kern="0" cap="none" spc="0" normalizeH="0" baseline="0" noProof="0" dirty="0">
              <a:ln>
                <a:noFill/>
              </a:ln>
              <a:solidFill>
                <a:prstClr val="black"/>
              </a:solidFill>
              <a:effectLst/>
              <a:uLnTx/>
              <a:uFillTx/>
            </a:endParaRPr>
          </a:p>
        </p:txBody>
      </p:sp>
      <p:sp>
        <p:nvSpPr>
          <p:cNvPr id="119" name="角丸四角形 118"/>
          <p:cNvSpPr/>
          <p:nvPr/>
        </p:nvSpPr>
        <p:spPr>
          <a:xfrm>
            <a:off x="4284906" y="4731946"/>
            <a:ext cx="2711761" cy="283739"/>
          </a:xfrm>
          <a:prstGeom prst="roundRect">
            <a:avLst/>
          </a:prstGeom>
          <a:solidFill>
            <a:srgbClr val="F18F60"/>
          </a:solidFill>
          <a:ln w="25400" cap="flat" cmpd="sng" algn="ctr">
            <a:solidFill>
              <a:sysClr val="window" lastClr="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400" b="0" i="0" u="none" strike="noStrike" kern="0" cap="none" spc="0" normalizeH="0" baseline="0" noProof="0">
              <a:ln>
                <a:noFill/>
              </a:ln>
              <a:solidFill>
                <a:prstClr val="white"/>
              </a:solidFill>
              <a:effectLst/>
              <a:uLnTx/>
              <a:uFillTx/>
              <a:latin typeface="メイリオ"/>
              <a:ea typeface="メイリオ"/>
              <a:cs typeface="+mn-cs"/>
            </a:endParaRPr>
          </a:p>
        </p:txBody>
      </p:sp>
      <p:sp>
        <p:nvSpPr>
          <p:cNvPr id="120" name="テキスト ボックス 119"/>
          <p:cNvSpPr txBox="1"/>
          <p:nvPr/>
        </p:nvSpPr>
        <p:spPr>
          <a:xfrm>
            <a:off x="4375805" y="4735661"/>
            <a:ext cx="2655836" cy="307777"/>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ja-JP" altLang="en-US" sz="1400" b="1" kern="0" dirty="0">
                <a:solidFill>
                  <a:prstClr val="white"/>
                </a:solidFill>
              </a:rPr>
              <a:t>勤怠管理</a:t>
            </a:r>
            <a:r>
              <a:rPr kumimoji="0" lang="ja-JP" altLang="en-US" sz="1400" b="1" i="0" u="none" strike="noStrike" kern="0" cap="none" spc="0" normalizeH="0" baseline="0" noProof="0" dirty="0">
                <a:ln>
                  <a:noFill/>
                </a:ln>
                <a:solidFill>
                  <a:prstClr val="white"/>
                </a:solidFill>
                <a:effectLst/>
                <a:uLnTx/>
                <a:uFillTx/>
              </a:rPr>
              <a:t>（</a:t>
            </a:r>
            <a:r>
              <a:rPr kumimoji="0" lang="en-US" altLang="ja-JP" sz="1400" b="1" i="0" u="none" strike="noStrike" kern="0" cap="none" spc="0" normalizeH="0" baseline="0" noProof="0" dirty="0">
                <a:ln>
                  <a:noFill/>
                </a:ln>
                <a:solidFill>
                  <a:prstClr val="white"/>
                </a:solidFill>
                <a:effectLst/>
                <a:uLnTx/>
                <a:uFillTx/>
              </a:rPr>
              <a:t>TM</a:t>
            </a:r>
            <a:r>
              <a:rPr kumimoji="0" lang="ja-JP" altLang="en-US" sz="1400" b="1" i="0" u="none" strike="noStrike" kern="0" cap="none" spc="0" normalizeH="0" baseline="0" noProof="0" dirty="0">
                <a:ln>
                  <a:noFill/>
                </a:ln>
                <a:solidFill>
                  <a:prstClr val="white"/>
                </a:solidFill>
                <a:effectLst/>
                <a:uLnTx/>
                <a:uFillTx/>
              </a:rPr>
              <a:t>）</a:t>
            </a:r>
            <a:endParaRPr kumimoji="0" lang="en-US" altLang="ja-JP" sz="1400" b="1" i="0" u="none" strike="noStrike" kern="0" cap="none" spc="0" normalizeH="0" baseline="0" noProof="0" dirty="0">
              <a:ln>
                <a:noFill/>
              </a:ln>
              <a:solidFill>
                <a:prstClr val="white"/>
              </a:solidFill>
              <a:effectLst/>
              <a:uLnTx/>
              <a:uFillTx/>
            </a:endParaRPr>
          </a:p>
        </p:txBody>
      </p:sp>
      <p:sp>
        <p:nvSpPr>
          <p:cNvPr id="121" name="テキスト ボックス 120"/>
          <p:cNvSpPr txBox="1"/>
          <p:nvPr/>
        </p:nvSpPr>
        <p:spPr>
          <a:xfrm>
            <a:off x="4366213" y="4537162"/>
            <a:ext cx="925867" cy="230832"/>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ja-JP" altLang="en-US" sz="900" kern="0" dirty="0">
                <a:solidFill>
                  <a:prstClr val="black"/>
                </a:solidFill>
              </a:rPr>
              <a:t>勤務実績登録</a:t>
            </a:r>
            <a:endParaRPr kumimoji="0" lang="en-US" altLang="ja-JP" sz="900" b="0" i="0" u="none" strike="noStrike" kern="0" cap="none" spc="0" normalizeH="0" baseline="0" noProof="0" dirty="0">
              <a:ln>
                <a:noFill/>
              </a:ln>
              <a:solidFill>
                <a:prstClr val="black"/>
              </a:solidFill>
              <a:effectLst/>
              <a:uLnTx/>
              <a:uFillTx/>
            </a:endParaRPr>
          </a:p>
        </p:txBody>
      </p:sp>
      <p:grpSp>
        <p:nvGrpSpPr>
          <p:cNvPr id="165" name="グループ化 164"/>
          <p:cNvGrpSpPr/>
          <p:nvPr/>
        </p:nvGrpSpPr>
        <p:grpSpPr>
          <a:xfrm>
            <a:off x="6300194" y="4166971"/>
            <a:ext cx="360038" cy="346738"/>
            <a:chOff x="4721225" y="1389063"/>
            <a:chExt cx="1160463" cy="1117600"/>
          </a:xfrm>
          <a:solidFill>
            <a:schemeClr val="accent3"/>
          </a:solidFill>
        </p:grpSpPr>
        <p:sp>
          <p:nvSpPr>
            <p:cNvPr id="166" name="Freeform 195"/>
            <p:cNvSpPr>
              <a:spLocks/>
            </p:cNvSpPr>
            <p:nvPr/>
          </p:nvSpPr>
          <p:spPr bwMode="auto">
            <a:xfrm>
              <a:off x="4792663" y="2009775"/>
              <a:ext cx="1089025" cy="496888"/>
            </a:xfrm>
            <a:custGeom>
              <a:avLst/>
              <a:gdLst>
                <a:gd name="T0" fmla="*/ 604 w 610"/>
                <a:gd name="T1" fmla="*/ 6 h 278"/>
                <a:gd name="T2" fmla="*/ 583 w 610"/>
                <a:gd name="T3" fmla="*/ 6 h 278"/>
                <a:gd name="T4" fmla="*/ 415 w 610"/>
                <a:gd name="T5" fmla="*/ 173 h 278"/>
                <a:gd name="T6" fmla="*/ 415 w 610"/>
                <a:gd name="T7" fmla="*/ 173 h 278"/>
                <a:gd name="T8" fmla="*/ 415 w 610"/>
                <a:gd name="T9" fmla="*/ 173 h 278"/>
                <a:gd name="T10" fmla="*/ 57 w 610"/>
                <a:gd name="T11" fmla="*/ 173 h 278"/>
                <a:gd name="T12" fmla="*/ 57 w 610"/>
                <a:gd name="T13" fmla="*/ 173 h 278"/>
                <a:gd name="T14" fmla="*/ 18 w 610"/>
                <a:gd name="T15" fmla="*/ 173 h 278"/>
                <a:gd name="T16" fmla="*/ 2 w 610"/>
                <a:gd name="T17" fmla="*/ 188 h 278"/>
                <a:gd name="T18" fmla="*/ 18 w 610"/>
                <a:gd name="T19" fmla="*/ 203 h 278"/>
                <a:gd name="T20" fmla="*/ 32 w 610"/>
                <a:gd name="T21" fmla="*/ 203 h 278"/>
                <a:gd name="T22" fmla="*/ 4 w 610"/>
                <a:gd name="T23" fmla="*/ 255 h 278"/>
                <a:gd name="T24" fmla="*/ 10 w 610"/>
                <a:gd name="T25" fmla="*/ 276 h 278"/>
                <a:gd name="T26" fmla="*/ 18 w 610"/>
                <a:gd name="T27" fmla="*/ 278 h 278"/>
                <a:gd name="T28" fmla="*/ 31 w 610"/>
                <a:gd name="T29" fmla="*/ 270 h 278"/>
                <a:gd name="T30" fmla="*/ 66 w 610"/>
                <a:gd name="T31" fmla="*/ 203 h 278"/>
                <a:gd name="T32" fmla="*/ 406 w 610"/>
                <a:gd name="T33" fmla="*/ 203 h 278"/>
                <a:gd name="T34" fmla="*/ 441 w 610"/>
                <a:gd name="T35" fmla="*/ 270 h 278"/>
                <a:gd name="T36" fmla="*/ 455 w 610"/>
                <a:gd name="T37" fmla="*/ 278 h 278"/>
                <a:gd name="T38" fmla="*/ 462 w 610"/>
                <a:gd name="T39" fmla="*/ 276 h 278"/>
                <a:gd name="T40" fmla="*/ 468 w 610"/>
                <a:gd name="T41" fmla="*/ 255 h 278"/>
                <a:gd name="T42" fmla="*/ 436 w 610"/>
                <a:gd name="T43" fmla="*/ 195 h 278"/>
                <a:gd name="T44" fmla="*/ 604 w 610"/>
                <a:gd name="T45" fmla="*/ 27 h 278"/>
                <a:gd name="T46" fmla="*/ 604 w 610"/>
                <a:gd name="T47" fmla="*/ 6 h 2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10" h="278">
                  <a:moveTo>
                    <a:pt x="604" y="6"/>
                  </a:moveTo>
                  <a:cubicBezTo>
                    <a:pt x="598" y="0"/>
                    <a:pt x="589" y="0"/>
                    <a:pt x="583" y="6"/>
                  </a:cubicBezTo>
                  <a:cubicBezTo>
                    <a:pt x="415" y="173"/>
                    <a:pt x="415" y="173"/>
                    <a:pt x="415" y="173"/>
                  </a:cubicBezTo>
                  <a:cubicBezTo>
                    <a:pt x="415" y="173"/>
                    <a:pt x="415" y="173"/>
                    <a:pt x="415" y="173"/>
                  </a:cubicBezTo>
                  <a:cubicBezTo>
                    <a:pt x="415" y="173"/>
                    <a:pt x="415" y="173"/>
                    <a:pt x="415" y="173"/>
                  </a:cubicBezTo>
                  <a:cubicBezTo>
                    <a:pt x="57" y="173"/>
                    <a:pt x="57" y="173"/>
                    <a:pt x="57" y="173"/>
                  </a:cubicBezTo>
                  <a:cubicBezTo>
                    <a:pt x="57" y="173"/>
                    <a:pt x="57" y="173"/>
                    <a:pt x="57" y="173"/>
                  </a:cubicBezTo>
                  <a:cubicBezTo>
                    <a:pt x="18" y="173"/>
                    <a:pt x="18" y="173"/>
                    <a:pt x="18" y="173"/>
                  </a:cubicBezTo>
                  <a:cubicBezTo>
                    <a:pt x="9" y="173"/>
                    <a:pt x="2" y="180"/>
                    <a:pt x="2" y="188"/>
                  </a:cubicBezTo>
                  <a:cubicBezTo>
                    <a:pt x="2" y="196"/>
                    <a:pt x="9" y="203"/>
                    <a:pt x="18" y="203"/>
                  </a:cubicBezTo>
                  <a:cubicBezTo>
                    <a:pt x="32" y="203"/>
                    <a:pt x="32" y="203"/>
                    <a:pt x="32" y="203"/>
                  </a:cubicBezTo>
                  <a:cubicBezTo>
                    <a:pt x="4" y="255"/>
                    <a:pt x="4" y="255"/>
                    <a:pt x="4" y="255"/>
                  </a:cubicBezTo>
                  <a:cubicBezTo>
                    <a:pt x="0" y="263"/>
                    <a:pt x="3" y="272"/>
                    <a:pt x="10" y="276"/>
                  </a:cubicBezTo>
                  <a:cubicBezTo>
                    <a:pt x="13" y="277"/>
                    <a:pt x="15" y="278"/>
                    <a:pt x="18" y="278"/>
                  </a:cubicBezTo>
                  <a:cubicBezTo>
                    <a:pt x="23" y="278"/>
                    <a:pt x="28" y="275"/>
                    <a:pt x="31" y="270"/>
                  </a:cubicBezTo>
                  <a:cubicBezTo>
                    <a:pt x="66" y="203"/>
                    <a:pt x="66" y="203"/>
                    <a:pt x="66" y="203"/>
                  </a:cubicBezTo>
                  <a:cubicBezTo>
                    <a:pt x="406" y="203"/>
                    <a:pt x="406" y="203"/>
                    <a:pt x="406" y="203"/>
                  </a:cubicBezTo>
                  <a:cubicBezTo>
                    <a:pt x="441" y="270"/>
                    <a:pt x="441" y="270"/>
                    <a:pt x="441" y="270"/>
                  </a:cubicBezTo>
                  <a:cubicBezTo>
                    <a:pt x="444" y="275"/>
                    <a:pt x="449" y="278"/>
                    <a:pt x="455" y="278"/>
                  </a:cubicBezTo>
                  <a:cubicBezTo>
                    <a:pt x="457" y="278"/>
                    <a:pt x="460" y="277"/>
                    <a:pt x="462" y="276"/>
                  </a:cubicBezTo>
                  <a:cubicBezTo>
                    <a:pt x="469" y="272"/>
                    <a:pt x="472" y="263"/>
                    <a:pt x="468" y="255"/>
                  </a:cubicBezTo>
                  <a:cubicBezTo>
                    <a:pt x="436" y="195"/>
                    <a:pt x="436" y="195"/>
                    <a:pt x="436" y="195"/>
                  </a:cubicBezTo>
                  <a:cubicBezTo>
                    <a:pt x="604" y="27"/>
                    <a:pt x="604" y="27"/>
                    <a:pt x="604" y="27"/>
                  </a:cubicBezTo>
                  <a:cubicBezTo>
                    <a:pt x="610" y="21"/>
                    <a:pt x="610" y="11"/>
                    <a:pt x="60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67" name="Freeform 196"/>
            <p:cNvSpPr>
              <a:spLocks/>
            </p:cNvSpPr>
            <p:nvPr/>
          </p:nvSpPr>
          <p:spPr bwMode="auto">
            <a:xfrm>
              <a:off x="4721225" y="1389063"/>
              <a:ext cx="482600" cy="273050"/>
            </a:xfrm>
            <a:custGeom>
              <a:avLst/>
              <a:gdLst>
                <a:gd name="T0" fmla="*/ 0 w 304"/>
                <a:gd name="T1" fmla="*/ 172 h 172"/>
                <a:gd name="T2" fmla="*/ 169 w 304"/>
                <a:gd name="T3" fmla="*/ 172 h 172"/>
                <a:gd name="T4" fmla="*/ 304 w 304"/>
                <a:gd name="T5" fmla="*/ 0 h 172"/>
                <a:gd name="T6" fmla="*/ 0 w 304"/>
                <a:gd name="T7" fmla="*/ 172 h 172"/>
              </a:gdLst>
              <a:ahLst/>
              <a:cxnLst>
                <a:cxn ang="0">
                  <a:pos x="T0" y="T1"/>
                </a:cxn>
                <a:cxn ang="0">
                  <a:pos x="T2" y="T3"/>
                </a:cxn>
                <a:cxn ang="0">
                  <a:pos x="T4" y="T5"/>
                </a:cxn>
                <a:cxn ang="0">
                  <a:pos x="T6" y="T7"/>
                </a:cxn>
              </a:cxnLst>
              <a:rect l="0" t="0" r="r" b="b"/>
              <a:pathLst>
                <a:path w="304" h="172">
                  <a:moveTo>
                    <a:pt x="0" y="172"/>
                  </a:moveTo>
                  <a:lnTo>
                    <a:pt x="169" y="172"/>
                  </a:lnTo>
                  <a:lnTo>
                    <a:pt x="304" y="0"/>
                  </a:lnTo>
                  <a:lnTo>
                    <a:pt x="0" y="17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68" name="Freeform 197"/>
            <p:cNvSpPr>
              <a:spLocks/>
            </p:cNvSpPr>
            <p:nvPr/>
          </p:nvSpPr>
          <p:spPr bwMode="auto">
            <a:xfrm>
              <a:off x="5006975" y="1389063"/>
              <a:ext cx="428625" cy="712788"/>
            </a:xfrm>
            <a:custGeom>
              <a:avLst/>
              <a:gdLst>
                <a:gd name="T0" fmla="*/ 120 w 240"/>
                <a:gd name="T1" fmla="*/ 0 h 399"/>
                <a:gd name="T2" fmla="*/ 0 w 240"/>
                <a:gd name="T3" fmla="*/ 153 h 399"/>
                <a:gd name="T4" fmla="*/ 109 w 240"/>
                <a:gd name="T5" fmla="*/ 153 h 399"/>
                <a:gd name="T6" fmla="*/ 109 w 240"/>
                <a:gd name="T7" fmla="*/ 388 h 399"/>
                <a:gd name="T8" fmla="*/ 120 w 240"/>
                <a:gd name="T9" fmla="*/ 399 h 399"/>
                <a:gd name="T10" fmla="*/ 131 w 240"/>
                <a:gd name="T11" fmla="*/ 388 h 399"/>
                <a:gd name="T12" fmla="*/ 131 w 240"/>
                <a:gd name="T13" fmla="*/ 153 h 399"/>
                <a:gd name="T14" fmla="*/ 240 w 240"/>
                <a:gd name="T15" fmla="*/ 153 h 399"/>
                <a:gd name="T16" fmla="*/ 120 w 240"/>
                <a:gd name="T17" fmla="*/ 0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40" h="399">
                  <a:moveTo>
                    <a:pt x="120" y="0"/>
                  </a:moveTo>
                  <a:cubicBezTo>
                    <a:pt x="0" y="153"/>
                    <a:pt x="0" y="153"/>
                    <a:pt x="0" y="153"/>
                  </a:cubicBezTo>
                  <a:cubicBezTo>
                    <a:pt x="109" y="153"/>
                    <a:pt x="109" y="153"/>
                    <a:pt x="109" y="153"/>
                  </a:cubicBezTo>
                  <a:cubicBezTo>
                    <a:pt x="109" y="388"/>
                    <a:pt x="109" y="388"/>
                    <a:pt x="109" y="388"/>
                  </a:cubicBezTo>
                  <a:cubicBezTo>
                    <a:pt x="109" y="394"/>
                    <a:pt x="114" y="399"/>
                    <a:pt x="120" y="399"/>
                  </a:cubicBezTo>
                  <a:cubicBezTo>
                    <a:pt x="126" y="399"/>
                    <a:pt x="131" y="394"/>
                    <a:pt x="131" y="388"/>
                  </a:cubicBezTo>
                  <a:cubicBezTo>
                    <a:pt x="131" y="153"/>
                    <a:pt x="131" y="153"/>
                    <a:pt x="131" y="153"/>
                  </a:cubicBezTo>
                  <a:cubicBezTo>
                    <a:pt x="240" y="153"/>
                    <a:pt x="240" y="153"/>
                    <a:pt x="240" y="153"/>
                  </a:cubicBezTo>
                  <a:lnTo>
                    <a:pt x="12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69" name="Freeform 198"/>
            <p:cNvSpPr>
              <a:spLocks/>
            </p:cNvSpPr>
            <p:nvPr/>
          </p:nvSpPr>
          <p:spPr bwMode="auto">
            <a:xfrm>
              <a:off x="5237163" y="1389063"/>
              <a:ext cx="482600" cy="273050"/>
            </a:xfrm>
            <a:custGeom>
              <a:avLst/>
              <a:gdLst>
                <a:gd name="T0" fmla="*/ 0 w 304"/>
                <a:gd name="T1" fmla="*/ 0 h 172"/>
                <a:gd name="T2" fmla="*/ 135 w 304"/>
                <a:gd name="T3" fmla="*/ 172 h 172"/>
                <a:gd name="T4" fmla="*/ 304 w 304"/>
                <a:gd name="T5" fmla="*/ 172 h 172"/>
                <a:gd name="T6" fmla="*/ 0 w 304"/>
                <a:gd name="T7" fmla="*/ 0 h 172"/>
              </a:gdLst>
              <a:ahLst/>
              <a:cxnLst>
                <a:cxn ang="0">
                  <a:pos x="T0" y="T1"/>
                </a:cxn>
                <a:cxn ang="0">
                  <a:pos x="T2" y="T3"/>
                </a:cxn>
                <a:cxn ang="0">
                  <a:pos x="T4" y="T5"/>
                </a:cxn>
                <a:cxn ang="0">
                  <a:pos x="T6" y="T7"/>
                </a:cxn>
              </a:cxnLst>
              <a:rect l="0" t="0" r="r" b="b"/>
              <a:pathLst>
                <a:path w="304" h="172">
                  <a:moveTo>
                    <a:pt x="0" y="0"/>
                  </a:moveTo>
                  <a:lnTo>
                    <a:pt x="135" y="172"/>
                  </a:lnTo>
                  <a:lnTo>
                    <a:pt x="304" y="172"/>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70" name="Freeform 218"/>
            <p:cNvSpPr>
              <a:spLocks noEditPoints="1"/>
            </p:cNvSpPr>
            <p:nvPr/>
          </p:nvSpPr>
          <p:spPr bwMode="auto">
            <a:xfrm>
              <a:off x="4970463" y="1844675"/>
              <a:ext cx="744538" cy="447675"/>
            </a:xfrm>
            <a:custGeom>
              <a:avLst/>
              <a:gdLst>
                <a:gd name="T0" fmla="*/ 355 w 417"/>
                <a:gd name="T1" fmla="*/ 106 h 251"/>
                <a:gd name="T2" fmla="*/ 354 w 417"/>
                <a:gd name="T3" fmla="*/ 107 h 251"/>
                <a:gd name="T4" fmla="*/ 296 w 417"/>
                <a:gd name="T5" fmla="*/ 108 h 251"/>
                <a:gd name="T6" fmla="*/ 254 w 417"/>
                <a:gd name="T7" fmla="*/ 67 h 251"/>
                <a:gd name="T8" fmla="*/ 274 w 417"/>
                <a:gd name="T9" fmla="*/ 30 h 251"/>
                <a:gd name="T10" fmla="*/ 269 w 417"/>
                <a:gd name="T11" fmla="*/ 18 h 251"/>
                <a:gd name="T12" fmla="*/ 267 w 417"/>
                <a:gd name="T13" fmla="*/ 18 h 251"/>
                <a:gd name="T14" fmla="*/ 276 w 417"/>
                <a:gd name="T15" fmla="*/ 8 h 251"/>
                <a:gd name="T16" fmla="*/ 308 w 417"/>
                <a:gd name="T17" fmla="*/ 8 h 251"/>
                <a:gd name="T18" fmla="*/ 311 w 417"/>
                <a:gd name="T19" fmla="*/ 4 h 251"/>
                <a:gd name="T20" fmla="*/ 308 w 417"/>
                <a:gd name="T21" fmla="*/ 0 h 251"/>
                <a:gd name="T22" fmla="*/ 275 w 417"/>
                <a:gd name="T23" fmla="*/ 0 h 251"/>
                <a:gd name="T24" fmla="*/ 272 w 417"/>
                <a:gd name="T25" fmla="*/ 2 h 251"/>
                <a:gd name="T26" fmla="*/ 259 w 417"/>
                <a:gd name="T27" fmla="*/ 15 h 251"/>
                <a:gd name="T28" fmla="*/ 243 w 417"/>
                <a:gd name="T29" fmla="*/ 11 h 251"/>
                <a:gd name="T30" fmla="*/ 233 w 417"/>
                <a:gd name="T31" fmla="*/ 18 h 251"/>
                <a:gd name="T32" fmla="*/ 230 w 417"/>
                <a:gd name="T33" fmla="*/ 62 h 251"/>
                <a:gd name="T34" fmla="*/ 221 w 417"/>
                <a:gd name="T35" fmla="*/ 67 h 251"/>
                <a:gd name="T36" fmla="*/ 222 w 417"/>
                <a:gd name="T37" fmla="*/ 99 h 251"/>
                <a:gd name="T38" fmla="*/ 271 w 417"/>
                <a:gd name="T39" fmla="*/ 147 h 251"/>
                <a:gd name="T40" fmla="*/ 287 w 417"/>
                <a:gd name="T41" fmla="*/ 153 h 251"/>
                <a:gd name="T42" fmla="*/ 287 w 417"/>
                <a:gd name="T43" fmla="*/ 153 h 251"/>
                <a:gd name="T44" fmla="*/ 309 w 417"/>
                <a:gd name="T45" fmla="*/ 153 h 251"/>
                <a:gd name="T46" fmla="*/ 274 w 417"/>
                <a:gd name="T47" fmla="*/ 188 h 251"/>
                <a:gd name="T48" fmla="*/ 210 w 417"/>
                <a:gd name="T49" fmla="*/ 136 h 251"/>
                <a:gd name="T50" fmla="*/ 181 w 417"/>
                <a:gd name="T51" fmla="*/ 137 h 251"/>
                <a:gd name="T52" fmla="*/ 106 w 417"/>
                <a:gd name="T53" fmla="*/ 206 h 251"/>
                <a:gd name="T54" fmla="*/ 22 w 417"/>
                <a:gd name="T55" fmla="*/ 206 h 251"/>
                <a:gd name="T56" fmla="*/ 0 w 417"/>
                <a:gd name="T57" fmla="*/ 228 h 251"/>
                <a:gd name="T58" fmla="*/ 22 w 417"/>
                <a:gd name="T59" fmla="*/ 251 h 251"/>
                <a:gd name="T60" fmla="*/ 292 w 417"/>
                <a:gd name="T61" fmla="*/ 251 h 251"/>
                <a:gd name="T62" fmla="*/ 293 w 417"/>
                <a:gd name="T63" fmla="*/ 251 h 251"/>
                <a:gd name="T64" fmla="*/ 293 w 417"/>
                <a:gd name="T65" fmla="*/ 251 h 251"/>
                <a:gd name="T66" fmla="*/ 317 w 417"/>
                <a:gd name="T67" fmla="*/ 241 h 251"/>
                <a:gd name="T68" fmla="*/ 404 w 417"/>
                <a:gd name="T69" fmla="*/ 154 h 251"/>
                <a:gd name="T70" fmla="*/ 404 w 417"/>
                <a:gd name="T71" fmla="*/ 106 h 251"/>
                <a:gd name="T72" fmla="*/ 355 w 417"/>
                <a:gd name="T73" fmla="*/ 106 h 251"/>
                <a:gd name="T74" fmla="*/ 197 w 417"/>
                <a:gd name="T75" fmla="*/ 183 h 251"/>
                <a:gd name="T76" fmla="*/ 224 w 417"/>
                <a:gd name="T77" fmla="*/ 206 h 251"/>
                <a:gd name="T78" fmla="*/ 173 w 417"/>
                <a:gd name="T79" fmla="*/ 206 h 251"/>
                <a:gd name="T80" fmla="*/ 197 w 417"/>
                <a:gd name="T81" fmla="*/ 183 h 2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17" h="251">
                  <a:moveTo>
                    <a:pt x="355" y="106"/>
                  </a:moveTo>
                  <a:cubicBezTo>
                    <a:pt x="354" y="107"/>
                    <a:pt x="354" y="107"/>
                    <a:pt x="354" y="107"/>
                  </a:cubicBezTo>
                  <a:cubicBezTo>
                    <a:pt x="296" y="108"/>
                    <a:pt x="296" y="108"/>
                    <a:pt x="296" y="108"/>
                  </a:cubicBezTo>
                  <a:cubicBezTo>
                    <a:pt x="254" y="67"/>
                    <a:pt x="254" y="67"/>
                    <a:pt x="254" y="67"/>
                  </a:cubicBezTo>
                  <a:cubicBezTo>
                    <a:pt x="274" y="30"/>
                    <a:pt x="274" y="30"/>
                    <a:pt x="274" y="30"/>
                  </a:cubicBezTo>
                  <a:cubicBezTo>
                    <a:pt x="276" y="26"/>
                    <a:pt x="274" y="20"/>
                    <a:pt x="269" y="18"/>
                  </a:cubicBezTo>
                  <a:cubicBezTo>
                    <a:pt x="267" y="18"/>
                    <a:pt x="267" y="18"/>
                    <a:pt x="267" y="18"/>
                  </a:cubicBezTo>
                  <a:cubicBezTo>
                    <a:pt x="276" y="8"/>
                    <a:pt x="276" y="8"/>
                    <a:pt x="276" y="8"/>
                  </a:cubicBezTo>
                  <a:cubicBezTo>
                    <a:pt x="308" y="8"/>
                    <a:pt x="308" y="8"/>
                    <a:pt x="308" y="8"/>
                  </a:cubicBezTo>
                  <a:cubicBezTo>
                    <a:pt x="310" y="8"/>
                    <a:pt x="311" y="6"/>
                    <a:pt x="311" y="4"/>
                  </a:cubicBezTo>
                  <a:cubicBezTo>
                    <a:pt x="311" y="2"/>
                    <a:pt x="310" y="0"/>
                    <a:pt x="308" y="0"/>
                  </a:cubicBezTo>
                  <a:cubicBezTo>
                    <a:pt x="275" y="0"/>
                    <a:pt x="275" y="0"/>
                    <a:pt x="275" y="0"/>
                  </a:cubicBezTo>
                  <a:cubicBezTo>
                    <a:pt x="274" y="0"/>
                    <a:pt x="273" y="1"/>
                    <a:pt x="272" y="2"/>
                  </a:cubicBezTo>
                  <a:cubicBezTo>
                    <a:pt x="259" y="15"/>
                    <a:pt x="259" y="15"/>
                    <a:pt x="259" y="15"/>
                  </a:cubicBezTo>
                  <a:cubicBezTo>
                    <a:pt x="243" y="11"/>
                    <a:pt x="243" y="11"/>
                    <a:pt x="243" y="11"/>
                  </a:cubicBezTo>
                  <a:cubicBezTo>
                    <a:pt x="238" y="9"/>
                    <a:pt x="233" y="13"/>
                    <a:pt x="233" y="18"/>
                  </a:cubicBezTo>
                  <a:cubicBezTo>
                    <a:pt x="230" y="62"/>
                    <a:pt x="230" y="62"/>
                    <a:pt x="230" y="62"/>
                  </a:cubicBezTo>
                  <a:cubicBezTo>
                    <a:pt x="227" y="63"/>
                    <a:pt x="224" y="65"/>
                    <a:pt x="221" y="67"/>
                  </a:cubicBezTo>
                  <a:cubicBezTo>
                    <a:pt x="213" y="76"/>
                    <a:pt x="213" y="90"/>
                    <a:pt x="222" y="99"/>
                  </a:cubicBezTo>
                  <a:cubicBezTo>
                    <a:pt x="271" y="147"/>
                    <a:pt x="271" y="147"/>
                    <a:pt x="271" y="147"/>
                  </a:cubicBezTo>
                  <a:cubicBezTo>
                    <a:pt x="275" y="151"/>
                    <a:pt x="281" y="153"/>
                    <a:pt x="287" y="153"/>
                  </a:cubicBezTo>
                  <a:cubicBezTo>
                    <a:pt x="287" y="153"/>
                    <a:pt x="287" y="153"/>
                    <a:pt x="287" y="153"/>
                  </a:cubicBezTo>
                  <a:cubicBezTo>
                    <a:pt x="309" y="153"/>
                    <a:pt x="309" y="153"/>
                    <a:pt x="309" y="153"/>
                  </a:cubicBezTo>
                  <a:cubicBezTo>
                    <a:pt x="274" y="188"/>
                    <a:pt x="274" y="188"/>
                    <a:pt x="274" y="188"/>
                  </a:cubicBezTo>
                  <a:cubicBezTo>
                    <a:pt x="210" y="136"/>
                    <a:pt x="210" y="136"/>
                    <a:pt x="210" y="136"/>
                  </a:cubicBezTo>
                  <a:cubicBezTo>
                    <a:pt x="201" y="129"/>
                    <a:pt x="189" y="129"/>
                    <a:pt x="181" y="137"/>
                  </a:cubicBezTo>
                  <a:cubicBezTo>
                    <a:pt x="106" y="206"/>
                    <a:pt x="106" y="206"/>
                    <a:pt x="106" y="206"/>
                  </a:cubicBezTo>
                  <a:cubicBezTo>
                    <a:pt x="22" y="206"/>
                    <a:pt x="22" y="206"/>
                    <a:pt x="22" y="206"/>
                  </a:cubicBezTo>
                  <a:cubicBezTo>
                    <a:pt x="10" y="206"/>
                    <a:pt x="0" y="216"/>
                    <a:pt x="0" y="228"/>
                  </a:cubicBezTo>
                  <a:cubicBezTo>
                    <a:pt x="0" y="241"/>
                    <a:pt x="10" y="251"/>
                    <a:pt x="22" y="251"/>
                  </a:cubicBezTo>
                  <a:cubicBezTo>
                    <a:pt x="292" y="251"/>
                    <a:pt x="292" y="251"/>
                    <a:pt x="292" y="251"/>
                  </a:cubicBezTo>
                  <a:cubicBezTo>
                    <a:pt x="292" y="251"/>
                    <a:pt x="292" y="251"/>
                    <a:pt x="293" y="251"/>
                  </a:cubicBezTo>
                  <a:cubicBezTo>
                    <a:pt x="293" y="251"/>
                    <a:pt x="293" y="251"/>
                    <a:pt x="293" y="251"/>
                  </a:cubicBezTo>
                  <a:cubicBezTo>
                    <a:pt x="302" y="251"/>
                    <a:pt x="310" y="248"/>
                    <a:pt x="317" y="241"/>
                  </a:cubicBezTo>
                  <a:cubicBezTo>
                    <a:pt x="404" y="154"/>
                    <a:pt x="404" y="154"/>
                    <a:pt x="404" y="154"/>
                  </a:cubicBezTo>
                  <a:cubicBezTo>
                    <a:pt x="417" y="141"/>
                    <a:pt x="417" y="120"/>
                    <a:pt x="404" y="106"/>
                  </a:cubicBezTo>
                  <a:cubicBezTo>
                    <a:pt x="390" y="93"/>
                    <a:pt x="369" y="93"/>
                    <a:pt x="355" y="106"/>
                  </a:cubicBezTo>
                  <a:close/>
                  <a:moveTo>
                    <a:pt x="197" y="183"/>
                  </a:moveTo>
                  <a:cubicBezTo>
                    <a:pt x="224" y="206"/>
                    <a:pt x="224" y="206"/>
                    <a:pt x="224" y="206"/>
                  </a:cubicBezTo>
                  <a:cubicBezTo>
                    <a:pt x="173" y="206"/>
                    <a:pt x="173" y="206"/>
                    <a:pt x="173" y="206"/>
                  </a:cubicBezTo>
                  <a:lnTo>
                    <a:pt x="197" y="18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71" name="Oval 219"/>
            <p:cNvSpPr>
              <a:spLocks noChangeArrowheads="1"/>
            </p:cNvSpPr>
            <p:nvPr/>
          </p:nvSpPr>
          <p:spPr bwMode="auto">
            <a:xfrm>
              <a:off x="5618163" y="1847850"/>
              <a:ext cx="161925" cy="16033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grpSp>
      <p:grpSp>
        <p:nvGrpSpPr>
          <p:cNvPr id="172" name="グループ化 171"/>
          <p:cNvGrpSpPr/>
          <p:nvPr/>
        </p:nvGrpSpPr>
        <p:grpSpPr>
          <a:xfrm>
            <a:off x="5724928" y="4297589"/>
            <a:ext cx="207017" cy="256206"/>
            <a:chOff x="4724400" y="5408613"/>
            <a:chExt cx="1081088" cy="1195388"/>
          </a:xfrm>
          <a:solidFill>
            <a:schemeClr val="accent3"/>
          </a:solidFill>
        </p:grpSpPr>
        <p:sp>
          <p:nvSpPr>
            <p:cNvPr id="173" name="Freeform 220"/>
            <p:cNvSpPr>
              <a:spLocks noEditPoints="1"/>
            </p:cNvSpPr>
            <p:nvPr/>
          </p:nvSpPr>
          <p:spPr bwMode="auto">
            <a:xfrm>
              <a:off x="4724400" y="5408613"/>
              <a:ext cx="1047750" cy="1103313"/>
            </a:xfrm>
            <a:custGeom>
              <a:avLst/>
              <a:gdLst>
                <a:gd name="T0" fmla="*/ 344 w 660"/>
                <a:gd name="T1" fmla="*/ 40 h 695"/>
                <a:gd name="T2" fmla="*/ 323 w 660"/>
                <a:gd name="T3" fmla="*/ 28 h 695"/>
                <a:gd name="T4" fmla="*/ 272 w 660"/>
                <a:gd name="T5" fmla="*/ 0 h 695"/>
                <a:gd name="T6" fmla="*/ 0 w 660"/>
                <a:gd name="T7" fmla="*/ 471 h 695"/>
                <a:gd name="T8" fmla="*/ 51 w 660"/>
                <a:gd name="T9" fmla="*/ 500 h 695"/>
                <a:gd name="T10" fmla="*/ 72 w 660"/>
                <a:gd name="T11" fmla="*/ 513 h 695"/>
                <a:gd name="T12" fmla="*/ 388 w 660"/>
                <a:gd name="T13" fmla="*/ 695 h 695"/>
                <a:gd name="T14" fmla="*/ 660 w 660"/>
                <a:gd name="T15" fmla="*/ 224 h 695"/>
                <a:gd name="T16" fmla="*/ 344 w 660"/>
                <a:gd name="T17" fmla="*/ 40 h 695"/>
                <a:gd name="T18" fmla="*/ 380 w 660"/>
                <a:gd name="T19" fmla="*/ 665 h 695"/>
                <a:gd name="T20" fmla="*/ 83 w 660"/>
                <a:gd name="T21" fmla="*/ 494 h 695"/>
                <a:gd name="T22" fmla="*/ 333 w 660"/>
                <a:gd name="T23" fmla="*/ 60 h 695"/>
                <a:gd name="T24" fmla="*/ 630 w 660"/>
                <a:gd name="T25" fmla="*/ 232 h 695"/>
                <a:gd name="T26" fmla="*/ 380 w 660"/>
                <a:gd name="T27" fmla="*/ 665 h 6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60" h="695">
                  <a:moveTo>
                    <a:pt x="344" y="40"/>
                  </a:moveTo>
                  <a:lnTo>
                    <a:pt x="323" y="28"/>
                  </a:lnTo>
                  <a:lnTo>
                    <a:pt x="272" y="0"/>
                  </a:lnTo>
                  <a:lnTo>
                    <a:pt x="0" y="471"/>
                  </a:lnTo>
                  <a:lnTo>
                    <a:pt x="51" y="500"/>
                  </a:lnTo>
                  <a:lnTo>
                    <a:pt x="72" y="513"/>
                  </a:lnTo>
                  <a:lnTo>
                    <a:pt x="388" y="695"/>
                  </a:lnTo>
                  <a:lnTo>
                    <a:pt x="660" y="224"/>
                  </a:lnTo>
                  <a:lnTo>
                    <a:pt x="344" y="40"/>
                  </a:lnTo>
                  <a:close/>
                  <a:moveTo>
                    <a:pt x="380" y="665"/>
                  </a:moveTo>
                  <a:lnTo>
                    <a:pt x="83" y="494"/>
                  </a:lnTo>
                  <a:lnTo>
                    <a:pt x="333" y="60"/>
                  </a:lnTo>
                  <a:lnTo>
                    <a:pt x="630" y="232"/>
                  </a:lnTo>
                  <a:lnTo>
                    <a:pt x="380" y="66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74" name="Freeform 221"/>
            <p:cNvSpPr>
              <a:spLocks/>
            </p:cNvSpPr>
            <p:nvPr/>
          </p:nvSpPr>
          <p:spPr bwMode="auto">
            <a:xfrm>
              <a:off x="4729163" y="6183313"/>
              <a:ext cx="633413" cy="374650"/>
            </a:xfrm>
            <a:custGeom>
              <a:avLst/>
              <a:gdLst>
                <a:gd name="T0" fmla="*/ 393 w 399"/>
                <a:gd name="T1" fmla="*/ 236 h 236"/>
                <a:gd name="T2" fmla="*/ 0 w 399"/>
                <a:gd name="T3" fmla="*/ 10 h 236"/>
                <a:gd name="T4" fmla="*/ 7 w 399"/>
                <a:gd name="T5" fmla="*/ 0 h 236"/>
                <a:gd name="T6" fmla="*/ 399 w 399"/>
                <a:gd name="T7" fmla="*/ 226 h 236"/>
                <a:gd name="T8" fmla="*/ 393 w 399"/>
                <a:gd name="T9" fmla="*/ 236 h 236"/>
              </a:gdLst>
              <a:ahLst/>
              <a:cxnLst>
                <a:cxn ang="0">
                  <a:pos x="T0" y="T1"/>
                </a:cxn>
                <a:cxn ang="0">
                  <a:pos x="T2" y="T3"/>
                </a:cxn>
                <a:cxn ang="0">
                  <a:pos x="T4" y="T5"/>
                </a:cxn>
                <a:cxn ang="0">
                  <a:pos x="T6" y="T7"/>
                </a:cxn>
                <a:cxn ang="0">
                  <a:pos x="T8" y="T9"/>
                </a:cxn>
              </a:cxnLst>
              <a:rect l="0" t="0" r="r" b="b"/>
              <a:pathLst>
                <a:path w="399" h="236">
                  <a:moveTo>
                    <a:pt x="393" y="236"/>
                  </a:moveTo>
                  <a:lnTo>
                    <a:pt x="0" y="10"/>
                  </a:lnTo>
                  <a:lnTo>
                    <a:pt x="7" y="0"/>
                  </a:lnTo>
                  <a:lnTo>
                    <a:pt x="399" y="226"/>
                  </a:lnTo>
                  <a:lnTo>
                    <a:pt x="393" y="23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75" name="Freeform 222"/>
            <p:cNvSpPr>
              <a:spLocks/>
            </p:cNvSpPr>
            <p:nvPr/>
          </p:nvSpPr>
          <p:spPr bwMode="auto">
            <a:xfrm>
              <a:off x="4737100" y="6224588"/>
              <a:ext cx="638175" cy="379413"/>
            </a:xfrm>
            <a:custGeom>
              <a:avLst/>
              <a:gdLst>
                <a:gd name="T0" fmla="*/ 396 w 402"/>
                <a:gd name="T1" fmla="*/ 239 h 239"/>
                <a:gd name="T2" fmla="*/ 0 w 402"/>
                <a:gd name="T3" fmla="*/ 10 h 239"/>
                <a:gd name="T4" fmla="*/ 6 w 402"/>
                <a:gd name="T5" fmla="*/ 0 h 239"/>
                <a:gd name="T6" fmla="*/ 402 w 402"/>
                <a:gd name="T7" fmla="*/ 228 h 239"/>
                <a:gd name="T8" fmla="*/ 396 w 402"/>
                <a:gd name="T9" fmla="*/ 239 h 239"/>
              </a:gdLst>
              <a:ahLst/>
              <a:cxnLst>
                <a:cxn ang="0">
                  <a:pos x="T0" y="T1"/>
                </a:cxn>
                <a:cxn ang="0">
                  <a:pos x="T2" y="T3"/>
                </a:cxn>
                <a:cxn ang="0">
                  <a:pos x="T4" y="T5"/>
                </a:cxn>
                <a:cxn ang="0">
                  <a:pos x="T6" y="T7"/>
                </a:cxn>
                <a:cxn ang="0">
                  <a:pos x="T8" y="T9"/>
                </a:cxn>
              </a:cxnLst>
              <a:rect l="0" t="0" r="r" b="b"/>
              <a:pathLst>
                <a:path w="402" h="239">
                  <a:moveTo>
                    <a:pt x="396" y="239"/>
                  </a:moveTo>
                  <a:lnTo>
                    <a:pt x="0" y="10"/>
                  </a:lnTo>
                  <a:lnTo>
                    <a:pt x="6" y="0"/>
                  </a:lnTo>
                  <a:lnTo>
                    <a:pt x="402" y="228"/>
                  </a:lnTo>
                  <a:lnTo>
                    <a:pt x="396" y="23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76" name="Freeform 223"/>
            <p:cNvSpPr>
              <a:spLocks/>
            </p:cNvSpPr>
            <p:nvPr/>
          </p:nvSpPr>
          <p:spPr bwMode="auto">
            <a:xfrm>
              <a:off x="5340350" y="5794375"/>
              <a:ext cx="449263" cy="757238"/>
            </a:xfrm>
            <a:custGeom>
              <a:avLst/>
              <a:gdLst>
                <a:gd name="T0" fmla="*/ 283 w 283"/>
                <a:gd name="T1" fmla="*/ 5 h 477"/>
                <a:gd name="T2" fmla="*/ 10 w 283"/>
                <a:gd name="T3" fmla="*/ 477 h 477"/>
                <a:gd name="T4" fmla="*/ 0 w 283"/>
                <a:gd name="T5" fmla="*/ 471 h 477"/>
                <a:gd name="T6" fmla="*/ 272 w 283"/>
                <a:gd name="T7" fmla="*/ 0 h 477"/>
                <a:gd name="T8" fmla="*/ 283 w 283"/>
                <a:gd name="T9" fmla="*/ 5 h 477"/>
              </a:gdLst>
              <a:ahLst/>
              <a:cxnLst>
                <a:cxn ang="0">
                  <a:pos x="T0" y="T1"/>
                </a:cxn>
                <a:cxn ang="0">
                  <a:pos x="T2" y="T3"/>
                </a:cxn>
                <a:cxn ang="0">
                  <a:pos x="T4" y="T5"/>
                </a:cxn>
                <a:cxn ang="0">
                  <a:pos x="T6" y="T7"/>
                </a:cxn>
                <a:cxn ang="0">
                  <a:pos x="T8" y="T9"/>
                </a:cxn>
              </a:cxnLst>
              <a:rect l="0" t="0" r="r" b="b"/>
              <a:pathLst>
                <a:path w="283" h="477">
                  <a:moveTo>
                    <a:pt x="283" y="5"/>
                  </a:moveTo>
                  <a:lnTo>
                    <a:pt x="10" y="477"/>
                  </a:lnTo>
                  <a:lnTo>
                    <a:pt x="0" y="471"/>
                  </a:lnTo>
                  <a:lnTo>
                    <a:pt x="272" y="0"/>
                  </a:lnTo>
                  <a:lnTo>
                    <a:pt x="283" y="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77" name="Freeform 224"/>
            <p:cNvSpPr>
              <a:spLocks/>
            </p:cNvSpPr>
            <p:nvPr/>
          </p:nvSpPr>
          <p:spPr bwMode="auto">
            <a:xfrm>
              <a:off x="5349875" y="5834063"/>
              <a:ext cx="455613" cy="769938"/>
            </a:xfrm>
            <a:custGeom>
              <a:avLst/>
              <a:gdLst>
                <a:gd name="T0" fmla="*/ 287 w 287"/>
                <a:gd name="T1" fmla="*/ 5 h 485"/>
                <a:gd name="T2" fmla="*/ 10 w 287"/>
                <a:gd name="T3" fmla="*/ 485 h 485"/>
                <a:gd name="T4" fmla="*/ 0 w 287"/>
                <a:gd name="T5" fmla="*/ 479 h 485"/>
                <a:gd name="T6" fmla="*/ 277 w 287"/>
                <a:gd name="T7" fmla="*/ 0 h 485"/>
                <a:gd name="T8" fmla="*/ 287 w 287"/>
                <a:gd name="T9" fmla="*/ 5 h 485"/>
              </a:gdLst>
              <a:ahLst/>
              <a:cxnLst>
                <a:cxn ang="0">
                  <a:pos x="T0" y="T1"/>
                </a:cxn>
                <a:cxn ang="0">
                  <a:pos x="T2" y="T3"/>
                </a:cxn>
                <a:cxn ang="0">
                  <a:pos x="T4" y="T5"/>
                </a:cxn>
                <a:cxn ang="0">
                  <a:pos x="T6" y="T7"/>
                </a:cxn>
                <a:cxn ang="0">
                  <a:pos x="T8" y="T9"/>
                </a:cxn>
              </a:cxnLst>
              <a:rect l="0" t="0" r="r" b="b"/>
              <a:pathLst>
                <a:path w="287" h="485">
                  <a:moveTo>
                    <a:pt x="287" y="5"/>
                  </a:moveTo>
                  <a:lnTo>
                    <a:pt x="10" y="485"/>
                  </a:lnTo>
                  <a:lnTo>
                    <a:pt x="0" y="479"/>
                  </a:lnTo>
                  <a:lnTo>
                    <a:pt x="277" y="0"/>
                  </a:lnTo>
                  <a:lnTo>
                    <a:pt x="287" y="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78" name="Freeform 225"/>
            <p:cNvSpPr>
              <a:spLocks/>
            </p:cNvSpPr>
            <p:nvPr/>
          </p:nvSpPr>
          <p:spPr bwMode="auto">
            <a:xfrm>
              <a:off x="5129213" y="5667375"/>
              <a:ext cx="255588" cy="306388"/>
            </a:xfrm>
            <a:custGeom>
              <a:avLst/>
              <a:gdLst>
                <a:gd name="T0" fmla="*/ 18 w 143"/>
                <a:gd name="T1" fmla="*/ 88 h 172"/>
                <a:gd name="T2" fmla="*/ 21 w 143"/>
                <a:gd name="T3" fmla="*/ 83 h 172"/>
                <a:gd name="T4" fmla="*/ 52 w 143"/>
                <a:gd name="T5" fmla="*/ 101 h 172"/>
                <a:gd name="T6" fmla="*/ 49 w 143"/>
                <a:gd name="T7" fmla="*/ 106 h 172"/>
                <a:gd name="T8" fmla="*/ 46 w 143"/>
                <a:gd name="T9" fmla="*/ 130 h 172"/>
                <a:gd name="T10" fmla="*/ 63 w 143"/>
                <a:gd name="T11" fmla="*/ 118 h 172"/>
                <a:gd name="T12" fmla="*/ 61 w 143"/>
                <a:gd name="T13" fmla="*/ 90 h 172"/>
                <a:gd name="T14" fmla="*/ 55 w 143"/>
                <a:gd name="T15" fmla="*/ 87 h 172"/>
                <a:gd name="T16" fmla="*/ 66 w 143"/>
                <a:gd name="T17" fmla="*/ 67 h 172"/>
                <a:gd name="T18" fmla="*/ 72 w 143"/>
                <a:gd name="T19" fmla="*/ 70 h 172"/>
                <a:gd name="T20" fmla="*/ 97 w 143"/>
                <a:gd name="T21" fmla="*/ 58 h 172"/>
                <a:gd name="T22" fmla="*/ 97 w 143"/>
                <a:gd name="T23" fmla="*/ 39 h 172"/>
                <a:gd name="T24" fmla="*/ 81 w 143"/>
                <a:gd name="T25" fmla="*/ 50 h 172"/>
                <a:gd name="T26" fmla="*/ 77 w 143"/>
                <a:gd name="T27" fmla="*/ 58 h 172"/>
                <a:gd name="T28" fmla="*/ 46 w 143"/>
                <a:gd name="T29" fmla="*/ 40 h 172"/>
                <a:gd name="T30" fmla="*/ 51 w 143"/>
                <a:gd name="T31" fmla="*/ 31 h 172"/>
                <a:gd name="T32" fmla="*/ 112 w 143"/>
                <a:gd name="T33" fmla="*/ 14 h 172"/>
                <a:gd name="T34" fmla="*/ 129 w 143"/>
                <a:gd name="T35" fmla="*/ 74 h 172"/>
                <a:gd name="T36" fmla="*/ 96 w 143"/>
                <a:gd name="T37" fmla="*/ 95 h 172"/>
                <a:gd name="T38" fmla="*/ 94 w 143"/>
                <a:gd name="T39" fmla="*/ 134 h 172"/>
                <a:gd name="T40" fmla="*/ 31 w 143"/>
                <a:gd name="T41" fmla="*/ 155 h 172"/>
                <a:gd name="T42" fmla="*/ 18 w 143"/>
                <a:gd name="T43" fmla="*/ 88 h 1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43" h="172">
                  <a:moveTo>
                    <a:pt x="18" y="88"/>
                  </a:moveTo>
                  <a:cubicBezTo>
                    <a:pt x="21" y="83"/>
                    <a:pt x="21" y="83"/>
                    <a:pt x="21" y="83"/>
                  </a:cubicBezTo>
                  <a:cubicBezTo>
                    <a:pt x="52" y="101"/>
                    <a:pt x="52" y="101"/>
                    <a:pt x="52" y="101"/>
                  </a:cubicBezTo>
                  <a:cubicBezTo>
                    <a:pt x="49" y="106"/>
                    <a:pt x="49" y="106"/>
                    <a:pt x="49" y="106"/>
                  </a:cubicBezTo>
                  <a:cubicBezTo>
                    <a:pt x="41" y="120"/>
                    <a:pt x="40" y="126"/>
                    <a:pt x="46" y="130"/>
                  </a:cubicBezTo>
                  <a:cubicBezTo>
                    <a:pt x="52" y="133"/>
                    <a:pt x="56" y="129"/>
                    <a:pt x="63" y="118"/>
                  </a:cubicBezTo>
                  <a:cubicBezTo>
                    <a:pt x="71" y="104"/>
                    <a:pt x="72" y="97"/>
                    <a:pt x="61" y="90"/>
                  </a:cubicBezTo>
                  <a:cubicBezTo>
                    <a:pt x="55" y="87"/>
                    <a:pt x="55" y="87"/>
                    <a:pt x="55" y="87"/>
                  </a:cubicBezTo>
                  <a:cubicBezTo>
                    <a:pt x="66" y="67"/>
                    <a:pt x="66" y="67"/>
                    <a:pt x="66" y="67"/>
                  </a:cubicBezTo>
                  <a:cubicBezTo>
                    <a:pt x="72" y="70"/>
                    <a:pt x="72" y="70"/>
                    <a:pt x="72" y="70"/>
                  </a:cubicBezTo>
                  <a:cubicBezTo>
                    <a:pt x="83" y="77"/>
                    <a:pt x="89" y="72"/>
                    <a:pt x="97" y="58"/>
                  </a:cubicBezTo>
                  <a:cubicBezTo>
                    <a:pt x="103" y="48"/>
                    <a:pt x="104" y="42"/>
                    <a:pt x="97" y="39"/>
                  </a:cubicBezTo>
                  <a:cubicBezTo>
                    <a:pt x="91" y="35"/>
                    <a:pt x="87" y="41"/>
                    <a:pt x="81" y="50"/>
                  </a:cubicBezTo>
                  <a:cubicBezTo>
                    <a:pt x="77" y="58"/>
                    <a:pt x="77" y="58"/>
                    <a:pt x="77" y="58"/>
                  </a:cubicBezTo>
                  <a:cubicBezTo>
                    <a:pt x="46" y="40"/>
                    <a:pt x="46" y="40"/>
                    <a:pt x="46" y="40"/>
                  </a:cubicBezTo>
                  <a:cubicBezTo>
                    <a:pt x="51" y="31"/>
                    <a:pt x="51" y="31"/>
                    <a:pt x="51" y="31"/>
                  </a:cubicBezTo>
                  <a:cubicBezTo>
                    <a:pt x="66" y="5"/>
                    <a:pt x="88" y="0"/>
                    <a:pt x="112" y="14"/>
                  </a:cubicBezTo>
                  <a:cubicBezTo>
                    <a:pt x="136" y="28"/>
                    <a:pt x="143" y="49"/>
                    <a:pt x="129" y="74"/>
                  </a:cubicBezTo>
                  <a:cubicBezTo>
                    <a:pt x="120" y="90"/>
                    <a:pt x="106" y="97"/>
                    <a:pt x="96" y="95"/>
                  </a:cubicBezTo>
                  <a:cubicBezTo>
                    <a:pt x="102" y="103"/>
                    <a:pt x="105" y="115"/>
                    <a:pt x="94" y="134"/>
                  </a:cubicBezTo>
                  <a:cubicBezTo>
                    <a:pt x="79" y="159"/>
                    <a:pt x="59" y="172"/>
                    <a:pt x="31" y="155"/>
                  </a:cubicBezTo>
                  <a:cubicBezTo>
                    <a:pt x="0" y="138"/>
                    <a:pt x="3" y="115"/>
                    <a:pt x="18" y="8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79" name="Freeform 226"/>
            <p:cNvSpPr>
              <a:spLocks noEditPoints="1"/>
            </p:cNvSpPr>
            <p:nvPr/>
          </p:nvSpPr>
          <p:spPr bwMode="auto">
            <a:xfrm>
              <a:off x="5295900" y="5754688"/>
              <a:ext cx="244475" cy="312738"/>
            </a:xfrm>
            <a:custGeom>
              <a:avLst/>
              <a:gdLst>
                <a:gd name="T0" fmla="*/ 15 w 137"/>
                <a:gd name="T1" fmla="*/ 91 h 175"/>
                <a:gd name="T2" fmla="*/ 44 w 137"/>
                <a:gd name="T3" fmla="*/ 41 h 175"/>
                <a:gd name="T4" fmla="*/ 109 w 137"/>
                <a:gd name="T5" fmla="*/ 18 h 175"/>
                <a:gd name="T6" fmla="*/ 124 w 137"/>
                <a:gd name="T7" fmla="*/ 73 h 175"/>
                <a:gd name="T8" fmla="*/ 122 w 137"/>
                <a:gd name="T9" fmla="*/ 76 h 175"/>
                <a:gd name="T10" fmla="*/ 94 w 137"/>
                <a:gd name="T11" fmla="*/ 59 h 175"/>
                <a:gd name="T12" fmla="*/ 96 w 137"/>
                <a:gd name="T13" fmla="*/ 41 h 175"/>
                <a:gd name="T14" fmla="*/ 74 w 137"/>
                <a:gd name="T15" fmla="*/ 63 h 175"/>
                <a:gd name="T16" fmla="*/ 68 w 137"/>
                <a:gd name="T17" fmla="*/ 73 h 175"/>
                <a:gd name="T18" fmla="*/ 88 w 137"/>
                <a:gd name="T19" fmla="*/ 75 h 175"/>
                <a:gd name="T20" fmla="*/ 95 w 137"/>
                <a:gd name="T21" fmla="*/ 131 h 175"/>
                <a:gd name="T22" fmla="*/ 28 w 137"/>
                <a:gd name="T23" fmla="*/ 158 h 175"/>
                <a:gd name="T24" fmla="*/ 15 w 137"/>
                <a:gd name="T25" fmla="*/ 91 h 175"/>
                <a:gd name="T26" fmla="*/ 61 w 137"/>
                <a:gd name="T27" fmla="*/ 117 h 175"/>
                <a:gd name="T28" fmla="*/ 66 w 137"/>
                <a:gd name="T29" fmla="*/ 94 h 175"/>
                <a:gd name="T30" fmla="*/ 56 w 137"/>
                <a:gd name="T31" fmla="*/ 94 h 175"/>
                <a:gd name="T32" fmla="*/ 43 w 137"/>
                <a:gd name="T33" fmla="*/ 116 h 175"/>
                <a:gd name="T34" fmla="*/ 42 w 137"/>
                <a:gd name="T35" fmla="*/ 136 h 175"/>
                <a:gd name="T36" fmla="*/ 61 w 137"/>
                <a:gd name="T37" fmla="*/ 117 h 1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37" h="175">
                  <a:moveTo>
                    <a:pt x="15" y="91"/>
                  </a:moveTo>
                  <a:cubicBezTo>
                    <a:pt x="44" y="41"/>
                    <a:pt x="44" y="41"/>
                    <a:pt x="44" y="41"/>
                  </a:cubicBezTo>
                  <a:cubicBezTo>
                    <a:pt x="60" y="14"/>
                    <a:pt x="78" y="0"/>
                    <a:pt x="109" y="18"/>
                  </a:cubicBezTo>
                  <a:cubicBezTo>
                    <a:pt x="137" y="33"/>
                    <a:pt x="137" y="50"/>
                    <a:pt x="124" y="73"/>
                  </a:cubicBezTo>
                  <a:cubicBezTo>
                    <a:pt x="122" y="76"/>
                    <a:pt x="122" y="76"/>
                    <a:pt x="122" y="76"/>
                  </a:cubicBezTo>
                  <a:cubicBezTo>
                    <a:pt x="94" y="59"/>
                    <a:pt x="94" y="59"/>
                    <a:pt x="94" y="59"/>
                  </a:cubicBezTo>
                  <a:cubicBezTo>
                    <a:pt x="100" y="49"/>
                    <a:pt x="102" y="44"/>
                    <a:pt x="96" y="41"/>
                  </a:cubicBezTo>
                  <a:cubicBezTo>
                    <a:pt x="89" y="37"/>
                    <a:pt x="86" y="42"/>
                    <a:pt x="74" y="63"/>
                  </a:cubicBezTo>
                  <a:cubicBezTo>
                    <a:pt x="68" y="73"/>
                    <a:pt x="68" y="73"/>
                    <a:pt x="68" y="73"/>
                  </a:cubicBezTo>
                  <a:cubicBezTo>
                    <a:pt x="73" y="70"/>
                    <a:pt x="81" y="71"/>
                    <a:pt x="88" y="75"/>
                  </a:cubicBezTo>
                  <a:cubicBezTo>
                    <a:pt x="110" y="86"/>
                    <a:pt x="107" y="109"/>
                    <a:pt x="95" y="131"/>
                  </a:cubicBezTo>
                  <a:cubicBezTo>
                    <a:pt x="78" y="160"/>
                    <a:pt x="58" y="175"/>
                    <a:pt x="28" y="158"/>
                  </a:cubicBezTo>
                  <a:cubicBezTo>
                    <a:pt x="1" y="142"/>
                    <a:pt x="0" y="117"/>
                    <a:pt x="15" y="91"/>
                  </a:cubicBezTo>
                  <a:close/>
                  <a:moveTo>
                    <a:pt x="61" y="117"/>
                  </a:moveTo>
                  <a:cubicBezTo>
                    <a:pt x="68" y="105"/>
                    <a:pt x="73" y="97"/>
                    <a:pt x="66" y="94"/>
                  </a:cubicBezTo>
                  <a:cubicBezTo>
                    <a:pt x="62" y="92"/>
                    <a:pt x="58" y="93"/>
                    <a:pt x="56" y="94"/>
                  </a:cubicBezTo>
                  <a:cubicBezTo>
                    <a:pt x="43" y="116"/>
                    <a:pt x="43" y="116"/>
                    <a:pt x="43" y="116"/>
                  </a:cubicBezTo>
                  <a:cubicBezTo>
                    <a:pt x="38" y="124"/>
                    <a:pt x="35" y="132"/>
                    <a:pt x="42" y="136"/>
                  </a:cubicBezTo>
                  <a:cubicBezTo>
                    <a:pt x="48" y="139"/>
                    <a:pt x="52" y="133"/>
                    <a:pt x="61" y="1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80" name="Freeform 227"/>
            <p:cNvSpPr>
              <a:spLocks noEditPoints="1"/>
            </p:cNvSpPr>
            <p:nvPr/>
          </p:nvSpPr>
          <p:spPr bwMode="auto">
            <a:xfrm>
              <a:off x="5013325" y="5945188"/>
              <a:ext cx="212725" cy="223838"/>
            </a:xfrm>
            <a:custGeom>
              <a:avLst/>
              <a:gdLst>
                <a:gd name="T0" fmla="*/ 55 w 119"/>
                <a:gd name="T1" fmla="*/ 60 h 125"/>
                <a:gd name="T2" fmla="*/ 47 w 119"/>
                <a:gd name="T3" fmla="*/ 100 h 125"/>
                <a:gd name="T4" fmla="*/ 64 w 119"/>
                <a:gd name="T5" fmla="*/ 82 h 125"/>
                <a:gd name="T6" fmla="*/ 76 w 119"/>
                <a:gd name="T7" fmla="*/ 73 h 125"/>
                <a:gd name="T8" fmla="*/ 90 w 119"/>
                <a:gd name="T9" fmla="*/ 73 h 125"/>
                <a:gd name="T10" fmla="*/ 101 w 119"/>
                <a:gd name="T11" fmla="*/ 87 h 125"/>
                <a:gd name="T12" fmla="*/ 67 w 119"/>
                <a:gd name="T13" fmla="*/ 122 h 125"/>
                <a:gd name="T14" fmla="*/ 64 w 119"/>
                <a:gd name="T15" fmla="*/ 106 h 125"/>
                <a:gd name="T16" fmla="*/ 46 w 119"/>
                <a:gd name="T17" fmla="*/ 101 h 125"/>
                <a:gd name="T18" fmla="*/ 27 w 119"/>
                <a:gd name="T19" fmla="*/ 99 h 125"/>
                <a:gd name="T20" fmla="*/ 19 w 119"/>
                <a:gd name="T21" fmla="*/ 95 h 125"/>
                <a:gd name="T22" fmla="*/ 13 w 119"/>
                <a:gd name="T23" fmla="*/ 91 h 125"/>
                <a:gd name="T24" fmla="*/ 30 w 119"/>
                <a:gd name="T25" fmla="*/ 33 h 125"/>
                <a:gd name="T26" fmla="*/ 31 w 119"/>
                <a:gd name="T27" fmla="*/ 17 h 125"/>
                <a:gd name="T28" fmla="*/ 49 w 119"/>
                <a:gd name="T29" fmla="*/ 0 h 125"/>
                <a:gd name="T30" fmla="*/ 50 w 119"/>
                <a:gd name="T31" fmla="*/ 27 h 125"/>
                <a:gd name="T32" fmla="*/ 52 w 119"/>
                <a:gd name="T33" fmla="*/ 36 h 125"/>
                <a:gd name="T34" fmla="*/ 57 w 119"/>
                <a:gd name="T35" fmla="*/ 28 h 125"/>
                <a:gd name="T36" fmla="*/ 83 w 119"/>
                <a:gd name="T37" fmla="*/ 28 h 125"/>
                <a:gd name="T38" fmla="*/ 100 w 119"/>
                <a:gd name="T39" fmla="*/ 30 h 125"/>
                <a:gd name="T40" fmla="*/ 119 w 119"/>
                <a:gd name="T41" fmla="*/ 48 h 125"/>
                <a:gd name="T42" fmla="*/ 77 w 119"/>
                <a:gd name="T43" fmla="*/ 63 h 125"/>
                <a:gd name="T44" fmla="*/ 91 w 119"/>
                <a:gd name="T45" fmla="*/ 56 h 125"/>
                <a:gd name="T46" fmla="*/ 86 w 119"/>
                <a:gd name="T47" fmla="*/ 45 h 125"/>
                <a:gd name="T48" fmla="*/ 58 w 119"/>
                <a:gd name="T49" fmla="*/ 55 h 125"/>
                <a:gd name="T50" fmla="*/ 51 w 119"/>
                <a:gd name="T51" fmla="*/ 38 h 125"/>
                <a:gd name="T52" fmla="*/ 42 w 119"/>
                <a:gd name="T53" fmla="*/ 41 h 125"/>
                <a:gd name="T54" fmla="*/ 37 w 119"/>
                <a:gd name="T55" fmla="*/ 66 h 125"/>
                <a:gd name="T56" fmla="*/ 40 w 119"/>
                <a:gd name="T57" fmla="*/ 51 h 125"/>
                <a:gd name="T58" fmla="*/ 48 w 119"/>
                <a:gd name="T59" fmla="*/ 49 h 125"/>
                <a:gd name="T60" fmla="*/ 36 w 119"/>
                <a:gd name="T61" fmla="*/ 88 h 125"/>
                <a:gd name="T62" fmla="*/ 47 w 119"/>
                <a:gd name="T63" fmla="*/ 72 h 125"/>
                <a:gd name="T64" fmla="*/ 36 w 119"/>
                <a:gd name="T65" fmla="*/ 88 h 125"/>
                <a:gd name="T66" fmla="*/ 74 w 119"/>
                <a:gd name="T67" fmla="*/ 106 h 125"/>
                <a:gd name="T68" fmla="*/ 79 w 119"/>
                <a:gd name="T69" fmla="*/ 90 h 125"/>
                <a:gd name="T70" fmla="*/ 68 w 119"/>
                <a:gd name="T71" fmla="*/ 107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19" h="125">
                  <a:moveTo>
                    <a:pt x="58" y="55"/>
                  </a:moveTo>
                  <a:cubicBezTo>
                    <a:pt x="56" y="58"/>
                    <a:pt x="56" y="59"/>
                    <a:pt x="55" y="60"/>
                  </a:cubicBezTo>
                  <a:cubicBezTo>
                    <a:pt x="68" y="68"/>
                    <a:pt x="68" y="68"/>
                    <a:pt x="68" y="68"/>
                  </a:cubicBezTo>
                  <a:cubicBezTo>
                    <a:pt x="62" y="79"/>
                    <a:pt x="52" y="94"/>
                    <a:pt x="47" y="100"/>
                  </a:cubicBezTo>
                  <a:cubicBezTo>
                    <a:pt x="55" y="97"/>
                    <a:pt x="61" y="94"/>
                    <a:pt x="68" y="84"/>
                  </a:cubicBezTo>
                  <a:cubicBezTo>
                    <a:pt x="64" y="82"/>
                    <a:pt x="64" y="82"/>
                    <a:pt x="64" y="82"/>
                  </a:cubicBezTo>
                  <a:cubicBezTo>
                    <a:pt x="71" y="70"/>
                    <a:pt x="71" y="70"/>
                    <a:pt x="71" y="70"/>
                  </a:cubicBezTo>
                  <a:cubicBezTo>
                    <a:pt x="76" y="73"/>
                    <a:pt x="76" y="73"/>
                    <a:pt x="76" y="73"/>
                  </a:cubicBezTo>
                  <a:cubicBezTo>
                    <a:pt x="79" y="67"/>
                    <a:pt x="79" y="67"/>
                    <a:pt x="79" y="67"/>
                  </a:cubicBezTo>
                  <a:cubicBezTo>
                    <a:pt x="90" y="73"/>
                    <a:pt x="90" y="73"/>
                    <a:pt x="90" y="73"/>
                  </a:cubicBezTo>
                  <a:cubicBezTo>
                    <a:pt x="88" y="76"/>
                    <a:pt x="88" y="77"/>
                    <a:pt x="87" y="79"/>
                  </a:cubicBezTo>
                  <a:cubicBezTo>
                    <a:pt x="101" y="87"/>
                    <a:pt x="101" y="87"/>
                    <a:pt x="101" y="87"/>
                  </a:cubicBezTo>
                  <a:cubicBezTo>
                    <a:pt x="96" y="95"/>
                    <a:pt x="85" y="113"/>
                    <a:pt x="79" y="120"/>
                  </a:cubicBezTo>
                  <a:cubicBezTo>
                    <a:pt x="75" y="124"/>
                    <a:pt x="72" y="125"/>
                    <a:pt x="67" y="122"/>
                  </a:cubicBezTo>
                  <a:cubicBezTo>
                    <a:pt x="60" y="118"/>
                    <a:pt x="60" y="118"/>
                    <a:pt x="60" y="118"/>
                  </a:cubicBezTo>
                  <a:cubicBezTo>
                    <a:pt x="64" y="106"/>
                    <a:pt x="64" y="106"/>
                    <a:pt x="64" y="106"/>
                  </a:cubicBezTo>
                  <a:cubicBezTo>
                    <a:pt x="58" y="110"/>
                    <a:pt x="54" y="112"/>
                    <a:pt x="50" y="113"/>
                  </a:cubicBezTo>
                  <a:cubicBezTo>
                    <a:pt x="46" y="101"/>
                    <a:pt x="46" y="101"/>
                    <a:pt x="46" y="101"/>
                  </a:cubicBezTo>
                  <a:cubicBezTo>
                    <a:pt x="43" y="104"/>
                    <a:pt x="39" y="106"/>
                    <a:pt x="34" y="103"/>
                  </a:cubicBezTo>
                  <a:cubicBezTo>
                    <a:pt x="27" y="99"/>
                    <a:pt x="27" y="99"/>
                    <a:pt x="27" y="99"/>
                  </a:cubicBezTo>
                  <a:cubicBezTo>
                    <a:pt x="31" y="89"/>
                    <a:pt x="31" y="89"/>
                    <a:pt x="31" y="89"/>
                  </a:cubicBezTo>
                  <a:cubicBezTo>
                    <a:pt x="26" y="92"/>
                    <a:pt x="23" y="94"/>
                    <a:pt x="19" y="95"/>
                  </a:cubicBezTo>
                  <a:cubicBezTo>
                    <a:pt x="17" y="84"/>
                    <a:pt x="17" y="84"/>
                    <a:pt x="17" y="84"/>
                  </a:cubicBezTo>
                  <a:cubicBezTo>
                    <a:pt x="13" y="91"/>
                    <a:pt x="13" y="91"/>
                    <a:pt x="13" y="91"/>
                  </a:cubicBezTo>
                  <a:cubicBezTo>
                    <a:pt x="0" y="84"/>
                    <a:pt x="0" y="84"/>
                    <a:pt x="0" y="84"/>
                  </a:cubicBezTo>
                  <a:cubicBezTo>
                    <a:pt x="30" y="33"/>
                    <a:pt x="30" y="33"/>
                    <a:pt x="30" y="33"/>
                  </a:cubicBezTo>
                  <a:cubicBezTo>
                    <a:pt x="24" y="30"/>
                    <a:pt x="24" y="30"/>
                    <a:pt x="24" y="30"/>
                  </a:cubicBezTo>
                  <a:cubicBezTo>
                    <a:pt x="31" y="17"/>
                    <a:pt x="31" y="17"/>
                    <a:pt x="31" y="17"/>
                  </a:cubicBezTo>
                  <a:cubicBezTo>
                    <a:pt x="37" y="20"/>
                    <a:pt x="37" y="20"/>
                    <a:pt x="37" y="20"/>
                  </a:cubicBezTo>
                  <a:cubicBezTo>
                    <a:pt x="49" y="0"/>
                    <a:pt x="49" y="0"/>
                    <a:pt x="49" y="0"/>
                  </a:cubicBezTo>
                  <a:cubicBezTo>
                    <a:pt x="61" y="7"/>
                    <a:pt x="61" y="7"/>
                    <a:pt x="61" y="7"/>
                  </a:cubicBezTo>
                  <a:cubicBezTo>
                    <a:pt x="50" y="27"/>
                    <a:pt x="50" y="27"/>
                    <a:pt x="50" y="27"/>
                  </a:cubicBezTo>
                  <a:cubicBezTo>
                    <a:pt x="55" y="31"/>
                    <a:pt x="55" y="31"/>
                    <a:pt x="55" y="31"/>
                  </a:cubicBezTo>
                  <a:cubicBezTo>
                    <a:pt x="52" y="36"/>
                    <a:pt x="52" y="36"/>
                    <a:pt x="52" y="36"/>
                  </a:cubicBezTo>
                  <a:cubicBezTo>
                    <a:pt x="57" y="38"/>
                    <a:pt x="66" y="38"/>
                    <a:pt x="72" y="36"/>
                  </a:cubicBezTo>
                  <a:cubicBezTo>
                    <a:pt x="57" y="28"/>
                    <a:pt x="57" y="28"/>
                    <a:pt x="57" y="28"/>
                  </a:cubicBezTo>
                  <a:cubicBezTo>
                    <a:pt x="64" y="17"/>
                    <a:pt x="64" y="17"/>
                    <a:pt x="64" y="17"/>
                  </a:cubicBezTo>
                  <a:cubicBezTo>
                    <a:pt x="83" y="28"/>
                    <a:pt x="83" y="28"/>
                    <a:pt x="83" y="28"/>
                  </a:cubicBezTo>
                  <a:cubicBezTo>
                    <a:pt x="85" y="26"/>
                    <a:pt x="86" y="24"/>
                    <a:pt x="87" y="22"/>
                  </a:cubicBezTo>
                  <a:cubicBezTo>
                    <a:pt x="100" y="30"/>
                    <a:pt x="100" y="30"/>
                    <a:pt x="100" y="30"/>
                  </a:cubicBezTo>
                  <a:cubicBezTo>
                    <a:pt x="99" y="32"/>
                    <a:pt x="98" y="33"/>
                    <a:pt x="96" y="35"/>
                  </a:cubicBezTo>
                  <a:cubicBezTo>
                    <a:pt x="119" y="48"/>
                    <a:pt x="119" y="48"/>
                    <a:pt x="119" y="48"/>
                  </a:cubicBezTo>
                  <a:cubicBezTo>
                    <a:pt x="103" y="73"/>
                    <a:pt x="99" y="76"/>
                    <a:pt x="90" y="71"/>
                  </a:cubicBezTo>
                  <a:cubicBezTo>
                    <a:pt x="77" y="63"/>
                    <a:pt x="77" y="63"/>
                    <a:pt x="77" y="63"/>
                  </a:cubicBezTo>
                  <a:cubicBezTo>
                    <a:pt x="81" y="50"/>
                    <a:pt x="81" y="50"/>
                    <a:pt x="81" y="50"/>
                  </a:cubicBezTo>
                  <a:cubicBezTo>
                    <a:pt x="91" y="56"/>
                    <a:pt x="91" y="56"/>
                    <a:pt x="91" y="56"/>
                  </a:cubicBezTo>
                  <a:cubicBezTo>
                    <a:pt x="93" y="57"/>
                    <a:pt x="95" y="58"/>
                    <a:pt x="98" y="52"/>
                  </a:cubicBezTo>
                  <a:cubicBezTo>
                    <a:pt x="86" y="45"/>
                    <a:pt x="86" y="45"/>
                    <a:pt x="86" y="45"/>
                  </a:cubicBezTo>
                  <a:cubicBezTo>
                    <a:pt x="75" y="51"/>
                    <a:pt x="64" y="53"/>
                    <a:pt x="52" y="51"/>
                  </a:cubicBezTo>
                  <a:lnTo>
                    <a:pt x="58" y="55"/>
                  </a:lnTo>
                  <a:close/>
                  <a:moveTo>
                    <a:pt x="51" y="51"/>
                  </a:moveTo>
                  <a:cubicBezTo>
                    <a:pt x="51" y="38"/>
                    <a:pt x="51" y="38"/>
                    <a:pt x="51" y="38"/>
                  </a:cubicBezTo>
                  <a:cubicBezTo>
                    <a:pt x="48" y="44"/>
                    <a:pt x="48" y="44"/>
                    <a:pt x="48" y="44"/>
                  </a:cubicBezTo>
                  <a:cubicBezTo>
                    <a:pt x="42" y="41"/>
                    <a:pt x="42" y="41"/>
                    <a:pt x="42" y="41"/>
                  </a:cubicBezTo>
                  <a:cubicBezTo>
                    <a:pt x="19" y="81"/>
                    <a:pt x="19" y="81"/>
                    <a:pt x="19" y="81"/>
                  </a:cubicBezTo>
                  <a:cubicBezTo>
                    <a:pt x="28" y="77"/>
                    <a:pt x="32" y="71"/>
                    <a:pt x="37" y="66"/>
                  </a:cubicBezTo>
                  <a:cubicBezTo>
                    <a:pt x="32" y="64"/>
                    <a:pt x="32" y="64"/>
                    <a:pt x="32" y="64"/>
                  </a:cubicBezTo>
                  <a:cubicBezTo>
                    <a:pt x="40" y="51"/>
                    <a:pt x="40" y="51"/>
                    <a:pt x="40" y="51"/>
                  </a:cubicBezTo>
                  <a:cubicBezTo>
                    <a:pt x="45" y="54"/>
                    <a:pt x="45" y="54"/>
                    <a:pt x="45" y="54"/>
                  </a:cubicBezTo>
                  <a:cubicBezTo>
                    <a:pt x="45" y="53"/>
                    <a:pt x="46" y="53"/>
                    <a:pt x="48" y="49"/>
                  </a:cubicBezTo>
                  <a:lnTo>
                    <a:pt x="51" y="51"/>
                  </a:lnTo>
                  <a:close/>
                  <a:moveTo>
                    <a:pt x="36" y="88"/>
                  </a:moveTo>
                  <a:cubicBezTo>
                    <a:pt x="39" y="90"/>
                    <a:pt x="40" y="91"/>
                    <a:pt x="50" y="74"/>
                  </a:cubicBezTo>
                  <a:cubicBezTo>
                    <a:pt x="47" y="72"/>
                    <a:pt x="47" y="72"/>
                    <a:pt x="47" y="72"/>
                  </a:cubicBezTo>
                  <a:cubicBezTo>
                    <a:pt x="43" y="78"/>
                    <a:pt x="39" y="82"/>
                    <a:pt x="33" y="87"/>
                  </a:cubicBezTo>
                  <a:lnTo>
                    <a:pt x="36" y="88"/>
                  </a:lnTo>
                  <a:close/>
                  <a:moveTo>
                    <a:pt x="68" y="107"/>
                  </a:moveTo>
                  <a:cubicBezTo>
                    <a:pt x="71" y="108"/>
                    <a:pt x="72" y="108"/>
                    <a:pt x="74" y="106"/>
                  </a:cubicBezTo>
                  <a:cubicBezTo>
                    <a:pt x="76" y="104"/>
                    <a:pt x="80" y="97"/>
                    <a:pt x="83" y="93"/>
                  </a:cubicBezTo>
                  <a:cubicBezTo>
                    <a:pt x="79" y="90"/>
                    <a:pt x="79" y="90"/>
                    <a:pt x="79" y="90"/>
                  </a:cubicBezTo>
                  <a:cubicBezTo>
                    <a:pt x="74" y="96"/>
                    <a:pt x="71" y="100"/>
                    <a:pt x="65" y="105"/>
                  </a:cubicBezTo>
                  <a:lnTo>
                    <a:pt x="68" y="10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81" name="Freeform 228"/>
            <p:cNvSpPr>
              <a:spLocks noEditPoints="1"/>
            </p:cNvSpPr>
            <p:nvPr/>
          </p:nvSpPr>
          <p:spPr bwMode="auto">
            <a:xfrm>
              <a:off x="5170488" y="6043613"/>
              <a:ext cx="215900" cy="219075"/>
            </a:xfrm>
            <a:custGeom>
              <a:avLst/>
              <a:gdLst>
                <a:gd name="T0" fmla="*/ 46 w 121"/>
                <a:gd name="T1" fmla="*/ 49 h 122"/>
                <a:gd name="T2" fmla="*/ 34 w 121"/>
                <a:gd name="T3" fmla="*/ 63 h 122"/>
                <a:gd name="T4" fmla="*/ 40 w 121"/>
                <a:gd name="T5" fmla="*/ 79 h 122"/>
                <a:gd name="T6" fmla="*/ 57 w 121"/>
                <a:gd name="T7" fmla="*/ 49 h 122"/>
                <a:gd name="T8" fmla="*/ 33 w 121"/>
                <a:gd name="T9" fmla="*/ 35 h 122"/>
                <a:gd name="T10" fmla="*/ 37 w 121"/>
                <a:gd name="T11" fmla="*/ 28 h 122"/>
                <a:gd name="T12" fmla="*/ 29 w 121"/>
                <a:gd name="T13" fmla="*/ 23 h 122"/>
                <a:gd name="T14" fmla="*/ 42 w 121"/>
                <a:gd name="T15" fmla="*/ 0 h 122"/>
                <a:gd name="T16" fmla="*/ 74 w 121"/>
                <a:gd name="T17" fmla="*/ 19 h 122"/>
                <a:gd name="T18" fmla="*/ 78 w 121"/>
                <a:gd name="T19" fmla="*/ 13 h 122"/>
                <a:gd name="T20" fmla="*/ 91 w 121"/>
                <a:gd name="T21" fmla="*/ 21 h 122"/>
                <a:gd name="T22" fmla="*/ 88 w 121"/>
                <a:gd name="T23" fmla="*/ 27 h 122"/>
                <a:gd name="T24" fmla="*/ 121 w 121"/>
                <a:gd name="T25" fmla="*/ 46 h 122"/>
                <a:gd name="T26" fmla="*/ 108 w 121"/>
                <a:gd name="T27" fmla="*/ 69 h 122"/>
                <a:gd name="T28" fmla="*/ 99 w 121"/>
                <a:gd name="T29" fmla="*/ 64 h 122"/>
                <a:gd name="T30" fmla="*/ 95 w 121"/>
                <a:gd name="T31" fmla="*/ 71 h 122"/>
                <a:gd name="T32" fmla="*/ 71 w 121"/>
                <a:gd name="T33" fmla="*/ 57 h 122"/>
                <a:gd name="T34" fmla="*/ 65 w 121"/>
                <a:gd name="T35" fmla="*/ 66 h 122"/>
                <a:gd name="T36" fmla="*/ 91 w 121"/>
                <a:gd name="T37" fmla="*/ 81 h 122"/>
                <a:gd name="T38" fmla="*/ 84 w 121"/>
                <a:gd name="T39" fmla="*/ 93 h 122"/>
                <a:gd name="T40" fmla="*/ 58 w 121"/>
                <a:gd name="T41" fmla="*/ 78 h 122"/>
                <a:gd name="T42" fmla="*/ 52 w 121"/>
                <a:gd name="T43" fmla="*/ 89 h 122"/>
                <a:gd name="T44" fmla="*/ 56 w 121"/>
                <a:gd name="T45" fmla="*/ 92 h 122"/>
                <a:gd name="T46" fmla="*/ 88 w 121"/>
                <a:gd name="T47" fmla="*/ 110 h 122"/>
                <a:gd name="T48" fmla="*/ 78 w 121"/>
                <a:gd name="T49" fmla="*/ 122 h 122"/>
                <a:gd name="T50" fmla="*/ 46 w 121"/>
                <a:gd name="T51" fmla="*/ 104 h 122"/>
                <a:gd name="T52" fmla="*/ 23 w 121"/>
                <a:gd name="T53" fmla="*/ 72 h 122"/>
                <a:gd name="T54" fmla="*/ 3 w 121"/>
                <a:gd name="T55" fmla="*/ 81 h 122"/>
                <a:gd name="T56" fmla="*/ 0 w 121"/>
                <a:gd name="T57" fmla="*/ 65 h 122"/>
                <a:gd name="T58" fmla="*/ 34 w 121"/>
                <a:gd name="T59" fmla="*/ 40 h 122"/>
                <a:gd name="T60" fmla="*/ 46 w 121"/>
                <a:gd name="T61" fmla="*/ 49 h 122"/>
                <a:gd name="T62" fmla="*/ 98 w 121"/>
                <a:gd name="T63" fmla="*/ 56 h 122"/>
                <a:gd name="T64" fmla="*/ 101 w 121"/>
                <a:gd name="T65" fmla="*/ 50 h 122"/>
                <a:gd name="T66" fmla="*/ 48 w 121"/>
                <a:gd name="T67" fmla="*/ 20 h 122"/>
                <a:gd name="T68" fmla="*/ 45 w 121"/>
                <a:gd name="T69" fmla="*/ 26 h 122"/>
                <a:gd name="T70" fmla="*/ 98 w 121"/>
                <a:gd name="T71" fmla="*/ 56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21" h="122">
                  <a:moveTo>
                    <a:pt x="46" y="49"/>
                  </a:moveTo>
                  <a:cubicBezTo>
                    <a:pt x="44" y="52"/>
                    <a:pt x="40" y="57"/>
                    <a:pt x="34" y="63"/>
                  </a:cubicBezTo>
                  <a:cubicBezTo>
                    <a:pt x="35" y="72"/>
                    <a:pt x="38" y="76"/>
                    <a:pt x="40" y="79"/>
                  </a:cubicBezTo>
                  <a:cubicBezTo>
                    <a:pt x="57" y="49"/>
                    <a:pt x="57" y="49"/>
                    <a:pt x="57" y="49"/>
                  </a:cubicBezTo>
                  <a:cubicBezTo>
                    <a:pt x="33" y="35"/>
                    <a:pt x="33" y="35"/>
                    <a:pt x="33" y="35"/>
                  </a:cubicBezTo>
                  <a:cubicBezTo>
                    <a:pt x="37" y="28"/>
                    <a:pt x="37" y="28"/>
                    <a:pt x="37" y="28"/>
                  </a:cubicBezTo>
                  <a:cubicBezTo>
                    <a:pt x="29" y="23"/>
                    <a:pt x="29" y="23"/>
                    <a:pt x="29" y="23"/>
                  </a:cubicBezTo>
                  <a:cubicBezTo>
                    <a:pt x="42" y="0"/>
                    <a:pt x="42" y="0"/>
                    <a:pt x="42" y="0"/>
                  </a:cubicBezTo>
                  <a:cubicBezTo>
                    <a:pt x="74" y="19"/>
                    <a:pt x="74" y="19"/>
                    <a:pt x="74" y="19"/>
                  </a:cubicBezTo>
                  <a:cubicBezTo>
                    <a:pt x="78" y="13"/>
                    <a:pt x="78" y="13"/>
                    <a:pt x="78" y="13"/>
                  </a:cubicBezTo>
                  <a:cubicBezTo>
                    <a:pt x="91" y="21"/>
                    <a:pt x="91" y="21"/>
                    <a:pt x="91" y="21"/>
                  </a:cubicBezTo>
                  <a:cubicBezTo>
                    <a:pt x="88" y="27"/>
                    <a:pt x="88" y="27"/>
                    <a:pt x="88" y="27"/>
                  </a:cubicBezTo>
                  <a:cubicBezTo>
                    <a:pt x="121" y="46"/>
                    <a:pt x="121" y="46"/>
                    <a:pt x="121" y="46"/>
                  </a:cubicBezTo>
                  <a:cubicBezTo>
                    <a:pt x="108" y="69"/>
                    <a:pt x="108" y="69"/>
                    <a:pt x="108" y="69"/>
                  </a:cubicBezTo>
                  <a:cubicBezTo>
                    <a:pt x="99" y="64"/>
                    <a:pt x="99" y="64"/>
                    <a:pt x="99" y="64"/>
                  </a:cubicBezTo>
                  <a:cubicBezTo>
                    <a:pt x="95" y="71"/>
                    <a:pt x="95" y="71"/>
                    <a:pt x="95" y="71"/>
                  </a:cubicBezTo>
                  <a:cubicBezTo>
                    <a:pt x="71" y="57"/>
                    <a:pt x="71" y="57"/>
                    <a:pt x="71" y="57"/>
                  </a:cubicBezTo>
                  <a:cubicBezTo>
                    <a:pt x="65" y="66"/>
                    <a:pt x="65" y="66"/>
                    <a:pt x="65" y="66"/>
                  </a:cubicBezTo>
                  <a:cubicBezTo>
                    <a:pt x="91" y="81"/>
                    <a:pt x="91" y="81"/>
                    <a:pt x="91" y="81"/>
                  </a:cubicBezTo>
                  <a:cubicBezTo>
                    <a:pt x="84" y="93"/>
                    <a:pt x="84" y="93"/>
                    <a:pt x="84" y="93"/>
                  </a:cubicBezTo>
                  <a:cubicBezTo>
                    <a:pt x="58" y="78"/>
                    <a:pt x="58" y="78"/>
                    <a:pt x="58" y="78"/>
                  </a:cubicBezTo>
                  <a:cubicBezTo>
                    <a:pt x="52" y="89"/>
                    <a:pt x="52" y="89"/>
                    <a:pt x="52" y="89"/>
                  </a:cubicBezTo>
                  <a:cubicBezTo>
                    <a:pt x="53" y="90"/>
                    <a:pt x="55" y="91"/>
                    <a:pt x="56" y="92"/>
                  </a:cubicBezTo>
                  <a:cubicBezTo>
                    <a:pt x="88" y="110"/>
                    <a:pt x="88" y="110"/>
                    <a:pt x="88" y="110"/>
                  </a:cubicBezTo>
                  <a:cubicBezTo>
                    <a:pt x="78" y="122"/>
                    <a:pt x="78" y="122"/>
                    <a:pt x="78" y="122"/>
                  </a:cubicBezTo>
                  <a:cubicBezTo>
                    <a:pt x="46" y="104"/>
                    <a:pt x="46" y="104"/>
                    <a:pt x="46" y="104"/>
                  </a:cubicBezTo>
                  <a:cubicBezTo>
                    <a:pt x="26" y="92"/>
                    <a:pt x="24" y="78"/>
                    <a:pt x="23" y="72"/>
                  </a:cubicBezTo>
                  <a:cubicBezTo>
                    <a:pt x="13" y="79"/>
                    <a:pt x="6" y="80"/>
                    <a:pt x="3" y="81"/>
                  </a:cubicBezTo>
                  <a:cubicBezTo>
                    <a:pt x="0" y="65"/>
                    <a:pt x="0" y="65"/>
                    <a:pt x="0" y="65"/>
                  </a:cubicBezTo>
                  <a:cubicBezTo>
                    <a:pt x="5" y="64"/>
                    <a:pt x="19" y="61"/>
                    <a:pt x="34" y="40"/>
                  </a:cubicBezTo>
                  <a:lnTo>
                    <a:pt x="46" y="49"/>
                  </a:lnTo>
                  <a:close/>
                  <a:moveTo>
                    <a:pt x="98" y="56"/>
                  </a:moveTo>
                  <a:cubicBezTo>
                    <a:pt x="101" y="50"/>
                    <a:pt x="101" y="50"/>
                    <a:pt x="101" y="50"/>
                  </a:cubicBezTo>
                  <a:cubicBezTo>
                    <a:pt x="48" y="20"/>
                    <a:pt x="48" y="20"/>
                    <a:pt x="48" y="20"/>
                  </a:cubicBezTo>
                  <a:cubicBezTo>
                    <a:pt x="45" y="26"/>
                    <a:pt x="45" y="26"/>
                    <a:pt x="45" y="26"/>
                  </a:cubicBezTo>
                  <a:lnTo>
                    <a:pt x="98" y="5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grpSp>
      <p:sp>
        <p:nvSpPr>
          <p:cNvPr id="182" name="テキスト ボックス 181"/>
          <p:cNvSpPr txBox="1"/>
          <p:nvPr/>
        </p:nvSpPr>
        <p:spPr>
          <a:xfrm>
            <a:off x="5308544" y="4541574"/>
            <a:ext cx="691869" cy="230832"/>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ja-JP" altLang="en-US" sz="900" kern="0" dirty="0">
                <a:solidFill>
                  <a:prstClr val="black"/>
                </a:solidFill>
              </a:rPr>
              <a:t>勤怠集計</a:t>
            </a:r>
            <a:endParaRPr kumimoji="0" lang="en-US" altLang="ja-JP" sz="900" b="0" i="0" u="none" strike="noStrike" kern="0" cap="none" spc="0" normalizeH="0" baseline="0" noProof="0" dirty="0">
              <a:ln>
                <a:noFill/>
              </a:ln>
              <a:solidFill>
                <a:prstClr val="black"/>
              </a:solidFill>
              <a:effectLst/>
              <a:uLnTx/>
              <a:uFillTx/>
            </a:endParaRPr>
          </a:p>
        </p:txBody>
      </p:sp>
      <p:sp>
        <p:nvSpPr>
          <p:cNvPr id="183" name="右矢印 182"/>
          <p:cNvSpPr/>
          <p:nvPr/>
        </p:nvSpPr>
        <p:spPr>
          <a:xfrm rot="5400000">
            <a:off x="4984774" y="3690921"/>
            <a:ext cx="340098" cy="373103"/>
          </a:xfrm>
          <a:prstGeom prst="rightArrow">
            <a:avLst/>
          </a:prstGeom>
          <a:solidFill>
            <a:sysClr val="window" lastClr="FFFFFF">
              <a:lumMod val="65000"/>
            </a:sys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400" b="0" i="0" u="none" strike="noStrike" kern="0" cap="none" spc="0" normalizeH="0" baseline="0" noProof="0">
              <a:ln>
                <a:noFill/>
              </a:ln>
              <a:solidFill>
                <a:prstClr val="white"/>
              </a:solidFill>
              <a:effectLst/>
              <a:uLnTx/>
              <a:uFillTx/>
              <a:latin typeface="メイリオ"/>
              <a:ea typeface="メイリオ"/>
              <a:cs typeface="+mn-cs"/>
            </a:endParaRPr>
          </a:p>
        </p:txBody>
      </p:sp>
      <p:sp>
        <p:nvSpPr>
          <p:cNvPr id="184" name="右矢印 183"/>
          <p:cNvSpPr/>
          <p:nvPr/>
        </p:nvSpPr>
        <p:spPr>
          <a:xfrm rot="16200000">
            <a:off x="5917662" y="3647899"/>
            <a:ext cx="340098" cy="373103"/>
          </a:xfrm>
          <a:prstGeom prst="rightArrow">
            <a:avLst/>
          </a:prstGeom>
          <a:solidFill>
            <a:sysClr val="window" lastClr="FFFFFF">
              <a:lumMod val="65000"/>
            </a:sys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400" b="0" i="0" u="none" strike="noStrike" kern="0" cap="none" spc="0" normalizeH="0" baseline="0" noProof="0">
              <a:ln>
                <a:noFill/>
              </a:ln>
              <a:solidFill>
                <a:prstClr val="white"/>
              </a:solidFill>
              <a:effectLst/>
              <a:uLnTx/>
              <a:uFillTx/>
              <a:latin typeface="メイリオ"/>
              <a:ea typeface="メイリオ"/>
              <a:cs typeface="+mn-cs"/>
            </a:endParaRPr>
          </a:p>
        </p:txBody>
      </p:sp>
      <p:sp>
        <p:nvSpPr>
          <p:cNvPr id="193" name="テキスト ボックス 192"/>
          <p:cNvSpPr txBox="1"/>
          <p:nvPr/>
        </p:nvSpPr>
        <p:spPr>
          <a:xfrm>
            <a:off x="3731002" y="3781635"/>
            <a:ext cx="1471768" cy="261610"/>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ja-JP" altLang="en-US" sz="1100" kern="0" dirty="0">
                <a:solidFill>
                  <a:prstClr val="black"/>
                </a:solidFill>
              </a:rPr>
              <a:t>  </a:t>
            </a:r>
            <a:r>
              <a:rPr kumimoji="0" lang="ja-JP" altLang="en-US" sz="1100" b="0" i="0" u="none" strike="noStrike" kern="0" cap="none" spc="0" normalizeH="0" baseline="0" noProof="0" dirty="0">
                <a:ln>
                  <a:noFill/>
                </a:ln>
                <a:solidFill>
                  <a:prstClr val="black"/>
                </a:solidFill>
                <a:effectLst/>
                <a:uLnTx/>
                <a:uFillTx/>
              </a:rPr>
              <a:t>　従業員情報</a:t>
            </a:r>
            <a:endParaRPr kumimoji="0" lang="en-US" altLang="ja-JP" sz="1100" kern="0" dirty="0">
              <a:solidFill>
                <a:prstClr val="black"/>
              </a:solidFill>
            </a:endParaRPr>
          </a:p>
        </p:txBody>
      </p:sp>
      <p:sp>
        <p:nvSpPr>
          <p:cNvPr id="194" name="テキスト ボックス 193"/>
          <p:cNvSpPr txBox="1"/>
          <p:nvPr/>
        </p:nvSpPr>
        <p:spPr>
          <a:xfrm>
            <a:off x="5939633" y="3800853"/>
            <a:ext cx="1020330" cy="261610"/>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ja-JP" altLang="en-US" sz="1100" kern="0" dirty="0">
                <a:solidFill>
                  <a:prstClr val="black"/>
                </a:solidFill>
              </a:rPr>
              <a:t>  </a:t>
            </a:r>
            <a:r>
              <a:rPr kumimoji="0" lang="ja-JP" altLang="en-US" sz="1100" b="0" i="0" u="none" strike="noStrike" kern="0" cap="none" spc="0" normalizeH="0" baseline="0" noProof="0" dirty="0">
                <a:ln>
                  <a:noFill/>
                </a:ln>
                <a:solidFill>
                  <a:prstClr val="black"/>
                </a:solidFill>
                <a:effectLst/>
                <a:uLnTx/>
                <a:uFillTx/>
              </a:rPr>
              <a:t>　勤怠集計</a:t>
            </a:r>
            <a:endParaRPr kumimoji="0" lang="en-US" altLang="ja-JP" sz="1100" kern="0" dirty="0">
              <a:solidFill>
                <a:prstClr val="black"/>
              </a:solidFill>
            </a:endParaRPr>
          </a:p>
        </p:txBody>
      </p:sp>
      <p:sp>
        <p:nvSpPr>
          <p:cNvPr id="195" name="テキスト ボックス 194"/>
          <p:cNvSpPr txBox="1"/>
          <p:nvPr/>
        </p:nvSpPr>
        <p:spPr>
          <a:xfrm>
            <a:off x="904086" y="3585881"/>
            <a:ext cx="1471768" cy="261610"/>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ja-JP" altLang="en-US" sz="1100" kern="0" dirty="0">
                <a:solidFill>
                  <a:prstClr val="black"/>
                </a:solidFill>
              </a:rPr>
              <a:t>  </a:t>
            </a:r>
            <a:r>
              <a:rPr kumimoji="0" lang="ja-JP" altLang="en-US" sz="1100" b="0" i="0" u="none" strike="noStrike" kern="0" cap="none" spc="0" normalizeH="0" baseline="0" noProof="0" dirty="0">
                <a:ln>
                  <a:noFill/>
                </a:ln>
                <a:solidFill>
                  <a:prstClr val="black"/>
                </a:solidFill>
                <a:effectLst/>
                <a:uLnTx/>
                <a:uFillTx/>
              </a:rPr>
              <a:t>　従業員情報</a:t>
            </a:r>
            <a:endParaRPr kumimoji="0" lang="en-US" altLang="ja-JP" sz="1100" kern="0" dirty="0">
              <a:solidFill>
                <a:prstClr val="black"/>
              </a:solidFill>
            </a:endParaRPr>
          </a:p>
        </p:txBody>
      </p:sp>
      <p:sp>
        <p:nvSpPr>
          <p:cNvPr id="186" name="テキスト ボックス 185"/>
          <p:cNvSpPr txBox="1"/>
          <p:nvPr/>
        </p:nvSpPr>
        <p:spPr>
          <a:xfrm>
            <a:off x="3195001" y="3294400"/>
            <a:ext cx="1195250" cy="261610"/>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ja-JP" altLang="en-US" sz="1100" b="0" i="0" u="none" strike="noStrike" kern="0" cap="none" spc="0" normalizeH="0" baseline="0" noProof="0" dirty="0">
                <a:ln>
                  <a:noFill/>
                </a:ln>
                <a:solidFill>
                  <a:prstClr val="black"/>
                </a:solidFill>
                <a:effectLst/>
                <a:uLnTx/>
                <a:uFillTx/>
              </a:rPr>
              <a:t>　給与情報</a:t>
            </a:r>
            <a:endParaRPr kumimoji="0" lang="en-US" altLang="ja-JP" sz="1050" b="0" i="0" u="none" strike="noStrike" kern="0" cap="none" spc="0" normalizeH="0" baseline="0" noProof="0" dirty="0">
              <a:ln>
                <a:noFill/>
              </a:ln>
              <a:solidFill>
                <a:prstClr val="black"/>
              </a:solidFill>
              <a:effectLst/>
              <a:uLnTx/>
              <a:uFillTx/>
            </a:endParaRPr>
          </a:p>
        </p:txBody>
      </p:sp>
      <p:grpSp>
        <p:nvGrpSpPr>
          <p:cNvPr id="201" name="グループ化 200"/>
          <p:cNvGrpSpPr/>
          <p:nvPr/>
        </p:nvGrpSpPr>
        <p:grpSpPr>
          <a:xfrm>
            <a:off x="1473667" y="3401798"/>
            <a:ext cx="215256" cy="212896"/>
            <a:chOff x="1535113" y="649288"/>
            <a:chExt cx="381000" cy="381000"/>
          </a:xfrm>
          <a:solidFill>
            <a:srgbClr val="F18F60"/>
          </a:solidFill>
        </p:grpSpPr>
        <p:sp>
          <p:nvSpPr>
            <p:cNvPr id="202" name="Freeform 108"/>
            <p:cNvSpPr>
              <a:spLocks/>
            </p:cNvSpPr>
            <p:nvPr/>
          </p:nvSpPr>
          <p:spPr bwMode="auto">
            <a:xfrm>
              <a:off x="1560513" y="661988"/>
              <a:ext cx="60325" cy="73025"/>
            </a:xfrm>
            <a:custGeom>
              <a:avLst/>
              <a:gdLst/>
              <a:ahLst/>
              <a:cxnLst>
                <a:cxn ang="0">
                  <a:pos x="6" y="32"/>
                </a:cxn>
                <a:cxn ang="0">
                  <a:pos x="6" y="32"/>
                </a:cxn>
                <a:cxn ang="0">
                  <a:pos x="6" y="38"/>
                </a:cxn>
                <a:cxn ang="0">
                  <a:pos x="10" y="42"/>
                </a:cxn>
                <a:cxn ang="0">
                  <a:pos x="14" y="46"/>
                </a:cxn>
                <a:cxn ang="0">
                  <a:pos x="18" y="46"/>
                </a:cxn>
                <a:cxn ang="0">
                  <a:pos x="18" y="46"/>
                </a:cxn>
                <a:cxn ang="0">
                  <a:pos x="24" y="46"/>
                </a:cxn>
                <a:cxn ang="0">
                  <a:pos x="28" y="42"/>
                </a:cxn>
                <a:cxn ang="0">
                  <a:pos x="30" y="38"/>
                </a:cxn>
                <a:cxn ang="0">
                  <a:pos x="32" y="32"/>
                </a:cxn>
                <a:cxn ang="0">
                  <a:pos x="32" y="32"/>
                </a:cxn>
                <a:cxn ang="0">
                  <a:pos x="36" y="32"/>
                </a:cxn>
                <a:cxn ang="0">
                  <a:pos x="38" y="28"/>
                </a:cxn>
                <a:cxn ang="0">
                  <a:pos x="38" y="28"/>
                </a:cxn>
                <a:cxn ang="0">
                  <a:pos x="36" y="24"/>
                </a:cxn>
                <a:cxn ang="0">
                  <a:pos x="34" y="22"/>
                </a:cxn>
                <a:cxn ang="0">
                  <a:pos x="34" y="14"/>
                </a:cxn>
                <a:cxn ang="0">
                  <a:pos x="34" y="14"/>
                </a:cxn>
                <a:cxn ang="0">
                  <a:pos x="34" y="8"/>
                </a:cxn>
                <a:cxn ang="0">
                  <a:pos x="30" y="4"/>
                </a:cxn>
                <a:cxn ang="0">
                  <a:pos x="26" y="2"/>
                </a:cxn>
                <a:cxn ang="0">
                  <a:pos x="18" y="0"/>
                </a:cxn>
                <a:cxn ang="0">
                  <a:pos x="18" y="0"/>
                </a:cxn>
                <a:cxn ang="0">
                  <a:pos x="12" y="2"/>
                </a:cxn>
                <a:cxn ang="0">
                  <a:pos x="6" y="4"/>
                </a:cxn>
                <a:cxn ang="0">
                  <a:pos x="4" y="8"/>
                </a:cxn>
                <a:cxn ang="0">
                  <a:pos x="2" y="14"/>
                </a:cxn>
                <a:cxn ang="0">
                  <a:pos x="4" y="22"/>
                </a:cxn>
                <a:cxn ang="0">
                  <a:pos x="4" y="22"/>
                </a:cxn>
                <a:cxn ang="0">
                  <a:pos x="0" y="24"/>
                </a:cxn>
                <a:cxn ang="0">
                  <a:pos x="0" y="28"/>
                </a:cxn>
                <a:cxn ang="0">
                  <a:pos x="0" y="28"/>
                </a:cxn>
                <a:cxn ang="0">
                  <a:pos x="2" y="32"/>
                </a:cxn>
                <a:cxn ang="0">
                  <a:pos x="6" y="32"/>
                </a:cxn>
                <a:cxn ang="0">
                  <a:pos x="6" y="32"/>
                </a:cxn>
              </a:cxnLst>
              <a:rect l="0" t="0" r="r" b="b"/>
              <a:pathLst>
                <a:path w="38" h="46">
                  <a:moveTo>
                    <a:pt x="6" y="32"/>
                  </a:moveTo>
                  <a:lnTo>
                    <a:pt x="6" y="32"/>
                  </a:lnTo>
                  <a:lnTo>
                    <a:pt x="6" y="38"/>
                  </a:lnTo>
                  <a:lnTo>
                    <a:pt x="10" y="42"/>
                  </a:lnTo>
                  <a:lnTo>
                    <a:pt x="14" y="46"/>
                  </a:lnTo>
                  <a:lnTo>
                    <a:pt x="18" y="46"/>
                  </a:lnTo>
                  <a:lnTo>
                    <a:pt x="18" y="46"/>
                  </a:lnTo>
                  <a:lnTo>
                    <a:pt x="24" y="46"/>
                  </a:lnTo>
                  <a:lnTo>
                    <a:pt x="28" y="42"/>
                  </a:lnTo>
                  <a:lnTo>
                    <a:pt x="30" y="38"/>
                  </a:lnTo>
                  <a:lnTo>
                    <a:pt x="32" y="32"/>
                  </a:lnTo>
                  <a:lnTo>
                    <a:pt x="32" y="32"/>
                  </a:lnTo>
                  <a:lnTo>
                    <a:pt x="36" y="32"/>
                  </a:lnTo>
                  <a:lnTo>
                    <a:pt x="38" y="28"/>
                  </a:lnTo>
                  <a:lnTo>
                    <a:pt x="38" y="28"/>
                  </a:lnTo>
                  <a:lnTo>
                    <a:pt x="36" y="24"/>
                  </a:lnTo>
                  <a:lnTo>
                    <a:pt x="34" y="22"/>
                  </a:lnTo>
                  <a:lnTo>
                    <a:pt x="34" y="14"/>
                  </a:lnTo>
                  <a:lnTo>
                    <a:pt x="34" y="14"/>
                  </a:lnTo>
                  <a:lnTo>
                    <a:pt x="34" y="8"/>
                  </a:lnTo>
                  <a:lnTo>
                    <a:pt x="30" y="4"/>
                  </a:lnTo>
                  <a:lnTo>
                    <a:pt x="26" y="2"/>
                  </a:lnTo>
                  <a:lnTo>
                    <a:pt x="18" y="0"/>
                  </a:lnTo>
                  <a:lnTo>
                    <a:pt x="18" y="0"/>
                  </a:lnTo>
                  <a:lnTo>
                    <a:pt x="12" y="2"/>
                  </a:lnTo>
                  <a:lnTo>
                    <a:pt x="6" y="4"/>
                  </a:lnTo>
                  <a:lnTo>
                    <a:pt x="4" y="8"/>
                  </a:lnTo>
                  <a:lnTo>
                    <a:pt x="2" y="14"/>
                  </a:lnTo>
                  <a:lnTo>
                    <a:pt x="4" y="22"/>
                  </a:lnTo>
                  <a:lnTo>
                    <a:pt x="4" y="22"/>
                  </a:lnTo>
                  <a:lnTo>
                    <a:pt x="0" y="24"/>
                  </a:lnTo>
                  <a:lnTo>
                    <a:pt x="0" y="28"/>
                  </a:lnTo>
                  <a:lnTo>
                    <a:pt x="0" y="28"/>
                  </a:lnTo>
                  <a:lnTo>
                    <a:pt x="2" y="32"/>
                  </a:lnTo>
                  <a:lnTo>
                    <a:pt x="6" y="32"/>
                  </a:lnTo>
                  <a:lnTo>
                    <a:pt x="6" y="32"/>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400" b="0" i="0" u="none" strike="noStrike" kern="0" cap="none" spc="0" normalizeH="0" baseline="0" noProof="0">
                <a:ln>
                  <a:noFill/>
                </a:ln>
                <a:solidFill>
                  <a:prstClr val="black"/>
                </a:solidFill>
                <a:effectLst/>
                <a:uLnTx/>
                <a:uFillTx/>
              </a:endParaRPr>
            </a:p>
          </p:txBody>
        </p:sp>
        <p:sp>
          <p:nvSpPr>
            <p:cNvPr id="203" name="Freeform 109"/>
            <p:cNvSpPr>
              <a:spLocks/>
            </p:cNvSpPr>
            <p:nvPr/>
          </p:nvSpPr>
          <p:spPr bwMode="auto">
            <a:xfrm>
              <a:off x="1535113" y="738188"/>
              <a:ext cx="98425" cy="292100"/>
            </a:xfrm>
            <a:custGeom>
              <a:avLst/>
              <a:gdLst/>
              <a:ahLst/>
              <a:cxnLst>
                <a:cxn ang="0">
                  <a:pos x="62" y="6"/>
                </a:cxn>
                <a:cxn ang="0">
                  <a:pos x="62" y="6"/>
                </a:cxn>
                <a:cxn ang="0">
                  <a:pos x="62" y="4"/>
                </a:cxn>
                <a:cxn ang="0">
                  <a:pos x="62" y="4"/>
                </a:cxn>
                <a:cxn ang="0">
                  <a:pos x="60" y="4"/>
                </a:cxn>
                <a:cxn ang="0">
                  <a:pos x="60" y="4"/>
                </a:cxn>
                <a:cxn ang="0">
                  <a:pos x="48" y="0"/>
                </a:cxn>
                <a:cxn ang="0">
                  <a:pos x="34" y="16"/>
                </a:cxn>
                <a:cxn ang="0">
                  <a:pos x="20" y="0"/>
                </a:cxn>
                <a:cxn ang="0">
                  <a:pos x="20" y="0"/>
                </a:cxn>
                <a:cxn ang="0">
                  <a:pos x="10" y="4"/>
                </a:cxn>
                <a:cxn ang="0">
                  <a:pos x="10" y="4"/>
                </a:cxn>
                <a:cxn ang="0">
                  <a:pos x="2" y="6"/>
                </a:cxn>
                <a:cxn ang="0">
                  <a:pos x="0" y="8"/>
                </a:cxn>
                <a:cxn ang="0">
                  <a:pos x="0" y="12"/>
                </a:cxn>
                <a:cxn ang="0">
                  <a:pos x="0" y="20"/>
                </a:cxn>
                <a:cxn ang="0">
                  <a:pos x="0" y="22"/>
                </a:cxn>
                <a:cxn ang="0">
                  <a:pos x="0" y="84"/>
                </a:cxn>
                <a:cxn ang="0">
                  <a:pos x="12" y="84"/>
                </a:cxn>
                <a:cxn ang="0">
                  <a:pos x="12" y="184"/>
                </a:cxn>
                <a:cxn ang="0">
                  <a:pos x="58" y="184"/>
                </a:cxn>
                <a:cxn ang="0">
                  <a:pos x="58" y="84"/>
                </a:cxn>
                <a:cxn ang="0">
                  <a:pos x="62" y="84"/>
                </a:cxn>
                <a:cxn ang="0">
                  <a:pos x="62" y="6"/>
                </a:cxn>
              </a:cxnLst>
              <a:rect l="0" t="0" r="r" b="b"/>
              <a:pathLst>
                <a:path w="62" h="184">
                  <a:moveTo>
                    <a:pt x="62" y="6"/>
                  </a:moveTo>
                  <a:lnTo>
                    <a:pt x="62" y="6"/>
                  </a:lnTo>
                  <a:lnTo>
                    <a:pt x="62" y="4"/>
                  </a:lnTo>
                  <a:lnTo>
                    <a:pt x="62" y="4"/>
                  </a:lnTo>
                  <a:lnTo>
                    <a:pt x="60" y="4"/>
                  </a:lnTo>
                  <a:lnTo>
                    <a:pt x="60" y="4"/>
                  </a:lnTo>
                  <a:lnTo>
                    <a:pt x="48" y="0"/>
                  </a:lnTo>
                  <a:lnTo>
                    <a:pt x="34" y="16"/>
                  </a:lnTo>
                  <a:lnTo>
                    <a:pt x="20" y="0"/>
                  </a:lnTo>
                  <a:lnTo>
                    <a:pt x="20" y="0"/>
                  </a:lnTo>
                  <a:lnTo>
                    <a:pt x="10" y="4"/>
                  </a:lnTo>
                  <a:lnTo>
                    <a:pt x="10" y="4"/>
                  </a:lnTo>
                  <a:lnTo>
                    <a:pt x="2" y="6"/>
                  </a:lnTo>
                  <a:lnTo>
                    <a:pt x="0" y="8"/>
                  </a:lnTo>
                  <a:lnTo>
                    <a:pt x="0" y="12"/>
                  </a:lnTo>
                  <a:lnTo>
                    <a:pt x="0" y="20"/>
                  </a:lnTo>
                  <a:lnTo>
                    <a:pt x="0" y="22"/>
                  </a:lnTo>
                  <a:lnTo>
                    <a:pt x="0" y="84"/>
                  </a:lnTo>
                  <a:lnTo>
                    <a:pt x="12" y="84"/>
                  </a:lnTo>
                  <a:lnTo>
                    <a:pt x="12" y="184"/>
                  </a:lnTo>
                  <a:lnTo>
                    <a:pt x="58" y="184"/>
                  </a:lnTo>
                  <a:lnTo>
                    <a:pt x="58" y="84"/>
                  </a:lnTo>
                  <a:lnTo>
                    <a:pt x="62" y="84"/>
                  </a:lnTo>
                  <a:lnTo>
                    <a:pt x="62" y="6"/>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400" b="0" i="0" u="none" strike="noStrike" kern="0" cap="none" spc="0" normalizeH="0" baseline="0" noProof="0">
                <a:ln>
                  <a:noFill/>
                </a:ln>
                <a:solidFill>
                  <a:prstClr val="black"/>
                </a:solidFill>
                <a:effectLst/>
                <a:uLnTx/>
                <a:uFillTx/>
              </a:endParaRPr>
            </a:p>
          </p:txBody>
        </p:sp>
        <p:sp>
          <p:nvSpPr>
            <p:cNvPr id="204" name="Freeform 110"/>
            <p:cNvSpPr>
              <a:spLocks/>
            </p:cNvSpPr>
            <p:nvPr/>
          </p:nvSpPr>
          <p:spPr bwMode="auto">
            <a:xfrm>
              <a:off x="1830388" y="661988"/>
              <a:ext cx="60325" cy="73025"/>
            </a:xfrm>
            <a:custGeom>
              <a:avLst/>
              <a:gdLst/>
              <a:ahLst/>
              <a:cxnLst>
                <a:cxn ang="0">
                  <a:pos x="6" y="32"/>
                </a:cxn>
                <a:cxn ang="0">
                  <a:pos x="6" y="32"/>
                </a:cxn>
                <a:cxn ang="0">
                  <a:pos x="8" y="38"/>
                </a:cxn>
                <a:cxn ang="0">
                  <a:pos x="10" y="42"/>
                </a:cxn>
                <a:cxn ang="0">
                  <a:pos x="14" y="46"/>
                </a:cxn>
                <a:cxn ang="0">
                  <a:pos x="20" y="46"/>
                </a:cxn>
                <a:cxn ang="0">
                  <a:pos x="20" y="46"/>
                </a:cxn>
                <a:cxn ang="0">
                  <a:pos x="24" y="46"/>
                </a:cxn>
                <a:cxn ang="0">
                  <a:pos x="28" y="42"/>
                </a:cxn>
                <a:cxn ang="0">
                  <a:pos x="32" y="38"/>
                </a:cxn>
                <a:cxn ang="0">
                  <a:pos x="32" y="32"/>
                </a:cxn>
                <a:cxn ang="0">
                  <a:pos x="32" y="32"/>
                </a:cxn>
                <a:cxn ang="0">
                  <a:pos x="36" y="32"/>
                </a:cxn>
                <a:cxn ang="0">
                  <a:pos x="38" y="28"/>
                </a:cxn>
                <a:cxn ang="0">
                  <a:pos x="38" y="28"/>
                </a:cxn>
                <a:cxn ang="0">
                  <a:pos x="38" y="24"/>
                </a:cxn>
                <a:cxn ang="0">
                  <a:pos x="34" y="22"/>
                </a:cxn>
                <a:cxn ang="0">
                  <a:pos x="36" y="14"/>
                </a:cxn>
                <a:cxn ang="0">
                  <a:pos x="36" y="14"/>
                </a:cxn>
                <a:cxn ang="0">
                  <a:pos x="34" y="8"/>
                </a:cxn>
                <a:cxn ang="0">
                  <a:pos x="32" y="4"/>
                </a:cxn>
                <a:cxn ang="0">
                  <a:pos x="26" y="2"/>
                </a:cxn>
                <a:cxn ang="0">
                  <a:pos x="20" y="0"/>
                </a:cxn>
                <a:cxn ang="0">
                  <a:pos x="20" y="0"/>
                </a:cxn>
                <a:cxn ang="0">
                  <a:pos x="12" y="2"/>
                </a:cxn>
                <a:cxn ang="0">
                  <a:pos x="8" y="4"/>
                </a:cxn>
                <a:cxn ang="0">
                  <a:pos x="4" y="8"/>
                </a:cxn>
                <a:cxn ang="0">
                  <a:pos x="4" y="14"/>
                </a:cxn>
                <a:cxn ang="0">
                  <a:pos x="4" y="22"/>
                </a:cxn>
                <a:cxn ang="0">
                  <a:pos x="4" y="22"/>
                </a:cxn>
                <a:cxn ang="0">
                  <a:pos x="2" y="24"/>
                </a:cxn>
                <a:cxn ang="0">
                  <a:pos x="0" y="28"/>
                </a:cxn>
                <a:cxn ang="0">
                  <a:pos x="0" y="28"/>
                </a:cxn>
                <a:cxn ang="0">
                  <a:pos x="2" y="32"/>
                </a:cxn>
                <a:cxn ang="0">
                  <a:pos x="6" y="32"/>
                </a:cxn>
                <a:cxn ang="0">
                  <a:pos x="6" y="32"/>
                </a:cxn>
              </a:cxnLst>
              <a:rect l="0" t="0" r="r" b="b"/>
              <a:pathLst>
                <a:path w="38" h="46">
                  <a:moveTo>
                    <a:pt x="6" y="32"/>
                  </a:moveTo>
                  <a:lnTo>
                    <a:pt x="6" y="32"/>
                  </a:lnTo>
                  <a:lnTo>
                    <a:pt x="8" y="38"/>
                  </a:lnTo>
                  <a:lnTo>
                    <a:pt x="10" y="42"/>
                  </a:lnTo>
                  <a:lnTo>
                    <a:pt x="14" y="46"/>
                  </a:lnTo>
                  <a:lnTo>
                    <a:pt x="20" y="46"/>
                  </a:lnTo>
                  <a:lnTo>
                    <a:pt x="20" y="46"/>
                  </a:lnTo>
                  <a:lnTo>
                    <a:pt x="24" y="46"/>
                  </a:lnTo>
                  <a:lnTo>
                    <a:pt x="28" y="42"/>
                  </a:lnTo>
                  <a:lnTo>
                    <a:pt x="32" y="38"/>
                  </a:lnTo>
                  <a:lnTo>
                    <a:pt x="32" y="32"/>
                  </a:lnTo>
                  <a:lnTo>
                    <a:pt x="32" y="32"/>
                  </a:lnTo>
                  <a:lnTo>
                    <a:pt x="36" y="32"/>
                  </a:lnTo>
                  <a:lnTo>
                    <a:pt x="38" y="28"/>
                  </a:lnTo>
                  <a:lnTo>
                    <a:pt x="38" y="28"/>
                  </a:lnTo>
                  <a:lnTo>
                    <a:pt x="38" y="24"/>
                  </a:lnTo>
                  <a:lnTo>
                    <a:pt x="34" y="22"/>
                  </a:lnTo>
                  <a:lnTo>
                    <a:pt x="36" y="14"/>
                  </a:lnTo>
                  <a:lnTo>
                    <a:pt x="36" y="14"/>
                  </a:lnTo>
                  <a:lnTo>
                    <a:pt x="34" y="8"/>
                  </a:lnTo>
                  <a:lnTo>
                    <a:pt x="32" y="4"/>
                  </a:lnTo>
                  <a:lnTo>
                    <a:pt x="26" y="2"/>
                  </a:lnTo>
                  <a:lnTo>
                    <a:pt x="20" y="0"/>
                  </a:lnTo>
                  <a:lnTo>
                    <a:pt x="20" y="0"/>
                  </a:lnTo>
                  <a:lnTo>
                    <a:pt x="12" y="2"/>
                  </a:lnTo>
                  <a:lnTo>
                    <a:pt x="8" y="4"/>
                  </a:lnTo>
                  <a:lnTo>
                    <a:pt x="4" y="8"/>
                  </a:lnTo>
                  <a:lnTo>
                    <a:pt x="4" y="14"/>
                  </a:lnTo>
                  <a:lnTo>
                    <a:pt x="4" y="22"/>
                  </a:lnTo>
                  <a:lnTo>
                    <a:pt x="4" y="22"/>
                  </a:lnTo>
                  <a:lnTo>
                    <a:pt x="2" y="24"/>
                  </a:lnTo>
                  <a:lnTo>
                    <a:pt x="0" y="28"/>
                  </a:lnTo>
                  <a:lnTo>
                    <a:pt x="0" y="28"/>
                  </a:lnTo>
                  <a:lnTo>
                    <a:pt x="2" y="32"/>
                  </a:lnTo>
                  <a:lnTo>
                    <a:pt x="6" y="32"/>
                  </a:lnTo>
                  <a:lnTo>
                    <a:pt x="6" y="32"/>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400" b="0" i="0" u="none" strike="noStrike" kern="0" cap="none" spc="0" normalizeH="0" baseline="0" noProof="0">
                <a:ln>
                  <a:noFill/>
                </a:ln>
                <a:solidFill>
                  <a:prstClr val="black"/>
                </a:solidFill>
                <a:effectLst/>
                <a:uLnTx/>
                <a:uFillTx/>
              </a:endParaRPr>
            </a:p>
          </p:txBody>
        </p:sp>
        <p:sp>
          <p:nvSpPr>
            <p:cNvPr id="205" name="Freeform 111"/>
            <p:cNvSpPr>
              <a:spLocks/>
            </p:cNvSpPr>
            <p:nvPr/>
          </p:nvSpPr>
          <p:spPr bwMode="auto">
            <a:xfrm>
              <a:off x="1817688" y="738188"/>
              <a:ext cx="98425" cy="292100"/>
            </a:xfrm>
            <a:custGeom>
              <a:avLst/>
              <a:gdLst/>
              <a:ahLst/>
              <a:cxnLst>
                <a:cxn ang="0">
                  <a:pos x="52" y="4"/>
                </a:cxn>
                <a:cxn ang="0">
                  <a:pos x="52" y="4"/>
                </a:cxn>
                <a:cxn ang="0">
                  <a:pos x="42" y="0"/>
                </a:cxn>
                <a:cxn ang="0">
                  <a:pos x="28" y="16"/>
                </a:cxn>
                <a:cxn ang="0">
                  <a:pos x="14" y="0"/>
                </a:cxn>
                <a:cxn ang="0">
                  <a:pos x="14" y="0"/>
                </a:cxn>
                <a:cxn ang="0">
                  <a:pos x="2" y="4"/>
                </a:cxn>
                <a:cxn ang="0">
                  <a:pos x="2" y="4"/>
                </a:cxn>
                <a:cxn ang="0">
                  <a:pos x="0" y="4"/>
                </a:cxn>
                <a:cxn ang="0">
                  <a:pos x="0" y="4"/>
                </a:cxn>
                <a:cxn ang="0">
                  <a:pos x="0" y="6"/>
                </a:cxn>
                <a:cxn ang="0">
                  <a:pos x="0" y="84"/>
                </a:cxn>
                <a:cxn ang="0">
                  <a:pos x="4" y="84"/>
                </a:cxn>
                <a:cxn ang="0">
                  <a:pos x="4" y="184"/>
                </a:cxn>
                <a:cxn ang="0">
                  <a:pos x="50" y="184"/>
                </a:cxn>
                <a:cxn ang="0">
                  <a:pos x="50" y="84"/>
                </a:cxn>
                <a:cxn ang="0">
                  <a:pos x="62" y="84"/>
                </a:cxn>
                <a:cxn ang="0">
                  <a:pos x="62" y="22"/>
                </a:cxn>
                <a:cxn ang="0">
                  <a:pos x="62" y="20"/>
                </a:cxn>
                <a:cxn ang="0">
                  <a:pos x="62" y="12"/>
                </a:cxn>
                <a:cxn ang="0">
                  <a:pos x="62" y="12"/>
                </a:cxn>
                <a:cxn ang="0">
                  <a:pos x="62" y="8"/>
                </a:cxn>
                <a:cxn ang="0">
                  <a:pos x="60" y="6"/>
                </a:cxn>
                <a:cxn ang="0">
                  <a:pos x="52" y="4"/>
                </a:cxn>
                <a:cxn ang="0">
                  <a:pos x="52" y="4"/>
                </a:cxn>
              </a:cxnLst>
              <a:rect l="0" t="0" r="r" b="b"/>
              <a:pathLst>
                <a:path w="62" h="184">
                  <a:moveTo>
                    <a:pt x="52" y="4"/>
                  </a:moveTo>
                  <a:lnTo>
                    <a:pt x="52" y="4"/>
                  </a:lnTo>
                  <a:lnTo>
                    <a:pt x="42" y="0"/>
                  </a:lnTo>
                  <a:lnTo>
                    <a:pt x="28" y="16"/>
                  </a:lnTo>
                  <a:lnTo>
                    <a:pt x="14" y="0"/>
                  </a:lnTo>
                  <a:lnTo>
                    <a:pt x="14" y="0"/>
                  </a:lnTo>
                  <a:lnTo>
                    <a:pt x="2" y="4"/>
                  </a:lnTo>
                  <a:lnTo>
                    <a:pt x="2" y="4"/>
                  </a:lnTo>
                  <a:lnTo>
                    <a:pt x="0" y="4"/>
                  </a:lnTo>
                  <a:lnTo>
                    <a:pt x="0" y="4"/>
                  </a:lnTo>
                  <a:lnTo>
                    <a:pt x="0" y="6"/>
                  </a:lnTo>
                  <a:lnTo>
                    <a:pt x="0" y="84"/>
                  </a:lnTo>
                  <a:lnTo>
                    <a:pt x="4" y="84"/>
                  </a:lnTo>
                  <a:lnTo>
                    <a:pt x="4" y="184"/>
                  </a:lnTo>
                  <a:lnTo>
                    <a:pt x="50" y="184"/>
                  </a:lnTo>
                  <a:lnTo>
                    <a:pt x="50" y="84"/>
                  </a:lnTo>
                  <a:lnTo>
                    <a:pt x="62" y="84"/>
                  </a:lnTo>
                  <a:lnTo>
                    <a:pt x="62" y="22"/>
                  </a:lnTo>
                  <a:lnTo>
                    <a:pt x="62" y="20"/>
                  </a:lnTo>
                  <a:lnTo>
                    <a:pt x="62" y="12"/>
                  </a:lnTo>
                  <a:lnTo>
                    <a:pt x="62" y="12"/>
                  </a:lnTo>
                  <a:lnTo>
                    <a:pt x="62" y="8"/>
                  </a:lnTo>
                  <a:lnTo>
                    <a:pt x="60" y="6"/>
                  </a:lnTo>
                  <a:lnTo>
                    <a:pt x="52" y="4"/>
                  </a:lnTo>
                  <a:lnTo>
                    <a:pt x="52" y="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400" b="0" i="0" u="none" strike="noStrike" kern="0" cap="none" spc="0" normalizeH="0" baseline="0" noProof="0">
                <a:ln>
                  <a:noFill/>
                </a:ln>
                <a:solidFill>
                  <a:prstClr val="black"/>
                </a:solidFill>
                <a:effectLst/>
                <a:uLnTx/>
                <a:uFillTx/>
              </a:endParaRPr>
            </a:p>
          </p:txBody>
        </p:sp>
        <p:sp>
          <p:nvSpPr>
            <p:cNvPr id="206" name="Freeform 112"/>
            <p:cNvSpPr>
              <a:spLocks/>
            </p:cNvSpPr>
            <p:nvPr/>
          </p:nvSpPr>
          <p:spPr bwMode="auto">
            <a:xfrm>
              <a:off x="1693863" y="649288"/>
              <a:ext cx="63500" cy="76200"/>
            </a:xfrm>
            <a:custGeom>
              <a:avLst/>
              <a:gdLst/>
              <a:ahLst/>
              <a:cxnLst>
                <a:cxn ang="0">
                  <a:pos x="6" y="34"/>
                </a:cxn>
                <a:cxn ang="0">
                  <a:pos x="6" y="34"/>
                </a:cxn>
                <a:cxn ang="0">
                  <a:pos x="8" y="40"/>
                </a:cxn>
                <a:cxn ang="0">
                  <a:pos x="10" y="44"/>
                </a:cxn>
                <a:cxn ang="0">
                  <a:pos x="16" y="46"/>
                </a:cxn>
                <a:cxn ang="0">
                  <a:pos x="20" y="48"/>
                </a:cxn>
                <a:cxn ang="0">
                  <a:pos x="20" y="48"/>
                </a:cxn>
                <a:cxn ang="0">
                  <a:pos x="24" y="46"/>
                </a:cxn>
                <a:cxn ang="0">
                  <a:pos x="30" y="44"/>
                </a:cxn>
                <a:cxn ang="0">
                  <a:pos x="32" y="40"/>
                </a:cxn>
                <a:cxn ang="0">
                  <a:pos x="34" y="34"/>
                </a:cxn>
                <a:cxn ang="0">
                  <a:pos x="34" y="34"/>
                </a:cxn>
                <a:cxn ang="0">
                  <a:pos x="38" y="32"/>
                </a:cxn>
                <a:cxn ang="0">
                  <a:pos x="40" y="28"/>
                </a:cxn>
                <a:cxn ang="0">
                  <a:pos x="40" y="28"/>
                </a:cxn>
                <a:cxn ang="0">
                  <a:pos x="38" y="24"/>
                </a:cxn>
                <a:cxn ang="0">
                  <a:pos x="36" y="22"/>
                </a:cxn>
                <a:cxn ang="0">
                  <a:pos x="36" y="14"/>
                </a:cxn>
                <a:cxn ang="0">
                  <a:pos x="36" y="14"/>
                </a:cxn>
                <a:cxn ang="0">
                  <a:pos x="36" y="8"/>
                </a:cxn>
                <a:cxn ang="0">
                  <a:pos x="32" y="4"/>
                </a:cxn>
                <a:cxn ang="0">
                  <a:pos x="28" y="2"/>
                </a:cxn>
                <a:cxn ang="0">
                  <a:pos x="20" y="0"/>
                </a:cxn>
                <a:cxn ang="0">
                  <a:pos x="20" y="0"/>
                </a:cxn>
                <a:cxn ang="0">
                  <a:pos x="12" y="2"/>
                </a:cxn>
                <a:cxn ang="0">
                  <a:pos x="8" y="4"/>
                </a:cxn>
                <a:cxn ang="0">
                  <a:pos x="4" y="8"/>
                </a:cxn>
                <a:cxn ang="0">
                  <a:pos x="4" y="14"/>
                </a:cxn>
                <a:cxn ang="0">
                  <a:pos x="4" y="22"/>
                </a:cxn>
                <a:cxn ang="0">
                  <a:pos x="4" y="22"/>
                </a:cxn>
                <a:cxn ang="0">
                  <a:pos x="2" y="24"/>
                </a:cxn>
                <a:cxn ang="0">
                  <a:pos x="0" y="28"/>
                </a:cxn>
                <a:cxn ang="0">
                  <a:pos x="0" y="28"/>
                </a:cxn>
                <a:cxn ang="0">
                  <a:pos x="2" y="32"/>
                </a:cxn>
                <a:cxn ang="0">
                  <a:pos x="6" y="34"/>
                </a:cxn>
                <a:cxn ang="0">
                  <a:pos x="6" y="34"/>
                </a:cxn>
              </a:cxnLst>
              <a:rect l="0" t="0" r="r" b="b"/>
              <a:pathLst>
                <a:path w="40" h="48">
                  <a:moveTo>
                    <a:pt x="6" y="34"/>
                  </a:moveTo>
                  <a:lnTo>
                    <a:pt x="6" y="34"/>
                  </a:lnTo>
                  <a:lnTo>
                    <a:pt x="8" y="40"/>
                  </a:lnTo>
                  <a:lnTo>
                    <a:pt x="10" y="44"/>
                  </a:lnTo>
                  <a:lnTo>
                    <a:pt x="16" y="46"/>
                  </a:lnTo>
                  <a:lnTo>
                    <a:pt x="20" y="48"/>
                  </a:lnTo>
                  <a:lnTo>
                    <a:pt x="20" y="48"/>
                  </a:lnTo>
                  <a:lnTo>
                    <a:pt x="24" y="46"/>
                  </a:lnTo>
                  <a:lnTo>
                    <a:pt x="30" y="44"/>
                  </a:lnTo>
                  <a:lnTo>
                    <a:pt x="32" y="40"/>
                  </a:lnTo>
                  <a:lnTo>
                    <a:pt x="34" y="34"/>
                  </a:lnTo>
                  <a:lnTo>
                    <a:pt x="34" y="34"/>
                  </a:lnTo>
                  <a:lnTo>
                    <a:pt x="38" y="32"/>
                  </a:lnTo>
                  <a:lnTo>
                    <a:pt x="40" y="28"/>
                  </a:lnTo>
                  <a:lnTo>
                    <a:pt x="40" y="28"/>
                  </a:lnTo>
                  <a:lnTo>
                    <a:pt x="38" y="24"/>
                  </a:lnTo>
                  <a:lnTo>
                    <a:pt x="36" y="22"/>
                  </a:lnTo>
                  <a:lnTo>
                    <a:pt x="36" y="14"/>
                  </a:lnTo>
                  <a:lnTo>
                    <a:pt x="36" y="14"/>
                  </a:lnTo>
                  <a:lnTo>
                    <a:pt x="36" y="8"/>
                  </a:lnTo>
                  <a:lnTo>
                    <a:pt x="32" y="4"/>
                  </a:lnTo>
                  <a:lnTo>
                    <a:pt x="28" y="2"/>
                  </a:lnTo>
                  <a:lnTo>
                    <a:pt x="20" y="0"/>
                  </a:lnTo>
                  <a:lnTo>
                    <a:pt x="20" y="0"/>
                  </a:lnTo>
                  <a:lnTo>
                    <a:pt x="12" y="2"/>
                  </a:lnTo>
                  <a:lnTo>
                    <a:pt x="8" y="4"/>
                  </a:lnTo>
                  <a:lnTo>
                    <a:pt x="4" y="8"/>
                  </a:lnTo>
                  <a:lnTo>
                    <a:pt x="4" y="14"/>
                  </a:lnTo>
                  <a:lnTo>
                    <a:pt x="4" y="22"/>
                  </a:lnTo>
                  <a:lnTo>
                    <a:pt x="4" y="22"/>
                  </a:lnTo>
                  <a:lnTo>
                    <a:pt x="2" y="24"/>
                  </a:lnTo>
                  <a:lnTo>
                    <a:pt x="0" y="28"/>
                  </a:lnTo>
                  <a:lnTo>
                    <a:pt x="0" y="28"/>
                  </a:lnTo>
                  <a:lnTo>
                    <a:pt x="2" y="32"/>
                  </a:lnTo>
                  <a:lnTo>
                    <a:pt x="6" y="34"/>
                  </a:lnTo>
                  <a:lnTo>
                    <a:pt x="6" y="3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400" b="0" i="0" u="none" strike="noStrike" kern="0" cap="none" spc="0" normalizeH="0" baseline="0" noProof="0">
                <a:ln>
                  <a:noFill/>
                </a:ln>
                <a:solidFill>
                  <a:prstClr val="black"/>
                </a:solidFill>
                <a:effectLst/>
                <a:uLnTx/>
                <a:uFillTx/>
              </a:endParaRPr>
            </a:p>
          </p:txBody>
        </p:sp>
        <p:sp>
          <p:nvSpPr>
            <p:cNvPr id="207" name="Freeform 113"/>
            <p:cNvSpPr>
              <a:spLocks/>
            </p:cNvSpPr>
            <p:nvPr/>
          </p:nvSpPr>
          <p:spPr bwMode="auto">
            <a:xfrm>
              <a:off x="1668463" y="728663"/>
              <a:ext cx="114300" cy="301625"/>
            </a:xfrm>
            <a:custGeom>
              <a:avLst/>
              <a:gdLst/>
              <a:ahLst/>
              <a:cxnLst>
                <a:cxn ang="0">
                  <a:pos x="12" y="86"/>
                </a:cxn>
                <a:cxn ang="0">
                  <a:pos x="12" y="190"/>
                </a:cxn>
                <a:cxn ang="0">
                  <a:pos x="60" y="190"/>
                </a:cxn>
                <a:cxn ang="0">
                  <a:pos x="60" y="86"/>
                </a:cxn>
                <a:cxn ang="0">
                  <a:pos x="72" y="86"/>
                </a:cxn>
                <a:cxn ang="0">
                  <a:pos x="72" y="22"/>
                </a:cxn>
                <a:cxn ang="0">
                  <a:pos x="72" y="20"/>
                </a:cxn>
                <a:cxn ang="0">
                  <a:pos x="72" y="12"/>
                </a:cxn>
                <a:cxn ang="0">
                  <a:pos x="72" y="12"/>
                </a:cxn>
                <a:cxn ang="0">
                  <a:pos x="72" y="8"/>
                </a:cxn>
                <a:cxn ang="0">
                  <a:pos x="68" y="6"/>
                </a:cxn>
                <a:cxn ang="0">
                  <a:pos x="62" y="2"/>
                </a:cxn>
                <a:cxn ang="0">
                  <a:pos x="62" y="2"/>
                </a:cxn>
                <a:cxn ang="0">
                  <a:pos x="50" y="0"/>
                </a:cxn>
                <a:cxn ang="0">
                  <a:pos x="36" y="18"/>
                </a:cxn>
                <a:cxn ang="0">
                  <a:pos x="22" y="0"/>
                </a:cxn>
                <a:cxn ang="0">
                  <a:pos x="22" y="0"/>
                </a:cxn>
                <a:cxn ang="0">
                  <a:pos x="10" y="2"/>
                </a:cxn>
                <a:cxn ang="0">
                  <a:pos x="10" y="2"/>
                </a:cxn>
                <a:cxn ang="0">
                  <a:pos x="4" y="6"/>
                </a:cxn>
                <a:cxn ang="0">
                  <a:pos x="0" y="8"/>
                </a:cxn>
                <a:cxn ang="0">
                  <a:pos x="0" y="12"/>
                </a:cxn>
                <a:cxn ang="0">
                  <a:pos x="0" y="20"/>
                </a:cxn>
                <a:cxn ang="0">
                  <a:pos x="0" y="22"/>
                </a:cxn>
                <a:cxn ang="0">
                  <a:pos x="0" y="86"/>
                </a:cxn>
                <a:cxn ang="0">
                  <a:pos x="12" y="86"/>
                </a:cxn>
              </a:cxnLst>
              <a:rect l="0" t="0" r="r" b="b"/>
              <a:pathLst>
                <a:path w="72" h="190">
                  <a:moveTo>
                    <a:pt x="12" y="86"/>
                  </a:moveTo>
                  <a:lnTo>
                    <a:pt x="12" y="190"/>
                  </a:lnTo>
                  <a:lnTo>
                    <a:pt x="60" y="190"/>
                  </a:lnTo>
                  <a:lnTo>
                    <a:pt x="60" y="86"/>
                  </a:lnTo>
                  <a:lnTo>
                    <a:pt x="72" y="86"/>
                  </a:lnTo>
                  <a:lnTo>
                    <a:pt x="72" y="22"/>
                  </a:lnTo>
                  <a:lnTo>
                    <a:pt x="72" y="20"/>
                  </a:lnTo>
                  <a:lnTo>
                    <a:pt x="72" y="12"/>
                  </a:lnTo>
                  <a:lnTo>
                    <a:pt x="72" y="12"/>
                  </a:lnTo>
                  <a:lnTo>
                    <a:pt x="72" y="8"/>
                  </a:lnTo>
                  <a:lnTo>
                    <a:pt x="68" y="6"/>
                  </a:lnTo>
                  <a:lnTo>
                    <a:pt x="62" y="2"/>
                  </a:lnTo>
                  <a:lnTo>
                    <a:pt x="62" y="2"/>
                  </a:lnTo>
                  <a:lnTo>
                    <a:pt x="50" y="0"/>
                  </a:lnTo>
                  <a:lnTo>
                    <a:pt x="36" y="18"/>
                  </a:lnTo>
                  <a:lnTo>
                    <a:pt x="22" y="0"/>
                  </a:lnTo>
                  <a:lnTo>
                    <a:pt x="22" y="0"/>
                  </a:lnTo>
                  <a:lnTo>
                    <a:pt x="10" y="2"/>
                  </a:lnTo>
                  <a:lnTo>
                    <a:pt x="10" y="2"/>
                  </a:lnTo>
                  <a:lnTo>
                    <a:pt x="4" y="6"/>
                  </a:lnTo>
                  <a:lnTo>
                    <a:pt x="0" y="8"/>
                  </a:lnTo>
                  <a:lnTo>
                    <a:pt x="0" y="12"/>
                  </a:lnTo>
                  <a:lnTo>
                    <a:pt x="0" y="20"/>
                  </a:lnTo>
                  <a:lnTo>
                    <a:pt x="0" y="22"/>
                  </a:lnTo>
                  <a:lnTo>
                    <a:pt x="0" y="86"/>
                  </a:lnTo>
                  <a:lnTo>
                    <a:pt x="12" y="86"/>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400" b="0" i="0" u="none" strike="noStrike" kern="0" cap="none" spc="0" normalizeH="0" baseline="0" noProof="0">
                <a:ln>
                  <a:noFill/>
                </a:ln>
                <a:solidFill>
                  <a:prstClr val="black"/>
                </a:solidFill>
                <a:effectLst/>
                <a:uLnTx/>
                <a:uFillTx/>
              </a:endParaRPr>
            </a:p>
          </p:txBody>
        </p:sp>
      </p:grpSp>
      <p:sp>
        <p:nvSpPr>
          <p:cNvPr id="208" name="Freeform 32"/>
          <p:cNvSpPr>
            <a:spLocks noEditPoints="1"/>
          </p:cNvSpPr>
          <p:nvPr/>
        </p:nvSpPr>
        <p:spPr bwMode="auto">
          <a:xfrm>
            <a:off x="3540856" y="3470544"/>
            <a:ext cx="224180" cy="225004"/>
          </a:xfrm>
          <a:custGeom>
            <a:avLst/>
            <a:gdLst>
              <a:gd name="T0" fmla="*/ 226 w 453"/>
              <a:gd name="T1" fmla="*/ 0 h 454"/>
              <a:gd name="T2" fmla="*/ 453 w 453"/>
              <a:gd name="T3" fmla="*/ 227 h 454"/>
              <a:gd name="T4" fmla="*/ 226 w 453"/>
              <a:gd name="T5" fmla="*/ 454 h 454"/>
              <a:gd name="T6" fmla="*/ 0 w 453"/>
              <a:gd name="T7" fmla="*/ 227 h 454"/>
              <a:gd name="T8" fmla="*/ 226 w 453"/>
              <a:gd name="T9" fmla="*/ 0 h 454"/>
              <a:gd name="T10" fmla="*/ 226 w 453"/>
              <a:gd name="T11" fmla="*/ 420 h 454"/>
              <a:gd name="T12" fmla="*/ 419 w 453"/>
              <a:gd name="T13" fmla="*/ 227 h 454"/>
              <a:gd name="T14" fmla="*/ 226 w 453"/>
              <a:gd name="T15" fmla="*/ 34 h 454"/>
              <a:gd name="T16" fmla="*/ 34 w 453"/>
              <a:gd name="T17" fmla="*/ 227 h 454"/>
              <a:gd name="T18" fmla="*/ 226 w 453"/>
              <a:gd name="T19" fmla="*/ 420 h 454"/>
              <a:gd name="T20" fmla="*/ 226 w 453"/>
              <a:gd name="T21" fmla="*/ 50 h 454"/>
              <a:gd name="T22" fmla="*/ 50 w 453"/>
              <a:gd name="T23" fmla="*/ 227 h 454"/>
              <a:gd name="T24" fmla="*/ 226 w 453"/>
              <a:gd name="T25" fmla="*/ 403 h 454"/>
              <a:gd name="T26" fmla="*/ 403 w 453"/>
              <a:gd name="T27" fmla="*/ 227 h 454"/>
              <a:gd name="T28" fmla="*/ 226 w 453"/>
              <a:gd name="T29" fmla="*/ 50 h 454"/>
              <a:gd name="T30" fmla="*/ 146 w 453"/>
              <a:gd name="T31" fmla="*/ 234 h 454"/>
              <a:gd name="T32" fmla="*/ 196 w 453"/>
              <a:gd name="T33" fmla="*/ 234 h 454"/>
              <a:gd name="T34" fmla="*/ 123 w 453"/>
              <a:gd name="T35" fmla="*/ 124 h 454"/>
              <a:gd name="T36" fmla="*/ 169 w 453"/>
              <a:gd name="T37" fmla="*/ 124 h 454"/>
              <a:gd name="T38" fmla="*/ 226 w 453"/>
              <a:gd name="T39" fmla="*/ 217 h 454"/>
              <a:gd name="T40" fmla="*/ 285 w 453"/>
              <a:gd name="T41" fmla="*/ 124 h 454"/>
              <a:gd name="T42" fmla="*/ 329 w 453"/>
              <a:gd name="T43" fmla="*/ 124 h 454"/>
              <a:gd name="T44" fmla="*/ 255 w 453"/>
              <a:gd name="T45" fmla="*/ 234 h 454"/>
              <a:gd name="T46" fmla="*/ 306 w 453"/>
              <a:gd name="T47" fmla="*/ 234 h 454"/>
              <a:gd name="T48" fmla="*/ 306 w 453"/>
              <a:gd name="T49" fmla="*/ 262 h 454"/>
              <a:gd name="T50" fmla="*/ 245 w 453"/>
              <a:gd name="T51" fmla="*/ 262 h 454"/>
              <a:gd name="T52" fmla="*/ 245 w 453"/>
              <a:gd name="T53" fmla="*/ 286 h 454"/>
              <a:gd name="T54" fmla="*/ 306 w 453"/>
              <a:gd name="T55" fmla="*/ 286 h 454"/>
              <a:gd name="T56" fmla="*/ 306 w 453"/>
              <a:gd name="T57" fmla="*/ 314 h 454"/>
              <a:gd name="T58" fmla="*/ 245 w 453"/>
              <a:gd name="T59" fmla="*/ 314 h 454"/>
              <a:gd name="T60" fmla="*/ 245 w 453"/>
              <a:gd name="T61" fmla="*/ 346 h 454"/>
              <a:gd name="T62" fmla="*/ 207 w 453"/>
              <a:gd name="T63" fmla="*/ 346 h 454"/>
              <a:gd name="T64" fmla="*/ 207 w 453"/>
              <a:gd name="T65" fmla="*/ 314 h 454"/>
              <a:gd name="T66" fmla="*/ 146 w 453"/>
              <a:gd name="T67" fmla="*/ 314 h 454"/>
              <a:gd name="T68" fmla="*/ 146 w 453"/>
              <a:gd name="T69" fmla="*/ 286 h 454"/>
              <a:gd name="T70" fmla="*/ 207 w 453"/>
              <a:gd name="T71" fmla="*/ 286 h 454"/>
              <a:gd name="T72" fmla="*/ 207 w 453"/>
              <a:gd name="T73" fmla="*/ 262 h 454"/>
              <a:gd name="T74" fmla="*/ 146 w 453"/>
              <a:gd name="T75" fmla="*/ 262 h 454"/>
              <a:gd name="T76" fmla="*/ 146 w 453"/>
              <a:gd name="T77" fmla="*/ 234 h 4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453" h="454">
                <a:moveTo>
                  <a:pt x="226" y="0"/>
                </a:moveTo>
                <a:cubicBezTo>
                  <a:pt x="352" y="0"/>
                  <a:pt x="453" y="102"/>
                  <a:pt x="453" y="227"/>
                </a:cubicBezTo>
                <a:cubicBezTo>
                  <a:pt x="453" y="352"/>
                  <a:pt x="352" y="454"/>
                  <a:pt x="226" y="454"/>
                </a:cubicBezTo>
                <a:cubicBezTo>
                  <a:pt x="101" y="454"/>
                  <a:pt x="0" y="352"/>
                  <a:pt x="0" y="227"/>
                </a:cubicBezTo>
                <a:cubicBezTo>
                  <a:pt x="0" y="102"/>
                  <a:pt x="101" y="0"/>
                  <a:pt x="226" y="0"/>
                </a:cubicBezTo>
                <a:moveTo>
                  <a:pt x="226" y="420"/>
                </a:moveTo>
                <a:cubicBezTo>
                  <a:pt x="333" y="420"/>
                  <a:pt x="419" y="333"/>
                  <a:pt x="419" y="227"/>
                </a:cubicBezTo>
                <a:cubicBezTo>
                  <a:pt x="419" y="121"/>
                  <a:pt x="333" y="34"/>
                  <a:pt x="226" y="34"/>
                </a:cubicBezTo>
                <a:cubicBezTo>
                  <a:pt x="120" y="34"/>
                  <a:pt x="34" y="121"/>
                  <a:pt x="34" y="227"/>
                </a:cubicBezTo>
                <a:cubicBezTo>
                  <a:pt x="34" y="333"/>
                  <a:pt x="120" y="420"/>
                  <a:pt x="226" y="420"/>
                </a:cubicBezTo>
                <a:moveTo>
                  <a:pt x="226" y="50"/>
                </a:moveTo>
                <a:cubicBezTo>
                  <a:pt x="129" y="50"/>
                  <a:pt x="50" y="130"/>
                  <a:pt x="50" y="227"/>
                </a:cubicBezTo>
                <a:cubicBezTo>
                  <a:pt x="50" y="324"/>
                  <a:pt x="129" y="403"/>
                  <a:pt x="226" y="403"/>
                </a:cubicBezTo>
                <a:cubicBezTo>
                  <a:pt x="324" y="403"/>
                  <a:pt x="403" y="324"/>
                  <a:pt x="403" y="227"/>
                </a:cubicBezTo>
                <a:cubicBezTo>
                  <a:pt x="403" y="130"/>
                  <a:pt x="324" y="50"/>
                  <a:pt x="226" y="50"/>
                </a:cubicBezTo>
                <a:moveTo>
                  <a:pt x="146" y="234"/>
                </a:moveTo>
                <a:cubicBezTo>
                  <a:pt x="196" y="234"/>
                  <a:pt x="196" y="234"/>
                  <a:pt x="196" y="234"/>
                </a:cubicBezTo>
                <a:cubicBezTo>
                  <a:pt x="123" y="124"/>
                  <a:pt x="123" y="124"/>
                  <a:pt x="123" y="124"/>
                </a:cubicBezTo>
                <a:cubicBezTo>
                  <a:pt x="169" y="124"/>
                  <a:pt x="169" y="124"/>
                  <a:pt x="169" y="124"/>
                </a:cubicBezTo>
                <a:cubicBezTo>
                  <a:pt x="226" y="217"/>
                  <a:pt x="226" y="217"/>
                  <a:pt x="226" y="217"/>
                </a:cubicBezTo>
                <a:cubicBezTo>
                  <a:pt x="285" y="124"/>
                  <a:pt x="285" y="124"/>
                  <a:pt x="285" y="124"/>
                </a:cubicBezTo>
                <a:cubicBezTo>
                  <a:pt x="329" y="124"/>
                  <a:pt x="329" y="124"/>
                  <a:pt x="329" y="124"/>
                </a:cubicBezTo>
                <a:cubicBezTo>
                  <a:pt x="255" y="234"/>
                  <a:pt x="255" y="234"/>
                  <a:pt x="255" y="234"/>
                </a:cubicBezTo>
                <a:cubicBezTo>
                  <a:pt x="306" y="234"/>
                  <a:pt x="306" y="234"/>
                  <a:pt x="306" y="234"/>
                </a:cubicBezTo>
                <a:cubicBezTo>
                  <a:pt x="306" y="262"/>
                  <a:pt x="306" y="262"/>
                  <a:pt x="306" y="262"/>
                </a:cubicBezTo>
                <a:cubicBezTo>
                  <a:pt x="245" y="262"/>
                  <a:pt x="245" y="262"/>
                  <a:pt x="245" y="262"/>
                </a:cubicBezTo>
                <a:cubicBezTo>
                  <a:pt x="245" y="286"/>
                  <a:pt x="245" y="286"/>
                  <a:pt x="245" y="286"/>
                </a:cubicBezTo>
                <a:cubicBezTo>
                  <a:pt x="306" y="286"/>
                  <a:pt x="306" y="286"/>
                  <a:pt x="306" y="286"/>
                </a:cubicBezTo>
                <a:cubicBezTo>
                  <a:pt x="306" y="314"/>
                  <a:pt x="306" y="314"/>
                  <a:pt x="306" y="314"/>
                </a:cubicBezTo>
                <a:cubicBezTo>
                  <a:pt x="245" y="314"/>
                  <a:pt x="245" y="314"/>
                  <a:pt x="245" y="314"/>
                </a:cubicBezTo>
                <a:cubicBezTo>
                  <a:pt x="245" y="346"/>
                  <a:pt x="245" y="346"/>
                  <a:pt x="245" y="346"/>
                </a:cubicBezTo>
                <a:cubicBezTo>
                  <a:pt x="207" y="346"/>
                  <a:pt x="207" y="346"/>
                  <a:pt x="207" y="346"/>
                </a:cubicBezTo>
                <a:cubicBezTo>
                  <a:pt x="207" y="314"/>
                  <a:pt x="207" y="314"/>
                  <a:pt x="207" y="314"/>
                </a:cubicBezTo>
                <a:cubicBezTo>
                  <a:pt x="146" y="314"/>
                  <a:pt x="146" y="314"/>
                  <a:pt x="146" y="314"/>
                </a:cubicBezTo>
                <a:cubicBezTo>
                  <a:pt x="146" y="286"/>
                  <a:pt x="146" y="286"/>
                  <a:pt x="146" y="286"/>
                </a:cubicBezTo>
                <a:cubicBezTo>
                  <a:pt x="207" y="286"/>
                  <a:pt x="207" y="286"/>
                  <a:pt x="207" y="286"/>
                </a:cubicBezTo>
                <a:cubicBezTo>
                  <a:pt x="207" y="262"/>
                  <a:pt x="207" y="262"/>
                  <a:pt x="207" y="262"/>
                </a:cubicBezTo>
                <a:cubicBezTo>
                  <a:pt x="146" y="262"/>
                  <a:pt x="146" y="262"/>
                  <a:pt x="146" y="262"/>
                </a:cubicBezTo>
                <a:lnTo>
                  <a:pt x="146" y="234"/>
                </a:lnTo>
                <a:close/>
              </a:path>
            </a:pathLst>
          </a:custGeom>
          <a:solidFill>
            <a:srgbClr val="EE7B48"/>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400" b="0" i="0" u="none" strike="noStrike" kern="0" cap="none" spc="0" normalizeH="0" baseline="0" noProof="0">
              <a:ln>
                <a:noFill/>
              </a:ln>
              <a:solidFill>
                <a:prstClr val="black"/>
              </a:solidFill>
              <a:effectLst/>
              <a:uLnTx/>
              <a:uFillTx/>
            </a:endParaRPr>
          </a:p>
        </p:txBody>
      </p:sp>
      <p:grpSp>
        <p:nvGrpSpPr>
          <p:cNvPr id="209" name="グループ化 208"/>
          <p:cNvGrpSpPr/>
          <p:nvPr/>
        </p:nvGrpSpPr>
        <p:grpSpPr>
          <a:xfrm>
            <a:off x="4781256" y="3788905"/>
            <a:ext cx="215256" cy="212896"/>
            <a:chOff x="1535113" y="649288"/>
            <a:chExt cx="381000" cy="381000"/>
          </a:xfrm>
          <a:solidFill>
            <a:srgbClr val="F18F60"/>
          </a:solidFill>
        </p:grpSpPr>
        <p:sp>
          <p:nvSpPr>
            <p:cNvPr id="210" name="Freeform 108"/>
            <p:cNvSpPr>
              <a:spLocks/>
            </p:cNvSpPr>
            <p:nvPr/>
          </p:nvSpPr>
          <p:spPr bwMode="auto">
            <a:xfrm>
              <a:off x="1560513" y="661988"/>
              <a:ext cx="60325" cy="73025"/>
            </a:xfrm>
            <a:custGeom>
              <a:avLst/>
              <a:gdLst/>
              <a:ahLst/>
              <a:cxnLst>
                <a:cxn ang="0">
                  <a:pos x="6" y="32"/>
                </a:cxn>
                <a:cxn ang="0">
                  <a:pos x="6" y="32"/>
                </a:cxn>
                <a:cxn ang="0">
                  <a:pos x="6" y="38"/>
                </a:cxn>
                <a:cxn ang="0">
                  <a:pos x="10" y="42"/>
                </a:cxn>
                <a:cxn ang="0">
                  <a:pos x="14" y="46"/>
                </a:cxn>
                <a:cxn ang="0">
                  <a:pos x="18" y="46"/>
                </a:cxn>
                <a:cxn ang="0">
                  <a:pos x="18" y="46"/>
                </a:cxn>
                <a:cxn ang="0">
                  <a:pos x="24" y="46"/>
                </a:cxn>
                <a:cxn ang="0">
                  <a:pos x="28" y="42"/>
                </a:cxn>
                <a:cxn ang="0">
                  <a:pos x="30" y="38"/>
                </a:cxn>
                <a:cxn ang="0">
                  <a:pos x="32" y="32"/>
                </a:cxn>
                <a:cxn ang="0">
                  <a:pos x="32" y="32"/>
                </a:cxn>
                <a:cxn ang="0">
                  <a:pos x="36" y="32"/>
                </a:cxn>
                <a:cxn ang="0">
                  <a:pos x="38" y="28"/>
                </a:cxn>
                <a:cxn ang="0">
                  <a:pos x="38" y="28"/>
                </a:cxn>
                <a:cxn ang="0">
                  <a:pos x="36" y="24"/>
                </a:cxn>
                <a:cxn ang="0">
                  <a:pos x="34" y="22"/>
                </a:cxn>
                <a:cxn ang="0">
                  <a:pos x="34" y="14"/>
                </a:cxn>
                <a:cxn ang="0">
                  <a:pos x="34" y="14"/>
                </a:cxn>
                <a:cxn ang="0">
                  <a:pos x="34" y="8"/>
                </a:cxn>
                <a:cxn ang="0">
                  <a:pos x="30" y="4"/>
                </a:cxn>
                <a:cxn ang="0">
                  <a:pos x="26" y="2"/>
                </a:cxn>
                <a:cxn ang="0">
                  <a:pos x="18" y="0"/>
                </a:cxn>
                <a:cxn ang="0">
                  <a:pos x="18" y="0"/>
                </a:cxn>
                <a:cxn ang="0">
                  <a:pos x="12" y="2"/>
                </a:cxn>
                <a:cxn ang="0">
                  <a:pos x="6" y="4"/>
                </a:cxn>
                <a:cxn ang="0">
                  <a:pos x="4" y="8"/>
                </a:cxn>
                <a:cxn ang="0">
                  <a:pos x="2" y="14"/>
                </a:cxn>
                <a:cxn ang="0">
                  <a:pos x="4" y="22"/>
                </a:cxn>
                <a:cxn ang="0">
                  <a:pos x="4" y="22"/>
                </a:cxn>
                <a:cxn ang="0">
                  <a:pos x="0" y="24"/>
                </a:cxn>
                <a:cxn ang="0">
                  <a:pos x="0" y="28"/>
                </a:cxn>
                <a:cxn ang="0">
                  <a:pos x="0" y="28"/>
                </a:cxn>
                <a:cxn ang="0">
                  <a:pos x="2" y="32"/>
                </a:cxn>
                <a:cxn ang="0">
                  <a:pos x="6" y="32"/>
                </a:cxn>
                <a:cxn ang="0">
                  <a:pos x="6" y="32"/>
                </a:cxn>
              </a:cxnLst>
              <a:rect l="0" t="0" r="r" b="b"/>
              <a:pathLst>
                <a:path w="38" h="46">
                  <a:moveTo>
                    <a:pt x="6" y="32"/>
                  </a:moveTo>
                  <a:lnTo>
                    <a:pt x="6" y="32"/>
                  </a:lnTo>
                  <a:lnTo>
                    <a:pt x="6" y="38"/>
                  </a:lnTo>
                  <a:lnTo>
                    <a:pt x="10" y="42"/>
                  </a:lnTo>
                  <a:lnTo>
                    <a:pt x="14" y="46"/>
                  </a:lnTo>
                  <a:lnTo>
                    <a:pt x="18" y="46"/>
                  </a:lnTo>
                  <a:lnTo>
                    <a:pt x="18" y="46"/>
                  </a:lnTo>
                  <a:lnTo>
                    <a:pt x="24" y="46"/>
                  </a:lnTo>
                  <a:lnTo>
                    <a:pt x="28" y="42"/>
                  </a:lnTo>
                  <a:lnTo>
                    <a:pt x="30" y="38"/>
                  </a:lnTo>
                  <a:lnTo>
                    <a:pt x="32" y="32"/>
                  </a:lnTo>
                  <a:lnTo>
                    <a:pt x="32" y="32"/>
                  </a:lnTo>
                  <a:lnTo>
                    <a:pt x="36" y="32"/>
                  </a:lnTo>
                  <a:lnTo>
                    <a:pt x="38" y="28"/>
                  </a:lnTo>
                  <a:lnTo>
                    <a:pt x="38" y="28"/>
                  </a:lnTo>
                  <a:lnTo>
                    <a:pt x="36" y="24"/>
                  </a:lnTo>
                  <a:lnTo>
                    <a:pt x="34" y="22"/>
                  </a:lnTo>
                  <a:lnTo>
                    <a:pt x="34" y="14"/>
                  </a:lnTo>
                  <a:lnTo>
                    <a:pt x="34" y="14"/>
                  </a:lnTo>
                  <a:lnTo>
                    <a:pt x="34" y="8"/>
                  </a:lnTo>
                  <a:lnTo>
                    <a:pt x="30" y="4"/>
                  </a:lnTo>
                  <a:lnTo>
                    <a:pt x="26" y="2"/>
                  </a:lnTo>
                  <a:lnTo>
                    <a:pt x="18" y="0"/>
                  </a:lnTo>
                  <a:lnTo>
                    <a:pt x="18" y="0"/>
                  </a:lnTo>
                  <a:lnTo>
                    <a:pt x="12" y="2"/>
                  </a:lnTo>
                  <a:lnTo>
                    <a:pt x="6" y="4"/>
                  </a:lnTo>
                  <a:lnTo>
                    <a:pt x="4" y="8"/>
                  </a:lnTo>
                  <a:lnTo>
                    <a:pt x="2" y="14"/>
                  </a:lnTo>
                  <a:lnTo>
                    <a:pt x="4" y="22"/>
                  </a:lnTo>
                  <a:lnTo>
                    <a:pt x="4" y="22"/>
                  </a:lnTo>
                  <a:lnTo>
                    <a:pt x="0" y="24"/>
                  </a:lnTo>
                  <a:lnTo>
                    <a:pt x="0" y="28"/>
                  </a:lnTo>
                  <a:lnTo>
                    <a:pt x="0" y="28"/>
                  </a:lnTo>
                  <a:lnTo>
                    <a:pt x="2" y="32"/>
                  </a:lnTo>
                  <a:lnTo>
                    <a:pt x="6" y="32"/>
                  </a:lnTo>
                  <a:lnTo>
                    <a:pt x="6" y="32"/>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400" b="0" i="0" u="none" strike="noStrike" kern="0" cap="none" spc="0" normalizeH="0" baseline="0" noProof="0">
                <a:ln>
                  <a:noFill/>
                </a:ln>
                <a:solidFill>
                  <a:prstClr val="black"/>
                </a:solidFill>
                <a:effectLst/>
                <a:uLnTx/>
                <a:uFillTx/>
              </a:endParaRPr>
            </a:p>
          </p:txBody>
        </p:sp>
        <p:sp>
          <p:nvSpPr>
            <p:cNvPr id="211" name="Freeform 109"/>
            <p:cNvSpPr>
              <a:spLocks/>
            </p:cNvSpPr>
            <p:nvPr/>
          </p:nvSpPr>
          <p:spPr bwMode="auto">
            <a:xfrm>
              <a:off x="1535113" y="738188"/>
              <a:ext cx="98425" cy="292100"/>
            </a:xfrm>
            <a:custGeom>
              <a:avLst/>
              <a:gdLst/>
              <a:ahLst/>
              <a:cxnLst>
                <a:cxn ang="0">
                  <a:pos x="62" y="6"/>
                </a:cxn>
                <a:cxn ang="0">
                  <a:pos x="62" y="6"/>
                </a:cxn>
                <a:cxn ang="0">
                  <a:pos x="62" y="4"/>
                </a:cxn>
                <a:cxn ang="0">
                  <a:pos x="62" y="4"/>
                </a:cxn>
                <a:cxn ang="0">
                  <a:pos x="60" y="4"/>
                </a:cxn>
                <a:cxn ang="0">
                  <a:pos x="60" y="4"/>
                </a:cxn>
                <a:cxn ang="0">
                  <a:pos x="48" y="0"/>
                </a:cxn>
                <a:cxn ang="0">
                  <a:pos x="34" y="16"/>
                </a:cxn>
                <a:cxn ang="0">
                  <a:pos x="20" y="0"/>
                </a:cxn>
                <a:cxn ang="0">
                  <a:pos x="20" y="0"/>
                </a:cxn>
                <a:cxn ang="0">
                  <a:pos x="10" y="4"/>
                </a:cxn>
                <a:cxn ang="0">
                  <a:pos x="10" y="4"/>
                </a:cxn>
                <a:cxn ang="0">
                  <a:pos x="2" y="6"/>
                </a:cxn>
                <a:cxn ang="0">
                  <a:pos x="0" y="8"/>
                </a:cxn>
                <a:cxn ang="0">
                  <a:pos x="0" y="12"/>
                </a:cxn>
                <a:cxn ang="0">
                  <a:pos x="0" y="20"/>
                </a:cxn>
                <a:cxn ang="0">
                  <a:pos x="0" y="22"/>
                </a:cxn>
                <a:cxn ang="0">
                  <a:pos x="0" y="84"/>
                </a:cxn>
                <a:cxn ang="0">
                  <a:pos x="12" y="84"/>
                </a:cxn>
                <a:cxn ang="0">
                  <a:pos x="12" y="184"/>
                </a:cxn>
                <a:cxn ang="0">
                  <a:pos x="58" y="184"/>
                </a:cxn>
                <a:cxn ang="0">
                  <a:pos x="58" y="84"/>
                </a:cxn>
                <a:cxn ang="0">
                  <a:pos x="62" y="84"/>
                </a:cxn>
                <a:cxn ang="0">
                  <a:pos x="62" y="6"/>
                </a:cxn>
              </a:cxnLst>
              <a:rect l="0" t="0" r="r" b="b"/>
              <a:pathLst>
                <a:path w="62" h="184">
                  <a:moveTo>
                    <a:pt x="62" y="6"/>
                  </a:moveTo>
                  <a:lnTo>
                    <a:pt x="62" y="6"/>
                  </a:lnTo>
                  <a:lnTo>
                    <a:pt x="62" y="4"/>
                  </a:lnTo>
                  <a:lnTo>
                    <a:pt x="62" y="4"/>
                  </a:lnTo>
                  <a:lnTo>
                    <a:pt x="60" y="4"/>
                  </a:lnTo>
                  <a:lnTo>
                    <a:pt x="60" y="4"/>
                  </a:lnTo>
                  <a:lnTo>
                    <a:pt x="48" y="0"/>
                  </a:lnTo>
                  <a:lnTo>
                    <a:pt x="34" y="16"/>
                  </a:lnTo>
                  <a:lnTo>
                    <a:pt x="20" y="0"/>
                  </a:lnTo>
                  <a:lnTo>
                    <a:pt x="20" y="0"/>
                  </a:lnTo>
                  <a:lnTo>
                    <a:pt x="10" y="4"/>
                  </a:lnTo>
                  <a:lnTo>
                    <a:pt x="10" y="4"/>
                  </a:lnTo>
                  <a:lnTo>
                    <a:pt x="2" y="6"/>
                  </a:lnTo>
                  <a:lnTo>
                    <a:pt x="0" y="8"/>
                  </a:lnTo>
                  <a:lnTo>
                    <a:pt x="0" y="12"/>
                  </a:lnTo>
                  <a:lnTo>
                    <a:pt x="0" y="20"/>
                  </a:lnTo>
                  <a:lnTo>
                    <a:pt x="0" y="22"/>
                  </a:lnTo>
                  <a:lnTo>
                    <a:pt x="0" y="84"/>
                  </a:lnTo>
                  <a:lnTo>
                    <a:pt x="12" y="84"/>
                  </a:lnTo>
                  <a:lnTo>
                    <a:pt x="12" y="184"/>
                  </a:lnTo>
                  <a:lnTo>
                    <a:pt x="58" y="184"/>
                  </a:lnTo>
                  <a:lnTo>
                    <a:pt x="58" y="84"/>
                  </a:lnTo>
                  <a:lnTo>
                    <a:pt x="62" y="84"/>
                  </a:lnTo>
                  <a:lnTo>
                    <a:pt x="62" y="6"/>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400" b="0" i="0" u="none" strike="noStrike" kern="0" cap="none" spc="0" normalizeH="0" baseline="0" noProof="0">
                <a:ln>
                  <a:noFill/>
                </a:ln>
                <a:solidFill>
                  <a:prstClr val="black"/>
                </a:solidFill>
                <a:effectLst/>
                <a:uLnTx/>
                <a:uFillTx/>
              </a:endParaRPr>
            </a:p>
          </p:txBody>
        </p:sp>
        <p:sp>
          <p:nvSpPr>
            <p:cNvPr id="212" name="Freeform 110"/>
            <p:cNvSpPr>
              <a:spLocks/>
            </p:cNvSpPr>
            <p:nvPr/>
          </p:nvSpPr>
          <p:spPr bwMode="auto">
            <a:xfrm>
              <a:off x="1830388" y="661988"/>
              <a:ext cx="60325" cy="73025"/>
            </a:xfrm>
            <a:custGeom>
              <a:avLst/>
              <a:gdLst/>
              <a:ahLst/>
              <a:cxnLst>
                <a:cxn ang="0">
                  <a:pos x="6" y="32"/>
                </a:cxn>
                <a:cxn ang="0">
                  <a:pos x="6" y="32"/>
                </a:cxn>
                <a:cxn ang="0">
                  <a:pos x="8" y="38"/>
                </a:cxn>
                <a:cxn ang="0">
                  <a:pos x="10" y="42"/>
                </a:cxn>
                <a:cxn ang="0">
                  <a:pos x="14" y="46"/>
                </a:cxn>
                <a:cxn ang="0">
                  <a:pos x="20" y="46"/>
                </a:cxn>
                <a:cxn ang="0">
                  <a:pos x="20" y="46"/>
                </a:cxn>
                <a:cxn ang="0">
                  <a:pos x="24" y="46"/>
                </a:cxn>
                <a:cxn ang="0">
                  <a:pos x="28" y="42"/>
                </a:cxn>
                <a:cxn ang="0">
                  <a:pos x="32" y="38"/>
                </a:cxn>
                <a:cxn ang="0">
                  <a:pos x="32" y="32"/>
                </a:cxn>
                <a:cxn ang="0">
                  <a:pos x="32" y="32"/>
                </a:cxn>
                <a:cxn ang="0">
                  <a:pos x="36" y="32"/>
                </a:cxn>
                <a:cxn ang="0">
                  <a:pos x="38" y="28"/>
                </a:cxn>
                <a:cxn ang="0">
                  <a:pos x="38" y="28"/>
                </a:cxn>
                <a:cxn ang="0">
                  <a:pos x="38" y="24"/>
                </a:cxn>
                <a:cxn ang="0">
                  <a:pos x="34" y="22"/>
                </a:cxn>
                <a:cxn ang="0">
                  <a:pos x="36" y="14"/>
                </a:cxn>
                <a:cxn ang="0">
                  <a:pos x="36" y="14"/>
                </a:cxn>
                <a:cxn ang="0">
                  <a:pos x="34" y="8"/>
                </a:cxn>
                <a:cxn ang="0">
                  <a:pos x="32" y="4"/>
                </a:cxn>
                <a:cxn ang="0">
                  <a:pos x="26" y="2"/>
                </a:cxn>
                <a:cxn ang="0">
                  <a:pos x="20" y="0"/>
                </a:cxn>
                <a:cxn ang="0">
                  <a:pos x="20" y="0"/>
                </a:cxn>
                <a:cxn ang="0">
                  <a:pos x="12" y="2"/>
                </a:cxn>
                <a:cxn ang="0">
                  <a:pos x="8" y="4"/>
                </a:cxn>
                <a:cxn ang="0">
                  <a:pos x="4" y="8"/>
                </a:cxn>
                <a:cxn ang="0">
                  <a:pos x="4" y="14"/>
                </a:cxn>
                <a:cxn ang="0">
                  <a:pos x="4" y="22"/>
                </a:cxn>
                <a:cxn ang="0">
                  <a:pos x="4" y="22"/>
                </a:cxn>
                <a:cxn ang="0">
                  <a:pos x="2" y="24"/>
                </a:cxn>
                <a:cxn ang="0">
                  <a:pos x="0" y="28"/>
                </a:cxn>
                <a:cxn ang="0">
                  <a:pos x="0" y="28"/>
                </a:cxn>
                <a:cxn ang="0">
                  <a:pos x="2" y="32"/>
                </a:cxn>
                <a:cxn ang="0">
                  <a:pos x="6" y="32"/>
                </a:cxn>
                <a:cxn ang="0">
                  <a:pos x="6" y="32"/>
                </a:cxn>
              </a:cxnLst>
              <a:rect l="0" t="0" r="r" b="b"/>
              <a:pathLst>
                <a:path w="38" h="46">
                  <a:moveTo>
                    <a:pt x="6" y="32"/>
                  </a:moveTo>
                  <a:lnTo>
                    <a:pt x="6" y="32"/>
                  </a:lnTo>
                  <a:lnTo>
                    <a:pt x="8" y="38"/>
                  </a:lnTo>
                  <a:lnTo>
                    <a:pt x="10" y="42"/>
                  </a:lnTo>
                  <a:lnTo>
                    <a:pt x="14" y="46"/>
                  </a:lnTo>
                  <a:lnTo>
                    <a:pt x="20" y="46"/>
                  </a:lnTo>
                  <a:lnTo>
                    <a:pt x="20" y="46"/>
                  </a:lnTo>
                  <a:lnTo>
                    <a:pt x="24" y="46"/>
                  </a:lnTo>
                  <a:lnTo>
                    <a:pt x="28" y="42"/>
                  </a:lnTo>
                  <a:lnTo>
                    <a:pt x="32" y="38"/>
                  </a:lnTo>
                  <a:lnTo>
                    <a:pt x="32" y="32"/>
                  </a:lnTo>
                  <a:lnTo>
                    <a:pt x="32" y="32"/>
                  </a:lnTo>
                  <a:lnTo>
                    <a:pt x="36" y="32"/>
                  </a:lnTo>
                  <a:lnTo>
                    <a:pt x="38" y="28"/>
                  </a:lnTo>
                  <a:lnTo>
                    <a:pt x="38" y="28"/>
                  </a:lnTo>
                  <a:lnTo>
                    <a:pt x="38" y="24"/>
                  </a:lnTo>
                  <a:lnTo>
                    <a:pt x="34" y="22"/>
                  </a:lnTo>
                  <a:lnTo>
                    <a:pt x="36" y="14"/>
                  </a:lnTo>
                  <a:lnTo>
                    <a:pt x="36" y="14"/>
                  </a:lnTo>
                  <a:lnTo>
                    <a:pt x="34" y="8"/>
                  </a:lnTo>
                  <a:lnTo>
                    <a:pt x="32" y="4"/>
                  </a:lnTo>
                  <a:lnTo>
                    <a:pt x="26" y="2"/>
                  </a:lnTo>
                  <a:lnTo>
                    <a:pt x="20" y="0"/>
                  </a:lnTo>
                  <a:lnTo>
                    <a:pt x="20" y="0"/>
                  </a:lnTo>
                  <a:lnTo>
                    <a:pt x="12" y="2"/>
                  </a:lnTo>
                  <a:lnTo>
                    <a:pt x="8" y="4"/>
                  </a:lnTo>
                  <a:lnTo>
                    <a:pt x="4" y="8"/>
                  </a:lnTo>
                  <a:lnTo>
                    <a:pt x="4" y="14"/>
                  </a:lnTo>
                  <a:lnTo>
                    <a:pt x="4" y="22"/>
                  </a:lnTo>
                  <a:lnTo>
                    <a:pt x="4" y="22"/>
                  </a:lnTo>
                  <a:lnTo>
                    <a:pt x="2" y="24"/>
                  </a:lnTo>
                  <a:lnTo>
                    <a:pt x="0" y="28"/>
                  </a:lnTo>
                  <a:lnTo>
                    <a:pt x="0" y="28"/>
                  </a:lnTo>
                  <a:lnTo>
                    <a:pt x="2" y="32"/>
                  </a:lnTo>
                  <a:lnTo>
                    <a:pt x="6" y="32"/>
                  </a:lnTo>
                  <a:lnTo>
                    <a:pt x="6" y="32"/>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400" b="0" i="0" u="none" strike="noStrike" kern="0" cap="none" spc="0" normalizeH="0" baseline="0" noProof="0">
                <a:ln>
                  <a:noFill/>
                </a:ln>
                <a:solidFill>
                  <a:prstClr val="black"/>
                </a:solidFill>
                <a:effectLst/>
                <a:uLnTx/>
                <a:uFillTx/>
              </a:endParaRPr>
            </a:p>
          </p:txBody>
        </p:sp>
        <p:sp>
          <p:nvSpPr>
            <p:cNvPr id="213" name="Freeform 111"/>
            <p:cNvSpPr>
              <a:spLocks/>
            </p:cNvSpPr>
            <p:nvPr/>
          </p:nvSpPr>
          <p:spPr bwMode="auto">
            <a:xfrm>
              <a:off x="1817688" y="738188"/>
              <a:ext cx="98425" cy="292100"/>
            </a:xfrm>
            <a:custGeom>
              <a:avLst/>
              <a:gdLst/>
              <a:ahLst/>
              <a:cxnLst>
                <a:cxn ang="0">
                  <a:pos x="52" y="4"/>
                </a:cxn>
                <a:cxn ang="0">
                  <a:pos x="52" y="4"/>
                </a:cxn>
                <a:cxn ang="0">
                  <a:pos x="42" y="0"/>
                </a:cxn>
                <a:cxn ang="0">
                  <a:pos x="28" y="16"/>
                </a:cxn>
                <a:cxn ang="0">
                  <a:pos x="14" y="0"/>
                </a:cxn>
                <a:cxn ang="0">
                  <a:pos x="14" y="0"/>
                </a:cxn>
                <a:cxn ang="0">
                  <a:pos x="2" y="4"/>
                </a:cxn>
                <a:cxn ang="0">
                  <a:pos x="2" y="4"/>
                </a:cxn>
                <a:cxn ang="0">
                  <a:pos x="0" y="4"/>
                </a:cxn>
                <a:cxn ang="0">
                  <a:pos x="0" y="4"/>
                </a:cxn>
                <a:cxn ang="0">
                  <a:pos x="0" y="6"/>
                </a:cxn>
                <a:cxn ang="0">
                  <a:pos x="0" y="84"/>
                </a:cxn>
                <a:cxn ang="0">
                  <a:pos x="4" y="84"/>
                </a:cxn>
                <a:cxn ang="0">
                  <a:pos x="4" y="184"/>
                </a:cxn>
                <a:cxn ang="0">
                  <a:pos x="50" y="184"/>
                </a:cxn>
                <a:cxn ang="0">
                  <a:pos x="50" y="84"/>
                </a:cxn>
                <a:cxn ang="0">
                  <a:pos x="62" y="84"/>
                </a:cxn>
                <a:cxn ang="0">
                  <a:pos x="62" y="22"/>
                </a:cxn>
                <a:cxn ang="0">
                  <a:pos x="62" y="20"/>
                </a:cxn>
                <a:cxn ang="0">
                  <a:pos x="62" y="12"/>
                </a:cxn>
                <a:cxn ang="0">
                  <a:pos x="62" y="12"/>
                </a:cxn>
                <a:cxn ang="0">
                  <a:pos x="62" y="8"/>
                </a:cxn>
                <a:cxn ang="0">
                  <a:pos x="60" y="6"/>
                </a:cxn>
                <a:cxn ang="0">
                  <a:pos x="52" y="4"/>
                </a:cxn>
                <a:cxn ang="0">
                  <a:pos x="52" y="4"/>
                </a:cxn>
              </a:cxnLst>
              <a:rect l="0" t="0" r="r" b="b"/>
              <a:pathLst>
                <a:path w="62" h="184">
                  <a:moveTo>
                    <a:pt x="52" y="4"/>
                  </a:moveTo>
                  <a:lnTo>
                    <a:pt x="52" y="4"/>
                  </a:lnTo>
                  <a:lnTo>
                    <a:pt x="42" y="0"/>
                  </a:lnTo>
                  <a:lnTo>
                    <a:pt x="28" y="16"/>
                  </a:lnTo>
                  <a:lnTo>
                    <a:pt x="14" y="0"/>
                  </a:lnTo>
                  <a:lnTo>
                    <a:pt x="14" y="0"/>
                  </a:lnTo>
                  <a:lnTo>
                    <a:pt x="2" y="4"/>
                  </a:lnTo>
                  <a:lnTo>
                    <a:pt x="2" y="4"/>
                  </a:lnTo>
                  <a:lnTo>
                    <a:pt x="0" y="4"/>
                  </a:lnTo>
                  <a:lnTo>
                    <a:pt x="0" y="4"/>
                  </a:lnTo>
                  <a:lnTo>
                    <a:pt x="0" y="6"/>
                  </a:lnTo>
                  <a:lnTo>
                    <a:pt x="0" y="84"/>
                  </a:lnTo>
                  <a:lnTo>
                    <a:pt x="4" y="84"/>
                  </a:lnTo>
                  <a:lnTo>
                    <a:pt x="4" y="184"/>
                  </a:lnTo>
                  <a:lnTo>
                    <a:pt x="50" y="184"/>
                  </a:lnTo>
                  <a:lnTo>
                    <a:pt x="50" y="84"/>
                  </a:lnTo>
                  <a:lnTo>
                    <a:pt x="62" y="84"/>
                  </a:lnTo>
                  <a:lnTo>
                    <a:pt x="62" y="22"/>
                  </a:lnTo>
                  <a:lnTo>
                    <a:pt x="62" y="20"/>
                  </a:lnTo>
                  <a:lnTo>
                    <a:pt x="62" y="12"/>
                  </a:lnTo>
                  <a:lnTo>
                    <a:pt x="62" y="12"/>
                  </a:lnTo>
                  <a:lnTo>
                    <a:pt x="62" y="8"/>
                  </a:lnTo>
                  <a:lnTo>
                    <a:pt x="60" y="6"/>
                  </a:lnTo>
                  <a:lnTo>
                    <a:pt x="52" y="4"/>
                  </a:lnTo>
                  <a:lnTo>
                    <a:pt x="52" y="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400" b="0" i="0" u="none" strike="noStrike" kern="0" cap="none" spc="0" normalizeH="0" baseline="0" noProof="0">
                <a:ln>
                  <a:noFill/>
                </a:ln>
                <a:solidFill>
                  <a:prstClr val="black"/>
                </a:solidFill>
                <a:effectLst/>
                <a:uLnTx/>
                <a:uFillTx/>
              </a:endParaRPr>
            </a:p>
          </p:txBody>
        </p:sp>
        <p:sp>
          <p:nvSpPr>
            <p:cNvPr id="214" name="Freeform 112"/>
            <p:cNvSpPr>
              <a:spLocks/>
            </p:cNvSpPr>
            <p:nvPr/>
          </p:nvSpPr>
          <p:spPr bwMode="auto">
            <a:xfrm>
              <a:off x="1693863" y="649288"/>
              <a:ext cx="63500" cy="76200"/>
            </a:xfrm>
            <a:custGeom>
              <a:avLst/>
              <a:gdLst/>
              <a:ahLst/>
              <a:cxnLst>
                <a:cxn ang="0">
                  <a:pos x="6" y="34"/>
                </a:cxn>
                <a:cxn ang="0">
                  <a:pos x="6" y="34"/>
                </a:cxn>
                <a:cxn ang="0">
                  <a:pos x="8" y="40"/>
                </a:cxn>
                <a:cxn ang="0">
                  <a:pos x="10" y="44"/>
                </a:cxn>
                <a:cxn ang="0">
                  <a:pos x="16" y="46"/>
                </a:cxn>
                <a:cxn ang="0">
                  <a:pos x="20" y="48"/>
                </a:cxn>
                <a:cxn ang="0">
                  <a:pos x="20" y="48"/>
                </a:cxn>
                <a:cxn ang="0">
                  <a:pos x="24" y="46"/>
                </a:cxn>
                <a:cxn ang="0">
                  <a:pos x="30" y="44"/>
                </a:cxn>
                <a:cxn ang="0">
                  <a:pos x="32" y="40"/>
                </a:cxn>
                <a:cxn ang="0">
                  <a:pos x="34" y="34"/>
                </a:cxn>
                <a:cxn ang="0">
                  <a:pos x="34" y="34"/>
                </a:cxn>
                <a:cxn ang="0">
                  <a:pos x="38" y="32"/>
                </a:cxn>
                <a:cxn ang="0">
                  <a:pos x="40" y="28"/>
                </a:cxn>
                <a:cxn ang="0">
                  <a:pos x="40" y="28"/>
                </a:cxn>
                <a:cxn ang="0">
                  <a:pos x="38" y="24"/>
                </a:cxn>
                <a:cxn ang="0">
                  <a:pos x="36" y="22"/>
                </a:cxn>
                <a:cxn ang="0">
                  <a:pos x="36" y="14"/>
                </a:cxn>
                <a:cxn ang="0">
                  <a:pos x="36" y="14"/>
                </a:cxn>
                <a:cxn ang="0">
                  <a:pos x="36" y="8"/>
                </a:cxn>
                <a:cxn ang="0">
                  <a:pos x="32" y="4"/>
                </a:cxn>
                <a:cxn ang="0">
                  <a:pos x="28" y="2"/>
                </a:cxn>
                <a:cxn ang="0">
                  <a:pos x="20" y="0"/>
                </a:cxn>
                <a:cxn ang="0">
                  <a:pos x="20" y="0"/>
                </a:cxn>
                <a:cxn ang="0">
                  <a:pos x="12" y="2"/>
                </a:cxn>
                <a:cxn ang="0">
                  <a:pos x="8" y="4"/>
                </a:cxn>
                <a:cxn ang="0">
                  <a:pos x="4" y="8"/>
                </a:cxn>
                <a:cxn ang="0">
                  <a:pos x="4" y="14"/>
                </a:cxn>
                <a:cxn ang="0">
                  <a:pos x="4" y="22"/>
                </a:cxn>
                <a:cxn ang="0">
                  <a:pos x="4" y="22"/>
                </a:cxn>
                <a:cxn ang="0">
                  <a:pos x="2" y="24"/>
                </a:cxn>
                <a:cxn ang="0">
                  <a:pos x="0" y="28"/>
                </a:cxn>
                <a:cxn ang="0">
                  <a:pos x="0" y="28"/>
                </a:cxn>
                <a:cxn ang="0">
                  <a:pos x="2" y="32"/>
                </a:cxn>
                <a:cxn ang="0">
                  <a:pos x="6" y="34"/>
                </a:cxn>
                <a:cxn ang="0">
                  <a:pos x="6" y="34"/>
                </a:cxn>
              </a:cxnLst>
              <a:rect l="0" t="0" r="r" b="b"/>
              <a:pathLst>
                <a:path w="40" h="48">
                  <a:moveTo>
                    <a:pt x="6" y="34"/>
                  </a:moveTo>
                  <a:lnTo>
                    <a:pt x="6" y="34"/>
                  </a:lnTo>
                  <a:lnTo>
                    <a:pt x="8" y="40"/>
                  </a:lnTo>
                  <a:lnTo>
                    <a:pt x="10" y="44"/>
                  </a:lnTo>
                  <a:lnTo>
                    <a:pt x="16" y="46"/>
                  </a:lnTo>
                  <a:lnTo>
                    <a:pt x="20" y="48"/>
                  </a:lnTo>
                  <a:lnTo>
                    <a:pt x="20" y="48"/>
                  </a:lnTo>
                  <a:lnTo>
                    <a:pt x="24" y="46"/>
                  </a:lnTo>
                  <a:lnTo>
                    <a:pt x="30" y="44"/>
                  </a:lnTo>
                  <a:lnTo>
                    <a:pt x="32" y="40"/>
                  </a:lnTo>
                  <a:lnTo>
                    <a:pt x="34" y="34"/>
                  </a:lnTo>
                  <a:lnTo>
                    <a:pt x="34" y="34"/>
                  </a:lnTo>
                  <a:lnTo>
                    <a:pt x="38" y="32"/>
                  </a:lnTo>
                  <a:lnTo>
                    <a:pt x="40" y="28"/>
                  </a:lnTo>
                  <a:lnTo>
                    <a:pt x="40" y="28"/>
                  </a:lnTo>
                  <a:lnTo>
                    <a:pt x="38" y="24"/>
                  </a:lnTo>
                  <a:lnTo>
                    <a:pt x="36" y="22"/>
                  </a:lnTo>
                  <a:lnTo>
                    <a:pt x="36" y="14"/>
                  </a:lnTo>
                  <a:lnTo>
                    <a:pt x="36" y="14"/>
                  </a:lnTo>
                  <a:lnTo>
                    <a:pt x="36" y="8"/>
                  </a:lnTo>
                  <a:lnTo>
                    <a:pt x="32" y="4"/>
                  </a:lnTo>
                  <a:lnTo>
                    <a:pt x="28" y="2"/>
                  </a:lnTo>
                  <a:lnTo>
                    <a:pt x="20" y="0"/>
                  </a:lnTo>
                  <a:lnTo>
                    <a:pt x="20" y="0"/>
                  </a:lnTo>
                  <a:lnTo>
                    <a:pt x="12" y="2"/>
                  </a:lnTo>
                  <a:lnTo>
                    <a:pt x="8" y="4"/>
                  </a:lnTo>
                  <a:lnTo>
                    <a:pt x="4" y="8"/>
                  </a:lnTo>
                  <a:lnTo>
                    <a:pt x="4" y="14"/>
                  </a:lnTo>
                  <a:lnTo>
                    <a:pt x="4" y="22"/>
                  </a:lnTo>
                  <a:lnTo>
                    <a:pt x="4" y="22"/>
                  </a:lnTo>
                  <a:lnTo>
                    <a:pt x="2" y="24"/>
                  </a:lnTo>
                  <a:lnTo>
                    <a:pt x="0" y="28"/>
                  </a:lnTo>
                  <a:lnTo>
                    <a:pt x="0" y="28"/>
                  </a:lnTo>
                  <a:lnTo>
                    <a:pt x="2" y="32"/>
                  </a:lnTo>
                  <a:lnTo>
                    <a:pt x="6" y="34"/>
                  </a:lnTo>
                  <a:lnTo>
                    <a:pt x="6" y="3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400" b="0" i="0" u="none" strike="noStrike" kern="0" cap="none" spc="0" normalizeH="0" baseline="0" noProof="0">
                <a:ln>
                  <a:noFill/>
                </a:ln>
                <a:solidFill>
                  <a:prstClr val="black"/>
                </a:solidFill>
                <a:effectLst/>
                <a:uLnTx/>
                <a:uFillTx/>
              </a:endParaRPr>
            </a:p>
          </p:txBody>
        </p:sp>
        <p:sp>
          <p:nvSpPr>
            <p:cNvPr id="215" name="Freeform 113"/>
            <p:cNvSpPr>
              <a:spLocks/>
            </p:cNvSpPr>
            <p:nvPr/>
          </p:nvSpPr>
          <p:spPr bwMode="auto">
            <a:xfrm>
              <a:off x="1668463" y="728663"/>
              <a:ext cx="114300" cy="301625"/>
            </a:xfrm>
            <a:custGeom>
              <a:avLst/>
              <a:gdLst/>
              <a:ahLst/>
              <a:cxnLst>
                <a:cxn ang="0">
                  <a:pos x="12" y="86"/>
                </a:cxn>
                <a:cxn ang="0">
                  <a:pos x="12" y="190"/>
                </a:cxn>
                <a:cxn ang="0">
                  <a:pos x="60" y="190"/>
                </a:cxn>
                <a:cxn ang="0">
                  <a:pos x="60" y="86"/>
                </a:cxn>
                <a:cxn ang="0">
                  <a:pos x="72" y="86"/>
                </a:cxn>
                <a:cxn ang="0">
                  <a:pos x="72" y="22"/>
                </a:cxn>
                <a:cxn ang="0">
                  <a:pos x="72" y="20"/>
                </a:cxn>
                <a:cxn ang="0">
                  <a:pos x="72" y="12"/>
                </a:cxn>
                <a:cxn ang="0">
                  <a:pos x="72" y="12"/>
                </a:cxn>
                <a:cxn ang="0">
                  <a:pos x="72" y="8"/>
                </a:cxn>
                <a:cxn ang="0">
                  <a:pos x="68" y="6"/>
                </a:cxn>
                <a:cxn ang="0">
                  <a:pos x="62" y="2"/>
                </a:cxn>
                <a:cxn ang="0">
                  <a:pos x="62" y="2"/>
                </a:cxn>
                <a:cxn ang="0">
                  <a:pos x="50" y="0"/>
                </a:cxn>
                <a:cxn ang="0">
                  <a:pos x="36" y="18"/>
                </a:cxn>
                <a:cxn ang="0">
                  <a:pos x="22" y="0"/>
                </a:cxn>
                <a:cxn ang="0">
                  <a:pos x="22" y="0"/>
                </a:cxn>
                <a:cxn ang="0">
                  <a:pos x="10" y="2"/>
                </a:cxn>
                <a:cxn ang="0">
                  <a:pos x="10" y="2"/>
                </a:cxn>
                <a:cxn ang="0">
                  <a:pos x="4" y="6"/>
                </a:cxn>
                <a:cxn ang="0">
                  <a:pos x="0" y="8"/>
                </a:cxn>
                <a:cxn ang="0">
                  <a:pos x="0" y="12"/>
                </a:cxn>
                <a:cxn ang="0">
                  <a:pos x="0" y="20"/>
                </a:cxn>
                <a:cxn ang="0">
                  <a:pos x="0" y="22"/>
                </a:cxn>
                <a:cxn ang="0">
                  <a:pos x="0" y="86"/>
                </a:cxn>
                <a:cxn ang="0">
                  <a:pos x="12" y="86"/>
                </a:cxn>
              </a:cxnLst>
              <a:rect l="0" t="0" r="r" b="b"/>
              <a:pathLst>
                <a:path w="72" h="190">
                  <a:moveTo>
                    <a:pt x="12" y="86"/>
                  </a:moveTo>
                  <a:lnTo>
                    <a:pt x="12" y="190"/>
                  </a:lnTo>
                  <a:lnTo>
                    <a:pt x="60" y="190"/>
                  </a:lnTo>
                  <a:lnTo>
                    <a:pt x="60" y="86"/>
                  </a:lnTo>
                  <a:lnTo>
                    <a:pt x="72" y="86"/>
                  </a:lnTo>
                  <a:lnTo>
                    <a:pt x="72" y="22"/>
                  </a:lnTo>
                  <a:lnTo>
                    <a:pt x="72" y="20"/>
                  </a:lnTo>
                  <a:lnTo>
                    <a:pt x="72" y="12"/>
                  </a:lnTo>
                  <a:lnTo>
                    <a:pt x="72" y="12"/>
                  </a:lnTo>
                  <a:lnTo>
                    <a:pt x="72" y="8"/>
                  </a:lnTo>
                  <a:lnTo>
                    <a:pt x="68" y="6"/>
                  </a:lnTo>
                  <a:lnTo>
                    <a:pt x="62" y="2"/>
                  </a:lnTo>
                  <a:lnTo>
                    <a:pt x="62" y="2"/>
                  </a:lnTo>
                  <a:lnTo>
                    <a:pt x="50" y="0"/>
                  </a:lnTo>
                  <a:lnTo>
                    <a:pt x="36" y="18"/>
                  </a:lnTo>
                  <a:lnTo>
                    <a:pt x="22" y="0"/>
                  </a:lnTo>
                  <a:lnTo>
                    <a:pt x="22" y="0"/>
                  </a:lnTo>
                  <a:lnTo>
                    <a:pt x="10" y="2"/>
                  </a:lnTo>
                  <a:lnTo>
                    <a:pt x="10" y="2"/>
                  </a:lnTo>
                  <a:lnTo>
                    <a:pt x="4" y="6"/>
                  </a:lnTo>
                  <a:lnTo>
                    <a:pt x="0" y="8"/>
                  </a:lnTo>
                  <a:lnTo>
                    <a:pt x="0" y="12"/>
                  </a:lnTo>
                  <a:lnTo>
                    <a:pt x="0" y="20"/>
                  </a:lnTo>
                  <a:lnTo>
                    <a:pt x="0" y="22"/>
                  </a:lnTo>
                  <a:lnTo>
                    <a:pt x="0" y="86"/>
                  </a:lnTo>
                  <a:lnTo>
                    <a:pt x="12" y="86"/>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400" b="0" i="0" u="none" strike="noStrike" kern="0" cap="none" spc="0" normalizeH="0" baseline="0" noProof="0">
                <a:ln>
                  <a:noFill/>
                </a:ln>
                <a:solidFill>
                  <a:prstClr val="black"/>
                </a:solidFill>
                <a:effectLst/>
                <a:uLnTx/>
                <a:uFillTx/>
              </a:endParaRPr>
            </a:p>
          </p:txBody>
        </p:sp>
      </p:grpSp>
      <p:grpSp>
        <p:nvGrpSpPr>
          <p:cNvPr id="247" name="グループ化 246"/>
          <p:cNvGrpSpPr/>
          <p:nvPr/>
        </p:nvGrpSpPr>
        <p:grpSpPr>
          <a:xfrm>
            <a:off x="4798939" y="4345886"/>
            <a:ext cx="88826" cy="88826"/>
            <a:chOff x="620713" y="1360488"/>
            <a:chExt cx="1189038" cy="1189038"/>
          </a:xfrm>
          <a:solidFill>
            <a:schemeClr val="accent3"/>
          </a:solidFill>
        </p:grpSpPr>
        <p:sp>
          <p:nvSpPr>
            <p:cNvPr id="248" name="Freeform 171"/>
            <p:cNvSpPr>
              <a:spLocks noEditPoints="1"/>
            </p:cNvSpPr>
            <p:nvPr/>
          </p:nvSpPr>
          <p:spPr bwMode="auto">
            <a:xfrm>
              <a:off x="620713" y="1360488"/>
              <a:ext cx="1189038" cy="1189038"/>
            </a:xfrm>
            <a:custGeom>
              <a:avLst/>
              <a:gdLst>
                <a:gd name="T0" fmla="*/ 605 w 666"/>
                <a:gd name="T1" fmla="*/ 46 h 666"/>
                <a:gd name="T2" fmla="*/ 620 w 666"/>
                <a:gd name="T3" fmla="*/ 61 h 666"/>
                <a:gd name="T4" fmla="*/ 620 w 666"/>
                <a:gd name="T5" fmla="*/ 605 h 666"/>
                <a:gd name="T6" fmla="*/ 605 w 666"/>
                <a:gd name="T7" fmla="*/ 620 h 666"/>
                <a:gd name="T8" fmla="*/ 61 w 666"/>
                <a:gd name="T9" fmla="*/ 620 h 666"/>
                <a:gd name="T10" fmla="*/ 46 w 666"/>
                <a:gd name="T11" fmla="*/ 605 h 666"/>
                <a:gd name="T12" fmla="*/ 46 w 666"/>
                <a:gd name="T13" fmla="*/ 61 h 666"/>
                <a:gd name="T14" fmla="*/ 61 w 666"/>
                <a:gd name="T15" fmla="*/ 46 h 666"/>
                <a:gd name="T16" fmla="*/ 605 w 666"/>
                <a:gd name="T17" fmla="*/ 46 h 666"/>
                <a:gd name="T18" fmla="*/ 605 w 666"/>
                <a:gd name="T19" fmla="*/ 0 h 666"/>
                <a:gd name="T20" fmla="*/ 61 w 666"/>
                <a:gd name="T21" fmla="*/ 0 h 666"/>
                <a:gd name="T22" fmla="*/ 0 w 666"/>
                <a:gd name="T23" fmla="*/ 61 h 666"/>
                <a:gd name="T24" fmla="*/ 0 w 666"/>
                <a:gd name="T25" fmla="*/ 605 h 666"/>
                <a:gd name="T26" fmla="*/ 61 w 666"/>
                <a:gd name="T27" fmla="*/ 666 h 666"/>
                <a:gd name="T28" fmla="*/ 605 w 666"/>
                <a:gd name="T29" fmla="*/ 666 h 666"/>
                <a:gd name="T30" fmla="*/ 666 w 666"/>
                <a:gd name="T31" fmla="*/ 605 h 666"/>
                <a:gd name="T32" fmla="*/ 666 w 666"/>
                <a:gd name="T33" fmla="*/ 61 h 666"/>
                <a:gd name="T34" fmla="*/ 605 w 666"/>
                <a:gd name="T35"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66" h="666">
                  <a:moveTo>
                    <a:pt x="605" y="46"/>
                  </a:moveTo>
                  <a:cubicBezTo>
                    <a:pt x="613" y="46"/>
                    <a:pt x="620" y="53"/>
                    <a:pt x="620" y="61"/>
                  </a:cubicBezTo>
                  <a:cubicBezTo>
                    <a:pt x="620" y="605"/>
                    <a:pt x="620" y="605"/>
                    <a:pt x="620" y="605"/>
                  </a:cubicBezTo>
                  <a:cubicBezTo>
                    <a:pt x="620" y="613"/>
                    <a:pt x="613" y="620"/>
                    <a:pt x="605" y="620"/>
                  </a:cubicBezTo>
                  <a:cubicBezTo>
                    <a:pt x="61" y="620"/>
                    <a:pt x="61" y="620"/>
                    <a:pt x="61" y="620"/>
                  </a:cubicBezTo>
                  <a:cubicBezTo>
                    <a:pt x="53" y="620"/>
                    <a:pt x="46" y="613"/>
                    <a:pt x="46" y="605"/>
                  </a:cubicBezTo>
                  <a:cubicBezTo>
                    <a:pt x="46" y="61"/>
                    <a:pt x="46" y="61"/>
                    <a:pt x="46" y="61"/>
                  </a:cubicBezTo>
                  <a:cubicBezTo>
                    <a:pt x="46" y="53"/>
                    <a:pt x="53" y="46"/>
                    <a:pt x="61" y="46"/>
                  </a:cubicBezTo>
                  <a:cubicBezTo>
                    <a:pt x="605" y="46"/>
                    <a:pt x="605" y="46"/>
                    <a:pt x="605" y="46"/>
                  </a:cubicBezTo>
                  <a:moveTo>
                    <a:pt x="605" y="0"/>
                  </a:moveTo>
                  <a:cubicBezTo>
                    <a:pt x="61" y="0"/>
                    <a:pt x="61" y="0"/>
                    <a:pt x="61" y="0"/>
                  </a:cubicBezTo>
                  <a:cubicBezTo>
                    <a:pt x="28" y="0"/>
                    <a:pt x="0" y="28"/>
                    <a:pt x="0" y="61"/>
                  </a:cubicBezTo>
                  <a:cubicBezTo>
                    <a:pt x="0" y="605"/>
                    <a:pt x="0" y="605"/>
                    <a:pt x="0" y="605"/>
                  </a:cubicBezTo>
                  <a:cubicBezTo>
                    <a:pt x="0" y="638"/>
                    <a:pt x="28" y="666"/>
                    <a:pt x="61" y="666"/>
                  </a:cubicBezTo>
                  <a:cubicBezTo>
                    <a:pt x="605" y="666"/>
                    <a:pt x="605" y="666"/>
                    <a:pt x="605" y="666"/>
                  </a:cubicBezTo>
                  <a:cubicBezTo>
                    <a:pt x="638" y="666"/>
                    <a:pt x="666" y="638"/>
                    <a:pt x="666" y="605"/>
                  </a:cubicBezTo>
                  <a:cubicBezTo>
                    <a:pt x="666" y="61"/>
                    <a:pt x="666" y="61"/>
                    <a:pt x="666" y="61"/>
                  </a:cubicBezTo>
                  <a:cubicBezTo>
                    <a:pt x="666" y="28"/>
                    <a:pt x="638" y="0"/>
                    <a:pt x="6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49" name="Freeform 230"/>
            <p:cNvSpPr>
              <a:spLocks noEditPoints="1"/>
            </p:cNvSpPr>
            <p:nvPr/>
          </p:nvSpPr>
          <p:spPr bwMode="auto">
            <a:xfrm>
              <a:off x="763588" y="2076450"/>
              <a:ext cx="422275" cy="228600"/>
            </a:xfrm>
            <a:custGeom>
              <a:avLst/>
              <a:gdLst>
                <a:gd name="T0" fmla="*/ 222 w 237"/>
                <a:gd name="T1" fmla="*/ 128 h 128"/>
                <a:gd name="T2" fmla="*/ 0 w 237"/>
                <a:gd name="T3" fmla="*/ 113 h 128"/>
                <a:gd name="T4" fmla="*/ 15 w 237"/>
                <a:gd name="T5" fmla="*/ 0 h 128"/>
                <a:gd name="T6" fmla="*/ 237 w 237"/>
                <a:gd name="T7" fmla="*/ 16 h 128"/>
                <a:gd name="T8" fmla="*/ 40 w 237"/>
                <a:gd name="T9" fmla="*/ 36 h 128"/>
                <a:gd name="T10" fmla="*/ 65 w 237"/>
                <a:gd name="T11" fmla="*/ 62 h 128"/>
                <a:gd name="T12" fmla="*/ 43 w 237"/>
                <a:gd name="T13" fmla="*/ 89 h 128"/>
                <a:gd name="T14" fmla="*/ 37 w 237"/>
                <a:gd name="T15" fmla="*/ 68 h 128"/>
                <a:gd name="T16" fmla="*/ 43 w 237"/>
                <a:gd name="T17" fmla="*/ 99 h 128"/>
                <a:gd name="T18" fmla="*/ 93 w 237"/>
                <a:gd name="T19" fmla="*/ 95 h 128"/>
                <a:gd name="T20" fmla="*/ 99 w 237"/>
                <a:gd name="T21" fmla="*/ 99 h 128"/>
                <a:gd name="T22" fmla="*/ 93 w 237"/>
                <a:gd name="T23" fmla="*/ 68 h 128"/>
                <a:gd name="T24" fmla="*/ 71 w 237"/>
                <a:gd name="T25" fmla="*/ 89 h 128"/>
                <a:gd name="T26" fmla="*/ 96 w 237"/>
                <a:gd name="T27" fmla="*/ 62 h 128"/>
                <a:gd name="T28" fmla="*/ 90 w 237"/>
                <a:gd name="T29" fmla="*/ 36 h 128"/>
                <a:gd name="T30" fmla="*/ 71 w 237"/>
                <a:gd name="T31" fmla="*/ 57 h 128"/>
                <a:gd name="T32" fmla="*/ 65 w 237"/>
                <a:gd name="T33" fmla="*/ 31 h 128"/>
                <a:gd name="T34" fmla="*/ 46 w 237"/>
                <a:gd name="T35" fmla="*/ 57 h 128"/>
                <a:gd name="T36" fmla="*/ 40 w 237"/>
                <a:gd name="T37" fmla="*/ 36 h 128"/>
                <a:gd name="T38" fmla="*/ 178 w 237"/>
                <a:gd name="T39" fmla="*/ 70 h 128"/>
                <a:gd name="T40" fmla="*/ 169 w 237"/>
                <a:gd name="T41" fmla="*/ 88 h 128"/>
                <a:gd name="T42" fmla="*/ 154 w 237"/>
                <a:gd name="T43" fmla="*/ 84 h 128"/>
                <a:gd name="T44" fmla="*/ 167 w 237"/>
                <a:gd name="T45" fmla="*/ 80 h 128"/>
                <a:gd name="T46" fmla="*/ 154 w 237"/>
                <a:gd name="T47" fmla="*/ 75 h 128"/>
                <a:gd name="T48" fmla="*/ 168 w 237"/>
                <a:gd name="T49" fmla="*/ 70 h 128"/>
                <a:gd name="T50" fmla="*/ 154 w 237"/>
                <a:gd name="T51" fmla="*/ 65 h 128"/>
                <a:gd name="T52" fmla="*/ 168 w 237"/>
                <a:gd name="T53" fmla="*/ 48 h 128"/>
                <a:gd name="T54" fmla="*/ 135 w 237"/>
                <a:gd name="T55" fmla="*/ 65 h 128"/>
                <a:gd name="T56" fmla="*/ 149 w 237"/>
                <a:gd name="T57" fmla="*/ 70 h 128"/>
                <a:gd name="T58" fmla="*/ 135 w 237"/>
                <a:gd name="T59" fmla="*/ 75 h 128"/>
                <a:gd name="T60" fmla="*/ 149 w 237"/>
                <a:gd name="T61" fmla="*/ 80 h 128"/>
                <a:gd name="T62" fmla="*/ 136 w 237"/>
                <a:gd name="T63" fmla="*/ 84 h 128"/>
                <a:gd name="T64" fmla="*/ 149 w 237"/>
                <a:gd name="T65" fmla="*/ 90 h 128"/>
                <a:gd name="T66" fmla="*/ 132 w 237"/>
                <a:gd name="T67" fmla="*/ 96 h 128"/>
                <a:gd name="T68" fmla="*/ 167 w 237"/>
                <a:gd name="T69" fmla="*/ 95 h 128"/>
                <a:gd name="T70" fmla="*/ 186 w 237"/>
                <a:gd name="T71" fmla="*/ 51 h 128"/>
                <a:gd name="T72" fmla="*/ 191 w 237"/>
                <a:gd name="T73" fmla="*/ 89 h 128"/>
                <a:gd name="T74" fmla="*/ 180 w 237"/>
                <a:gd name="T75" fmla="*/ 93 h 128"/>
                <a:gd name="T76" fmla="*/ 189 w 237"/>
                <a:gd name="T77" fmla="*/ 99 h 128"/>
                <a:gd name="T78" fmla="*/ 198 w 237"/>
                <a:gd name="T79" fmla="*/ 46 h 128"/>
                <a:gd name="T80" fmla="*/ 186 w 237"/>
                <a:gd name="T81" fmla="*/ 30 h 128"/>
                <a:gd name="T82" fmla="*/ 180 w 237"/>
                <a:gd name="T83" fmla="*/ 46 h 128"/>
                <a:gd name="T84" fmla="*/ 171 w 237"/>
                <a:gd name="T85" fmla="*/ 51 h 128"/>
                <a:gd name="T86" fmla="*/ 132 w 237"/>
                <a:gd name="T87" fmla="*/ 36 h 128"/>
                <a:gd name="T88" fmla="*/ 141 w 237"/>
                <a:gd name="T89" fmla="*/ 41 h 128"/>
                <a:gd name="T90" fmla="*/ 146 w 237"/>
                <a:gd name="T91" fmla="*/ 47 h 128"/>
                <a:gd name="T92" fmla="*/ 156 w 237"/>
                <a:gd name="T93" fmla="*/ 41 h 128"/>
                <a:gd name="T94" fmla="*/ 162 w 237"/>
                <a:gd name="T95" fmla="*/ 47 h 128"/>
                <a:gd name="T96" fmla="*/ 171 w 237"/>
                <a:gd name="T97" fmla="*/ 41 h 128"/>
                <a:gd name="T98" fmla="*/ 162 w 237"/>
                <a:gd name="T99" fmla="*/ 36 h 128"/>
                <a:gd name="T100" fmla="*/ 156 w 237"/>
                <a:gd name="T101" fmla="*/ 30 h 128"/>
                <a:gd name="T102" fmla="*/ 146 w 237"/>
                <a:gd name="T103" fmla="*/ 36 h 128"/>
                <a:gd name="T104" fmla="*/ 141 w 237"/>
                <a:gd name="T105" fmla="*/ 30 h 128"/>
                <a:gd name="T106" fmla="*/ 132 w 237"/>
                <a:gd name="T107" fmla="*/ 36 h 128"/>
                <a:gd name="T108" fmla="*/ 140 w 237"/>
                <a:gd name="T109" fmla="*/ 60 h 128"/>
                <a:gd name="T110" fmla="*/ 149 w 237"/>
                <a:gd name="T111" fmla="*/ 53 h 128"/>
                <a:gd name="T112" fmla="*/ 163 w 237"/>
                <a:gd name="T113" fmla="*/ 60 h 128"/>
                <a:gd name="T114" fmla="*/ 154 w 237"/>
                <a:gd name="T115" fmla="*/ 53 h 128"/>
                <a:gd name="T116" fmla="*/ 163 w 237"/>
                <a:gd name="T117" fmla="*/ 60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37" h="128">
                  <a:moveTo>
                    <a:pt x="237" y="113"/>
                  </a:moveTo>
                  <a:cubicBezTo>
                    <a:pt x="237" y="121"/>
                    <a:pt x="230" y="128"/>
                    <a:pt x="222" y="128"/>
                  </a:cubicBezTo>
                  <a:cubicBezTo>
                    <a:pt x="15" y="128"/>
                    <a:pt x="15" y="128"/>
                    <a:pt x="15" y="128"/>
                  </a:cubicBezTo>
                  <a:cubicBezTo>
                    <a:pt x="7" y="128"/>
                    <a:pt x="0" y="121"/>
                    <a:pt x="0" y="113"/>
                  </a:cubicBezTo>
                  <a:cubicBezTo>
                    <a:pt x="0" y="16"/>
                    <a:pt x="0" y="16"/>
                    <a:pt x="0" y="16"/>
                  </a:cubicBezTo>
                  <a:cubicBezTo>
                    <a:pt x="0" y="7"/>
                    <a:pt x="7" y="0"/>
                    <a:pt x="15" y="0"/>
                  </a:cubicBezTo>
                  <a:cubicBezTo>
                    <a:pt x="222" y="0"/>
                    <a:pt x="222" y="0"/>
                    <a:pt x="222" y="0"/>
                  </a:cubicBezTo>
                  <a:cubicBezTo>
                    <a:pt x="230" y="0"/>
                    <a:pt x="237" y="7"/>
                    <a:pt x="237" y="16"/>
                  </a:cubicBezTo>
                  <a:lnTo>
                    <a:pt x="237" y="113"/>
                  </a:lnTo>
                  <a:close/>
                  <a:moveTo>
                    <a:pt x="40" y="36"/>
                  </a:moveTo>
                  <a:cubicBezTo>
                    <a:pt x="40" y="62"/>
                    <a:pt x="40" y="62"/>
                    <a:pt x="40" y="62"/>
                  </a:cubicBezTo>
                  <a:cubicBezTo>
                    <a:pt x="65" y="62"/>
                    <a:pt x="65" y="62"/>
                    <a:pt x="65" y="62"/>
                  </a:cubicBezTo>
                  <a:cubicBezTo>
                    <a:pt x="65" y="89"/>
                    <a:pt x="65" y="89"/>
                    <a:pt x="65" y="89"/>
                  </a:cubicBezTo>
                  <a:cubicBezTo>
                    <a:pt x="43" y="89"/>
                    <a:pt x="43" y="89"/>
                    <a:pt x="43" y="89"/>
                  </a:cubicBezTo>
                  <a:cubicBezTo>
                    <a:pt x="43" y="68"/>
                    <a:pt x="43" y="68"/>
                    <a:pt x="43" y="68"/>
                  </a:cubicBezTo>
                  <a:cubicBezTo>
                    <a:pt x="37" y="68"/>
                    <a:pt x="37" y="68"/>
                    <a:pt x="37" y="68"/>
                  </a:cubicBezTo>
                  <a:cubicBezTo>
                    <a:pt x="37" y="99"/>
                    <a:pt x="37" y="99"/>
                    <a:pt x="37" y="99"/>
                  </a:cubicBezTo>
                  <a:cubicBezTo>
                    <a:pt x="43" y="99"/>
                    <a:pt x="43" y="99"/>
                    <a:pt x="43" y="99"/>
                  </a:cubicBezTo>
                  <a:cubicBezTo>
                    <a:pt x="43" y="95"/>
                    <a:pt x="43" y="95"/>
                    <a:pt x="43" y="95"/>
                  </a:cubicBezTo>
                  <a:cubicBezTo>
                    <a:pt x="93" y="95"/>
                    <a:pt x="93" y="95"/>
                    <a:pt x="93" y="95"/>
                  </a:cubicBezTo>
                  <a:cubicBezTo>
                    <a:pt x="93" y="99"/>
                    <a:pt x="93" y="99"/>
                    <a:pt x="93" y="99"/>
                  </a:cubicBezTo>
                  <a:cubicBezTo>
                    <a:pt x="99" y="99"/>
                    <a:pt x="99" y="99"/>
                    <a:pt x="99" y="99"/>
                  </a:cubicBezTo>
                  <a:cubicBezTo>
                    <a:pt x="99" y="68"/>
                    <a:pt x="99" y="68"/>
                    <a:pt x="99" y="68"/>
                  </a:cubicBezTo>
                  <a:cubicBezTo>
                    <a:pt x="93" y="68"/>
                    <a:pt x="93" y="68"/>
                    <a:pt x="93" y="68"/>
                  </a:cubicBezTo>
                  <a:cubicBezTo>
                    <a:pt x="93" y="89"/>
                    <a:pt x="93" y="89"/>
                    <a:pt x="93" y="89"/>
                  </a:cubicBezTo>
                  <a:cubicBezTo>
                    <a:pt x="71" y="89"/>
                    <a:pt x="71" y="89"/>
                    <a:pt x="71" y="89"/>
                  </a:cubicBezTo>
                  <a:cubicBezTo>
                    <a:pt x="71" y="62"/>
                    <a:pt x="71" y="62"/>
                    <a:pt x="71" y="62"/>
                  </a:cubicBezTo>
                  <a:cubicBezTo>
                    <a:pt x="96" y="62"/>
                    <a:pt x="96" y="62"/>
                    <a:pt x="96" y="62"/>
                  </a:cubicBezTo>
                  <a:cubicBezTo>
                    <a:pt x="96" y="36"/>
                    <a:pt x="96" y="36"/>
                    <a:pt x="96" y="36"/>
                  </a:cubicBezTo>
                  <a:cubicBezTo>
                    <a:pt x="90" y="36"/>
                    <a:pt x="90" y="36"/>
                    <a:pt x="90" y="36"/>
                  </a:cubicBezTo>
                  <a:cubicBezTo>
                    <a:pt x="90" y="57"/>
                    <a:pt x="90" y="57"/>
                    <a:pt x="90" y="57"/>
                  </a:cubicBezTo>
                  <a:cubicBezTo>
                    <a:pt x="71" y="57"/>
                    <a:pt x="71" y="57"/>
                    <a:pt x="71" y="57"/>
                  </a:cubicBezTo>
                  <a:cubicBezTo>
                    <a:pt x="71" y="31"/>
                    <a:pt x="71" y="31"/>
                    <a:pt x="71" y="31"/>
                  </a:cubicBezTo>
                  <a:cubicBezTo>
                    <a:pt x="65" y="31"/>
                    <a:pt x="65" y="31"/>
                    <a:pt x="65" y="31"/>
                  </a:cubicBezTo>
                  <a:cubicBezTo>
                    <a:pt x="65" y="57"/>
                    <a:pt x="65" y="57"/>
                    <a:pt x="65" y="57"/>
                  </a:cubicBezTo>
                  <a:cubicBezTo>
                    <a:pt x="46" y="57"/>
                    <a:pt x="46" y="57"/>
                    <a:pt x="46" y="57"/>
                  </a:cubicBezTo>
                  <a:cubicBezTo>
                    <a:pt x="46" y="36"/>
                    <a:pt x="46" y="36"/>
                    <a:pt x="46" y="36"/>
                  </a:cubicBezTo>
                  <a:lnTo>
                    <a:pt x="40" y="36"/>
                  </a:lnTo>
                  <a:close/>
                  <a:moveTo>
                    <a:pt x="180" y="51"/>
                  </a:moveTo>
                  <a:cubicBezTo>
                    <a:pt x="180" y="56"/>
                    <a:pt x="179" y="63"/>
                    <a:pt x="178" y="70"/>
                  </a:cubicBezTo>
                  <a:cubicBezTo>
                    <a:pt x="177" y="77"/>
                    <a:pt x="174" y="86"/>
                    <a:pt x="169" y="93"/>
                  </a:cubicBezTo>
                  <a:cubicBezTo>
                    <a:pt x="169" y="88"/>
                    <a:pt x="169" y="88"/>
                    <a:pt x="169" y="88"/>
                  </a:cubicBezTo>
                  <a:cubicBezTo>
                    <a:pt x="166" y="89"/>
                    <a:pt x="162" y="89"/>
                    <a:pt x="154" y="90"/>
                  </a:cubicBezTo>
                  <a:cubicBezTo>
                    <a:pt x="154" y="84"/>
                    <a:pt x="154" y="84"/>
                    <a:pt x="154" y="84"/>
                  </a:cubicBezTo>
                  <a:cubicBezTo>
                    <a:pt x="167" y="84"/>
                    <a:pt x="167" y="84"/>
                    <a:pt x="167" y="84"/>
                  </a:cubicBezTo>
                  <a:cubicBezTo>
                    <a:pt x="167" y="80"/>
                    <a:pt x="167" y="80"/>
                    <a:pt x="167" y="80"/>
                  </a:cubicBezTo>
                  <a:cubicBezTo>
                    <a:pt x="154" y="80"/>
                    <a:pt x="154" y="80"/>
                    <a:pt x="154" y="80"/>
                  </a:cubicBezTo>
                  <a:cubicBezTo>
                    <a:pt x="154" y="75"/>
                    <a:pt x="154" y="75"/>
                    <a:pt x="154" y="75"/>
                  </a:cubicBezTo>
                  <a:cubicBezTo>
                    <a:pt x="168" y="75"/>
                    <a:pt x="168" y="75"/>
                    <a:pt x="168" y="75"/>
                  </a:cubicBezTo>
                  <a:cubicBezTo>
                    <a:pt x="168" y="70"/>
                    <a:pt x="168" y="70"/>
                    <a:pt x="168" y="70"/>
                  </a:cubicBezTo>
                  <a:cubicBezTo>
                    <a:pt x="154" y="70"/>
                    <a:pt x="154" y="70"/>
                    <a:pt x="154" y="70"/>
                  </a:cubicBezTo>
                  <a:cubicBezTo>
                    <a:pt x="154" y="65"/>
                    <a:pt x="154" y="65"/>
                    <a:pt x="154" y="65"/>
                  </a:cubicBezTo>
                  <a:cubicBezTo>
                    <a:pt x="168" y="65"/>
                    <a:pt x="168" y="65"/>
                    <a:pt x="168" y="65"/>
                  </a:cubicBezTo>
                  <a:cubicBezTo>
                    <a:pt x="168" y="48"/>
                    <a:pt x="168" y="48"/>
                    <a:pt x="168" y="48"/>
                  </a:cubicBezTo>
                  <a:cubicBezTo>
                    <a:pt x="135" y="48"/>
                    <a:pt x="135" y="48"/>
                    <a:pt x="135" y="48"/>
                  </a:cubicBezTo>
                  <a:cubicBezTo>
                    <a:pt x="135" y="65"/>
                    <a:pt x="135" y="65"/>
                    <a:pt x="135" y="65"/>
                  </a:cubicBezTo>
                  <a:cubicBezTo>
                    <a:pt x="149" y="65"/>
                    <a:pt x="149" y="65"/>
                    <a:pt x="149" y="65"/>
                  </a:cubicBezTo>
                  <a:cubicBezTo>
                    <a:pt x="149" y="70"/>
                    <a:pt x="149" y="70"/>
                    <a:pt x="149" y="70"/>
                  </a:cubicBezTo>
                  <a:cubicBezTo>
                    <a:pt x="135" y="70"/>
                    <a:pt x="135" y="70"/>
                    <a:pt x="135" y="70"/>
                  </a:cubicBezTo>
                  <a:cubicBezTo>
                    <a:pt x="135" y="75"/>
                    <a:pt x="135" y="75"/>
                    <a:pt x="135" y="75"/>
                  </a:cubicBezTo>
                  <a:cubicBezTo>
                    <a:pt x="149" y="75"/>
                    <a:pt x="149" y="75"/>
                    <a:pt x="149" y="75"/>
                  </a:cubicBezTo>
                  <a:cubicBezTo>
                    <a:pt x="149" y="80"/>
                    <a:pt x="149" y="80"/>
                    <a:pt x="149" y="80"/>
                  </a:cubicBezTo>
                  <a:cubicBezTo>
                    <a:pt x="136" y="80"/>
                    <a:pt x="136" y="80"/>
                    <a:pt x="136" y="80"/>
                  </a:cubicBezTo>
                  <a:cubicBezTo>
                    <a:pt x="136" y="84"/>
                    <a:pt x="136" y="84"/>
                    <a:pt x="136" y="84"/>
                  </a:cubicBezTo>
                  <a:cubicBezTo>
                    <a:pt x="149" y="84"/>
                    <a:pt x="149" y="84"/>
                    <a:pt x="149" y="84"/>
                  </a:cubicBezTo>
                  <a:cubicBezTo>
                    <a:pt x="149" y="90"/>
                    <a:pt x="149" y="90"/>
                    <a:pt x="149" y="90"/>
                  </a:cubicBezTo>
                  <a:cubicBezTo>
                    <a:pt x="147" y="90"/>
                    <a:pt x="132" y="91"/>
                    <a:pt x="132" y="91"/>
                  </a:cubicBezTo>
                  <a:cubicBezTo>
                    <a:pt x="132" y="96"/>
                    <a:pt x="132" y="96"/>
                    <a:pt x="132" y="96"/>
                  </a:cubicBezTo>
                  <a:cubicBezTo>
                    <a:pt x="157" y="95"/>
                    <a:pt x="166" y="94"/>
                    <a:pt x="169" y="93"/>
                  </a:cubicBezTo>
                  <a:cubicBezTo>
                    <a:pt x="168" y="94"/>
                    <a:pt x="168" y="94"/>
                    <a:pt x="167" y="95"/>
                  </a:cubicBezTo>
                  <a:cubicBezTo>
                    <a:pt x="171" y="99"/>
                    <a:pt x="171" y="99"/>
                    <a:pt x="171" y="99"/>
                  </a:cubicBezTo>
                  <a:cubicBezTo>
                    <a:pt x="175" y="95"/>
                    <a:pt x="185" y="84"/>
                    <a:pt x="186" y="51"/>
                  </a:cubicBezTo>
                  <a:cubicBezTo>
                    <a:pt x="193" y="51"/>
                    <a:pt x="193" y="51"/>
                    <a:pt x="193" y="51"/>
                  </a:cubicBezTo>
                  <a:cubicBezTo>
                    <a:pt x="192" y="77"/>
                    <a:pt x="192" y="80"/>
                    <a:pt x="191" y="89"/>
                  </a:cubicBezTo>
                  <a:cubicBezTo>
                    <a:pt x="191" y="92"/>
                    <a:pt x="190" y="93"/>
                    <a:pt x="187" y="93"/>
                  </a:cubicBezTo>
                  <a:cubicBezTo>
                    <a:pt x="180" y="93"/>
                    <a:pt x="180" y="93"/>
                    <a:pt x="180" y="93"/>
                  </a:cubicBezTo>
                  <a:cubicBezTo>
                    <a:pt x="181" y="99"/>
                    <a:pt x="181" y="99"/>
                    <a:pt x="181" y="99"/>
                  </a:cubicBezTo>
                  <a:cubicBezTo>
                    <a:pt x="189" y="99"/>
                    <a:pt x="189" y="99"/>
                    <a:pt x="189" y="99"/>
                  </a:cubicBezTo>
                  <a:cubicBezTo>
                    <a:pt x="195" y="99"/>
                    <a:pt x="196" y="95"/>
                    <a:pt x="196" y="92"/>
                  </a:cubicBezTo>
                  <a:cubicBezTo>
                    <a:pt x="198" y="82"/>
                    <a:pt x="198" y="57"/>
                    <a:pt x="198" y="46"/>
                  </a:cubicBezTo>
                  <a:cubicBezTo>
                    <a:pt x="186" y="46"/>
                    <a:pt x="186" y="46"/>
                    <a:pt x="186" y="46"/>
                  </a:cubicBezTo>
                  <a:cubicBezTo>
                    <a:pt x="186" y="30"/>
                    <a:pt x="186" y="30"/>
                    <a:pt x="186" y="30"/>
                  </a:cubicBezTo>
                  <a:cubicBezTo>
                    <a:pt x="180" y="30"/>
                    <a:pt x="180" y="30"/>
                    <a:pt x="180" y="30"/>
                  </a:cubicBezTo>
                  <a:cubicBezTo>
                    <a:pt x="180" y="46"/>
                    <a:pt x="180" y="46"/>
                    <a:pt x="180" y="46"/>
                  </a:cubicBezTo>
                  <a:cubicBezTo>
                    <a:pt x="171" y="46"/>
                    <a:pt x="171" y="46"/>
                    <a:pt x="171" y="46"/>
                  </a:cubicBezTo>
                  <a:cubicBezTo>
                    <a:pt x="171" y="51"/>
                    <a:pt x="171" y="51"/>
                    <a:pt x="171" y="51"/>
                  </a:cubicBezTo>
                  <a:lnTo>
                    <a:pt x="180" y="51"/>
                  </a:lnTo>
                  <a:close/>
                  <a:moveTo>
                    <a:pt x="132" y="36"/>
                  </a:moveTo>
                  <a:cubicBezTo>
                    <a:pt x="132" y="41"/>
                    <a:pt x="132" y="41"/>
                    <a:pt x="132" y="41"/>
                  </a:cubicBezTo>
                  <a:cubicBezTo>
                    <a:pt x="141" y="41"/>
                    <a:pt x="141" y="41"/>
                    <a:pt x="141" y="41"/>
                  </a:cubicBezTo>
                  <a:cubicBezTo>
                    <a:pt x="141" y="47"/>
                    <a:pt x="141" y="47"/>
                    <a:pt x="141" y="47"/>
                  </a:cubicBezTo>
                  <a:cubicBezTo>
                    <a:pt x="146" y="47"/>
                    <a:pt x="146" y="47"/>
                    <a:pt x="146" y="47"/>
                  </a:cubicBezTo>
                  <a:cubicBezTo>
                    <a:pt x="146" y="41"/>
                    <a:pt x="146" y="41"/>
                    <a:pt x="146" y="41"/>
                  </a:cubicBezTo>
                  <a:cubicBezTo>
                    <a:pt x="156" y="41"/>
                    <a:pt x="156" y="41"/>
                    <a:pt x="156" y="41"/>
                  </a:cubicBezTo>
                  <a:cubicBezTo>
                    <a:pt x="156" y="47"/>
                    <a:pt x="156" y="47"/>
                    <a:pt x="156" y="47"/>
                  </a:cubicBezTo>
                  <a:cubicBezTo>
                    <a:pt x="162" y="47"/>
                    <a:pt x="162" y="47"/>
                    <a:pt x="162" y="47"/>
                  </a:cubicBezTo>
                  <a:cubicBezTo>
                    <a:pt x="162" y="41"/>
                    <a:pt x="162" y="41"/>
                    <a:pt x="162" y="41"/>
                  </a:cubicBezTo>
                  <a:cubicBezTo>
                    <a:pt x="171" y="41"/>
                    <a:pt x="171" y="41"/>
                    <a:pt x="171" y="41"/>
                  </a:cubicBezTo>
                  <a:cubicBezTo>
                    <a:pt x="171" y="36"/>
                    <a:pt x="171" y="36"/>
                    <a:pt x="171" y="36"/>
                  </a:cubicBezTo>
                  <a:cubicBezTo>
                    <a:pt x="162" y="36"/>
                    <a:pt x="162" y="36"/>
                    <a:pt x="162" y="36"/>
                  </a:cubicBezTo>
                  <a:cubicBezTo>
                    <a:pt x="162" y="30"/>
                    <a:pt x="162" y="30"/>
                    <a:pt x="162" y="30"/>
                  </a:cubicBezTo>
                  <a:cubicBezTo>
                    <a:pt x="156" y="30"/>
                    <a:pt x="156" y="30"/>
                    <a:pt x="156" y="30"/>
                  </a:cubicBezTo>
                  <a:cubicBezTo>
                    <a:pt x="156" y="36"/>
                    <a:pt x="156" y="36"/>
                    <a:pt x="156" y="36"/>
                  </a:cubicBezTo>
                  <a:cubicBezTo>
                    <a:pt x="146" y="36"/>
                    <a:pt x="146" y="36"/>
                    <a:pt x="146" y="36"/>
                  </a:cubicBezTo>
                  <a:cubicBezTo>
                    <a:pt x="146" y="30"/>
                    <a:pt x="146" y="30"/>
                    <a:pt x="146" y="30"/>
                  </a:cubicBezTo>
                  <a:cubicBezTo>
                    <a:pt x="141" y="30"/>
                    <a:pt x="141" y="30"/>
                    <a:pt x="141" y="30"/>
                  </a:cubicBezTo>
                  <a:cubicBezTo>
                    <a:pt x="141" y="36"/>
                    <a:pt x="141" y="36"/>
                    <a:pt x="141" y="36"/>
                  </a:cubicBezTo>
                  <a:lnTo>
                    <a:pt x="132" y="36"/>
                  </a:lnTo>
                  <a:close/>
                  <a:moveTo>
                    <a:pt x="149" y="60"/>
                  </a:moveTo>
                  <a:cubicBezTo>
                    <a:pt x="140" y="60"/>
                    <a:pt x="140" y="60"/>
                    <a:pt x="140" y="60"/>
                  </a:cubicBezTo>
                  <a:cubicBezTo>
                    <a:pt x="140" y="53"/>
                    <a:pt x="140" y="53"/>
                    <a:pt x="140" y="53"/>
                  </a:cubicBezTo>
                  <a:cubicBezTo>
                    <a:pt x="149" y="53"/>
                    <a:pt x="149" y="53"/>
                    <a:pt x="149" y="53"/>
                  </a:cubicBezTo>
                  <a:lnTo>
                    <a:pt x="149" y="60"/>
                  </a:lnTo>
                  <a:close/>
                  <a:moveTo>
                    <a:pt x="163" y="60"/>
                  </a:moveTo>
                  <a:cubicBezTo>
                    <a:pt x="154" y="60"/>
                    <a:pt x="154" y="60"/>
                    <a:pt x="154" y="60"/>
                  </a:cubicBezTo>
                  <a:cubicBezTo>
                    <a:pt x="154" y="53"/>
                    <a:pt x="154" y="53"/>
                    <a:pt x="154" y="53"/>
                  </a:cubicBezTo>
                  <a:cubicBezTo>
                    <a:pt x="163" y="53"/>
                    <a:pt x="163" y="53"/>
                    <a:pt x="163" y="53"/>
                  </a:cubicBezTo>
                  <a:lnTo>
                    <a:pt x="163" y="6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50" name="Freeform 231"/>
            <p:cNvSpPr>
              <a:spLocks noEditPoints="1"/>
            </p:cNvSpPr>
            <p:nvPr/>
          </p:nvSpPr>
          <p:spPr bwMode="auto">
            <a:xfrm>
              <a:off x="1239838" y="2076450"/>
              <a:ext cx="423863" cy="228600"/>
            </a:xfrm>
            <a:custGeom>
              <a:avLst/>
              <a:gdLst>
                <a:gd name="T0" fmla="*/ 16 w 237"/>
                <a:gd name="T1" fmla="*/ 128 h 128"/>
                <a:gd name="T2" fmla="*/ 16 w 237"/>
                <a:gd name="T3" fmla="*/ 0 h 128"/>
                <a:gd name="T4" fmla="*/ 237 w 237"/>
                <a:gd name="T5" fmla="*/ 113 h 128"/>
                <a:gd name="T6" fmla="*/ 43 w 237"/>
                <a:gd name="T7" fmla="*/ 65 h 128"/>
                <a:gd name="T8" fmla="*/ 37 w 237"/>
                <a:gd name="T9" fmla="*/ 99 h 128"/>
                <a:gd name="T10" fmla="*/ 102 w 237"/>
                <a:gd name="T11" fmla="*/ 97 h 128"/>
                <a:gd name="T12" fmla="*/ 55 w 237"/>
                <a:gd name="T13" fmla="*/ 89 h 128"/>
                <a:gd name="T14" fmla="*/ 34 w 237"/>
                <a:gd name="T15" fmla="*/ 59 h 128"/>
                <a:gd name="T16" fmla="*/ 35 w 237"/>
                <a:gd name="T17" fmla="*/ 35 h 128"/>
                <a:gd name="T18" fmla="*/ 97 w 237"/>
                <a:gd name="T19" fmla="*/ 60 h 128"/>
                <a:gd name="T20" fmla="*/ 98 w 237"/>
                <a:gd name="T21" fmla="*/ 60 h 128"/>
                <a:gd name="T22" fmla="*/ 58 w 237"/>
                <a:gd name="T23" fmla="*/ 81 h 128"/>
                <a:gd name="T24" fmla="*/ 79 w 237"/>
                <a:gd name="T25" fmla="*/ 82 h 128"/>
                <a:gd name="T26" fmla="*/ 64 w 237"/>
                <a:gd name="T27" fmla="*/ 60 h 128"/>
                <a:gd name="T28" fmla="*/ 103 w 237"/>
                <a:gd name="T29" fmla="*/ 83 h 128"/>
                <a:gd name="T30" fmla="*/ 97 w 237"/>
                <a:gd name="T31" fmla="*/ 60 h 128"/>
                <a:gd name="T32" fmla="*/ 64 w 237"/>
                <a:gd name="T33" fmla="*/ 37 h 128"/>
                <a:gd name="T34" fmla="*/ 92 w 237"/>
                <a:gd name="T35" fmla="*/ 55 h 128"/>
                <a:gd name="T36" fmla="*/ 92 w 237"/>
                <a:gd name="T37" fmla="*/ 48 h 128"/>
                <a:gd name="T38" fmla="*/ 178 w 237"/>
                <a:gd name="T39" fmla="*/ 70 h 128"/>
                <a:gd name="T40" fmla="*/ 154 w 237"/>
                <a:gd name="T41" fmla="*/ 90 h 128"/>
                <a:gd name="T42" fmla="*/ 167 w 237"/>
                <a:gd name="T43" fmla="*/ 80 h 128"/>
                <a:gd name="T44" fmla="*/ 169 w 237"/>
                <a:gd name="T45" fmla="*/ 75 h 128"/>
                <a:gd name="T46" fmla="*/ 154 w 237"/>
                <a:gd name="T47" fmla="*/ 65 h 128"/>
                <a:gd name="T48" fmla="*/ 135 w 237"/>
                <a:gd name="T49" fmla="*/ 48 h 128"/>
                <a:gd name="T50" fmla="*/ 149 w 237"/>
                <a:gd name="T51" fmla="*/ 70 h 128"/>
                <a:gd name="T52" fmla="*/ 149 w 237"/>
                <a:gd name="T53" fmla="*/ 75 h 128"/>
                <a:gd name="T54" fmla="*/ 136 w 237"/>
                <a:gd name="T55" fmla="*/ 84 h 128"/>
                <a:gd name="T56" fmla="*/ 132 w 237"/>
                <a:gd name="T57" fmla="*/ 91 h 128"/>
                <a:gd name="T58" fmla="*/ 167 w 237"/>
                <a:gd name="T59" fmla="*/ 95 h 128"/>
                <a:gd name="T60" fmla="*/ 193 w 237"/>
                <a:gd name="T61" fmla="*/ 51 h 128"/>
                <a:gd name="T62" fmla="*/ 180 w 237"/>
                <a:gd name="T63" fmla="*/ 93 h 128"/>
                <a:gd name="T64" fmla="*/ 197 w 237"/>
                <a:gd name="T65" fmla="*/ 92 h 128"/>
                <a:gd name="T66" fmla="*/ 186 w 237"/>
                <a:gd name="T67" fmla="*/ 30 h 128"/>
                <a:gd name="T68" fmla="*/ 172 w 237"/>
                <a:gd name="T69" fmla="*/ 46 h 128"/>
                <a:gd name="T70" fmla="*/ 133 w 237"/>
                <a:gd name="T71" fmla="*/ 36 h 128"/>
                <a:gd name="T72" fmla="*/ 141 w 237"/>
                <a:gd name="T73" fmla="*/ 47 h 128"/>
                <a:gd name="T74" fmla="*/ 157 w 237"/>
                <a:gd name="T75" fmla="*/ 41 h 128"/>
                <a:gd name="T76" fmla="*/ 162 w 237"/>
                <a:gd name="T77" fmla="*/ 41 h 128"/>
                <a:gd name="T78" fmla="*/ 162 w 237"/>
                <a:gd name="T79" fmla="*/ 36 h 128"/>
                <a:gd name="T80" fmla="*/ 157 w 237"/>
                <a:gd name="T81" fmla="*/ 36 h 128"/>
                <a:gd name="T82" fmla="*/ 141 w 237"/>
                <a:gd name="T83" fmla="*/ 30 h 128"/>
                <a:gd name="T84" fmla="*/ 149 w 237"/>
                <a:gd name="T85" fmla="*/ 60 h 128"/>
                <a:gd name="T86" fmla="*/ 149 w 237"/>
                <a:gd name="T87" fmla="*/ 53 h 128"/>
                <a:gd name="T88" fmla="*/ 154 w 237"/>
                <a:gd name="T89" fmla="*/ 60 h 128"/>
                <a:gd name="T90" fmla="*/ 163 w 237"/>
                <a:gd name="T91" fmla="*/ 60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37" h="128">
                  <a:moveTo>
                    <a:pt x="237" y="113"/>
                  </a:moveTo>
                  <a:cubicBezTo>
                    <a:pt x="237" y="121"/>
                    <a:pt x="230" y="128"/>
                    <a:pt x="222" y="128"/>
                  </a:cubicBezTo>
                  <a:cubicBezTo>
                    <a:pt x="16" y="128"/>
                    <a:pt x="16" y="128"/>
                    <a:pt x="16" y="128"/>
                  </a:cubicBezTo>
                  <a:cubicBezTo>
                    <a:pt x="7" y="128"/>
                    <a:pt x="0" y="121"/>
                    <a:pt x="0" y="113"/>
                  </a:cubicBezTo>
                  <a:cubicBezTo>
                    <a:pt x="0" y="16"/>
                    <a:pt x="0" y="16"/>
                    <a:pt x="0" y="16"/>
                  </a:cubicBezTo>
                  <a:cubicBezTo>
                    <a:pt x="0" y="7"/>
                    <a:pt x="7" y="0"/>
                    <a:pt x="16" y="0"/>
                  </a:cubicBezTo>
                  <a:cubicBezTo>
                    <a:pt x="222" y="0"/>
                    <a:pt x="222" y="0"/>
                    <a:pt x="222" y="0"/>
                  </a:cubicBezTo>
                  <a:cubicBezTo>
                    <a:pt x="230" y="0"/>
                    <a:pt x="237" y="7"/>
                    <a:pt x="237" y="16"/>
                  </a:cubicBezTo>
                  <a:lnTo>
                    <a:pt x="237" y="113"/>
                  </a:lnTo>
                  <a:close/>
                  <a:moveTo>
                    <a:pt x="34" y="59"/>
                  </a:moveTo>
                  <a:cubicBezTo>
                    <a:pt x="34" y="65"/>
                    <a:pt x="34" y="65"/>
                    <a:pt x="34" y="65"/>
                  </a:cubicBezTo>
                  <a:cubicBezTo>
                    <a:pt x="43" y="65"/>
                    <a:pt x="43" y="65"/>
                    <a:pt x="43" y="65"/>
                  </a:cubicBezTo>
                  <a:cubicBezTo>
                    <a:pt x="43" y="84"/>
                    <a:pt x="43" y="84"/>
                    <a:pt x="43" y="84"/>
                  </a:cubicBezTo>
                  <a:cubicBezTo>
                    <a:pt x="41" y="87"/>
                    <a:pt x="40" y="88"/>
                    <a:pt x="33" y="93"/>
                  </a:cubicBezTo>
                  <a:cubicBezTo>
                    <a:pt x="37" y="99"/>
                    <a:pt x="37" y="99"/>
                    <a:pt x="37" y="99"/>
                  </a:cubicBezTo>
                  <a:cubicBezTo>
                    <a:pt x="40" y="96"/>
                    <a:pt x="44" y="92"/>
                    <a:pt x="47" y="88"/>
                  </a:cubicBezTo>
                  <a:cubicBezTo>
                    <a:pt x="53" y="97"/>
                    <a:pt x="64" y="97"/>
                    <a:pt x="67" y="97"/>
                  </a:cubicBezTo>
                  <a:cubicBezTo>
                    <a:pt x="102" y="97"/>
                    <a:pt x="102" y="97"/>
                    <a:pt x="102" y="97"/>
                  </a:cubicBezTo>
                  <a:cubicBezTo>
                    <a:pt x="103" y="92"/>
                    <a:pt x="103" y="92"/>
                    <a:pt x="103" y="92"/>
                  </a:cubicBezTo>
                  <a:cubicBezTo>
                    <a:pt x="66" y="92"/>
                    <a:pt x="66" y="92"/>
                    <a:pt x="66" y="92"/>
                  </a:cubicBezTo>
                  <a:cubicBezTo>
                    <a:pt x="64" y="92"/>
                    <a:pt x="60" y="91"/>
                    <a:pt x="55" y="89"/>
                  </a:cubicBezTo>
                  <a:cubicBezTo>
                    <a:pt x="52" y="87"/>
                    <a:pt x="49" y="84"/>
                    <a:pt x="49" y="81"/>
                  </a:cubicBezTo>
                  <a:cubicBezTo>
                    <a:pt x="49" y="59"/>
                    <a:pt x="49" y="59"/>
                    <a:pt x="49" y="59"/>
                  </a:cubicBezTo>
                  <a:lnTo>
                    <a:pt x="34" y="59"/>
                  </a:lnTo>
                  <a:close/>
                  <a:moveTo>
                    <a:pt x="52" y="43"/>
                  </a:moveTo>
                  <a:cubicBezTo>
                    <a:pt x="47" y="37"/>
                    <a:pt x="44" y="34"/>
                    <a:pt x="39" y="31"/>
                  </a:cubicBezTo>
                  <a:cubicBezTo>
                    <a:pt x="35" y="35"/>
                    <a:pt x="35" y="35"/>
                    <a:pt x="35" y="35"/>
                  </a:cubicBezTo>
                  <a:cubicBezTo>
                    <a:pt x="41" y="39"/>
                    <a:pt x="43" y="42"/>
                    <a:pt x="47" y="47"/>
                  </a:cubicBezTo>
                  <a:lnTo>
                    <a:pt x="52" y="43"/>
                  </a:lnTo>
                  <a:close/>
                  <a:moveTo>
                    <a:pt x="97" y="60"/>
                  </a:moveTo>
                  <a:cubicBezTo>
                    <a:pt x="91" y="66"/>
                    <a:pt x="85" y="70"/>
                    <a:pt x="84" y="71"/>
                  </a:cubicBezTo>
                  <a:cubicBezTo>
                    <a:pt x="80" y="65"/>
                    <a:pt x="79" y="62"/>
                    <a:pt x="78" y="60"/>
                  </a:cubicBezTo>
                  <a:cubicBezTo>
                    <a:pt x="98" y="60"/>
                    <a:pt x="98" y="60"/>
                    <a:pt x="98" y="60"/>
                  </a:cubicBezTo>
                  <a:cubicBezTo>
                    <a:pt x="98" y="32"/>
                    <a:pt x="98" y="32"/>
                    <a:pt x="98" y="32"/>
                  </a:cubicBezTo>
                  <a:cubicBezTo>
                    <a:pt x="58" y="32"/>
                    <a:pt x="58" y="32"/>
                    <a:pt x="58" y="32"/>
                  </a:cubicBezTo>
                  <a:cubicBezTo>
                    <a:pt x="58" y="81"/>
                    <a:pt x="58" y="81"/>
                    <a:pt x="58" y="81"/>
                  </a:cubicBezTo>
                  <a:cubicBezTo>
                    <a:pt x="57" y="81"/>
                    <a:pt x="57" y="81"/>
                    <a:pt x="54" y="81"/>
                  </a:cubicBezTo>
                  <a:cubicBezTo>
                    <a:pt x="56" y="87"/>
                    <a:pt x="56" y="87"/>
                    <a:pt x="56" y="87"/>
                  </a:cubicBezTo>
                  <a:cubicBezTo>
                    <a:pt x="59" y="86"/>
                    <a:pt x="73" y="84"/>
                    <a:pt x="79" y="82"/>
                  </a:cubicBezTo>
                  <a:cubicBezTo>
                    <a:pt x="79" y="77"/>
                    <a:pt x="79" y="77"/>
                    <a:pt x="79" y="77"/>
                  </a:cubicBezTo>
                  <a:cubicBezTo>
                    <a:pt x="77" y="77"/>
                    <a:pt x="73" y="78"/>
                    <a:pt x="64" y="80"/>
                  </a:cubicBezTo>
                  <a:cubicBezTo>
                    <a:pt x="64" y="60"/>
                    <a:pt x="64" y="60"/>
                    <a:pt x="64" y="60"/>
                  </a:cubicBezTo>
                  <a:cubicBezTo>
                    <a:pt x="73" y="60"/>
                    <a:pt x="73" y="60"/>
                    <a:pt x="73" y="60"/>
                  </a:cubicBezTo>
                  <a:cubicBezTo>
                    <a:pt x="75" y="68"/>
                    <a:pt x="80" y="80"/>
                    <a:pt x="100" y="89"/>
                  </a:cubicBezTo>
                  <a:cubicBezTo>
                    <a:pt x="103" y="83"/>
                    <a:pt x="103" y="83"/>
                    <a:pt x="103" y="83"/>
                  </a:cubicBezTo>
                  <a:cubicBezTo>
                    <a:pt x="100" y="82"/>
                    <a:pt x="94" y="79"/>
                    <a:pt x="88" y="74"/>
                  </a:cubicBezTo>
                  <a:cubicBezTo>
                    <a:pt x="93" y="71"/>
                    <a:pt x="98" y="68"/>
                    <a:pt x="102" y="64"/>
                  </a:cubicBezTo>
                  <a:lnTo>
                    <a:pt x="97" y="60"/>
                  </a:lnTo>
                  <a:close/>
                  <a:moveTo>
                    <a:pt x="92" y="43"/>
                  </a:moveTo>
                  <a:cubicBezTo>
                    <a:pt x="64" y="43"/>
                    <a:pt x="64" y="43"/>
                    <a:pt x="64" y="43"/>
                  </a:cubicBezTo>
                  <a:cubicBezTo>
                    <a:pt x="64" y="37"/>
                    <a:pt x="64" y="37"/>
                    <a:pt x="64" y="37"/>
                  </a:cubicBezTo>
                  <a:cubicBezTo>
                    <a:pt x="92" y="37"/>
                    <a:pt x="92" y="37"/>
                    <a:pt x="92" y="37"/>
                  </a:cubicBezTo>
                  <a:lnTo>
                    <a:pt x="92" y="43"/>
                  </a:lnTo>
                  <a:close/>
                  <a:moveTo>
                    <a:pt x="92" y="55"/>
                  </a:moveTo>
                  <a:cubicBezTo>
                    <a:pt x="64" y="55"/>
                    <a:pt x="64" y="55"/>
                    <a:pt x="64" y="55"/>
                  </a:cubicBezTo>
                  <a:cubicBezTo>
                    <a:pt x="64" y="48"/>
                    <a:pt x="64" y="48"/>
                    <a:pt x="64" y="48"/>
                  </a:cubicBezTo>
                  <a:cubicBezTo>
                    <a:pt x="92" y="48"/>
                    <a:pt x="92" y="48"/>
                    <a:pt x="92" y="48"/>
                  </a:cubicBezTo>
                  <a:lnTo>
                    <a:pt x="92" y="55"/>
                  </a:lnTo>
                  <a:close/>
                  <a:moveTo>
                    <a:pt x="180" y="51"/>
                  </a:moveTo>
                  <a:cubicBezTo>
                    <a:pt x="180" y="56"/>
                    <a:pt x="180" y="63"/>
                    <a:pt x="178" y="70"/>
                  </a:cubicBezTo>
                  <a:cubicBezTo>
                    <a:pt x="177" y="77"/>
                    <a:pt x="175" y="86"/>
                    <a:pt x="169" y="93"/>
                  </a:cubicBezTo>
                  <a:cubicBezTo>
                    <a:pt x="169" y="88"/>
                    <a:pt x="169" y="88"/>
                    <a:pt x="169" y="88"/>
                  </a:cubicBezTo>
                  <a:cubicBezTo>
                    <a:pt x="166" y="89"/>
                    <a:pt x="163" y="89"/>
                    <a:pt x="154" y="90"/>
                  </a:cubicBezTo>
                  <a:cubicBezTo>
                    <a:pt x="154" y="84"/>
                    <a:pt x="154" y="84"/>
                    <a:pt x="154" y="84"/>
                  </a:cubicBezTo>
                  <a:cubicBezTo>
                    <a:pt x="167" y="84"/>
                    <a:pt x="167" y="84"/>
                    <a:pt x="167" y="84"/>
                  </a:cubicBezTo>
                  <a:cubicBezTo>
                    <a:pt x="167" y="80"/>
                    <a:pt x="167" y="80"/>
                    <a:pt x="167" y="80"/>
                  </a:cubicBezTo>
                  <a:cubicBezTo>
                    <a:pt x="154" y="80"/>
                    <a:pt x="154" y="80"/>
                    <a:pt x="154" y="80"/>
                  </a:cubicBezTo>
                  <a:cubicBezTo>
                    <a:pt x="154" y="75"/>
                    <a:pt x="154" y="75"/>
                    <a:pt x="154" y="75"/>
                  </a:cubicBezTo>
                  <a:cubicBezTo>
                    <a:pt x="169" y="75"/>
                    <a:pt x="169" y="75"/>
                    <a:pt x="169" y="75"/>
                  </a:cubicBezTo>
                  <a:cubicBezTo>
                    <a:pt x="169" y="70"/>
                    <a:pt x="169" y="70"/>
                    <a:pt x="169" y="70"/>
                  </a:cubicBezTo>
                  <a:cubicBezTo>
                    <a:pt x="154" y="70"/>
                    <a:pt x="154" y="70"/>
                    <a:pt x="154" y="70"/>
                  </a:cubicBezTo>
                  <a:cubicBezTo>
                    <a:pt x="154" y="65"/>
                    <a:pt x="154" y="65"/>
                    <a:pt x="154" y="65"/>
                  </a:cubicBezTo>
                  <a:cubicBezTo>
                    <a:pt x="168" y="65"/>
                    <a:pt x="168" y="65"/>
                    <a:pt x="168" y="65"/>
                  </a:cubicBezTo>
                  <a:cubicBezTo>
                    <a:pt x="168" y="48"/>
                    <a:pt x="168" y="48"/>
                    <a:pt x="168" y="48"/>
                  </a:cubicBezTo>
                  <a:cubicBezTo>
                    <a:pt x="135" y="48"/>
                    <a:pt x="135" y="48"/>
                    <a:pt x="135" y="48"/>
                  </a:cubicBezTo>
                  <a:cubicBezTo>
                    <a:pt x="135" y="65"/>
                    <a:pt x="135" y="65"/>
                    <a:pt x="135" y="65"/>
                  </a:cubicBezTo>
                  <a:cubicBezTo>
                    <a:pt x="149" y="65"/>
                    <a:pt x="149" y="65"/>
                    <a:pt x="149" y="65"/>
                  </a:cubicBezTo>
                  <a:cubicBezTo>
                    <a:pt x="149" y="70"/>
                    <a:pt x="149" y="70"/>
                    <a:pt x="149" y="70"/>
                  </a:cubicBezTo>
                  <a:cubicBezTo>
                    <a:pt x="135" y="70"/>
                    <a:pt x="135" y="70"/>
                    <a:pt x="135" y="70"/>
                  </a:cubicBezTo>
                  <a:cubicBezTo>
                    <a:pt x="135" y="75"/>
                    <a:pt x="135" y="75"/>
                    <a:pt x="135" y="75"/>
                  </a:cubicBezTo>
                  <a:cubicBezTo>
                    <a:pt x="149" y="75"/>
                    <a:pt x="149" y="75"/>
                    <a:pt x="149" y="75"/>
                  </a:cubicBezTo>
                  <a:cubicBezTo>
                    <a:pt x="149" y="80"/>
                    <a:pt x="149" y="80"/>
                    <a:pt x="149" y="80"/>
                  </a:cubicBezTo>
                  <a:cubicBezTo>
                    <a:pt x="136" y="80"/>
                    <a:pt x="136" y="80"/>
                    <a:pt x="136" y="80"/>
                  </a:cubicBezTo>
                  <a:cubicBezTo>
                    <a:pt x="136" y="84"/>
                    <a:pt x="136" y="84"/>
                    <a:pt x="136" y="84"/>
                  </a:cubicBezTo>
                  <a:cubicBezTo>
                    <a:pt x="149" y="84"/>
                    <a:pt x="149" y="84"/>
                    <a:pt x="149" y="84"/>
                  </a:cubicBezTo>
                  <a:cubicBezTo>
                    <a:pt x="149" y="90"/>
                    <a:pt x="149" y="90"/>
                    <a:pt x="149" y="90"/>
                  </a:cubicBezTo>
                  <a:cubicBezTo>
                    <a:pt x="148" y="90"/>
                    <a:pt x="132" y="91"/>
                    <a:pt x="132" y="91"/>
                  </a:cubicBezTo>
                  <a:cubicBezTo>
                    <a:pt x="133" y="96"/>
                    <a:pt x="133" y="96"/>
                    <a:pt x="133" y="96"/>
                  </a:cubicBezTo>
                  <a:cubicBezTo>
                    <a:pt x="158" y="95"/>
                    <a:pt x="166" y="94"/>
                    <a:pt x="169" y="93"/>
                  </a:cubicBezTo>
                  <a:cubicBezTo>
                    <a:pt x="169" y="94"/>
                    <a:pt x="168" y="94"/>
                    <a:pt x="167" y="95"/>
                  </a:cubicBezTo>
                  <a:cubicBezTo>
                    <a:pt x="172" y="99"/>
                    <a:pt x="172" y="99"/>
                    <a:pt x="172" y="99"/>
                  </a:cubicBezTo>
                  <a:cubicBezTo>
                    <a:pt x="176" y="95"/>
                    <a:pt x="185" y="84"/>
                    <a:pt x="186" y="51"/>
                  </a:cubicBezTo>
                  <a:cubicBezTo>
                    <a:pt x="193" y="51"/>
                    <a:pt x="193" y="51"/>
                    <a:pt x="193" y="51"/>
                  </a:cubicBezTo>
                  <a:cubicBezTo>
                    <a:pt x="192" y="77"/>
                    <a:pt x="192" y="80"/>
                    <a:pt x="191" y="89"/>
                  </a:cubicBezTo>
                  <a:cubicBezTo>
                    <a:pt x="191" y="92"/>
                    <a:pt x="190" y="93"/>
                    <a:pt x="188" y="93"/>
                  </a:cubicBezTo>
                  <a:cubicBezTo>
                    <a:pt x="180" y="93"/>
                    <a:pt x="180" y="93"/>
                    <a:pt x="180" y="93"/>
                  </a:cubicBezTo>
                  <a:cubicBezTo>
                    <a:pt x="181" y="99"/>
                    <a:pt x="181" y="99"/>
                    <a:pt x="181" y="99"/>
                  </a:cubicBezTo>
                  <a:cubicBezTo>
                    <a:pt x="189" y="99"/>
                    <a:pt x="189" y="99"/>
                    <a:pt x="189" y="99"/>
                  </a:cubicBezTo>
                  <a:cubicBezTo>
                    <a:pt x="195" y="99"/>
                    <a:pt x="196" y="95"/>
                    <a:pt x="197" y="92"/>
                  </a:cubicBezTo>
                  <a:cubicBezTo>
                    <a:pt x="199" y="82"/>
                    <a:pt x="199" y="57"/>
                    <a:pt x="199" y="46"/>
                  </a:cubicBezTo>
                  <a:cubicBezTo>
                    <a:pt x="186" y="46"/>
                    <a:pt x="186" y="46"/>
                    <a:pt x="186" y="46"/>
                  </a:cubicBezTo>
                  <a:cubicBezTo>
                    <a:pt x="186" y="30"/>
                    <a:pt x="186" y="30"/>
                    <a:pt x="186" y="30"/>
                  </a:cubicBezTo>
                  <a:cubicBezTo>
                    <a:pt x="180" y="30"/>
                    <a:pt x="180" y="30"/>
                    <a:pt x="180" y="30"/>
                  </a:cubicBezTo>
                  <a:cubicBezTo>
                    <a:pt x="180" y="46"/>
                    <a:pt x="180" y="46"/>
                    <a:pt x="180" y="46"/>
                  </a:cubicBezTo>
                  <a:cubicBezTo>
                    <a:pt x="172" y="46"/>
                    <a:pt x="172" y="46"/>
                    <a:pt x="172" y="46"/>
                  </a:cubicBezTo>
                  <a:cubicBezTo>
                    <a:pt x="172" y="51"/>
                    <a:pt x="172" y="51"/>
                    <a:pt x="172" y="51"/>
                  </a:cubicBezTo>
                  <a:lnTo>
                    <a:pt x="180" y="51"/>
                  </a:lnTo>
                  <a:close/>
                  <a:moveTo>
                    <a:pt x="133" y="36"/>
                  </a:moveTo>
                  <a:cubicBezTo>
                    <a:pt x="133" y="41"/>
                    <a:pt x="133" y="41"/>
                    <a:pt x="133" y="41"/>
                  </a:cubicBezTo>
                  <a:cubicBezTo>
                    <a:pt x="141" y="41"/>
                    <a:pt x="141" y="41"/>
                    <a:pt x="141" y="41"/>
                  </a:cubicBezTo>
                  <a:cubicBezTo>
                    <a:pt x="141" y="47"/>
                    <a:pt x="141" y="47"/>
                    <a:pt x="141" y="47"/>
                  </a:cubicBezTo>
                  <a:cubicBezTo>
                    <a:pt x="147" y="47"/>
                    <a:pt x="147" y="47"/>
                    <a:pt x="147" y="47"/>
                  </a:cubicBezTo>
                  <a:cubicBezTo>
                    <a:pt x="147" y="41"/>
                    <a:pt x="147" y="41"/>
                    <a:pt x="147" y="41"/>
                  </a:cubicBezTo>
                  <a:cubicBezTo>
                    <a:pt x="157" y="41"/>
                    <a:pt x="157" y="41"/>
                    <a:pt x="157" y="41"/>
                  </a:cubicBezTo>
                  <a:cubicBezTo>
                    <a:pt x="157" y="47"/>
                    <a:pt x="157" y="47"/>
                    <a:pt x="157" y="47"/>
                  </a:cubicBezTo>
                  <a:cubicBezTo>
                    <a:pt x="162" y="47"/>
                    <a:pt x="162" y="47"/>
                    <a:pt x="162" y="47"/>
                  </a:cubicBezTo>
                  <a:cubicBezTo>
                    <a:pt x="162" y="41"/>
                    <a:pt x="162" y="41"/>
                    <a:pt x="162" y="41"/>
                  </a:cubicBezTo>
                  <a:cubicBezTo>
                    <a:pt x="171" y="41"/>
                    <a:pt x="171" y="41"/>
                    <a:pt x="171" y="41"/>
                  </a:cubicBezTo>
                  <a:cubicBezTo>
                    <a:pt x="171" y="36"/>
                    <a:pt x="171" y="36"/>
                    <a:pt x="171" y="36"/>
                  </a:cubicBezTo>
                  <a:cubicBezTo>
                    <a:pt x="162" y="36"/>
                    <a:pt x="162" y="36"/>
                    <a:pt x="162" y="36"/>
                  </a:cubicBezTo>
                  <a:cubicBezTo>
                    <a:pt x="162" y="30"/>
                    <a:pt x="162" y="30"/>
                    <a:pt x="162" y="30"/>
                  </a:cubicBezTo>
                  <a:cubicBezTo>
                    <a:pt x="157" y="30"/>
                    <a:pt x="157" y="30"/>
                    <a:pt x="157" y="30"/>
                  </a:cubicBezTo>
                  <a:cubicBezTo>
                    <a:pt x="157" y="36"/>
                    <a:pt x="157" y="36"/>
                    <a:pt x="157" y="36"/>
                  </a:cubicBezTo>
                  <a:cubicBezTo>
                    <a:pt x="147" y="36"/>
                    <a:pt x="147" y="36"/>
                    <a:pt x="147" y="36"/>
                  </a:cubicBezTo>
                  <a:cubicBezTo>
                    <a:pt x="147" y="30"/>
                    <a:pt x="147" y="30"/>
                    <a:pt x="147" y="30"/>
                  </a:cubicBezTo>
                  <a:cubicBezTo>
                    <a:pt x="141" y="30"/>
                    <a:pt x="141" y="30"/>
                    <a:pt x="141" y="30"/>
                  </a:cubicBezTo>
                  <a:cubicBezTo>
                    <a:pt x="141" y="36"/>
                    <a:pt x="141" y="36"/>
                    <a:pt x="141" y="36"/>
                  </a:cubicBezTo>
                  <a:lnTo>
                    <a:pt x="133" y="36"/>
                  </a:lnTo>
                  <a:close/>
                  <a:moveTo>
                    <a:pt x="149" y="60"/>
                  </a:moveTo>
                  <a:cubicBezTo>
                    <a:pt x="141" y="60"/>
                    <a:pt x="141" y="60"/>
                    <a:pt x="141" y="60"/>
                  </a:cubicBezTo>
                  <a:cubicBezTo>
                    <a:pt x="141" y="53"/>
                    <a:pt x="141" y="53"/>
                    <a:pt x="141" y="53"/>
                  </a:cubicBezTo>
                  <a:cubicBezTo>
                    <a:pt x="149" y="53"/>
                    <a:pt x="149" y="53"/>
                    <a:pt x="149" y="53"/>
                  </a:cubicBezTo>
                  <a:lnTo>
                    <a:pt x="149" y="60"/>
                  </a:lnTo>
                  <a:close/>
                  <a:moveTo>
                    <a:pt x="163" y="60"/>
                  </a:moveTo>
                  <a:cubicBezTo>
                    <a:pt x="154" y="60"/>
                    <a:pt x="154" y="60"/>
                    <a:pt x="154" y="60"/>
                  </a:cubicBezTo>
                  <a:cubicBezTo>
                    <a:pt x="154" y="53"/>
                    <a:pt x="154" y="53"/>
                    <a:pt x="154" y="53"/>
                  </a:cubicBezTo>
                  <a:cubicBezTo>
                    <a:pt x="163" y="53"/>
                    <a:pt x="163" y="53"/>
                    <a:pt x="163" y="53"/>
                  </a:cubicBezTo>
                  <a:lnTo>
                    <a:pt x="163" y="6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51" name="Freeform 232"/>
            <p:cNvSpPr>
              <a:spLocks/>
            </p:cNvSpPr>
            <p:nvPr/>
          </p:nvSpPr>
          <p:spPr bwMode="auto">
            <a:xfrm>
              <a:off x="839788" y="1646238"/>
              <a:ext cx="38100" cy="119063"/>
            </a:xfrm>
            <a:custGeom>
              <a:avLst/>
              <a:gdLst>
                <a:gd name="T0" fmla="*/ 24 w 24"/>
                <a:gd name="T1" fmla="*/ 12 h 75"/>
                <a:gd name="T2" fmla="*/ 13 w 24"/>
                <a:gd name="T3" fmla="*/ 0 h 75"/>
                <a:gd name="T4" fmla="*/ 4 w 24"/>
                <a:gd name="T5" fmla="*/ 9 h 75"/>
                <a:gd name="T6" fmla="*/ 0 w 24"/>
                <a:gd name="T7" fmla="*/ 66 h 75"/>
                <a:gd name="T8" fmla="*/ 9 w 24"/>
                <a:gd name="T9" fmla="*/ 75 h 75"/>
                <a:gd name="T10" fmla="*/ 19 w 24"/>
                <a:gd name="T11" fmla="*/ 66 h 75"/>
                <a:gd name="T12" fmla="*/ 24 w 24"/>
                <a:gd name="T13" fmla="*/ 12 h 75"/>
              </a:gdLst>
              <a:ahLst/>
              <a:cxnLst>
                <a:cxn ang="0">
                  <a:pos x="T0" y="T1"/>
                </a:cxn>
                <a:cxn ang="0">
                  <a:pos x="T2" y="T3"/>
                </a:cxn>
                <a:cxn ang="0">
                  <a:pos x="T4" y="T5"/>
                </a:cxn>
                <a:cxn ang="0">
                  <a:pos x="T6" y="T7"/>
                </a:cxn>
                <a:cxn ang="0">
                  <a:pos x="T8" y="T9"/>
                </a:cxn>
                <a:cxn ang="0">
                  <a:pos x="T10" y="T11"/>
                </a:cxn>
                <a:cxn ang="0">
                  <a:pos x="T12" y="T13"/>
                </a:cxn>
              </a:cxnLst>
              <a:rect l="0" t="0" r="r" b="b"/>
              <a:pathLst>
                <a:path w="24" h="75">
                  <a:moveTo>
                    <a:pt x="24" y="12"/>
                  </a:moveTo>
                  <a:lnTo>
                    <a:pt x="13" y="0"/>
                  </a:lnTo>
                  <a:lnTo>
                    <a:pt x="4" y="9"/>
                  </a:lnTo>
                  <a:lnTo>
                    <a:pt x="0" y="66"/>
                  </a:lnTo>
                  <a:lnTo>
                    <a:pt x="9" y="75"/>
                  </a:lnTo>
                  <a:lnTo>
                    <a:pt x="19" y="66"/>
                  </a:lnTo>
                  <a:lnTo>
                    <a:pt x="24" y="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52" name="Freeform 233"/>
            <p:cNvSpPr>
              <a:spLocks/>
            </p:cNvSpPr>
            <p:nvPr/>
          </p:nvSpPr>
          <p:spPr bwMode="auto">
            <a:xfrm>
              <a:off x="868363" y="1627188"/>
              <a:ext cx="107950" cy="31750"/>
            </a:xfrm>
            <a:custGeom>
              <a:avLst/>
              <a:gdLst>
                <a:gd name="T0" fmla="*/ 55 w 68"/>
                <a:gd name="T1" fmla="*/ 20 h 20"/>
                <a:gd name="T2" fmla="*/ 68 w 68"/>
                <a:gd name="T3" fmla="*/ 8 h 20"/>
                <a:gd name="T4" fmla="*/ 60 w 68"/>
                <a:gd name="T5" fmla="*/ 0 h 20"/>
                <a:gd name="T6" fmla="*/ 8 w 68"/>
                <a:gd name="T7" fmla="*/ 0 h 20"/>
                <a:gd name="T8" fmla="*/ 0 w 68"/>
                <a:gd name="T9" fmla="*/ 8 h 20"/>
                <a:gd name="T10" fmla="*/ 10 w 68"/>
                <a:gd name="T11" fmla="*/ 20 h 20"/>
                <a:gd name="T12" fmla="*/ 55 w 68"/>
                <a:gd name="T13" fmla="*/ 20 h 20"/>
              </a:gdLst>
              <a:ahLst/>
              <a:cxnLst>
                <a:cxn ang="0">
                  <a:pos x="T0" y="T1"/>
                </a:cxn>
                <a:cxn ang="0">
                  <a:pos x="T2" y="T3"/>
                </a:cxn>
                <a:cxn ang="0">
                  <a:pos x="T4" y="T5"/>
                </a:cxn>
                <a:cxn ang="0">
                  <a:pos x="T6" y="T7"/>
                </a:cxn>
                <a:cxn ang="0">
                  <a:pos x="T8" y="T9"/>
                </a:cxn>
                <a:cxn ang="0">
                  <a:pos x="T10" y="T11"/>
                </a:cxn>
                <a:cxn ang="0">
                  <a:pos x="T12" y="T13"/>
                </a:cxn>
              </a:cxnLst>
              <a:rect l="0" t="0" r="r" b="b"/>
              <a:pathLst>
                <a:path w="68" h="20">
                  <a:moveTo>
                    <a:pt x="55" y="20"/>
                  </a:moveTo>
                  <a:lnTo>
                    <a:pt x="68" y="8"/>
                  </a:lnTo>
                  <a:lnTo>
                    <a:pt x="60" y="0"/>
                  </a:lnTo>
                  <a:lnTo>
                    <a:pt x="8" y="0"/>
                  </a:lnTo>
                  <a:lnTo>
                    <a:pt x="0" y="8"/>
                  </a:lnTo>
                  <a:lnTo>
                    <a:pt x="10" y="20"/>
                  </a:lnTo>
                  <a:lnTo>
                    <a:pt x="55"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53" name="Freeform 234"/>
            <p:cNvSpPr>
              <a:spLocks/>
            </p:cNvSpPr>
            <p:nvPr/>
          </p:nvSpPr>
          <p:spPr bwMode="auto">
            <a:xfrm>
              <a:off x="954088" y="1646238"/>
              <a:ext cx="39688" cy="119063"/>
            </a:xfrm>
            <a:custGeom>
              <a:avLst/>
              <a:gdLst>
                <a:gd name="T0" fmla="*/ 17 w 25"/>
                <a:gd name="T1" fmla="*/ 0 h 75"/>
                <a:gd name="T2" fmla="*/ 5 w 25"/>
                <a:gd name="T3" fmla="*/ 12 h 75"/>
                <a:gd name="T4" fmla="*/ 0 w 25"/>
                <a:gd name="T5" fmla="*/ 66 h 75"/>
                <a:gd name="T6" fmla="*/ 9 w 25"/>
                <a:gd name="T7" fmla="*/ 75 h 75"/>
                <a:gd name="T8" fmla="*/ 19 w 25"/>
                <a:gd name="T9" fmla="*/ 66 h 75"/>
                <a:gd name="T10" fmla="*/ 25 w 25"/>
                <a:gd name="T11" fmla="*/ 9 h 75"/>
                <a:gd name="T12" fmla="*/ 17 w 25"/>
                <a:gd name="T13" fmla="*/ 0 h 75"/>
              </a:gdLst>
              <a:ahLst/>
              <a:cxnLst>
                <a:cxn ang="0">
                  <a:pos x="T0" y="T1"/>
                </a:cxn>
                <a:cxn ang="0">
                  <a:pos x="T2" y="T3"/>
                </a:cxn>
                <a:cxn ang="0">
                  <a:pos x="T4" y="T5"/>
                </a:cxn>
                <a:cxn ang="0">
                  <a:pos x="T6" y="T7"/>
                </a:cxn>
                <a:cxn ang="0">
                  <a:pos x="T8" y="T9"/>
                </a:cxn>
                <a:cxn ang="0">
                  <a:pos x="T10" y="T11"/>
                </a:cxn>
                <a:cxn ang="0">
                  <a:pos x="T12" y="T13"/>
                </a:cxn>
              </a:cxnLst>
              <a:rect l="0" t="0" r="r" b="b"/>
              <a:pathLst>
                <a:path w="25" h="75">
                  <a:moveTo>
                    <a:pt x="17" y="0"/>
                  </a:moveTo>
                  <a:lnTo>
                    <a:pt x="5" y="12"/>
                  </a:lnTo>
                  <a:lnTo>
                    <a:pt x="0" y="66"/>
                  </a:lnTo>
                  <a:lnTo>
                    <a:pt x="9" y="75"/>
                  </a:lnTo>
                  <a:lnTo>
                    <a:pt x="19" y="66"/>
                  </a:lnTo>
                  <a:lnTo>
                    <a:pt x="25" y="9"/>
                  </a:lnTo>
                  <a:lnTo>
                    <a:pt x="17"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54" name="Freeform 235"/>
            <p:cNvSpPr>
              <a:spLocks/>
            </p:cNvSpPr>
            <p:nvPr/>
          </p:nvSpPr>
          <p:spPr bwMode="auto">
            <a:xfrm>
              <a:off x="827088" y="1778000"/>
              <a:ext cx="39688" cy="119063"/>
            </a:xfrm>
            <a:custGeom>
              <a:avLst/>
              <a:gdLst>
                <a:gd name="T0" fmla="*/ 20 w 25"/>
                <a:gd name="T1" fmla="*/ 64 h 75"/>
                <a:gd name="T2" fmla="*/ 8 w 25"/>
                <a:gd name="T3" fmla="*/ 75 h 75"/>
                <a:gd name="T4" fmla="*/ 0 w 25"/>
                <a:gd name="T5" fmla="*/ 67 h 75"/>
                <a:gd name="T6" fmla="*/ 5 w 25"/>
                <a:gd name="T7" fmla="*/ 10 h 75"/>
                <a:gd name="T8" fmla="*/ 16 w 25"/>
                <a:gd name="T9" fmla="*/ 0 h 75"/>
                <a:gd name="T10" fmla="*/ 25 w 25"/>
                <a:gd name="T11" fmla="*/ 10 h 75"/>
                <a:gd name="T12" fmla="*/ 20 w 25"/>
                <a:gd name="T13" fmla="*/ 64 h 75"/>
              </a:gdLst>
              <a:ahLst/>
              <a:cxnLst>
                <a:cxn ang="0">
                  <a:pos x="T0" y="T1"/>
                </a:cxn>
                <a:cxn ang="0">
                  <a:pos x="T2" y="T3"/>
                </a:cxn>
                <a:cxn ang="0">
                  <a:pos x="T4" y="T5"/>
                </a:cxn>
                <a:cxn ang="0">
                  <a:pos x="T6" y="T7"/>
                </a:cxn>
                <a:cxn ang="0">
                  <a:pos x="T8" y="T9"/>
                </a:cxn>
                <a:cxn ang="0">
                  <a:pos x="T10" y="T11"/>
                </a:cxn>
                <a:cxn ang="0">
                  <a:pos x="T12" y="T13"/>
                </a:cxn>
              </a:cxnLst>
              <a:rect l="0" t="0" r="r" b="b"/>
              <a:pathLst>
                <a:path w="25" h="75">
                  <a:moveTo>
                    <a:pt x="20" y="64"/>
                  </a:moveTo>
                  <a:lnTo>
                    <a:pt x="8" y="75"/>
                  </a:lnTo>
                  <a:lnTo>
                    <a:pt x="0" y="67"/>
                  </a:lnTo>
                  <a:lnTo>
                    <a:pt x="5" y="10"/>
                  </a:lnTo>
                  <a:lnTo>
                    <a:pt x="16" y="0"/>
                  </a:lnTo>
                  <a:lnTo>
                    <a:pt x="25" y="10"/>
                  </a:lnTo>
                  <a:lnTo>
                    <a:pt x="20" y="6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55" name="Freeform 236"/>
            <p:cNvSpPr>
              <a:spLocks/>
            </p:cNvSpPr>
            <p:nvPr/>
          </p:nvSpPr>
          <p:spPr bwMode="auto">
            <a:xfrm>
              <a:off x="844550" y="1884363"/>
              <a:ext cx="107950" cy="33338"/>
            </a:xfrm>
            <a:custGeom>
              <a:avLst/>
              <a:gdLst>
                <a:gd name="T0" fmla="*/ 58 w 68"/>
                <a:gd name="T1" fmla="*/ 0 h 21"/>
                <a:gd name="T2" fmla="*/ 68 w 68"/>
                <a:gd name="T3" fmla="*/ 12 h 21"/>
                <a:gd name="T4" fmla="*/ 59 w 68"/>
                <a:gd name="T5" fmla="*/ 21 h 21"/>
                <a:gd name="T6" fmla="*/ 7 w 68"/>
                <a:gd name="T7" fmla="*/ 21 h 21"/>
                <a:gd name="T8" fmla="*/ 0 w 68"/>
                <a:gd name="T9" fmla="*/ 12 h 21"/>
                <a:gd name="T10" fmla="*/ 13 w 68"/>
                <a:gd name="T11" fmla="*/ 0 h 21"/>
                <a:gd name="T12" fmla="*/ 58 w 68"/>
                <a:gd name="T13" fmla="*/ 0 h 21"/>
              </a:gdLst>
              <a:ahLst/>
              <a:cxnLst>
                <a:cxn ang="0">
                  <a:pos x="T0" y="T1"/>
                </a:cxn>
                <a:cxn ang="0">
                  <a:pos x="T2" y="T3"/>
                </a:cxn>
                <a:cxn ang="0">
                  <a:pos x="T4" y="T5"/>
                </a:cxn>
                <a:cxn ang="0">
                  <a:pos x="T6" y="T7"/>
                </a:cxn>
                <a:cxn ang="0">
                  <a:pos x="T8" y="T9"/>
                </a:cxn>
                <a:cxn ang="0">
                  <a:pos x="T10" y="T11"/>
                </a:cxn>
                <a:cxn ang="0">
                  <a:pos x="T12" y="T13"/>
                </a:cxn>
              </a:cxnLst>
              <a:rect l="0" t="0" r="r" b="b"/>
              <a:pathLst>
                <a:path w="68" h="21">
                  <a:moveTo>
                    <a:pt x="58" y="0"/>
                  </a:moveTo>
                  <a:lnTo>
                    <a:pt x="68" y="12"/>
                  </a:lnTo>
                  <a:lnTo>
                    <a:pt x="59" y="21"/>
                  </a:lnTo>
                  <a:lnTo>
                    <a:pt x="7" y="21"/>
                  </a:lnTo>
                  <a:lnTo>
                    <a:pt x="0" y="12"/>
                  </a:lnTo>
                  <a:lnTo>
                    <a:pt x="13" y="0"/>
                  </a:lnTo>
                  <a:lnTo>
                    <a:pt x="58"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56" name="Freeform 237"/>
            <p:cNvSpPr>
              <a:spLocks/>
            </p:cNvSpPr>
            <p:nvPr/>
          </p:nvSpPr>
          <p:spPr bwMode="auto">
            <a:xfrm>
              <a:off x="941388" y="1778000"/>
              <a:ext cx="39688" cy="119063"/>
            </a:xfrm>
            <a:custGeom>
              <a:avLst/>
              <a:gdLst>
                <a:gd name="T0" fmla="*/ 11 w 25"/>
                <a:gd name="T1" fmla="*/ 75 h 75"/>
                <a:gd name="T2" fmla="*/ 0 w 25"/>
                <a:gd name="T3" fmla="*/ 64 h 75"/>
                <a:gd name="T4" fmla="*/ 6 w 25"/>
                <a:gd name="T5" fmla="*/ 10 h 75"/>
                <a:gd name="T6" fmla="*/ 16 w 25"/>
                <a:gd name="T7" fmla="*/ 0 h 75"/>
                <a:gd name="T8" fmla="*/ 25 w 25"/>
                <a:gd name="T9" fmla="*/ 10 h 75"/>
                <a:gd name="T10" fmla="*/ 20 w 25"/>
                <a:gd name="T11" fmla="*/ 67 h 75"/>
                <a:gd name="T12" fmla="*/ 11 w 25"/>
                <a:gd name="T13" fmla="*/ 75 h 75"/>
              </a:gdLst>
              <a:ahLst/>
              <a:cxnLst>
                <a:cxn ang="0">
                  <a:pos x="T0" y="T1"/>
                </a:cxn>
                <a:cxn ang="0">
                  <a:pos x="T2" y="T3"/>
                </a:cxn>
                <a:cxn ang="0">
                  <a:pos x="T4" y="T5"/>
                </a:cxn>
                <a:cxn ang="0">
                  <a:pos x="T6" y="T7"/>
                </a:cxn>
                <a:cxn ang="0">
                  <a:pos x="T8" y="T9"/>
                </a:cxn>
                <a:cxn ang="0">
                  <a:pos x="T10" y="T11"/>
                </a:cxn>
                <a:cxn ang="0">
                  <a:pos x="T12" y="T13"/>
                </a:cxn>
              </a:cxnLst>
              <a:rect l="0" t="0" r="r" b="b"/>
              <a:pathLst>
                <a:path w="25" h="75">
                  <a:moveTo>
                    <a:pt x="11" y="75"/>
                  </a:moveTo>
                  <a:lnTo>
                    <a:pt x="0" y="64"/>
                  </a:lnTo>
                  <a:lnTo>
                    <a:pt x="6" y="10"/>
                  </a:lnTo>
                  <a:lnTo>
                    <a:pt x="16" y="0"/>
                  </a:lnTo>
                  <a:lnTo>
                    <a:pt x="25" y="10"/>
                  </a:lnTo>
                  <a:lnTo>
                    <a:pt x="20" y="67"/>
                  </a:lnTo>
                  <a:lnTo>
                    <a:pt x="11" y="7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57" name="Freeform 238"/>
            <p:cNvSpPr>
              <a:spLocks/>
            </p:cNvSpPr>
            <p:nvPr/>
          </p:nvSpPr>
          <p:spPr bwMode="auto">
            <a:xfrm>
              <a:off x="1020763" y="1646238"/>
              <a:ext cx="38100" cy="119063"/>
            </a:xfrm>
            <a:custGeom>
              <a:avLst/>
              <a:gdLst>
                <a:gd name="T0" fmla="*/ 24 w 24"/>
                <a:gd name="T1" fmla="*/ 12 h 75"/>
                <a:gd name="T2" fmla="*/ 14 w 24"/>
                <a:gd name="T3" fmla="*/ 0 h 75"/>
                <a:gd name="T4" fmla="*/ 5 w 24"/>
                <a:gd name="T5" fmla="*/ 9 h 75"/>
                <a:gd name="T6" fmla="*/ 0 w 24"/>
                <a:gd name="T7" fmla="*/ 66 h 75"/>
                <a:gd name="T8" fmla="*/ 9 w 24"/>
                <a:gd name="T9" fmla="*/ 75 h 75"/>
                <a:gd name="T10" fmla="*/ 20 w 24"/>
                <a:gd name="T11" fmla="*/ 66 h 75"/>
                <a:gd name="T12" fmla="*/ 24 w 24"/>
                <a:gd name="T13" fmla="*/ 12 h 75"/>
              </a:gdLst>
              <a:ahLst/>
              <a:cxnLst>
                <a:cxn ang="0">
                  <a:pos x="T0" y="T1"/>
                </a:cxn>
                <a:cxn ang="0">
                  <a:pos x="T2" y="T3"/>
                </a:cxn>
                <a:cxn ang="0">
                  <a:pos x="T4" y="T5"/>
                </a:cxn>
                <a:cxn ang="0">
                  <a:pos x="T6" y="T7"/>
                </a:cxn>
                <a:cxn ang="0">
                  <a:pos x="T8" y="T9"/>
                </a:cxn>
                <a:cxn ang="0">
                  <a:pos x="T10" y="T11"/>
                </a:cxn>
                <a:cxn ang="0">
                  <a:pos x="T12" y="T13"/>
                </a:cxn>
              </a:cxnLst>
              <a:rect l="0" t="0" r="r" b="b"/>
              <a:pathLst>
                <a:path w="24" h="75">
                  <a:moveTo>
                    <a:pt x="24" y="12"/>
                  </a:moveTo>
                  <a:lnTo>
                    <a:pt x="14" y="0"/>
                  </a:lnTo>
                  <a:lnTo>
                    <a:pt x="5" y="9"/>
                  </a:lnTo>
                  <a:lnTo>
                    <a:pt x="0" y="66"/>
                  </a:lnTo>
                  <a:lnTo>
                    <a:pt x="9" y="75"/>
                  </a:lnTo>
                  <a:lnTo>
                    <a:pt x="20" y="66"/>
                  </a:lnTo>
                  <a:lnTo>
                    <a:pt x="24" y="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58" name="Freeform 239"/>
            <p:cNvSpPr>
              <a:spLocks/>
            </p:cNvSpPr>
            <p:nvPr/>
          </p:nvSpPr>
          <p:spPr bwMode="auto">
            <a:xfrm>
              <a:off x="1049338" y="1627188"/>
              <a:ext cx="107950" cy="31750"/>
            </a:xfrm>
            <a:custGeom>
              <a:avLst/>
              <a:gdLst>
                <a:gd name="T0" fmla="*/ 56 w 68"/>
                <a:gd name="T1" fmla="*/ 20 h 20"/>
                <a:gd name="T2" fmla="*/ 68 w 68"/>
                <a:gd name="T3" fmla="*/ 8 h 20"/>
                <a:gd name="T4" fmla="*/ 60 w 68"/>
                <a:gd name="T5" fmla="*/ 0 h 20"/>
                <a:gd name="T6" fmla="*/ 9 w 68"/>
                <a:gd name="T7" fmla="*/ 0 h 20"/>
                <a:gd name="T8" fmla="*/ 0 w 68"/>
                <a:gd name="T9" fmla="*/ 8 h 20"/>
                <a:gd name="T10" fmla="*/ 11 w 68"/>
                <a:gd name="T11" fmla="*/ 20 h 20"/>
                <a:gd name="T12" fmla="*/ 56 w 68"/>
                <a:gd name="T13" fmla="*/ 20 h 20"/>
              </a:gdLst>
              <a:ahLst/>
              <a:cxnLst>
                <a:cxn ang="0">
                  <a:pos x="T0" y="T1"/>
                </a:cxn>
                <a:cxn ang="0">
                  <a:pos x="T2" y="T3"/>
                </a:cxn>
                <a:cxn ang="0">
                  <a:pos x="T4" y="T5"/>
                </a:cxn>
                <a:cxn ang="0">
                  <a:pos x="T6" y="T7"/>
                </a:cxn>
                <a:cxn ang="0">
                  <a:pos x="T8" y="T9"/>
                </a:cxn>
                <a:cxn ang="0">
                  <a:pos x="T10" y="T11"/>
                </a:cxn>
                <a:cxn ang="0">
                  <a:pos x="T12" y="T13"/>
                </a:cxn>
              </a:cxnLst>
              <a:rect l="0" t="0" r="r" b="b"/>
              <a:pathLst>
                <a:path w="68" h="20">
                  <a:moveTo>
                    <a:pt x="56" y="20"/>
                  </a:moveTo>
                  <a:lnTo>
                    <a:pt x="68" y="8"/>
                  </a:lnTo>
                  <a:lnTo>
                    <a:pt x="60" y="0"/>
                  </a:lnTo>
                  <a:lnTo>
                    <a:pt x="9" y="0"/>
                  </a:lnTo>
                  <a:lnTo>
                    <a:pt x="0" y="8"/>
                  </a:lnTo>
                  <a:lnTo>
                    <a:pt x="11" y="20"/>
                  </a:lnTo>
                  <a:lnTo>
                    <a:pt x="56"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59" name="Freeform 240"/>
            <p:cNvSpPr>
              <a:spLocks/>
            </p:cNvSpPr>
            <p:nvPr/>
          </p:nvSpPr>
          <p:spPr bwMode="auto">
            <a:xfrm>
              <a:off x="1039813" y="1755775"/>
              <a:ext cx="103188" cy="33338"/>
            </a:xfrm>
            <a:custGeom>
              <a:avLst/>
              <a:gdLst>
                <a:gd name="T0" fmla="*/ 11 w 65"/>
                <a:gd name="T1" fmla="*/ 0 h 21"/>
                <a:gd name="T2" fmla="*/ 0 w 65"/>
                <a:gd name="T3" fmla="*/ 11 h 21"/>
                <a:gd name="T4" fmla="*/ 9 w 65"/>
                <a:gd name="T5" fmla="*/ 21 h 21"/>
                <a:gd name="T6" fmla="*/ 54 w 65"/>
                <a:gd name="T7" fmla="*/ 21 h 21"/>
                <a:gd name="T8" fmla="*/ 65 w 65"/>
                <a:gd name="T9" fmla="*/ 11 h 21"/>
                <a:gd name="T10" fmla="*/ 56 w 65"/>
                <a:gd name="T11" fmla="*/ 0 h 21"/>
                <a:gd name="T12" fmla="*/ 11 w 65"/>
                <a:gd name="T13" fmla="*/ 0 h 21"/>
              </a:gdLst>
              <a:ahLst/>
              <a:cxnLst>
                <a:cxn ang="0">
                  <a:pos x="T0" y="T1"/>
                </a:cxn>
                <a:cxn ang="0">
                  <a:pos x="T2" y="T3"/>
                </a:cxn>
                <a:cxn ang="0">
                  <a:pos x="T4" y="T5"/>
                </a:cxn>
                <a:cxn ang="0">
                  <a:pos x="T6" y="T7"/>
                </a:cxn>
                <a:cxn ang="0">
                  <a:pos x="T8" y="T9"/>
                </a:cxn>
                <a:cxn ang="0">
                  <a:pos x="T10" y="T11"/>
                </a:cxn>
                <a:cxn ang="0">
                  <a:pos x="T12" y="T13"/>
                </a:cxn>
              </a:cxnLst>
              <a:rect l="0" t="0" r="r" b="b"/>
              <a:pathLst>
                <a:path w="65" h="21">
                  <a:moveTo>
                    <a:pt x="11" y="0"/>
                  </a:moveTo>
                  <a:lnTo>
                    <a:pt x="0" y="11"/>
                  </a:lnTo>
                  <a:lnTo>
                    <a:pt x="9" y="21"/>
                  </a:lnTo>
                  <a:lnTo>
                    <a:pt x="54" y="21"/>
                  </a:lnTo>
                  <a:lnTo>
                    <a:pt x="65" y="11"/>
                  </a:lnTo>
                  <a:lnTo>
                    <a:pt x="56" y="0"/>
                  </a:lnTo>
                  <a:lnTo>
                    <a:pt x="11"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60" name="Freeform 241"/>
            <p:cNvSpPr>
              <a:spLocks/>
            </p:cNvSpPr>
            <p:nvPr/>
          </p:nvSpPr>
          <p:spPr bwMode="auto">
            <a:xfrm>
              <a:off x="1136650" y="1646238"/>
              <a:ext cx="39688" cy="119063"/>
            </a:xfrm>
            <a:custGeom>
              <a:avLst/>
              <a:gdLst>
                <a:gd name="T0" fmla="*/ 17 w 25"/>
                <a:gd name="T1" fmla="*/ 0 h 75"/>
                <a:gd name="T2" fmla="*/ 4 w 25"/>
                <a:gd name="T3" fmla="*/ 12 h 75"/>
                <a:gd name="T4" fmla="*/ 0 w 25"/>
                <a:gd name="T5" fmla="*/ 66 h 75"/>
                <a:gd name="T6" fmla="*/ 9 w 25"/>
                <a:gd name="T7" fmla="*/ 75 h 75"/>
                <a:gd name="T8" fmla="*/ 19 w 25"/>
                <a:gd name="T9" fmla="*/ 66 h 75"/>
                <a:gd name="T10" fmla="*/ 25 w 25"/>
                <a:gd name="T11" fmla="*/ 9 h 75"/>
                <a:gd name="T12" fmla="*/ 17 w 25"/>
                <a:gd name="T13" fmla="*/ 0 h 75"/>
              </a:gdLst>
              <a:ahLst/>
              <a:cxnLst>
                <a:cxn ang="0">
                  <a:pos x="T0" y="T1"/>
                </a:cxn>
                <a:cxn ang="0">
                  <a:pos x="T2" y="T3"/>
                </a:cxn>
                <a:cxn ang="0">
                  <a:pos x="T4" y="T5"/>
                </a:cxn>
                <a:cxn ang="0">
                  <a:pos x="T6" y="T7"/>
                </a:cxn>
                <a:cxn ang="0">
                  <a:pos x="T8" y="T9"/>
                </a:cxn>
                <a:cxn ang="0">
                  <a:pos x="T10" y="T11"/>
                </a:cxn>
                <a:cxn ang="0">
                  <a:pos x="T12" y="T13"/>
                </a:cxn>
              </a:cxnLst>
              <a:rect l="0" t="0" r="r" b="b"/>
              <a:pathLst>
                <a:path w="25" h="75">
                  <a:moveTo>
                    <a:pt x="17" y="0"/>
                  </a:moveTo>
                  <a:lnTo>
                    <a:pt x="4" y="12"/>
                  </a:lnTo>
                  <a:lnTo>
                    <a:pt x="0" y="66"/>
                  </a:lnTo>
                  <a:lnTo>
                    <a:pt x="9" y="75"/>
                  </a:lnTo>
                  <a:lnTo>
                    <a:pt x="19" y="66"/>
                  </a:lnTo>
                  <a:lnTo>
                    <a:pt x="25" y="9"/>
                  </a:lnTo>
                  <a:lnTo>
                    <a:pt x="17"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61" name="Freeform 242"/>
            <p:cNvSpPr>
              <a:spLocks/>
            </p:cNvSpPr>
            <p:nvPr/>
          </p:nvSpPr>
          <p:spPr bwMode="auto">
            <a:xfrm>
              <a:off x="1027113" y="1884363"/>
              <a:ext cx="107950" cy="33338"/>
            </a:xfrm>
            <a:custGeom>
              <a:avLst/>
              <a:gdLst>
                <a:gd name="T0" fmla="*/ 58 w 68"/>
                <a:gd name="T1" fmla="*/ 0 h 21"/>
                <a:gd name="T2" fmla="*/ 68 w 68"/>
                <a:gd name="T3" fmla="*/ 12 h 21"/>
                <a:gd name="T4" fmla="*/ 59 w 68"/>
                <a:gd name="T5" fmla="*/ 21 h 21"/>
                <a:gd name="T6" fmla="*/ 7 w 68"/>
                <a:gd name="T7" fmla="*/ 21 h 21"/>
                <a:gd name="T8" fmla="*/ 0 w 68"/>
                <a:gd name="T9" fmla="*/ 12 h 21"/>
                <a:gd name="T10" fmla="*/ 13 w 68"/>
                <a:gd name="T11" fmla="*/ 0 h 21"/>
                <a:gd name="T12" fmla="*/ 58 w 68"/>
                <a:gd name="T13" fmla="*/ 0 h 21"/>
              </a:gdLst>
              <a:ahLst/>
              <a:cxnLst>
                <a:cxn ang="0">
                  <a:pos x="T0" y="T1"/>
                </a:cxn>
                <a:cxn ang="0">
                  <a:pos x="T2" y="T3"/>
                </a:cxn>
                <a:cxn ang="0">
                  <a:pos x="T4" y="T5"/>
                </a:cxn>
                <a:cxn ang="0">
                  <a:pos x="T6" y="T7"/>
                </a:cxn>
                <a:cxn ang="0">
                  <a:pos x="T8" y="T9"/>
                </a:cxn>
                <a:cxn ang="0">
                  <a:pos x="T10" y="T11"/>
                </a:cxn>
                <a:cxn ang="0">
                  <a:pos x="T12" y="T13"/>
                </a:cxn>
              </a:cxnLst>
              <a:rect l="0" t="0" r="r" b="b"/>
              <a:pathLst>
                <a:path w="68" h="21">
                  <a:moveTo>
                    <a:pt x="58" y="0"/>
                  </a:moveTo>
                  <a:lnTo>
                    <a:pt x="68" y="12"/>
                  </a:lnTo>
                  <a:lnTo>
                    <a:pt x="59" y="21"/>
                  </a:lnTo>
                  <a:lnTo>
                    <a:pt x="7" y="21"/>
                  </a:lnTo>
                  <a:lnTo>
                    <a:pt x="0" y="12"/>
                  </a:lnTo>
                  <a:lnTo>
                    <a:pt x="13" y="0"/>
                  </a:lnTo>
                  <a:lnTo>
                    <a:pt x="58"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62" name="Freeform 243"/>
            <p:cNvSpPr>
              <a:spLocks/>
            </p:cNvSpPr>
            <p:nvPr/>
          </p:nvSpPr>
          <p:spPr bwMode="auto">
            <a:xfrm>
              <a:off x="1123950" y="1778000"/>
              <a:ext cx="39688" cy="119063"/>
            </a:xfrm>
            <a:custGeom>
              <a:avLst/>
              <a:gdLst>
                <a:gd name="T0" fmla="*/ 11 w 25"/>
                <a:gd name="T1" fmla="*/ 75 h 75"/>
                <a:gd name="T2" fmla="*/ 0 w 25"/>
                <a:gd name="T3" fmla="*/ 64 h 75"/>
                <a:gd name="T4" fmla="*/ 4 w 25"/>
                <a:gd name="T5" fmla="*/ 10 h 75"/>
                <a:gd name="T6" fmla="*/ 16 w 25"/>
                <a:gd name="T7" fmla="*/ 0 h 75"/>
                <a:gd name="T8" fmla="*/ 25 w 25"/>
                <a:gd name="T9" fmla="*/ 10 h 75"/>
                <a:gd name="T10" fmla="*/ 19 w 25"/>
                <a:gd name="T11" fmla="*/ 67 h 75"/>
                <a:gd name="T12" fmla="*/ 11 w 25"/>
                <a:gd name="T13" fmla="*/ 75 h 75"/>
              </a:gdLst>
              <a:ahLst/>
              <a:cxnLst>
                <a:cxn ang="0">
                  <a:pos x="T0" y="T1"/>
                </a:cxn>
                <a:cxn ang="0">
                  <a:pos x="T2" y="T3"/>
                </a:cxn>
                <a:cxn ang="0">
                  <a:pos x="T4" y="T5"/>
                </a:cxn>
                <a:cxn ang="0">
                  <a:pos x="T6" y="T7"/>
                </a:cxn>
                <a:cxn ang="0">
                  <a:pos x="T8" y="T9"/>
                </a:cxn>
                <a:cxn ang="0">
                  <a:pos x="T10" y="T11"/>
                </a:cxn>
                <a:cxn ang="0">
                  <a:pos x="T12" y="T13"/>
                </a:cxn>
              </a:cxnLst>
              <a:rect l="0" t="0" r="r" b="b"/>
              <a:pathLst>
                <a:path w="25" h="75">
                  <a:moveTo>
                    <a:pt x="11" y="75"/>
                  </a:moveTo>
                  <a:lnTo>
                    <a:pt x="0" y="64"/>
                  </a:lnTo>
                  <a:lnTo>
                    <a:pt x="4" y="10"/>
                  </a:lnTo>
                  <a:lnTo>
                    <a:pt x="16" y="0"/>
                  </a:lnTo>
                  <a:lnTo>
                    <a:pt x="25" y="10"/>
                  </a:lnTo>
                  <a:lnTo>
                    <a:pt x="19" y="67"/>
                  </a:lnTo>
                  <a:lnTo>
                    <a:pt x="11" y="7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63" name="Freeform 244"/>
            <p:cNvSpPr>
              <a:spLocks/>
            </p:cNvSpPr>
            <p:nvPr/>
          </p:nvSpPr>
          <p:spPr bwMode="auto">
            <a:xfrm>
              <a:off x="1266825" y="1646238"/>
              <a:ext cx="39688" cy="119063"/>
            </a:xfrm>
            <a:custGeom>
              <a:avLst/>
              <a:gdLst>
                <a:gd name="T0" fmla="*/ 25 w 25"/>
                <a:gd name="T1" fmla="*/ 12 h 75"/>
                <a:gd name="T2" fmla="*/ 13 w 25"/>
                <a:gd name="T3" fmla="*/ 0 h 75"/>
                <a:gd name="T4" fmla="*/ 4 w 25"/>
                <a:gd name="T5" fmla="*/ 9 h 75"/>
                <a:gd name="T6" fmla="*/ 0 w 25"/>
                <a:gd name="T7" fmla="*/ 66 h 75"/>
                <a:gd name="T8" fmla="*/ 9 w 25"/>
                <a:gd name="T9" fmla="*/ 75 h 75"/>
                <a:gd name="T10" fmla="*/ 20 w 25"/>
                <a:gd name="T11" fmla="*/ 66 h 75"/>
                <a:gd name="T12" fmla="*/ 25 w 25"/>
                <a:gd name="T13" fmla="*/ 12 h 75"/>
              </a:gdLst>
              <a:ahLst/>
              <a:cxnLst>
                <a:cxn ang="0">
                  <a:pos x="T0" y="T1"/>
                </a:cxn>
                <a:cxn ang="0">
                  <a:pos x="T2" y="T3"/>
                </a:cxn>
                <a:cxn ang="0">
                  <a:pos x="T4" y="T5"/>
                </a:cxn>
                <a:cxn ang="0">
                  <a:pos x="T6" y="T7"/>
                </a:cxn>
                <a:cxn ang="0">
                  <a:pos x="T8" y="T9"/>
                </a:cxn>
                <a:cxn ang="0">
                  <a:pos x="T10" y="T11"/>
                </a:cxn>
                <a:cxn ang="0">
                  <a:pos x="T12" y="T13"/>
                </a:cxn>
              </a:cxnLst>
              <a:rect l="0" t="0" r="r" b="b"/>
              <a:pathLst>
                <a:path w="25" h="75">
                  <a:moveTo>
                    <a:pt x="25" y="12"/>
                  </a:moveTo>
                  <a:lnTo>
                    <a:pt x="13" y="0"/>
                  </a:lnTo>
                  <a:lnTo>
                    <a:pt x="4" y="9"/>
                  </a:lnTo>
                  <a:lnTo>
                    <a:pt x="0" y="66"/>
                  </a:lnTo>
                  <a:lnTo>
                    <a:pt x="9" y="75"/>
                  </a:lnTo>
                  <a:lnTo>
                    <a:pt x="20" y="66"/>
                  </a:lnTo>
                  <a:lnTo>
                    <a:pt x="25" y="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64" name="Freeform 245"/>
            <p:cNvSpPr>
              <a:spLocks/>
            </p:cNvSpPr>
            <p:nvPr/>
          </p:nvSpPr>
          <p:spPr bwMode="auto">
            <a:xfrm>
              <a:off x="1295400" y="1627188"/>
              <a:ext cx="106363" cy="31750"/>
            </a:xfrm>
            <a:custGeom>
              <a:avLst/>
              <a:gdLst>
                <a:gd name="T0" fmla="*/ 55 w 67"/>
                <a:gd name="T1" fmla="*/ 20 h 20"/>
                <a:gd name="T2" fmla="*/ 67 w 67"/>
                <a:gd name="T3" fmla="*/ 8 h 20"/>
                <a:gd name="T4" fmla="*/ 61 w 67"/>
                <a:gd name="T5" fmla="*/ 0 h 20"/>
                <a:gd name="T6" fmla="*/ 9 w 67"/>
                <a:gd name="T7" fmla="*/ 0 h 20"/>
                <a:gd name="T8" fmla="*/ 0 w 67"/>
                <a:gd name="T9" fmla="*/ 8 h 20"/>
                <a:gd name="T10" fmla="*/ 10 w 67"/>
                <a:gd name="T11" fmla="*/ 20 h 20"/>
                <a:gd name="T12" fmla="*/ 55 w 67"/>
                <a:gd name="T13" fmla="*/ 20 h 20"/>
              </a:gdLst>
              <a:ahLst/>
              <a:cxnLst>
                <a:cxn ang="0">
                  <a:pos x="T0" y="T1"/>
                </a:cxn>
                <a:cxn ang="0">
                  <a:pos x="T2" y="T3"/>
                </a:cxn>
                <a:cxn ang="0">
                  <a:pos x="T4" y="T5"/>
                </a:cxn>
                <a:cxn ang="0">
                  <a:pos x="T6" y="T7"/>
                </a:cxn>
                <a:cxn ang="0">
                  <a:pos x="T8" y="T9"/>
                </a:cxn>
                <a:cxn ang="0">
                  <a:pos x="T10" y="T11"/>
                </a:cxn>
                <a:cxn ang="0">
                  <a:pos x="T12" y="T13"/>
                </a:cxn>
              </a:cxnLst>
              <a:rect l="0" t="0" r="r" b="b"/>
              <a:pathLst>
                <a:path w="67" h="20">
                  <a:moveTo>
                    <a:pt x="55" y="20"/>
                  </a:moveTo>
                  <a:lnTo>
                    <a:pt x="67" y="8"/>
                  </a:lnTo>
                  <a:lnTo>
                    <a:pt x="61" y="0"/>
                  </a:lnTo>
                  <a:lnTo>
                    <a:pt x="9" y="0"/>
                  </a:lnTo>
                  <a:lnTo>
                    <a:pt x="0" y="8"/>
                  </a:lnTo>
                  <a:lnTo>
                    <a:pt x="10" y="20"/>
                  </a:lnTo>
                  <a:lnTo>
                    <a:pt x="55"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65" name="Freeform 246"/>
            <p:cNvSpPr>
              <a:spLocks/>
            </p:cNvSpPr>
            <p:nvPr/>
          </p:nvSpPr>
          <p:spPr bwMode="auto">
            <a:xfrm>
              <a:off x="1381125" y="1646238"/>
              <a:ext cx="39688" cy="119063"/>
            </a:xfrm>
            <a:custGeom>
              <a:avLst/>
              <a:gdLst>
                <a:gd name="T0" fmla="*/ 17 w 25"/>
                <a:gd name="T1" fmla="*/ 0 h 75"/>
                <a:gd name="T2" fmla="*/ 4 w 25"/>
                <a:gd name="T3" fmla="*/ 12 h 75"/>
                <a:gd name="T4" fmla="*/ 0 w 25"/>
                <a:gd name="T5" fmla="*/ 66 h 75"/>
                <a:gd name="T6" fmla="*/ 9 w 25"/>
                <a:gd name="T7" fmla="*/ 75 h 75"/>
                <a:gd name="T8" fmla="*/ 20 w 25"/>
                <a:gd name="T9" fmla="*/ 66 h 75"/>
                <a:gd name="T10" fmla="*/ 25 w 25"/>
                <a:gd name="T11" fmla="*/ 9 h 75"/>
                <a:gd name="T12" fmla="*/ 17 w 25"/>
                <a:gd name="T13" fmla="*/ 0 h 75"/>
              </a:gdLst>
              <a:ahLst/>
              <a:cxnLst>
                <a:cxn ang="0">
                  <a:pos x="T0" y="T1"/>
                </a:cxn>
                <a:cxn ang="0">
                  <a:pos x="T2" y="T3"/>
                </a:cxn>
                <a:cxn ang="0">
                  <a:pos x="T4" y="T5"/>
                </a:cxn>
                <a:cxn ang="0">
                  <a:pos x="T6" y="T7"/>
                </a:cxn>
                <a:cxn ang="0">
                  <a:pos x="T8" y="T9"/>
                </a:cxn>
                <a:cxn ang="0">
                  <a:pos x="T10" y="T11"/>
                </a:cxn>
                <a:cxn ang="0">
                  <a:pos x="T12" y="T13"/>
                </a:cxn>
              </a:cxnLst>
              <a:rect l="0" t="0" r="r" b="b"/>
              <a:pathLst>
                <a:path w="25" h="75">
                  <a:moveTo>
                    <a:pt x="17" y="0"/>
                  </a:moveTo>
                  <a:lnTo>
                    <a:pt x="4" y="12"/>
                  </a:lnTo>
                  <a:lnTo>
                    <a:pt x="0" y="66"/>
                  </a:lnTo>
                  <a:lnTo>
                    <a:pt x="9" y="75"/>
                  </a:lnTo>
                  <a:lnTo>
                    <a:pt x="20" y="66"/>
                  </a:lnTo>
                  <a:lnTo>
                    <a:pt x="25" y="9"/>
                  </a:lnTo>
                  <a:lnTo>
                    <a:pt x="17"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66" name="Freeform 247"/>
            <p:cNvSpPr>
              <a:spLocks/>
            </p:cNvSpPr>
            <p:nvPr/>
          </p:nvSpPr>
          <p:spPr bwMode="auto">
            <a:xfrm>
              <a:off x="1254125" y="1778000"/>
              <a:ext cx="39688" cy="119063"/>
            </a:xfrm>
            <a:custGeom>
              <a:avLst/>
              <a:gdLst>
                <a:gd name="T0" fmla="*/ 20 w 25"/>
                <a:gd name="T1" fmla="*/ 64 h 75"/>
                <a:gd name="T2" fmla="*/ 8 w 25"/>
                <a:gd name="T3" fmla="*/ 75 h 75"/>
                <a:gd name="T4" fmla="*/ 0 w 25"/>
                <a:gd name="T5" fmla="*/ 67 h 75"/>
                <a:gd name="T6" fmla="*/ 6 w 25"/>
                <a:gd name="T7" fmla="*/ 10 h 75"/>
                <a:gd name="T8" fmla="*/ 16 w 25"/>
                <a:gd name="T9" fmla="*/ 0 h 75"/>
                <a:gd name="T10" fmla="*/ 25 w 25"/>
                <a:gd name="T11" fmla="*/ 10 h 75"/>
                <a:gd name="T12" fmla="*/ 20 w 25"/>
                <a:gd name="T13" fmla="*/ 64 h 75"/>
              </a:gdLst>
              <a:ahLst/>
              <a:cxnLst>
                <a:cxn ang="0">
                  <a:pos x="T0" y="T1"/>
                </a:cxn>
                <a:cxn ang="0">
                  <a:pos x="T2" y="T3"/>
                </a:cxn>
                <a:cxn ang="0">
                  <a:pos x="T4" y="T5"/>
                </a:cxn>
                <a:cxn ang="0">
                  <a:pos x="T6" y="T7"/>
                </a:cxn>
                <a:cxn ang="0">
                  <a:pos x="T8" y="T9"/>
                </a:cxn>
                <a:cxn ang="0">
                  <a:pos x="T10" y="T11"/>
                </a:cxn>
                <a:cxn ang="0">
                  <a:pos x="T12" y="T13"/>
                </a:cxn>
              </a:cxnLst>
              <a:rect l="0" t="0" r="r" b="b"/>
              <a:pathLst>
                <a:path w="25" h="75">
                  <a:moveTo>
                    <a:pt x="20" y="64"/>
                  </a:moveTo>
                  <a:lnTo>
                    <a:pt x="8" y="75"/>
                  </a:lnTo>
                  <a:lnTo>
                    <a:pt x="0" y="67"/>
                  </a:lnTo>
                  <a:lnTo>
                    <a:pt x="6" y="10"/>
                  </a:lnTo>
                  <a:lnTo>
                    <a:pt x="16" y="0"/>
                  </a:lnTo>
                  <a:lnTo>
                    <a:pt x="25" y="10"/>
                  </a:lnTo>
                  <a:lnTo>
                    <a:pt x="20" y="6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67" name="Freeform 248"/>
            <p:cNvSpPr>
              <a:spLocks/>
            </p:cNvSpPr>
            <p:nvPr/>
          </p:nvSpPr>
          <p:spPr bwMode="auto">
            <a:xfrm>
              <a:off x="1271588" y="1884363"/>
              <a:ext cx="109538" cy="33338"/>
            </a:xfrm>
            <a:custGeom>
              <a:avLst/>
              <a:gdLst>
                <a:gd name="T0" fmla="*/ 58 w 69"/>
                <a:gd name="T1" fmla="*/ 0 h 21"/>
                <a:gd name="T2" fmla="*/ 69 w 69"/>
                <a:gd name="T3" fmla="*/ 12 h 21"/>
                <a:gd name="T4" fmla="*/ 60 w 69"/>
                <a:gd name="T5" fmla="*/ 21 h 21"/>
                <a:gd name="T6" fmla="*/ 8 w 69"/>
                <a:gd name="T7" fmla="*/ 21 h 21"/>
                <a:gd name="T8" fmla="*/ 0 w 69"/>
                <a:gd name="T9" fmla="*/ 12 h 21"/>
                <a:gd name="T10" fmla="*/ 13 w 69"/>
                <a:gd name="T11" fmla="*/ 0 h 21"/>
                <a:gd name="T12" fmla="*/ 58 w 69"/>
                <a:gd name="T13" fmla="*/ 0 h 21"/>
              </a:gdLst>
              <a:ahLst/>
              <a:cxnLst>
                <a:cxn ang="0">
                  <a:pos x="T0" y="T1"/>
                </a:cxn>
                <a:cxn ang="0">
                  <a:pos x="T2" y="T3"/>
                </a:cxn>
                <a:cxn ang="0">
                  <a:pos x="T4" y="T5"/>
                </a:cxn>
                <a:cxn ang="0">
                  <a:pos x="T6" y="T7"/>
                </a:cxn>
                <a:cxn ang="0">
                  <a:pos x="T8" y="T9"/>
                </a:cxn>
                <a:cxn ang="0">
                  <a:pos x="T10" y="T11"/>
                </a:cxn>
                <a:cxn ang="0">
                  <a:pos x="T12" y="T13"/>
                </a:cxn>
              </a:cxnLst>
              <a:rect l="0" t="0" r="r" b="b"/>
              <a:pathLst>
                <a:path w="69" h="21">
                  <a:moveTo>
                    <a:pt x="58" y="0"/>
                  </a:moveTo>
                  <a:lnTo>
                    <a:pt x="69" y="12"/>
                  </a:lnTo>
                  <a:lnTo>
                    <a:pt x="60" y="21"/>
                  </a:lnTo>
                  <a:lnTo>
                    <a:pt x="8" y="21"/>
                  </a:lnTo>
                  <a:lnTo>
                    <a:pt x="0" y="12"/>
                  </a:lnTo>
                  <a:lnTo>
                    <a:pt x="13" y="0"/>
                  </a:lnTo>
                  <a:lnTo>
                    <a:pt x="58"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68" name="Freeform 249"/>
            <p:cNvSpPr>
              <a:spLocks/>
            </p:cNvSpPr>
            <p:nvPr/>
          </p:nvSpPr>
          <p:spPr bwMode="auto">
            <a:xfrm>
              <a:off x="1370013" y="1778000"/>
              <a:ext cx="39688" cy="119063"/>
            </a:xfrm>
            <a:custGeom>
              <a:avLst/>
              <a:gdLst>
                <a:gd name="T0" fmla="*/ 10 w 25"/>
                <a:gd name="T1" fmla="*/ 75 h 75"/>
                <a:gd name="T2" fmla="*/ 0 w 25"/>
                <a:gd name="T3" fmla="*/ 64 h 75"/>
                <a:gd name="T4" fmla="*/ 5 w 25"/>
                <a:gd name="T5" fmla="*/ 10 h 75"/>
                <a:gd name="T6" fmla="*/ 16 w 25"/>
                <a:gd name="T7" fmla="*/ 0 h 75"/>
                <a:gd name="T8" fmla="*/ 25 w 25"/>
                <a:gd name="T9" fmla="*/ 10 h 75"/>
                <a:gd name="T10" fmla="*/ 19 w 25"/>
                <a:gd name="T11" fmla="*/ 67 h 75"/>
                <a:gd name="T12" fmla="*/ 10 w 25"/>
                <a:gd name="T13" fmla="*/ 75 h 75"/>
              </a:gdLst>
              <a:ahLst/>
              <a:cxnLst>
                <a:cxn ang="0">
                  <a:pos x="T0" y="T1"/>
                </a:cxn>
                <a:cxn ang="0">
                  <a:pos x="T2" y="T3"/>
                </a:cxn>
                <a:cxn ang="0">
                  <a:pos x="T4" y="T5"/>
                </a:cxn>
                <a:cxn ang="0">
                  <a:pos x="T6" y="T7"/>
                </a:cxn>
                <a:cxn ang="0">
                  <a:pos x="T8" y="T9"/>
                </a:cxn>
                <a:cxn ang="0">
                  <a:pos x="T10" y="T11"/>
                </a:cxn>
                <a:cxn ang="0">
                  <a:pos x="T12" y="T13"/>
                </a:cxn>
              </a:cxnLst>
              <a:rect l="0" t="0" r="r" b="b"/>
              <a:pathLst>
                <a:path w="25" h="75">
                  <a:moveTo>
                    <a:pt x="10" y="75"/>
                  </a:moveTo>
                  <a:lnTo>
                    <a:pt x="0" y="64"/>
                  </a:lnTo>
                  <a:lnTo>
                    <a:pt x="5" y="10"/>
                  </a:lnTo>
                  <a:lnTo>
                    <a:pt x="16" y="0"/>
                  </a:lnTo>
                  <a:lnTo>
                    <a:pt x="25" y="10"/>
                  </a:lnTo>
                  <a:lnTo>
                    <a:pt x="19" y="67"/>
                  </a:lnTo>
                  <a:lnTo>
                    <a:pt x="10" y="7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69" name="Freeform 250"/>
            <p:cNvSpPr>
              <a:spLocks/>
            </p:cNvSpPr>
            <p:nvPr/>
          </p:nvSpPr>
          <p:spPr bwMode="auto">
            <a:xfrm>
              <a:off x="1449388" y="1646238"/>
              <a:ext cx="38100" cy="119063"/>
            </a:xfrm>
            <a:custGeom>
              <a:avLst/>
              <a:gdLst>
                <a:gd name="T0" fmla="*/ 24 w 24"/>
                <a:gd name="T1" fmla="*/ 12 h 75"/>
                <a:gd name="T2" fmla="*/ 13 w 24"/>
                <a:gd name="T3" fmla="*/ 0 h 75"/>
                <a:gd name="T4" fmla="*/ 4 w 24"/>
                <a:gd name="T5" fmla="*/ 9 h 75"/>
                <a:gd name="T6" fmla="*/ 0 w 24"/>
                <a:gd name="T7" fmla="*/ 66 h 75"/>
                <a:gd name="T8" fmla="*/ 9 w 24"/>
                <a:gd name="T9" fmla="*/ 75 h 75"/>
                <a:gd name="T10" fmla="*/ 19 w 24"/>
                <a:gd name="T11" fmla="*/ 66 h 75"/>
                <a:gd name="T12" fmla="*/ 24 w 24"/>
                <a:gd name="T13" fmla="*/ 12 h 75"/>
              </a:gdLst>
              <a:ahLst/>
              <a:cxnLst>
                <a:cxn ang="0">
                  <a:pos x="T0" y="T1"/>
                </a:cxn>
                <a:cxn ang="0">
                  <a:pos x="T2" y="T3"/>
                </a:cxn>
                <a:cxn ang="0">
                  <a:pos x="T4" y="T5"/>
                </a:cxn>
                <a:cxn ang="0">
                  <a:pos x="T6" y="T7"/>
                </a:cxn>
                <a:cxn ang="0">
                  <a:pos x="T8" y="T9"/>
                </a:cxn>
                <a:cxn ang="0">
                  <a:pos x="T10" y="T11"/>
                </a:cxn>
                <a:cxn ang="0">
                  <a:pos x="T12" y="T13"/>
                </a:cxn>
              </a:cxnLst>
              <a:rect l="0" t="0" r="r" b="b"/>
              <a:pathLst>
                <a:path w="24" h="75">
                  <a:moveTo>
                    <a:pt x="24" y="12"/>
                  </a:moveTo>
                  <a:lnTo>
                    <a:pt x="13" y="0"/>
                  </a:lnTo>
                  <a:lnTo>
                    <a:pt x="4" y="9"/>
                  </a:lnTo>
                  <a:lnTo>
                    <a:pt x="0" y="66"/>
                  </a:lnTo>
                  <a:lnTo>
                    <a:pt x="9" y="75"/>
                  </a:lnTo>
                  <a:lnTo>
                    <a:pt x="19" y="66"/>
                  </a:lnTo>
                  <a:lnTo>
                    <a:pt x="24" y="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70" name="Freeform 251"/>
            <p:cNvSpPr>
              <a:spLocks/>
            </p:cNvSpPr>
            <p:nvPr/>
          </p:nvSpPr>
          <p:spPr bwMode="auto">
            <a:xfrm>
              <a:off x="1477963" y="1627188"/>
              <a:ext cx="106363" cy="31750"/>
            </a:xfrm>
            <a:custGeom>
              <a:avLst/>
              <a:gdLst>
                <a:gd name="T0" fmla="*/ 55 w 67"/>
                <a:gd name="T1" fmla="*/ 20 h 20"/>
                <a:gd name="T2" fmla="*/ 67 w 67"/>
                <a:gd name="T3" fmla="*/ 8 h 20"/>
                <a:gd name="T4" fmla="*/ 60 w 67"/>
                <a:gd name="T5" fmla="*/ 0 h 20"/>
                <a:gd name="T6" fmla="*/ 9 w 67"/>
                <a:gd name="T7" fmla="*/ 0 h 20"/>
                <a:gd name="T8" fmla="*/ 0 w 67"/>
                <a:gd name="T9" fmla="*/ 8 h 20"/>
                <a:gd name="T10" fmla="*/ 10 w 67"/>
                <a:gd name="T11" fmla="*/ 20 h 20"/>
                <a:gd name="T12" fmla="*/ 55 w 67"/>
                <a:gd name="T13" fmla="*/ 20 h 20"/>
              </a:gdLst>
              <a:ahLst/>
              <a:cxnLst>
                <a:cxn ang="0">
                  <a:pos x="T0" y="T1"/>
                </a:cxn>
                <a:cxn ang="0">
                  <a:pos x="T2" y="T3"/>
                </a:cxn>
                <a:cxn ang="0">
                  <a:pos x="T4" y="T5"/>
                </a:cxn>
                <a:cxn ang="0">
                  <a:pos x="T6" y="T7"/>
                </a:cxn>
                <a:cxn ang="0">
                  <a:pos x="T8" y="T9"/>
                </a:cxn>
                <a:cxn ang="0">
                  <a:pos x="T10" y="T11"/>
                </a:cxn>
                <a:cxn ang="0">
                  <a:pos x="T12" y="T13"/>
                </a:cxn>
              </a:cxnLst>
              <a:rect l="0" t="0" r="r" b="b"/>
              <a:pathLst>
                <a:path w="67" h="20">
                  <a:moveTo>
                    <a:pt x="55" y="20"/>
                  </a:moveTo>
                  <a:lnTo>
                    <a:pt x="67" y="8"/>
                  </a:lnTo>
                  <a:lnTo>
                    <a:pt x="60" y="0"/>
                  </a:lnTo>
                  <a:lnTo>
                    <a:pt x="9" y="0"/>
                  </a:lnTo>
                  <a:lnTo>
                    <a:pt x="0" y="8"/>
                  </a:lnTo>
                  <a:lnTo>
                    <a:pt x="10" y="20"/>
                  </a:lnTo>
                  <a:lnTo>
                    <a:pt x="55"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71" name="Freeform 252"/>
            <p:cNvSpPr>
              <a:spLocks/>
            </p:cNvSpPr>
            <p:nvPr/>
          </p:nvSpPr>
          <p:spPr bwMode="auto">
            <a:xfrm>
              <a:off x="1563688" y="1646238"/>
              <a:ext cx="38100" cy="119063"/>
            </a:xfrm>
            <a:custGeom>
              <a:avLst/>
              <a:gdLst>
                <a:gd name="T0" fmla="*/ 17 w 24"/>
                <a:gd name="T1" fmla="*/ 0 h 75"/>
                <a:gd name="T2" fmla="*/ 4 w 24"/>
                <a:gd name="T3" fmla="*/ 12 h 75"/>
                <a:gd name="T4" fmla="*/ 0 w 24"/>
                <a:gd name="T5" fmla="*/ 66 h 75"/>
                <a:gd name="T6" fmla="*/ 9 w 24"/>
                <a:gd name="T7" fmla="*/ 75 h 75"/>
                <a:gd name="T8" fmla="*/ 20 w 24"/>
                <a:gd name="T9" fmla="*/ 66 h 75"/>
                <a:gd name="T10" fmla="*/ 24 w 24"/>
                <a:gd name="T11" fmla="*/ 9 h 75"/>
                <a:gd name="T12" fmla="*/ 17 w 24"/>
                <a:gd name="T13" fmla="*/ 0 h 75"/>
              </a:gdLst>
              <a:ahLst/>
              <a:cxnLst>
                <a:cxn ang="0">
                  <a:pos x="T0" y="T1"/>
                </a:cxn>
                <a:cxn ang="0">
                  <a:pos x="T2" y="T3"/>
                </a:cxn>
                <a:cxn ang="0">
                  <a:pos x="T4" y="T5"/>
                </a:cxn>
                <a:cxn ang="0">
                  <a:pos x="T6" y="T7"/>
                </a:cxn>
                <a:cxn ang="0">
                  <a:pos x="T8" y="T9"/>
                </a:cxn>
                <a:cxn ang="0">
                  <a:pos x="T10" y="T11"/>
                </a:cxn>
                <a:cxn ang="0">
                  <a:pos x="T12" y="T13"/>
                </a:cxn>
              </a:cxnLst>
              <a:rect l="0" t="0" r="r" b="b"/>
              <a:pathLst>
                <a:path w="24" h="75">
                  <a:moveTo>
                    <a:pt x="17" y="0"/>
                  </a:moveTo>
                  <a:lnTo>
                    <a:pt x="4" y="12"/>
                  </a:lnTo>
                  <a:lnTo>
                    <a:pt x="0" y="66"/>
                  </a:lnTo>
                  <a:lnTo>
                    <a:pt x="9" y="75"/>
                  </a:lnTo>
                  <a:lnTo>
                    <a:pt x="20" y="66"/>
                  </a:lnTo>
                  <a:lnTo>
                    <a:pt x="24" y="9"/>
                  </a:lnTo>
                  <a:lnTo>
                    <a:pt x="17"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72" name="Freeform 253"/>
            <p:cNvSpPr>
              <a:spLocks/>
            </p:cNvSpPr>
            <p:nvPr/>
          </p:nvSpPr>
          <p:spPr bwMode="auto">
            <a:xfrm>
              <a:off x="1436688" y="1778000"/>
              <a:ext cx="39688" cy="119063"/>
            </a:xfrm>
            <a:custGeom>
              <a:avLst/>
              <a:gdLst>
                <a:gd name="T0" fmla="*/ 20 w 25"/>
                <a:gd name="T1" fmla="*/ 64 h 75"/>
                <a:gd name="T2" fmla="*/ 8 w 25"/>
                <a:gd name="T3" fmla="*/ 75 h 75"/>
                <a:gd name="T4" fmla="*/ 0 w 25"/>
                <a:gd name="T5" fmla="*/ 67 h 75"/>
                <a:gd name="T6" fmla="*/ 5 w 25"/>
                <a:gd name="T7" fmla="*/ 10 h 75"/>
                <a:gd name="T8" fmla="*/ 16 w 25"/>
                <a:gd name="T9" fmla="*/ 0 h 75"/>
                <a:gd name="T10" fmla="*/ 25 w 25"/>
                <a:gd name="T11" fmla="*/ 10 h 75"/>
                <a:gd name="T12" fmla="*/ 20 w 25"/>
                <a:gd name="T13" fmla="*/ 64 h 75"/>
              </a:gdLst>
              <a:ahLst/>
              <a:cxnLst>
                <a:cxn ang="0">
                  <a:pos x="T0" y="T1"/>
                </a:cxn>
                <a:cxn ang="0">
                  <a:pos x="T2" y="T3"/>
                </a:cxn>
                <a:cxn ang="0">
                  <a:pos x="T4" y="T5"/>
                </a:cxn>
                <a:cxn ang="0">
                  <a:pos x="T6" y="T7"/>
                </a:cxn>
                <a:cxn ang="0">
                  <a:pos x="T8" y="T9"/>
                </a:cxn>
                <a:cxn ang="0">
                  <a:pos x="T10" y="T11"/>
                </a:cxn>
                <a:cxn ang="0">
                  <a:pos x="T12" y="T13"/>
                </a:cxn>
              </a:cxnLst>
              <a:rect l="0" t="0" r="r" b="b"/>
              <a:pathLst>
                <a:path w="25" h="75">
                  <a:moveTo>
                    <a:pt x="20" y="64"/>
                  </a:moveTo>
                  <a:lnTo>
                    <a:pt x="8" y="75"/>
                  </a:lnTo>
                  <a:lnTo>
                    <a:pt x="0" y="67"/>
                  </a:lnTo>
                  <a:lnTo>
                    <a:pt x="5" y="10"/>
                  </a:lnTo>
                  <a:lnTo>
                    <a:pt x="16" y="0"/>
                  </a:lnTo>
                  <a:lnTo>
                    <a:pt x="25" y="10"/>
                  </a:lnTo>
                  <a:lnTo>
                    <a:pt x="20" y="6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73" name="Freeform 254"/>
            <p:cNvSpPr>
              <a:spLocks/>
            </p:cNvSpPr>
            <p:nvPr/>
          </p:nvSpPr>
          <p:spPr bwMode="auto">
            <a:xfrm>
              <a:off x="1454150" y="1884363"/>
              <a:ext cx="107950" cy="33338"/>
            </a:xfrm>
            <a:custGeom>
              <a:avLst/>
              <a:gdLst>
                <a:gd name="T0" fmla="*/ 57 w 68"/>
                <a:gd name="T1" fmla="*/ 0 h 21"/>
                <a:gd name="T2" fmla="*/ 68 w 68"/>
                <a:gd name="T3" fmla="*/ 12 h 21"/>
                <a:gd name="T4" fmla="*/ 59 w 68"/>
                <a:gd name="T5" fmla="*/ 21 h 21"/>
                <a:gd name="T6" fmla="*/ 8 w 68"/>
                <a:gd name="T7" fmla="*/ 21 h 21"/>
                <a:gd name="T8" fmla="*/ 0 w 68"/>
                <a:gd name="T9" fmla="*/ 12 h 21"/>
                <a:gd name="T10" fmla="*/ 12 w 68"/>
                <a:gd name="T11" fmla="*/ 0 h 21"/>
                <a:gd name="T12" fmla="*/ 57 w 68"/>
                <a:gd name="T13" fmla="*/ 0 h 21"/>
              </a:gdLst>
              <a:ahLst/>
              <a:cxnLst>
                <a:cxn ang="0">
                  <a:pos x="T0" y="T1"/>
                </a:cxn>
                <a:cxn ang="0">
                  <a:pos x="T2" y="T3"/>
                </a:cxn>
                <a:cxn ang="0">
                  <a:pos x="T4" y="T5"/>
                </a:cxn>
                <a:cxn ang="0">
                  <a:pos x="T6" y="T7"/>
                </a:cxn>
                <a:cxn ang="0">
                  <a:pos x="T8" y="T9"/>
                </a:cxn>
                <a:cxn ang="0">
                  <a:pos x="T10" y="T11"/>
                </a:cxn>
                <a:cxn ang="0">
                  <a:pos x="T12" y="T13"/>
                </a:cxn>
              </a:cxnLst>
              <a:rect l="0" t="0" r="r" b="b"/>
              <a:pathLst>
                <a:path w="68" h="21">
                  <a:moveTo>
                    <a:pt x="57" y="0"/>
                  </a:moveTo>
                  <a:lnTo>
                    <a:pt x="68" y="12"/>
                  </a:lnTo>
                  <a:lnTo>
                    <a:pt x="59" y="21"/>
                  </a:lnTo>
                  <a:lnTo>
                    <a:pt x="8" y="21"/>
                  </a:lnTo>
                  <a:lnTo>
                    <a:pt x="0" y="12"/>
                  </a:lnTo>
                  <a:lnTo>
                    <a:pt x="12" y="0"/>
                  </a:lnTo>
                  <a:lnTo>
                    <a:pt x="57"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74" name="Freeform 255"/>
            <p:cNvSpPr>
              <a:spLocks/>
            </p:cNvSpPr>
            <p:nvPr/>
          </p:nvSpPr>
          <p:spPr bwMode="auto">
            <a:xfrm>
              <a:off x="1552575" y="1778000"/>
              <a:ext cx="38100" cy="119063"/>
            </a:xfrm>
            <a:custGeom>
              <a:avLst/>
              <a:gdLst>
                <a:gd name="T0" fmla="*/ 10 w 24"/>
                <a:gd name="T1" fmla="*/ 75 h 75"/>
                <a:gd name="T2" fmla="*/ 0 w 24"/>
                <a:gd name="T3" fmla="*/ 64 h 75"/>
                <a:gd name="T4" fmla="*/ 4 w 24"/>
                <a:gd name="T5" fmla="*/ 10 h 75"/>
                <a:gd name="T6" fmla="*/ 15 w 24"/>
                <a:gd name="T7" fmla="*/ 0 h 75"/>
                <a:gd name="T8" fmla="*/ 24 w 24"/>
                <a:gd name="T9" fmla="*/ 10 h 75"/>
                <a:gd name="T10" fmla="*/ 19 w 24"/>
                <a:gd name="T11" fmla="*/ 67 h 75"/>
                <a:gd name="T12" fmla="*/ 10 w 24"/>
                <a:gd name="T13" fmla="*/ 75 h 75"/>
              </a:gdLst>
              <a:ahLst/>
              <a:cxnLst>
                <a:cxn ang="0">
                  <a:pos x="T0" y="T1"/>
                </a:cxn>
                <a:cxn ang="0">
                  <a:pos x="T2" y="T3"/>
                </a:cxn>
                <a:cxn ang="0">
                  <a:pos x="T4" y="T5"/>
                </a:cxn>
                <a:cxn ang="0">
                  <a:pos x="T6" y="T7"/>
                </a:cxn>
                <a:cxn ang="0">
                  <a:pos x="T8" y="T9"/>
                </a:cxn>
                <a:cxn ang="0">
                  <a:pos x="T10" y="T11"/>
                </a:cxn>
                <a:cxn ang="0">
                  <a:pos x="T12" y="T13"/>
                </a:cxn>
              </a:cxnLst>
              <a:rect l="0" t="0" r="r" b="b"/>
              <a:pathLst>
                <a:path w="24" h="75">
                  <a:moveTo>
                    <a:pt x="10" y="75"/>
                  </a:moveTo>
                  <a:lnTo>
                    <a:pt x="0" y="64"/>
                  </a:lnTo>
                  <a:lnTo>
                    <a:pt x="4" y="10"/>
                  </a:lnTo>
                  <a:lnTo>
                    <a:pt x="15" y="0"/>
                  </a:lnTo>
                  <a:lnTo>
                    <a:pt x="24" y="10"/>
                  </a:lnTo>
                  <a:lnTo>
                    <a:pt x="19" y="67"/>
                  </a:lnTo>
                  <a:lnTo>
                    <a:pt x="10" y="7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75" name="Freeform 256"/>
            <p:cNvSpPr>
              <a:spLocks/>
            </p:cNvSpPr>
            <p:nvPr/>
          </p:nvSpPr>
          <p:spPr bwMode="auto">
            <a:xfrm>
              <a:off x="1201738" y="1703388"/>
              <a:ext cx="34925" cy="30163"/>
            </a:xfrm>
            <a:custGeom>
              <a:avLst/>
              <a:gdLst>
                <a:gd name="T0" fmla="*/ 21 w 22"/>
                <a:gd name="T1" fmla="*/ 19 h 19"/>
                <a:gd name="T2" fmla="*/ 0 w 22"/>
                <a:gd name="T3" fmla="*/ 19 h 19"/>
                <a:gd name="T4" fmla="*/ 3 w 22"/>
                <a:gd name="T5" fmla="*/ 0 h 19"/>
                <a:gd name="T6" fmla="*/ 22 w 22"/>
                <a:gd name="T7" fmla="*/ 0 h 19"/>
                <a:gd name="T8" fmla="*/ 21 w 22"/>
                <a:gd name="T9" fmla="*/ 19 h 19"/>
              </a:gdLst>
              <a:ahLst/>
              <a:cxnLst>
                <a:cxn ang="0">
                  <a:pos x="T0" y="T1"/>
                </a:cxn>
                <a:cxn ang="0">
                  <a:pos x="T2" y="T3"/>
                </a:cxn>
                <a:cxn ang="0">
                  <a:pos x="T4" y="T5"/>
                </a:cxn>
                <a:cxn ang="0">
                  <a:pos x="T6" y="T7"/>
                </a:cxn>
                <a:cxn ang="0">
                  <a:pos x="T8" y="T9"/>
                </a:cxn>
              </a:cxnLst>
              <a:rect l="0" t="0" r="r" b="b"/>
              <a:pathLst>
                <a:path w="22" h="19">
                  <a:moveTo>
                    <a:pt x="21" y="19"/>
                  </a:moveTo>
                  <a:lnTo>
                    <a:pt x="0" y="19"/>
                  </a:lnTo>
                  <a:lnTo>
                    <a:pt x="3" y="0"/>
                  </a:lnTo>
                  <a:lnTo>
                    <a:pt x="22" y="0"/>
                  </a:lnTo>
                  <a:lnTo>
                    <a:pt x="2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76" name="Freeform 257"/>
            <p:cNvSpPr>
              <a:spLocks/>
            </p:cNvSpPr>
            <p:nvPr/>
          </p:nvSpPr>
          <p:spPr bwMode="auto">
            <a:xfrm>
              <a:off x="1193800" y="1809750"/>
              <a:ext cx="33338" cy="31750"/>
            </a:xfrm>
            <a:custGeom>
              <a:avLst/>
              <a:gdLst>
                <a:gd name="T0" fmla="*/ 21 w 21"/>
                <a:gd name="T1" fmla="*/ 0 h 20"/>
                <a:gd name="T2" fmla="*/ 1 w 21"/>
                <a:gd name="T3" fmla="*/ 0 h 20"/>
                <a:gd name="T4" fmla="*/ 0 w 21"/>
                <a:gd name="T5" fmla="*/ 20 h 20"/>
                <a:gd name="T6" fmla="*/ 19 w 21"/>
                <a:gd name="T7" fmla="*/ 20 h 20"/>
                <a:gd name="T8" fmla="*/ 21 w 21"/>
                <a:gd name="T9" fmla="*/ 0 h 20"/>
              </a:gdLst>
              <a:ahLst/>
              <a:cxnLst>
                <a:cxn ang="0">
                  <a:pos x="T0" y="T1"/>
                </a:cxn>
                <a:cxn ang="0">
                  <a:pos x="T2" y="T3"/>
                </a:cxn>
                <a:cxn ang="0">
                  <a:pos x="T4" y="T5"/>
                </a:cxn>
                <a:cxn ang="0">
                  <a:pos x="T6" y="T7"/>
                </a:cxn>
                <a:cxn ang="0">
                  <a:pos x="T8" y="T9"/>
                </a:cxn>
              </a:cxnLst>
              <a:rect l="0" t="0" r="r" b="b"/>
              <a:pathLst>
                <a:path w="21" h="20">
                  <a:moveTo>
                    <a:pt x="21" y="0"/>
                  </a:moveTo>
                  <a:lnTo>
                    <a:pt x="1" y="0"/>
                  </a:lnTo>
                  <a:lnTo>
                    <a:pt x="0" y="20"/>
                  </a:lnTo>
                  <a:lnTo>
                    <a:pt x="19" y="20"/>
                  </a:lnTo>
                  <a:lnTo>
                    <a:pt x="21"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grpSp>
      <p:sp>
        <p:nvSpPr>
          <p:cNvPr id="216" name="Freeform 23"/>
          <p:cNvSpPr>
            <a:spLocks noEditPoints="1"/>
          </p:cNvSpPr>
          <p:nvPr/>
        </p:nvSpPr>
        <p:spPr bwMode="auto">
          <a:xfrm>
            <a:off x="637922" y="4046476"/>
            <a:ext cx="107783" cy="213188"/>
          </a:xfrm>
          <a:custGeom>
            <a:avLst/>
            <a:gdLst>
              <a:gd name="T0" fmla="*/ 0 w 227"/>
              <a:gd name="T1" fmla="*/ 22 h 448"/>
              <a:gd name="T2" fmla="*/ 21 w 227"/>
              <a:gd name="T3" fmla="*/ 0 h 448"/>
              <a:gd name="T4" fmla="*/ 205 w 227"/>
              <a:gd name="T5" fmla="*/ 0 h 448"/>
              <a:gd name="T6" fmla="*/ 227 w 227"/>
              <a:gd name="T7" fmla="*/ 22 h 448"/>
              <a:gd name="T8" fmla="*/ 227 w 227"/>
              <a:gd name="T9" fmla="*/ 427 h 448"/>
              <a:gd name="T10" fmla="*/ 205 w 227"/>
              <a:gd name="T11" fmla="*/ 448 h 448"/>
              <a:gd name="T12" fmla="*/ 21 w 227"/>
              <a:gd name="T13" fmla="*/ 448 h 448"/>
              <a:gd name="T14" fmla="*/ 0 w 227"/>
              <a:gd name="T15" fmla="*/ 427 h 448"/>
              <a:gd name="T16" fmla="*/ 0 w 227"/>
              <a:gd name="T17" fmla="*/ 22 h 448"/>
              <a:gd name="T18" fmla="*/ 212 w 227"/>
              <a:gd name="T19" fmla="*/ 51 h 448"/>
              <a:gd name="T20" fmla="*/ 15 w 227"/>
              <a:gd name="T21" fmla="*/ 51 h 448"/>
              <a:gd name="T22" fmla="*/ 15 w 227"/>
              <a:gd name="T23" fmla="*/ 398 h 448"/>
              <a:gd name="T24" fmla="*/ 212 w 227"/>
              <a:gd name="T25" fmla="*/ 398 h 448"/>
              <a:gd name="T26" fmla="*/ 212 w 227"/>
              <a:gd name="T27" fmla="*/ 51 h 448"/>
              <a:gd name="T28" fmla="*/ 113 w 227"/>
              <a:gd name="T29" fmla="*/ 20 h 448"/>
              <a:gd name="T30" fmla="*/ 108 w 227"/>
              <a:gd name="T31" fmla="*/ 26 h 448"/>
              <a:gd name="T32" fmla="*/ 113 w 227"/>
              <a:gd name="T33" fmla="*/ 31 h 448"/>
              <a:gd name="T34" fmla="*/ 119 w 227"/>
              <a:gd name="T35" fmla="*/ 26 h 448"/>
              <a:gd name="T36" fmla="*/ 113 w 227"/>
              <a:gd name="T37" fmla="*/ 20 h 448"/>
              <a:gd name="T38" fmla="*/ 113 w 227"/>
              <a:gd name="T39" fmla="*/ 408 h 448"/>
              <a:gd name="T40" fmla="*/ 98 w 227"/>
              <a:gd name="T41" fmla="*/ 423 h 448"/>
              <a:gd name="T42" fmla="*/ 113 w 227"/>
              <a:gd name="T43" fmla="*/ 438 h 448"/>
              <a:gd name="T44" fmla="*/ 128 w 227"/>
              <a:gd name="T45" fmla="*/ 423 h 448"/>
              <a:gd name="T46" fmla="*/ 113 w 227"/>
              <a:gd name="T47" fmla="*/ 408 h 448"/>
              <a:gd name="T48" fmla="*/ 113 w 227"/>
              <a:gd name="T49" fmla="*/ 412 h 448"/>
              <a:gd name="T50" fmla="*/ 102 w 227"/>
              <a:gd name="T51" fmla="*/ 423 h 448"/>
              <a:gd name="T52" fmla="*/ 113 w 227"/>
              <a:gd name="T53" fmla="*/ 434 h 448"/>
              <a:gd name="T54" fmla="*/ 125 w 227"/>
              <a:gd name="T55" fmla="*/ 423 h 448"/>
              <a:gd name="T56" fmla="*/ 113 w 227"/>
              <a:gd name="T57" fmla="*/ 412 h 4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27" h="448">
                <a:moveTo>
                  <a:pt x="0" y="22"/>
                </a:moveTo>
                <a:cubicBezTo>
                  <a:pt x="0" y="10"/>
                  <a:pt x="10" y="0"/>
                  <a:pt x="21" y="0"/>
                </a:cubicBezTo>
                <a:cubicBezTo>
                  <a:pt x="205" y="0"/>
                  <a:pt x="205" y="0"/>
                  <a:pt x="205" y="0"/>
                </a:cubicBezTo>
                <a:cubicBezTo>
                  <a:pt x="217" y="0"/>
                  <a:pt x="227" y="10"/>
                  <a:pt x="227" y="22"/>
                </a:cubicBezTo>
                <a:cubicBezTo>
                  <a:pt x="227" y="427"/>
                  <a:pt x="227" y="427"/>
                  <a:pt x="227" y="427"/>
                </a:cubicBezTo>
                <a:cubicBezTo>
                  <a:pt x="227" y="438"/>
                  <a:pt x="217" y="448"/>
                  <a:pt x="205" y="448"/>
                </a:cubicBezTo>
                <a:cubicBezTo>
                  <a:pt x="21" y="448"/>
                  <a:pt x="21" y="448"/>
                  <a:pt x="21" y="448"/>
                </a:cubicBezTo>
                <a:cubicBezTo>
                  <a:pt x="10" y="448"/>
                  <a:pt x="0" y="438"/>
                  <a:pt x="0" y="427"/>
                </a:cubicBezTo>
                <a:lnTo>
                  <a:pt x="0" y="22"/>
                </a:lnTo>
                <a:close/>
                <a:moveTo>
                  <a:pt x="212" y="51"/>
                </a:moveTo>
                <a:cubicBezTo>
                  <a:pt x="15" y="51"/>
                  <a:pt x="15" y="51"/>
                  <a:pt x="15" y="51"/>
                </a:cubicBezTo>
                <a:cubicBezTo>
                  <a:pt x="15" y="398"/>
                  <a:pt x="15" y="398"/>
                  <a:pt x="15" y="398"/>
                </a:cubicBezTo>
                <a:cubicBezTo>
                  <a:pt x="212" y="398"/>
                  <a:pt x="212" y="398"/>
                  <a:pt x="212" y="398"/>
                </a:cubicBezTo>
                <a:lnTo>
                  <a:pt x="212" y="51"/>
                </a:lnTo>
                <a:close/>
                <a:moveTo>
                  <a:pt x="113" y="20"/>
                </a:moveTo>
                <a:cubicBezTo>
                  <a:pt x="110" y="20"/>
                  <a:pt x="108" y="23"/>
                  <a:pt x="108" y="26"/>
                </a:cubicBezTo>
                <a:cubicBezTo>
                  <a:pt x="108" y="29"/>
                  <a:pt x="110" y="31"/>
                  <a:pt x="113" y="31"/>
                </a:cubicBezTo>
                <a:cubicBezTo>
                  <a:pt x="117" y="31"/>
                  <a:pt x="119" y="29"/>
                  <a:pt x="119" y="26"/>
                </a:cubicBezTo>
                <a:cubicBezTo>
                  <a:pt x="119" y="23"/>
                  <a:pt x="117" y="20"/>
                  <a:pt x="113" y="20"/>
                </a:cubicBezTo>
                <a:close/>
                <a:moveTo>
                  <a:pt x="113" y="408"/>
                </a:moveTo>
                <a:cubicBezTo>
                  <a:pt x="105" y="408"/>
                  <a:pt x="98" y="415"/>
                  <a:pt x="98" y="423"/>
                </a:cubicBezTo>
                <a:cubicBezTo>
                  <a:pt x="98" y="431"/>
                  <a:pt x="105" y="438"/>
                  <a:pt x="113" y="438"/>
                </a:cubicBezTo>
                <a:cubicBezTo>
                  <a:pt x="122" y="438"/>
                  <a:pt x="128" y="431"/>
                  <a:pt x="128" y="423"/>
                </a:cubicBezTo>
                <a:cubicBezTo>
                  <a:pt x="128" y="415"/>
                  <a:pt x="122" y="408"/>
                  <a:pt x="113" y="408"/>
                </a:cubicBezTo>
                <a:close/>
                <a:moveTo>
                  <a:pt x="113" y="412"/>
                </a:moveTo>
                <a:cubicBezTo>
                  <a:pt x="107" y="412"/>
                  <a:pt x="102" y="417"/>
                  <a:pt x="102" y="423"/>
                </a:cubicBezTo>
                <a:cubicBezTo>
                  <a:pt x="102" y="429"/>
                  <a:pt x="107" y="434"/>
                  <a:pt x="113" y="434"/>
                </a:cubicBezTo>
                <a:cubicBezTo>
                  <a:pt x="120" y="434"/>
                  <a:pt x="125" y="429"/>
                  <a:pt x="125" y="423"/>
                </a:cubicBezTo>
                <a:cubicBezTo>
                  <a:pt x="125" y="417"/>
                  <a:pt x="120" y="412"/>
                  <a:pt x="113" y="412"/>
                </a:cubicBezTo>
                <a:close/>
              </a:path>
            </a:pathLst>
          </a:custGeom>
          <a:solidFill>
            <a:srgbClr val="F18F60"/>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8" name="Freeform 23"/>
          <p:cNvSpPr>
            <a:spLocks noEditPoints="1"/>
          </p:cNvSpPr>
          <p:nvPr/>
        </p:nvSpPr>
        <p:spPr bwMode="auto">
          <a:xfrm>
            <a:off x="2668365" y="4126629"/>
            <a:ext cx="107783" cy="213188"/>
          </a:xfrm>
          <a:custGeom>
            <a:avLst/>
            <a:gdLst>
              <a:gd name="T0" fmla="*/ 0 w 227"/>
              <a:gd name="T1" fmla="*/ 22 h 448"/>
              <a:gd name="T2" fmla="*/ 21 w 227"/>
              <a:gd name="T3" fmla="*/ 0 h 448"/>
              <a:gd name="T4" fmla="*/ 205 w 227"/>
              <a:gd name="T5" fmla="*/ 0 h 448"/>
              <a:gd name="T6" fmla="*/ 227 w 227"/>
              <a:gd name="T7" fmla="*/ 22 h 448"/>
              <a:gd name="T8" fmla="*/ 227 w 227"/>
              <a:gd name="T9" fmla="*/ 427 h 448"/>
              <a:gd name="T10" fmla="*/ 205 w 227"/>
              <a:gd name="T11" fmla="*/ 448 h 448"/>
              <a:gd name="T12" fmla="*/ 21 w 227"/>
              <a:gd name="T13" fmla="*/ 448 h 448"/>
              <a:gd name="T14" fmla="*/ 0 w 227"/>
              <a:gd name="T15" fmla="*/ 427 h 448"/>
              <a:gd name="T16" fmla="*/ 0 w 227"/>
              <a:gd name="T17" fmla="*/ 22 h 448"/>
              <a:gd name="T18" fmla="*/ 212 w 227"/>
              <a:gd name="T19" fmla="*/ 51 h 448"/>
              <a:gd name="T20" fmla="*/ 15 w 227"/>
              <a:gd name="T21" fmla="*/ 51 h 448"/>
              <a:gd name="T22" fmla="*/ 15 w 227"/>
              <a:gd name="T23" fmla="*/ 398 h 448"/>
              <a:gd name="T24" fmla="*/ 212 w 227"/>
              <a:gd name="T25" fmla="*/ 398 h 448"/>
              <a:gd name="T26" fmla="*/ 212 w 227"/>
              <a:gd name="T27" fmla="*/ 51 h 448"/>
              <a:gd name="T28" fmla="*/ 113 w 227"/>
              <a:gd name="T29" fmla="*/ 20 h 448"/>
              <a:gd name="T30" fmla="*/ 108 w 227"/>
              <a:gd name="T31" fmla="*/ 26 h 448"/>
              <a:gd name="T32" fmla="*/ 113 w 227"/>
              <a:gd name="T33" fmla="*/ 31 h 448"/>
              <a:gd name="T34" fmla="*/ 119 w 227"/>
              <a:gd name="T35" fmla="*/ 26 h 448"/>
              <a:gd name="T36" fmla="*/ 113 w 227"/>
              <a:gd name="T37" fmla="*/ 20 h 448"/>
              <a:gd name="T38" fmla="*/ 113 w 227"/>
              <a:gd name="T39" fmla="*/ 408 h 448"/>
              <a:gd name="T40" fmla="*/ 98 w 227"/>
              <a:gd name="T41" fmla="*/ 423 h 448"/>
              <a:gd name="T42" fmla="*/ 113 w 227"/>
              <a:gd name="T43" fmla="*/ 438 h 448"/>
              <a:gd name="T44" fmla="*/ 128 w 227"/>
              <a:gd name="T45" fmla="*/ 423 h 448"/>
              <a:gd name="T46" fmla="*/ 113 w 227"/>
              <a:gd name="T47" fmla="*/ 408 h 448"/>
              <a:gd name="T48" fmla="*/ 113 w 227"/>
              <a:gd name="T49" fmla="*/ 412 h 448"/>
              <a:gd name="T50" fmla="*/ 102 w 227"/>
              <a:gd name="T51" fmla="*/ 423 h 448"/>
              <a:gd name="T52" fmla="*/ 113 w 227"/>
              <a:gd name="T53" fmla="*/ 434 h 448"/>
              <a:gd name="T54" fmla="*/ 125 w 227"/>
              <a:gd name="T55" fmla="*/ 423 h 448"/>
              <a:gd name="T56" fmla="*/ 113 w 227"/>
              <a:gd name="T57" fmla="*/ 412 h 4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27" h="448">
                <a:moveTo>
                  <a:pt x="0" y="22"/>
                </a:moveTo>
                <a:cubicBezTo>
                  <a:pt x="0" y="10"/>
                  <a:pt x="10" y="0"/>
                  <a:pt x="21" y="0"/>
                </a:cubicBezTo>
                <a:cubicBezTo>
                  <a:pt x="205" y="0"/>
                  <a:pt x="205" y="0"/>
                  <a:pt x="205" y="0"/>
                </a:cubicBezTo>
                <a:cubicBezTo>
                  <a:pt x="217" y="0"/>
                  <a:pt x="227" y="10"/>
                  <a:pt x="227" y="22"/>
                </a:cubicBezTo>
                <a:cubicBezTo>
                  <a:pt x="227" y="427"/>
                  <a:pt x="227" y="427"/>
                  <a:pt x="227" y="427"/>
                </a:cubicBezTo>
                <a:cubicBezTo>
                  <a:pt x="227" y="438"/>
                  <a:pt x="217" y="448"/>
                  <a:pt x="205" y="448"/>
                </a:cubicBezTo>
                <a:cubicBezTo>
                  <a:pt x="21" y="448"/>
                  <a:pt x="21" y="448"/>
                  <a:pt x="21" y="448"/>
                </a:cubicBezTo>
                <a:cubicBezTo>
                  <a:pt x="10" y="448"/>
                  <a:pt x="0" y="438"/>
                  <a:pt x="0" y="427"/>
                </a:cubicBezTo>
                <a:lnTo>
                  <a:pt x="0" y="22"/>
                </a:lnTo>
                <a:close/>
                <a:moveTo>
                  <a:pt x="212" y="51"/>
                </a:moveTo>
                <a:cubicBezTo>
                  <a:pt x="15" y="51"/>
                  <a:pt x="15" y="51"/>
                  <a:pt x="15" y="51"/>
                </a:cubicBezTo>
                <a:cubicBezTo>
                  <a:pt x="15" y="398"/>
                  <a:pt x="15" y="398"/>
                  <a:pt x="15" y="398"/>
                </a:cubicBezTo>
                <a:cubicBezTo>
                  <a:pt x="212" y="398"/>
                  <a:pt x="212" y="398"/>
                  <a:pt x="212" y="398"/>
                </a:cubicBezTo>
                <a:lnTo>
                  <a:pt x="212" y="51"/>
                </a:lnTo>
                <a:close/>
                <a:moveTo>
                  <a:pt x="113" y="20"/>
                </a:moveTo>
                <a:cubicBezTo>
                  <a:pt x="110" y="20"/>
                  <a:pt x="108" y="23"/>
                  <a:pt x="108" y="26"/>
                </a:cubicBezTo>
                <a:cubicBezTo>
                  <a:pt x="108" y="29"/>
                  <a:pt x="110" y="31"/>
                  <a:pt x="113" y="31"/>
                </a:cubicBezTo>
                <a:cubicBezTo>
                  <a:pt x="117" y="31"/>
                  <a:pt x="119" y="29"/>
                  <a:pt x="119" y="26"/>
                </a:cubicBezTo>
                <a:cubicBezTo>
                  <a:pt x="119" y="23"/>
                  <a:pt x="117" y="20"/>
                  <a:pt x="113" y="20"/>
                </a:cubicBezTo>
                <a:close/>
                <a:moveTo>
                  <a:pt x="113" y="408"/>
                </a:moveTo>
                <a:cubicBezTo>
                  <a:pt x="105" y="408"/>
                  <a:pt x="98" y="415"/>
                  <a:pt x="98" y="423"/>
                </a:cubicBezTo>
                <a:cubicBezTo>
                  <a:pt x="98" y="431"/>
                  <a:pt x="105" y="438"/>
                  <a:pt x="113" y="438"/>
                </a:cubicBezTo>
                <a:cubicBezTo>
                  <a:pt x="122" y="438"/>
                  <a:pt x="128" y="431"/>
                  <a:pt x="128" y="423"/>
                </a:cubicBezTo>
                <a:cubicBezTo>
                  <a:pt x="128" y="415"/>
                  <a:pt x="122" y="408"/>
                  <a:pt x="113" y="408"/>
                </a:cubicBezTo>
                <a:close/>
                <a:moveTo>
                  <a:pt x="113" y="412"/>
                </a:moveTo>
                <a:cubicBezTo>
                  <a:pt x="107" y="412"/>
                  <a:pt x="102" y="417"/>
                  <a:pt x="102" y="423"/>
                </a:cubicBezTo>
                <a:cubicBezTo>
                  <a:pt x="102" y="429"/>
                  <a:pt x="107" y="434"/>
                  <a:pt x="113" y="434"/>
                </a:cubicBezTo>
                <a:cubicBezTo>
                  <a:pt x="120" y="434"/>
                  <a:pt x="125" y="429"/>
                  <a:pt x="125" y="423"/>
                </a:cubicBezTo>
                <a:cubicBezTo>
                  <a:pt x="125" y="417"/>
                  <a:pt x="120" y="412"/>
                  <a:pt x="113" y="412"/>
                </a:cubicBezTo>
                <a:close/>
              </a:path>
            </a:pathLst>
          </a:custGeom>
          <a:solidFill>
            <a:schemeClr val="accent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9" name="Freeform 115"/>
          <p:cNvSpPr>
            <a:spLocks noEditPoints="1"/>
          </p:cNvSpPr>
          <p:nvPr/>
        </p:nvSpPr>
        <p:spPr bwMode="auto">
          <a:xfrm>
            <a:off x="2680602" y="4197763"/>
            <a:ext cx="92614" cy="56844"/>
          </a:xfrm>
          <a:custGeom>
            <a:avLst/>
            <a:gdLst>
              <a:gd name="T0" fmla="*/ 238 w 238"/>
              <a:gd name="T1" fmla="*/ 45 h 159"/>
              <a:gd name="T2" fmla="*/ 0 w 238"/>
              <a:gd name="T3" fmla="*/ 159 h 159"/>
              <a:gd name="T4" fmla="*/ 192 w 238"/>
              <a:gd name="T5" fmla="*/ 0 h 159"/>
              <a:gd name="T6" fmla="*/ 197 w 238"/>
              <a:gd name="T7" fmla="*/ 0 h 159"/>
              <a:gd name="T8" fmla="*/ 238 w 238"/>
              <a:gd name="T9" fmla="*/ 41 h 159"/>
              <a:gd name="T10" fmla="*/ 137 w 238"/>
              <a:gd name="T11" fmla="*/ 21 h 159"/>
              <a:gd name="T12" fmla="*/ 28 w 238"/>
              <a:gd name="T13" fmla="*/ 25 h 159"/>
              <a:gd name="T14" fmla="*/ 137 w 238"/>
              <a:gd name="T15" fmla="*/ 21 h 159"/>
              <a:gd name="T16" fmla="*/ 28 w 238"/>
              <a:gd name="T17" fmla="*/ 34 h 159"/>
              <a:gd name="T18" fmla="*/ 137 w 238"/>
              <a:gd name="T19" fmla="*/ 39 h 159"/>
              <a:gd name="T20" fmla="*/ 205 w 238"/>
              <a:gd name="T21" fmla="*/ 69 h 159"/>
              <a:gd name="T22" fmla="*/ 146 w 238"/>
              <a:gd name="T23" fmla="*/ 69 h 159"/>
              <a:gd name="T24" fmla="*/ 87 w 238"/>
              <a:gd name="T25" fmla="*/ 69 h 159"/>
              <a:gd name="T26" fmla="*/ 28 w 238"/>
              <a:gd name="T27" fmla="*/ 69 h 159"/>
              <a:gd name="T28" fmla="*/ 28 w 238"/>
              <a:gd name="T29" fmla="*/ 90 h 159"/>
              <a:gd name="T30" fmla="*/ 28 w 238"/>
              <a:gd name="T31" fmla="*/ 110 h 159"/>
              <a:gd name="T32" fmla="*/ 28 w 238"/>
              <a:gd name="T33" fmla="*/ 130 h 159"/>
              <a:gd name="T34" fmla="*/ 33 w 238"/>
              <a:gd name="T35" fmla="*/ 135 h 159"/>
              <a:gd name="T36" fmla="*/ 91 w 238"/>
              <a:gd name="T37" fmla="*/ 135 h 159"/>
              <a:gd name="T38" fmla="*/ 150 w 238"/>
              <a:gd name="T39" fmla="*/ 135 h 159"/>
              <a:gd name="T40" fmla="*/ 210 w 238"/>
              <a:gd name="T41" fmla="*/ 135 h 159"/>
              <a:gd name="T42" fmla="*/ 210 w 238"/>
              <a:gd name="T43" fmla="*/ 114 h 159"/>
              <a:gd name="T44" fmla="*/ 210 w 238"/>
              <a:gd name="T45" fmla="*/ 94 h 159"/>
              <a:gd name="T46" fmla="*/ 210 w 238"/>
              <a:gd name="T47" fmla="*/ 73 h 159"/>
              <a:gd name="T48" fmla="*/ 205 w 238"/>
              <a:gd name="T49" fmla="*/ 69 h 159"/>
              <a:gd name="T50" fmla="*/ 146 w 238"/>
              <a:gd name="T51" fmla="*/ 90 h 159"/>
              <a:gd name="T52" fmla="*/ 91 w 238"/>
              <a:gd name="T53" fmla="*/ 73 h 159"/>
              <a:gd name="T54" fmla="*/ 146 w 238"/>
              <a:gd name="T55" fmla="*/ 94 h 159"/>
              <a:gd name="T56" fmla="*/ 91 w 238"/>
              <a:gd name="T57" fmla="*/ 110 h 159"/>
              <a:gd name="T58" fmla="*/ 146 w 238"/>
              <a:gd name="T59" fmla="*/ 94 h 159"/>
              <a:gd name="T60" fmla="*/ 87 w 238"/>
              <a:gd name="T61" fmla="*/ 73 h 159"/>
              <a:gd name="T62" fmla="*/ 33 w 238"/>
              <a:gd name="T63" fmla="*/ 90 h 159"/>
              <a:gd name="T64" fmla="*/ 33 w 238"/>
              <a:gd name="T65" fmla="*/ 94 h 159"/>
              <a:gd name="T66" fmla="*/ 87 w 238"/>
              <a:gd name="T67" fmla="*/ 110 h 159"/>
              <a:gd name="T68" fmla="*/ 33 w 238"/>
              <a:gd name="T69" fmla="*/ 94 h 159"/>
              <a:gd name="T70" fmla="*/ 33 w 238"/>
              <a:gd name="T71" fmla="*/ 114 h 159"/>
              <a:gd name="T72" fmla="*/ 87 w 238"/>
              <a:gd name="T73" fmla="*/ 130 h 159"/>
              <a:gd name="T74" fmla="*/ 91 w 238"/>
              <a:gd name="T75" fmla="*/ 130 h 159"/>
              <a:gd name="T76" fmla="*/ 146 w 238"/>
              <a:gd name="T77" fmla="*/ 114 h 159"/>
              <a:gd name="T78" fmla="*/ 91 w 238"/>
              <a:gd name="T79" fmla="*/ 130 h 159"/>
              <a:gd name="T80" fmla="*/ 150 w 238"/>
              <a:gd name="T81" fmla="*/ 130 h 159"/>
              <a:gd name="T82" fmla="*/ 205 w 238"/>
              <a:gd name="T83" fmla="*/ 114 h 159"/>
              <a:gd name="T84" fmla="*/ 205 w 238"/>
              <a:gd name="T85" fmla="*/ 110 h 159"/>
              <a:gd name="T86" fmla="*/ 150 w 238"/>
              <a:gd name="T87" fmla="*/ 94 h 159"/>
              <a:gd name="T88" fmla="*/ 205 w 238"/>
              <a:gd name="T89" fmla="*/ 110 h 159"/>
              <a:gd name="T90" fmla="*/ 150 w 238"/>
              <a:gd name="T91" fmla="*/ 90 h 159"/>
              <a:gd name="T92" fmla="*/ 205 w 238"/>
              <a:gd name="T93" fmla="*/ 73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38" h="159">
                <a:moveTo>
                  <a:pt x="192" y="45"/>
                </a:moveTo>
                <a:lnTo>
                  <a:pt x="238" y="45"/>
                </a:lnTo>
                <a:lnTo>
                  <a:pt x="238" y="159"/>
                </a:lnTo>
                <a:lnTo>
                  <a:pt x="0" y="159"/>
                </a:lnTo>
                <a:lnTo>
                  <a:pt x="0" y="0"/>
                </a:lnTo>
                <a:lnTo>
                  <a:pt x="192" y="0"/>
                </a:lnTo>
                <a:lnTo>
                  <a:pt x="192" y="45"/>
                </a:lnTo>
                <a:close/>
                <a:moveTo>
                  <a:pt x="197" y="0"/>
                </a:moveTo>
                <a:lnTo>
                  <a:pt x="197" y="41"/>
                </a:lnTo>
                <a:lnTo>
                  <a:pt x="238" y="41"/>
                </a:lnTo>
                <a:lnTo>
                  <a:pt x="197" y="0"/>
                </a:lnTo>
                <a:close/>
                <a:moveTo>
                  <a:pt x="137" y="21"/>
                </a:moveTo>
                <a:lnTo>
                  <a:pt x="28" y="21"/>
                </a:lnTo>
                <a:lnTo>
                  <a:pt x="28" y="25"/>
                </a:lnTo>
                <a:lnTo>
                  <a:pt x="137" y="25"/>
                </a:lnTo>
                <a:lnTo>
                  <a:pt x="137" y="21"/>
                </a:lnTo>
                <a:close/>
                <a:moveTo>
                  <a:pt x="137" y="34"/>
                </a:moveTo>
                <a:lnTo>
                  <a:pt x="28" y="34"/>
                </a:lnTo>
                <a:lnTo>
                  <a:pt x="28" y="39"/>
                </a:lnTo>
                <a:lnTo>
                  <a:pt x="137" y="39"/>
                </a:lnTo>
                <a:lnTo>
                  <a:pt x="137" y="34"/>
                </a:lnTo>
                <a:close/>
                <a:moveTo>
                  <a:pt x="205" y="69"/>
                </a:moveTo>
                <a:lnTo>
                  <a:pt x="150" y="69"/>
                </a:lnTo>
                <a:lnTo>
                  <a:pt x="146" y="69"/>
                </a:lnTo>
                <a:lnTo>
                  <a:pt x="91" y="69"/>
                </a:lnTo>
                <a:lnTo>
                  <a:pt x="87" y="69"/>
                </a:lnTo>
                <a:lnTo>
                  <a:pt x="33" y="69"/>
                </a:lnTo>
                <a:lnTo>
                  <a:pt x="28" y="69"/>
                </a:lnTo>
                <a:lnTo>
                  <a:pt x="28" y="73"/>
                </a:lnTo>
                <a:lnTo>
                  <a:pt x="28" y="90"/>
                </a:lnTo>
                <a:lnTo>
                  <a:pt x="28" y="94"/>
                </a:lnTo>
                <a:lnTo>
                  <a:pt x="28" y="110"/>
                </a:lnTo>
                <a:lnTo>
                  <a:pt x="28" y="114"/>
                </a:lnTo>
                <a:lnTo>
                  <a:pt x="28" y="130"/>
                </a:lnTo>
                <a:lnTo>
                  <a:pt x="28" y="135"/>
                </a:lnTo>
                <a:lnTo>
                  <a:pt x="33" y="135"/>
                </a:lnTo>
                <a:lnTo>
                  <a:pt x="87" y="135"/>
                </a:lnTo>
                <a:lnTo>
                  <a:pt x="91" y="135"/>
                </a:lnTo>
                <a:lnTo>
                  <a:pt x="146" y="135"/>
                </a:lnTo>
                <a:lnTo>
                  <a:pt x="150" y="135"/>
                </a:lnTo>
                <a:lnTo>
                  <a:pt x="205" y="135"/>
                </a:lnTo>
                <a:lnTo>
                  <a:pt x="210" y="135"/>
                </a:lnTo>
                <a:lnTo>
                  <a:pt x="210" y="130"/>
                </a:lnTo>
                <a:lnTo>
                  <a:pt x="210" y="114"/>
                </a:lnTo>
                <a:lnTo>
                  <a:pt x="210" y="110"/>
                </a:lnTo>
                <a:lnTo>
                  <a:pt x="210" y="94"/>
                </a:lnTo>
                <a:lnTo>
                  <a:pt x="210" y="90"/>
                </a:lnTo>
                <a:lnTo>
                  <a:pt x="210" y="73"/>
                </a:lnTo>
                <a:lnTo>
                  <a:pt x="210" y="69"/>
                </a:lnTo>
                <a:lnTo>
                  <a:pt x="205" y="69"/>
                </a:lnTo>
                <a:close/>
                <a:moveTo>
                  <a:pt x="146" y="73"/>
                </a:moveTo>
                <a:lnTo>
                  <a:pt x="146" y="90"/>
                </a:lnTo>
                <a:lnTo>
                  <a:pt x="91" y="90"/>
                </a:lnTo>
                <a:lnTo>
                  <a:pt x="91" y="73"/>
                </a:lnTo>
                <a:lnTo>
                  <a:pt x="146" y="73"/>
                </a:lnTo>
                <a:close/>
                <a:moveTo>
                  <a:pt x="146" y="94"/>
                </a:moveTo>
                <a:lnTo>
                  <a:pt x="146" y="110"/>
                </a:lnTo>
                <a:lnTo>
                  <a:pt x="91" y="110"/>
                </a:lnTo>
                <a:lnTo>
                  <a:pt x="91" y="94"/>
                </a:lnTo>
                <a:lnTo>
                  <a:pt x="146" y="94"/>
                </a:lnTo>
                <a:close/>
                <a:moveTo>
                  <a:pt x="33" y="73"/>
                </a:moveTo>
                <a:lnTo>
                  <a:pt x="87" y="73"/>
                </a:lnTo>
                <a:lnTo>
                  <a:pt x="87" y="90"/>
                </a:lnTo>
                <a:lnTo>
                  <a:pt x="33" y="90"/>
                </a:lnTo>
                <a:lnTo>
                  <a:pt x="33" y="73"/>
                </a:lnTo>
                <a:close/>
                <a:moveTo>
                  <a:pt x="33" y="94"/>
                </a:moveTo>
                <a:lnTo>
                  <a:pt x="87" y="94"/>
                </a:lnTo>
                <a:lnTo>
                  <a:pt x="87" y="110"/>
                </a:lnTo>
                <a:lnTo>
                  <a:pt x="33" y="110"/>
                </a:lnTo>
                <a:lnTo>
                  <a:pt x="33" y="94"/>
                </a:lnTo>
                <a:close/>
                <a:moveTo>
                  <a:pt x="33" y="130"/>
                </a:moveTo>
                <a:lnTo>
                  <a:pt x="33" y="114"/>
                </a:lnTo>
                <a:lnTo>
                  <a:pt x="87" y="114"/>
                </a:lnTo>
                <a:lnTo>
                  <a:pt x="87" y="130"/>
                </a:lnTo>
                <a:lnTo>
                  <a:pt x="33" y="130"/>
                </a:lnTo>
                <a:close/>
                <a:moveTo>
                  <a:pt x="91" y="130"/>
                </a:moveTo>
                <a:lnTo>
                  <a:pt x="91" y="114"/>
                </a:lnTo>
                <a:lnTo>
                  <a:pt x="146" y="114"/>
                </a:lnTo>
                <a:lnTo>
                  <a:pt x="146" y="130"/>
                </a:lnTo>
                <a:lnTo>
                  <a:pt x="91" y="130"/>
                </a:lnTo>
                <a:close/>
                <a:moveTo>
                  <a:pt x="205" y="130"/>
                </a:moveTo>
                <a:lnTo>
                  <a:pt x="150" y="130"/>
                </a:lnTo>
                <a:lnTo>
                  <a:pt x="150" y="114"/>
                </a:lnTo>
                <a:lnTo>
                  <a:pt x="205" y="114"/>
                </a:lnTo>
                <a:lnTo>
                  <a:pt x="205" y="130"/>
                </a:lnTo>
                <a:close/>
                <a:moveTo>
                  <a:pt x="205" y="110"/>
                </a:moveTo>
                <a:lnTo>
                  <a:pt x="150" y="110"/>
                </a:lnTo>
                <a:lnTo>
                  <a:pt x="150" y="94"/>
                </a:lnTo>
                <a:lnTo>
                  <a:pt x="205" y="94"/>
                </a:lnTo>
                <a:lnTo>
                  <a:pt x="205" y="110"/>
                </a:lnTo>
                <a:close/>
                <a:moveTo>
                  <a:pt x="205" y="90"/>
                </a:moveTo>
                <a:lnTo>
                  <a:pt x="150" y="90"/>
                </a:lnTo>
                <a:lnTo>
                  <a:pt x="150" y="73"/>
                </a:lnTo>
                <a:lnTo>
                  <a:pt x="205" y="73"/>
                </a:lnTo>
                <a:lnTo>
                  <a:pt x="205" y="90"/>
                </a:lnTo>
                <a:close/>
              </a:path>
            </a:pathLst>
          </a:custGeom>
          <a:solidFill>
            <a:srgbClr val="EE7B48"/>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400" b="0" i="0" u="none" strike="noStrike" kern="0" cap="none" spc="0" normalizeH="0" baseline="0" noProof="0">
              <a:ln>
                <a:noFill/>
              </a:ln>
              <a:solidFill>
                <a:prstClr val="black"/>
              </a:solidFill>
              <a:effectLst/>
              <a:uLnTx/>
              <a:uFillTx/>
            </a:endParaRPr>
          </a:p>
        </p:txBody>
      </p:sp>
      <p:sp>
        <p:nvSpPr>
          <p:cNvPr id="220" name="Freeform 23"/>
          <p:cNvSpPr>
            <a:spLocks noEditPoints="1"/>
          </p:cNvSpPr>
          <p:nvPr/>
        </p:nvSpPr>
        <p:spPr bwMode="auto">
          <a:xfrm>
            <a:off x="4774734" y="4277550"/>
            <a:ext cx="128535" cy="254234"/>
          </a:xfrm>
          <a:custGeom>
            <a:avLst/>
            <a:gdLst>
              <a:gd name="T0" fmla="*/ 0 w 227"/>
              <a:gd name="T1" fmla="*/ 22 h 448"/>
              <a:gd name="T2" fmla="*/ 21 w 227"/>
              <a:gd name="T3" fmla="*/ 0 h 448"/>
              <a:gd name="T4" fmla="*/ 205 w 227"/>
              <a:gd name="T5" fmla="*/ 0 h 448"/>
              <a:gd name="T6" fmla="*/ 227 w 227"/>
              <a:gd name="T7" fmla="*/ 22 h 448"/>
              <a:gd name="T8" fmla="*/ 227 w 227"/>
              <a:gd name="T9" fmla="*/ 427 h 448"/>
              <a:gd name="T10" fmla="*/ 205 w 227"/>
              <a:gd name="T11" fmla="*/ 448 h 448"/>
              <a:gd name="T12" fmla="*/ 21 w 227"/>
              <a:gd name="T13" fmla="*/ 448 h 448"/>
              <a:gd name="T14" fmla="*/ 0 w 227"/>
              <a:gd name="T15" fmla="*/ 427 h 448"/>
              <a:gd name="T16" fmla="*/ 0 w 227"/>
              <a:gd name="T17" fmla="*/ 22 h 448"/>
              <a:gd name="T18" fmla="*/ 212 w 227"/>
              <a:gd name="T19" fmla="*/ 51 h 448"/>
              <a:gd name="T20" fmla="*/ 15 w 227"/>
              <a:gd name="T21" fmla="*/ 51 h 448"/>
              <a:gd name="T22" fmla="*/ 15 w 227"/>
              <a:gd name="T23" fmla="*/ 398 h 448"/>
              <a:gd name="T24" fmla="*/ 212 w 227"/>
              <a:gd name="T25" fmla="*/ 398 h 448"/>
              <a:gd name="T26" fmla="*/ 212 w 227"/>
              <a:gd name="T27" fmla="*/ 51 h 448"/>
              <a:gd name="T28" fmla="*/ 113 w 227"/>
              <a:gd name="T29" fmla="*/ 20 h 448"/>
              <a:gd name="T30" fmla="*/ 108 w 227"/>
              <a:gd name="T31" fmla="*/ 26 h 448"/>
              <a:gd name="T32" fmla="*/ 113 w 227"/>
              <a:gd name="T33" fmla="*/ 31 h 448"/>
              <a:gd name="T34" fmla="*/ 119 w 227"/>
              <a:gd name="T35" fmla="*/ 26 h 448"/>
              <a:gd name="T36" fmla="*/ 113 w 227"/>
              <a:gd name="T37" fmla="*/ 20 h 448"/>
              <a:gd name="T38" fmla="*/ 113 w 227"/>
              <a:gd name="T39" fmla="*/ 408 h 448"/>
              <a:gd name="T40" fmla="*/ 98 w 227"/>
              <a:gd name="T41" fmla="*/ 423 h 448"/>
              <a:gd name="T42" fmla="*/ 113 w 227"/>
              <a:gd name="T43" fmla="*/ 438 h 448"/>
              <a:gd name="T44" fmla="*/ 128 w 227"/>
              <a:gd name="T45" fmla="*/ 423 h 448"/>
              <a:gd name="T46" fmla="*/ 113 w 227"/>
              <a:gd name="T47" fmla="*/ 408 h 448"/>
              <a:gd name="T48" fmla="*/ 113 w 227"/>
              <a:gd name="T49" fmla="*/ 412 h 448"/>
              <a:gd name="T50" fmla="*/ 102 w 227"/>
              <a:gd name="T51" fmla="*/ 423 h 448"/>
              <a:gd name="T52" fmla="*/ 113 w 227"/>
              <a:gd name="T53" fmla="*/ 434 h 448"/>
              <a:gd name="T54" fmla="*/ 125 w 227"/>
              <a:gd name="T55" fmla="*/ 423 h 448"/>
              <a:gd name="T56" fmla="*/ 113 w 227"/>
              <a:gd name="T57" fmla="*/ 412 h 4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27" h="448">
                <a:moveTo>
                  <a:pt x="0" y="22"/>
                </a:moveTo>
                <a:cubicBezTo>
                  <a:pt x="0" y="10"/>
                  <a:pt x="10" y="0"/>
                  <a:pt x="21" y="0"/>
                </a:cubicBezTo>
                <a:cubicBezTo>
                  <a:pt x="205" y="0"/>
                  <a:pt x="205" y="0"/>
                  <a:pt x="205" y="0"/>
                </a:cubicBezTo>
                <a:cubicBezTo>
                  <a:pt x="217" y="0"/>
                  <a:pt x="227" y="10"/>
                  <a:pt x="227" y="22"/>
                </a:cubicBezTo>
                <a:cubicBezTo>
                  <a:pt x="227" y="427"/>
                  <a:pt x="227" y="427"/>
                  <a:pt x="227" y="427"/>
                </a:cubicBezTo>
                <a:cubicBezTo>
                  <a:pt x="227" y="438"/>
                  <a:pt x="217" y="448"/>
                  <a:pt x="205" y="448"/>
                </a:cubicBezTo>
                <a:cubicBezTo>
                  <a:pt x="21" y="448"/>
                  <a:pt x="21" y="448"/>
                  <a:pt x="21" y="448"/>
                </a:cubicBezTo>
                <a:cubicBezTo>
                  <a:pt x="10" y="448"/>
                  <a:pt x="0" y="438"/>
                  <a:pt x="0" y="427"/>
                </a:cubicBezTo>
                <a:lnTo>
                  <a:pt x="0" y="22"/>
                </a:lnTo>
                <a:close/>
                <a:moveTo>
                  <a:pt x="212" y="51"/>
                </a:moveTo>
                <a:cubicBezTo>
                  <a:pt x="15" y="51"/>
                  <a:pt x="15" y="51"/>
                  <a:pt x="15" y="51"/>
                </a:cubicBezTo>
                <a:cubicBezTo>
                  <a:pt x="15" y="398"/>
                  <a:pt x="15" y="398"/>
                  <a:pt x="15" y="398"/>
                </a:cubicBezTo>
                <a:cubicBezTo>
                  <a:pt x="212" y="398"/>
                  <a:pt x="212" y="398"/>
                  <a:pt x="212" y="398"/>
                </a:cubicBezTo>
                <a:lnTo>
                  <a:pt x="212" y="51"/>
                </a:lnTo>
                <a:close/>
                <a:moveTo>
                  <a:pt x="113" y="20"/>
                </a:moveTo>
                <a:cubicBezTo>
                  <a:pt x="110" y="20"/>
                  <a:pt x="108" y="23"/>
                  <a:pt x="108" y="26"/>
                </a:cubicBezTo>
                <a:cubicBezTo>
                  <a:pt x="108" y="29"/>
                  <a:pt x="110" y="31"/>
                  <a:pt x="113" y="31"/>
                </a:cubicBezTo>
                <a:cubicBezTo>
                  <a:pt x="117" y="31"/>
                  <a:pt x="119" y="29"/>
                  <a:pt x="119" y="26"/>
                </a:cubicBezTo>
                <a:cubicBezTo>
                  <a:pt x="119" y="23"/>
                  <a:pt x="117" y="20"/>
                  <a:pt x="113" y="20"/>
                </a:cubicBezTo>
                <a:close/>
                <a:moveTo>
                  <a:pt x="113" y="408"/>
                </a:moveTo>
                <a:cubicBezTo>
                  <a:pt x="105" y="408"/>
                  <a:pt x="98" y="415"/>
                  <a:pt x="98" y="423"/>
                </a:cubicBezTo>
                <a:cubicBezTo>
                  <a:pt x="98" y="431"/>
                  <a:pt x="105" y="438"/>
                  <a:pt x="113" y="438"/>
                </a:cubicBezTo>
                <a:cubicBezTo>
                  <a:pt x="122" y="438"/>
                  <a:pt x="128" y="431"/>
                  <a:pt x="128" y="423"/>
                </a:cubicBezTo>
                <a:cubicBezTo>
                  <a:pt x="128" y="415"/>
                  <a:pt x="122" y="408"/>
                  <a:pt x="113" y="408"/>
                </a:cubicBezTo>
                <a:close/>
                <a:moveTo>
                  <a:pt x="113" y="412"/>
                </a:moveTo>
                <a:cubicBezTo>
                  <a:pt x="107" y="412"/>
                  <a:pt x="102" y="417"/>
                  <a:pt x="102" y="423"/>
                </a:cubicBezTo>
                <a:cubicBezTo>
                  <a:pt x="102" y="429"/>
                  <a:pt x="107" y="434"/>
                  <a:pt x="113" y="434"/>
                </a:cubicBezTo>
                <a:cubicBezTo>
                  <a:pt x="120" y="434"/>
                  <a:pt x="125" y="429"/>
                  <a:pt x="125" y="423"/>
                </a:cubicBezTo>
                <a:cubicBezTo>
                  <a:pt x="125" y="417"/>
                  <a:pt x="120" y="412"/>
                  <a:pt x="113" y="412"/>
                </a:cubicBezTo>
                <a:close/>
              </a:path>
            </a:pathLst>
          </a:custGeom>
          <a:solidFill>
            <a:srgbClr val="F18F60"/>
          </a:solidFill>
          <a:ln>
            <a:noFill/>
          </a:ln>
        </p:spPr>
        <p:txBody>
          <a:bodyPr vert="horz" wrap="square" lIns="91440" tIns="45720" rIns="91440" bIns="45720" numCol="1" anchor="t" anchorCtr="0" compatLnSpc="1">
            <a:prstTxWarp prst="textNoShape">
              <a:avLst/>
            </a:prstTxWarp>
          </a:bodyPr>
          <a:lstStyle/>
          <a:p>
            <a:endParaRPr lang="ja-JP" altLang="en-US"/>
          </a:p>
        </p:txBody>
      </p:sp>
      <p:grpSp>
        <p:nvGrpSpPr>
          <p:cNvPr id="6" name="グループ化 5"/>
          <p:cNvGrpSpPr/>
          <p:nvPr/>
        </p:nvGrpSpPr>
        <p:grpSpPr>
          <a:xfrm>
            <a:off x="4414694" y="4194709"/>
            <a:ext cx="347907" cy="347907"/>
            <a:chOff x="4374556" y="4066601"/>
            <a:chExt cx="505342" cy="505342"/>
          </a:xfrm>
        </p:grpSpPr>
        <p:grpSp>
          <p:nvGrpSpPr>
            <p:cNvPr id="222" name="グループ化 221"/>
            <p:cNvGrpSpPr/>
            <p:nvPr/>
          </p:nvGrpSpPr>
          <p:grpSpPr>
            <a:xfrm>
              <a:off x="4520825" y="4123058"/>
              <a:ext cx="195191" cy="212888"/>
              <a:chOff x="620713" y="1360488"/>
              <a:chExt cx="1189038" cy="1189038"/>
            </a:xfrm>
            <a:solidFill>
              <a:schemeClr val="accent3"/>
            </a:solidFill>
          </p:grpSpPr>
          <p:sp>
            <p:nvSpPr>
              <p:cNvPr id="223" name="Freeform 171"/>
              <p:cNvSpPr>
                <a:spLocks noEditPoints="1"/>
              </p:cNvSpPr>
              <p:nvPr/>
            </p:nvSpPr>
            <p:spPr bwMode="auto">
              <a:xfrm>
                <a:off x="620713" y="1360488"/>
                <a:ext cx="1189038" cy="1189038"/>
              </a:xfrm>
              <a:custGeom>
                <a:avLst/>
                <a:gdLst>
                  <a:gd name="T0" fmla="*/ 605 w 666"/>
                  <a:gd name="T1" fmla="*/ 46 h 666"/>
                  <a:gd name="T2" fmla="*/ 620 w 666"/>
                  <a:gd name="T3" fmla="*/ 61 h 666"/>
                  <a:gd name="T4" fmla="*/ 620 w 666"/>
                  <a:gd name="T5" fmla="*/ 605 h 666"/>
                  <a:gd name="T6" fmla="*/ 605 w 666"/>
                  <a:gd name="T7" fmla="*/ 620 h 666"/>
                  <a:gd name="T8" fmla="*/ 61 w 666"/>
                  <a:gd name="T9" fmla="*/ 620 h 666"/>
                  <a:gd name="T10" fmla="*/ 46 w 666"/>
                  <a:gd name="T11" fmla="*/ 605 h 666"/>
                  <a:gd name="T12" fmla="*/ 46 w 666"/>
                  <a:gd name="T13" fmla="*/ 61 h 666"/>
                  <a:gd name="T14" fmla="*/ 61 w 666"/>
                  <a:gd name="T15" fmla="*/ 46 h 666"/>
                  <a:gd name="T16" fmla="*/ 605 w 666"/>
                  <a:gd name="T17" fmla="*/ 46 h 666"/>
                  <a:gd name="T18" fmla="*/ 605 w 666"/>
                  <a:gd name="T19" fmla="*/ 0 h 666"/>
                  <a:gd name="T20" fmla="*/ 61 w 666"/>
                  <a:gd name="T21" fmla="*/ 0 h 666"/>
                  <a:gd name="T22" fmla="*/ 0 w 666"/>
                  <a:gd name="T23" fmla="*/ 61 h 666"/>
                  <a:gd name="T24" fmla="*/ 0 w 666"/>
                  <a:gd name="T25" fmla="*/ 605 h 666"/>
                  <a:gd name="T26" fmla="*/ 61 w 666"/>
                  <a:gd name="T27" fmla="*/ 666 h 666"/>
                  <a:gd name="T28" fmla="*/ 605 w 666"/>
                  <a:gd name="T29" fmla="*/ 666 h 666"/>
                  <a:gd name="T30" fmla="*/ 666 w 666"/>
                  <a:gd name="T31" fmla="*/ 605 h 666"/>
                  <a:gd name="T32" fmla="*/ 666 w 666"/>
                  <a:gd name="T33" fmla="*/ 61 h 666"/>
                  <a:gd name="T34" fmla="*/ 605 w 666"/>
                  <a:gd name="T35"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66" h="666">
                    <a:moveTo>
                      <a:pt x="605" y="46"/>
                    </a:moveTo>
                    <a:cubicBezTo>
                      <a:pt x="613" y="46"/>
                      <a:pt x="620" y="53"/>
                      <a:pt x="620" y="61"/>
                    </a:cubicBezTo>
                    <a:cubicBezTo>
                      <a:pt x="620" y="605"/>
                      <a:pt x="620" y="605"/>
                      <a:pt x="620" y="605"/>
                    </a:cubicBezTo>
                    <a:cubicBezTo>
                      <a:pt x="620" y="613"/>
                      <a:pt x="613" y="620"/>
                      <a:pt x="605" y="620"/>
                    </a:cubicBezTo>
                    <a:cubicBezTo>
                      <a:pt x="61" y="620"/>
                      <a:pt x="61" y="620"/>
                      <a:pt x="61" y="620"/>
                    </a:cubicBezTo>
                    <a:cubicBezTo>
                      <a:pt x="53" y="620"/>
                      <a:pt x="46" y="613"/>
                      <a:pt x="46" y="605"/>
                    </a:cubicBezTo>
                    <a:cubicBezTo>
                      <a:pt x="46" y="61"/>
                      <a:pt x="46" y="61"/>
                      <a:pt x="46" y="61"/>
                    </a:cubicBezTo>
                    <a:cubicBezTo>
                      <a:pt x="46" y="53"/>
                      <a:pt x="53" y="46"/>
                      <a:pt x="61" y="46"/>
                    </a:cubicBezTo>
                    <a:cubicBezTo>
                      <a:pt x="605" y="46"/>
                      <a:pt x="605" y="46"/>
                      <a:pt x="605" y="46"/>
                    </a:cubicBezTo>
                    <a:moveTo>
                      <a:pt x="605" y="0"/>
                    </a:moveTo>
                    <a:cubicBezTo>
                      <a:pt x="61" y="0"/>
                      <a:pt x="61" y="0"/>
                      <a:pt x="61" y="0"/>
                    </a:cubicBezTo>
                    <a:cubicBezTo>
                      <a:pt x="28" y="0"/>
                      <a:pt x="0" y="28"/>
                      <a:pt x="0" y="61"/>
                    </a:cubicBezTo>
                    <a:cubicBezTo>
                      <a:pt x="0" y="605"/>
                      <a:pt x="0" y="605"/>
                      <a:pt x="0" y="605"/>
                    </a:cubicBezTo>
                    <a:cubicBezTo>
                      <a:pt x="0" y="638"/>
                      <a:pt x="28" y="666"/>
                      <a:pt x="61" y="666"/>
                    </a:cubicBezTo>
                    <a:cubicBezTo>
                      <a:pt x="605" y="666"/>
                      <a:pt x="605" y="666"/>
                      <a:pt x="605" y="666"/>
                    </a:cubicBezTo>
                    <a:cubicBezTo>
                      <a:pt x="638" y="666"/>
                      <a:pt x="666" y="638"/>
                      <a:pt x="666" y="605"/>
                    </a:cubicBezTo>
                    <a:cubicBezTo>
                      <a:pt x="666" y="61"/>
                      <a:pt x="666" y="61"/>
                      <a:pt x="666" y="61"/>
                    </a:cubicBezTo>
                    <a:cubicBezTo>
                      <a:pt x="666" y="28"/>
                      <a:pt x="638" y="0"/>
                      <a:pt x="6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24" name="Freeform 230"/>
              <p:cNvSpPr>
                <a:spLocks noEditPoints="1"/>
              </p:cNvSpPr>
              <p:nvPr/>
            </p:nvSpPr>
            <p:spPr bwMode="auto">
              <a:xfrm>
                <a:off x="763588" y="2076450"/>
                <a:ext cx="422275" cy="228600"/>
              </a:xfrm>
              <a:custGeom>
                <a:avLst/>
                <a:gdLst>
                  <a:gd name="T0" fmla="*/ 222 w 237"/>
                  <a:gd name="T1" fmla="*/ 128 h 128"/>
                  <a:gd name="T2" fmla="*/ 0 w 237"/>
                  <a:gd name="T3" fmla="*/ 113 h 128"/>
                  <a:gd name="T4" fmla="*/ 15 w 237"/>
                  <a:gd name="T5" fmla="*/ 0 h 128"/>
                  <a:gd name="T6" fmla="*/ 237 w 237"/>
                  <a:gd name="T7" fmla="*/ 16 h 128"/>
                  <a:gd name="T8" fmla="*/ 40 w 237"/>
                  <a:gd name="T9" fmla="*/ 36 h 128"/>
                  <a:gd name="T10" fmla="*/ 65 w 237"/>
                  <a:gd name="T11" fmla="*/ 62 h 128"/>
                  <a:gd name="T12" fmla="*/ 43 w 237"/>
                  <a:gd name="T13" fmla="*/ 89 h 128"/>
                  <a:gd name="T14" fmla="*/ 37 w 237"/>
                  <a:gd name="T15" fmla="*/ 68 h 128"/>
                  <a:gd name="T16" fmla="*/ 43 w 237"/>
                  <a:gd name="T17" fmla="*/ 99 h 128"/>
                  <a:gd name="T18" fmla="*/ 93 w 237"/>
                  <a:gd name="T19" fmla="*/ 95 h 128"/>
                  <a:gd name="T20" fmla="*/ 99 w 237"/>
                  <a:gd name="T21" fmla="*/ 99 h 128"/>
                  <a:gd name="T22" fmla="*/ 93 w 237"/>
                  <a:gd name="T23" fmla="*/ 68 h 128"/>
                  <a:gd name="T24" fmla="*/ 71 w 237"/>
                  <a:gd name="T25" fmla="*/ 89 h 128"/>
                  <a:gd name="T26" fmla="*/ 96 w 237"/>
                  <a:gd name="T27" fmla="*/ 62 h 128"/>
                  <a:gd name="T28" fmla="*/ 90 w 237"/>
                  <a:gd name="T29" fmla="*/ 36 h 128"/>
                  <a:gd name="T30" fmla="*/ 71 w 237"/>
                  <a:gd name="T31" fmla="*/ 57 h 128"/>
                  <a:gd name="T32" fmla="*/ 65 w 237"/>
                  <a:gd name="T33" fmla="*/ 31 h 128"/>
                  <a:gd name="T34" fmla="*/ 46 w 237"/>
                  <a:gd name="T35" fmla="*/ 57 h 128"/>
                  <a:gd name="T36" fmla="*/ 40 w 237"/>
                  <a:gd name="T37" fmla="*/ 36 h 128"/>
                  <a:gd name="T38" fmla="*/ 178 w 237"/>
                  <a:gd name="T39" fmla="*/ 70 h 128"/>
                  <a:gd name="T40" fmla="*/ 169 w 237"/>
                  <a:gd name="T41" fmla="*/ 88 h 128"/>
                  <a:gd name="T42" fmla="*/ 154 w 237"/>
                  <a:gd name="T43" fmla="*/ 84 h 128"/>
                  <a:gd name="T44" fmla="*/ 167 w 237"/>
                  <a:gd name="T45" fmla="*/ 80 h 128"/>
                  <a:gd name="T46" fmla="*/ 154 w 237"/>
                  <a:gd name="T47" fmla="*/ 75 h 128"/>
                  <a:gd name="T48" fmla="*/ 168 w 237"/>
                  <a:gd name="T49" fmla="*/ 70 h 128"/>
                  <a:gd name="T50" fmla="*/ 154 w 237"/>
                  <a:gd name="T51" fmla="*/ 65 h 128"/>
                  <a:gd name="T52" fmla="*/ 168 w 237"/>
                  <a:gd name="T53" fmla="*/ 48 h 128"/>
                  <a:gd name="T54" fmla="*/ 135 w 237"/>
                  <a:gd name="T55" fmla="*/ 65 h 128"/>
                  <a:gd name="T56" fmla="*/ 149 w 237"/>
                  <a:gd name="T57" fmla="*/ 70 h 128"/>
                  <a:gd name="T58" fmla="*/ 135 w 237"/>
                  <a:gd name="T59" fmla="*/ 75 h 128"/>
                  <a:gd name="T60" fmla="*/ 149 w 237"/>
                  <a:gd name="T61" fmla="*/ 80 h 128"/>
                  <a:gd name="T62" fmla="*/ 136 w 237"/>
                  <a:gd name="T63" fmla="*/ 84 h 128"/>
                  <a:gd name="T64" fmla="*/ 149 w 237"/>
                  <a:gd name="T65" fmla="*/ 90 h 128"/>
                  <a:gd name="T66" fmla="*/ 132 w 237"/>
                  <a:gd name="T67" fmla="*/ 96 h 128"/>
                  <a:gd name="T68" fmla="*/ 167 w 237"/>
                  <a:gd name="T69" fmla="*/ 95 h 128"/>
                  <a:gd name="T70" fmla="*/ 186 w 237"/>
                  <a:gd name="T71" fmla="*/ 51 h 128"/>
                  <a:gd name="T72" fmla="*/ 191 w 237"/>
                  <a:gd name="T73" fmla="*/ 89 h 128"/>
                  <a:gd name="T74" fmla="*/ 180 w 237"/>
                  <a:gd name="T75" fmla="*/ 93 h 128"/>
                  <a:gd name="T76" fmla="*/ 189 w 237"/>
                  <a:gd name="T77" fmla="*/ 99 h 128"/>
                  <a:gd name="T78" fmla="*/ 198 w 237"/>
                  <a:gd name="T79" fmla="*/ 46 h 128"/>
                  <a:gd name="T80" fmla="*/ 186 w 237"/>
                  <a:gd name="T81" fmla="*/ 30 h 128"/>
                  <a:gd name="T82" fmla="*/ 180 w 237"/>
                  <a:gd name="T83" fmla="*/ 46 h 128"/>
                  <a:gd name="T84" fmla="*/ 171 w 237"/>
                  <a:gd name="T85" fmla="*/ 51 h 128"/>
                  <a:gd name="T86" fmla="*/ 132 w 237"/>
                  <a:gd name="T87" fmla="*/ 36 h 128"/>
                  <a:gd name="T88" fmla="*/ 141 w 237"/>
                  <a:gd name="T89" fmla="*/ 41 h 128"/>
                  <a:gd name="T90" fmla="*/ 146 w 237"/>
                  <a:gd name="T91" fmla="*/ 47 h 128"/>
                  <a:gd name="T92" fmla="*/ 156 w 237"/>
                  <a:gd name="T93" fmla="*/ 41 h 128"/>
                  <a:gd name="T94" fmla="*/ 162 w 237"/>
                  <a:gd name="T95" fmla="*/ 47 h 128"/>
                  <a:gd name="T96" fmla="*/ 171 w 237"/>
                  <a:gd name="T97" fmla="*/ 41 h 128"/>
                  <a:gd name="T98" fmla="*/ 162 w 237"/>
                  <a:gd name="T99" fmla="*/ 36 h 128"/>
                  <a:gd name="T100" fmla="*/ 156 w 237"/>
                  <a:gd name="T101" fmla="*/ 30 h 128"/>
                  <a:gd name="T102" fmla="*/ 146 w 237"/>
                  <a:gd name="T103" fmla="*/ 36 h 128"/>
                  <a:gd name="T104" fmla="*/ 141 w 237"/>
                  <a:gd name="T105" fmla="*/ 30 h 128"/>
                  <a:gd name="T106" fmla="*/ 132 w 237"/>
                  <a:gd name="T107" fmla="*/ 36 h 128"/>
                  <a:gd name="T108" fmla="*/ 140 w 237"/>
                  <a:gd name="T109" fmla="*/ 60 h 128"/>
                  <a:gd name="T110" fmla="*/ 149 w 237"/>
                  <a:gd name="T111" fmla="*/ 53 h 128"/>
                  <a:gd name="T112" fmla="*/ 163 w 237"/>
                  <a:gd name="T113" fmla="*/ 60 h 128"/>
                  <a:gd name="T114" fmla="*/ 154 w 237"/>
                  <a:gd name="T115" fmla="*/ 53 h 128"/>
                  <a:gd name="T116" fmla="*/ 163 w 237"/>
                  <a:gd name="T117" fmla="*/ 60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37" h="128">
                    <a:moveTo>
                      <a:pt x="237" y="113"/>
                    </a:moveTo>
                    <a:cubicBezTo>
                      <a:pt x="237" y="121"/>
                      <a:pt x="230" y="128"/>
                      <a:pt x="222" y="128"/>
                    </a:cubicBezTo>
                    <a:cubicBezTo>
                      <a:pt x="15" y="128"/>
                      <a:pt x="15" y="128"/>
                      <a:pt x="15" y="128"/>
                    </a:cubicBezTo>
                    <a:cubicBezTo>
                      <a:pt x="7" y="128"/>
                      <a:pt x="0" y="121"/>
                      <a:pt x="0" y="113"/>
                    </a:cubicBezTo>
                    <a:cubicBezTo>
                      <a:pt x="0" y="16"/>
                      <a:pt x="0" y="16"/>
                      <a:pt x="0" y="16"/>
                    </a:cubicBezTo>
                    <a:cubicBezTo>
                      <a:pt x="0" y="7"/>
                      <a:pt x="7" y="0"/>
                      <a:pt x="15" y="0"/>
                    </a:cubicBezTo>
                    <a:cubicBezTo>
                      <a:pt x="222" y="0"/>
                      <a:pt x="222" y="0"/>
                      <a:pt x="222" y="0"/>
                    </a:cubicBezTo>
                    <a:cubicBezTo>
                      <a:pt x="230" y="0"/>
                      <a:pt x="237" y="7"/>
                      <a:pt x="237" y="16"/>
                    </a:cubicBezTo>
                    <a:lnTo>
                      <a:pt x="237" y="113"/>
                    </a:lnTo>
                    <a:close/>
                    <a:moveTo>
                      <a:pt x="40" y="36"/>
                    </a:moveTo>
                    <a:cubicBezTo>
                      <a:pt x="40" y="62"/>
                      <a:pt x="40" y="62"/>
                      <a:pt x="40" y="62"/>
                    </a:cubicBezTo>
                    <a:cubicBezTo>
                      <a:pt x="65" y="62"/>
                      <a:pt x="65" y="62"/>
                      <a:pt x="65" y="62"/>
                    </a:cubicBezTo>
                    <a:cubicBezTo>
                      <a:pt x="65" y="89"/>
                      <a:pt x="65" y="89"/>
                      <a:pt x="65" y="89"/>
                    </a:cubicBezTo>
                    <a:cubicBezTo>
                      <a:pt x="43" y="89"/>
                      <a:pt x="43" y="89"/>
                      <a:pt x="43" y="89"/>
                    </a:cubicBezTo>
                    <a:cubicBezTo>
                      <a:pt x="43" y="68"/>
                      <a:pt x="43" y="68"/>
                      <a:pt x="43" y="68"/>
                    </a:cubicBezTo>
                    <a:cubicBezTo>
                      <a:pt x="37" y="68"/>
                      <a:pt x="37" y="68"/>
                      <a:pt x="37" y="68"/>
                    </a:cubicBezTo>
                    <a:cubicBezTo>
                      <a:pt x="37" y="99"/>
                      <a:pt x="37" y="99"/>
                      <a:pt x="37" y="99"/>
                    </a:cubicBezTo>
                    <a:cubicBezTo>
                      <a:pt x="43" y="99"/>
                      <a:pt x="43" y="99"/>
                      <a:pt x="43" y="99"/>
                    </a:cubicBezTo>
                    <a:cubicBezTo>
                      <a:pt x="43" y="95"/>
                      <a:pt x="43" y="95"/>
                      <a:pt x="43" y="95"/>
                    </a:cubicBezTo>
                    <a:cubicBezTo>
                      <a:pt x="93" y="95"/>
                      <a:pt x="93" y="95"/>
                      <a:pt x="93" y="95"/>
                    </a:cubicBezTo>
                    <a:cubicBezTo>
                      <a:pt x="93" y="99"/>
                      <a:pt x="93" y="99"/>
                      <a:pt x="93" y="99"/>
                    </a:cubicBezTo>
                    <a:cubicBezTo>
                      <a:pt x="99" y="99"/>
                      <a:pt x="99" y="99"/>
                      <a:pt x="99" y="99"/>
                    </a:cubicBezTo>
                    <a:cubicBezTo>
                      <a:pt x="99" y="68"/>
                      <a:pt x="99" y="68"/>
                      <a:pt x="99" y="68"/>
                    </a:cubicBezTo>
                    <a:cubicBezTo>
                      <a:pt x="93" y="68"/>
                      <a:pt x="93" y="68"/>
                      <a:pt x="93" y="68"/>
                    </a:cubicBezTo>
                    <a:cubicBezTo>
                      <a:pt x="93" y="89"/>
                      <a:pt x="93" y="89"/>
                      <a:pt x="93" y="89"/>
                    </a:cubicBezTo>
                    <a:cubicBezTo>
                      <a:pt x="71" y="89"/>
                      <a:pt x="71" y="89"/>
                      <a:pt x="71" y="89"/>
                    </a:cubicBezTo>
                    <a:cubicBezTo>
                      <a:pt x="71" y="62"/>
                      <a:pt x="71" y="62"/>
                      <a:pt x="71" y="62"/>
                    </a:cubicBezTo>
                    <a:cubicBezTo>
                      <a:pt x="96" y="62"/>
                      <a:pt x="96" y="62"/>
                      <a:pt x="96" y="62"/>
                    </a:cubicBezTo>
                    <a:cubicBezTo>
                      <a:pt x="96" y="36"/>
                      <a:pt x="96" y="36"/>
                      <a:pt x="96" y="36"/>
                    </a:cubicBezTo>
                    <a:cubicBezTo>
                      <a:pt x="90" y="36"/>
                      <a:pt x="90" y="36"/>
                      <a:pt x="90" y="36"/>
                    </a:cubicBezTo>
                    <a:cubicBezTo>
                      <a:pt x="90" y="57"/>
                      <a:pt x="90" y="57"/>
                      <a:pt x="90" y="57"/>
                    </a:cubicBezTo>
                    <a:cubicBezTo>
                      <a:pt x="71" y="57"/>
                      <a:pt x="71" y="57"/>
                      <a:pt x="71" y="57"/>
                    </a:cubicBezTo>
                    <a:cubicBezTo>
                      <a:pt x="71" y="31"/>
                      <a:pt x="71" y="31"/>
                      <a:pt x="71" y="31"/>
                    </a:cubicBezTo>
                    <a:cubicBezTo>
                      <a:pt x="65" y="31"/>
                      <a:pt x="65" y="31"/>
                      <a:pt x="65" y="31"/>
                    </a:cubicBezTo>
                    <a:cubicBezTo>
                      <a:pt x="65" y="57"/>
                      <a:pt x="65" y="57"/>
                      <a:pt x="65" y="57"/>
                    </a:cubicBezTo>
                    <a:cubicBezTo>
                      <a:pt x="46" y="57"/>
                      <a:pt x="46" y="57"/>
                      <a:pt x="46" y="57"/>
                    </a:cubicBezTo>
                    <a:cubicBezTo>
                      <a:pt x="46" y="36"/>
                      <a:pt x="46" y="36"/>
                      <a:pt x="46" y="36"/>
                    </a:cubicBezTo>
                    <a:lnTo>
                      <a:pt x="40" y="36"/>
                    </a:lnTo>
                    <a:close/>
                    <a:moveTo>
                      <a:pt x="180" y="51"/>
                    </a:moveTo>
                    <a:cubicBezTo>
                      <a:pt x="180" y="56"/>
                      <a:pt x="179" y="63"/>
                      <a:pt x="178" y="70"/>
                    </a:cubicBezTo>
                    <a:cubicBezTo>
                      <a:pt x="177" y="77"/>
                      <a:pt x="174" y="86"/>
                      <a:pt x="169" y="93"/>
                    </a:cubicBezTo>
                    <a:cubicBezTo>
                      <a:pt x="169" y="88"/>
                      <a:pt x="169" y="88"/>
                      <a:pt x="169" y="88"/>
                    </a:cubicBezTo>
                    <a:cubicBezTo>
                      <a:pt x="166" y="89"/>
                      <a:pt x="162" y="89"/>
                      <a:pt x="154" y="90"/>
                    </a:cubicBezTo>
                    <a:cubicBezTo>
                      <a:pt x="154" y="84"/>
                      <a:pt x="154" y="84"/>
                      <a:pt x="154" y="84"/>
                    </a:cubicBezTo>
                    <a:cubicBezTo>
                      <a:pt x="167" y="84"/>
                      <a:pt x="167" y="84"/>
                      <a:pt x="167" y="84"/>
                    </a:cubicBezTo>
                    <a:cubicBezTo>
                      <a:pt x="167" y="80"/>
                      <a:pt x="167" y="80"/>
                      <a:pt x="167" y="80"/>
                    </a:cubicBezTo>
                    <a:cubicBezTo>
                      <a:pt x="154" y="80"/>
                      <a:pt x="154" y="80"/>
                      <a:pt x="154" y="80"/>
                    </a:cubicBezTo>
                    <a:cubicBezTo>
                      <a:pt x="154" y="75"/>
                      <a:pt x="154" y="75"/>
                      <a:pt x="154" y="75"/>
                    </a:cubicBezTo>
                    <a:cubicBezTo>
                      <a:pt x="168" y="75"/>
                      <a:pt x="168" y="75"/>
                      <a:pt x="168" y="75"/>
                    </a:cubicBezTo>
                    <a:cubicBezTo>
                      <a:pt x="168" y="70"/>
                      <a:pt x="168" y="70"/>
                      <a:pt x="168" y="70"/>
                    </a:cubicBezTo>
                    <a:cubicBezTo>
                      <a:pt x="154" y="70"/>
                      <a:pt x="154" y="70"/>
                      <a:pt x="154" y="70"/>
                    </a:cubicBezTo>
                    <a:cubicBezTo>
                      <a:pt x="154" y="65"/>
                      <a:pt x="154" y="65"/>
                      <a:pt x="154" y="65"/>
                    </a:cubicBezTo>
                    <a:cubicBezTo>
                      <a:pt x="168" y="65"/>
                      <a:pt x="168" y="65"/>
                      <a:pt x="168" y="65"/>
                    </a:cubicBezTo>
                    <a:cubicBezTo>
                      <a:pt x="168" y="48"/>
                      <a:pt x="168" y="48"/>
                      <a:pt x="168" y="48"/>
                    </a:cubicBezTo>
                    <a:cubicBezTo>
                      <a:pt x="135" y="48"/>
                      <a:pt x="135" y="48"/>
                      <a:pt x="135" y="48"/>
                    </a:cubicBezTo>
                    <a:cubicBezTo>
                      <a:pt x="135" y="65"/>
                      <a:pt x="135" y="65"/>
                      <a:pt x="135" y="65"/>
                    </a:cubicBezTo>
                    <a:cubicBezTo>
                      <a:pt x="149" y="65"/>
                      <a:pt x="149" y="65"/>
                      <a:pt x="149" y="65"/>
                    </a:cubicBezTo>
                    <a:cubicBezTo>
                      <a:pt x="149" y="70"/>
                      <a:pt x="149" y="70"/>
                      <a:pt x="149" y="70"/>
                    </a:cubicBezTo>
                    <a:cubicBezTo>
                      <a:pt x="135" y="70"/>
                      <a:pt x="135" y="70"/>
                      <a:pt x="135" y="70"/>
                    </a:cubicBezTo>
                    <a:cubicBezTo>
                      <a:pt x="135" y="75"/>
                      <a:pt x="135" y="75"/>
                      <a:pt x="135" y="75"/>
                    </a:cubicBezTo>
                    <a:cubicBezTo>
                      <a:pt x="149" y="75"/>
                      <a:pt x="149" y="75"/>
                      <a:pt x="149" y="75"/>
                    </a:cubicBezTo>
                    <a:cubicBezTo>
                      <a:pt x="149" y="80"/>
                      <a:pt x="149" y="80"/>
                      <a:pt x="149" y="80"/>
                    </a:cubicBezTo>
                    <a:cubicBezTo>
                      <a:pt x="136" y="80"/>
                      <a:pt x="136" y="80"/>
                      <a:pt x="136" y="80"/>
                    </a:cubicBezTo>
                    <a:cubicBezTo>
                      <a:pt x="136" y="84"/>
                      <a:pt x="136" y="84"/>
                      <a:pt x="136" y="84"/>
                    </a:cubicBezTo>
                    <a:cubicBezTo>
                      <a:pt x="149" y="84"/>
                      <a:pt x="149" y="84"/>
                      <a:pt x="149" y="84"/>
                    </a:cubicBezTo>
                    <a:cubicBezTo>
                      <a:pt x="149" y="90"/>
                      <a:pt x="149" y="90"/>
                      <a:pt x="149" y="90"/>
                    </a:cubicBezTo>
                    <a:cubicBezTo>
                      <a:pt x="147" y="90"/>
                      <a:pt x="132" y="91"/>
                      <a:pt x="132" y="91"/>
                    </a:cubicBezTo>
                    <a:cubicBezTo>
                      <a:pt x="132" y="96"/>
                      <a:pt x="132" y="96"/>
                      <a:pt x="132" y="96"/>
                    </a:cubicBezTo>
                    <a:cubicBezTo>
                      <a:pt x="157" y="95"/>
                      <a:pt x="166" y="94"/>
                      <a:pt x="169" y="93"/>
                    </a:cubicBezTo>
                    <a:cubicBezTo>
                      <a:pt x="168" y="94"/>
                      <a:pt x="168" y="94"/>
                      <a:pt x="167" y="95"/>
                    </a:cubicBezTo>
                    <a:cubicBezTo>
                      <a:pt x="171" y="99"/>
                      <a:pt x="171" y="99"/>
                      <a:pt x="171" y="99"/>
                    </a:cubicBezTo>
                    <a:cubicBezTo>
                      <a:pt x="175" y="95"/>
                      <a:pt x="185" y="84"/>
                      <a:pt x="186" y="51"/>
                    </a:cubicBezTo>
                    <a:cubicBezTo>
                      <a:pt x="193" y="51"/>
                      <a:pt x="193" y="51"/>
                      <a:pt x="193" y="51"/>
                    </a:cubicBezTo>
                    <a:cubicBezTo>
                      <a:pt x="192" y="77"/>
                      <a:pt x="192" y="80"/>
                      <a:pt x="191" y="89"/>
                    </a:cubicBezTo>
                    <a:cubicBezTo>
                      <a:pt x="191" y="92"/>
                      <a:pt x="190" y="93"/>
                      <a:pt x="187" y="93"/>
                    </a:cubicBezTo>
                    <a:cubicBezTo>
                      <a:pt x="180" y="93"/>
                      <a:pt x="180" y="93"/>
                      <a:pt x="180" y="93"/>
                    </a:cubicBezTo>
                    <a:cubicBezTo>
                      <a:pt x="181" y="99"/>
                      <a:pt x="181" y="99"/>
                      <a:pt x="181" y="99"/>
                    </a:cubicBezTo>
                    <a:cubicBezTo>
                      <a:pt x="189" y="99"/>
                      <a:pt x="189" y="99"/>
                      <a:pt x="189" y="99"/>
                    </a:cubicBezTo>
                    <a:cubicBezTo>
                      <a:pt x="195" y="99"/>
                      <a:pt x="196" y="95"/>
                      <a:pt x="196" y="92"/>
                    </a:cubicBezTo>
                    <a:cubicBezTo>
                      <a:pt x="198" y="82"/>
                      <a:pt x="198" y="57"/>
                      <a:pt x="198" y="46"/>
                    </a:cubicBezTo>
                    <a:cubicBezTo>
                      <a:pt x="186" y="46"/>
                      <a:pt x="186" y="46"/>
                      <a:pt x="186" y="46"/>
                    </a:cubicBezTo>
                    <a:cubicBezTo>
                      <a:pt x="186" y="30"/>
                      <a:pt x="186" y="30"/>
                      <a:pt x="186" y="30"/>
                    </a:cubicBezTo>
                    <a:cubicBezTo>
                      <a:pt x="180" y="30"/>
                      <a:pt x="180" y="30"/>
                      <a:pt x="180" y="30"/>
                    </a:cubicBezTo>
                    <a:cubicBezTo>
                      <a:pt x="180" y="46"/>
                      <a:pt x="180" y="46"/>
                      <a:pt x="180" y="46"/>
                    </a:cubicBezTo>
                    <a:cubicBezTo>
                      <a:pt x="171" y="46"/>
                      <a:pt x="171" y="46"/>
                      <a:pt x="171" y="46"/>
                    </a:cubicBezTo>
                    <a:cubicBezTo>
                      <a:pt x="171" y="51"/>
                      <a:pt x="171" y="51"/>
                      <a:pt x="171" y="51"/>
                    </a:cubicBezTo>
                    <a:lnTo>
                      <a:pt x="180" y="51"/>
                    </a:lnTo>
                    <a:close/>
                    <a:moveTo>
                      <a:pt x="132" y="36"/>
                    </a:moveTo>
                    <a:cubicBezTo>
                      <a:pt x="132" y="41"/>
                      <a:pt x="132" y="41"/>
                      <a:pt x="132" y="41"/>
                    </a:cubicBezTo>
                    <a:cubicBezTo>
                      <a:pt x="141" y="41"/>
                      <a:pt x="141" y="41"/>
                      <a:pt x="141" y="41"/>
                    </a:cubicBezTo>
                    <a:cubicBezTo>
                      <a:pt x="141" y="47"/>
                      <a:pt x="141" y="47"/>
                      <a:pt x="141" y="47"/>
                    </a:cubicBezTo>
                    <a:cubicBezTo>
                      <a:pt x="146" y="47"/>
                      <a:pt x="146" y="47"/>
                      <a:pt x="146" y="47"/>
                    </a:cubicBezTo>
                    <a:cubicBezTo>
                      <a:pt x="146" y="41"/>
                      <a:pt x="146" y="41"/>
                      <a:pt x="146" y="41"/>
                    </a:cubicBezTo>
                    <a:cubicBezTo>
                      <a:pt x="156" y="41"/>
                      <a:pt x="156" y="41"/>
                      <a:pt x="156" y="41"/>
                    </a:cubicBezTo>
                    <a:cubicBezTo>
                      <a:pt x="156" y="47"/>
                      <a:pt x="156" y="47"/>
                      <a:pt x="156" y="47"/>
                    </a:cubicBezTo>
                    <a:cubicBezTo>
                      <a:pt x="162" y="47"/>
                      <a:pt x="162" y="47"/>
                      <a:pt x="162" y="47"/>
                    </a:cubicBezTo>
                    <a:cubicBezTo>
                      <a:pt x="162" y="41"/>
                      <a:pt x="162" y="41"/>
                      <a:pt x="162" y="41"/>
                    </a:cubicBezTo>
                    <a:cubicBezTo>
                      <a:pt x="171" y="41"/>
                      <a:pt x="171" y="41"/>
                      <a:pt x="171" y="41"/>
                    </a:cubicBezTo>
                    <a:cubicBezTo>
                      <a:pt x="171" y="36"/>
                      <a:pt x="171" y="36"/>
                      <a:pt x="171" y="36"/>
                    </a:cubicBezTo>
                    <a:cubicBezTo>
                      <a:pt x="162" y="36"/>
                      <a:pt x="162" y="36"/>
                      <a:pt x="162" y="36"/>
                    </a:cubicBezTo>
                    <a:cubicBezTo>
                      <a:pt x="162" y="30"/>
                      <a:pt x="162" y="30"/>
                      <a:pt x="162" y="30"/>
                    </a:cubicBezTo>
                    <a:cubicBezTo>
                      <a:pt x="156" y="30"/>
                      <a:pt x="156" y="30"/>
                      <a:pt x="156" y="30"/>
                    </a:cubicBezTo>
                    <a:cubicBezTo>
                      <a:pt x="156" y="36"/>
                      <a:pt x="156" y="36"/>
                      <a:pt x="156" y="36"/>
                    </a:cubicBezTo>
                    <a:cubicBezTo>
                      <a:pt x="146" y="36"/>
                      <a:pt x="146" y="36"/>
                      <a:pt x="146" y="36"/>
                    </a:cubicBezTo>
                    <a:cubicBezTo>
                      <a:pt x="146" y="30"/>
                      <a:pt x="146" y="30"/>
                      <a:pt x="146" y="30"/>
                    </a:cubicBezTo>
                    <a:cubicBezTo>
                      <a:pt x="141" y="30"/>
                      <a:pt x="141" y="30"/>
                      <a:pt x="141" y="30"/>
                    </a:cubicBezTo>
                    <a:cubicBezTo>
                      <a:pt x="141" y="36"/>
                      <a:pt x="141" y="36"/>
                      <a:pt x="141" y="36"/>
                    </a:cubicBezTo>
                    <a:lnTo>
                      <a:pt x="132" y="36"/>
                    </a:lnTo>
                    <a:close/>
                    <a:moveTo>
                      <a:pt x="149" y="60"/>
                    </a:moveTo>
                    <a:cubicBezTo>
                      <a:pt x="140" y="60"/>
                      <a:pt x="140" y="60"/>
                      <a:pt x="140" y="60"/>
                    </a:cubicBezTo>
                    <a:cubicBezTo>
                      <a:pt x="140" y="53"/>
                      <a:pt x="140" y="53"/>
                      <a:pt x="140" y="53"/>
                    </a:cubicBezTo>
                    <a:cubicBezTo>
                      <a:pt x="149" y="53"/>
                      <a:pt x="149" y="53"/>
                      <a:pt x="149" y="53"/>
                    </a:cubicBezTo>
                    <a:lnTo>
                      <a:pt x="149" y="60"/>
                    </a:lnTo>
                    <a:close/>
                    <a:moveTo>
                      <a:pt x="163" y="60"/>
                    </a:moveTo>
                    <a:cubicBezTo>
                      <a:pt x="154" y="60"/>
                      <a:pt x="154" y="60"/>
                      <a:pt x="154" y="60"/>
                    </a:cubicBezTo>
                    <a:cubicBezTo>
                      <a:pt x="154" y="53"/>
                      <a:pt x="154" y="53"/>
                      <a:pt x="154" y="53"/>
                    </a:cubicBezTo>
                    <a:cubicBezTo>
                      <a:pt x="163" y="53"/>
                      <a:pt x="163" y="53"/>
                      <a:pt x="163" y="53"/>
                    </a:cubicBezTo>
                    <a:lnTo>
                      <a:pt x="163" y="6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25" name="Freeform 231"/>
              <p:cNvSpPr>
                <a:spLocks noEditPoints="1"/>
              </p:cNvSpPr>
              <p:nvPr/>
            </p:nvSpPr>
            <p:spPr bwMode="auto">
              <a:xfrm>
                <a:off x="1239839" y="2043355"/>
                <a:ext cx="423864" cy="228600"/>
              </a:xfrm>
              <a:custGeom>
                <a:avLst/>
                <a:gdLst>
                  <a:gd name="T0" fmla="*/ 16 w 237"/>
                  <a:gd name="T1" fmla="*/ 128 h 128"/>
                  <a:gd name="T2" fmla="*/ 16 w 237"/>
                  <a:gd name="T3" fmla="*/ 0 h 128"/>
                  <a:gd name="T4" fmla="*/ 237 w 237"/>
                  <a:gd name="T5" fmla="*/ 113 h 128"/>
                  <a:gd name="T6" fmla="*/ 43 w 237"/>
                  <a:gd name="T7" fmla="*/ 65 h 128"/>
                  <a:gd name="T8" fmla="*/ 37 w 237"/>
                  <a:gd name="T9" fmla="*/ 99 h 128"/>
                  <a:gd name="T10" fmla="*/ 102 w 237"/>
                  <a:gd name="T11" fmla="*/ 97 h 128"/>
                  <a:gd name="T12" fmla="*/ 55 w 237"/>
                  <a:gd name="T13" fmla="*/ 89 h 128"/>
                  <a:gd name="T14" fmla="*/ 34 w 237"/>
                  <a:gd name="T15" fmla="*/ 59 h 128"/>
                  <a:gd name="T16" fmla="*/ 35 w 237"/>
                  <a:gd name="T17" fmla="*/ 35 h 128"/>
                  <a:gd name="T18" fmla="*/ 97 w 237"/>
                  <a:gd name="T19" fmla="*/ 60 h 128"/>
                  <a:gd name="T20" fmla="*/ 98 w 237"/>
                  <a:gd name="T21" fmla="*/ 60 h 128"/>
                  <a:gd name="T22" fmla="*/ 58 w 237"/>
                  <a:gd name="T23" fmla="*/ 81 h 128"/>
                  <a:gd name="T24" fmla="*/ 79 w 237"/>
                  <a:gd name="T25" fmla="*/ 82 h 128"/>
                  <a:gd name="T26" fmla="*/ 64 w 237"/>
                  <a:gd name="T27" fmla="*/ 60 h 128"/>
                  <a:gd name="T28" fmla="*/ 103 w 237"/>
                  <a:gd name="T29" fmla="*/ 83 h 128"/>
                  <a:gd name="T30" fmla="*/ 97 w 237"/>
                  <a:gd name="T31" fmla="*/ 60 h 128"/>
                  <a:gd name="T32" fmla="*/ 64 w 237"/>
                  <a:gd name="T33" fmla="*/ 37 h 128"/>
                  <a:gd name="T34" fmla="*/ 92 w 237"/>
                  <a:gd name="T35" fmla="*/ 55 h 128"/>
                  <a:gd name="T36" fmla="*/ 92 w 237"/>
                  <a:gd name="T37" fmla="*/ 48 h 128"/>
                  <a:gd name="T38" fmla="*/ 178 w 237"/>
                  <a:gd name="T39" fmla="*/ 70 h 128"/>
                  <a:gd name="T40" fmla="*/ 154 w 237"/>
                  <a:gd name="T41" fmla="*/ 90 h 128"/>
                  <a:gd name="T42" fmla="*/ 167 w 237"/>
                  <a:gd name="T43" fmla="*/ 80 h 128"/>
                  <a:gd name="T44" fmla="*/ 169 w 237"/>
                  <a:gd name="T45" fmla="*/ 75 h 128"/>
                  <a:gd name="T46" fmla="*/ 154 w 237"/>
                  <a:gd name="T47" fmla="*/ 65 h 128"/>
                  <a:gd name="T48" fmla="*/ 135 w 237"/>
                  <a:gd name="T49" fmla="*/ 48 h 128"/>
                  <a:gd name="T50" fmla="*/ 149 w 237"/>
                  <a:gd name="T51" fmla="*/ 70 h 128"/>
                  <a:gd name="T52" fmla="*/ 149 w 237"/>
                  <a:gd name="T53" fmla="*/ 75 h 128"/>
                  <a:gd name="T54" fmla="*/ 136 w 237"/>
                  <a:gd name="T55" fmla="*/ 84 h 128"/>
                  <a:gd name="T56" fmla="*/ 132 w 237"/>
                  <a:gd name="T57" fmla="*/ 91 h 128"/>
                  <a:gd name="T58" fmla="*/ 167 w 237"/>
                  <a:gd name="T59" fmla="*/ 95 h 128"/>
                  <a:gd name="T60" fmla="*/ 193 w 237"/>
                  <a:gd name="T61" fmla="*/ 51 h 128"/>
                  <a:gd name="T62" fmla="*/ 180 w 237"/>
                  <a:gd name="T63" fmla="*/ 93 h 128"/>
                  <a:gd name="T64" fmla="*/ 197 w 237"/>
                  <a:gd name="T65" fmla="*/ 92 h 128"/>
                  <a:gd name="T66" fmla="*/ 186 w 237"/>
                  <a:gd name="T67" fmla="*/ 30 h 128"/>
                  <a:gd name="T68" fmla="*/ 172 w 237"/>
                  <a:gd name="T69" fmla="*/ 46 h 128"/>
                  <a:gd name="T70" fmla="*/ 133 w 237"/>
                  <a:gd name="T71" fmla="*/ 36 h 128"/>
                  <a:gd name="T72" fmla="*/ 141 w 237"/>
                  <a:gd name="T73" fmla="*/ 47 h 128"/>
                  <a:gd name="T74" fmla="*/ 157 w 237"/>
                  <a:gd name="T75" fmla="*/ 41 h 128"/>
                  <a:gd name="T76" fmla="*/ 162 w 237"/>
                  <a:gd name="T77" fmla="*/ 41 h 128"/>
                  <a:gd name="T78" fmla="*/ 162 w 237"/>
                  <a:gd name="T79" fmla="*/ 36 h 128"/>
                  <a:gd name="T80" fmla="*/ 157 w 237"/>
                  <a:gd name="T81" fmla="*/ 36 h 128"/>
                  <a:gd name="T82" fmla="*/ 141 w 237"/>
                  <a:gd name="T83" fmla="*/ 30 h 128"/>
                  <a:gd name="T84" fmla="*/ 149 w 237"/>
                  <a:gd name="T85" fmla="*/ 60 h 128"/>
                  <a:gd name="T86" fmla="*/ 149 w 237"/>
                  <a:gd name="T87" fmla="*/ 53 h 128"/>
                  <a:gd name="T88" fmla="*/ 154 w 237"/>
                  <a:gd name="T89" fmla="*/ 60 h 128"/>
                  <a:gd name="T90" fmla="*/ 163 w 237"/>
                  <a:gd name="T91" fmla="*/ 60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37" h="128">
                    <a:moveTo>
                      <a:pt x="237" y="113"/>
                    </a:moveTo>
                    <a:cubicBezTo>
                      <a:pt x="237" y="121"/>
                      <a:pt x="230" y="128"/>
                      <a:pt x="222" y="128"/>
                    </a:cubicBezTo>
                    <a:cubicBezTo>
                      <a:pt x="16" y="128"/>
                      <a:pt x="16" y="128"/>
                      <a:pt x="16" y="128"/>
                    </a:cubicBezTo>
                    <a:cubicBezTo>
                      <a:pt x="7" y="128"/>
                      <a:pt x="0" y="121"/>
                      <a:pt x="0" y="113"/>
                    </a:cubicBezTo>
                    <a:cubicBezTo>
                      <a:pt x="0" y="16"/>
                      <a:pt x="0" y="16"/>
                      <a:pt x="0" y="16"/>
                    </a:cubicBezTo>
                    <a:cubicBezTo>
                      <a:pt x="0" y="7"/>
                      <a:pt x="7" y="0"/>
                      <a:pt x="16" y="0"/>
                    </a:cubicBezTo>
                    <a:cubicBezTo>
                      <a:pt x="222" y="0"/>
                      <a:pt x="222" y="0"/>
                      <a:pt x="222" y="0"/>
                    </a:cubicBezTo>
                    <a:cubicBezTo>
                      <a:pt x="230" y="0"/>
                      <a:pt x="237" y="7"/>
                      <a:pt x="237" y="16"/>
                    </a:cubicBezTo>
                    <a:lnTo>
                      <a:pt x="237" y="113"/>
                    </a:lnTo>
                    <a:close/>
                    <a:moveTo>
                      <a:pt x="34" y="59"/>
                    </a:moveTo>
                    <a:cubicBezTo>
                      <a:pt x="34" y="65"/>
                      <a:pt x="34" y="65"/>
                      <a:pt x="34" y="65"/>
                    </a:cubicBezTo>
                    <a:cubicBezTo>
                      <a:pt x="43" y="65"/>
                      <a:pt x="43" y="65"/>
                      <a:pt x="43" y="65"/>
                    </a:cubicBezTo>
                    <a:cubicBezTo>
                      <a:pt x="43" y="84"/>
                      <a:pt x="43" y="84"/>
                      <a:pt x="43" y="84"/>
                    </a:cubicBezTo>
                    <a:cubicBezTo>
                      <a:pt x="41" y="87"/>
                      <a:pt x="40" y="88"/>
                      <a:pt x="33" y="93"/>
                    </a:cubicBezTo>
                    <a:cubicBezTo>
                      <a:pt x="37" y="99"/>
                      <a:pt x="37" y="99"/>
                      <a:pt x="37" y="99"/>
                    </a:cubicBezTo>
                    <a:cubicBezTo>
                      <a:pt x="40" y="96"/>
                      <a:pt x="44" y="92"/>
                      <a:pt x="47" y="88"/>
                    </a:cubicBezTo>
                    <a:cubicBezTo>
                      <a:pt x="53" y="97"/>
                      <a:pt x="64" y="97"/>
                      <a:pt x="67" y="97"/>
                    </a:cubicBezTo>
                    <a:cubicBezTo>
                      <a:pt x="102" y="97"/>
                      <a:pt x="102" y="97"/>
                      <a:pt x="102" y="97"/>
                    </a:cubicBezTo>
                    <a:cubicBezTo>
                      <a:pt x="103" y="92"/>
                      <a:pt x="103" y="92"/>
                      <a:pt x="103" y="92"/>
                    </a:cubicBezTo>
                    <a:cubicBezTo>
                      <a:pt x="66" y="92"/>
                      <a:pt x="66" y="92"/>
                      <a:pt x="66" y="92"/>
                    </a:cubicBezTo>
                    <a:cubicBezTo>
                      <a:pt x="64" y="92"/>
                      <a:pt x="60" y="91"/>
                      <a:pt x="55" y="89"/>
                    </a:cubicBezTo>
                    <a:cubicBezTo>
                      <a:pt x="52" y="87"/>
                      <a:pt x="49" y="84"/>
                      <a:pt x="49" y="81"/>
                    </a:cubicBezTo>
                    <a:cubicBezTo>
                      <a:pt x="49" y="59"/>
                      <a:pt x="49" y="59"/>
                      <a:pt x="49" y="59"/>
                    </a:cubicBezTo>
                    <a:lnTo>
                      <a:pt x="34" y="59"/>
                    </a:lnTo>
                    <a:close/>
                    <a:moveTo>
                      <a:pt x="52" y="43"/>
                    </a:moveTo>
                    <a:cubicBezTo>
                      <a:pt x="47" y="37"/>
                      <a:pt x="44" y="34"/>
                      <a:pt x="39" y="31"/>
                    </a:cubicBezTo>
                    <a:cubicBezTo>
                      <a:pt x="35" y="35"/>
                      <a:pt x="35" y="35"/>
                      <a:pt x="35" y="35"/>
                    </a:cubicBezTo>
                    <a:cubicBezTo>
                      <a:pt x="41" y="39"/>
                      <a:pt x="43" y="42"/>
                      <a:pt x="47" y="47"/>
                    </a:cubicBezTo>
                    <a:lnTo>
                      <a:pt x="52" y="43"/>
                    </a:lnTo>
                    <a:close/>
                    <a:moveTo>
                      <a:pt x="97" y="60"/>
                    </a:moveTo>
                    <a:cubicBezTo>
                      <a:pt x="91" y="66"/>
                      <a:pt x="85" y="70"/>
                      <a:pt x="84" y="71"/>
                    </a:cubicBezTo>
                    <a:cubicBezTo>
                      <a:pt x="80" y="65"/>
                      <a:pt x="79" y="62"/>
                      <a:pt x="78" y="60"/>
                    </a:cubicBezTo>
                    <a:cubicBezTo>
                      <a:pt x="98" y="60"/>
                      <a:pt x="98" y="60"/>
                      <a:pt x="98" y="60"/>
                    </a:cubicBezTo>
                    <a:cubicBezTo>
                      <a:pt x="98" y="32"/>
                      <a:pt x="98" y="32"/>
                      <a:pt x="98" y="32"/>
                    </a:cubicBezTo>
                    <a:cubicBezTo>
                      <a:pt x="58" y="32"/>
                      <a:pt x="58" y="32"/>
                      <a:pt x="58" y="32"/>
                    </a:cubicBezTo>
                    <a:cubicBezTo>
                      <a:pt x="58" y="81"/>
                      <a:pt x="58" y="81"/>
                      <a:pt x="58" y="81"/>
                    </a:cubicBezTo>
                    <a:cubicBezTo>
                      <a:pt x="57" y="81"/>
                      <a:pt x="57" y="81"/>
                      <a:pt x="54" y="81"/>
                    </a:cubicBezTo>
                    <a:cubicBezTo>
                      <a:pt x="56" y="87"/>
                      <a:pt x="56" y="87"/>
                      <a:pt x="56" y="87"/>
                    </a:cubicBezTo>
                    <a:cubicBezTo>
                      <a:pt x="59" y="86"/>
                      <a:pt x="73" y="84"/>
                      <a:pt x="79" y="82"/>
                    </a:cubicBezTo>
                    <a:cubicBezTo>
                      <a:pt x="79" y="77"/>
                      <a:pt x="79" y="77"/>
                      <a:pt x="79" y="77"/>
                    </a:cubicBezTo>
                    <a:cubicBezTo>
                      <a:pt x="77" y="77"/>
                      <a:pt x="73" y="78"/>
                      <a:pt x="64" y="80"/>
                    </a:cubicBezTo>
                    <a:cubicBezTo>
                      <a:pt x="64" y="60"/>
                      <a:pt x="64" y="60"/>
                      <a:pt x="64" y="60"/>
                    </a:cubicBezTo>
                    <a:cubicBezTo>
                      <a:pt x="73" y="60"/>
                      <a:pt x="73" y="60"/>
                      <a:pt x="73" y="60"/>
                    </a:cubicBezTo>
                    <a:cubicBezTo>
                      <a:pt x="75" y="68"/>
                      <a:pt x="80" y="80"/>
                      <a:pt x="100" y="89"/>
                    </a:cubicBezTo>
                    <a:cubicBezTo>
                      <a:pt x="103" y="83"/>
                      <a:pt x="103" y="83"/>
                      <a:pt x="103" y="83"/>
                    </a:cubicBezTo>
                    <a:cubicBezTo>
                      <a:pt x="100" y="82"/>
                      <a:pt x="94" y="79"/>
                      <a:pt x="88" y="74"/>
                    </a:cubicBezTo>
                    <a:cubicBezTo>
                      <a:pt x="93" y="71"/>
                      <a:pt x="98" y="68"/>
                      <a:pt x="102" y="64"/>
                    </a:cubicBezTo>
                    <a:lnTo>
                      <a:pt x="97" y="60"/>
                    </a:lnTo>
                    <a:close/>
                    <a:moveTo>
                      <a:pt x="92" y="43"/>
                    </a:moveTo>
                    <a:cubicBezTo>
                      <a:pt x="64" y="43"/>
                      <a:pt x="64" y="43"/>
                      <a:pt x="64" y="43"/>
                    </a:cubicBezTo>
                    <a:cubicBezTo>
                      <a:pt x="64" y="37"/>
                      <a:pt x="64" y="37"/>
                      <a:pt x="64" y="37"/>
                    </a:cubicBezTo>
                    <a:cubicBezTo>
                      <a:pt x="92" y="37"/>
                      <a:pt x="92" y="37"/>
                      <a:pt x="92" y="37"/>
                    </a:cubicBezTo>
                    <a:lnTo>
                      <a:pt x="92" y="43"/>
                    </a:lnTo>
                    <a:close/>
                    <a:moveTo>
                      <a:pt x="92" y="55"/>
                    </a:moveTo>
                    <a:cubicBezTo>
                      <a:pt x="64" y="55"/>
                      <a:pt x="64" y="55"/>
                      <a:pt x="64" y="55"/>
                    </a:cubicBezTo>
                    <a:cubicBezTo>
                      <a:pt x="64" y="48"/>
                      <a:pt x="64" y="48"/>
                      <a:pt x="64" y="48"/>
                    </a:cubicBezTo>
                    <a:cubicBezTo>
                      <a:pt x="92" y="48"/>
                      <a:pt x="92" y="48"/>
                      <a:pt x="92" y="48"/>
                    </a:cubicBezTo>
                    <a:lnTo>
                      <a:pt x="92" y="55"/>
                    </a:lnTo>
                    <a:close/>
                    <a:moveTo>
                      <a:pt x="180" y="51"/>
                    </a:moveTo>
                    <a:cubicBezTo>
                      <a:pt x="180" y="56"/>
                      <a:pt x="180" y="63"/>
                      <a:pt x="178" y="70"/>
                    </a:cubicBezTo>
                    <a:cubicBezTo>
                      <a:pt x="177" y="77"/>
                      <a:pt x="175" y="86"/>
                      <a:pt x="169" y="93"/>
                    </a:cubicBezTo>
                    <a:cubicBezTo>
                      <a:pt x="169" y="88"/>
                      <a:pt x="169" y="88"/>
                      <a:pt x="169" y="88"/>
                    </a:cubicBezTo>
                    <a:cubicBezTo>
                      <a:pt x="166" y="89"/>
                      <a:pt x="163" y="89"/>
                      <a:pt x="154" y="90"/>
                    </a:cubicBezTo>
                    <a:cubicBezTo>
                      <a:pt x="154" y="84"/>
                      <a:pt x="154" y="84"/>
                      <a:pt x="154" y="84"/>
                    </a:cubicBezTo>
                    <a:cubicBezTo>
                      <a:pt x="167" y="84"/>
                      <a:pt x="167" y="84"/>
                      <a:pt x="167" y="84"/>
                    </a:cubicBezTo>
                    <a:cubicBezTo>
                      <a:pt x="167" y="80"/>
                      <a:pt x="167" y="80"/>
                      <a:pt x="167" y="80"/>
                    </a:cubicBezTo>
                    <a:cubicBezTo>
                      <a:pt x="154" y="80"/>
                      <a:pt x="154" y="80"/>
                      <a:pt x="154" y="80"/>
                    </a:cubicBezTo>
                    <a:cubicBezTo>
                      <a:pt x="154" y="75"/>
                      <a:pt x="154" y="75"/>
                      <a:pt x="154" y="75"/>
                    </a:cubicBezTo>
                    <a:cubicBezTo>
                      <a:pt x="169" y="75"/>
                      <a:pt x="169" y="75"/>
                      <a:pt x="169" y="75"/>
                    </a:cubicBezTo>
                    <a:cubicBezTo>
                      <a:pt x="169" y="70"/>
                      <a:pt x="169" y="70"/>
                      <a:pt x="169" y="70"/>
                    </a:cubicBezTo>
                    <a:cubicBezTo>
                      <a:pt x="154" y="70"/>
                      <a:pt x="154" y="70"/>
                      <a:pt x="154" y="70"/>
                    </a:cubicBezTo>
                    <a:cubicBezTo>
                      <a:pt x="154" y="65"/>
                      <a:pt x="154" y="65"/>
                      <a:pt x="154" y="65"/>
                    </a:cubicBezTo>
                    <a:cubicBezTo>
                      <a:pt x="168" y="65"/>
                      <a:pt x="168" y="65"/>
                      <a:pt x="168" y="65"/>
                    </a:cubicBezTo>
                    <a:cubicBezTo>
                      <a:pt x="168" y="48"/>
                      <a:pt x="168" y="48"/>
                      <a:pt x="168" y="48"/>
                    </a:cubicBezTo>
                    <a:cubicBezTo>
                      <a:pt x="135" y="48"/>
                      <a:pt x="135" y="48"/>
                      <a:pt x="135" y="48"/>
                    </a:cubicBezTo>
                    <a:cubicBezTo>
                      <a:pt x="135" y="65"/>
                      <a:pt x="135" y="65"/>
                      <a:pt x="135" y="65"/>
                    </a:cubicBezTo>
                    <a:cubicBezTo>
                      <a:pt x="149" y="65"/>
                      <a:pt x="149" y="65"/>
                      <a:pt x="149" y="65"/>
                    </a:cubicBezTo>
                    <a:cubicBezTo>
                      <a:pt x="149" y="70"/>
                      <a:pt x="149" y="70"/>
                      <a:pt x="149" y="70"/>
                    </a:cubicBezTo>
                    <a:cubicBezTo>
                      <a:pt x="135" y="70"/>
                      <a:pt x="135" y="70"/>
                      <a:pt x="135" y="70"/>
                    </a:cubicBezTo>
                    <a:cubicBezTo>
                      <a:pt x="135" y="75"/>
                      <a:pt x="135" y="75"/>
                      <a:pt x="135" y="75"/>
                    </a:cubicBezTo>
                    <a:cubicBezTo>
                      <a:pt x="149" y="75"/>
                      <a:pt x="149" y="75"/>
                      <a:pt x="149" y="75"/>
                    </a:cubicBezTo>
                    <a:cubicBezTo>
                      <a:pt x="149" y="80"/>
                      <a:pt x="149" y="80"/>
                      <a:pt x="149" y="80"/>
                    </a:cubicBezTo>
                    <a:cubicBezTo>
                      <a:pt x="136" y="80"/>
                      <a:pt x="136" y="80"/>
                      <a:pt x="136" y="80"/>
                    </a:cubicBezTo>
                    <a:cubicBezTo>
                      <a:pt x="136" y="84"/>
                      <a:pt x="136" y="84"/>
                      <a:pt x="136" y="84"/>
                    </a:cubicBezTo>
                    <a:cubicBezTo>
                      <a:pt x="149" y="84"/>
                      <a:pt x="149" y="84"/>
                      <a:pt x="149" y="84"/>
                    </a:cubicBezTo>
                    <a:cubicBezTo>
                      <a:pt x="149" y="90"/>
                      <a:pt x="149" y="90"/>
                      <a:pt x="149" y="90"/>
                    </a:cubicBezTo>
                    <a:cubicBezTo>
                      <a:pt x="148" y="90"/>
                      <a:pt x="132" y="91"/>
                      <a:pt x="132" y="91"/>
                    </a:cubicBezTo>
                    <a:cubicBezTo>
                      <a:pt x="133" y="96"/>
                      <a:pt x="133" y="96"/>
                      <a:pt x="133" y="96"/>
                    </a:cubicBezTo>
                    <a:cubicBezTo>
                      <a:pt x="158" y="95"/>
                      <a:pt x="166" y="94"/>
                      <a:pt x="169" y="93"/>
                    </a:cubicBezTo>
                    <a:cubicBezTo>
                      <a:pt x="169" y="94"/>
                      <a:pt x="168" y="94"/>
                      <a:pt x="167" y="95"/>
                    </a:cubicBezTo>
                    <a:cubicBezTo>
                      <a:pt x="172" y="99"/>
                      <a:pt x="172" y="99"/>
                      <a:pt x="172" y="99"/>
                    </a:cubicBezTo>
                    <a:cubicBezTo>
                      <a:pt x="176" y="95"/>
                      <a:pt x="185" y="84"/>
                      <a:pt x="186" y="51"/>
                    </a:cubicBezTo>
                    <a:cubicBezTo>
                      <a:pt x="193" y="51"/>
                      <a:pt x="193" y="51"/>
                      <a:pt x="193" y="51"/>
                    </a:cubicBezTo>
                    <a:cubicBezTo>
                      <a:pt x="192" y="77"/>
                      <a:pt x="192" y="80"/>
                      <a:pt x="191" y="89"/>
                    </a:cubicBezTo>
                    <a:cubicBezTo>
                      <a:pt x="191" y="92"/>
                      <a:pt x="190" y="93"/>
                      <a:pt x="188" y="93"/>
                    </a:cubicBezTo>
                    <a:cubicBezTo>
                      <a:pt x="180" y="93"/>
                      <a:pt x="180" y="93"/>
                      <a:pt x="180" y="93"/>
                    </a:cubicBezTo>
                    <a:cubicBezTo>
                      <a:pt x="181" y="99"/>
                      <a:pt x="181" y="99"/>
                      <a:pt x="181" y="99"/>
                    </a:cubicBezTo>
                    <a:cubicBezTo>
                      <a:pt x="189" y="99"/>
                      <a:pt x="189" y="99"/>
                      <a:pt x="189" y="99"/>
                    </a:cubicBezTo>
                    <a:cubicBezTo>
                      <a:pt x="195" y="99"/>
                      <a:pt x="196" y="95"/>
                      <a:pt x="197" y="92"/>
                    </a:cubicBezTo>
                    <a:cubicBezTo>
                      <a:pt x="199" y="82"/>
                      <a:pt x="199" y="57"/>
                      <a:pt x="199" y="46"/>
                    </a:cubicBezTo>
                    <a:cubicBezTo>
                      <a:pt x="186" y="46"/>
                      <a:pt x="186" y="46"/>
                      <a:pt x="186" y="46"/>
                    </a:cubicBezTo>
                    <a:cubicBezTo>
                      <a:pt x="186" y="30"/>
                      <a:pt x="186" y="30"/>
                      <a:pt x="186" y="30"/>
                    </a:cubicBezTo>
                    <a:cubicBezTo>
                      <a:pt x="180" y="30"/>
                      <a:pt x="180" y="30"/>
                      <a:pt x="180" y="30"/>
                    </a:cubicBezTo>
                    <a:cubicBezTo>
                      <a:pt x="180" y="46"/>
                      <a:pt x="180" y="46"/>
                      <a:pt x="180" y="46"/>
                    </a:cubicBezTo>
                    <a:cubicBezTo>
                      <a:pt x="172" y="46"/>
                      <a:pt x="172" y="46"/>
                      <a:pt x="172" y="46"/>
                    </a:cubicBezTo>
                    <a:cubicBezTo>
                      <a:pt x="172" y="51"/>
                      <a:pt x="172" y="51"/>
                      <a:pt x="172" y="51"/>
                    </a:cubicBezTo>
                    <a:lnTo>
                      <a:pt x="180" y="51"/>
                    </a:lnTo>
                    <a:close/>
                    <a:moveTo>
                      <a:pt x="133" y="36"/>
                    </a:moveTo>
                    <a:cubicBezTo>
                      <a:pt x="133" y="41"/>
                      <a:pt x="133" y="41"/>
                      <a:pt x="133" y="41"/>
                    </a:cubicBezTo>
                    <a:cubicBezTo>
                      <a:pt x="141" y="41"/>
                      <a:pt x="141" y="41"/>
                      <a:pt x="141" y="41"/>
                    </a:cubicBezTo>
                    <a:cubicBezTo>
                      <a:pt x="141" y="47"/>
                      <a:pt x="141" y="47"/>
                      <a:pt x="141" y="47"/>
                    </a:cubicBezTo>
                    <a:cubicBezTo>
                      <a:pt x="147" y="47"/>
                      <a:pt x="147" y="47"/>
                      <a:pt x="147" y="47"/>
                    </a:cubicBezTo>
                    <a:cubicBezTo>
                      <a:pt x="147" y="41"/>
                      <a:pt x="147" y="41"/>
                      <a:pt x="147" y="41"/>
                    </a:cubicBezTo>
                    <a:cubicBezTo>
                      <a:pt x="157" y="41"/>
                      <a:pt x="157" y="41"/>
                      <a:pt x="157" y="41"/>
                    </a:cubicBezTo>
                    <a:cubicBezTo>
                      <a:pt x="157" y="47"/>
                      <a:pt x="157" y="47"/>
                      <a:pt x="157" y="47"/>
                    </a:cubicBezTo>
                    <a:cubicBezTo>
                      <a:pt x="162" y="47"/>
                      <a:pt x="162" y="47"/>
                      <a:pt x="162" y="47"/>
                    </a:cubicBezTo>
                    <a:cubicBezTo>
                      <a:pt x="162" y="41"/>
                      <a:pt x="162" y="41"/>
                      <a:pt x="162" y="41"/>
                    </a:cubicBezTo>
                    <a:cubicBezTo>
                      <a:pt x="171" y="41"/>
                      <a:pt x="171" y="41"/>
                      <a:pt x="171" y="41"/>
                    </a:cubicBezTo>
                    <a:cubicBezTo>
                      <a:pt x="171" y="36"/>
                      <a:pt x="171" y="36"/>
                      <a:pt x="171" y="36"/>
                    </a:cubicBezTo>
                    <a:cubicBezTo>
                      <a:pt x="162" y="36"/>
                      <a:pt x="162" y="36"/>
                      <a:pt x="162" y="36"/>
                    </a:cubicBezTo>
                    <a:cubicBezTo>
                      <a:pt x="162" y="30"/>
                      <a:pt x="162" y="30"/>
                      <a:pt x="162" y="30"/>
                    </a:cubicBezTo>
                    <a:cubicBezTo>
                      <a:pt x="157" y="30"/>
                      <a:pt x="157" y="30"/>
                      <a:pt x="157" y="30"/>
                    </a:cubicBezTo>
                    <a:cubicBezTo>
                      <a:pt x="157" y="36"/>
                      <a:pt x="157" y="36"/>
                      <a:pt x="157" y="36"/>
                    </a:cubicBezTo>
                    <a:cubicBezTo>
                      <a:pt x="147" y="36"/>
                      <a:pt x="147" y="36"/>
                      <a:pt x="147" y="36"/>
                    </a:cubicBezTo>
                    <a:cubicBezTo>
                      <a:pt x="147" y="30"/>
                      <a:pt x="147" y="30"/>
                      <a:pt x="147" y="30"/>
                    </a:cubicBezTo>
                    <a:cubicBezTo>
                      <a:pt x="141" y="30"/>
                      <a:pt x="141" y="30"/>
                      <a:pt x="141" y="30"/>
                    </a:cubicBezTo>
                    <a:cubicBezTo>
                      <a:pt x="141" y="36"/>
                      <a:pt x="141" y="36"/>
                      <a:pt x="141" y="36"/>
                    </a:cubicBezTo>
                    <a:lnTo>
                      <a:pt x="133" y="36"/>
                    </a:lnTo>
                    <a:close/>
                    <a:moveTo>
                      <a:pt x="149" y="60"/>
                    </a:moveTo>
                    <a:cubicBezTo>
                      <a:pt x="141" y="60"/>
                      <a:pt x="141" y="60"/>
                      <a:pt x="141" y="60"/>
                    </a:cubicBezTo>
                    <a:cubicBezTo>
                      <a:pt x="141" y="53"/>
                      <a:pt x="141" y="53"/>
                      <a:pt x="141" y="53"/>
                    </a:cubicBezTo>
                    <a:cubicBezTo>
                      <a:pt x="149" y="53"/>
                      <a:pt x="149" y="53"/>
                      <a:pt x="149" y="53"/>
                    </a:cubicBezTo>
                    <a:lnTo>
                      <a:pt x="149" y="60"/>
                    </a:lnTo>
                    <a:close/>
                    <a:moveTo>
                      <a:pt x="163" y="60"/>
                    </a:moveTo>
                    <a:cubicBezTo>
                      <a:pt x="154" y="60"/>
                      <a:pt x="154" y="60"/>
                      <a:pt x="154" y="60"/>
                    </a:cubicBezTo>
                    <a:cubicBezTo>
                      <a:pt x="154" y="53"/>
                      <a:pt x="154" y="53"/>
                      <a:pt x="154" y="53"/>
                    </a:cubicBezTo>
                    <a:cubicBezTo>
                      <a:pt x="163" y="53"/>
                      <a:pt x="163" y="53"/>
                      <a:pt x="163" y="53"/>
                    </a:cubicBezTo>
                    <a:lnTo>
                      <a:pt x="163" y="6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26" name="Freeform 232"/>
              <p:cNvSpPr>
                <a:spLocks/>
              </p:cNvSpPr>
              <p:nvPr/>
            </p:nvSpPr>
            <p:spPr bwMode="auto">
              <a:xfrm>
                <a:off x="839788" y="1646238"/>
                <a:ext cx="38100" cy="119063"/>
              </a:xfrm>
              <a:custGeom>
                <a:avLst/>
                <a:gdLst>
                  <a:gd name="T0" fmla="*/ 24 w 24"/>
                  <a:gd name="T1" fmla="*/ 12 h 75"/>
                  <a:gd name="T2" fmla="*/ 13 w 24"/>
                  <a:gd name="T3" fmla="*/ 0 h 75"/>
                  <a:gd name="T4" fmla="*/ 4 w 24"/>
                  <a:gd name="T5" fmla="*/ 9 h 75"/>
                  <a:gd name="T6" fmla="*/ 0 w 24"/>
                  <a:gd name="T7" fmla="*/ 66 h 75"/>
                  <a:gd name="T8" fmla="*/ 9 w 24"/>
                  <a:gd name="T9" fmla="*/ 75 h 75"/>
                  <a:gd name="T10" fmla="*/ 19 w 24"/>
                  <a:gd name="T11" fmla="*/ 66 h 75"/>
                  <a:gd name="T12" fmla="*/ 24 w 24"/>
                  <a:gd name="T13" fmla="*/ 12 h 75"/>
                </a:gdLst>
                <a:ahLst/>
                <a:cxnLst>
                  <a:cxn ang="0">
                    <a:pos x="T0" y="T1"/>
                  </a:cxn>
                  <a:cxn ang="0">
                    <a:pos x="T2" y="T3"/>
                  </a:cxn>
                  <a:cxn ang="0">
                    <a:pos x="T4" y="T5"/>
                  </a:cxn>
                  <a:cxn ang="0">
                    <a:pos x="T6" y="T7"/>
                  </a:cxn>
                  <a:cxn ang="0">
                    <a:pos x="T8" y="T9"/>
                  </a:cxn>
                  <a:cxn ang="0">
                    <a:pos x="T10" y="T11"/>
                  </a:cxn>
                  <a:cxn ang="0">
                    <a:pos x="T12" y="T13"/>
                  </a:cxn>
                </a:cxnLst>
                <a:rect l="0" t="0" r="r" b="b"/>
                <a:pathLst>
                  <a:path w="24" h="75">
                    <a:moveTo>
                      <a:pt x="24" y="12"/>
                    </a:moveTo>
                    <a:lnTo>
                      <a:pt x="13" y="0"/>
                    </a:lnTo>
                    <a:lnTo>
                      <a:pt x="4" y="9"/>
                    </a:lnTo>
                    <a:lnTo>
                      <a:pt x="0" y="66"/>
                    </a:lnTo>
                    <a:lnTo>
                      <a:pt x="9" y="75"/>
                    </a:lnTo>
                    <a:lnTo>
                      <a:pt x="19" y="66"/>
                    </a:lnTo>
                    <a:lnTo>
                      <a:pt x="24" y="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27" name="Freeform 233"/>
              <p:cNvSpPr>
                <a:spLocks/>
              </p:cNvSpPr>
              <p:nvPr/>
            </p:nvSpPr>
            <p:spPr bwMode="auto">
              <a:xfrm>
                <a:off x="868363" y="1627188"/>
                <a:ext cx="107950" cy="31750"/>
              </a:xfrm>
              <a:custGeom>
                <a:avLst/>
                <a:gdLst>
                  <a:gd name="T0" fmla="*/ 55 w 68"/>
                  <a:gd name="T1" fmla="*/ 20 h 20"/>
                  <a:gd name="T2" fmla="*/ 68 w 68"/>
                  <a:gd name="T3" fmla="*/ 8 h 20"/>
                  <a:gd name="T4" fmla="*/ 60 w 68"/>
                  <a:gd name="T5" fmla="*/ 0 h 20"/>
                  <a:gd name="T6" fmla="*/ 8 w 68"/>
                  <a:gd name="T7" fmla="*/ 0 h 20"/>
                  <a:gd name="T8" fmla="*/ 0 w 68"/>
                  <a:gd name="T9" fmla="*/ 8 h 20"/>
                  <a:gd name="T10" fmla="*/ 10 w 68"/>
                  <a:gd name="T11" fmla="*/ 20 h 20"/>
                  <a:gd name="T12" fmla="*/ 55 w 68"/>
                  <a:gd name="T13" fmla="*/ 20 h 20"/>
                </a:gdLst>
                <a:ahLst/>
                <a:cxnLst>
                  <a:cxn ang="0">
                    <a:pos x="T0" y="T1"/>
                  </a:cxn>
                  <a:cxn ang="0">
                    <a:pos x="T2" y="T3"/>
                  </a:cxn>
                  <a:cxn ang="0">
                    <a:pos x="T4" y="T5"/>
                  </a:cxn>
                  <a:cxn ang="0">
                    <a:pos x="T6" y="T7"/>
                  </a:cxn>
                  <a:cxn ang="0">
                    <a:pos x="T8" y="T9"/>
                  </a:cxn>
                  <a:cxn ang="0">
                    <a:pos x="T10" y="T11"/>
                  </a:cxn>
                  <a:cxn ang="0">
                    <a:pos x="T12" y="T13"/>
                  </a:cxn>
                </a:cxnLst>
                <a:rect l="0" t="0" r="r" b="b"/>
                <a:pathLst>
                  <a:path w="68" h="20">
                    <a:moveTo>
                      <a:pt x="55" y="20"/>
                    </a:moveTo>
                    <a:lnTo>
                      <a:pt x="68" y="8"/>
                    </a:lnTo>
                    <a:lnTo>
                      <a:pt x="60" y="0"/>
                    </a:lnTo>
                    <a:lnTo>
                      <a:pt x="8" y="0"/>
                    </a:lnTo>
                    <a:lnTo>
                      <a:pt x="0" y="8"/>
                    </a:lnTo>
                    <a:lnTo>
                      <a:pt x="10" y="20"/>
                    </a:lnTo>
                    <a:lnTo>
                      <a:pt x="55"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28" name="Freeform 234"/>
              <p:cNvSpPr>
                <a:spLocks/>
              </p:cNvSpPr>
              <p:nvPr/>
            </p:nvSpPr>
            <p:spPr bwMode="auto">
              <a:xfrm>
                <a:off x="954088" y="1646238"/>
                <a:ext cx="39688" cy="119063"/>
              </a:xfrm>
              <a:custGeom>
                <a:avLst/>
                <a:gdLst>
                  <a:gd name="T0" fmla="*/ 17 w 25"/>
                  <a:gd name="T1" fmla="*/ 0 h 75"/>
                  <a:gd name="T2" fmla="*/ 5 w 25"/>
                  <a:gd name="T3" fmla="*/ 12 h 75"/>
                  <a:gd name="T4" fmla="*/ 0 w 25"/>
                  <a:gd name="T5" fmla="*/ 66 h 75"/>
                  <a:gd name="T6" fmla="*/ 9 w 25"/>
                  <a:gd name="T7" fmla="*/ 75 h 75"/>
                  <a:gd name="T8" fmla="*/ 19 w 25"/>
                  <a:gd name="T9" fmla="*/ 66 h 75"/>
                  <a:gd name="T10" fmla="*/ 25 w 25"/>
                  <a:gd name="T11" fmla="*/ 9 h 75"/>
                  <a:gd name="T12" fmla="*/ 17 w 25"/>
                  <a:gd name="T13" fmla="*/ 0 h 75"/>
                </a:gdLst>
                <a:ahLst/>
                <a:cxnLst>
                  <a:cxn ang="0">
                    <a:pos x="T0" y="T1"/>
                  </a:cxn>
                  <a:cxn ang="0">
                    <a:pos x="T2" y="T3"/>
                  </a:cxn>
                  <a:cxn ang="0">
                    <a:pos x="T4" y="T5"/>
                  </a:cxn>
                  <a:cxn ang="0">
                    <a:pos x="T6" y="T7"/>
                  </a:cxn>
                  <a:cxn ang="0">
                    <a:pos x="T8" y="T9"/>
                  </a:cxn>
                  <a:cxn ang="0">
                    <a:pos x="T10" y="T11"/>
                  </a:cxn>
                  <a:cxn ang="0">
                    <a:pos x="T12" y="T13"/>
                  </a:cxn>
                </a:cxnLst>
                <a:rect l="0" t="0" r="r" b="b"/>
                <a:pathLst>
                  <a:path w="25" h="75">
                    <a:moveTo>
                      <a:pt x="17" y="0"/>
                    </a:moveTo>
                    <a:lnTo>
                      <a:pt x="5" y="12"/>
                    </a:lnTo>
                    <a:lnTo>
                      <a:pt x="0" y="66"/>
                    </a:lnTo>
                    <a:lnTo>
                      <a:pt x="9" y="75"/>
                    </a:lnTo>
                    <a:lnTo>
                      <a:pt x="19" y="66"/>
                    </a:lnTo>
                    <a:lnTo>
                      <a:pt x="25" y="9"/>
                    </a:lnTo>
                    <a:lnTo>
                      <a:pt x="17"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29" name="Freeform 235"/>
              <p:cNvSpPr>
                <a:spLocks/>
              </p:cNvSpPr>
              <p:nvPr/>
            </p:nvSpPr>
            <p:spPr bwMode="auto">
              <a:xfrm>
                <a:off x="827088" y="1778000"/>
                <a:ext cx="39688" cy="119063"/>
              </a:xfrm>
              <a:custGeom>
                <a:avLst/>
                <a:gdLst>
                  <a:gd name="T0" fmla="*/ 20 w 25"/>
                  <a:gd name="T1" fmla="*/ 64 h 75"/>
                  <a:gd name="T2" fmla="*/ 8 w 25"/>
                  <a:gd name="T3" fmla="*/ 75 h 75"/>
                  <a:gd name="T4" fmla="*/ 0 w 25"/>
                  <a:gd name="T5" fmla="*/ 67 h 75"/>
                  <a:gd name="T6" fmla="*/ 5 w 25"/>
                  <a:gd name="T7" fmla="*/ 10 h 75"/>
                  <a:gd name="T8" fmla="*/ 16 w 25"/>
                  <a:gd name="T9" fmla="*/ 0 h 75"/>
                  <a:gd name="T10" fmla="*/ 25 w 25"/>
                  <a:gd name="T11" fmla="*/ 10 h 75"/>
                  <a:gd name="T12" fmla="*/ 20 w 25"/>
                  <a:gd name="T13" fmla="*/ 64 h 75"/>
                </a:gdLst>
                <a:ahLst/>
                <a:cxnLst>
                  <a:cxn ang="0">
                    <a:pos x="T0" y="T1"/>
                  </a:cxn>
                  <a:cxn ang="0">
                    <a:pos x="T2" y="T3"/>
                  </a:cxn>
                  <a:cxn ang="0">
                    <a:pos x="T4" y="T5"/>
                  </a:cxn>
                  <a:cxn ang="0">
                    <a:pos x="T6" y="T7"/>
                  </a:cxn>
                  <a:cxn ang="0">
                    <a:pos x="T8" y="T9"/>
                  </a:cxn>
                  <a:cxn ang="0">
                    <a:pos x="T10" y="T11"/>
                  </a:cxn>
                  <a:cxn ang="0">
                    <a:pos x="T12" y="T13"/>
                  </a:cxn>
                </a:cxnLst>
                <a:rect l="0" t="0" r="r" b="b"/>
                <a:pathLst>
                  <a:path w="25" h="75">
                    <a:moveTo>
                      <a:pt x="20" y="64"/>
                    </a:moveTo>
                    <a:lnTo>
                      <a:pt x="8" y="75"/>
                    </a:lnTo>
                    <a:lnTo>
                      <a:pt x="0" y="67"/>
                    </a:lnTo>
                    <a:lnTo>
                      <a:pt x="5" y="10"/>
                    </a:lnTo>
                    <a:lnTo>
                      <a:pt x="16" y="0"/>
                    </a:lnTo>
                    <a:lnTo>
                      <a:pt x="25" y="10"/>
                    </a:lnTo>
                    <a:lnTo>
                      <a:pt x="20" y="6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30" name="Freeform 236"/>
              <p:cNvSpPr>
                <a:spLocks/>
              </p:cNvSpPr>
              <p:nvPr/>
            </p:nvSpPr>
            <p:spPr bwMode="auto">
              <a:xfrm>
                <a:off x="844550" y="1884363"/>
                <a:ext cx="107950" cy="33338"/>
              </a:xfrm>
              <a:custGeom>
                <a:avLst/>
                <a:gdLst>
                  <a:gd name="T0" fmla="*/ 58 w 68"/>
                  <a:gd name="T1" fmla="*/ 0 h 21"/>
                  <a:gd name="T2" fmla="*/ 68 w 68"/>
                  <a:gd name="T3" fmla="*/ 12 h 21"/>
                  <a:gd name="T4" fmla="*/ 59 w 68"/>
                  <a:gd name="T5" fmla="*/ 21 h 21"/>
                  <a:gd name="T6" fmla="*/ 7 w 68"/>
                  <a:gd name="T7" fmla="*/ 21 h 21"/>
                  <a:gd name="T8" fmla="*/ 0 w 68"/>
                  <a:gd name="T9" fmla="*/ 12 h 21"/>
                  <a:gd name="T10" fmla="*/ 13 w 68"/>
                  <a:gd name="T11" fmla="*/ 0 h 21"/>
                  <a:gd name="T12" fmla="*/ 58 w 68"/>
                  <a:gd name="T13" fmla="*/ 0 h 21"/>
                </a:gdLst>
                <a:ahLst/>
                <a:cxnLst>
                  <a:cxn ang="0">
                    <a:pos x="T0" y="T1"/>
                  </a:cxn>
                  <a:cxn ang="0">
                    <a:pos x="T2" y="T3"/>
                  </a:cxn>
                  <a:cxn ang="0">
                    <a:pos x="T4" y="T5"/>
                  </a:cxn>
                  <a:cxn ang="0">
                    <a:pos x="T6" y="T7"/>
                  </a:cxn>
                  <a:cxn ang="0">
                    <a:pos x="T8" y="T9"/>
                  </a:cxn>
                  <a:cxn ang="0">
                    <a:pos x="T10" y="T11"/>
                  </a:cxn>
                  <a:cxn ang="0">
                    <a:pos x="T12" y="T13"/>
                  </a:cxn>
                </a:cxnLst>
                <a:rect l="0" t="0" r="r" b="b"/>
                <a:pathLst>
                  <a:path w="68" h="21">
                    <a:moveTo>
                      <a:pt x="58" y="0"/>
                    </a:moveTo>
                    <a:lnTo>
                      <a:pt x="68" y="12"/>
                    </a:lnTo>
                    <a:lnTo>
                      <a:pt x="59" y="21"/>
                    </a:lnTo>
                    <a:lnTo>
                      <a:pt x="7" y="21"/>
                    </a:lnTo>
                    <a:lnTo>
                      <a:pt x="0" y="12"/>
                    </a:lnTo>
                    <a:lnTo>
                      <a:pt x="13" y="0"/>
                    </a:lnTo>
                    <a:lnTo>
                      <a:pt x="58"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31" name="Freeform 237"/>
              <p:cNvSpPr>
                <a:spLocks/>
              </p:cNvSpPr>
              <p:nvPr/>
            </p:nvSpPr>
            <p:spPr bwMode="auto">
              <a:xfrm>
                <a:off x="941388" y="1778000"/>
                <a:ext cx="39688" cy="119063"/>
              </a:xfrm>
              <a:custGeom>
                <a:avLst/>
                <a:gdLst>
                  <a:gd name="T0" fmla="*/ 11 w 25"/>
                  <a:gd name="T1" fmla="*/ 75 h 75"/>
                  <a:gd name="T2" fmla="*/ 0 w 25"/>
                  <a:gd name="T3" fmla="*/ 64 h 75"/>
                  <a:gd name="T4" fmla="*/ 6 w 25"/>
                  <a:gd name="T5" fmla="*/ 10 h 75"/>
                  <a:gd name="T6" fmla="*/ 16 w 25"/>
                  <a:gd name="T7" fmla="*/ 0 h 75"/>
                  <a:gd name="T8" fmla="*/ 25 w 25"/>
                  <a:gd name="T9" fmla="*/ 10 h 75"/>
                  <a:gd name="T10" fmla="*/ 20 w 25"/>
                  <a:gd name="T11" fmla="*/ 67 h 75"/>
                  <a:gd name="T12" fmla="*/ 11 w 25"/>
                  <a:gd name="T13" fmla="*/ 75 h 75"/>
                </a:gdLst>
                <a:ahLst/>
                <a:cxnLst>
                  <a:cxn ang="0">
                    <a:pos x="T0" y="T1"/>
                  </a:cxn>
                  <a:cxn ang="0">
                    <a:pos x="T2" y="T3"/>
                  </a:cxn>
                  <a:cxn ang="0">
                    <a:pos x="T4" y="T5"/>
                  </a:cxn>
                  <a:cxn ang="0">
                    <a:pos x="T6" y="T7"/>
                  </a:cxn>
                  <a:cxn ang="0">
                    <a:pos x="T8" y="T9"/>
                  </a:cxn>
                  <a:cxn ang="0">
                    <a:pos x="T10" y="T11"/>
                  </a:cxn>
                  <a:cxn ang="0">
                    <a:pos x="T12" y="T13"/>
                  </a:cxn>
                </a:cxnLst>
                <a:rect l="0" t="0" r="r" b="b"/>
                <a:pathLst>
                  <a:path w="25" h="75">
                    <a:moveTo>
                      <a:pt x="11" y="75"/>
                    </a:moveTo>
                    <a:lnTo>
                      <a:pt x="0" y="64"/>
                    </a:lnTo>
                    <a:lnTo>
                      <a:pt x="6" y="10"/>
                    </a:lnTo>
                    <a:lnTo>
                      <a:pt x="16" y="0"/>
                    </a:lnTo>
                    <a:lnTo>
                      <a:pt x="25" y="10"/>
                    </a:lnTo>
                    <a:lnTo>
                      <a:pt x="20" y="67"/>
                    </a:lnTo>
                    <a:lnTo>
                      <a:pt x="11" y="7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32" name="Freeform 238"/>
              <p:cNvSpPr>
                <a:spLocks/>
              </p:cNvSpPr>
              <p:nvPr/>
            </p:nvSpPr>
            <p:spPr bwMode="auto">
              <a:xfrm>
                <a:off x="1020763" y="1646238"/>
                <a:ext cx="38100" cy="119063"/>
              </a:xfrm>
              <a:custGeom>
                <a:avLst/>
                <a:gdLst>
                  <a:gd name="T0" fmla="*/ 24 w 24"/>
                  <a:gd name="T1" fmla="*/ 12 h 75"/>
                  <a:gd name="T2" fmla="*/ 14 w 24"/>
                  <a:gd name="T3" fmla="*/ 0 h 75"/>
                  <a:gd name="T4" fmla="*/ 5 w 24"/>
                  <a:gd name="T5" fmla="*/ 9 h 75"/>
                  <a:gd name="T6" fmla="*/ 0 w 24"/>
                  <a:gd name="T7" fmla="*/ 66 h 75"/>
                  <a:gd name="T8" fmla="*/ 9 w 24"/>
                  <a:gd name="T9" fmla="*/ 75 h 75"/>
                  <a:gd name="T10" fmla="*/ 20 w 24"/>
                  <a:gd name="T11" fmla="*/ 66 h 75"/>
                  <a:gd name="T12" fmla="*/ 24 w 24"/>
                  <a:gd name="T13" fmla="*/ 12 h 75"/>
                </a:gdLst>
                <a:ahLst/>
                <a:cxnLst>
                  <a:cxn ang="0">
                    <a:pos x="T0" y="T1"/>
                  </a:cxn>
                  <a:cxn ang="0">
                    <a:pos x="T2" y="T3"/>
                  </a:cxn>
                  <a:cxn ang="0">
                    <a:pos x="T4" y="T5"/>
                  </a:cxn>
                  <a:cxn ang="0">
                    <a:pos x="T6" y="T7"/>
                  </a:cxn>
                  <a:cxn ang="0">
                    <a:pos x="T8" y="T9"/>
                  </a:cxn>
                  <a:cxn ang="0">
                    <a:pos x="T10" y="T11"/>
                  </a:cxn>
                  <a:cxn ang="0">
                    <a:pos x="T12" y="T13"/>
                  </a:cxn>
                </a:cxnLst>
                <a:rect l="0" t="0" r="r" b="b"/>
                <a:pathLst>
                  <a:path w="24" h="75">
                    <a:moveTo>
                      <a:pt x="24" y="12"/>
                    </a:moveTo>
                    <a:lnTo>
                      <a:pt x="14" y="0"/>
                    </a:lnTo>
                    <a:lnTo>
                      <a:pt x="5" y="9"/>
                    </a:lnTo>
                    <a:lnTo>
                      <a:pt x="0" y="66"/>
                    </a:lnTo>
                    <a:lnTo>
                      <a:pt x="9" y="75"/>
                    </a:lnTo>
                    <a:lnTo>
                      <a:pt x="20" y="66"/>
                    </a:lnTo>
                    <a:lnTo>
                      <a:pt x="24" y="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33" name="Freeform 239"/>
              <p:cNvSpPr>
                <a:spLocks/>
              </p:cNvSpPr>
              <p:nvPr/>
            </p:nvSpPr>
            <p:spPr bwMode="auto">
              <a:xfrm>
                <a:off x="1049338" y="1627188"/>
                <a:ext cx="107950" cy="31750"/>
              </a:xfrm>
              <a:custGeom>
                <a:avLst/>
                <a:gdLst>
                  <a:gd name="T0" fmla="*/ 56 w 68"/>
                  <a:gd name="T1" fmla="*/ 20 h 20"/>
                  <a:gd name="T2" fmla="*/ 68 w 68"/>
                  <a:gd name="T3" fmla="*/ 8 h 20"/>
                  <a:gd name="T4" fmla="*/ 60 w 68"/>
                  <a:gd name="T5" fmla="*/ 0 h 20"/>
                  <a:gd name="T6" fmla="*/ 9 w 68"/>
                  <a:gd name="T7" fmla="*/ 0 h 20"/>
                  <a:gd name="T8" fmla="*/ 0 w 68"/>
                  <a:gd name="T9" fmla="*/ 8 h 20"/>
                  <a:gd name="T10" fmla="*/ 11 w 68"/>
                  <a:gd name="T11" fmla="*/ 20 h 20"/>
                  <a:gd name="T12" fmla="*/ 56 w 68"/>
                  <a:gd name="T13" fmla="*/ 20 h 20"/>
                </a:gdLst>
                <a:ahLst/>
                <a:cxnLst>
                  <a:cxn ang="0">
                    <a:pos x="T0" y="T1"/>
                  </a:cxn>
                  <a:cxn ang="0">
                    <a:pos x="T2" y="T3"/>
                  </a:cxn>
                  <a:cxn ang="0">
                    <a:pos x="T4" y="T5"/>
                  </a:cxn>
                  <a:cxn ang="0">
                    <a:pos x="T6" y="T7"/>
                  </a:cxn>
                  <a:cxn ang="0">
                    <a:pos x="T8" y="T9"/>
                  </a:cxn>
                  <a:cxn ang="0">
                    <a:pos x="T10" y="T11"/>
                  </a:cxn>
                  <a:cxn ang="0">
                    <a:pos x="T12" y="T13"/>
                  </a:cxn>
                </a:cxnLst>
                <a:rect l="0" t="0" r="r" b="b"/>
                <a:pathLst>
                  <a:path w="68" h="20">
                    <a:moveTo>
                      <a:pt x="56" y="20"/>
                    </a:moveTo>
                    <a:lnTo>
                      <a:pt x="68" y="8"/>
                    </a:lnTo>
                    <a:lnTo>
                      <a:pt x="60" y="0"/>
                    </a:lnTo>
                    <a:lnTo>
                      <a:pt x="9" y="0"/>
                    </a:lnTo>
                    <a:lnTo>
                      <a:pt x="0" y="8"/>
                    </a:lnTo>
                    <a:lnTo>
                      <a:pt x="11" y="20"/>
                    </a:lnTo>
                    <a:lnTo>
                      <a:pt x="56"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34" name="Freeform 240"/>
              <p:cNvSpPr>
                <a:spLocks/>
              </p:cNvSpPr>
              <p:nvPr/>
            </p:nvSpPr>
            <p:spPr bwMode="auto">
              <a:xfrm>
                <a:off x="1039813" y="1755775"/>
                <a:ext cx="103188" cy="33338"/>
              </a:xfrm>
              <a:custGeom>
                <a:avLst/>
                <a:gdLst>
                  <a:gd name="T0" fmla="*/ 11 w 65"/>
                  <a:gd name="T1" fmla="*/ 0 h 21"/>
                  <a:gd name="T2" fmla="*/ 0 w 65"/>
                  <a:gd name="T3" fmla="*/ 11 h 21"/>
                  <a:gd name="T4" fmla="*/ 9 w 65"/>
                  <a:gd name="T5" fmla="*/ 21 h 21"/>
                  <a:gd name="T6" fmla="*/ 54 w 65"/>
                  <a:gd name="T7" fmla="*/ 21 h 21"/>
                  <a:gd name="T8" fmla="*/ 65 w 65"/>
                  <a:gd name="T9" fmla="*/ 11 h 21"/>
                  <a:gd name="T10" fmla="*/ 56 w 65"/>
                  <a:gd name="T11" fmla="*/ 0 h 21"/>
                  <a:gd name="T12" fmla="*/ 11 w 65"/>
                  <a:gd name="T13" fmla="*/ 0 h 21"/>
                </a:gdLst>
                <a:ahLst/>
                <a:cxnLst>
                  <a:cxn ang="0">
                    <a:pos x="T0" y="T1"/>
                  </a:cxn>
                  <a:cxn ang="0">
                    <a:pos x="T2" y="T3"/>
                  </a:cxn>
                  <a:cxn ang="0">
                    <a:pos x="T4" y="T5"/>
                  </a:cxn>
                  <a:cxn ang="0">
                    <a:pos x="T6" y="T7"/>
                  </a:cxn>
                  <a:cxn ang="0">
                    <a:pos x="T8" y="T9"/>
                  </a:cxn>
                  <a:cxn ang="0">
                    <a:pos x="T10" y="T11"/>
                  </a:cxn>
                  <a:cxn ang="0">
                    <a:pos x="T12" y="T13"/>
                  </a:cxn>
                </a:cxnLst>
                <a:rect l="0" t="0" r="r" b="b"/>
                <a:pathLst>
                  <a:path w="65" h="21">
                    <a:moveTo>
                      <a:pt x="11" y="0"/>
                    </a:moveTo>
                    <a:lnTo>
                      <a:pt x="0" y="11"/>
                    </a:lnTo>
                    <a:lnTo>
                      <a:pt x="9" y="21"/>
                    </a:lnTo>
                    <a:lnTo>
                      <a:pt x="54" y="21"/>
                    </a:lnTo>
                    <a:lnTo>
                      <a:pt x="65" y="11"/>
                    </a:lnTo>
                    <a:lnTo>
                      <a:pt x="56" y="0"/>
                    </a:lnTo>
                    <a:lnTo>
                      <a:pt x="11"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35" name="Freeform 241"/>
              <p:cNvSpPr>
                <a:spLocks/>
              </p:cNvSpPr>
              <p:nvPr/>
            </p:nvSpPr>
            <p:spPr bwMode="auto">
              <a:xfrm>
                <a:off x="1136650" y="1646238"/>
                <a:ext cx="39688" cy="119063"/>
              </a:xfrm>
              <a:custGeom>
                <a:avLst/>
                <a:gdLst>
                  <a:gd name="T0" fmla="*/ 17 w 25"/>
                  <a:gd name="T1" fmla="*/ 0 h 75"/>
                  <a:gd name="T2" fmla="*/ 4 w 25"/>
                  <a:gd name="T3" fmla="*/ 12 h 75"/>
                  <a:gd name="T4" fmla="*/ 0 w 25"/>
                  <a:gd name="T5" fmla="*/ 66 h 75"/>
                  <a:gd name="T6" fmla="*/ 9 w 25"/>
                  <a:gd name="T7" fmla="*/ 75 h 75"/>
                  <a:gd name="T8" fmla="*/ 19 w 25"/>
                  <a:gd name="T9" fmla="*/ 66 h 75"/>
                  <a:gd name="T10" fmla="*/ 25 w 25"/>
                  <a:gd name="T11" fmla="*/ 9 h 75"/>
                  <a:gd name="T12" fmla="*/ 17 w 25"/>
                  <a:gd name="T13" fmla="*/ 0 h 75"/>
                </a:gdLst>
                <a:ahLst/>
                <a:cxnLst>
                  <a:cxn ang="0">
                    <a:pos x="T0" y="T1"/>
                  </a:cxn>
                  <a:cxn ang="0">
                    <a:pos x="T2" y="T3"/>
                  </a:cxn>
                  <a:cxn ang="0">
                    <a:pos x="T4" y="T5"/>
                  </a:cxn>
                  <a:cxn ang="0">
                    <a:pos x="T6" y="T7"/>
                  </a:cxn>
                  <a:cxn ang="0">
                    <a:pos x="T8" y="T9"/>
                  </a:cxn>
                  <a:cxn ang="0">
                    <a:pos x="T10" y="T11"/>
                  </a:cxn>
                  <a:cxn ang="0">
                    <a:pos x="T12" y="T13"/>
                  </a:cxn>
                </a:cxnLst>
                <a:rect l="0" t="0" r="r" b="b"/>
                <a:pathLst>
                  <a:path w="25" h="75">
                    <a:moveTo>
                      <a:pt x="17" y="0"/>
                    </a:moveTo>
                    <a:lnTo>
                      <a:pt x="4" y="12"/>
                    </a:lnTo>
                    <a:lnTo>
                      <a:pt x="0" y="66"/>
                    </a:lnTo>
                    <a:lnTo>
                      <a:pt x="9" y="75"/>
                    </a:lnTo>
                    <a:lnTo>
                      <a:pt x="19" y="66"/>
                    </a:lnTo>
                    <a:lnTo>
                      <a:pt x="25" y="9"/>
                    </a:lnTo>
                    <a:lnTo>
                      <a:pt x="17"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36" name="Freeform 242"/>
              <p:cNvSpPr>
                <a:spLocks/>
              </p:cNvSpPr>
              <p:nvPr/>
            </p:nvSpPr>
            <p:spPr bwMode="auto">
              <a:xfrm>
                <a:off x="1027113" y="1884363"/>
                <a:ext cx="107950" cy="33338"/>
              </a:xfrm>
              <a:custGeom>
                <a:avLst/>
                <a:gdLst>
                  <a:gd name="T0" fmla="*/ 58 w 68"/>
                  <a:gd name="T1" fmla="*/ 0 h 21"/>
                  <a:gd name="T2" fmla="*/ 68 w 68"/>
                  <a:gd name="T3" fmla="*/ 12 h 21"/>
                  <a:gd name="T4" fmla="*/ 59 w 68"/>
                  <a:gd name="T5" fmla="*/ 21 h 21"/>
                  <a:gd name="T6" fmla="*/ 7 w 68"/>
                  <a:gd name="T7" fmla="*/ 21 h 21"/>
                  <a:gd name="T8" fmla="*/ 0 w 68"/>
                  <a:gd name="T9" fmla="*/ 12 h 21"/>
                  <a:gd name="T10" fmla="*/ 13 w 68"/>
                  <a:gd name="T11" fmla="*/ 0 h 21"/>
                  <a:gd name="T12" fmla="*/ 58 w 68"/>
                  <a:gd name="T13" fmla="*/ 0 h 21"/>
                </a:gdLst>
                <a:ahLst/>
                <a:cxnLst>
                  <a:cxn ang="0">
                    <a:pos x="T0" y="T1"/>
                  </a:cxn>
                  <a:cxn ang="0">
                    <a:pos x="T2" y="T3"/>
                  </a:cxn>
                  <a:cxn ang="0">
                    <a:pos x="T4" y="T5"/>
                  </a:cxn>
                  <a:cxn ang="0">
                    <a:pos x="T6" y="T7"/>
                  </a:cxn>
                  <a:cxn ang="0">
                    <a:pos x="T8" y="T9"/>
                  </a:cxn>
                  <a:cxn ang="0">
                    <a:pos x="T10" y="T11"/>
                  </a:cxn>
                  <a:cxn ang="0">
                    <a:pos x="T12" y="T13"/>
                  </a:cxn>
                </a:cxnLst>
                <a:rect l="0" t="0" r="r" b="b"/>
                <a:pathLst>
                  <a:path w="68" h="21">
                    <a:moveTo>
                      <a:pt x="58" y="0"/>
                    </a:moveTo>
                    <a:lnTo>
                      <a:pt x="68" y="12"/>
                    </a:lnTo>
                    <a:lnTo>
                      <a:pt x="59" y="21"/>
                    </a:lnTo>
                    <a:lnTo>
                      <a:pt x="7" y="21"/>
                    </a:lnTo>
                    <a:lnTo>
                      <a:pt x="0" y="12"/>
                    </a:lnTo>
                    <a:lnTo>
                      <a:pt x="13" y="0"/>
                    </a:lnTo>
                    <a:lnTo>
                      <a:pt x="58"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37" name="Freeform 243"/>
              <p:cNvSpPr>
                <a:spLocks/>
              </p:cNvSpPr>
              <p:nvPr/>
            </p:nvSpPr>
            <p:spPr bwMode="auto">
              <a:xfrm>
                <a:off x="1123950" y="1778000"/>
                <a:ext cx="39688" cy="119063"/>
              </a:xfrm>
              <a:custGeom>
                <a:avLst/>
                <a:gdLst>
                  <a:gd name="T0" fmla="*/ 11 w 25"/>
                  <a:gd name="T1" fmla="*/ 75 h 75"/>
                  <a:gd name="T2" fmla="*/ 0 w 25"/>
                  <a:gd name="T3" fmla="*/ 64 h 75"/>
                  <a:gd name="T4" fmla="*/ 4 w 25"/>
                  <a:gd name="T5" fmla="*/ 10 h 75"/>
                  <a:gd name="T6" fmla="*/ 16 w 25"/>
                  <a:gd name="T7" fmla="*/ 0 h 75"/>
                  <a:gd name="T8" fmla="*/ 25 w 25"/>
                  <a:gd name="T9" fmla="*/ 10 h 75"/>
                  <a:gd name="T10" fmla="*/ 19 w 25"/>
                  <a:gd name="T11" fmla="*/ 67 h 75"/>
                  <a:gd name="T12" fmla="*/ 11 w 25"/>
                  <a:gd name="T13" fmla="*/ 75 h 75"/>
                </a:gdLst>
                <a:ahLst/>
                <a:cxnLst>
                  <a:cxn ang="0">
                    <a:pos x="T0" y="T1"/>
                  </a:cxn>
                  <a:cxn ang="0">
                    <a:pos x="T2" y="T3"/>
                  </a:cxn>
                  <a:cxn ang="0">
                    <a:pos x="T4" y="T5"/>
                  </a:cxn>
                  <a:cxn ang="0">
                    <a:pos x="T6" y="T7"/>
                  </a:cxn>
                  <a:cxn ang="0">
                    <a:pos x="T8" y="T9"/>
                  </a:cxn>
                  <a:cxn ang="0">
                    <a:pos x="T10" y="T11"/>
                  </a:cxn>
                  <a:cxn ang="0">
                    <a:pos x="T12" y="T13"/>
                  </a:cxn>
                </a:cxnLst>
                <a:rect l="0" t="0" r="r" b="b"/>
                <a:pathLst>
                  <a:path w="25" h="75">
                    <a:moveTo>
                      <a:pt x="11" y="75"/>
                    </a:moveTo>
                    <a:lnTo>
                      <a:pt x="0" y="64"/>
                    </a:lnTo>
                    <a:lnTo>
                      <a:pt x="4" y="10"/>
                    </a:lnTo>
                    <a:lnTo>
                      <a:pt x="16" y="0"/>
                    </a:lnTo>
                    <a:lnTo>
                      <a:pt x="25" y="10"/>
                    </a:lnTo>
                    <a:lnTo>
                      <a:pt x="19" y="67"/>
                    </a:lnTo>
                    <a:lnTo>
                      <a:pt x="11" y="7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38" name="Freeform 244"/>
              <p:cNvSpPr>
                <a:spLocks/>
              </p:cNvSpPr>
              <p:nvPr/>
            </p:nvSpPr>
            <p:spPr bwMode="auto">
              <a:xfrm>
                <a:off x="1266825" y="1646238"/>
                <a:ext cx="39688" cy="119063"/>
              </a:xfrm>
              <a:custGeom>
                <a:avLst/>
                <a:gdLst>
                  <a:gd name="T0" fmla="*/ 25 w 25"/>
                  <a:gd name="T1" fmla="*/ 12 h 75"/>
                  <a:gd name="T2" fmla="*/ 13 w 25"/>
                  <a:gd name="T3" fmla="*/ 0 h 75"/>
                  <a:gd name="T4" fmla="*/ 4 w 25"/>
                  <a:gd name="T5" fmla="*/ 9 h 75"/>
                  <a:gd name="T6" fmla="*/ 0 w 25"/>
                  <a:gd name="T7" fmla="*/ 66 h 75"/>
                  <a:gd name="T8" fmla="*/ 9 w 25"/>
                  <a:gd name="T9" fmla="*/ 75 h 75"/>
                  <a:gd name="T10" fmla="*/ 20 w 25"/>
                  <a:gd name="T11" fmla="*/ 66 h 75"/>
                  <a:gd name="T12" fmla="*/ 25 w 25"/>
                  <a:gd name="T13" fmla="*/ 12 h 75"/>
                </a:gdLst>
                <a:ahLst/>
                <a:cxnLst>
                  <a:cxn ang="0">
                    <a:pos x="T0" y="T1"/>
                  </a:cxn>
                  <a:cxn ang="0">
                    <a:pos x="T2" y="T3"/>
                  </a:cxn>
                  <a:cxn ang="0">
                    <a:pos x="T4" y="T5"/>
                  </a:cxn>
                  <a:cxn ang="0">
                    <a:pos x="T6" y="T7"/>
                  </a:cxn>
                  <a:cxn ang="0">
                    <a:pos x="T8" y="T9"/>
                  </a:cxn>
                  <a:cxn ang="0">
                    <a:pos x="T10" y="T11"/>
                  </a:cxn>
                  <a:cxn ang="0">
                    <a:pos x="T12" y="T13"/>
                  </a:cxn>
                </a:cxnLst>
                <a:rect l="0" t="0" r="r" b="b"/>
                <a:pathLst>
                  <a:path w="25" h="75">
                    <a:moveTo>
                      <a:pt x="25" y="12"/>
                    </a:moveTo>
                    <a:lnTo>
                      <a:pt x="13" y="0"/>
                    </a:lnTo>
                    <a:lnTo>
                      <a:pt x="4" y="9"/>
                    </a:lnTo>
                    <a:lnTo>
                      <a:pt x="0" y="66"/>
                    </a:lnTo>
                    <a:lnTo>
                      <a:pt x="9" y="75"/>
                    </a:lnTo>
                    <a:lnTo>
                      <a:pt x="20" y="66"/>
                    </a:lnTo>
                    <a:lnTo>
                      <a:pt x="25" y="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39" name="Freeform 245"/>
              <p:cNvSpPr>
                <a:spLocks/>
              </p:cNvSpPr>
              <p:nvPr/>
            </p:nvSpPr>
            <p:spPr bwMode="auto">
              <a:xfrm>
                <a:off x="1295400" y="1627188"/>
                <a:ext cx="106363" cy="31750"/>
              </a:xfrm>
              <a:custGeom>
                <a:avLst/>
                <a:gdLst>
                  <a:gd name="T0" fmla="*/ 55 w 67"/>
                  <a:gd name="T1" fmla="*/ 20 h 20"/>
                  <a:gd name="T2" fmla="*/ 67 w 67"/>
                  <a:gd name="T3" fmla="*/ 8 h 20"/>
                  <a:gd name="T4" fmla="*/ 61 w 67"/>
                  <a:gd name="T5" fmla="*/ 0 h 20"/>
                  <a:gd name="T6" fmla="*/ 9 w 67"/>
                  <a:gd name="T7" fmla="*/ 0 h 20"/>
                  <a:gd name="T8" fmla="*/ 0 w 67"/>
                  <a:gd name="T9" fmla="*/ 8 h 20"/>
                  <a:gd name="T10" fmla="*/ 10 w 67"/>
                  <a:gd name="T11" fmla="*/ 20 h 20"/>
                  <a:gd name="T12" fmla="*/ 55 w 67"/>
                  <a:gd name="T13" fmla="*/ 20 h 20"/>
                </a:gdLst>
                <a:ahLst/>
                <a:cxnLst>
                  <a:cxn ang="0">
                    <a:pos x="T0" y="T1"/>
                  </a:cxn>
                  <a:cxn ang="0">
                    <a:pos x="T2" y="T3"/>
                  </a:cxn>
                  <a:cxn ang="0">
                    <a:pos x="T4" y="T5"/>
                  </a:cxn>
                  <a:cxn ang="0">
                    <a:pos x="T6" y="T7"/>
                  </a:cxn>
                  <a:cxn ang="0">
                    <a:pos x="T8" y="T9"/>
                  </a:cxn>
                  <a:cxn ang="0">
                    <a:pos x="T10" y="T11"/>
                  </a:cxn>
                  <a:cxn ang="0">
                    <a:pos x="T12" y="T13"/>
                  </a:cxn>
                </a:cxnLst>
                <a:rect l="0" t="0" r="r" b="b"/>
                <a:pathLst>
                  <a:path w="67" h="20">
                    <a:moveTo>
                      <a:pt x="55" y="20"/>
                    </a:moveTo>
                    <a:lnTo>
                      <a:pt x="67" y="8"/>
                    </a:lnTo>
                    <a:lnTo>
                      <a:pt x="61" y="0"/>
                    </a:lnTo>
                    <a:lnTo>
                      <a:pt x="9" y="0"/>
                    </a:lnTo>
                    <a:lnTo>
                      <a:pt x="0" y="8"/>
                    </a:lnTo>
                    <a:lnTo>
                      <a:pt x="10" y="20"/>
                    </a:lnTo>
                    <a:lnTo>
                      <a:pt x="55"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40" name="Freeform 246"/>
              <p:cNvSpPr>
                <a:spLocks/>
              </p:cNvSpPr>
              <p:nvPr/>
            </p:nvSpPr>
            <p:spPr bwMode="auto">
              <a:xfrm>
                <a:off x="1381125" y="1646238"/>
                <a:ext cx="39688" cy="119063"/>
              </a:xfrm>
              <a:custGeom>
                <a:avLst/>
                <a:gdLst>
                  <a:gd name="T0" fmla="*/ 17 w 25"/>
                  <a:gd name="T1" fmla="*/ 0 h 75"/>
                  <a:gd name="T2" fmla="*/ 4 w 25"/>
                  <a:gd name="T3" fmla="*/ 12 h 75"/>
                  <a:gd name="T4" fmla="*/ 0 w 25"/>
                  <a:gd name="T5" fmla="*/ 66 h 75"/>
                  <a:gd name="T6" fmla="*/ 9 w 25"/>
                  <a:gd name="T7" fmla="*/ 75 h 75"/>
                  <a:gd name="T8" fmla="*/ 20 w 25"/>
                  <a:gd name="T9" fmla="*/ 66 h 75"/>
                  <a:gd name="T10" fmla="*/ 25 w 25"/>
                  <a:gd name="T11" fmla="*/ 9 h 75"/>
                  <a:gd name="T12" fmla="*/ 17 w 25"/>
                  <a:gd name="T13" fmla="*/ 0 h 75"/>
                </a:gdLst>
                <a:ahLst/>
                <a:cxnLst>
                  <a:cxn ang="0">
                    <a:pos x="T0" y="T1"/>
                  </a:cxn>
                  <a:cxn ang="0">
                    <a:pos x="T2" y="T3"/>
                  </a:cxn>
                  <a:cxn ang="0">
                    <a:pos x="T4" y="T5"/>
                  </a:cxn>
                  <a:cxn ang="0">
                    <a:pos x="T6" y="T7"/>
                  </a:cxn>
                  <a:cxn ang="0">
                    <a:pos x="T8" y="T9"/>
                  </a:cxn>
                  <a:cxn ang="0">
                    <a:pos x="T10" y="T11"/>
                  </a:cxn>
                  <a:cxn ang="0">
                    <a:pos x="T12" y="T13"/>
                  </a:cxn>
                </a:cxnLst>
                <a:rect l="0" t="0" r="r" b="b"/>
                <a:pathLst>
                  <a:path w="25" h="75">
                    <a:moveTo>
                      <a:pt x="17" y="0"/>
                    </a:moveTo>
                    <a:lnTo>
                      <a:pt x="4" y="12"/>
                    </a:lnTo>
                    <a:lnTo>
                      <a:pt x="0" y="66"/>
                    </a:lnTo>
                    <a:lnTo>
                      <a:pt x="9" y="75"/>
                    </a:lnTo>
                    <a:lnTo>
                      <a:pt x="20" y="66"/>
                    </a:lnTo>
                    <a:lnTo>
                      <a:pt x="25" y="9"/>
                    </a:lnTo>
                    <a:lnTo>
                      <a:pt x="17"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41" name="Freeform 247"/>
              <p:cNvSpPr>
                <a:spLocks/>
              </p:cNvSpPr>
              <p:nvPr/>
            </p:nvSpPr>
            <p:spPr bwMode="auto">
              <a:xfrm>
                <a:off x="1254125" y="1778000"/>
                <a:ext cx="39688" cy="119063"/>
              </a:xfrm>
              <a:custGeom>
                <a:avLst/>
                <a:gdLst>
                  <a:gd name="T0" fmla="*/ 20 w 25"/>
                  <a:gd name="T1" fmla="*/ 64 h 75"/>
                  <a:gd name="T2" fmla="*/ 8 w 25"/>
                  <a:gd name="T3" fmla="*/ 75 h 75"/>
                  <a:gd name="T4" fmla="*/ 0 w 25"/>
                  <a:gd name="T5" fmla="*/ 67 h 75"/>
                  <a:gd name="T6" fmla="*/ 6 w 25"/>
                  <a:gd name="T7" fmla="*/ 10 h 75"/>
                  <a:gd name="T8" fmla="*/ 16 w 25"/>
                  <a:gd name="T9" fmla="*/ 0 h 75"/>
                  <a:gd name="T10" fmla="*/ 25 w 25"/>
                  <a:gd name="T11" fmla="*/ 10 h 75"/>
                  <a:gd name="T12" fmla="*/ 20 w 25"/>
                  <a:gd name="T13" fmla="*/ 64 h 75"/>
                </a:gdLst>
                <a:ahLst/>
                <a:cxnLst>
                  <a:cxn ang="0">
                    <a:pos x="T0" y="T1"/>
                  </a:cxn>
                  <a:cxn ang="0">
                    <a:pos x="T2" y="T3"/>
                  </a:cxn>
                  <a:cxn ang="0">
                    <a:pos x="T4" y="T5"/>
                  </a:cxn>
                  <a:cxn ang="0">
                    <a:pos x="T6" y="T7"/>
                  </a:cxn>
                  <a:cxn ang="0">
                    <a:pos x="T8" y="T9"/>
                  </a:cxn>
                  <a:cxn ang="0">
                    <a:pos x="T10" y="T11"/>
                  </a:cxn>
                  <a:cxn ang="0">
                    <a:pos x="T12" y="T13"/>
                  </a:cxn>
                </a:cxnLst>
                <a:rect l="0" t="0" r="r" b="b"/>
                <a:pathLst>
                  <a:path w="25" h="75">
                    <a:moveTo>
                      <a:pt x="20" y="64"/>
                    </a:moveTo>
                    <a:lnTo>
                      <a:pt x="8" y="75"/>
                    </a:lnTo>
                    <a:lnTo>
                      <a:pt x="0" y="67"/>
                    </a:lnTo>
                    <a:lnTo>
                      <a:pt x="6" y="10"/>
                    </a:lnTo>
                    <a:lnTo>
                      <a:pt x="16" y="0"/>
                    </a:lnTo>
                    <a:lnTo>
                      <a:pt x="25" y="10"/>
                    </a:lnTo>
                    <a:lnTo>
                      <a:pt x="20" y="6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42" name="Freeform 248"/>
              <p:cNvSpPr>
                <a:spLocks/>
              </p:cNvSpPr>
              <p:nvPr/>
            </p:nvSpPr>
            <p:spPr bwMode="auto">
              <a:xfrm>
                <a:off x="1271588" y="1884363"/>
                <a:ext cx="109538" cy="33338"/>
              </a:xfrm>
              <a:custGeom>
                <a:avLst/>
                <a:gdLst>
                  <a:gd name="T0" fmla="*/ 58 w 69"/>
                  <a:gd name="T1" fmla="*/ 0 h 21"/>
                  <a:gd name="T2" fmla="*/ 69 w 69"/>
                  <a:gd name="T3" fmla="*/ 12 h 21"/>
                  <a:gd name="T4" fmla="*/ 60 w 69"/>
                  <a:gd name="T5" fmla="*/ 21 h 21"/>
                  <a:gd name="T6" fmla="*/ 8 w 69"/>
                  <a:gd name="T7" fmla="*/ 21 h 21"/>
                  <a:gd name="T8" fmla="*/ 0 w 69"/>
                  <a:gd name="T9" fmla="*/ 12 h 21"/>
                  <a:gd name="T10" fmla="*/ 13 w 69"/>
                  <a:gd name="T11" fmla="*/ 0 h 21"/>
                  <a:gd name="T12" fmla="*/ 58 w 69"/>
                  <a:gd name="T13" fmla="*/ 0 h 21"/>
                </a:gdLst>
                <a:ahLst/>
                <a:cxnLst>
                  <a:cxn ang="0">
                    <a:pos x="T0" y="T1"/>
                  </a:cxn>
                  <a:cxn ang="0">
                    <a:pos x="T2" y="T3"/>
                  </a:cxn>
                  <a:cxn ang="0">
                    <a:pos x="T4" y="T5"/>
                  </a:cxn>
                  <a:cxn ang="0">
                    <a:pos x="T6" y="T7"/>
                  </a:cxn>
                  <a:cxn ang="0">
                    <a:pos x="T8" y="T9"/>
                  </a:cxn>
                  <a:cxn ang="0">
                    <a:pos x="T10" y="T11"/>
                  </a:cxn>
                  <a:cxn ang="0">
                    <a:pos x="T12" y="T13"/>
                  </a:cxn>
                </a:cxnLst>
                <a:rect l="0" t="0" r="r" b="b"/>
                <a:pathLst>
                  <a:path w="69" h="21">
                    <a:moveTo>
                      <a:pt x="58" y="0"/>
                    </a:moveTo>
                    <a:lnTo>
                      <a:pt x="69" y="12"/>
                    </a:lnTo>
                    <a:lnTo>
                      <a:pt x="60" y="21"/>
                    </a:lnTo>
                    <a:lnTo>
                      <a:pt x="8" y="21"/>
                    </a:lnTo>
                    <a:lnTo>
                      <a:pt x="0" y="12"/>
                    </a:lnTo>
                    <a:lnTo>
                      <a:pt x="13" y="0"/>
                    </a:lnTo>
                    <a:lnTo>
                      <a:pt x="58"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43" name="Freeform 249"/>
              <p:cNvSpPr>
                <a:spLocks/>
              </p:cNvSpPr>
              <p:nvPr/>
            </p:nvSpPr>
            <p:spPr bwMode="auto">
              <a:xfrm>
                <a:off x="1370013" y="1778000"/>
                <a:ext cx="39688" cy="119063"/>
              </a:xfrm>
              <a:custGeom>
                <a:avLst/>
                <a:gdLst>
                  <a:gd name="T0" fmla="*/ 10 w 25"/>
                  <a:gd name="T1" fmla="*/ 75 h 75"/>
                  <a:gd name="T2" fmla="*/ 0 w 25"/>
                  <a:gd name="T3" fmla="*/ 64 h 75"/>
                  <a:gd name="T4" fmla="*/ 5 w 25"/>
                  <a:gd name="T5" fmla="*/ 10 h 75"/>
                  <a:gd name="T6" fmla="*/ 16 w 25"/>
                  <a:gd name="T7" fmla="*/ 0 h 75"/>
                  <a:gd name="T8" fmla="*/ 25 w 25"/>
                  <a:gd name="T9" fmla="*/ 10 h 75"/>
                  <a:gd name="T10" fmla="*/ 19 w 25"/>
                  <a:gd name="T11" fmla="*/ 67 h 75"/>
                  <a:gd name="T12" fmla="*/ 10 w 25"/>
                  <a:gd name="T13" fmla="*/ 75 h 75"/>
                </a:gdLst>
                <a:ahLst/>
                <a:cxnLst>
                  <a:cxn ang="0">
                    <a:pos x="T0" y="T1"/>
                  </a:cxn>
                  <a:cxn ang="0">
                    <a:pos x="T2" y="T3"/>
                  </a:cxn>
                  <a:cxn ang="0">
                    <a:pos x="T4" y="T5"/>
                  </a:cxn>
                  <a:cxn ang="0">
                    <a:pos x="T6" y="T7"/>
                  </a:cxn>
                  <a:cxn ang="0">
                    <a:pos x="T8" y="T9"/>
                  </a:cxn>
                  <a:cxn ang="0">
                    <a:pos x="T10" y="T11"/>
                  </a:cxn>
                  <a:cxn ang="0">
                    <a:pos x="T12" y="T13"/>
                  </a:cxn>
                </a:cxnLst>
                <a:rect l="0" t="0" r="r" b="b"/>
                <a:pathLst>
                  <a:path w="25" h="75">
                    <a:moveTo>
                      <a:pt x="10" y="75"/>
                    </a:moveTo>
                    <a:lnTo>
                      <a:pt x="0" y="64"/>
                    </a:lnTo>
                    <a:lnTo>
                      <a:pt x="5" y="10"/>
                    </a:lnTo>
                    <a:lnTo>
                      <a:pt x="16" y="0"/>
                    </a:lnTo>
                    <a:lnTo>
                      <a:pt x="25" y="10"/>
                    </a:lnTo>
                    <a:lnTo>
                      <a:pt x="19" y="67"/>
                    </a:lnTo>
                    <a:lnTo>
                      <a:pt x="10" y="7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44" name="Freeform 250"/>
              <p:cNvSpPr>
                <a:spLocks/>
              </p:cNvSpPr>
              <p:nvPr/>
            </p:nvSpPr>
            <p:spPr bwMode="auto">
              <a:xfrm>
                <a:off x="1449388" y="1646238"/>
                <a:ext cx="38100" cy="119063"/>
              </a:xfrm>
              <a:custGeom>
                <a:avLst/>
                <a:gdLst>
                  <a:gd name="T0" fmla="*/ 24 w 24"/>
                  <a:gd name="T1" fmla="*/ 12 h 75"/>
                  <a:gd name="T2" fmla="*/ 13 w 24"/>
                  <a:gd name="T3" fmla="*/ 0 h 75"/>
                  <a:gd name="T4" fmla="*/ 4 w 24"/>
                  <a:gd name="T5" fmla="*/ 9 h 75"/>
                  <a:gd name="T6" fmla="*/ 0 w 24"/>
                  <a:gd name="T7" fmla="*/ 66 h 75"/>
                  <a:gd name="T8" fmla="*/ 9 w 24"/>
                  <a:gd name="T9" fmla="*/ 75 h 75"/>
                  <a:gd name="T10" fmla="*/ 19 w 24"/>
                  <a:gd name="T11" fmla="*/ 66 h 75"/>
                  <a:gd name="T12" fmla="*/ 24 w 24"/>
                  <a:gd name="T13" fmla="*/ 12 h 75"/>
                </a:gdLst>
                <a:ahLst/>
                <a:cxnLst>
                  <a:cxn ang="0">
                    <a:pos x="T0" y="T1"/>
                  </a:cxn>
                  <a:cxn ang="0">
                    <a:pos x="T2" y="T3"/>
                  </a:cxn>
                  <a:cxn ang="0">
                    <a:pos x="T4" y="T5"/>
                  </a:cxn>
                  <a:cxn ang="0">
                    <a:pos x="T6" y="T7"/>
                  </a:cxn>
                  <a:cxn ang="0">
                    <a:pos x="T8" y="T9"/>
                  </a:cxn>
                  <a:cxn ang="0">
                    <a:pos x="T10" y="T11"/>
                  </a:cxn>
                  <a:cxn ang="0">
                    <a:pos x="T12" y="T13"/>
                  </a:cxn>
                </a:cxnLst>
                <a:rect l="0" t="0" r="r" b="b"/>
                <a:pathLst>
                  <a:path w="24" h="75">
                    <a:moveTo>
                      <a:pt x="24" y="12"/>
                    </a:moveTo>
                    <a:lnTo>
                      <a:pt x="13" y="0"/>
                    </a:lnTo>
                    <a:lnTo>
                      <a:pt x="4" y="9"/>
                    </a:lnTo>
                    <a:lnTo>
                      <a:pt x="0" y="66"/>
                    </a:lnTo>
                    <a:lnTo>
                      <a:pt x="9" y="75"/>
                    </a:lnTo>
                    <a:lnTo>
                      <a:pt x="19" y="66"/>
                    </a:lnTo>
                    <a:lnTo>
                      <a:pt x="24" y="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45" name="Freeform 251"/>
              <p:cNvSpPr>
                <a:spLocks/>
              </p:cNvSpPr>
              <p:nvPr/>
            </p:nvSpPr>
            <p:spPr bwMode="auto">
              <a:xfrm>
                <a:off x="1477963" y="1627188"/>
                <a:ext cx="106363" cy="31750"/>
              </a:xfrm>
              <a:custGeom>
                <a:avLst/>
                <a:gdLst>
                  <a:gd name="T0" fmla="*/ 55 w 67"/>
                  <a:gd name="T1" fmla="*/ 20 h 20"/>
                  <a:gd name="T2" fmla="*/ 67 w 67"/>
                  <a:gd name="T3" fmla="*/ 8 h 20"/>
                  <a:gd name="T4" fmla="*/ 60 w 67"/>
                  <a:gd name="T5" fmla="*/ 0 h 20"/>
                  <a:gd name="T6" fmla="*/ 9 w 67"/>
                  <a:gd name="T7" fmla="*/ 0 h 20"/>
                  <a:gd name="T8" fmla="*/ 0 w 67"/>
                  <a:gd name="T9" fmla="*/ 8 h 20"/>
                  <a:gd name="T10" fmla="*/ 10 w 67"/>
                  <a:gd name="T11" fmla="*/ 20 h 20"/>
                  <a:gd name="T12" fmla="*/ 55 w 67"/>
                  <a:gd name="T13" fmla="*/ 20 h 20"/>
                </a:gdLst>
                <a:ahLst/>
                <a:cxnLst>
                  <a:cxn ang="0">
                    <a:pos x="T0" y="T1"/>
                  </a:cxn>
                  <a:cxn ang="0">
                    <a:pos x="T2" y="T3"/>
                  </a:cxn>
                  <a:cxn ang="0">
                    <a:pos x="T4" y="T5"/>
                  </a:cxn>
                  <a:cxn ang="0">
                    <a:pos x="T6" y="T7"/>
                  </a:cxn>
                  <a:cxn ang="0">
                    <a:pos x="T8" y="T9"/>
                  </a:cxn>
                  <a:cxn ang="0">
                    <a:pos x="T10" y="T11"/>
                  </a:cxn>
                  <a:cxn ang="0">
                    <a:pos x="T12" y="T13"/>
                  </a:cxn>
                </a:cxnLst>
                <a:rect l="0" t="0" r="r" b="b"/>
                <a:pathLst>
                  <a:path w="67" h="20">
                    <a:moveTo>
                      <a:pt x="55" y="20"/>
                    </a:moveTo>
                    <a:lnTo>
                      <a:pt x="67" y="8"/>
                    </a:lnTo>
                    <a:lnTo>
                      <a:pt x="60" y="0"/>
                    </a:lnTo>
                    <a:lnTo>
                      <a:pt x="9" y="0"/>
                    </a:lnTo>
                    <a:lnTo>
                      <a:pt x="0" y="8"/>
                    </a:lnTo>
                    <a:lnTo>
                      <a:pt x="10" y="20"/>
                    </a:lnTo>
                    <a:lnTo>
                      <a:pt x="55"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46" name="Freeform 252"/>
              <p:cNvSpPr>
                <a:spLocks/>
              </p:cNvSpPr>
              <p:nvPr/>
            </p:nvSpPr>
            <p:spPr bwMode="auto">
              <a:xfrm>
                <a:off x="1563688" y="1646238"/>
                <a:ext cx="38100" cy="119063"/>
              </a:xfrm>
              <a:custGeom>
                <a:avLst/>
                <a:gdLst>
                  <a:gd name="T0" fmla="*/ 17 w 24"/>
                  <a:gd name="T1" fmla="*/ 0 h 75"/>
                  <a:gd name="T2" fmla="*/ 4 w 24"/>
                  <a:gd name="T3" fmla="*/ 12 h 75"/>
                  <a:gd name="T4" fmla="*/ 0 w 24"/>
                  <a:gd name="T5" fmla="*/ 66 h 75"/>
                  <a:gd name="T6" fmla="*/ 9 w 24"/>
                  <a:gd name="T7" fmla="*/ 75 h 75"/>
                  <a:gd name="T8" fmla="*/ 20 w 24"/>
                  <a:gd name="T9" fmla="*/ 66 h 75"/>
                  <a:gd name="T10" fmla="*/ 24 w 24"/>
                  <a:gd name="T11" fmla="*/ 9 h 75"/>
                  <a:gd name="T12" fmla="*/ 17 w 24"/>
                  <a:gd name="T13" fmla="*/ 0 h 75"/>
                </a:gdLst>
                <a:ahLst/>
                <a:cxnLst>
                  <a:cxn ang="0">
                    <a:pos x="T0" y="T1"/>
                  </a:cxn>
                  <a:cxn ang="0">
                    <a:pos x="T2" y="T3"/>
                  </a:cxn>
                  <a:cxn ang="0">
                    <a:pos x="T4" y="T5"/>
                  </a:cxn>
                  <a:cxn ang="0">
                    <a:pos x="T6" y="T7"/>
                  </a:cxn>
                  <a:cxn ang="0">
                    <a:pos x="T8" y="T9"/>
                  </a:cxn>
                  <a:cxn ang="0">
                    <a:pos x="T10" y="T11"/>
                  </a:cxn>
                  <a:cxn ang="0">
                    <a:pos x="T12" y="T13"/>
                  </a:cxn>
                </a:cxnLst>
                <a:rect l="0" t="0" r="r" b="b"/>
                <a:pathLst>
                  <a:path w="24" h="75">
                    <a:moveTo>
                      <a:pt x="17" y="0"/>
                    </a:moveTo>
                    <a:lnTo>
                      <a:pt x="4" y="12"/>
                    </a:lnTo>
                    <a:lnTo>
                      <a:pt x="0" y="66"/>
                    </a:lnTo>
                    <a:lnTo>
                      <a:pt x="9" y="75"/>
                    </a:lnTo>
                    <a:lnTo>
                      <a:pt x="20" y="66"/>
                    </a:lnTo>
                    <a:lnTo>
                      <a:pt x="24" y="9"/>
                    </a:lnTo>
                    <a:lnTo>
                      <a:pt x="17"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77" name="Freeform 253"/>
              <p:cNvSpPr>
                <a:spLocks/>
              </p:cNvSpPr>
              <p:nvPr/>
            </p:nvSpPr>
            <p:spPr bwMode="auto">
              <a:xfrm>
                <a:off x="1436688" y="1778000"/>
                <a:ext cx="39688" cy="119063"/>
              </a:xfrm>
              <a:custGeom>
                <a:avLst/>
                <a:gdLst>
                  <a:gd name="T0" fmla="*/ 20 w 25"/>
                  <a:gd name="T1" fmla="*/ 64 h 75"/>
                  <a:gd name="T2" fmla="*/ 8 w 25"/>
                  <a:gd name="T3" fmla="*/ 75 h 75"/>
                  <a:gd name="T4" fmla="*/ 0 w 25"/>
                  <a:gd name="T5" fmla="*/ 67 h 75"/>
                  <a:gd name="T6" fmla="*/ 5 w 25"/>
                  <a:gd name="T7" fmla="*/ 10 h 75"/>
                  <a:gd name="T8" fmla="*/ 16 w 25"/>
                  <a:gd name="T9" fmla="*/ 0 h 75"/>
                  <a:gd name="T10" fmla="*/ 25 w 25"/>
                  <a:gd name="T11" fmla="*/ 10 h 75"/>
                  <a:gd name="T12" fmla="*/ 20 w 25"/>
                  <a:gd name="T13" fmla="*/ 64 h 75"/>
                </a:gdLst>
                <a:ahLst/>
                <a:cxnLst>
                  <a:cxn ang="0">
                    <a:pos x="T0" y="T1"/>
                  </a:cxn>
                  <a:cxn ang="0">
                    <a:pos x="T2" y="T3"/>
                  </a:cxn>
                  <a:cxn ang="0">
                    <a:pos x="T4" y="T5"/>
                  </a:cxn>
                  <a:cxn ang="0">
                    <a:pos x="T6" y="T7"/>
                  </a:cxn>
                  <a:cxn ang="0">
                    <a:pos x="T8" y="T9"/>
                  </a:cxn>
                  <a:cxn ang="0">
                    <a:pos x="T10" y="T11"/>
                  </a:cxn>
                  <a:cxn ang="0">
                    <a:pos x="T12" y="T13"/>
                  </a:cxn>
                </a:cxnLst>
                <a:rect l="0" t="0" r="r" b="b"/>
                <a:pathLst>
                  <a:path w="25" h="75">
                    <a:moveTo>
                      <a:pt x="20" y="64"/>
                    </a:moveTo>
                    <a:lnTo>
                      <a:pt x="8" y="75"/>
                    </a:lnTo>
                    <a:lnTo>
                      <a:pt x="0" y="67"/>
                    </a:lnTo>
                    <a:lnTo>
                      <a:pt x="5" y="10"/>
                    </a:lnTo>
                    <a:lnTo>
                      <a:pt x="16" y="0"/>
                    </a:lnTo>
                    <a:lnTo>
                      <a:pt x="25" y="10"/>
                    </a:lnTo>
                    <a:lnTo>
                      <a:pt x="20" y="6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78" name="Freeform 254"/>
              <p:cNvSpPr>
                <a:spLocks/>
              </p:cNvSpPr>
              <p:nvPr/>
            </p:nvSpPr>
            <p:spPr bwMode="auto">
              <a:xfrm>
                <a:off x="1454150" y="1884363"/>
                <a:ext cx="107950" cy="33338"/>
              </a:xfrm>
              <a:custGeom>
                <a:avLst/>
                <a:gdLst>
                  <a:gd name="T0" fmla="*/ 57 w 68"/>
                  <a:gd name="T1" fmla="*/ 0 h 21"/>
                  <a:gd name="T2" fmla="*/ 68 w 68"/>
                  <a:gd name="T3" fmla="*/ 12 h 21"/>
                  <a:gd name="T4" fmla="*/ 59 w 68"/>
                  <a:gd name="T5" fmla="*/ 21 h 21"/>
                  <a:gd name="T6" fmla="*/ 8 w 68"/>
                  <a:gd name="T7" fmla="*/ 21 h 21"/>
                  <a:gd name="T8" fmla="*/ 0 w 68"/>
                  <a:gd name="T9" fmla="*/ 12 h 21"/>
                  <a:gd name="T10" fmla="*/ 12 w 68"/>
                  <a:gd name="T11" fmla="*/ 0 h 21"/>
                  <a:gd name="T12" fmla="*/ 57 w 68"/>
                  <a:gd name="T13" fmla="*/ 0 h 21"/>
                </a:gdLst>
                <a:ahLst/>
                <a:cxnLst>
                  <a:cxn ang="0">
                    <a:pos x="T0" y="T1"/>
                  </a:cxn>
                  <a:cxn ang="0">
                    <a:pos x="T2" y="T3"/>
                  </a:cxn>
                  <a:cxn ang="0">
                    <a:pos x="T4" y="T5"/>
                  </a:cxn>
                  <a:cxn ang="0">
                    <a:pos x="T6" y="T7"/>
                  </a:cxn>
                  <a:cxn ang="0">
                    <a:pos x="T8" y="T9"/>
                  </a:cxn>
                  <a:cxn ang="0">
                    <a:pos x="T10" y="T11"/>
                  </a:cxn>
                  <a:cxn ang="0">
                    <a:pos x="T12" y="T13"/>
                  </a:cxn>
                </a:cxnLst>
                <a:rect l="0" t="0" r="r" b="b"/>
                <a:pathLst>
                  <a:path w="68" h="21">
                    <a:moveTo>
                      <a:pt x="57" y="0"/>
                    </a:moveTo>
                    <a:lnTo>
                      <a:pt x="68" y="12"/>
                    </a:lnTo>
                    <a:lnTo>
                      <a:pt x="59" y="21"/>
                    </a:lnTo>
                    <a:lnTo>
                      <a:pt x="8" y="21"/>
                    </a:lnTo>
                    <a:lnTo>
                      <a:pt x="0" y="12"/>
                    </a:lnTo>
                    <a:lnTo>
                      <a:pt x="12" y="0"/>
                    </a:lnTo>
                    <a:lnTo>
                      <a:pt x="57"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79" name="Freeform 255"/>
              <p:cNvSpPr>
                <a:spLocks/>
              </p:cNvSpPr>
              <p:nvPr/>
            </p:nvSpPr>
            <p:spPr bwMode="auto">
              <a:xfrm>
                <a:off x="1552575" y="1778000"/>
                <a:ext cx="38100" cy="119063"/>
              </a:xfrm>
              <a:custGeom>
                <a:avLst/>
                <a:gdLst>
                  <a:gd name="T0" fmla="*/ 10 w 24"/>
                  <a:gd name="T1" fmla="*/ 75 h 75"/>
                  <a:gd name="T2" fmla="*/ 0 w 24"/>
                  <a:gd name="T3" fmla="*/ 64 h 75"/>
                  <a:gd name="T4" fmla="*/ 4 w 24"/>
                  <a:gd name="T5" fmla="*/ 10 h 75"/>
                  <a:gd name="T6" fmla="*/ 15 w 24"/>
                  <a:gd name="T7" fmla="*/ 0 h 75"/>
                  <a:gd name="T8" fmla="*/ 24 w 24"/>
                  <a:gd name="T9" fmla="*/ 10 h 75"/>
                  <a:gd name="T10" fmla="*/ 19 w 24"/>
                  <a:gd name="T11" fmla="*/ 67 h 75"/>
                  <a:gd name="T12" fmla="*/ 10 w 24"/>
                  <a:gd name="T13" fmla="*/ 75 h 75"/>
                </a:gdLst>
                <a:ahLst/>
                <a:cxnLst>
                  <a:cxn ang="0">
                    <a:pos x="T0" y="T1"/>
                  </a:cxn>
                  <a:cxn ang="0">
                    <a:pos x="T2" y="T3"/>
                  </a:cxn>
                  <a:cxn ang="0">
                    <a:pos x="T4" y="T5"/>
                  </a:cxn>
                  <a:cxn ang="0">
                    <a:pos x="T6" y="T7"/>
                  </a:cxn>
                  <a:cxn ang="0">
                    <a:pos x="T8" y="T9"/>
                  </a:cxn>
                  <a:cxn ang="0">
                    <a:pos x="T10" y="T11"/>
                  </a:cxn>
                  <a:cxn ang="0">
                    <a:pos x="T12" y="T13"/>
                  </a:cxn>
                </a:cxnLst>
                <a:rect l="0" t="0" r="r" b="b"/>
                <a:pathLst>
                  <a:path w="24" h="75">
                    <a:moveTo>
                      <a:pt x="10" y="75"/>
                    </a:moveTo>
                    <a:lnTo>
                      <a:pt x="0" y="64"/>
                    </a:lnTo>
                    <a:lnTo>
                      <a:pt x="4" y="10"/>
                    </a:lnTo>
                    <a:lnTo>
                      <a:pt x="15" y="0"/>
                    </a:lnTo>
                    <a:lnTo>
                      <a:pt x="24" y="10"/>
                    </a:lnTo>
                    <a:lnTo>
                      <a:pt x="19" y="67"/>
                    </a:lnTo>
                    <a:lnTo>
                      <a:pt x="10" y="7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80" name="Freeform 256"/>
              <p:cNvSpPr>
                <a:spLocks/>
              </p:cNvSpPr>
              <p:nvPr/>
            </p:nvSpPr>
            <p:spPr bwMode="auto">
              <a:xfrm>
                <a:off x="1201738" y="1703388"/>
                <a:ext cx="34925" cy="30163"/>
              </a:xfrm>
              <a:custGeom>
                <a:avLst/>
                <a:gdLst>
                  <a:gd name="T0" fmla="*/ 21 w 22"/>
                  <a:gd name="T1" fmla="*/ 19 h 19"/>
                  <a:gd name="T2" fmla="*/ 0 w 22"/>
                  <a:gd name="T3" fmla="*/ 19 h 19"/>
                  <a:gd name="T4" fmla="*/ 3 w 22"/>
                  <a:gd name="T5" fmla="*/ 0 h 19"/>
                  <a:gd name="T6" fmla="*/ 22 w 22"/>
                  <a:gd name="T7" fmla="*/ 0 h 19"/>
                  <a:gd name="T8" fmla="*/ 21 w 22"/>
                  <a:gd name="T9" fmla="*/ 19 h 19"/>
                </a:gdLst>
                <a:ahLst/>
                <a:cxnLst>
                  <a:cxn ang="0">
                    <a:pos x="T0" y="T1"/>
                  </a:cxn>
                  <a:cxn ang="0">
                    <a:pos x="T2" y="T3"/>
                  </a:cxn>
                  <a:cxn ang="0">
                    <a:pos x="T4" y="T5"/>
                  </a:cxn>
                  <a:cxn ang="0">
                    <a:pos x="T6" y="T7"/>
                  </a:cxn>
                  <a:cxn ang="0">
                    <a:pos x="T8" y="T9"/>
                  </a:cxn>
                </a:cxnLst>
                <a:rect l="0" t="0" r="r" b="b"/>
                <a:pathLst>
                  <a:path w="22" h="19">
                    <a:moveTo>
                      <a:pt x="21" y="19"/>
                    </a:moveTo>
                    <a:lnTo>
                      <a:pt x="0" y="19"/>
                    </a:lnTo>
                    <a:lnTo>
                      <a:pt x="3" y="0"/>
                    </a:lnTo>
                    <a:lnTo>
                      <a:pt x="22" y="0"/>
                    </a:lnTo>
                    <a:lnTo>
                      <a:pt x="2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81" name="Freeform 257"/>
              <p:cNvSpPr>
                <a:spLocks/>
              </p:cNvSpPr>
              <p:nvPr/>
            </p:nvSpPr>
            <p:spPr bwMode="auto">
              <a:xfrm>
                <a:off x="1193800" y="1809750"/>
                <a:ext cx="33338" cy="31750"/>
              </a:xfrm>
              <a:custGeom>
                <a:avLst/>
                <a:gdLst>
                  <a:gd name="T0" fmla="*/ 21 w 21"/>
                  <a:gd name="T1" fmla="*/ 0 h 20"/>
                  <a:gd name="T2" fmla="*/ 1 w 21"/>
                  <a:gd name="T3" fmla="*/ 0 h 20"/>
                  <a:gd name="T4" fmla="*/ 0 w 21"/>
                  <a:gd name="T5" fmla="*/ 20 h 20"/>
                  <a:gd name="T6" fmla="*/ 19 w 21"/>
                  <a:gd name="T7" fmla="*/ 20 h 20"/>
                  <a:gd name="T8" fmla="*/ 21 w 21"/>
                  <a:gd name="T9" fmla="*/ 0 h 20"/>
                </a:gdLst>
                <a:ahLst/>
                <a:cxnLst>
                  <a:cxn ang="0">
                    <a:pos x="T0" y="T1"/>
                  </a:cxn>
                  <a:cxn ang="0">
                    <a:pos x="T2" y="T3"/>
                  </a:cxn>
                  <a:cxn ang="0">
                    <a:pos x="T4" y="T5"/>
                  </a:cxn>
                  <a:cxn ang="0">
                    <a:pos x="T6" y="T7"/>
                  </a:cxn>
                  <a:cxn ang="0">
                    <a:pos x="T8" y="T9"/>
                  </a:cxn>
                </a:cxnLst>
                <a:rect l="0" t="0" r="r" b="b"/>
                <a:pathLst>
                  <a:path w="21" h="20">
                    <a:moveTo>
                      <a:pt x="21" y="0"/>
                    </a:moveTo>
                    <a:lnTo>
                      <a:pt x="1" y="0"/>
                    </a:lnTo>
                    <a:lnTo>
                      <a:pt x="0" y="20"/>
                    </a:lnTo>
                    <a:lnTo>
                      <a:pt x="19" y="20"/>
                    </a:lnTo>
                    <a:lnTo>
                      <a:pt x="21"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grpSp>
        <p:grpSp>
          <p:nvGrpSpPr>
            <p:cNvPr id="282" name="グループ化 525"/>
            <p:cNvGrpSpPr/>
            <p:nvPr/>
          </p:nvGrpSpPr>
          <p:grpSpPr>
            <a:xfrm>
              <a:off x="4374556" y="4066601"/>
              <a:ext cx="505342" cy="505342"/>
              <a:chOff x="3784104" y="1923678"/>
              <a:chExt cx="381000" cy="381000"/>
            </a:xfrm>
            <a:solidFill>
              <a:srgbClr val="F18F60"/>
            </a:solidFill>
          </p:grpSpPr>
          <p:sp>
            <p:nvSpPr>
              <p:cNvPr id="283" name="Freeform 560"/>
              <p:cNvSpPr>
                <a:spLocks/>
              </p:cNvSpPr>
              <p:nvPr/>
            </p:nvSpPr>
            <p:spPr bwMode="auto">
              <a:xfrm>
                <a:off x="3873004" y="2253878"/>
                <a:ext cx="203200" cy="50800"/>
              </a:xfrm>
              <a:custGeom>
                <a:avLst/>
                <a:gdLst/>
                <a:ahLst/>
                <a:cxnLst>
                  <a:cxn ang="0">
                    <a:pos x="112" y="0"/>
                  </a:cxn>
                  <a:cxn ang="0">
                    <a:pos x="16" y="0"/>
                  </a:cxn>
                  <a:cxn ang="0">
                    <a:pos x="16" y="0"/>
                  </a:cxn>
                  <a:cxn ang="0">
                    <a:pos x="10" y="2"/>
                  </a:cxn>
                  <a:cxn ang="0">
                    <a:pos x="4" y="4"/>
                  </a:cxn>
                  <a:cxn ang="0">
                    <a:pos x="2" y="10"/>
                  </a:cxn>
                  <a:cxn ang="0">
                    <a:pos x="0" y="16"/>
                  </a:cxn>
                  <a:cxn ang="0">
                    <a:pos x="0" y="32"/>
                  </a:cxn>
                  <a:cxn ang="0">
                    <a:pos x="16" y="32"/>
                  </a:cxn>
                  <a:cxn ang="0">
                    <a:pos x="112" y="32"/>
                  </a:cxn>
                  <a:cxn ang="0">
                    <a:pos x="128" y="32"/>
                  </a:cxn>
                  <a:cxn ang="0">
                    <a:pos x="128" y="16"/>
                  </a:cxn>
                  <a:cxn ang="0">
                    <a:pos x="128" y="16"/>
                  </a:cxn>
                  <a:cxn ang="0">
                    <a:pos x="126" y="10"/>
                  </a:cxn>
                  <a:cxn ang="0">
                    <a:pos x="124" y="4"/>
                  </a:cxn>
                  <a:cxn ang="0">
                    <a:pos x="118" y="2"/>
                  </a:cxn>
                  <a:cxn ang="0">
                    <a:pos x="112" y="0"/>
                  </a:cxn>
                  <a:cxn ang="0">
                    <a:pos x="112" y="0"/>
                  </a:cxn>
                </a:cxnLst>
                <a:rect l="0" t="0" r="r" b="b"/>
                <a:pathLst>
                  <a:path w="128" h="32">
                    <a:moveTo>
                      <a:pt x="112" y="0"/>
                    </a:moveTo>
                    <a:lnTo>
                      <a:pt x="16" y="0"/>
                    </a:lnTo>
                    <a:lnTo>
                      <a:pt x="16" y="0"/>
                    </a:lnTo>
                    <a:lnTo>
                      <a:pt x="10" y="2"/>
                    </a:lnTo>
                    <a:lnTo>
                      <a:pt x="4" y="4"/>
                    </a:lnTo>
                    <a:lnTo>
                      <a:pt x="2" y="10"/>
                    </a:lnTo>
                    <a:lnTo>
                      <a:pt x="0" y="16"/>
                    </a:lnTo>
                    <a:lnTo>
                      <a:pt x="0" y="32"/>
                    </a:lnTo>
                    <a:lnTo>
                      <a:pt x="16" y="32"/>
                    </a:lnTo>
                    <a:lnTo>
                      <a:pt x="112" y="32"/>
                    </a:lnTo>
                    <a:lnTo>
                      <a:pt x="128" y="32"/>
                    </a:lnTo>
                    <a:lnTo>
                      <a:pt x="128" y="16"/>
                    </a:lnTo>
                    <a:lnTo>
                      <a:pt x="128" y="16"/>
                    </a:lnTo>
                    <a:lnTo>
                      <a:pt x="126" y="10"/>
                    </a:lnTo>
                    <a:lnTo>
                      <a:pt x="124" y="4"/>
                    </a:lnTo>
                    <a:lnTo>
                      <a:pt x="118" y="2"/>
                    </a:lnTo>
                    <a:lnTo>
                      <a:pt x="112" y="0"/>
                    </a:lnTo>
                    <a:lnTo>
                      <a:pt x="112"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ysClr val="windowText" lastClr="000000"/>
                  </a:solidFill>
                  <a:effectLst/>
                  <a:uLnTx/>
                  <a:uFillTx/>
                </a:endParaRPr>
              </a:p>
            </p:txBody>
          </p:sp>
          <p:sp>
            <p:nvSpPr>
              <p:cNvPr id="284" name="Freeform 561"/>
              <p:cNvSpPr>
                <a:spLocks noEditPoints="1"/>
              </p:cNvSpPr>
              <p:nvPr/>
            </p:nvSpPr>
            <p:spPr bwMode="auto">
              <a:xfrm>
                <a:off x="3784104" y="1923678"/>
                <a:ext cx="381000" cy="292100"/>
              </a:xfrm>
              <a:custGeom>
                <a:avLst/>
                <a:gdLst/>
                <a:ahLst/>
                <a:cxnLst>
                  <a:cxn ang="0">
                    <a:pos x="216" y="0"/>
                  </a:cxn>
                  <a:cxn ang="0">
                    <a:pos x="24" y="0"/>
                  </a:cxn>
                  <a:cxn ang="0">
                    <a:pos x="24" y="0"/>
                  </a:cxn>
                  <a:cxn ang="0">
                    <a:pos x="14" y="2"/>
                  </a:cxn>
                  <a:cxn ang="0">
                    <a:pos x="8" y="8"/>
                  </a:cxn>
                  <a:cxn ang="0">
                    <a:pos x="2" y="14"/>
                  </a:cxn>
                  <a:cxn ang="0">
                    <a:pos x="0" y="24"/>
                  </a:cxn>
                  <a:cxn ang="0">
                    <a:pos x="0" y="160"/>
                  </a:cxn>
                  <a:cxn ang="0">
                    <a:pos x="0" y="160"/>
                  </a:cxn>
                  <a:cxn ang="0">
                    <a:pos x="2" y="170"/>
                  </a:cxn>
                  <a:cxn ang="0">
                    <a:pos x="8" y="176"/>
                  </a:cxn>
                  <a:cxn ang="0">
                    <a:pos x="14" y="182"/>
                  </a:cxn>
                  <a:cxn ang="0">
                    <a:pos x="24" y="184"/>
                  </a:cxn>
                  <a:cxn ang="0">
                    <a:pos x="216" y="184"/>
                  </a:cxn>
                  <a:cxn ang="0">
                    <a:pos x="216" y="184"/>
                  </a:cxn>
                  <a:cxn ang="0">
                    <a:pos x="226" y="182"/>
                  </a:cxn>
                  <a:cxn ang="0">
                    <a:pos x="232" y="176"/>
                  </a:cxn>
                  <a:cxn ang="0">
                    <a:pos x="238" y="170"/>
                  </a:cxn>
                  <a:cxn ang="0">
                    <a:pos x="240" y="160"/>
                  </a:cxn>
                  <a:cxn ang="0">
                    <a:pos x="240" y="24"/>
                  </a:cxn>
                  <a:cxn ang="0">
                    <a:pos x="240" y="24"/>
                  </a:cxn>
                  <a:cxn ang="0">
                    <a:pos x="238" y="14"/>
                  </a:cxn>
                  <a:cxn ang="0">
                    <a:pos x="232" y="8"/>
                  </a:cxn>
                  <a:cxn ang="0">
                    <a:pos x="226" y="2"/>
                  </a:cxn>
                  <a:cxn ang="0">
                    <a:pos x="216" y="0"/>
                  </a:cxn>
                  <a:cxn ang="0">
                    <a:pos x="216" y="0"/>
                  </a:cxn>
                  <a:cxn ang="0">
                    <a:pos x="216" y="136"/>
                  </a:cxn>
                  <a:cxn ang="0">
                    <a:pos x="24" y="136"/>
                  </a:cxn>
                  <a:cxn ang="0">
                    <a:pos x="24" y="24"/>
                  </a:cxn>
                  <a:cxn ang="0">
                    <a:pos x="216" y="24"/>
                  </a:cxn>
                  <a:cxn ang="0">
                    <a:pos x="216" y="136"/>
                  </a:cxn>
                </a:cxnLst>
                <a:rect l="0" t="0" r="r" b="b"/>
                <a:pathLst>
                  <a:path w="240" h="184">
                    <a:moveTo>
                      <a:pt x="216" y="0"/>
                    </a:moveTo>
                    <a:lnTo>
                      <a:pt x="24" y="0"/>
                    </a:lnTo>
                    <a:lnTo>
                      <a:pt x="24" y="0"/>
                    </a:lnTo>
                    <a:lnTo>
                      <a:pt x="14" y="2"/>
                    </a:lnTo>
                    <a:lnTo>
                      <a:pt x="8" y="8"/>
                    </a:lnTo>
                    <a:lnTo>
                      <a:pt x="2" y="14"/>
                    </a:lnTo>
                    <a:lnTo>
                      <a:pt x="0" y="24"/>
                    </a:lnTo>
                    <a:lnTo>
                      <a:pt x="0" y="160"/>
                    </a:lnTo>
                    <a:lnTo>
                      <a:pt x="0" y="160"/>
                    </a:lnTo>
                    <a:lnTo>
                      <a:pt x="2" y="170"/>
                    </a:lnTo>
                    <a:lnTo>
                      <a:pt x="8" y="176"/>
                    </a:lnTo>
                    <a:lnTo>
                      <a:pt x="14" y="182"/>
                    </a:lnTo>
                    <a:lnTo>
                      <a:pt x="24" y="184"/>
                    </a:lnTo>
                    <a:lnTo>
                      <a:pt x="216" y="184"/>
                    </a:lnTo>
                    <a:lnTo>
                      <a:pt x="216" y="184"/>
                    </a:lnTo>
                    <a:lnTo>
                      <a:pt x="226" y="182"/>
                    </a:lnTo>
                    <a:lnTo>
                      <a:pt x="232" y="176"/>
                    </a:lnTo>
                    <a:lnTo>
                      <a:pt x="238" y="170"/>
                    </a:lnTo>
                    <a:lnTo>
                      <a:pt x="240" y="160"/>
                    </a:lnTo>
                    <a:lnTo>
                      <a:pt x="240" y="24"/>
                    </a:lnTo>
                    <a:lnTo>
                      <a:pt x="240" y="24"/>
                    </a:lnTo>
                    <a:lnTo>
                      <a:pt x="238" y="14"/>
                    </a:lnTo>
                    <a:lnTo>
                      <a:pt x="232" y="8"/>
                    </a:lnTo>
                    <a:lnTo>
                      <a:pt x="226" y="2"/>
                    </a:lnTo>
                    <a:lnTo>
                      <a:pt x="216" y="0"/>
                    </a:lnTo>
                    <a:lnTo>
                      <a:pt x="216" y="0"/>
                    </a:lnTo>
                    <a:close/>
                    <a:moveTo>
                      <a:pt x="216" y="136"/>
                    </a:moveTo>
                    <a:lnTo>
                      <a:pt x="24" y="136"/>
                    </a:lnTo>
                    <a:lnTo>
                      <a:pt x="24" y="24"/>
                    </a:lnTo>
                    <a:lnTo>
                      <a:pt x="216" y="24"/>
                    </a:lnTo>
                    <a:lnTo>
                      <a:pt x="216" y="136"/>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ysClr val="windowText" lastClr="000000"/>
                  </a:solidFill>
                  <a:effectLst/>
                  <a:uLnTx/>
                  <a:uFillTx/>
                </a:endParaRPr>
              </a:p>
            </p:txBody>
          </p:sp>
        </p:grpSp>
      </p:grpSp>
      <p:sp>
        <p:nvSpPr>
          <p:cNvPr id="285" name="Freeform 330"/>
          <p:cNvSpPr>
            <a:spLocks noEditPoints="1"/>
          </p:cNvSpPr>
          <p:nvPr/>
        </p:nvSpPr>
        <p:spPr bwMode="auto">
          <a:xfrm>
            <a:off x="4950866" y="4259803"/>
            <a:ext cx="159812" cy="264786"/>
          </a:xfrm>
          <a:custGeom>
            <a:avLst/>
            <a:gdLst>
              <a:gd name="T0" fmla="*/ 306 w 612"/>
              <a:gd name="T1" fmla="*/ 0 h 1016"/>
              <a:gd name="T2" fmla="*/ 269 w 612"/>
              <a:gd name="T3" fmla="*/ 3 h 1016"/>
              <a:gd name="T4" fmla="*/ 236 w 612"/>
              <a:gd name="T5" fmla="*/ 14 h 1016"/>
              <a:gd name="T6" fmla="*/ 204 w 612"/>
              <a:gd name="T7" fmla="*/ 31 h 1016"/>
              <a:gd name="T8" fmla="*/ 177 w 612"/>
              <a:gd name="T9" fmla="*/ 54 h 1016"/>
              <a:gd name="T10" fmla="*/ 154 w 612"/>
              <a:gd name="T11" fmla="*/ 80 h 1016"/>
              <a:gd name="T12" fmla="*/ 137 w 612"/>
              <a:gd name="T13" fmla="*/ 111 h 1016"/>
              <a:gd name="T14" fmla="*/ 126 w 612"/>
              <a:gd name="T15" fmla="*/ 146 h 1016"/>
              <a:gd name="T16" fmla="*/ 123 w 612"/>
              <a:gd name="T17" fmla="*/ 183 h 1016"/>
              <a:gd name="T18" fmla="*/ 124 w 612"/>
              <a:gd name="T19" fmla="*/ 203 h 1016"/>
              <a:gd name="T20" fmla="*/ 131 w 612"/>
              <a:gd name="T21" fmla="*/ 239 h 1016"/>
              <a:gd name="T22" fmla="*/ 144 w 612"/>
              <a:gd name="T23" fmla="*/ 271 h 1016"/>
              <a:gd name="T24" fmla="*/ 165 w 612"/>
              <a:gd name="T25" fmla="*/ 301 h 1016"/>
              <a:gd name="T26" fmla="*/ 190 w 612"/>
              <a:gd name="T27" fmla="*/ 325 h 1016"/>
              <a:gd name="T28" fmla="*/ 219 w 612"/>
              <a:gd name="T29" fmla="*/ 345 h 1016"/>
              <a:gd name="T30" fmla="*/ 252 w 612"/>
              <a:gd name="T31" fmla="*/ 360 h 1016"/>
              <a:gd name="T32" fmla="*/ 288 w 612"/>
              <a:gd name="T33" fmla="*/ 367 h 1016"/>
              <a:gd name="T34" fmla="*/ 306 w 612"/>
              <a:gd name="T35" fmla="*/ 367 h 1016"/>
              <a:gd name="T36" fmla="*/ 344 w 612"/>
              <a:gd name="T37" fmla="*/ 363 h 1016"/>
              <a:gd name="T38" fmla="*/ 378 w 612"/>
              <a:gd name="T39" fmla="*/ 353 h 1016"/>
              <a:gd name="T40" fmla="*/ 410 w 612"/>
              <a:gd name="T41" fmla="*/ 336 h 1016"/>
              <a:gd name="T42" fmla="*/ 437 w 612"/>
              <a:gd name="T43" fmla="*/ 313 h 1016"/>
              <a:gd name="T44" fmla="*/ 460 w 612"/>
              <a:gd name="T45" fmla="*/ 287 h 1016"/>
              <a:gd name="T46" fmla="*/ 477 w 612"/>
              <a:gd name="T47" fmla="*/ 255 h 1016"/>
              <a:gd name="T48" fmla="*/ 488 w 612"/>
              <a:gd name="T49" fmla="*/ 221 h 1016"/>
              <a:gd name="T50" fmla="*/ 491 w 612"/>
              <a:gd name="T51" fmla="*/ 183 h 1016"/>
              <a:gd name="T52" fmla="*/ 490 w 612"/>
              <a:gd name="T53" fmla="*/ 164 h 1016"/>
              <a:gd name="T54" fmla="*/ 483 w 612"/>
              <a:gd name="T55" fmla="*/ 128 h 1016"/>
              <a:gd name="T56" fmla="*/ 468 w 612"/>
              <a:gd name="T57" fmla="*/ 96 h 1016"/>
              <a:gd name="T58" fmla="*/ 449 w 612"/>
              <a:gd name="T59" fmla="*/ 66 h 1016"/>
              <a:gd name="T60" fmla="*/ 424 w 612"/>
              <a:gd name="T61" fmla="*/ 42 h 1016"/>
              <a:gd name="T62" fmla="*/ 394 w 612"/>
              <a:gd name="T63" fmla="*/ 21 h 1016"/>
              <a:gd name="T64" fmla="*/ 362 w 612"/>
              <a:gd name="T65" fmla="*/ 7 h 1016"/>
              <a:gd name="T66" fmla="*/ 326 w 612"/>
              <a:gd name="T67" fmla="*/ 0 h 1016"/>
              <a:gd name="T68" fmla="*/ 306 w 612"/>
              <a:gd name="T69" fmla="*/ 0 h 1016"/>
              <a:gd name="T70" fmla="*/ 363 w 612"/>
              <a:gd name="T71" fmla="*/ 410 h 1016"/>
              <a:gd name="T72" fmla="*/ 376 w 612"/>
              <a:gd name="T73" fmla="*/ 705 h 1016"/>
              <a:gd name="T74" fmla="*/ 238 w 612"/>
              <a:gd name="T75" fmla="*/ 705 h 1016"/>
              <a:gd name="T76" fmla="*/ 251 w 612"/>
              <a:gd name="T77" fmla="*/ 410 h 1016"/>
              <a:gd name="T78" fmla="*/ 167 w 612"/>
              <a:gd name="T79" fmla="*/ 410 h 1016"/>
              <a:gd name="T80" fmla="*/ 135 w 612"/>
              <a:gd name="T81" fmla="*/ 414 h 1016"/>
              <a:gd name="T82" fmla="*/ 105 w 612"/>
              <a:gd name="T83" fmla="*/ 423 h 1016"/>
              <a:gd name="T84" fmla="*/ 77 w 612"/>
              <a:gd name="T85" fmla="*/ 438 h 1016"/>
              <a:gd name="T86" fmla="*/ 53 w 612"/>
              <a:gd name="T87" fmla="*/ 457 h 1016"/>
              <a:gd name="T88" fmla="*/ 33 w 612"/>
              <a:gd name="T89" fmla="*/ 481 h 1016"/>
              <a:gd name="T90" fmla="*/ 17 w 612"/>
              <a:gd name="T91" fmla="*/ 507 h 1016"/>
              <a:gd name="T92" fmla="*/ 6 w 612"/>
              <a:gd name="T93" fmla="*/ 537 h 1016"/>
              <a:gd name="T94" fmla="*/ 0 w 612"/>
              <a:gd name="T95" fmla="*/ 570 h 1016"/>
              <a:gd name="T96" fmla="*/ 96 w 612"/>
              <a:gd name="T97" fmla="*/ 1016 h 1016"/>
              <a:gd name="T98" fmla="*/ 119 w 612"/>
              <a:gd name="T99" fmla="*/ 609 h 1016"/>
              <a:gd name="T100" fmla="*/ 495 w 612"/>
              <a:gd name="T101" fmla="*/ 1016 h 1016"/>
              <a:gd name="T102" fmla="*/ 518 w 612"/>
              <a:gd name="T103" fmla="*/ 609 h 1016"/>
              <a:gd name="T104" fmla="*/ 612 w 612"/>
              <a:gd name="T105" fmla="*/ 1016 h 1016"/>
              <a:gd name="T106" fmla="*/ 612 w 612"/>
              <a:gd name="T107" fmla="*/ 570 h 1016"/>
              <a:gd name="T108" fmla="*/ 607 w 612"/>
              <a:gd name="T109" fmla="*/ 537 h 1016"/>
              <a:gd name="T110" fmla="*/ 597 w 612"/>
              <a:gd name="T111" fmla="*/ 507 h 1016"/>
              <a:gd name="T112" fmla="*/ 580 w 612"/>
              <a:gd name="T113" fmla="*/ 481 h 1016"/>
              <a:gd name="T114" fmla="*/ 561 w 612"/>
              <a:gd name="T115" fmla="*/ 457 h 1016"/>
              <a:gd name="T116" fmla="*/ 537 w 612"/>
              <a:gd name="T117" fmla="*/ 438 h 1016"/>
              <a:gd name="T118" fmla="*/ 509 w 612"/>
              <a:gd name="T119" fmla="*/ 423 h 1016"/>
              <a:gd name="T120" fmla="*/ 479 w 612"/>
              <a:gd name="T121" fmla="*/ 414 h 1016"/>
              <a:gd name="T122" fmla="*/ 447 w 612"/>
              <a:gd name="T123" fmla="*/ 410 h 10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612" h="1016">
                <a:moveTo>
                  <a:pt x="306" y="0"/>
                </a:moveTo>
                <a:lnTo>
                  <a:pt x="306" y="0"/>
                </a:lnTo>
                <a:lnTo>
                  <a:pt x="288" y="0"/>
                </a:lnTo>
                <a:lnTo>
                  <a:pt x="269" y="3"/>
                </a:lnTo>
                <a:lnTo>
                  <a:pt x="252" y="7"/>
                </a:lnTo>
                <a:lnTo>
                  <a:pt x="236" y="14"/>
                </a:lnTo>
                <a:lnTo>
                  <a:pt x="219" y="21"/>
                </a:lnTo>
                <a:lnTo>
                  <a:pt x="204" y="31"/>
                </a:lnTo>
                <a:lnTo>
                  <a:pt x="190" y="42"/>
                </a:lnTo>
                <a:lnTo>
                  <a:pt x="177" y="54"/>
                </a:lnTo>
                <a:lnTo>
                  <a:pt x="165" y="66"/>
                </a:lnTo>
                <a:lnTo>
                  <a:pt x="154" y="80"/>
                </a:lnTo>
                <a:lnTo>
                  <a:pt x="144" y="96"/>
                </a:lnTo>
                <a:lnTo>
                  <a:pt x="137" y="111"/>
                </a:lnTo>
                <a:lnTo>
                  <a:pt x="131" y="128"/>
                </a:lnTo>
                <a:lnTo>
                  <a:pt x="126" y="146"/>
                </a:lnTo>
                <a:lnTo>
                  <a:pt x="124" y="164"/>
                </a:lnTo>
                <a:lnTo>
                  <a:pt x="123" y="183"/>
                </a:lnTo>
                <a:lnTo>
                  <a:pt x="123" y="183"/>
                </a:lnTo>
                <a:lnTo>
                  <a:pt x="124" y="203"/>
                </a:lnTo>
                <a:lnTo>
                  <a:pt x="126" y="221"/>
                </a:lnTo>
                <a:lnTo>
                  <a:pt x="131" y="239"/>
                </a:lnTo>
                <a:lnTo>
                  <a:pt x="137" y="255"/>
                </a:lnTo>
                <a:lnTo>
                  <a:pt x="144" y="271"/>
                </a:lnTo>
                <a:lnTo>
                  <a:pt x="154" y="287"/>
                </a:lnTo>
                <a:lnTo>
                  <a:pt x="165" y="301"/>
                </a:lnTo>
                <a:lnTo>
                  <a:pt x="177" y="313"/>
                </a:lnTo>
                <a:lnTo>
                  <a:pt x="190" y="325"/>
                </a:lnTo>
                <a:lnTo>
                  <a:pt x="204" y="336"/>
                </a:lnTo>
                <a:lnTo>
                  <a:pt x="219" y="345"/>
                </a:lnTo>
                <a:lnTo>
                  <a:pt x="236" y="353"/>
                </a:lnTo>
                <a:lnTo>
                  <a:pt x="252" y="360"/>
                </a:lnTo>
                <a:lnTo>
                  <a:pt x="269" y="363"/>
                </a:lnTo>
                <a:lnTo>
                  <a:pt x="288" y="367"/>
                </a:lnTo>
                <a:lnTo>
                  <a:pt x="306" y="367"/>
                </a:lnTo>
                <a:lnTo>
                  <a:pt x="306" y="367"/>
                </a:lnTo>
                <a:lnTo>
                  <a:pt x="326" y="367"/>
                </a:lnTo>
                <a:lnTo>
                  <a:pt x="344" y="363"/>
                </a:lnTo>
                <a:lnTo>
                  <a:pt x="362" y="360"/>
                </a:lnTo>
                <a:lnTo>
                  <a:pt x="378" y="353"/>
                </a:lnTo>
                <a:lnTo>
                  <a:pt x="394" y="345"/>
                </a:lnTo>
                <a:lnTo>
                  <a:pt x="410" y="336"/>
                </a:lnTo>
                <a:lnTo>
                  <a:pt x="424" y="325"/>
                </a:lnTo>
                <a:lnTo>
                  <a:pt x="437" y="313"/>
                </a:lnTo>
                <a:lnTo>
                  <a:pt x="449" y="301"/>
                </a:lnTo>
                <a:lnTo>
                  <a:pt x="460" y="287"/>
                </a:lnTo>
                <a:lnTo>
                  <a:pt x="468" y="271"/>
                </a:lnTo>
                <a:lnTo>
                  <a:pt x="477" y="255"/>
                </a:lnTo>
                <a:lnTo>
                  <a:pt x="483" y="239"/>
                </a:lnTo>
                <a:lnTo>
                  <a:pt x="488" y="221"/>
                </a:lnTo>
                <a:lnTo>
                  <a:pt x="490" y="203"/>
                </a:lnTo>
                <a:lnTo>
                  <a:pt x="491" y="183"/>
                </a:lnTo>
                <a:lnTo>
                  <a:pt x="491" y="183"/>
                </a:lnTo>
                <a:lnTo>
                  <a:pt x="490" y="164"/>
                </a:lnTo>
                <a:lnTo>
                  <a:pt x="488" y="146"/>
                </a:lnTo>
                <a:lnTo>
                  <a:pt x="483" y="128"/>
                </a:lnTo>
                <a:lnTo>
                  <a:pt x="477" y="111"/>
                </a:lnTo>
                <a:lnTo>
                  <a:pt x="468" y="96"/>
                </a:lnTo>
                <a:lnTo>
                  <a:pt x="460" y="80"/>
                </a:lnTo>
                <a:lnTo>
                  <a:pt x="449" y="66"/>
                </a:lnTo>
                <a:lnTo>
                  <a:pt x="437" y="54"/>
                </a:lnTo>
                <a:lnTo>
                  <a:pt x="424" y="42"/>
                </a:lnTo>
                <a:lnTo>
                  <a:pt x="410" y="31"/>
                </a:lnTo>
                <a:lnTo>
                  <a:pt x="394" y="21"/>
                </a:lnTo>
                <a:lnTo>
                  <a:pt x="378" y="14"/>
                </a:lnTo>
                <a:lnTo>
                  <a:pt x="362" y="7"/>
                </a:lnTo>
                <a:lnTo>
                  <a:pt x="344" y="3"/>
                </a:lnTo>
                <a:lnTo>
                  <a:pt x="326" y="0"/>
                </a:lnTo>
                <a:lnTo>
                  <a:pt x="306" y="0"/>
                </a:lnTo>
                <a:lnTo>
                  <a:pt x="306" y="0"/>
                </a:lnTo>
                <a:close/>
                <a:moveTo>
                  <a:pt x="447" y="410"/>
                </a:moveTo>
                <a:lnTo>
                  <a:pt x="363" y="410"/>
                </a:lnTo>
                <a:lnTo>
                  <a:pt x="316" y="492"/>
                </a:lnTo>
                <a:lnTo>
                  <a:pt x="376" y="705"/>
                </a:lnTo>
                <a:lnTo>
                  <a:pt x="306" y="779"/>
                </a:lnTo>
                <a:lnTo>
                  <a:pt x="238" y="705"/>
                </a:lnTo>
                <a:lnTo>
                  <a:pt x="298" y="492"/>
                </a:lnTo>
                <a:lnTo>
                  <a:pt x="251" y="410"/>
                </a:lnTo>
                <a:lnTo>
                  <a:pt x="167" y="410"/>
                </a:lnTo>
                <a:lnTo>
                  <a:pt x="167" y="410"/>
                </a:lnTo>
                <a:lnTo>
                  <a:pt x="150" y="411"/>
                </a:lnTo>
                <a:lnTo>
                  <a:pt x="135" y="414"/>
                </a:lnTo>
                <a:lnTo>
                  <a:pt x="119" y="417"/>
                </a:lnTo>
                <a:lnTo>
                  <a:pt x="105" y="423"/>
                </a:lnTo>
                <a:lnTo>
                  <a:pt x="90" y="429"/>
                </a:lnTo>
                <a:lnTo>
                  <a:pt x="77" y="438"/>
                </a:lnTo>
                <a:lnTo>
                  <a:pt x="65" y="447"/>
                </a:lnTo>
                <a:lnTo>
                  <a:pt x="53" y="457"/>
                </a:lnTo>
                <a:lnTo>
                  <a:pt x="42" y="469"/>
                </a:lnTo>
                <a:lnTo>
                  <a:pt x="33" y="481"/>
                </a:lnTo>
                <a:lnTo>
                  <a:pt x="24" y="494"/>
                </a:lnTo>
                <a:lnTo>
                  <a:pt x="17" y="507"/>
                </a:lnTo>
                <a:lnTo>
                  <a:pt x="11" y="523"/>
                </a:lnTo>
                <a:lnTo>
                  <a:pt x="6" y="537"/>
                </a:lnTo>
                <a:lnTo>
                  <a:pt x="3" y="553"/>
                </a:lnTo>
                <a:lnTo>
                  <a:pt x="0" y="570"/>
                </a:lnTo>
                <a:lnTo>
                  <a:pt x="0" y="1016"/>
                </a:lnTo>
                <a:lnTo>
                  <a:pt x="96" y="1016"/>
                </a:lnTo>
                <a:lnTo>
                  <a:pt x="96" y="609"/>
                </a:lnTo>
                <a:lnTo>
                  <a:pt x="119" y="609"/>
                </a:lnTo>
                <a:lnTo>
                  <a:pt x="119" y="1016"/>
                </a:lnTo>
                <a:lnTo>
                  <a:pt x="495" y="1016"/>
                </a:lnTo>
                <a:lnTo>
                  <a:pt x="495" y="609"/>
                </a:lnTo>
                <a:lnTo>
                  <a:pt x="518" y="609"/>
                </a:lnTo>
                <a:lnTo>
                  <a:pt x="518" y="1016"/>
                </a:lnTo>
                <a:lnTo>
                  <a:pt x="612" y="1016"/>
                </a:lnTo>
                <a:lnTo>
                  <a:pt x="612" y="570"/>
                </a:lnTo>
                <a:lnTo>
                  <a:pt x="612" y="570"/>
                </a:lnTo>
                <a:lnTo>
                  <a:pt x="611" y="553"/>
                </a:lnTo>
                <a:lnTo>
                  <a:pt x="607" y="537"/>
                </a:lnTo>
                <a:lnTo>
                  <a:pt x="603" y="523"/>
                </a:lnTo>
                <a:lnTo>
                  <a:pt x="597" y="507"/>
                </a:lnTo>
                <a:lnTo>
                  <a:pt x="589" y="494"/>
                </a:lnTo>
                <a:lnTo>
                  <a:pt x="580" y="481"/>
                </a:lnTo>
                <a:lnTo>
                  <a:pt x="570" y="469"/>
                </a:lnTo>
                <a:lnTo>
                  <a:pt x="561" y="457"/>
                </a:lnTo>
                <a:lnTo>
                  <a:pt x="549" y="447"/>
                </a:lnTo>
                <a:lnTo>
                  <a:pt x="537" y="438"/>
                </a:lnTo>
                <a:lnTo>
                  <a:pt x="522" y="429"/>
                </a:lnTo>
                <a:lnTo>
                  <a:pt x="509" y="423"/>
                </a:lnTo>
                <a:lnTo>
                  <a:pt x="495" y="417"/>
                </a:lnTo>
                <a:lnTo>
                  <a:pt x="479" y="414"/>
                </a:lnTo>
                <a:lnTo>
                  <a:pt x="464" y="411"/>
                </a:lnTo>
                <a:lnTo>
                  <a:pt x="447" y="410"/>
                </a:lnTo>
                <a:lnTo>
                  <a:pt x="447" y="410"/>
                </a:lnTo>
                <a:close/>
              </a:path>
            </a:pathLst>
          </a:custGeom>
          <a:solidFill>
            <a:srgbClr val="F18F60"/>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black"/>
              </a:solidFill>
              <a:effectLst/>
              <a:uLnTx/>
              <a:uFillTx/>
            </a:endParaRPr>
          </a:p>
        </p:txBody>
      </p:sp>
      <p:sp>
        <p:nvSpPr>
          <p:cNvPr id="287" name="Freeform 204"/>
          <p:cNvSpPr>
            <a:spLocks noEditPoints="1"/>
          </p:cNvSpPr>
          <p:nvPr/>
        </p:nvSpPr>
        <p:spPr bwMode="auto">
          <a:xfrm>
            <a:off x="5419060" y="4182101"/>
            <a:ext cx="294878" cy="323574"/>
          </a:xfrm>
          <a:custGeom>
            <a:avLst/>
            <a:gdLst/>
            <a:ahLst/>
            <a:cxnLst>
              <a:cxn ang="0">
                <a:pos x="0" y="240"/>
              </a:cxn>
              <a:cxn ang="0">
                <a:pos x="176" y="240"/>
              </a:cxn>
              <a:cxn ang="0">
                <a:pos x="176" y="0"/>
              </a:cxn>
              <a:cxn ang="0">
                <a:pos x="0" y="0"/>
              </a:cxn>
              <a:cxn ang="0">
                <a:pos x="0" y="240"/>
              </a:cxn>
              <a:cxn ang="0">
                <a:pos x="56" y="224"/>
              </a:cxn>
              <a:cxn ang="0">
                <a:pos x="24" y="224"/>
              </a:cxn>
              <a:cxn ang="0">
                <a:pos x="24" y="192"/>
              </a:cxn>
              <a:cxn ang="0">
                <a:pos x="56" y="192"/>
              </a:cxn>
              <a:cxn ang="0">
                <a:pos x="56" y="224"/>
              </a:cxn>
              <a:cxn ang="0">
                <a:pos x="56" y="176"/>
              </a:cxn>
              <a:cxn ang="0">
                <a:pos x="24" y="176"/>
              </a:cxn>
              <a:cxn ang="0">
                <a:pos x="24" y="144"/>
              </a:cxn>
              <a:cxn ang="0">
                <a:pos x="56" y="144"/>
              </a:cxn>
              <a:cxn ang="0">
                <a:pos x="56" y="176"/>
              </a:cxn>
              <a:cxn ang="0">
                <a:pos x="56" y="128"/>
              </a:cxn>
              <a:cxn ang="0">
                <a:pos x="24" y="128"/>
              </a:cxn>
              <a:cxn ang="0">
                <a:pos x="24" y="96"/>
              </a:cxn>
              <a:cxn ang="0">
                <a:pos x="56" y="96"/>
              </a:cxn>
              <a:cxn ang="0">
                <a:pos x="56" y="128"/>
              </a:cxn>
              <a:cxn ang="0">
                <a:pos x="104" y="224"/>
              </a:cxn>
              <a:cxn ang="0">
                <a:pos x="72" y="224"/>
              </a:cxn>
              <a:cxn ang="0">
                <a:pos x="72" y="192"/>
              </a:cxn>
              <a:cxn ang="0">
                <a:pos x="104" y="192"/>
              </a:cxn>
              <a:cxn ang="0">
                <a:pos x="104" y="224"/>
              </a:cxn>
              <a:cxn ang="0">
                <a:pos x="104" y="176"/>
              </a:cxn>
              <a:cxn ang="0">
                <a:pos x="72" y="176"/>
              </a:cxn>
              <a:cxn ang="0">
                <a:pos x="72" y="144"/>
              </a:cxn>
              <a:cxn ang="0">
                <a:pos x="104" y="144"/>
              </a:cxn>
              <a:cxn ang="0">
                <a:pos x="104" y="176"/>
              </a:cxn>
              <a:cxn ang="0">
                <a:pos x="104" y="128"/>
              </a:cxn>
              <a:cxn ang="0">
                <a:pos x="72" y="128"/>
              </a:cxn>
              <a:cxn ang="0">
                <a:pos x="72" y="96"/>
              </a:cxn>
              <a:cxn ang="0">
                <a:pos x="104" y="96"/>
              </a:cxn>
              <a:cxn ang="0">
                <a:pos x="104" y="128"/>
              </a:cxn>
              <a:cxn ang="0">
                <a:pos x="152" y="224"/>
              </a:cxn>
              <a:cxn ang="0">
                <a:pos x="120" y="224"/>
              </a:cxn>
              <a:cxn ang="0">
                <a:pos x="120" y="192"/>
              </a:cxn>
              <a:cxn ang="0">
                <a:pos x="152" y="192"/>
              </a:cxn>
              <a:cxn ang="0">
                <a:pos x="152" y="224"/>
              </a:cxn>
              <a:cxn ang="0">
                <a:pos x="152" y="176"/>
              </a:cxn>
              <a:cxn ang="0">
                <a:pos x="120" y="176"/>
              </a:cxn>
              <a:cxn ang="0">
                <a:pos x="120" y="144"/>
              </a:cxn>
              <a:cxn ang="0">
                <a:pos x="152" y="144"/>
              </a:cxn>
              <a:cxn ang="0">
                <a:pos x="152" y="176"/>
              </a:cxn>
              <a:cxn ang="0">
                <a:pos x="152" y="128"/>
              </a:cxn>
              <a:cxn ang="0">
                <a:pos x="120" y="128"/>
              </a:cxn>
              <a:cxn ang="0">
                <a:pos x="120" y="96"/>
              </a:cxn>
              <a:cxn ang="0">
                <a:pos x="152" y="96"/>
              </a:cxn>
              <a:cxn ang="0">
                <a:pos x="152" y="128"/>
              </a:cxn>
              <a:cxn ang="0">
                <a:pos x="152" y="72"/>
              </a:cxn>
              <a:cxn ang="0">
                <a:pos x="24" y="72"/>
              </a:cxn>
              <a:cxn ang="0">
                <a:pos x="24" y="24"/>
              </a:cxn>
              <a:cxn ang="0">
                <a:pos x="152" y="24"/>
              </a:cxn>
              <a:cxn ang="0">
                <a:pos x="152" y="72"/>
              </a:cxn>
            </a:cxnLst>
            <a:rect l="0" t="0" r="r" b="b"/>
            <a:pathLst>
              <a:path w="176" h="240">
                <a:moveTo>
                  <a:pt x="0" y="240"/>
                </a:moveTo>
                <a:lnTo>
                  <a:pt x="176" y="240"/>
                </a:lnTo>
                <a:lnTo>
                  <a:pt x="176" y="0"/>
                </a:lnTo>
                <a:lnTo>
                  <a:pt x="0" y="0"/>
                </a:lnTo>
                <a:lnTo>
                  <a:pt x="0" y="240"/>
                </a:lnTo>
                <a:close/>
                <a:moveTo>
                  <a:pt x="56" y="224"/>
                </a:moveTo>
                <a:lnTo>
                  <a:pt x="24" y="224"/>
                </a:lnTo>
                <a:lnTo>
                  <a:pt x="24" y="192"/>
                </a:lnTo>
                <a:lnTo>
                  <a:pt x="56" y="192"/>
                </a:lnTo>
                <a:lnTo>
                  <a:pt x="56" y="224"/>
                </a:lnTo>
                <a:close/>
                <a:moveTo>
                  <a:pt x="56" y="176"/>
                </a:moveTo>
                <a:lnTo>
                  <a:pt x="24" y="176"/>
                </a:lnTo>
                <a:lnTo>
                  <a:pt x="24" y="144"/>
                </a:lnTo>
                <a:lnTo>
                  <a:pt x="56" y="144"/>
                </a:lnTo>
                <a:lnTo>
                  <a:pt x="56" y="176"/>
                </a:lnTo>
                <a:close/>
                <a:moveTo>
                  <a:pt x="56" y="128"/>
                </a:moveTo>
                <a:lnTo>
                  <a:pt x="24" y="128"/>
                </a:lnTo>
                <a:lnTo>
                  <a:pt x="24" y="96"/>
                </a:lnTo>
                <a:lnTo>
                  <a:pt x="56" y="96"/>
                </a:lnTo>
                <a:lnTo>
                  <a:pt x="56" y="128"/>
                </a:lnTo>
                <a:close/>
                <a:moveTo>
                  <a:pt x="104" y="224"/>
                </a:moveTo>
                <a:lnTo>
                  <a:pt x="72" y="224"/>
                </a:lnTo>
                <a:lnTo>
                  <a:pt x="72" y="192"/>
                </a:lnTo>
                <a:lnTo>
                  <a:pt x="104" y="192"/>
                </a:lnTo>
                <a:lnTo>
                  <a:pt x="104" y="224"/>
                </a:lnTo>
                <a:close/>
                <a:moveTo>
                  <a:pt x="104" y="176"/>
                </a:moveTo>
                <a:lnTo>
                  <a:pt x="72" y="176"/>
                </a:lnTo>
                <a:lnTo>
                  <a:pt x="72" y="144"/>
                </a:lnTo>
                <a:lnTo>
                  <a:pt x="104" y="144"/>
                </a:lnTo>
                <a:lnTo>
                  <a:pt x="104" y="176"/>
                </a:lnTo>
                <a:close/>
                <a:moveTo>
                  <a:pt x="104" y="128"/>
                </a:moveTo>
                <a:lnTo>
                  <a:pt x="72" y="128"/>
                </a:lnTo>
                <a:lnTo>
                  <a:pt x="72" y="96"/>
                </a:lnTo>
                <a:lnTo>
                  <a:pt x="104" y="96"/>
                </a:lnTo>
                <a:lnTo>
                  <a:pt x="104" y="128"/>
                </a:lnTo>
                <a:close/>
                <a:moveTo>
                  <a:pt x="152" y="224"/>
                </a:moveTo>
                <a:lnTo>
                  <a:pt x="120" y="224"/>
                </a:lnTo>
                <a:lnTo>
                  <a:pt x="120" y="192"/>
                </a:lnTo>
                <a:lnTo>
                  <a:pt x="152" y="192"/>
                </a:lnTo>
                <a:lnTo>
                  <a:pt x="152" y="224"/>
                </a:lnTo>
                <a:close/>
                <a:moveTo>
                  <a:pt x="152" y="176"/>
                </a:moveTo>
                <a:lnTo>
                  <a:pt x="120" y="176"/>
                </a:lnTo>
                <a:lnTo>
                  <a:pt x="120" y="144"/>
                </a:lnTo>
                <a:lnTo>
                  <a:pt x="152" y="144"/>
                </a:lnTo>
                <a:lnTo>
                  <a:pt x="152" y="176"/>
                </a:lnTo>
                <a:close/>
                <a:moveTo>
                  <a:pt x="152" y="128"/>
                </a:moveTo>
                <a:lnTo>
                  <a:pt x="120" y="128"/>
                </a:lnTo>
                <a:lnTo>
                  <a:pt x="120" y="96"/>
                </a:lnTo>
                <a:lnTo>
                  <a:pt x="152" y="96"/>
                </a:lnTo>
                <a:lnTo>
                  <a:pt x="152" y="128"/>
                </a:lnTo>
                <a:close/>
                <a:moveTo>
                  <a:pt x="152" y="72"/>
                </a:moveTo>
                <a:lnTo>
                  <a:pt x="24" y="72"/>
                </a:lnTo>
                <a:lnTo>
                  <a:pt x="24" y="24"/>
                </a:lnTo>
                <a:lnTo>
                  <a:pt x="152" y="24"/>
                </a:lnTo>
                <a:lnTo>
                  <a:pt x="152" y="72"/>
                </a:lnTo>
                <a:close/>
              </a:path>
            </a:pathLst>
          </a:custGeom>
          <a:solidFill>
            <a:srgbClr val="F18F60"/>
          </a:solid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400" b="0" i="0" u="none" strike="noStrike" kern="0" cap="none" spc="0" normalizeH="0" baseline="0" noProof="0">
              <a:ln>
                <a:noFill/>
              </a:ln>
              <a:solidFill>
                <a:prstClr val="white"/>
              </a:solidFill>
              <a:effectLst/>
              <a:uLnTx/>
              <a:uFillTx/>
            </a:endParaRPr>
          </a:p>
        </p:txBody>
      </p:sp>
    </p:spTree>
    <p:extLst>
      <p:ext uri="{BB962C8B-B14F-4D97-AF65-F5344CB8AC3E}">
        <p14:creationId xmlns:p14="http://schemas.microsoft.com/office/powerpoint/2010/main" val="156515123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0"/>
          </p:nvPr>
        </p:nvSpPr>
        <p:spPr/>
        <p:txBody>
          <a:bodyPr/>
          <a:lstStyle/>
          <a:p>
            <a:fld id="{78AE49ED-73EF-499C-8307-28EB0E7CF529}" type="slidenum">
              <a:rPr lang="ja-JP" altLang="en-US" smtClean="0"/>
              <a:pPr/>
              <a:t>40</a:t>
            </a:fld>
            <a:endParaRPr lang="ja-JP" altLang="en-US"/>
          </a:p>
        </p:txBody>
      </p:sp>
      <p:sp>
        <p:nvSpPr>
          <p:cNvPr id="3" name="タイトル 2"/>
          <p:cNvSpPr>
            <a:spLocks noGrp="1"/>
          </p:cNvSpPr>
          <p:nvPr>
            <p:ph type="title"/>
          </p:nvPr>
        </p:nvSpPr>
        <p:spPr/>
        <p:txBody>
          <a:bodyPr/>
          <a:lstStyle/>
          <a:p>
            <a:r>
              <a:rPr lang="en-US" altLang="ja-JP" sz="3200" b="0" dirty="0">
                <a:solidFill>
                  <a:schemeClr val="accent1"/>
                </a:solidFill>
              </a:rPr>
              <a:t>05</a:t>
            </a:r>
            <a:br>
              <a:rPr kumimoji="1" lang="en-US" altLang="ja-JP" dirty="0"/>
            </a:br>
            <a:r>
              <a:rPr kumimoji="1" lang="ja-JP" altLang="en-US" dirty="0"/>
              <a:t>データ連携について</a:t>
            </a:r>
          </a:p>
        </p:txBody>
      </p:sp>
      <p:sp>
        <p:nvSpPr>
          <p:cNvPr id="4" name="フッター プレースホルダー 3"/>
          <p:cNvSpPr>
            <a:spLocks noGrp="1"/>
          </p:cNvSpPr>
          <p:nvPr>
            <p:ph type="ftr" sz="quarter" idx="3"/>
          </p:nvPr>
        </p:nvSpPr>
        <p:spPr/>
        <p:txBody>
          <a:bodyPr/>
          <a:lstStyle/>
          <a:p>
            <a:r>
              <a:rPr lang="en-US" altLang="ja-JP" dirty="0"/>
              <a:t>©Canon IT Solutions Inc.  All rights reserved.</a:t>
            </a:r>
            <a:endParaRPr lang="ja-JP" altLang="en-US" dirty="0"/>
          </a:p>
        </p:txBody>
      </p:sp>
    </p:spTree>
    <p:extLst>
      <p:ext uri="{BB962C8B-B14F-4D97-AF65-F5344CB8AC3E}">
        <p14:creationId xmlns:p14="http://schemas.microsoft.com/office/powerpoint/2010/main" val="106864407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fld id="{78AE49ED-73EF-499C-8307-28EB0E7CF529}" type="slidenum">
              <a:rPr kumimoji="1" lang="ja-JP" altLang="en-US" smtClean="0"/>
              <a:t>41</a:t>
            </a:fld>
            <a:endParaRPr kumimoji="1" lang="ja-JP" altLang="en-US"/>
          </a:p>
        </p:txBody>
      </p:sp>
      <p:sp>
        <p:nvSpPr>
          <p:cNvPr id="3" name="フッター プレースホルダー 2"/>
          <p:cNvSpPr>
            <a:spLocks noGrp="1"/>
          </p:cNvSpPr>
          <p:nvPr>
            <p:ph type="ftr" sz="quarter" idx="3"/>
          </p:nvPr>
        </p:nvSpPr>
        <p:spPr/>
        <p:txBody>
          <a:bodyPr/>
          <a:lstStyle/>
          <a:p>
            <a:r>
              <a:rPr lang="en-US" altLang="ja-JP" dirty="0"/>
              <a:t>©Canon IT Solutions Inc.  All rights reserved.</a:t>
            </a:r>
            <a:endParaRPr lang="ja-JP" altLang="en-US" dirty="0"/>
          </a:p>
        </p:txBody>
      </p:sp>
      <p:sp>
        <p:nvSpPr>
          <p:cNvPr id="4" name="テキスト プレースホルダー 3"/>
          <p:cNvSpPr>
            <a:spLocks noGrp="1"/>
          </p:cNvSpPr>
          <p:nvPr>
            <p:ph type="body" sz="quarter" idx="16"/>
          </p:nvPr>
        </p:nvSpPr>
        <p:spPr/>
        <p:txBody>
          <a:bodyPr/>
          <a:lstStyle/>
          <a:p>
            <a:r>
              <a:rPr lang="ja-JP" altLang="en-US" dirty="0"/>
              <a:t>打刻データ連携機能</a:t>
            </a:r>
          </a:p>
        </p:txBody>
      </p:sp>
      <p:sp>
        <p:nvSpPr>
          <p:cNvPr id="5" name="テキスト プレースホルダー 4"/>
          <p:cNvSpPr>
            <a:spLocks noGrp="1"/>
          </p:cNvSpPr>
          <p:nvPr>
            <p:ph type="body" sz="quarter" idx="17"/>
          </p:nvPr>
        </p:nvSpPr>
        <p:spPr/>
        <p:txBody>
          <a:bodyPr/>
          <a:lstStyle/>
          <a:p>
            <a:r>
              <a:rPr kumimoji="1" lang="en-US" altLang="ja-JP"/>
              <a:t>API</a:t>
            </a:r>
            <a:r>
              <a:rPr kumimoji="1" lang="ja-JP" altLang="en-US"/>
              <a:t>連携やお客様の運用に合わせた柔軟な連携が可能です</a:t>
            </a:r>
          </a:p>
        </p:txBody>
      </p:sp>
      <p:sp>
        <p:nvSpPr>
          <p:cNvPr id="6" name="タイトル 5"/>
          <p:cNvSpPr>
            <a:spLocks noGrp="1"/>
          </p:cNvSpPr>
          <p:nvPr>
            <p:ph type="title"/>
          </p:nvPr>
        </p:nvSpPr>
        <p:spPr/>
        <p:txBody>
          <a:bodyPr/>
          <a:lstStyle/>
          <a:p>
            <a:r>
              <a:rPr kumimoji="1" lang="ja-JP" altLang="en-US"/>
              <a:t>勤怠管理</a:t>
            </a:r>
          </a:p>
        </p:txBody>
      </p:sp>
      <p:sp>
        <p:nvSpPr>
          <p:cNvPr id="11" name="角丸四角形 10"/>
          <p:cNvSpPr/>
          <p:nvPr/>
        </p:nvSpPr>
        <p:spPr>
          <a:xfrm>
            <a:off x="107504" y="1374659"/>
            <a:ext cx="2824301" cy="3379228"/>
          </a:xfrm>
          <a:prstGeom prst="roundRect">
            <a:avLst>
              <a:gd name="adj" fmla="val 7347"/>
            </a:avLst>
          </a:prstGeom>
          <a:noFill/>
          <a:ln w="25400" cap="flat" cmpd="sng" algn="ctr">
            <a:solidFill>
              <a:srgbClr val="F18F6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200" b="0" i="0" u="none" strike="noStrike" kern="0" cap="none" spc="0" normalizeH="0" baseline="0" noProof="0">
              <a:ln>
                <a:noFill/>
              </a:ln>
              <a:solidFill>
                <a:prstClr val="white"/>
              </a:solidFill>
              <a:effectLst/>
              <a:uLnTx/>
              <a:uFillTx/>
              <a:latin typeface="メイリオ"/>
              <a:ea typeface="メイリオ"/>
              <a:cs typeface="+mn-cs"/>
            </a:endParaRPr>
          </a:p>
        </p:txBody>
      </p:sp>
      <p:sp>
        <p:nvSpPr>
          <p:cNvPr id="12" name="テキスト ボックス 11"/>
          <p:cNvSpPr txBox="1"/>
          <p:nvPr/>
        </p:nvSpPr>
        <p:spPr>
          <a:xfrm>
            <a:off x="508057" y="1507889"/>
            <a:ext cx="2335532" cy="307777"/>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altLang="ja-JP" sz="1400" b="1" i="0" u="none" strike="noStrike" kern="0" cap="none" spc="0" normalizeH="0" baseline="0" noProof="0">
                <a:ln>
                  <a:noFill/>
                </a:ln>
                <a:solidFill>
                  <a:srgbClr val="EE5500">
                    <a:lumMod val="50000"/>
                  </a:srgbClr>
                </a:solidFill>
                <a:effectLst/>
                <a:uLnTx/>
                <a:uFillTx/>
              </a:rPr>
              <a:t>IC</a:t>
            </a:r>
            <a:r>
              <a:rPr kumimoji="0" lang="ja-JP" altLang="en-US" sz="1400" b="1" i="0" u="none" strike="noStrike" kern="0" cap="none" spc="0" normalizeH="0" baseline="0" noProof="0">
                <a:ln>
                  <a:noFill/>
                </a:ln>
                <a:solidFill>
                  <a:srgbClr val="EE5500">
                    <a:lumMod val="50000"/>
                  </a:srgbClr>
                </a:solidFill>
                <a:effectLst/>
                <a:uLnTx/>
                <a:uFillTx/>
              </a:rPr>
              <a:t>カード打刻連携</a:t>
            </a:r>
          </a:p>
        </p:txBody>
      </p:sp>
      <p:sp>
        <p:nvSpPr>
          <p:cNvPr id="13" name="角丸四角形 12"/>
          <p:cNvSpPr/>
          <p:nvPr/>
        </p:nvSpPr>
        <p:spPr>
          <a:xfrm>
            <a:off x="3116248" y="1383619"/>
            <a:ext cx="2909244" cy="3379228"/>
          </a:xfrm>
          <a:prstGeom prst="roundRect">
            <a:avLst>
              <a:gd name="adj" fmla="val 7347"/>
            </a:avLst>
          </a:prstGeom>
          <a:noFill/>
          <a:ln w="25400" cap="flat" cmpd="sng" algn="ctr">
            <a:solidFill>
              <a:srgbClr val="F18F6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200" b="0" i="0" u="none" strike="noStrike" kern="0" cap="none" spc="0" normalizeH="0" baseline="0" noProof="0">
              <a:ln>
                <a:noFill/>
              </a:ln>
              <a:solidFill>
                <a:prstClr val="white"/>
              </a:solidFill>
              <a:effectLst/>
              <a:uLnTx/>
              <a:uFillTx/>
              <a:latin typeface="メイリオ"/>
              <a:ea typeface="メイリオ"/>
              <a:cs typeface="+mn-cs"/>
            </a:endParaRPr>
          </a:p>
        </p:txBody>
      </p:sp>
      <p:sp>
        <p:nvSpPr>
          <p:cNvPr id="14" name="角丸四角形 13"/>
          <p:cNvSpPr/>
          <p:nvPr/>
        </p:nvSpPr>
        <p:spPr>
          <a:xfrm>
            <a:off x="6209936" y="1383616"/>
            <a:ext cx="2826560" cy="3379228"/>
          </a:xfrm>
          <a:prstGeom prst="roundRect">
            <a:avLst>
              <a:gd name="adj" fmla="val 7347"/>
            </a:avLst>
          </a:prstGeom>
          <a:noFill/>
          <a:ln w="25400" cap="flat" cmpd="sng" algn="ctr">
            <a:solidFill>
              <a:srgbClr val="F18F6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200" b="0" i="0" u="none" strike="noStrike" kern="0" cap="none" spc="0" normalizeH="0" baseline="0" noProof="0">
              <a:ln>
                <a:noFill/>
              </a:ln>
              <a:solidFill>
                <a:prstClr val="white"/>
              </a:solidFill>
              <a:effectLst/>
              <a:uLnTx/>
              <a:uFillTx/>
              <a:latin typeface="メイリオ"/>
              <a:ea typeface="メイリオ"/>
              <a:cs typeface="+mn-cs"/>
            </a:endParaRPr>
          </a:p>
        </p:txBody>
      </p:sp>
      <p:sp>
        <p:nvSpPr>
          <p:cNvPr id="15" name="テキスト ボックス 14"/>
          <p:cNvSpPr txBox="1"/>
          <p:nvPr/>
        </p:nvSpPr>
        <p:spPr>
          <a:xfrm>
            <a:off x="6581219" y="1507889"/>
            <a:ext cx="2132698" cy="307777"/>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altLang="ja-JP" sz="1400" b="1" i="0" u="none" strike="noStrike" kern="0" cap="none" spc="0" normalizeH="0" baseline="0" noProof="0">
                <a:ln>
                  <a:noFill/>
                </a:ln>
                <a:solidFill>
                  <a:srgbClr val="EE5500">
                    <a:lumMod val="50000"/>
                  </a:srgbClr>
                </a:solidFill>
                <a:effectLst/>
                <a:uLnTx/>
                <a:uFillTx/>
              </a:rPr>
              <a:t>API</a:t>
            </a:r>
            <a:r>
              <a:rPr kumimoji="0" lang="ja-JP" altLang="en-US" sz="1400" b="1" kern="0">
                <a:solidFill>
                  <a:srgbClr val="EE5500">
                    <a:lumMod val="50000"/>
                  </a:srgbClr>
                </a:solidFill>
              </a:rPr>
              <a:t>連携</a:t>
            </a:r>
            <a:endParaRPr kumimoji="0" lang="ja-JP" altLang="en-US" sz="1400" b="1" i="0" u="none" strike="noStrike" kern="0" cap="none" spc="0" normalizeH="0" baseline="0" noProof="0">
              <a:ln>
                <a:noFill/>
              </a:ln>
              <a:solidFill>
                <a:srgbClr val="EE5500">
                  <a:lumMod val="50000"/>
                </a:srgbClr>
              </a:solidFill>
              <a:effectLst/>
              <a:uLnTx/>
              <a:uFillTx/>
            </a:endParaRPr>
          </a:p>
        </p:txBody>
      </p:sp>
      <p:sp>
        <p:nvSpPr>
          <p:cNvPr id="16" name="テキスト ボックス 15"/>
          <p:cNvSpPr txBox="1"/>
          <p:nvPr/>
        </p:nvSpPr>
        <p:spPr>
          <a:xfrm>
            <a:off x="3469678" y="1507889"/>
            <a:ext cx="2263283" cy="307777"/>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ja-JP" altLang="en-US" sz="1400" b="1" i="0" u="none" strike="noStrike" kern="0" cap="none" spc="0" normalizeH="0" baseline="0" noProof="0">
                <a:ln>
                  <a:noFill/>
                </a:ln>
                <a:solidFill>
                  <a:srgbClr val="EE5500">
                    <a:lumMod val="50000"/>
                  </a:srgbClr>
                </a:solidFill>
                <a:effectLst/>
                <a:uLnTx/>
                <a:uFillTx/>
              </a:rPr>
              <a:t>アマノ打刻機連携</a:t>
            </a:r>
          </a:p>
        </p:txBody>
      </p:sp>
      <p:sp>
        <p:nvSpPr>
          <p:cNvPr id="17" name="正方形/長方形 16"/>
          <p:cNvSpPr/>
          <p:nvPr/>
        </p:nvSpPr>
        <p:spPr>
          <a:xfrm>
            <a:off x="287524" y="1538930"/>
            <a:ext cx="220533" cy="204728"/>
          </a:xfrm>
          <a:prstGeom prst="rect">
            <a:avLst/>
          </a:prstGeom>
          <a:solidFill>
            <a:srgbClr val="54C3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 name="正方形/長方形 17"/>
          <p:cNvSpPr/>
          <p:nvPr/>
        </p:nvSpPr>
        <p:spPr>
          <a:xfrm>
            <a:off x="3256592" y="1538930"/>
            <a:ext cx="220533" cy="204728"/>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 name="正方形/長方形 18"/>
          <p:cNvSpPr/>
          <p:nvPr/>
        </p:nvSpPr>
        <p:spPr>
          <a:xfrm>
            <a:off x="6357444" y="1538930"/>
            <a:ext cx="220533" cy="204728"/>
          </a:xfrm>
          <a:prstGeom prst="rect">
            <a:avLst/>
          </a:prstGeom>
          <a:solidFill>
            <a:srgbClr val="EE55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 name="テキスト ボックス 19"/>
          <p:cNvSpPr txBox="1"/>
          <p:nvPr/>
        </p:nvSpPr>
        <p:spPr>
          <a:xfrm>
            <a:off x="320156" y="1826355"/>
            <a:ext cx="2611648" cy="600164"/>
          </a:xfrm>
          <a:prstGeom prst="rect">
            <a:avLst/>
          </a:prstGeom>
          <a:noFill/>
        </p:spPr>
        <p:txBody>
          <a:bodyPr wrap="square" rtlCol="0">
            <a:spAutoFit/>
          </a:bodyPr>
          <a:lstStyle/>
          <a:p>
            <a:r>
              <a:rPr kumimoji="1" lang="ja-JP" altLang="en-US" sz="1100"/>
              <a:t>打刻専用</a:t>
            </a:r>
            <a:r>
              <a:rPr kumimoji="1" lang="en-US" altLang="ja-JP" sz="1100"/>
              <a:t>PC</a:t>
            </a:r>
            <a:r>
              <a:rPr kumimoji="1" lang="ja-JP" altLang="en-US" sz="1100"/>
              <a:t>に</a:t>
            </a:r>
            <a:r>
              <a:rPr kumimoji="1" lang="en-US" altLang="ja-JP" sz="1100"/>
              <a:t>NX</a:t>
            </a:r>
            <a:r>
              <a:rPr kumimoji="1" lang="ja-JP" altLang="en-US" sz="1100"/>
              <a:t>勤怠用打刻アプリを</a:t>
            </a:r>
            <a:endParaRPr kumimoji="1" lang="en-US" altLang="ja-JP" sz="1100"/>
          </a:p>
          <a:p>
            <a:r>
              <a:rPr kumimoji="1" lang="ja-JP" altLang="en-US" sz="1100"/>
              <a:t>インストールすることによって</a:t>
            </a:r>
            <a:endParaRPr kumimoji="1" lang="en-US" altLang="ja-JP" sz="1100"/>
          </a:p>
          <a:p>
            <a:r>
              <a:rPr kumimoji="1" lang="en-US" altLang="ja-JP" sz="1100"/>
              <a:t>IC</a:t>
            </a:r>
            <a:r>
              <a:rPr kumimoji="1" lang="ja-JP" altLang="en-US" sz="1100"/>
              <a:t>カード打刻に対応いたします</a:t>
            </a:r>
          </a:p>
        </p:txBody>
      </p:sp>
      <p:sp>
        <p:nvSpPr>
          <p:cNvPr id="21" name="テキスト ボックス 20"/>
          <p:cNvSpPr txBox="1"/>
          <p:nvPr/>
        </p:nvSpPr>
        <p:spPr>
          <a:xfrm>
            <a:off x="3167844" y="1826355"/>
            <a:ext cx="2842056" cy="769441"/>
          </a:xfrm>
          <a:prstGeom prst="rect">
            <a:avLst/>
          </a:prstGeom>
          <a:noFill/>
        </p:spPr>
        <p:txBody>
          <a:bodyPr wrap="square" rtlCol="0">
            <a:spAutoFit/>
          </a:bodyPr>
          <a:lstStyle/>
          <a:p>
            <a:r>
              <a:rPr lang="ja-JP" altLang="en-US" sz="1100"/>
              <a:t>アマノ打刻機専用の自動連携モジュールをご用意しております。ファイルサーバに</a:t>
            </a:r>
            <a:endParaRPr lang="en-US" altLang="ja-JP" sz="1100"/>
          </a:p>
          <a:p>
            <a:r>
              <a:rPr lang="ja-JP" altLang="en-US" sz="1100"/>
              <a:t>集めた打刻データを所定のタイミングで自動で勤怠管理にアップロードいたします</a:t>
            </a:r>
            <a:endParaRPr kumimoji="1" lang="ja-JP" altLang="en-US" sz="1100"/>
          </a:p>
        </p:txBody>
      </p:sp>
      <p:sp>
        <p:nvSpPr>
          <p:cNvPr id="22" name="テキスト ボックス 21"/>
          <p:cNvSpPr txBox="1"/>
          <p:nvPr/>
        </p:nvSpPr>
        <p:spPr>
          <a:xfrm>
            <a:off x="6209935" y="1826355"/>
            <a:ext cx="2934065" cy="600164"/>
          </a:xfrm>
          <a:prstGeom prst="rect">
            <a:avLst/>
          </a:prstGeom>
          <a:noFill/>
        </p:spPr>
        <p:txBody>
          <a:bodyPr wrap="square" rtlCol="0">
            <a:spAutoFit/>
          </a:bodyPr>
          <a:lstStyle/>
          <a:p>
            <a:r>
              <a:rPr lang="en-US" altLang="ja-JP" sz="1100"/>
              <a:t>API </a:t>
            </a:r>
            <a:r>
              <a:rPr lang="ja-JP" altLang="en-US" sz="1100"/>
              <a:t>を利用したプログラムを作成する事によって、さまざまな打刻機と打刻データを連携することができます</a:t>
            </a:r>
            <a:endParaRPr kumimoji="1" lang="ja-JP" altLang="en-US" sz="1100"/>
          </a:p>
        </p:txBody>
      </p:sp>
      <p:sp>
        <p:nvSpPr>
          <p:cNvPr id="24" name="Freeform 52"/>
          <p:cNvSpPr>
            <a:spLocks noEditPoints="1"/>
          </p:cNvSpPr>
          <p:nvPr/>
        </p:nvSpPr>
        <p:spPr bwMode="auto">
          <a:xfrm>
            <a:off x="394860" y="2895786"/>
            <a:ext cx="1595510" cy="1137450"/>
          </a:xfrm>
          <a:custGeom>
            <a:avLst/>
            <a:gdLst>
              <a:gd name="T0" fmla="*/ 479 w 479"/>
              <a:gd name="T1" fmla="*/ 291 h 308"/>
              <a:gd name="T2" fmla="*/ 479 w 479"/>
              <a:gd name="T3" fmla="*/ 297 h 308"/>
              <a:gd name="T4" fmla="*/ 467 w 479"/>
              <a:gd name="T5" fmla="*/ 308 h 308"/>
              <a:gd name="T6" fmla="*/ 12 w 479"/>
              <a:gd name="T7" fmla="*/ 308 h 308"/>
              <a:gd name="T8" fmla="*/ 0 w 479"/>
              <a:gd name="T9" fmla="*/ 297 h 308"/>
              <a:gd name="T10" fmla="*/ 0 w 479"/>
              <a:gd name="T11" fmla="*/ 291 h 308"/>
              <a:gd name="T12" fmla="*/ 58 w 479"/>
              <a:gd name="T13" fmla="*/ 244 h 308"/>
              <a:gd name="T14" fmla="*/ 58 w 479"/>
              <a:gd name="T15" fmla="*/ 11 h 308"/>
              <a:gd name="T16" fmla="*/ 69 w 479"/>
              <a:gd name="T17" fmla="*/ 0 h 308"/>
              <a:gd name="T18" fmla="*/ 410 w 479"/>
              <a:gd name="T19" fmla="*/ 0 h 308"/>
              <a:gd name="T20" fmla="*/ 421 w 479"/>
              <a:gd name="T21" fmla="*/ 11 h 308"/>
              <a:gd name="T22" fmla="*/ 421 w 479"/>
              <a:gd name="T23" fmla="*/ 244 h 308"/>
              <a:gd name="T24" fmla="*/ 479 w 479"/>
              <a:gd name="T25" fmla="*/ 291 h 308"/>
              <a:gd name="T26" fmla="*/ 399 w 479"/>
              <a:gd name="T27" fmla="*/ 23 h 308"/>
              <a:gd name="T28" fmla="*/ 81 w 479"/>
              <a:gd name="T29" fmla="*/ 23 h 308"/>
              <a:gd name="T30" fmla="*/ 81 w 479"/>
              <a:gd name="T31" fmla="*/ 222 h 308"/>
              <a:gd name="T32" fmla="*/ 399 w 479"/>
              <a:gd name="T33" fmla="*/ 222 h 308"/>
              <a:gd name="T34" fmla="*/ 399 w 479"/>
              <a:gd name="T35" fmla="*/ 23 h 308"/>
              <a:gd name="T36" fmla="*/ 291 w 479"/>
              <a:gd name="T37" fmla="*/ 289 h 308"/>
              <a:gd name="T38" fmla="*/ 299 w 479"/>
              <a:gd name="T39" fmla="*/ 284 h 308"/>
              <a:gd name="T40" fmla="*/ 299 w 479"/>
              <a:gd name="T41" fmla="*/ 277 h 308"/>
              <a:gd name="T42" fmla="*/ 291 w 479"/>
              <a:gd name="T43" fmla="*/ 264 h 308"/>
              <a:gd name="T44" fmla="*/ 283 w 479"/>
              <a:gd name="T45" fmla="*/ 260 h 308"/>
              <a:gd name="T46" fmla="*/ 196 w 479"/>
              <a:gd name="T47" fmla="*/ 260 h 308"/>
              <a:gd name="T48" fmla="*/ 188 w 479"/>
              <a:gd name="T49" fmla="*/ 264 h 308"/>
              <a:gd name="T50" fmla="*/ 180 w 479"/>
              <a:gd name="T51" fmla="*/ 277 h 308"/>
              <a:gd name="T52" fmla="*/ 180 w 479"/>
              <a:gd name="T53" fmla="*/ 284 h 308"/>
              <a:gd name="T54" fmla="*/ 188 w 479"/>
              <a:gd name="T55" fmla="*/ 289 h 308"/>
              <a:gd name="T56" fmla="*/ 291 w 479"/>
              <a:gd name="T57" fmla="*/ 289 h 308"/>
              <a:gd name="T58" fmla="*/ 291 w 479"/>
              <a:gd name="T59" fmla="*/ 283 h 308"/>
              <a:gd name="T60" fmla="*/ 294 w 479"/>
              <a:gd name="T61" fmla="*/ 280 h 308"/>
              <a:gd name="T62" fmla="*/ 286 w 479"/>
              <a:gd name="T63" fmla="*/ 267 h 308"/>
              <a:gd name="T64" fmla="*/ 283 w 479"/>
              <a:gd name="T65" fmla="*/ 265 h 308"/>
              <a:gd name="T66" fmla="*/ 196 w 479"/>
              <a:gd name="T67" fmla="*/ 265 h 308"/>
              <a:gd name="T68" fmla="*/ 193 w 479"/>
              <a:gd name="T69" fmla="*/ 267 h 308"/>
              <a:gd name="T70" fmla="*/ 185 w 479"/>
              <a:gd name="T71" fmla="*/ 280 h 308"/>
              <a:gd name="T72" fmla="*/ 188 w 479"/>
              <a:gd name="T73" fmla="*/ 283 h 308"/>
              <a:gd name="T74" fmla="*/ 291 w 479"/>
              <a:gd name="T75" fmla="*/ 283 h 3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9" h="308">
                <a:moveTo>
                  <a:pt x="479" y="291"/>
                </a:moveTo>
                <a:cubicBezTo>
                  <a:pt x="479" y="297"/>
                  <a:pt x="479" y="297"/>
                  <a:pt x="479" y="297"/>
                </a:cubicBezTo>
                <a:cubicBezTo>
                  <a:pt x="479" y="303"/>
                  <a:pt x="474" y="308"/>
                  <a:pt x="467" y="308"/>
                </a:cubicBezTo>
                <a:cubicBezTo>
                  <a:pt x="12" y="308"/>
                  <a:pt x="12" y="308"/>
                  <a:pt x="12" y="308"/>
                </a:cubicBezTo>
                <a:cubicBezTo>
                  <a:pt x="6" y="308"/>
                  <a:pt x="0" y="303"/>
                  <a:pt x="0" y="297"/>
                </a:cubicBezTo>
                <a:cubicBezTo>
                  <a:pt x="0" y="291"/>
                  <a:pt x="0" y="291"/>
                  <a:pt x="0" y="291"/>
                </a:cubicBezTo>
                <a:cubicBezTo>
                  <a:pt x="58" y="244"/>
                  <a:pt x="58" y="244"/>
                  <a:pt x="58" y="244"/>
                </a:cubicBezTo>
                <a:cubicBezTo>
                  <a:pt x="58" y="11"/>
                  <a:pt x="58" y="11"/>
                  <a:pt x="58" y="11"/>
                </a:cubicBezTo>
                <a:cubicBezTo>
                  <a:pt x="58" y="5"/>
                  <a:pt x="63" y="0"/>
                  <a:pt x="69" y="0"/>
                </a:cubicBezTo>
                <a:cubicBezTo>
                  <a:pt x="410" y="0"/>
                  <a:pt x="410" y="0"/>
                  <a:pt x="410" y="0"/>
                </a:cubicBezTo>
                <a:cubicBezTo>
                  <a:pt x="416" y="0"/>
                  <a:pt x="421" y="5"/>
                  <a:pt x="421" y="11"/>
                </a:cubicBezTo>
                <a:cubicBezTo>
                  <a:pt x="421" y="244"/>
                  <a:pt x="421" y="244"/>
                  <a:pt x="421" y="244"/>
                </a:cubicBezTo>
                <a:lnTo>
                  <a:pt x="479" y="291"/>
                </a:lnTo>
                <a:close/>
                <a:moveTo>
                  <a:pt x="399" y="23"/>
                </a:moveTo>
                <a:cubicBezTo>
                  <a:pt x="81" y="23"/>
                  <a:pt x="81" y="23"/>
                  <a:pt x="81" y="23"/>
                </a:cubicBezTo>
                <a:cubicBezTo>
                  <a:pt x="81" y="222"/>
                  <a:pt x="81" y="222"/>
                  <a:pt x="81" y="222"/>
                </a:cubicBezTo>
                <a:cubicBezTo>
                  <a:pt x="399" y="222"/>
                  <a:pt x="399" y="222"/>
                  <a:pt x="399" y="222"/>
                </a:cubicBezTo>
                <a:lnTo>
                  <a:pt x="399" y="23"/>
                </a:lnTo>
                <a:close/>
                <a:moveTo>
                  <a:pt x="291" y="289"/>
                </a:moveTo>
                <a:cubicBezTo>
                  <a:pt x="295" y="289"/>
                  <a:pt x="298" y="287"/>
                  <a:pt x="299" y="284"/>
                </a:cubicBezTo>
                <a:cubicBezTo>
                  <a:pt x="301" y="282"/>
                  <a:pt x="301" y="279"/>
                  <a:pt x="299" y="277"/>
                </a:cubicBezTo>
                <a:cubicBezTo>
                  <a:pt x="291" y="264"/>
                  <a:pt x="291" y="264"/>
                  <a:pt x="291" y="264"/>
                </a:cubicBezTo>
                <a:cubicBezTo>
                  <a:pt x="289" y="261"/>
                  <a:pt x="286" y="260"/>
                  <a:pt x="283" y="260"/>
                </a:cubicBezTo>
                <a:cubicBezTo>
                  <a:pt x="196" y="260"/>
                  <a:pt x="196" y="260"/>
                  <a:pt x="196" y="260"/>
                </a:cubicBezTo>
                <a:cubicBezTo>
                  <a:pt x="193" y="260"/>
                  <a:pt x="190" y="261"/>
                  <a:pt x="188" y="264"/>
                </a:cubicBezTo>
                <a:cubicBezTo>
                  <a:pt x="180" y="277"/>
                  <a:pt x="180" y="277"/>
                  <a:pt x="180" y="277"/>
                </a:cubicBezTo>
                <a:cubicBezTo>
                  <a:pt x="179" y="279"/>
                  <a:pt x="179" y="282"/>
                  <a:pt x="180" y="284"/>
                </a:cubicBezTo>
                <a:cubicBezTo>
                  <a:pt x="181" y="287"/>
                  <a:pt x="185" y="289"/>
                  <a:pt x="188" y="289"/>
                </a:cubicBezTo>
                <a:lnTo>
                  <a:pt x="291" y="289"/>
                </a:lnTo>
                <a:close/>
                <a:moveTo>
                  <a:pt x="291" y="283"/>
                </a:moveTo>
                <a:cubicBezTo>
                  <a:pt x="294" y="283"/>
                  <a:pt x="295" y="282"/>
                  <a:pt x="294" y="280"/>
                </a:cubicBezTo>
                <a:cubicBezTo>
                  <a:pt x="286" y="267"/>
                  <a:pt x="286" y="267"/>
                  <a:pt x="286" y="267"/>
                </a:cubicBezTo>
                <a:cubicBezTo>
                  <a:pt x="286" y="266"/>
                  <a:pt x="284" y="265"/>
                  <a:pt x="283" y="265"/>
                </a:cubicBezTo>
                <a:cubicBezTo>
                  <a:pt x="196" y="265"/>
                  <a:pt x="196" y="265"/>
                  <a:pt x="196" y="265"/>
                </a:cubicBezTo>
                <a:cubicBezTo>
                  <a:pt x="195" y="265"/>
                  <a:pt x="193" y="266"/>
                  <a:pt x="193" y="267"/>
                </a:cubicBezTo>
                <a:cubicBezTo>
                  <a:pt x="185" y="280"/>
                  <a:pt x="185" y="280"/>
                  <a:pt x="185" y="280"/>
                </a:cubicBezTo>
                <a:cubicBezTo>
                  <a:pt x="184" y="282"/>
                  <a:pt x="185" y="283"/>
                  <a:pt x="188" y="283"/>
                </a:cubicBezTo>
                <a:lnTo>
                  <a:pt x="291" y="283"/>
                </a:lnTo>
                <a:close/>
              </a:path>
            </a:pathLst>
          </a:custGeom>
          <a:solidFill>
            <a:srgbClr val="54C3F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 name="円弧 24"/>
          <p:cNvSpPr/>
          <p:nvPr/>
        </p:nvSpPr>
        <p:spPr>
          <a:xfrm rot="21257238">
            <a:off x="1450976" y="3805718"/>
            <a:ext cx="712431" cy="271108"/>
          </a:xfrm>
          <a:prstGeom prst="arc">
            <a:avLst/>
          </a:prstGeom>
          <a:ln/>
        </p:spPr>
        <p:style>
          <a:lnRef idx="1">
            <a:schemeClr val="accent2"/>
          </a:lnRef>
          <a:fillRef idx="0">
            <a:schemeClr val="accent2"/>
          </a:fillRef>
          <a:effectRef idx="0">
            <a:schemeClr val="accent2"/>
          </a:effectRef>
          <a:fontRef idx="minor">
            <a:schemeClr val="tx1"/>
          </a:fontRef>
        </p:style>
        <p:txBody>
          <a:bodyPr rtlCol="0" anchor="ctr"/>
          <a:lstStyle/>
          <a:p>
            <a:pPr algn="ctr"/>
            <a:endParaRPr kumimoji="1" lang="ja-JP" altLang="en-US"/>
          </a:p>
        </p:txBody>
      </p:sp>
      <p:sp>
        <p:nvSpPr>
          <p:cNvPr id="26" name="直方体 25"/>
          <p:cNvSpPr/>
          <p:nvPr/>
        </p:nvSpPr>
        <p:spPr>
          <a:xfrm flipH="1">
            <a:off x="2007901" y="3845852"/>
            <a:ext cx="601410" cy="313318"/>
          </a:xfrm>
          <a:prstGeom prst="cube">
            <a:avLst>
              <a:gd name="adj" fmla="val 76560"/>
            </a:avLst>
          </a:prstGeom>
          <a:solidFill>
            <a:srgbClr val="54C3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27" name="社員証"/>
          <p:cNvGrpSpPr/>
          <p:nvPr/>
        </p:nvGrpSpPr>
        <p:grpSpPr>
          <a:xfrm>
            <a:off x="2150471" y="3239642"/>
            <a:ext cx="675728" cy="483732"/>
            <a:chOff x="7596336" y="599127"/>
            <a:chExt cx="900100" cy="593323"/>
          </a:xfrm>
        </p:grpSpPr>
        <p:sp>
          <p:nvSpPr>
            <p:cNvPr id="28" name="角丸四角形 27"/>
            <p:cNvSpPr/>
            <p:nvPr/>
          </p:nvSpPr>
          <p:spPr>
            <a:xfrm>
              <a:off x="7596336" y="599127"/>
              <a:ext cx="900100" cy="593323"/>
            </a:xfrm>
            <a:prstGeom prst="roundRect">
              <a:avLst/>
            </a:prstGeom>
            <a:noFill/>
            <a:ln>
              <a:solidFill>
                <a:srgbClr val="54C3F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29" name="直線コネクタ 28"/>
            <p:cNvCxnSpPr/>
            <p:nvPr/>
          </p:nvCxnSpPr>
          <p:spPr>
            <a:xfrm>
              <a:off x="7596336" y="735546"/>
              <a:ext cx="900100" cy="0"/>
            </a:xfrm>
            <a:prstGeom prst="line">
              <a:avLst/>
            </a:prstGeom>
            <a:ln w="12700"/>
          </p:spPr>
          <p:style>
            <a:lnRef idx="1">
              <a:schemeClr val="accent2"/>
            </a:lnRef>
            <a:fillRef idx="0">
              <a:schemeClr val="accent2"/>
            </a:fillRef>
            <a:effectRef idx="0">
              <a:schemeClr val="accent2"/>
            </a:effectRef>
            <a:fontRef idx="minor">
              <a:schemeClr val="tx1"/>
            </a:fontRef>
          </p:style>
        </p:cxnSp>
        <p:sp>
          <p:nvSpPr>
            <p:cNvPr id="30" name="正方形/長方形 29"/>
            <p:cNvSpPr/>
            <p:nvPr/>
          </p:nvSpPr>
          <p:spPr>
            <a:xfrm>
              <a:off x="7641926" y="791365"/>
              <a:ext cx="288032" cy="343219"/>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1" name="Freeform 7"/>
            <p:cNvSpPr>
              <a:spLocks noEditPoints="1"/>
            </p:cNvSpPr>
            <p:nvPr/>
          </p:nvSpPr>
          <p:spPr bwMode="auto">
            <a:xfrm>
              <a:off x="7687517" y="851761"/>
              <a:ext cx="196851" cy="255766"/>
            </a:xfrm>
            <a:custGeom>
              <a:avLst/>
              <a:gdLst>
                <a:gd name="T0" fmla="*/ 179 w 246"/>
                <a:gd name="T1" fmla="*/ 165 h 401"/>
                <a:gd name="T2" fmla="*/ 145 w 246"/>
                <a:gd name="T3" fmla="*/ 165 h 401"/>
                <a:gd name="T4" fmla="*/ 127 w 246"/>
                <a:gd name="T5" fmla="*/ 198 h 401"/>
                <a:gd name="T6" fmla="*/ 151 w 246"/>
                <a:gd name="T7" fmla="*/ 284 h 401"/>
                <a:gd name="T8" fmla="*/ 123 w 246"/>
                <a:gd name="T9" fmla="*/ 313 h 401"/>
                <a:gd name="T10" fmla="*/ 95 w 246"/>
                <a:gd name="T11" fmla="*/ 284 h 401"/>
                <a:gd name="T12" fmla="*/ 119 w 246"/>
                <a:gd name="T13" fmla="*/ 198 h 401"/>
                <a:gd name="T14" fmla="*/ 101 w 246"/>
                <a:gd name="T15" fmla="*/ 165 h 401"/>
                <a:gd name="T16" fmla="*/ 67 w 246"/>
                <a:gd name="T17" fmla="*/ 165 h 401"/>
                <a:gd name="T18" fmla="*/ 0 w 246"/>
                <a:gd name="T19" fmla="*/ 229 h 401"/>
                <a:gd name="T20" fmla="*/ 0 w 246"/>
                <a:gd name="T21" fmla="*/ 401 h 401"/>
                <a:gd name="T22" fmla="*/ 39 w 246"/>
                <a:gd name="T23" fmla="*/ 401 h 401"/>
                <a:gd name="T24" fmla="*/ 39 w 246"/>
                <a:gd name="T25" fmla="*/ 238 h 401"/>
                <a:gd name="T26" fmla="*/ 48 w 246"/>
                <a:gd name="T27" fmla="*/ 238 h 401"/>
                <a:gd name="T28" fmla="*/ 48 w 246"/>
                <a:gd name="T29" fmla="*/ 401 h 401"/>
                <a:gd name="T30" fmla="*/ 198 w 246"/>
                <a:gd name="T31" fmla="*/ 401 h 401"/>
                <a:gd name="T32" fmla="*/ 198 w 246"/>
                <a:gd name="T33" fmla="*/ 238 h 401"/>
                <a:gd name="T34" fmla="*/ 207 w 246"/>
                <a:gd name="T35" fmla="*/ 238 h 401"/>
                <a:gd name="T36" fmla="*/ 207 w 246"/>
                <a:gd name="T37" fmla="*/ 401 h 401"/>
                <a:gd name="T38" fmla="*/ 246 w 246"/>
                <a:gd name="T39" fmla="*/ 401 h 401"/>
                <a:gd name="T40" fmla="*/ 246 w 246"/>
                <a:gd name="T41" fmla="*/ 229 h 401"/>
                <a:gd name="T42" fmla="*/ 179 w 246"/>
                <a:gd name="T43" fmla="*/ 165 h 401"/>
                <a:gd name="T44" fmla="*/ 123 w 246"/>
                <a:gd name="T45" fmla="*/ 0 h 401"/>
                <a:gd name="T46" fmla="*/ 49 w 246"/>
                <a:gd name="T47" fmla="*/ 74 h 401"/>
                <a:gd name="T48" fmla="*/ 123 w 246"/>
                <a:gd name="T49" fmla="*/ 148 h 401"/>
                <a:gd name="T50" fmla="*/ 197 w 246"/>
                <a:gd name="T51" fmla="*/ 74 h 401"/>
                <a:gd name="T52" fmla="*/ 123 w 246"/>
                <a:gd name="T53" fmla="*/ 0 h 4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46" h="401">
                  <a:moveTo>
                    <a:pt x="179" y="165"/>
                  </a:moveTo>
                  <a:cubicBezTo>
                    <a:pt x="145" y="165"/>
                    <a:pt x="145" y="165"/>
                    <a:pt x="145" y="165"/>
                  </a:cubicBezTo>
                  <a:cubicBezTo>
                    <a:pt x="127" y="198"/>
                    <a:pt x="127" y="198"/>
                    <a:pt x="127" y="198"/>
                  </a:cubicBezTo>
                  <a:cubicBezTo>
                    <a:pt x="151" y="284"/>
                    <a:pt x="151" y="284"/>
                    <a:pt x="151" y="284"/>
                  </a:cubicBezTo>
                  <a:cubicBezTo>
                    <a:pt x="123" y="313"/>
                    <a:pt x="123" y="313"/>
                    <a:pt x="123" y="313"/>
                  </a:cubicBezTo>
                  <a:cubicBezTo>
                    <a:pt x="95" y="284"/>
                    <a:pt x="95" y="284"/>
                    <a:pt x="95" y="284"/>
                  </a:cubicBezTo>
                  <a:cubicBezTo>
                    <a:pt x="119" y="198"/>
                    <a:pt x="119" y="198"/>
                    <a:pt x="119" y="198"/>
                  </a:cubicBezTo>
                  <a:cubicBezTo>
                    <a:pt x="101" y="165"/>
                    <a:pt x="101" y="165"/>
                    <a:pt x="101" y="165"/>
                  </a:cubicBezTo>
                  <a:cubicBezTo>
                    <a:pt x="67" y="165"/>
                    <a:pt x="67" y="165"/>
                    <a:pt x="67" y="165"/>
                  </a:cubicBezTo>
                  <a:cubicBezTo>
                    <a:pt x="32" y="165"/>
                    <a:pt x="3" y="194"/>
                    <a:pt x="0" y="229"/>
                  </a:cubicBezTo>
                  <a:cubicBezTo>
                    <a:pt x="0" y="401"/>
                    <a:pt x="0" y="401"/>
                    <a:pt x="0" y="401"/>
                  </a:cubicBezTo>
                  <a:cubicBezTo>
                    <a:pt x="39" y="401"/>
                    <a:pt x="39" y="401"/>
                    <a:pt x="39" y="401"/>
                  </a:cubicBezTo>
                  <a:cubicBezTo>
                    <a:pt x="39" y="238"/>
                    <a:pt x="39" y="238"/>
                    <a:pt x="39" y="238"/>
                  </a:cubicBezTo>
                  <a:cubicBezTo>
                    <a:pt x="48" y="238"/>
                    <a:pt x="48" y="238"/>
                    <a:pt x="48" y="238"/>
                  </a:cubicBezTo>
                  <a:cubicBezTo>
                    <a:pt x="48" y="401"/>
                    <a:pt x="48" y="401"/>
                    <a:pt x="48" y="401"/>
                  </a:cubicBezTo>
                  <a:cubicBezTo>
                    <a:pt x="198" y="401"/>
                    <a:pt x="198" y="401"/>
                    <a:pt x="198" y="401"/>
                  </a:cubicBezTo>
                  <a:cubicBezTo>
                    <a:pt x="198" y="238"/>
                    <a:pt x="198" y="238"/>
                    <a:pt x="198" y="238"/>
                  </a:cubicBezTo>
                  <a:cubicBezTo>
                    <a:pt x="207" y="238"/>
                    <a:pt x="207" y="238"/>
                    <a:pt x="207" y="238"/>
                  </a:cubicBezTo>
                  <a:cubicBezTo>
                    <a:pt x="207" y="401"/>
                    <a:pt x="207" y="401"/>
                    <a:pt x="207" y="401"/>
                  </a:cubicBezTo>
                  <a:cubicBezTo>
                    <a:pt x="246" y="401"/>
                    <a:pt x="246" y="401"/>
                    <a:pt x="246" y="401"/>
                  </a:cubicBezTo>
                  <a:cubicBezTo>
                    <a:pt x="246" y="229"/>
                    <a:pt x="246" y="229"/>
                    <a:pt x="246" y="229"/>
                  </a:cubicBezTo>
                  <a:cubicBezTo>
                    <a:pt x="243" y="194"/>
                    <a:pt x="214" y="165"/>
                    <a:pt x="179" y="165"/>
                  </a:cubicBezTo>
                  <a:moveTo>
                    <a:pt x="123" y="0"/>
                  </a:moveTo>
                  <a:cubicBezTo>
                    <a:pt x="82" y="0"/>
                    <a:pt x="49" y="34"/>
                    <a:pt x="49" y="74"/>
                  </a:cubicBezTo>
                  <a:cubicBezTo>
                    <a:pt x="49" y="115"/>
                    <a:pt x="82" y="148"/>
                    <a:pt x="123" y="148"/>
                  </a:cubicBezTo>
                  <a:cubicBezTo>
                    <a:pt x="164" y="148"/>
                    <a:pt x="197" y="115"/>
                    <a:pt x="197" y="74"/>
                  </a:cubicBezTo>
                  <a:cubicBezTo>
                    <a:pt x="197" y="34"/>
                    <a:pt x="164" y="0"/>
                    <a:pt x="123" y="0"/>
                  </a:cubicBezTo>
                </a:path>
              </a:pathLst>
            </a:custGeom>
            <a:solidFill>
              <a:srgbClr val="54C3F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2" name="正方形/長方形 31"/>
            <p:cNvSpPr/>
            <p:nvPr/>
          </p:nvSpPr>
          <p:spPr>
            <a:xfrm>
              <a:off x="8003986" y="870026"/>
              <a:ext cx="412876" cy="163794"/>
            </a:xfrm>
            <a:prstGeom prst="rect">
              <a:avLst/>
            </a:prstGeom>
            <a:noFill/>
            <a:ln w="6350">
              <a:solidFill>
                <a:srgbClr val="54C3F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pic>
        <p:nvPicPr>
          <p:cNvPr id="33" name="図 32"/>
          <p:cNvPicPr>
            <a:picLocks noChangeAspect="1"/>
          </p:cNvPicPr>
          <p:nvPr/>
        </p:nvPicPr>
        <p:blipFill rotWithShape="1">
          <a:blip r:embed="rId2"/>
          <a:srcRect l="936" t="1131" r="1032" b="-1131"/>
          <a:stretch/>
        </p:blipFill>
        <p:spPr>
          <a:xfrm>
            <a:off x="671798" y="2988968"/>
            <a:ext cx="1041634" cy="723789"/>
          </a:xfrm>
          <a:prstGeom prst="rect">
            <a:avLst/>
          </a:prstGeom>
        </p:spPr>
      </p:pic>
      <p:grpSp>
        <p:nvGrpSpPr>
          <p:cNvPr id="131" name="グループ化 130"/>
          <p:cNvGrpSpPr/>
          <p:nvPr/>
        </p:nvGrpSpPr>
        <p:grpSpPr>
          <a:xfrm>
            <a:off x="3203848" y="2967794"/>
            <a:ext cx="558034" cy="754435"/>
            <a:chOff x="3306013" y="3295273"/>
            <a:chExt cx="678166" cy="932661"/>
          </a:xfrm>
        </p:grpSpPr>
        <p:sp>
          <p:nvSpPr>
            <p:cNvPr id="59" name="角丸四角形 58"/>
            <p:cNvSpPr/>
            <p:nvPr/>
          </p:nvSpPr>
          <p:spPr>
            <a:xfrm>
              <a:off x="3306013" y="3295273"/>
              <a:ext cx="678166" cy="932661"/>
            </a:xfrm>
            <a:prstGeom prst="roundRect">
              <a:avLst/>
            </a:prstGeom>
            <a:noFill/>
            <a:ln w="19050" cap="flat" cmpd="sng" algn="ctr">
              <a:solidFill>
                <a:srgbClr val="FFC000"/>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ctr"/>
            <a:lstStyle/>
            <a:p>
              <a:pPr algn="ctr"/>
              <a:endParaRPr kumimoji="1" lang="ja-JP" altLang="en-US"/>
            </a:p>
          </p:txBody>
        </p:sp>
        <p:sp>
          <p:nvSpPr>
            <p:cNvPr id="61" name="角丸四角形 60"/>
            <p:cNvSpPr/>
            <p:nvPr/>
          </p:nvSpPr>
          <p:spPr>
            <a:xfrm>
              <a:off x="3379057" y="3795109"/>
              <a:ext cx="532078" cy="363687"/>
            </a:xfrm>
            <a:prstGeom prst="roundRect">
              <a:avLst/>
            </a:prstGeom>
            <a:noFill/>
            <a:ln w="19050" cap="flat" cmpd="sng" algn="ctr">
              <a:solidFill>
                <a:srgbClr val="FFC000"/>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ctr"/>
            <a:lstStyle/>
            <a:p>
              <a:pPr algn="ctr"/>
              <a:endParaRPr kumimoji="1" lang="ja-JP" altLang="en-US"/>
            </a:p>
          </p:txBody>
        </p:sp>
        <p:sp>
          <p:nvSpPr>
            <p:cNvPr id="62" name="楕円 61"/>
            <p:cNvSpPr/>
            <p:nvPr/>
          </p:nvSpPr>
          <p:spPr>
            <a:xfrm>
              <a:off x="3563329" y="3898133"/>
              <a:ext cx="163535" cy="174455"/>
            </a:xfrm>
            <a:prstGeom prst="ellipse">
              <a:avLst/>
            </a:prstGeom>
            <a:noFill/>
            <a:ln w="19050" cap="flat" cmpd="sng" algn="ctr">
              <a:solidFill>
                <a:srgbClr val="FFC000"/>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ctr"/>
            <a:lstStyle/>
            <a:p>
              <a:pPr algn="ctr"/>
              <a:endParaRPr kumimoji="1" lang="ja-JP" altLang="en-US"/>
            </a:p>
          </p:txBody>
        </p:sp>
        <p:sp>
          <p:nvSpPr>
            <p:cNvPr id="63" name="二等辺三角形 62"/>
            <p:cNvSpPr/>
            <p:nvPr/>
          </p:nvSpPr>
          <p:spPr>
            <a:xfrm rot="5400000">
              <a:off x="3481668" y="3959301"/>
              <a:ext cx="64789" cy="52120"/>
            </a:xfrm>
            <a:prstGeom prst="triangle">
              <a:avLst/>
            </a:prstGeom>
            <a:noFill/>
            <a:ln w="19050" cap="flat" cmpd="sng" algn="ctr">
              <a:solidFill>
                <a:srgbClr val="FFC000"/>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ctr"/>
            <a:lstStyle/>
            <a:p>
              <a:pPr algn="ctr"/>
              <a:endParaRPr kumimoji="1" lang="ja-JP" altLang="en-US"/>
            </a:p>
          </p:txBody>
        </p:sp>
        <p:sp>
          <p:nvSpPr>
            <p:cNvPr id="64" name="二等辺三角形 63"/>
            <p:cNvSpPr/>
            <p:nvPr/>
          </p:nvSpPr>
          <p:spPr>
            <a:xfrm rot="16200000">
              <a:off x="3741530" y="3959301"/>
              <a:ext cx="64789" cy="52120"/>
            </a:xfrm>
            <a:prstGeom prst="triangle">
              <a:avLst/>
            </a:prstGeom>
            <a:noFill/>
            <a:ln w="19050" cap="flat" cmpd="sng" algn="ctr">
              <a:solidFill>
                <a:srgbClr val="FFC000"/>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ctr"/>
            <a:lstStyle/>
            <a:p>
              <a:pPr algn="ctr"/>
              <a:endParaRPr kumimoji="1" lang="ja-JP" altLang="en-US"/>
            </a:p>
          </p:txBody>
        </p:sp>
        <p:sp>
          <p:nvSpPr>
            <p:cNvPr id="65" name="楕円 64"/>
            <p:cNvSpPr/>
            <p:nvPr/>
          </p:nvSpPr>
          <p:spPr>
            <a:xfrm>
              <a:off x="3609675" y="3946101"/>
              <a:ext cx="73805" cy="78520"/>
            </a:xfrm>
            <a:prstGeom prst="ellipse">
              <a:avLst/>
            </a:prstGeom>
            <a:noFill/>
            <a:ln w="19050" cap="flat" cmpd="sng" algn="ctr">
              <a:solidFill>
                <a:srgbClr val="FFC000"/>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ctr"/>
            <a:lstStyle/>
            <a:p>
              <a:pPr algn="ctr"/>
              <a:endParaRPr kumimoji="1" lang="ja-JP" altLang="en-US"/>
            </a:p>
          </p:txBody>
        </p:sp>
        <p:grpSp>
          <p:nvGrpSpPr>
            <p:cNvPr id="95" name="グループ化 94"/>
            <p:cNvGrpSpPr/>
            <p:nvPr/>
          </p:nvGrpSpPr>
          <p:grpSpPr>
            <a:xfrm>
              <a:off x="3433093" y="3342492"/>
              <a:ext cx="414601" cy="414601"/>
              <a:chOff x="620713" y="1360488"/>
              <a:chExt cx="1189038" cy="1189038"/>
            </a:xfrm>
            <a:noFill/>
          </p:grpSpPr>
          <p:sp>
            <p:nvSpPr>
              <p:cNvPr id="96" name="Freeform 171"/>
              <p:cNvSpPr>
                <a:spLocks noEditPoints="1"/>
              </p:cNvSpPr>
              <p:nvPr/>
            </p:nvSpPr>
            <p:spPr bwMode="auto">
              <a:xfrm>
                <a:off x="620713" y="1360488"/>
                <a:ext cx="1189038" cy="1189038"/>
              </a:xfrm>
              <a:custGeom>
                <a:avLst/>
                <a:gdLst>
                  <a:gd name="T0" fmla="*/ 605 w 666"/>
                  <a:gd name="T1" fmla="*/ 46 h 666"/>
                  <a:gd name="T2" fmla="*/ 620 w 666"/>
                  <a:gd name="T3" fmla="*/ 61 h 666"/>
                  <a:gd name="T4" fmla="*/ 620 w 666"/>
                  <a:gd name="T5" fmla="*/ 605 h 666"/>
                  <a:gd name="T6" fmla="*/ 605 w 666"/>
                  <a:gd name="T7" fmla="*/ 620 h 666"/>
                  <a:gd name="T8" fmla="*/ 61 w 666"/>
                  <a:gd name="T9" fmla="*/ 620 h 666"/>
                  <a:gd name="T10" fmla="*/ 46 w 666"/>
                  <a:gd name="T11" fmla="*/ 605 h 666"/>
                  <a:gd name="T12" fmla="*/ 46 w 666"/>
                  <a:gd name="T13" fmla="*/ 61 h 666"/>
                  <a:gd name="T14" fmla="*/ 61 w 666"/>
                  <a:gd name="T15" fmla="*/ 46 h 666"/>
                  <a:gd name="T16" fmla="*/ 605 w 666"/>
                  <a:gd name="T17" fmla="*/ 46 h 666"/>
                  <a:gd name="T18" fmla="*/ 605 w 666"/>
                  <a:gd name="T19" fmla="*/ 0 h 666"/>
                  <a:gd name="T20" fmla="*/ 61 w 666"/>
                  <a:gd name="T21" fmla="*/ 0 h 666"/>
                  <a:gd name="T22" fmla="*/ 0 w 666"/>
                  <a:gd name="T23" fmla="*/ 61 h 666"/>
                  <a:gd name="T24" fmla="*/ 0 w 666"/>
                  <a:gd name="T25" fmla="*/ 605 h 666"/>
                  <a:gd name="T26" fmla="*/ 61 w 666"/>
                  <a:gd name="T27" fmla="*/ 666 h 666"/>
                  <a:gd name="T28" fmla="*/ 605 w 666"/>
                  <a:gd name="T29" fmla="*/ 666 h 666"/>
                  <a:gd name="T30" fmla="*/ 666 w 666"/>
                  <a:gd name="T31" fmla="*/ 605 h 666"/>
                  <a:gd name="T32" fmla="*/ 666 w 666"/>
                  <a:gd name="T33" fmla="*/ 61 h 666"/>
                  <a:gd name="T34" fmla="*/ 605 w 666"/>
                  <a:gd name="T35"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66" h="666">
                    <a:moveTo>
                      <a:pt x="605" y="46"/>
                    </a:moveTo>
                    <a:cubicBezTo>
                      <a:pt x="613" y="46"/>
                      <a:pt x="620" y="53"/>
                      <a:pt x="620" y="61"/>
                    </a:cubicBezTo>
                    <a:cubicBezTo>
                      <a:pt x="620" y="605"/>
                      <a:pt x="620" y="605"/>
                      <a:pt x="620" y="605"/>
                    </a:cubicBezTo>
                    <a:cubicBezTo>
                      <a:pt x="620" y="613"/>
                      <a:pt x="613" y="620"/>
                      <a:pt x="605" y="620"/>
                    </a:cubicBezTo>
                    <a:cubicBezTo>
                      <a:pt x="61" y="620"/>
                      <a:pt x="61" y="620"/>
                      <a:pt x="61" y="620"/>
                    </a:cubicBezTo>
                    <a:cubicBezTo>
                      <a:pt x="53" y="620"/>
                      <a:pt x="46" y="613"/>
                      <a:pt x="46" y="605"/>
                    </a:cubicBezTo>
                    <a:cubicBezTo>
                      <a:pt x="46" y="61"/>
                      <a:pt x="46" y="61"/>
                      <a:pt x="46" y="61"/>
                    </a:cubicBezTo>
                    <a:cubicBezTo>
                      <a:pt x="46" y="53"/>
                      <a:pt x="53" y="46"/>
                      <a:pt x="61" y="46"/>
                    </a:cubicBezTo>
                    <a:cubicBezTo>
                      <a:pt x="605" y="46"/>
                      <a:pt x="605" y="46"/>
                      <a:pt x="605" y="46"/>
                    </a:cubicBezTo>
                    <a:moveTo>
                      <a:pt x="605" y="0"/>
                    </a:moveTo>
                    <a:cubicBezTo>
                      <a:pt x="61" y="0"/>
                      <a:pt x="61" y="0"/>
                      <a:pt x="61" y="0"/>
                    </a:cubicBezTo>
                    <a:cubicBezTo>
                      <a:pt x="28" y="0"/>
                      <a:pt x="0" y="28"/>
                      <a:pt x="0" y="61"/>
                    </a:cubicBezTo>
                    <a:cubicBezTo>
                      <a:pt x="0" y="605"/>
                      <a:pt x="0" y="605"/>
                      <a:pt x="0" y="605"/>
                    </a:cubicBezTo>
                    <a:cubicBezTo>
                      <a:pt x="0" y="638"/>
                      <a:pt x="28" y="666"/>
                      <a:pt x="61" y="666"/>
                    </a:cubicBezTo>
                    <a:cubicBezTo>
                      <a:pt x="605" y="666"/>
                      <a:pt x="605" y="666"/>
                      <a:pt x="605" y="666"/>
                    </a:cubicBezTo>
                    <a:cubicBezTo>
                      <a:pt x="638" y="666"/>
                      <a:pt x="666" y="638"/>
                      <a:pt x="666" y="605"/>
                    </a:cubicBezTo>
                    <a:cubicBezTo>
                      <a:pt x="666" y="61"/>
                      <a:pt x="666" y="61"/>
                      <a:pt x="666" y="61"/>
                    </a:cubicBezTo>
                    <a:cubicBezTo>
                      <a:pt x="666" y="28"/>
                      <a:pt x="638" y="0"/>
                      <a:pt x="605" y="0"/>
                    </a:cubicBezTo>
                    <a:close/>
                  </a:path>
                </a:pathLst>
              </a:custGeom>
              <a:solidFill>
                <a:srgbClr val="FFC000"/>
              </a:solidFill>
              <a:ln w="9525">
                <a:solidFill>
                  <a:srgbClr val="FFC000"/>
                </a:solidFill>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97" name="Freeform 230"/>
              <p:cNvSpPr>
                <a:spLocks noEditPoints="1"/>
              </p:cNvSpPr>
              <p:nvPr/>
            </p:nvSpPr>
            <p:spPr bwMode="auto">
              <a:xfrm>
                <a:off x="763588" y="2076450"/>
                <a:ext cx="422275" cy="228600"/>
              </a:xfrm>
              <a:custGeom>
                <a:avLst/>
                <a:gdLst>
                  <a:gd name="T0" fmla="*/ 222 w 237"/>
                  <a:gd name="T1" fmla="*/ 128 h 128"/>
                  <a:gd name="T2" fmla="*/ 0 w 237"/>
                  <a:gd name="T3" fmla="*/ 113 h 128"/>
                  <a:gd name="T4" fmla="*/ 15 w 237"/>
                  <a:gd name="T5" fmla="*/ 0 h 128"/>
                  <a:gd name="T6" fmla="*/ 237 w 237"/>
                  <a:gd name="T7" fmla="*/ 16 h 128"/>
                  <a:gd name="T8" fmla="*/ 40 w 237"/>
                  <a:gd name="T9" fmla="*/ 36 h 128"/>
                  <a:gd name="T10" fmla="*/ 65 w 237"/>
                  <a:gd name="T11" fmla="*/ 62 h 128"/>
                  <a:gd name="T12" fmla="*/ 43 w 237"/>
                  <a:gd name="T13" fmla="*/ 89 h 128"/>
                  <a:gd name="T14" fmla="*/ 37 w 237"/>
                  <a:gd name="T15" fmla="*/ 68 h 128"/>
                  <a:gd name="T16" fmla="*/ 43 w 237"/>
                  <a:gd name="T17" fmla="*/ 99 h 128"/>
                  <a:gd name="T18" fmla="*/ 93 w 237"/>
                  <a:gd name="T19" fmla="*/ 95 h 128"/>
                  <a:gd name="T20" fmla="*/ 99 w 237"/>
                  <a:gd name="T21" fmla="*/ 99 h 128"/>
                  <a:gd name="T22" fmla="*/ 93 w 237"/>
                  <a:gd name="T23" fmla="*/ 68 h 128"/>
                  <a:gd name="T24" fmla="*/ 71 w 237"/>
                  <a:gd name="T25" fmla="*/ 89 h 128"/>
                  <a:gd name="T26" fmla="*/ 96 w 237"/>
                  <a:gd name="T27" fmla="*/ 62 h 128"/>
                  <a:gd name="T28" fmla="*/ 90 w 237"/>
                  <a:gd name="T29" fmla="*/ 36 h 128"/>
                  <a:gd name="T30" fmla="*/ 71 w 237"/>
                  <a:gd name="T31" fmla="*/ 57 h 128"/>
                  <a:gd name="T32" fmla="*/ 65 w 237"/>
                  <a:gd name="T33" fmla="*/ 31 h 128"/>
                  <a:gd name="T34" fmla="*/ 46 w 237"/>
                  <a:gd name="T35" fmla="*/ 57 h 128"/>
                  <a:gd name="T36" fmla="*/ 40 w 237"/>
                  <a:gd name="T37" fmla="*/ 36 h 128"/>
                  <a:gd name="T38" fmla="*/ 178 w 237"/>
                  <a:gd name="T39" fmla="*/ 70 h 128"/>
                  <a:gd name="T40" fmla="*/ 169 w 237"/>
                  <a:gd name="T41" fmla="*/ 88 h 128"/>
                  <a:gd name="T42" fmla="*/ 154 w 237"/>
                  <a:gd name="T43" fmla="*/ 84 h 128"/>
                  <a:gd name="T44" fmla="*/ 167 w 237"/>
                  <a:gd name="T45" fmla="*/ 80 h 128"/>
                  <a:gd name="T46" fmla="*/ 154 w 237"/>
                  <a:gd name="T47" fmla="*/ 75 h 128"/>
                  <a:gd name="T48" fmla="*/ 168 w 237"/>
                  <a:gd name="T49" fmla="*/ 70 h 128"/>
                  <a:gd name="T50" fmla="*/ 154 w 237"/>
                  <a:gd name="T51" fmla="*/ 65 h 128"/>
                  <a:gd name="T52" fmla="*/ 168 w 237"/>
                  <a:gd name="T53" fmla="*/ 48 h 128"/>
                  <a:gd name="T54" fmla="*/ 135 w 237"/>
                  <a:gd name="T55" fmla="*/ 65 h 128"/>
                  <a:gd name="T56" fmla="*/ 149 w 237"/>
                  <a:gd name="T57" fmla="*/ 70 h 128"/>
                  <a:gd name="T58" fmla="*/ 135 w 237"/>
                  <a:gd name="T59" fmla="*/ 75 h 128"/>
                  <a:gd name="T60" fmla="*/ 149 w 237"/>
                  <a:gd name="T61" fmla="*/ 80 h 128"/>
                  <a:gd name="T62" fmla="*/ 136 w 237"/>
                  <a:gd name="T63" fmla="*/ 84 h 128"/>
                  <a:gd name="T64" fmla="*/ 149 w 237"/>
                  <a:gd name="T65" fmla="*/ 90 h 128"/>
                  <a:gd name="T66" fmla="*/ 132 w 237"/>
                  <a:gd name="T67" fmla="*/ 96 h 128"/>
                  <a:gd name="T68" fmla="*/ 167 w 237"/>
                  <a:gd name="T69" fmla="*/ 95 h 128"/>
                  <a:gd name="T70" fmla="*/ 186 w 237"/>
                  <a:gd name="T71" fmla="*/ 51 h 128"/>
                  <a:gd name="T72" fmla="*/ 191 w 237"/>
                  <a:gd name="T73" fmla="*/ 89 h 128"/>
                  <a:gd name="T74" fmla="*/ 180 w 237"/>
                  <a:gd name="T75" fmla="*/ 93 h 128"/>
                  <a:gd name="T76" fmla="*/ 189 w 237"/>
                  <a:gd name="T77" fmla="*/ 99 h 128"/>
                  <a:gd name="T78" fmla="*/ 198 w 237"/>
                  <a:gd name="T79" fmla="*/ 46 h 128"/>
                  <a:gd name="T80" fmla="*/ 186 w 237"/>
                  <a:gd name="T81" fmla="*/ 30 h 128"/>
                  <a:gd name="T82" fmla="*/ 180 w 237"/>
                  <a:gd name="T83" fmla="*/ 46 h 128"/>
                  <a:gd name="T84" fmla="*/ 171 w 237"/>
                  <a:gd name="T85" fmla="*/ 51 h 128"/>
                  <a:gd name="T86" fmla="*/ 132 w 237"/>
                  <a:gd name="T87" fmla="*/ 36 h 128"/>
                  <a:gd name="T88" fmla="*/ 141 w 237"/>
                  <a:gd name="T89" fmla="*/ 41 h 128"/>
                  <a:gd name="T90" fmla="*/ 146 w 237"/>
                  <a:gd name="T91" fmla="*/ 47 h 128"/>
                  <a:gd name="T92" fmla="*/ 156 w 237"/>
                  <a:gd name="T93" fmla="*/ 41 h 128"/>
                  <a:gd name="T94" fmla="*/ 162 w 237"/>
                  <a:gd name="T95" fmla="*/ 47 h 128"/>
                  <a:gd name="T96" fmla="*/ 171 w 237"/>
                  <a:gd name="T97" fmla="*/ 41 h 128"/>
                  <a:gd name="T98" fmla="*/ 162 w 237"/>
                  <a:gd name="T99" fmla="*/ 36 h 128"/>
                  <a:gd name="T100" fmla="*/ 156 w 237"/>
                  <a:gd name="T101" fmla="*/ 30 h 128"/>
                  <a:gd name="T102" fmla="*/ 146 w 237"/>
                  <a:gd name="T103" fmla="*/ 36 h 128"/>
                  <a:gd name="T104" fmla="*/ 141 w 237"/>
                  <a:gd name="T105" fmla="*/ 30 h 128"/>
                  <a:gd name="T106" fmla="*/ 132 w 237"/>
                  <a:gd name="T107" fmla="*/ 36 h 128"/>
                  <a:gd name="T108" fmla="*/ 140 w 237"/>
                  <a:gd name="T109" fmla="*/ 60 h 128"/>
                  <a:gd name="T110" fmla="*/ 149 w 237"/>
                  <a:gd name="T111" fmla="*/ 53 h 128"/>
                  <a:gd name="T112" fmla="*/ 163 w 237"/>
                  <a:gd name="T113" fmla="*/ 60 h 128"/>
                  <a:gd name="T114" fmla="*/ 154 w 237"/>
                  <a:gd name="T115" fmla="*/ 53 h 128"/>
                  <a:gd name="T116" fmla="*/ 163 w 237"/>
                  <a:gd name="T117" fmla="*/ 60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37" h="128">
                    <a:moveTo>
                      <a:pt x="237" y="113"/>
                    </a:moveTo>
                    <a:cubicBezTo>
                      <a:pt x="237" y="121"/>
                      <a:pt x="230" y="128"/>
                      <a:pt x="222" y="128"/>
                    </a:cubicBezTo>
                    <a:cubicBezTo>
                      <a:pt x="15" y="128"/>
                      <a:pt x="15" y="128"/>
                      <a:pt x="15" y="128"/>
                    </a:cubicBezTo>
                    <a:cubicBezTo>
                      <a:pt x="7" y="128"/>
                      <a:pt x="0" y="121"/>
                      <a:pt x="0" y="113"/>
                    </a:cubicBezTo>
                    <a:cubicBezTo>
                      <a:pt x="0" y="16"/>
                      <a:pt x="0" y="16"/>
                      <a:pt x="0" y="16"/>
                    </a:cubicBezTo>
                    <a:cubicBezTo>
                      <a:pt x="0" y="7"/>
                      <a:pt x="7" y="0"/>
                      <a:pt x="15" y="0"/>
                    </a:cubicBezTo>
                    <a:cubicBezTo>
                      <a:pt x="222" y="0"/>
                      <a:pt x="222" y="0"/>
                      <a:pt x="222" y="0"/>
                    </a:cubicBezTo>
                    <a:cubicBezTo>
                      <a:pt x="230" y="0"/>
                      <a:pt x="237" y="7"/>
                      <a:pt x="237" y="16"/>
                    </a:cubicBezTo>
                    <a:lnTo>
                      <a:pt x="237" y="113"/>
                    </a:lnTo>
                    <a:close/>
                    <a:moveTo>
                      <a:pt x="40" y="36"/>
                    </a:moveTo>
                    <a:cubicBezTo>
                      <a:pt x="40" y="62"/>
                      <a:pt x="40" y="62"/>
                      <a:pt x="40" y="62"/>
                    </a:cubicBezTo>
                    <a:cubicBezTo>
                      <a:pt x="65" y="62"/>
                      <a:pt x="65" y="62"/>
                      <a:pt x="65" y="62"/>
                    </a:cubicBezTo>
                    <a:cubicBezTo>
                      <a:pt x="65" y="89"/>
                      <a:pt x="65" y="89"/>
                      <a:pt x="65" y="89"/>
                    </a:cubicBezTo>
                    <a:cubicBezTo>
                      <a:pt x="43" y="89"/>
                      <a:pt x="43" y="89"/>
                      <a:pt x="43" y="89"/>
                    </a:cubicBezTo>
                    <a:cubicBezTo>
                      <a:pt x="43" y="68"/>
                      <a:pt x="43" y="68"/>
                      <a:pt x="43" y="68"/>
                    </a:cubicBezTo>
                    <a:cubicBezTo>
                      <a:pt x="37" y="68"/>
                      <a:pt x="37" y="68"/>
                      <a:pt x="37" y="68"/>
                    </a:cubicBezTo>
                    <a:cubicBezTo>
                      <a:pt x="37" y="99"/>
                      <a:pt x="37" y="99"/>
                      <a:pt x="37" y="99"/>
                    </a:cubicBezTo>
                    <a:cubicBezTo>
                      <a:pt x="43" y="99"/>
                      <a:pt x="43" y="99"/>
                      <a:pt x="43" y="99"/>
                    </a:cubicBezTo>
                    <a:cubicBezTo>
                      <a:pt x="43" y="95"/>
                      <a:pt x="43" y="95"/>
                      <a:pt x="43" y="95"/>
                    </a:cubicBezTo>
                    <a:cubicBezTo>
                      <a:pt x="93" y="95"/>
                      <a:pt x="93" y="95"/>
                      <a:pt x="93" y="95"/>
                    </a:cubicBezTo>
                    <a:cubicBezTo>
                      <a:pt x="93" y="99"/>
                      <a:pt x="93" y="99"/>
                      <a:pt x="93" y="99"/>
                    </a:cubicBezTo>
                    <a:cubicBezTo>
                      <a:pt x="99" y="99"/>
                      <a:pt x="99" y="99"/>
                      <a:pt x="99" y="99"/>
                    </a:cubicBezTo>
                    <a:cubicBezTo>
                      <a:pt x="99" y="68"/>
                      <a:pt x="99" y="68"/>
                      <a:pt x="99" y="68"/>
                    </a:cubicBezTo>
                    <a:cubicBezTo>
                      <a:pt x="93" y="68"/>
                      <a:pt x="93" y="68"/>
                      <a:pt x="93" y="68"/>
                    </a:cubicBezTo>
                    <a:cubicBezTo>
                      <a:pt x="93" y="89"/>
                      <a:pt x="93" y="89"/>
                      <a:pt x="93" y="89"/>
                    </a:cubicBezTo>
                    <a:cubicBezTo>
                      <a:pt x="71" y="89"/>
                      <a:pt x="71" y="89"/>
                      <a:pt x="71" y="89"/>
                    </a:cubicBezTo>
                    <a:cubicBezTo>
                      <a:pt x="71" y="62"/>
                      <a:pt x="71" y="62"/>
                      <a:pt x="71" y="62"/>
                    </a:cubicBezTo>
                    <a:cubicBezTo>
                      <a:pt x="96" y="62"/>
                      <a:pt x="96" y="62"/>
                      <a:pt x="96" y="62"/>
                    </a:cubicBezTo>
                    <a:cubicBezTo>
                      <a:pt x="96" y="36"/>
                      <a:pt x="96" y="36"/>
                      <a:pt x="96" y="36"/>
                    </a:cubicBezTo>
                    <a:cubicBezTo>
                      <a:pt x="90" y="36"/>
                      <a:pt x="90" y="36"/>
                      <a:pt x="90" y="36"/>
                    </a:cubicBezTo>
                    <a:cubicBezTo>
                      <a:pt x="90" y="57"/>
                      <a:pt x="90" y="57"/>
                      <a:pt x="90" y="57"/>
                    </a:cubicBezTo>
                    <a:cubicBezTo>
                      <a:pt x="71" y="57"/>
                      <a:pt x="71" y="57"/>
                      <a:pt x="71" y="57"/>
                    </a:cubicBezTo>
                    <a:cubicBezTo>
                      <a:pt x="71" y="31"/>
                      <a:pt x="71" y="31"/>
                      <a:pt x="71" y="31"/>
                    </a:cubicBezTo>
                    <a:cubicBezTo>
                      <a:pt x="65" y="31"/>
                      <a:pt x="65" y="31"/>
                      <a:pt x="65" y="31"/>
                    </a:cubicBezTo>
                    <a:cubicBezTo>
                      <a:pt x="65" y="57"/>
                      <a:pt x="65" y="57"/>
                      <a:pt x="65" y="57"/>
                    </a:cubicBezTo>
                    <a:cubicBezTo>
                      <a:pt x="46" y="57"/>
                      <a:pt x="46" y="57"/>
                      <a:pt x="46" y="57"/>
                    </a:cubicBezTo>
                    <a:cubicBezTo>
                      <a:pt x="46" y="36"/>
                      <a:pt x="46" y="36"/>
                      <a:pt x="46" y="36"/>
                    </a:cubicBezTo>
                    <a:lnTo>
                      <a:pt x="40" y="36"/>
                    </a:lnTo>
                    <a:close/>
                    <a:moveTo>
                      <a:pt x="180" y="51"/>
                    </a:moveTo>
                    <a:cubicBezTo>
                      <a:pt x="180" y="56"/>
                      <a:pt x="179" y="63"/>
                      <a:pt x="178" y="70"/>
                    </a:cubicBezTo>
                    <a:cubicBezTo>
                      <a:pt x="177" y="77"/>
                      <a:pt x="174" y="86"/>
                      <a:pt x="169" y="93"/>
                    </a:cubicBezTo>
                    <a:cubicBezTo>
                      <a:pt x="169" y="88"/>
                      <a:pt x="169" y="88"/>
                      <a:pt x="169" y="88"/>
                    </a:cubicBezTo>
                    <a:cubicBezTo>
                      <a:pt x="166" y="89"/>
                      <a:pt x="162" y="89"/>
                      <a:pt x="154" y="90"/>
                    </a:cubicBezTo>
                    <a:cubicBezTo>
                      <a:pt x="154" y="84"/>
                      <a:pt x="154" y="84"/>
                      <a:pt x="154" y="84"/>
                    </a:cubicBezTo>
                    <a:cubicBezTo>
                      <a:pt x="167" y="84"/>
                      <a:pt x="167" y="84"/>
                      <a:pt x="167" y="84"/>
                    </a:cubicBezTo>
                    <a:cubicBezTo>
                      <a:pt x="167" y="80"/>
                      <a:pt x="167" y="80"/>
                      <a:pt x="167" y="80"/>
                    </a:cubicBezTo>
                    <a:cubicBezTo>
                      <a:pt x="154" y="80"/>
                      <a:pt x="154" y="80"/>
                      <a:pt x="154" y="80"/>
                    </a:cubicBezTo>
                    <a:cubicBezTo>
                      <a:pt x="154" y="75"/>
                      <a:pt x="154" y="75"/>
                      <a:pt x="154" y="75"/>
                    </a:cubicBezTo>
                    <a:cubicBezTo>
                      <a:pt x="168" y="75"/>
                      <a:pt x="168" y="75"/>
                      <a:pt x="168" y="75"/>
                    </a:cubicBezTo>
                    <a:cubicBezTo>
                      <a:pt x="168" y="70"/>
                      <a:pt x="168" y="70"/>
                      <a:pt x="168" y="70"/>
                    </a:cubicBezTo>
                    <a:cubicBezTo>
                      <a:pt x="154" y="70"/>
                      <a:pt x="154" y="70"/>
                      <a:pt x="154" y="70"/>
                    </a:cubicBezTo>
                    <a:cubicBezTo>
                      <a:pt x="154" y="65"/>
                      <a:pt x="154" y="65"/>
                      <a:pt x="154" y="65"/>
                    </a:cubicBezTo>
                    <a:cubicBezTo>
                      <a:pt x="168" y="65"/>
                      <a:pt x="168" y="65"/>
                      <a:pt x="168" y="65"/>
                    </a:cubicBezTo>
                    <a:cubicBezTo>
                      <a:pt x="168" y="48"/>
                      <a:pt x="168" y="48"/>
                      <a:pt x="168" y="48"/>
                    </a:cubicBezTo>
                    <a:cubicBezTo>
                      <a:pt x="135" y="48"/>
                      <a:pt x="135" y="48"/>
                      <a:pt x="135" y="48"/>
                    </a:cubicBezTo>
                    <a:cubicBezTo>
                      <a:pt x="135" y="65"/>
                      <a:pt x="135" y="65"/>
                      <a:pt x="135" y="65"/>
                    </a:cubicBezTo>
                    <a:cubicBezTo>
                      <a:pt x="149" y="65"/>
                      <a:pt x="149" y="65"/>
                      <a:pt x="149" y="65"/>
                    </a:cubicBezTo>
                    <a:cubicBezTo>
                      <a:pt x="149" y="70"/>
                      <a:pt x="149" y="70"/>
                      <a:pt x="149" y="70"/>
                    </a:cubicBezTo>
                    <a:cubicBezTo>
                      <a:pt x="135" y="70"/>
                      <a:pt x="135" y="70"/>
                      <a:pt x="135" y="70"/>
                    </a:cubicBezTo>
                    <a:cubicBezTo>
                      <a:pt x="135" y="75"/>
                      <a:pt x="135" y="75"/>
                      <a:pt x="135" y="75"/>
                    </a:cubicBezTo>
                    <a:cubicBezTo>
                      <a:pt x="149" y="75"/>
                      <a:pt x="149" y="75"/>
                      <a:pt x="149" y="75"/>
                    </a:cubicBezTo>
                    <a:cubicBezTo>
                      <a:pt x="149" y="80"/>
                      <a:pt x="149" y="80"/>
                      <a:pt x="149" y="80"/>
                    </a:cubicBezTo>
                    <a:cubicBezTo>
                      <a:pt x="136" y="80"/>
                      <a:pt x="136" y="80"/>
                      <a:pt x="136" y="80"/>
                    </a:cubicBezTo>
                    <a:cubicBezTo>
                      <a:pt x="136" y="84"/>
                      <a:pt x="136" y="84"/>
                      <a:pt x="136" y="84"/>
                    </a:cubicBezTo>
                    <a:cubicBezTo>
                      <a:pt x="149" y="84"/>
                      <a:pt x="149" y="84"/>
                      <a:pt x="149" y="84"/>
                    </a:cubicBezTo>
                    <a:cubicBezTo>
                      <a:pt x="149" y="90"/>
                      <a:pt x="149" y="90"/>
                      <a:pt x="149" y="90"/>
                    </a:cubicBezTo>
                    <a:cubicBezTo>
                      <a:pt x="147" y="90"/>
                      <a:pt x="132" y="91"/>
                      <a:pt x="132" y="91"/>
                    </a:cubicBezTo>
                    <a:cubicBezTo>
                      <a:pt x="132" y="96"/>
                      <a:pt x="132" y="96"/>
                      <a:pt x="132" y="96"/>
                    </a:cubicBezTo>
                    <a:cubicBezTo>
                      <a:pt x="157" y="95"/>
                      <a:pt x="166" y="94"/>
                      <a:pt x="169" y="93"/>
                    </a:cubicBezTo>
                    <a:cubicBezTo>
                      <a:pt x="168" y="94"/>
                      <a:pt x="168" y="94"/>
                      <a:pt x="167" y="95"/>
                    </a:cubicBezTo>
                    <a:cubicBezTo>
                      <a:pt x="171" y="99"/>
                      <a:pt x="171" y="99"/>
                      <a:pt x="171" y="99"/>
                    </a:cubicBezTo>
                    <a:cubicBezTo>
                      <a:pt x="175" y="95"/>
                      <a:pt x="185" y="84"/>
                      <a:pt x="186" y="51"/>
                    </a:cubicBezTo>
                    <a:cubicBezTo>
                      <a:pt x="193" y="51"/>
                      <a:pt x="193" y="51"/>
                      <a:pt x="193" y="51"/>
                    </a:cubicBezTo>
                    <a:cubicBezTo>
                      <a:pt x="192" y="77"/>
                      <a:pt x="192" y="80"/>
                      <a:pt x="191" y="89"/>
                    </a:cubicBezTo>
                    <a:cubicBezTo>
                      <a:pt x="191" y="92"/>
                      <a:pt x="190" y="93"/>
                      <a:pt x="187" y="93"/>
                    </a:cubicBezTo>
                    <a:cubicBezTo>
                      <a:pt x="180" y="93"/>
                      <a:pt x="180" y="93"/>
                      <a:pt x="180" y="93"/>
                    </a:cubicBezTo>
                    <a:cubicBezTo>
                      <a:pt x="181" y="99"/>
                      <a:pt x="181" y="99"/>
                      <a:pt x="181" y="99"/>
                    </a:cubicBezTo>
                    <a:cubicBezTo>
                      <a:pt x="189" y="99"/>
                      <a:pt x="189" y="99"/>
                      <a:pt x="189" y="99"/>
                    </a:cubicBezTo>
                    <a:cubicBezTo>
                      <a:pt x="195" y="99"/>
                      <a:pt x="196" y="95"/>
                      <a:pt x="196" y="92"/>
                    </a:cubicBezTo>
                    <a:cubicBezTo>
                      <a:pt x="198" y="82"/>
                      <a:pt x="198" y="57"/>
                      <a:pt x="198" y="46"/>
                    </a:cubicBezTo>
                    <a:cubicBezTo>
                      <a:pt x="186" y="46"/>
                      <a:pt x="186" y="46"/>
                      <a:pt x="186" y="46"/>
                    </a:cubicBezTo>
                    <a:cubicBezTo>
                      <a:pt x="186" y="30"/>
                      <a:pt x="186" y="30"/>
                      <a:pt x="186" y="30"/>
                    </a:cubicBezTo>
                    <a:cubicBezTo>
                      <a:pt x="180" y="30"/>
                      <a:pt x="180" y="30"/>
                      <a:pt x="180" y="30"/>
                    </a:cubicBezTo>
                    <a:cubicBezTo>
                      <a:pt x="180" y="46"/>
                      <a:pt x="180" y="46"/>
                      <a:pt x="180" y="46"/>
                    </a:cubicBezTo>
                    <a:cubicBezTo>
                      <a:pt x="171" y="46"/>
                      <a:pt x="171" y="46"/>
                      <a:pt x="171" y="46"/>
                    </a:cubicBezTo>
                    <a:cubicBezTo>
                      <a:pt x="171" y="51"/>
                      <a:pt x="171" y="51"/>
                      <a:pt x="171" y="51"/>
                    </a:cubicBezTo>
                    <a:lnTo>
                      <a:pt x="180" y="51"/>
                    </a:lnTo>
                    <a:close/>
                    <a:moveTo>
                      <a:pt x="132" y="36"/>
                    </a:moveTo>
                    <a:cubicBezTo>
                      <a:pt x="132" y="41"/>
                      <a:pt x="132" y="41"/>
                      <a:pt x="132" y="41"/>
                    </a:cubicBezTo>
                    <a:cubicBezTo>
                      <a:pt x="141" y="41"/>
                      <a:pt x="141" y="41"/>
                      <a:pt x="141" y="41"/>
                    </a:cubicBezTo>
                    <a:cubicBezTo>
                      <a:pt x="141" y="47"/>
                      <a:pt x="141" y="47"/>
                      <a:pt x="141" y="47"/>
                    </a:cubicBezTo>
                    <a:cubicBezTo>
                      <a:pt x="146" y="47"/>
                      <a:pt x="146" y="47"/>
                      <a:pt x="146" y="47"/>
                    </a:cubicBezTo>
                    <a:cubicBezTo>
                      <a:pt x="146" y="41"/>
                      <a:pt x="146" y="41"/>
                      <a:pt x="146" y="41"/>
                    </a:cubicBezTo>
                    <a:cubicBezTo>
                      <a:pt x="156" y="41"/>
                      <a:pt x="156" y="41"/>
                      <a:pt x="156" y="41"/>
                    </a:cubicBezTo>
                    <a:cubicBezTo>
                      <a:pt x="156" y="47"/>
                      <a:pt x="156" y="47"/>
                      <a:pt x="156" y="47"/>
                    </a:cubicBezTo>
                    <a:cubicBezTo>
                      <a:pt x="162" y="47"/>
                      <a:pt x="162" y="47"/>
                      <a:pt x="162" y="47"/>
                    </a:cubicBezTo>
                    <a:cubicBezTo>
                      <a:pt x="162" y="41"/>
                      <a:pt x="162" y="41"/>
                      <a:pt x="162" y="41"/>
                    </a:cubicBezTo>
                    <a:cubicBezTo>
                      <a:pt x="171" y="41"/>
                      <a:pt x="171" y="41"/>
                      <a:pt x="171" y="41"/>
                    </a:cubicBezTo>
                    <a:cubicBezTo>
                      <a:pt x="171" y="36"/>
                      <a:pt x="171" y="36"/>
                      <a:pt x="171" y="36"/>
                    </a:cubicBezTo>
                    <a:cubicBezTo>
                      <a:pt x="162" y="36"/>
                      <a:pt x="162" y="36"/>
                      <a:pt x="162" y="36"/>
                    </a:cubicBezTo>
                    <a:cubicBezTo>
                      <a:pt x="162" y="30"/>
                      <a:pt x="162" y="30"/>
                      <a:pt x="162" y="30"/>
                    </a:cubicBezTo>
                    <a:cubicBezTo>
                      <a:pt x="156" y="30"/>
                      <a:pt x="156" y="30"/>
                      <a:pt x="156" y="30"/>
                    </a:cubicBezTo>
                    <a:cubicBezTo>
                      <a:pt x="156" y="36"/>
                      <a:pt x="156" y="36"/>
                      <a:pt x="156" y="36"/>
                    </a:cubicBezTo>
                    <a:cubicBezTo>
                      <a:pt x="146" y="36"/>
                      <a:pt x="146" y="36"/>
                      <a:pt x="146" y="36"/>
                    </a:cubicBezTo>
                    <a:cubicBezTo>
                      <a:pt x="146" y="30"/>
                      <a:pt x="146" y="30"/>
                      <a:pt x="146" y="30"/>
                    </a:cubicBezTo>
                    <a:cubicBezTo>
                      <a:pt x="141" y="30"/>
                      <a:pt x="141" y="30"/>
                      <a:pt x="141" y="30"/>
                    </a:cubicBezTo>
                    <a:cubicBezTo>
                      <a:pt x="141" y="36"/>
                      <a:pt x="141" y="36"/>
                      <a:pt x="141" y="36"/>
                    </a:cubicBezTo>
                    <a:lnTo>
                      <a:pt x="132" y="36"/>
                    </a:lnTo>
                    <a:close/>
                    <a:moveTo>
                      <a:pt x="149" y="60"/>
                    </a:moveTo>
                    <a:cubicBezTo>
                      <a:pt x="140" y="60"/>
                      <a:pt x="140" y="60"/>
                      <a:pt x="140" y="60"/>
                    </a:cubicBezTo>
                    <a:cubicBezTo>
                      <a:pt x="140" y="53"/>
                      <a:pt x="140" y="53"/>
                      <a:pt x="140" y="53"/>
                    </a:cubicBezTo>
                    <a:cubicBezTo>
                      <a:pt x="149" y="53"/>
                      <a:pt x="149" y="53"/>
                      <a:pt x="149" y="53"/>
                    </a:cubicBezTo>
                    <a:lnTo>
                      <a:pt x="149" y="60"/>
                    </a:lnTo>
                    <a:close/>
                    <a:moveTo>
                      <a:pt x="163" y="60"/>
                    </a:moveTo>
                    <a:cubicBezTo>
                      <a:pt x="154" y="60"/>
                      <a:pt x="154" y="60"/>
                      <a:pt x="154" y="60"/>
                    </a:cubicBezTo>
                    <a:cubicBezTo>
                      <a:pt x="154" y="53"/>
                      <a:pt x="154" y="53"/>
                      <a:pt x="154" y="53"/>
                    </a:cubicBezTo>
                    <a:cubicBezTo>
                      <a:pt x="163" y="53"/>
                      <a:pt x="163" y="53"/>
                      <a:pt x="163" y="53"/>
                    </a:cubicBezTo>
                    <a:lnTo>
                      <a:pt x="163" y="60"/>
                    </a:lnTo>
                    <a:close/>
                  </a:path>
                </a:pathLst>
              </a:custGeom>
              <a:grpFill/>
              <a:ln w="9525">
                <a:solidFill>
                  <a:srgbClr val="FFC000"/>
                </a:solidFill>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98" name="Freeform 231"/>
              <p:cNvSpPr>
                <a:spLocks noEditPoints="1"/>
              </p:cNvSpPr>
              <p:nvPr/>
            </p:nvSpPr>
            <p:spPr bwMode="auto">
              <a:xfrm>
                <a:off x="1239838" y="2076450"/>
                <a:ext cx="423863" cy="228600"/>
              </a:xfrm>
              <a:custGeom>
                <a:avLst/>
                <a:gdLst>
                  <a:gd name="T0" fmla="*/ 16 w 237"/>
                  <a:gd name="T1" fmla="*/ 128 h 128"/>
                  <a:gd name="T2" fmla="*/ 16 w 237"/>
                  <a:gd name="T3" fmla="*/ 0 h 128"/>
                  <a:gd name="T4" fmla="*/ 237 w 237"/>
                  <a:gd name="T5" fmla="*/ 113 h 128"/>
                  <a:gd name="T6" fmla="*/ 43 w 237"/>
                  <a:gd name="T7" fmla="*/ 65 h 128"/>
                  <a:gd name="T8" fmla="*/ 37 w 237"/>
                  <a:gd name="T9" fmla="*/ 99 h 128"/>
                  <a:gd name="T10" fmla="*/ 102 w 237"/>
                  <a:gd name="T11" fmla="*/ 97 h 128"/>
                  <a:gd name="T12" fmla="*/ 55 w 237"/>
                  <a:gd name="T13" fmla="*/ 89 h 128"/>
                  <a:gd name="T14" fmla="*/ 34 w 237"/>
                  <a:gd name="T15" fmla="*/ 59 h 128"/>
                  <a:gd name="T16" fmla="*/ 35 w 237"/>
                  <a:gd name="T17" fmla="*/ 35 h 128"/>
                  <a:gd name="T18" fmla="*/ 97 w 237"/>
                  <a:gd name="T19" fmla="*/ 60 h 128"/>
                  <a:gd name="T20" fmla="*/ 98 w 237"/>
                  <a:gd name="T21" fmla="*/ 60 h 128"/>
                  <a:gd name="T22" fmla="*/ 58 w 237"/>
                  <a:gd name="T23" fmla="*/ 81 h 128"/>
                  <a:gd name="T24" fmla="*/ 79 w 237"/>
                  <a:gd name="T25" fmla="*/ 82 h 128"/>
                  <a:gd name="T26" fmla="*/ 64 w 237"/>
                  <a:gd name="T27" fmla="*/ 60 h 128"/>
                  <a:gd name="T28" fmla="*/ 103 w 237"/>
                  <a:gd name="T29" fmla="*/ 83 h 128"/>
                  <a:gd name="T30" fmla="*/ 97 w 237"/>
                  <a:gd name="T31" fmla="*/ 60 h 128"/>
                  <a:gd name="T32" fmla="*/ 64 w 237"/>
                  <a:gd name="T33" fmla="*/ 37 h 128"/>
                  <a:gd name="T34" fmla="*/ 92 w 237"/>
                  <a:gd name="T35" fmla="*/ 55 h 128"/>
                  <a:gd name="T36" fmla="*/ 92 w 237"/>
                  <a:gd name="T37" fmla="*/ 48 h 128"/>
                  <a:gd name="T38" fmla="*/ 178 w 237"/>
                  <a:gd name="T39" fmla="*/ 70 h 128"/>
                  <a:gd name="T40" fmla="*/ 154 w 237"/>
                  <a:gd name="T41" fmla="*/ 90 h 128"/>
                  <a:gd name="T42" fmla="*/ 167 w 237"/>
                  <a:gd name="T43" fmla="*/ 80 h 128"/>
                  <a:gd name="T44" fmla="*/ 169 w 237"/>
                  <a:gd name="T45" fmla="*/ 75 h 128"/>
                  <a:gd name="T46" fmla="*/ 154 w 237"/>
                  <a:gd name="T47" fmla="*/ 65 h 128"/>
                  <a:gd name="T48" fmla="*/ 135 w 237"/>
                  <a:gd name="T49" fmla="*/ 48 h 128"/>
                  <a:gd name="T50" fmla="*/ 149 w 237"/>
                  <a:gd name="T51" fmla="*/ 70 h 128"/>
                  <a:gd name="T52" fmla="*/ 149 w 237"/>
                  <a:gd name="T53" fmla="*/ 75 h 128"/>
                  <a:gd name="T54" fmla="*/ 136 w 237"/>
                  <a:gd name="T55" fmla="*/ 84 h 128"/>
                  <a:gd name="T56" fmla="*/ 132 w 237"/>
                  <a:gd name="T57" fmla="*/ 91 h 128"/>
                  <a:gd name="T58" fmla="*/ 167 w 237"/>
                  <a:gd name="T59" fmla="*/ 95 h 128"/>
                  <a:gd name="T60" fmla="*/ 193 w 237"/>
                  <a:gd name="T61" fmla="*/ 51 h 128"/>
                  <a:gd name="T62" fmla="*/ 180 w 237"/>
                  <a:gd name="T63" fmla="*/ 93 h 128"/>
                  <a:gd name="T64" fmla="*/ 197 w 237"/>
                  <a:gd name="T65" fmla="*/ 92 h 128"/>
                  <a:gd name="T66" fmla="*/ 186 w 237"/>
                  <a:gd name="T67" fmla="*/ 30 h 128"/>
                  <a:gd name="T68" fmla="*/ 172 w 237"/>
                  <a:gd name="T69" fmla="*/ 46 h 128"/>
                  <a:gd name="T70" fmla="*/ 133 w 237"/>
                  <a:gd name="T71" fmla="*/ 36 h 128"/>
                  <a:gd name="T72" fmla="*/ 141 w 237"/>
                  <a:gd name="T73" fmla="*/ 47 h 128"/>
                  <a:gd name="T74" fmla="*/ 157 w 237"/>
                  <a:gd name="T75" fmla="*/ 41 h 128"/>
                  <a:gd name="T76" fmla="*/ 162 w 237"/>
                  <a:gd name="T77" fmla="*/ 41 h 128"/>
                  <a:gd name="T78" fmla="*/ 162 w 237"/>
                  <a:gd name="T79" fmla="*/ 36 h 128"/>
                  <a:gd name="T80" fmla="*/ 157 w 237"/>
                  <a:gd name="T81" fmla="*/ 36 h 128"/>
                  <a:gd name="T82" fmla="*/ 141 w 237"/>
                  <a:gd name="T83" fmla="*/ 30 h 128"/>
                  <a:gd name="T84" fmla="*/ 149 w 237"/>
                  <a:gd name="T85" fmla="*/ 60 h 128"/>
                  <a:gd name="T86" fmla="*/ 149 w 237"/>
                  <a:gd name="T87" fmla="*/ 53 h 128"/>
                  <a:gd name="T88" fmla="*/ 154 w 237"/>
                  <a:gd name="T89" fmla="*/ 60 h 128"/>
                  <a:gd name="T90" fmla="*/ 163 w 237"/>
                  <a:gd name="T91" fmla="*/ 60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37" h="128">
                    <a:moveTo>
                      <a:pt x="237" y="113"/>
                    </a:moveTo>
                    <a:cubicBezTo>
                      <a:pt x="237" y="121"/>
                      <a:pt x="230" y="128"/>
                      <a:pt x="222" y="128"/>
                    </a:cubicBezTo>
                    <a:cubicBezTo>
                      <a:pt x="16" y="128"/>
                      <a:pt x="16" y="128"/>
                      <a:pt x="16" y="128"/>
                    </a:cubicBezTo>
                    <a:cubicBezTo>
                      <a:pt x="7" y="128"/>
                      <a:pt x="0" y="121"/>
                      <a:pt x="0" y="113"/>
                    </a:cubicBezTo>
                    <a:cubicBezTo>
                      <a:pt x="0" y="16"/>
                      <a:pt x="0" y="16"/>
                      <a:pt x="0" y="16"/>
                    </a:cubicBezTo>
                    <a:cubicBezTo>
                      <a:pt x="0" y="7"/>
                      <a:pt x="7" y="0"/>
                      <a:pt x="16" y="0"/>
                    </a:cubicBezTo>
                    <a:cubicBezTo>
                      <a:pt x="222" y="0"/>
                      <a:pt x="222" y="0"/>
                      <a:pt x="222" y="0"/>
                    </a:cubicBezTo>
                    <a:cubicBezTo>
                      <a:pt x="230" y="0"/>
                      <a:pt x="237" y="7"/>
                      <a:pt x="237" y="16"/>
                    </a:cubicBezTo>
                    <a:lnTo>
                      <a:pt x="237" y="113"/>
                    </a:lnTo>
                    <a:close/>
                    <a:moveTo>
                      <a:pt x="34" y="59"/>
                    </a:moveTo>
                    <a:cubicBezTo>
                      <a:pt x="34" y="65"/>
                      <a:pt x="34" y="65"/>
                      <a:pt x="34" y="65"/>
                    </a:cubicBezTo>
                    <a:cubicBezTo>
                      <a:pt x="43" y="65"/>
                      <a:pt x="43" y="65"/>
                      <a:pt x="43" y="65"/>
                    </a:cubicBezTo>
                    <a:cubicBezTo>
                      <a:pt x="43" y="84"/>
                      <a:pt x="43" y="84"/>
                      <a:pt x="43" y="84"/>
                    </a:cubicBezTo>
                    <a:cubicBezTo>
                      <a:pt x="41" y="87"/>
                      <a:pt x="40" y="88"/>
                      <a:pt x="33" y="93"/>
                    </a:cubicBezTo>
                    <a:cubicBezTo>
                      <a:pt x="37" y="99"/>
                      <a:pt x="37" y="99"/>
                      <a:pt x="37" y="99"/>
                    </a:cubicBezTo>
                    <a:cubicBezTo>
                      <a:pt x="40" y="96"/>
                      <a:pt x="44" y="92"/>
                      <a:pt x="47" y="88"/>
                    </a:cubicBezTo>
                    <a:cubicBezTo>
                      <a:pt x="53" y="97"/>
                      <a:pt x="64" y="97"/>
                      <a:pt x="67" y="97"/>
                    </a:cubicBezTo>
                    <a:cubicBezTo>
                      <a:pt x="102" y="97"/>
                      <a:pt x="102" y="97"/>
                      <a:pt x="102" y="97"/>
                    </a:cubicBezTo>
                    <a:cubicBezTo>
                      <a:pt x="103" y="92"/>
                      <a:pt x="103" y="92"/>
                      <a:pt x="103" y="92"/>
                    </a:cubicBezTo>
                    <a:cubicBezTo>
                      <a:pt x="66" y="92"/>
                      <a:pt x="66" y="92"/>
                      <a:pt x="66" y="92"/>
                    </a:cubicBezTo>
                    <a:cubicBezTo>
                      <a:pt x="64" y="92"/>
                      <a:pt x="60" y="91"/>
                      <a:pt x="55" y="89"/>
                    </a:cubicBezTo>
                    <a:cubicBezTo>
                      <a:pt x="52" y="87"/>
                      <a:pt x="49" y="84"/>
                      <a:pt x="49" y="81"/>
                    </a:cubicBezTo>
                    <a:cubicBezTo>
                      <a:pt x="49" y="59"/>
                      <a:pt x="49" y="59"/>
                      <a:pt x="49" y="59"/>
                    </a:cubicBezTo>
                    <a:lnTo>
                      <a:pt x="34" y="59"/>
                    </a:lnTo>
                    <a:close/>
                    <a:moveTo>
                      <a:pt x="52" y="43"/>
                    </a:moveTo>
                    <a:cubicBezTo>
                      <a:pt x="47" y="37"/>
                      <a:pt x="44" y="34"/>
                      <a:pt x="39" y="31"/>
                    </a:cubicBezTo>
                    <a:cubicBezTo>
                      <a:pt x="35" y="35"/>
                      <a:pt x="35" y="35"/>
                      <a:pt x="35" y="35"/>
                    </a:cubicBezTo>
                    <a:cubicBezTo>
                      <a:pt x="41" y="39"/>
                      <a:pt x="43" y="42"/>
                      <a:pt x="47" y="47"/>
                    </a:cubicBezTo>
                    <a:lnTo>
                      <a:pt x="52" y="43"/>
                    </a:lnTo>
                    <a:close/>
                    <a:moveTo>
                      <a:pt x="97" y="60"/>
                    </a:moveTo>
                    <a:cubicBezTo>
                      <a:pt x="91" y="66"/>
                      <a:pt x="85" y="70"/>
                      <a:pt x="84" y="71"/>
                    </a:cubicBezTo>
                    <a:cubicBezTo>
                      <a:pt x="80" y="65"/>
                      <a:pt x="79" y="62"/>
                      <a:pt x="78" y="60"/>
                    </a:cubicBezTo>
                    <a:cubicBezTo>
                      <a:pt x="98" y="60"/>
                      <a:pt x="98" y="60"/>
                      <a:pt x="98" y="60"/>
                    </a:cubicBezTo>
                    <a:cubicBezTo>
                      <a:pt x="98" y="32"/>
                      <a:pt x="98" y="32"/>
                      <a:pt x="98" y="32"/>
                    </a:cubicBezTo>
                    <a:cubicBezTo>
                      <a:pt x="58" y="32"/>
                      <a:pt x="58" y="32"/>
                      <a:pt x="58" y="32"/>
                    </a:cubicBezTo>
                    <a:cubicBezTo>
                      <a:pt x="58" y="81"/>
                      <a:pt x="58" y="81"/>
                      <a:pt x="58" y="81"/>
                    </a:cubicBezTo>
                    <a:cubicBezTo>
                      <a:pt x="57" y="81"/>
                      <a:pt x="57" y="81"/>
                      <a:pt x="54" y="81"/>
                    </a:cubicBezTo>
                    <a:cubicBezTo>
                      <a:pt x="56" y="87"/>
                      <a:pt x="56" y="87"/>
                      <a:pt x="56" y="87"/>
                    </a:cubicBezTo>
                    <a:cubicBezTo>
                      <a:pt x="59" y="86"/>
                      <a:pt x="73" y="84"/>
                      <a:pt x="79" y="82"/>
                    </a:cubicBezTo>
                    <a:cubicBezTo>
                      <a:pt x="79" y="77"/>
                      <a:pt x="79" y="77"/>
                      <a:pt x="79" y="77"/>
                    </a:cubicBezTo>
                    <a:cubicBezTo>
                      <a:pt x="77" y="77"/>
                      <a:pt x="73" y="78"/>
                      <a:pt x="64" y="80"/>
                    </a:cubicBezTo>
                    <a:cubicBezTo>
                      <a:pt x="64" y="60"/>
                      <a:pt x="64" y="60"/>
                      <a:pt x="64" y="60"/>
                    </a:cubicBezTo>
                    <a:cubicBezTo>
                      <a:pt x="73" y="60"/>
                      <a:pt x="73" y="60"/>
                      <a:pt x="73" y="60"/>
                    </a:cubicBezTo>
                    <a:cubicBezTo>
                      <a:pt x="75" y="68"/>
                      <a:pt x="80" y="80"/>
                      <a:pt x="100" y="89"/>
                    </a:cubicBezTo>
                    <a:cubicBezTo>
                      <a:pt x="103" y="83"/>
                      <a:pt x="103" y="83"/>
                      <a:pt x="103" y="83"/>
                    </a:cubicBezTo>
                    <a:cubicBezTo>
                      <a:pt x="100" y="82"/>
                      <a:pt x="94" y="79"/>
                      <a:pt x="88" y="74"/>
                    </a:cubicBezTo>
                    <a:cubicBezTo>
                      <a:pt x="93" y="71"/>
                      <a:pt x="98" y="68"/>
                      <a:pt x="102" y="64"/>
                    </a:cubicBezTo>
                    <a:lnTo>
                      <a:pt x="97" y="60"/>
                    </a:lnTo>
                    <a:close/>
                    <a:moveTo>
                      <a:pt x="92" y="43"/>
                    </a:moveTo>
                    <a:cubicBezTo>
                      <a:pt x="64" y="43"/>
                      <a:pt x="64" y="43"/>
                      <a:pt x="64" y="43"/>
                    </a:cubicBezTo>
                    <a:cubicBezTo>
                      <a:pt x="64" y="37"/>
                      <a:pt x="64" y="37"/>
                      <a:pt x="64" y="37"/>
                    </a:cubicBezTo>
                    <a:cubicBezTo>
                      <a:pt x="92" y="37"/>
                      <a:pt x="92" y="37"/>
                      <a:pt x="92" y="37"/>
                    </a:cubicBezTo>
                    <a:lnTo>
                      <a:pt x="92" y="43"/>
                    </a:lnTo>
                    <a:close/>
                    <a:moveTo>
                      <a:pt x="92" y="55"/>
                    </a:moveTo>
                    <a:cubicBezTo>
                      <a:pt x="64" y="55"/>
                      <a:pt x="64" y="55"/>
                      <a:pt x="64" y="55"/>
                    </a:cubicBezTo>
                    <a:cubicBezTo>
                      <a:pt x="64" y="48"/>
                      <a:pt x="64" y="48"/>
                      <a:pt x="64" y="48"/>
                    </a:cubicBezTo>
                    <a:cubicBezTo>
                      <a:pt x="92" y="48"/>
                      <a:pt x="92" y="48"/>
                      <a:pt x="92" y="48"/>
                    </a:cubicBezTo>
                    <a:lnTo>
                      <a:pt x="92" y="55"/>
                    </a:lnTo>
                    <a:close/>
                    <a:moveTo>
                      <a:pt x="180" y="51"/>
                    </a:moveTo>
                    <a:cubicBezTo>
                      <a:pt x="180" y="56"/>
                      <a:pt x="180" y="63"/>
                      <a:pt x="178" y="70"/>
                    </a:cubicBezTo>
                    <a:cubicBezTo>
                      <a:pt x="177" y="77"/>
                      <a:pt x="175" y="86"/>
                      <a:pt x="169" y="93"/>
                    </a:cubicBezTo>
                    <a:cubicBezTo>
                      <a:pt x="169" y="88"/>
                      <a:pt x="169" y="88"/>
                      <a:pt x="169" y="88"/>
                    </a:cubicBezTo>
                    <a:cubicBezTo>
                      <a:pt x="166" y="89"/>
                      <a:pt x="163" y="89"/>
                      <a:pt x="154" y="90"/>
                    </a:cubicBezTo>
                    <a:cubicBezTo>
                      <a:pt x="154" y="84"/>
                      <a:pt x="154" y="84"/>
                      <a:pt x="154" y="84"/>
                    </a:cubicBezTo>
                    <a:cubicBezTo>
                      <a:pt x="167" y="84"/>
                      <a:pt x="167" y="84"/>
                      <a:pt x="167" y="84"/>
                    </a:cubicBezTo>
                    <a:cubicBezTo>
                      <a:pt x="167" y="80"/>
                      <a:pt x="167" y="80"/>
                      <a:pt x="167" y="80"/>
                    </a:cubicBezTo>
                    <a:cubicBezTo>
                      <a:pt x="154" y="80"/>
                      <a:pt x="154" y="80"/>
                      <a:pt x="154" y="80"/>
                    </a:cubicBezTo>
                    <a:cubicBezTo>
                      <a:pt x="154" y="75"/>
                      <a:pt x="154" y="75"/>
                      <a:pt x="154" y="75"/>
                    </a:cubicBezTo>
                    <a:cubicBezTo>
                      <a:pt x="169" y="75"/>
                      <a:pt x="169" y="75"/>
                      <a:pt x="169" y="75"/>
                    </a:cubicBezTo>
                    <a:cubicBezTo>
                      <a:pt x="169" y="70"/>
                      <a:pt x="169" y="70"/>
                      <a:pt x="169" y="70"/>
                    </a:cubicBezTo>
                    <a:cubicBezTo>
                      <a:pt x="154" y="70"/>
                      <a:pt x="154" y="70"/>
                      <a:pt x="154" y="70"/>
                    </a:cubicBezTo>
                    <a:cubicBezTo>
                      <a:pt x="154" y="65"/>
                      <a:pt x="154" y="65"/>
                      <a:pt x="154" y="65"/>
                    </a:cubicBezTo>
                    <a:cubicBezTo>
                      <a:pt x="168" y="65"/>
                      <a:pt x="168" y="65"/>
                      <a:pt x="168" y="65"/>
                    </a:cubicBezTo>
                    <a:cubicBezTo>
                      <a:pt x="168" y="48"/>
                      <a:pt x="168" y="48"/>
                      <a:pt x="168" y="48"/>
                    </a:cubicBezTo>
                    <a:cubicBezTo>
                      <a:pt x="135" y="48"/>
                      <a:pt x="135" y="48"/>
                      <a:pt x="135" y="48"/>
                    </a:cubicBezTo>
                    <a:cubicBezTo>
                      <a:pt x="135" y="65"/>
                      <a:pt x="135" y="65"/>
                      <a:pt x="135" y="65"/>
                    </a:cubicBezTo>
                    <a:cubicBezTo>
                      <a:pt x="149" y="65"/>
                      <a:pt x="149" y="65"/>
                      <a:pt x="149" y="65"/>
                    </a:cubicBezTo>
                    <a:cubicBezTo>
                      <a:pt x="149" y="70"/>
                      <a:pt x="149" y="70"/>
                      <a:pt x="149" y="70"/>
                    </a:cubicBezTo>
                    <a:cubicBezTo>
                      <a:pt x="135" y="70"/>
                      <a:pt x="135" y="70"/>
                      <a:pt x="135" y="70"/>
                    </a:cubicBezTo>
                    <a:cubicBezTo>
                      <a:pt x="135" y="75"/>
                      <a:pt x="135" y="75"/>
                      <a:pt x="135" y="75"/>
                    </a:cubicBezTo>
                    <a:cubicBezTo>
                      <a:pt x="149" y="75"/>
                      <a:pt x="149" y="75"/>
                      <a:pt x="149" y="75"/>
                    </a:cubicBezTo>
                    <a:cubicBezTo>
                      <a:pt x="149" y="80"/>
                      <a:pt x="149" y="80"/>
                      <a:pt x="149" y="80"/>
                    </a:cubicBezTo>
                    <a:cubicBezTo>
                      <a:pt x="136" y="80"/>
                      <a:pt x="136" y="80"/>
                      <a:pt x="136" y="80"/>
                    </a:cubicBezTo>
                    <a:cubicBezTo>
                      <a:pt x="136" y="84"/>
                      <a:pt x="136" y="84"/>
                      <a:pt x="136" y="84"/>
                    </a:cubicBezTo>
                    <a:cubicBezTo>
                      <a:pt x="149" y="84"/>
                      <a:pt x="149" y="84"/>
                      <a:pt x="149" y="84"/>
                    </a:cubicBezTo>
                    <a:cubicBezTo>
                      <a:pt x="149" y="90"/>
                      <a:pt x="149" y="90"/>
                      <a:pt x="149" y="90"/>
                    </a:cubicBezTo>
                    <a:cubicBezTo>
                      <a:pt x="148" y="90"/>
                      <a:pt x="132" y="91"/>
                      <a:pt x="132" y="91"/>
                    </a:cubicBezTo>
                    <a:cubicBezTo>
                      <a:pt x="133" y="96"/>
                      <a:pt x="133" y="96"/>
                      <a:pt x="133" y="96"/>
                    </a:cubicBezTo>
                    <a:cubicBezTo>
                      <a:pt x="158" y="95"/>
                      <a:pt x="166" y="94"/>
                      <a:pt x="169" y="93"/>
                    </a:cubicBezTo>
                    <a:cubicBezTo>
                      <a:pt x="169" y="94"/>
                      <a:pt x="168" y="94"/>
                      <a:pt x="167" y="95"/>
                    </a:cubicBezTo>
                    <a:cubicBezTo>
                      <a:pt x="172" y="99"/>
                      <a:pt x="172" y="99"/>
                      <a:pt x="172" y="99"/>
                    </a:cubicBezTo>
                    <a:cubicBezTo>
                      <a:pt x="176" y="95"/>
                      <a:pt x="185" y="84"/>
                      <a:pt x="186" y="51"/>
                    </a:cubicBezTo>
                    <a:cubicBezTo>
                      <a:pt x="193" y="51"/>
                      <a:pt x="193" y="51"/>
                      <a:pt x="193" y="51"/>
                    </a:cubicBezTo>
                    <a:cubicBezTo>
                      <a:pt x="192" y="77"/>
                      <a:pt x="192" y="80"/>
                      <a:pt x="191" y="89"/>
                    </a:cubicBezTo>
                    <a:cubicBezTo>
                      <a:pt x="191" y="92"/>
                      <a:pt x="190" y="93"/>
                      <a:pt x="188" y="93"/>
                    </a:cubicBezTo>
                    <a:cubicBezTo>
                      <a:pt x="180" y="93"/>
                      <a:pt x="180" y="93"/>
                      <a:pt x="180" y="93"/>
                    </a:cubicBezTo>
                    <a:cubicBezTo>
                      <a:pt x="181" y="99"/>
                      <a:pt x="181" y="99"/>
                      <a:pt x="181" y="99"/>
                    </a:cubicBezTo>
                    <a:cubicBezTo>
                      <a:pt x="189" y="99"/>
                      <a:pt x="189" y="99"/>
                      <a:pt x="189" y="99"/>
                    </a:cubicBezTo>
                    <a:cubicBezTo>
                      <a:pt x="195" y="99"/>
                      <a:pt x="196" y="95"/>
                      <a:pt x="197" y="92"/>
                    </a:cubicBezTo>
                    <a:cubicBezTo>
                      <a:pt x="199" y="82"/>
                      <a:pt x="199" y="57"/>
                      <a:pt x="199" y="46"/>
                    </a:cubicBezTo>
                    <a:cubicBezTo>
                      <a:pt x="186" y="46"/>
                      <a:pt x="186" y="46"/>
                      <a:pt x="186" y="46"/>
                    </a:cubicBezTo>
                    <a:cubicBezTo>
                      <a:pt x="186" y="30"/>
                      <a:pt x="186" y="30"/>
                      <a:pt x="186" y="30"/>
                    </a:cubicBezTo>
                    <a:cubicBezTo>
                      <a:pt x="180" y="30"/>
                      <a:pt x="180" y="30"/>
                      <a:pt x="180" y="30"/>
                    </a:cubicBezTo>
                    <a:cubicBezTo>
                      <a:pt x="180" y="46"/>
                      <a:pt x="180" y="46"/>
                      <a:pt x="180" y="46"/>
                    </a:cubicBezTo>
                    <a:cubicBezTo>
                      <a:pt x="172" y="46"/>
                      <a:pt x="172" y="46"/>
                      <a:pt x="172" y="46"/>
                    </a:cubicBezTo>
                    <a:cubicBezTo>
                      <a:pt x="172" y="51"/>
                      <a:pt x="172" y="51"/>
                      <a:pt x="172" y="51"/>
                    </a:cubicBezTo>
                    <a:lnTo>
                      <a:pt x="180" y="51"/>
                    </a:lnTo>
                    <a:close/>
                    <a:moveTo>
                      <a:pt x="133" y="36"/>
                    </a:moveTo>
                    <a:cubicBezTo>
                      <a:pt x="133" y="41"/>
                      <a:pt x="133" y="41"/>
                      <a:pt x="133" y="41"/>
                    </a:cubicBezTo>
                    <a:cubicBezTo>
                      <a:pt x="141" y="41"/>
                      <a:pt x="141" y="41"/>
                      <a:pt x="141" y="41"/>
                    </a:cubicBezTo>
                    <a:cubicBezTo>
                      <a:pt x="141" y="47"/>
                      <a:pt x="141" y="47"/>
                      <a:pt x="141" y="47"/>
                    </a:cubicBezTo>
                    <a:cubicBezTo>
                      <a:pt x="147" y="47"/>
                      <a:pt x="147" y="47"/>
                      <a:pt x="147" y="47"/>
                    </a:cubicBezTo>
                    <a:cubicBezTo>
                      <a:pt x="147" y="41"/>
                      <a:pt x="147" y="41"/>
                      <a:pt x="147" y="41"/>
                    </a:cubicBezTo>
                    <a:cubicBezTo>
                      <a:pt x="157" y="41"/>
                      <a:pt x="157" y="41"/>
                      <a:pt x="157" y="41"/>
                    </a:cubicBezTo>
                    <a:cubicBezTo>
                      <a:pt x="157" y="47"/>
                      <a:pt x="157" y="47"/>
                      <a:pt x="157" y="47"/>
                    </a:cubicBezTo>
                    <a:cubicBezTo>
                      <a:pt x="162" y="47"/>
                      <a:pt x="162" y="47"/>
                      <a:pt x="162" y="47"/>
                    </a:cubicBezTo>
                    <a:cubicBezTo>
                      <a:pt x="162" y="41"/>
                      <a:pt x="162" y="41"/>
                      <a:pt x="162" y="41"/>
                    </a:cubicBezTo>
                    <a:cubicBezTo>
                      <a:pt x="171" y="41"/>
                      <a:pt x="171" y="41"/>
                      <a:pt x="171" y="41"/>
                    </a:cubicBezTo>
                    <a:cubicBezTo>
                      <a:pt x="171" y="36"/>
                      <a:pt x="171" y="36"/>
                      <a:pt x="171" y="36"/>
                    </a:cubicBezTo>
                    <a:cubicBezTo>
                      <a:pt x="162" y="36"/>
                      <a:pt x="162" y="36"/>
                      <a:pt x="162" y="36"/>
                    </a:cubicBezTo>
                    <a:cubicBezTo>
                      <a:pt x="162" y="30"/>
                      <a:pt x="162" y="30"/>
                      <a:pt x="162" y="30"/>
                    </a:cubicBezTo>
                    <a:cubicBezTo>
                      <a:pt x="157" y="30"/>
                      <a:pt x="157" y="30"/>
                      <a:pt x="157" y="30"/>
                    </a:cubicBezTo>
                    <a:cubicBezTo>
                      <a:pt x="157" y="36"/>
                      <a:pt x="157" y="36"/>
                      <a:pt x="157" y="36"/>
                    </a:cubicBezTo>
                    <a:cubicBezTo>
                      <a:pt x="147" y="36"/>
                      <a:pt x="147" y="36"/>
                      <a:pt x="147" y="36"/>
                    </a:cubicBezTo>
                    <a:cubicBezTo>
                      <a:pt x="147" y="30"/>
                      <a:pt x="147" y="30"/>
                      <a:pt x="147" y="30"/>
                    </a:cubicBezTo>
                    <a:cubicBezTo>
                      <a:pt x="141" y="30"/>
                      <a:pt x="141" y="30"/>
                      <a:pt x="141" y="30"/>
                    </a:cubicBezTo>
                    <a:cubicBezTo>
                      <a:pt x="141" y="36"/>
                      <a:pt x="141" y="36"/>
                      <a:pt x="141" y="36"/>
                    </a:cubicBezTo>
                    <a:lnTo>
                      <a:pt x="133" y="36"/>
                    </a:lnTo>
                    <a:close/>
                    <a:moveTo>
                      <a:pt x="149" y="60"/>
                    </a:moveTo>
                    <a:cubicBezTo>
                      <a:pt x="141" y="60"/>
                      <a:pt x="141" y="60"/>
                      <a:pt x="141" y="60"/>
                    </a:cubicBezTo>
                    <a:cubicBezTo>
                      <a:pt x="141" y="53"/>
                      <a:pt x="141" y="53"/>
                      <a:pt x="141" y="53"/>
                    </a:cubicBezTo>
                    <a:cubicBezTo>
                      <a:pt x="149" y="53"/>
                      <a:pt x="149" y="53"/>
                      <a:pt x="149" y="53"/>
                    </a:cubicBezTo>
                    <a:lnTo>
                      <a:pt x="149" y="60"/>
                    </a:lnTo>
                    <a:close/>
                    <a:moveTo>
                      <a:pt x="163" y="60"/>
                    </a:moveTo>
                    <a:cubicBezTo>
                      <a:pt x="154" y="60"/>
                      <a:pt x="154" y="60"/>
                      <a:pt x="154" y="60"/>
                    </a:cubicBezTo>
                    <a:cubicBezTo>
                      <a:pt x="154" y="53"/>
                      <a:pt x="154" y="53"/>
                      <a:pt x="154" y="53"/>
                    </a:cubicBezTo>
                    <a:cubicBezTo>
                      <a:pt x="163" y="53"/>
                      <a:pt x="163" y="53"/>
                      <a:pt x="163" y="53"/>
                    </a:cubicBezTo>
                    <a:lnTo>
                      <a:pt x="163" y="60"/>
                    </a:lnTo>
                    <a:close/>
                  </a:path>
                </a:pathLst>
              </a:custGeom>
              <a:grpFill/>
              <a:ln w="9525">
                <a:solidFill>
                  <a:srgbClr val="FFC000"/>
                </a:solidFill>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99" name="Freeform 232"/>
              <p:cNvSpPr>
                <a:spLocks/>
              </p:cNvSpPr>
              <p:nvPr/>
            </p:nvSpPr>
            <p:spPr bwMode="auto">
              <a:xfrm>
                <a:off x="839788" y="1646238"/>
                <a:ext cx="38100" cy="119063"/>
              </a:xfrm>
              <a:custGeom>
                <a:avLst/>
                <a:gdLst>
                  <a:gd name="T0" fmla="*/ 24 w 24"/>
                  <a:gd name="T1" fmla="*/ 12 h 75"/>
                  <a:gd name="T2" fmla="*/ 13 w 24"/>
                  <a:gd name="T3" fmla="*/ 0 h 75"/>
                  <a:gd name="T4" fmla="*/ 4 w 24"/>
                  <a:gd name="T5" fmla="*/ 9 h 75"/>
                  <a:gd name="T6" fmla="*/ 0 w 24"/>
                  <a:gd name="T7" fmla="*/ 66 h 75"/>
                  <a:gd name="T8" fmla="*/ 9 w 24"/>
                  <a:gd name="T9" fmla="*/ 75 h 75"/>
                  <a:gd name="T10" fmla="*/ 19 w 24"/>
                  <a:gd name="T11" fmla="*/ 66 h 75"/>
                  <a:gd name="T12" fmla="*/ 24 w 24"/>
                  <a:gd name="T13" fmla="*/ 12 h 75"/>
                </a:gdLst>
                <a:ahLst/>
                <a:cxnLst>
                  <a:cxn ang="0">
                    <a:pos x="T0" y="T1"/>
                  </a:cxn>
                  <a:cxn ang="0">
                    <a:pos x="T2" y="T3"/>
                  </a:cxn>
                  <a:cxn ang="0">
                    <a:pos x="T4" y="T5"/>
                  </a:cxn>
                  <a:cxn ang="0">
                    <a:pos x="T6" y="T7"/>
                  </a:cxn>
                  <a:cxn ang="0">
                    <a:pos x="T8" y="T9"/>
                  </a:cxn>
                  <a:cxn ang="0">
                    <a:pos x="T10" y="T11"/>
                  </a:cxn>
                  <a:cxn ang="0">
                    <a:pos x="T12" y="T13"/>
                  </a:cxn>
                </a:cxnLst>
                <a:rect l="0" t="0" r="r" b="b"/>
                <a:pathLst>
                  <a:path w="24" h="75">
                    <a:moveTo>
                      <a:pt x="24" y="12"/>
                    </a:moveTo>
                    <a:lnTo>
                      <a:pt x="13" y="0"/>
                    </a:lnTo>
                    <a:lnTo>
                      <a:pt x="4" y="9"/>
                    </a:lnTo>
                    <a:lnTo>
                      <a:pt x="0" y="66"/>
                    </a:lnTo>
                    <a:lnTo>
                      <a:pt x="9" y="75"/>
                    </a:lnTo>
                    <a:lnTo>
                      <a:pt x="19" y="66"/>
                    </a:lnTo>
                    <a:lnTo>
                      <a:pt x="24" y="12"/>
                    </a:lnTo>
                    <a:close/>
                  </a:path>
                </a:pathLst>
              </a:custGeom>
              <a:grpFill/>
              <a:ln w="9525">
                <a:solidFill>
                  <a:srgbClr val="FFC000"/>
                </a:solidFill>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100" name="Freeform 233"/>
              <p:cNvSpPr>
                <a:spLocks/>
              </p:cNvSpPr>
              <p:nvPr/>
            </p:nvSpPr>
            <p:spPr bwMode="auto">
              <a:xfrm>
                <a:off x="868363" y="1627188"/>
                <a:ext cx="107950" cy="31750"/>
              </a:xfrm>
              <a:custGeom>
                <a:avLst/>
                <a:gdLst>
                  <a:gd name="T0" fmla="*/ 55 w 68"/>
                  <a:gd name="T1" fmla="*/ 20 h 20"/>
                  <a:gd name="T2" fmla="*/ 68 w 68"/>
                  <a:gd name="T3" fmla="*/ 8 h 20"/>
                  <a:gd name="T4" fmla="*/ 60 w 68"/>
                  <a:gd name="T5" fmla="*/ 0 h 20"/>
                  <a:gd name="T6" fmla="*/ 8 w 68"/>
                  <a:gd name="T7" fmla="*/ 0 h 20"/>
                  <a:gd name="T8" fmla="*/ 0 w 68"/>
                  <a:gd name="T9" fmla="*/ 8 h 20"/>
                  <a:gd name="T10" fmla="*/ 10 w 68"/>
                  <a:gd name="T11" fmla="*/ 20 h 20"/>
                  <a:gd name="T12" fmla="*/ 55 w 68"/>
                  <a:gd name="T13" fmla="*/ 20 h 20"/>
                </a:gdLst>
                <a:ahLst/>
                <a:cxnLst>
                  <a:cxn ang="0">
                    <a:pos x="T0" y="T1"/>
                  </a:cxn>
                  <a:cxn ang="0">
                    <a:pos x="T2" y="T3"/>
                  </a:cxn>
                  <a:cxn ang="0">
                    <a:pos x="T4" y="T5"/>
                  </a:cxn>
                  <a:cxn ang="0">
                    <a:pos x="T6" y="T7"/>
                  </a:cxn>
                  <a:cxn ang="0">
                    <a:pos x="T8" y="T9"/>
                  </a:cxn>
                  <a:cxn ang="0">
                    <a:pos x="T10" y="T11"/>
                  </a:cxn>
                  <a:cxn ang="0">
                    <a:pos x="T12" y="T13"/>
                  </a:cxn>
                </a:cxnLst>
                <a:rect l="0" t="0" r="r" b="b"/>
                <a:pathLst>
                  <a:path w="68" h="20">
                    <a:moveTo>
                      <a:pt x="55" y="20"/>
                    </a:moveTo>
                    <a:lnTo>
                      <a:pt x="68" y="8"/>
                    </a:lnTo>
                    <a:lnTo>
                      <a:pt x="60" y="0"/>
                    </a:lnTo>
                    <a:lnTo>
                      <a:pt x="8" y="0"/>
                    </a:lnTo>
                    <a:lnTo>
                      <a:pt x="0" y="8"/>
                    </a:lnTo>
                    <a:lnTo>
                      <a:pt x="10" y="20"/>
                    </a:lnTo>
                    <a:lnTo>
                      <a:pt x="55" y="20"/>
                    </a:lnTo>
                    <a:close/>
                  </a:path>
                </a:pathLst>
              </a:custGeom>
              <a:grpFill/>
              <a:ln w="9525">
                <a:solidFill>
                  <a:srgbClr val="FFC000"/>
                </a:solidFill>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101" name="Freeform 234"/>
              <p:cNvSpPr>
                <a:spLocks/>
              </p:cNvSpPr>
              <p:nvPr/>
            </p:nvSpPr>
            <p:spPr bwMode="auto">
              <a:xfrm>
                <a:off x="954088" y="1646238"/>
                <a:ext cx="39688" cy="119063"/>
              </a:xfrm>
              <a:custGeom>
                <a:avLst/>
                <a:gdLst>
                  <a:gd name="T0" fmla="*/ 17 w 25"/>
                  <a:gd name="T1" fmla="*/ 0 h 75"/>
                  <a:gd name="T2" fmla="*/ 5 w 25"/>
                  <a:gd name="T3" fmla="*/ 12 h 75"/>
                  <a:gd name="T4" fmla="*/ 0 w 25"/>
                  <a:gd name="T5" fmla="*/ 66 h 75"/>
                  <a:gd name="T6" fmla="*/ 9 w 25"/>
                  <a:gd name="T7" fmla="*/ 75 h 75"/>
                  <a:gd name="T8" fmla="*/ 19 w 25"/>
                  <a:gd name="T9" fmla="*/ 66 h 75"/>
                  <a:gd name="T10" fmla="*/ 25 w 25"/>
                  <a:gd name="T11" fmla="*/ 9 h 75"/>
                  <a:gd name="T12" fmla="*/ 17 w 25"/>
                  <a:gd name="T13" fmla="*/ 0 h 75"/>
                </a:gdLst>
                <a:ahLst/>
                <a:cxnLst>
                  <a:cxn ang="0">
                    <a:pos x="T0" y="T1"/>
                  </a:cxn>
                  <a:cxn ang="0">
                    <a:pos x="T2" y="T3"/>
                  </a:cxn>
                  <a:cxn ang="0">
                    <a:pos x="T4" y="T5"/>
                  </a:cxn>
                  <a:cxn ang="0">
                    <a:pos x="T6" y="T7"/>
                  </a:cxn>
                  <a:cxn ang="0">
                    <a:pos x="T8" y="T9"/>
                  </a:cxn>
                  <a:cxn ang="0">
                    <a:pos x="T10" y="T11"/>
                  </a:cxn>
                  <a:cxn ang="0">
                    <a:pos x="T12" y="T13"/>
                  </a:cxn>
                </a:cxnLst>
                <a:rect l="0" t="0" r="r" b="b"/>
                <a:pathLst>
                  <a:path w="25" h="75">
                    <a:moveTo>
                      <a:pt x="17" y="0"/>
                    </a:moveTo>
                    <a:lnTo>
                      <a:pt x="5" y="12"/>
                    </a:lnTo>
                    <a:lnTo>
                      <a:pt x="0" y="66"/>
                    </a:lnTo>
                    <a:lnTo>
                      <a:pt x="9" y="75"/>
                    </a:lnTo>
                    <a:lnTo>
                      <a:pt x="19" y="66"/>
                    </a:lnTo>
                    <a:lnTo>
                      <a:pt x="25" y="9"/>
                    </a:lnTo>
                    <a:lnTo>
                      <a:pt x="17" y="0"/>
                    </a:lnTo>
                    <a:close/>
                  </a:path>
                </a:pathLst>
              </a:custGeom>
              <a:grpFill/>
              <a:ln w="9525">
                <a:solidFill>
                  <a:srgbClr val="FFC000"/>
                </a:solidFill>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102" name="Freeform 235"/>
              <p:cNvSpPr>
                <a:spLocks/>
              </p:cNvSpPr>
              <p:nvPr/>
            </p:nvSpPr>
            <p:spPr bwMode="auto">
              <a:xfrm>
                <a:off x="827088" y="1778000"/>
                <a:ext cx="39688" cy="119063"/>
              </a:xfrm>
              <a:custGeom>
                <a:avLst/>
                <a:gdLst>
                  <a:gd name="T0" fmla="*/ 20 w 25"/>
                  <a:gd name="T1" fmla="*/ 64 h 75"/>
                  <a:gd name="T2" fmla="*/ 8 w 25"/>
                  <a:gd name="T3" fmla="*/ 75 h 75"/>
                  <a:gd name="T4" fmla="*/ 0 w 25"/>
                  <a:gd name="T5" fmla="*/ 67 h 75"/>
                  <a:gd name="T6" fmla="*/ 5 w 25"/>
                  <a:gd name="T7" fmla="*/ 10 h 75"/>
                  <a:gd name="T8" fmla="*/ 16 w 25"/>
                  <a:gd name="T9" fmla="*/ 0 h 75"/>
                  <a:gd name="T10" fmla="*/ 25 w 25"/>
                  <a:gd name="T11" fmla="*/ 10 h 75"/>
                  <a:gd name="T12" fmla="*/ 20 w 25"/>
                  <a:gd name="T13" fmla="*/ 64 h 75"/>
                </a:gdLst>
                <a:ahLst/>
                <a:cxnLst>
                  <a:cxn ang="0">
                    <a:pos x="T0" y="T1"/>
                  </a:cxn>
                  <a:cxn ang="0">
                    <a:pos x="T2" y="T3"/>
                  </a:cxn>
                  <a:cxn ang="0">
                    <a:pos x="T4" y="T5"/>
                  </a:cxn>
                  <a:cxn ang="0">
                    <a:pos x="T6" y="T7"/>
                  </a:cxn>
                  <a:cxn ang="0">
                    <a:pos x="T8" y="T9"/>
                  </a:cxn>
                  <a:cxn ang="0">
                    <a:pos x="T10" y="T11"/>
                  </a:cxn>
                  <a:cxn ang="0">
                    <a:pos x="T12" y="T13"/>
                  </a:cxn>
                </a:cxnLst>
                <a:rect l="0" t="0" r="r" b="b"/>
                <a:pathLst>
                  <a:path w="25" h="75">
                    <a:moveTo>
                      <a:pt x="20" y="64"/>
                    </a:moveTo>
                    <a:lnTo>
                      <a:pt x="8" y="75"/>
                    </a:lnTo>
                    <a:lnTo>
                      <a:pt x="0" y="67"/>
                    </a:lnTo>
                    <a:lnTo>
                      <a:pt x="5" y="10"/>
                    </a:lnTo>
                    <a:lnTo>
                      <a:pt x="16" y="0"/>
                    </a:lnTo>
                    <a:lnTo>
                      <a:pt x="25" y="10"/>
                    </a:lnTo>
                    <a:lnTo>
                      <a:pt x="20" y="64"/>
                    </a:lnTo>
                    <a:close/>
                  </a:path>
                </a:pathLst>
              </a:custGeom>
              <a:grpFill/>
              <a:ln w="9525">
                <a:solidFill>
                  <a:srgbClr val="FFC000"/>
                </a:solidFill>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103" name="Freeform 236"/>
              <p:cNvSpPr>
                <a:spLocks/>
              </p:cNvSpPr>
              <p:nvPr/>
            </p:nvSpPr>
            <p:spPr bwMode="auto">
              <a:xfrm>
                <a:off x="844550" y="1884363"/>
                <a:ext cx="107950" cy="33338"/>
              </a:xfrm>
              <a:custGeom>
                <a:avLst/>
                <a:gdLst>
                  <a:gd name="T0" fmla="*/ 58 w 68"/>
                  <a:gd name="T1" fmla="*/ 0 h 21"/>
                  <a:gd name="T2" fmla="*/ 68 w 68"/>
                  <a:gd name="T3" fmla="*/ 12 h 21"/>
                  <a:gd name="T4" fmla="*/ 59 w 68"/>
                  <a:gd name="T5" fmla="*/ 21 h 21"/>
                  <a:gd name="T6" fmla="*/ 7 w 68"/>
                  <a:gd name="T7" fmla="*/ 21 h 21"/>
                  <a:gd name="T8" fmla="*/ 0 w 68"/>
                  <a:gd name="T9" fmla="*/ 12 h 21"/>
                  <a:gd name="T10" fmla="*/ 13 w 68"/>
                  <a:gd name="T11" fmla="*/ 0 h 21"/>
                  <a:gd name="T12" fmla="*/ 58 w 68"/>
                  <a:gd name="T13" fmla="*/ 0 h 21"/>
                </a:gdLst>
                <a:ahLst/>
                <a:cxnLst>
                  <a:cxn ang="0">
                    <a:pos x="T0" y="T1"/>
                  </a:cxn>
                  <a:cxn ang="0">
                    <a:pos x="T2" y="T3"/>
                  </a:cxn>
                  <a:cxn ang="0">
                    <a:pos x="T4" y="T5"/>
                  </a:cxn>
                  <a:cxn ang="0">
                    <a:pos x="T6" y="T7"/>
                  </a:cxn>
                  <a:cxn ang="0">
                    <a:pos x="T8" y="T9"/>
                  </a:cxn>
                  <a:cxn ang="0">
                    <a:pos x="T10" y="T11"/>
                  </a:cxn>
                  <a:cxn ang="0">
                    <a:pos x="T12" y="T13"/>
                  </a:cxn>
                </a:cxnLst>
                <a:rect l="0" t="0" r="r" b="b"/>
                <a:pathLst>
                  <a:path w="68" h="21">
                    <a:moveTo>
                      <a:pt x="58" y="0"/>
                    </a:moveTo>
                    <a:lnTo>
                      <a:pt x="68" y="12"/>
                    </a:lnTo>
                    <a:lnTo>
                      <a:pt x="59" y="21"/>
                    </a:lnTo>
                    <a:lnTo>
                      <a:pt x="7" y="21"/>
                    </a:lnTo>
                    <a:lnTo>
                      <a:pt x="0" y="12"/>
                    </a:lnTo>
                    <a:lnTo>
                      <a:pt x="13" y="0"/>
                    </a:lnTo>
                    <a:lnTo>
                      <a:pt x="58" y="0"/>
                    </a:lnTo>
                    <a:close/>
                  </a:path>
                </a:pathLst>
              </a:custGeom>
              <a:grpFill/>
              <a:ln w="9525">
                <a:solidFill>
                  <a:srgbClr val="FFC000"/>
                </a:solidFill>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104" name="Freeform 237"/>
              <p:cNvSpPr>
                <a:spLocks/>
              </p:cNvSpPr>
              <p:nvPr/>
            </p:nvSpPr>
            <p:spPr bwMode="auto">
              <a:xfrm>
                <a:off x="941388" y="1778000"/>
                <a:ext cx="39688" cy="119063"/>
              </a:xfrm>
              <a:custGeom>
                <a:avLst/>
                <a:gdLst>
                  <a:gd name="T0" fmla="*/ 11 w 25"/>
                  <a:gd name="T1" fmla="*/ 75 h 75"/>
                  <a:gd name="T2" fmla="*/ 0 w 25"/>
                  <a:gd name="T3" fmla="*/ 64 h 75"/>
                  <a:gd name="T4" fmla="*/ 6 w 25"/>
                  <a:gd name="T5" fmla="*/ 10 h 75"/>
                  <a:gd name="T6" fmla="*/ 16 w 25"/>
                  <a:gd name="T7" fmla="*/ 0 h 75"/>
                  <a:gd name="T8" fmla="*/ 25 w 25"/>
                  <a:gd name="T9" fmla="*/ 10 h 75"/>
                  <a:gd name="T10" fmla="*/ 20 w 25"/>
                  <a:gd name="T11" fmla="*/ 67 h 75"/>
                  <a:gd name="T12" fmla="*/ 11 w 25"/>
                  <a:gd name="T13" fmla="*/ 75 h 75"/>
                </a:gdLst>
                <a:ahLst/>
                <a:cxnLst>
                  <a:cxn ang="0">
                    <a:pos x="T0" y="T1"/>
                  </a:cxn>
                  <a:cxn ang="0">
                    <a:pos x="T2" y="T3"/>
                  </a:cxn>
                  <a:cxn ang="0">
                    <a:pos x="T4" y="T5"/>
                  </a:cxn>
                  <a:cxn ang="0">
                    <a:pos x="T6" y="T7"/>
                  </a:cxn>
                  <a:cxn ang="0">
                    <a:pos x="T8" y="T9"/>
                  </a:cxn>
                  <a:cxn ang="0">
                    <a:pos x="T10" y="T11"/>
                  </a:cxn>
                  <a:cxn ang="0">
                    <a:pos x="T12" y="T13"/>
                  </a:cxn>
                </a:cxnLst>
                <a:rect l="0" t="0" r="r" b="b"/>
                <a:pathLst>
                  <a:path w="25" h="75">
                    <a:moveTo>
                      <a:pt x="11" y="75"/>
                    </a:moveTo>
                    <a:lnTo>
                      <a:pt x="0" y="64"/>
                    </a:lnTo>
                    <a:lnTo>
                      <a:pt x="6" y="10"/>
                    </a:lnTo>
                    <a:lnTo>
                      <a:pt x="16" y="0"/>
                    </a:lnTo>
                    <a:lnTo>
                      <a:pt x="25" y="10"/>
                    </a:lnTo>
                    <a:lnTo>
                      <a:pt x="20" y="67"/>
                    </a:lnTo>
                    <a:lnTo>
                      <a:pt x="11" y="75"/>
                    </a:lnTo>
                    <a:close/>
                  </a:path>
                </a:pathLst>
              </a:custGeom>
              <a:grpFill/>
              <a:ln w="9525">
                <a:solidFill>
                  <a:srgbClr val="FFC000"/>
                </a:solidFill>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105" name="Freeform 238"/>
              <p:cNvSpPr>
                <a:spLocks/>
              </p:cNvSpPr>
              <p:nvPr/>
            </p:nvSpPr>
            <p:spPr bwMode="auto">
              <a:xfrm>
                <a:off x="1020763" y="1646238"/>
                <a:ext cx="38100" cy="119063"/>
              </a:xfrm>
              <a:custGeom>
                <a:avLst/>
                <a:gdLst>
                  <a:gd name="T0" fmla="*/ 24 w 24"/>
                  <a:gd name="T1" fmla="*/ 12 h 75"/>
                  <a:gd name="T2" fmla="*/ 14 w 24"/>
                  <a:gd name="T3" fmla="*/ 0 h 75"/>
                  <a:gd name="T4" fmla="*/ 5 w 24"/>
                  <a:gd name="T5" fmla="*/ 9 h 75"/>
                  <a:gd name="T6" fmla="*/ 0 w 24"/>
                  <a:gd name="T7" fmla="*/ 66 h 75"/>
                  <a:gd name="T8" fmla="*/ 9 w 24"/>
                  <a:gd name="T9" fmla="*/ 75 h 75"/>
                  <a:gd name="T10" fmla="*/ 20 w 24"/>
                  <a:gd name="T11" fmla="*/ 66 h 75"/>
                  <a:gd name="T12" fmla="*/ 24 w 24"/>
                  <a:gd name="T13" fmla="*/ 12 h 75"/>
                </a:gdLst>
                <a:ahLst/>
                <a:cxnLst>
                  <a:cxn ang="0">
                    <a:pos x="T0" y="T1"/>
                  </a:cxn>
                  <a:cxn ang="0">
                    <a:pos x="T2" y="T3"/>
                  </a:cxn>
                  <a:cxn ang="0">
                    <a:pos x="T4" y="T5"/>
                  </a:cxn>
                  <a:cxn ang="0">
                    <a:pos x="T6" y="T7"/>
                  </a:cxn>
                  <a:cxn ang="0">
                    <a:pos x="T8" y="T9"/>
                  </a:cxn>
                  <a:cxn ang="0">
                    <a:pos x="T10" y="T11"/>
                  </a:cxn>
                  <a:cxn ang="0">
                    <a:pos x="T12" y="T13"/>
                  </a:cxn>
                </a:cxnLst>
                <a:rect l="0" t="0" r="r" b="b"/>
                <a:pathLst>
                  <a:path w="24" h="75">
                    <a:moveTo>
                      <a:pt x="24" y="12"/>
                    </a:moveTo>
                    <a:lnTo>
                      <a:pt x="14" y="0"/>
                    </a:lnTo>
                    <a:lnTo>
                      <a:pt x="5" y="9"/>
                    </a:lnTo>
                    <a:lnTo>
                      <a:pt x="0" y="66"/>
                    </a:lnTo>
                    <a:lnTo>
                      <a:pt x="9" y="75"/>
                    </a:lnTo>
                    <a:lnTo>
                      <a:pt x="20" y="66"/>
                    </a:lnTo>
                    <a:lnTo>
                      <a:pt x="24" y="12"/>
                    </a:lnTo>
                    <a:close/>
                  </a:path>
                </a:pathLst>
              </a:custGeom>
              <a:grpFill/>
              <a:ln w="9525">
                <a:solidFill>
                  <a:srgbClr val="FFC000"/>
                </a:solidFill>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106" name="Freeform 239"/>
              <p:cNvSpPr>
                <a:spLocks/>
              </p:cNvSpPr>
              <p:nvPr/>
            </p:nvSpPr>
            <p:spPr bwMode="auto">
              <a:xfrm>
                <a:off x="1049338" y="1627188"/>
                <a:ext cx="107950" cy="31750"/>
              </a:xfrm>
              <a:custGeom>
                <a:avLst/>
                <a:gdLst>
                  <a:gd name="T0" fmla="*/ 56 w 68"/>
                  <a:gd name="T1" fmla="*/ 20 h 20"/>
                  <a:gd name="T2" fmla="*/ 68 w 68"/>
                  <a:gd name="T3" fmla="*/ 8 h 20"/>
                  <a:gd name="T4" fmla="*/ 60 w 68"/>
                  <a:gd name="T5" fmla="*/ 0 h 20"/>
                  <a:gd name="T6" fmla="*/ 9 w 68"/>
                  <a:gd name="T7" fmla="*/ 0 h 20"/>
                  <a:gd name="T8" fmla="*/ 0 w 68"/>
                  <a:gd name="T9" fmla="*/ 8 h 20"/>
                  <a:gd name="T10" fmla="*/ 11 w 68"/>
                  <a:gd name="T11" fmla="*/ 20 h 20"/>
                  <a:gd name="T12" fmla="*/ 56 w 68"/>
                  <a:gd name="T13" fmla="*/ 20 h 20"/>
                </a:gdLst>
                <a:ahLst/>
                <a:cxnLst>
                  <a:cxn ang="0">
                    <a:pos x="T0" y="T1"/>
                  </a:cxn>
                  <a:cxn ang="0">
                    <a:pos x="T2" y="T3"/>
                  </a:cxn>
                  <a:cxn ang="0">
                    <a:pos x="T4" y="T5"/>
                  </a:cxn>
                  <a:cxn ang="0">
                    <a:pos x="T6" y="T7"/>
                  </a:cxn>
                  <a:cxn ang="0">
                    <a:pos x="T8" y="T9"/>
                  </a:cxn>
                  <a:cxn ang="0">
                    <a:pos x="T10" y="T11"/>
                  </a:cxn>
                  <a:cxn ang="0">
                    <a:pos x="T12" y="T13"/>
                  </a:cxn>
                </a:cxnLst>
                <a:rect l="0" t="0" r="r" b="b"/>
                <a:pathLst>
                  <a:path w="68" h="20">
                    <a:moveTo>
                      <a:pt x="56" y="20"/>
                    </a:moveTo>
                    <a:lnTo>
                      <a:pt x="68" y="8"/>
                    </a:lnTo>
                    <a:lnTo>
                      <a:pt x="60" y="0"/>
                    </a:lnTo>
                    <a:lnTo>
                      <a:pt x="9" y="0"/>
                    </a:lnTo>
                    <a:lnTo>
                      <a:pt x="0" y="8"/>
                    </a:lnTo>
                    <a:lnTo>
                      <a:pt x="11" y="20"/>
                    </a:lnTo>
                    <a:lnTo>
                      <a:pt x="56" y="20"/>
                    </a:lnTo>
                    <a:close/>
                  </a:path>
                </a:pathLst>
              </a:custGeom>
              <a:grpFill/>
              <a:ln w="9525">
                <a:solidFill>
                  <a:srgbClr val="FFC000"/>
                </a:solidFill>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107" name="Freeform 240"/>
              <p:cNvSpPr>
                <a:spLocks/>
              </p:cNvSpPr>
              <p:nvPr/>
            </p:nvSpPr>
            <p:spPr bwMode="auto">
              <a:xfrm>
                <a:off x="1039813" y="1755775"/>
                <a:ext cx="103188" cy="33338"/>
              </a:xfrm>
              <a:custGeom>
                <a:avLst/>
                <a:gdLst>
                  <a:gd name="T0" fmla="*/ 11 w 65"/>
                  <a:gd name="T1" fmla="*/ 0 h 21"/>
                  <a:gd name="T2" fmla="*/ 0 w 65"/>
                  <a:gd name="T3" fmla="*/ 11 h 21"/>
                  <a:gd name="T4" fmla="*/ 9 w 65"/>
                  <a:gd name="T5" fmla="*/ 21 h 21"/>
                  <a:gd name="T6" fmla="*/ 54 w 65"/>
                  <a:gd name="T7" fmla="*/ 21 h 21"/>
                  <a:gd name="T8" fmla="*/ 65 w 65"/>
                  <a:gd name="T9" fmla="*/ 11 h 21"/>
                  <a:gd name="T10" fmla="*/ 56 w 65"/>
                  <a:gd name="T11" fmla="*/ 0 h 21"/>
                  <a:gd name="T12" fmla="*/ 11 w 65"/>
                  <a:gd name="T13" fmla="*/ 0 h 21"/>
                </a:gdLst>
                <a:ahLst/>
                <a:cxnLst>
                  <a:cxn ang="0">
                    <a:pos x="T0" y="T1"/>
                  </a:cxn>
                  <a:cxn ang="0">
                    <a:pos x="T2" y="T3"/>
                  </a:cxn>
                  <a:cxn ang="0">
                    <a:pos x="T4" y="T5"/>
                  </a:cxn>
                  <a:cxn ang="0">
                    <a:pos x="T6" y="T7"/>
                  </a:cxn>
                  <a:cxn ang="0">
                    <a:pos x="T8" y="T9"/>
                  </a:cxn>
                  <a:cxn ang="0">
                    <a:pos x="T10" y="T11"/>
                  </a:cxn>
                  <a:cxn ang="0">
                    <a:pos x="T12" y="T13"/>
                  </a:cxn>
                </a:cxnLst>
                <a:rect l="0" t="0" r="r" b="b"/>
                <a:pathLst>
                  <a:path w="65" h="21">
                    <a:moveTo>
                      <a:pt x="11" y="0"/>
                    </a:moveTo>
                    <a:lnTo>
                      <a:pt x="0" y="11"/>
                    </a:lnTo>
                    <a:lnTo>
                      <a:pt x="9" y="21"/>
                    </a:lnTo>
                    <a:lnTo>
                      <a:pt x="54" y="21"/>
                    </a:lnTo>
                    <a:lnTo>
                      <a:pt x="65" y="11"/>
                    </a:lnTo>
                    <a:lnTo>
                      <a:pt x="56" y="0"/>
                    </a:lnTo>
                    <a:lnTo>
                      <a:pt x="11" y="0"/>
                    </a:lnTo>
                    <a:close/>
                  </a:path>
                </a:pathLst>
              </a:custGeom>
              <a:grpFill/>
              <a:ln w="9525">
                <a:solidFill>
                  <a:srgbClr val="FFC000"/>
                </a:solidFill>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108" name="Freeform 241"/>
              <p:cNvSpPr>
                <a:spLocks/>
              </p:cNvSpPr>
              <p:nvPr/>
            </p:nvSpPr>
            <p:spPr bwMode="auto">
              <a:xfrm>
                <a:off x="1136650" y="1646238"/>
                <a:ext cx="39688" cy="119063"/>
              </a:xfrm>
              <a:custGeom>
                <a:avLst/>
                <a:gdLst>
                  <a:gd name="T0" fmla="*/ 17 w 25"/>
                  <a:gd name="T1" fmla="*/ 0 h 75"/>
                  <a:gd name="T2" fmla="*/ 4 w 25"/>
                  <a:gd name="T3" fmla="*/ 12 h 75"/>
                  <a:gd name="T4" fmla="*/ 0 w 25"/>
                  <a:gd name="T5" fmla="*/ 66 h 75"/>
                  <a:gd name="T6" fmla="*/ 9 w 25"/>
                  <a:gd name="T7" fmla="*/ 75 h 75"/>
                  <a:gd name="T8" fmla="*/ 19 w 25"/>
                  <a:gd name="T9" fmla="*/ 66 h 75"/>
                  <a:gd name="T10" fmla="*/ 25 w 25"/>
                  <a:gd name="T11" fmla="*/ 9 h 75"/>
                  <a:gd name="T12" fmla="*/ 17 w 25"/>
                  <a:gd name="T13" fmla="*/ 0 h 75"/>
                </a:gdLst>
                <a:ahLst/>
                <a:cxnLst>
                  <a:cxn ang="0">
                    <a:pos x="T0" y="T1"/>
                  </a:cxn>
                  <a:cxn ang="0">
                    <a:pos x="T2" y="T3"/>
                  </a:cxn>
                  <a:cxn ang="0">
                    <a:pos x="T4" y="T5"/>
                  </a:cxn>
                  <a:cxn ang="0">
                    <a:pos x="T6" y="T7"/>
                  </a:cxn>
                  <a:cxn ang="0">
                    <a:pos x="T8" y="T9"/>
                  </a:cxn>
                  <a:cxn ang="0">
                    <a:pos x="T10" y="T11"/>
                  </a:cxn>
                  <a:cxn ang="0">
                    <a:pos x="T12" y="T13"/>
                  </a:cxn>
                </a:cxnLst>
                <a:rect l="0" t="0" r="r" b="b"/>
                <a:pathLst>
                  <a:path w="25" h="75">
                    <a:moveTo>
                      <a:pt x="17" y="0"/>
                    </a:moveTo>
                    <a:lnTo>
                      <a:pt x="4" y="12"/>
                    </a:lnTo>
                    <a:lnTo>
                      <a:pt x="0" y="66"/>
                    </a:lnTo>
                    <a:lnTo>
                      <a:pt x="9" y="75"/>
                    </a:lnTo>
                    <a:lnTo>
                      <a:pt x="19" y="66"/>
                    </a:lnTo>
                    <a:lnTo>
                      <a:pt x="25" y="9"/>
                    </a:lnTo>
                    <a:lnTo>
                      <a:pt x="17" y="0"/>
                    </a:lnTo>
                    <a:close/>
                  </a:path>
                </a:pathLst>
              </a:custGeom>
              <a:grpFill/>
              <a:ln w="9525">
                <a:solidFill>
                  <a:srgbClr val="FFC000"/>
                </a:solidFill>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109" name="Freeform 242"/>
              <p:cNvSpPr>
                <a:spLocks/>
              </p:cNvSpPr>
              <p:nvPr/>
            </p:nvSpPr>
            <p:spPr bwMode="auto">
              <a:xfrm>
                <a:off x="1027113" y="1884363"/>
                <a:ext cx="107950" cy="33338"/>
              </a:xfrm>
              <a:custGeom>
                <a:avLst/>
                <a:gdLst>
                  <a:gd name="T0" fmla="*/ 58 w 68"/>
                  <a:gd name="T1" fmla="*/ 0 h 21"/>
                  <a:gd name="T2" fmla="*/ 68 w 68"/>
                  <a:gd name="T3" fmla="*/ 12 h 21"/>
                  <a:gd name="T4" fmla="*/ 59 w 68"/>
                  <a:gd name="T5" fmla="*/ 21 h 21"/>
                  <a:gd name="T6" fmla="*/ 7 w 68"/>
                  <a:gd name="T7" fmla="*/ 21 h 21"/>
                  <a:gd name="T8" fmla="*/ 0 w 68"/>
                  <a:gd name="T9" fmla="*/ 12 h 21"/>
                  <a:gd name="T10" fmla="*/ 13 w 68"/>
                  <a:gd name="T11" fmla="*/ 0 h 21"/>
                  <a:gd name="T12" fmla="*/ 58 w 68"/>
                  <a:gd name="T13" fmla="*/ 0 h 21"/>
                </a:gdLst>
                <a:ahLst/>
                <a:cxnLst>
                  <a:cxn ang="0">
                    <a:pos x="T0" y="T1"/>
                  </a:cxn>
                  <a:cxn ang="0">
                    <a:pos x="T2" y="T3"/>
                  </a:cxn>
                  <a:cxn ang="0">
                    <a:pos x="T4" y="T5"/>
                  </a:cxn>
                  <a:cxn ang="0">
                    <a:pos x="T6" y="T7"/>
                  </a:cxn>
                  <a:cxn ang="0">
                    <a:pos x="T8" y="T9"/>
                  </a:cxn>
                  <a:cxn ang="0">
                    <a:pos x="T10" y="T11"/>
                  </a:cxn>
                  <a:cxn ang="0">
                    <a:pos x="T12" y="T13"/>
                  </a:cxn>
                </a:cxnLst>
                <a:rect l="0" t="0" r="r" b="b"/>
                <a:pathLst>
                  <a:path w="68" h="21">
                    <a:moveTo>
                      <a:pt x="58" y="0"/>
                    </a:moveTo>
                    <a:lnTo>
                      <a:pt x="68" y="12"/>
                    </a:lnTo>
                    <a:lnTo>
                      <a:pt x="59" y="21"/>
                    </a:lnTo>
                    <a:lnTo>
                      <a:pt x="7" y="21"/>
                    </a:lnTo>
                    <a:lnTo>
                      <a:pt x="0" y="12"/>
                    </a:lnTo>
                    <a:lnTo>
                      <a:pt x="13" y="0"/>
                    </a:lnTo>
                    <a:lnTo>
                      <a:pt x="58" y="0"/>
                    </a:lnTo>
                    <a:close/>
                  </a:path>
                </a:pathLst>
              </a:custGeom>
              <a:grpFill/>
              <a:ln w="9525">
                <a:solidFill>
                  <a:srgbClr val="FFC000"/>
                </a:solidFill>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110" name="Freeform 243"/>
              <p:cNvSpPr>
                <a:spLocks/>
              </p:cNvSpPr>
              <p:nvPr/>
            </p:nvSpPr>
            <p:spPr bwMode="auto">
              <a:xfrm>
                <a:off x="1123950" y="1778000"/>
                <a:ext cx="39688" cy="119063"/>
              </a:xfrm>
              <a:custGeom>
                <a:avLst/>
                <a:gdLst>
                  <a:gd name="T0" fmla="*/ 11 w 25"/>
                  <a:gd name="T1" fmla="*/ 75 h 75"/>
                  <a:gd name="T2" fmla="*/ 0 w 25"/>
                  <a:gd name="T3" fmla="*/ 64 h 75"/>
                  <a:gd name="T4" fmla="*/ 4 w 25"/>
                  <a:gd name="T5" fmla="*/ 10 h 75"/>
                  <a:gd name="T6" fmla="*/ 16 w 25"/>
                  <a:gd name="T7" fmla="*/ 0 h 75"/>
                  <a:gd name="T8" fmla="*/ 25 w 25"/>
                  <a:gd name="T9" fmla="*/ 10 h 75"/>
                  <a:gd name="T10" fmla="*/ 19 w 25"/>
                  <a:gd name="T11" fmla="*/ 67 h 75"/>
                  <a:gd name="T12" fmla="*/ 11 w 25"/>
                  <a:gd name="T13" fmla="*/ 75 h 75"/>
                </a:gdLst>
                <a:ahLst/>
                <a:cxnLst>
                  <a:cxn ang="0">
                    <a:pos x="T0" y="T1"/>
                  </a:cxn>
                  <a:cxn ang="0">
                    <a:pos x="T2" y="T3"/>
                  </a:cxn>
                  <a:cxn ang="0">
                    <a:pos x="T4" y="T5"/>
                  </a:cxn>
                  <a:cxn ang="0">
                    <a:pos x="T6" y="T7"/>
                  </a:cxn>
                  <a:cxn ang="0">
                    <a:pos x="T8" y="T9"/>
                  </a:cxn>
                  <a:cxn ang="0">
                    <a:pos x="T10" y="T11"/>
                  </a:cxn>
                  <a:cxn ang="0">
                    <a:pos x="T12" y="T13"/>
                  </a:cxn>
                </a:cxnLst>
                <a:rect l="0" t="0" r="r" b="b"/>
                <a:pathLst>
                  <a:path w="25" h="75">
                    <a:moveTo>
                      <a:pt x="11" y="75"/>
                    </a:moveTo>
                    <a:lnTo>
                      <a:pt x="0" y="64"/>
                    </a:lnTo>
                    <a:lnTo>
                      <a:pt x="4" y="10"/>
                    </a:lnTo>
                    <a:lnTo>
                      <a:pt x="16" y="0"/>
                    </a:lnTo>
                    <a:lnTo>
                      <a:pt x="25" y="10"/>
                    </a:lnTo>
                    <a:lnTo>
                      <a:pt x="19" y="67"/>
                    </a:lnTo>
                    <a:lnTo>
                      <a:pt x="11" y="75"/>
                    </a:lnTo>
                    <a:close/>
                  </a:path>
                </a:pathLst>
              </a:custGeom>
              <a:grpFill/>
              <a:ln w="9525">
                <a:solidFill>
                  <a:srgbClr val="FFC000"/>
                </a:solidFill>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111" name="Freeform 244"/>
              <p:cNvSpPr>
                <a:spLocks/>
              </p:cNvSpPr>
              <p:nvPr/>
            </p:nvSpPr>
            <p:spPr bwMode="auto">
              <a:xfrm>
                <a:off x="1266825" y="1646238"/>
                <a:ext cx="39688" cy="119063"/>
              </a:xfrm>
              <a:custGeom>
                <a:avLst/>
                <a:gdLst>
                  <a:gd name="T0" fmla="*/ 25 w 25"/>
                  <a:gd name="T1" fmla="*/ 12 h 75"/>
                  <a:gd name="T2" fmla="*/ 13 w 25"/>
                  <a:gd name="T3" fmla="*/ 0 h 75"/>
                  <a:gd name="T4" fmla="*/ 4 w 25"/>
                  <a:gd name="T5" fmla="*/ 9 h 75"/>
                  <a:gd name="T6" fmla="*/ 0 w 25"/>
                  <a:gd name="T7" fmla="*/ 66 h 75"/>
                  <a:gd name="T8" fmla="*/ 9 w 25"/>
                  <a:gd name="T9" fmla="*/ 75 h 75"/>
                  <a:gd name="T10" fmla="*/ 20 w 25"/>
                  <a:gd name="T11" fmla="*/ 66 h 75"/>
                  <a:gd name="T12" fmla="*/ 25 w 25"/>
                  <a:gd name="T13" fmla="*/ 12 h 75"/>
                </a:gdLst>
                <a:ahLst/>
                <a:cxnLst>
                  <a:cxn ang="0">
                    <a:pos x="T0" y="T1"/>
                  </a:cxn>
                  <a:cxn ang="0">
                    <a:pos x="T2" y="T3"/>
                  </a:cxn>
                  <a:cxn ang="0">
                    <a:pos x="T4" y="T5"/>
                  </a:cxn>
                  <a:cxn ang="0">
                    <a:pos x="T6" y="T7"/>
                  </a:cxn>
                  <a:cxn ang="0">
                    <a:pos x="T8" y="T9"/>
                  </a:cxn>
                  <a:cxn ang="0">
                    <a:pos x="T10" y="T11"/>
                  </a:cxn>
                  <a:cxn ang="0">
                    <a:pos x="T12" y="T13"/>
                  </a:cxn>
                </a:cxnLst>
                <a:rect l="0" t="0" r="r" b="b"/>
                <a:pathLst>
                  <a:path w="25" h="75">
                    <a:moveTo>
                      <a:pt x="25" y="12"/>
                    </a:moveTo>
                    <a:lnTo>
                      <a:pt x="13" y="0"/>
                    </a:lnTo>
                    <a:lnTo>
                      <a:pt x="4" y="9"/>
                    </a:lnTo>
                    <a:lnTo>
                      <a:pt x="0" y="66"/>
                    </a:lnTo>
                    <a:lnTo>
                      <a:pt x="9" y="75"/>
                    </a:lnTo>
                    <a:lnTo>
                      <a:pt x="20" y="66"/>
                    </a:lnTo>
                    <a:lnTo>
                      <a:pt x="25" y="12"/>
                    </a:lnTo>
                    <a:close/>
                  </a:path>
                </a:pathLst>
              </a:custGeom>
              <a:grpFill/>
              <a:ln w="9525">
                <a:solidFill>
                  <a:srgbClr val="FFC000"/>
                </a:solidFill>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112" name="Freeform 245"/>
              <p:cNvSpPr>
                <a:spLocks/>
              </p:cNvSpPr>
              <p:nvPr/>
            </p:nvSpPr>
            <p:spPr bwMode="auto">
              <a:xfrm>
                <a:off x="1295400" y="1627188"/>
                <a:ext cx="106363" cy="31750"/>
              </a:xfrm>
              <a:custGeom>
                <a:avLst/>
                <a:gdLst>
                  <a:gd name="T0" fmla="*/ 55 w 67"/>
                  <a:gd name="T1" fmla="*/ 20 h 20"/>
                  <a:gd name="T2" fmla="*/ 67 w 67"/>
                  <a:gd name="T3" fmla="*/ 8 h 20"/>
                  <a:gd name="T4" fmla="*/ 61 w 67"/>
                  <a:gd name="T5" fmla="*/ 0 h 20"/>
                  <a:gd name="T6" fmla="*/ 9 w 67"/>
                  <a:gd name="T7" fmla="*/ 0 h 20"/>
                  <a:gd name="T8" fmla="*/ 0 w 67"/>
                  <a:gd name="T9" fmla="*/ 8 h 20"/>
                  <a:gd name="T10" fmla="*/ 10 w 67"/>
                  <a:gd name="T11" fmla="*/ 20 h 20"/>
                  <a:gd name="T12" fmla="*/ 55 w 67"/>
                  <a:gd name="T13" fmla="*/ 20 h 20"/>
                </a:gdLst>
                <a:ahLst/>
                <a:cxnLst>
                  <a:cxn ang="0">
                    <a:pos x="T0" y="T1"/>
                  </a:cxn>
                  <a:cxn ang="0">
                    <a:pos x="T2" y="T3"/>
                  </a:cxn>
                  <a:cxn ang="0">
                    <a:pos x="T4" y="T5"/>
                  </a:cxn>
                  <a:cxn ang="0">
                    <a:pos x="T6" y="T7"/>
                  </a:cxn>
                  <a:cxn ang="0">
                    <a:pos x="T8" y="T9"/>
                  </a:cxn>
                  <a:cxn ang="0">
                    <a:pos x="T10" y="T11"/>
                  </a:cxn>
                  <a:cxn ang="0">
                    <a:pos x="T12" y="T13"/>
                  </a:cxn>
                </a:cxnLst>
                <a:rect l="0" t="0" r="r" b="b"/>
                <a:pathLst>
                  <a:path w="67" h="20">
                    <a:moveTo>
                      <a:pt x="55" y="20"/>
                    </a:moveTo>
                    <a:lnTo>
                      <a:pt x="67" y="8"/>
                    </a:lnTo>
                    <a:lnTo>
                      <a:pt x="61" y="0"/>
                    </a:lnTo>
                    <a:lnTo>
                      <a:pt x="9" y="0"/>
                    </a:lnTo>
                    <a:lnTo>
                      <a:pt x="0" y="8"/>
                    </a:lnTo>
                    <a:lnTo>
                      <a:pt x="10" y="20"/>
                    </a:lnTo>
                    <a:lnTo>
                      <a:pt x="55" y="20"/>
                    </a:lnTo>
                    <a:close/>
                  </a:path>
                </a:pathLst>
              </a:custGeom>
              <a:grpFill/>
              <a:ln w="9525">
                <a:solidFill>
                  <a:srgbClr val="FFC000"/>
                </a:solidFill>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113" name="Freeform 246"/>
              <p:cNvSpPr>
                <a:spLocks/>
              </p:cNvSpPr>
              <p:nvPr/>
            </p:nvSpPr>
            <p:spPr bwMode="auto">
              <a:xfrm>
                <a:off x="1381125" y="1646238"/>
                <a:ext cx="39688" cy="119063"/>
              </a:xfrm>
              <a:custGeom>
                <a:avLst/>
                <a:gdLst>
                  <a:gd name="T0" fmla="*/ 17 w 25"/>
                  <a:gd name="T1" fmla="*/ 0 h 75"/>
                  <a:gd name="T2" fmla="*/ 4 w 25"/>
                  <a:gd name="T3" fmla="*/ 12 h 75"/>
                  <a:gd name="T4" fmla="*/ 0 w 25"/>
                  <a:gd name="T5" fmla="*/ 66 h 75"/>
                  <a:gd name="T6" fmla="*/ 9 w 25"/>
                  <a:gd name="T7" fmla="*/ 75 h 75"/>
                  <a:gd name="T8" fmla="*/ 20 w 25"/>
                  <a:gd name="T9" fmla="*/ 66 h 75"/>
                  <a:gd name="T10" fmla="*/ 25 w 25"/>
                  <a:gd name="T11" fmla="*/ 9 h 75"/>
                  <a:gd name="T12" fmla="*/ 17 w 25"/>
                  <a:gd name="T13" fmla="*/ 0 h 75"/>
                </a:gdLst>
                <a:ahLst/>
                <a:cxnLst>
                  <a:cxn ang="0">
                    <a:pos x="T0" y="T1"/>
                  </a:cxn>
                  <a:cxn ang="0">
                    <a:pos x="T2" y="T3"/>
                  </a:cxn>
                  <a:cxn ang="0">
                    <a:pos x="T4" y="T5"/>
                  </a:cxn>
                  <a:cxn ang="0">
                    <a:pos x="T6" y="T7"/>
                  </a:cxn>
                  <a:cxn ang="0">
                    <a:pos x="T8" y="T9"/>
                  </a:cxn>
                  <a:cxn ang="0">
                    <a:pos x="T10" y="T11"/>
                  </a:cxn>
                  <a:cxn ang="0">
                    <a:pos x="T12" y="T13"/>
                  </a:cxn>
                </a:cxnLst>
                <a:rect l="0" t="0" r="r" b="b"/>
                <a:pathLst>
                  <a:path w="25" h="75">
                    <a:moveTo>
                      <a:pt x="17" y="0"/>
                    </a:moveTo>
                    <a:lnTo>
                      <a:pt x="4" y="12"/>
                    </a:lnTo>
                    <a:lnTo>
                      <a:pt x="0" y="66"/>
                    </a:lnTo>
                    <a:lnTo>
                      <a:pt x="9" y="75"/>
                    </a:lnTo>
                    <a:lnTo>
                      <a:pt x="20" y="66"/>
                    </a:lnTo>
                    <a:lnTo>
                      <a:pt x="25" y="9"/>
                    </a:lnTo>
                    <a:lnTo>
                      <a:pt x="17" y="0"/>
                    </a:lnTo>
                    <a:close/>
                  </a:path>
                </a:pathLst>
              </a:custGeom>
              <a:grpFill/>
              <a:ln w="9525">
                <a:solidFill>
                  <a:srgbClr val="FFC000"/>
                </a:solidFill>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114" name="Freeform 247"/>
              <p:cNvSpPr>
                <a:spLocks/>
              </p:cNvSpPr>
              <p:nvPr/>
            </p:nvSpPr>
            <p:spPr bwMode="auto">
              <a:xfrm>
                <a:off x="1254125" y="1778000"/>
                <a:ext cx="39688" cy="119063"/>
              </a:xfrm>
              <a:custGeom>
                <a:avLst/>
                <a:gdLst>
                  <a:gd name="T0" fmla="*/ 20 w 25"/>
                  <a:gd name="T1" fmla="*/ 64 h 75"/>
                  <a:gd name="T2" fmla="*/ 8 w 25"/>
                  <a:gd name="T3" fmla="*/ 75 h 75"/>
                  <a:gd name="T4" fmla="*/ 0 w 25"/>
                  <a:gd name="T5" fmla="*/ 67 h 75"/>
                  <a:gd name="T6" fmla="*/ 6 w 25"/>
                  <a:gd name="T7" fmla="*/ 10 h 75"/>
                  <a:gd name="T8" fmla="*/ 16 w 25"/>
                  <a:gd name="T9" fmla="*/ 0 h 75"/>
                  <a:gd name="T10" fmla="*/ 25 w 25"/>
                  <a:gd name="T11" fmla="*/ 10 h 75"/>
                  <a:gd name="T12" fmla="*/ 20 w 25"/>
                  <a:gd name="T13" fmla="*/ 64 h 75"/>
                </a:gdLst>
                <a:ahLst/>
                <a:cxnLst>
                  <a:cxn ang="0">
                    <a:pos x="T0" y="T1"/>
                  </a:cxn>
                  <a:cxn ang="0">
                    <a:pos x="T2" y="T3"/>
                  </a:cxn>
                  <a:cxn ang="0">
                    <a:pos x="T4" y="T5"/>
                  </a:cxn>
                  <a:cxn ang="0">
                    <a:pos x="T6" y="T7"/>
                  </a:cxn>
                  <a:cxn ang="0">
                    <a:pos x="T8" y="T9"/>
                  </a:cxn>
                  <a:cxn ang="0">
                    <a:pos x="T10" y="T11"/>
                  </a:cxn>
                  <a:cxn ang="0">
                    <a:pos x="T12" y="T13"/>
                  </a:cxn>
                </a:cxnLst>
                <a:rect l="0" t="0" r="r" b="b"/>
                <a:pathLst>
                  <a:path w="25" h="75">
                    <a:moveTo>
                      <a:pt x="20" y="64"/>
                    </a:moveTo>
                    <a:lnTo>
                      <a:pt x="8" y="75"/>
                    </a:lnTo>
                    <a:lnTo>
                      <a:pt x="0" y="67"/>
                    </a:lnTo>
                    <a:lnTo>
                      <a:pt x="6" y="10"/>
                    </a:lnTo>
                    <a:lnTo>
                      <a:pt x="16" y="0"/>
                    </a:lnTo>
                    <a:lnTo>
                      <a:pt x="25" y="10"/>
                    </a:lnTo>
                    <a:lnTo>
                      <a:pt x="20" y="64"/>
                    </a:lnTo>
                    <a:close/>
                  </a:path>
                </a:pathLst>
              </a:custGeom>
              <a:grpFill/>
              <a:ln w="9525">
                <a:solidFill>
                  <a:srgbClr val="FFC000"/>
                </a:solidFill>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115" name="Freeform 248"/>
              <p:cNvSpPr>
                <a:spLocks/>
              </p:cNvSpPr>
              <p:nvPr/>
            </p:nvSpPr>
            <p:spPr bwMode="auto">
              <a:xfrm>
                <a:off x="1271588" y="1884363"/>
                <a:ext cx="109538" cy="33338"/>
              </a:xfrm>
              <a:custGeom>
                <a:avLst/>
                <a:gdLst>
                  <a:gd name="T0" fmla="*/ 58 w 69"/>
                  <a:gd name="T1" fmla="*/ 0 h 21"/>
                  <a:gd name="T2" fmla="*/ 69 w 69"/>
                  <a:gd name="T3" fmla="*/ 12 h 21"/>
                  <a:gd name="T4" fmla="*/ 60 w 69"/>
                  <a:gd name="T5" fmla="*/ 21 h 21"/>
                  <a:gd name="T6" fmla="*/ 8 w 69"/>
                  <a:gd name="T7" fmla="*/ 21 h 21"/>
                  <a:gd name="T8" fmla="*/ 0 w 69"/>
                  <a:gd name="T9" fmla="*/ 12 h 21"/>
                  <a:gd name="T10" fmla="*/ 13 w 69"/>
                  <a:gd name="T11" fmla="*/ 0 h 21"/>
                  <a:gd name="T12" fmla="*/ 58 w 69"/>
                  <a:gd name="T13" fmla="*/ 0 h 21"/>
                </a:gdLst>
                <a:ahLst/>
                <a:cxnLst>
                  <a:cxn ang="0">
                    <a:pos x="T0" y="T1"/>
                  </a:cxn>
                  <a:cxn ang="0">
                    <a:pos x="T2" y="T3"/>
                  </a:cxn>
                  <a:cxn ang="0">
                    <a:pos x="T4" y="T5"/>
                  </a:cxn>
                  <a:cxn ang="0">
                    <a:pos x="T6" y="T7"/>
                  </a:cxn>
                  <a:cxn ang="0">
                    <a:pos x="T8" y="T9"/>
                  </a:cxn>
                  <a:cxn ang="0">
                    <a:pos x="T10" y="T11"/>
                  </a:cxn>
                  <a:cxn ang="0">
                    <a:pos x="T12" y="T13"/>
                  </a:cxn>
                </a:cxnLst>
                <a:rect l="0" t="0" r="r" b="b"/>
                <a:pathLst>
                  <a:path w="69" h="21">
                    <a:moveTo>
                      <a:pt x="58" y="0"/>
                    </a:moveTo>
                    <a:lnTo>
                      <a:pt x="69" y="12"/>
                    </a:lnTo>
                    <a:lnTo>
                      <a:pt x="60" y="21"/>
                    </a:lnTo>
                    <a:lnTo>
                      <a:pt x="8" y="21"/>
                    </a:lnTo>
                    <a:lnTo>
                      <a:pt x="0" y="12"/>
                    </a:lnTo>
                    <a:lnTo>
                      <a:pt x="13" y="0"/>
                    </a:lnTo>
                    <a:lnTo>
                      <a:pt x="58" y="0"/>
                    </a:lnTo>
                    <a:close/>
                  </a:path>
                </a:pathLst>
              </a:custGeom>
              <a:grpFill/>
              <a:ln w="9525">
                <a:solidFill>
                  <a:srgbClr val="FFC000"/>
                </a:solidFill>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116" name="Freeform 249"/>
              <p:cNvSpPr>
                <a:spLocks/>
              </p:cNvSpPr>
              <p:nvPr/>
            </p:nvSpPr>
            <p:spPr bwMode="auto">
              <a:xfrm>
                <a:off x="1370013" y="1778000"/>
                <a:ext cx="39688" cy="119063"/>
              </a:xfrm>
              <a:custGeom>
                <a:avLst/>
                <a:gdLst>
                  <a:gd name="T0" fmla="*/ 10 w 25"/>
                  <a:gd name="T1" fmla="*/ 75 h 75"/>
                  <a:gd name="T2" fmla="*/ 0 w 25"/>
                  <a:gd name="T3" fmla="*/ 64 h 75"/>
                  <a:gd name="T4" fmla="*/ 5 w 25"/>
                  <a:gd name="T5" fmla="*/ 10 h 75"/>
                  <a:gd name="T6" fmla="*/ 16 w 25"/>
                  <a:gd name="T7" fmla="*/ 0 h 75"/>
                  <a:gd name="T8" fmla="*/ 25 w 25"/>
                  <a:gd name="T9" fmla="*/ 10 h 75"/>
                  <a:gd name="T10" fmla="*/ 19 w 25"/>
                  <a:gd name="T11" fmla="*/ 67 h 75"/>
                  <a:gd name="T12" fmla="*/ 10 w 25"/>
                  <a:gd name="T13" fmla="*/ 75 h 75"/>
                </a:gdLst>
                <a:ahLst/>
                <a:cxnLst>
                  <a:cxn ang="0">
                    <a:pos x="T0" y="T1"/>
                  </a:cxn>
                  <a:cxn ang="0">
                    <a:pos x="T2" y="T3"/>
                  </a:cxn>
                  <a:cxn ang="0">
                    <a:pos x="T4" y="T5"/>
                  </a:cxn>
                  <a:cxn ang="0">
                    <a:pos x="T6" y="T7"/>
                  </a:cxn>
                  <a:cxn ang="0">
                    <a:pos x="T8" y="T9"/>
                  </a:cxn>
                  <a:cxn ang="0">
                    <a:pos x="T10" y="T11"/>
                  </a:cxn>
                  <a:cxn ang="0">
                    <a:pos x="T12" y="T13"/>
                  </a:cxn>
                </a:cxnLst>
                <a:rect l="0" t="0" r="r" b="b"/>
                <a:pathLst>
                  <a:path w="25" h="75">
                    <a:moveTo>
                      <a:pt x="10" y="75"/>
                    </a:moveTo>
                    <a:lnTo>
                      <a:pt x="0" y="64"/>
                    </a:lnTo>
                    <a:lnTo>
                      <a:pt x="5" y="10"/>
                    </a:lnTo>
                    <a:lnTo>
                      <a:pt x="16" y="0"/>
                    </a:lnTo>
                    <a:lnTo>
                      <a:pt x="25" y="10"/>
                    </a:lnTo>
                    <a:lnTo>
                      <a:pt x="19" y="67"/>
                    </a:lnTo>
                    <a:lnTo>
                      <a:pt x="10" y="75"/>
                    </a:lnTo>
                    <a:close/>
                  </a:path>
                </a:pathLst>
              </a:custGeom>
              <a:grpFill/>
              <a:ln w="9525">
                <a:solidFill>
                  <a:srgbClr val="FFC000"/>
                </a:solidFill>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117" name="Freeform 250"/>
              <p:cNvSpPr>
                <a:spLocks/>
              </p:cNvSpPr>
              <p:nvPr/>
            </p:nvSpPr>
            <p:spPr bwMode="auto">
              <a:xfrm>
                <a:off x="1449388" y="1646238"/>
                <a:ext cx="38100" cy="119063"/>
              </a:xfrm>
              <a:custGeom>
                <a:avLst/>
                <a:gdLst>
                  <a:gd name="T0" fmla="*/ 24 w 24"/>
                  <a:gd name="T1" fmla="*/ 12 h 75"/>
                  <a:gd name="T2" fmla="*/ 13 w 24"/>
                  <a:gd name="T3" fmla="*/ 0 h 75"/>
                  <a:gd name="T4" fmla="*/ 4 w 24"/>
                  <a:gd name="T5" fmla="*/ 9 h 75"/>
                  <a:gd name="T6" fmla="*/ 0 w 24"/>
                  <a:gd name="T7" fmla="*/ 66 h 75"/>
                  <a:gd name="T8" fmla="*/ 9 w 24"/>
                  <a:gd name="T9" fmla="*/ 75 h 75"/>
                  <a:gd name="T10" fmla="*/ 19 w 24"/>
                  <a:gd name="T11" fmla="*/ 66 h 75"/>
                  <a:gd name="T12" fmla="*/ 24 w 24"/>
                  <a:gd name="T13" fmla="*/ 12 h 75"/>
                </a:gdLst>
                <a:ahLst/>
                <a:cxnLst>
                  <a:cxn ang="0">
                    <a:pos x="T0" y="T1"/>
                  </a:cxn>
                  <a:cxn ang="0">
                    <a:pos x="T2" y="T3"/>
                  </a:cxn>
                  <a:cxn ang="0">
                    <a:pos x="T4" y="T5"/>
                  </a:cxn>
                  <a:cxn ang="0">
                    <a:pos x="T6" y="T7"/>
                  </a:cxn>
                  <a:cxn ang="0">
                    <a:pos x="T8" y="T9"/>
                  </a:cxn>
                  <a:cxn ang="0">
                    <a:pos x="T10" y="T11"/>
                  </a:cxn>
                  <a:cxn ang="0">
                    <a:pos x="T12" y="T13"/>
                  </a:cxn>
                </a:cxnLst>
                <a:rect l="0" t="0" r="r" b="b"/>
                <a:pathLst>
                  <a:path w="24" h="75">
                    <a:moveTo>
                      <a:pt x="24" y="12"/>
                    </a:moveTo>
                    <a:lnTo>
                      <a:pt x="13" y="0"/>
                    </a:lnTo>
                    <a:lnTo>
                      <a:pt x="4" y="9"/>
                    </a:lnTo>
                    <a:lnTo>
                      <a:pt x="0" y="66"/>
                    </a:lnTo>
                    <a:lnTo>
                      <a:pt x="9" y="75"/>
                    </a:lnTo>
                    <a:lnTo>
                      <a:pt x="19" y="66"/>
                    </a:lnTo>
                    <a:lnTo>
                      <a:pt x="24" y="12"/>
                    </a:lnTo>
                    <a:close/>
                  </a:path>
                </a:pathLst>
              </a:custGeom>
              <a:grpFill/>
              <a:ln w="9525">
                <a:solidFill>
                  <a:srgbClr val="FFC000"/>
                </a:solidFill>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118" name="Freeform 251"/>
              <p:cNvSpPr>
                <a:spLocks/>
              </p:cNvSpPr>
              <p:nvPr/>
            </p:nvSpPr>
            <p:spPr bwMode="auto">
              <a:xfrm>
                <a:off x="1477963" y="1627188"/>
                <a:ext cx="106363" cy="31750"/>
              </a:xfrm>
              <a:custGeom>
                <a:avLst/>
                <a:gdLst>
                  <a:gd name="T0" fmla="*/ 55 w 67"/>
                  <a:gd name="T1" fmla="*/ 20 h 20"/>
                  <a:gd name="T2" fmla="*/ 67 w 67"/>
                  <a:gd name="T3" fmla="*/ 8 h 20"/>
                  <a:gd name="T4" fmla="*/ 60 w 67"/>
                  <a:gd name="T5" fmla="*/ 0 h 20"/>
                  <a:gd name="T6" fmla="*/ 9 w 67"/>
                  <a:gd name="T7" fmla="*/ 0 h 20"/>
                  <a:gd name="T8" fmla="*/ 0 w 67"/>
                  <a:gd name="T9" fmla="*/ 8 h 20"/>
                  <a:gd name="T10" fmla="*/ 10 w 67"/>
                  <a:gd name="T11" fmla="*/ 20 h 20"/>
                  <a:gd name="T12" fmla="*/ 55 w 67"/>
                  <a:gd name="T13" fmla="*/ 20 h 20"/>
                </a:gdLst>
                <a:ahLst/>
                <a:cxnLst>
                  <a:cxn ang="0">
                    <a:pos x="T0" y="T1"/>
                  </a:cxn>
                  <a:cxn ang="0">
                    <a:pos x="T2" y="T3"/>
                  </a:cxn>
                  <a:cxn ang="0">
                    <a:pos x="T4" y="T5"/>
                  </a:cxn>
                  <a:cxn ang="0">
                    <a:pos x="T6" y="T7"/>
                  </a:cxn>
                  <a:cxn ang="0">
                    <a:pos x="T8" y="T9"/>
                  </a:cxn>
                  <a:cxn ang="0">
                    <a:pos x="T10" y="T11"/>
                  </a:cxn>
                  <a:cxn ang="0">
                    <a:pos x="T12" y="T13"/>
                  </a:cxn>
                </a:cxnLst>
                <a:rect l="0" t="0" r="r" b="b"/>
                <a:pathLst>
                  <a:path w="67" h="20">
                    <a:moveTo>
                      <a:pt x="55" y="20"/>
                    </a:moveTo>
                    <a:lnTo>
                      <a:pt x="67" y="8"/>
                    </a:lnTo>
                    <a:lnTo>
                      <a:pt x="60" y="0"/>
                    </a:lnTo>
                    <a:lnTo>
                      <a:pt x="9" y="0"/>
                    </a:lnTo>
                    <a:lnTo>
                      <a:pt x="0" y="8"/>
                    </a:lnTo>
                    <a:lnTo>
                      <a:pt x="10" y="20"/>
                    </a:lnTo>
                    <a:lnTo>
                      <a:pt x="55" y="20"/>
                    </a:lnTo>
                    <a:close/>
                  </a:path>
                </a:pathLst>
              </a:custGeom>
              <a:grpFill/>
              <a:ln w="9525">
                <a:solidFill>
                  <a:srgbClr val="FFC000"/>
                </a:solidFill>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119" name="Freeform 252"/>
              <p:cNvSpPr>
                <a:spLocks/>
              </p:cNvSpPr>
              <p:nvPr/>
            </p:nvSpPr>
            <p:spPr bwMode="auto">
              <a:xfrm>
                <a:off x="1563688" y="1646238"/>
                <a:ext cx="38100" cy="119063"/>
              </a:xfrm>
              <a:custGeom>
                <a:avLst/>
                <a:gdLst>
                  <a:gd name="T0" fmla="*/ 17 w 24"/>
                  <a:gd name="T1" fmla="*/ 0 h 75"/>
                  <a:gd name="T2" fmla="*/ 4 w 24"/>
                  <a:gd name="T3" fmla="*/ 12 h 75"/>
                  <a:gd name="T4" fmla="*/ 0 w 24"/>
                  <a:gd name="T5" fmla="*/ 66 h 75"/>
                  <a:gd name="T6" fmla="*/ 9 w 24"/>
                  <a:gd name="T7" fmla="*/ 75 h 75"/>
                  <a:gd name="T8" fmla="*/ 20 w 24"/>
                  <a:gd name="T9" fmla="*/ 66 h 75"/>
                  <a:gd name="T10" fmla="*/ 24 w 24"/>
                  <a:gd name="T11" fmla="*/ 9 h 75"/>
                  <a:gd name="T12" fmla="*/ 17 w 24"/>
                  <a:gd name="T13" fmla="*/ 0 h 75"/>
                </a:gdLst>
                <a:ahLst/>
                <a:cxnLst>
                  <a:cxn ang="0">
                    <a:pos x="T0" y="T1"/>
                  </a:cxn>
                  <a:cxn ang="0">
                    <a:pos x="T2" y="T3"/>
                  </a:cxn>
                  <a:cxn ang="0">
                    <a:pos x="T4" y="T5"/>
                  </a:cxn>
                  <a:cxn ang="0">
                    <a:pos x="T6" y="T7"/>
                  </a:cxn>
                  <a:cxn ang="0">
                    <a:pos x="T8" y="T9"/>
                  </a:cxn>
                  <a:cxn ang="0">
                    <a:pos x="T10" y="T11"/>
                  </a:cxn>
                  <a:cxn ang="0">
                    <a:pos x="T12" y="T13"/>
                  </a:cxn>
                </a:cxnLst>
                <a:rect l="0" t="0" r="r" b="b"/>
                <a:pathLst>
                  <a:path w="24" h="75">
                    <a:moveTo>
                      <a:pt x="17" y="0"/>
                    </a:moveTo>
                    <a:lnTo>
                      <a:pt x="4" y="12"/>
                    </a:lnTo>
                    <a:lnTo>
                      <a:pt x="0" y="66"/>
                    </a:lnTo>
                    <a:lnTo>
                      <a:pt x="9" y="75"/>
                    </a:lnTo>
                    <a:lnTo>
                      <a:pt x="20" y="66"/>
                    </a:lnTo>
                    <a:lnTo>
                      <a:pt x="24" y="9"/>
                    </a:lnTo>
                    <a:lnTo>
                      <a:pt x="17" y="0"/>
                    </a:lnTo>
                    <a:close/>
                  </a:path>
                </a:pathLst>
              </a:custGeom>
              <a:grpFill/>
              <a:ln w="9525">
                <a:solidFill>
                  <a:srgbClr val="FFC000"/>
                </a:solidFill>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120" name="Freeform 253"/>
              <p:cNvSpPr>
                <a:spLocks/>
              </p:cNvSpPr>
              <p:nvPr/>
            </p:nvSpPr>
            <p:spPr bwMode="auto">
              <a:xfrm>
                <a:off x="1436688" y="1778000"/>
                <a:ext cx="39688" cy="119063"/>
              </a:xfrm>
              <a:custGeom>
                <a:avLst/>
                <a:gdLst>
                  <a:gd name="T0" fmla="*/ 20 w 25"/>
                  <a:gd name="T1" fmla="*/ 64 h 75"/>
                  <a:gd name="T2" fmla="*/ 8 w 25"/>
                  <a:gd name="T3" fmla="*/ 75 h 75"/>
                  <a:gd name="T4" fmla="*/ 0 w 25"/>
                  <a:gd name="T5" fmla="*/ 67 h 75"/>
                  <a:gd name="T6" fmla="*/ 5 w 25"/>
                  <a:gd name="T7" fmla="*/ 10 h 75"/>
                  <a:gd name="T8" fmla="*/ 16 w 25"/>
                  <a:gd name="T9" fmla="*/ 0 h 75"/>
                  <a:gd name="T10" fmla="*/ 25 w 25"/>
                  <a:gd name="T11" fmla="*/ 10 h 75"/>
                  <a:gd name="T12" fmla="*/ 20 w 25"/>
                  <a:gd name="T13" fmla="*/ 64 h 75"/>
                </a:gdLst>
                <a:ahLst/>
                <a:cxnLst>
                  <a:cxn ang="0">
                    <a:pos x="T0" y="T1"/>
                  </a:cxn>
                  <a:cxn ang="0">
                    <a:pos x="T2" y="T3"/>
                  </a:cxn>
                  <a:cxn ang="0">
                    <a:pos x="T4" y="T5"/>
                  </a:cxn>
                  <a:cxn ang="0">
                    <a:pos x="T6" y="T7"/>
                  </a:cxn>
                  <a:cxn ang="0">
                    <a:pos x="T8" y="T9"/>
                  </a:cxn>
                  <a:cxn ang="0">
                    <a:pos x="T10" y="T11"/>
                  </a:cxn>
                  <a:cxn ang="0">
                    <a:pos x="T12" y="T13"/>
                  </a:cxn>
                </a:cxnLst>
                <a:rect l="0" t="0" r="r" b="b"/>
                <a:pathLst>
                  <a:path w="25" h="75">
                    <a:moveTo>
                      <a:pt x="20" y="64"/>
                    </a:moveTo>
                    <a:lnTo>
                      <a:pt x="8" y="75"/>
                    </a:lnTo>
                    <a:lnTo>
                      <a:pt x="0" y="67"/>
                    </a:lnTo>
                    <a:lnTo>
                      <a:pt x="5" y="10"/>
                    </a:lnTo>
                    <a:lnTo>
                      <a:pt x="16" y="0"/>
                    </a:lnTo>
                    <a:lnTo>
                      <a:pt x="25" y="10"/>
                    </a:lnTo>
                    <a:lnTo>
                      <a:pt x="20" y="64"/>
                    </a:lnTo>
                    <a:close/>
                  </a:path>
                </a:pathLst>
              </a:custGeom>
              <a:grpFill/>
              <a:ln w="9525">
                <a:solidFill>
                  <a:srgbClr val="FFC000"/>
                </a:solidFill>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121" name="Freeform 254"/>
              <p:cNvSpPr>
                <a:spLocks/>
              </p:cNvSpPr>
              <p:nvPr/>
            </p:nvSpPr>
            <p:spPr bwMode="auto">
              <a:xfrm>
                <a:off x="1454150" y="1884363"/>
                <a:ext cx="107950" cy="33338"/>
              </a:xfrm>
              <a:custGeom>
                <a:avLst/>
                <a:gdLst>
                  <a:gd name="T0" fmla="*/ 57 w 68"/>
                  <a:gd name="T1" fmla="*/ 0 h 21"/>
                  <a:gd name="T2" fmla="*/ 68 w 68"/>
                  <a:gd name="T3" fmla="*/ 12 h 21"/>
                  <a:gd name="T4" fmla="*/ 59 w 68"/>
                  <a:gd name="T5" fmla="*/ 21 h 21"/>
                  <a:gd name="T6" fmla="*/ 8 w 68"/>
                  <a:gd name="T7" fmla="*/ 21 h 21"/>
                  <a:gd name="T8" fmla="*/ 0 w 68"/>
                  <a:gd name="T9" fmla="*/ 12 h 21"/>
                  <a:gd name="T10" fmla="*/ 12 w 68"/>
                  <a:gd name="T11" fmla="*/ 0 h 21"/>
                  <a:gd name="T12" fmla="*/ 57 w 68"/>
                  <a:gd name="T13" fmla="*/ 0 h 21"/>
                </a:gdLst>
                <a:ahLst/>
                <a:cxnLst>
                  <a:cxn ang="0">
                    <a:pos x="T0" y="T1"/>
                  </a:cxn>
                  <a:cxn ang="0">
                    <a:pos x="T2" y="T3"/>
                  </a:cxn>
                  <a:cxn ang="0">
                    <a:pos x="T4" y="T5"/>
                  </a:cxn>
                  <a:cxn ang="0">
                    <a:pos x="T6" y="T7"/>
                  </a:cxn>
                  <a:cxn ang="0">
                    <a:pos x="T8" y="T9"/>
                  </a:cxn>
                  <a:cxn ang="0">
                    <a:pos x="T10" y="T11"/>
                  </a:cxn>
                  <a:cxn ang="0">
                    <a:pos x="T12" y="T13"/>
                  </a:cxn>
                </a:cxnLst>
                <a:rect l="0" t="0" r="r" b="b"/>
                <a:pathLst>
                  <a:path w="68" h="21">
                    <a:moveTo>
                      <a:pt x="57" y="0"/>
                    </a:moveTo>
                    <a:lnTo>
                      <a:pt x="68" y="12"/>
                    </a:lnTo>
                    <a:lnTo>
                      <a:pt x="59" y="21"/>
                    </a:lnTo>
                    <a:lnTo>
                      <a:pt x="8" y="21"/>
                    </a:lnTo>
                    <a:lnTo>
                      <a:pt x="0" y="12"/>
                    </a:lnTo>
                    <a:lnTo>
                      <a:pt x="12" y="0"/>
                    </a:lnTo>
                    <a:lnTo>
                      <a:pt x="57" y="0"/>
                    </a:lnTo>
                    <a:close/>
                  </a:path>
                </a:pathLst>
              </a:custGeom>
              <a:grpFill/>
              <a:ln w="9525">
                <a:solidFill>
                  <a:srgbClr val="FFC000"/>
                </a:solidFill>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122" name="Freeform 255"/>
              <p:cNvSpPr>
                <a:spLocks/>
              </p:cNvSpPr>
              <p:nvPr/>
            </p:nvSpPr>
            <p:spPr bwMode="auto">
              <a:xfrm>
                <a:off x="1552575" y="1778000"/>
                <a:ext cx="38100" cy="119063"/>
              </a:xfrm>
              <a:custGeom>
                <a:avLst/>
                <a:gdLst>
                  <a:gd name="T0" fmla="*/ 10 w 24"/>
                  <a:gd name="T1" fmla="*/ 75 h 75"/>
                  <a:gd name="T2" fmla="*/ 0 w 24"/>
                  <a:gd name="T3" fmla="*/ 64 h 75"/>
                  <a:gd name="T4" fmla="*/ 4 w 24"/>
                  <a:gd name="T5" fmla="*/ 10 h 75"/>
                  <a:gd name="T6" fmla="*/ 15 w 24"/>
                  <a:gd name="T7" fmla="*/ 0 h 75"/>
                  <a:gd name="T8" fmla="*/ 24 w 24"/>
                  <a:gd name="T9" fmla="*/ 10 h 75"/>
                  <a:gd name="T10" fmla="*/ 19 w 24"/>
                  <a:gd name="T11" fmla="*/ 67 h 75"/>
                  <a:gd name="T12" fmla="*/ 10 w 24"/>
                  <a:gd name="T13" fmla="*/ 75 h 75"/>
                </a:gdLst>
                <a:ahLst/>
                <a:cxnLst>
                  <a:cxn ang="0">
                    <a:pos x="T0" y="T1"/>
                  </a:cxn>
                  <a:cxn ang="0">
                    <a:pos x="T2" y="T3"/>
                  </a:cxn>
                  <a:cxn ang="0">
                    <a:pos x="T4" y="T5"/>
                  </a:cxn>
                  <a:cxn ang="0">
                    <a:pos x="T6" y="T7"/>
                  </a:cxn>
                  <a:cxn ang="0">
                    <a:pos x="T8" y="T9"/>
                  </a:cxn>
                  <a:cxn ang="0">
                    <a:pos x="T10" y="T11"/>
                  </a:cxn>
                  <a:cxn ang="0">
                    <a:pos x="T12" y="T13"/>
                  </a:cxn>
                </a:cxnLst>
                <a:rect l="0" t="0" r="r" b="b"/>
                <a:pathLst>
                  <a:path w="24" h="75">
                    <a:moveTo>
                      <a:pt x="10" y="75"/>
                    </a:moveTo>
                    <a:lnTo>
                      <a:pt x="0" y="64"/>
                    </a:lnTo>
                    <a:lnTo>
                      <a:pt x="4" y="10"/>
                    </a:lnTo>
                    <a:lnTo>
                      <a:pt x="15" y="0"/>
                    </a:lnTo>
                    <a:lnTo>
                      <a:pt x="24" y="10"/>
                    </a:lnTo>
                    <a:lnTo>
                      <a:pt x="19" y="67"/>
                    </a:lnTo>
                    <a:lnTo>
                      <a:pt x="10" y="75"/>
                    </a:lnTo>
                    <a:close/>
                  </a:path>
                </a:pathLst>
              </a:custGeom>
              <a:grpFill/>
              <a:ln w="9525">
                <a:solidFill>
                  <a:srgbClr val="FFC000"/>
                </a:solidFill>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123" name="Freeform 256"/>
              <p:cNvSpPr>
                <a:spLocks/>
              </p:cNvSpPr>
              <p:nvPr/>
            </p:nvSpPr>
            <p:spPr bwMode="auto">
              <a:xfrm>
                <a:off x="1201738" y="1703388"/>
                <a:ext cx="34925" cy="30163"/>
              </a:xfrm>
              <a:custGeom>
                <a:avLst/>
                <a:gdLst>
                  <a:gd name="T0" fmla="*/ 21 w 22"/>
                  <a:gd name="T1" fmla="*/ 19 h 19"/>
                  <a:gd name="T2" fmla="*/ 0 w 22"/>
                  <a:gd name="T3" fmla="*/ 19 h 19"/>
                  <a:gd name="T4" fmla="*/ 3 w 22"/>
                  <a:gd name="T5" fmla="*/ 0 h 19"/>
                  <a:gd name="T6" fmla="*/ 22 w 22"/>
                  <a:gd name="T7" fmla="*/ 0 h 19"/>
                  <a:gd name="T8" fmla="*/ 21 w 22"/>
                  <a:gd name="T9" fmla="*/ 19 h 19"/>
                </a:gdLst>
                <a:ahLst/>
                <a:cxnLst>
                  <a:cxn ang="0">
                    <a:pos x="T0" y="T1"/>
                  </a:cxn>
                  <a:cxn ang="0">
                    <a:pos x="T2" y="T3"/>
                  </a:cxn>
                  <a:cxn ang="0">
                    <a:pos x="T4" y="T5"/>
                  </a:cxn>
                  <a:cxn ang="0">
                    <a:pos x="T6" y="T7"/>
                  </a:cxn>
                  <a:cxn ang="0">
                    <a:pos x="T8" y="T9"/>
                  </a:cxn>
                </a:cxnLst>
                <a:rect l="0" t="0" r="r" b="b"/>
                <a:pathLst>
                  <a:path w="22" h="19">
                    <a:moveTo>
                      <a:pt x="21" y="19"/>
                    </a:moveTo>
                    <a:lnTo>
                      <a:pt x="0" y="19"/>
                    </a:lnTo>
                    <a:lnTo>
                      <a:pt x="3" y="0"/>
                    </a:lnTo>
                    <a:lnTo>
                      <a:pt x="22" y="0"/>
                    </a:lnTo>
                    <a:lnTo>
                      <a:pt x="21" y="19"/>
                    </a:lnTo>
                    <a:close/>
                  </a:path>
                </a:pathLst>
              </a:custGeom>
              <a:grpFill/>
              <a:ln w="9525">
                <a:solidFill>
                  <a:srgbClr val="FFC000"/>
                </a:solidFill>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124" name="Freeform 257"/>
              <p:cNvSpPr>
                <a:spLocks/>
              </p:cNvSpPr>
              <p:nvPr/>
            </p:nvSpPr>
            <p:spPr bwMode="auto">
              <a:xfrm>
                <a:off x="1193800" y="1809750"/>
                <a:ext cx="33338" cy="31750"/>
              </a:xfrm>
              <a:custGeom>
                <a:avLst/>
                <a:gdLst>
                  <a:gd name="T0" fmla="*/ 21 w 21"/>
                  <a:gd name="T1" fmla="*/ 0 h 20"/>
                  <a:gd name="T2" fmla="*/ 1 w 21"/>
                  <a:gd name="T3" fmla="*/ 0 h 20"/>
                  <a:gd name="T4" fmla="*/ 0 w 21"/>
                  <a:gd name="T5" fmla="*/ 20 h 20"/>
                  <a:gd name="T6" fmla="*/ 19 w 21"/>
                  <a:gd name="T7" fmla="*/ 20 h 20"/>
                  <a:gd name="T8" fmla="*/ 21 w 21"/>
                  <a:gd name="T9" fmla="*/ 0 h 20"/>
                </a:gdLst>
                <a:ahLst/>
                <a:cxnLst>
                  <a:cxn ang="0">
                    <a:pos x="T0" y="T1"/>
                  </a:cxn>
                  <a:cxn ang="0">
                    <a:pos x="T2" y="T3"/>
                  </a:cxn>
                  <a:cxn ang="0">
                    <a:pos x="T4" y="T5"/>
                  </a:cxn>
                  <a:cxn ang="0">
                    <a:pos x="T6" y="T7"/>
                  </a:cxn>
                  <a:cxn ang="0">
                    <a:pos x="T8" y="T9"/>
                  </a:cxn>
                </a:cxnLst>
                <a:rect l="0" t="0" r="r" b="b"/>
                <a:pathLst>
                  <a:path w="21" h="20">
                    <a:moveTo>
                      <a:pt x="21" y="0"/>
                    </a:moveTo>
                    <a:lnTo>
                      <a:pt x="1" y="0"/>
                    </a:lnTo>
                    <a:lnTo>
                      <a:pt x="0" y="20"/>
                    </a:lnTo>
                    <a:lnTo>
                      <a:pt x="19" y="20"/>
                    </a:lnTo>
                    <a:lnTo>
                      <a:pt x="21" y="0"/>
                    </a:lnTo>
                    <a:close/>
                  </a:path>
                </a:pathLst>
              </a:custGeom>
              <a:grpFill/>
              <a:ln w="9525">
                <a:solidFill>
                  <a:srgbClr val="FFC000"/>
                </a:solidFill>
                <a:round/>
                <a:headEnd/>
                <a:tailEnd/>
              </a:ln>
            </p:spPr>
            <p:txBody>
              <a:bodyPr vert="horz" wrap="square" lIns="91440" tIns="45720" rIns="91440" bIns="45720" numCol="1" anchor="t" anchorCtr="0" compatLnSpc="1">
                <a:prstTxWarp prst="textNoShape">
                  <a:avLst/>
                </a:prstTxWarp>
              </a:bodyPr>
              <a:lstStyle/>
              <a:p>
                <a:endParaRPr lang="ja-JP" altLang="en-US"/>
              </a:p>
            </p:txBody>
          </p:sp>
        </p:grpSp>
      </p:grpSp>
      <p:sp>
        <p:nvSpPr>
          <p:cNvPr id="125" name="右矢印 124"/>
          <p:cNvSpPr/>
          <p:nvPr/>
        </p:nvSpPr>
        <p:spPr>
          <a:xfrm>
            <a:off x="3915924" y="3208855"/>
            <a:ext cx="241635" cy="272313"/>
          </a:xfrm>
          <a:prstGeom prst="rightArrow">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134" name="グループ化 133"/>
          <p:cNvGrpSpPr/>
          <p:nvPr/>
        </p:nvGrpSpPr>
        <p:grpSpPr>
          <a:xfrm>
            <a:off x="5256076" y="3084181"/>
            <a:ext cx="690993" cy="521660"/>
            <a:chOff x="4853115" y="3903898"/>
            <a:chExt cx="1003488" cy="776932"/>
          </a:xfrm>
        </p:grpSpPr>
        <p:sp>
          <p:nvSpPr>
            <p:cNvPr id="128" name="Freeform 20"/>
            <p:cNvSpPr>
              <a:spLocks noEditPoints="1"/>
            </p:cNvSpPr>
            <p:nvPr/>
          </p:nvSpPr>
          <p:spPr bwMode="auto">
            <a:xfrm>
              <a:off x="4853115" y="3903898"/>
              <a:ext cx="1003488" cy="776932"/>
            </a:xfrm>
            <a:custGeom>
              <a:avLst/>
              <a:gdLst>
                <a:gd name="T0" fmla="*/ 443 w 454"/>
                <a:gd name="T1" fmla="*/ 0 h 365"/>
                <a:gd name="T2" fmla="*/ 11 w 454"/>
                <a:gd name="T3" fmla="*/ 0 h 365"/>
                <a:gd name="T4" fmla="*/ 0 w 454"/>
                <a:gd name="T5" fmla="*/ 10 h 365"/>
                <a:gd name="T6" fmla="*/ 0 w 454"/>
                <a:gd name="T7" fmla="*/ 294 h 365"/>
                <a:gd name="T8" fmla="*/ 11 w 454"/>
                <a:gd name="T9" fmla="*/ 304 h 365"/>
                <a:gd name="T10" fmla="*/ 195 w 454"/>
                <a:gd name="T11" fmla="*/ 304 h 365"/>
                <a:gd name="T12" fmla="*/ 190 w 454"/>
                <a:gd name="T13" fmla="*/ 355 h 365"/>
                <a:gd name="T14" fmla="*/ 128 w 454"/>
                <a:gd name="T15" fmla="*/ 355 h 365"/>
                <a:gd name="T16" fmla="*/ 123 w 454"/>
                <a:gd name="T17" fmla="*/ 360 h 365"/>
                <a:gd name="T18" fmla="*/ 128 w 454"/>
                <a:gd name="T19" fmla="*/ 365 h 365"/>
                <a:gd name="T20" fmla="*/ 326 w 454"/>
                <a:gd name="T21" fmla="*/ 365 h 365"/>
                <a:gd name="T22" fmla="*/ 331 w 454"/>
                <a:gd name="T23" fmla="*/ 360 h 365"/>
                <a:gd name="T24" fmla="*/ 326 w 454"/>
                <a:gd name="T25" fmla="*/ 355 h 365"/>
                <a:gd name="T26" fmla="*/ 264 w 454"/>
                <a:gd name="T27" fmla="*/ 355 h 365"/>
                <a:gd name="T28" fmla="*/ 259 w 454"/>
                <a:gd name="T29" fmla="*/ 304 h 365"/>
                <a:gd name="T30" fmla="*/ 443 w 454"/>
                <a:gd name="T31" fmla="*/ 304 h 365"/>
                <a:gd name="T32" fmla="*/ 454 w 454"/>
                <a:gd name="T33" fmla="*/ 294 h 365"/>
                <a:gd name="T34" fmla="*/ 454 w 454"/>
                <a:gd name="T35" fmla="*/ 10 h 365"/>
                <a:gd name="T36" fmla="*/ 443 w 454"/>
                <a:gd name="T37" fmla="*/ 0 h 365"/>
                <a:gd name="T38" fmla="*/ 423 w 454"/>
                <a:gd name="T39" fmla="*/ 273 h 365"/>
                <a:gd name="T40" fmla="*/ 31 w 454"/>
                <a:gd name="T41" fmla="*/ 273 h 365"/>
                <a:gd name="T42" fmla="*/ 31 w 454"/>
                <a:gd name="T43" fmla="*/ 31 h 365"/>
                <a:gd name="T44" fmla="*/ 423 w 454"/>
                <a:gd name="T45" fmla="*/ 31 h 365"/>
                <a:gd name="T46" fmla="*/ 423 w 454"/>
                <a:gd name="T47" fmla="*/ 273 h 3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54" h="365">
                  <a:moveTo>
                    <a:pt x="443" y="0"/>
                  </a:moveTo>
                  <a:cubicBezTo>
                    <a:pt x="11" y="0"/>
                    <a:pt x="11" y="0"/>
                    <a:pt x="11" y="0"/>
                  </a:cubicBezTo>
                  <a:cubicBezTo>
                    <a:pt x="5" y="0"/>
                    <a:pt x="0" y="4"/>
                    <a:pt x="0" y="10"/>
                  </a:cubicBezTo>
                  <a:cubicBezTo>
                    <a:pt x="0" y="294"/>
                    <a:pt x="0" y="294"/>
                    <a:pt x="0" y="294"/>
                  </a:cubicBezTo>
                  <a:cubicBezTo>
                    <a:pt x="0" y="299"/>
                    <a:pt x="5" y="304"/>
                    <a:pt x="11" y="304"/>
                  </a:cubicBezTo>
                  <a:cubicBezTo>
                    <a:pt x="195" y="304"/>
                    <a:pt x="195" y="304"/>
                    <a:pt x="195" y="304"/>
                  </a:cubicBezTo>
                  <a:cubicBezTo>
                    <a:pt x="190" y="355"/>
                    <a:pt x="190" y="355"/>
                    <a:pt x="190" y="355"/>
                  </a:cubicBezTo>
                  <a:cubicBezTo>
                    <a:pt x="128" y="355"/>
                    <a:pt x="128" y="355"/>
                    <a:pt x="128" y="355"/>
                  </a:cubicBezTo>
                  <a:cubicBezTo>
                    <a:pt x="125" y="355"/>
                    <a:pt x="123" y="357"/>
                    <a:pt x="123" y="360"/>
                  </a:cubicBezTo>
                  <a:cubicBezTo>
                    <a:pt x="123" y="362"/>
                    <a:pt x="125" y="365"/>
                    <a:pt x="128" y="365"/>
                  </a:cubicBezTo>
                  <a:cubicBezTo>
                    <a:pt x="326" y="365"/>
                    <a:pt x="326" y="365"/>
                    <a:pt x="326" y="365"/>
                  </a:cubicBezTo>
                  <a:cubicBezTo>
                    <a:pt x="329" y="365"/>
                    <a:pt x="331" y="362"/>
                    <a:pt x="331" y="360"/>
                  </a:cubicBezTo>
                  <a:cubicBezTo>
                    <a:pt x="331" y="357"/>
                    <a:pt x="329" y="355"/>
                    <a:pt x="326" y="355"/>
                  </a:cubicBezTo>
                  <a:cubicBezTo>
                    <a:pt x="264" y="355"/>
                    <a:pt x="264" y="355"/>
                    <a:pt x="264" y="355"/>
                  </a:cubicBezTo>
                  <a:cubicBezTo>
                    <a:pt x="259" y="304"/>
                    <a:pt x="259" y="304"/>
                    <a:pt x="259" y="304"/>
                  </a:cubicBezTo>
                  <a:cubicBezTo>
                    <a:pt x="443" y="304"/>
                    <a:pt x="443" y="304"/>
                    <a:pt x="443" y="304"/>
                  </a:cubicBezTo>
                  <a:cubicBezTo>
                    <a:pt x="449" y="304"/>
                    <a:pt x="454" y="299"/>
                    <a:pt x="454" y="294"/>
                  </a:cubicBezTo>
                  <a:cubicBezTo>
                    <a:pt x="454" y="10"/>
                    <a:pt x="454" y="10"/>
                    <a:pt x="454" y="10"/>
                  </a:cubicBezTo>
                  <a:cubicBezTo>
                    <a:pt x="454" y="4"/>
                    <a:pt x="449" y="0"/>
                    <a:pt x="443" y="0"/>
                  </a:cubicBezTo>
                  <a:close/>
                  <a:moveTo>
                    <a:pt x="423" y="273"/>
                  </a:moveTo>
                  <a:cubicBezTo>
                    <a:pt x="31" y="273"/>
                    <a:pt x="31" y="273"/>
                    <a:pt x="31" y="273"/>
                  </a:cubicBezTo>
                  <a:cubicBezTo>
                    <a:pt x="31" y="31"/>
                    <a:pt x="31" y="31"/>
                    <a:pt x="31" y="31"/>
                  </a:cubicBezTo>
                  <a:cubicBezTo>
                    <a:pt x="423" y="31"/>
                    <a:pt x="423" y="31"/>
                    <a:pt x="423" y="31"/>
                  </a:cubicBezTo>
                  <a:lnTo>
                    <a:pt x="423" y="273"/>
                  </a:lnTo>
                  <a:close/>
                </a:path>
              </a:pathLst>
            </a:custGeom>
            <a:solidFill>
              <a:srgbClr val="FFC000"/>
            </a:solidFill>
            <a:ln>
              <a:noFill/>
            </a:ln>
          </p:spPr>
          <p:txBody>
            <a:bodyPr vert="horz" wrap="square" lIns="91440" tIns="45720" rIns="91440" bIns="45720" numCol="1" anchor="t" anchorCtr="0" compatLnSpc="1">
              <a:prstTxWarp prst="textNoShape">
                <a:avLst/>
              </a:prstTxWarp>
            </a:bodyPr>
            <a:lstStyle/>
            <a:p>
              <a:endParaRPr lang="ja-JP" altLang="en-US"/>
            </a:p>
          </p:txBody>
        </p:sp>
        <p:pic>
          <p:nvPicPr>
            <p:cNvPr id="130" name="図 129"/>
            <p:cNvPicPr>
              <a:picLocks noChangeAspect="1"/>
            </p:cNvPicPr>
            <p:nvPr/>
          </p:nvPicPr>
          <p:blipFill rotWithShape="1">
            <a:blip r:embed="rId3"/>
            <a:srcRect l="3536"/>
            <a:stretch/>
          </p:blipFill>
          <p:spPr>
            <a:xfrm>
              <a:off x="4925310" y="3998707"/>
              <a:ext cx="854300" cy="465941"/>
            </a:xfrm>
            <a:prstGeom prst="rect">
              <a:avLst/>
            </a:prstGeom>
          </p:spPr>
        </p:pic>
      </p:grpSp>
      <p:sp>
        <p:nvSpPr>
          <p:cNvPr id="132" name="Freeform 12"/>
          <p:cNvSpPr>
            <a:spLocks noEditPoints="1"/>
          </p:cNvSpPr>
          <p:nvPr/>
        </p:nvSpPr>
        <p:spPr bwMode="auto">
          <a:xfrm>
            <a:off x="4311601" y="3074597"/>
            <a:ext cx="405812" cy="540828"/>
          </a:xfrm>
          <a:custGeom>
            <a:avLst/>
            <a:gdLst>
              <a:gd name="T0" fmla="*/ 0 w 473"/>
              <a:gd name="T1" fmla="*/ 58 h 388"/>
              <a:gd name="T2" fmla="*/ 236 w 473"/>
              <a:gd name="T3" fmla="*/ 0 h 388"/>
              <a:gd name="T4" fmla="*/ 473 w 473"/>
              <a:gd name="T5" fmla="*/ 58 h 388"/>
              <a:gd name="T6" fmla="*/ 236 w 473"/>
              <a:gd name="T7" fmla="*/ 116 h 388"/>
              <a:gd name="T8" fmla="*/ 0 w 473"/>
              <a:gd name="T9" fmla="*/ 58 h 388"/>
              <a:gd name="T10" fmla="*/ 236 w 473"/>
              <a:gd name="T11" fmla="*/ 207 h 388"/>
              <a:gd name="T12" fmla="*/ 473 w 473"/>
              <a:gd name="T13" fmla="*/ 149 h 388"/>
              <a:gd name="T14" fmla="*/ 473 w 473"/>
              <a:gd name="T15" fmla="*/ 86 h 388"/>
              <a:gd name="T16" fmla="*/ 236 w 473"/>
              <a:gd name="T17" fmla="*/ 132 h 388"/>
              <a:gd name="T18" fmla="*/ 0 w 473"/>
              <a:gd name="T19" fmla="*/ 86 h 388"/>
              <a:gd name="T20" fmla="*/ 0 w 473"/>
              <a:gd name="T21" fmla="*/ 149 h 388"/>
              <a:gd name="T22" fmla="*/ 236 w 473"/>
              <a:gd name="T23" fmla="*/ 207 h 388"/>
              <a:gd name="T24" fmla="*/ 236 w 473"/>
              <a:gd name="T25" fmla="*/ 314 h 388"/>
              <a:gd name="T26" fmla="*/ 0 w 473"/>
              <a:gd name="T27" fmla="*/ 256 h 388"/>
              <a:gd name="T28" fmla="*/ 0 w 473"/>
              <a:gd name="T29" fmla="*/ 330 h 388"/>
              <a:gd name="T30" fmla="*/ 236 w 473"/>
              <a:gd name="T31" fmla="*/ 388 h 388"/>
              <a:gd name="T32" fmla="*/ 473 w 473"/>
              <a:gd name="T33" fmla="*/ 330 h 388"/>
              <a:gd name="T34" fmla="*/ 473 w 473"/>
              <a:gd name="T35" fmla="*/ 256 h 388"/>
              <a:gd name="T36" fmla="*/ 236 w 473"/>
              <a:gd name="T37" fmla="*/ 314 h 388"/>
              <a:gd name="T38" fmla="*/ 236 w 473"/>
              <a:gd name="T39" fmla="*/ 223 h 388"/>
              <a:gd name="T40" fmla="*/ 0 w 473"/>
              <a:gd name="T41" fmla="*/ 165 h 388"/>
              <a:gd name="T42" fmla="*/ 0 w 473"/>
              <a:gd name="T43" fmla="*/ 240 h 388"/>
              <a:gd name="T44" fmla="*/ 236 w 473"/>
              <a:gd name="T45" fmla="*/ 297 h 388"/>
              <a:gd name="T46" fmla="*/ 473 w 473"/>
              <a:gd name="T47" fmla="*/ 240 h 388"/>
              <a:gd name="T48" fmla="*/ 473 w 473"/>
              <a:gd name="T49" fmla="*/ 165 h 388"/>
              <a:gd name="T50" fmla="*/ 236 w 473"/>
              <a:gd name="T51" fmla="*/ 223 h 3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473" h="388">
                <a:moveTo>
                  <a:pt x="0" y="58"/>
                </a:moveTo>
                <a:cubicBezTo>
                  <a:pt x="0" y="31"/>
                  <a:pt x="97" y="0"/>
                  <a:pt x="236" y="0"/>
                </a:cubicBezTo>
                <a:cubicBezTo>
                  <a:pt x="376" y="0"/>
                  <a:pt x="473" y="31"/>
                  <a:pt x="473" y="58"/>
                </a:cubicBezTo>
                <a:cubicBezTo>
                  <a:pt x="473" y="85"/>
                  <a:pt x="376" y="116"/>
                  <a:pt x="236" y="116"/>
                </a:cubicBezTo>
                <a:cubicBezTo>
                  <a:pt x="97" y="116"/>
                  <a:pt x="0" y="85"/>
                  <a:pt x="0" y="58"/>
                </a:cubicBezTo>
                <a:close/>
                <a:moveTo>
                  <a:pt x="236" y="207"/>
                </a:moveTo>
                <a:cubicBezTo>
                  <a:pt x="375" y="207"/>
                  <a:pt x="472" y="176"/>
                  <a:pt x="473" y="149"/>
                </a:cubicBezTo>
                <a:cubicBezTo>
                  <a:pt x="473" y="86"/>
                  <a:pt x="473" y="86"/>
                  <a:pt x="473" y="86"/>
                </a:cubicBezTo>
                <a:cubicBezTo>
                  <a:pt x="435" y="116"/>
                  <a:pt x="335" y="132"/>
                  <a:pt x="236" y="132"/>
                </a:cubicBezTo>
                <a:cubicBezTo>
                  <a:pt x="138" y="132"/>
                  <a:pt x="38" y="116"/>
                  <a:pt x="0" y="86"/>
                </a:cubicBezTo>
                <a:cubicBezTo>
                  <a:pt x="0" y="149"/>
                  <a:pt x="0" y="149"/>
                  <a:pt x="0" y="149"/>
                </a:cubicBezTo>
                <a:cubicBezTo>
                  <a:pt x="0" y="176"/>
                  <a:pt x="97" y="207"/>
                  <a:pt x="236" y="207"/>
                </a:cubicBezTo>
                <a:close/>
                <a:moveTo>
                  <a:pt x="236" y="314"/>
                </a:moveTo>
                <a:cubicBezTo>
                  <a:pt x="97" y="314"/>
                  <a:pt x="0" y="283"/>
                  <a:pt x="0" y="256"/>
                </a:cubicBezTo>
                <a:cubicBezTo>
                  <a:pt x="0" y="330"/>
                  <a:pt x="0" y="330"/>
                  <a:pt x="0" y="330"/>
                </a:cubicBezTo>
                <a:cubicBezTo>
                  <a:pt x="0" y="358"/>
                  <a:pt x="97" y="388"/>
                  <a:pt x="236" y="388"/>
                </a:cubicBezTo>
                <a:cubicBezTo>
                  <a:pt x="376" y="388"/>
                  <a:pt x="473" y="358"/>
                  <a:pt x="473" y="330"/>
                </a:cubicBezTo>
                <a:cubicBezTo>
                  <a:pt x="473" y="256"/>
                  <a:pt x="473" y="256"/>
                  <a:pt x="473" y="256"/>
                </a:cubicBezTo>
                <a:cubicBezTo>
                  <a:pt x="472" y="283"/>
                  <a:pt x="375" y="314"/>
                  <a:pt x="236" y="314"/>
                </a:cubicBezTo>
                <a:close/>
                <a:moveTo>
                  <a:pt x="236" y="223"/>
                </a:moveTo>
                <a:cubicBezTo>
                  <a:pt x="97" y="223"/>
                  <a:pt x="0" y="192"/>
                  <a:pt x="0" y="165"/>
                </a:cubicBezTo>
                <a:cubicBezTo>
                  <a:pt x="0" y="240"/>
                  <a:pt x="0" y="240"/>
                  <a:pt x="0" y="240"/>
                </a:cubicBezTo>
                <a:cubicBezTo>
                  <a:pt x="0" y="267"/>
                  <a:pt x="97" y="297"/>
                  <a:pt x="236" y="297"/>
                </a:cubicBezTo>
                <a:cubicBezTo>
                  <a:pt x="375" y="297"/>
                  <a:pt x="472" y="267"/>
                  <a:pt x="473" y="240"/>
                </a:cubicBezTo>
                <a:cubicBezTo>
                  <a:pt x="473" y="165"/>
                  <a:pt x="473" y="165"/>
                  <a:pt x="473" y="165"/>
                </a:cubicBezTo>
                <a:cubicBezTo>
                  <a:pt x="472" y="193"/>
                  <a:pt x="375" y="223"/>
                  <a:pt x="236" y="223"/>
                </a:cubicBezTo>
                <a:close/>
              </a:path>
            </a:pathLst>
          </a:custGeom>
          <a:solidFill>
            <a:srgbClr val="FFC000"/>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5" name="右矢印 134"/>
          <p:cNvSpPr/>
          <p:nvPr/>
        </p:nvSpPr>
        <p:spPr>
          <a:xfrm>
            <a:off x="4889485" y="3208855"/>
            <a:ext cx="241635" cy="272313"/>
          </a:xfrm>
          <a:prstGeom prst="rightArrow">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6" name="テキスト ボックス 135"/>
          <p:cNvSpPr txBox="1"/>
          <p:nvPr/>
        </p:nvSpPr>
        <p:spPr>
          <a:xfrm>
            <a:off x="4082175" y="3797457"/>
            <a:ext cx="1087923" cy="215444"/>
          </a:xfrm>
          <a:prstGeom prst="rect">
            <a:avLst/>
          </a:prstGeom>
          <a:noFill/>
        </p:spPr>
        <p:txBody>
          <a:bodyPr wrap="square" rtlCol="0">
            <a:spAutoFit/>
          </a:bodyPr>
          <a:lstStyle/>
          <a:p>
            <a:r>
              <a:rPr kumimoji="1" lang="ja-JP" altLang="en-US" sz="800"/>
              <a:t>ファイルサーバ</a:t>
            </a:r>
          </a:p>
        </p:txBody>
      </p:sp>
      <p:sp>
        <p:nvSpPr>
          <p:cNvPr id="137" name="テキスト ボックス 136"/>
          <p:cNvSpPr txBox="1"/>
          <p:nvPr/>
        </p:nvSpPr>
        <p:spPr>
          <a:xfrm>
            <a:off x="5278149" y="3797457"/>
            <a:ext cx="770015" cy="215444"/>
          </a:xfrm>
          <a:prstGeom prst="rect">
            <a:avLst/>
          </a:prstGeom>
          <a:noFill/>
        </p:spPr>
        <p:txBody>
          <a:bodyPr wrap="square" rtlCol="0">
            <a:spAutoFit/>
          </a:bodyPr>
          <a:lstStyle/>
          <a:p>
            <a:r>
              <a:rPr kumimoji="1" lang="en-US" altLang="ja-JP" sz="800" dirty="0"/>
              <a:t>NX</a:t>
            </a:r>
            <a:r>
              <a:rPr kumimoji="1" lang="ja-JP" altLang="en-US" sz="800" dirty="0"/>
              <a:t>勤怠管理</a:t>
            </a:r>
          </a:p>
        </p:txBody>
      </p:sp>
      <p:sp>
        <p:nvSpPr>
          <p:cNvPr id="138" name="テキスト ボックス 137"/>
          <p:cNvSpPr txBox="1"/>
          <p:nvPr/>
        </p:nvSpPr>
        <p:spPr>
          <a:xfrm>
            <a:off x="3095836" y="3797457"/>
            <a:ext cx="1093296" cy="215444"/>
          </a:xfrm>
          <a:prstGeom prst="rect">
            <a:avLst/>
          </a:prstGeom>
          <a:noFill/>
        </p:spPr>
        <p:txBody>
          <a:bodyPr wrap="square" rtlCol="0">
            <a:spAutoFit/>
          </a:bodyPr>
          <a:lstStyle/>
          <a:p>
            <a:r>
              <a:rPr kumimoji="1" lang="ja-JP" altLang="en-US" sz="800"/>
              <a:t>アマノ打刻機</a:t>
            </a:r>
          </a:p>
        </p:txBody>
      </p:sp>
      <p:sp>
        <p:nvSpPr>
          <p:cNvPr id="139" name="テキスト ボックス 138"/>
          <p:cNvSpPr txBox="1"/>
          <p:nvPr/>
        </p:nvSpPr>
        <p:spPr>
          <a:xfrm>
            <a:off x="3720919" y="3071214"/>
            <a:ext cx="1093296" cy="200055"/>
          </a:xfrm>
          <a:prstGeom prst="rect">
            <a:avLst/>
          </a:prstGeom>
          <a:noFill/>
        </p:spPr>
        <p:txBody>
          <a:bodyPr wrap="square" rtlCol="0">
            <a:spAutoFit/>
          </a:bodyPr>
          <a:lstStyle/>
          <a:p>
            <a:r>
              <a:rPr kumimoji="1" lang="ja-JP" altLang="en-US" sz="700"/>
              <a:t>打刻データ</a:t>
            </a:r>
          </a:p>
        </p:txBody>
      </p:sp>
      <p:sp>
        <p:nvSpPr>
          <p:cNvPr id="140" name="テキスト ボックス 139"/>
          <p:cNvSpPr txBox="1"/>
          <p:nvPr/>
        </p:nvSpPr>
        <p:spPr>
          <a:xfrm>
            <a:off x="4693633" y="3077897"/>
            <a:ext cx="1093296" cy="200055"/>
          </a:xfrm>
          <a:prstGeom prst="rect">
            <a:avLst/>
          </a:prstGeom>
          <a:noFill/>
        </p:spPr>
        <p:txBody>
          <a:bodyPr wrap="square" rtlCol="0">
            <a:spAutoFit/>
          </a:bodyPr>
          <a:lstStyle/>
          <a:p>
            <a:r>
              <a:rPr kumimoji="1" lang="ja-JP" altLang="en-US" sz="700"/>
              <a:t>打刻データ</a:t>
            </a:r>
          </a:p>
        </p:txBody>
      </p:sp>
      <p:grpSp>
        <p:nvGrpSpPr>
          <p:cNvPr id="141" name="グループ化 140"/>
          <p:cNvGrpSpPr/>
          <p:nvPr/>
        </p:nvGrpSpPr>
        <p:grpSpPr>
          <a:xfrm>
            <a:off x="6335879" y="2577760"/>
            <a:ext cx="443268" cy="600164"/>
            <a:chOff x="3306013" y="3295273"/>
            <a:chExt cx="678166" cy="932661"/>
          </a:xfrm>
        </p:grpSpPr>
        <p:sp>
          <p:nvSpPr>
            <p:cNvPr id="142" name="角丸四角形 141"/>
            <p:cNvSpPr/>
            <p:nvPr/>
          </p:nvSpPr>
          <p:spPr>
            <a:xfrm>
              <a:off x="3306013" y="3295273"/>
              <a:ext cx="678166" cy="932661"/>
            </a:xfrm>
            <a:prstGeom prst="roundRect">
              <a:avLst/>
            </a:prstGeom>
            <a:noFill/>
            <a:ln w="19050" cap="flat" cmpd="sng" algn="ctr">
              <a:solidFill>
                <a:srgbClr val="EE5500"/>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ctr"/>
            <a:lstStyle/>
            <a:p>
              <a:pPr algn="ctr"/>
              <a:endParaRPr kumimoji="1" lang="ja-JP" altLang="en-US"/>
            </a:p>
          </p:txBody>
        </p:sp>
        <p:sp>
          <p:nvSpPr>
            <p:cNvPr id="143" name="角丸四角形 142"/>
            <p:cNvSpPr/>
            <p:nvPr/>
          </p:nvSpPr>
          <p:spPr>
            <a:xfrm>
              <a:off x="3379057" y="3795109"/>
              <a:ext cx="532078" cy="363687"/>
            </a:xfrm>
            <a:prstGeom prst="roundRect">
              <a:avLst/>
            </a:prstGeom>
            <a:noFill/>
            <a:ln w="19050" cap="flat" cmpd="sng" algn="ctr">
              <a:solidFill>
                <a:srgbClr val="EE5500"/>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ctr"/>
            <a:lstStyle/>
            <a:p>
              <a:pPr algn="ctr"/>
              <a:endParaRPr kumimoji="1" lang="ja-JP" altLang="en-US"/>
            </a:p>
          </p:txBody>
        </p:sp>
        <p:sp>
          <p:nvSpPr>
            <p:cNvPr id="144" name="楕円 143"/>
            <p:cNvSpPr/>
            <p:nvPr/>
          </p:nvSpPr>
          <p:spPr>
            <a:xfrm>
              <a:off x="3563329" y="3898133"/>
              <a:ext cx="163535" cy="174455"/>
            </a:xfrm>
            <a:prstGeom prst="ellipse">
              <a:avLst/>
            </a:prstGeom>
            <a:noFill/>
            <a:ln w="19050" cap="flat" cmpd="sng" algn="ctr">
              <a:solidFill>
                <a:srgbClr val="EE5500"/>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ctr"/>
            <a:lstStyle/>
            <a:p>
              <a:pPr algn="ctr"/>
              <a:endParaRPr kumimoji="1" lang="ja-JP" altLang="en-US"/>
            </a:p>
          </p:txBody>
        </p:sp>
        <p:sp>
          <p:nvSpPr>
            <p:cNvPr id="145" name="二等辺三角形 144"/>
            <p:cNvSpPr/>
            <p:nvPr/>
          </p:nvSpPr>
          <p:spPr>
            <a:xfrm rot="5400000">
              <a:off x="3481668" y="3959301"/>
              <a:ext cx="64789" cy="52120"/>
            </a:xfrm>
            <a:prstGeom prst="triangle">
              <a:avLst/>
            </a:prstGeom>
            <a:noFill/>
            <a:ln w="19050" cap="flat" cmpd="sng" algn="ctr">
              <a:solidFill>
                <a:srgbClr val="EE5500"/>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ctr"/>
            <a:lstStyle/>
            <a:p>
              <a:pPr algn="ctr"/>
              <a:endParaRPr kumimoji="1" lang="ja-JP" altLang="en-US"/>
            </a:p>
          </p:txBody>
        </p:sp>
        <p:sp>
          <p:nvSpPr>
            <p:cNvPr id="146" name="二等辺三角形 145"/>
            <p:cNvSpPr/>
            <p:nvPr/>
          </p:nvSpPr>
          <p:spPr>
            <a:xfrm rot="16200000">
              <a:off x="3741530" y="3959301"/>
              <a:ext cx="64789" cy="52120"/>
            </a:xfrm>
            <a:prstGeom prst="triangle">
              <a:avLst/>
            </a:prstGeom>
            <a:noFill/>
            <a:ln w="19050" cap="flat" cmpd="sng" algn="ctr">
              <a:solidFill>
                <a:srgbClr val="EE5500"/>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ctr"/>
            <a:lstStyle/>
            <a:p>
              <a:pPr algn="ctr"/>
              <a:endParaRPr kumimoji="1" lang="ja-JP" altLang="en-US"/>
            </a:p>
          </p:txBody>
        </p:sp>
        <p:sp>
          <p:nvSpPr>
            <p:cNvPr id="147" name="楕円 146"/>
            <p:cNvSpPr/>
            <p:nvPr/>
          </p:nvSpPr>
          <p:spPr>
            <a:xfrm>
              <a:off x="3609675" y="3946101"/>
              <a:ext cx="73805" cy="78520"/>
            </a:xfrm>
            <a:prstGeom prst="ellipse">
              <a:avLst/>
            </a:prstGeom>
            <a:noFill/>
            <a:ln w="19050" cap="flat" cmpd="sng" algn="ctr">
              <a:solidFill>
                <a:srgbClr val="EE5500"/>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ctr"/>
            <a:lstStyle/>
            <a:p>
              <a:pPr algn="ctr"/>
              <a:endParaRPr kumimoji="1" lang="ja-JP" altLang="en-US"/>
            </a:p>
          </p:txBody>
        </p:sp>
        <p:grpSp>
          <p:nvGrpSpPr>
            <p:cNvPr id="148" name="グループ化 147"/>
            <p:cNvGrpSpPr/>
            <p:nvPr/>
          </p:nvGrpSpPr>
          <p:grpSpPr>
            <a:xfrm>
              <a:off x="3433093" y="3342492"/>
              <a:ext cx="414601" cy="414601"/>
              <a:chOff x="620713" y="1360488"/>
              <a:chExt cx="1189038" cy="1189038"/>
            </a:xfrm>
            <a:noFill/>
          </p:grpSpPr>
          <p:sp>
            <p:nvSpPr>
              <p:cNvPr id="149" name="Freeform 171"/>
              <p:cNvSpPr>
                <a:spLocks noEditPoints="1"/>
              </p:cNvSpPr>
              <p:nvPr/>
            </p:nvSpPr>
            <p:spPr bwMode="auto">
              <a:xfrm>
                <a:off x="620713" y="1360488"/>
                <a:ext cx="1189038" cy="1189038"/>
              </a:xfrm>
              <a:custGeom>
                <a:avLst/>
                <a:gdLst>
                  <a:gd name="T0" fmla="*/ 605 w 666"/>
                  <a:gd name="T1" fmla="*/ 46 h 666"/>
                  <a:gd name="T2" fmla="*/ 620 w 666"/>
                  <a:gd name="T3" fmla="*/ 61 h 666"/>
                  <a:gd name="T4" fmla="*/ 620 w 666"/>
                  <a:gd name="T5" fmla="*/ 605 h 666"/>
                  <a:gd name="T6" fmla="*/ 605 w 666"/>
                  <a:gd name="T7" fmla="*/ 620 h 666"/>
                  <a:gd name="T8" fmla="*/ 61 w 666"/>
                  <a:gd name="T9" fmla="*/ 620 h 666"/>
                  <a:gd name="T10" fmla="*/ 46 w 666"/>
                  <a:gd name="T11" fmla="*/ 605 h 666"/>
                  <a:gd name="T12" fmla="*/ 46 w 666"/>
                  <a:gd name="T13" fmla="*/ 61 h 666"/>
                  <a:gd name="T14" fmla="*/ 61 w 666"/>
                  <a:gd name="T15" fmla="*/ 46 h 666"/>
                  <a:gd name="T16" fmla="*/ 605 w 666"/>
                  <a:gd name="T17" fmla="*/ 46 h 666"/>
                  <a:gd name="T18" fmla="*/ 605 w 666"/>
                  <a:gd name="T19" fmla="*/ 0 h 666"/>
                  <a:gd name="T20" fmla="*/ 61 w 666"/>
                  <a:gd name="T21" fmla="*/ 0 h 666"/>
                  <a:gd name="T22" fmla="*/ 0 w 666"/>
                  <a:gd name="T23" fmla="*/ 61 h 666"/>
                  <a:gd name="T24" fmla="*/ 0 w 666"/>
                  <a:gd name="T25" fmla="*/ 605 h 666"/>
                  <a:gd name="T26" fmla="*/ 61 w 666"/>
                  <a:gd name="T27" fmla="*/ 666 h 666"/>
                  <a:gd name="T28" fmla="*/ 605 w 666"/>
                  <a:gd name="T29" fmla="*/ 666 h 666"/>
                  <a:gd name="T30" fmla="*/ 666 w 666"/>
                  <a:gd name="T31" fmla="*/ 605 h 666"/>
                  <a:gd name="T32" fmla="*/ 666 w 666"/>
                  <a:gd name="T33" fmla="*/ 61 h 666"/>
                  <a:gd name="T34" fmla="*/ 605 w 666"/>
                  <a:gd name="T35"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66" h="666">
                    <a:moveTo>
                      <a:pt x="605" y="46"/>
                    </a:moveTo>
                    <a:cubicBezTo>
                      <a:pt x="613" y="46"/>
                      <a:pt x="620" y="53"/>
                      <a:pt x="620" y="61"/>
                    </a:cubicBezTo>
                    <a:cubicBezTo>
                      <a:pt x="620" y="605"/>
                      <a:pt x="620" y="605"/>
                      <a:pt x="620" y="605"/>
                    </a:cubicBezTo>
                    <a:cubicBezTo>
                      <a:pt x="620" y="613"/>
                      <a:pt x="613" y="620"/>
                      <a:pt x="605" y="620"/>
                    </a:cubicBezTo>
                    <a:cubicBezTo>
                      <a:pt x="61" y="620"/>
                      <a:pt x="61" y="620"/>
                      <a:pt x="61" y="620"/>
                    </a:cubicBezTo>
                    <a:cubicBezTo>
                      <a:pt x="53" y="620"/>
                      <a:pt x="46" y="613"/>
                      <a:pt x="46" y="605"/>
                    </a:cubicBezTo>
                    <a:cubicBezTo>
                      <a:pt x="46" y="61"/>
                      <a:pt x="46" y="61"/>
                      <a:pt x="46" y="61"/>
                    </a:cubicBezTo>
                    <a:cubicBezTo>
                      <a:pt x="46" y="53"/>
                      <a:pt x="53" y="46"/>
                      <a:pt x="61" y="46"/>
                    </a:cubicBezTo>
                    <a:cubicBezTo>
                      <a:pt x="605" y="46"/>
                      <a:pt x="605" y="46"/>
                      <a:pt x="605" y="46"/>
                    </a:cubicBezTo>
                    <a:moveTo>
                      <a:pt x="605" y="0"/>
                    </a:moveTo>
                    <a:cubicBezTo>
                      <a:pt x="61" y="0"/>
                      <a:pt x="61" y="0"/>
                      <a:pt x="61" y="0"/>
                    </a:cubicBezTo>
                    <a:cubicBezTo>
                      <a:pt x="28" y="0"/>
                      <a:pt x="0" y="28"/>
                      <a:pt x="0" y="61"/>
                    </a:cubicBezTo>
                    <a:cubicBezTo>
                      <a:pt x="0" y="605"/>
                      <a:pt x="0" y="605"/>
                      <a:pt x="0" y="605"/>
                    </a:cubicBezTo>
                    <a:cubicBezTo>
                      <a:pt x="0" y="638"/>
                      <a:pt x="28" y="666"/>
                      <a:pt x="61" y="666"/>
                    </a:cubicBezTo>
                    <a:cubicBezTo>
                      <a:pt x="605" y="666"/>
                      <a:pt x="605" y="666"/>
                      <a:pt x="605" y="666"/>
                    </a:cubicBezTo>
                    <a:cubicBezTo>
                      <a:pt x="638" y="666"/>
                      <a:pt x="666" y="638"/>
                      <a:pt x="666" y="605"/>
                    </a:cubicBezTo>
                    <a:cubicBezTo>
                      <a:pt x="666" y="61"/>
                      <a:pt x="666" y="61"/>
                      <a:pt x="666" y="61"/>
                    </a:cubicBezTo>
                    <a:cubicBezTo>
                      <a:pt x="666" y="28"/>
                      <a:pt x="638" y="0"/>
                      <a:pt x="605" y="0"/>
                    </a:cubicBezTo>
                    <a:close/>
                  </a:path>
                </a:pathLst>
              </a:custGeom>
              <a:solidFill>
                <a:srgbClr val="EE5500"/>
              </a:solidFill>
              <a:ln w="9525">
                <a:solidFill>
                  <a:srgbClr val="EE5500"/>
                </a:solidFill>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150" name="Freeform 230"/>
              <p:cNvSpPr>
                <a:spLocks noEditPoints="1"/>
              </p:cNvSpPr>
              <p:nvPr/>
            </p:nvSpPr>
            <p:spPr bwMode="auto">
              <a:xfrm>
                <a:off x="763588" y="2076450"/>
                <a:ext cx="422275" cy="228600"/>
              </a:xfrm>
              <a:custGeom>
                <a:avLst/>
                <a:gdLst>
                  <a:gd name="T0" fmla="*/ 222 w 237"/>
                  <a:gd name="T1" fmla="*/ 128 h 128"/>
                  <a:gd name="T2" fmla="*/ 0 w 237"/>
                  <a:gd name="T3" fmla="*/ 113 h 128"/>
                  <a:gd name="T4" fmla="*/ 15 w 237"/>
                  <a:gd name="T5" fmla="*/ 0 h 128"/>
                  <a:gd name="T6" fmla="*/ 237 w 237"/>
                  <a:gd name="T7" fmla="*/ 16 h 128"/>
                  <a:gd name="T8" fmla="*/ 40 w 237"/>
                  <a:gd name="T9" fmla="*/ 36 h 128"/>
                  <a:gd name="T10" fmla="*/ 65 w 237"/>
                  <a:gd name="T11" fmla="*/ 62 h 128"/>
                  <a:gd name="T12" fmla="*/ 43 w 237"/>
                  <a:gd name="T13" fmla="*/ 89 h 128"/>
                  <a:gd name="T14" fmla="*/ 37 w 237"/>
                  <a:gd name="T15" fmla="*/ 68 h 128"/>
                  <a:gd name="T16" fmla="*/ 43 w 237"/>
                  <a:gd name="T17" fmla="*/ 99 h 128"/>
                  <a:gd name="T18" fmla="*/ 93 w 237"/>
                  <a:gd name="T19" fmla="*/ 95 h 128"/>
                  <a:gd name="T20" fmla="*/ 99 w 237"/>
                  <a:gd name="T21" fmla="*/ 99 h 128"/>
                  <a:gd name="T22" fmla="*/ 93 w 237"/>
                  <a:gd name="T23" fmla="*/ 68 h 128"/>
                  <a:gd name="T24" fmla="*/ 71 w 237"/>
                  <a:gd name="T25" fmla="*/ 89 h 128"/>
                  <a:gd name="T26" fmla="*/ 96 w 237"/>
                  <a:gd name="T27" fmla="*/ 62 h 128"/>
                  <a:gd name="T28" fmla="*/ 90 w 237"/>
                  <a:gd name="T29" fmla="*/ 36 h 128"/>
                  <a:gd name="T30" fmla="*/ 71 w 237"/>
                  <a:gd name="T31" fmla="*/ 57 h 128"/>
                  <a:gd name="T32" fmla="*/ 65 w 237"/>
                  <a:gd name="T33" fmla="*/ 31 h 128"/>
                  <a:gd name="T34" fmla="*/ 46 w 237"/>
                  <a:gd name="T35" fmla="*/ 57 h 128"/>
                  <a:gd name="T36" fmla="*/ 40 w 237"/>
                  <a:gd name="T37" fmla="*/ 36 h 128"/>
                  <a:gd name="T38" fmla="*/ 178 w 237"/>
                  <a:gd name="T39" fmla="*/ 70 h 128"/>
                  <a:gd name="T40" fmla="*/ 169 w 237"/>
                  <a:gd name="T41" fmla="*/ 88 h 128"/>
                  <a:gd name="T42" fmla="*/ 154 w 237"/>
                  <a:gd name="T43" fmla="*/ 84 h 128"/>
                  <a:gd name="T44" fmla="*/ 167 w 237"/>
                  <a:gd name="T45" fmla="*/ 80 h 128"/>
                  <a:gd name="T46" fmla="*/ 154 w 237"/>
                  <a:gd name="T47" fmla="*/ 75 h 128"/>
                  <a:gd name="T48" fmla="*/ 168 w 237"/>
                  <a:gd name="T49" fmla="*/ 70 h 128"/>
                  <a:gd name="T50" fmla="*/ 154 w 237"/>
                  <a:gd name="T51" fmla="*/ 65 h 128"/>
                  <a:gd name="T52" fmla="*/ 168 w 237"/>
                  <a:gd name="T53" fmla="*/ 48 h 128"/>
                  <a:gd name="T54" fmla="*/ 135 w 237"/>
                  <a:gd name="T55" fmla="*/ 65 h 128"/>
                  <a:gd name="T56" fmla="*/ 149 w 237"/>
                  <a:gd name="T57" fmla="*/ 70 h 128"/>
                  <a:gd name="T58" fmla="*/ 135 w 237"/>
                  <a:gd name="T59" fmla="*/ 75 h 128"/>
                  <a:gd name="T60" fmla="*/ 149 w 237"/>
                  <a:gd name="T61" fmla="*/ 80 h 128"/>
                  <a:gd name="T62" fmla="*/ 136 w 237"/>
                  <a:gd name="T63" fmla="*/ 84 h 128"/>
                  <a:gd name="T64" fmla="*/ 149 w 237"/>
                  <a:gd name="T65" fmla="*/ 90 h 128"/>
                  <a:gd name="T66" fmla="*/ 132 w 237"/>
                  <a:gd name="T67" fmla="*/ 96 h 128"/>
                  <a:gd name="T68" fmla="*/ 167 w 237"/>
                  <a:gd name="T69" fmla="*/ 95 h 128"/>
                  <a:gd name="T70" fmla="*/ 186 w 237"/>
                  <a:gd name="T71" fmla="*/ 51 h 128"/>
                  <a:gd name="T72" fmla="*/ 191 w 237"/>
                  <a:gd name="T73" fmla="*/ 89 h 128"/>
                  <a:gd name="T74" fmla="*/ 180 w 237"/>
                  <a:gd name="T75" fmla="*/ 93 h 128"/>
                  <a:gd name="T76" fmla="*/ 189 w 237"/>
                  <a:gd name="T77" fmla="*/ 99 h 128"/>
                  <a:gd name="T78" fmla="*/ 198 w 237"/>
                  <a:gd name="T79" fmla="*/ 46 h 128"/>
                  <a:gd name="T80" fmla="*/ 186 w 237"/>
                  <a:gd name="T81" fmla="*/ 30 h 128"/>
                  <a:gd name="T82" fmla="*/ 180 w 237"/>
                  <a:gd name="T83" fmla="*/ 46 h 128"/>
                  <a:gd name="T84" fmla="*/ 171 w 237"/>
                  <a:gd name="T85" fmla="*/ 51 h 128"/>
                  <a:gd name="T86" fmla="*/ 132 w 237"/>
                  <a:gd name="T87" fmla="*/ 36 h 128"/>
                  <a:gd name="T88" fmla="*/ 141 w 237"/>
                  <a:gd name="T89" fmla="*/ 41 h 128"/>
                  <a:gd name="T90" fmla="*/ 146 w 237"/>
                  <a:gd name="T91" fmla="*/ 47 h 128"/>
                  <a:gd name="T92" fmla="*/ 156 w 237"/>
                  <a:gd name="T93" fmla="*/ 41 h 128"/>
                  <a:gd name="T94" fmla="*/ 162 w 237"/>
                  <a:gd name="T95" fmla="*/ 47 h 128"/>
                  <a:gd name="T96" fmla="*/ 171 w 237"/>
                  <a:gd name="T97" fmla="*/ 41 h 128"/>
                  <a:gd name="T98" fmla="*/ 162 w 237"/>
                  <a:gd name="T99" fmla="*/ 36 h 128"/>
                  <a:gd name="T100" fmla="*/ 156 w 237"/>
                  <a:gd name="T101" fmla="*/ 30 h 128"/>
                  <a:gd name="T102" fmla="*/ 146 w 237"/>
                  <a:gd name="T103" fmla="*/ 36 h 128"/>
                  <a:gd name="T104" fmla="*/ 141 w 237"/>
                  <a:gd name="T105" fmla="*/ 30 h 128"/>
                  <a:gd name="T106" fmla="*/ 132 w 237"/>
                  <a:gd name="T107" fmla="*/ 36 h 128"/>
                  <a:gd name="T108" fmla="*/ 140 w 237"/>
                  <a:gd name="T109" fmla="*/ 60 h 128"/>
                  <a:gd name="T110" fmla="*/ 149 w 237"/>
                  <a:gd name="T111" fmla="*/ 53 h 128"/>
                  <a:gd name="T112" fmla="*/ 163 w 237"/>
                  <a:gd name="T113" fmla="*/ 60 h 128"/>
                  <a:gd name="T114" fmla="*/ 154 w 237"/>
                  <a:gd name="T115" fmla="*/ 53 h 128"/>
                  <a:gd name="T116" fmla="*/ 163 w 237"/>
                  <a:gd name="T117" fmla="*/ 60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37" h="128">
                    <a:moveTo>
                      <a:pt x="237" y="113"/>
                    </a:moveTo>
                    <a:cubicBezTo>
                      <a:pt x="237" y="121"/>
                      <a:pt x="230" y="128"/>
                      <a:pt x="222" y="128"/>
                    </a:cubicBezTo>
                    <a:cubicBezTo>
                      <a:pt x="15" y="128"/>
                      <a:pt x="15" y="128"/>
                      <a:pt x="15" y="128"/>
                    </a:cubicBezTo>
                    <a:cubicBezTo>
                      <a:pt x="7" y="128"/>
                      <a:pt x="0" y="121"/>
                      <a:pt x="0" y="113"/>
                    </a:cubicBezTo>
                    <a:cubicBezTo>
                      <a:pt x="0" y="16"/>
                      <a:pt x="0" y="16"/>
                      <a:pt x="0" y="16"/>
                    </a:cubicBezTo>
                    <a:cubicBezTo>
                      <a:pt x="0" y="7"/>
                      <a:pt x="7" y="0"/>
                      <a:pt x="15" y="0"/>
                    </a:cubicBezTo>
                    <a:cubicBezTo>
                      <a:pt x="222" y="0"/>
                      <a:pt x="222" y="0"/>
                      <a:pt x="222" y="0"/>
                    </a:cubicBezTo>
                    <a:cubicBezTo>
                      <a:pt x="230" y="0"/>
                      <a:pt x="237" y="7"/>
                      <a:pt x="237" y="16"/>
                    </a:cubicBezTo>
                    <a:lnTo>
                      <a:pt x="237" y="113"/>
                    </a:lnTo>
                    <a:close/>
                    <a:moveTo>
                      <a:pt x="40" y="36"/>
                    </a:moveTo>
                    <a:cubicBezTo>
                      <a:pt x="40" y="62"/>
                      <a:pt x="40" y="62"/>
                      <a:pt x="40" y="62"/>
                    </a:cubicBezTo>
                    <a:cubicBezTo>
                      <a:pt x="65" y="62"/>
                      <a:pt x="65" y="62"/>
                      <a:pt x="65" y="62"/>
                    </a:cubicBezTo>
                    <a:cubicBezTo>
                      <a:pt x="65" y="89"/>
                      <a:pt x="65" y="89"/>
                      <a:pt x="65" y="89"/>
                    </a:cubicBezTo>
                    <a:cubicBezTo>
                      <a:pt x="43" y="89"/>
                      <a:pt x="43" y="89"/>
                      <a:pt x="43" y="89"/>
                    </a:cubicBezTo>
                    <a:cubicBezTo>
                      <a:pt x="43" y="68"/>
                      <a:pt x="43" y="68"/>
                      <a:pt x="43" y="68"/>
                    </a:cubicBezTo>
                    <a:cubicBezTo>
                      <a:pt x="37" y="68"/>
                      <a:pt x="37" y="68"/>
                      <a:pt x="37" y="68"/>
                    </a:cubicBezTo>
                    <a:cubicBezTo>
                      <a:pt x="37" y="99"/>
                      <a:pt x="37" y="99"/>
                      <a:pt x="37" y="99"/>
                    </a:cubicBezTo>
                    <a:cubicBezTo>
                      <a:pt x="43" y="99"/>
                      <a:pt x="43" y="99"/>
                      <a:pt x="43" y="99"/>
                    </a:cubicBezTo>
                    <a:cubicBezTo>
                      <a:pt x="43" y="95"/>
                      <a:pt x="43" y="95"/>
                      <a:pt x="43" y="95"/>
                    </a:cubicBezTo>
                    <a:cubicBezTo>
                      <a:pt x="93" y="95"/>
                      <a:pt x="93" y="95"/>
                      <a:pt x="93" y="95"/>
                    </a:cubicBezTo>
                    <a:cubicBezTo>
                      <a:pt x="93" y="99"/>
                      <a:pt x="93" y="99"/>
                      <a:pt x="93" y="99"/>
                    </a:cubicBezTo>
                    <a:cubicBezTo>
                      <a:pt x="99" y="99"/>
                      <a:pt x="99" y="99"/>
                      <a:pt x="99" y="99"/>
                    </a:cubicBezTo>
                    <a:cubicBezTo>
                      <a:pt x="99" y="68"/>
                      <a:pt x="99" y="68"/>
                      <a:pt x="99" y="68"/>
                    </a:cubicBezTo>
                    <a:cubicBezTo>
                      <a:pt x="93" y="68"/>
                      <a:pt x="93" y="68"/>
                      <a:pt x="93" y="68"/>
                    </a:cubicBezTo>
                    <a:cubicBezTo>
                      <a:pt x="93" y="89"/>
                      <a:pt x="93" y="89"/>
                      <a:pt x="93" y="89"/>
                    </a:cubicBezTo>
                    <a:cubicBezTo>
                      <a:pt x="71" y="89"/>
                      <a:pt x="71" y="89"/>
                      <a:pt x="71" y="89"/>
                    </a:cubicBezTo>
                    <a:cubicBezTo>
                      <a:pt x="71" y="62"/>
                      <a:pt x="71" y="62"/>
                      <a:pt x="71" y="62"/>
                    </a:cubicBezTo>
                    <a:cubicBezTo>
                      <a:pt x="96" y="62"/>
                      <a:pt x="96" y="62"/>
                      <a:pt x="96" y="62"/>
                    </a:cubicBezTo>
                    <a:cubicBezTo>
                      <a:pt x="96" y="36"/>
                      <a:pt x="96" y="36"/>
                      <a:pt x="96" y="36"/>
                    </a:cubicBezTo>
                    <a:cubicBezTo>
                      <a:pt x="90" y="36"/>
                      <a:pt x="90" y="36"/>
                      <a:pt x="90" y="36"/>
                    </a:cubicBezTo>
                    <a:cubicBezTo>
                      <a:pt x="90" y="57"/>
                      <a:pt x="90" y="57"/>
                      <a:pt x="90" y="57"/>
                    </a:cubicBezTo>
                    <a:cubicBezTo>
                      <a:pt x="71" y="57"/>
                      <a:pt x="71" y="57"/>
                      <a:pt x="71" y="57"/>
                    </a:cubicBezTo>
                    <a:cubicBezTo>
                      <a:pt x="71" y="31"/>
                      <a:pt x="71" y="31"/>
                      <a:pt x="71" y="31"/>
                    </a:cubicBezTo>
                    <a:cubicBezTo>
                      <a:pt x="65" y="31"/>
                      <a:pt x="65" y="31"/>
                      <a:pt x="65" y="31"/>
                    </a:cubicBezTo>
                    <a:cubicBezTo>
                      <a:pt x="65" y="57"/>
                      <a:pt x="65" y="57"/>
                      <a:pt x="65" y="57"/>
                    </a:cubicBezTo>
                    <a:cubicBezTo>
                      <a:pt x="46" y="57"/>
                      <a:pt x="46" y="57"/>
                      <a:pt x="46" y="57"/>
                    </a:cubicBezTo>
                    <a:cubicBezTo>
                      <a:pt x="46" y="36"/>
                      <a:pt x="46" y="36"/>
                      <a:pt x="46" y="36"/>
                    </a:cubicBezTo>
                    <a:lnTo>
                      <a:pt x="40" y="36"/>
                    </a:lnTo>
                    <a:close/>
                    <a:moveTo>
                      <a:pt x="180" y="51"/>
                    </a:moveTo>
                    <a:cubicBezTo>
                      <a:pt x="180" y="56"/>
                      <a:pt x="179" y="63"/>
                      <a:pt x="178" y="70"/>
                    </a:cubicBezTo>
                    <a:cubicBezTo>
                      <a:pt x="177" y="77"/>
                      <a:pt x="174" y="86"/>
                      <a:pt x="169" y="93"/>
                    </a:cubicBezTo>
                    <a:cubicBezTo>
                      <a:pt x="169" y="88"/>
                      <a:pt x="169" y="88"/>
                      <a:pt x="169" y="88"/>
                    </a:cubicBezTo>
                    <a:cubicBezTo>
                      <a:pt x="166" y="89"/>
                      <a:pt x="162" y="89"/>
                      <a:pt x="154" y="90"/>
                    </a:cubicBezTo>
                    <a:cubicBezTo>
                      <a:pt x="154" y="84"/>
                      <a:pt x="154" y="84"/>
                      <a:pt x="154" y="84"/>
                    </a:cubicBezTo>
                    <a:cubicBezTo>
                      <a:pt x="167" y="84"/>
                      <a:pt x="167" y="84"/>
                      <a:pt x="167" y="84"/>
                    </a:cubicBezTo>
                    <a:cubicBezTo>
                      <a:pt x="167" y="80"/>
                      <a:pt x="167" y="80"/>
                      <a:pt x="167" y="80"/>
                    </a:cubicBezTo>
                    <a:cubicBezTo>
                      <a:pt x="154" y="80"/>
                      <a:pt x="154" y="80"/>
                      <a:pt x="154" y="80"/>
                    </a:cubicBezTo>
                    <a:cubicBezTo>
                      <a:pt x="154" y="75"/>
                      <a:pt x="154" y="75"/>
                      <a:pt x="154" y="75"/>
                    </a:cubicBezTo>
                    <a:cubicBezTo>
                      <a:pt x="168" y="75"/>
                      <a:pt x="168" y="75"/>
                      <a:pt x="168" y="75"/>
                    </a:cubicBezTo>
                    <a:cubicBezTo>
                      <a:pt x="168" y="70"/>
                      <a:pt x="168" y="70"/>
                      <a:pt x="168" y="70"/>
                    </a:cubicBezTo>
                    <a:cubicBezTo>
                      <a:pt x="154" y="70"/>
                      <a:pt x="154" y="70"/>
                      <a:pt x="154" y="70"/>
                    </a:cubicBezTo>
                    <a:cubicBezTo>
                      <a:pt x="154" y="65"/>
                      <a:pt x="154" y="65"/>
                      <a:pt x="154" y="65"/>
                    </a:cubicBezTo>
                    <a:cubicBezTo>
                      <a:pt x="168" y="65"/>
                      <a:pt x="168" y="65"/>
                      <a:pt x="168" y="65"/>
                    </a:cubicBezTo>
                    <a:cubicBezTo>
                      <a:pt x="168" y="48"/>
                      <a:pt x="168" y="48"/>
                      <a:pt x="168" y="48"/>
                    </a:cubicBezTo>
                    <a:cubicBezTo>
                      <a:pt x="135" y="48"/>
                      <a:pt x="135" y="48"/>
                      <a:pt x="135" y="48"/>
                    </a:cubicBezTo>
                    <a:cubicBezTo>
                      <a:pt x="135" y="65"/>
                      <a:pt x="135" y="65"/>
                      <a:pt x="135" y="65"/>
                    </a:cubicBezTo>
                    <a:cubicBezTo>
                      <a:pt x="149" y="65"/>
                      <a:pt x="149" y="65"/>
                      <a:pt x="149" y="65"/>
                    </a:cubicBezTo>
                    <a:cubicBezTo>
                      <a:pt x="149" y="70"/>
                      <a:pt x="149" y="70"/>
                      <a:pt x="149" y="70"/>
                    </a:cubicBezTo>
                    <a:cubicBezTo>
                      <a:pt x="135" y="70"/>
                      <a:pt x="135" y="70"/>
                      <a:pt x="135" y="70"/>
                    </a:cubicBezTo>
                    <a:cubicBezTo>
                      <a:pt x="135" y="75"/>
                      <a:pt x="135" y="75"/>
                      <a:pt x="135" y="75"/>
                    </a:cubicBezTo>
                    <a:cubicBezTo>
                      <a:pt x="149" y="75"/>
                      <a:pt x="149" y="75"/>
                      <a:pt x="149" y="75"/>
                    </a:cubicBezTo>
                    <a:cubicBezTo>
                      <a:pt x="149" y="80"/>
                      <a:pt x="149" y="80"/>
                      <a:pt x="149" y="80"/>
                    </a:cubicBezTo>
                    <a:cubicBezTo>
                      <a:pt x="136" y="80"/>
                      <a:pt x="136" y="80"/>
                      <a:pt x="136" y="80"/>
                    </a:cubicBezTo>
                    <a:cubicBezTo>
                      <a:pt x="136" y="84"/>
                      <a:pt x="136" y="84"/>
                      <a:pt x="136" y="84"/>
                    </a:cubicBezTo>
                    <a:cubicBezTo>
                      <a:pt x="149" y="84"/>
                      <a:pt x="149" y="84"/>
                      <a:pt x="149" y="84"/>
                    </a:cubicBezTo>
                    <a:cubicBezTo>
                      <a:pt x="149" y="90"/>
                      <a:pt x="149" y="90"/>
                      <a:pt x="149" y="90"/>
                    </a:cubicBezTo>
                    <a:cubicBezTo>
                      <a:pt x="147" y="90"/>
                      <a:pt x="132" y="91"/>
                      <a:pt x="132" y="91"/>
                    </a:cubicBezTo>
                    <a:cubicBezTo>
                      <a:pt x="132" y="96"/>
                      <a:pt x="132" y="96"/>
                      <a:pt x="132" y="96"/>
                    </a:cubicBezTo>
                    <a:cubicBezTo>
                      <a:pt x="157" y="95"/>
                      <a:pt x="166" y="94"/>
                      <a:pt x="169" y="93"/>
                    </a:cubicBezTo>
                    <a:cubicBezTo>
                      <a:pt x="168" y="94"/>
                      <a:pt x="168" y="94"/>
                      <a:pt x="167" y="95"/>
                    </a:cubicBezTo>
                    <a:cubicBezTo>
                      <a:pt x="171" y="99"/>
                      <a:pt x="171" y="99"/>
                      <a:pt x="171" y="99"/>
                    </a:cubicBezTo>
                    <a:cubicBezTo>
                      <a:pt x="175" y="95"/>
                      <a:pt x="185" y="84"/>
                      <a:pt x="186" y="51"/>
                    </a:cubicBezTo>
                    <a:cubicBezTo>
                      <a:pt x="193" y="51"/>
                      <a:pt x="193" y="51"/>
                      <a:pt x="193" y="51"/>
                    </a:cubicBezTo>
                    <a:cubicBezTo>
                      <a:pt x="192" y="77"/>
                      <a:pt x="192" y="80"/>
                      <a:pt x="191" y="89"/>
                    </a:cubicBezTo>
                    <a:cubicBezTo>
                      <a:pt x="191" y="92"/>
                      <a:pt x="190" y="93"/>
                      <a:pt x="187" y="93"/>
                    </a:cubicBezTo>
                    <a:cubicBezTo>
                      <a:pt x="180" y="93"/>
                      <a:pt x="180" y="93"/>
                      <a:pt x="180" y="93"/>
                    </a:cubicBezTo>
                    <a:cubicBezTo>
                      <a:pt x="181" y="99"/>
                      <a:pt x="181" y="99"/>
                      <a:pt x="181" y="99"/>
                    </a:cubicBezTo>
                    <a:cubicBezTo>
                      <a:pt x="189" y="99"/>
                      <a:pt x="189" y="99"/>
                      <a:pt x="189" y="99"/>
                    </a:cubicBezTo>
                    <a:cubicBezTo>
                      <a:pt x="195" y="99"/>
                      <a:pt x="196" y="95"/>
                      <a:pt x="196" y="92"/>
                    </a:cubicBezTo>
                    <a:cubicBezTo>
                      <a:pt x="198" y="82"/>
                      <a:pt x="198" y="57"/>
                      <a:pt x="198" y="46"/>
                    </a:cubicBezTo>
                    <a:cubicBezTo>
                      <a:pt x="186" y="46"/>
                      <a:pt x="186" y="46"/>
                      <a:pt x="186" y="46"/>
                    </a:cubicBezTo>
                    <a:cubicBezTo>
                      <a:pt x="186" y="30"/>
                      <a:pt x="186" y="30"/>
                      <a:pt x="186" y="30"/>
                    </a:cubicBezTo>
                    <a:cubicBezTo>
                      <a:pt x="180" y="30"/>
                      <a:pt x="180" y="30"/>
                      <a:pt x="180" y="30"/>
                    </a:cubicBezTo>
                    <a:cubicBezTo>
                      <a:pt x="180" y="46"/>
                      <a:pt x="180" y="46"/>
                      <a:pt x="180" y="46"/>
                    </a:cubicBezTo>
                    <a:cubicBezTo>
                      <a:pt x="171" y="46"/>
                      <a:pt x="171" y="46"/>
                      <a:pt x="171" y="46"/>
                    </a:cubicBezTo>
                    <a:cubicBezTo>
                      <a:pt x="171" y="51"/>
                      <a:pt x="171" y="51"/>
                      <a:pt x="171" y="51"/>
                    </a:cubicBezTo>
                    <a:lnTo>
                      <a:pt x="180" y="51"/>
                    </a:lnTo>
                    <a:close/>
                    <a:moveTo>
                      <a:pt x="132" y="36"/>
                    </a:moveTo>
                    <a:cubicBezTo>
                      <a:pt x="132" y="41"/>
                      <a:pt x="132" y="41"/>
                      <a:pt x="132" y="41"/>
                    </a:cubicBezTo>
                    <a:cubicBezTo>
                      <a:pt x="141" y="41"/>
                      <a:pt x="141" y="41"/>
                      <a:pt x="141" y="41"/>
                    </a:cubicBezTo>
                    <a:cubicBezTo>
                      <a:pt x="141" y="47"/>
                      <a:pt x="141" y="47"/>
                      <a:pt x="141" y="47"/>
                    </a:cubicBezTo>
                    <a:cubicBezTo>
                      <a:pt x="146" y="47"/>
                      <a:pt x="146" y="47"/>
                      <a:pt x="146" y="47"/>
                    </a:cubicBezTo>
                    <a:cubicBezTo>
                      <a:pt x="146" y="41"/>
                      <a:pt x="146" y="41"/>
                      <a:pt x="146" y="41"/>
                    </a:cubicBezTo>
                    <a:cubicBezTo>
                      <a:pt x="156" y="41"/>
                      <a:pt x="156" y="41"/>
                      <a:pt x="156" y="41"/>
                    </a:cubicBezTo>
                    <a:cubicBezTo>
                      <a:pt x="156" y="47"/>
                      <a:pt x="156" y="47"/>
                      <a:pt x="156" y="47"/>
                    </a:cubicBezTo>
                    <a:cubicBezTo>
                      <a:pt x="162" y="47"/>
                      <a:pt x="162" y="47"/>
                      <a:pt x="162" y="47"/>
                    </a:cubicBezTo>
                    <a:cubicBezTo>
                      <a:pt x="162" y="41"/>
                      <a:pt x="162" y="41"/>
                      <a:pt x="162" y="41"/>
                    </a:cubicBezTo>
                    <a:cubicBezTo>
                      <a:pt x="171" y="41"/>
                      <a:pt x="171" y="41"/>
                      <a:pt x="171" y="41"/>
                    </a:cubicBezTo>
                    <a:cubicBezTo>
                      <a:pt x="171" y="36"/>
                      <a:pt x="171" y="36"/>
                      <a:pt x="171" y="36"/>
                    </a:cubicBezTo>
                    <a:cubicBezTo>
                      <a:pt x="162" y="36"/>
                      <a:pt x="162" y="36"/>
                      <a:pt x="162" y="36"/>
                    </a:cubicBezTo>
                    <a:cubicBezTo>
                      <a:pt x="162" y="30"/>
                      <a:pt x="162" y="30"/>
                      <a:pt x="162" y="30"/>
                    </a:cubicBezTo>
                    <a:cubicBezTo>
                      <a:pt x="156" y="30"/>
                      <a:pt x="156" y="30"/>
                      <a:pt x="156" y="30"/>
                    </a:cubicBezTo>
                    <a:cubicBezTo>
                      <a:pt x="156" y="36"/>
                      <a:pt x="156" y="36"/>
                      <a:pt x="156" y="36"/>
                    </a:cubicBezTo>
                    <a:cubicBezTo>
                      <a:pt x="146" y="36"/>
                      <a:pt x="146" y="36"/>
                      <a:pt x="146" y="36"/>
                    </a:cubicBezTo>
                    <a:cubicBezTo>
                      <a:pt x="146" y="30"/>
                      <a:pt x="146" y="30"/>
                      <a:pt x="146" y="30"/>
                    </a:cubicBezTo>
                    <a:cubicBezTo>
                      <a:pt x="141" y="30"/>
                      <a:pt x="141" y="30"/>
                      <a:pt x="141" y="30"/>
                    </a:cubicBezTo>
                    <a:cubicBezTo>
                      <a:pt x="141" y="36"/>
                      <a:pt x="141" y="36"/>
                      <a:pt x="141" y="36"/>
                    </a:cubicBezTo>
                    <a:lnTo>
                      <a:pt x="132" y="36"/>
                    </a:lnTo>
                    <a:close/>
                    <a:moveTo>
                      <a:pt x="149" y="60"/>
                    </a:moveTo>
                    <a:cubicBezTo>
                      <a:pt x="140" y="60"/>
                      <a:pt x="140" y="60"/>
                      <a:pt x="140" y="60"/>
                    </a:cubicBezTo>
                    <a:cubicBezTo>
                      <a:pt x="140" y="53"/>
                      <a:pt x="140" y="53"/>
                      <a:pt x="140" y="53"/>
                    </a:cubicBezTo>
                    <a:cubicBezTo>
                      <a:pt x="149" y="53"/>
                      <a:pt x="149" y="53"/>
                      <a:pt x="149" y="53"/>
                    </a:cubicBezTo>
                    <a:lnTo>
                      <a:pt x="149" y="60"/>
                    </a:lnTo>
                    <a:close/>
                    <a:moveTo>
                      <a:pt x="163" y="60"/>
                    </a:moveTo>
                    <a:cubicBezTo>
                      <a:pt x="154" y="60"/>
                      <a:pt x="154" y="60"/>
                      <a:pt x="154" y="60"/>
                    </a:cubicBezTo>
                    <a:cubicBezTo>
                      <a:pt x="154" y="53"/>
                      <a:pt x="154" y="53"/>
                      <a:pt x="154" y="53"/>
                    </a:cubicBezTo>
                    <a:cubicBezTo>
                      <a:pt x="163" y="53"/>
                      <a:pt x="163" y="53"/>
                      <a:pt x="163" y="53"/>
                    </a:cubicBezTo>
                    <a:lnTo>
                      <a:pt x="163" y="60"/>
                    </a:lnTo>
                    <a:close/>
                  </a:path>
                </a:pathLst>
              </a:custGeom>
              <a:grpFill/>
              <a:ln w="9525">
                <a:solidFill>
                  <a:srgbClr val="EE5500"/>
                </a:solidFill>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151" name="Freeform 231"/>
              <p:cNvSpPr>
                <a:spLocks noEditPoints="1"/>
              </p:cNvSpPr>
              <p:nvPr/>
            </p:nvSpPr>
            <p:spPr bwMode="auto">
              <a:xfrm>
                <a:off x="1239838" y="2076450"/>
                <a:ext cx="423863" cy="228600"/>
              </a:xfrm>
              <a:custGeom>
                <a:avLst/>
                <a:gdLst>
                  <a:gd name="T0" fmla="*/ 16 w 237"/>
                  <a:gd name="T1" fmla="*/ 128 h 128"/>
                  <a:gd name="T2" fmla="*/ 16 w 237"/>
                  <a:gd name="T3" fmla="*/ 0 h 128"/>
                  <a:gd name="T4" fmla="*/ 237 w 237"/>
                  <a:gd name="T5" fmla="*/ 113 h 128"/>
                  <a:gd name="T6" fmla="*/ 43 w 237"/>
                  <a:gd name="T7" fmla="*/ 65 h 128"/>
                  <a:gd name="T8" fmla="*/ 37 w 237"/>
                  <a:gd name="T9" fmla="*/ 99 h 128"/>
                  <a:gd name="T10" fmla="*/ 102 w 237"/>
                  <a:gd name="T11" fmla="*/ 97 h 128"/>
                  <a:gd name="T12" fmla="*/ 55 w 237"/>
                  <a:gd name="T13" fmla="*/ 89 h 128"/>
                  <a:gd name="T14" fmla="*/ 34 w 237"/>
                  <a:gd name="T15" fmla="*/ 59 h 128"/>
                  <a:gd name="T16" fmla="*/ 35 w 237"/>
                  <a:gd name="T17" fmla="*/ 35 h 128"/>
                  <a:gd name="T18" fmla="*/ 97 w 237"/>
                  <a:gd name="T19" fmla="*/ 60 h 128"/>
                  <a:gd name="T20" fmla="*/ 98 w 237"/>
                  <a:gd name="T21" fmla="*/ 60 h 128"/>
                  <a:gd name="T22" fmla="*/ 58 w 237"/>
                  <a:gd name="T23" fmla="*/ 81 h 128"/>
                  <a:gd name="T24" fmla="*/ 79 w 237"/>
                  <a:gd name="T25" fmla="*/ 82 h 128"/>
                  <a:gd name="T26" fmla="*/ 64 w 237"/>
                  <a:gd name="T27" fmla="*/ 60 h 128"/>
                  <a:gd name="T28" fmla="*/ 103 w 237"/>
                  <a:gd name="T29" fmla="*/ 83 h 128"/>
                  <a:gd name="T30" fmla="*/ 97 w 237"/>
                  <a:gd name="T31" fmla="*/ 60 h 128"/>
                  <a:gd name="T32" fmla="*/ 64 w 237"/>
                  <a:gd name="T33" fmla="*/ 37 h 128"/>
                  <a:gd name="T34" fmla="*/ 92 w 237"/>
                  <a:gd name="T35" fmla="*/ 55 h 128"/>
                  <a:gd name="T36" fmla="*/ 92 w 237"/>
                  <a:gd name="T37" fmla="*/ 48 h 128"/>
                  <a:gd name="T38" fmla="*/ 178 w 237"/>
                  <a:gd name="T39" fmla="*/ 70 h 128"/>
                  <a:gd name="T40" fmla="*/ 154 w 237"/>
                  <a:gd name="T41" fmla="*/ 90 h 128"/>
                  <a:gd name="T42" fmla="*/ 167 w 237"/>
                  <a:gd name="T43" fmla="*/ 80 h 128"/>
                  <a:gd name="T44" fmla="*/ 169 w 237"/>
                  <a:gd name="T45" fmla="*/ 75 h 128"/>
                  <a:gd name="T46" fmla="*/ 154 w 237"/>
                  <a:gd name="T47" fmla="*/ 65 h 128"/>
                  <a:gd name="T48" fmla="*/ 135 w 237"/>
                  <a:gd name="T49" fmla="*/ 48 h 128"/>
                  <a:gd name="T50" fmla="*/ 149 w 237"/>
                  <a:gd name="T51" fmla="*/ 70 h 128"/>
                  <a:gd name="T52" fmla="*/ 149 w 237"/>
                  <a:gd name="T53" fmla="*/ 75 h 128"/>
                  <a:gd name="T54" fmla="*/ 136 w 237"/>
                  <a:gd name="T55" fmla="*/ 84 h 128"/>
                  <a:gd name="T56" fmla="*/ 132 w 237"/>
                  <a:gd name="T57" fmla="*/ 91 h 128"/>
                  <a:gd name="T58" fmla="*/ 167 w 237"/>
                  <a:gd name="T59" fmla="*/ 95 h 128"/>
                  <a:gd name="T60" fmla="*/ 193 w 237"/>
                  <a:gd name="T61" fmla="*/ 51 h 128"/>
                  <a:gd name="T62" fmla="*/ 180 w 237"/>
                  <a:gd name="T63" fmla="*/ 93 h 128"/>
                  <a:gd name="T64" fmla="*/ 197 w 237"/>
                  <a:gd name="T65" fmla="*/ 92 h 128"/>
                  <a:gd name="T66" fmla="*/ 186 w 237"/>
                  <a:gd name="T67" fmla="*/ 30 h 128"/>
                  <a:gd name="T68" fmla="*/ 172 w 237"/>
                  <a:gd name="T69" fmla="*/ 46 h 128"/>
                  <a:gd name="T70" fmla="*/ 133 w 237"/>
                  <a:gd name="T71" fmla="*/ 36 h 128"/>
                  <a:gd name="T72" fmla="*/ 141 w 237"/>
                  <a:gd name="T73" fmla="*/ 47 h 128"/>
                  <a:gd name="T74" fmla="*/ 157 w 237"/>
                  <a:gd name="T75" fmla="*/ 41 h 128"/>
                  <a:gd name="T76" fmla="*/ 162 w 237"/>
                  <a:gd name="T77" fmla="*/ 41 h 128"/>
                  <a:gd name="T78" fmla="*/ 162 w 237"/>
                  <a:gd name="T79" fmla="*/ 36 h 128"/>
                  <a:gd name="T80" fmla="*/ 157 w 237"/>
                  <a:gd name="T81" fmla="*/ 36 h 128"/>
                  <a:gd name="T82" fmla="*/ 141 w 237"/>
                  <a:gd name="T83" fmla="*/ 30 h 128"/>
                  <a:gd name="T84" fmla="*/ 149 w 237"/>
                  <a:gd name="T85" fmla="*/ 60 h 128"/>
                  <a:gd name="T86" fmla="*/ 149 w 237"/>
                  <a:gd name="T87" fmla="*/ 53 h 128"/>
                  <a:gd name="T88" fmla="*/ 154 w 237"/>
                  <a:gd name="T89" fmla="*/ 60 h 128"/>
                  <a:gd name="T90" fmla="*/ 163 w 237"/>
                  <a:gd name="T91" fmla="*/ 60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37" h="128">
                    <a:moveTo>
                      <a:pt x="237" y="113"/>
                    </a:moveTo>
                    <a:cubicBezTo>
                      <a:pt x="237" y="121"/>
                      <a:pt x="230" y="128"/>
                      <a:pt x="222" y="128"/>
                    </a:cubicBezTo>
                    <a:cubicBezTo>
                      <a:pt x="16" y="128"/>
                      <a:pt x="16" y="128"/>
                      <a:pt x="16" y="128"/>
                    </a:cubicBezTo>
                    <a:cubicBezTo>
                      <a:pt x="7" y="128"/>
                      <a:pt x="0" y="121"/>
                      <a:pt x="0" y="113"/>
                    </a:cubicBezTo>
                    <a:cubicBezTo>
                      <a:pt x="0" y="16"/>
                      <a:pt x="0" y="16"/>
                      <a:pt x="0" y="16"/>
                    </a:cubicBezTo>
                    <a:cubicBezTo>
                      <a:pt x="0" y="7"/>
                      <a:pt x="7" y="0"/>
                      <a:pt x="16" y="0"/>
                    </a:cubicBezTo>
                    <a:cubicBezTo>
                      <a:pt x="222" y="0"/>
                      <a:pt x="222" y="0"/>
                      <a:pt x="222" y="0"/>
                    </a:cubicBezTo>
                    <a:cubicBezTo>
                      <a:pt x="230" y="0"/>
                      <a:pt x="237" y="7"/>
                      <a:pt x="237" y="16"/>
                    </a:cubicBezTo>
                    <a:lnTo>
                      <a:pt x="237" y="113"/>
                    </a:lnTo>
                    <a:close/>
                    <a:moveTo>
                      <a:pt x="34" y="59"/>
                    </a:moveTo>
                    <a:cubicBezTo>
                      <a:pt x="34" y="65"/>
                      <a:pt x="34" y="65"/>
                      <a:pt x="34" y="65"/>
                    </a:cubicBezTo>
                    <a:cubicBezTo>
                      <a:pt x="43" y="65"/>
                      <a:pt x="43" y="65"/>
                      <a:pt x="43" y="65"/>
                    </a:cubicBezTo>
                    <a:cubicBezTo>
                      <a:pt x="43" y="84"/>
                      <a:pt x="43" y="84"/>
                      <a:pt x="43" y="84"/>
                    </a:cubicBezTo>
                    <a:cubicBezTo>
                      <a:pt x="41" y="87"/>
                      <a:pt x="40" y="88"/>
                      <a:pt x="33" y="93"/>
                    </a:cubicBezTo>
                    <a:cubicBezTo>
                      <a:pt x="37" y="99"/>
                      <a:pt x="37" y="99"/>
                      <a:pt x="37" y="99"/>
                    </a:cubicBezTo>
                    <a:cubicBezTo>
                      <a:pt x="40" y="96"/>
                      <a:pt x="44" y="92"/>
                      <a:pt x="47" y="88"/>
                    </a:cubicBezTo>
                    <a:cubicBezTo>
                      <a:pt x="53" y="97"/>
                      <a:pt x="64" y="97"/>
                      <a:pt x="67" y="97"/>
                    </a:cubicBezTo>
                    <a:cubicBezTo>
                      <a:pt x="102" y="97"/>
                      <a:pt x="102" y="97"/>
                      <a:pt x="102" y="97"/>
                    </a:cubicBezTo>
                    <a:cubicBezTo>
                      <a:pt x="103" y="92"/>
                      <a:pt x="103" y="92"/>
                      <a:pt x="103" y="92"/>
                    </a:cubicBezTo>
                    <a:cubicBezTo>
                      <a:pt x="66" y="92"/>
                      <a:pt x="66" y="92"/>
                      <a:pt x="66" y="92"/>
                    </a:cubicBezTo>
                    <a:cubicBezTo>
                      <a:pt x="64" y="92"/>
                      <a:pt x="60" y="91"/>
                      <a:pt x="55" y="89"/>
                    </a:cubicBezTo>
                    <a:cubicBezTo>
                      <a:pt x="52" y="87"/>
                      <a:pt x="49" y="84"/>
                      <a:pt x="49" y="81"/>
                    </a:cubicBezTo>
                    <a:cubicBezTo>
                      <a:pt x="49" y="59"/>
                      <a:pt x="49" y="59"/>
                      <a:pt x="49" y="59"/>
                    </a:cubicBezTo>
                    <a:lnTo>
                      <a:pt x="34" y="59"/>
                    </a:lnTo>
                    <a:close/>
                    <a:moveTo>
                      <a:pt x="52" y="43"/>
                    </a:moveTo>
                    <a:cubicBezTo>
                      <a:pt x="47" y="37"/>
                      <a:pt x="44" y="34"/>
                      <a:pt x="39" y="31"/>
                    </a:cubicBezTo>
                    <a:cubicBezTo>
                      <a:pt x="35" y="35"/>
                      <a:pt x="35" y="35"/>
                      <a:pt x="35" y="35"/>
                    </a:cubicBezTo>
                    <a:cubicBezTo>
                      <a:pt x="41" y="39"/>
                      <a:pt x="43" y="42"/>
                      <a:pt x="47" y="47"/>
                    </a:cubicBezTo>
                    <a:lnTo>
                      <a:pt x="52" y="43"/>
                    </a:lnTo>
                    <a:close/>
                    <a:moveTo>
                      <a:pt x="97" y="60"/>
                    </a:moveTo>
                    <a:cubicBezTo>
                      <a:pt x="91" y="66"/>
                      <a:pt x="85" y="70"/>
                      <a:pt x="84" y="71"/>
                    </a:cubicBezTo>
                    <a:cubicBezTo>
                      <a:pt x="80" y="65"/>
                      <a:pt x="79" y="62"/>
                      <a:pt x="78" y="60"/>
                    </a:cubicBezTo>
                    <a:cubicBezTo>
                      <a:pt x="98" y="60"/>
                      <a:pt x="98" y="60"/>
                      <a:pt x="98" y="60"/>
                    </a:cubicBezTo>
                    <a:cubicBezTo>
                      <a:pt x="98" y="32"/>
                      <a:pt x="98" y="32"/>
                      <a:pt x="98" y="32"/>
                    </a:cubicBezTo>
                    <a:cubicBezTo>
                      <a:pt x="58" y="32"/>
                      <a:pt x="58" y="32"/>
                      <a:pt x="58" y="32"/>
                    </a:cubicBezTo>
                    <a:cubicBezTo>
                      <a:pt x="58" y="81"/>
                      <a:pt x="58" y="81"/>
                      <a:pt x="58" y="81"/>
                    </a:cubicBezTo>
                    <a:cubicBezTo>
                      <a:pt x="57" y="81"/>
                      <a:pt x="57" y="81"/>
                      <a:pt x="54" y="81"/>
                    </a:cubicBezTo>
                    <a:cubicBezTo>
                      <a:pt x="56" y="87"/>
                      <a:pt x="56" y="87"/>
                      <a:pt x="56" y="87"/>
                    </a:cubicBezTo>
                    <a:cubicBezTo>
                      <a:pt x="59" y="86"/>
                      <a:pt x="73" y="84"/>
                      <a:pt x="79" y="82"/>
                    </a:cubicBezTo>
                    <a:cubicBezTo>
                      <a:pt x="79" y="77"/>
                      <a:pt x="79" y="77"/>
                      <a:pt x="79" y="77"/>
                    </a:cubicBezTo>
                    <a:cubicBezTo>
                      <a:pt x="77" y="77"/>
                      <a:pt x="73" y="78"/>
                      <a:pt x="64" y="80"/>
                    </a:cubicBezTo>
                    <a:cubicBezTo>
                      <a:pt x="64" y="60"/>
                      <a:pt x="64" y="60"/>
                      <a:pt x="64" y="60"/>
                    </a:cubicBezTo>
                    <a:cubicBezTo>
                      <a:pt x="73" y="60"/>
                      <a:pt x="73" y="60"/>
                      <a:pt x="73" y="60"/>
                    </a:cubicBezTo>
                    <a:cubicBezTo>
                      <a:pt x="75" y="68"/>
                      <a:pt x="80" y="80"/>
                      <a:pt x="100" y="89"/>
                    </a:cubicBezTo>
                    <a:cubicBezTo>
                      <a:pt x="103" y="83"/>
                      <a:pt x="103" y="83"/>
                      <a:pt x="103" y="83"/>
                    </a:cubicBezTo>
                    <a:cubicBezTo>
                      <a:pt x="100" y="82"/>
                      <a:pt x="94" y="79"/>
                      <a:pt x="88" y="74"/>
                    </a:cubicBezTo>
                    <a:cubicBezTo>
                      <a:pt x="93" y="71"/>
                      <a:pt x="98" y="68"/>
                      <a:pt x="102" y="64"/>
                    </a:cubicBezTo>
                    <a:lnTo>
                      <a:pt x="97" y="60"/>
                    </a:lnTo>
                    <a:close/>
                    <a:moveTo>
                      <a:pt x="92" y="43"/>
                    </a:moveTo>
                    <a:cubicBezTo>
                      <a:pt x="64" y="43"/>
                      <a:pt x="64" y="43"/>
                      <a:pt x="64" y="43"/>
                    </a:cubicBezTo>
                    <a:cubicBezTo>
                      <a:pt x="64" y="37"/>
                      <a:pt x="64" y="37"/>
                      <a:pt x="64" y="37"/>
                    </a:cubicBezTo>
                    <a:cubicBezTo>
                      <a:pt x="92" y="37"/>
                      <a:pt x="92" y="37"/>
                      <a:pt x="92" y="37"/>
                    </a:cubicBezTo>
                    <a:lnTo>
                      <a:pt x="92" y="43"/>
                    </a:lnTo>
                    <a:close/>
                    <a:moveTo>
                      <a:pt x="92" y="55"/>
                    </a:moveTo>
                    <a:cubicBezTo>
                      <a:pt x="64" y="55"/>
                      <a:pt x="64" y="55"/>
                      <a:pt x="64" y="55"/>
                    </a:cubicBezTo>
                    <a:cubicBezTo>
                      <a:pt x="64" y="48"/>
                      <a:pt x="64" y="48"/>
                      <a:pt x="64" y="48"/>
                    </a:cubicBezTo>
                    <a:cubicBezTo>
                      <a:pt x="92" y="48"/>
                      <a:pt x="92" y="48"/>
                      <a:pt x="92" y="48"/>
                    </a:cubicBezTo>
                    <a:lnTo>
                      <a:pt x="92" y="55"/>
                    </a:lnTo>
                    <a:close/>
                    <a:moveTo>
                      <a:pt x="180" y="51"/>
                    </a:moveTo>
                    <a:cubicBezTo>
                      <a:pt x="180" y="56"/>
                      <a:pt x="180" y="63"/>
                      <a:pt x="178" y="70"/>
                    </a:cubicBezTo>
                    <a:cubicBezTo>
                      <a:pt x="177" y="77"/>
                      <a:pt x="175" y="86"/>
                      <a:pt x="169" y="93"/>
                    </a:cubicBezTo>
                    <a:cubicBezTo>
                      <a:pt x="169" y="88"/>
                      <a:pt x="169" y="88"/>
                      <a:pt x="169" y="88"/>
                    </a:cubicBezTo>
                    <a:cubicBezTo>
                      <a:pt x="166" y="89"/>
                      <a:pt x="163" y="89"/>
                      <a:pt x="154" y="90"/>
                    </a:cubicBezTo>
                    <a:cubicBezTo>
                      <a:pt x="154" y="84"/>
                      <a:pt x="154" y="84"/>
                      <a:pt x="154" y="84"/>
                    </a:cubicBezTo>
                    <a:cubicBezTo>
                      <a:pt x="167" y="84"/>
                      <a:pt x="167" y="84"/>
                      <a:pt x="167" y="84"/>
                    </a:cubicBezTo>
                    <a:cubicBezTo>
                      <a:pt x="167" y="80"/>
                      <a:pt x="167" y="80"/>
                      <a:pt x="167" y="80"/>
                    </a:cubicBezTo>
                    <a:cubicBezTo>
                      <a:pt x="154" y="80"/>
                      <a:pt x="154" y="80"/>
                      <a:pt x="154" y="80"/>
                    </a:cubicBezTo>
                    <a:cubicBezTo>
                      <a:pt x="154" y="75"/>
                      <a:pt x="154" y="75"/>
                      <a:pt x="154" y="75"/>
                    </a:cubicBezTo>
                    <a:cubicBezTo>
                      <a:pt x="169" y="75"/>
                      <a:pt x="169" y="75"/>
                      <a:pt x="169" y="75"/>
                    </a:cubicBezTo>
                    <a:cubicBezTo>
                      <a:pt x="169" y="70"/>
                      <a:pt x="169" y="70"/>
                      <a:pt x="169" y="70"/>
                    </a:cubicBezTo>
                    <a:cubicBezTo>
                      <a:pt x="154" y="70"/>
                      <a:pt x="154" y="70"/>
                      <a:pt x="154" y="70"/>
                    </a:cubicBezTo>
                    <a:cubicBezTo>
                      <a:pt x="154" y="65"/>
                      <a:pt x="154" y="65"/>
                      <a:pt x="154" y="65"/>
                    </a:cubicBezTo>
                    <a:cubicBezTo>
                      <a:pt x="168" y="65"/>
                      <a:pt x="168" y="65"/>
                      <a:pt x="168" y="65"/>
                    </a:cubicBezTo>
                    <a:cubicBezTo>
                      <a:pt x="168" y="48"/>
                      <a:pt x="168" y="48"/>
                      <a:pt x="168" y="48"/>
                    </a:cubicBezTo>
                    <a:cubicBezTo>
                      <a:pt x="135" y="48"/>
                      <a:pt x="135" y="48"/>
                      <a:pt x="135" y="48"/>
                    </a:cubicBezTo>
                    <a:cubicBezTo>
                      <a:pt x="135" y="65"/>
                      <a:pt x="135" y="65"/>
                      <a:pt x="135" y="65"/>
                    </a:cubicBezTo>
                    <a:cubicBezTo>
                      <a:pt x="149" y="65"/>
                      <a:pt x="149" y="65"/>
                      <a:pt x="149" y="65"/>
                    </a:cubicBezTo>
                    <a:cubicBezTo>
                      <a:pt x="149" y="70"/>
                      <a:pt x="149" y="70"/>
                      <a:pt x="149" y="70"/>
                    </a:cubicBezTo>
                    <a:cubicBezTo>
                      <a:pt x="135" y="70"/>
                      <a:pt x="135" y="70"/>
                      <a:pt x="135" y="70"/>
                    </a:cubicBezTo>
                    <a:cubicBezTo>
                      <a:pt x="135" y="75"/>
                      <a:pt x="135" y="75"/>
                      <a:pt x="135" y="75"/>
                    </a:cubicBezTo>
                    <a:cubicBezTo>
                      <a:pt x="149" y="75"/>
                      <a:pt x="149" y="75"/>
                      <a:pt x="149" y="75"/>
                    </a:cubicBezTo>
                    <a:cubicBezTo>
                      <a:pt x="149" y="80"/>
                      <a:pt x="149" y="80"/>
                      <a:pt x="149" y="80"/>
                    </a:cubicBezTo>
                    <a:cubicBezTo>
                      <a:pt x="136" y="80"/>
                      <a:pt x="136" y="80"/>
                      <a:pt x="136" y="80"/>
                    </a:cubicBezTo>
                    <a:cubicBezTo>
                      <a:pt x="136" y="84"/>
                      <a:pt x="136" y="84"/>
                      <a:pt x="136" y="84"/>
                    </a:cubicBezTo>
                    <a:cubicBezTo>
                      <a:pt x="149" y="84"/>
                      <a:pt x="149" y="84"/>
                      <a:pt x="149" y="84"/>
                    </a:cubicBezTo>
                    <a:cubicBezTo>
                      <a:pt x="149" y="90"/>
                      <a:pt x="149" y="90"/>
                      <a:pt x="149" y="90"/>
                    </a:cubicBezTo>
                    <a:cubicBezTo>
                      <a:pt x="148" y="90"/>
                      <a:pt x="132" y="91"/>
                      <a:pt x="132" y="91"/>
                    </a:cubicBezTo>
                    <a:cubicBezTo>
                      <a:pt x="133" y="96"/>
                      <a:pt x="133" y="96"/>
                      <a:pt x="133" y="96"/>
                    </a:cubicBezTo>
                    <a:cubicBezTo>
                      <a:pt x="158" y="95"/>
                      <a:pt x="166" y="94"/>
                      <a:pt x="169" y="93"/>
                    </a:cubicBezTo>
                    <a:cubicBezTo>
                      <a:pt x="169" y="94"/>
                      <a:pt x="168" y="94"/>
                      <a:pt x="167" y="95"/>
                    </a:cubicBezTo>
                    <a:cubicBezTo>
                      <a:pt x="172" y="99"/>
                      <a:pt x="172" y="99"/>
                      <a:pt x="172" y="99"/>
                    </a:cubicBezTo>
                    <a:cubicBezTo>
                      <a:pt x="176" y="95"/>
                      <a:pt x="185" y="84"/>
                      <a:pt x="186" y="51"/>
                    </a:cubicBezTo>
                    <a:cubicBezTo>
                      <a:pt x="193" y="51"/>
                      <a:pt x="193" y="51"/>
                      <a:pt x="193" y="51"/>
                    </a:cubicBezTo>
                    <a:cubicBezTo>
                      <a:pt x="192" y="77"/>
                      <a:pt x="192" y="80"/>
                      <a:pt x="191" y="89"/>
                    </a:cubicBezTo>
                    <a:cubicBezTo>
                      <a:pt x="191" y="92"/>
                      <a:pt x="190" y="93"/>
                      <a:pt x="188" y="93"/>
                    </a:cubicBezTo>
                    <a:cubicBezTo>
                      <a:pt x="180" y="93"/>
                      <a:pt x="180" y="93"/>
                      <a:pt x="180" y="93"/>
                    </a:cubicBezTo>
                    <a:cubicBezTo>
                      <a:pt x="181" y="99"/>
                      <a:pt x="181" y="99"/>
                      <a:pt x="181" y="99"/>
                    </a:cubicBezTo>
                    <a:cubicBezTo>
                      <a:pt x="189" y="99"/>
                      <a:pt x="189" y="99"/>
                      <a:pt x="189" y="99"/>
                    </a:cubicBezTo>
                    <a:cubicBezTo>
                      <a:pt x="195" y="99"/>
                      <a:pt x="196" y="95"/>
                      <a:pt x="197" y="92"/>
                    </a:cubicBezTo>
                    <a:cubicBezTo>
                      <a:pt x="199" y="82"/>
                      <a:pt x="199" y="57"/>
                      <a:pt x="199" y="46"/>
                    </a:cubicBezTo>
                    <a:cubicBezTo>
                      <a:pt x="186" y="46"/>
                      <a:pt x="186" y="46"/>
                      <a:pt x="186" y="46"/>
                    </a:cubicBezTo>
                    <a:cubicBezTo>
                      <a:pt x="186" y="30"/>
                      <a:pt x="186" y="30"/>
                      <a:pt x="186" y="30"/>
                    </a:cubicBezTo>
                    <a:cubicBezTo>
                      <a:pt x="180" y="30"/>
                      <a:pt x="180" y="30"/>
                      <a:pt x="180" y="30"/>
                    </a:cubicBezTo>
                    <a:cubicBezTo>
                      <a:pt x="180" y="46"/>
                      <a:pt x="180" y="46"/>
                      <a:pt x="180" y="46"/>
                    </a:cubicBezTo>
                    <a:cubicBezTo>
                      <a:pt x="172" y="46"/>
                      <a:pt x="172" y="46"/>
                      <a:pt x="172" y="46"/>
                    </a:cubicBezTo>
                    <a:cubicBezTo>
                      <a:pt x="172" y="51"/>
                      <a:pt x="172" y="51"/>
                      <a:pt x="172" y="51"/>
                    </a:cubicBezTo>
                    <a:lnTo>
                      <a:pt x="180" y="51"/>
                    </a:lnTo>
                    <a:close/>
                    <a:moveTo>
                      <a:pt x="133" y="36"/>
                    </a:moveTo>
                    <a:cubicBezTo>
                      <a:pt x="133" y="41"/>
                      <a:pt x="133" y="41"/>
                      <a:pt x="133" y="41"/>
                    </a:cubicBezTo>
                    <a:cubicBezTo>
                      <a:pt x="141" y="41"/>
                      <a:pt x="141" y="41"/>
                      <a:pt x="141" y="41"/>
                    </a:cubicBezTo>
                    <a:cubicBezTo>
                      <a:pt x="141" y="47"/>
                      <a:pt x="141" y="47"/>
                      <a:pt x="141" y="47"/>
                    </a:cubicBezTo>
                    <a:cubicBezTo>
                      <a:pt x="147" y="47"/>
                      <a:pt x="147" y="47"/>
                      <a:pt x="147" y="47"/>
                    </a:cubicBezTo>
                    <a:cubicBezTo>
                      <a:pt x="147" y="41"/>
                      <a:pt x="147" y="41"/>
                      <a:pt x="147" y="41"/>
                    </a:cubicBezTo>
                    <a:cubicBezTo>
                      <a:pt x="157" y="41"/>
                      <a:pt x="157" y="41"/>
                      <a:pt x="157" y="41"/>
                    </a:cubicBezTo>
                    <a:cubicBezTo>
                      <a:pt x="157" y="47"/>
                      <a:pt x="157" y="47"/>
                      <a:pt x="157" y="47"/>
                    </a:cubicBezTo>
                    <a:cubicBezTo>
                      <a:pt x="162" y="47"/>
                      <a:pt x="162" y="47"/>
                      <a:pt x="162" y="47"/>
                    </a:cubicBezTo>
                    <a:cubicBezTo>
                      <a:pt x="162" y="41"/>
                      <a:pt x="162" y="41"/>
                      <a:pt x="162" y="41"/>
                    </a:cubicBezTo>
                    <a:cubicBezTo>
                      <a:pt x="171" y="41"/>
                      <a:pt x="171" y="41"/>
                      <a:pt x="171" y="41"/>
                    </a:cubicBezTo>
                    <a:cubicBezTo>
                      <a:pt x="171" y="36"/>
                      <a:pt x="171" y="36"/>
                      <a:pt x="171" y="36"/>
                    </a:cubicBezTo>
                    <a:cubicBezTo>
                      <a:pt x="162" y="36"/>
                      <a:pt x="162" y="36"/>
                      <a:pt x="162" y="36"/>
                    </a:cubicBezTo>
                    <a:cubicBezTo>
                      <a:pt x="162" y="30"/>
                      <a:pt x="162" y="30"/>
                      <a:pt x="162" y="30"/>
                    </a:cubicBezTo>
                    <a:cubicBezTo>
                      <a:pt x="157" y="30"/>
                      <a:pt x="157" y="30"/>
                      <a:pt x="157" y="30"/>
                    </a:cubicBezTo>
                    <a:cubicBezTo>
                      <a:pt x="157" y="36"/>
                      <a:pt x="157" y="36"/>
                      <a:pt x="157" y="36"/>
                    </a:cubicBezTo>
                    <a:cubicBezTo>
                      <a:pt x="147" y="36"/>
                      <a:pt x="147" y="36"/>
                      <a:pt x="147" y="36"/>
                    </a:cubicBezTo>
                    <a:cubicBezTo>
                      <a:pt x="147" y="30"/>
                      <a:pt x="147" y="30"/>
                      <a:pt x="147" y="30"/>
                    </a:cubicBezTo>
                    <a:cubicBezTo>
                      <a:pt x="141" y="30"/>
                      <a:pt x="141" y="30"/>
                      <a:pt x="141" y="30"/>
                    </a:cubicBezTo>
                    <a:cubicBezTo>
                      <a:pt x="141" y="36"/>
                      <a:pt x="141" y="36"/>
                      <a:pt x="141" y="36"/>
                    </a:cubicBezTo>
                    <a:lnTo>
                      <a:pt x="133" y="36"/>
                    </a:lnTo>
                    <a:close/>
                    <a:moveTo>
                      <a:pt x="149" y="60"/>
                    </a:moveTo>
                    <a:cubicBezTo>
                      <a:pt x="141" y="60"/>
                      <a:pt x="141" y="60"/>
                      <a:pt x="141" y="60"/>
                    </a:cubicBezTo>
                    <a:cubicBezTo>
                      <a:pt x="141" y="53"/>
                      <a:pt x="141" y="53"/>
                      <a:pt x="141" y="53"/>
                    </a:cubicBezTo>
                    <a:cubicBezTo>
                      <a:pt x="149" y="53"/>
                      <a:pt x="149" y="53"/>
                      <a:pt x="149" y="53"/>
                    </a:cubicBezTo>
                    <a:lnTo>
                      <a:pt x="149" y="60"/>
                    </a:lnTo>
                    <a:close/>
                    <a:moveTo>
                      <a:pt x="163" y="60"/>
                    </a:moveTo>
                    <a:cubicBezTo>
                      <a:pt x="154" y="60"/>
                      <a:pt x="154" y="60"/>
                      <a:pt x="154" y="60"/>
                    </a:cubicBezTo>
                    <a:cubicBezTo>
                      <a:pt x="154" y="53"/>
                      <a:pt x="154" y="53"/>
                      <a:pt x="154" y="53"/>
                    </a:cubicBezTo>
                    <a:cubicBezTo>
                      <a:pt x="163" y="53"/>
                      <a:pt x="163" y="53"/>
                      <a:pt x="163" y="53"/>
                    </a:cubicBezTo>
                    <a:lnTo>
                      <a:pt x="163" y="60"/>
                    </a:lnTo>
                    <a:close/>
                  </a:path>
                </a:pathLst>
              </a:custGeom>
              <a:grpFill/>
              <a:ln w="9525">
                <a:solidFill>
                  <a:srgbClr val="EE5500"/>
                </a:solidFill>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152" name="Freeform 232"/>
              <p:cNvSpPr>
                <a:spLocks/>
              </p:cNvSpPr>
              <p:nvPr/>
            </p:nvSpPr>
            <p:spPr bwMode="auto">
              <a:xfrm>
                <a:off x="839788" y="1646238"/>
                <a:ext cx="38100" cy="119063"/>
              </a:xfrm>
              <a:custGeom>
                <a:avLst/>
                <a:gdLst>
                  <a:gd name="T0" fmla="*/ 24 w 24"/>
                  <a:gd name="T1" fmla="*/ 12 h 75"/>
                  <a:gd name="T2" fmla="*/ 13 w 24"/>
                  <a:gd name="T3" fmla="*/ 0 h 75"/>
                  <a:gd name="T4" fmla="*/ 4 w 24"/>
                  <a:gd name="T5" fmla="*/ 9 h 75"/>
                  <a:gd name="T6" fmla="*/ 0 w 24"/>
                  <a:gd name="T7" fmla="*/ 66 h 75"/>
                  <a:gd name="T8" fmla="*/ 9 w 24"/>
                  <a:gd name="T9" fmla="*/ 75 h 75"/>
                  <a:gd name="T10" fmla="*/ 19 w 24"/>
                  <a:gd name="T11" fmla="*/ 66 h 75"/>
                  <a:gd name="T12" fmla="*/ 24 w 24"/>
                  <a:gd name="T13" fmla="*/ 12 h 75"/>
                </a:gdLst>
                <a:ahLst/>
                <a:cxnLst>
                  <a:cxn ang="0">
                    <a:pos x="T0" y="T1"/>
                  </a:cxn>
                  <a:cxn ang="0">
                    <a:pos x="T2" y="T3"/>
                  </a:cxn>
                  <a:cxn ang="0">
                    <a:pos x="T4" y="T5"/>
                  </a:cxn>
                  <a:cxn ang="0">
                    <a:pos x="T6" y="T7"/>
                  </a:cxn>
                  <a:cxn ang="0">
                    <a:pos x="T8" y="T9"/>
                  </a:cxn>
                  <a:cxn ang="0">
                    <a:pos x="T10" y="T11"/>
                  </a:cxn>
                  <a:cxn ang="0">
                    <a:pos x="T12" y="T13"/>
                  </a:cxn>
                </a:cxnLst>
                <a:rect l="0" t="0" r="r" b="b"/>
                <a:pathLst>
                  <a:path w="24" h="75">
                    <a:moveTo>
                      <a:pt x="24" y="12"/>
                    </a:moveTo>
                    <a:lnTo>
                      <a:pt x="13" y="0"/>
                    </a:lnTo>
                    <a:lnTo>
                      <a:pt x="4" y="9"/>
                    </a:lnTo>
                    <a:lnTo>
                      <a:pt x="0" y="66"/>
                    </a:lnTo>
                    <a:lnTo>
                      <a:pt x="9" y="75"/>
                    </a:lnTo>
                    <a:lnTo>
                      <a:pt x="19" y="66"/>
                    </a:lnTo>
                    <a:lnTo>
                      <a:pt x="24" y="12"/>
                    </a:lnTo>
                    <a:close/>
                  </a:path>
                </a:pathLst>
              </a:custGeom>
              <a:grpFill/>
              <a:ln w="9525">
                <a:solidFill>
                  <a:srgbClr val="EE5500"/>
                </a:solidFill>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153" name="Freeform 233"/>
              <p:cNvSpPr>
                <a:spLocks/>
              </p:cNvSpPr>
              <p:nvPr/>
            </p:nvSpPr>
            <p:spPr bwMode="auto">
              <a:xfrm>
                <a:off x="868363" y="1627188"/>
                <a:ext cx="107950" cy="31750"/>
              </a:xfrm>
              <a:custGeom>
                <a:avLst/>
                <a:gdLst>
                  <a:gd name="T0" fmla="*/ 55 w 68"/>
                  <a:gd name="T1" fmla="*/ 20 h 20"/>
                  <a:gd name="T2" fmla="*/ 68 w 68"/>
                  <a:gd name="T3" fmla="*/ 8 h 20"/>
                  <a:gd name="T4" fmla="*/ 60 w 68"/>
                  <a:gd name="T5" fmla="*/ 0 h 20"/>
                  <a:gd name="T6" fmla="*/ 8 w 68"/>
                  <a:gd name="T7" fmla="*/ 0 h 20"/>
                  <a:gd name="T8" fmla="*/ 0 w 68"/>
                  <a:gd name="T9" fmla="*/ 8 h 20"/>
                  <a:gd name="T10" fmla="*/ 10 w 68"/>
                  <a:gd name="T11" fmla="*/ 20 h 20"/>
                  <a:gd name="T12" fmla="*/ 55 w 68"/>
                  <a:gd name="T13" fmla="*/ 20 h 20"/>
                </a:gdLst>
                <a:ahLst/>
                <a:cxnLst>
                  <a:cxn ang="0">
                    <a:pos x="T0" y="T1"/>
                  </a:cxn>
                  <a:cxn ang="0">
                    <a:pos x="T2" y="T3"/>
                  </a:cxn>
                  <a:cxn ang="0">
                    <a:pos x="T4" y="T5"/>
                  </a:cxn>
                  <a:cxn ang="0">
                    <a:pos x="T6" y="T7"/>
                  </a:cxn>
                  <a:cxn ang="0">
                    <a:pos x="T8" y="T9"/>
                  </a:cxn>
                  <a:cxn ang="0">
                    <a:pos x="T10" y="T11"/>
                  </a:cxn>
                  <a:cxn ang="0">
                    <a:pos x="T12" y="T13"/>
                  </a:cxn>
                </a:cxnLst>
                <a:rect l="0" t="0" r="r" b="b"/>
                <a:pathLst>
                  <a:path w="68" h="20">
                    <a:moveTo>
                      <a:pt x="55" y="20"/>
                    </a:moveTo>
                    <a:lnTo>
                      <a:pt x="68" y="8"/>
                    </a:lnTo>
                    <a:lnTo>
                      <a:pt x="60" y="0"/>
                    </a:lnTo>
                    <a:lnTo>
                      <a:pt x="8" y="0"/>
                    </a:lnTo>
                    <a:lnTo>
                      <a:pt x="0" y="8"/>
                    </a:lnTo>
                    <a:lnTo>
                      <a:pt x="10" y="20"/>
                    </a:lnTo>
                    <a:lnTo>
                      <a:pt x="55" y="20"/>
                    </a:lnTo>
                    <a:close/>
                  </a:path>
                </a:pathLst>
              </a:custGeom>
              <a:grpFill/>
              <a:ln w="9525">
                <a:solidFill>
                  <a:srgbClr val="EE5500"/>
                </a:solidFill>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154" name="Freeform 234"/>
              <p:cNvSpPr>
                <a:spLocks/>
              </p:cNvSpPr>
              <p:nvPr/>
            </p:nvSpPr>
            <p:spPr bwMode="auto">
              <a:xfrm>
                <a:off x="954088" y="1646238"/>
                <a:ext cx="39688" cy="119063"/>
              </a:xfrm>
              <a:custGeom>
                <a:avLst/>
                <a:gdLst>
                  <a:gd name="T0" fmla="*/ 17 w 25"/>
                  <a:gd name="T1" fmla="*/ 0 h 75"/>
                  <a:gd name="T2" fmla="*/ 5 w 25"/>
                  <a:gd name="T3" fmla="*/ 12 h 75"/>
                  <a:gd name="T4" fmla="*/ 0 w 25"/>
                  <a:gd name="T5" fmla="*/ 66 h 75"/>
                  <a:gd name="T6" fmla="*/ 9 w 25"/>
                  <a:gd name="T7" fmla="*/ 75 h 75"/>
                  <a:gd name="T8" fmla="*/ 19 w 25"/>
                  <a:gd name="T9" fmla="*/ 66 h 75"/>
                  <a:gd name="T10" fmla="*/ 25 w 25"/>
                  <a:gd name="T11" fmla="*/ 9 h 75"/>
                  <a:gd name="T12" fmla="*/ 17 w 25"/>
                  <a:gd name="T13" fmla="*/ 0 h 75"/>
                </a:gdLst>
                <a:ahLst/>
                <a:cxnLst>
                  <a:cxn ang="0">
                    <a:pos x="T0" y="T1"/>
                  </a:cxn>
                  <a:cxn ang="0">
                    <a:pos x="T2" y="T3"/>
                  </a:cxn>
                  <a:cxn ang="0">
                    <a:pos x="T4" y="T5"/>
                  </a:cxn>
                  <a:cxn ang="0">
                    <a:pos x="T6" y="T7"/>
                  </a:cxn>
                  <a:cxn ang="0">
                    <a:pos x="T8" y="T9"/>
                  </a:cxn>
                  <a:cxn ang="0">
                    <a:pos x="T10" y="T11"/>
                  </a:cxn>
                  <a:cxn ang="0">
                    <a:pos x="T12" y="T13"/>
                  </a:cxn>
                </a:cxnLst>
                <a:rect l="0" t="0" r="r" b="b"/>
                <a:pathLst>
                  <a:path w="25" h="75">
                    <a:moveTo>
                      <a:pt x="17" y="0"/>
                    </a:moveTo>
                    <a:lnTo>
                      <a:pt x="5" y="12"/>
                    </a:lnTo>
                    <a:lnTo>
                      <a:pt x="0" y="66"/>
                    </a:lnTo>
                    <a:lnTo>
                      <a:pt x="9" y="75"/>
                    </a:lnTo>
                    <a:lnTo>
                      <a:pt x="19" y="66"/>
                    </a:lnTo>
                    <a:lnTo>
                      <a:pt x="25" y="9"/>
                    </a:lnTo>
                    <a:lnTo>
                      <a:pt x="17" y="0"/>
                    </a:lnTo>
                    <a:close/>
                  </a:path>
                </a:pathLst>
              </a:custGeom>
              <a:grpFill/>
              <a:ln w="9525">
                <a:solidFill>
                  <a:srgbClr val="EE5500"/>
                </a:solidFill>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155" name="Freeform 235"/>
              <p:cNvSpPr>
                <a:spLocks/>
              </p:cNvSpPr>
              <p:nvPr/>
            </p:nvSpPr>
            <p:spPr bwMode="auto">
              <a:xfrm>
                <a:off x="827088" y="1778000"/>
                <a:ext cx="39688" cy="119063"/>
              </a:xfrm>
              <a:custGeom>
                <a:avLst/>
                <a:gdLst>
                  <a:gd name="T0" fmla="*/ 20 w 25"/>
                  <a:gd name="T1" fmla="*/ 64 h 75"/>
                  <a:gd name="T2" fmla="*/ 8 w 25"/>
                  <a:gd name="T3" fmla="*/ 75 h 75"/>
                  <a:gd name="T4" fmla="*/ 0 w 25"/>
                  <a:gd name="T5" fmla="*/ 67 h 75"/>
                  <a:gd name="T6" fmla="*/ 5 w 25"/>
                  <a:gd name="T7" fmla="*/ 10 h 75"/>
                  <a:gd name="T8" fmla="*/ 16 w 25"/>
                  <a:gd name="T9" fmla="*/ 0 h 75"/>
                  <a:gd name="T10" fmla="*/ 25 w 25"/>
                  <a:gd name="T11" fmla="*/ 10 h 75"/>
                  <a:gd name="T12" fmla="*/ 20 w 25"/>
                  <a:gd name="T13" fmla="*/ 64 h 75"/>
                </a:gdLst>
                <a:ahLst/>
                <a:cxnLst>
                  <a:cxn ang="0">
                    <a:pos x="T0" y="T1"/>
                  </a:cxn>
                  <a:cxn ang="0">
                    <a:pos x="T2" y="T3"/>
                  </a:cxn>
                  <a:cxn ang="0">
                    <a:pos x="T4" y="T5"/>
                  </a:cxn>
                  <a:cxn ang="0">
                    <a:pos x="T6" y="T7"/>
                  </a:cxn>
                  <a:cxn ang="0">
                    <a:pos x="T8" y="T9"/>
                  </a:cxn>
                  <a:cxn ang="0">
                    <a:pos x="T10" y="T11"/>
                  </a:cxn>
                  <a:cxn ang="0">
                    <a:pos x="T12" y="T13"/>
                  </a:cxn>
                </a:cxnLst>
                <a:rect l="0" t="0" r="r" b="b"/>
                <a:pathLst>
                  <a:path w="25" h="75">
                    <a:moveTo>
                      <a:pt x="20" y="64"/>
                    </a:moveTo>
                    <a:lnTo>
                      <a:pt x="8" y="75"/>
                    </a:lnTo>
                    <a:lnTo>
                      <a:pt x="0" y="67"/>
                    </a:lnTo>
                    <a:lnTo>
                      <a:pt x="5" y="10"/>
                    </a:lnTo>
                    <a:lnTo>
                      <a:pt x="16" y="0"/>
                    </a:lnTo>
                    <a:lnTo>
                      <a:pt x="25" y="10"/>
                    </a:lnTo>
                    <a:lnTo>
                      <a:pt x="20" y="64"/>
                    </a:lnTo>
                    <a:close/>
                  </a:path>
                </a:pathLst>
              </a:custGeom>
              <a:grpFill/>
              <a:ln w="9525">
                <a:solidFill>
                  <a:srgbClr val="EE5500"/>
                </a:solidFill>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156" name="Freeform 236"/>
              <p:cNvSpPr>
                <a:spLocks/>
              </p:cNvSpPr>
              <p:nvPr/>
            </p:nvSpPr>
            <p:spPr bwMode="auto">
              <a:xfrm>
                <a:off x="844550" y="1884363"/>
                <a:ext cx="107950" cy="33338"/>
              </a:xfrm>
              <a:custGeom>
                <a:avLst/>
                <a:gdLst>
                  <a:gd name="T0" fmla="*/ 58 w 68"/>
                  <a:gd name="T1" fmla="*/ 0 h 21"/>
                  <a:gd name="T2" fmla="*/ 68 w 68"/>
                  <a:gd name="T3" fmla="*/ 12 h 21"/>
                  <a:gd name="T4" fmla="*/ 59 w 68"/>
                  <a:gd name="T5" fmla="*/ 21 h 21"/>
                  <a:gd name="T6" fmla="*/ 7 w 68"/>
                  <a:gd name="T7" fmla="*/ 21 h 21"/>
                  <a:gd name="T8" fmla="*/ 0 w 68"/>
                  <a:gd name="T9" fmla="*/ 12 h 21"/>
                  <a:gd name="T10" fmla="*/ 13 w 68"/>
                  <a:gd name="T11" fmla="*/ 0 h 21"/>
                  <a:gd name="T12" fmla="*/ 58 w 68"/>
                  <a:gd name="T13" fmla="*/ 0 h 21"/>
                </a:gdLst>
                <a:ahLst/>
                <a:cxnLst>
                  <a:cxn ang="0">
                    <a:pos x="T0" y="T1"/>
                  </a:cxn>
                  <a:cxn ang="0">
                    <a:pos x="T2" y="T3"/>
                  </a:cxn>
                  <a:cxn ang="0">
                    <a:pos x="T4" y="T5"/>
                  </a:cxn>
                  <a:cxn ang="0">
                    <a:pos x="T6" y="T7"/>
                  </a:cxn>
                  <a:cxn ang="0">
                    <a:pos x="T8" y="T9"/>
                  </a:cxn>
                  <a:cxn ang="0">
                    <a:pos x="T10" y="T11"/>
                  </a:cxn>
                  <a:cxn ang="0">
                    <a:pos x="T12" y="T13"/>
                  </a:cxn>
                </a:cxnLst>
                <a:rect l="0" t="0" r="r" b="b"/>
                <a:pathLst>
                  <a:path w="68" h="21">
                    <a:moveTo>
                      <a:pt x="58" y="0"/>
                    </a:moveTo>
                    <a:lnTo>
                      <a:pt x="68" y="12"/>
                    </a:lnTo>
                    <a:lnTo>
                      <a:pt x="59" y="21"/>
                    </a:lnTo>
                    <a:lnTo>
                      <a:pt x="7" y="21"/>
                    </a:lnTo>
                    <a:lnTo>
                      <a:pt x="0" y="12"/>
                    </a:lnTo>
                    <a:lnTo>
                      <a:pt x="13" y="0"/>
                    </a:lnTo>
                    <a:lnTo>
                      <a:pt x="58" y="0"/>
                    </a:lnTo>
                    <a:close/>
                  </a:path>
                </a:pathLst>
              </a:custGeom>
              <a:grpFill/>
              <a:ln w="9525">
                <a:solidFill>
                  <a:srgbClr val="EE5500"/>
                </a:solidFill>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157" name="Freeform 237"/>
              <p:cNvSpPr>
                <a:spLocks/>
              </p:cNvSpPr>
              <p:nvPr/>
            </p:nvSpPr>
            <p:spPr bwMode="auto">
              <a:xfrm>
                <a:off x="941388" y="1778000"/>
                <a:ext cx="39688" cy="119063"/>
              </a:xfrm>
              <a:custGeom>
                <a:avLst/>
                <a:gdLst>
                  <a:gd name="T0" fmla="*/ 11 w 25"/>
                  <a:gd name="T1" fmla="*/ 75 h 75"/>
                  <a:gd name="T2" fmla="*/ 0 w 25"/>
                  <a:gd name="T3" fmla="*/ 64 h 75"/>
                  <a:gd name="T4" fmla="*/ 6 w 25"/>
                  <a:gd name="T5" fmla="*/ 10 h 75"/>
                  <a:gd name="T6" fmla="*/ 16 w 25"/>
                  <a:gd name="T7" fmla="*/ 0 h 75"/>
                  <a:gd name="T8" fmla="*/ 25 w 25"/>
                  <a:gd name="T9" fmla="*/ 10 h 75"/>
                  <a:gd name="T10" fmla="*/ 20 w 25"/>
                  <a:gd name="T11" fmla="*/ 67 h 75"/>
                  <a:gd name="T12" fmla="*/ 11 w 25"/>
                  <a:gd name="T13" fmla="*/ 75 h 75"/>
                </a:gdLst>
                <a:ahLst/>
                <a:cxnLst>
                  <a:cxn ang="0">
                    <a:pos x="T0" y="T1"/>
                  </a:cxn>
                  <a:cxn ang="0">
                    <a:pos x="T2" y="T3"/>
                  </a:cxn>
                  <a:cxn ang="0">
                    <a:pos x="T4" y="T5"/>
                  </a:cxn>
                  <a:cxn ang="0">
                    <a:pos x="T6" y="T7"/>
                  </a:cxn>
                  <a:cxn ang="0">
                    <a:pos x="T8" y="T9"/>
                  </a:cxn>
                  <a:cxn ang="0">
                    <a:pos x="T10" y="T11"/>
                  </a:cxn>
                  <a:cxn ang="0">
                    <a:pos x="T12" y="T13"/>
                  </a:cxn>
                </a:cxnLst>
                <a:rect l="0" t="0" r="r" b="b"/>
                <a:pathLst>
                  <a:path w="25" h="75">
                    <a:moveTo>
                      <a:pt x="11" y="75"/>
                    </a:moveTo>
                    <a:lnTo>
                      <a:pt x="0" y="64"/>
                    </a:lnTo>
                    <a:lnTo>
                      <a:pt x="6" y="10"/>
                    </a:lnTo>
                    <a:lnTo>
                      <a:pt x="16" y="0"/>
                    </a:lnTo>
                    <a:lnTo>
                      <a:pt x="25" y="10"/>
                    </a:lnTo>
                    <a:lnTo>
                      <a:pt x="20" y="67"/>
                    </a:lnTo>
                    <a:lnTo>
                      <a:pt x="11" y="75"/>
                    </a:lnTo>
                    <a:close/>
                  </a:path>
                </a:pathLst>
              </a:custGeom>
              <a:grpFill/>
              <a:ln w="9525">
                <a:solidFill>
                  <a:srgbClr val="EE5500"/>
                </a:solidFill>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158" name="Freeform 238"/>
              <p:cNvSpPr>
                <a:spLocks/>
              </p:cNvSpPr>
              <p:nvPr/>
            </p:nvSpPr>
            <p:spPr bwMode="auto">
              <a:xfrm>
                <a:off x="1020763" y="1646238"/>
                <a:ext cx="38100" cy="119063"/>
              </a:xfrm>
              <a:custGeom>
                <a:avLst/>
                <a:gdLst>
                  <a:gd name="T0" fmla="*/ 24 w 24"/>
                  <a:gd name="T1" fmla="*/ 12 h 75"/>
                  <a:gd name="T2" fmla="*/ 14 w 24"/>
                  <a:gd name="T3" fmla="*/ 0 h 75"/>
                  <a:gd name="T4" fmla="*/ 5 w 24"/>
                  <a:gd name="T5" fmla="*/ 9 h 75"/>
                  <a:gd name="T6" fmla="*/ 0 w 24"/>
                  <a:gd name="T7" fmla="*/ 66 h 75"/>
                  <a:gd name="T8" fmla="*/ 9 w 24"/>
                  <a:gd name="T9" fmla="*/ 75 h 75"/>
                  <a:gd name="T10" fmla="*/ 20 w 24"/>
                  <a:gd name="T11" fmla="*/ 66 h 75"/>
                  <a:gd name="T12" fmla="*/ 24 w 24"/>
                  <a:gd name="T13" fmla="*/ 12 h 75"/>
                </a:gdLst>
                <a:ahLst/>
                <a:cxnLst>
                  <a:cxn ang="0">
                    <a:pos x="T0" y="T1"/>
                  </a:cxn>
                  <a:cxn ang="0">
                    <a:pos x="T2" y="T3"/>
                  </a:cxn>
                  <a:cxn ang="0">
                    <a:pos x="T4" y="T5"/>
                  </a:cxn>
                  <a:cxn ang="0">
                    <a:pos x="T6" y="T7"/>
                  </a:cxn>
                  <a:cxn ang="0">
                    <a:pos x="T8" y="T9"/>
                  </a:cxn>
                  <a:cxn ang="0">
                    <a:pos x="T10" y="T11"/>
                  </a:cxn>
                  <a:cxn ang="0">
                    <a:pos x="T12" y="T13"/>
                  </a:cxn>
                </a:cxnLst>
                <a:rect l="0" t="0" r="r" b="b"/>
                <a:pathLst>
                  <a:path w="24" h="75">
                    <a:moveTo>
                      <a:pt x="24" y="12"/>
                    </a:moveTo>
                    <a:lnTo>
                      <a:pt x="14" y="0"/>
                    </a:lnTo>
                    <a:lnTo>
                      <a:pt x="5" y="9"/>
                    </a:lnTo>
                    <a:lnTo>
                      <a:pt x="0" y="66"/>
                    </a:lnTo>
                    <a:lnTo>
                      <a:pt x="9" y="75"/>
                    </a:lnTo>
                    <a:lnTo>
                      <a:pt x="20" y="66"/>
                    </a:lnTo>
                    <a:lnTo>
                      <a:pt x="24" y="12"/>
                    </a:lnTo>
                    <a:close/>
                  </a:path>
                </a:pathLst>
              </a:custGeom>
              <a:grpFill/>
              <a:ln w="9525">
                <a:solidFill>
                  <a:srgbClr val="EE5500"/>
                </a:solidFill>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159" name="Freeform 239"/>
              <p:cNvSpPr>
                <a:spLocks/>
              </p:cNvSpPr>
              <p:nvPr/>
            </p:nvSpPr>
            <p:spPr bwMode="auto">
              <a:xfrm>
                <a:off x="1049338" y="1627188"/>
                <a:ext cx="107950" cy="31750"/>
              </a:xfrm>
              <a:custGeom>
                <a:avLst/>
                <a:gdLst>
                  <a:gd name="T0" fmla="*/ 56 w 68"/>
                  <a:gd name="T1" fmla="*/ 20 h 20"/>
                  <a:gd name="T2" fmla="*/ 68 w 68"/>
                  <a:gd name="T3" fmla="*/ 8 h 20"/>
                  <a:gd name="T4" fmla="*/ 60 w 68"/>
                  <a:gd name="T5" fmla="*/ 0 h 20"/>
                  <a:gd name="T6" fmla="*/ 9 w 68"/>
                  <a:gd name="T7" fmla="*/ 0 h 20"/>
                  <a:gd name="T8" fmla="*/ 0 w 68"/>
                  <a:gd name="T9" fmla="*/ 8 h 20"/>
                  <a:gd name="T10" fmla="*/ 11 w 68"/>
                  <a:gd name="T11" fmla="*/ 20 h 20"/>
                  <a:gd name="T12" fmla="*/ 56 w 68"/>
                  <a:gd name="T13" fmla="*/ 20 h 20"/>
                </a:gdLst>
                <a:ahLst/>
                <a:cxnLst>
                  <a:cxn ang="0">
                    <a:pos x="T0" y="T1"/>
                  </a:cxn>
                  <a:cxn ang="0">
                    <a:pos x="T2" y="T3"/>
                  </a:cxn>
                  <a:cxn ang="0">
                    <a:pos x="T4" y="T5"/>
                  </a:cxn>
                  <a:cxn ang="0">
                    <a:pos x="T6" y="T7"/>
                  </a:cxn>
                  <a:cxn ang="0">
                    <a:pos x="T8" y="T9"/>
                  </a:cxn>
                  <a:cxn ang="0">
                    <a:pos x="T10" y="T11"/>
                  </a:cxn>
                  <a:cxn ang="0">
                    <a:pos x="T12" y="T13"/>
                  </a:cxn>
                </a:cxnLst>
                <a:rect l="0" t="0" r="r" b="b"/>
                <a:pathLst>
                  <a:path w="68" h="20">
                    <a:moveTo>
                      <a:pt x="56" y="20"/>
                    </a:moveTo>
                    <a:lnTo>
                      <a:pt x="68" y="8"/>
                    </a:lnTo>
                    <a:lnTo>
                      <a:pt x="60" y="0"/>
                    </a:lnTo>
                    <a:lnTo>
                      <a:pt x="9" y="0"/>
                    </a:lnTo>
                    <a:lnTo>
                      <a:pt x="0" y="8"/>
                    </a:lnTo>
                    <a:lnTo>
                      <a:pt x="11" y="20"/>
                    </a:lnTo>
                    <a:lnTo>
                      <a:pt x="56" y="20"/>
                    </a:lnTo>
                    <a:close/>
                  </a:path>
                </a:pathLst>
              </a:custGeom>
              <a:grpFill/>
              <a:ln w="9525">
                <a:solidFill>
                  <a:srgbClr val="EE5500"/>
                </a:solidFill>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160" name="Freeform 240"/>
              <p:cNvSpPr>
                <a:spLocks/>
              </p:cNvSpPr>
              <p:nvPr/>
            </p:nvSpPr>
            <p:spPr bwMode="auto">
              <a:xfrm>
                <a:off x="1039813" y="1755775"/>
                <a:ext cx="103188" cy="33338"/>
              </a:xfrm>
              <a:custGeom>
                <a:avLst/>
                <a:gdLst>
                  <a:gd name="T0" fmla="*/ 11 w 65"/>
                  <a:gd name="T1" fmla="*/ 0 h 21"/>
                  <a:gd name="T2" fmla="*/ 0 w 65"/>
                  <a:gd name="T3" fmla="*/ 11 h 21"/>
                  <a:gd name="T4" fmla="*/ 9 w 65"/>
                  <a:gd name="T5" fmla="*/ 21 h 21"/>
                  <a:gd name="T6" fmla="*/ 54 w 65"/>
                  <a:gd name="T7" fmla="*/ 21 h 21"/>
                  <a:gd name="T8" fmla="*/ 65 w 65"/>
                  <a:gd name="T9" fmla="*/ 11 h 21"/>
                  <a:gd name="T10" fmla="*/ 56 w 65"/>
                  <a:gd name="T11" fmla="*/ 0 h 21"/>
                  <a:gd name="T12" fmla="*/ 11 w 65"/>
                  <a:gd name="T13" fmla="*/ 0 h 21"/>
                </a:gdLst>
                <a:ahLst/>
                <a:cxnLst>
                  <a:cxn ang="0">
                    <a:pos x="T0" y="T1"/>
                  </a:cxn>
                  <a:cxn ang="0">
                    <a:pos x="T2" y="T3"/>
                  </a:cxn>
                  <a:cxn ang="0">
                    <a:pos x="T4" y="T5"/>
                  </a:cxn>
                  <a:cxn ang="0">
                    <a:pos x="T6" y="T7"/>
                  </a:cxn>
                  <a:cxn ang="0">
                    <a:pos x="T8" y="T9"/>
                  </a:cxn>
                  <a:cxn ang="0">
                    <a:pos x="T10" y="T11"/>
                  </a:cxn>
                  <a:cxn ang="0">
                    <a:pos x="T12" y="T13"/>
                  </a:cxn>
                </a:cxnLst>
                <a:rect l="0" t="0" r="r" b="b"/>
                <a:pathLst>
                  <a:path w="65" h="21">
                    <a:moveTo>
                      <a:pt x="11" y="0"/>
                    </a:moveTo>
                    <a:lnTo>
                      <a:pt x="0" y="11"/>
                    </a:lnTo>
                    <a:lnTo>
                      <a:pt x="9" y="21"/>
                    </a:lnTo>
                    <a:lnTo>
                      <a:pt x="54" y="21"/>
                    </a:lnTo>
                    <a:lnTo>
                      <a:pt x="65" y="11"/>
                    </a:lnTo>
                    <a:lnTo>
                      <a:pt x="56" y="0"/>
                    </a:lnTo>
                    <a:lnTo>
                      <a:pt x="11" y="0"/>
                    </a:lnTo>
                    <a:close/>
                  </a:path>
                </a:pathLst>
              </a:custGeom>
              <a:grpFill/>
              <a:ln w="9525">
                <a:solidFill>
                  <a:srgbClr val="EE5500"/>
                </a:solidFill>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161" name="Freeform 241"/>
              <p:cNvSpPr>
                <a:spLocks/>
              </p:cNvSpPr>
              <p:nvPr/>
            </p:nvSpPr>
            <p:spPr bwMode="auto">
              <a:xfrm>
                <a:off x="1136650" y="1646238"/>
                <a:ext cx="39688" cy="119063"/>
              </a:xfrm>
              <a:custGeom>
                <a:avLst/>
                <a:gdLst>
                  <a:gd name="T0" fmla="*/ 17 w 25"/>
                  <a:gd name="T1" fmla="*/ 0 h 75"/>
                  <a:gd name="T2" fmla="*/ 4 w 25"/>
                  <a:gd name="T3" fmla="*/ 12 h 75"/>
                  <a:gd name="T4" fmla="*/ 0 w 25"/>
                  <a:gd name="T5" fmla="*/ 66 h 75"/>
                  <a:gd name="T6" fmla="*/ 9 w 25"/>
                  <a:gd name="T7" fmla="*/ 75 h 75"/>
                  <a:gd name="T8" fmla="*/ 19 w 25"/>
                  <a:gd name="T9" fmla="*/ 66 h 75"/>
                  <a:gd name="T10" fmla="*/ 25 w 25"/>
                  <a:gd name="T11" fmla="*/ 9 h 75"/>
                  <a:gd name="T12" fmla="*/ 17 w 25"/>
                  <a:gd name="T13" fmla="*/ 0 h 75"/>
                </a:gdLst>
                <a:ahLst/>
                <a:cxnLst>
                  <a:cxn ang="0">
                    <a:pos x="T0" y="T1"/>
                  </a:cxn>
                  <a:cxn ang="0">
                    <a:pos x="T2" y="T3"/>
                  </a:cxn>
                  <a:cxn ang="0">
                    <a:pos x="T4" y="T5"/>
                  </a:cxn>
                  <a:cxn ang="0">
                    <a:pos x="T6" y="T7"/>
                  </a:cxn>
                  <a:cxn ang="0">
                    <a:pos x="T8" y="T9"/>
                  </a:cxn>
                  <a:cxn ang="0">
                    <a:pos x="T10" y="T11"/>
                  </a:cxn>
                  <a:cxn ang="0">
                    <a:pos x="T12" y="T13"/>
                  </a:cxn>
                </a:cxnLst>
                <a:rect l="0" t="0" r="r" b="b"/>
                <a:pathLst>
                  <a:path w="25" h="75">
                    <a:moveTo>
                      <a:pt x="17" y="0"/>
                    </a:moveTo>
                    <a:lnTo>
                      <a:pt x="4" y="12"/>
                    </a:lnTo>
                    <a:lnTo>
                      <a:pt x="0" y="66"/>
                    </a:lnTo>
                    <a:lnTo>
                      <a:pt x="9" y="75"/>
                    </a:lnTo>
                    <a:lnTo>
                      <a:pt x="19" y="66"/>
                    </a:lnTo>
                    <a:lnTo>
                      <a:pt x="25" y="9"/>
                    </a:lnTo>
                    <a:lnTo>
                      <a:pt x="17" y="0"/>
                    </a:lnTo>
                    <a:close/>
                  </a:path>
                </a:pathLst>
              </a:custGeom>
              <a:grpFill/>
              <a:ln w="9525">
                <a:solidFill>
                  <a:srgbClr val="EE5500"/>
                </a:solidFill>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162" name="Freeform 242"/>
              <p:cNvSpPr>
                <a:spLocks/>
              </p:cNvSpPr>
              <p:nvPr/>
            </p:nvSpPr>
            <p:spPr bwMode="auto">
              <a:xfrm>
                <a:off x="1027113" y="1884363"/>
                <a:ext cx="107950" cy="33338"/>
              </a:xfrm>
              <a:custGeom>
                <a:avLst/>
                <a:gdLst>
                  <a:gd name="T0" fmla="*/ 58 w 68"/>
                  <a:gd name="T1" fmla="*/ 0 h 21"/>
                  <a:gd name="T2" fmla="*/ 68 w 68"/>
                  <a:gd name="T3" fmla="*/ 12 h 21"/>
                  <a:gd name="T4" fmla="*/ 59 w 68"/>
                  <a:gd name="T5" fmla="*/ 21 h 21"/>
                  <a:gd name="T6" fmla="*/ 7 w 68"/>
                  <a:gd name="T7" fmla="*/ 21 h 21"/>
                  <a:gd name="T8" fmla="*/ 0 w 68"/>
                  <a:gd name="T9" fmla="*/ 12 h 21"/>
                  <a:gd name="T10" fmla="*/ 13 w 68"/>
                  <a:gd name="T11" fmla="*/ 0 h 21"/>
                  <a:gd name="T12" fmla="*/ 58 w 68"/>
                  <a:gd name="T13" fmla="*/ 0 h 21"/>
                </a:gdLst>
                <a:ahLst/>
                <a:cxnLst>
                  <a:cxn ang="0">
                    <a:pos x="T0" y="T1"/>
                  </a:cxn>
                  <a:cxn ang="0">
                    <a:pos x="T2" y="T3"/>
                  </a:cxn>
                  <a:cxn ang="0">
                    <a:pos x="T4" y="T5"/>
                  </a:cxn>
                  <a:cxn ang="0">
                    <a:pos x="T6" y="T7"/>
                  </a:cxn>
                  <a:cxn ang="0">
                    <a:pos x="T8" y="T9"/>
                  </a:cxn>
                  <a:cxn ang="0">
                    <a:pos x="T10" y="T11"/>
                  </a:cxn>
                  <a:cxn ang="0">
                    <a:pos x="T12" y="T13"/>
                  </a:cxn>
                </a:cxnLst>
                <a:rect l="0" t="0" r="r" b="b"/>
                <a:pathLst>
                  <a:path w="68" h="21">
                    <a:moveTo>
                      <a:pt x="58" y="0"/>
                    </a:moveTo>
                    <a:lnTo>
                      <a:pt x="68" y="12"/>
                    </a:lnTo>
                    <a:lnTo>
                      <a:pt x="59" y="21"/>
                    </a:lnTo>
                    <a:lnTo>
                      <a:pt x="7" y="21"/>
                    </a:lnTo>
                    <a:lnTo>
                      <a:pt x="0" y="12"/>
                    </a:lnTo>
                    <a:lnTo>
                      <a:pt x="13" y="0"/>
                    </a:lnTo>
                    <a:lnTo>
                      <a:pt x="58" y="0"/>
                    </a:lnTo>
                    <a:close/>
                  </a:path>
                </a:pathLst>
              </a:custGeom>
              <a:grpFill/>
              <a:ln w="9525">
                <a:solidFill>
                  <a:srgbClr val="EE5500"/>
                </a:solidFill>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163" name="Freeform 243"/>
              <p:cNvSpPr>
                <a:spLocks/>
              </p:cNvSpPr>
              <p:nvPr/>
            </p:nvSpPr>
            <p:spPr bwMode="auto">
              <a:xfrm>
                <a:off x="1123950" y="1778000"/>
                <a:ext cx="39688" cy="119063"/>
              </a:xfrm>
              <a:custGeom>
                <a:avLst/>
                <a:gdLst>
                  <a:gd name="T0" fmla="*/ 11 w 25"/>
                  <a:gd name="T1" fmla="*/ 75 h 75"/>
                  <a:gd name="T2" fmla="*/ 0 w 25"/>
                  <a:gd name="T3" fmla="*/ 64 h 75"/>
                  <a:gd name="T4" fmla="*/ 4 w 25"/>
                  <a:gd name="T5" fmla="*/ 10 h 75"/>
                  <a:gd name="T6" fmla="*/ 16 w 25"/>
                  <a:gd name="T7" fmla="*/ 0 h 75"/>
                  <a:gd name="T8" fmla="*/ 25 w 25"/>
                  <a:gd name="T9" fmla="*/ 10 h 75"/>
                  <a:gd name="T10" fmla="*/ 19 w 25"/>
                  <a:gd name="T11" fmla="*/ 67 h 75"/>
                  <a:gd name="T12" fmla="*/ 11 w 25"/>
                  <a:gd name="T13" fmla="*/ 75 h 75"/>
                </a:gdLst>
                <a:ahLst/>
                <a:cxnLst>
                  <a:cxn ang="0">
                    <a:pos x="T0" y="T1"/>
                  </a:cxn>
                  <a:cxn ang="0">
                    <a:pos x="T2" y="T3"/>
                  </a:cxn>
                  <a:cxn ang="0">
                    <a:pos x="T4" y="T5"/>
                  </a:cxn>
                  <a:cxn ang="0">
                    <a:pos x="T6" y="T7"/>
                  </a:cxn>
                  <a:cxn ang="0">
                    <a:pos x="T8" y="T9"/>
                  </a:cxn>
                  <a:cxn ang="0">
                    <a:pos x="T10" y="T11"/>
                  </a:cxn>
                  <a:cxn ang="0">
                    <a:pos x="T12" y="T13"/>
                  </a:cxn>
                </a:cxnLst>
                <a:rect l="0" t="0" r="r" b="b"/>
                <a:pathLst>
                  <a:path w="25" h="75">
                    <a:moveTo>
                      <a:pt x="11" y="75"/>
                    </a:moveTo>
                    <a:lnTo>
                      <a:pt x="0" y="64"/>
                    </a:lnTo>
                    <a:lnTo>
                      <a:pt x="4" y="10"/>
                    </a:lnTo>
                    <a:lnTo>
                      <a:pt x="16" y="0"/>
                    </a:lnTo>
                    <a:lnTo>
                      <a:pt x="25" y="10"/>
                    </a:lnTo>
                    <a:lnTo>
                      <a:pt x="19" y="67"/>
                    </a:lnTo>
                    <a:lnTo>
                      <a:pt x="11" y="75"/>
                    </a:lnTo>
                    <a:close/>
                  </a:path>
                </a:pathLst>
              </a:custGeom>
              <a:grpFill/>
              <a:ln w="9525">
                <a:solidFill>
                  <a:srgbClr val="EE5500"/>
                </a:solidFill>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164" name="Freeform 244"/>
              <p:cNvSpPr>
                <a:spLocks/>
              </p:cNvSpPr>
              <p:nvPr/>
            </p:nvSpPr>
            <p:spPr bwMode="auto">
              <a:xfrm>
                <a:off x="1266825" y="1646238"/>
                <a:ext cx="39688" cy="119063"/>
              </a:xfrm>
              <a:custGeom>
                <a:avLst/>
                <a:gdLst>
                  <a:gd name="T0" fmla="*/ 25 w 25"/>
                  <a:gd name="T1" fmla="*/ 12 h 75"/>
                  <a:gd name="T2" fmla="*/ 13 w 25"/>
                  <a:gd name="T3" fmla="*/ 0 h 75"/>
                  <a:gd name="T4" fmla="*/ 4 w 25"/>
                  <a:gd name="T5" fmla="*/ 9 h 75"/>
                  <a:gd name="T6" fmla="*/ 0 w 25"/>
                  <a:gd name="T7" fmla="*/ 66 h 75"/>
                  <a:gd name="T8" fmla="*/ 9 w 25"/>
                  <a:gd name="T9" fmla="*/ 75 h 75"/>
                  <a:gd name="T10" fmla="*/ 20 w 25"/>
                  <a:gd name="T11" fmla="*/ 66 h 75"/>
                  <a:gd name="T12" fmla="*/ 25 w 25"/>
                  <a:gd name="T13" fmla="*/ 12 h 75"/>
                </a:gdLst>
                <a:ahLst/>
                <a:cxnLst>
                  <a:cxn ang="0">
                    <a:pos x="T0" y="T1"/>
                  </a:cxn>
                  <a:cxn ang="0">
                    <a:pos x="T2" y="T3"/>
                  </a:cxn>
                  <a:cxn ang="0">
                    <a:pos x="T4" y="T5"/>
                  </a:cxn>
                  <a:cxn ang="0">
                    <a:pos x="T6" y="T7"/>
                  </a:cxn>
                  <a:cxn ang="0">
                    <a:pos x="T8" y="T9"/>
                  </a:cxn>
                  <a:cxn ang="0">
                    <a:pos x="T10" y="T11"/>
                  </a:cxn>
                  <a:cxn ang="0">
                    <a:pos x="T12" y="T13"/>
                  </a:cxn>
                </a:cxnLst>
                <a:rect l="0" t="0" r="r" b="b"/>
                <a:pathLst>
                  <a:path w="25" h="75">
                    <a:moveTo>
                      <a:pt x="25" y="12"/>
                    </a:moveTo>
                    <a:lnTo>
                      <a:pt x="13" y="0"/>
                    </a:lnTo>
                    <a:lnTo>
                      <a:pt x="4" y="9"/>
                    </a:lnTo>
                    <a:lnTo>
                      <a:pt x="0" y="66"/>
                    </a:lnTo>
                    <a:lnTo>
                      <a:pt x="9" y="75"/>
                    </a:lnTo>
                    <a:lnTo>
                      <a:pt x="20" y="66"/>
                    </a:lnTo>
                    <a:lnTo>
                      <a:pt x="25" y="12"/>
                    </a:lnTo>
                    <a:close/>
                  </a:path>
                </a:pathLst>
              </a:custGeom>
              <a:grpFill/>
              <a:ln w="9525">
                <a:solidFill>
                  <a:srgbClr val="EE5500"/>
                </a:solidFill>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165" name="Freeform 245"/>
              <p:cNvSpPr>
                <a:spLocks/>
              </p:cNvSpPr>
              <p:nvPr/>
            </p:nvSpPr>
            <p:spPr bwMode="auto">
              <a:xfrm>
                <a:off x="1295400" y="1627188"/>
                <a:ext cx="106363" cy="31750"/>
              </a:xfrm>
              <a:custGeom>
                <a:avLst/>
                <a:gdLst>
                  <a:gd name="T0" fmla="*/ 55 w 67"/>
                  <a:gd name="T1" fmla="*/ 20 h 20"/>
                  <a:gd name="T2" fmla="*/ 67 w 67"/>
                  <a:gd name="T3" fmla="*/ 8 h 20"/>
                  <a:gd name="T4" fmla="*/ 61 w 67"/>
                  <a:gd name="T5" fmla="*/ 0 h 20"/>
                  <a:gd name="T6" fmla="*/ 9 w 67"/>
                  <a:gd name="T7" fmla="*/ 0 h 20"/>
                  <a:gd name="T8" fmla="*/ 0 w 67"/>
                  <a:gd name="T9" fmla="*/ 8 h 20"/>
                  <a:gd name="T10" fmla="*/ 10 w 67"/>
                  <a:gd name="T11" fmla="*/ 20 h 20"/>
                  <a:gd name="T12" fmla="*/ 55 w 67"/>
                  <a:gd name="T13" fmla="*/ 20 h 20"/>
                </a:gdLst>
                <a:ahLst/>
                <a:cxnLst>
                  <a:cxn ang="0">
                    <a:pos x="T0" y="T1"/>
                  </a:cxn>
                  <a:cxn ang="0">
                    <a:pos x="T2" y="T3"/>
                  </a:cxn>
                  <a:cxn ang="0">
                    <a:pos x="T4" y="T5"/>
                  </a:cxn>
                  <a:cxn ang="0">
                    <a:pos x="T6" y="T7"/>
                  </a:cxn>
                  <a:cxn ang="0">
                    <a:pos x="T8" y="T9"/>
                  </a:cxn>
                  <a:cxn ang="0">
                    <a:pos x="T10" y="T11"/>
                  </a:cxn>
                  <a:cxn ang="0">
                    <a:pos x="T12" y="T13"/>
                  </a:cxn>
                </a:cxnLst>
                <a:rect l="0" t="0" r="r" b="b"/>
                <a:pathLst>
                  <a:path w="67" h="20">
                    <a:moveTo>
                      <a:pt x="55" y="20"/>
                    </a:moveTo>
                    <a:lnTo>
                      <a:pt x="67" y="8"/>
                    </a:lnTo>
                    <a:lnTo>
                      <a:pt x="61" y="0"/>
                    </a:lnTo>
                    <a:lnTo>
                      <a:pt x="9" y="0"/>
                    </a:lnTo>
                    <a:lnTo>
                      <a:pt x="0" y="8"/>
                    </a:lnTo>
                    <a:lnTo>
                      <a:pt x="10" y="20"/>
                    </a:lnTo>
                    <a:lnTo>
                      <a:pt x="55" y="20"/>
                    </a:lnTo>
                    <a:close/>
                  </a:path>
                </a:pathLst>
              </a:custGeom>
              <a:grpFill/>
              <a:ln w="9525">
                <a:solidFill>
                  <a:srgbClr val="EE5500"/>
                </a:solidFill>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166" name="Freeform 246"/>
              <p:cNvSpPr>
                <a:spLocks/>
              </p:cNvSpPr>
              <p:nvPr/>
            </p:nvSpPr>
            <p:spPr bwMode="auto">
              <a:xfrm>
                <a:off x="1381125" y="1646238"/>
                <a:ext cx="39688" cy="119063"/>
              </a:xfrm>
              <a:custGeom>
                <a:avLst/>
                <a:gdLst>
                  <a:gd name="T0" fmla="*/ 17 w 25"/>
                  <a:gd name="T1" fmla="*/ 0 h 75"/>
                  <a:gd name="T2" fmla="*/ 4 w 25"/>
                  <a:gd name="T3" fmla="*/ 12 h 75"/>
                  <a:gd name="T4" fmla="*/ 0 w 25"/>
                  <a:gd name="T5" fmla="*/ 66 h 75"/>
                  <a:gd name="T6" fmla="*/ 9 w 25"/>
                  <a:gd name="T7" fmla="*/ 75 h 75"/>
                  <a:gd name="T8" fmla="*/ 20 w 25"/>
                  <a:gd name="T9" fmla="*/ 66 h 75"/>
                  <a:gd name="T10" fmla="*/ 25 w 25"/>
                  <a:gd name="T11" fmla="*/ 9 h 75"/>
                  <a:gd name="T12" fmla="*/ 17 w 25"/>
                  <a:gd name="T13" fmla="*/ 0 h 75"/>
                </a:gdLst>
                <a:ahLst/>
                <a:cxnLst>
                  <a:cxn ang="0">
                    <a:pos x="T0" y="T1"/>
                  </a:cxn>
                  <a:cxn ang="0">
                    <a:pos x="T2" y="T3"/>
                  </a:cxn>
                  <a:cxn ang="0">
                    <a:pos x="T4" y="T5"/>
                  </a:cxn>
                  <a:cxn ang="0">
                    <a:pos x="T6" y="T7"/>
                  </a:cxn>
                  <a:cxn ang="0">
                    <a:pos x="T8" y="T9"/>
                  </a:cxn>
                  <a:cxn ang="0">
                    <a:pos x="T10" y="T11"/>
                  </a:cxn>
                  <a:cxn ang="0">
                    <a:pos x="T12" y="T13"/>
                  </a:cxn>
                </a:cxnLst>
                <a:rect l="0" t="0" r="r" b="b"/>
                <a:pathLst>
                  <a:path w="25" h="75">
                    <a:moveTo>
                      <a:pt x="17" y="0"/>
                    </a:moveTo>
                    <a:lnTo>
                      <a:pt x="4" y="12"/>
                    </a:lnTo>
                    <a:lnTo>
                      <a:pt x="0" y="66"/>
                    </a:lnTo>
                    <a:lnTo>
                      <a:pt x="9" y="75"/>
                    </a:lnTo>
                    <a:lnTo>
                      <a:pt x="20" y="66"/>
                    </a:lnTo>
                    <a:lnTo>
                      <a:pt x="25" y="9"/>
                    </a:lnTo>
                    <a:lnTo>
                      <a:pt x="17" y="0"/>
                    </a:lnTo>
                    <a:close/>
                  </a:path>
                </a:pathLst>
              </a:custGeom>
              <a:grpFill/>
              <a:ln w="9525">
                <a:solidFill>
                  <a:srgbClr val="EE5500"/>
                </a:solidFill>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167" name="Freeform 247"/>
              <p:cNvSpPr>
                <a:spLocks/>
              </p:cNvSpPr>
              <p:nvPr/>
            </p:nvSpPr>
            <p:spPr bwMode="auto">
              <a:xfrm>
                <a:off x="1254125" y="1778000"/>
                <a:ext cx="39688" cy="119063"/>
              </a:xfrm>
              <a:custGeom>
                <a:avLst/>
                <a:gdLst>
                  <a:gd name="T0" fmla="*/ 20 w 25"/>
                  <a:gd name="T1" fmla="*/ 64 h 75"/>
                  <a:gd name="T2" fmla="*/ 8 w 25"/>
                  <a:gd name="T3" fmla="*/ 75 h 75"/>
                  <a:gd name="T4" fmla="*/ 0 w 25"/>
                  <a:gd name="T5" fmla="*/ 67 h 75"/>
                  <a:gd name="T6" fmla="*/ 6 w 25"/>
                  <a:gd name="T7" fmla="*/ 10 h 75"/>
                  <a:gd name="T8" fmla="*/ 16 w 25"/>
                  <a:gd name="T9" fmla="*/ 0 h 75"/>
                  <a:gd name="T10" fmla="*/ 25 w 25"/>
                  <a:gd name="T11" fmla="*/ 10 h 75"/>
                  <a:gd name="T12" fmla="*/ 20 w 25"/>
                  <a:gd name="T13" fmla="*/ 64 h 75"/>
                </a:gdLst>
                <a:ahLst/>
                <a:cxnLst>
                  <a:cxn ang="0">
                    <a:pos x="T0" y="T1"/>
                  </a:cxn>
                  <a:cxn ang="0">
                    <a:pos x="T2" y="T3"/>
                  </a:cxn>
                  <a:cxn ang="0">
                    <a:pos x="T4" y="T5"/>
                  </a:cxn>
                  <a:cxn ang="0">
                    <a:pos x="T6" y="T7"/>
                  </a:cxn>
                  <a:cxn ang="0">
                    <a:pos x="T8" y="T9"/>
                  </a:cxn>
                  <a:cxn ang="0">
                    <a:pos x="T10" y="T11"/>
                  </a:cxn>
                  <a:cxn ang="0">
                    <a:pos x="T12" y="T13"/>
                  </a:cxn>
                </a:cxnLst>
                <a:rect l="0" t="0" r="r" b="b"/>
                <a:pathLst>
                  <a:path w="25" h="75">
                    <a:moveTo>
                      <a:pt x="20" y="64"/>
                    </a:moveTo>
                    <a:lnTo>
                      <a:pt x="8" y="75"/>
                    </a:lnTo>
                    <a:lnTo>
                      <a:pt x="0" y="67"/>
                    </a:lnTo>
                    <a:lnTo>
                      <a:pt x="6" y="10"/>
                    </a:lnTo>
                    <a:lnTo>
                      <a:pt x="16" y="0"/>
                    </a:lnTo>
                    <a:lnTo>
                      <a:pt x="25" y="10"/>
                    </a:lnTo>
                    <a:lnTo>
                      <a:pt x="20" y="64"/>
                    </a:lnTo>
                    <a:close/>
                  </a:path>
                </a:pathLst>
              </a:custGeom>
              <a:grpFill/>
              <a:ln w="9525">
                <a:solidFill>
                  <a:srgbClr val="EE5500"/>
                </a:solidFill>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168" name="Freeform 248"/>
              <p:cNvSpPr>
                <a:spLocks/>
              </p:cNvSpPr>
              <p:nvPr/>
            </p:nvSpPr>
            <p:spPr bwMode="auto">
              <a:xfrm>
                <a:off x="1271588" y="1884363"/>
                <a:ext cx="109538" cy="33338"/>
              </a:xfrm>
              <a:custGeom>
                <a:avLst/>
                <a:gdLst>
                  <a:gd name="T0" fmla="*/ 58 w 69"/>
                  <a:gd name="T1" fmla="*/ 0 h 21"/>
                  <a:gd name="T2" fmla="*/ 69 w 69"/>
                  <a:gd name="T3" fmla="*/ 12 h 21"/>
                  <a:gd name="T4" fmla="*/ 60 w 69"/>
                  <a:gd name="T5" fmla="*/ 21 h 21"/>
                  <a:gd name="T6" fmla="*/ 8 w 69"/>
                  <a:gd name="T7" fmla="*/ 21 h 21"/>
                  <a:gd name="T8" fmla="*/ 0 w 69"/>
                  <a:gd name="T9" fmla="*/ 12 h 21"/>
                  <a:gd name="T10" fmla="*/ 13 w 69"/>
                  <a:gd name="T11" fmla="*/ 0 h 21"/>
                  <a:gd name="T12" fmla="*/ 58 w 69"/>
                  <a:gd name="T13" fmla="*/ 0 h 21"/>
                </a:gdLst>
                <a:ahLst/>
                <a:cxnLst>
                  <a:cxn ang="0">
                    <a:pos x="T0" y="T1"/>
                  </a:cxn>
                  <a:cxn ang="0">
                    <a:pos x="T2" y="T3"/>
                  </a:cxn>
                  <a:cxn ang="0">
                    <a:pos x="T4" y="T5"/>
                  </a:cxn>
                  <a:cxn ang="0">
                    <a:pos x="T6" y="T7"/>
                  </a:cxn>
                  <a:cxn ang="0">
                    <a:pos x="T8" y="T9"/>
                  </a:cxn>
                  <a:cxn ang="0">
                    <a:pos x="T10" y="T11"/>
                  </a:cxn>
                  <a:cxn ang="0">
                    <a:pos x="T12" y="T13"/>
                  </a:cxn>
                </a:cxnLst>
                <a:rect l="0" t="0" r="r" b="b"/>
                <a:pathLst>
                  <a:path w="69" h="21">
                    <a:moveTo>
                      <a:pt x="58" y="0"/>
                    </a:moveTo>
                    <a:lnTo>
                      <a:pt x="69" y="12"/>
                    </a:lnTo>
                    <a:lnTo>
                      <a:pt x="60" y="21"/>
                    </a:lnTo>
                    <a:lnTo>
                      <a:pt x="8" y="21"/>
                    </a:lnTo>
                    <a:lnTo>
                      <a:pt x="0" y="12"/>
                    </a:lnTo>
                    <a:lnTo>
                      <a:pt x="13" y="0"/>
                    </a:lnTo>
                    <a:lnTo>
                      <a:pt x="58" y="0"/>
                    </a:lnTo>
                    <a:close/>
                  </a:path>
                </a:pathLst>
              </a:custGeom>
              <a:grpFill/>
              <a:ln w="9525">
                <a:solidFill>
                  <a:srgbClr val="EE5500"/>
                </a:solidFill>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169" name="Freeform 249"/>
              <p:cNvSpPr>
                <a:spLocks/>
              </p:cNvSpPr>
              <p:nvPr/>
            </p:nvSpPr>
            <p:spPr bwMode="auto">
              <a:xfrm>
                <a:off x="1370013" y="1778000"/>
                <a:ext cx="39688" cy="119063"/>
              </a:xfrm>
              <a:custGeom>
                <a:avLst/>
                <a:gdLst>
                  <a:gd name="T0" fmla="*/ 10 w 25"/>
                  <a:gd name="T1" fmla="*/ 75 h 75"/>
                  <a:gd name="T2" fmla="*/ 0 w 25"/>
                  <a:gd name="T3" fmla="*/ 64 h 75"/>
                  <a:gd name="T4" fmla="*/ 5 w 25"/>
                  <a:gd name="T5" fmla="*/ 10 h 75"/>
                  <a:gd name="T6" fmla="*/ 16 w 25"/>
                  <a:gd name="T7" fmla="*/ 0 h 75"/>
                  <a:gd name="T8" fmla="*/ 25 w 25"/>
                  <a:gd name="T9" fmla="*/ 10 h 75"/>
                  <a:gd name="T10" fmla="*/ 19 w 25"/>
                  <a:gd name="T11" fmla="*/ 67 h 75"/>
                  <a:gd name="T12" fmla="*/ 10 w 25"/>
                  <a:gd name="T13" fmla="*/ 75 h 75"/>
                </a:gdLst>
                <a:ahLst/>
                <a:cxnLst>
                  <a:cxn ang="0">
                    <a:pos x="T0" y="T1"/>
                  </a:cxn>
                  <a:cxn ang="0">
                    <a:pos x="T2" y="T3"/>
                  </a:cxn>
                  <a:cxn ang="0">
                    <a:pos x="T4" y="T5"/>
                  </a:cxn>
                  <a:cxn ang="0">
                    <a:pos x="T6" y="T7"/>
                  </a:cxn>
                  <a:cxn ang="0">
                    <a:pos x="T8" y="T9"/>
                  </a:cxn>
                  <a:cxn ang="0">
                    <a:pos x="T10" y="T11"/>
                  </a:cxn>
                  <a:cxn ang="0">
                    <a:pos x="T12" y="T13"/>
                  </a:cxn>
                </a:cxnLst>
                <a:rect l="0" t="0" r="r" b="b"/>
                <a:pathLst>
                  <a:path w="25" h="75">
                    <a:moveTo>
                      <a:pt x="10" y="75"/>
                    </a:moveTo>
                    <a:lnTo>
                      <a:pt x="0" y="64"/>
                    </a:lnTo>
                    <a:lnTo>
                      <a:pt x="5" y="10"/>
                    </a:lnTo>
                    <a:lnTo>
                      <a:pt x="16" y="0"/>
                    </a:lnTo>
                    <a:lnTo>
                      <a:pt x="25" y="10"/>
                    </a:lnTo>
                    <a:lnTo>
                      <a:pt x="19" y="67"/>
                    </a:lnTo>
                    <a:lnTo>
                      <a:pt x="10" y="75"/>
                    </a:lnTo>
                    <a:close/>
                  </a:path>
                </a:pathLst>
              </a:custGeom>
              <a:grpFill/>
              <a:ln w="9525">
                <a:solidFill>
                  <a:srgbClr val="EE5500"/>
                </a:solidFill>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170" name="Freeform 250"/>
              <p:cNvSpPr>
                <a:spLocks/>
              </p:cNvSpPr>
              <p:nvPr/>
            </p:nvSpPr>
            <p:spPr bwMode="auto">
              <a:xfrm>
                <a:off x="1449388" y="1646238"/>
                <a:ext cx="38100" cy="119063"/>
              </a:xfrm>
              <a:custGeom>
                <a:avLst/>
                <a:gdLst>
                  <a:gd name="T0" fmla="*/ 24 w 24"/>
                  <a:gd name="T1" fmla="*/ 12 h 75"/>
                  <a:gd name="T2" fmla="*/ 13 w 24"/>
                  <a:gd name="T3" fmla="*/ 0 h 75"/>
                  <a:gd name="T4" fmla="*/ 4 w 24"/>
                  <a:gd name="T5" fmla="*/ 9 h 75"/>
                  <a:gd name="T6" fmla="*/ 0 w 24"/>
                  <a:gd name="T7" fmla="*/ 66 h 75"/>
                  <a:gd name="T8" fmla="*/ 9 w 24"/>
                  <a:gd name="T9" fmla="*/ 75 h 75"/>
                  <a:gd name="T10" fmla="*/ 19 w 24"/>
                  <a:gd name="T11" fmla="*/ 66 h 75"/>
                  <a:gd name="T12" fmla="*/ 24 w 24"/>
                  <a:gd name="T13" fmla="*/ 12 h 75"/>
                </a:gdLst>
                <a:ahLst/>
                <a:cxnLst>
                  <a:cxn ang="0">
                    <a:pos x="T0" y="T1"/>
                  </a:cxn>
                  <a:cxn ang="0">
                    <a:pos x="T2" y="T3"/>
                  </a:cxn>
                  <a:cxn ang="0">
                    <a:pos x="T4" y="T5"/>
                  </a:cxn>
                  <a:cxn ang="0">
                    <a:pos x="T6" y="T7"/>
                  </a:cxn>
                  <a:cxn ang="0">
                    <a:pos x="T8" y="T9"/>
                  </a:cxn>
                  <a:cxn ang="0">
                    <a:pos x="T10" y="T11"/>
                  </a:cxn>
                  <a:cxn ang="0">
                    <a:pos x="T12" y="T13"/>
                  </a:cxn>
                </a:cxnLst>
                <a:rect l="0" t="0" r="r" b="b"/>
                <a:pathLst>
                  <a:path w="24" h="75">
                    <a:moveTo>
                      <a:pt x="24" y="12"/>
                    </a:moveTo>
                    <a:lnTo>
                      <a:pt x="13" y="0"/>
                    </a:lnTo>
                    <a:lnTo>
                      <a:pt x="4" y="9"/>
                    </a:lnTo>
                    <a:lnTo>
                      <a:pt x="0" y="66"/>
                    </a:lnTo>
                    <a:lnTo>
                      <a:pt x="9" y="75"/>
                    </a:lnTo>
                    <a:lnTo>
                      <a:pt x="19" y="66"/>
                    </a:lnTo>
                    <a:lnTo>
                      <a:pt x="24" y="12"/>
                    </a:lnTo>
                    <a:close/>
                  </a:path>
                </a:pathLst>
              </a:custGeom>
              <a:grpFill/>
              <a:ln w="9525">
                <a:solidFill>
                  <a:srgbClr val="EE5500"/>
                </a:solidFill>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171" name="Freeform 251"/>
              <p:cNvSpPr>
                <a:spLocks/>
              </p:cNvSpPr>
              <p:nvPr/>
            </p:nvSpPr>
            <p:spPr bwMode="auto">
              <a:xfrm>
                <a:off x="1477963" y="1627188"/>
                <a:ext cx="106363" cy="31750"/>
              </a:xfrm>
              <a:custGeom>
                <a:avLst/>
                <a:gdLst>
                  <a:gd name="T0" fmla="*/ 55 w 67"/>
                  <a:gd name="T1" fmla="*/ 20 h 20"/>
                  <a:gd name="T2" fmla="*/ 67 w 67"/>
                  <a:gd name="T3" fmla="*/ 8 h 20"/>
                  <a:gd name="T4" fmla="*/ 60 w 67"/>
                  <a:gd name="T5" fmla="*/ 0 h 20"/>
                  <a:gd name="T6" fmla="*/ 9 w 67"/>
                  <a:gd name="T7" fmla="*/ 0 h 20"/>
                  <a:gd name="T8" fmla="*/ 0 w 67"/>
                  <a:gd name="T9" fmla="*/ 8 h 20"/>
                  <a:gd name="T10" fmla="*/ 10 w 67"/>
                  <a:gd name="T11" fmla="*/ 20 h 20"/>
                  <a:gd name="T12" fmla="*/ 55 w 67"/>
                  <a:gd name="T13" fmla="*/ 20 h 20"/>
                </a:gdLst>
                <a:ahLst/>
                <a:cxnLst>
                  <a:cxn ang="0">
                    <a:pos x="T0" y="T1"/>
                  </a:cxn>
                  <a:cxn ang="0">
                    <a:pos x="T2" y="T3"/>
                  </a:cxn>
                  <a:cxn ang="0">
                    <a:pos x="T4" y="T5"/>
                  </a:cxn>
                  <a:cxn ang="0">
                    <a:pos x="T6" y="T7"/>
                  </a:cxn>
                  <a:cxn ang="0">
                    <a:pos x="T8" y="T9"/>
                  </a:cxn>
                  <a:cxn ang="0">
                    <a:pos x="T10" y="T11"/>
                  </a:cxn>
                  <a:cxn ang="0">
                    <a:pos x="T12" y="T13"/>
                  </a:cxn>
                </a:cxnLst>
                <a:rect l="0" t="0" r="r" b="b"/>
                <a:pathLst>
                  <a:path w="67" h="20">
                    <a:moveTo>
                      <a:pt x="55" y="20"/>
                    </a:moveTo>
                    <a:lnTo>
                      <a:pt x="67" y="8"/>
                    </a:lnTo>
                    <a:lnTo>
                      <a:pt x="60" y="0"/>
                    </a:lnTo>
                    <a:lnTo>
                      <a:pt x="9" y="0"/>
                    </a:lnTo>
                    <a:lnTo>
                      <a:pt x="0" y="8"/>
                    </a:lnTo>
                    <a:lnTo>
                      <a:pt x="10" y="20"/>
                    </a:lnTo>
                    <a:lnTo>
                      <a:pt x="55" y="20"/>
                    </a:lnTo>
                    <a:close/>
                  </a:path>
                </a:pathLst>
              </a:custGeom>
              <a:grpFill/>
              <a:ln w="9525">
                <a:solidFill>
                  <a:srgbClr val="EE5500"/>
                </a:solidFill>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172" name="Freeform 252"/>
              <p:cNvSpPr>
                <a:spLocks/>
              </p:cNvSpPr>
              <p:nvPr/>
            </p:nvSpPr>
            <p:spPr bwMode="auto">
              <a:xfrm>
                <a:off x="1563688" y="1646238"/>
                <a:ext cx="38100" cy="119063"/>
              </a:xfrm>
              <a:custGeom>
                <a:avLst/>
                <a:gdLst>
                  <a:gd name="T0" fmla="*/ 17 w 24"/>
                  <a:gd name="T1" fmla="*/ 0 h 75"/>
                  <a:gd name="T2" fmla="*/ 4 w 24"/>
                  <a:gd name="T3" fmla="*/ 12 h 75"/>
                  <a:gd name="T4" fmla="*/ 0 w 24"/>
                  <a:gd name="T5" fmla="*/ 66 h 75"/>
                  <a:gd name="T6" fmla="*/ 9 w 24"/>
                  <a:gd name="T7" fmla="*/ 75 h 75"/>
                  <a:gd name="T8" fmla="*/ 20 w 24"/>
                  <a:gd name="T9" fmla="*/ 66 h 75"/>
                  <a:gd name="T10" fmla="*/ 24 w 24"/>
                  <a:gd name="T11" fmla="*/ 9 h 75"/>
                  <a:gd name="T12" fmla="*/ 17 w 24"/>
                  <a:gd name="T13" fmla="*/ 0 h 75"/>
                </a:gdLst>
                <a:ahLst/>
                <a:cxnLst>
                  <a:cxn ang="0">
                    <a:pos x="T0" y="T1"/>
                  </a:cxn>
                  <a:cxn ang="0">
                    <a:pos x="T2" y="T3"/>
                  </a:cxn>
                  <a:cxn ang="0">
                    <a:pos x="T4" y="T5"/>
                  </a:cxn>
                  <a:cxn ang="0">
                    <a:pos x="T6" y="T7"/>
                  </a:cxn>
                  <a:cxn ang="0">
                    <a:pos x="T8" y="T9"/>
                  </a:cxn>
                  <a:cxn ang="0">
                    <a:pos x="T10" y="T11"/>
                  </a:cxn>
                  <a:cxn ang="0">
                    <a:pos x="T12" y="T13"/>
                  </a:cxn>
                </a:cxnLst>
                <a:rect l="0" t="0" r="r" b="b"/>
                <a:pathLst>
                  <a:path w="24" h="75">
                    <a:moveTo>
                      <a:pt x="17" y="0"/>
                    </a:moveTo>
                    <a:lnTo>
                      <a:pt x="4" y="12"/>
                    </a:lnTo>
                    <a:lnTo>
                      <a:pt x="0" y="66"/>
                    </a:lnTo>
                    <a:lnTo>
                      <a:pt x="9" y="75"/>
                    </a:lnTo>
                    <a:lnTo>
                      <a:pt x="20" y="66"/>
                    </a:lnTo>
                    <a:lnTo>
                      <a:pt x="24" y="9"/>
                    </a:lnTo>
                    <a:lnTo>
                      <a:pt x="17" y="0"/>
                    </a:lnTo>
                    <a:close/>
                  </a:path>
                </a:pathLst>
              </a:custGeom>
              <a:grpFill/>
              <a:ln w="9525">
                <a:solidFill>
                  <a:srgbClr val="EE5500"/>
                </a:solidFill>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173" name="Freeform 253"/>
              <p:cNvSpPr>
                <a:spLocks/>
              </p:cNvSpPr>
              <p:nvPr/>
            </p:nvSpPr>
            <p:spPr bwMode="auto">
              <a:xfrm>
                <a:off x="1436688" y="1778000"/>
                <a:ext cx="39688" cy="119063"/>
              </a:xfrm>
              <a:custGeom>
                <a:avLst/>
                <a:gdLst>
                  <a:gd name="T0" fmla="*/ 20 w 25"/>
                  <a:gd name="T1" fmla="*/ 64 h 75"/>
                  <a:gd name="T2" fmla="*/ 8 w 25"/>
                  <a:gd name="T3" fmla="*/ 75 h 75"/>
                  <a:gd name="T4" fmla="*/ 0 w 25"/>
                  <a:gd name="T5" fmla="*/ 67 h 75"/>
                  <a:gd name="T6" fmla="*/ 5 w 25"/>
                  <a:gd name="T7" fmla="*/ 10 h 75"/>
                  <a:gd name="T8" fmla="*/ 16 w 25"/>
                  <a:gd name="T9" fmla="*/ 0 h 75"/>
                  <a:gd name="T10" fmla="*/ 25 w 25"/>
                  <a:gd name="T11" fmla="*/ 10 h 75"/>
                  <a:gd name="T12" fmla="*/ 20 w 25"/>
                  <a:gd name="T13" fmla="*/ 64 h 75"/>
                </a:gdLst>
                <a:ahLst/>
                <a:cxnLst>
                  <a:cxn ang="0">
                    <a:pos x="T0" y="T1"/>
                  </a:cxn>
                  <a:cxn ang="0">
                    <a:pos x="T2" y="T3"/>
                  </a:cxn>
                  <a:cxn ang="0">
                    <a:pos x="T4" y="T5"/>
                  </a:cxn>
                  <a:cxn ang="0">
                    <a:pos x="T6" y="T7"/>
                  </a:cxn>
                  <a:cxn ang="0">
                    <a:pos x="T8" y="T9"/>
                  </a:cxn>
                  <a:cxn ang="0">
                    <a:pos x="T10" y="T11"/>
                  </a:cxn>
                  <a:cxn ang="0">
                    <a:pos x="T12" y="T13"/>
                  </a:cxn>
                </a:cxnLst>
                <a:rect l="0" t="0" r="r" b="b"/>
                <a:pathLst>
                  <a:path w="25" h="75">
                    <a:moveTo>
                      <a:pt x="20" y="64"/>
                    </a:moveTo>
                    <a:lnTo>
                      <a:pt x="8" y="75"/>
                    </a:lnTo>
                    <a:lnTo>
                      <a:pt x="0" y="67"/>
                    </a:lnTo>
                    <a:lnTo>
                      <a:pt x="5" y="10"/>
                    </a:lnTo>
                    <a:lnTo>
                      <a:pt x="16" y="0"/>
                    </a:lnTo>
                    <a:lnTo>
                      <a:pt x="25" y="10"/>
                    </a:lnTo>
                    <a:lnTo>
                      <a:pt x="20" y="64"/>
                    </a:lnTo>
                    <a:close/>
                  </a:path>
                </a:pathLst>
              </a:custGeom>
              <a:grpFill/>
              <a:ln w="9525">
                <a:solidFill>
                  <a:srgbClr val="EE5500"/>
                </a:solidFill>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174" name="Freeform 254"/>
              <p:cNvSpPr>
                <a:spLocks/>
              </p:cNvSpPr>
              <p:nvPr/>
            </p:nvSpPr>
            <p:spPr bwMode="auto">
              <a:xfrm>
                <a:off x="1454150" y="1884363"/>
                <a:ext cx="107950" cy="33338"/>
              </a:xfrm>
              <a:custGeom>
                <a:avLst/>
                <a:gdLst>
                  <a:gd name="T0" fmla="*/ 57 w 68"/>
                  <a:gd name="T1" fmla="*/ 0 h 21"/>
                  <a:gd name="T2" fmla="*/ 68 w 68"/>
                  <a:gd name="T3" fmla="*/ 12 h 21"/>
                  <a:gd name="T4" fmla="*/ 59 w 68"/>
                  <a:gd name="T5" fmla="*/ 21 h 21"/>
                  <a:gd name="T6" fmla="*/ 8 w 68"/>
                  <a:gd name="T7" fmla="*/ 21 h 21"/>
                  <a:gd name="T8" fmla="*/ 0 w 68"/>
                  <a:gd name="T9" fmla="*/ 12 h 21"/>
                  <a:gd name="T10" fmla="*/ 12 w 68"/>
                  <a:gd name="T11" fmla="*/ 0 h 21"/>
                  <a:gd name="T12" fmla="*/ 57 w 68"/>
                  <a:gd name="T13" fmla="*/ 0 h 21"/>
                </a:gdLst>
                <a:ahLst/>
                <a:cxnLst>
                  <a:cxn ang="0">
                    <a:pos x="T0" y="T1"/>
                  </a:cxn>
                  <a:cxn ang="0">
                    <a:pos x="T2" y="T3"/>
                  </a:cxn>
                  <a:cxn ang="0">
                    <a:pos x="T4" y="T5"/>
                  </a:cxn>
                  <a:cxn ang="0">
                    <a:pos x="T6" y="T7"/>
                  </a:cxn>
                  <a:cxn ang="0">
                    <a:pos x="T8" y="T9"/>
                  </a:cxn>
                  <a:cxn ang="0">
                    <a:pos x="T10" y="T11"/>
                  </a:cxn>
                  <a:cxn ang="0">
                    <a:pos x="T12" y="T13"/>
                  </a:cxn>
                </a:cxnLst>
                <a:rect l="0" t="0" r="r" b="b"/>
                <a:pathLst>
                  <a:path w="68" h="21">
                    <a:moveTo>
                      <a:pt x="57" y="0"/>
                    </a:moveTo>
                    <a:lnTo>
                      <a:pt x="68" y="12"/>
                    </a:lnTo>
                    <a:lnTo>
                      <a:pt x="59" y="21"/>
                    </a:lnTo>
                    <a:lnTo>
                      <a:pt x="8" y="21"/>
                    </a:lnTo>
                    <a:lnTo>
                      <a:pt x="0" y="12"/>
                    </a:lnTo>
                    <a:lnTo>
                      <a:pt x="12" y="0"/>
                    </a:lnTo>
                    <a:lnTo>
                      <a:pt x="57" y="0"/>
                    </a:lnTo>
                    <a:close/>
                  </a:path>
                </a:pathLst>
              </a:custGeom>
              <a:grpFill/>
              <a:ln w="9525">
                <a:solidFill>
                  <a:srgbClr val="EE5500"/>
                </a:solidFill>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175" name="Freeform 255"/>
              <p:cNvSpPr>
                <a:spLocks/>
              </p:cNvSpPr>
              <p:nvPr/>
            </p:nvSpPr>
            <p:spPr bwMode="auto">
              <a:xfrm>
                <a:off x="1552575" y="1778000"/>
                <a:ext cx="38100" cy="119063"/>
              </a:xfrm>
              <a:custGeom>
                <a:avLst/>
                <a:gdLst>
                  <a:gd name="T0" fmla="*/ 10 w 24"/>
                  <a:gd name="T1" fmla="*/ 75 h 75"/>
                  <a:gd name="T2" fmla="*/ 0 w 24"/>
                  <a:gd name="T3" fmla="*/ 64 h 75"/>
                  <a:gd name="T4" fmla="*/ 4 w 24"/>
                  <a:gd name="T5" fmla="*/ 10 h 75"/>
                  <a:gd name="T6" fmla="*/ 15 w 24"/>
                  <a:gd name="T7" fmla="*/ 0 h 75"/>
                  <a:gd name="T8" fmla="*/ 24 w 24"/>
                  <a:gd name="T9" fmla="*/ 10 h 75"/>
                  <a:gd name="T10" fmla="*/ 19 w 24"/>
                  <a:gd name="T11" fmla="*/ 67 h 75"/>
                  <a:gd name="T12" fmla="*/ 10 w 24"/>
                  <a:gd name="T13" fmla="*/ 75 h 75"/>
                </a:gdLst>
                <a:ahLst/>
                <a:cxnLst>
                  <a:cxn ang="0">
                    <a:pos x="T0" y="T1"/>
                  </a:cxn>
                  <a:cxn ang="0">
                    <a:pos x="T2" y="T3"/>
                  </a:cxn>
                  <a:cxn ang="0">
                    <a:pos x="T4" y="T5"/>
                  </a:cxn>
                  <a:cxn ang="0">
                    <a:pos x="T6" y="T7"/>
                  </a:cxn>
                  <a:cxn ang="0">
                    <a:pos x="T8" y="T9"/>
                  </a:cxn>
                  <a:cxn ang="0">
                    <a:pos x="T10" y="T11"/>
                  </a:cxn>
                  <a:cxn ang="0">
                    <a:pos x="T12" y="T13"/>
                  </a:cxn>
                </a:cxnLst>
                <a:rect l="0" t="0" r="r" b="b"/>
                <a:pathLst>
                  <a:path w="24" h="75">
                    <a:moveTo>
                      <a:pt x="10" y="75"/>
                    </a:moveTo>
                    <a:lnTo>
                      <a:pt x="0" y="64"/>
                    </a:lnTo>
                    <a:lnTo>
                      <a:pt x="4" y="10"/>
                    </a:lnTo>
                    <a:lnTo>
                      <a:pt x="15" y="0"/>
                    </a:lnTo>
                    <a:lnTo>
                      <a:pt x="24" y="10"/>
                    </a:lnTo>
                    <a:lnTo>
                      <a:pt x="19" y="67"/>
                    </a:lnTo>
                    <a:lnTo>
                      <a:pt x="10" y="75"/>
                    </a:lnTo>
                    <a:close/>
                  </a:path>
                </a:pathLst>
              </a:custGeom>
              <a:grpFill/>
              <a:ln w="9525">
                <a:solidFill>
                  <a:srgbClr val="EE5500"/>
                </a:solidFill>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176" name="Freeform 256"/>
              <p:cNvSpPr>
                <a:spLocks/>
              </p:cNvSpPr>
              <p:nvPr/>
            </p:nvSpPr>
            <p:spPr bwMode="auto">
              <a:xfrm>
                <a:off x="1201738" y="1703388"/>
                <a:ext cx="34925" cy="30163"/>
              </a:xfrm>
              <a:custGeom>
                <a:avLst/>
                <a:gdLst>
                  <a:gd name="T0" fmla="*/ 21 w 22"/>
                  <a:gd name="T1" fmla="*/ 19 h 19"/>
                  <a:gd name="T2" fmla="*/ 0 w 22"/>
                  <a:gd name="T3" fmla="*/ 19 h 19"/>
                  <a:gd name="T4" fmla="*/ 3 w 22"/>
                  <a:gd name="T5" fmla="*/ 0 h 19"/>
                  <a:gd name="T6" fmla="*/ 22 w 22"/>
                  <a:gd name="T7" fmla="*/ 0 h 19"/>
                  <a:gd name="T8" fmla="*/ 21 w 22"/>
                  <a:gd name="T9" fmla="*/ 19 h 19"/>
                </a:gdLst>
                <a:ahLst/>
                <a:cxnLst>
                  <a:cxn ang="0">
                    <a:pos x="T0" y="T1"/>
                  </a:cxn>
                  <a:cxn ang="0">
                    <a:pos x="T2" y="T3"/>
                  </a:cxn>
                  <a:cxn ang="0">
                    <a:pos x="T4" y="T5"/>
                  </a:cxn>
                  <a:cxn ang="0">
                    <a:pos x="T6" y="T7"/>
                  </a:cxn>
                  <a:cxn ang="0">
                    <a:pos x="T8" y="T9"/>
                  </a:cxn>
                </a:cxnLst>
                <a:rect l="0" t="0" r="r" b="b"/>
                <a:pathLst>
                  <a:path w="22" h="19">
                    <a:moveTo>
                      <a:pt x="21" y="19"/>
                    </a:moveTo>
                    <a:lnTo>
                      <a:pt x="0" y="19"/>
                    </a:lnTo>
                    <a:lnTo>
                      <a:pt x="3" y="0"/>
                    </a:lnTo>
                    <a:lnTo>
                      <a:pt x="22" y="0"/>
                    </a:lnTo>
                    <a:lnTo>
                      <a:pt x="21" y="19"/>
                    </a:lnTo>
                    <a:close/>
                  </a:path>
                </a:pathLst>
              </a:custGeom>
              <a:grpFill/>
              <a:ln w="9525">
                <a:solidFill>
                  <a:srgbClr val="EE5500"/>
                </a:solidFill>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177" name="Freeform 257"/>
              <p:cNvSpPr>
                <a:spLocks/>
              </p:cNvSpPr>
              <p:nvPr/>
            </p:nvSpPr>
            <p:spPr bwMode="auto">
              <a:xfrm>
                <a:off x="1193800" y="1809750"/>
                <a:ext cx="33338" cy="31750"/>
              </a:xfrm>
              <a:custGeom>
                <a:avLst/>
                <a:gdLst>
                  <a:gd name="T0" fmla="*/ 21 w 21"/>
                  <a:gd name="T1" fmla="*/ 0 h 20"/>
                  <a:gd name="T2" fmla="*/ 1 w 21"/>
                  <a:gd name="T3" fmla="*/ 0 h 20"/>
                  <a:gd name="T4" fmla="*/ 0 w 21"/>
                  <a:gd name="T5" fmla="*/ 20 h 20"/>
                  <a:gd name="T6" fmla="*/ 19 w 21"/>
                  <a:gd name="T7" fmla="*/ 20 h 20"/>
                  <a:gd name="T8" fmla="*/ 21 w 21"/>
                  <a:gd name="T9" fmla="*/ 0 h 20"/>
                </a:gdLst>
                <a:ahLst/>
                <a:cxnLst>
                  <a:cxn ang="0">
                    <a:pos x="T0" y="T1"/>
                  </a:cxn>
                  <a:cxn ang="0">
                    <a:pos x="T2" y="T3"/>
                  </a:cxn>
                  <a:cxn ang="0">
                    <a:pos x="T4" y="T5"/>
                  </a:cxn>
                  <a:cxn ang="0">
                    <a:pos x="T6" y="T7"/>
                  </a:cxn>
                  <a:cxn ang="0">
                    <a:pos x="T8" y="T9"/>
                  </a:cxn>
                </a:cxnLst>
                <a:rect l="0" t="0" r="r" b="b"/>
                <a:pathLst>
                  <a:path w="21" h="20">
                    <a:moveTo>
                      <a:pt x="21" y="0"/>
                    </a:moveTo>
                    <a:lnTo>
                      <a:pt x="1" y="0"/>
                    </a:lnTo>
                    <a:lnTo>
                      <a:pt x="0" y="20"/>
                    </a:lnTo>
                    <a:lnTo>
                      <a:pt x="19" y="20"/>
                    </a:lnTo>
                    <a:lnTo>
                      <a:pt x="21" y="0"/>
                    </a:lnTo>
                    <a:close/>
                  </a:path>
                </a:pathLst>
              </a:custGeom>
              <a:grpFill/>
              <a:ln w="9525">
                <a:solidFill>
                  <a:srgbClr val="EE5500"/>
                </a:solidFill>
                <a:round/>
                <a:headEnd/>
                <a:tailEnd/>
              </a:ln>
            </p:spPr>
            <p:txBody>
              <a:bodyPr vert="horz" wrap="square" lIns="91440" tIns="45720" rIns="91440" bIns="45720" numCol="1" anchor="t" anchorCtr="0" compatLnSpc="1">
                <a:prstTxWarp prst="textNoShape">
                  <a:avLst/>
                </a:prstTxWarp>
              </a:bodyPr>
              <a:lstStyle/>
              <a:p>
                <a:endParaRPr lang="ja-JP" altLang="en-US"/>
              </a:p>
            </p:txBody>
          </p:sp>
        </p:grpSp>
      </p:grpSp>
      <p:sp>
        <p:nvSpPr>
          <p:cNvPr id="178" name="Freeform 47"/>
          <p:cNvSpPr>
            <a:spLocks noEditPoints="1"/>
          </p:cNvSpPr>
          <p:nvPr/>
        </p:nvSpPr>
        <p:spPr bwMode="auto">
          <a:xfrm>
            <a:off x="6952956" y="3542859"/>
            <a:ext cx="283340" cy="281843"/>
          </a:xfrm>
          <a:custGeom>
            <a:avLst/>
            <a:gdLst>
              <a:gd name="T0" fmla="*/ 514 w 529"/>
              <a:gd name="T1" fmla="*/ 276 h 524"/>
              <a:gd name="T2" fmla="*/ 442 w 529"/>
              <a:gd name="T3" fmla="*/ 299 h 524"/>
              <a:gd name="T4" fmla="*/ 450 w 529"/>
              <a:gd name="T5" fmla="*/ 356 h 524"/>
              <a:gd name="T6" fmla="*/ 377 w 529"/>
              <a:gd name="T7" fmla="*/ 340 h 524"/>
              <a:gd name="T8" fmla="*/ 354 w 529"/>
              <a:gd name="T9" fmla="*/ 394 h 524"/>
              <a:gd name="T10" fmla="*/ 299 w 529"/>
              <a:gd name="T11" fmla="*/ 343 h 524"/>
              <a:gd name="T12" fmla="*/ 253 w 529"/>
              <a:gd name="T13" fmla="*/ 378 h 524"/>
              <a:gd name="T14" fmla="*/ 230 w 529"/>
              <a:gd name="T15" fmla="*/ 306 h 524"/>
              <a:gd name="T16" fmla="*/ 172 w 529"/>
              <a:gd name="T17" fmla="*/ 314 h 524"/>
              <a:gd name="T18" fmla="*/ 189 w 529"/>
              <a:gd name="T19" fmla="*/ 242 h 524"/>
              <a:gd name="T20" fmla="*/ 135 w 529"/>
              <a:gd name="T21" fmla="*/ 218 h 524"/>
              <a:gd name="T22" fmla="*/ 186 w 529"/>
              <a:gd name="T23" fmla="*/ 163 h 524"/>
              <a:gd name="T24" fmla="*/ 151 w 529"/>
              <a:gd name="T25" fmla="*/ 117 h 524"/>
              <a:gd name="T26" fmla="*/ 223 w 529"/>
              <a:gd name="T27" fmla="*/ 94 h 524"/>
              <a:gd name="T28" fmla="*/ 215 w 529"/>
              <a:gd name="T29" fmla="*/ 37 h 524"/>
              <a:gd name="T30" fmla="*/ 287 w 529"/>
              <a:gd name="T31" fmla="*/ 53 h 524"/>
              <a:gd name="T32" fmla="*/ 310 w 529"/>
              <a:gd name="T33" fmla="*/ 0 h 524"/>
              <a:gd name="T34" fmla="*/ 366 w 529"/>
              <a:gd name="T35" fmla="*/ 50 h 524"/>
              <a:gd name="T36" fmla="*/ 412 w 529"/>
              <a:gd name="T37" fmla="*/ 15 h 524"/>
              <a:gd name="T38" fmla="*/ 435 w 529"/>
              <a:gd name="T39" fmla="*/ 87 h 524"/>
              <a:gd name="T40" fmla="*/ 492 w 529"/>
              <a:gd name="T41" fmla="*/ 79 h 524"/>
              <a:gd name="T42" fmla="*/ 476 w 529"/>
              <a:gd name="T43" fmla="*/ 152 h 524"/>
              <a:gd name="T44" fmla="*/ 529 w 529"/>
              <a:gd name="T45" fmla="*/ 175 h 524"/>
              <a:gd name="T46" fmla="*/ 479 w 529"/>
              <a:gd name="T47" fmla="*/ 230 h 524"/>
              <a:gd name="T48" fmla="*/ 246 w 529"/>
              <a:gd name="T49" fmla="*/ 197 h 524"/>
              <a:gd name="T50" fmla="*/ 332 w 529"/>
              <a:gd name="T51" fmla="*/ 110 h 524"/>
              <a:gd name="T52" fmla="*/ 208 w 529"/>
              <a:gd name="T53" fmla="*/ 460 h 524"/>
              <a:gd name="T54" fmla="*/ 169 w 529"/>
              <a:gd name="T55" fmla="*/ 472 h 524"/>
              <a:gd name="T56" fmla="*/ 173 w 529"/>
              <a:gd name="T57" fmla="*/ 504 h 524"/>
              <a:gd name="T58" fmla="*/ 133 w 529"/>
              <a:gd name="T59" fmla="*/ 495 h 524"/>
              <a:gd name="T60" fmla="*/ 121 w 529"/>
              <a:gd name="T61" fmla="*/ 524 h 524"/>
              <a:gd name="T62" fmla="*/ 90 w 529"/>
              <a:gd name="T63" fmla="*/ 497 h 524"/>
              <a:gd name="T64" fmla="*/ 65 w 529"/>
              <a:gd name="T65" fmla="*/ 516 h 524"/>
              <a:gd name="T66" fmla="*/ 52 w 529"/>
              <a:gd name="T67" fmla="*/ 476 h 524"/>
              <a:gd name="T68" fmla="*/ 21 w 529"/>
              <a:gd name="T69" fmla="*/ 481 h 524"/>
              <a:gd name="T70" fmla="*/ 30 w 529"/>
              <a:gd name="T71" fmla="*/ 441 h 524"/>
              <a:gd name="T72" fmla="*/ 0 w 529"/>
              <a:gd name="T73" fmla="*/ 428 h 524"/>
              <a:gd name="T74" fmla="*/ 28 w 529"/>
              <a:gd name="T75" fmla="*/ 398 h 524"/>
              <a:gd name="T76" fmla="*/ 9 w 529"/>
              <a:gd name="T77" fmla="*/ 372 h 524"/>
              <a:gd name="T78" fmla="*/ 48 w 529"/>
              <a:gd name="T79" fmla="*/ 360 h 524"/>
              <a:gd name="T80" fmla="*/ 44 w 529"/>
              <a:gd name="T81" fmla="*/ 328 h 524"/>
              <a:gd name="T82" fmla="*/ 84 w 529"/>
              <a:gd name="T83" fmla="*/ 337 h 524"/>
              <a:gd name="T84" fmla="*/ 97 w 529"/>
              <a:gd name="T85" fmla="*/ 308 h 524"/>
              <a:gd name="T86" fmla="*/ 127 w 529"/>
              <a:gd name="T87" fmla="*/ 336 h 524"/>
              <a:gd name="T88" fmla="*/ 152 w 529"/>
              <a:gd name="T89" fmla="*/ 316 h 524"/>
              <a:gd name="T90" fmla="*/ 165 w 529"/>
              <a:gd name="T91" fmla="*/ 356 h 524"/>
              <a:gd name="T92" fmla="*/ 196 w 529"/>
              <a:gd name="T93" fmla="*/ 351 h 524"/>
              <a:gd name="T94" fmla="*/ 187 w 529"/>
              <a:gd name="T95" fmla="*/ 391 h 524"/>
              <a:gd name="T96" fmla="*/ 217 w 529"/>
              <a:gd name="T97" fmla="*/ 404 h 524"/>
              <a:gd name="T98" fmla="*/ 189 w 529"/>
              <a:gd name="T99" fmla="*/ 435 h 524"/>
              <a:gd name="T100" fmla="*/ 61 w 529"/>
              <a:gd name="T101" fmla="*/ 416 h 524"/>
              <a:gd name="T102" fmla="*/ 109 w 529"/>
              <a:gd name="T103" fmla="*/ 368 h 5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529" h="524">
                <a:moveTo>
                  <a:pt x="476" y="242"/>
                </a:moveTo>
                <a:cubicBezTo>
                  <a:pt x="475" y="247"/>
                  <a:pt x="477" y="252"/>
                  <a:pt x="483" y="255"/>
                </a:cubicBezTo>
                <a:cubicBezTo>
                  <a:pt x="514" y="276"/>
                  <a:pt x="514" y="276"/>
                  <a:pt x="514" y="276"/>
                </a:cubicBezTo>
                <a:cubicBezTo>
                  <a:pt x="492" y="314"/>
                  <a:pt x="492" y="314"/>
                  <a:pt x="492" y="314"/>
                </a:cubicBezTo>
                <a:cubicBezTo>
                  <a:pt x="458" y="297"/>
                  <a:pt x="458" y="297"/>
                  <a:pt x="458" y="297"/>
                </a:cubicBezTo>
                <a:cubicBezTo>
                  <a:pt x="452" y="294"/>
                  <a:pt x="446" y="295"/>
                  <a:pt x="442" y="299"/>
                </a:cubicBezTo>
                <a:cubicBezTo>
                  <a:pt x="440" y="302"/>
                  <a:pt x="437" y="304"/>
                  <a:pt x="435" y="306"/>
                </a:cubicBezTo>
                <a:cubicBezTo>
                  <a:pt x="431" y="310"/>
                  <a:pt x="430" y="316"/>
                  <a:pt x="433" y="323"/>
                </a:cubicBezTo>
                <a:cubicBezTo>
                  <a:pt x="450" y="356"/>
                  <a:pt x="450" y="356"/>
                  <a:pt x="450" y="356"/>
                </a:cubicBezTo>
                <a:cubicBezTo>
                  <a:pt x="412" y="378"/>
                  <a:pt x="412" y="378"/>
                  <a:pt x="412" y="378"/>
                </a:cubicBezTo>
                <a:cubicBezTo>
                  <a:pt x="391" y="347"/>
                  <a:pt x="391" y="347"/>
                  <a:pt x="391" y="347"/>
                </a:cubicBezTo>
                <a:cubicBezTo>
                  <a:pt x="387" y="341"/>
                  <a:pt x="382" y="339"/>
                  <a:pt x="377" y="340"/>
                </a:cubicBezTo>
                <a:cubicBezTo>
                  <a:pt x="373" y="341"/>
                  <a:pt x="370" y="342"/>
                  <a:pt x="366" y="343"/>
                </a:cubicBezTo>
                <a:cubicBezTo>
                  <a:pt x="360" y="345"/>
                  <a:pt x="357" y="349"/>
                  <a:pt x="357" y="356"/>
                </a:cubicBezTo>
                <a:cubicBezTo>
                  <a:pt x="354" y="394"/>
                  <a:pt x="354" y="394"/>
                  <a:pt x="354" y="394"/>
                </a:cubicBezTo>
                <a:cubicBezTo>
                  <a:pt x="310" y="394"/>
                  <a:pt x="310" y="394"/>
                  <a:pt x="310" y="394"/>
                </a:cubicBezTo>
                <a:cubicBezTo>
                  <a:pt x="308" y="356"/>
                  <a:pt x="308" y="356"/>
                  <a:pt x="308" y="356"/>
                </a:cubicBezTo>
                <a:cubicBezTo>
                  <a:pt x="308" y="349"/>
                  <a:pt x="304" y="345"/>
                  <a:pt x="299" y="343"/>
                </a:cubicBezTo>
                <a:cubicBezTo>
                  <a:pt x="295" y="342"/>
                  <a:pt x="291" y="341"/>
                  <a:pt x="287" y="340"/>
                </a:cubicBezTo>
                <a:cubicBezTo>
                  <a:pt x="282" y="339"/>
                  <a:pt x="277" y="341"/>
                  <a:pt x="274" y="347"/>
                </a:cubicBezTo>
                <a:cubicBezTo>
                  <a:pt x="253" y="378"/>
                  <a:pt x="253" y="378"/>
                  <a:pt x="253" y="378"/>
                </a:cubicBezTo>
                <a:cubicBezTo>
                  <a:pt x="215" y="356"/>
                  <a:pt x="215" y="356"/>
                  <a:pt x="215" y="356"/>
                </a:cubicBezTo>
                <a:cubicBezTo>
                  <a:pt x="231" y="323"/>
                  <a:pt x="231" y="323"/>
                  <a:pt x="231" y="323"/>
                </a:cubicBezTo>
                <a:cubicBezTo>
                  <a:pt x="235" y="316"/>
                  <a:pt x="234" y="310"/>
                  <a:pt x="230" y="306"/>
                </a:cubicBezTo>
                <a:cubicBezTo>
                  <a:pt x="227" y="304"/>
                  <a:pt x="225" y="302"/>
                  <a:pt x="223" y="299"/>
                </a:cubicBezTo>
                <a:cubicBezTo>
                  <a:pt x="218" y="295"/>
                  <a:pt x="213" y="294"/>
                  <a:pt x="206" y="297"/>
                </a:cubicBezTo>
                <a:cubicBezTo>
                  <a:pt x="172" y="314"/>
                  <a:pt x="172" y="314"/>
                  <a:pt x="172" y="314"/>
                </a:cubicBezTo>
                <a:cubicBezTo>
                  <a:pt x="151" y="276"/>
                  <a:pt x="151" y="276"/>
                  <a:pt x="151" y="276"/>
                </a:cubicBezTo>
                <a:cubicBezTo>
                  <a:pt x="182" y="255"/>
                  <a:pt x="182" y="255"/>
                  <a:pt x="182" y="255"/>
                </a:cubicBezTo>
                <a:cubicBezTo>
                  <a:pt x="188" y="252"/>
                  <a:pt x="190" y="247"/>
                  <a:pt x="189" y="242"/>
                </a:cubicBezTo>
                <a:cubicBezTo>
                  <a:pt x="188" y="238"/>
                  <a:pt x="187" y="234"/>
                  <a:pt x="186" y="230"/>
                </a:cubicBezTo>
                <a:cubicBezTo>
                  <a:pt x="184" y="225"/>
                  <a:pt x="180" y="221"/>
                  <a:pt x="173" y="221"/>
                </a:cubicBezTo>
                <a:cubicBezTo>
                  <a:pt x="135" y="218"/>
                  <a:pt x="135" y="218"/>
                  <a:pt x="135" y="218"/>
                </a:cubicBezTo>
                <a:cubicBezTo>
                  <a:pt x="135" y="175"/>
                  <a:pt x="135" y="175"/>
                  <a:pt x="135" y="175"/>
                </a:cubicBezTo>
                <a:cubicBezTo>
                  <a:pt x="173" y="172"/>
                  <a:pt x="173" y="172"/>
                  <a:pt x="173" y="172"/>
                </a:cubicBezTo>
                <a:cubicBezTo>
                  <a:pt x="180" y="172"/>
                  <a:pt x="184" y="168"/>
                  <a:pt x="186" y="163"/>
                </a:cubicBezTo>
                <a:cubicBezTo>
                  <a:pt x="187" y="159"/>
                  <a:pt x="188" y="155"/>
                  <a:pt x="189" y="152"/>
                </a:cubicBezTo>
                <a:cubicBezTo>
                  <a:pt x="190" y="146"/>
                  <a:pt x="188" y="141"/>
                  <a:pt x="182" y="138"/>
                </a:cubicBezTo>
                <a:cubicBezTo>
                  <a:pt x="151" y="117"/>
                  <a:pt x="151" y="117"/>
                  <a:pt x="151" y="117"/>
                </a:cubicBezTo>
                <a:cubicBezTo>
                  <a:pt x="172" y="79"/>
                  <a:pt x="172" y="79"/>
                  <a:pt x="172" y="79"/>
                </a:cubicBezTo>
                <a:cubicBezTo>
                  <a:pt x="206" y="96"/>
                  <a:pt x="206" y="96"/>
                  <a:pt x="206" y="96"/>
                </a:cubicBezTo>
                <a:cubicBezTo>
                  <a:pt x="213" y="99"/>
                  <a:pt x="218" y="98"/>
                  <a:pt x="223" y="94"/>
                </a:cubicBezTo>
                <a:cubicBezTo>
                  <a:pt x="225" y="92"/>
                  <a:pt x="227" y="89"/>
                  <a:pt x="230" y="87"/>
                </a:cubicBezTo>
                <a:cubicBezTo>
                  <a:pt x="234" y="83"/>
                  <a:pt x="235" y="77"/>
                  <a:pt x="231" y="71"/>
                </a:cubicBezTo>
                <a:cubicBezTo>
                  <a:pt x="215" y="37"/>
                  <a:pt x="215" y="37"/>
                  <a:pt x="215" y="37"/>
                </a:cubicBezTo>
                <a:cubicBezTo>
                  <a:pt x="253" y="15"/>
                  <a:pt x="253" y="15"/>
                  <a:pt x="253" y="15"/>
                </a:cubicBezTo>
                <a:cubicBezTo>
                  <a:pt x="274" y="46"/>
                  <a:pt x="274" y="46"/>
                  <a:pt x="274" y="46"/>
                </a:cubicBezTo>
                <a:cubicBezTo>
                  <a:pt x="277" y="52"/>
                  <a:pt x="282" y="54"/>
                  <a:pt x="287" y="53"/>
                </a:cubicBezTo>
                <a:cubicBezTo>
                  <a:pt x="291" y="52"/>
                  <a:pt x="295" y="51"/>
                  <a:pt x="299" y="50"/>
                </a:cubicBezTo>
                <a:cubicBezTo>
                  <a:pt x="304" y="49"/>
                  <a:pt x="308" y="44"/>
                  <a:pt x="308" y="37"/>
                </a:cubicBezTo>
                <a:cubicBezTo>
                  <a:pt x="310" y="0"/>
                  <a:pt x="310" y="0"/>
                  <a:pt x="310" y="0"/>
                </a:cubicBezTo>
                <a:cubicBezTo>
                  <a:pt x="354" y="0"/>
                  <a:pt x="354" y="0"/>
                  <a:pt x="354" y="0"/>
                </a:cubicBezTo>
                <a:cubicBezTo>
                  <a:pt x="357" y="37"/>
                  <a:pt x="357" y="37"/>
                  <a:pt x="357" y="37"/>
                </a:cubicBezTo>
                <a:cubicBezTo>
                  <a:pt x="357" y="44"/>
                  <a:pt x="360" y="49"/>
                  <a:pt x="366" y="50"/>
                </a:cubicBezTo>
                <a:cubicBezTo>
                  <a:pt x="370" y="51"/>
                  <a:pt x="373" y="52"/>
                  <a:pt x="377" y="53"/>
                </a:cubicBezTo>
                <a:cubicBezTo>
                  <a:pt x="382" y="54"/>
                  <a:pt x="387" y="52"/>
                  <a:pt x="391" y="46"/>
                </a:cubicBezTo>
                <a:cubicBezTo>
                  <a:pt x="412" y="15"/>
                  <a:pt x="412" y="15"/>
                  <a:pt x="412" y="15"/>
                </a:cubicBezTo>
                <a:cubicBezTo>
                  <a:pt x="450" y="37"/>
                  <a:pt x="450" y="37"/>
                  <a:pt x="450" y="37"/>
                </a:cubicBezTo>
                <a:cubicBezTo>
                  <a:pt x="433" y="71"/>
                  <a:pt x="433" y="71"/>
                  <a:pt x="433" y="71"/>
                </a:cubicBezTo>
                <a:cubicBezTo>
                  <a:pt x="430" y="77"/>
                  <a:pt x="431" y="83"/>
                  <a:pt x="435" y="87"/>
                </a:cubicBezTo>
                <a:cubicBezTo>
                  <a:pt x="437" y="89"/>
                  <a:pt x="440" y="92"/>
                  <a:pt x="442" y="94"/>
                </a:cubicBezTo>
                <a:cubicBezTo>
                  <a:pt x="446" y="98"/>
                  <a:pt x="452" y="99"/>
                  <a:pt x="458" y="96"/>
                </a:cubicBezTo>
                <a:cubicBezTo>
                  <a:pt x="492" y="79"/>
                  <a:pt x="492" y="79"/>
                  <a:pt x="492" y="79"/>
                </a:cubicBezTo>
                <a:cubicBezTo>
                  <a:pt x="514" y="117"/>
                  <a:pt x="514" y="117"/>
                  <a:pt x="514" y="117"/>
                </a:cubicBezTo>
                <a:cubicBezTo>
                  <a:pt x="483" y="138"/>
                  <a:pt x="483" y="138"/>
                  <a:pt x="483" y="138"/>
                </a:cubicBezTo>
                <a:cubicBezTo>
                  <a:pt x="477" y="141"/>
                  <a:pt x="475" y="146"/>
                  <a:pt x="476" y="152"/>
                </a:cubicBezTo>
                <a:cubicBezTo>
                  <a:pt x="477" y="155"/>
                  <a:pt x="478" y="159"/>
                  <a:pt x="479" y="163"/>
                </a:cubicBezTo>
                <a:cubicBezTo>
                  <a:pt x="480" y="168"/>
                  <a:pt x="485" y="172"/>
                  <a:pt x="492" y="172"/>
                </a:cubicBezTo>
                <a:cubicBezTo>
                  <a:pt x="529" y="175"/>
                  <a:pt x="529" y="175"/>
                  <a:pt x="529" y="175"/>
                </a:cubicBezTo>
                <a:cubicBezTo>
                  <a:pt x="529" y="218"/>
                  <a:pt x="529" y="218"/>
                  <a:pt x="529" y="218"/>
                </a:cubicBezTo>
                <a:cubicBezTo>
                  <a:pt x="492" y="221"/>
                  <a:pt x="492" y="221"/>
                  <a:pt x="492" y="221"/>
                </a:cubicBezTo>
                <a:cubicBezTo>
                  <a:pt x="485" y="221"/>
                  <a:pt x="480" y="225"/>
                  <a:pt x="479" y="230"/>
                </a:cubicBezTo>
                <a:cubicBezTo>
                  <a:pt x="478" y="234"/>
                  <a:pt x="477" y="238"/>
                  <a:pt x="476" y="242"/>
                </a:cubicBezTo>
                <a:close/>
                <a:moveTo>
                  <a:pt x="332" y="110"/>
                </a:moveTo>
                <a:cubicBezTo>
                  <a:pt x="284" y="110"/>
                  <a:pt x="246" y="149"/>
                  <a:pt x="246" y="197"/>
                </a:cubicBezTo>
                <a:cubicBezTo>
                  <a:pt x="246" y="244"/>
                  <a:pt x="284" y="283"/>
                  <a:pt x="332" y="283"/>
                </a:cubicBezTo>
                <a:cubicBezTo>
                  <a:pt x="380" y="283"/>
                  <a:pt x="419" y="244"/>
                  <a:pt x="419" y="197"/>
                </a:cubicBezTo>
                <a:cubicBezTo>
                  <a:pt x="419" y="149"/>
                  <a:pt x="380" y="110"/>
                  <a:pt x="332" y="110"/>
                </a:cubicBezTo>
                <a:close/>
                <a:moveTo>
                  <a:pt x="187" y="441"/>
                </a:moveTo>
                <a:cubicBezTo>
                  <a:pt x="187" y="444"/>
                  <a:pt x="188" y="446"/>
                  <a:pt x="191" y="448"/>
                </a:cubicBezTo>
                <a:cubicBezTo>
                  <a:pt x="208" y="460"/>
                  <a:pt x="208" y="460"/>
                  <a:pt x="208" y="460"/>
                </a:cubicBezTo>
                <a:cubicBezTo>
                  <a:pt x="196" y="481"/>
                  <a:pt x="196" y="481"/>
                  <a:pt x="196" y="481"/>
                </a:cubicBezTo>
                <a:cubicBezTo>
                  <a:pt x="178" y="472"/>
                  <a:pt x="178" y="472"/>
                  <a:pt x="178" y="472"/>
                </a:cubicBezTo>
                <a:cubicBezTo>
                  <a:pt x="174" y="470"/>
                  <a:pt x="171" y="470"/>
                  <a:pt x="169" y="472"/>
                </a:cubicBezTo>
                <a:cubicBezTo>
                  <a:pt x="168" y="474"/>
                  <a:pt x="166" y="475"/>
                  <a:pt x="165" y="476"/>
                </a:cubicBezTo>
                <a:cubicBezTo>
                  <a:pt x="163" y="479"/>
                  <a:pt x="162" y="482"/>
                  <a:pt x="164" y="485"/>
                </a:cubicBezTo>
                <a:cubicBezTo>
                  <a:pt x="173" y="504"/>
                  <a:pt x="173" y="504"/>
                  <a:pt x="173" y="504"/>
                </a:cubicBezTo>
                <a:cubicBezTo>
                  <a:pt x="152" y="516"/>
                  <a:pt x="152" y="516"/>
                  <a:pt x="152" y="516"/>
                </a:cubicBezTo>
                <a:cubicBezTo>
                  <a:pt x="141" y="499"/>
                  <a:pt x="141" y="499"/>
                  <a:pt x="141" y="499"/>
                </a:cubicBezTo>
                <a:cubicBezTo>
                  <a:pt x="139" y="496"/>
                  <a:pt x="136" y="494"/>
                  <a:pt x="133" y="495"/>
                </a:cubicBezTo>
                <a:cubicBezTo>
                  <a:pt x="131" y="496"/>
                  <a:pt x="129" y="496"/>
                  <a:pt x="127" y="497"/>
                </a:cubicBezTo>
                <a:cubicBezTo>
                  <a:pt x="124" y="497"/>
                  <a:pt x="122" y="500"/>
                  <a:pt x="122" y="504"/>
                </a:cubicBezTo>
                <a:cubicBezTo>
                  <a:pt x="121" y="524"/>
                  <a:pt x="121" y="524"/>
                  <a:pt x="121" y="524"/>
                </a:cubicBezTo>
                <a:cubicBezTo>
                  <a:pt x="97" y="524"/>
                  <a:pt x="97" y="524"/>
                  <a:pt x="97" y="524"/>
                </a:cubicBezTo>
                <a:cubicBezTo>
                  <a:pt x="95" y="504"/>
                  <a:pt x="95" y="504"/>
                  <a:pt x="95" y="504"/>
                </a:cubicBezTo>
                <a:cubicBezTo>
                  <a:pt x="95" y="500"/>
                  <a:pt x="93" y="497"/>
                  <a:pt x="90" y="497"/>
                </a:cubicBezTo>
                <a:cubicBezTo>
                  <a:pt x="88" y="496"/>
                  <a:pt x="86" y="496"/>
                  <a:pt x="84" y="495"/>
                </a:cubicBezTo>
                <a:cubicBezTo>
                  <a:pt x="81" y="494"/>
                  <a:pt x="78" y="496"/>
                  <a:pt x="76" y="499"/>
                </a:cubicBezTo>
                <a:cubicBezTo>
                  <a:pt x="65" y="516"/>
                  <a:pt x="65" y="516"/>
                  <a:pt x="65" y="516"/>
                </a:cubicBezTo>
                <a:cubicBezTo>
                  <a:pt x="44" y="504"/>
                  <a:pt x="44" y="504"/>
                  <a:pt x="44" y="504"/>
                </a:cubicBezTo>
                <a:cubicBezTo>
                  <a:pt x="53" y="485"/>
                  <a:pt x="53" y="485"/>
                  <a:pt x="53" y="485"/>
                </a:cubicBezTo>
                <a:cubicBezTo>
                  <a:pt x="55" y="482"/>
                  <a:pt x="54" y="479"/>
                  <a:pt x="52" y="476"/>
                </a:cubicBezTo>
                <a:cubicBezTo>
                  <a:pt x="51" y="475"/>
                  <a:pt x="49" y="474"/>
                  <a:pt x="48" y="472"/>
                </a:cubicBezTo>
                <a:cubicBezTo>
                  <a:pt x="46" y="470"/>
                  <a:pt x="43" y="470"/>
                  <a:pt x="39" y="472"/>
                </a:cubicBezTo>
                <a:cubicBezTo>
                  <a:pt x="21" y="481"/>
                  <a:pt x="21" y="481"/>
                  <a:pt x="21" y="481"/>
                </a:cubicBezTo>
                <a:cubicBezTo>
                  <a:pt x="9" y="460"/>
                  <a:pt x="9" y="460"/>
                  <a:pt x="9" y="460"/>
                </a:cubicBezTo>
                <a:cubicBezTo>
                  <a:pt x="26" y="448"/>
                  <a:pt x="26" y="448"/>
                  <a:pt x="26" y="448"/>
                </a:cubicBezTo>
                <a:cubicBezTo>
                  <a:pt x="29" y="446"/>
                  <a:pt x="30" y="444"/>
                  <a:pt x="30" y="441"/>
                </a:cubicBezTo>
                <a:cubicBezTo>
                  <a:pt x="29" y="439"/>
                  <a:pt x="28" y="437"/>
                  <a:pt x="28" y="435"/>
                </a:cubicBezTo>
                <a:cubicBezTo>
                  <a:pt x="27" y="432"/>
                  <a:pt x="25" y="430"/>
                  <a:pt x="21" y="429"/>
                </a:cubicBezTo>
                <a:cubicBezTo>
                  <a:pt x="0" y="428"/>
                  <a:pt x="0" y="428"/>
                  <a:pt x="0" y="428"/>
                </a:cubicBezTo>
                <a:cubicBezTo>
                  <a:pt x="0" y="404"/>
                  <a:pt x="0" y="404"/>
                  <a:pt x="0" y="404"/>
                </a:cubicBezTo>
                <a:cubicBezTo>
                  <a:pt x="21" y="403"/>
                  <a:pt x="21" y="403"/>
                  <a:pt x="21" y="403"/>
                </a:cubicBezTo>
                <a:cubicBezTo>
                  <a:pt x="25" y="403"/>
                  <a:pt x="27" y="401"/>
                  <a:pt x="28" y="398"/>
                </a:cubicBezTo>
                <a:cubicBezTo>
                  <a:pt x="28" y="395"/>
                  <a:pt x="29" y="393"/>
                  <a:pt x="30" y="391"/>
                </a:cubicBezTo>
                <a:cubicBezTo>
                  <a:pt x="30" y="388"/>
                  <a:pt x="29" y="386"/>
                  <a:pt x="26" y="384"/>
                </a:cubicBezTo>
                <a:cubicBezTo>
                  <a:pt x="9" y="372"/>
                  <a:pt x="9" y="372"/>
                  <a:pt x="9" y="372"/>
                </a:cubicBezTo>
                <a:cubicBezTo>
                  <a:pt x="21" y="351"/>
                  <a:pt x="21" y="351"/>
                  <a:pt x="21" y="351"/>
                </a:cubicBezTo>
                <a:cubicBezTo>
                  <a:pt x="39" y="361"/>
                  <a:pt x="39" y="361"/>
                  <a:pt x="39" y="361"/>
                </a:cubicBezTo>
                <a:cubicBezTo>
                  <a:pt x="43" y="362"/>
                  <a:pt x="46" y="362"/>
                  <a:pt x="48" y="360"/>
                </a:cubicBezTo>
                <a:cubicBezTo>
                  <a:pt x="49" y="358"/>
                  <a:pt x="51" y="357"/>
                  <a:pt x="52" y="356"/>
                </a:cubicBezTo>
                <a:cubicBezTo>
                  <a:pt x="54" y="353"/>
                  <a:pt x="55" y="350"/>
                  <a:pt x="53" y="347"/>
                </a:cubicBezTo>
                <a:cubicBezTo>
                  <a:pt x="44" y="328"/>
                  <a:pt x="44" y="328"/>
                  <a:pt x="44" y="328"/>
                </a:cubicBezTo>
                <a:cubicBezTo>
                  <a:pt x="65" y="316"/>
                  <a:pt x="65" y="316"/>
                  <a:pt x="65" y="316"/>
                </a:cubicBezTo>
                <a:cubicBezTo>
                  <a:pt x="76" y="333"/>
                  <a:pt x="76" y="333"/>
                  <a:pt x="76" y="333"/>
                </a:cubicBezTo>
                <a:cubicBezTo>
                  <a:pt x="78" y="336"/>
                  <a:pt x="81" y="338"/>
                  <a:pt x="84" y="337"/>
                </a:cubicBezTo>
                <a:cubicBezTo>
                  <a:pt x="86" y="337"/>
                  <a:pt x="88" y="336"/>
                  <a:pt x="90" y="336"/>
                </a:cubicBezTo>
                <a:cubicBezTo>
                  <a:pt x="93" y="335"/>
                  <a:pt x="95" y="332"/>
                  <a:pt x="95" y="328"/>
                </a:cubicBezTo>
                <a:cubicBezTo>
                  <a:pt x="97" y="308"/>
                  <a:pt x="97" y="308"/>
                  <a:pt x="97" y="308"/>
                </a:cubicBezTo>
                <a:cubicBezTo>
                  <a:pt x="121" y="308"/>
                  <a:pt x="121" y="308"/>
                  <a:pt x="121" y="308"/>
                </a:cubicBezTo>
                <a:cubicBezTo>
                  <a:pt x="122" y="328"/>
                  <a:pt x="122" y="328"/>
                  <a:pt x="122" y="328"/>
                </a:cubicBezTo>
                <a:cubicBezTo>
                  <a:pt x="122" y="332"/>
                  <a:pt x="124" y="335"/>
                  <a:pt x="127" y="336"/>
                </a:cubicBezTo>
                <a:cubicBezTo>
                  <a:pt x="129" y="336"/>
                  <a:pt x="131" y="337"/>
                  <a:pt x="133" y="337"/>
                </a:cubicBezTo>
                <a:cubicBezTo>
                  <a:pt x="136" y="338"/>
                  <a:pt x="139" y="336"/>
                  <a:pt x="141" y="333"/>
                </a:cubicBezTo>
                <a:cubicBezTo>
                  <a:pt x="152" y="316"/>
                  <a:pt x="152" y="316"/>
                  <a:pt x="152" y="316"/>
                </a:cubicBezTo>
                <a:cubicBezTo>
                  <a:pt x="173" y="328"/>
                  <a:pt x="173" y="328"/>
                  <a:pt x="173" y="328"/>
                </a:cubicBezTo>
                <a:cubicBezTo>
                  <a:pt x="164" y="347"/>
                  <a:pt x="164" y="347"/>
                  <a:pt x="164" y="347"/>
                </a:cubicBezTo>
                <a:cubicBezTo>
                  <a:pt x="162" y="350"/>
                  <a:pt x="163" y="353"/>
                  <a:pt x="165" y="356"/>
                </a:cubicBezTo>
                <a:cubicBezTo>
                  <a:pt x="166" y="357"/>
                  <a:pt x="168" y="358"/>
                  <a:pt x="169" y="360"/>
                </a:cubicBezTo>
                <a:cubicBezTo>
                  <a:pt x="171" y="362"/>
                  <a:pt x="174" y="362"/>
                  <a:pt x="178" y="361"/>
                </a:cubicBezTo>
                <a:cubicBezTo>
                  <a:pt x="196" y="351"/>
                  <a:pt x="196" y="351"/>
                  <a:pt x="196" y="351"/>
                </a:cubicBezTo>
                <a:cubicBezTo>
                  <a:pt x="208" y="372"/>
                  <a:pt x="208" y="372"/>
                  <a:pt x="208" y="372"/>
                </a:cubicBezTo>
                <a:cubicBezTo>
                  <a:pt x="191" y="384"/>
                  <a:pt x="191" y="384"/>
                  <a:pt x="191" y="384"/>
                </a:cubicBezTo>
                <a:cubicBezTo>
                  <a:pt x="188" y="386"/>
                  <a:pt x="187" y="388"/>
                  <a:pt x="187" y="391"/>
                </a:cubicBezTo>
                <a:cubicBezTo>
                  <a:pt x="188" y="393"/>
                  <a:pt x="189" y="395"/>
                  <a:pt x="189" y="398"/>
                </a:cubicBezTo>
                <a:cubicBezTo>
                  <a:pt x="190" y="401"/>
                  <a:pt x="192" y="403"/>
                  <a:pt x="196" y="403"/>
                </a:cubicBezTo>
                <a:cubicBezTo>
                  <a:pt x="217" y="404"/>
                  <a:pt x="217" y="404"/>
                  <a:pt x="217" y="404"/>
                </a:cubicBezTo>
                <a:cubicBezTo>
                  <a:pt x="217" y="428"/>
                  <a:pt x="217" y="428"/>
                  <a:pt x="217" y="428"/>
                </a:cubicBezTo>
                <a:cubicBezTo>
                  <a:pt x="196" y="429"/>
                  <a:pt x="196" y="429"/>
                  <a:pt x="196" y="429"/>
                </a:cubicBezTo>
                <a:cubicBezTo>
                  <a:pt x="192" y="430"/>
                  <a:pt x="190" y="432"/>
                  <a:pt x="189" y="435"/>
                </a:cubicBezTo>
                <a:cubicBezTo>
                  <a:pt x="189" y="437"/>
                  <a:pt x="188" y="439"/>
                  <a:pt x="187" y="441"/>
                </a:cubicBezTo>
                <a:close/>
                <a:moveTo>
                  <a:pt x="109" y="368"/>
                </a:moveTo>
                <a:cubicBezTo>
                  <a:pt x="82" y="368"/>
                  <a:pt x="61" y="390"/>
                  <a:pt x="61" y="416"/>
                </a:cubicBezTo>
                <a:cubicBezTo>
                  <a:pt x="61" y="442"/>
                  <a:pt x="82" y="464"/>
                  <a:pt x="109" y="464"/>
                </a:cubicBezTo>
                <a:cubicBezTo>
                  <a:pt x="135" y="464"/>
                  <a:pt x="156" y="442"/>
                  <a:pt x="156" y="416"/>
                </a:cubicBezTo>
                <a:cubicBezTo>
                  <a:pt x="156" y="390"/>
                  <a:pt x="135" y="368"/>
                  <a:pt x="109" y="368"/>
                </a:cubicBezTo>
                <a:close/>
              </a:path>
            </a:pathLst>
          </a:custGeom>
          <a:solidFill>
            <a:srgbClr val="EE5500"/>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9" name="右矢印 178"/>
          <p:cNvSpPr/>
          <p:nvPr/>
        </p:nvSpPr>
        <p:spPr>
          <a:xfrm>
            <a:off x="6973809" y="3219822"/>
            <a:ext cx="241635" cy="272313"/>
          </a:xfrm>
          <a:prstGeom prst="rightArrow">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0" name="右矢印 179"/>
          <p:cNvSpPr/>
          <p:nvPr/>
        </p:nvSpPr>
        <p:spPr>
          <a:xfrm>
            <a:off x="7896184" y="3208855"/>
            <a:ext cx="241635" cy="272313"/>
          </a:xfrm>
          <a:prstGeom prst="rightArrow">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1" name="テキスト ボックス 180"/>
          <p:cNvSpPr txBox="1"/>
          <p:nvPr/>
        </p:nvSpPr>
        <p:spPr>
          <a:xfrm>
            <a:off x="6757391" y="3057305"/>
            <a:ext cx="1093296" cy="200055"/>
          </a:xfrm>
          <a:prstGeom prst="rect">
            <a:avLst/>
          </a:prstGeom>
          <a:noFill/>
        </p:spPr>
        <p:txBody>
          <a:bodyPr wrap="square" rtlCol="0">
            <a:spAutoFit/>
          </a:bodyPr>
          <a:lstStyle/>
          <a:p>
            <a:r>
              <a:rPr kumimoji="1" lang="ja-JP" altLang="en-US" sz="700" dirty="0"/>
              <a:t>打刻データ</a:t>
            </a:r>
          </a:p>
        </p:txBody>
      </p:sp>
      <p:sp>
        <p:nvSpPr>
          <p:cNvPr id="182" name="テキスト ボックス 181"/>
          <p:cNvSpPr txBox="1"/>
          <p:nvPr/>
        </p:nvSpPr>
        <p:spPr>
          <a:xfrm>
            <a:off x="7730105" y="3063988"/>
            <a:ext cx="1093296" cy="200055"/>
          </a:xfrm>
          <a:prstGeom prst="rect">
            <a:avLst/>
          </a:prstGeom>
          <a:noFill/>
        </p:spPr>
        <p:txBody>
          <a:bodyPr wrap="square" rtlCol="0">
            <a:spAutoFit/>
          </a:bodyPr>
          <a:lstStyle/>
          <a:p>
            <a:r>
              <a:rPr kumimoji="1" lang="ja-JP" altLang="en-US" sz="700"/>
              <a:t>打刻データ</a:t>
            </a:r>
          </a:p>
        </p:txBody>
      </p:sp>
      <p:sp>
        <p:nvSpPr>
          <p:cNvPr id="184" name="Freeform 47"/>
          <p:cNvSpPr>
            <a:spLocks noEditPoints="1"/>
          </p:cNvSpPr>
          <p:nvPr/>
        </p:nvSpPr>
        <p:spPr bwMode="auto">
          <a:xfrm>
            <a:off x="7871181" y="3541619"/>
            <a:ext cx="283340" cy="281843"/>
          </a:xfrm>
          <a:custGeom>
            <a:avLst/>
            <a:gdLst>
              <a:gd name="T0" fmla="*/ 514 w 529"/>
              <a:gd name="T1" fmla="*/ 276 h 524"/>
              <a:gd name="T2" fmla="*/ 442 w 529"/>
              <a:gd name="T3" fmla="*/ 299 h 524"/>
              <a:gd name="T4" fmla="*/ 450 w 529"/>
              <a:gd name="T5" fmla="*/ 356 h 524"/>
              <a:gd name="T6" fmla="*/ 377 w 529"/>
              <a:gd name="T7" fmla="*/ 340 h 524"/>
              <a:gd name="T8" fmla="*/ 354 w 529"/>
              <a:gd name="T9" fmla="*/ 394 h 524"/>
              <a:gd name="T10" fmla="*/ 299 w 529"/>
              <a:gd name="T11" fmla="*/ 343 h 524"/>
              <a:gd name="T12" fmla="*/ 253 w 529"/>
              <a:gd name="T13" fmla="*/ 378 h 524"/>
              <a:gd name="T14" fmla="*/ 230 w 529"/>
              <a:gd name="T15" fmla="*/ 306 h 524"/>
              <a:gd name="T16" fmla="*/ 172 w 529"/>
              <a:gd name="T17" fmla="*/ 314 h 524"/>
              <a:gd name="T18" fmla="*/ 189 w 529"/>
              <a:gd name="T19" fmla="*/ 242 h 524"/>
              <a:gd name="T20" fmla="*/ 135 w 529"/>
              <a:gd name="T21" fmla="*/ 218 h 524"/>
              <a:gd name="T22" fmla="*/ 186 w 529"/>
              <a:gd name="T23" fmla="*/ 163 h 524"/>
              <a:gd name="T24" fmla="*/ 151 w 529"/>
              <a:gd name="T25" fmla="*/ 117 h 524"/>
              <a:gd name="T26" fmla="*/ 223 w 529"/>
              <a:gd name="T27" fmla="*/ 94 h 524"/>
              <a:gd name="T28" fmla="*/ 215 w 529"/>
              <a:gd name="T29" fmla="*/ 37 h 524"/>
              <a:gd name="T30" fmla="*/ 287 w 529"/>
              <a:gd name="T31" fmla="*/ 53 h 524"/>
              <a:gd name="T32" fmla="*/ 310 w 529"/>
              <a:gd name="T33" fmla="*/ 0 h 524"/>
              <a:gd name="T34" fmla="*/ 366 w 529"/>
              <a:gd name="T35" fmla="*/ 50 h 524"/>
              <a:gd name="T36" fmla="*/ 412 w 529"/>
              <a:gd name="T37" fmla="*/ 15 h 524"/>
              <a:gd name="T38" fmla="*/ 435 w 529"/>
              <a:gd name="T39" fmla="*/ 87 h 524"/>
              <a:gd name="T40" fmla="*/ 492 w 529"/>
              <a:gd name="T41" fmla="*/ 79 h 524"/>
              <a:gd name="T42" fmla="*/ 476 w 529"/>
              <a:gd name="T43" fmla="*/ 152 h 524"/>
              <a:gd name="T44" fmla="*/ 529 w 529"/>
              <a:gd name="T45" fmla="*/ 175 h 524"/>
              <a:gd name="T46" fmla="*/ 479 w 529"/>
              <a:gd name="T47" fmla="*/ 230 h 524"/>
              <a:gd name="T48" fmla="*/ 246 w 529"/>
              <a:gd name="T49" fmla="*/ 197 h 524"/>
              <a:gd name="T50" fmla="*/ 332 w 529"/>
              <a:gd name="T51" fmla="*/ 110 h 524"/>
              <a:gd name="T52" fmla="*/ 208 w 529"/>
              <a:gd name="T53" fmla="*/ 460 h 524"/>
              <a:gd name="T54" fmla="*/ 169 w 529"/>
              <a:gd name="T55" fmla="*/ 472 h 524"/>
              <a:gd name="T56" fmla="*/ 173 w 529"/>
              <a:gd name="T57" fmla="*/ 504 h 524"/>
              <a:gd name="T58" fmla="*/ 133 w 529"/>
              <a:gd name="T59" fmla="*/ 495 h 524"/>
              <a:gd name="T60" fmla="*/ 121 w 529"/>
              <a:gd name="T61" fmla="*/ 524 h 524"/>
              <a:gd name="T62" fmla="*/ 90 w 529"/>
              <a:gd name="T63" fmla="*/ 497 h 524"/>
              <a:gd name="T64" fmla="*/ 65 w 529"/>
              <a:gd name="T65" fmla="*/ 516 h 524"/>
              <a:gd name="T66" fmla="*/ 52 w 529"/>
              <a:gd name="T67" fmla="*/ 476 h 524"/>
              <a:gd name="T68" fmla="*/ 21 w 529"/>
              <a:gd name="T69" fmla="*/ 481 h 524"/>
              <a:gd name="T70" fmla="*/ 30 w 529"/>
              <a:gd name="T71" fmla="*/ 441 h 524"/>
              <a:gd name="T72" fmla="*/ 0 w 529"/>
              <a:gd name="T73" fmla="*/ 428 h 524"/>
              <a:gd name="T74" fmla="*/ 28 w 529"/>
              <a:gd name="T75" fmla="*/ 398 h 524"/>
              <a:gd name="T76" fmla="*/ 9 w 529"/>
              <a:gd name="T77" fmla="*/ 372 h 524"/>
              <a:gd name="T78" fmla="*/ 48 w 529"/>
              <a:gd name="T79" fmla="*/ 360 h 524"/>
              <a:gd name="T80" fmla="*/ 44 w 529"/>
              <a:gd name="T81" fmla="*/ 328 h 524"/>
              <a:gd name="T82" fmla="*/ 84 w 529"/>
              <a:gd name="T83" fmla="*/ 337 h 524"/>
              <a:gd name="T84" fmla="*/ 97 w 529"/>
              <a:gd name="T85" fmla="*/ 308 h 524"/>
              <a:gd name="T86" fmla="*/ 127 w 529"/>
              <a:gd name="T87" fmla="*/ 336 h 524"/>
              <a:gd name="T88" fmla="*/ 152 w 529"/>
              <a:gd name="T89" fmla="*/ 316 h 524"/>
              <a:gd name="T90" fmla="*/ 165 w 529"/>
              <a:gd name="T91" fmla="*/ 356 h 524"/>
              <a:gd name="T92" fmla="*/ 196 w 529"/>
              <a:gd name="T93" fmla="*/ 351 h 524"/>
              <a:gd name="T94" fmla="*/ 187 w 529"/>
              <a:gd name="T95" fmla="*/ 391 h 524"/>
              <a:gd name="T96" fmla="*/ 217 w 529"/>
              <a:gd name="T97" fmla="*/ 404 h 524"/>
              <a:gd name="T98" fmla="*/ 189 w 529"/>
              <a:gd name="T99" fmla="*/ 435 h 524"/>
              <a:gd name="T100" fmla="*/ 61 w 529"/>
              <a:gd name="T101" fmla="*/ 416 h 524"/>
              <a:gd name="T102" fmla="*/ 109 w 529"/>
              <a:gd name="T103" fmla="*/ 368 h 5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529" h="524">
                <a:moveTo>
                  <a:pt x="476" y="242"/>
                </a:moveTo>
                <a:cubicBezTo>
                  <a:pt x="475" y="247"/>
                  <a:pt x="477" y="252"/>
                  <a:pt x="483" y="255"/>
                </a:cubicBezTo>
                <a:cubicBezTo>
                  <a:pt x="514" y="276"/>
                  <a:pt x="514" y="276"/>
                  <a:pt x="514" y="276"/>
                </a:cubicBezTo>
                <a:cubicBezTo>
                  <a:pt x="492" y="314"/>
                  <a:pt x="492" y="314"/>
                  <a:pt x="492" y="314"/>
                </a:cubicBezTo>
                <a:cubicBezTo>
                  <a:pt x="458" y="297"/>
                  <a:pt x="458" y="297"/>
                  <a:pt x="458" y="297"/>
                </a:cubicBezTo>
                <a:cubicBezTo>
                  <a:pt x="452" y="294"/>
                  <a:pt x="446" y="295"/>
                  <a:pt x="442" y="299"/>
                </a:cubicBezTo>
                <a:cubicBezTo>
                  <a:pt x="440" y="302"/>
                  <a:pt x="437" y="304"/>
                  <a:pt x="435" y="306"/>
                </a:cubicBezTo>
                <a:cubicBezTo>
                  <a:pt x="431" y="310"/>
                  <a:pt x="430" y="316"/>
                  <a:pt x="433" y="323"/>
                </a:cubicBezTo>
                <a:cubicBezTo>
                  <a:pt x="450" y="356"/>
                  <a:pt x="450" y="356"/>
                  <a:pt x="450" y="356"/>
                </a:cubicBezTo>
                <a:cubicBezTo>
                  <a:pt x="412" y="378"/>
                  <a:pt x="412" y="378"/>
                  <a:pt x="412" y="378"/>
                </a:cubicBezTo>
                <a:cubicBezTo>
                  <a:pt x="391" y="347"/>
                  <a:pt x="391" y="347"/>
                  <a:pt x="391" y="347"/>
                </a:cubicBezTo>
                <a:cubicBezTo>
                  <a:pt x="387" y="341"/>
                  <a:pt x="382" y="339"/>
                  <a:pt x="377" y="340"/>
                </a:cubicBezTo>
                <a:cubicBezTo>
                  <a:pt x="373" y="341"/>
                  <a:pt x="370" y="342"/>
                  <a:pt x="366" y="343"/>
                </a:cubicBezTo>
                <a:cubicBezTo>
                  <a:pt x="360" y="345"/>
                  <a:pt x="357" y="349"/>
                  <a:pt x="357" y="356"/>
                </a:cubicBezTo>
                <a:cubicBezTo>
                  <a:pt x="354" y="394"/>
                  <a:pt x="354" y="394"/>
                  <a:pt x="354" y="394"/>
                </a:cubicBezTo>
                <a:cubicBezTo>
                  <a:pt x="310" y="394"/>
                  <a:pt x="310" y="394"/>
                  <a:pt x="310" y="394"/>
                </a:cubicBezTo>
                <a:cubicBezTo>
                  <a:pt x="308" y="356"/>
                  <a:pt x="308" y="356"/>
                  <a:pt x="308" y="356"/>
                </a:cubicBezTo>
                <a:cubicBezTo>
                  <a:pt x="308" y="349"/>
                  <a:pt x="304" y="345"/>
                  <a:pt x="299" y="343"/>
                </a:cubicBezTo>
                <a:cubicBezTo>
                  <a:pt x="295" y="342"/>
                  <a:pt x="291" y="341"/>
                  <a:pt x="287" y="340"/>
                </a:cubicBezTo>
                <a:cubicBezTo>
                  <a:pt x="282" y="339"/>
                  <a:pt x="277" y="341"/>
                  <a:pt x="274" y="347"/>
                </a:cubicBezTo>
                <a:cubicBezTo>
                  <a:pt x="253" y="378"/>
                  <a:pt x="253" y="378"/>
                  <a:pt x="253" y="378"/>
                </a:cubicBezTo>
                <a:cubicBezTo>
                  <a:pt x="215" y="356"/>
                  <a:pt x="215" y="356"/>
                  <a:pt x="215" y="356"/>
                </a:cubicBezTo>
                <a:cubicBezTo>
                  <a:pt x="231" y="323"/>
                  <a:pt x="231" y="323"/>
                  <a:pt x="231" y="323"/>
                </a:cubicBezTo>
                <a:cubicBezTo>
                  <a:pt x="235" y="316"/>
                  <a:pt x="234" y="310"/>
                  <a:pt x="230" y="306"/>
                </a:cubicBezTo>
                <a:cubicBezTo>
                  <a:pt x="227" y="304"/>
                  <a:pt x="225" y="302"/>
                  <a:pt x="223" y="299"/>
                </a:cubicBezTo>
                <a:cubicBezTo>
                  <a:pt x="218" y="295"/>
                  <a:pt x="213" y="294"/>
                  <a:pt x="206" y="297"/>
                </a:cubicBezTo>
                <a:cubicBezTo>
                  <a:pt x="172" y="314"/>
                  <a:pt x="172" y="314"/>
                  <a:pt x="172" y="314"/>
                </a:cubicBezTo>
                <a:cubicBezTo>
                  <a:pt x="151" y="276"/>
                  <a:pt x="151" y="276"/>
                  <a:pt x="151" y="276"/>
                </a:cubicBezTo>
                <a:cubicBezTo>
                  <a:pt x="182" y="255"/>
                  <a:pt x="182" y="255"/>
                  <a:pt x="182" y="255"/>
                </a:cubicBezTo>
                <a:cubicBezTo>
                  <a:pt x="188" y="252"/>
                  <a:pt x="190" y="247"/>
                  <a:pt x="189" y="242"/>
                </a:cubicBezTo>
                <a:cubicBezTo>
                  <a:pt x="188" y="238"/>
                  <a:pt x="187" y="234"/>
                  <a:pt x="186" y="230"/>
                </a:cubicBezTo>
                <a:cubicBezTo>
                  <a:pt x="184" y="225"/>
                  <a:pt x="180" y="221"/>
                  <a:pt x="173" y="221"/>
                </a:cubicBezTo>
                <a:cubicBezTo>
                  <a:pt x="135" y="218"/>
                  <a:pt x="135" y="218"/>
                  <a:pt x="135" y="218"/>
                </a:cubicBezTo>
                <a:cubicBezTo>
                  <a:pt x="135" y="175"/>
                  <a:pt x="135" y="175"/>
                  <a:pt x="135" y="175"/>
                </a:cubicBezTo>
                <a:cubicBezTo>
                  <a:pt x="173" y="172"/>
                  <a:pt x="173" y="172"/>
                  <a:pt x="173" y="172"/>
                </a:cubicBezTo>
                <a:cubicBezTo>
                  <a:pt x="180" y="172"/>
                  <a:pt x="184" y="168"/>
                  <a:pt x="186" y="163"/>
                </a:cubicBezTo>
                <a:cubicBezTo>
                  <a:pt x="187" y="159"/>
                  <a:pt x="188" y="155"/>
                  <a:pt x="189" y="152"/>
                </a:cubicBezTo>
                <a:cubicBezTo>
                  <a:pt x="190" y="146"/>
                  <a:pt x="188" y="141"/>
                  <a:pt x="182" y="138"/>
                </a:cubicBezTo>
                <a:cubicBezTo>
                  <a:pt x="151" y="117"/>
                  <a:pt x="151" y="117"/>
                  <a:pt x="151" y="117"/>
                </a:cubicBezTo>
                <a:cubicBezTo>
                  <a:pt x="172" y="79"/>
                  <a:pt x="172" y="79"/>
                  <a:pt x="172" y="79"/>
                </a:cubicBezTo>
                <a:cubicBezTo>
                  <a:pt x="206" y="96"/>
                  <a:pt x="206" y="96"/>
                  <a:pt x="206" y="96"/>
                </a:cubicBezTo>
                <a:cubicBezTo>
                  <a:pt x="213" y="99"/>
                  <a:pt x="218" y="98"/>
                  <a:pt x="223" y="94"/>
                </a:cubicBezTo>
                <a:cubicBezTo>
                  <a:pt x="225" y="92"/>
                  <a:pt x="227" y="89"/>
                  <a:pt x="230" y="87"/>
                </a:cubicBezTo>
                <a:cubicBezTo>
                  <a:pt x="234" y="83"/>
                  <a:pt x="235" y="77"/>
                  <a:pt x="231" y="71"/>
                </a:cubicBezTo>
                <a:cubicBezTo>
                  <a:pt x="215" y="37"/>
                  <a:pt x="215" y="37"/>
                  <a:pt x="215" y="37"/>
                </a:cubicBezTo>
                <a:cubicBezTo>
                  <a:pt x="253" y="15"/>
                  <a:pt x="253" y="15"/>
                  <a:pt x="253" y="15"/>
                </a:cubicBezTo>
                <a:cubicBezTo>
                  <a:pt x="274" y="46"/>
                  <a:pt x="274" y="46"/>
                  <a:pt x="274" y="46"/>
                </a:cubicBezTo>
                <a:cubicBezTo>
                  <a:pt x="277" y="52"/>
                  <a:pt x="282" y="54"/>
                  <a:pt x="287" y="53"/>
                </a:cubicBezTo>
                <a:cubicBezTo>
                  <a:pt x="291" y="52"/>
                  <a:pt x="295" y="51"/>
                  <a:pt x="299" y="50"/>
                </a:cubicBezTo>
                <a:cubicBezTo>
                  <a:pt x="304" y="49"/>
                  <a:pt x="308" y="44"/>
                  <a:pt x="308" y="37"/>
                </a:cubicBezTo>
                <a:cubicBezTo>
                  <a:pt x="310" y="0"/>
                  <a:pt x="310" y="0"/>
                  <a:pt x="310" y="0"/>
                </a:cubicBezTo>
                <a:cubicBezTo>
                  <a:pt x="354" y="0"/>
                  <a:pt x="354" y="0"/>
                  <a:pt x="354" y="0"/>
                </a:cubicBezTo>
                <a:cubicBezTo>
                  <a:pt x="357" y="37"/>
                  <a:pt x="357" y="37"/>
                  <a:pt x="357" y="37"/>
                </a:cubicBezTo>
                <a:cubicBezTo>
                  <a:pt x="357" y="44"/>
                  <a:pt x="360" y="49"/>
                  <a:pt x="366" y="50"/>
                </a:cubicBezTo>
                <a:cubicBezTo>
                  <a:pt x="370" y="51"/>
                  <a:pt x="373" y="52"/>
                  <a:pt x="377" y="53"/>
                </a:cubicBezTo>
                <a:cubicBezTo>
                  <a:pt x="382" y="54"/>
                  <a:pt x="387" y="52"/>
                  <a:pt x="391" y="46"/>
                </a:cubicBezTo>
                <a:cubicBezTo>
                  <a:pt x="412" y="15"/>
                  <a:pt x="412" y="15"/>
                  <a:pt x="412" y="15"/>
                </a:cubicBezTo>
                <a:cubicBezTo>
                  <a:pt x="450" y="37"/>
                  <a:pt x="450" y="37"/>
                  <a:pt x="450" y="37"/>
                </a:cubicBezTo>
                <a:cubicBezTo>
                  <a:pt x="433" y="71"/>
                  <a:pt x="433" y="71"/>
                  <a:pt x="433" y="71"/>
                </a:cubicBezTo>
                <a:cubicBezTo>
                  <a:pt x="430" y="77"/>
                  <a:pt x="431" y="83"/>
                  <a:pt x="435" y="87"/>
                </a:cubicBezTo>
                <a:cubicBezTo>
                  <a:pt x="437" y="89"/>
                  <a:pt x="440" y="92"/>
                  <a:pt x="442" y="94"/>
                </a:cubicBezTo>
                <a:cubicBezTo>
                  <a:pt x="446" y="98"/>
                  <a:pt x="452" y="99"/>
                  <a:pt x="458" y="96"/>
                </a:cubicBezTo>
                <a:cubicBezTo>
                  <a:pt x="492" y="79"/>
                  <a:pt x="492" y="79"/>
                  <a:pt x="492" y="79"/>
                </a:cubicBezTo>
                <a:cubicBezTo>
                  <a:pt x="514" y="117"/>
                  <a:pt x="514" y="117"/>
                  <a:pt x="514" y="117"/>
                </a:cubicBezTo>
                <a:cubicBezTo>
                  <a:pt x="483" y="138"/>
                  <a:pt x="483" y="138"/>
                  <a:pt x="483" y="138"/>
                </a:cubicBezTo>
                <a:cubicBezTo>
                  <a:pt x="477" y="141"/>
                  <a:pt x="475" y="146"/>
                  <a:pt x="476" y="152"/>
                </a:cubicBezTo>
                <a:cubicBezTo>
                  <a:pt x="477" y="155"/>
                  <a:pt x="478" y="159"/>
                  <a:pt x="479" y="163"/>
                </a:cubicBezTo>
                <a:cubicBezTo>
                  <a:pt x="480" y="168"/>
                  <a:pt x="485" y="172"/>
                  <a:pt x="492" y="172"/>
                </a:cubicBezTo>
                <a:cubicBezTo>
                  <a:pt x="529" y="175"/>
                  <a:pt x="529" y="175"/>
                  <a:pt x="529" y="175"/>
                </a:cubicBezTo>
                <a:cubicBezTo>
                  <a:pt x="529" y="218"/>
                  <a:pt x="529" y="218"/>
                  <a:pt x="529" y="218"/>
                </a:cubicBezTo>
                <a:cubicBezTo>
                  <a:pt x="492" y="221"/>
                  <a:pt x="492" y="221"/>
                  <a:pt x="492" y="221"/>
                </a:cubicBezTo>
                <a:cubicBezTo>
                  <a:pt x="485" y="221"/>
                  <a:pt x="480" y="225"/>
                  <a:pt x="479" y="230"/>
                </a:cubicBezTo>
                <a:cubicBezTo>
                  <a:pt x="478" y="234"/>
                  <a:pt x="477" y="238"/>
                  <a:pt x="476" y="242"/>
                </a:cubicBezTo>
                <a:close/>
                <a:moveTo>
                  <a:pt x="332" y="110"/>
                </a:moveTo>
                <a:cubicBezTo>
                  <a:pt x="284" y="110"/>
                  <a:pt x="246" y="149"/>
                  <a:pt x="246" y="197"/>
                </a:cubicBezTo>
                <a:cubicBezTo>
                  <a:pt x="246" y="244"/>
                  <a:pt x="284" y="283"/>
                  <a:pt x="332" y="283"/>
                </a:cubicBezTo>
                <a:cubicBezTo>
                  <a:pt x="380" y="283"/>
                  <a:pt x="419" y="244"/>
                  <a:pt x="419" y="197"/>
                </a:cubicBezTo>
                <a:cubicBezTo>
                  <a:pt x="419" y="149"/>
                  <a:pt x="380" y="110"/>
                  <a:pt x="332" y="110"/>
                </a:cubicBezTo>
                <a:close/>
                <a:moveTo>
                  <a:pt x="187" y="441"/>
                </a:moveTo>
                <a:cubicBezTo>
                  <a:pt x="187" y="444"/>
                  <a:pt x="188" y="446"/>
                  <a:pt x="191" y="448"/>
                </a:cubicBezTo>
                <a:cubicBezTo>
                  <a:pt x="208" y="460"/>
                  <a:pt x="208" y="460"/>
                  <a:pt x="208" y="460"/>
                </a:cubicBezTo>
                <a:cubicBezTo>
                  <a:pt x="196" y="481"/>
                  <a:pt x="196" y="481"/>
                  <a:pt x="196" y="481"/>
                </a:cubicBezTo>
                <a:cubicBezTo>
                  <a:pt x="178" y="472"/>
                  <a:pt x="178" y="472"/>
                  <a:pt x="178" y="472"/>
                </a:cubicBezTo>
                <a:cubicBezTo>
                  <a:pt x="174" y="470"/>
                  <a:pt x="171" y="470"/>
                  <a:pt x="169" y="472"/>
                </a:cubicBezTo>
                <a:cubicBezTo>
                  <a:pt x="168" y="474"/>
                  <a:pt x="166" y="475"/>
                  <a:pt x="165" y="476"/>
                </a:cubicBezTo>
                <a:cubicBezTo>
                  <a:pt x="163" y="479"/>
                  <a:pt x="162" y="482"/>
                  <a:pt x="164" y="485"/>
                </a:cubicBezTo>
                <a:cubicBezTo>
                  <a:pt x="173" y="504"/>
                  <a:pt x="173" y="504"/>
                  <a:pt x="173" y="504"/>
                </a:cubicBezTo>
                <a:cubicBezTo>
                  <a:pt x="152" y="516"/>
                  <a:pt x="152" y="516"/>
                  <a:pt x="152" y="516"/>
                </a:cubicBezTo>
                <a:cubicBezTo>
                  <a:pt x="141" y="499"/>
                  <a:pt x="141" y="499"/>
                  <a:pt x="141" y="499"/>
                </a:cubicBezTo>
                <a:cubicBezTo>
                  <a:pt x="139" y="496"/>
                  <a:pt x="136" y="494"/>
                  <a:pt x="133" y="495"/>
                </a:cubicBezTo>
                <a:cubicBezTo>
                  <a:pt x="131" y="496"/>
                  <a:pt x="129" y="496"/>
                  <a:pt x="127" y="497"/>
                </a:cubicBezTo>
                <a:cubicBezTo>
                  <a:pt x="124" y="497"/>
                  <a:pt x="122" y="500"/>
                  <a:pt x="122" y="504"/>
                </a:cubicBezTo>
                <a:cubicBezTo>
                  <a:pt x="121" y="524"/>
                  <a:pt x="121" y="524"/>
                  <a:pt x="121" y="524"/>
                </a:cubicBezTo>
                <a:cubicBezTo>
                  <a:pt x="97" y="524"/>
                  <a:pt x="97" y="524"/>
                  <a:pt x="97" y="524"/>
                </a:cubicBezTo>
                <a:cubicBezTo>
                  <a:pt x="95" y="504"/>
                  <a:pt x="95" y="504"/>
                  <a:pt x="95" y="504"/>
                </a:cubicBezTo>
                <a:cubicBezTo>
                  <a:pt x="95" y="500"/>
                  <a:pt x="93" y="497"/>
                  <a:pt x="90" y="497"/>
                </a:cubicBezTo>
                <a:cubicBezTo>
                  <a:pt x="88" y="496"/>
                  <a:pt x="86" y="496"/>
                  <a:pt x="84" y="495"/>
                </a:cubicBezTo>
                <a:cubicBezTo>
                  <a:pt x="81" y="494"/>
                  <a:pt x="78" y="496"/>
                  <a:pt x="76" y="499"/>
                </a:cubicBezTo>
                <a:cubicBezTo>
                  <a:pt x="65" y="516"/>
                  <a:pt x="65" y="516"/>
                  <a:pt x="65" y="516"/>
                </a:cubicBezTo>
                <a:cubicBezTo>
                  <a:pt x="44" y="504"/>
                  <a:pt x="44" y="504"/>
                  <a:pt x="44" y="504"/>
                </a:cubicBezTo>
                <a:cubicBezTo>
                  <a:pt x="53" y="485"/>
                  <a:pt x="53" y="485"/>
                  <a:pt x="53" y="485"/>
                </a:cubicBezTo>
                <a:cubicBezTo>
                  <a:pt x="55" y="482"/>
                  <a:pt x="54" y="479"/>
                  <a:pt x="52" y="476"/>
                </a:cubicBezTo>
                <a:cubicBezTo>
                  <a:pt x="51" y="475"/>
                  <a:pt x="49" y="474"/>
                  <a:pt x="48" y="472"/>
                </a:cubicBezTo>
                <a:cubicBezTo>
                  <a:pt x="46" y="470"/>
                  <a:pt x="43" y="470"/>
                  <a:pt x="39" y="472"/>
                </a:cubicBezTo>
                <a:cubicBezTo>
                  <a:pt x="21" y="481"/>
                  <a:pt x="21" y="481"/>
                  <a:pt x="21" y="481"/>
                </a:cubicBezTo>
                <a:cubicBezTo>
                  <a:pt x="9" y="460"/>
                  <a:pt x="9" y="460"/>
                  <a:pt x="9" y="460"/>
                </a:cubicBezTo>
                <a:cubicBezTo>
                  <a:pt x="26" y="448"/>
                  <a:pt x="26" y="448"/>
                  <a:pt x="26" y="448"/>
                </a:cubicBezTo>
                <a:cubicBezTo>
                  <a:pt x="29" y="446"/>
                  <a:pt x="30" y="444"/>
                  <a:pt x="30" y="441"/>
                </a:cubicBezTo>
                <a:cubicBezTo>
                  <a:pt x="29" y="439"/>
                  <a:pt x="28" y="437"/>
                  <a:pt x="28" y="435"/>
                </a:cubicBezTo>
                <a:cubicBezTo>
                  <a:pt x="27" y="432"/>
                  <a:pt x="25" y="430"/>
                  <a:pt x="21" y="429"/>
                </a:cubicBezTo>
                <a:cubicBezTo>
                  <a:pt x="0" y="428"/>
                  <a:pt x="0" y="428"/>
                  <a:pt x="0" y="428"/>
                </a:cubicBezTo>
                <a:cubicBezTo>
                  <a:pt x="0" y="404"/>
                  <a:pt x="0" y="404"/>
                  <a:pt x="0" y="404"/>
                </a:cubicBezTo>
                <a:cubicBezTo>
                  <a:pt x="21" y="403"/>
                  <a:pt x="21" y="403"/>
                  <a:pt x="21" y="403"/>
                </a:cubicBezTo>
                <a:cubicBezTo>
                  <a:pt x="25" y="403"/>
                  <a:pt x="27" y="401"/>
                  <a:pt x="28" y="398"/>
                </a:cubicBezTo>
                <a:cubicBezTo>
                  <a:pt x="28" y="395"/>
                  <a:pt x="29" y="393"/>
                  <a:pt x="30" y="391"/>
                </a:cubicBezTo>
                <a:cubicBezTo>
                  <a:pt x="30" y="388"/>
                  <a:pt x="29" y="386"/>
                  <a:pt x="26" y="384"/>
                </a:cubicBezTo>
                <a:cubicBezTo>
                  <a:pt x="9" y="372"/>
                  <a:pt x="9" y="372"/>
                  <a:pt x="9" y="372"/>
                </a:cubicBezTo>
                <a:cubicBezTo>
                  <a:pt x="21" y="351"/>
                  <a:pt x="21" y="351"/>
                  <a:pt x="21" y="351"/>
                </a:cubicBezTo>
                <a:cubicBezTo>
                  <a:pt x="39" y="361"/>
                  <a:pt x="39" y="361"/>
                  <a:pt x="39" y="361"/>
                </a:cubicBezTo>
                <a:cubicBezTo>
                  <a:pt x="43" y="362"/>
                  <a:pt x="46" y="362"/>
                  <a:pt x="48" y="360"/>
                </a:cubicBezTo>
                <a:cubicBezTo>
                  <a:pt x="49" y="358"/>
                  <a:pt x="51" y="357"/>
                  <a:pt x="52" y="356"/>
                </a:cubicBezTo>
                <a:cubicBezTo>
                  <a:pt x="54" y="353"/>
                  <a:pt x="55" y="350"/>
                  <a:pt x="53" y="347"/>
                </a:cubicBezTo>
                <a:cubicBezTo>
                  <a:pt x="44" y="328"/>
                  <a:pt x="44" y="328"/>
                  <a:pt x="44" y="328"/>
                </a:cubicBezTo>
                <a:cubicBezTo>
                  <a:pt x="65" y="316"/>
                  <a:pt x="65" y="316"/>
                  <a:pt x="65" y="316"/>
                </a:cubicBezTo>
                <a:cubicBezTo>
                  <a:pt x="76" y="333"/>
                  <a:pt x="76" y="333"/>
                  <a:pt x="76" y="333"/>
                </a:cubicBezTo>
                <a:cubicBezTo>
                  <a:pt x="78" y="336"/>
                  <a:pt x="81" y="338"/>
                  <a:pt x="84" y="337"/>
                </a:cubicBezTo>
                <a:cubicBezTo>
                  <a:pt x="86" y="337"/>
                  <a:pt x="88" y="336"/>
                  <a:pt x="90" y="336"/>
                </a:cubicBezTo>
                <a:cubicBezTo>
                  <a:pt x="93" y="335"/>
                  <a:pt x="95" y="332"/>
                  <a:pt x="95" y="328"/>
                </a:cubicBezTo>
                <a:cubicBezTo>
                  <a:pt x="97" y="308"/>
                  <a:pt x="97" y="308"/>
                  <a:pt x="97" y="308"/>
                </a:cubicBezTo>
                <a:cubicBezTo>
                  <a:pt x="121" y="308"/>
                  <a:pt x="121" y="308"/>
                  <a:pt x="121" y="308"/>
                </a:cubicBezTo>
                <a:cubicBezTo>
                  <a:pt x="122" y="328"/>
                  <a:pt x="122" y="328"/>
                  <a:pt x="122" y="328"/>
                </a:cubicBezTo>
                <a:cubicBezTo>
                  <a:pt x="122" y="332"/>
                  <a:pt x="124" y="335"/>
                  <a:pt x="127" y="336"/>
                </a:cubicBezTo>
                <a:cubicBezTo>
                  <a:pt x="129" y="336"/>
                  <a:pt x="131" y="337"/>
                  <a:pt x="133" y="337"/>
                </a:cubicBezTo>
                <a:cubicBezTo>
                  <a:pt x="136" y="338"/>
                  <a:pt x="139" y="336"/>
                  <a:pt x="141" y="333"/>
                </a:cubicBezTo>
                <a:cubicBezTo>
                  <a:pt x="152" y="316"/>
                  <a:pt x="152" y="316"/>
                  <a:pt x="152" y="316"/>
                </a:cubicBezTo>
                <a:cubicBezTo>
                  <a:pt x="173" y="328"/>
                  <a:pt x="173" y="328"/>
                  <a:pt x="173" y="328"/>
                </a:cubicBezTo>
                <a:cubicBezTo>
                  <a:pt x="164" y="347"/>
                  <a:pt x="164" y="347"/>
                  <a:pt x="164" y="347"/>
                </a:cubicBezTo>
                <a:cubicBezTo>
                  <a:pt x="162" y="350"/>
                  <a:pt x="163" y="353"/>
                  <a:pt x="165" y="356"/>
                </a:cubicBezTo>
                <a:cubicBezTo>
                  <a:pt x="166" y="357"/>
                  <a:pt x="168" y="358"/>
                  <a:pt x="169" y="360"/>
                </a:cubicBezTo>
                <a:cubicBezTo>
                  <a:pt x="171" y="362"/>
                  <a:pt x="174" y="362"/>
                  <a:pt x="178" y="361"/>
                </a:cubicBezTo>
                <a:cubicBezTo>
                  <a:pt x="196" y="351"/>
                  <a:pt x="196" y="351"/>
                  <a:pt x="196" y="351"/>
                </a:cubicBezTo>
                <a:cubicBezTo>
                  <a:pt x="208" y="372"/>
                  <a:pt x="208" y="372"/>
                  <a:pt x="208" y="372"/>
                </a:cubicBezTo>
                <a:cubicBezTo>
                  <a:pt x="191" y="384"/>
                  <a:pt x="191" y="384"/>
                  <a:pt x="191" y="384"/>
                </a:cubicBezTo>
                <a:cubicBezTo>
                  <a:pt x="188" y="386"/>
                  <a:pt x="187" y="388"/>
                  <a:pt x="187" y="391"/>
                </a:cubicBezTo>
                <a:cubicBezTo>
                  <a:pt x="188" y="393"/>
                  <a:pt x="189" y="395"/>
                  <a:pt x="189" y="398"/>
                </a:cubicBezTo>
                <a:cubicBezTo>
                  <a:pt x="190" y="401"/>
                  <a:pt x="192" y="403"/>
                  <a:pt x="196" y="403"/>
                </a:cubicBezTo>
                <a:cubicBezTo>
                  <a:pt x="217" y="404"/>
                  <a:pt x="217" y="404"/>
                  <a:pt x="217" y="404"/>
                </a:cubicBezTo>
                <a:cubicBezTo>
                  <a:pt x="217" y="428"/>
                  <a:pt x="217" y="428"/>
                  <a:pt x="217" y="428"/>
                </a:cubicBezTo>
                <a:cubicBezTo>
                  <a:pt x="196" y="429"/>
                  <a:pt x="196" y="429"/>
                  <a:pt x="196" y="429"/>
                </a:cubicBezTo>
                <a:cubicBezTo>
                  <a:pt x="192" y="430"/>
                  <a:pt x="190" y="432"/>
                  <a:pt x="189" y="435"/>
                </a:cubicBezTo>
                <a:cubicBezTo>
                  <a:pt x="189" y="437"/>
                  <a:pt x="188" y="439"/>
                  <a:pt x="187" y="441"/>
                </a:cubicBezTo>
                <a:close/>
                <a:moveTo>
                  <a:pt x="109" y="368"/>
                </a:moveTo>
                <a:cubicBezTo>
                  <a:pt x="82" y="368"/>
                  <a:pt x="61" y="390"/>
                  <a:pt x="61" y="416"/>
                </a:cubicBezTo>
                <a:cubicBezTo>
                  <a:pt x="61" y="442"/>
                  <a:pt x="82" y="464"/>
                  <a:pt x="109" y="464"/>
                </a:cubicBezTo>
                <a:cubicBezTo>
                  <a:pt x="135" y="464"/>
                  <a:pt x="156" y="442"/>
                  <a:pt x="156" y="416"/>
                </a:cubicBezTo>
                <a:cubicBezTo>
                  <a:pt x="156" y="390"/>
                  <a:pt x="135" y="368"/>
                  <a:pt x="109" y="368"/>
                </a:cubicBezTo>
                <a:close/>
              </a:path>
            </a:pathLst>
          </a:custGeom>
          <a:solidFill>
            <a:srgbClr val="EE5500"/>
          </a:solidFill>
          <a:ln>
            <a:noFill/>
          </a:ln>
        </p:spPr>
        <p:txBody>
          <a:bodyPr vert="horz" wrap="square" lIns="91440" tIns="45720" rIns="91440" bIns="45720" numCol="1" anchor="t" anchorCtr="0" compatLnSpc="1">
            <a:prstTxWarp prst="textNoShape">
              <a:avLst/>
            </a:prstTxWarp>
          </a:bodyPr>
          <a:lstStyle/>
          <a:p>
            <a:endParaRPr lang="ja-JP" altLang="en-US"/>
          </a:p>
        </p:txBody>
      </p:sp>
      <p:grpSp>
        <p:nvGrpSpPr>
          <p:cNvPr id="185" name="グループ化 184"/>
          <p:cNvGrpSpPr/>
          <p:nvPr/>
        </p:nvGrpSpPr>
        <p:grpSpPr>
          <a:xfrm>
            <a:off x="8280412" y="3084310"/>
            <a:ext cx="690993" cy="521660"/>
            <a:chOff x="4853115" y="3903898"/>
            <a:chExt cx="1003488" cy="776932"/>
          </a:xfrm>
          <a:solidFill>
            <a:schemeClr val="accent4">
              <a:lumMod val="75000"/>
            </a:schemeClr>
          </a:solidFill>
        </p:grpSpPr>
        <p:sp>
          <p:nvSpPr>
            <p:cNvPr id="186" name="Freeform 20"/>
            <p:cNvSpPr>
              <a:spLocks noEditPoints="1"/>
            </p:cNvSpPr>
            <p:nvPr/>
          </p:nvSpPr>
          <p:spPr bwMode="auto">
            <a:xfrm>
              <a:off x="4853115" y="3903898"/>
              <a:ext cx="1003488" cy="776932"/>
            </a:xfrm>
            <a:custGeom>
              <a:avLst/>
              <a:gdLst>
                <a:gd name="T0" fmla="*/ 443 w 454"/>
                <a:gd name="T1" fmla="*/ 0 h 365"/>
                <a:gd name="T2" fmla="*/ 11 w 454"/>
                <a:gd name="T3" fmla="*/ 0 h 365"/>
                <a:gd name="T4" fmla="*/ 0 w 454"/>
                <a:gd name="T5" fmla="*/ 10 h 365"/>
                <a:gd name="T6" fmla="*/ 0 w 454"/>
                <a:gd name="T7" fmla="*/ 294 h 365"/>
                <a:gd name="T8" fmla="*/ 11 w 454"/>
                <a:gd name="T9" fmla="*/ 304 h 365"/>
                <a:gd name="T10" fmla="*/ 195 w 454"/>
                <a:gd name="T11" fmla="*/ 304 h 365"/>
                <a:gd name="T12" fmla="*/ 190 w 454"/>
                <a:gd name="T13" fmla="*/ 355 h 365"/>
                <a:gd name="T14" fmla="*/ 128 w 454"/>
                <a:gd name="T15" fmla="*/ 355 h 365"/>
                <a:gd name="T16" fmla="*/ 123 w 454"/>
                <a:gd name="T17" fmla="*/ 360 h 365"/>
                <a:gd name="T18" fmla="*/ 128 w 454"/>
                <a:gd name="T19" fmla="*/ 365 h 365"/>
                <a:gd name="T20" fmla="*/ 326 w 454"/>
                <a:gd name="T21" fmla="*/ 365 h 365"/>
                <a:gd name="T22" fmla="*/ 331 w 454"/>
                <a:gd name="T23" fmla="*/ 360 h 365"/>
                <a:gd name="T24" fmla="*/ 326 w 454"/>
                <a:gd name="T25" fmla="*/ 355 h 365"/>
                <a:gd name="T26" fmla="*/ 264 w 454"/>
                <a:gd name="T27" fmla="*/ 355 h 365"/>
                <a:gd name="T28" fmla="*/ 259 w 454"/>
                <a:gd name="T29" fmla="*/ 304 h 365"/>
                <a:gd name="T30" fmla="*/ 443 w 454"/>
                <a:gd name="T31" fmla="*/ 304 h 365"/>
                <a:gd name="T32" fmla="*/ 454 w 454"/>
                <a:gd name="T33" fmla="*/ 294 h 365"/>
                <a:gd name="T34" fmla="*/ 454 w 454"/>
                <a:gd name="T35" fmla="*/ 10 h 365"/>
                <a:gd name="T36" fmla="*/ 443 w 454"/>
                <a:gd name="T37" fmla="*/ 0 h 365"/>
                <a:gd name="T38" fmla="*/ 423 w 454"/>
                <a:gd name="T39" fmla="*/ 273 h 365"/>
                <a:gd name="T40" fmla="*/ 31 w 454"/>
                <a:gd name="T41" fmla="*/ 273 h 365"/>
                <a:gd name="T42" fmla="*/ 31 w 454"/>
                <a:gd name="T43" fmla="*/ 31 h 365"/>
                <a:gd name="T44" fmla="*/ 423 w 454"/>
                <a:gd name="T45" fmla="*/ 31 h 365"/>
                <a:gd name="T46" fmla="*/ 423 w 454"/>
                <a:gd name="T47" fmla="*/ 273 h 3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54" h="365">
                  <a:moveTo>
                    <a:pt x="443" y="0"/>
                  </a:moveTo>
                  <a:cubicBezTo>
                    <a:pt x="11" y="0"/>
                    <a:pt x="11" y="0"/>
                    <a:pt x="11" y="0"/>
                  </a:cubicBezTo>
                  <a:cubicBezTo>
                    <a:pt x="5" y="0"/>
                    <a:pt x="0" y="4"/>
                    <a:pt x="0" y="10"/>
                  </a:cubicBezTo>
                  <a:cubicBezTo>
                    <a:pt x="0" y="294"/>
                    <a:pt x="0" y="294"/>
                    <a:pt x="0" y="294"/>
                  </a:cubicBezTo>
                  <a:cubicBezTo>
                    <a:pt x="0" y="299"/>
                    <a:pt x="5" y="304"/>
                    <a:pt x="11" y="304"/>
                  </a:cubicBezTo>
                  <a:cubicBezTo>
                    <a:pt x="195" y="304"/>
                    <a:pt x="195" y="304"/>
                    <a:pt x="195" y="304"/>
                  </a:cubicBezTo>
                  <a:cubicBezTo>
                    <a:pt x="190" y="355"/>
                    <a:pt x="190" y="355"/>
                    <a:pt x="190" y="355"/>
                  </a:cubicBezTo>
                  <a:cubicBezTo>
                    <a:pt x="128" y="355"/>
                    <a:pt x="128" y="355"/>
                    <a:pt x="128" y="355"/>
                  </a:cubicBezTo>
                  <a:cubicBezTo>
                    <a:pt x="125" y="355"/>
                    <a:pt x="123" y="357"/>
                    <a:pt x="123" y="360"/>
                  </a:cubicBezTo>
                  <a:cubicBezTo>
                    <a:pt x="123" y="362"/>
                    <a:pt x="125" y="365"/>
                    <a:pt x="128" y="365"/>
                  </a:cubicBezTo>
                  <a:cubicBezTo>
                    <a:pt x="326" y="365"/>
                    <a:pt x="326" y="365"/>
                    <a:pt x="326" y="365"/>
                  </a:cubicBezTo>
                  <a:cubicBezTo>
                    <a:pt x="329" y="365"/>
                    <a:pt x="331" y="362"/>
                    <a:pt x="331" y="360"/>
                  </a:cubicBezTo>
                  <a:cubicBezTo>
                    <a:pt x="331" y="357"/>
                    <a:pt x="329" y="355"/>
                    <a:pt x="326" y="355"/>
                  </a:cubicBezTo>
                  <a:cubicBezTo>
                    <a:pt x="264" y="355"/>
                    <a:pt x="264" y="355"/>
                    <a:pt x="264" y="355"/>
                  </a:cubicBezTo>
                  <a:cubicBezTo>
                    <a:pt x="259" y="304"/>
                    <a:pt x="259" y="304"/>
                    <a:pt x="259" y="304"/>
                  </a:cubicBezTo>
                  <a:cubicBezTo>
                    <a:pt x="443" y="304"/>
                    <a:pt x="443" y="304"/>
                    <a:pt x="443" y="304"/>
                  </a:cubicBezTo>
                  <a:cubicBezTo>
                    <a:pt x="449" y="304"/>
                    <a:pt x="454" y="299"/>
                    <a:pt x="454" y="294"/>
                  </a:cubicBezTo>
                  <a:cubicBezTo>
                    <a:pt x="454" y="10"/>
                    <a:pt x="454" y="10"/>
                    <a:pt x="454" y="10"/>
                  </a:cubicBezTo>
                  <a:cubicBezTo>
                    <a:pt x="454" y="4"/>
                    <a:pt x="449" y="0"/>
                    <a:pt x="443" y="0"/>
                  </a:cubicBezTo>
                  <a:close/>
                  <a:moveTo>
                    <a:pt x="423" y="273"/>
                  </a:moveTo>
                  <a:cubicBezTo>
                    <a:pt x="31" y="273"/>
                    <a:pt x="31" y="273"/>
                    <a:pt x="31" y="273"/>
                  </a:cubicBezTo>
                  <a:cubicBezTo>
                    <a:pt x="31" y="31"/>
                    <a:pt x="31" y="31"/>
                    <a:pt x="31" y="31"/>
                  </a:cubicBezTo>
                  <a:cubicBezTo>
                    <a:pt x="423" y="31"/>
                    <a:pt x="423" y="31"/>
                    <a:pt x="423" y="31"/>
                  </a:cubicBezTo>
                  <a:lnTo>
                    <a:pt x="423" y="273"/>
                  </a:lnTo>
                  <a:close/>
                </a:path>
              </a:pathLst>
            </a:custGeom>
            <a:solidFill>
              <a:srgbClr val="EE5500"/>
            </a:solidFill>
            <a:ln>
              <a:solidFill>
                <a:srgbClr val="EE5500"/>
              </a:solidFill>
            </a:ln>
          </p:spPr>
          <p:txBody>
            <a:bodyPr vert="horz" wrap="square" lIns="91440" tIns="45720" rIns="91440" bIns="45720" numCol="1" anchor="t" anchorCtr="0" compatLnSpc="1">
              <a:prstTxWarp prst="textNoShape">
                <a:avLst/>
              </a:prstTxWarp>
            </a:bodyPr>
            <a:lstStyle/>
            <a:p>
              <a:endParaRPr lang="ja-JP" altLang="en-US"/>
            </a:p>
          </p:txBody>
        </p:sp>
        <p:pic>
          <p:nvPicPr>
            <p:cNvPr id="187" name="図 186"/>
            <p:cNvPicPr>
              <a:picLocks noChangeAspect="1"/>
            </p:cNvPicPr>
            <p:nvPr/>
          </p:nvPicPr>
          <p:blipFill rotWithShape="1">
            <a:blip r:embed="rId3"/>
            <a:srcRect l="3536"/>
            <a:stretch/>
          </p:blipFill>
          <p:spPr>
            <a:xfrm>
              <a:off x="4925310" y="3998707"/>
              <a:ext cx="854300" cy="465941"/>
            </a:xfrm>
            <a:prstGeom prst="rect">
              <a:avLst/>
            </a:prstGeom>
            <a:grpFill/>
            <a:ln>
              <a:noFill/>
            </a:ln>
          </p:spPr>
        </p:pic>
      </p:grpSp>
      <p:sp>
        <p:nvSpPr>
          <p:cNvPr id="188" name="Freeform 12"/>
          <p:cNvSpPr>
            <a:spLocks noEditPoints="1"/>
          </p:cNvSpPr>
          <p:nvPr/>
        </p:nvSpPr>
        <p:spPr bwMode="auto">
          <a:xfrm>
            <a:off x="7346449" y="3074597"/>
            <a:ext cx="408439" cy="540828"/>
          </a:xfrm>
          <a:custGeom>
            <a:avLst/>
            <a:gdLst>
              <a:gd name="T0" fmla="*/ 0 w 473"/>
              <a:gd name="T1" fmla="*/ 58 h 388"/>
              <a:gd name="T2" fmla="*/ 236 w 473"/>
              <a:gd name="T3" fmla="*/ 0 h 388"/>
              <a:gd name="T4" fmla="*/ 473 w 473"/>
              <a:gd name="T5" fmla="*/ 58 h 388"/>
              <a:gd name="T6" fmla="*/ 236 w 473"/>
              <a:gd name="T7" fmla="*/ 116 h 388"/>
              <a:gd name="T8" fmla="*/ 0 w 473"/>
              <a:gd name="T9" fmla="*/ 58 h 388"/>
              <a:gd name="T10" fmla="*/ 236 w 473"/>
              <a:gd name="T11" fmla="*/ 207 h 388"/>
              <a:gd name="T12" fmla="*/ 473 w 473"/>
              <a:gd name="T13" fmla="*/ 149 h 388"/>
              <a:gd name="T14" fmla="*/ 473 w 473"/>
              <a:gd name="T15" fmla="*/ 86 h 388"/>
              <a:gd name="T16" fmla="*/ 236 w 473"/>
              <a:gd name="T17" fmla="*/ 132 h 388"/>
              <a:gd name="T18" fmla="*/ 0 w 473"/>
              <a:gd name="T19" fmla="*/ 86 h 388"/>
              <a:gd name="T20" fmla="*/ 0 w 473"/>
              <a:gd name="T21" fmla="*/ 149 h 388"/>
              <a:gd name="T22" fmla="*/ 236 w 473"/>
              <a:gd name="T23" fmla="*/ 207 h 388"/>
              <a:gd name="T24" fmla="*/ 236 w 473"/>
              <a:gd name="T25" fmla="*/ 314 h 388"/>
              <a:gd name="T26" fmla="*/ 0 w 473"/>
              <a:gd name="T27" fmla="*/ 256 h 388"/>
              <a:gd name="T28" fmla="*/ 0 w 473"/>
              <a:gd name="T29" fmla="*/ 330 h 388"/>
              <a:gd name="T30" fmla="*/ 236 w 473"/>
              <a:gd name="T31" fmla="*/ 388 h 388"/>
              <a:gd name="T32" fmla="*/ 473 w 473"/>
              <a:gd name="T33" fmla="*/ 330 h 388"/>
              <a:gd name="T34" fmla="*/ 473 w 473"/>
              <a:gd name="T35" fmla="*/ 256 h 388"/>
              <a:gd name="T36" fmla="*/ 236 w 473"/>
              <a:gd name="T37" fmla="*/ 314 h 388"/>
              <a:gd name="T38" fmla="*/ 236 w 473"/>
              <a:gd name="T39" fmla="*/ 223 h 388"/>
              <a:gd name="T40" fmla="*/ 0 w 473"/>
              <a:gd name="T41" fmla="*/ 165 h 388"/>
              <a:gd name="T42" fmla="*/ 0 w 473"/>
              <a:gd name="T43" fmla="*/ 240 h 388"/>
              <a:gd name="T44" fmla="*/ 236 w 473"/>
              <a:gd name="T45" fmla="*/ 297 h 388"/>
              <a:gd name="T46" fmla="*/ 473 w 473"/>
              <a:gd name="T47" fmla="*/ 240 h 388"/>
              <a:gd name="T48" fmla="*/ 473 w 473"/>
              <a:gd name="T49" fmla="*/ 165 h 388"/>
              <a:gd name="T50" fmla="*/ 236 w 473"/>
              <a:gd name="T51" fmla="*/ 223 h 3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473" h="388">
                <a:moveTo>
                  <a:pt x="0" y="58"/>
                </a:moveTo>
                <a:cubicBezTo>
                  <a:pt x="0" y="31"/>
                  <a:pt x="97" y="0"/>
                  <a:pt x="236" y="0"/>
                </a:cubicBezTo>
                <a:cubicBezTo>
                  <a:pt x="376" y="0"/>
                  <a:pt x="473" y="31"/>
                  <a:pt x="473" y="58"/>
                </a:cubicBezTo>
                <a:cubicBezTo>
                  <a:pt x="473" y="85"/>
                  <a:pt x="376" y="116"/>
                  <a:pt x="236" y="116"/>
                </a:cubicBezTo>
                <a:cubicBezTo>
                  <a:pt x="97" y="116"/>
                  <a:pt x="0" y="85"/>
                  <a:pt x="0" y="58"/>
                </a:cubicBezTo>
                <a:close/>
                <a:moveTo>
                  <a:pt x="236" y="207"/>
                </a:moveTo>
                <a:cubicBezTo>
                  <a:pt x="375" y="207"/>
                  <a:pt x="472" y="176"/>
                  <a:pt x="473" y="149"/>
                </a:cubicBezTo>
                <a:cubicBezTo>
                  <a:pt x="473" y="86"/>
                  <a:pt x="473" y="86"/>
                  <a:pt x="473" y="86"/>
                </a:cubicBezTo>
                <a:cubicBezTo>
                  <a:pt x="435" y="116"/>
                  <a:pt x="335" y="132"/>
                  <a:pt x="236" y="132"/>
                </a:cubicBezTo>
                <a:cubicBezTo>
                  <a:pt x="138" y="132"/>
                  <a:pt x="38" y="116"/>
                  <a:pt x="0" y="86"/>
                </a:cubicBezTo>
                <a:cubicBezTo>
                  <a:pt x="0" y="149"/>
                  <a:pt x="0" y="149"/>
                  <a:pt x="0" y="149"/>
                </a:cubicBezTo>
                <a:cubicBezTo>
                  <a:pt x="0" y="176"/>
                  <a:pt x="97" y="207"/>
                  <a:pt x="236" y="207"/>
                </a:cubicBezTo>
                <a:close/>
                <a:moveTo>
                  <a:pt x="236" y="314"/>
                </a:moveTo>
                <a:cubicBezTo>
                  <a:pt x="97" y="314"/>
                  <a:pt x="0" y="283"/>
                  <a:pt x="0" y="256"/>
                </a:cubicBezTo>
                <a:cubicBezTo>
                  <a:pt x="0" y="330"/>
                  <a:pt x="0" y="330"/>
                  <a:pt x="0" y="330"/>
                </a:cubicBezTo>
                <a:cubicBezTo>
                  <a:pt x="0" y="358"/>
                  <a:pt x="97" y="388"/>
                  <a:pt x="236" y="388"/>
                </a:cubicBezTo>
                <a:cubicBezTo>
                  <a:pt x="376" y="388"/>
                  <a:pt x="473" y="358"/>
                  <a:pt x="473" y="330"/>
                </a:cubicBezTo>
                <a:cubicBezTo>
                  <a:pt x="473" y="256"/>
                  <a:pt x="473" y="256"/>
                  <a:pt x="473" y="256"/>
                </a:cubicBezTo>
                <a:cubicBezTo>
                  <a:pt x="472" y="283"/>
                  <a:pt x="375" y="314"/>
                  <a:pt x="236" y="314"/>
                </a:cubicBezTo>
                <a:close/>
                <a:moveTo>
                  <a:pt x="236" y="223"/>
                </a:moveTo>
                <a:cubicBezTo>
                  <a:pt x="97" y="223"/>
                  <a:pt x="0" y="192"/>
                  <a:pt x="0" y="165"/>
                </a:cubicBezTo>
                <a:cubicBezTo>
                  <a:pt x="0" y="240"/>
                  <a:pt x="0" y="240"/>
                  <a:pt x="0" y="240"/>
                </a:cubicBezTo>
                <a:cubicBezTo>
                  <a:pt x="0" y="267"/>
                  <a:pt x="97" y="297"/>
                  <a:pt x="236" y="297"/>
                </a:cubicBezTo>
                <a:cubicBezTo>
                  <a:pt x="375" y="297"/>
                  <a:pt x="472" y="267"/>
                  <a:pt x="473" y="240"/>
                </a:cubicBezTo>
                <a:cubicBezTo>
                  <a:pt x="473" y="165"/>
                  <a:pt x="473" y="165"/>
                  <a:pt x="473" y="165"/>
                </a:cubicBezTo>
                <a:cubicBezTo>
                  <a:pt x="472" y="193"/>
                  <a:pt x="375" y="223"/>
                  <a:pt x="236" y="223"/>
                </a:cubicBezTo>
                <a:close/>
              </a:path>
            </a:pathLst>
          </a:custGeom>
          <a:solidFill>
            <a:srgbClr val="EE5500"/>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0" name="テキスト ボックス 189"/>
          <p:cNvSpPr txBox="1"/>
          <p:nvPr/>
        </p:nvSpPr>
        <p:spPr>
          <a:xfrm>
            <a:off x="7712700" y="3819701"/>
            <a:ext cx="850237" cy="230832"/>
          </a:xfrm>
          <a:prstGeom prst="rect">
            <a:avLst/>
          </a:prstGeom>
          <a:noFill/>
        </p:spPr>
        <p:txBody>
          <a:bodyPr wrap="square" rtlCol="0">
            <a:spAutoFit/>
          </a:bodyPr>
          <a:lstStyle/>
          <a:p>
            <a:r>
              <a:rPr lang="en-US" altLang="ja-JP" sz="900"/>
              <a:t>API</a:t>
            </a:r>
            <a:r>
              <a:rPr lang="ja-JP" altLang="en-US" sz="900"/>
              <a:t>連携</a:t>
            </a:r>
            <a:endParaRPr kumimoji="1" lang="ja-JP" altLang="en-US" sz="900"/>
          </a:p>
        </p:txBody>
      </p:sp>
      <p:sp>
        <p:nvSpPr>
          <p:cNvPr id="191" name="テキスト ボックス 190"/>
          <p:cNvSpPr txBox="1"/>
          <p:nvPr/>
        </p:nvSpPr>
        <p:spPr>
          <a:xfrm>
            <a:off x="6818107" y="3819701"/>
            <a:ext cx="850237" cy="230832"/>
          </a:xfrm>
          <a:prstGeom prst="rect">
            <a:avLst/>
          </a:prstGeom>
          <a:noFill/>
        </p:spPr>
        <p:txBody>
          <a:bodyPr wrap="square" rtlCol="0">
            <a:spAutoFit/>
          </a:bodyPr>
          <a:lstStyle/>
          <a:p>
            <a:r>
              <a:rPr lang="en-US" altLang="ja-JP" sz="900" dirty="0"/>
              <a:t>API</a:t>
            </a:r>
            <a:r>
              <a:rPr lang="ja-JP" altLang="en-US" sz="900" dirty="0"/>
              <a:t>連携</a:t>
            </a:r>
            <a:endParaRPr kumimoji="1" lang="ja-JP" altLang="en-US" sz="900" dirty="0"/>
          </a:p>
        </p:txBody>
      </p:sp>
      <p:sp>
        <p:nvSpPr>
          <p:cNvPr id="194" name="テキスト ボックス 193"/>
          <p:cNvSpPr txBox="1"/>
          <p:nvPr/>
        </p:nvSpPr>
        <p:spPr>
          <a:xfrm>
            <a:off x="1779254" y="4226011"/>
            <a:ext cx="1326788" cy="200055"/>
          </a:xfrm>
          <a:prstGeom prst="rect">
            <a:avLst/>
          </a:prstGeom>
          <a:noFill/>
        </p:spPr>
        <p:txBody>
          <a:bodyPr wrap="square" rtlCol="0">
            <a:spAutoFit/>
          </a:bodyPr>
          <a:lstStyle/>
          <a:p>
            <a:r>
              <a:rPr lang="en-US" altLang="ja-JP" sz="700" err="1"/>
              <a:t>Mifare</a:t>
            </a:r>
            <a:r>
              <a:rPr lang="ja-JP" altLang="en-US" sz="700" err="1"/>
              <a:t>、</a:t>
            </a:r>
            <a:r>
              <a:rPr lang="en-US" altLang="ja-JP" sz="700" err="1"/>
              <a:t>Felica</a:t>
            </a:r>
            <a:r>
              <a:rPr lang="ja-JP" altLang="en-US" sz="700"/>
              <a:t>に対応</a:t>
            </a:r>
            <a:endParaRPr kumimoji="1" lang="ja-JP" altLang="en-US" sz="700"/>
          </a:p>
        </p:txBody>
      </p:sp>
      <p:sp>
        <p:nvSpPr>
          <p:cNvPr id="127" name="テキスト ボックス 126"/>
          <p:cNvSpPr txBox="1"/>
          <p:nvPr/>
        </p:nvSpPr>
        <p:spPr>
          <a:xfrm>
            <a:off x="8316416" y="3819701"/>
            <a:ext cx="770015" cy="215444"/>
          </a:xfrm>
          <a:prstGeom prst="rect">
            <a:avLst/>
          </a:prstGeom>
          <a:noFill/>
        </p:spPr>
        <p:txBody>
          <a:bodyPr wrap="square" rtlCol="0">
            <a:spAutoFit/>
          </a:bodyPr>
          <a:lstStyle/>
          <a:p>
            <a:r>
              <a:rPr kumimoji="1" lang="en-US" altLang="ja-JP" sz="800" dirty="0"/>
              <a:t>NX</a:t>
            </a:r>
            <a:r>
              <a:rPr kumimoji="1" lang="ja-JP" altLang="en-US" sz="800" dirty="0"/>
              <a:t>勤怠管理</a:t>
            </a:r>
          </a:p>
        </p:txBody>
      </p:sp>
      <p:grpSp>
        <p:nvGrpSpPr>
          <p:cNvPr id="8" name="グループ化 7">
            <a:extLst>
              <a:ext uri="{FF2B5EF4-FFF2-40B4-BE49-F238E27FC236}">
                <a16:creationId xmlns:a16="http://schemas.microsoft.com/office/drawing/2014/main" id="{42BE64DF-51ED-8956-12E6-AEEFAA927622}"/>
              </a:ext>
            </a:extLst>
          </p:cNvPr>
          <p:cNvGrpSpPr/>
          <p:nvPr/>
        </p:nvGrpSpPr>
        <p:grpSpPr>
          <a:xfrm>
            <a:off x="6196780" y="3337349"/>
            <a:ext cx="732992" cy="400542"/>
            <a:chOff x="577428" y="2581468"/>
            <a:chExt cx="1845466" cy="938470"/>
          </a:xfrm>
        </p:grpSpPr>
        <p:sp>
          <p:nvSpPr>
            <p:cNvPr id="9" name="Freeform 52">
              <a:extLst>
                <a:ext uri="{FF2B5EF4-FFF2-40B4-BE49-F238E27FC236}">
                  <a16:creationId xmlns:a16="http://schemas.microsoft.com/office/drawing/2014/main" id="{09528D21-B166-6419-AB8B-0975B32AEAE7}"/>
                </a:ext>
              </a:extLst>
            </p:cNvPr>
            <p:cNvSpPr>
              <a:spLocks noEditPoints="1"/>
            </p:cNvSpPr>
            <p:nvPr/>
          </p:nvSpPr>
          <p:spPr bwMode="auto">
            <a:xfrm>
              <a:off x="761249" y="2581468"/>
              <a:ext cx="1503658" cy="938470"/>
            </a:xfrm>
            <a:custGeom>
              <a:avLst/>
              <a:gdLst>
                <a:gd name="T0" fmla="*/ 479 w 479"/>
                <a:gd name="T1" fmla="*/ 291 h 308"/>
                <a:gd name="T2" fmla="*/ 479 w 479"/>
                <a:gd name="T3" fmla="*/ 297 h 308"/>
                <a:gd name="T4" fmla="*/ 467 w 479"/>
                <a:gd name="T5" fmla="*/ 308 h 308"/>
                <a:gd name="T6" fmla="*/ 12 w 479"/>
                <a:gd name="T7" fmla="*/ 308 h 308"/>
                <a:gd name="T8" fmla="*/ 0 w 479"/>
                <a:gd name="T9" fmla="*/ 297 h 308"/>
                <a:gd name="T10" fmla="*/ 0 w 479"/>
                <a:gd name="T11" fmla="*/ 291 h 308"/>
                <a:gd name="T12" fmla="*/ 58 w 479"/>
                <a:gd name="T13" fmla="*/ 244 h 308"/>
                <a:gd name="T14" fmla="*/ 58 w 479"/>
                <a:gd name="T15" fmla="*/ 11 h 308"/>
                <a:gd name="T16" fmla="*/ 69 w 479"/>
                <a:gd name="T17" fmla="*/ 0 h 308"/>
                <a:gd name="T18" fmla="*/ 410 w 479"/>
                <a:gd name="T19" fmla="*/ 0 h 308"/>
                <a:gd name="T20" fmla="*/ 421 w 479"/>
                <a:gd name="T21" fmla="*/ 11 h 308"/>
                <a:gd name="T22" fmla="*/ 421 w 479"/>
                <a:gd name="T23" fmla="*/ 244 h 308"/>
                <a:gd name="T24" fmla="*/ 479 w 479"/>
                <a:gd name="T25" fmla="*/ 291 h 308"/>
                <a:gd name="T26" fmla="*/ 399 w 479"/>
                <a:gd name="T27" fmla="*/ 23 h 308"/>
                <a:gd name="T28" fmla="*/ 81 w 479"/>
                <a:gd name="T29" fmla="*/ 23 h 308"/>
                <a:gd name="T30" fmla="*/ 81 w 479"/>
                <a:gd name="T31" fmla="*/ 222 h 308"/>
                <a:gd name="T32" fmla="*/ 399 w 479"/>
                <a:gd name="T33" fmla="*/ 222 h 308"/>
                <a:gd name="T34" fmla="*/ 399 w 479"/>
                <a:gd name="T35" fmla="*/ 23 h 308"/>
                <a:gd name="T36" fmla="*/ 291 w 479"/>
                <a:gd name="T37" fmla="*/ 289 h 308"/>
                <a:gd name="T38" fmla="*/ 299 w 479"/>
                <a:gd name="T39" fmla="*/ 284 h 308"/>
                <a:gd name="T40" fmla="*/ 299 w 479"/>
                <a:gd name="T41" fmla="*/ 277 h 308"/>
                <a:gd name="T42" fmla="*/ 291 w 479"/>
                <a:gd name="T43" fmla="*/ 264 h 308"/>
                <a:gd name="T44" fmla="*/ 283 w 479"/>
                <a:gd name="T45" fmla="*/ 260 h 308"/>
                <a:gd name="T46" fmla="*/ 196 w 479"/>
                <a:gd name="T47" fmla="*/ 260 h 308"/>
                <a:gd name="T48" fmla="*/ 188 w 479"/>
                <a:gd name="T49" fmla="*/ 264 h 308"/>
                <a:gd name="T50" fmla="*/ 180 w 479"/>
                <a:gd name="T51" fmla="*/ 277 h 308"/>
                <a:gd name="T52" fmla="*/ 180 w 479"/>
                <a:gd name="T53" fmla="*/ 284 h 308"/>
                <a:gd name="T54" fmla="*/ 188 w 479"/>
                <a:gd name="T55" fmla="*/ 289 h 308"/>
                <a:gd name="T56" fmla="*/ 291 w 479"/>
                <a:gd name="T57" fmla="*/ 289 h 308"/>
                <a:gd name="T58" fmla="*/ 291 w 479"/>
                <a:gd name="T59" fmla="*/ 283 h 308"/>
                <a:gd name="T60" fmla="*/ 294 w 479"/>
                <a:gd name="T61" fmla="*/ 280 h 308"/>
                <a:gd name="T62" fmla="*/ 286 w 479"/>
                <a:gd name="T63" fmla="*/ 267 h 308"/>
                <a:gd name="T64" fmla="*/ 283 w 479"/>
                <a:gd name="T65" fmla="*/ 265 h 308"/>
                <a:gd name="T66" fmla="*/ 196 w 479"/>
                <a:gd name="T67" fmla="*/ 265 h 308"/>
                <a:gd name="T68" fmla="*/ 193 w 479"/>
                <a:gd name="T69" fmla="*/ 267 h 308"/>
                <a:gd name="T70" fmla="*/ 185 w 479"/>
                <a:gd name="T71" fmla="*/ 280 h 308"/>
                <a:gd name="T72" fmla="*/ 188 w 479"/>
                <a:gd name="T73" fmla="*/ 283 h 308"/>
                <a:gd name="T74" fmla="*/ 291 w 479"/>
                <a:gd name="T75" fmla="*/ 283 h 3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9" h="308">
                  <a:moveTo>
                    <a:pt x="479" y="291"/>
                  </a:moveTo>
                  <a:cubicBezTo>
                    <a:pt x="479" y="297"/>
                    <a:pt x="479" y="297"/>
                    <a:pt x="479" y="297"/>
                  </a:cubicBezTo>
                  <a:cubicBezTo>
                    <a:pt x="479" y="303"/>
                    <a:pt x="474" y="308"/>
                    <a:pt x="467" y="308"/>
                  </a:cubicBezTo>
                  <a:cubicBezTo>
                    <a:pt x="12" y="308"/>
                    <a:pt x="12" y="308"/>
                    <a:pt x="12" y="308"/>
                  </a:cubicBezTo>
                  <a:cubicBezTo>
                    <a:pt x="6" y="308"/>
                    <a:pt x="0" y="303"/>
                    <a:pt x="0" y="297"/>
                  </a:cubicBezTo>
                  <a:cubicBezTo>
                    <a:pt x="0" y="291"/>
                    <a:pt x="0" y="291"/>
                    <a:pt x="0" y="291"/>
                  </a:cubicBezTo>
                  <a:cubicBezTo>
                    <a:pt x="58" y="244"/>
                    <a:pt x="58" y="244"/>
                    <a:pt x="58" y="244"/>
                  </a:cubicBezTo>
                  <a:cubicBezTo>
                    <a:pt x="58" y="11"/>
                    <a:pt x="58" y="11"/>
                    <a:pt x="58" y="11"/>
                  </a:cubicBezTo>
                  <a:cubicBezTo>
                    <a:pt x="58" y="5"/>
                    <a:pt x="63" y="0"/>
                    <a:pt x="69" y="0"/>
                  </a:cubicBezTo>
                  <a:cubicBezTo>
                    <a:pt x="410" y="0"/>
                    <a:pt x="410" y="0"/>
                    <a:pt x="410" y="0"/>
                  </a:cubicBezTo>
                  <a:cubicBezTo>
                    <a:pt x="416" y="0"/>
                    <a:pt x="421" y="5"/>
                    <a:pt x="421" y="11"/>
                  </a:cubicBezTo>
                  <a:cubicBezTo>
                    <a:pt x="421" y="244"/>
                    <a:pt x="421" y="244"/>
                    <a:pt x="421" y="244"/>
                  </a:cubicBezTo>
                  <a:lnTo>
                    <a:pt x="479" y="291"/>
                  </a:lnTo>
                  <a:close/>
                  <a:moveTo>
                    <a:pt x="399" y="23"/>
                  </a:moveTo>
                  <a:cubicBezTo>
                    <a:pt x="81" y="23"/>
                    <a:pt x="81" y="23"/>
                    <a:pt x="81" y="23"/>
                  </a:cubicBezTo>
                  <a:cubicBezTo>
                    <a:pt x="81" y="222"/>
                    <a:pt x="81" y="222"/>
                    <a:pt x="81" y="222"/>
                  </a:cubicBezTo>
                  <a:cubicBezTo>
                    <a:pt x="399" y="222"/>
                    <a:pt x="399" y="222"/>
                    <a:pt x="399" y="222"/>
                  </a:cubicBezTo>
                  <a:lnTo>
                    <a:pt x="399" y="23"/>
                  </a:lnTo>
                  <a:close/>
                  <a:moveTo>
                    <a:pt x="291" y="289"/>
                  </a:moveTo>
                  <a:cubicBezTo>
                    <a:pt x="295" y="289"/>
                    <a:pt x="298" y="287"/>
                    <a:pt x="299" y="284"/>
                  </a:cubicBezTo>
                  <a:cubicBezTo>
                    <a:pt x="301" y="282"/>
                    <a:pt x="301" y="279"/>
                    <a:pt x="299" y="277"/>
                  </a:cubicBezTo>
                  <a:cubicBezTo>
                    <a:pt x="291" y="264"/>
                    <a:pt x="291" y="264"/>
                    <a:pt x="291" y="264"/>
                  </a:cubicBezTo>
                  <a:cubicBezTo>
                    <a:pt x="289" y="261"/>
                    <a:pt x="286" y="260"/>
                    <a:pt x="283" y="260"/>
                  </a:cubicBezTo>
                  <a:cubicBezTo>
                    <a:pt x="196" y="260"/>
                    <a:pt x="196" y="260"/>
                    <a:pt x="196" y="260"/>
                  </a:cubicBezTo>
                  <a:cubicBezTo>
                    <a:pt x="193" y="260"/>
                    <a:pt x="190" y="261"/>
                    <a:pt x="188" y="264"/>
                  </a:cubicBezTo>
                  <a:cubicBezTo>
                    <a:pt x="180" y="277"/>
                    <a:pt x="180" y="277"/>
                    <a:pt x="180" y="277"/>
                  </a:cubicBezTo>
                  <a:cubicBezTo>
                    <a:pt x="179" y="279"/>
                    <a:pt x="179" y="282"/>
                    <a:pt x="180" y="284"/>
                  </a:cubicBezTo>
                  <a:cubicBezTo>
                    <a:pt x="181" y="287"/>
                    <a:pt x="185" y="289"/>
                    <a:pt x="188" y="289"/>
                  </a:cubicBezTo>
                  <a:lnTo>
                    <a:pt x="291" y="289"/>
                  </a:lnTo>
                  <a:close/>
                  <a:moveTo>
                    <a:pt x="291" y="283"/>
                  </a:moveTo>
                  <a:cubicBezTo>
                    <a:pt x="294" y="283"/>
                    <a:pt x="295" y="282"/>
                    <a:pt x="294" y="280"/>
                  </a:cubicBezTo>
                  <a:cubicBezTo>
                    <a:pt x="286" y="267"/>
                    <a:pt x="286" y="267"/>
                    <a:pt x="286" y="267"/>
                  </a:cubicBezTo>
                  <a:cubicBezTo>
                    <a:pt x="286" y="266"/>
                    <a:pt x="284" y="265"/>
                    <a:pt x="283" y="265"/>
                  </a:cubicBezTo>
                  <a:cubicBezTo>
                    <a:pt x="196" y="265"/>
                    <a:pt x="196" y="265"/>
                    <a:pt x="196" y="265"/>
                  </a:cubicBezTo>
                  <a:cubicBezTo>
                    <a:pt x="195" y="265"/>
                    <a:pt x="193" y="266"/>
                    <a:pt x="193" y="267"/>
                  </a:cubicBezTo>
                  <a:cubicBezTo>
                    <a:pt x="185" y="280"/>
                    <a:pt x="185" y="280"/>
                    <a:pt x="185" y="280"/>
                  </a:cubicBezTo>
                  <a:cubicBezTo>
                    <a:pt x="184" y="282"/>
                    <a:pt x="185" y="283"/>
                    <a:pt x="188" y="283"/>
                  </a:cubicBezTo>
                  <a:lnTo>
                    <a:pt x="291" y="283"/>
                  </a:lnTo>
                  <a:close/>
                </a:path>
              </a:pathLst>
            </a:custGeom>
            <a:solidFill>
              <a:srgbClr val="EE5500"/>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0" name="テキスト ボックス 9">
              <a:extLst>
                <a:ext uri="{FF2B5EF4-FFF2-40B4-BE49-F238E27FC236}">
                  <a16:creationId xmlns:a16="http://schemas.microsoft.com/office/drawing/2014/main" id="{818E79E8-23B3-919F-BD8A-BEE959200017}"/>
                </a:ext>
              </a:extLst>
            </p:cNvPr>
            <p:cNvSpPr txBox="1"/>
            <p:nvPr/>
          </p:nvSpPr>
          <p:spPr>
            <a:xfrm>
              <a:off x="577428" y="2694426"/>
              <a:ext cx="1845466" cy="576896"/>
            </a:xfrm>
            <a:prstGeom prst="rect">
              <a:avLst/>
            </a:prstGeom>
            <a:noFill/>
          </p:spPr>
          <p:txBody>
            <a:bodyPr wrap="square" rtlCol="0">
              <a:spAutoFit/>
            </a:bodyPr>
            <a:lstStyle/>
            <a:p>
              <a:r>
                <a:rPr kumimoji="1" lang="en-US" altLang="ja-JP" sz="1000" b="1" dirty="0">
                  <a:solidFill>
                    <a:schemeClr val="tx1">
                      <a:lumMod val="75000"/>
                      <a:lumOff val="25000"/>
                    </a:schemeClr>
                  </a:solidFill>
                </a:rPr>
                <a:t>ON/OFF</a:t>
              </a:r>
              <a:endParaRPr kumimoji="1" lang="ja-JP" altLang="en-US" sz="1000" b="1" dirty="0">
                <a:solidFill>
                  <a:schemeClr val="tx1">
                    <a:lumMod val="75000"/>
                    <a:lumOff val="25000"/>
                  </a:schemeClr>
                </a:solidFill>
              </a:endParaRPr>
            </a:p>
          </p:txBody>
        </p:sp>
      </p:grpSp>
      <p:grpSp>
        <p:nvGrpSpPr>
          <p:cNvPr id="192" name="グループ化 191">
            <a:extLst>
              <a:ext uri="{FF2B5EF4-FFF2-40B4-BE49-F238E27FC236}">
                <a16:creationId xmlns:a16="http://schemas.microsoft.com/office/drawing/2014/main" id="{7978C2DC-561E-0634-88B4-3CFA97B63011}"/>
              </a:ext>
            </a:extLst>
          </p:cNvPr>
          <p:cNvGrpSpPr/>
          <p:nvPr/>
        </p:nvGrpSpPr>
        <p:grpSpPr>
          <a:xfrm>
            <a:off x="6321919" y="3951440"/>
            <a:ext cx="261718" cy="661434"/>
            <a:chOff x="6321919" y="3951440"/>
            <a:chExt cx="261718" cy="661434"/>
          </a:xfrm>
        </p:grpSpPr>
        <p:sp>
          <p:nvSpPr>
            <p:cNvPr id="69" name="正方形/長方形 6">
              <a:extLst>
                <a:ext uri="{FF2B5EF4-FFF2-40B4-BE49-F238E27FC236}">
                  <a16:creationId xmlns:a16="http://schemas.microsoft.com/office/drawing/2014/main" id="{B3394FCD-E120-804A-EEAD-95CBEF8472F3}"/>
                </a:ext>
              </a:extLst>
            </p:cNvPr>
            <p:cNvSpPr/>
            <p:nvPr/>
          </p:nvSpPr>
          <p:spPr>
            <a:xfrm>
              <a:off x="6321919" y="3951440"/>
              <a:ext cx="118531" cy="137771"/>
            </a:xfrm>
            <a:custGeom>
              <a:avLst/>
              <a:gdLst>
                <a:gd name="connsiteX0" fmla="*/ 0 w 468052"/>
                <a:gd name="connsiteY0" fmla="*/ 0 h 639113"/>
                <a:gd name="connsiteX1" fmla="*/ 468052 w 468052"/>
                <a:gd name="connsiteY1" fmla="*/ 0 h 639113"/>
                <a:gd name="connsiteX2" fmla="*/ 468052 w 468052"/>
                <a:gd name="connsiteY2" fmla="*/ 639113 h 639113"/>
                <a:gd name="connsiteX3" fmla="*/ 0 w 468052"/>
                <a:gd name="connsiteY3" fmla="*/ 639113 h 639113"/>
                <a:gd name="connsiteX4" fmla="*/ 0 w 468052"/>
                <a:gd name="connsiteY4" fmla="*/ 0 h 639113"/>
                <a:gd name="connsiteX0" fmla="*/ 98474 w 468052"/>
                <a:gd name="connsiteY0" fmla="*/ 7034 h 639113"/>
                <a:gd name="connsiteX1" fmla="*/ 468052 w 468052"/>
                <a:gd name="connsiteY1" fmla="*/ 0 h 639113"/>
                <a:gd name="connsiteX2" fmla="*/ 468052 w 468052"/>
                <a:gd name="connsiteY2" fmla="*/ 639113 h 639113"/>
                <a:gd name="connsiteX3" fmla="*/ 0 w 468052"/>
                <a:gd name="connsiteY3" fmla="*/ 639113 h 639113"/>
                <a:gd name="connsiteX4" fmla="*/ 98474 w 468052"/>
                <a:gd name="connsiteY4" fmla="*/ 7034 h 639113"/>
                <a:gd name="connsiteX0" fmla="*/ 98474 w 468052"/>
                <a:gd name="connsiteY0" fmla="*/ 0 h 632079"/>
                <a:gd name="connsiteX1" fmla="*/ 418815 w 468052"/>
                <a:gd name="connsiteY1" fmla="*/ 14067 h 632079"/>
                <a:gd name="connsiteX2" fmla="*/ 468052 w 468052"/>
                <a:gd name="connsiteY2" fmla="*/ 632079 h 632079"/>
                <a:gd name="connsiteX3" fmla="*/ 0 w 468052"/>
                <a:gd name="connsiteY3" fmla="*/ 632079 h 632079"/>
                <a:gd name="connsiteX4" fmla="*/ 98474 w 468052"/>
                <a:gd name="connsiteY4" fmla="*/ 0 h 632079"/>
                <a:gd name="connsiteX0" fmla="*/ 98474 w 468052"/>
                <a:gd name="connsiteY0" fmla="*/ 35170 h 618012"/>
                <a:gd name="connsiteX1" fmla="*/ 418815 w 468052"/>
                <a:gd name="connsiteY1" fmla="*/ 0 h 618012"/>
                <a:gd name="connsiteX2" fmla="*/ 468052 w 468052"/>
                <a:gd name="connsiteY2" fmla="*/ 618012 h 618012"/>
                <a:gd name="connsiteX3" fmla="*/ 0 w 468052"/>
                <a:gd name="connsiteY3" fmla="*/ 618012 h 618012"/>
                <a:gd name="connsiteX4" fmla="*/ 98474 w 468052"/>
                <a:gd name="connsiteY4" fmla="*/ 35170 h 618012"/>
                <a:gd name="connsiteX0" fmla="*/ 98474 w 468052"/>
                <a:gd name="connsiteY0" fmla="*/ 0 h 582842"/>
                <a:gd name="connsiteX1" fmla="*/ 425849 w 468052"/>
                <a:gd name="connsiteY1" fmla="*/ 7033 h 582842"/>
                <a:gd name="connsiteX2" fmla="*/ 468052 w 468052"/>
                <a:gd name="connsiteY2" fmla="*/ 582842 h 582842"/>
                <a:gd name="connsiteX3" fmla="*/ 0 w 468052"/>
                <a:gd name="connsiteY3" fmla="*/ 582842 h 582842"/>
                <a:gd name="connsiteX4" fmla="*/ 98474 w 468052"/>
                <a:gd name="connsiteY4" fmla="*/ 0 h 582842"/>
                <a:gd name="connsiteX0" fmla="*/ 98474 w 468052"/>
                <a:gd name="connsiteY0" fmla="*/ 28137 h 610979"/>
                <a:gd name="connsiteX1" fmla="*/ 425849 w 468052"/>
                <a:gd name="connsiteY1" fmla="*/ 0 h 610979"/>
                <a:gd name="connsiteX2" fmla="*/ 468052 w 468052"/>
                <a:gd name="connsiteY2" fmla="*/ 610979 h 610979"/>
                <a:gd name="connsiteX3" fmla="*/ 0 w 468052"/>
                <a:gd name="connsiteY3" fmla="*/ 610979 h 610979"/>
                <a:gd name="connsiteX4" fmla="*/ 98474 w 468052"/>
                <a:gd name="connsiteY4" fmla="*/ 28137 h 610979"/>
                <a:gd name="connsiteX0" fmla="*/ 98474 w 468052"/>
                <a:gd name="connsiteY0" fmla="*/ 2 h 582844"/>
                <a:gd name="connsiteX1" fmla="*/ 404748 w 468052"/>
                <a:gd name="connsiteY1" fmla="*/ 0 h 582844"/>
                <a:gd name="connsiteX2" fmla="*/ 468052 w 468052"/>
                <a:gd name="connsiteY2" fmla="*/ 582844 h 582844"/>
                <a:gd name="connsiteX3" fmla="*/ 0 w 468052"/>
                <a:gd name="connsiteY3" fmla="*/ 582844 h 582844"/>
                <a:gd name="connsiteX4" fmla="*/ 98474 w 468052"/>
                <a:gd name="connsiteY4" fmla="*/ 2 h 582844"/>
                <a:gd name="connsiteX0" fmla="*/ 98474 w 468052"/>
                <a:gd name="connsiteY0" fmla="*/ 7036 h 589878"/>
                <a:gd name="connsiteX1" fmla="*/ 376613 w 468052"/>
                <a:gd name="connsiteY1" fmla="*/ 0 h 589878"/>
                <a:gd name="connsiteX2" fmla="*/ 468052 w 468052"/>
                <a:gd name="connsiteY2" fmla="*/ 589878 h 589878"/>
                <a:gd name="connsiteX3" fmla="*/ 0 w 468052"/>
                <a:gd name="connsiteY3" fmla="*/ 589878 h 589878"/>
                <a:gd name="connsiteX4" fmla="*/ 98474 w 468052"/>
                <a:gd name="connsiteY4" fmla="*/ 7036 h 5898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8052" h="589878">
                  <a:moveTo>
                    <a:pt x="98474" y="7036"/>
                  </a:moveTo>
                  <a:lnTo>
                    <a:pt x="376613" y="0"/>
                  </a:lnTo>
                  <a:lnTo>
                    <a:pt x="468052" y="589878"/>
                  </a:lnTo>
                  <a:lnTo>
                    <a:pt x="0" y="589878"/>
                  </a:lnTo>
                  <a:lnTo>
                    <a:pt x="98474" y="7036"/>
                  </a:lnTo>
                  <a:close/>
                </a:path>
              </a:pathLst>
            </a:custGeom>
            <a:solidFill>
              <a:schemeClr val="tx1">
                <a:lumMod val="65000"/>
                <a:lumOff val="3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 name="正方形/長方形 69">
              <a:extLst>
                <a:ext uri="{FF2B5EF4-FFF2-40B4-BE49-F238E27FC236}">
                  <a16:creationId xmlns:a16="http://schemas.microsoft.com/office/drawing/2014/main" id="{99985840-5B8F-A2DE-5A8F-2E3F7ED179EF}"/>
                </a:ext>
              </a:extLst>
            </p:cNvPr>
            <p:cNvSpPr/>
            <p:nvPr/>
          </p:nvSpPr>
          <p:spPr>
            <a:xfrm>
              <a:off x="6321919" y="4104119"/>
              <a:ext cx="118531" cy="508755"/>
            </a:xfrm>
            <a:prstGeom prst="rect">
              <a:avLst/>
            </a:prstGeom>
            <a:solidFill>
              <a:schemeClr val="tx1">
                <a:lumMod val="65000"/>
                <a:lumOff val="3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74" name="正方形/長方形 65">
              <a:extLst>
                <a:ext uri="{FF2B5EF4-FFF2-40B4-BE49-F238E27FC236}">
                  <a16:creationId xmlns:a16="http://schemas.microsoft.com/office/drawing/2014/main" id="{691524D7-AB00-A17F-20B9-450E3C623A9F}"/>
                </a:ext>
              </a:extLst>
            </p:cNvPr>
            <p:cNvSpPr/>
            <p:nvPr/>
          </p:nvSpPr>
          <p:spPr>
            <a:xfrm>
              <a:off x="6428723" y="4127690"/>
              <a:ext cx="154914" cy="296037"/>
            </a:xfrm>
            <a:custGeom>
              <a:avLst/>
              <a:gdLst>
                <a:gd name="connsiteX0" fmla="*/ 0 w 548154"/>
                <a:gd name="connsiteY0" fmla="*/ 0 h 600164"/>
                <a:gd name="connsiteX1" fmla="*/ 548154 w 548154"/>
                <a:gd name="connsiteY1" fmla="*/ 0 h 600164"/>
                <a:gd name="connsiteX2" fmla="*/ 548154 w 548154"/>
                <a:gd name="connsiteY2" fmla="*/ 600164 h 600164"/>
                <a:gd name="connsiteX3" fmla="*/ 0 w 548154"/>
                <a:gd name="connsiteY3" fmla="*/ 600164 h 600164"/>
                <a:gd name="connsiteX4" fmla="*/ 0 w 548154"/>
                <a:gd name="connsiteY4" fmla="*/ 0 h 600164"/>
                <a:gd name="connsiteX0" fmla="*/ 0 w 548154"/>
                <a:gd name="connsiteY0" fmla="*/ 0 h 600164"/>
                <a:gd name="connsiteX1" fmla="*/ 548154 w 548154"/>
                <a:gd name="connsiteY1" fmla="*/ 0 h 600164"/>
                <a:gd name="connsiteX2" fmla="*/ 481479 w 548154"/>
                <a:gd name="connsiteY2" fmla="*/ 238214 h 600164"/>
                <a:gd name="connsiteX3" fmla="*/ 0 w 548154"/>
                <a:gd name="connsiteY3" fmla="*/ 600164 h 600164"/>
                <a:gd name="connsiteX4" fmla="*/ 0 w 548154"/>
                <a:gd name="connsiteY4" fmla="*/ 0 h 600164"/>
                <a:gd name="connsiteX0" fmla="*/ 0 w 548154"/>
                <a:gd name="connsiteY0" fmla="*/ 0 h 600164"/>
                <a:gd name="connsiteX1" fmla="*/ 548154 w 548154"/>
                <a:gd name="connsiteY1" fmla="*/ 0 h 600164"/>
                <a:gd name="connsiteX2" fmla="*/ 481479 w 548154"/>
                <a:gd name="connsiteY2" fmla="*/ 238214 h 600164"/>
                <a:gd name="connsiteX3" fmla="*/ 0 w 548154"/>
                <a:gd name="connsiteY3" fmla="*/ 600164 h 600164"/>
                <a:gd name="connsiteX4" fmla="*/ 0 w 548154"/>
                <a:gd name="connsiteY4" fmla="*/ 0 h 600164"/>
                <a:gd name="connsiteX0" fmla="*/ 0 w 548154"/>
                <a:gd name="connsiteY0" fmla="*/ 0 h 600164"/>
                <a:gd name="connsiteX1" fmla="*/ 548154 w 548154"/>
                <a:gd name="connsiteY1" fmla="*/ 0 h 600164"/>
                <a:gd name="connsiteX2" fmla="*/ 481479 w 548154"/>
                <a:gd name="connsiteY2" fmla="*/ 238214 h 600164"/>
                <a:gd name="connsiteX3" fmla="*/ 0 w 548154"/>
                <a:gd name="connsiteY3" fmla="*/ 600164 h 600164"/>
                <a:gd name="connsiteX4" fmla="*/ 0 w 548154"/>
                <a:gd name="connsiteY4" fmla="*/ 0 h 600164"/>
                <a:gd name="connsiteX0" fmla="*/ 0 w 548154"/>
                <a:gd name="connsiteY0" fmla="*/ 0 h 600164"/>
                <a:gd name="connsiteX1" fmla="*/ 548154 w 548154"/>
                <a:gd name="connsiteY1" fmla="*/ 0 h 600164"/>
                <a:gd name="connsiteX2" fmla="*/ 548154 w 548154"/>
                <a:gd name="connsiteY2" fmla="*/ 366802 h 600164"/>
                <a:gd name="connsiteX3" fmla="*/ 0 w 548154"/>
                <a:gd name="connsiteY3" fmla="*/ 600164 h 600164"/>
                <a:gd name="connsiteX4" fmla="*/ 0 w 548154"/>
                <a:gd name="connsiteY4" fmla="*/ 0 h 600164"/>
                <a:gd name="connsiteX0" fmla="*/ 0 w 548154"/>
                <a:gd name="connsiteY0" fmla="*/ 0 h 600164"/>
                <a:gd name="connsiteX1" fmla="*/ 548154 w 548154"/>
                <a:gd name="connsiteY1" fmla="*/ 0 h 600164"/>
                <a:gd name="connsiteX2" fmla="*/ 548154 w 548154"/>
                <a:gd name="connsiteY2" fmla="*/ 366802 h 600164"/>
                <a:gd name="connsiteX3" fmla="*/ 0 w 548154"/>
                <a:gd name="connsiteY3" fmla="*/ 600164 h 600164"/>
                <a:gd name="connsiteX4" fmla="*/ 0 w 548154"/>
                <a:gd name="connsiteY4" fmla="*/ 0 h 600164"/>
                <a:gd name="connsiteX0" fmla="*/ 0 w 548154"/>
                <a:gd name="connsiteY0" fmla="*/ 0 h 600164"/>
                <a:gd name="connsiteX1" fmla="*/ 548154 w 548154"/>
                <a:gd name="connsiteY1" fmla="*/ 0 h 600164"/>
                <a:gd name="connsiteX2" fmla="*/ 548154 w 548154"/>
                <a:gd name="connsiteY2" fmla="*/ 366802 h 600164"/>
                <a:gd name="connsiteX3" fmla="*/ 0 w 548154"/>
                <a:gd name="connsiteY3" fmla="*/ 600164 h 600164"/>
                <a:gd name="connsiteX4" fmla="*/ 0 w 548154"/>
                <a:gd name="connsiteY4" fmla="*/ 0 h 600164"/>
                <a:gd name="connsiteX0" fmla="*/ 0 w 567204"/>
                <a:gd name="connsiteY0" fmla="*/ 0 h 600164"/>
                <a:gd name="connsiteX1" fmla="*/ 548154 w 567204"/>
                <a:gd name="connsiteY1" fmla="*/ 0 h 600164"/>
                <a:gd name="connsiteX2" fmla="*/ 567204 w 567204"/>
                <a:gd name="connsiteY2" fmla="*/ 366802 h 600164"/>
                <a:gd name="connsiteX3" fmla="*/ 0 w 567204"/>
                <a:gd name="connsiteY3" fmla="*/ 600164 h 600164"/>
                <a:gd name="connsiteX4" fmla="*/ 0 w 567204"/>
                <a:gd name="connsiteY4" fmla="*/ 0 h 600164"/>
                <a:gd name="connsiteX0" fmla="*/ 0 w 552917"/>
                <a:gd name="connsiteY0" fmla="*/ 0 h 600164"/>
                <a:gd name="connsiteX1" fmla="*/ 548154 w 552917"/>
                <a:gd name="connsiteY1" fmla="*/ 0 h 600164"/>
                <a:gd name="connsiteX2" fmla="*/ 552917 w 552917"/>
                <a:gd name="connsiteY2" fmla="*/ 366802 h 600164"/>
                <a:gd name="connsiteX3" fmla="*/ 0 w 552917"/>
                <a:gd name="connsiteY3" fmla="*/ 600164 h 600164"/>
                <a:gd name="connsiteX4" fmla="*/ 0 w 552917"/>
                <a:gd name="connsiteY4" fmla="*/ 0 h 600164"/>
                <a:gd name="connsiteX0" fmla="*/ 0 w 548154"/>
                <a:gd name="connsiteY0" fmla="*/ 0 h 600164"/>
                <a:gd name="connsiteX1" fmla="*/ 548154 w 548154"/>
                <a:gd name="connsiteY1" fmla="*/ 0 h 600164"/>
                <a:gd name="connsiteX2" fmla="*/ 541010 w 548154"/>
                <a:gd name="connsiteY2" fmla="*/ 366802 h 600164"/>
                <a:gd name="connsiteX3" fmla="*/ 0 w 548154"/>
                <a:gd name="connsiteY3" fmla="*/ 600164 h 600164"/>
                <a:gd name="connsiteX4" fmla="*/ 0 w 548154"/>
                <a:gd name="connsiteY4" fmla="*/ 0 h 600164"/>
                <a:gd name="connsiteX0" fmla="*/ 0 w 548154"/>
                <a:gd name="connsiteY0" fmla="*/ 0 h 600164"/>
                <a:gd name="connsiteX1" fmla="*/ 548154 w 548154"/>
                <a:gd name="connsiteY1" fmla="*/ 0 h 600164"/>
                <a:gd name="connsiteX2" fmla="*/ 541010 w 548154"/>
                <a:gd name="connsiteY2" fmla="*/ 366802 h 600164"/>
                <a:gd name="connsiteX3" fmla="*/ 0 w 548154"/>
                <a:gd name="connsiteY3" fmla="*/ 600164 h 600164"/>
                <a:gd name="connsiteX4" fmla="*/ 0 w 548154"/>
                <a:gd name="connsiteY4" fmla="*/ 0 h 600164"/>
                <a:gd name="connsiteX0" fmla="*/ 0 w 548154"/>
                <a:gd name="connsiteY0" fmla="*/ 0 h 600164"/>
                <a:gd name="connsiteX1" fmla="*/ 548154 w 548154"/>
                <a:gd name="connsiteY1" fmla="*/ 0 h 600164"/>
                <a:gd name="connsiteX2" fmla="*/ 541010 w 548154"/>
                <a:gd name="connsiteY2" fmla="*/ 366802 h 600164"/>
                <a:gd name="connsiteX3" fmla="*/ 0 w 548154"/>
                <a:gd name="connsiteY3" fmla="*/ 600164 h 600164"/>
                <a:gd name="connsiteX4" fmla="*/ 0 w 548154"/>
                <a:gd name="connsiteY4" fmla="*/ 0 h 600164"/>
                <a:gd name="connsiteX0" fmla="*/ 0 w 548154"/>
                <a:gd name="connsiteY0" fmla="*/ 0 h 600164"/>
                <a:gd name="connsiteX1" fmla="*/ 548154 w 548154"/>
                <a:gd name="connsiteY1" fmla="*/ 0 h 600164"/>
                <a:gd name="connsiteX2" fmla="*/ 512435 w 548154"/>
                <a:gd name="connsiteY2" fmla="*/ 378709 h 600164"/>
                <a:gd name="connsiteX3" fmla="*/ 0 w 548154"/>
                <a:gd name="connsiteY3" fmla="*/ 600164 h 600164"/>
                <a:gd name="connsiteX4" fmla="*/ 0 w 548154"/>
                <a:gd name="connsiteY4" fmla="*/ 0 h 600164"/>
                <a:gd name="connsiteX0" fmla="*/ 0 w 548154"/>
                <a:gd name="connsiteY0" fmla="*/ 0 h 600164"/>
                <a:gd name="connsiteX1" fmla="*/ 548154 w 548154"/>
                <a:gd name="connsiteY1" fmla="*/ 0 h 600164"/>
                <a:gd name="connsiteX2" fmla="*/ 512435 w 548154"/>
                <a:gd name="connsiteY2" fmla="*/ 378709 h 600164"/>
                <a:gd name="connsiteX3" fmla="*/ 0 w 548154"/>
                <a:gd name="connsiteY3" fmla="*/ 600164 h 600164"/>
                <a:gd name="connsiteX4" fmla="*/ 0 w 548154"/>
                <a:gd name="connsiteY4" fmla="*/ 0 h 600164"/>
                <a:gd name="connsiteX0" fmla="*/ 0 w 548154"/>
                <a:gd name="connsiteY0" fmla="*/ 0 h 600164"/>
                <a:gd name="connsiteX1" fmla="*/ 548154 w 548154"/>
                <a:gd name="connsiteY1" fmla="*/ 0 h 600164"/>
                <a:gd name="connsiteX2" fmla="*/ 512435 w 548154"/>
                <a:gd name="connsiteY2" fmla="*/ 378709 h 600164"/>
                <a:gd name="connsiteX3" fmla="*/ 0 w 548154"/>
                <a:gd name="connsiteY3" fmla="*/ 600164 h 600164"/>
                <a:gd name="connsiteX4" fmla="*/ 0 w 548154"/>
                <a:gd name="connsiteY4" fmla="*/ 0 h 6001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8154" h="600164">
                  <a:moveTo>
                    <a:pt x="0" y="0"/>
                  </a:moveTo>
                  <a:lnTo>
                    <a:pt x="548154" y="0"/>
                  </a:lnTo>
                  <a:cubicBezTo>
                    <a:pt x="525929" y="79405"/>
                    <a:pt x="496559" y="425511"/>
                    <a:pt x="512435" y="378709"/>
                  </a:cubicBezTo>
                  <a:cubicBezTo>
                    <a:pt x="494817" y="420778"/>
                    <a:pt x="160493" y="479514"/>
                    <a:pt x="0" y="600164"/>
                  </a:cubicBezTo>
                  <a:lnTo>
                    <a:pt x="0" y="0"/>
                  </a:lnTo>
                  <a:close/>
                </a:path>
              </a:pathLst>
            </a:custGeom>
            <a:solidFill>
              <a:schemeClr val="bg2">
                <a:lumMod val="95000"/>
              </a:schemeClr>
            </a:solidFill>
            <a:ln w="31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grpSp>
      <p:grpSp>
        <p:nvGrpSpPr>
          <p:cNvPr id="193" name="グループ化 192">
            <a:extLst>
              <a:ext uri="{FF2B5EF4-FFF2-40B4-BE49-F238E27FC236}">
                <a16:creationId xmlns:a16="http://schemas.microsoft.com/office/drawing/2014/main" id="{3E69C313-80FC-6E2D-9F6D-E3F7A8E437D1}"/>
              </a:ext>
            </a:extLst>
          </p:cNvPr>
          <p:cNvGrpSpPr/>
          <p:nvPr/>
        </p:nvGrpSpPr>
        <p:grpSpPr>
          <a:xfrm flipH="1">
            <a:off x="6590339" y="3951440"/>
            <a:ext cx="266470" cy="661434"/>
            <a:chOff x="6321919" y="3951440"/>
            <a:chExt cx="281781" cy="661434"/>
          </a:xfrm>
        </p:grpSpPr>
        <p:sp>
          <p:nvSpPr>
            <p:cNvPr id="195" name="正方形/長方形 6">
              <a:extLst>
                <a:ext uri="{FF2B5EF4-FFF2-40B4-BE49-F238E27FC236}">
                  <a16:creationId xmlns:a16="http://schemas.microsoft.com/office/drawing/2014/main" id="{5FBC7818-DA44-4352-F498-EF08AC48D73E}"/>
                </a:ext>
              </a:extLst>
            </p:cNvPr>
            <p:cNvSpPr/>
            <p:nvPr/>
          </p:nvSpPr>
          <p:spPr>
            <a:xfrm>
              <a:off x="6321919" y="3951440"/>
              <a:ext cx="118531" cy="137771"/>
            </a:xfrm>
            <a:custGeom>
              <a:avLst/>
              <a:gdLst>
                <a:gd name="connsiteX0" fmla="*/ 0 w 468052"/>
                <a:gd name="connsiteY0" fmla="*/ 0 h 639113"/>
                <a:gd name="connsiteX1" fmla="*/ 468052 w 468052"/>
                <a:gd name="connsiteY1" fmla="*/ 0 h 639113"/>
                <a:gd name="connsiteX2" fmla="*/ 468052 w 468052"/>
                <a:gd name="connsiteY2" fmla="*/ 639113 h 639113"/>
                <a:gd name="connsiteX3" fmla="*/ 0 w 468052"/>
                <a:gd name="connsiteY3" fmla="*/ 639113 h 639113"/>
                <a:gd name="connsiteX4" fmla="*/ 0 w 468052"/>
                <a:gd name="connsiteY4" fmla="*/ 0 h 639113"/>
                <a:gd name="connsiteX0" fmla="*/ 98474 w 468052"/>
                <a:gd name="connsiteY0" fmla="*/ 7034 h 639113"/>
                <a:gd name="connsiteX1" fmla="*/ 468052 w 468052"/>
                <a:gd name="connsiteY1" fmla="*/ 0 h 639113"/>
                <a:gd name="connsiteX2" fmla="*/ 468052 w 468052"/>
                <a:gd name="connsiteY2" fmla="*/ 639113 h 639113"/>
                <a:gd name="connsiteX3" fmla="*/ 0 w 468052"/>
                <a:gd name="connsiteY3" fmla="*/ 639113 h 639113"/>
                <a:gd name="connsiteX4" fmla="*/ 98474 w 468052"/>
                <a:gd name="connsiteY4" fmla="*/ 7034 h 639113"/>
                <a:gd name="connsiteX0" fmla="*/ 98474 w 468052"/>
                <a:gd name="connsiteY0" fmla="*/ 0 h 632079"/>
                <a:gd name="connsiteX1" fmla="*/ 418815 w 468052"/>
                <a:gd name="connsiteY1" fmla="*/ 14067 h 632079"/>
                <a:gd name="connsiteX2" fmla="*/ 468052 w 468052"/>
                <a:gd name="connsiteY2" fmla="*/ 632079 h 632079"/>
                <a:gd name="connsiteX3" fmla="*/ 0 w 468052"/>
                <a:gd name="connsiteY3" fmla="*/ 632079 h 632079"/>
                <a:gd name="connsiteX4" fmla="*/ 98474 w 468052"/>
                <a:gd name="connsiteY4" fmla="*/ 0 h 632079"/>
                <a:gd name="connsiteX0" fmla="*/ 98474 w 468052"/>
                <a:gd name="connsiteY0" fmla="*/ 35170 h 618012"/>
                <a:gd name="connsiteX1" fmla="*/ 418815 w 468052"/>
                <a:gd name="connsiteY1" fmla="*/ 0 h 618012"/>
                <a:gd name="connsiteX2" fmla="*/ 468052 w 468052"/>
                <a:gd name="connsiteY2" fmla="*/ 618012 h 618012"/>
                <a:gd name="connsiteX3" fmla="*/ 0 w 468052"/>
                <a:gd name="connsiteY3" fmla="*/ 618012 h 618012"/>
                <a:gd name="connsiteX4" fmla="*/ 98474 w 468052"/>
                <a:gd name="connsiteY4" fmla="*/ 35170 h 618012"/>
                <a:gd name="connsiteX0" fmla="*/ 98474 w 468052"/>
                <a:gd name="connsiteY0" fmla="*/ 0 h 582842"/>
                <a:gd name="connsiteX1" fmla="*/ 425849 w 468052"/>
                <a:gd name="connsiteY1" fmla="*/ 7033 h 582842"/>
                <a:gd name="connsiteX2" fmla="*/ 468052 w 468052"/>
                <a:gd name="connsiteY2" fmla="*/ 582842 h 582842"/>
                <a:gd name="connsiteX3" fmla="*/ 0 w 468052"/>
                <a:gd name="connsiteY3" fmla="*/ 582842 h 582842"/>
                <a:gd name="connsiteX4" fmla="*/ 98474 w 468052"/>
                <a:gd name="connsiteY4" fmla="*/ 0 h 582842"/>
                <a:gd name="connsiteX0" fmla="*/ 98474 w 468052"/>
                <a:gd name="connsiteY0" fmla="*/ 28137 h 610979"/>
                <a:gd name="connsiteX1" fmla="*/ 425849 w 468052"/>
                <a:gd name="connsiteY1" fmla="*/ 0 h 610979"/>
                <a:gd name="connsiteX2" fmla="*/ 468052 w 468052"/>
                <a:gd name="connsiteY2" fmla="*/ 610979 h 610979"/>
                <a:gd name="connsiteX3" fmla="*/ 0 w 468052"/>
                <a:gd name="connsiteY3" fmla="*/ 610979 h 610979"/>
                <a:gd name="connsiteX4" fmla="*/ 98474 w 468052"/>
                <a:gd name="connsiteY4" fmla="*/ 28137 h 610979"/>
                <a:gd name="connsiteX0" fmla="*/ 98474 w 468052"/>
                <a:gd name="connsiteY0" fmla="*/ 2 h 582844"/>
                <a:gd name="connsiteX1" fmla="*/ 404748 w 468052"/>
                <a:gd name="connsiteY1" fmla="*/ 0 h 582844"/>
                <a:gd name="connsiteX2" fmla="*/ 468052 w 468052"/>
                <a:gd name="connsiteY2" fmla="*/ 582844 h 582844"/>
                <a:gd name="connsiteX3" fmla="*/ 0 w 468052"/>
                <a:gd name="connsiteY3" fmla="*/ 582844 h 582844"/>
                <a:gd name="connsiteX4" fmla="*/ 98474 w 468052"/>
                <a:gd name="connsiteY4" fmla="*/ 2 h 582844"/>
                <a:gd name="connsiteX0" fmla="*/ 98474 w 468052"/>
                <a:gd name="connsiteY0" fmla="*/ 7036 h 589878"/>
                <a:gd name="connsiteX1" fmla="*/ 376613 w 468052"/>
                <a:gd name="connsiteY1" fmla="*/ 0 h 589878"/>
                <a:gd name="connsiteX2" fmla="*/ 468052 w 468052"/>
                <a:gd name="connsiteY2" fmla="*/ 589878 h 589878"/>
                <a:gd name="connsiteX3" fmla="*/ 0 w 468052"/>
                <a:gd name="connsiteY3" fmla="*/ 589878 h 589878"/>
                <a:gd name="connsiteX4" fmla="*/ 98474 w 468052"/>
                <a:gd name="connsiteY4" fmla="*/ 7036 h 5898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8052" h="589878">
                  <a:moveTo>
                    <a:pt x="98474" y="7036"/>
                  </a:moveTo>
                  <a:lnTo>
                    <a:pt x="376613" y="0"/>
                  </a:lnTo>
                  <a:lnTo>
                    <a:pt x="468052" y="589878"/>
                  </a:lnTo>
                  <a:lnTo>
                    <a:pt x="0" y="589878"/>
                  </a:lnTo>
                  <a:lnTo>
                    <a:pt x="98474" y="7036"/>
                  </a:lnTo>
                  <a:close/>
                </a:path>
              </a:pathLst>
            </a:custGeom>
            <a:solidFill>
              <a:schemeClr val="tx1">
                <a:lumMod val="65000"/>
                <a:lumOff val="3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6" name="正方形/長方形 195">
              <a:extLst>
                <a:ext uri="{FF2B5EF4-FFF2-40B4-BE49-F238E27FC236}">
                  <a16:creationId xmlns:a16="http://schemas.microsoft.com/office/drawing/2014/main" id="{81B7D22C-C6E4-7126-ED02-F1B2DBBBA92E}"/>
                </a:ext>
              </a:extLst>
            </p:cNvPr>
            <p:cNvSpPr/>
            <p:nvPr/>
          </p:nvSpPr>
          <p:spPr>
            <a:xfrm>
              <a:off x="6321919" y="4104119"/>
              <a:ext cx="118530" cy="508755"/>
            </a:xfrm>
            <a:prstGeom prst="rect">
              <a:avLst/>
            </a:prstGeom>
            <a:solidFill>
              <a:schemeClr val="tx1">
                <a:lumMod val="65000"/>
                <a:lumOff val="3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7" name="楕円 196">
              <a:extLst>
                <a:ext uri="{FF2B5EF4-FFF2-40B4-BE49-F238E27FC236}">
                  <a16:creationId xmlns:a16="http://schemas.microsoft.com/office/drawing/2014/main" id="{4C8B2166-5D2D-4C1F-A8CE-D62E39B98763}"/>
                </a:ext>
              </a:extLst>
            </p:cNvPr>
            <p:cNvSpPr/>
            <p:nvPr/>
          </p:nvSpPr>
          <p:spPr>
            <a:xfrm>
              <a:off x="6353831" y="3975906"/>
              <a:ext cx="54707" cy="98492"/>
            </a:xfrm>
            <a:prstGeom prst="ellipse">
              <a:avLst/>
            </a:prstGeom>
            <a:solidFill>
              <a:schemeClr val="bg2">
                <a:lumMod val="85000"/>
              </a:schemeClr>
            </a:solidFill>
            <a:ln w="3175">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8" name="正方形/長方形 197">
              <a:extLst>
                <a:ext uri="{FF2B5EF4-FFF2-40B4-BE49-F238E27FC236}">
                  <a16:creationId xmlns:a16="http://schemas.microsoft.com/office/drawing/2014/main" id="{0D57CC2C-9E3F-A8DE-F756-C6818BB8C05B}"/>
                </a:ext>
              </a:extLst>
            </p:cNvPr>
            <p:cNvSpPr/>
            <p:nvPr/>
          </p:nvSpPr>
          <p:spPr>
            <a:xfrm>
              <a:off x="6358324" y="4002390"/>
              <a:ext cx="45719" cy="45719"/>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99" name="正方形/長方形 65">
              <a:extLst>
                <a:ext uri="{FF2B5EF4-FFF2-40B4-BE49-F238E27FC236}">
                  <a16:creationId xmlns:a16="http://schemas.microsoft.com/office/drawing/2014/main" id="{336A1129-3EDC-DE72-4839-79E49C1B72AE}"/>
                </a:ext>
              </a:extLst>
            </p:cNvPr>
            <p:cNvSpPr/>
            <p:nvPr/>
          </p:nvSpPr>
          <p:spPr>
            <a:xfrm>
              <a:off x="6428725" y="4127690"/>
              <a:ext cx="174975" cy="296037"/>
            </a:xfrm>
            <a:custGeom>
              <a:avLst/>
              <a:gdLst>
                <a:gd name="connsiteX0" fmla="*/ 0 w 548154"/>
                <a:gd name="connsiteY0" fmla="*/ 0 h 600164"/>
                <a:gd name="connsiteX1" fmla="*/ 548154 w 548154"/>
                <a:gd name="connsiteY1" fmla="*/ 0 h 600164"/>
                <a:gd name="connsiteX2" fmla="*/ 548154 w 548154"/>
                <a:gd name="connsiteY2" fmla="*/ 600164 h 600164"/>
                <a:gd name="connsiteX3" fmla="*/ 0 w 548154"/>
                <a:gd name="connsiteY3" fmla="*/ 600164 h 600164"/>
                <a:gd name="connsiteX4" fmla="*/ 0 w 548154"/>
                <a:gd name="connsiteY4" fmla="*/ 0 h 600164"/>
                <a:gd name="connsiteX0" fmla="*/ 0 w 548154"/>
                <a:gd name="connsiteY0" fmla="*/ 0 h 600164"/>
                <a:gd name="connsiteX1" fmla="*/ 548154 w 548154"/>
                <a:gd name="connsiteY1" fmla="*/ 0 h 600164"/>
                <a:gd name="connsiteX2" fmla="*/ 481479 w 548154"/>
                <a:gd name="connsiteY2" fmla="*/ 238214 h 600164"/>
                <a:gd name="connsiteX3" fmla="*/ 0 w 548154"/>
                <a:gd name="connsiteY3" fmla="*/ 600164 h 600164"/>
                <a:gd name="connsiteX4" fmla="*/ 0 w 548154"/>
                <a:gd name="connsiteY4" fmla="*/ 0 h 600164"/>
                <a:gd name="connsiteX0" fmla="*/ 0 w 548154"/>
                <a:gd name="connsiteY0" fmla="*/ 0 h 600164"/>
                <a:gd name="connsiteX1" fmla="*/ 548154 w 548154"/>
                <a:gd name="connsiteY1" fmla="*/ 0 h 600164"/>
                <a:gd name="connsiteX2" fmla="*/ 481479 w 548154"/>
                <a:gd name="connsiteY2" fmla="*/ 238214 h 600164"/>
                <a:gd name="connsiteX3" fmla="*/ 0 w 548154"/>
                <a:gd name="connsiteY3" fmla="*/ 600164 h 600164"/>
                <a:gd name="connsiteX4" fmla="*/ 0 w 548154"/>
                <a:gd name="connsiteY4" fmla="*/ 0 h 600164"/>
                <a:gd name="connsiteX0" fmla="*/ 0 w 548154"/>
                <a:gd name="connsiteY0" fmla="*/ 0 h 600164"/>
                <a:gd name="connsiteX1" fmla="*/ 548154 w 548154"/>
                <a:gd name="connsiteY1" fmla="*/ 0 h 600164"/>
                <a:gd name="connsiteX2" fmla="*/ 481479 w 548154"/>
                <a:gd name="connsiteY2" fmla="*/ 238214 h 600164"/>
                <a:gd name="connsiteX3" fmla="*/ 0 w 548154"/>
                <a:gd name="connsiteY3" fmla="*/ 600164 h 600164"/>
                <a:gd name="connsiteX4" fmla="*/ 0 w 548154"/>
                <a:gd name="connsiteY4" fmla="*/ 0 h 600164"/>
                <a:gd name="connsiteX0" fmla="*/ 0 w 548154"/>
                <a:gd name="connsiteY0" fmla="*/ 0 h 600164"/>
                <a:gd name="connsiteX1" fmla="*/ 548154 w 548154"/>
                <a:gd name="connsiteY1" fmla="*/ 0 h 600164"/>
                <a:gd name="connsiteX2" fmla="*/ 548154 w 548154"/>
                <a:gd name="connsiteY2" fmla="*/ 366802 h 600164"/>
                <a:gd name="connsiteX3" fmla="*/ 0 w 548154"/>
                <a:gd name="connsiteY3" fmla="*/ 600164 h 600164"/>
                <a:gd name="connsiteX4" fmla="*/ 0 w 548154"/>
                <a:gd name="connsiteY4" fmla="*/ 0 h 600164"/>
                <a:gd name="connsiteX0" fmla="*/ 0 w 548154"/>
                <a:gd name="connsiteY0" fmla="*/ 0 h 600164"/>
                <a:gd name="connsiteX1" fmla="*/ 548154 w 548154"/>
                <a:gd name="connsiteY1" fmla="*/ 0 h 600164"/>
                <a:gd name="connsiteX2" fmla="*/ 548154 w 548154"/>
                <a:gd name="connsiteY2" fmla="*/ 366802 h 600164"/>
                <a:gd name="connsiteX3" fmla="*/ 0 w 548154"/>
                <a:gd name="connsiteY3" fmla="*/ 600164 h 600164"/>
                <a:gd name="connsiteX4" fmla="*/ 0 w 548154"/>
                <a:gd name="connsiteY4" fmla="*/ 0 h 600164"/>
                <a:gd name="connsiteX0" fmla="*/ 0 w 548154"/>
                <a:gd name="connsiteY0" fmla="*/ 0 h 600164"/>
                <a:gd name="connsiteX1" fmla="*/ 548154 w 548154"/>
                <a:gd name="connsiteY1" fmla="*/ 0 h 600164"/>
                <a:gd name="connsiteX2" fmla="*/ 548154 w 548154"/>
                <a:gd name="connsiteY2" fmla="*/ 366802 h 600164"/>
                <a:gd name="connsiteX3" fmla="*/ 0 w 548154"/>
                <a:gd name="connsiteY3" fmla="*/ 600164 h 600164"/>
                <a:gd name="connsiteX4" fmla="*/ 0 w 548154"/>
                <a:gd name="connsiteY4" fmla="*/ 0 h 600164"/>
                <a:gd name="connsiteX0" fmla="*/ 0 w 567204"/>
                <a:gd name="connsiteY0" fmla="*/ 0 h 600164"/>
                <a:gd name="connsiteX1" fmla="*/ 548154 w 567204"/>
                <a:gd name="connsiteY1" fmla="*/ 0 h 600164"/>
                <a:gd name="connsiteX2" fmla="*/ 567204 w 567204"/>
                <a:gd name="connsiteY2" fmla="*/ 366802 h 600164"/>
                <a:gd name="connsiteX3" fmla="*/ 0 w 567204"/>
                <a:gd name="connsiteY3" fmla="*/ 600164 h 600164"/>
                <a:gd name="connsiteX4" fmla="*/ 0 w 567204"/>
                <a:gd name="connsiteY4" fmla="*/ 0 h 600164"/>
                <a:gd name="connsiteX0" fmla="*/ 0 w 552917"/>
                <a:gd name="connsiteY0" fmla="*/ 0 h 600164"/>
                <a:gd name="connsiteX1" fmla="*/ 548154 w 552917"/>
                <a:gd name="connsiteY1" fmla="*/ 0 h 600164"/>
                <a:gd name="connsiteX2" fmla="*/ 552917 w 552917"/>
                <a:gd name="connsiteY2" fmla="*/ 366802 h 600164"/>
                <a:gd name="connsiteX3" fmla="*/ 0 w 552917"/>
                <a:gd name="connsiteY3" fmla="*/ 600164 h 600164"/>
                <a:gd name="connsiteX4" fmla="*/ 0 w 552917"/>
                <a:gd name="connsiteY4" fmla="*/ 0 h 600164"/>
                <a:gd name="connsiteX0" fmla="*/ 0 w 548154"/>
                <a:gd name="connsiteY0" fmla="*/ 0 h 600164"/>
                <a:gd name="connsiteX1" fmla="*/ 548154 w 548154"/>
                <a:gd name="connsiteY1" fmla="*/ 0 h 600164"/>
                <a:gd name="connsiteX2" fmla="*/ 541010 w 548154"/>
                <a:gd name="connsiteY2" fmla="*/ 366802 h 600164"/>
                <a:gd name="connsiteX3" fmla="*/ 0 w 548154"/>
                <a:gd name="connsiteY3" fmla="*/ 600164 h 600164"/>
                <a:gd name="connsiteX4" fmla="*/ 0 w 548154"/>
                <a:gd name="connsiteY4" fmla="*/ 0 h 600164"/>
                <a:gd name="connsiteX0" fmla="*/ 0 w 548154"/>
                <a:gd name="connsiteY0" fmla="*/ 0 h 600164"/>
                <a:gd name="connsiteX1" fmla="*/ 548154 w 548154"/>
                <a:gd name="connsiteY1" fmla="*/ 0 h 600164"/>
                <a:gd name="connsiteX2" fmla="*/ 541010 w 548154"/>
                <a:gd name="connsiteY2" fmla="*/ 366802 h 600164"/>
                <a:gd name="connsiteX3" fmla="*/ 0 w 548154"/>
                <a:gd name="connsiteY3" fmla="*/ 600164 h 600164"/>
                <a:gd name="connsiteX4" fmla="*/ 0 w 548154"/>
                <a:gd name="connsiteY4" fmla="*/ 0 h 600164"/>
                <a:gd name="connsiteX0" fmla="*/ 0 w 548154"/>
                <a:gd name="connsiteY0" fmla="*/ 0 h 600164"/>
                <a:gd name="connsiteX1" fmla="*/ 548154 w 548154"/>
                <a:gd name="connsiteY1" fmla="*/ 0 h 600164"/>
                <a:gd name="connsiteX2" fmla="*/ 541010 w 548154"/>
                <a:gd name="connsiteY2" fmla="*/ 366802 h 600164"/>
                <a:gd name="connsiteX3" fmla="*/ 0 w 548154"/>
                <a:gd name="connsiteY3" fmla="*/ 600164 h 600164"/>
                <a:gd name="connsiteX4" fmla="*/ 0 w 548154"/>
                <a:gd name="connsiteY4" fmla="*/ 0 h 600164"/>
                <a:gd name="connsiteX0" fmla="*/ 0 w 548154"/>
                <a:gd name="connsiteY0" fmla="*/ 0 h 600164"/>
                <a:gd name="connsiteX1" fmla="*/ 548154 w 548154"/>
                <a:gd name="connsiteY1" fmla="*/ 0 h 600164"/>
                <a:gd name="connsiteX2" fmla="*/ 512435 w 548154"/>
                <a:gd name="connsiteY2" fmla="*/ 378709 h 600164"/>
                <a:gd name="connsiteX3" fmla="*/ 0 w 548154"/>
                <a:gd name="connsiteY3" fmla="*/ 600164 h 600164"/>
                <a:gd name="connsiteX4" fmla="*/ 0 w 548154"/>
                <a:gd name="connsiteY4" fmla="*/ 0 h 600164"/>
                <a:gd name="connsiteX0" fmla="*/ 0 w 548154"/>
                <a:gd name="connsiteY0" fmla="*/ 0 h 600164"/>
                <a:gd name="connsiteX1" fmla="*/ 548154 w 548154"/>
                <a:gd name="connsiteY1" fmla="*/ 0 h 600164"/>
                <a:gd name="connsiteX2" fmla="*/ 512435 w 548154"/>
                <a:gd name="connsiteY2" fmla="*/ 378709 h 600164"/>
                <a:gd name="connsiteX3" fmla="*/ 0 w 548154"/>
                <a:gd name="connsiteY3" fmla="*/ 600164 h 600164"/>
                <a:gd name="connsiteX4" fmla="*/ 0 w 548154"/>
                <a:gd name="connsiteY4" fmla="*/ 0 h 600164"/>
                <a:gd name="connsiteX0" fmla="*/ 0 w 548154"/>
                <a:gd name="connsiteY0" fmla="*/ 0 h 600164"/>
                <a:gd name="connsiteX1" fmla="*/ 548154 w 548154"/>
                <a:gd name="connsiteY1" fmla="*/ 0 h 600164"/>
                <a:gd name="connsiteX2" fmla="*/ 512435 w 548154"/>
                <a:gd name="connsiteY2" fmla="*/ 378709 h 600164"/>
                <a:gd name="connsiteX3" fmla="*/ 0 w 548154"/>
                <a:gd name="connsiteY3" fmla="*/ 600164 h 600164"/>
                <a:gd name="connsiteX4" fmla="*/ 0 w 548154"/>
                <a:gd name="connsiteY4" fmla="*/ 0 h 6001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8154" h="600164">
                  <a:moveTo>
                    <a:pt x="0" y="0"/>
                  </a:moveTo>
                  <a:lnTo>
                    <a:pt x="548154" y="0"/>
                  </a:lnTo>
                  <a:cubicBezTo>
                    <a:pt x="525929" y="79405"/>
                    <a:pt x="496559" y="425511"/>
                    <a:pt x="512435" y="378709"/>
                  </a:cubicBezTo>
                  <a:cubicBezTo>
                    <a:pt x="494817" y="420778"/>
                    <a:pt x="160493" y="479514"/>
                    <a:pt x="0" y="600164"/>
                  </a:cubicBezTo>
                  <a:lnTo>
                    <a:pt x="0" y="0"/>
                  </a:lnTo>
                  <a:close/>
                </a:path>
              </a:pathLst>
            </a:custGeom>
            <a:solidFill>
              <a:schemeClr val="bg2">
                <a:lumMod val="95000"/>
              </a:schemeClr>
            </a:solidFill>
            <a:ln w="31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grpSp>
      <p:grpSp>
        <p:nvGrpSpPr>
          <p:cNvPr id="189" name="グループ化 188">
            <a:extLst>
              <a:ext uri="{FF2B5EF4-FFF2-40B4-BE49-F238E27FC236}">
                <a16:creationId xmlns:a16="http://schemas.microsoft.com/office/drawing/2014/main" id="{40B04979-D695-49A1-177C-63B307625F31}"/>
              </a:ext>
            </a:extLst>
          </p:cNvPr>
          <p:cNvGrpSpPr/>
          <p:nvPr/>
        </p:nvGrpSpPr>
        <p:grpSpPr>
          <a:xfrm>
            <a:off x="6584100" y="3861344"/>
            <a:ext cx="202389" cy="190545"/>
            <a:chOff x="7115901" y="4152268"/>
            <a:chExt cx="264711" cy="265239"/>
          </a:xfrm>
        </p:grpSpPr>
        <p:sp>
          <p:nvSpPr>
            <p:cNvPr id="183" name="四角形: 角を丸くする 182">
              <a:extLst>
                <a:ext uri="{FF2B5EF4-FFF2-40B4-BE49-F238E27FC236}">
                  <a16:creationId xmlns:a16="http://schemas.microsoft.com/office/drawing/2014/main" id="{F6C87C48-0817-20C4-9C05-1A9518A46267}"/>
                </a:ext>
              </a:extLst>
            </p:cNvPr>
            <p:cNvSpPr/>
            <p:nvPr/>
          </p:nvSpPr>
          <p:spPr>
            <a:xfrm>
              <a:off x="7118000" y="4242219"/>
              <a:ext cx="257994" cy="175288"/>
            </a:xfrm>
            <a:prstGeom prst="round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grpSp>
          <p:nvGrpSpPr>
            <p:cNvPr id="73" name="グループ化 72">
              <a:extLst>
                <a:ext uri="{FF2B5EF4-FFF2-40B4-BE49-F238E27FC236}">
                  <a16:creationId xmlns:a16="http://schemas.microsoft.com/office/drawing/2014/main" id="{52D0C6CA-6FE0-6FA2-D005-4E009AFB0C43}"/>
                </a:ext>
              </a:extLst>
            </p:cNvPr>
            <p:cNvGrpSpPr/>
            <p:nvPr/>
          </p:nvGrpSpPr>
          <p:grpSpPr>
            <a:xfrm>
              <a:off x="7115901" y="4152268"/>
              <a:ext cx="264711" cy="265239"/>
              <a:chOff x="2644775" y="1257891"/>
              <a:chExt cx="1127148" cy="1237660"/>
            </a:xfrm>
            <a:solidFill>
              <a:srgbClr val="EE5500"/>
            </a:solidFill>
          </p:grpSpPr>
          <p:sp>
            <p:nvSpPr>
              <p:cNvPr id="75" name="Rectangle 172">
                <a:extLst>
                  <a:ext uri="{FF2B5EF4-FFF2-40B4-BE49-F238E27FC236}">
                    <a16:creationId xmlns:a16="http://schemas.microsoft.com/office/drawing/2014/main" id="{13F099B0-58E6-CD50-9AA1-0F4955C5FDF7}"/>
                  </a:ext>
                </a:extLst>
              </p:cNvPr>
              <p:cNvSpPr>
                <a:spLocks noChangeArrowheads="1"/>
              </p:cNvSpPr>
              <p:nvPr/>
            </p:nvSpPr>
            <p:spPr bwMode="auto">
              <a:xfrm>
                <a:off x="2763838" y="1992313"/>
                <a:ext cx="106363" cy="1079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6" name="Rectangle 173">
                <a:extLst>
                  <a:ext uri="{FF2B5EF4-FFF2-40B4-BE49-F238E27FC236}">
                    <a16:creationId xmlns:a16="http://schemas.microsoft.com/office/drawing/2014/main" id="{1F56645E-85C1-29BF-2508-9C00AC141CD7}"/>
                  </a:ext>
                </a:extLst>
              </p:cNvPr>
              <p:cNvSpPr>
                <a:spLocks noChangeArrowheads="1"/>
              </p:cNvSpPr>
              <p:nvPr/>
            </p:nvSpPr>
            <p:spPr bwMode="auto">
              <a:xfrm>
                <a:off x="2900363" y="1992313"/>
                <a:ext cx="106363" cy="1079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7" name="Rectangle 174">
                <a:extLst>
                  <a:ext uri="{FF2B5EF4-FFF2-40B4-BE49-F238E27FC236}">
                    <a16:creationId xmlns:a16="http://schemas.microsoft.com/office/drawing/2014/main" id="{B71E47F7-B121-CA37-BF3F-B872CFCCDEBF}"/>
                  </a:ext>
                </a:extLst>
              </p:cNvPr>
              <p:cNvSpPr>
                <a:spLocks noChangeArrowheads="1"/>
              </p:cNvSpPr>
              <p:nvPr/>
            </p:nvSpPr>
            <p:spPr bwMode="auto">
              <a:xfrm>
                <a:off x="3036888" y="1992313"/>
                <a:ext cx="106363" cy="1079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8" name="Rectangle 175">
                <a:extLst>
                  <a:ext uri="{FF2B5EF4-FFF2-40B4-BE49-F238E27FC236}">
                    <a16:creationId xmlns:a16="http://schemas.microsoft.com/office/drawing/2014/main" id="{EA9A373B-7D30-6D08-4629-FBEB6D20853C}"/>
                  </a:ext>
                </a:extLst>
              </p:cNvPr>
              <p:cNvSpPr>
                <a:spLocks noChangeArrowheads="1"/>
              </p:cNvSpPr>
              <p:nvPr/>
            </p:nvSpPr>
            <p:spPr bwMode="auto">
              <a:xfrm>
                <a:off x="3171825" y="1992313"/>
                <a:ext cx="107950" cy="1079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9" name="Rectangle 176">
                <a:extLst>
                  <a:ext uri="{FF2B5EF4-FFF2-40B4-BE49-F238E27FC236}">
                    <a16:creationId xmlns:a16="http://schemas.microsoft.com/office/drawing/2014/main" id="{58504B07-25FF-F2DC-1784-44E46C4DD1CA}"/>
                  </a:ext>
                </a:extLst>
              </p:cNvPr>
              <p:cNvSpPr>
                <a:spLocks noChangeArrowheads="1"/>
              </p:cNvSpPr>
              <p:nvPr/>
            </p:nvSpPr>
            <p:spPr bwMode="auto">
              <a:xfrm>
                <a:off x="2763838" y="2178050"/>
                <a:ext cx="46038" cy="4603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0" name="Rectangle 177">
                <a:extLst>
                  <a:ext uri="{FF2B5EF4-FFF2-40B4-BE49-F238E27FC236}">
                    <a16:creationId xmlns:a16="http://schemas.microsoft.com/office/drawing/2014/main" id="{287E19A6-0544-11E6-1364-4BE23013F4D7}"/>
                  </a:ext>
                </a:extLst>
              </p:cNvPr>
              <p:cNvSpPr>
                <a:spLocks noChangeArrowheads="1"/>
              </p:cNvSpPr>
              <p:nvPr/>
            </p:nvSpPr>
            <p:spPr bwMode="auto">
              <a:xfrm>
                <a:off x="2824163" y="2178050"/>
                <a:ext cx="46038" cy="4603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1" name="Rectangle 178">
                <a:extLst>
                  <a:ext uri="{FF2B5EF4-FFF2-40B4-BE49-F238E27FC236}">
                    <a16:creationId xmlns:a16="http://schemas.microsoft.com/office/drawing/2014/main" id="{10354BC1-3AAD-CCEC-2BC7-773F84310D9A}"/>
                  </a:ext>
                </a:extLst>
              </p:cNvPr>
              <p:cNvSpPr>
                <a:spLocks noChangeArrowheads="1"/>
              </p:cNvSpPr>
              <p:nvPr/>
            </p:nvSpPr>
            <p:spPr bwMode="auto">
              <a:xfrm>
                <a:off x="2882900" y="2178050"/>
                <a:ext cx="46038" cy="4603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2" name="Rectangle 179">
                <a:extLst>
                  <a:ext uri="{FF2B5EF4-FFF2-40B4-BE49-F238E27FC236}">
                    <a16:creationId xmlns:a16="http://schemas.microsoft.com/office/drawing/2014/main" id="{91AABAF1-69D9-E54C-A754-FCE43087F5E9}"/>
                  </a:ext>
                </a:extLst>
              </p:cNvPr>
              <p:cNvSpPr>
                <a:spLocks noChangeArrowheads="1"/>
              </p:cNvSpPr>
              <p:nvPr/>
            </p:nvSpPr>
            <p:spPr bwMode="auto">
              <a:xfrm>
                <a:off x="2941638" y="2178050"/>
                <a:ext cx="46038" cy="4603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3" name="Rectangle 180">
                <a:extLst>
                  <a:ext uri="{FF2B5EF4-FFF2-40B4-BE49-F238E27FC236}">
                    <a16:creationId xmlns:a16="http://schemas.microsoft.com/office/drawing/2014/main" id="{E9488B26-0A0B-C4EC-8F6A-CAB7DDCA781F}"/>
                  </a:ext>
                </a:extLst>
              </p:cNvPr>
              <p:cNvSpPr>
                <a:spLocks noChangeArrowheads="1"/>
              </p:cNvSpPr>
              <p:nvPr/>
            </p:nvSpPr>
            <p:spPr bwMode="auto">
              <a:xfrm>
                <a:off x="3000375" y="2178050"/>
                <a:ext cx="47625" cy="4603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4" name="Rectangle 181">
                <a:extLst>
                  <a:ext uri="{FF2B5EF4-FFF2-40B4-BE49-F238E27FC236}">
                    <a16:creationId xmlns:a16="http://schemas.microsoft.com/office/drawing/2014/main" id="{7CAD6E47-64C6-D817-285D-4941BA97CA1E}"/>
                  </a:ext>
                </a:extLst>
              </p:cNvPr>
              <p:cNvSpPr>
                <a:spLocks noChangeArrowheads="1"/>
              </p:cNvSpPr>
              <p:nvPr/>
            </p:nvSpPr>
            <p:spPr bwMode="auto">
              <a:xfrm>
                <a:off x="3059113" y="2178050"/>
                <a:ext cx="47625" cy="4603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5" name="Rectangle 182">
                <a:extLst>
                  <a:ext uri="{FF2B5EF4-FFF2-40B4-BE49-F238E27FC236}">
                    <a16:creationId xmlns:a16="http://schemas.microsoft.com/office/drawing/2014/main" id="{6022F0CE-2D25-7F2B-78B0-BC204B4A4261}"/>
                  </a:ext>
                </a:extLst>
              </p:cNvPr>
              <p:cNvSpPr>
                <a:spLocks noChangeArrowheads="1"/>
              </p:cNvSpPr>
              <p:nvPr/>
            </p:nvSpPr>
            <p:spPr bwMode="auto">
              <a:xfrm>
                <a:off x="3119438" y="2178050"/>
                <a:ext cx="46038" cy="4603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6" name="Rectangle 183">
                <a:extLst>
                  <a:ext uri="{FF2B5EF4-FFF2-40B4-BE49-F238E27FC236}">
                    <a16:creationId xmlns:a16="http://schemas.microsoft.com/office/drawing/2014/main" id="{14CB4CDF-77E7-044A-57ED-169972646A64}"/>
                  </a:ext>
                </a:extLst>
              </p:cNvPr>
              <p:cNvSpPr>
                <a:spLocks noChangeArrowheads="1"/>
              </p:cNvSpPr>
              <p:nvPr/>
            </p:nvSpPr>
            <p:spPr bwMode="auto">
              <a:xfrm>
                <a:off x="3178175" y="2178050"/>
                <a:ext cx="46038" cy="4603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7" name="Rectangle 184">
                <a:extLst>
                  <a:ext uri="{FF2B5EF4-FFF2-40B4-BE49-F238E27FC236}">
                    <a16:creationId xmlns:a16="http://schemas.microsoft.com/office/drawing/2014/main" id="{7688C534-F2DF-5579-6B22-2DB1E2D21C43}"/>
                  </a:ext>
                </a:extLst>
              </p:cNvPr>
              <p:cNvSpPr>
                <a:spLocks noChangeArrowheads="1"/>
              </p:cNvSpPr>
              <p:nvPr/>
            </p:nvSpPr>
            <p:spPr bwMode="auto">
              <a:xfrm>
                <a:off x="2763838" y="2260600"/>
                <a:ext cx="46038" cy="444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8" name="Rectangle 185">
                <a:extLst>
                  <a:ext uri="{FF2B5EF4-FFF2-40B4-BE49-F238E27FC236}">
                    <a16:creationId xmlns:a16="http://schemas.microsoft.com/office/drawing/2014/main" id="{5E0C2E9B-1F4E-ED25-2217-DF62393FA846}"/>
                  </a:ext>
                </a:extLst>
              </p:cNvPr>
              <p:cNvSpPr>
                <a:spLocks noChangeArrowheads="1"/>
              </p:cNvSpPr>
              <p:nvPr/>
            </p:nvSpPr>
            <p:spPr bwMode="auto">
              <a:xfrm>
                <a:off x="2824163" y="2260600"/>
                <a:ext cx="46038" cy="444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9" name="Rectangle 186">
                <a:extLst>
                  <a:ext uri="{FF2B5EF4-FFF2-40B4-BE49-F238E27FC236}">
                    <a16:creationId xmlns:a16="http://schemas.microsoft.com/office/drawing/2014/main" id="{F33FF14D-74B7-0605-C14E-E1D93F458F4F}"/>
                  </a:ext>
                </a:extLst>
              </p:cNvPr>
              <p:cNvSpPr>
                <a:spLocks noChangeArrowheads="1"/>
              </p:cNvSpPr>
              <p:nvPr/>
            </p:nvSpPr>
            <p:spPr bwMode="auto">
              <a:xfrm>
                <a:off x="2882900" y="2260600"/>
                <a:ext cx="46038" cy="444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90" name="Rectangle 187">
                <a:extLst>
                  <a:ext uri="{FF2B5EF4-FFF2-40B4-BE49-F238E27FC236}">
                    <a16:creationId xmlns:a16="http://schemas.microsoft.com/office/drawing/2014/main" id="{6458D088-2BEC-27AF-15FC-7EAA06EC5BB7}"/>
                  </a:ext>
                </a:extLst>
              </p:cNvPr>
              <p:cNvSpPr>
                <a:spLocks noChangeArrowheads="1"/>
              </p:cNvSpPr>
              <p:nvPr/>
            </p:nvSpPr>
            <p:spPr bwMode="auto">
              <a:xfrm>
                <a:off x="2941638" y="2260600"/>
                <a:ext cx="46038" cy="444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91" name="Rectangle 188">
                <a:extLst>
                  <a:ext uri="{FF2B5EF4-FFF2-40B4-BE49-F238E27FC236}">
                    <a16:creationId xmlns:a16="http://schemas.microsoft.com/office/drawing/2014/main" id="{999E35EE-1B0C-279D-386E-75F0B43085C3}"/>
                  </a:ext>
                </a:extLst>
              </p:cNvPr>
              <p:cNvSpPr>
                <a:spLocks noChangeArrowheads="1"/>
              </p:cNvSpPr>
              <p:nvPr/>
            </p:nvSpPr>
            <p:spPr bwMode="auto">
              <a:xfrm>
                <a:off x="3000375" y="2260600"/>
                <a:ext cx="47625" cy="444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92" name="Rectangle 189">
                <a:extLst>
                  <a:ext uri="{FF2B5EF4-FFF2-40B4-BE49-F238E27FC236}">
                    <a16:creationId xmlns:a16="http://schemas.microsoft.com/office/drawing/2014/main" id="{87A65588-AF4A-CA88-33E3-C9BB543CC374}"/>
                  </a:ext>
                </a:extLst>
              </p:cNvPr>
              <p:cNvSpPr>
                <a:spLocks noChangeArrowheads="1"/>
              </p:cNvSpPr>
              <p:nvPr/>
            </p:nvSpPr>
            <p:spPr bwMode="auto">
              <a:xfrm>
                <a:off x="3059113" y="2260600"/>
                <a:ext cx="47625" cy="444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93" name="Rectangle 190">
                <a:extLst>
                  <a:ext uri="{FF2B5EF4-FFF2-40B4-BE49-F238E27FC236}">
                    <a16:creationId xmlns:a16="http://schemas.microsoft.com/office/drawing/2014/main" id="{FDFE4927-7A15-AD72-A3D1-9FB84679C51A}"/>
                  </a:ext>
                </a:extLst>
              </p:cNvPr>
              <p:cNvSpPr>
                <a:spLocks noChangeArrowheads="1"/>
              </p:cNvSpPr>
              <p:nvPr/>
            </p:nvSpPr>
            <p:spPr bwMode="auto">
              <a:xfrm>
                <a:off x="3119438" y="2260600"/>
                <a:ext cx="46038" cy="444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94" name="Rectangle 191">
                <a:extLst>
                  <a:ext uri="{FF2B5EF4-FFF2-40B4-BE49-F238E27FC236}">
                    <a16:creationId xmlns:a16="http://schemas.microsoft.com/office/drawing/2014/main" id="{2FAD73A0-A18F-CBCF-339A-7DAD78229C45}"/>
                  </a:ext>
                </a:extLst>
              </p:cNvPr>
              <p:cNvSpPr>
                <a:spLocks noChangeArrowheads="1"/>
              </p:cNvSpPr>
              <p:nvPr/>
            </p:nvSpPr>
            <p:spPr bwMode="auto">
              <a:xfrm>
                <a:off x="3178175" y="2260600"/>
                <a:ext cx="46038" cy="444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26" name="Freeform 192">
                <a:extLst>
                  <a:ext uri="{FF2B5EF4-FFF2-40B4-BE49-F238E27FC236}">
                    <a16:creationId xmlns:a16="http://schemas.microsoft.com/office/drawing/2014/main" id="{5D5BF1AE-D087-5D2C-5107-020DE0B3AB9E}"/>
                  </a:ext>
                </a:extLst>
              </p:cNvPr>
              <p:cNvSpPr>
                <a:spLocks noEditPoints="1"/>
              </p:cNvSpPr>
              <p:nvPr/>
            </p:nvSpPr>
            <p:spPr bwMode="auto">
              <a:xfrm>
                <a:off x="2644775" y="1257891"/>
                <a:ext cx="1127148" cy="1237660"/>
              </a:xfrm>
              <a:custGeom>
                <a:avLst/>
                <a:gdLst>
                  <a:gd name="T0" fmla="*/ 616 w 665"/>
                  <a:gd name="T1" fmla="*/ 201 h 636"/>
                  <a:gd name="T2" fmla="*/ 407 w 665"/>
                  <a:gd name="T3" fmla="*/ 201 h 636"/>
                  <a:gd name="T4" fmla="*/ 407 w 665"/>
                  <a:gd name="T5" fmla="*/ 193 h 636"/>
                  <a:gd name="T6" fmla="*/ 383 w 665"/>
                  <a:gd name="T7" fmla="*/ 154 h 636"/>
                  <a:gd name="T8" fmla="*/ 441 w 665"/>
                  <a:gd name="T9" fmla="*/ 0 h 636"/>
                  <a:gd name="T10" fmla="*/ 403 w 665"/>
                  <a:gd name="T11" fmla="*/ 0 h 636"/>
                  <a:gd name="T12" fmla="*/ 347 w 665"/>
                  <a:gd name="T13" fmla="*/ 149 h 636"/>
                  <a:gd name="T14" fmla="*/ 318 w 665"/>
                  <a:gd name="T15" fmla="*/ 149 h 636"/>
                  <a:gd name="T16" fmla="*/ 262 w 665"/>
                  <a:gd name="T17" fmla="*/ 0 h 636"/>
                  <a:gd name="T18" fmla="*/ 224 w 665"/>
                  <a:gd name="T19" fmla="*/ 0 h 636"/>
                  <a:gd name="T20" fmla="*/ 282 w 665"/>
                  <a:gd name="T21" fmla="*/ 154 h 636"/>
                  <a:gd name="T22" fmla="*/ 258 w 665"/>
                  <a:gd name="T23" fmla="*/ 193 h 636"/>
                  <a:gd name="T24" fmla="*/ 258 w 665"/>
                  <a:gd name="T25" fmla="*/ 201 h 636"/>
                  <a:gd name="T26" fmla="*/ 49 w 665"/>
                  <a:gd name="T27" fmla="*/ 201 h 636"/>
                  <a:gd name="T28" fmla="*/ 0 w 665"/>
                  <a:gd name="T29" fmla="*/ 249 h 636"/>
                  <a:gd name="T30" fmla="*/ 0 w 665"/>
                  <a:gd name="T31" fmla="*/ 587 h 636"/>
                  <a:gd name="T32" fmla="*/ 49 w 665"/>
                  <a:gd name="T33" fmla="*/ 636 h 636"/>
                  <a:gd name="T34" fmla="*/ 616 w 665"/>
                  <a:gd name="T35" fmla="*/ 636 h 636"/>
                  <a:gd name="T36" fmla="*/ 665 w 665"/>
                  <a:gd name="T37" fmla="*/ 587 h 636"/>
                  <a:gd name="T38" fmla="*/ 665 w 665"/>
                  <a:gd name="T39" fmla="*/ 249 h 636"/>
                  <a:gd name="T40" fmla="*/ 616 w 665"/>
                  <a:gd name="T41" fmla="*/ 201 h 636"/>
                  <a:gd name="T42" fmla="*/ 281 w 665"/>
                  <a:gd name="T43" fmla="*/ 193 h 636"/>
                  <a:gd name="T44" fmla="*/ 292 w 665"/>
                  <a:gd name="T45" fmla="*/ 174 h 636"/>
                  <a:gd name="T46" fmla="*/ 307 w 665"/>
                  <a:gd name="T47" fmla="*/ 180 h 636"/>
                  <a:gd name="T48" fmla="*/ 358 w 665"/>
                  <a:gd name="T49" fmla="*/ 180 h 636"/>
                  <a:gd name="T50" fmla="*/ 373 w 665"/>
                  <a:gd name="T51" fmla="*/ 174 h 636"/>
                  <a:gd name="T52" fmla="*/ 384 w 665"/>
                  <a:gd name="T53" fmla="*/ 193 h 636"/>
                  <a:gd name="T54" fmla="*/ 384 w 665"/>
                  <a:gd name="T55" fmla="*/ 201 h 636"/>
                  <a:gd name="T56" fmla="*/ 281 w 665"/>
                  <a:gd name="T57" fmla="*/ 201 h 636"/>
                  <a:gd name="T58" fmla="*/ 281 w 665"/>
                  <a:gd name="T59" fmla="*/ 193 h 636"/>
                  <a:gd name="T60" fmla="*/ 642 w 665"/>
                  <a:gd name="T61" fmla="*/ 587 h 636"/>
                  <a:gd name="T62" fmla="*/ 616 w 665"/>
                  <a:gd name="T63" fmla="*/ 613 h 636"/>
                  <a:gd name="T64" fmla="*/ 49 w 665"/>
                  <a:gd name="T65" fmla="*/ 613 h 636"/>
                  <a:gd name="T66" fmla="*/ 23 w 665"/>
                  <a:gd name="T67" fmla="*/ 587 h 636"/>
                  <a:gd name="T68" fmla="*/ 23 w 665"/>
                  <a:gd name="T69" fmla="*/ 249 h 636"/>
                  <a:gd name="T70" fmla="*/ 49 w 665"/>
                  <a:gd name="T71" fmla="*/ 223 h 636"/>
                  <a:gd name="T72" fmla="*/ 616 w 665"/>
                  <a:gd name="T73" fmla="*/ 223 h 636"/>
                  <a:gd name="T74" fmla="*/ 642 w 665"/>
                  <a:gd name="T75" fmla="*/ 249 h 636"/>
                  <a:gd name="T76" fmla="*/ 642 w 665"/>
                  <a:gd name="T77" fmla="*/ 587 h 6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665" h="636">
                    <a:moveTo>
                      <a:pt x="616" y="201"/>
                    </a:moveTo>
                    <a:cubicBezTo>
                      <a:pt x="407" y="201"/>
                      <a:pt x="407" y="201"/>
                      <a:pt x="407" y="201"/>
                    </a:cubicBezTo>
                    <a:cubicBezTo>
                      <a:pt x="407" y="193"/>
                      <a:pt x="407" y="193"/>
                      <a:pt x="407" y="193"/>
                    </a:cubicBezTo>
                    <a:cubicBezTo>
                      <a:pt x="407" y="176"/>
                      <a:pt x="397" y="161"/>
                      <a:pt x="383" y="154"/>
                    </a:cubicBezTo>
                    <a:cubicBezTo>
                      <a:pt x="441" y="0"/>
                      <a:pt x="441" y="0"/>
                      <a:pt x="441" y="0"/>
                    </a:cubicBezTo>
                    <a:cubicBezTo>
                      <a:pt x="403" y="0"/>
                      <a:pt x="403" y="0"/>
                      <a:pt x="403" y="0"/>
                    </a:cubicBezTo>
                    <a:cubicBezTo>
                      <a:pt x="347" y="149"/>
                      <a:pt x="347" y="149"/>
                      <a:pt x="347" y="149"/>
                    </a:cubicBezTo>
                    <a:cubicBezTo>
                      <a:pt x="318" y="149"/>
                      <a:pt x="318" y="149"/>
                      <a:pt x="318" y="149"/>
                    </a:cubicBezTo>
                    <a:cubicBezTo>
                      <a:pt x="262" y="0"/>
                      <a:pt x="262" y="0"/>
                      <a:pt x="262" y="0"/>
                    </a:cubicBezTo>
                    <a:cubicBezTo>
                      <a:pt x="224" y="0"/>
                      <a:pt x="224" y="0"/>
                      <a:pt x="224" y="0"/>
                    </a:cubicBezTo>
                    <a:cubicBezTo>
                      <a:pt x="282" y="154"/>
                      <a:pt x="282" y="154"/>
                      <a:pt x="282" y="154"/>
                    </a:cubicBezTo>
                    <a:cubicBezTo>
                      <a:pt x="268" y="161"/>
                      <a:pt x="258" y="176"/>
                      <a:pt x="258" y="193"/>
                    </a:cubicBezTo>
                    <a:cubicBezTo>
                      <a:pt x="258" y="201"/>
                      <a:pt x="258" y="201"/>
                      <a:pt x="258" y="201"/>
                    </a:cubicBezTo>
                    <a:cubicBezTo>
                      <a:pt x="49" y="201"/>
                      <a:pt x="49" y="201"/>
                      <a:pt x="49" y="201"/>
                    </a:cubicBezTo>
                    <a:cubicBezTo>
                      <a:pt x="22" y="201"/>
                      <a:pt x="0" y="223"/>
                      <a:pt x="0" y="249"/>
                    </a:cubicBezTo>
                    <a:cubicBezTo>
                      <a:pt x="0" y="587"/>
                      <a:pt x="0" y="587"/>
                      <a:pt x="0" y="587"/>
                    </a:cubicBezTo>
                    <a:cubicBezTo>
                      <a:pt x="0" y="614"/>
                      <a:pt x="22" y="636"/>
                      <a:pt x="49" y="636"/>
                    </a:cubicBezTo>
                    <a:cubicBezTo>
                      <a:pt x="616" y="636"/>
                      <a:pt x="616" y="636"/>
                      <a:pt x="616" y="636"/>
                    </a:cubicBezTo>
                    <a:cubicBezTo>
                      <a:pt x="643" y="636"/>
                      <a:pt x="665" y="614"/>
                      <a:pt x="665" y="587"/>
                    </a:cubicBezTo>
                    <a:cubicBezTo>
                      <a:pt x="665" y="249"/>
                      <a:pt x="665" y="249"/>
                      <a:pt x="665" y="249"/>
                    </a:cubicBezTo>
                    <a:cubicBezTo>
                      <a:pt x="665" y="223"/>
                      <a:pt x="643" y="201"/>
                      <a:pt x="616" y="201"/>
                    </a:cubicBezTo>
                    <a:close/>
                    <a:moveTo>
                      <a:pt x="281" y="193"/>
                    </a:moveTo>
                    <a:cubicBezTo>
                      <a:pt x="281" y="185"/>
                      <a:pt x="285" y="178"/>
                      <a:pt x="292" y="174"/>
                    </a:cubicBezTo>
                    <a:cubicBezTo>
                      <a:pt x="296" y="179"/>
                      <a:pt x="305" y="180"/>
                      <a:pt x="307" y="180"/>
                    </a:cubicBezTo>
                    <a:cubicBezTo>
                      <a:pt x="358" y="180"/>
                      <a:pt x="358" y="180"/>
                      <a:pt x="358" y="180"/>
                    </a:cubicBezTo>
                    <a:cubicBezTo>
                      <a:pt x="361" y="180"/>
                      <a:pt x="369" y="179"/>
                      <a:pt x="373" y="174"/>
                    </a:cubicBezTo>
                    <a:cubicBezTo>
                      <a:pt x="380" y="178"/>
                      <a:pt x="384" y="185"/>
                      <a:pt x="384" y="193"/>
                    </a:cubicBezTo>
                    <a:cubicBezTo>
                      <a:pt x="384" y="201"/>
                      <a:pt x="384" y="201"/>
                      <a:pt x="384" y="201"/>
                    </a:cubicBezTo>
                    <a:cubicBezTo>
                      <a:pt x="281" y="201"/>
                      <a:pt x="281" y="201"/>
                      <a:pt x="281" y="201"/>
                    </a:cubicBezTo>
                    <a:lnTo>
                      <a:pt x="281" y="193"/>
                    </a:lnTo>
                    <a:close/>
                    <a:moveTo>
                      <a:pt x="642" y="587"/>
                    </a:moveTo>
                    <a:cubicBezTo>
                      <a:pt x="642" y="601"/>
                      <a:pt x="631" y="613"/>
                      <a:pt x="616" y="613"/>
                    </a:cubicBezTo>
                    <a:cubicBezTo>
                      <a:pt x="49" y="613"/>
                      <a:pt x="49" y="613"/>
                      <a:pt x="49" y="613"/>
                    </a:cubicBezTo>
                    <a:cubicBezTo>
                      <a:pt x="34" y="613"/>
                      <a:pt x="23" y="601"/>
                      <a:pt x="23" y="587"/>
                    </a:cubicBezTo>
                    <a:cubicBezTo>
                      <a:pt x="23" y="249"/>
                      <a:pt x="23" y="249"/>
                      <a:pt x="23" y="249"/>
                    </a:cubicBezTo>
                    <a:cubicBezTo>
                      <a:pt x="23" y="235"/>
                      <a:pt x="34" y="223"/>
                      <a:pt x="49" y="223"/>
                    </a:cubicBezTo>
                    <a:cubicBezTo>
                      <a:pt x="616" y="223"/>
                      <a:pt x="616" y="223"/>
                      <a:pt x="616" y="223"/>
                    </a:cubicBezTo>
                    <a:cubicBezTo>
                      <a:pt x="631" y="223"/>
                      <a:pt x="642" y="235"/>
                      <a:pt x="642" y="249"/>
                    </a:cubicBezTo>
                    <a:lnTo>
                      <a:pt x="642" y="58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29" name="Freeform 193">
                <a:extLst>
                  <a:ext uri="{FF2B5EF4-FFF2-40B4-BE49-F238E27FC236}">
                    <a16:creationId xmlns:a16="http://schemas.microsoft.com/office/drawing/2014/main" id="{C62FC32A-A4EB-0910-DCF6-A1F53A6AB170}"/>
                  </a:ext>
                </a:extLst>
              </p:cNvPr>
              <p:cNvSpPr>
                <a:spLocks noEditPoints="1"/>
              </p:cNvSpPr>
              <p:nvPr/>
            </p:nvSpPr>
            <p:spPr bwMode="auto">
              <a:xfrm>
                <a:off x="3351213" y="1895475"/>
                <a:ext cx="357188" cy="422275"/>
              </a:xfrm>
              <a:custGeom>
                <a:avLst/>
                <a:gdLst>
                  <a:gd name="T0" fmla="*/ 0 w 200"/>
                  <a:gd name="T1" fmla="*/ 0 h 236"/>
                  <a:gd name="T2" fmla="*/ 0 w 200"/>
                  <a:gd name="T3" fmla="*/ 236 h 236"/>
                  <a:gd name="T4" fmla="*/ 200 w 200"/>
                  <a:gd name="T5" fmla="*/ 236 h 236"/>
                  <a:gd name="T6" fmla="*/ 200 w 200"/>
                  <a:gd name="T7" fmla="*/ 0 h 236"/>
                  <a:gd name="T8" fmla="*/ 0 w 200"/>
                  <a:gd name="T9" fmla="*/ 0 h 236"/>
                  <a:gd name="T10" fmla="*/ 185 w 200"/>
                  <a:gd name="T11" fmla="*/ 221 h 236"/>
                  <a:gd name="T12" fmla="*/ 173 w 200"/>
                  <a:gd name="T13" fmla="*/ 221 h 236"/>
                  <a:gd name="T14" fmla="*/ 173 w 200"/>
                  <a:gd name="T15" fmla="*/ 194 h 236"/>
                  <a:gd name="T16" fmla="*/ 113 w 200"/>
                  <a:gd name="T17" fmla="*/ 137 h 236"/>
                  <a:gd name="T18" fmla="*/ 100 w 200"/>
                  <a:gd name="T19" fmla="*/ 137 h 236"/>
                  <a:gd name="T20" fmla="*/ 88 w 200"/>
                  <a:gd name="T21" fmla="*/ 137 h 236"/>
                  <a:gd name="T22" fmla="*/ 27 w 200"/>
                  <a:gd name="T23" fmla="*/ 194 h 236"/>
                  <a:gd name="T24" fmla="*/ 27 w 200"/>
                  <a:gd name="T25" fmla="*/ 221 h 236"/>
                  <a:gd name="T26" fmla="*/ 15 w 200"/>
                  <a:gd name="T27" fmla="*/ 221 h 236"/>
                  <a:gd name="T28" fmla="*/ 15 w 200"/>
                  <a:gd name="T29" fmla="*/ 16 h 236"/>
                  <a:gd name="T30" fmla="*/ 185 w 200"/>
                  <a:gd name="T31" fmla="*/ 16 h 236"/>
                  <a:gd name="T32" fmla="*/ 185 w 200"/>
                  <a:gd name="T33" fmla="*/ 221 h 2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00" h="236">
                    <a:moveTo>
                      <a:pt x="0" y="0"/>
                    </a:moveTo>
                    <a:cubicBezTo>
                      <a:pt x="0" y="236"/>
                      <a:pt x="0" y="236"/>
                      <a:pt x="0" y="236"/>
                    </a:cubicBezTo>
                    <a:cubicBezTo>
                      <a:pt x="200" y="236"/>
                      <a:pt x="200" y="236"/>
                      <a:pt x="200" y="236"/>
                    </a:cubicBezTo>
                    <a:cubicBezTo>
                      <a:pt x="200" y="0"/>
                      <a:pt x="200" y="0"/>
                      <a:pt x="200" y="0"/>
                    </a:cubicBezTo>
                    <a:lnTo>
                      <a:pt x="0" y="0"/>
                    </a:lnTo>
                    <a:close/>
                    <a:moveTo>
                      <a:pt x="185" y="221"/>
                    </a:moveTo>
                    <a:cubicBezTo>
                      <a:pt x="173" y="221"/>
                      <a:pt x="173" y="221"/>
                      <a:pt x="173" y="221"/>
                    </a:cubicBezTo>
                    <a:cubicBezTo>
                      <a:pt x="173" y="194"/>
                      <a:pt x="173" y="194"/>
                      <a:pt x="173" y="194"/>
                    </a:cubicBezTo>
                    <a:cubicBezTo>
                      <a:pt x="173" y="168"/>
                      <a:pt x="158" y="137"/>
                      <a:pt x="113" y="137"/>
                    </a:cubicBezTo>
                    <a:cubicBezTo>
                      <a:pt x="100" y="137"/>
                      <a:pt x="100" y="137"/>
                      <a:pt x="100" y="137"/>
                    </a:cubicBezTo>
                    <a:cubicBezTo>
                      <a:pt x="88" y="137"/>
                      <a:pt x="88" y="137"/>
                      <a:pt x="88" y="137"/>
                    </a:cubicBezTo>
                    <a:cubicBezTo>
                      <a:pt x="43" y="137"/>
                      <a:pt x="27" y="168"/>
                      <a:pt x="27" y="194"/>
                    </a:cubicBezTo>
                    <a:cubicBezTo>
                      <a:pt x="27" y="221"/>
                      <a:pt x="27" y="221"/>
                      <a:pt x="27" y="221"/>
                    </a:cubicBezTo>
                    <a:cubicBezTo>
                      <a:pt x="15" y="221"/>
                      <a:pt x="15" y="221"/>
                      <a:pt x="15" y="221"/>
                    </a:cubicBezTo>
                    <a:cubicBezTo>
                      <a:pt x="15" y="16"/>
                      <a:pt x="15" y="16"/>
                      <a:pt x="15" y="16"/>
                    </a:cubicBezTo>
                    <a:cubicBezTo>
                      <a:pt x="185" y="16"/>
                      <a:pt x="185" y="16"/>
                      <a:pt x="185" y="16"/>
                    </a:cubicBezTo>
                    <a:lnTo>
                      <a:pt x="185" y="22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33" name="Oval 194">
                <a:extLst>
                  <a:ext uri="{FF2B5EF4-FFF2-40B4-BE49-F238E27FC236}">
                    <a16:creationId xmlns:a16="http://schemas.microsoft.com/office/drawing/2014/main" id="{6FD81F53-0A58-0088-6F55-4E48BED98D68}"/>
                  </a:ext>
                </a:extLst>
              </p:cNvPr>
              <p:cNvSpPr>
                <a:spLocks noChangeArrowheads="1"/>
              </p:cNvSpPr>
              <p:nvPr/>
            </p:nvSpPr>
            <p:spPr bwMode="auto">
              <a:xfrm>
                <a:off x="3448050" y="1965325"/>
                <a:ext cx="163513" cy="1651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grpSp>
      </p:grpSp>
      <p:sp>
        <p:nvSpPr>
          <p:cNvPr id="200" name="テキスト ボックス 199">
            <a:extLst>
              <a:ext uri="{FF2B5EF4-FFF2-40B4-BE49-F238E27FC236}">
                <a16:creationId xmlns:a16="http://schemas.microsoft.com/office/drawing/2014/main" id="{0093AFBB-C1E9-A9D6-5660-7C8DF6E185A1}"/>
              </a:ext>
            </a:extLst>
          </p:cNvPr>
          <p:cNvSpPr txBox="1"/>
          <p:nvPr/>
        </p:nvSpPr>
        <p:spPr>
          <a:xfrm>
            <a:off x="6327858" y="3154429"/>
            <a:ext cx="635660" cy="200055"/>
          </a:xfrm>
          <a:prstGeom prst="rect">
            <a:avLst/>
          </a:prstGeom>
          <a:noFill/>
        </p:spPr>
        <p:txBody>
          <a:bodyPr wrap="square" rtlCol="0">
            <a:spAutoFit/>
          </a:bodyPr>
          <a:lstStyle/>
          <a:p>
            <a:r>
              <a:rPr kumimoji="1" lang="ja-JP" altLang="en-US" sz="700" dirty="0"/>
              <a:t>打刻機</a:t>
            </a:r>
          </a:p>
        </p:txBody>
      </p:sp>
      <p:sp>
        <p:nvSpPr>
          <p:cNvPr id="201" name="テキスト ボックス 200">
            <a:extLst>
              <a:ext uri="{FF2B5EF4-FFF2-40B4-BE49-F238E27FC236}">
                <a16:creationId xmlns:a16="http://schemas.microsoft.com/office/drawing/2014/main" id="{68FE90F9-4658-CA96-1ED3-2874C91CEFD0}"/>
              </a:ext>
            </a:extLst>
          </p:cNvPr>
          <p:cNvSpPr txBox="1"/>
          <p:nvPr/>
        </p:nvSpPr>
        <p:spPr>
          <a:xfrm>
            <a:off x="6327858" y="3703843"/>
            <a:ext cx="635660" cy="200055"/>
          </a:xfrm>
          <a:prstGeom prst="rect">
            <a:avLst/>
          </a:prstGeom>
          <a:noFill/>
        </p:spPr>
        <p:txBody>
          <a:bodyPr wrap="square" rtlCol="0">
            <a:spAutoFit/>
          </a:bodyPr>
          <a:lstStyle/>
          <a:p>
            <a:r>
              <a:rPr kumimoji="1" lang="en-US" altLang="ja-JP" sz="700" dirty="0"/>
              <a:t>PC</a:t>
            </a:r>
            <a:r>
              <a:rPr kumimoji="1" lang="ja-JP" altLang="en-US" sz="700" dirty="0"/>
              <a:t>ログ</a:t>
            </a:r>
          </a:p>
        </p:txBody>
      </p:sp>
      <p:sp>
        <p:nvSpPr>
          <p:cNvPr id="202" name="テキスト ボックス 201">
            <a:extLst>
              <a:ext uri="{FF2B5EF4-FFF2-40B4-BE49-F238E27FC236}">
                <a16:creationId xmlns:a16="http://schemas.microsoft.com/office/drawing/2014/main" id="{89C8FBF0-C79B-3566-2FF8-2659853C257E}"/>
              </a:ext>
            </a:extLst>
          </p:cNvPr>
          <p:cNvSpPr txBox="1"/>
          <p:nvPr/>
        </p:nvSpPr>
        <p:spPr>
          <a:xfrm>
            <a:off x="6264188" y="4587832"/>
            <a:ext cx="635660" cy="200055"/>
          </a:xfrm>
          <a:prstGeom prst="rect">
            <a:avLst/>
          </a:prstGeom>
          <a:noFill/>
        </p:spPr>
        <p:txBody>
          <a:bodyPr wrap="square" rtlCol="0">
            <a:spAutoFit/>
          </a:bodyPr>
          <a:lstStyle/>
          <a:p>
            <a:r>
              <a:rPr kumimoji="1" lang="ja-JP" altLang="en-US" sz="700" dirty="0"/>
              <a:t>入退館ログ</a:t>
            </a:r>
          </a:p>
        </p:txBody>
      </p:sp>
    </p:spTree>
    <p:extLst>
      <p:ext uri="{BB962C8B-B14F-4D97-AF65-F5344CB8AC3E}">
        <p14:creationId xmlns:p14="http://schemas.microsoft.com/office/powerpoint/2010/main" val="221747571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5" name="図 74" descr="テーブル&#10;&#10;自動的に生成された説明">
            <a:extLst>
              <a:ext uri="{FF2B5EF4-FFF2-40B4-BE49-F238E27FC236}">
                <a16:creationId xmlns:a16="http://schemas.microsoft.com/office/drawing/2014/main" id="{52FA5364-BBA5-2376-FBB7-0D6DD294EFA8}"/>
              </a:ext>
            </a:extLst>
          </p:cNvPr>
          <p:cNvPicPr>
            <a:picLocks noChangeAspect="1"/>
          </p:cNvPicPr>
          <p:nvPr/>
        </p:nvPicPr>
        <p:blipFill>
          <a:blip r:embed="rId2"/>
          <a:srcRect t="33896"/>
          <a:stretch/>
        </p:blipFill>
        <p:spPr>
          <a:xfrm>
            <a:off x="4720077" y="2189292"/>
            <a:ext cx="4008312" cy="1441201"/>
          </a:xfrm>
          <a:prstGeom prst="rect">
            <a:avLst/>
          </a:prstGeom>
          <a:ln>
            <a:solidFill>
              <a:schemeClr val="bg1">
                <a:lumMod val="85000"/>
              </a:schemeClr>
            </a:solidFill>
          </a:ln>
        </p:spPr>
      </p:pic>
      <p:sp>
        <p:nvSpPr>
          <p:cNvPr id="2" name="スライド番号プレースホルダー 1"/>
          <p:cNvSpPr>
            <a:spLocks noGrp="1"/>
          </p:cNvSpPr>
          <p:nvPr>
            <p:ph type="sldNum" sz="quarter" idx="12"/>
          </p:nvPr>
        </p:nvSpPr>
        <p:spPr/>
        <p:txBody>
          <a:bodyPr/>
          <a:lstStyle/>
          <a:p>
            <a:fld id="{78AE49ED-73EF-499C-8307-28EB0E7CF529}" type="slidenum">
              <a:rPr kumimoji="1" lang="ja-JP" altLang="en-US" smtClean="0"/>
              <a:t>42</a:t>
            </a:fld>
            <a:endParaRPr kumimoji="1" lang="ja-JP" altLang="en-US"/>
          </a:p>
        </p:txBody>
      </p:sp>
      <p:sp>
        <p:nvSpPr>
          <p:cNvPr id="3" name="フッター プレースホルダー 2"/>
          <p:cNvSpPr>
            <a:spLocks noGrp="1"/>
          </p:cNvSpPr>
          <p:nvPr>
            <p:ph type="ftr" sz="quarter" idx="3"/>
          </p:nvPr>
        </p:nvSpPr>
        <p:spPr/>
        <p:txBody>
          <a:bodyPr/>
          <a:lstStyle/>
          <a:p>
            <a:r>
              <a:rPr lang="en-US" altLang="ja-JP" dirty="0"/>
              <a:t>©Canon IT Solutions Inc.  All rights reserved.</a:t>
            </a:r>
            <a:endParaRPr lang="ja-JP" altLang="en-US" dirty="0"/>
          </a:p>
        </p:txBody>
      </p:sp>
      <p:sp>
        <p:nvSpPr>
          <p:cNvPr id="4" name="テキスト プレースホルダー 3"/>
          <p:cNvSpPr>
            <a:spLocks noGrp="1"/>
          </p:cNvSpPr>
          <p:nvPr>
            <p:ph type="body" sz="quarter" idx="16"/>
          </p:nvPr>
        </p:nvSpPr>
        <p:spPr/>
        <p:txBody>
          <a:bodyPr/>
          <a:lstStyle/>
          <a:p>
            <a:r>
              <a:rPr lang="ja-JP" altLang="en-US" dirty="0"/>
              <a:t>客観的ログデータの連携・確認</a:t>
            </a:r>
            <a:endParaRPr kumimoji="1" lang="ja-JP" altLang="en-US" dirty="0"/>
          </a:p>
        </p:txBody>
      </p:sp>
      <p:sp>
        <p:nvSpPr>
          <p:cNvPr id="5" name="テキスト プレースホルダー 4"/>
          <p:cNvSpPr>
            <a:spLocks noGrp="1"/>
          </p:cNvSpPr>
          <p:nvPr>
            <p:ph type="body" sz="quarter" idx="17"/>
          </p:nvPr>
        </p:nvSpPr>
        <p:spPr/>
        <p:txBody>
          <a:bodyPr/>
          <a:lstStyle/>
          <a:p>
            <a:r>
              <a:rPr lang="en-US" altLang="ja-JP" dirty="0"/>
              <a:t>PC</a:t>
            </a:r>
            <a:r>
              <a:rPr lang="ja-JP" altLang="en-US" dirty="0"/>
              <a:t>のオン</a:t>
            </a:r>
            <a:r>
              <a:rPr lang="en-US" altLang="ja-JP" dirty="0"/>
              <a:t>/</a:t>
            </a:r>
            <a:r>
              <a:rPr lang="ja-JP" altLang="en-US" dirty="0"/>
              <a:t>オフや入退館時間などの情報を客観的な記録として</a:t>
            </a:r>
            <a:r>
              <a:rPr lang="en-US" altLang="ja-JP" dirty="0"/>
              <a:t>API</a:t>
            </a:r>
            <a:r>
              <a:rPr lang="ja-JP" altLang="en-US" dirty="0"/>
              <a:t>連携が可能です</a:t>
            </a:r>
            <a:endParaRPr lang="en-US" altLang="ja-JP" dirty="0"/>
          </a:p>
          <a:p>
            <a:r>
              <a:rPr lang="ja-JP" altLang="en-US" dirty="0"/>
              <a:t>連携された客観的ログデータは</a:t>
            </a:r>
            <a:r>
              <a:rPr lang="en-US" altLang="ja-JP" dirty="0"/>
              <a:t>NX</a:t>
            </a:r>
            <a:r>
              <a:rPr lang="ja-JP" altLang="en-US" dirty="0"/>
              <a:t>勤怠管理上</a:t>
            </a:r>
            <a:r>
              <a:rPr lang="ja-JP" altLang="en-US"/>
              <a:t>で保存、打刻</a:t>
            </a:r>
            <a:r>
              <a:rPr lang="ja-JP" altLang="en-US" dirty="0"/>
              <a:t>との</a:t>
            </a:r>
            <a:r>
              <a:rPr lang="ja-JP" altLang="en-US"/>
              <a:t>差異チェック等が</a:t>
            </a:r>
            <a:r>
              <a:rPr lang="ja-JP" altLang="en-US" dirty="0"/>
              <a:t>行えます</a:t>
            </a:r>
            <a:endParaRPr lang="en-US" altLang="ja-JP" dirty="0"/>
          </a:p>
        </p:txBody>
      </p:sp>
      <p:sp>
        <p:nvSpPr>
          <p:cNvPr id="6" name="タイトル 5"/>
          <p:cNvSpPr>
            <a:spLocks noGrp="1"/>
          </p:cNvSpPr>
          <p:nvPr>
            <p:ph type="title"/>
          </p:nvPr>
        </p:nvSpPr>
        <p:spPr/>
        <p:txBody>
          <a:bodyPr/>
          <a:lstStyle/>
          <a:p>
            <a:r>
              <a:rPr kumimoji="1" lang="ja-JP" altLang="en-US"/>
              <a:t>勤怠管理</a:t>
            </a:r>
          </a:p>
        </p:txBody>
      </p:sp>
      <p:pic>
        <p:nvPicPr>
          <p:cNvPr id="7" name="図 6">
            <a:extLst>
              <a:ext uri="{FF2B5EF4-FFF2-40B4-BE49-F238E27FC236}">
                <a16:creationId xmlns:a16="http://schemas.microsoft.com/office/drawing/2014/main" id="{7EA15961-3834-A9B7-403B-503946F0390A}"/>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bwMode="auto">
          <a:xfrm>
            <a:off x="300954" y="1646175"/>
            <a:ext cx="4032994" cy="2004379"/>
          </a:xfrm>
          <a:prstGeom prst="rect">
            <a:avLst/>
          </a:prstGeom>
          <a:noFill/>
          <a:ln>
            <a:solidFill>
              <a:schemeClr val="bg1">
                <a:lumMod val="85000"/>
              </a:schemeClr>
            </a:solidFill>
          </a:ln>
        </p:spPr>
      </p:pic>
      <p:sp>
        <p:nvSpPr>
          <p:cNvPr id="12" name="吹き出し: 折線 7">
            <a:extLst>
              <a:ext uri="{FF2B5EF4-FFF2-40B4-BE49-F238E27FC236}">
                <a16:creationId xmlns:a16="http://schemas.microsoft.com/office/drawing/2014/main" id="{AD9C6DC2-C4DE-D969-B477-BE4FA01D75A4}"/>
              </a:ext>
            </a:extLst>
          </p:cNvPr>
          <p:cNvSpPr/>
          <p:nvPr/>
        </p:nvSpPr>
        <p:spPr>
          <a:xfrm>
            <a:off x="3636739" y="1723328"/>
            <a:ext cx="1783739" cy="402783"/>
          </a:xfrm>
          <a:prstGeom prst="borderCallout2">
            <a:avLst>
              <a:gd name="adj1" fmla="val 103396"/>
              <a:gd name="adj2" fmla="val 47500"/>
              <a:gd name="adj3" fmla="val 194596"/>
              <a:gd name="adj4" fmla="val 22134"/>
              <a:gd name="adj5" fmla="val 212299"/>
              <a:gd name="adj6" fmla="val -11632"/>
            </a:avLst>
          </a:prstGeom>
          <a:solidFill>
            <a:srgbClr val="FFC000"/>
          </a:solidFill>
          <a:ln>
            <a:solidFill>
              <a:srgbClr val="FFC000"/>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12700" algn="ctr">
              <a:lnSpc>
                <a:spcPct val="100000"/>
              </a:lnSpc>
              <a:spcBef>
                <a:spcPts val="100"/>
              </a:spcBef>
            </a:pPr>
            <a:r>
              <a:rPr lang="ja-JP" altLang="en-US" sz="1050" spc="85" dirty="0">
                <a:solidFill>
                  <a:schemeClr val="tx1"/>
                </a:solidFill>
                <a:latin typeface="メイリオ" panose="020B0604030504040204" pitchFamily="50" charset="-128"/>
                <a:ea typeface="メイリオ" panose="020B0604030504040204" pitchFamily="50" charset="-128"/>
                <a:cs typeface="Leelawadee UI"/>
              </a:rPr>
              <a:t>打刻と客観的ログの</a:t>
            </a:r>
            <a:endParaRPr lang="en-US" altLang="ja-JP" sz="1050" spc="85" dirty="0">
              <a:solidFill>
                <a:schemeClr val="tx1"/>
              </a:solidFill>
              <a:latin typeface="メイリオ" panose="020B0604030504040204" pitchFamily="50" charset="-128"/>
              <a:ea typeface="メイリオ" panose="020B0604030504040204" pitchFamily="50" charset="-128"/>
              <a:cs typeface="Leelawadee UI"/>
            </a:endParaRPr>
          </a:p>
          <a:p>
            <a:pPr marL="12700" algn="ctr">
              <a:lnSpc>
                <a:spcPct val="100000"/>
              </a:lnSpc>
              <a:spcBef>
                <a:spcPts val="100"/>
              </a:spcBef>
            </a:pPr>
            <a:r>
              <a:rPr lang="ja-JP" altLang="en-US" sz="1050" spc="85" dirty="0">
                <a:solidFill>
                  <a:schemeClr val="tx1"/>
                </a:solidFill>
                <a:latin typeface="メイリオ" panose="020B0604030504040204" pitchFamily="50" charset="-128"/>
                <a:ea typeface="メイリオ" panose="020B0604030504040204" pitchFamily="50" charset="-128"/>
                <a:cs typeface="Leelawadee UI"/>
              </a:rPr>
              <a:t>乖離チェックが可能</a:t>
            </a:r>
            <a:endParaRPr lang="en-US" altLang="ja-JP" sz="1050" spc="85" dirty="0">
              <a:solidFill>
                <a:schemeClr val="tx1"/>
              </a:solidFill>
              <a:latin typeface="メイリオ" panose="020B0604030504040204" pitchFamily="50" charset="-128"/>
              <a:ea typeface="メイリオ" panose="020B0604030504040204" pitchFamily="50" charset="-128"/>
              <a:cs typeface="Leelawadee UI"/>
            </a:endParaRPr>
          </a:p>
        </p:txBody>
      </p:sp>
      <p:sp>
        <p:nvSpPr>
          <p:cNvPr id="9" name="正方形/長方形 8">
            <a:extLst>
              <a:ext uri="{FF2B5EF4-FFF2-40B4-BE49-F238E27FC236}">
                <a16:creationId xmlns:a16="http://schemas.microsoft.com/office/drawing/2014/main" id="{FDC7910E-A194-6C78-81C4-561F8BFC74B1}"/>
              </a:ext>
            </a:extLst>
          </p:cNvPr>
          <p:cNvSpPr/>
          <p:nvPr/>
        </p:nvSpPr>
        <p:spPr>
          <a:xfrm>
            <a:off x="2318744" y="2513134"/>
            <a:ext cx="1116124" cy="135231"/>
          </a:xfrm>
          <a:prstGeom prst="rect">
            <a:avLst/>
          </a:prstGeom>
          <a:noFill/>
          <a:ln w="158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正方形/長方形 12">
            <a:extLst>
              <a:ext uri="{FF2B5EF4-FFF2-40B4-BE49-F238E27FC236}">
                <a16:creationId xmlns:a16="http://schemas.microsoft.com/office/drawing/2014/main" id="{881AE292-9D18-CD29-2F73-F304B17D67BD}"/>
              </a:ext>
            </a:extLst>
          </p:cNvPr>
          <p:cNvSpPr/>
          <p:nvPr/>
        </p:nvSpPr>
        <p:spPr>
          <a:xfrm>
            <a:off x="6359947" y="2394824"/>
            <a:ext cx="499920" cy="1235669"/>
          </a:xfrm>
          <a:prstGeom prst="rect">
            <a:avLst/>
          </a:prstGeom>
          <a:noFill/>
          <a:ln w="158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0" name="Freeform 52">
            <a:extLst>
              <a:ext uri="{FF2B5EF4-FFF2-40B4-BE49-F238E27FC236}">
                <a16:creationId xmlns:a16="http://schemas.microsoft.com/office/drawing/2014/main" id="{DE7959E0-A6B1-9DE9-44C7-77E6DB56D1CB}"/>
              </a:ext>
            </a:extLst>
          </p:cNvPr>
          <p:cNvSpPr>
            <a:spLocks noEditPoints="1"/>
          </p:cNvSpPr>
          <p:nvPr/>
        </p:nvSpPr>
        <p:spPr bwMode="auto">
          <a:xfrm>
            <a:off x="3297180" y="4112078"/>
            <a:ext cx="1142312" cy="758555"/>
          </a:xfrm>
          <a:custGeom>
            <a:avLst/>
            <a:gdLst>
              <a:gd name="T0" fmla="*/ 479 w 479"/>
              <a:gd name="T1" fmla="*/ 291 h 308"/>
              <a:gd name="T2" fmla="*/ 479 w 479"/>
              <a:gd name="T3" fmla="*/ 297 h 308"/>
              <a:gd name="T4" fmla="*/ 467 w 479"/>
              <a:gd name="T5" fmla="*/ 308 h 308"/>
              <a:gd name="T6" fmla="*/ 12 w 479"/>
              <a:gd name="T7" fmla="*/ 308 h 308"/>
              <a:gd name="T8" fmla="*/ 0 w 479"/>
              <a:gd name="T9" fmla="*/ 297 h 308"/>
              <a:gd name="T10" fmla="*/ 0 w 479"/>
              <a:gd name="T11" fmla="*/ 291 h 308"/>
              <a:gd name="T12" fmla="*/ 58 w 479"/>
              <a:gd name="T13" fmla="*/ 244 h 308"/>
              <a:gd name="T14" fmla="*/ 58 w 479"/>
              <a:gd name="T15" fmla="*/ 11 h 308"/>
              <a:gd name="T16" fmla="*/ 69 w 479"/>
              <a:gd name="T17" fmla="*/ 0 h 308"/>
              <a:gd name="T18" fmla="*/ 410 w 479"/>
              <a:gd name="T19" fmla="*/ 0 h 308"/>
              <a:gd name="T20" fmla="*/ 421 w 479"/>
              <a:gd name="T21" fmla="*/ 11 h 308"/>
              <a:gd name="T22" fmla="*/ 421 w 479"/>
              <a:gd name="T23" fmla="*/ 244 h 308"/>
              <a:gd name="T24" fmla="*/ 479 w 479"/>
              <a:gd name="T25" fmla="*/ 291 h 308"/>
              <a:gd name="T26" fmla="*/ 399 w 479"/>
              <a:gd name="T27" fmla="*/ 23 h 308"/>
              <a:gd name="T28" fmla="*/ 81 w 479"/>
              <a:gd name="T29" fmla="*/ 23 h 308"/>
              <a:gd name="T30" fmla="*/ 81 w 479"/>
              <a:gd name="T31" fmla="*/ 222 h 308"/>
              <a:gd name="T32" fmla="*/ 399 w 479"/>
              <a:gd name="T33" fmla="*/ 222 h 308"/>
              <a:gd name="T34" fmla="*/ 399 w 479"/>
              <a:gd name="T35" fmla="*/ 23 h 308"/>
              <a:gd name="T36" fmla="*/ 291 w 479"/>
              <a:gd name="T37" fmla="*/ 289 h 308"/>
              <a:gd name="T38" fmla="*/ 299 w 479"/>
              <a:gd name="T39" fmla="*/ 284 h 308"/>
              <a:gd name="T40" fmla="*/ 299 w 479"/>
              <a:gd name="T41" fmla="*/ 277 h 308"/>
              <a:gd name="T42" fmla="*/ 291 w 479"/>
              <a:gd name="T43" fmla="*/ 264 h 308"/>
              <a:gd name="T44" fmla="*/ 283 w 479"/>
              <a:gd name="T45" fmla="*/ 260 h 308"/>
              <a:gd name="T46" fmla="*/ 196 w 479"/>
              <a:gd name="T47" fmla="*/ 260 h 308"/>
              <a:gd name="T48" fmla="*/ 188 w 479"/>
              <a:gd name="T49" fmla="*/ 264 h 308"/>
              <a:gd name="T50" fmla="*/ 180 w 479"/>
              <a:gd name="T51" fmla="*/ 277 h 308"/>
              <a:gd name="T52" fmla="*/ 180 w 479"/>
              <a:gd name="T53" fmla="*/ 284 h 308"/>
              <a:gd name="T54" fmla="*/ 188 w 479"/>
              <a:gd name="T55" fmla="*/ 289 h 308"/>
              <a:gd name="T56" fmla="*/ 291 w 479"/>
              <a:gd name="T57" fmla="*/ 289 h 308"/>
              <a:gd name="T58" fmla="*/ 291 w 479"/>
              <a:gd name="T59" fmla="*/ 283 h 308"/>
              <a:gd name="T60" fmla="*/ 294 w 479"/>
              <a:gd name="T61" fmla="*/ 280 h 308"/>
              <a:gd name="T62" fmla="*/ 286 w 479"/>
              <a:gd name="T63" fmla="*/ 267 h 308"/>
              <a:gd name="T64" fmla="*/ 283 w 479"/>
              <a:gd name="T65" fmla="*/ 265 h 308"/>
              <a:gd name="T66" fmla="*/ 196 w 479"/>
              <a:gd name="T67" fmla="*/ 265 h 308"/>
              <a:gd name="T68" fmla="*/ 193 w 479"/>
              <a:gd name="T69" fmla="*/ 267 h 308"/>
              <a:gd name="T70" fmla="*/ 185 w 479"/>
              <a:gd name="T71" fmla="*/ 280 h 308"/>
              <a:gd name="T72" fmla="*/ 188 w 479"/>
              <a:gd name="T73" fmla="*/ 283 h 308"/>
              <a:gd name="T74" fmla="*/ 291 w 479"/>
              <a:gd name="T75" fmla="*/ 283 h 3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9" h="308">
                <a:moveTo>
                  <a:pt x="479" y="291"/>
                </a:moveTo>
                <a:cubicBezTo>
                  <a:pt x="479" y="297"/>
                  <a:pt x="479" y="297"/>
                  <a:pt x="479" y="297"/>
                </a:cubicBezTo>
                <a:cubicBezTo>
                  <a:pt x="479" y="303"/>
                  <a:pt x="474" y="308"/>
                  <a:pt x="467" y="308"/>
                </a:cubicBezTo>
                <a:cubicBezTo>
                  <a:pt x="12" y="308"/>
                  <a:pt x="12" y="308"/>
                  <a:pt x="12" y="308"/>
                </a:cubicBezTo>
                <a:cubicBezTo>
                  <a:pt x="6" y="308"/>
                  <a:pt x="0" y="303"/>
                  <a:pt x="0" y="297"/>
                </a:cubicBezTo>
                <a:cubicBezTo>
                  <a:pt x="0" y="291"/>
                  <a:pt x="0" y="291"/>
                  <a:pt x="0" y="291"/>
                </a:cubicBezTo>
                <a:cubicBezTo>
                  <a:pt x="58" y="244"/>
                  <a:pt x="58" y="244"/>
                  <a:pt x="58" y="244"/>
                </a:cubicBezTo>
                <a:cubicBezTo>
                  <a:pt x="58" y="11"/>
                  <a:pt x="58" y="11"/>
                  <a:pt x="58" y="11"/>
                </a:cubicBezTo>
                <a:cubicBezTo>
                  <a:pt x="58" y="5"/>
                  <a:pt x="63" y="0"/>
                  <a:pt x="69" y="0"/>
                </a:cubicBezTo>
                <a:cubicBezTo>
                  <a:pt x="410" y="0"/>
                  <a:pt x="410" y="0"/>
                  <a:pt x="410" y="0"/>
                </a:cubicBezTo>
                <a:cubicBezTo>
                  <a:pt x="416" y="0"/>
                  <a:pt x="421" y="5"/>
                  <a:pt x="421" y="11"/>
                </a:cubicBezTo>
                <a:cubicBezTo>
                  <a:pt x="421" y="244"/>
                  <a:pt x="421" y="244"/>
                  <a:pt x="421" y="244"/>
                </a:cubicBezTo>
                <a:lnTo>
                  <a:pt x="479" y="291"/>
                </a:lnTo>
                <a:close/>
                <a:moveTo>
                  <a:pt x="399" y="23"/>
                </a:moveTo>
                <a:cubicBezTo>
                  <a:pt x="81" y="23"/>
                  <a:pt x="81" y="23"/>
                  <a:pt x="81" y="23"/>
                </a:cubicBezTo>
                <a:cubicBezTo>
                  <a:pt x="81" y="222"/>
                  <a:pt x="81" y="222"/>
                  <a:pt x="81" y="222"/>
                </a:cubicBezTo>
                <a:cubicBezTo>
                  <a:pt x="399" y="222"/>
                  <a:pt x="399" y="222"/>
                  <a:pt x="399" y="222"/>
                </a:cubicBezTo>
                <a:lnTo>
                  <a:pt x="399" y="23"/>
                </a:lnTo>
                <a:close/>
                <a:moveTo>
                  <a:pt x="291" y="289"/>
                </a:moveTo>
                <a:cubicBezTo>
                  <a:pt x="295" y="289"/>
                  <a:pt x="298" y="287"/>
                  <a:pt x="299" y="284"/>
                </a:cubicBezTo>
                <a:cubicBezTo>
                  <a:pt x="301" y="282"/>
                  <a:pt x="301" y="279"/>
                  <a:pt x="299" y="277"/>
                </a:cubicBezTo>
                <a:cubicBezTo>
                  <a:pt x="291" y="264"/>
                  <a:pt x="291" y="264"/>
                  <a:pt x="291" y="264"/>
                </a:cubicBezTo>
                <a:cubicBezTo>
                  <a:pt x="289" y="261"/>
                  <a:pt x="286" y="260"/>
                  <a:pt x="283" y="260"/>
                </a:cubicBezTo>
                <a:cubicBezTo>
                  <a:pt x="196" y="260"/>
                  <a:pt x="196" y="260"/>
                  <a:pt x="196" y="260"/>
                </a:cubicBezTo>
                <a:cubicBezTo>
                  <a:pt x="193" y="260"/>
                  <a:pt x="190" y="261"/>
                  <a:pt x="188" y="264"/>
                </a:cubicBezTo>
                <a:cubicBezTo>
                  <a:pt x="180" y="277"/>
                  <a:pt x="180" y="277"/>
                  <a:pt x="180" y="277"/>
                </a:cubicBezTo>
                <a:cubicBezTo>
                  <a:pt x="179" y="279"/>
                  <a:pt x="179" y="282"/>
                  <a:pt x="180" y="284"/>
                </a:cubicBezTo>
                <a:cubicBezTo>
                  <a:pt x="181" y="287"/>
                  <a:pt x="185" y="289"/>
                  <a:pt x="188" y="289"/>
                </a:cubicBezTo>
                <a:lnTo>
                  <a:pt x="291" y="289"/>
                </a:lnTo>
                <a:close/>
                <a:moveTo>
                  <a:pt x="291" y="283"/>
                </a:moveTo>
                <a:cubicBezTo>
                  <a:pt x="294" y="283"/>
                  <a:pt x="295" y="282"/>
                  <a:pt x="294" y="280"/>
                </a:cubicBezTo>
                <a:cubicBezTo>
                  <a:pt x="286" y="267"/>
                  <a:pt x="286" y="267"/>
                  <a:pt x="286" y="267"/>
                </a:cubicBezTo>
                <a:cubicBezTo>
                  <a:pt x="286" y="266"/>
                  <a:pt x="284" y="265"/>
                  <a:pt x="283" y="265"/>
                </a:cubicBezTo>
                <a:cubicBezTo>
                  <a:pt x="196" y="265"/>
                  <a:pt x="196" y="265"/>
                  <a:pt x="196" y="265"/>
                </a:cubicBezTo>
                <a:cubicBezTo>
                  <a:pt x="195" y="265"/>
                  <a:pt x="193" y="266"/>
                  <a:pt x="193" y="267"/>
                </a:cubicBezTo>
                <a:cubicBezTo>
                  <a:pt x="185" y="280"/>
                  <a:pt x="185" y="280"/>
                  <a:pt x="185" y="280"/>
                </a:cubicBezTo>
                <a:cubicBezTo>
                  <a:pt x="184" y="282"/>
                  <a:pt x="185" y="283"/>
                  <a:pt x="188" y="283"/>
                </a:cubicBezTo>
                <a:lnTo>
                  <a:pt x="291" y="283"/>
                </a:lnTo>
                <a:close/>
              </a:path>
            </a:pathLst>
          </a:custGeom>
          <a:solidFill>
            <a:srgbClr val="FFC000"/>
          </a:solidFill>
          <a:ln>
            <a:noFill/>
          </a:ln>
        </p:spPr>
        <p:txBody>
          <a:bodyPr vert="horz" wrap="square" lIns="91440" tIns="45720" rIns="91440" bIns="45720" numCol="1" anchor="t" anchorCtr="0" compatLnSpc="1">
            <a:prstTxWarp prst="textNoShape">
              <a:avLst/>
            </a:prstTxWarp>
          </a:bodyPr>
          <a:lstStyle/>
          <a:p>
            <a:endParaRPr lang="ja-JP" altLang="en-US" dirty="0"/>
          </a:p>
        </p:txBody>
      </p:sp>
      <p:sp>
        <p:nvSpPr>
          <p:cNvPr id="42" name="テキスト ボックス 41">
            <a:extLst>
              <a:ext uri="{FF2B5EF4-FFF2-40B4-BE49-F238E27FC236}">
                <a16:creationId xmlns:a16="http://schemas.microsoft.com/office/drawing/2014/main" id="{01138639-0CCA-9391-BAD8-050F4857E08E}"/>
              </a:ext>
            </a:extLst>
          </p:cNvPr>
          <p:cNvSpPr txBox="1"/>
          <p:nvPr/>
        </p:nvSpPr>
        <p:spPr>
          <a:xfrm>
            <a:off x="3478595" y="4287801"/>
            <a:ext cx="781196" cy="261610"/>
          </a:xfrm>
          <a:prstGeom prst="rect">
            <a:avLst/>
          </a:prstGeom>
          <a:noFill/>
        </p:spPr>
        <p:txBody>
          <a:bodyPr wrap="square" rtlCol="0">
            <a:spAutoFit/>
          </a:bodyPr>
          <a:lstStyle/>
          <a:p>
            <a:r>
              <a:rPr kumimoji="1" lang="en-US" altLang="ja-JP" sz="1100" b="1" dirty="0"/>
              <a:t>ON/OFF</a:t>
            </a:r>
            <a:endParaRPr kumimoji="1" lang="ja-JP" altLang="en-US" sz="1100" b="1" dirty="0"/>
          </a:p>
        </p:txBody>
      </p:sp>
      <p:sp>
        <p:nvSpPr>
          <p:cNvPr id="43" name="Freeform 47">
            <a:extLst>
              <a:ext uri="{FF2B5EF4-FFF2-40B4-BE49-F238E27FC236}">
                <a16:creationId xmlns:a16="http://schemas.microsoft.com/office/drawing/2014/main" id="{C49A8FB7-2297-A5E3-AD67-C27100638560}"/>
              </a:ext>
            </a:extLst>
          </p:cNvPr>
          <p:cNvSpPr>
            <a:spLocks noEditPoints="1"/>
          </p:cNvSpPr>
          <p:nvPr/>
        </p:nvSpPr>
        <p:spPr bwMode="auto">
          <a:xfrm>
            <a:off x="4764976" y="4590178"/>
            <a:ext cx="439848" cy="424429"/>
          </a:xfrm>
          <a:custGeom>
            <a:avLst/>
            <a:gdLst>
              <a:gd name="T0" fmla="*/ 514 w 529"/>
              <a:gd name="T1" fmla="*/ 276 h 524"/>
              <a:gd name="T2" fmla="*/ 442 w 529"/>
              <a:gd name="T3" fmla="*/ 299 h 524"/>
              <a:gd name="T4" fmla="*/ 450 w 529"/>
              <a:gd name="T5" fmla="*/ 356 h 524"/>
              <a:gd name="T6" fmla="*/ 377 w 529"/>
              <a:gd name="T7" fmla="*/ 340 h 524"/>
              <a:gd name="T8" fmla="*/ 354 w 529"/>
              <a:gd name="T9" fmla="*/ 394 h 524"/>
              <a:gd name="T10" fmla="*/ 299 w 529"/>
              <a:gd name="T11" fmla="*/ 343 h 524"/>
              <a:gd name="T12" fmla="*/ 253 w 529"/>
              <a:gd name="T13" fmla="*/ 378 h 524"/>
              <a:gd name="T14" fmla="*/ 230 w 529"/>
              <a:gd name="T15" fmla="*/ 306 h 524"/>
              <a:gd name="T16" fmla="*/ 172 w 529"/>
              <a:gd name="T17" fmla="*/ 314 h 524"/>
              <a:gd name="T18" fmla="*/ 189 w 529"/>
              <a:gd name="T19" fmla="*/ 242 h 524"/>
              <a:gd name="T20" fmla="*/ 135 w 529"/>
              <a:gd name="T21" fmla="*/ 218 h 524"/>
              <a:gd name="T22" fmla="*/ 186 w 529"/>
              <a:gd name="T23" fmla="*/ 163 h 524"/>
              <a:gd name="T24" fmla="*/ 151 w 529"/>
              <a:gd name="T25" fmla="*/ 117 h 524"/>
              <a:gd name="T26" fmla="*/ 223 w 529"/>
              <a:gd name="T27" fmla="*/ 94 h 524"/>
              <a:gd name="T28" fmla="*/ 215 w 529"/>
              <a:gd name="T29" fmla="*/ 37 h 524"/>
              <a:gd name="T30" fmla="*/ 287 w 529"/>
              <a:gd name="T31" fmla="*/ 53 h 524"/>
              <a:gd name="T32" fmla="*/ 310 w 529"/>
              <a:gd name="T33" fmla="*/ 0 h 524"/>
              <a:gd name="T34" fmla="*/ 366 w 529"/>
              <a:gd name="T35" fmla="*/ 50 h 524"/>
              <a:gd name="T36" fmla="*/ 412 w 529"/>
              <a:gd name="T37" fmla="*/ 15 h 524"/>
              <a:gd name="T38" fmla="*/ 435 w 529"/>
              <a:gd name="T39" fmla="*/ 87 h 524"/>
              <a:gd name="T40" fmla="*/ 492 w 529"/>
              <a:gd name="T41" fmla="*/ 79 h 524"/>
              <a:gd name="T42" fmla="*/ 476 w 529"/>
              <a:gd name="T43" fmla="*/ 152 h 524"/>
              <a:gd name="T44" fmla="*/ 529 w 529"/>
              <a:gd name="T45" fmla="*/ 175 h 524"/>
              <a:gd name="T46" fmla="*/ 479 w 529"/>
              <a:gd name="T47" fmla="*/ 230 h 524"/>
              <a:gd name="T48" fmla="*/ 246 w 529"/>
              <a:gd name="T49" fmla="*/ 197 h 524"/>
              <a:gd name="T50" fmla="*/ 332 w 529"/>
              <a:gd name="T51" fmla="*/ 110 h 524"/>
              <a:gd name="T52" fmla="*/ 208 w 529"/>
              <a:gd name="T53" fmla="*/ 460 h 524"/>
              <a:gd name="T54" fmla="*/ 169 w 529"/>
              <a:gd name="T55" fmla="*/ 472 h 524"/>
              <a:gd name="T56" fmla="*/ 173 w 529"/>
              <a:gd name="T57" fmla="*/ 504 h 524"/>
              <a:gd name="T58" fmla="*/ 133 w 529"/>
              <a:gd name="T59" fmla="*/ 495 h 524"/>
              <a:gd name="T60" fmla="*/ 121 w 529"/>
              <a:gd name="T61" fmla="*/ 524 h 524"/>
              <a:gd name="T62" fmla="*/ 90 w 529"/>
              <a:gd name="T63" fmla="*/ 497 h 524"/>
              <a:gd name="T64" fmla="*/ 65 w 529"/>
              <a:gd name="T65" fmla="*/ 516 h 524"/>
              <a:gd name="T66" fmla="*/ 52 w 529"/>
              <a:gd name="T67" fmla="*/ 476 h 524"/>
              <a:gd name="T68" fmla="*/ 21 w 529"/>
              <a:gd name="T69" fmla="*/ 481 h 524"/>
              <a:gd name="T70" fmla="*/ 30 w 529"/>
              <a:gd name="T71" fmla="*/ 441 h 524"/>
              <a:gd name="T72" fmla="*/ 0 w 529"/>
              <a:gd name="T73" fmla="*/ 428 h 524"/>
              <a:gd name="T74" fmla="*/ 28 w 529"/>
              <a:gd name="T75" fmla="*/ 398 h 524"/>
              <a:gd name="T76" fmla="*/ 9 w 529"/>
              <a:gd name="T77" fmla="*/ 372 h 524"/>
              <a:gd name="T78" fmla="*/ 48 w 529"/>
              <a:gd name="T79" fmla="*/ 360 h 524"/>
              <a:gd name="T80" fmla="*/ 44 w 529"/>
              <a:gd name="T81" fmla="*/ 328 h 524"/>
              <a:gd name="T82" fmla="*/ 84 w 529"/>
              <a:gd name="T83" fmla="*/ 337 h 524"/>
              <a:gd name="T84" fmla="*/ 97 w 529"/>
              <a:gd name="T85" fmla="*/ 308 h 524"/>
              <a:gd name="T86" fmla="*/ 127 w 529"/>
              <a:gd name="T87" fmla="*/ 336 h 524"/>
              <a:gd name="T88" fmla="*/ 152 w 529"/>
              <a:gd name="T89" fmla="*/ 316 h 524"/>
              <a:gd name="T90" fmla="*/ 165 w 529"/>
              <a:gd name="T91" fmla="*/ 356 h 524"/>
              <a:gd name="T92" fmla="*/ 196 w 529"/>
              <a:gd name="T93" fmla="*/ 351 h 524"/>
              <a:gd name="T94" fmla="*/ 187 w 529"/>
              <a:gd name="T95" fmla="*/ 391 h 524"/>
              <a:gd name="T96" fmla="*/ 217 w 529"/>
              <a:gd name="T97" fmla="*/ 404 h 524"/>
              <a:gd name="T98" fmla="*/ 189 w 529"/>
              <a:gd name="T99" fmla="*/ 435 h 524"/>
              <a:gd name="T100" fmla="*/ 61 w 529"/>
              <a:gd name="T101" fmla="*/ 416 h 524"/>
              <a:gd name="T102" fmla="*/ 109 w 529"/>
              <a:gd name="T103" fmla="*/ 368 h 5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529" h="524">
                <a:moveTo>
                  <a:pt x="476" y="242"/>
                </a:moveTo>
                <a:cubicBezTo>
                  <a:pt x="475" y="247"/>
                  <a:pt x="477" y="252"/>
                  <a:pt x="483" y="255"/>
                </a:cubicBezTo>
                <a:cubicBezTo>
                  <a:pt x="514" y="276"/>
                  <a:pt x="514" y="276"/>
                  <a:pt x="514" y="276"/>
                </a:cubicBezTo>
                <a:cubicBezTo>
                  <a:pt x="492" y="314"/>
                  <a:pt x="492" y="314"/>
                  <a:pt x="492" y="314"/>
                </a:cubicBezTo>
                <a:cubicBezTo>
                  <a:pt x="458" y="297"/>
                  <a:pt x="458" y="297"/>
                  <a:pt x="458" y="297"/>
                </a:cubicBezTo>
                <a:cubicBezTo>
                  <a:pt x="452" y="294"/>
                  <a:pt x="446" y="295"/>
                  <a:pt x="442" y="299"/>
                </a:cubicBezTo>
                <a:cubicBezTo>
                  <a:pt x="440" y="302"/>
                  <a:pt x="437" y="304"/>
                  <a:pt x="435" y="306"/>
                </a:cubicBezTo>
                <a:cubicBezTo>
                  <a:pt x="431" y="310"/>
                  <a:pt x="430" y="316"/>
                  <a:pt x="433" y="323"/>
                </a:cubicBezTo>
                <a:cubicBezTo>
                  <a:pt x="450" y="356"/>
                  <a:pt x="450" y="356"/>
                  <a:pt x="450" y="356"/>
                </a:cubicBezTo>
                <a:cubicBezTo>
                  <a:pt x="412" y="378"/>
                  <a:pt x="412" y="378"/>
                  <a:pt x="412" y="378"/>
                </a:cubicBezTo>
                <a:cubicBezTo>
                  <a:pt x="391" y="347"/>
                  <a:pt x="391" y="347"/>
                  <a:pt x="391" y="347"/>
                </a:cubicBezTo>
                <a:cubicBezTo>
                  <a:pt x="387" y="341"/>
                  <a:pt x="382" y="339"/>
                  <a:pt x="377" y="340"/>
                </a:cubicBezTo>
                <a:cubicBezTo>
                  <a:pt x="373" y="341"/>
                  <a:pt x="370" y="342"/>
                  <a:pt x="366" y="343"/>
                </a:cubicBezTo>
                <a:cubicBezTo>
                  <a:pt x="360" y="345"/>
                  <a:pt x="357" y="349"/>
                  <a:pt x="357" y="356"/>
                </a:cubicBezTo>
                <a:cubicBezTo>
                  <a:pt x="354" y="394"/>
                  <a:pt x="354" y="394"/>
                  <a:pt x="354" y="394"/>
                </a:cubicBezTo>
                <a:cubicBezTo>
                  <a:pt x="310" y="394"/>
                  <a:pt x="310" y="394"/>
                  <a:pt x="310" y="394"/>
                </a:cubicBezTo>
                <a:cubicBezTo>
                  <a:pt x="308" y="356"/>
                  <a:pt x="308" y="356"/>
                  <a:pt x="308" y="356"/>
                </a:cubicBezTo>
                <a:cubicBezTo>
                  <a:pt x="308" y="349"/>
                  <a:pt x="304" y="345"/>
                  <a:pt x="299" y="343"/>
                </a:cubicBezTo>
                <a:cubicBezTo>
                  <a:pt x="295" y="342"/>
                  <a:pt x="291" y="341"/>
                  <a:pt x="287" y="340"/>
                </a:cubicBezTo>
                <a:cubicBezTo>
                  <a:pt x="282" y="339"/>
                  <a:pt x="277" y="341"/>
                  <a:pt x="274" y="347"/>
                </a:cubicBezTo>
                <a:cubicBezTo>
                  <a:pt x="253" y="378"/>
                  <a:pt x="253" y="378"/>
                  <a:pt x="253" y="378"/>
                </a:cubicBezTo>
                <a:cubicBezTo>
                  <a:pt x="215" y="356"/>
                  <a:pt x="215" y="356"/>
                  <a:pt x="215" y="356"/>
                </a:cubicBezTo>
                <a:cubicBezTo>
                  <a:pt x="231" y="323"/>
                  <a:pt x="231" y="323"/>
                  <a:pt x="231" y="323"/>
                </a:cubicBezTo>
                <a:cubicBezTo>
                  <a:pt x="235" y="316"/>
                  <a:pt x="234" y="310"/>
                  <a:pt x="230" y="306"/>
                </a:cubicBezTo>
                <a:cubicBezTo>
                  <a:pt x="227" y="304"/>
                  <a:pt x="225" y="302"/>
                  <a:pt x="223" y="299"/>
                </a:cubicBezTo>
                <a:cubicBezTo>
                  <a:pt x="218" y="295"/>
                  <a:pt x="213" y="294"/>
                  <a:pt x="206" y="297"/>
                </a:cubicBezTo>
                <a:cubicBezTo>
                  <a:pt x="172" y="314"/>
                  <a:pt x="172" y="314"/>
                  <a:pt x="172" y="314"/>
                </a:cubicBezTo>
                <a:cubicBezTo>
                  <a:pt x="151" y="276"/>
                  <a:pt x="151" y="276"/>
                  <a:pt x="151" y="276"/>
                </a:cubicBezTo>
                <a:cubicBezTo>
                  <a:pt x="182" y="255"/>
                  <a:pt x="182" y="255"/>
                  <a:pt x="182" y="255"/>
                </a:cubicBezTo>
                <a:cubicBezTo>
                  <a:pt x="188" y="252"/>
                  <a:pt x="190" y="247"/>
                  <a:pt x="189" y="242"/>
                </a:cubicBezTo>
                <a:cubicBezTo>
                  <a:pt x="188" y="238"/>
                  <a:pt x="187" y="234"/>
                  <a:pt x="186" y="230"/>
                </a:cubicBezTo>
                <a:cubicBezTo>
                  <a:pt x="184" y="225"/>
                  <a:pt x="180" y="221"/>
                  <a:pt x="173" y="221"/>
                </a:cubicBezTo>
                <a:cubicBezTo>
                  <a:pt x="135" y="218"/>
                  <a:pt x="135" y="218"/>
                  <a:pt x="135" y="218"/>
                </a:cubicBezTo>
                <a:cubicBezTo>
                  <a:pt x="135" y="175"/>
                  <a:pt x="135" y="175"/>
                  <a:pt x="135" y="175"/>
                </a:cubicBezTo>
                <a:cubicBezTo>
                  <a:pt x="173" y="172"/>
                  <a:pt x="173" y="172"/>
                  <a:pt x="173" y="172"/>
                </a:cubicBezTo>
                <a:cubicBezTo>
                  <a:pt x="180" y="172"/>
                  <a:pt x="184" y="168"/>
                  <a:pt x="186" y="163"/>
                </a:cubicBezTo>
                <a:cubicBezTo>
                  <a:pt x="187" y="159"/>
                  <a:pt x="188" y="155"/>
                  <a:pt x="189" y="152"/>
                </a:cubicBezTo>
                <a:cubicBezTo>
                  <a:pt x="190" y="146"/>
                  <a:pt x="188" y="141"/>
                  <a:pt x="182" y="138"/>
                </a:cubicBezTo>
                <a:cubicBezTo>
                  <a:pt x="151" y="117"/>
                  <a:pt x="151" y="117"/>
                  <a:pt x="151" y="117"/>
                </a:cubicBezTo>
                <a:cubicBezTo>
                  <a:pt x="172" y="79"/>
                  <a:pt x="172" y="79"/>
                  <a:pt x="172" y="79"/>
                </a:cubicBezTo>
                <a:cubicBezTo>
                  <a:pt x="206" y="96"/>
                  <a:pt x="206" y="96"/>
                  <a:pt x="206" y="96"/>
                </a:cubicBezTo>
                <a:cubicBezTo>
                  <a:pt x="213" y="99"/>
                  <a:pt x="218" y="98"/>
                  <a:pt x="223" y="94"/>
                </a:cubicBezTo>
                <a:cubicBezTo>
                  <a:pt x="225" y="92"/>
                  <a:pt x="227" y="89"/>
                  <a:pt x="230" y="87"/>
                </a:cubicBezTo>
                <a:cubicBezTo>
                  <a:pt x="234" y="83"/>
                  <a:pt x="235" y="77"/>
                  <a:pt x="231" y="71"/>
                </a:cubicBezTo>
                <a:cubicBezTo>
                  <a:pt x="215" y="37"/>
                  <a:pt x="215" y="37"/>
                  <a:pt x="215" y="37"/>
                </a:cubicBezTo>
                <a:cubicBezTo>
                  <a:pt x="253" y="15"/>
                  <a:pt x="253" y="15"/>
                  <a:pt x="253" y="15"/>
                </a:cubicBezTo>
                <a:cubicBezTo>
                  <a:pt x="274" y="46"/>
                  <a:pt x="274" y="46"/>
                  <a:pt x="274" y="46"/>
                </a:cubicBezTo>
                <a:cubicBezTo>
                  <a:pt x="277" y="52"/>
                  <a:pt x="282" y="54"/>
                  <a:pt x="287" y="53"/>
                </a:cubicBezTo>
                <a:cubicBezTo>
                  <a:pt x="291" y="52"/>
                  <a:pt x="295" y="51"/>
                  <a:pt x="299" y="50"/>
                </a:cubicBezTo>
                <a:cubicBezTo>
                  <a:pt x="304" y="49"/>
                  <a:pt x="308" y="44"/>
                  <a:pt x="308" y="37"/>
                </a:cubicBezTo>
                <a:cubicBezTo>
                  <a:pt x="310" y="0"/>
                  <a:pt x="310" y="0"/>
                  <a:pt x="310" y="0"/>
                </a:cubicBezTo>
                <a:cubicBezTo>
                  <a:pt x="354" y="0"/>
                  <a:pt x="354" y="0"/>
                  <a:pt x="354" y="0"/>
                </a:cubicBezTo>
                <a:cubicBezTo>
                  <a:pt x="357" y="37"/>
                  <a:pt x="357" y="37"/>
                  <a:pt x="357" y="37"/>
                </a:cubicBezTo>
                <a:cubicBezTo>
                  <a:pt x="357" y="44"/>
                  <a:pt x="360" y="49"/>
                  <a:pt x="366" y="50"/>
                </a:cubicBezTo>
                <a:cubicBezTo>
                  <a:pt x="370" y="51"/>
                  <a:pt x="373" y="52"/>
                  <a:pt x="377" y="53"/>
                </a:cubicBezTo>
                <a:cubicBezTo>
                  <a:pt x="382" y="54"/>
                  <a:pt x="387" y="52"/>
                  <a:pt x="391" y="46"/>
                </a:cubicBezTo>
                <a:cubicBezTo>
                  <a:pt x="412" y="15"/>
                  <a:pt x="412" y="15"/>
                  <a:pt x="412" y="15"/>
                </a:cubicBezTo>
                <a:cubicBezTo>
                  <a:pt x="450" y="37"/>
                  <a:pt x="450" y="37"/>
                  <a:pt x="450" y="37"/>
                </a:cubicBezTo>
                <a:cubicBezTo>
                  <a:pt x="433" y="71"/>
                  <a:pt x="433" y="71"/>
                  <a:pt x="433" y="71"/>
                </a:cubicBezTo>
                <a:cubicBezTo>
                  <a:pt x="430" y="77"/>
                  <a:pt x="431" y="83"/>
                  <a:pt x="435" y="87"/>
                </a:cubicBezTo>
                <a:cubicBezTo>
                  <a:pt x="437" y="89"/>
                  <a:pt x="440" y="92"/>
                  <a:pt x="442" y="94"/>
                </a:cubicBezTo>
                <a:cubicBezTo>
                  <a:pt x="446" y="98"/>
                  <a:pt x="452" y="99"/>
                  <a:pt x="458" y="96"/>
                </a:cubicBezTo>
                <a:cubicBezTo>
                  <a:pt x="492" y="79"/>
                  <a:pt x="492" y="79"/>
                  <a:pt x="492" y="79"/>
                </a:cubicBezTo>
                <a:cubicBezTo>
                  <a:pt x="514" y="117"/>
                  <a:pt x="514" y="117"/>
                  <a:pt x="514" y="117"/>
                </a:cubicBezTo>
                <a:cubicBezTo>
                  <a:pt x="483" y="138"/>
                  <a:pt x="483" y="138"/>
                  <a:pt x="483" y="138"/>
                </a:cubicBezTo>
                <a:cubicBezTo>
                  <a:pt x="477" y="141"/>
                  <a:pt x="475" y="146"/>
                  <a:pt x="476" y="152"/>
                </a:cubicBezTo>
                <a:cubicBezTo>
                  <a:pt x="477" y="155"/>
                  <a:pt x="478" y="159"/>
                  <a:pt x="479" y="163"/>
                </a:cubicBezTo>
                <a:cubicBezTo>
                  <a:pt x="480" y="168"/>
                  <a:pt x="485" y="172"/>
                  <a:pt x="492" y="172"/>
                </a:cubicBezTo>
                <a:cubicBezTo>
                  <a:pt x="529" y="175"/>
                  <a:pt x="529" y="175"/>
                  <a:pt x="529" y="175"/>
                </a:cubicBezTo>
                <a:cubicBezTo>
                  <a:pt x="529" y="218"/>
                  <a:pt x="529" y="218"/>
                  <a:pt x="529" y="218"/>
                </a:cubicBezTo>
                <a:cubicBezTo>
                  <a:pt x="492" y="221"/>
                  <a:pt x="492" y="221"/>
                  <a:pt x="492" y="221"/>
                </a:cubicBezTo>
                <a:cubicBezTo>
                  <a:pt x="485" y="221"/>
                  <a:pt x="480" y="225"/>
                  <a:pt x="479" y="230"/>
                </a:cubicBezTo>
                <a:cubicBezTo>
                  <a:pt x="478" y="234"/>
                  <a:pt x="477" y="238"/>
                  <a:pt x="476" y="242"/>
                </a:cubicBezTo>
                <a:close/>
                <a:moveTo>
                  <a:pt x="332" y="110"/>
                </a:moveTo>
                <a:cubicBezTo>
                  <a:pt x="284" y="110"/>
                  <a:pt x="246" y="149"/>
                  <a:pt x="246" y="197"/>
                </a:cubicBezTo>
                <a:cubicBezTo>
                  <a:pt x="246" y="244"/>
                  <a:pt x="284" y="283"/>
                  <a:pt x="332" y="283"/>
                </a:cubicBezTo>
                <a:cubicBezTo>
                  <a:pt x="380" y="283"/>
                  <a:pt x="419" y="244"/>
                  <a:pt x="419" y="197"/>
                </a:cubicBezTo>
                <a:cubicBezTo>
                  <a:pt x="419" y="149"/>
                  <a:pt x="380" y="110"/>
                  <a:pt x="332" y="110"/>
                </a:cubicBezTo>
                <a:close/>
                <a:moveTo>
                  <a:pt x="187" y="441"/>
                </a:moveTo>
                <a:cubicBezTo>
                  <a:pt x="187" y="444"/>
                  <a:pt x="188" y="446"/>
                  <a:pt x="191" y="448"/>
                </a:cubicBezTo>
                <a:cubicBezTo>
                  <a:pt x="208" y="460"/>
                  <a:pt x="208" y="460"/>
                  <a:pt x="208" y="460"/>
                </a:cubicBezTo>
                <a:cubicBezTo>
                  <a:pt x="196" y="481"/>
                  <a:pt x="196" y="481"/>
                  <a:pt x="196" y="481"/>
                </a:cubicBezTo>
                <a:cubicBezTo>
                  <a:pt x="178" y="472"/>
                  <a:pt x="178" y="472"/>
                  <a:pt x="178" y="472"/>
                </a:cubicBezTo>
                <a:cubicBezTo>
                  <a:pt x="174" y="470"/>
                  <a:pt x="171" y="470"/>
                  <a:pt x="169" y="472"/>
                </a:cubicBezTo>
                <a:cubicBezTo>
                  <a:pt x="168" y="474"/>
                  <a:pt x="166" y="475"/>
                  <a:pt x="165" y="476"/>
                </a:cubicBezTo>
                <a:cubicBezTo>
                  <a:pt x="163" y="479"/>
                  <a:pt x="162" y="482"/>
                  <a:pt x="164" y="485"/>
                </a:cubicBezTo>
                <a:cubicBezTo>
                  <a:pt x="173" y="504"/>
                  <a:pt x="173" y="504"/>
                  <a:pt x="173" y="504"/>
                </a:cubicBezTo>
                <a:cubicBezTo>
                  <a:pt x="152" y="516"/>
                  <a:pt x="152" y="516"/>
                  <a:pt x="152" y="516"/>
                </a:cubicBezTo>
                <a:cubicBezTo>
                  <a:pt x="141" y="499"/>
                  <a:pt x="141" y="499"/>
                  <a:pt x="141" y="499"/>
                </a:cubicBezTo>
                <a:cubicBezTo>
                  <a:pt x="139" y="496"/>
                  <a:pt x="136" y="494"/>
                  <a:pt x="133" y="495"/>
                </a:cubicBezTo>
                <a:cubicBezTo>
                  <a:pt x="131" y="496"/>
                  <a:pt x="129" y="496"/>
                  <a:pt x="127" y="497"/>
                </a:cubicBezTo>
                <a:cubicBezTo>
                  <a:pt x="124" y="497"/>
                  <a:pt x="122" y="500"/>
                  <a:pt x="122" y="504"/>
                </a:cubicBezTo>
                <a:cubicBezTo>
                  <a:pt x="121" y="524"/>
                  <a:pt x="121" y="524"/>
                  <a:pt x="121" y="524"/>
                </a:cubicBezTo>
                <a:cubicBezTo>
                  <a:pt x="97" y="524"/>
                  <a:pt x="97" y="524"/>
                  <a:pt x="97" y="524"/>
                </a:cubicBezTo>
                <a:cubicBezTo>
                  <a:pt x="95" y="504"/>
                  <a:pt x="95" y="504"/>
                  <a:pt x="95" y="504"/>
                </a:cubicBezTo>
                <a:cubicBezTo>
                  <a:pt x="95" y="500"/>
                  <a:pt x="93" y="497"/>
                  <a:pt x="90" y="497"/>
                </a:cubicBezTo>
                <a:cubicBezTo>
                  <a:pt x="88" y="496"/>
                  <a:pt x="86" y="496"/>
                  <a:pt x="84" y="495"/>
                </a:cubicBezTo>
                <a:cubicBezTo>
                  <a:pt x="81" y="494"/>
                  <a:pt x="78" y="496"/>
                  <a:pt x="76" y="499"/>
                </a:cubicBezTo>
                <a:cubicBezTo>
                  <a:pt x="65" y="516"/>
                  <a:pt x="65" y="516"/>
                  <a:pt x="65" y="516"/>
                </a:cubicBezTo>
                <a:cubicBezTo>
                  <a:pt x="44" y="504"/>
                  <a:pt x="44" y="504"/>
                  <a:pt x="44" y="504"/>
                </a:cubicBezTo>
                <a:cubicBezTo>
                  <a:pt x="53" y="485"/>
                  <a:pt x="53" y="485"/>
                  <a:pt x="53" y="485"/>
                </a:cubicBezTo>
                <a:cubicBezTo>
                  <a:pt x="55" y="482"/>
                  <a:pt x="54" y="479"/>
                  <a:pt x="52" y="476"/>
                </a:cubicBezTo>
                <a:cubicBezTo>
                  <a:pt x="51" y="475"/>
                  <a:pt x="49" y="474"/>
                  <a:pt x="48" y="472"/>
                </a:cubicBezTo>
                <a:cubicBezTo>
                  <a:pt x="46" y="470"/>
                  <a:pt x="43" y="470"/>
                  <a:pt x="39" y="472"/>
                </a:cubicBezTo>
                <a:cubicBezTo>
                  <a:pt x="21" y="481"/>
                  <a:pt x="21" y="481"/>
                  <a:pt x="21" y="481"/>
                </a:cubicBezTo>
                <a:cubicBezTo>
                  <a:pt x="9" y="460"/>
                  <a:pt x="9" y="460"/>
                  <a:pt x="9" y="460"/>
                </a:cubicBezTo>
                <a:cubicBezTo>
                  <a:pt x="26" y="448"/>
                  <a:pt x="26" y="448"/>
                  <a:pt x="26" y="448"/>
                </a:cubicBezTo>
                <a:cubicBezTo>
                  <a:pt x="29" y="446"/>
                  <a:pt x="30" y="444"/>
                  <a:pt x="30" y="441"/>
                </a:cubicBezTo>
                <a:cubicBezTo>
                  <a:pt x="29" y="439"/>
                  <a:pt x="28" y="437"/>
                  <a:pt x="28" y="435"/>
                </a:cubicBezTo>
                <a:cubicBezTo>
                  <a:pt x="27" y="432"/>
                  <a:pt x="25" y="430"/>
                  <a:pt x="21" y="429"/>
                </a:cubicBezTo>
                <a:cubicBezTo>
                  <a:pt x="0" y="428"/>
                  <a:pt x="0" y="428"/>
                  <a:pt x="0" y="428"/>
                </a:cubicBezTo>
                <a:cubicBezTo>
                  <a:pt x="0" y="404"/>
                  <a:pt x="0" y="404"/>
                  <a:pt x="0" y="404"/>
                </a:cubicBezTo>
                <a:cubicBezTo>
                  <a:pt x="21" y="403"/>
                  <a:pt x="21" y="403"/>
                  <a:pt x="21" y="403"/>
                </a:cubicBezTo>
                <a:cubicBezTo>
                  <a:pt x="25" y="403"/>
                  <a:pt x="27" y="401"/>
                  <a:pt x="28" y="398"/>
                </a:cubicBezTo>
                <a:cubicBezTo>
                  <a:pt x="28" y="395"/>
                  <a:pt x="29" y="393"/>
                  <a:pt x="30" y="391"/>
                </a:cubicBezTo>
                <a:cubicBezTo>
                  <a:pt x="30" y="388"/>
                  <a:pt x="29" y="386"/>
                  <a:pt x="26" y="384"/>
                </a:cubicBezTo>
                <a:cubicBezTo>
                  <a:pt x="9" y="372"/>
                  <a:pt x="9" y="372"/>
                  <a:pt x="9" y="372"/>
                </a:cubicBezTo>
                <a:cubicBezTo>
                  <a:pt x="21" y="351"/>
                  <a:pt x="21" y="351"/>
                  <a:pt x="21" y="351"/>
                </a:cubicBezTo>
                <a:cubicBezTo>
                  <a:pt x="39" y="361"/>
                  <a:pt x="39" y="361"/>
                  <a:pt x="39" y="361"/>
                </a:cubicBezTo>
                <a:cubicBezTo>
                  <a:pt x="43" y="362"/>
                  <a:pt x="46" y="362"/>
                  <a:pt x="48" y="360"/>
                </a:cubicBezTo>
                <a:cubicBezTo>
                  <a:pt x="49" y="358"/>
                  <a:pt x="51" y="357"/>
                  <a:pt x="52" y="356"/>
                </a:cubicBezTo>
                <a:cubicBezTo>
                  <a:pt x="54" y="353"/>
                  <a:pt x="55" y="350"/>
                  <a:pt x="53" y="347"/>
                </a:cubicBezTo>
                <a:cubicBezTo>
                  <a:pt x="44" y="328"/>
                  <a:pt x="44" y="328"/>
                  <a:pt x="44" y="328"/>
                </a:cubicBezTo>
                <a:cubicBezTo>
                  <a:pt x="65" y="316"/>
                  <a:pt x="65" y="316"/>
                  <a:pt x="65" y="316"/>
                </a:cubicBezTo>
                <a:cubicBezTo>
                  <a:pt x="76" y="333"/>
                  <a:pt x="76" y="333"/>
                  <a:pt x="76" y="333"/>
                </a:cubicBezTo>
                <a:cubicBezTo>
                  <a:pt x="78" y="336"/>
                  <a:pt x="81" y="338"/>
                  <a:pt x="84" y="337"/>
                </a:cubicBezTo>
                <a:cubicBezTo>
                  <a:pt x="86" y="337"/>
                  <a:pt x="88" y="336"/>
                  <a:pt x="90" y="336"/>
                </a:cubicBezTo>
                <a:cubicBezTo>
                  <a:pt x="93" y="335"/>
                  <a:pt x="95" y="332"/>
                  <a:pt x="95" y="328"/>
                </a:cubicBezTo>
                <a:cubicBezTo>
                  <a:pt x="97" y="308"/>
                  <a:pt x="97" y="308"/>
                  <a:pt x="97" y="308"/>
                </a:cubicBezTo>
                <a:cubicBezTo>
                  <a:pt x="121" y="308"/>
                  <a:pt x="121" y="308"/>
                  <a:pt x="121" y="308"/>
                </a:cubicBezTo>
                <a:cubicBezTo>
                  <a:pt x="122" y="328"/>
                  <a:pt x="122" y="328"/>
                  <a:pt x="122" y="328"/>
                </a:cubicBezTo>
                <a:cubicBezTo>
                  <a:pt x="122" y="332"/>
                  <a:pt x="124" y="335"/>
                  <a:pt x="127" y="336"/>
                </a:cubicBezTo>
                <a:cubicBezTo>
                  <a:pt x="129" y="336"/>
                  <a:pt x="131" y="337"/>
                  <a:pt x="133" y="337"/>
                </a:cubicBezTo>
                <a:cubicBezTo>
                  <a:pt x="136" y="338"/>
                  <a:pt x="139" y="336"/>
                  <a:pt x="141" y="333"/>
                </a:cubicBezTo>
                <a:cubicBezTo>
                  <a:pt x="152" y="316"/>
                  <a:pt x="152" y="316"/>
                  <a:pt x="152" y="316"/>
                </a:cubicBezTo>
                <a:cubicBezTo>
                  <a:pt x="173" y="328"/>
                  <a:pt x="173" y="328"/>
                  <a:pt x="173" y="328"/>
                </a:cubicBezTo>
                <a:cubicBezTo>
                  <a:pt x="164" y="347"/>
                  <a:pt x="164" y="347"/>
                  <a:pt x="164" y="347"/>
                </a:cubicBezTo>
                <a:cubicBezTo>
                  <a:pt x="162" y="350"/>
                  <a:pt x="163" y="353"/>
                  <a:pt x="165" y="356"/>
                </a:cubicBezTo>
                <a:cubicBezTo>
                  <a:pt x="166" y="357"/>
                  <a:pt x="168" y="358"/>
                  <a:pt x="169" y="360"/>
                </a:cubicBezTo>
                <a:cubicBezTo>
                  <a:pt x="171" y="362"/>
                  <a:pt x="174" y="362"/>
                  <a:pt x="178" y="361"/>
                </a:cubicBezTo>
                <a:cubicBezTo>
                  <a:pt x="196" y="351"/>
                  <a:pt x="196" y="351"/>
                  <a:pt x="196" y="351"/>
                </a:cubicBezTo>
                <a:cubicBezTo>
                  <a:pt x="208" y="372"/>
                  <a:pt x="208" y="372"/>
                  <a:pt x="208" y="372"/>
                </a:cubicBezTo>
                <a:cubicBezTo>
                  <a:pt x="191" y="384"/>
                  <a:pt x="191" y="384"/>
                  <a:pt x="191" y="384"/>
                </a:cubicBezTo>
                <a:cubicBezTo>
                  <a:pt x="188" y="386"/>
                  <a:pt x="187" y="388"/>
                  <a:pt x="187" y="391"/>
                </a:cubicBezTo>
                <a:cubicBezTo>
                  <a:pt x="188" y="393"/>
                  <a:pt x="189" y="395"/>
                  <a:pt x="189" y="398"/>
                </a:cubicBezTo>
                <a:cubicBezTo>
                  <a:pt x="190" y="401"/>
                  <a:pt x="192" y="403"/>
                  <a:pt x="196" y="403"/>
                </a:cubicBezTo>
                <a:cubicBezTo>
                  <a:pt x="217" y="404"/>
                  <a:pt x="217" y="404"/>
                  <a:pt x="217" y="404"/>
                </a:cubicBezTo>
                <a:cubicBezTo>
                  <a:pt x="217" y="428"/>
                  <a:pt x="217" y="428"/>
                  <a:pt x="217" y="428"/>
                </a:cubicBezTo>
                <a:cubicBezTo>
                  <a:pt x="196" y="429"/>
                  <a:pt x="196" y="429"/>
                  <a:pt x="196" y="429"/>
                </a:cubicBezTo>
                <a:cubicBezTo>
                  <a:pt x="192" y="430"/>
                  <a:pt x="190" y="432"/>
                  <a:pt x="189" y="435"/>
                </a:cubicBezTo>
                <a:cubicBezTo>
                  <a:pt x="189" y="437"/>
                  <a:pt x="188" y="439"/>
                  <a:pt x="187" y="441"/>
                </a:cubicBezTo>
                <a:close/>
                <a:moveTo>
                  <a:pt x="109" y="368"/>
                </a:moveTo>
                <a:cubicBezTo>
                  <a:pt x="82" y="368"/>
                  <a:pt x="61" y="390"/>
                  <a:pt x="61" y="416"/>
                </a:cubicBezTo>
                <a:cubicBezTo>
                  <a:pt x="61" y="442"/>
                  <a:pt x="82" y="464"/>
                  <a:pt x="109" y="464"/>
                </a:cubicBezTo>
                <a:cubicBezTo>
                  <a:pt x="135" y="464"/>
                  <a:pt x="156" y="442"/>
                  <a:pt x="156" y="416"/>
                </a:cubicBezTo>
                <a:cubicBezTo>
                  <a:pt x="156" y="390"/>
                  <a:pt x="135" y="368"/>
                  <a:pt x="109" y="368"/>
                </a:cubicBezTo>
                <a:close/>
              </a:path>
            </a:pathLst>
          </a:custGeom>
          <a:solidFill>
            <a:srgbClr val="FFC000"/>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4" name="Freeform 11">
            <a:extLst>
              <a:ext uri="{FF2B5EF4-FFF2-40B4-BE49-F238E27FC236}">
                <a16:creationId xmlns:a16="http://schemas.microsoft.com/office/drawing/2014/main" id="{7690E268-ACA5-B673-467F-78BDCB4C8D19}"/>
              </a:ext>
            </a:extLst>
          </p:cNvPr>
          <p:cNvSpPr>
            <a:spLocks noEditPoints="1"/>
          </p:cNvSpPr>
          <p:nvPr/>
        </p:nvSpPr>
        <p:spPr bwMode="auto">
          <a:xfrm>
            <a:off x="5752264" y="4047914"/>
            <a:ext cx="881901" cy="665954"/>
          </a:xfrm>
          <a:custGeom>
            <a:avLst/>
            <a:gdLst>
              <a:gd name="T0" fmla="*/ 473 w 473"/>
              <a:gd name="T1" fmla="*/ 86 h 388"/>
              <a:gd name="T2" fmla="*/ 473 w 473"/>
              <a:gd name="T3" fmla="*/ 330 h 388"/>
              <a:gd name="T4" fmla="*/ 236 w 473"/>
              <a:gd name="T5" fmla="*/ 388 h 388"/>
              <a:gd name="T6" fmla="*/ 0 w 473"/>
              <a:gd name="T7" fmla="*/ 330 h 388"/>
              <a:gd name="T8" fmla="*/ 0 w 473"/>
              <a:gd name="T9" fmla="*/ 86 h 388"/>
              <a:gd name="T10" fmla="*/ 236 w 473"/>
              <a:gd name="T11" fmla="*/ 132 h 388"/>
              <a:gd name="T12" fmla="*/ 473 w 473"/>
              <a:gd name="T13" fmla="*/ 86 h 388"/>
              <a:gd name="T14" fmla="*/ 236 w 473"/>
              <a:gd name="T15" fmla="*/ 0 h 388"/>
              <a:gd name="T16" fmla="*/ 0 w 473"/>
              <a:gd name="T17" fmla="*/ 58 h 388"/>
              <a:gd name="T18" fmla="*/ 236 w 473"/>
              <a:gd name="T19" fmla="*/ 116 h 388"/>
              <a:gd name="T20" fmla="*/ 473 w 473"/>
              <a:gd name="T21" fmla="*/ 58 h 388"/>
              <a:gd name="T22" fmla="*/ 236 w 473"/>
              <a:gd name="T23" fmla="*/ 0 h 3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73" h="388">
                <a:moveTo>
                  <a:pt x="473" y="86"/>
                </a:moveTo>
                <a:cubicBezTo>
                  <a:pt x="473" y="330"/>
                  <a:pt x="473" y="330"/>
                  <a:pt x="473" y="330"/>
                </a:cubicBezTo>
                <a:cubicBezTo>
                  <a:pt x="473" y="358"/>
                  <a:pt x="376" y="388"/>
                  <a:pt x="236" y="388"/>
                </a:cubicBezTo>
                <a:cubicBezTo>
                  <a:pt x="97" y="388"/>
                  <a:pt x="0" y="358"/>
                  <a:pt x="0" y="330"/>
                </a:cubicBezTo>
                <a:cubicBezTo>
                  <a:pt x="0" y="86"/>
                  <a:pt x="0" y="86"/>
                  <a:pt x="0" y="86"/>
                </a:cubicBezTo>
                <a:cubicBezTo>
                  <a:pt x="38" y="116"/>
                  <a:pt x="138" y="132"/>
                  <a:pt x="236" y="132"/>
                </a:cubicBezTo>
                <a:cubicBezTo>
                  <a:pt x="335" y="132"/>
                  <a:pt x="435" y="116"/>
                  <a:pt x="473" y="86"/>
                </a:cubicBezTo>
                <a:close/>
                <a:moveTo>
                  <a:pt x="236" y="0"/>
                </a:moveTo>
                <a:cubicBezTo>
                  <a:pt x="97" y="0"/>
                  <a:pt x="0" y="31"/>
                  <a:pt x="0" y="58"/>
                </a:cubicBezTo>
                <a:cubicBezTo>
                  <a:pt x="0" y="85"/>
                  <a:pt x="97" y="116"/>
                  <a:pt x="236" y="116"/>
                </a:cubicBezTo>
                <a:cubicBezTo>
                  <a:pt x="376" y="116"/>
                  <a:pt x="473" y="85"/>
                  <a:pt x="473" y="58"/>
                </a:cubicBezTo>
                <a:cubicBezTo>
                  <a:pt x="473" y="31"/>
                  <a:pt x="376" y="0"/>
                  <a:pt x="236" y="0"/>
                </a:cubicBezTo>
                <a:close/>
              </a:path>
            </a:pathLst>
          </a:custGeom>
          <a:solidFill>
            <a:srgbClr val="FFC000"/>
          </a:solidFill>
          <a:ln>
            <a:noFill/>
          </a:ln>
        </p:spPr>
        <p:txBody>
          <a:bodyPr vert="horz" wrap="square" lIns="91440" tIns="45720" rIns="91440" bIns="45720" numCol="1" anchor="t" anchorCtr="0" compatLnSpc="1">
            <a:prstTxWarp prst="textNoShape">
              <a:avLst/>
            </a:prstTxWarp>
          </a:bodyPr>
          <a:lstStyle/>
          <a:p>
            <a:endParaRPr lang="ja-JP" altLang="en-US"/>
          </a:p>
        </p:txBody>
      </p:sp>
      <p:grpSp>
        <p:nvGrpSpPr>
          <p:cNvPr id="45" name="グループ化 44">
            <a:extLst>
              <a:ext uri="{FF2B5EF4-FFF2-40B4-BE49-F238E27FC236}">
                <a16:creationId xmlns:a16="http://schemas.microsoft.com/office/drawing/2014/main" id="{E362E4CD-88C1-7073-F2A7-CD7A0D8DE846}"/>
              </a:ext>
            </a:extLst>
          </p:cNvPr>
          <p:cNvGrpSpPr/>
          <p:nvPr/>
        </p:nvGrpSpPr>
        <p:grpSpPr>
          <a:xfrm rot="2303376">
            <a:off x="4180736" y="3880655"/>
            <a:ext cx="382514" cy="272952"/>
            <a:chOff x="7095625" y="3130407"/>
            <a:chExt cx="199642" cy="125542"/>
          </a:xfrm>
        </p:grpSpPr>
        <p:sp>
          <p:nvSpPr>
            <p:cNvPr id="52" name="フローチャート: 抜出し 51">
              <a:extLst>
                <a:ext uri="{FF2B5EF4-FFF2-40B4-BE49-F238E27FC236}">
                  <a16:creationId xmlns:a16="http://schemas.microsoft.com/office/drawing/2014/main" id="{17139B08-D0AB-43FE-0FD4-6F9065972226}"/>
                </a:ext>
              </a:extLst>
            </p:cNvPr>
            <p:cNvSpPr/>
            <p:nvPr/>
          </p:nvSpPr>
          <p:spPr>
            <a:xfrm rot="8082935">
              <a:off x="7108402" y="3156754"/>
              <a:ext cx="81495" cy="107049"/>
            </a:xfrm>
            <a:prstGeom prst="flowChartExtract">
              <a:avLst/>
            </a:prstGeom>
            <a:solidFill>
              <a:schemeClr val="accent3"/>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kumimoji="1" lang="ja-JP" altLang="en-US"/>
            </a:p>
          </p:txBody>
        </p:sp>
        <p:sp>
          <p:nvSpPr>
            <p:cNvPr id="54" name="フローチャート: 抜出し 53">
              <a:extLst>
                <a:ext uri="{FF2B5EF4-FFF2-40B4-BE49-F238E27FC236}">
                  <a16:creationId xmlns:a16="http://schemas.microsoft.com/office/drawing/2014/main" id="{8A4EFDD1-8A3E-770B-5271-42C1C9A115D8}"/>
                </a:ext>
              </a:extLst>
            </p:cNvPr>
            <p:cNvSpPr/>
            <p:nvPr/>
          </p:nvSpPr>
          <p:spPr>
            <a:xfrm rot="10584104">
              <a:off x="7162354" y="3130407"/>
              <a:ext cx="81495" cy="107049"/>
            </a:xfrm>
            <a:prstGeom prst="flowChartExtract">
              <a:avLst/>
            </a:prstGeom>
            <a:solidFill>
              <a:schemeClr val="accent3"/>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kumimoji="1" lang="ja-JP" altLang="en-US"/>
            </a:p>
          </p:txBody>
        </p:sp>
        <p:sp>
          <p:nvSpPr>
            <p:cNvPr id="55" name="フローチャート: 抜出し 54">
              <a:extLst>
                <a:ext uri="{FF2B5EF4-FFF2-40B4-BE49-F238E27FC236}">
                  <a16:creationId xmlns:a16="http://schemas.microsoft.com/office/drawing/2014/main" id="{EAAB3ED6-7088-8CA4-71E1-F7D23E31945C}"/>
                </a:ext>
              </a:extLst>
            </p:cNvPr>
            <p:cNvSpPr/>
            <p:nvPr/>
          </p:nvSpPr>
          <p:spPr>
            <a:xfrm rot="12843478">
              <a:off x="7213772" y="3148900"/>
              <a:ext cx="81495" cy="107049"/>
            </a:xfrm>
            <a:prstGeom prst="flowChartExtract">
              <a:avLst/>
            </a:prstGeom>
            <a:solidFill>
              <a:schemeClr val="accent3"/>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kumimoji="1" lang="ja-JP" altLang="en-US"/>
            </a:p>
          </p:txBody>
        </p:sp>
      </p:grpSp>
      <p:sp>
        <p:nvSpPr>
          <p:cNvPr id="57" name="右矢印 50">
            <a:extLst>
              <a:ext uri="{FF2B5EF4-FFF2-40B4-BE49-F238E27FC236}">
                <a16:creationId xmlns:a16="http://schemas.microsoft.com/office/drawing/2014/main" id="{909E1FCF-DF32-97BA-4BED-94AF13EB3A17}"/>
              </a:ext>
            </a:extLst>
          </p:cNvPr>
          <p:cNvSpPr/>
          <p:nvPr/>
        </p:nvSpPr>
        <p:spPr>
          <a:xfrm>
            <a:off x="4627325" y="4096856"/>
            <a:ext cx="937105" cy="565878"/>
          </a:xfrm>
          <a:prstGeom prst="rightArrow">
            <a:avLst/>
          </a:prstGeom>
          <a:solidFill>
            <a:schemeClr val="accent3"/>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kumimoji="1" lang="ja-JP" altLang="en-US"/>
          </a:p>
        </p:txBody>
      </p:sp>
      <p:sp>
        <p:nvSpPr>
          <p:cNvPr id="58" name="テキスト ボックス 57">
            <a:extLst>
              <a:ext uri="{FF2B5EF4-FFF2-40B4-BE49-F238E27FC236}">
                <a16:creationId xmlns:a16="http://schemas.microsoft.com/office/drawing/2014/main" id="{C73A84F4-6B73-81F5-E98C-35C3E6E0F1C9}"/>
              </a:ext>
            </a:extLst>
          </p:cNvPr>
          <p:cNvSpPr txBox="1"/>
          <p:nvPr/>
        </p:nvSpPr>
        <p:spPr>
          <a:xfrm>
            <a:off x="4674462" y="4277434"/>
            <a:ext cx="688075" cy="261610"/>
          </a:xfrm>
          <a:prstGeom prst="rect">
            <a:avLst/>
          </a:prstGeom>
          <a:noFill/>
        </p:spPr>
        <p:txBody>
          <a:bodyPr wrap="square" rtlCol="0">
            <a:spAutoFit/>
          </a:bodyPr>
          <a:lstStyle/>
          <a:p>
            <a:r>
              <a:rPr kumimoji="1" lang="en-US" altLang="ja-JP" sz="1050" dirty="0"/>
              <a:t>API</a:t>
            </a:r>
            <a:r>
              <a:rPr kumimoji="1" lang="ja-JP" altLang="en-US" sz="1050" dirty="0"/>
              <a:t>連携</a:t>
            </a:r>
            <a:endParaRPr kumimoji="1" lang="en-US" altLang="ja-JP" sz="1050" dirty="0"/>
          </a:p>
        </p:txBody>
      </p:sp>
      <p:sp>
        <p:nvSpPr>
          <p:cNvPr id="59" name="テキスト ボックス 58">
            <a:extLst>
              <a:ext uri="{FF2B5EF4-FFF2-40B4-BE49-F238E27FC236}">
                <a16:creationId xmlns:a16="http://schemas.microsoft.com/office/drawing/2014/main" id="{FE677371-785F-CBCA-9F11-D37FB018287F}"/>
              </a:ext>
            </a:extLst>
          </p:cNvPr>
          <p:cNvSpPr txBox="1"/>
          <p:nvPr/>
        </p:nvSpPr>
        <p:spPr>
          <a:xfrm>
            <a:off x="5526561" y="4293402"/>
            <a:ext cx="1333306" cy="369332"/>
          </a:xfrm>
          <a:prstGeom prst="rect">
            <a:avLst/>
          </a:prstGeom>
          <a:noFill/>
        </p:spPr>
        <p:txBody>
          <a:bodyPr wrap="square" rtlCol="0">
            <a:spAutoFit/>
          </a:bodyPr>
          <a:lstStyle/>
          <a:p>
            <a:pPr algn="ctr"/>
            <a:r>
              <a:rPr lang="en-US" altLang="ja-JP" sz="900" b="1" dirty="0">
                <a:solidFill>
                  <a:schemeClr val="bg1"/>
                </a:solidFill>
              </a:rPr>
              <a:t>PC</a:t>
            </a:r>
            <a:r>
              <a:rPr lang="ja-JP" altLang="en-US" sz="900" b="1" dirty="0">
                <a:solidFill>
                  <a:schemeClr val="bg1"/>
                </a:solidFill>
              </a:rPr>
              <a:t>の</a:t>
            </a:r>
            <a:r>
              <a:rPr lang="en-US" altLang="ja-JP" sz="900" b="1" dirty="0">
                <a:solidFill>
                  <a:schemeClr val="bg1"/>
                </a:solidFill>
              </a:rPr>
              <a:t>ON/OFF</a:t>
            </a:r>
          </a:p>
          <a:p>
            <a:pPr algn="ctr"/>
            <a:r>
              <a:rPr kumimoji="1" lang="ja-JP" altLang="en-US" sz="900" b="1" dirty="0">
                <a:solidFill>
                  <a:schemeClr val="bg1"/>
                </a:solidFill>
              </a:rPr>
              <a:t>データ</a:t>
            </a:r>
          </a:p>
        </p:txBody>
      </p:sp>
      <p:pic>
        <p:nvPicPr>
          <p:cNvPr id="60" name="図 59">
            <a:extLst>
              <a:ext uri="{FF2B5EF4-FFF2-40B4-BE49-F238E27FC236}">
                <a16:creationId xmlns:a16="http://schemas.microsoft.com/office/drawing/2014/main" id="{9401CB38-9919-CC94-EF02-A6AF0DB910F7}"/>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87083" y="3203073"/>
            <a:ext cx="1868568" cy="1552136"/>
          </a:xfrm>
          <a:prstGeom prst="rect">
            <a:avLst/>
          </a:prstGeom>
          <a:noFill/>
          <a:ln>
            <a:solidFill>
              <a:srgbClr val="FF0000"/>
            </a:solidFill>
            <a:prstDash val="sysDash"/>
          </a:ln>
        </p:spPr>
      </p:pic>
      <p:sp>
        <p:nvSpPr>
          <p:cNvPr id="63" name="正方形/長方形 62">
            <a:extLst>
              <a:ext uri="{FF2B5EF4-FFF2-40B4-BE49-F238E27FC236}">
                <a16:creationId xmlns:a16="http://schemas.microsoft.com/office/drawing/2014/main" id="{353BFB3A-70EE-8BB9-CD20-8D6E2114C4B2}"/>
              </a:ext>
            </a:extLst>
          </p:cNvPr>
          <p:cNvSpPr/>
          <p:nvPr/>
        </p:nvSpPr>
        <p:spPr>
          <a:xfrm>
            <a:off x="2636056" y="2776559"/>
            <a:ext cx="580746" cy="135231"/>
          </a:xfrm>
          <a:prstGeom prst="rect">
            <a:avLst/>
          </a:prstGeom>
          <a:noFill/>
          <a:ln w="158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65" name="直線コネクタ 64">
            <a:extLst>
              <a:ext uri="{FF2B5EF4-FFF2-40B4-BE49-F238E27FC236}">
                <a16:creationId xmlns:a16="http://schemas.microsoft.com/office/drawing/2014/main" id="{CE79B032-C282-67BE-FDD6-B87C76B692CB}"/>
              </a:ext>
            </a:extLst>
          </p:cNvPr>
          <p:cNvCxnSpPr>
            <a:cxnSpLocks/>
          </p:cNvCxnSpPr>
          <p:nvPr/>
        </p:nvCxnSpPr>
        <p:spPr>
          <a:xfrm flipH="1">
            <a:off x="687083" y="2911790"/>
            <a:ext cx="1948973" cy="265347"/>
          </a:xfrm>
          <a:prstGeom prst="line">
            <a:avLst/>
          </a:prstGeom>
          <a:ln w="12700">
            <a:solidFill>
              <a:srgbClr val="FF0000"/>
            </a:solidFill>
            <a:prstDash val="sysDash"/>
          </a:ln>
        </p:spPr>
        <p:style>
          <a:lnRef idx="1">
            <a:schemeClr val="accent1"/>
          </a:lnRef>
          <a:fillRef idx="0">
            <a:schemeClr val="accent1"/>
          </a:fillRef>
          <a:effectRef idx="0">
            <a:schemeClr val="accent1"/>
          </a:effectRef>
          <a:fontRef idx="minor">
            <a:schemeClr val="tx1"/>
          </a:fontRef>
        </p:style>
      </p:cxnSp>
      <p:cxnSp>
        <p:nvCxnSpPr>
          <p:cNvPr id="67" name="直線コネクタ 66">
            <a:extLst>
              <a:ext uri="{FF2B5EF4-FFF2-40B4-BE49-F238E27FC236}">
                <a16:creationId xmlns:a16="http://schemas.microsoft.com/office/drawing/2014/main" id="{983003AA-7455-BF4A-F04A-1276CC2AEAA2}"/>
              </a:ext>
            </a:extLst>
          </p:cNvPr>
          <p:cNvCxnSpPr>
            <a:cxnSpLocks/>
          </p:cNvCxnSpPr>
          <p:nvPr/>
        </p:nvCxnSpPr>
        <p:spPr>
          <a:xfrm flipH="1">
            <a:off x="2555651" y="2915818"/>
            <a:ext cx="661151" cy="283227"/>
          </a:xfrm>
          <a:prstGeom prst="line">
            <a:avLst/>
          </a:prstGeom>
          <a:ln w="12700">
            <a:solidFill>
              <a:srgbClr val="FF0000"/>
            </a:solidFill>
            <a:prstDash val="sysDash"/>
          </a:ln>
        </p:spPr>
        <p:style>
          <a:lnRef idx="1">
            <a:schemeClr val="accent1"/>
          </a:lnRef>
          <a:fillRef idx="0">
            <a:schemeClr val="accent1"/>
          </a:fillRef>
          <a:effectRef idx="0">
            <a:schemeClr val="accent1"/>
          </a:effectRef>
          <a:fontRef idx="minor">
            <a:schemeClr val="tx1"/>
          </a:fontRef>
        </p:style>
      </p:cxnSp>
      <p:pic>
        <p:nvPicPr>
          <p:cNvPr id="72" name="図 71">
            <a:extLst>
              <a:ext uri="{FF2B5EF4-FFF2-40B4-BE49-F238E27FC236}">
                <a16:creationId xmlns:a16="http://schemas.microsoft.com/office/drawing/2014/main" id="{177EF4E5-B807-B364-776E-5DE44BF68099}"/>
              </a:ext>
            </a:extLst>
          </p:cNvPr>
          <p:cNvPicPr>
            <a:picLocks noChangeAspect="1"/>
          </p:cNvPicPr>
          <p:nvPr/>
        </p:nvPicPr>
        <p:blipFill>
          <a:blip r:embed="rId5"/>
          <a:stretch>
            <a:fillRect/>
          </a:stretch>
        </p:blipFill>
        <p:spPr>
          <a:xfrm>
            <a:off x="1020558" y="3490992"/>
            <a:ext cx="467534" cy="66859"/>
          </a:xfrm>
          <a:prstGeom prst="rect">
            <a:avLst/>
          </a:prstGeom>
        </p:spPr>
      </p:pic>
      <p:sp>
        <p:nvSpPr>
          <p:cNvPr id="73" name="テキスト プレースホルダー 2">
            <a:extLst>
              <a:ext uri="{FF2B5EF4-FFF2-40B4-BE49-F238E27FC236}">
                <a16:creationId xmlns:a16="http://schemas.microsoft.com/office/drawing/2014/main" id="{63D60089-9638-5C18-BE26-A85293B7FF48}"/>
              </a:ext>
            </a:extLst>
          </p:cNvPr>
          <p:cNvSpPr txBox="1">
            <a:spLocks/>
          </p:cNvSpPr>
          <p:nvPr/>
        </p:nvSpPr>
        <p:spPr>
          <a:xfrm>
            <a:off x="71500" y="1495102"/>
            <a:ext cx="1275218" cy="248096"/>
          </a:xfrm>
          <a:prstGeom prst="rect">
            <a:avLst/>
          </a:prstGeom>
        </p:spPr>
        <p:txBody>
          <a:bodyPr>
            <a:noAutofit/>
          </a:bodyPr>
          <a:lst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0" indent="0" defTabSz="685800">
              <a:lnSpc>
                <a:spcPts val="1425"/>
              </a:lnSpc>
              <a:buClr>
                <a:srgbClr val="F9BE00"/>
              </a:buClr>
              <a:buNone/>
              <a:defRPr/>
            </a:pPr>
            <a:r>
              <a:rPr lang="ja-JP" altLang="en-US" sz="1200" b="1" dirty="0">
                <a:solidFill>
                  <a:prstClr val="black"/>
                </a:solidFill>
                <a:latin typeface="メイリオ"/>
                <a:ea typeface="メイリオ"/>
              </a:rPr>
              <a:t>勤務実績入力</a:t>
            </a:r>
            <a:endParaRPr lang="en-US" altLang="ja-JP" sz="1200" b="1" dirty="0">
              <a:solidFill>
                <a:prstClr val="black"/>
              </a:solidFill>
              <a:latin typeface="メイリオ"/>
              <a:ea typeface="メイリオ"/>
            </a:endParaRPr>
          </a:p>
        </p:txBody>
      </p:sp>
      <p:sp>
        <p:nvSpPr>
          <p:cNvPr id="74" name="テキスト プレースホルダー 2">
            <a:extLst>
              <a:ext uri="{FF2B5EF4-FFF2-40B4-BE49-F238E27FC236}">
                <a16:creationId xmlns:a16="http://schemas.microsoft.com/office/drawing/2014/main" id="{31303D3A-F1FA-F67D-4FF5-DE6C6CE82767}"/>
              </a:ext>
            </a:extLst>
          </p:cNvPr>
          <p:cNvSpPr txBox="1">
            <a:spLocks/>
          </p:cNvSpPr>
          <p:nvPr/>
        </p:nvSpPr>
        <p:spPr>
          <a:xfrm>
            <a:off x="7500954" y="1985512"/>
            <a:ext cx="1476012" cy="248096"/>
          </a:xfrm>
          <a:prstGeom prst="rect">
            <a:avLst/>
          </a:prstGeom>
        </p:spPr>
        <p:txBody>
          <a:bodyPr>
            <a:noAutofit/>
          </a:bodyPr>
          <a:lst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0" indent="0" defTabSz="685800">
              <a:lnSpc>
                <a:spcPts val="1425"/>
              </a:lnSpc>
              <a:buClr>
                <a:srgbClr val="F9BE00"/>
              </a:buClr>
              <a:buNone/>
              <a:defRPr/>
            </a:pPr>
            <a:r>
              <a:rPr lang="ja-JP" altLang="en-US" sz="1200" b="1" dirty="0">
                <a:solidFill>
                  <a:prstClr val="black"/>
                </a:solidFill>
                <a:latin typeface="メイリオ"/>
                <a:ea typeface="メイリオ"/>
              </a:rPr>
              <a:t>勤務実績承認一覧</a:t>
            </a:r>
            <a:endParaRPr lang="en-US" altLang="ja-JP" sz="1200" b="1" dirty="0">
              <a:solidFill>
                <a:prstClr val="black"/>
              </a:solidFill>
              <a:latin typeface="メイリオ"/>
              <a:ea typeface="メイリオ"/>
            </a:endParaRPr>
          </a:p>
        </p:txBody>
      </p:sp>
      <p:sp>
        <p:nvSpPr>
          <p:cNvPr id="11" name="吹き出し: 折線 7">
            <a:extLst>
              <a:ext uri="{FF2B5EF4-FFF2-40B4-BE49-F238E27FC236}">
                <a16:creationId xmlns:a16="http://schemas.microsoft.com/office/drawing/2014/main" id="{D880F3CA-F095-E458-D626-54BBC95B19F7}"/>
              </a:ext>
            </a:extLst>
          </p:cNvPr>
          <p:cNvSpPr/>
          <p:nvPr/>
        </p:nvSpPr>
        <p:spPr>
          <a:xfrm>
            <a:off x="7023892" y="3650786"/>
            <a:ext cx="1979744" cy="451484"/>
          </a:xfrm>
          <a:prstGeom prst="borderCallout2">
            <a:avLst>
              <a:gd name="adj1" fmla="val 49858"/>
              <a:gd name="adj2" fmla="val 137"/>
              <a:gd name="adj3" fmla="val 36986"/>
              <a:gd name="adj4" fmla="val -19270"/>
              <a:gd name="adj5" fmla="val -15974"/>
              <a:gd name="adj6" fmla="val -23856"/>
            </a:avLst>
          </a:prstGeom>
          <a:solidFill>
            <a:srgbClr val="FFC000"/>
          </a:solidFill>
          <a:ln>
            <a:solidFill>
              <a:srgbClr val="FFC000"/>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12700" algn="ctr">
              <a:lnSpc>
                <a:spcPct val="100000"/>
              </a:lnSpc>
              <a:spcBef>
                <a:spcPts val="100"/>
              </a:spcBef>
            </a:pPr>
            <a:r>
              <a:rPr lang="ja-JP" altLang="en-US" sz="1050" spc="85" dirty="0">
                <a:solidFill>
                  <a:schemeClr val="tx1"/>
                </a:solidFill>
                <a:latin typeface="メイリオ" panose="020B0604030504040204" pitchFamily="50" charset="-128"/>
                <a:ea typeface="メイリオ" panose="020B0604030504040204" pitchFamily="50" charset="-128"/>
                <a:cs typeface="Leelawadee UI"/>
              </a:rPr>
              <a:t>一覧での差異チェック</a:t>
            </a:r>
            <a:endParaRPr lang="en-US" altLang="ja-JP" sz="1050" spc="85" dirty="0">
              <a:solidFill>
                <a:schemeClr val="tx1"/>
              </a:solidFill>
              <a:latin typeface="メイリオ" panose="020B0604030504040204" pitchFamily="50" charset="-128"/>
              <a:ea typeface="メイリオ" panose="020B0604030504040204" pitchFamily="50" charset="-128"/>
              <a:cs typeface="Leelawadee UI"/>
            </a:endParaRPr>
          </a:p>
          <a:p>
            <a:pPr marL="12700" algn="ctr">
              <a:lnSpc>
                <a:spcPct val="100000"/>
              </a:lnSpc>
              <a:spcBef>
                <a:spcPts val="100"/>
              </a:spcBef>
            </a:pPr>
            <a:r>
              <a:rPr lang="en-US" altLang="ja-JP" sz="1050" spc="85" dirty="0">
                <a:solidFill>
                  <a:schemeClr val="tx1"/>
                </a:solidFill>
                <a:latin typeface="メイリオ" panose="020B0604030504040204" pitchFamily="50" charset="-128"/>
                <a:ea typeface="メイリオ" panose="020B0604030504040204" pitchFamily="50" charset="-128"/>
                <a:cs typeface="Leelawadee UI"/>
              </a:rPr>
              <a:t>CSV</a:t>
            </a:r>
            <a:r>
              <a:rPr lang="ja-JP" altLang="en-US" sz="1050" spc="85" dirty="0">
                <a:solidFill>
                  <a:schemeClr val="tx1"/>
                </a:solidFill>
                <a:latin typeface="メイリオ" panose="020B0604030504040204" pitchFamily="50" charset="-128"/>
                <a:ea typeface="メイリオ" panose="020B0604030504040204" pitchFamily="50" charset="-128"/>
                <a:cs typeface="Leelawadee UI"/>
              </a:rPr>
              <a:t>出力が可能</a:t>
            </a:r>
            <a:endParaRPr lang="en-US" altLang="ja-JP" sz="1050" spc="85" dirty="0">
              <a:solidFill>
                <a:schemeClr val="tx1"/>
              </a:solidFill>
              <a:latin typeface="メイリオ" panose="020B0604030504040204" pitchFamily="50" charset="-128"/>
              <a:ea typeface="メイリオ" panose="020B0604030504040204" pitchFamily="50" charset="-128"/>
              <a:cs typeface="Leelawadee UI"/>
            </a:endParaRPr>
          </a:p>
        </p:txBody>
      </p:sp>
    </p:spTree>
    <p:extLst>
      <p:ext uri="{BB962C8B-B14F-4D97-AF65-F5344CB8AC3E}">
        <p14:creationId xmlns:p14="http://schemas.microsoft.com/office/powerpoint/2010/main" val="225491845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 name="正方形/長方形 101"/>
          <p:cNvSpPr/>
          <p:nvPr/>
        </p:nvSpPr>
        <p:spPr>
          <a:xfrm>
            <a:off x="650468" y="1923678"/>
            <a:ext cx="4855829" cy="2022753"/>
          </a:xfrm>
          <a:prstGeom prst="rect">
            <a:avLst/>
          </a:prstGeom>
          <a:solidFill>
            <a:srgbClr val="67A4DB">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メイリオ"/>
              <a:ea typeface="メイリオ"/>
              <a:cs typeface="+mn-cs"/>
            </a:endParaRPr>
          </a:p>
        </p:txBody>
      </p:sp>
      <p:sp>
        <p:nvSpPr>
          <p:cNvPr id="2" name="スライド番号プレースホルダー 1"/>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8AE49ED-73EF-499C-8307-28EB0E7CF529}" type="slidenum">
              <a:rPr kumimoji="1" lang="ja-JP" altLang="en-US" sz="900" b="0" i="0" u="none" strike="noStrike" kern="1200" cap="none" spc="0" normalizeH="0" baseline="0" noProof="0" smtClean="0">
                <a:ln>
                  <a:noFill/>
                </a:ln>
                <a:solidFill>
                  <a:prstClr val="black">
                    <a:lumMod val="50000"/>
                    <a:lumOff val="50000"/>
                  </a:prstClr>
                </a:solidFill>
                <a:effectLst/>
                <a:uLnTx/>
                <a:uFillTx/>
                <a:latin typeface="メイリオ"/>
                <a:ea typeface="メイリオ"/>
                <a:cs typeface="+mn-cs"/>
              </a:rPr>
              <a:pPr marL="0" marR="0" lvl="0" indent="0" algn="r" defTabSz="914400" rtl="0" eaLnBrk="1" fontAlgn="auto" latinLnBrk="0" hangingPunct="1">
                <a:lnSpc>
                  <a:spcPct val="100000"/>
                </a:lnSpc>
                <a:spcBef>
                  <a:spcPts val="0"/>
                </a:spcBef>
                <a:spcAft>
                  <a:spcPts val="0"/>
                </a:spcAft>
                <a:buClrTx/>
                <a:buSzTx/>
                <a:buFontTx/>
                <a:buNone/>
                <a:tabLst/>
                <a:defRPr/>
              </a:pPr>
              <a:t>43</a:t>
            </a:fld>
            <a:endParaRPr kumimoji="1" lang="ja-JP" altLang="en-US" sz="900" b="0" i="0" u="none" strike="noStrike" kern="1200" cap="none" spc="0" normalizeH="0" baseline="0" noProof="0">
              <a:ln>
                <a:noFill/>
              </a:ln>
              <a:solidFill>
                <a:prstClr val="black">
                  <a:lumMod val="50000"/>
                  <a:lumOff val="50000"/>
                </a:prstClr>
              </a:solidFill>
              <a:effectLst/>
              <a:uLnTx/>
              <a:uFillTx/>
              <a:latin typeface="メイリオ"/>
              <a:ea typeface="メイリオ"/>
              <a:cs typeface="+mn-cs"/>
            </a:endParaRPr>
          </a:p>
        </p:txBody>
      </p:sp>
      <p:sp>
        <p:nvSpPr>
          <p:cNvPr id="3" name="フッター プレースホルダー 2"/>
          <p:cNvSpPr>
            <a:spLocks noGrp="1"/>
          </p:cNvSpPr>
          <p:nvPr>
            <p:ph type="ftr" sz="quarter" idx="3"/>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600" b="0" i="0" u="none" strike="noStrike" kern="1200" cap="none" spc="0" normalizeH="0" baseline="0" noProof="0" dirty="0">
                <a:ln>
                  <a:noFill/>
                </a:ln>
                <a:solidFill>
                  <a:prstClr val="black">
                    <a:tint val="75000"/>
                  </a:prstClr>
                </a:solidFill>
                <a:effectLst/>
                <a:uLnTx/>
                <a:uFillTx/>
                <a:latin typeface="メイリオ"/>
                <a:ea typeface="メイリオ"/>
                <a:cs typeface="+mn-cs"/>
              </a:rPr>
              <a:t>©Canon IT Solutions Inc.  All rights reserved.</a:t>
            </a:r>
            <a:endParaRPr kumimoji="1" lang="ja-JP" altLang="en-US" sz="600" b="0" i="0" u="none" strike="noStrike" kern="1200" cap="none" spc="0" normalizeH="0" baseline="0" noProof="0" dirty="0">
              <a:ln>
                <a:noFill/>
              </a:ln>
              <a:solidFill>
                <a:prstClr val="black">
                  <a:tint val="75000"/>
                </a:prstClr>
              </a:solidFill>
              <a:effectLst/>
              <a:uLnTx/>
              <a:uFillTx/>
              <a:latin typeface="メイリオ"/>
              <a:ea typeface="メイリオ"/>
              <a:cs typeface="+mn-cs"/>
            </a:endParaRPr>
          </a:p>
        </p:txBody>
      </p:sp>
      <p:sp>
        <p:nvSpPr>
          <p:cNvPr id="4" name="テキスト プレースホルダー 3"/>
          <p:cNvSpPr>
            <a:spLocks noGrp="1"/>
          </p:cNvSpPr>
          <p:nvPr>
            <p:ph type="body" sz="quarter" idx="16"/>
          </p:nvPr>
        </p:nvSpPr>
        <p:spPr/>
        <p:txBody>
          <a:bodyPr/>
          <a:lstStyle/>
          <a:p>
            <a:r>
              <a:rPr lang="ja-JP" altLang="en-US"/>
              <a:t>自動連携機能（プロジェクトマスタ）</a:t>
            </a:r>
            <a:endParaRPr kumimoji="1" lang="ja-JP" altLang="en-US"/>
          </a:p>
        </p:txBody>
      </p:sp>
      <p:sp>
        <p:nvSpPr>
          <p:cNvPr id="5" name="テキスト プレースホルダー 4"/>
          <p:cNvSpPr>
            <a:spLocks noGrp="1"/>
          </p:cNvSpPr>
          <p:nvPr>
            <p:ph type="body" sz="quarter" idx="17"/>
          </p:nvPr>
        </p:nvSpPr>
        <p:spPr/>
        <p:txBody>
          <a:bodyPr lIns="91440" tIns="45720" rIns="91440" bIns="45720" anchor="t"/>
          <a:lstStyle/>
          <a:p>
            <a:r>
              <a:rPr lang="ja-JP" altLang="en-US"/>
              <a:t>プロジェクトマスタの</a:t>
            </a:r>
            <a:r>
              <a:rPr lang="en-US" altLang="ja-JP"/>
              <a:t>csv</a:t>
            </a:r>
            <a:r>
              <a:rPr lang="ja-JP" altLang="en-US"/>
              <a:t>データ自動取込が行えます（カスタム取込サービス）</a:t>
            </a:r>
            <a:endParaRPr lang="en-US" altLang="ja-JP"/>
          </a:p>
          <a:p>
            <a:r>
              <a:rPr lang="ja-JP" altLang="en-US"/>
              <a:t>対象フォルダに</a:t>
            </a:r>
            <a:r>
              <a:rPr kumimoji="1" lang="ja-JP" altLang="en-US"/>
              <a:t>ファイルが新規作成された</a:t>
            </a:r>
            <a:r>
              <a:rPr lang="ja-JP" altLang="en-US"/>
              <a:t>際</a:t>
            </a:r>
            <a:r>
              <a:rPr kumimoji="1" lang="ja-JP" altLang="en-US"/>
              <a:t>に</a:t>
            </a:r>
            <a:r>
              <a:rPr lang="ja-JP" altLang="en-US"/>
              <a:t>自動取込します</a:t>
            </a:r>
            <a:endParaRPr kumimoji="1" lang="ja-JP" altLang="en-US"/>
          </a:p>
        </p:txBody>
      </p:sp>
      <p:sp>
        <p:nvSpPr>
          <p:cNvPr id="6" name="タイトル 5"/>
          <p:cNvSpPr>
            <a:spLocks noGrp="1"/>
          </p:cNvSpPr>
          <p:nvPr>
            <p:ph type="title"/>
          </p:nvPr>
        </p:nvSpPr>
        <p:spPr/>
        <p:txBody>
          <a:bodyPr/>
          <a:lstStyle/>
          <a:p>
            <a:r>
              <a:rPr lang="ja-JP" altLang="en-US"/>
              <a:t>勤怠管理</a:t>
            </a:r>
            <a:endParaRPr kumimoji="1" lang="ja-JP" altLang="en-US"/>
          </a:p>
        </p:txBody>
      </p:sp>
      <p:grpSp>
        <p:nvGrpSpPr>
          <p:cNvPr id="50" name="グループ化 49"/>
          <p:cNvGrpSpPr/>
          <p:nvPr/>
        </p:nvGrpSpPr>
        <p:grpSpPr>
          <a:xfrm>
            <a:off x="4139224" y="2295908"/>
            <a:ext cx="1257458" cy="1093172"/>
            <a:chOff x="4354311" y="2450271"/>
            <a:chExt cx="1257458" cy="1093172"/>
          </a:xfrm>
        </p:grpSpPr>
        <p:sp>
          <p:nvSpPr>
            <p:cNvPr id="51" name="正方形/長方形 50"/>
            <p:cNvSpPr/>
            <p:nvPr/>
          </p:nvSpPr>
          <p:spPr>
            <a:xfrm>
              <a:off x="4355976" y="2607754"/>
              <a:ext cx="1255793" cy="935689"/>
            </a:xfrm>
            <a:prstGeom prst="rect">
              <a:avLst/>
            </a:prstGeom>
            <a:solidFill>
              <a:srgbClr val="FFE790"/>
            </a:solidFill>
            <a:ln>
              <a:solidFill>
                <a:srgbClr val="C89D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メイリオ"/>
                <a:ea typeface="メイリオ"/>
                <a:cs typeface="+mn-cs"/>
              </a:endParaRPr>
            </a:p>
          </p:txBody>
        </p:sp>
        <p:sp>
          <p:nvSpPr>
            <p:cNvPr id="52" name="フローチャート: 手作業 51"/>
            <p:cNvSpPr/>
            <p:nvPr/>
          </p:nvSpPr>
          <p:spPr>
            <a:xfrm flipV="1">
              <a:off x="4354311" y="2450271"/>
              <a:ext cx="864096" cy="155986"/>
            </a:xfrm>
            <a:prstGeom prst="flowChartManualOperation">
              <a:avLst/>
            </a:prstGeom>
            <a:solidFill>
              <a:srgbClr val="FFE790"/>
            </a:solidFill>
            <a:ln>
              <a:solidFill>
                <a:srgbClr val="C89D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メイリオ"/>
                <a:ea typeface="メイリオ"/>
                <a:cs typeface="+mn-cs"/>
              </a:endParaRPr>
            </a:p>
          </p:txBody>
        </p:sp>
      </p:grpSp>
      <p:sp>
        <p:nvSpPr>
          <p:cNvPr id="53" name="Freeform 7"/>
          <p:cNvSpPr>
            <a:spLocks/>
          </p:cNvSpPr>
          <p:nvPr/>
        </p:nvSpPr>
        <p:spPr bwMode="auto">
          <a:xfrm>
            <a:off x="792517" y="2278975"/>
            <a:ext cx="1637506" cy="1035483"/>
          </a:xfrm>
          <a:custGeom>
            <a:avLst/>
            <a:gdLst>
              <a:gd name="T0" fmla="*/ 461 w 567"/>
              <a:gd name="T1" fmla="*/ 147 h 359"/>
              <a:gd name="T2" fmla="*/ 438 w 567"/>
              <a:gd name="T3" fmla="*/ 150 h 359"/>
              <a:gd name="T4" fmla="*/ 439 w 567"/>
              <a:gd name="T5" fmla="*/ 130 h 359"/>
              <a:gd name="T6" fmla="*/ 309 w 567"/>
              <a:gd name="T7" fmla="*/ 0 h 359"/>
              <a:gd name="T8" fmla="*/ 181 w 567"/>
              <a:gd name="T9" fmla="*/ 103 h 359"/>
              <a:gd name="T10" fmla="*/ 147 w 567"/>
              <a:gd name="T11" fmla="*/ 94 h 359"/>
              <a:gd name="T12" fmla="*/ 78 w 567"/>
              <a:gd name="T13" fmla="*/ 162 h 359"/>
              <a:gd name="T14" fmla="*/ 82 w 567"/>
              <a:gd name="T15" fmla="*/ 185 h 359"/>
              <a:gd name="T16" fmla="*/ 0 w 567"/>
              <a:gd name="T17" fmla="*/ 272 h 359"/>
              <a:gd name="T18" fmla="*/ 87 w 567"/>
              <a:gd name="T19" fmla="*/ 359 h 359"/>
              <a:gd name="T20" fmla="*/ 461 w 567"/>
              <a:gd name="T21" fmla="*/ 359 h 359"/>
              <a:gd name="T22" fmla="*/ 567 w 567"/>
              <a:gd name="T23" fmla="*/ 253 h 359"/>
              <a:gd name="T24" fmla="*/ 461 w 567"/>
              <a:gd name="T25" fmla="*/ 147 h 3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67" h="359">
                <a:moveTo>
                  <a:pt x="461" y="147"/>
                </a:moveTo>
                <a:cubicBezTo>
                  <a:pt x="453" y="147"/>
                  <a:pt x="445" y="148"/>
                  <a:pt x="438" y="150"/>
                </a:cubicBezTo>
                <a:cubicBezTo>
                  <a:pt x="438" y="143"/>
                  <a:pt x="439" y="137"/>
                  <a:pt x="439" y="130"/>
                </a:cubicBezTo>
                <a:cubicBezTo>
                  <a:pt x="439" y="58"/>
                  <a:pt x="381" y="0"/>
                  <a:pt x="309" y="0"/>
                </a:cubicBezTo>
                <a:cubicBezTo>
                  <a:pt x="246" y="0"/>
                  <a:pt x="194" y="44"/>
                  <a:pt x="181" y="103"/>
                </a:cubicBezTo>
                <a:cubicBezTo>
                  <a:pt x="171" y="97"/>
                  <a:pt x="159" y="94"/>
                  <a:pt x="147" y="94"/>
                </a:cubicBezTo>
                <a:cubicBezTo>
                  <a:pt x="109" y="94"/>
                  <a:pt x="78" y="124"/>
                  <a:pt x="78" y="162"/>
                </a:cubicBezTo>
                <a:cubicBezTo>
                  <a:pt x="78" y="170"/>
                  <a:pt x="79" y="178"/>
                  <a:pt x="82" y="185"/>
                </a:cubicBezTo>
                <a:cubicBezTo>
                  <a:pt x="36" y="188"/>
                  <a:pt x="0" y="225"/>
                  <a:pt x="0" y="272"/>
                </a:cubicBezTo>
                <a:cubicBezTo>
                  <a:pt x="0" y="320"/>
                  <a:pt x="39" y="359"/>
                  <a:pt x="87" y="359"/>
                </a:cubicBezTo>
                <a:cubicBezTo>
                  <a:pt x="461" y="359"/>
                  <a:pt x="461" y="359"/>
                  <a:pt x="461" y="359"/>
                </a:cubicBezTo>
                <a:cubicBezTo>
                  <a:pt x="519" y="359"/>
                  <a:pt x="567" y="312"/>
                  <a:pt x="567" y="253"/>
                </a:cubicBezTo>
                <a:cubicBezTo>
                  <a:pt x="567" y="195"/>
                  <a:pt x="519" y="147"/>
                  <a:pt x="461" y="147"/>
                </a:cubicBezTo>
                <a:close/>
              </a:path>
            </a:pathLst>
          </a:custGeom>
          <a:solidFill>
            <a:schemeClr val="accent6"/>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メイリオ"/>
              <a:ea typeface="メイリオ"/>
              <a:cs typeface="+mn-cs"/>
            </a:endParaRPr>
          </a:p>
        </p:txBody>
      </p:sp>
      <p:sp>
        <p:nvSpPr>
          <p:cNvPr id="54" name="Freeform 13"/>
          <p:cNvSpPr>
            <a:spLocks noEditPoints="1"/>
          </p:cNvSpPr>
          <p:nvPr/>
        </p:nvSpPr>
        <p:spPr bwMode="auto">
          <a:xfrm>
            <a:off x="1116553" y="2729078"/>
            <a:ext cx="358864" cy="320276"/>
          </a:xfrm>
          <a:custGeom>
            <a:avLst/>
            <a:gdLst>
              <a:gd name="T0" fmla="*/ 336 w 466"/>
              <a:gd name="T1" fmla="*/ 261 h 416"/>
              <a:gd name="T2" fmla="*/ 336 w 466"/>
              <a:gd name="T3" fmla="*/ 0 h 416"/>
              <a:gd name="T4" fmla="*/ 336 w 466"/>
              <a:gd name="T5" fmla="*/ 15 h 416"/>
              <a:gd name="T6" fmla="*/ 336 w 466"/>
              <a:gd name="T7" fmla="*/ 246 h 416"/>
              <a:gd name="T8" fmla="*/ 336 w 466"/>
              <a:gd name="T9" fmla="*/ 15 h 416"/>
              <a:gd name="T10" fmla="*/ 394 w 466"/>
              <a:gd name="T11" fmla="*/ 64 h 416"/>
              <a:gd name="T12" fmla="*/ 336 w 466"/>
              <a:gd name="T13" fmla="*/ 117 h 416"/>
              <a:gd name="T14" fmla="*/ 298 w 466"/>
              <a:gd name="T15" fmla="*/ 80 h 416"/>
              <a:gd name="T16" fmla="*/ 286 w 466"/>
              <a:gd name="T17" fmla="*/ 93 h 416"/>
              <a:gd name="T18" fmla="*/ 322 w 466"/>
              <a:gd name="T19" fmla="*/ 130 h 416"/>
              <a:gd name="T20" fmla="*/ 349 w 466"/>
              <a:gd name="T21" fmla="*/ 130 h 416"/>
              <a:gd name="T22" fmla="*/ 402 w 466"/>
              <a:gd name="T23" fmla="*/ 72 h 416"/>
              <a:gd name="T24" fmla="*/ 342 w 466"/>
              <a:gd name="T25" fmla="*/ 130 h 416"/>
              <a:gd name="T26" fmla="*/ 329 w 466"/>
              <a:gd name="T27" fmla="*/ 130 h 416"/>
              <a:gd name="T28" fmla="*/ 342 w 466"/>
              <a:gd name="T29" fmla="*/ 130 h 416"/>
              <a:gd name="T30" fmla="*/ 164 w 466"/>
              <a:gd name="T31" fmla="*/ 185 h 416"/>
              <a:gd name="T32" fmla="*/ 44 w 466"/>
              <a:gd name="T33" fmla="*/ 185 h 416"/>
              <a:gd name="T34" fmla="*/ 233 w 466"/>
              <a:gd name="T35" fmla="*/ 384 h 416"/>
              <a:gd name="T36" fmla="*/ 186 w 466"/>
              <a:gd name="T37" fmla="*/ 390 h 416"/>
              <a:gd name="T38" fmla="*/ 186 w 466"/>
              <a:gd name="T39" fmla="*/ 405 h 416"/>
              <a:gd name="T40" fmla="*/ 208 w 466"/>
              <a:gd name="T41" fmla="*/ 416 h 416"/>
              <a:gd name="T42" fmla="*/ 224 w 466"/>
              <a:gd name="T43" fmla="*/ 405 h 416"/>
              <a:gd name="T44" fmla="*/ 397 w 466"/>
              <a:gd name="T45" fmla="*/ 416 h 416"/>
              <a:gd name="T46" fmla="*/ 412 w 466"/>
              <a:gd name="T47" fmla="*/ 405 h 416"/>
              <a:gd name="T48" fmla="*/ 446 w 466"/>
              <a:gd name="T49" fmla="*/ 397 h 416"/>
              <a:gd name="T50" fmla="*/ 347 w 466"/>
              <a:gd name="T51" fmla="*/ 390 h 416"/>
              <a:gd name="T52" fmla="*/ 379 w 466"/>
              <a:gd name="T53" fmla="*/ 290 h 416"/>
              <a:gd name="T54" fmla="*/ 338 w 466"/>
              <a:gd name="T55" fmla="*/ 380 h 416"/>
              <a:gd name="T56" fmla="*/ 233 w 466"/>
              <a:gd name="T57" fmla="*/ 384 h 416"/>
              <a:gd name="T58" fmla="*/ 16 w 466"/>
              <a:gd name="T59" fmla="*/ 308 h 416"/>
              <a:gd name="T60" fmla="*/ 1 w 466"/>
              <a:gd name="T61" fmla="*/ 309 h 416"/>
              <a:gd name="T62" fmla="*/ 22 w 466"/>
              <a:gd name="T63" fmla="*/ 416 h 416"/>
              <a:gd name="T64" fmla="*/ 159 w 466"/>
              <a:gd name="T65" fmla="*/ 344 h 416"/>
              <a:gd name="T66" fmla="*/ 201 w 466"/>
              <a:gd name="T67" fmla="*/ 366 h 416"/>
              <a:gd name="T68" fmla="*/ 290 w 466"/>
              <a:gd name="T69" fmla="*/ 345 h 416"/>
              <a:gd name="T70" fmla="*/ 207 w 466"/>
              <a:gd name="T71" fmla="*/ 323 h 416"/>
              <a:gd name="T72" fmla="*/ 92 w 466"/>
              <a:gd name="T73" fmla="*/ 259 h 416"/>
              <a:gd name="T74" fmla="*/ 40 w 466"/>
              <a:gd name="T75" fmla="*/ 416 h 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66" h="416">
                <a:moveTo>
                  <a:pt x="466" y="130"/>
                </a:moveTo>
                <a:cubicBezTo>
                  <a:pt x="466" y="202"/>
                  <a:pt x="408" y="261"/>
                  <a:pt x="336" y="261"/>
                </a:cubicBezTo>
                <a:cubicBezTo>
                  <a:pt x="263" y="261"/>
                  <a:pt x="205" y="202"/>
                  <a:pt x="205" y="130"/>
                </a:cubicBezTo>
                <a:cubicBezTo>
                  <a:pt x="205" y="58"/>
                  <a:pt x="263" y="0"/>
                  <a:pt x="336" y="0"/>
                </a:cubicBezTo>
                <a:cubicBezTo>
                  <a:pt x="408" y="0"/>
                  <a:pt x="466" y="58"/>
                  <a:pt x="466" y="130"/>
                </a:cubicBezTo>
                <a:close/>
                <a:moveTo>
                  <a:pt x="336" y="15"/>
                </a:moveTo>
                <a:cubicBezTo>
                  <a:pt x="272" y="15"/>
                  <a:pt x="220" y="67"/>
                  <a:pt x="220" y="130"/>
                </a:cubicBezTo>
                <a:cubicBezTo>
                  <a:pt x="220" y="194"/>
                  <a:pt x="272" y="246"/>
                  <a:pt x="336" y="246"/>
                </a:cubicBezTo>
                <a:cubicBezTo>
                  <a:pt x="399" y="246"/>
                  <a:pt x="451" y="194"/>
                  <a:pt x="451" y="130"/>
                </a:cubicBezTo>
                <a:cubicBezTo>
                  <a:pt x="451" y="67"/>
                  <a:pt x="399" y="15"/>
                  <a:pt x="336" y="15"/>
                </a:cubicBezTo>
                <a:close/>
                <a:moveTo>
                  <a:pt x="402" y="64"/>
                </a:moveTo>
                <a:cubicBezTo>
                  <a:pt x="400" y="62"/>
                  <a:pt x="397" y="62"/>
                  <a:pt x="394" y="64"/>
                </a:cubicBezTo>
                <a:cubicBezTo>
                  <a:pt x="341" y="118"/>
                  <a:pt x="341" y="118"/>
                  <a:pt x="341" y="118"/>
                </a:cubicBezTo>
                <a:cubicBezTo>
                  <a:pt x="339" y="117"/>
                  <a:pt x="337" y="117"/>
                  <a:pt x="336" y="117"/>
                </a:cubicBezTo>
                <a:cubicBezTo>
                  <a:pt x="335" y="117"/>
                  <a:pt x="335" y="117"/>
                  <a:pt x="334" y="117"/>
                </a:cubicBezTo>
                <a:cubicBezTo>
                  <a:pt x="298" y="80"/>
                  <a:pt x="298" y="80"/>
                  <a:pt x="298" y="80"/>
                </a:cubicBezTo>
                <a:cubicBezTo>
                  <a:pt x="294" y="77"/>
                  <a:pt x="289" y="77"/>
                  <a:pt x="286" y="80"/>
                </a:cubicBezTo>
                <a:cubicBezTo>
                  <a:pt x="282" y="84"/>
                  <a:pt x="282" y="89"/>
                  <a:pt x="286" y="93"/>
                </a:cubicBezTo>
                <a:cubicBezTo>
                  <a:pt x="322" y="129"/>
                  <a:pt x="322" y="129"/>
                  <a:pt x="322" y="129"/>
                </a:cubicBezTo>
                <a:cubicBezTo>
                  <a:pt x="322" y="130"/>
                  <a:pt x="322" y="130"/>
                  <a:pt x="322" y="130"/>
                </a:cubicBezTo>
                <a:cubicBezTo>
                  <a:pt x="322" y="138"/>
                  <a:pt x="328" y="144"/>
                  <a:pt x="336" y="144"/>
                </a:cubicBezTo>
                <a:cubicBezTo>
                  <a:pt x="343" y="144"/>
                  <a:pt x="349" y="138"/>
                  <a:pt x="349" y="130"/>
                </a:cubicBezTo>
                <a:cubicBezTo>
                  <a:pt x="349" y="129"/>
                  <a:pt x="349" y="127"/>
                  <a:pt x="348" y="125"/>
                </a:cubicBezTo>
                <a:cubicBezTo>
                  <a:pt x="402" y="72"/>
                  <a:pt x="402" y="72"/>
                  <a:pt x="402" y="72"/>
                </a:cubicBezTo>
                <a:cubicBezTo>
                  <a:pt x="404" y="69"/>
                  <a:pt x="404" y="66"/>
                  <a:pt x="402" y="64"/>
                </a:cubicBezTo>
                <a:close/>
                <a:moveTo>
                  <a:pt x="342" y="130"/>
                </a:moveTo>
                <a:cubicBezTo>
                  <a:pt x="342" y="134"/>
                  <a:pt x="339" y="137"/>
                  <a:pt x="336" y="137"/>
                </a:cubicBezTo>
                <a:cubicBezTo>
                  <a:pt x="332" y="137"/>
                  <a:pt x="329" y="134"/>
                  <a:pt x="329" y="130"/>
                </a:cubicBezTo>
                <a:cubicBezTo>
                  <a:pt x="329" y="127"/>
                  <a:pt x="332" y="124"/>
                  <a:pt x="336" y="124"/>
                </a:cubicBezTo>
                <a:cubicBezTo>
                  <a:pt x="339" y="124"/>
                  <a:pt x="342" y="127"/>
                  <a:pt x="342" y="130"/>
                </a:cubicBezTo>
                <a:close/>
                <a:moveTo>
                  <a:pt x="104" y="245"/>
                </a:moveTo>
                <a:cubicBezTo>
                  <a:pt x="137" y="245"/>
                  <a:pt x="164" y="218"/>
                  <a:pt x="164" y="185"/>
                </a:cubicBezTo>
                <a:cubicBezTo>
                  <a:pt x="164" y="152"/>
                  <a:pt x="137" y="125"/>
                  <a:pt x="104" y="125"/>
                </a:cubicBezTo>
                <a:cubicBezTo>
                  <a:pt x="71" y="125"/>
                  <a:pt x="44" y="152"/>
                  <a:pt x="44" y="185"/>
                </a:cubicBezTo>
                <a:cubicBezTo>
                  <a:pt x="44" y="218"/>
                  <a:pt x="71" y="245"/>
                  <a:pt x="104" y="245"/>
                </a:cubicBezTo>
                <a:close/>
                <a:moveTo>
                  <a:pt x="233" y="384"/>
                </a:moveTo>
                <a:cubicBezTo>
                  <a:pt x="259" y="390"/>
                  <a:pt x="259" y="390"/>
                  <a:pt x="259" y="390"/>
                </a:cubicBezTo>
                <a:cubicBezTo>
                  <a:pt x="186" y="390"/>
                  <a:pt x="186" y="390"/>
                  <a:pt x="186" y="390"/>
                </a:cubicBezTo>
                <a:cubicBezTo>
                  <a:pt x="181" y="390"/>
                  <a:pt x="178" y="393"/>
                  <a:pt x="178" y="397"/>
                </a:cubicBezTo>
                <a:cubicBezTo>
                  <a:pt x="178" y="402"/>
                  <a:pt x="181" y="405"/>
                  <a:pt x="186" y="405"/>
                </a:cubicBezTo>
                <a:cubicBezTo>
                  <a:pt x="208" y="405"/>
                  <a:pt x="208" y="405"/>
                  <a:pt x="208" y="405"/>
                </a:cubicBezTo>
                <a:cubicBezTo>
                  <a:pt x="208" y="416"/>
                  <a:pt x="208" y="416"/>
                  <a:pt x="208" y="416"/>
                </a:cubicBezTo>
                <a:cubicBezTo>
                  <a:pt x="224" y="416"/>
                  <a:pt x="224" y="416"/>
                  <a:pt x="224" y="416"/>
                </a:cubicBezTo>
                <a:cubicBezTo>
                  <a:pt x="224" y="405"/>
                  <a:pt x="224" y="405"/>
                  <a:pt x="224" y="405"/>
                </a:cubicBezTo>
                <a:cubicBezTo>
                  <a:pt x="397" y="405"/>
                  <a:pt x="397" y="405"/>
                  <a:pt x="397" y="405"/>
                </a:cubicBezTo>
                <a:cubicBezTo>
                  <a:pt x="397" y="416"/>
                  <a:pt x="397" y="416"/>
                  <a:pt x="397" y="416"/>
                </a:cubicBezTo>
                <a:cubicBezTo>
                  <a:pt x="412" y="416"/>
                  <a:pt x="412" y="416"/>
                  <a:pt x="412" y="416"/>
                </a:cubicBezTo>
                <a:cubicBezTo>
                  <a:pt x="412" y="405"/>
                  <a:pt x="412" y="405"/>
                  <a:pt x="412" y="405"/>
                </a:cubicBezTo>
                <a:cubicBezTo>
                  <a:pt x="439" y="405"/>
                  <a:pt x="439" y="405"/>
                  <a:pt x="439" y="405"/>
                </a:cubicBezTo>
                <a:cubicBezTo>
                  <a:pt x="443" y="405"/>
                  <a:pt x="446" y="402"/>
                  <a:pt x="446" y="397"/>
                </a:cubicBezTo>
                <a:cubicBezTo>
                  <a:pt x="446" y="393"/>
                  <a:pt x="443" y="390"/>
                  <a:pt x="439" y="390"/>
                </a:cubicBezTo>
                <a:cubicBezTo>
                  <a:pt x="347" y="390"/>
                  <a:pt x="347" y="390"/>
                  <a:pt x="347" y="390"/>
                </a:cubicBezTo>
                <a:cubicBezTo>
                  <a:pt x="347" y="382"/>
                  <a:pt x="347" y="382"/>
                  <a:pt x="347" y="382"/>
                </a:cubicBezTo>
                <a:cubicBezTo>
                  <a:pt x="379" y="290"/>
                  <a:pt x="379" y="290"/>
                  <a:pt x="379" y="290"/>
                </a:cubicBezTo>
                <a:cubicBezTo>
                  <a:pt x="370" y="287"/>
                  <a:pt x="370" y="287"/>
                  <a:pt x="370" y="287"/>
                </a:cubicBezTo>
                <a:cubicBezTo>
                  <a:pt x="338" y="380"/>
                  <a:pt x="338" y="380"/>
                  <a:pt x="338" y="380"/>
                </a:cubicBezTo>
                <a:cubicBezTo>
                  <a:pt x="233" y="380"/>
                  <a:pt x="233" y="380"/>
                  <a:pt x="233" y="380"/>
                </a:cubicBezTo>
                <a:lnTo>
                  <a:pt x="233" y="384"/>
                </a:lnTo>
                <a:close/>
                <a:moveTo>
                  <a:pt x="22" y="416"/>
                </a:moveTo>
                <a:cubicBezTo>
                  <a:pt x="16" y="308"/>
                  <a:pt x="16" y="308"/>
                  <a:pt x="16" y="308"/>
                </a:cubicBezTo>
                <a:cubicBezTo>
                  <a:pt x="16" y="304"/>
                  <a:pt x="12" y="301"/>
                  <a:pt x="8" y="301"/>
                </a:cubicBezTo>
                <a:cubicBezTo>
                  <a:pt x="4" y="301"/>
                  <a:pt x="0" y="305"/>
                  <a:pt x="1" y="309"/>
                </a:cubicBezTo>
                <a:cubicBezTo>
                  <a:pt x="7" y="416"/>
                  <a:pt x="7" y="416"/>
                  <a:pt x="7" y="416"/>
                </a:cubicBezTo>
                <a:lnTo>
                  <a:pt x="22" y="416"/>
                </a:lnTo>
                <a:close/>
                <a:moveTo>
                  <a:pt x="163" y="416"/>
                </a:moveTo>
                <a:cubicBezTo>
                  <a:pt x="159" y="344"/>
                  <a:pt x="159" y="344"/>
                  <a:pt x="159" y="344"/>
                </a:cubicBezTo>
                <a:cubicBezTo>
                  <a:pt x="190" y="363"/>
                  <a:pt x="190" y="363"/>
                  <a:pt x="190" y="363"/>
                </a:cubicBezTo>
                <a:cubicBezTo>
                  <a:pt x="193" y="365"/>
                  <a:pt x="197" y="366"/>
                  <a:pt x="201" y="366"/>
                </a:cubicBezTo>
                <a:cubicBezTo>
                  <a:pt x="268" y="366"/>
                  <a:pt x="268" y="366"/>
                  <a:pt x="268" y="366"/>
                </a:cubicBezTo>
                <a:cubicBezTo>
                  <a:pt x="280" y="366"/>
                  <a:pt x="290" y="357"/>
                  <a:pt x="290" y="345"/>
                </a:cubicBezTo>
                <a:cubicBezTo>
                  <a:pt x="290" y="333"/>
                  <a:pt x="280" y="323"/>
                  <a:pt x="268" y="323"/>
                </a:cubicBezTo>
                <a:cubicBezTo>
                  <a:pt x="207" y="323"/>
                  <a:pt x="207" y="323"/>
                  <a:pt x="207" y="323"/>
                </a:cubicBezTo>
                <a:cubicBezTo>
                  <a:pt x="146" y="285"/>
                  <a:pt x="146" y="285"/>
                  <a:pt x="146" y="285"/>
                </a:cubicBezTo>
                <a:cubicBezTo>
                  <a:pt x="134" y="268"/>
                  <a:pt x="114" y="258"/>
                  <a:pt x="92" y="259"/>
                </a:cubicBezTo>
                <a:cubicBezTo>
                  <a:pt x="59" y="261"/>
                  <a:pt x="33" y="290"/>
                  <a:pt x="35" y="324"/>
                </a:cubicBezTo>
                <a:cubicBezTo>
                  <a:pt x="40" y="416"/>
                  <a:pt x="40" y="416"/>
                  <a:pt x="40" y="416"/>
                </a:cubicBezTo>
                <a:lnTo>
                  <a:pt x="163" y="41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メイリオ"/>
              <a:ea typeface="メイリオ"/>
              <a:cs typeface="+mn-cs"/>
            </a:endParaRPr>
          </a:p>
        </p:txBody>
      </p:sp>
      <p:sp>
        <p:nvSpPr>
          <p:cNvPr id="55" name="テキスト ボックス 54"/>
          <p:cNvSpPr txBox="1"/>
          <p:nvPr/>
        </p:nvSpPr>
        <p:spPr>
          <a:xfrm>
            <a:off x="1510925" y="2652714"/>
            <a:ext cx="1243729"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400" b="0" i="0" u="none" strike="noStrike" kern="1200" cap="none" spc="0" normalizeH="0" baseline="0" noProof="0">
                <a:ln>
                  <a:noFill/>
                </a:ln>
                <a:solidFill>
                  <a:prstClr val="white"/>
                </a:solidFill>
                <a:effectLst/>
                <a:uLnTx/>
                <a:uFillTx/>
                <a:latin typeface="メイリオ"/>
                <a:ea typeface="メイリオ"/>
                <a:cs typeface="+mn-cs"/>
              </a:rPr>
              <a:t>TM</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a:ln>
                  <a:noFill/>
                </a:ln>
                <a:solidFill>
                  <a:prstClr val="white"/>
                </a:solidFill>
                <a:effectLst/>
                <a:uLnTx/>
                <a:uFillTx/>
                <a:latin typeface="メイリオ"/>
                <a:ea typeface="メイリオ"/>
                <a:cs typeface="+mn-cs"/>
              </a:rPr>
              <a:t>勤怠管理</a:t>
            </a:r>
          </a:p>
        </p:txBody>
      </p:sp>
      <p:cxnSp>
        <p:nvCxnSpPr>
          <p:cNvPr id="56" name="直線矢印コネクタ 55"/>
          <p:cNvCxnSpPr/>
          <p:nvPr/>
        </p:nvCxnSpPr>
        <p:spPr>
          <a:xfrm>
            <a:off x="2592717" y="2698409"/>
            <a:ext cx="1331908" cy="0"/>
          </a:xfrm>
          <a:prstGeom prst="straightConnector1">
            <a:avLst/>
          </a:prstGeom>
          <a:ln w="28575">
            <a:prstDash val="sysDash"/>
            <a:tailEnd type="triangle"/>
          </a:ln>
        </p:spPr>
        <p:style>
          <a:lnRef idx="1">
            <a:schemeClr val="accent3"/>
          </a:lnRef>
          <a:fillRef idx="0">
            <a:schemeClr val="accent3"/>
          </a:fillRef>
          <a:effectRef idx="0">
            <a:schemeClr val="accent3"/>
          </a:effectRef>
          <a:fontRef idx="minor">
            <a:schemeClr val="tx1"/>
          </a:fontRef>
        </p:style>
      </p:cxnSp>
      <p:sp>
        <p:nvSpPr>
          <p:cNvPr id="57" name="テキスト ボックス 56"/>
          <p:cNvSpPr txBox="1"/>
          <p:nvPr/>
        </p:nvSpPr>
        <p:spPr>
          <a:xfrm>
            <a:off x="2844625" y="2125086"/>
            <a:ext cx="828092" cy="30777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a:ln>
                  <a:noFill/>
                </a:ln>
                <a:solidFill>
                  <a:prstClr val="black"/>
                </a:solidFill>
                <a:effectLst/>
                <a:uLnTx/>
                <a:uFillTx/>
                <a:latin typeface="メイリオ"/>
                <a:ea typeface="メイリオ"/>
                <a:cs typeface="+mn-cs"/>
              </a:rPr>
              <a:t>監視</a:t>
            </a:r>
          </a:p>
        </p:txBody>
      </p:sp>
      <p:cxnSp>
        <p:nvCxnSpPr>
          <p:cNvPr id="59" name="直線矢印コネクタ 58"/>
          <p:cNvCxnSpPr/>
          <p:nvPr/>
        </p:nvCxnSpPr>
        <p:spPr>
          <a:xfrm flipH="1">
            <a:off x="2592717" y="3138744"/>
            <a:ext cx="1331908" cy="0"/>
          </a:xfrm>
          <a:prstGeom prst="straightConnector1">
            <a:avLst/>
          </a:prstGeom>
          <a:ln w="28575">
            <a:prstDash val="solid"/>
            <a:tailEnd type="triangle"/>
          </a:ln>
        </p:spPr>
        <p:style>
          <a:lnRef idx="1">
            <a:schemeClr val="accent3"/>
          </a:lnRef>
          <a:fillRef idx="0">
            <a:schemeClr val="accent3"/>
          </a:fillRef>
          <a:effectRef idx="0">
            <a:schemeClr val="accent3"/>
          </a:effectRef>
          <a:fontRef idx="minor">
            <a:schemeClr val="tx1"/>
          </a:fontRef>
        </p:style>
      </p:cxnSp>
      <p:sp>
        <p:nvSpPr>
          <p:cNvPr id="60" name="Freeform 47"/>
          <p:cNvSpPr>
            <a:spLocks noEditPoints="1"/>
          </p:cNvSpPr>
          <p:nvPr/>
        </p:nvSpPr>
        <p:spPr bwMode="auto">
          <a:xfrm>
            <a:off x="3061279" y="3472035"/>
            <a:ext cx="394784" cy="389818"/>
          </a:xfrm>
          <a:custGeom>
            <a:avLst/>
            <a:gdLst>
              <a:gd name="T0" fmla="*/ 514 w 529"/>
              <a:gd name="T1" fmla="*/ 276 h 524"/>
              <a:gd name="T2" fmla="*/ 442 w 529"/>
              <a:gd name="T3" fmla="*/ 299 h 524"/>
              <a:gd name="T4" fmla="*/ 450 w 529"/>
              <a:gd name="T5" fmla="*/ 356 h 524"/>
              <a:gd name="T6" fmla="*/ 377 w 529"/>
              <a:gd name="T7" fmla="*/ 340 h 524"/>
              <a:gd name="T8" fmla="*/ 354 w 529"/>
              <a:gd name="T9" fmla="*/ 394 h 524"/>
              <a:gd name="T10" fmla="*/ 299 w 529"/>
              <a:gd name="T11" fmla="*/ 343 h 524"/>
              <a:gd name="T12" fmla="*/ 253 w 529"/>
              <a:gd name="T13" fmla="*/ 378 h 524"/>
              <a:gd name="T14" fmla="*/ 230 w 529"/>
              <a:gd name="T15" fmla="*/ 306 h 524"/>
              <a:gd name="T16" fmla="*/ 172 w 529"/>
              <a:gd name="T17" fmla="*/ 314 h 524"/>
              <a:gd name="T18" fmla="*/ 189 w 529"/>
              <a:gd name="T19" fmla="*/ 242 h 524"/>
              <a:gd name="T20" fmla="*/ 135 w 529"/>
              <a:gd name="T21" fmla="*/ 218 h 524"/>
              <a:gd name="T22" fmla="*/ 186 w 529"/>
              <a:gd name="T23" fmla="*/ 163 h 524"/>
              <a:gd name="T24" fmla="*/ 151 w 529"/>
              <a:gd name="T25" fmla="*/ 117 h 524"/>
              <a:gd name="T26" fmla="*/ 223 w 529"/>
              <a:gd name="T27" fmla="*/ 94 h 524"/>
              <a:gd name="T28" fmla="*/ 215 w 529"/>
              <a:gd name="T29" fmla="*/ 37 h 524"/>
              <a:gd name="T30" fmla="*/ 287 w 529"/>
              <a:gd name="T31" fmla="*/ 53 h 524"/>
              <a:gd name="T32" fmla="*/ 310 w 529"/>
              <a:gd name="T33" fmla="*/ 0 h 524"/>
              <a:gd name="T34" fmla="*/ 366 w 529"/>
              <a:gd name="T35" fmla="*/ 50 h 524"/>
              <a:gd name="T36" fmla="*/ 412 w 529"/>
              <a:gd name="T37" fmla="*/ 15 h 524"/>
              <a:gd name="T38" fmla="*/ 435 w 529"/>
              <a:gd name="T39" fmla="*/ 87 h 524"/>
              <a:gd name="T40" fmla="*/ 492 w 529"/>
              <a:gd name="T41" fmla="*/ 79 h 524"/>
              <a:gd name="T42" fmla="*/ 476 w 529"/>
              <a:gd name="T43" fmla="*/ 152 h 524"/>
              <a:gd name="T44" fmla="*/ 529 w 529"/>
              <a:gd name="T45" fmla="*/ 175 h 524"/>
              <a:gd name="T46" fmla="*/ 479 w 529"/>
              <a:gd name="T47" fmla="*/ 230 h 524"/>
              <a:gd name="T48" fmla="*/ 246 w 529"/>
              <a:gd name="T49" fmla="*/ 197 h 524"/>
              <a:gd name="T50" fmla="*/ 332 w 529"/>
              <a:gd name="T51" fmla="*/ 110 h 524"/>
              <a:gd name="T52" fmla="*/ 208 w 529"/>
              <a:gd name="T53" fmla="*/ 460 h 524"/>
              <a:gd name="T54" fmla="*/ 169 w 529"/>
              <a:gd name="T55" fmla="*/ 472 h 524"/>
              <a:gd name="T56" fmla="*/ 173 w 529"/>
              <a:gd name="T57" fmla="*/ 504 h 524"/>
              <a:gd name="T58" fmla="*/ 133 w 529"/>
              <a:gd name="T59" fmla="*/ 495 h 524"/>
              <a:gd name="T60" fmla="*/ 121 w 529"/>
              <a:gd name="T61" fmla="*/ 524 h 524"/>
              <a:gd name="T62" fmla="*/ 90 w 529"/>
              <a:gd name="T63" fmla="*/ 497 h 524"/>
              <a:gd name="T64" fmla="*/ 65 w 529"/>
              <a:gd name="T65" fmla="*/ 516 h 524"/>
              <a:gd name="T66" fmla="*/ 52 w 529"/>
              <a:gd name="T67" fmla="*/ 476 h 524"/>
              <a:gd name="T68" fmla="*/ 21 w 529"/>
              <a:gd name="T69" fmla="*/ 481 h 524"/>
              <a:gd name="T70" fmla="*/ 30 w 529"/>
              <a:gd name="T71" fmla="*/ 441 h 524"/>
              <a:gd name="T72" fmla="*/ 0 w 529"/>
              <a:gd name="T73" fmla="*/ 428 h 524"/>
              <a:gd name="T74" fmla="*/ 28 w 529"/>
              <a:gd name="T75" fmla="*/ 398 h 524"/>
              <a:gd name="T76" fmla="*/ 9 w 529"/>
              <a:gd name="T77" fmla="*/ 372 h 524"/>
              <a:gd name="T78" fmla="*/ 48 w 529"/>
              <a:gd name="T79" fmla="*/ 360 h 524"/>
              <a:gd name="T80" fmla="*/ 44 w 529"/>
              <a:gd name="T81" fmla="*/ 328 h 524"/>
              <a:gd name="T82" fmla="*/ 84 w 529"/>
              <a:gd name="T83" fmla="*/ 337 h 524"/>
              <a:gd name="T84" fmla="*/ 97 w 529"/>
              <a:gd name="T85" fmla="*/ 308 h 524"/>
              <a:gd name="T86" fmla="*/ 127 w 529"/>
              <a:gd name="T87" fmla="*/ 336 h 524"/>
              <a:gd name="T88" fmla="*/ 152 w 529"/>
              <a:gd name="T89" fmla="*/ 316 h 524"/>
              <a:gd name="T90" fmla="*/ 165 w 529"/>
              <a:gd name="T91" fmla="*/ 356 h 524"/>
              <a:gd name="T92" fmla="*/ 196 w 529"/>
              <a:gd name="T93" fmla="*/ 351 h 524"/>
              <a:gd name="T94" fmla="*/ 187 w 529"/>
              <a:gd name="T95" fmla="*/ 391 h 524"/>
              <a:gd name="T96" fmla="*/ 217 w 529"/>
              <a:gd name="T97" fmla="*/ 404 h 524"/>
              <a:gd name="T98" fmla="*/ 189 w 529"/>
              <a:gd name="T99" fmla="*/ 435 h 524"/>
              <a:gd name="T100" fmla="*/ 61 w 529"/>
              <a:gd name="T101" fmla="*/ 416 h 524"/>
              <a:gd name="T102" fmla="*/ 109 w 529"/>
              <a:gd name="T103" fmla="*/ 368 h 5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529" h="524">
                <a:moveTo>
                  <a:pt x="476" y="242"/>
                </a:moveTo>
                <a:cubicBezTo>
                  <a:pt x="475" y="247"/>
                  <a:pt x="477" y="252"/>
                  <a:pt x="483" y="255"/>
                </a:cubicBezTo>
                <a:cubicBezTo>
                  <a:pt x="514" y="276"/>
                  <a:pt x="514" y="276"/>
                  <a:pt x="514" y="276"/>
                </a:cubicBezTo>
                <a:cubicBezTo>
                  <a:pt x="492" y="314"/>
                  <a:pt x="492" y="314"/>
                  <a:pt x="492" y="314"/>
                </a:cubicBezTo>
                <a:cubicBezTo>
                  <a:pt x="458" y="297"/>
                  <a:pt x="458" y="297"/>
                  <a:pt x="458" y="297"/>
                </a:cubicBezTo>
                <a:cubicBezTo>
                  <a:pt x="452" y="294"/>
                  <a:pt x="446" y="295"/>
                  <a:pt x="442" y="299"/>
                </a:cubicBezTo>
                <a:cubicBezTo>
                  <a:pt x="440" y="302"/>
                  <a:pt x="437" y="304"/>
                  <a:pt x="435" y="306"/>
                </a:cubicBezTo>
                <a:cubicBezTo>
                  <a:pt x="431" y="310"/>
                  <a:pt x="430" y="316"/>
                  <a:pt x="433" y="323"/>
                </a:cubicBezTo>
                <a:cubicBezTo>
                  <a:pt x="450" y="356"/>
                  <a:pt x="450" y="356"/>
                  <a:pt x="450" y="356"/>
                </a:cubicBezTo>
                <a:cubicBezTo>
                  <a:pt x="412" y="378"/>
                  <a:pt x="412" y="378"/>
                  <a:pt x="412" y="378"/>
                </a:cubicBezTo>
                <a:cubicBezTo>
                  <a:pt x="391" y="347"/>
                  <a:pt x="391" y="347"/>
                  <a:pt x="391" y="347"/>
                </a:cubicBezTo>
                <a:cubicBezTo>
                  <a:pt x="387" y="341"/>
                  <a:pt x="382" y="339"/>
                  <a:pt x="377" y="340"/>
                </a:cubicBezTo>
                <a:cubicBezTo>
                  <a:pt x="373" y="341"/>
                  <a:pt x="370" y="342"/>
                  <a:pt x="366" y="343"/>
                </a:cubicBezTo>
                <a:cubicBezTo>
                  <a:pt x="360" y="345"/>
                  <a:pt x="357" y="349"/>
                  <a:pt x="357" y="356"/>
                </a:cubicBezTo>
                <a:cubicBezTo>
                  <a:pt x="354" y="394"/>
                  <a:pt x="354" y="394"/>
                  <a:pt x="354" y="394"/>
                </a:cubicBezTo>
                <a:cubicBezTo>
                  <a:pt x="310" y="394"/>
                  <a:pt x="310" y="394"/>
                  <a:pt x="310" y="394"/>
                </a:cubicBezTo>
                <a:cubicBezTo>
                  <a:pt x="308" y="356"/>
                  <a:pt x="308" y="356"/>
                  <a:pt x="308" y="356"/>
                </a:cubicBezTo>
                <a:cubicBezTo>
                  <a:pt x="308" y="349"/>
                  <a:pt x="304" y="345"/>
                  <a:pt x="299" y="343"/>
                </a:cubicBezTo>
                <a:cubicBezTo>
                  <a:pt x="295" y="342"/>
                  <a:pt x="291" y="341"/>
                  <a:pt x="287" y="340"/>
                </a:cubicBezTo>
                <a:cubicBezTo>
                  <a:pt x="282" y="339"/>
                  <a:pt x="277" y="341"/>
                  <a:pt x="274" y="347"/>
                </a:cubicBezTo>
                <a:cubicBezTo>
                  <a:pt x="253" y="378"/>
                  <a:pt x="253" y="378"/>
                  <a:pt x="253" y="378"/>
                </a:cubicBezTo>
                <a:cubicBezTo>
                  <a:pt x="215" y="356"/>
                  <a:pt x="215" y="356"/>
                  <a:pt x="215" y="356"/>
                </a:cubicBezTo>
                <a:cubicBezTo>
                  <a:pt x="231" y="323"/>
                  <a:pt x="231" y="323"/>
                  <a:pt x="231" y="323"/>
                </a:cubicBezTo>
                <a:cubicBezTo>
                  <a:pt x="235" y="316"/>
                  <a:pt x="234" y="310"/>
                  <a:pt x="230" y="306"/>
                </a:cubicBezTo>
                <a:cubicBezTo>
                  <a:pt x="227" y="304"/>
                  <a:pt x="225" y="302"/>
                  <a:pt x="223" y="299"/>
                </a:cubicBezTo>
                <a:cubicBezTo>
                  <a:pt x="218" y="295"/>
                  <a:pt x="213" y="294"/>
                  <a:pt x="206" y="297"/>
                </a:cubicBezTo>
                <a:cubicBezTo>
                  <a:pt x="172" y="314"/>
                  <a:pt x="172" y="314"/>
                  <a:pt x="172" y="314"/>
                </a:cubicBezTo>
                <a:cubicBezTo>
                  <a:pt x="151" y="276"/>
                  <a:pt x="151" y="276"/>
                  <a:pt x="151" y="276"/>
                </a:cubicBezTo>
                <a:cubicBezTo>
                  <a:pt x="182" y="255"/>
                  <a:pt x="182" y="255"/>
                  <a:pt x="182" y="255"/>
                </a:cubicBezTo>
                <a:cubicBezTo>
                  <a:pt x="188" y="252"/>
                  <a:pt x="190" y="247"/>
                  <a:pt x="189" y="242"/>
                </a:cubicBezTo>
                <a:cubicBezTo>
                  <a:pt x="188" y="238"/>
                  <a:pt x="187" y="234"/>
                  <a:pt x="186" y="230"/>
                </a:cubicBezTo>
                <a:cubicBezTo>
                  <a:pt x="184" y="225"/>
                  <a:pt x="180" y="221"/>
                  <a:pt x="173" y="221"/>
                </a:cubicBezTo>
                <a:cubicBezTo>
                  <a:pt x="135" y="218"/>
                  <a:pt x="135" y="218"/>
                  <a:pt x="135" y="218"/>
                </a:cubicBezTo>
                <a:cubicBezTo>
                  <a:pt x="135" y="175"/>
                  <a:pt x="135" y="175"/>
                  <a:pt x="135" y="175"/>
                </a:cubicBezTo>
                <a:cubicBezTo>
                  <a:pt x="173" y="172"/>
                  <a:pt x="173" y="172"/>
                  <a:pt x="173" y="172"/>
                </a:cubicBezTo>
                <a:cubicBezTo>
                  <a:pt x="180" y="172"/>
                  <a:pt x="184" y="168"/>
                  <a:pt x="186" y="163"/>
                </a:cubicBezTo>
                <a:cubicBezTo>
                  <a:pt x="187" y="159"/>
                  <a:pt x="188" y="155"/>
                  <a:pt x="189" y="152"/>
                </a:cubicBezTo>
                <a:cubicBezTo>
                  <a:pt x="190" y="146"/>
                  <a:pt x="188" y="141"/>
                  <a:pt x="182" y="138"/>
                </a:cubicBezTo>
                <a:cubicBezTo>
                  <a:pt x="151" y="117"/>
                  <a:pt x="151" y="117"/>
                  <a:pt x="151" y="117"/>
                </a:cubicBezTo>
                <a:cubicBezTo>
                  <a:pt x="172" y="79"/>
                  <a:pt x="172" y="79"/>
                  <a:pt x="172" y="79"/>
                </a:cubicBezTo>
                <a:cubicBezTo>
                  <a:pt x="206" y="96"/>
                  <a:pt x="206" y="96"/>
                  <a:pt x="206" y="96"/>
                </a:cubicBezTo>
                <a:cubicBezTo>
                  <a:pt x="213" y="99"/>
                  <a:pt x="218" y="98"/>
                  <a:pt x="223" y="94"/>
                </a:cubicBezTo>
                <a:cubicBezTo>
                  <a:pt x="225" y="92"/>
                  <a:pt x="227" y="89"/>
                  <a:pt x="230" y="87"/>
                </a:cubicBezTo>
                <a:cubicBezTo>
                  <a:pt x="234" y="83"/>
                  <a:pt x="235" y="77"/>
                  <a:pt x="231" y="71"/>
                </a:cubicBezTo>
                <a:cubicBezTo>
                  <a:pt x="215" y="37"/>
                  <a:pt x="215" y="37"/>
                  <a:pt x="215" y="37"/>
                </a:cubicBezTo>
                <a:cubicBezTo>
                  <a:pt x="253" y="15"/>
                  <a:pt x="253" y="15"/>
                  <a:pt x="253" y="15"/>
                </a:cubicBezTo>
                <a:cubicBezTo>
                  <a:pt x="274" y="46"/>
                  <a:pt x="274" y="46"/>
                  <a:pt x="274" y="46"/>
                </a:cubicBezTo>
                <a:cubicBezTo>
                  <a:pt x="277" y="52"/>
                  <a:pt x="282" y="54"/>
                  <a:pt x="287" y="53"/>
                </a:cubicBezTo>
                <a:cubicBezTo>
                  <a:pt x="291" y="52"/>
                  <a:pt x="295" y="51"/>
                  <a:pt x="299" y="50"/>
                </a:cubicBezTo>
                <a:cubicBezTo>
                  <a:pt x="304" y="49"/>
                  <a:pt x="308" y="44"/>
                  <a:pt x="308" y="37"/>
                </a:cubicBezTo>
                <a:cubicBezTo>
                  <a:pt x="310" y="0"/>
                  <a:pt x="310" y="0"/>
                  <a:pt x="310" y="0"/>
                </a:cubicBezTo>
                <a:cubicBezTo>
                  <a:pt x="354" y="0"/>
                  <a:pt x="354" y="0"/>
                  <a:pt x="354" y="0"/>
                </a:cubicBezTo>
                <a:cubicBezTo>
                  <a:pt x="357" y="37"/>
                  <a:pt x="357" y="37"/>
                  <a:pt x="357" y="37"/>
                </a:cubicBezTo>
                <a:cubicBezTo>
                  <a:pt x="357" y="44"/>
                  <a:pt x="360" y="49"/>
                  <a:pt x="366" y="50"/>
                </a:cubicBezTo>
                <a:cubicBezTo>
                  <a:pt x="370" y="51"/>
                  <a:pt x="373" y="52"/>
                  <a:pt x="377" y="53"/>
                </a:cubicBezTo>
                <a:cubicBezTo>
                  <a:pt x="382" y="54"/>
                  <a:pt x="387" y="52"/>
                  <a:pt x="391" y="46"/>
                </a:cubicBezTo>
                <a:cubicBezTo>
                  <a:pt x="412" y="15"/>
                  <a:pt x="412" y="15"/>
                  <a:pt x="412" y="15"/>
                </a:cubicBezTo>
                <a:cubicBezTo>
                  <a:pt x="450" y="37"/>
                  <a:pt x="450" y="37"/>
                  <a:pt x="450" y="37"/>
                </a:cubicBezTo>
                <a:cubicBezTo>
                  <a:pt x="433" y="71"/>
                  <a:pt x="433" y="71"/>
                  <a:pt x="433" y="71"/>
                </a:cubicBezTo>
                <a:cubicBezTo>
                  <a:pt x="430" y="77"/>
                  <a:pt x="431" y="83"/>
                  <a:pt x="435" y="87"/>
                </a:cubicBezTo>
                <a:cubicBezTo>
                  <a:pt x="437" y="89"/>
                  <a:pt x="440" y="92"/>
                  <a:pt x="442" y="94"/>
                </a:cubicBezTo>
                <a:cubicBezTo>
                  <a:pt x="446" y="98"/>
                  <a:pt x="452" y="99"/>
                  <a:pt x="458" y="96"/>
                </a:cubicBezTo>
                <a:cubicBezTo>
                  <a:pt x="492" y="79"/>
                  <a:pt x="492" y="79"/>
                  <a:pt x="492" y="79"/>
                </a:cubicBezTo>
                <a:cubicBezTo>
                  <a:pt x="514" y="117"/>
                  <a:pt x="514" y="117"/>
                  <a:pt x="514" y="117"/>
                </a:cubicBezTo>
                <a:cubicBezTo>
                  <a:pt x="483" y="138"/>
                  <a:pt x="483" y="138"/>
                  <a:pt x="483" y="138"/>
                </a:cubicBezTo>
                <a:cubicBezTo>
                  <a:pt x="477" y="141"/>
                  <a:pt x="475" y="146"/>
                  <a:pt x="476" y="152"/>
                </a:cubicBezTo>
                <a:cubicBezTo>
                  <a:pt x="477" y="155"/>
                  <a:pt x="478" y="159"/>
                  <a:pt x="479" y="163"/>
                </a:cubicBezTo>
                <a:cubicBezTo>
                  <a:pt x="480" y="168"/>
                  <a:pt x="485" y="172"/>
                  <a:pt x="492" y="172"/>
                </a:cubicBezTo>
                <a:cubicBezTo>
                  <a:pt x="529" y="175"/>
                  <a:pt x="529" y="175"/>
                  <a:pt x="529" y="175"/>
                </a:cubicBezTo>
                <a:cubicBezTo>
                  <a:pt x="529" y="218"/>
                  <a:pt x="529" y="218"/>
                  <a:pt x="529" y="218"/>
                </a:cubicBezTo>
                <a:cubicBezTo>
                  <a:pt x="492" y="221"/>
                  <a:pt x="492" y="221"/>
                  <a:pt x="492" y="221"/>
                </a:cubicBezTo>
                <a:cubicBezTo>
                  <a:pt x="485" y="221"/>
                  <a:pt x="480" y="225"/>
                  <a:pt x="479" y="230"/>
                </a:cubicBezTo>
                <a:cubicBezTo>
                  <a:pt x="478" y="234"/>
                  <a:pt x="477" y="238"/>
                  <a:pt x="476" y="242"/>
                </a:cubicBezTo>
                <a:close/>
                <a:moveTo>
                  <a:pt x="332" y="110"/>
                </a:moveTo>
                <a:cubicBezTo>
                  <a:pt x="284" y="110"/>
                  <a:pt x="246" y="149"/>
                  <a:pt x="246" y="197"/>
                </a:cubicBezTo>
                <a:cubicBezTo>
                  <a:pt x="246" y="244"/>
                  <a:pt x="284" y="283"/>
                  <a:pt x="332" y="283"/>
                </a:cubicBezTo>
                <a:cubicBezTo>
                  <a:pt x="380" y="283"/>
                  <a:pt x="419" y="244"/>
                  <a:pt x="419" y="197"/>
                </a:cubicBezTo>
                <a:cubicBezTo>
                  <a:pt x="419" y="149"/>
                  <a:pt x="380" y="110"/>
                  <a:pt x="332" y="110"/>
                </a:cubicBezTo>
                <a:close/>
                <a:moveTo>
                  <a:pt x="187" y="441"/>
                </a:moveTo>
                <a:cubicBezTo>
                  <a:pt x="187" y="444"/>
                  <a:pt x="188" y="446"/>
                  <a:pt x="191" y="448"/>
                </a:cubicBezTo>
                <a:cubicBezTo>
                  <a:pt x="208" y="460"/>
                  <a:pt x="208" y="460"/>
                  <a:pt x="208" y="460"/>
                </a:cubicBezTo>
                <a:cubicBezTo>
                  <a:pt x="196" y="481"/>
                  <a:pt x="196" y="481"/>
                  <a:pt x="196" y="481"/>
                </a:cubicBezTo>
                <a:cubicBezTo>
                  <a:pt x="178" y="472"/>
                  <a:pt x="178" y="472"/>
                  <a:pt x="178" y="472"/>
                </a:cubicBezTo>
                <a:cubicBezTo>
                  <a:pt x="174" y="470"/>
                  <a:pt x="171" y="470"/>
                  <a:pt x="169" y="472"/>
                </a:cubicBezTo>
                <a:cubicBezTo>
                  <a:pt x="168" y="474"/>
                  <a:pt x="166" y="475"/>
                  <a:pt x="165" y="476"/>
                </a:cubicBezTo>
                <a:cubicBezTo>
                  <a:pt x="163" y="479"/>
                  <a:pt x="162" y="482"/>
                  <a:pt x="164" y="485"/>
                </a:cubicBezTo>
                <a:cubicBezTo>
                  <a:pt x="173" y="504"/>
                  <a:pt x="173" y="504"/>
                  <a:pt x="173" y="504"/>
                </a:cubicBezTo>
                <a:cubicBezTo>
                  <a:pt x="152" y="516"/>
                  <a:pt x="152" y="516"/>
                  <a:pt x="152" y="516"/>
                </a:cubicBezTo>
                <a:cubicBezTo>
                  <a:pt x="141" y="499"/>
                  <a:pt x="141" y="499"/>
                  <a:pt x="141" y="499"/>
                </a:cubicBezTo>
                <a:cubicBezTo>
                  <a:pt x="139" y="496"/>
                  <a:pt x="136" y="494"/>
                  <a:pt x="133" y="495"/>
                </a:cubicBezTo>
                <a:cubicBezTo>
                  <a:pt x="131" y="496"/>
                  <a:pt x="129" y="496"/>
                  <a:pt x="127" y="497"/>
                </a:cubicBezTo>
                <a:cubicBezTo>
                  <a:pt x="124" y="497"/>
                  <a:pt x="122" y="500"/>
                  <a:pt x="122" y="504"/>
                </a:cubicBezTo>
                <a:cubicBezTo>
                  <a:pt x="121" y="524"/>
                  <a:pt x="121" y="524"/>
                  <a:pt x="121" y="524"/>
                </a:cubicBezTo>
                <a:cubicBezTo>
                  <a:pt x="97" y="524"/>
                  <a:pt x="97" y="524"/>
                  <a:pt x="97" y="524"/>
                </a:cubicBezTo>
                <a:cubicBezTo>
                  <a:pt x="95" y="504"/>
                  <a:pt x="95" y="504"/>
                  <a:pt x="95" y="504"/>
                </a:cubicBezTo>
                <a:cubicBezTo>
                  <a:pt x="95" y="500"/>
                  <a:pt x="93" y="497"/>
                  <a:pt x="90" y="497"/>
                </a:cubicBezTo>
                <a:cubicBezTo>
                  <a:pt x="88" y="496"/>
                  <a:pt x="86" y="496"/>
                  <a:pt x="84" y="495"/>
                </a:cubicBezTo>
                <a:cubicBezTo>
                  <a:pt x="81" y="494"/>
                  <a:pt x="78" y="496"/>
                  <a:pt x="76" y="499"/>
                </a:cubicBezTo>
                <a:cubicBezTo>
                  <a:pt x="65" y="516"/>
                  <a:pt x="65" y="516"/>
                  <a:pt x="65" y="516"/>
                </a:cubicBezTo>
                <a:cubicBezTo>
                  <a:pt x="44" y="504"/>
                  <a:pt x="44" y="504"/>
                  <a:pt x="44" y="504"/>
                </a:cubicBezTo>
                <a:cubicBezTo>
                  <a:pt x="53" y="485"/>
                  <a:pt x="53" y="485"/>
                  <a:pt x="53" y="485"/>
                </a:cubicBezTo>
                <a:cubicBezTo>
                  <a:pt x="55" y="482"/>
                  <a:pt x="54" y="479"/>
                  <a:pt x="52" y="476"/>
                </a:cubicBezTo>
                <a:cubicBezTo>
                  <a:pt x="51" y="475"/>
                  <a:pt x="49" y="474"/>
                  <a:pt x="48" y="472"/>
                </a:cubicBezTo>
                <a:cubicBezTo>
                  <a:pt x="46" y="470"/>
                  <a:pt x="43" y="470"/>
                  <a:pt x="39" y="472"/>
                </a:cubicBezTo>
                <a:cubicBezTo>
                  <a:pt x="21" y="481"/>
                  <a:pt x="21" y="481"/>
                  <a:pt x="21" y="481"/>
                </a:cubicBezTo>
                <a:cubicBezTo>
                  <a:pt x="9" y="460"/>
                  <a:pt x="9" y="460"/>
                  <a:pt x="9" y="460"/>
                </a:cubicBezTo>
                <a:cubicBezTo>
                  <a:pt x="26" y="448"/>
                  <a:pt x="26" y="448"/>
                  <a:pt x="26" y="448"/>
                </a:cubicBezTo>
                <a:cubicBezTo>
                  <a:pt x="29" y="446"/>
                  <a:pt x="30" y="444"/>
                  <a:pt x="30" y="441"/>
                </a:cubicBezTo>
                <a:cubicBezTo>
                  <a:pt x="29" y="439"/>
                  <a:pt x="28" y="437"/>
                  <a:pt x="28" y="435"/>
                </a:cubicBezTo>
                <a:cubicBezTo>
                  <a:pt x="27" y="432"/>
                  <a:pt x="25" y="430"/>
                  <a:pt x="21" y="429"/>
                </a:cubicBezTo>
                <a:cubicBezTo>
                  <a:pt x="0" y="428"/>
                  <a:pt x="0" y="428"/>
                  <a:pt x="0" y="428"/>
                </a:cubicBezTo>
                <a:cubicBezTo>
                  <a:pt x="0" y="404"/>
                  <a:pt x="0" y="404"/>
                  <a:pt x="0" y="404"/>
                </a:cubicBezTo>
                <a:cubicBezTo>
                  <a:pt x="21" y="403"/>
                  <a:pt x="21" y="403"/>
                  <a:pt x="21" y="403"/>
                </a:cubicBezTo>
                <a:cubicBezTo>
                  <a:pt x="25" y="403"/>
                  <a:pt x="27" y="401"/>
                  <a:pt x="28" y="398"/>
                </a:cubicBezTo>
                <a:cubicBezTo>
                  <a:pt x="28" y="395"/>
                  <a:pt x="29" y="393"/>
                  <a:pt x="30" y="391"/>
                </a:cubicBezTo>
                <a:cubicBezTo>
                  <a:pt x="30" y="388"/>
                  <a:pt x="29" y="386"/>
                  <a:pt x="26" y="384"/>
                </a:cubicBezTo>
                <a:cubicBezTo>
                  <a:pt x="9" y="372"/>
                  <a:pt x="9" y="372"/>
                  <a:pt x="9" y="372"/>
                </a:cubicBezTo>
                <a:cubicBezTo>
                  <a:pt x="21" y="351"/>
                  <a:pt x="21" y="351"/>
                  <a:pt x="21" y="351"/>
                </a:cubicBezTo>
                <a:cubicBezTo>
                  <a:pt x="39" y="361"/>
                  <a:pt x="39" y="361"/>
                  <a:pt x="39" y="361"/>
                </a:cubicBezTo>
                <a:cubicBezTo>
                  <a:pt x="43" y="362"/>
                  <a:pt x="46" y="362"/>
                  <a:pt x="48" y="360"/>
                </a:cubicBezTo>
                <a:cubicBezTo>
                  <a:pt x="49" y="358"/>
                  <a:pt x="51" y="357"/>
                  <a:pt x="52" y="356"/>
                </a:cubicBezTo>
                <a:cubicBezTo>
                  <a:pt x="54" y="353"/>
                  <a:pt x="55" y="350"/>
                  <a:pt x="53" y="347"/>
                </a:cubicBezTo>
                <a:cubicBezTo>
                  <a:pt x="44" y="328"/>
                  <a:pt x="44" y="328"/>
                  <a:pt x="44" y="328"/>
                </a:cubicBezTo>
                <a:cubicBezTo>
                  <a:pt x="65" y="316"/>
                  <a:pt x="65" y="316"/>
                  <a:pt x="65" y="316"/>
                </a:cubicBezTo>
                <a:cubicBezTo>
                  <a:pt x="76" y="333"/>
                  <a:pt x="76" y="333"/>
                  <a:pt x="76" y="333"/>
                </a:cubicBezTo>
                <a:cubicBezTo>
                  <a:pt x="78" y="336"/>
                  <a:pt x="81" y="338"/>
                  <a:pt x="84" y="337"/>
                </a:cubicBezTo>
                <a:cubicBezTo>
                  <a:pt x="86" y="337"/>
                  <a:pt x="88" y="336"/>
                  <a:pt x="90" y="336"/>
                </a:cubicBezTo>
                <a:cubicBezTo>
                  <a:pt x="93" y="335"/>
                  <a:pt x="95" y="332"/>
                  <a:pt x="95" y="328"/>
                </a:cubicBezTo>
                <a:cubicBezTo>
                  <a:pt x="97" y="308"/>
                  <a:pt x="97" y="308"/>
                  <a:pt x="97" y="308"/>
                </a:cubicBezTo>
                <a:cubicBezTo>
                  <a:pt x="121" y="308"/>
                  <a:pt x="121" y="308"/>
                  <a:pt x="121" y="308"/>
                </a:cubicBezTo>
                <a:cubicBezTo>
                  <a:pt x="122" y="328"/>
                  <a:pt x="122" y="328"/>
                  <a:pt x="122" y="328"/>
                </a:cubicBezTo>
                <a:cubicBezTo>
                  <a:pt x="122" y="332"/>
                  <a:pt x="124" y="335"/>
                  <a:pt x="127" y="336"/>
                </a:cubicBezTo>
                <a:cubicBezTo>
                  <a:pt x="129" y="336"/>
                  <a:pt x="131" y="337"/>
                  <a:pt x="133" y="337"/>
                </a:cubicBezTo>
                <a:cubicBezTo>
                  <a:pt x="136" y="338"/>
                  <a:pt x="139" y="336"/>
                  <a:pt x="141" y="333"/>
                </a:cubicBezTo>
                <a:cubicBezTo>
                  <a:pt x="152" y="316"/>
                  <a:pt x="152" y="316"/>
                  <a:pt x="152" y="316"/>
                </a:cubicBezTo>
                <a:cubicBezTo>
                  <a:pt x="173" y="328"/>
                  <a:pt x="173" y="328"/>
                  <a:pt x="173" y="328"/>
                </a:cubicBezTo>
                <a:cubicBezTo>
                  <a:pt x="164" y="347"/>
                  <a:pt x="164" y="347"/>
                  <a:pt x="164" y="347"/>
                </a:cubicBezTo>
                <a:cubicBezTo>
                  <a:pt x="162" y="350"/>
                  <a:pt x="163" y="353"/>
                  <a:pt x="165" y="356"/>
                </a:cubicBezTo>
                <a:cubicBezTo>
                  <a:pt x="166" y="357"/>
                  <a:pt x="168" y="358"/>
                  <a:pt x="169" y="360"/>
                </a:cubicBezTo>
                <a:cubicBezTo>
                  <a:pt x="171" y="362"/>
                  <a:pt x="174" y="362"/>
                  <a:pt x="178" y="361"/>
                </a:cubicBezTo>
                <a:cubicBezTo>
                  <a:pt x="196" y="351"/>
                  <a:pt x="196" y="351"/>
                  <a:pt x="196" y="351"/>
                </a:cubicBezTo>
                <a:cubicBezTo>
                  <a:pt x="208" y="372"/>
                  <a:pt x="208" y="372"/>
                  <a:pt x="208" y="372"/>
                </a:cubicBezTo>
                <a:cubicBezTo>
                  <a:pt x="191" y="384"/>
                  <a:pt x="191" y="384"/>
                  <a:pt x="191" y="384"/>
                </a:cubicBezTo>
                <a:cubicBezTo>
                  <a:pt x="188" y="386"/>
                  <a:pt x="187" y="388"/>
                  <a:pt x="187" y="391"/>
                </a:cubicBezTo>
                <a:cubicBezTo>
                  <a:pt x="188" y="393"/>
                  <a:pt x="189" y="395"/>
                  <a:pt x="189" y="398"/>
                </a:cubicBezTo>
                <a:cubicBezTo>
                  <a:pt x="190" y="401"/>
                  <a:pt x="192" y="403"/>
                  <a:pt x="196" y="403"/>
                </a:cubicBezTo>
                <a:cubicBezTo>
                  <a:pt x="217" y="404"/>
                  <a:pt x="217" y="404"/>
                  <a:pt x="217" y="404"/>
                </a:cubicBezTo>
                <a:cubicBezTo>
                  <a:pt x="217" y="428"/>
                  <a:pt x="217" y="428"/>
                  <a:pt x="217" y="428"/>
                </a:cubicBezTo>
                <a:cubicBezTo>
                  <a:pt x="196" y="429"/>
                  <a:pt x="196" y="429"/>
                  <a:pt x="196" y="429"/>
                </a:cubicBezTo>
                <a:cubicBezTo>
                  <a:pt x="192" y="430"/>
                  <a:pt x="190" y="432"/>
                  <a:pt x="189" y="435"/>
                </a:cubicBezTo>
                <a:cubicBezTo>
                  <a:pt x="189" y="437"/>
                  <a:pt x="188" y="439"/>
                  <a:pt x="187" y="441"/>
                </a:cubicBezTo>
                <a:close/>
                <a:moveTo>
                  <a:pt x="109" y="368"/>
                </a:moveTo>
                <a:cubicBezTo>
                  <a:pt x="82" y="368"/>
                  <a:pt x="61" y="390"/>
                  <a:pt x="61" y="416"/>
                </a:cubicBezTo>
                <a:cubicBezTo>
                  <a:pt x="61" y="442"/>
                  <a:pt x="82" y="464"/>
                  <a:pt x="109" y="464"/>
                </a:cubicBezTo>
                <a:cubicBezTo>
                  <a:pt x="135" y="464"/>
                  <a:pt x="156" y="442"/>
                  <a:pt x="156" y="416"/>
                </a:cubicBezTo>
                <a:cubicBezTo>
                  <a:pt x="156" y="390"/>
                  <a:pt x="135" y="368"/>
                  <a:pt x="109" y="368"/>
                </a:cubicBezTo>
                <a:close/>
              </a:path>
            </a:pathLst>
          </a:custGeom>
          <a:solidFill>
            <a:schemeClr val="tx1">
              <a:lumMod val="50000"/>
              <a:lumOff val="50000"/>
            </a:scheme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メイリオ"/>
              <a:ea typeface="メイリオ"/>
              <a:cs typeface="+mn-cs"/>
            </a:endParaRPr>
          </a:p>
        </p:txBody>
      </p:sp>
      <p:sp>
        <p:nvSpPr>
          <p:cNvPr id="61" name="テキスト ボックス 60"/>
          <p:cNvSpPr txBox="1"/>
          <p:nvPr/>
        </p:nvSpPr>
        <p:spPr>
          <a:xfrm>
            <a:off x="2767746" y="3194620"/>
            <a:ext cx="981851" cy="30777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a:ln>
                  <a:noFill/>
                </a:ln>
                <a:solidFill>
                  <a:prstClr val="black"/>
                </a:solidFill>
                <a:effectLst/>
                <a:uLnTx/>
                <a:uFillTx/>
                <a:latin typeface="メイリオ"/>
                <a:ea typeface="メイリオ"/>
                <a:cs typeface="+mn-cs"/>
              </a:rPr>
              <a:t>自動連携</a:t>
            </a:r>
          </a:p>
        </p:txBody>
      </p:sp>
      <p:sp>
        <p:nvSpPr>
          <p:cNvPr id="62" name="爆発 2 61"/>
          <p:cNvSpPr/>
          <p:nvPr/>
        </p:nvSpPr>
        <p:spPr>
          <a:xfrm rot="869092">
            <a:off x="4006785" y="2935504"/>
            <a:ext cx="1063360" cy="792088"/>
          </a:xfrm>
          <a:prstGeom prst="irregularSeal2">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メイリオ"/>
              <a:ea typeface="メイリオ"/>
              <a:cs typeface="+mn-cs"/>
            </a:endParaRPr>
          </a:p>
        </p:txBody>
      </p:sp>
      <p:grpSp>
        <p:nvGrpSpPr>
          <p:cNvPr id="63" name="グループ化 62"/>
          <p:cNvGrpSpPr/>
          <p:nvPr/>
        </p:nvGrpSpPr>
        <p:grpSpPr>
          <a:xfrm>
            <a:off x="4919221" y="2621884"/>
            <a:ext cx="292662" cy="386444"/>
            <a:chOff x="3636963" y="3768725"/>
            <a:chExt cx="287338" cy="379413"/>
          </a:xfrm>
        </p:grpSpPr>
        <p:sp>
          <p:nvSpPr>
            <p:cNvPr id="64" name="Freeform 49"/>
            <p:cNvSpPr>
              <a:spLocks noEditPoints="1"/>
            </p:cNvSpPr>
            <p:nvPr/>
          </p:nvSpPr>
          <p:spPr bwMode="auto">
            <a:xfrm>
              <a:off x="3636963" y="3768725"/>
              <a:ext cx="287338" cy="379413"/>
            </a:xfrm>
            <a:custGeom>
              <a:avLst/>
              <a:gdLst>
                <a:gd name="T0" fmla="*/ 135 w 181"/>
                <a:gd name="T1" fmla="*/ 46 h 239"/>
                <a:gd name="T2" fmla="*/ 181 w 181"/>
                <a:gd name="T3" fmla="*/ 46 h 239"/>
                <a:gd name="T4" fmla="*/ 181 w 181"/>
                <a:gd name="T5" fmla="*/ 239 h 239"/>
                <a:gd name="T6" fmla="*/ 0 w 181"/>
                <a:gd name="T7" fmla="*/ 239 h 239"/>
                <a:gd name="T8" fmla="*/ 0 w 181"/>
                <a:gd name="T9" fmla="*/ 0 h 239"/>
                <a:gd name="T10" fmla="*/ 135 w 181"/>
                <a:gd name="T11" fmla="*/ 0 h 239"/>
                <a:gd name="T12" fmla="*/ 135 w 181"/>
                <a:gd name="T13" fmla="*/ 46 h 239"/>
                <a:gd name="T14" fmla="*/ 140 w 181"/>
                <a:gd name="T15" fmla="*/ 0 h 239"/>
                <a:gd name="T16" fmla="*/ 140 w 181"/>
                <a:gd name="T17" fmla="*/ 41 h 239"/>
                <a:gd name="T18" fmla="*/ 181 w 181"/>
                <a:gd name="T19" fmla="*/ 41 h 239"/>
                <a:gd name="T20" fmla="*/ 140 w 181"/>
                <a:gd name="T21" fmla="*/ 0 h 2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81" h="239">
                  <a:moveTo>
                    <a:pt x="135" y="46"/>
                  </a:moveTo>
                  <a:lnTo>
                    <a:pt x="181" y="46"/>
                  </a:lnTo>
                  <a:lnTo>
                    <a:pt x="181" y="239"/>
                  </a:lnTo>
                  <a:lnTo>
                    <a:pt x="0" y="239"/>
                  </a:lnTo>
                  <a:lnTo>
                    <a:pt x="0" y="0"/>
                  </a:lnTo>
                  <a:lnTo>
                    <a:pt x="135" y="0"/>
                  </a:lnTo>
                  <a:lnTo>
                    <a:pt x="135" y="46"/>
                  </a:lnTo>
                  <a:close/>
                  <a:moveTo>
                    <a:pt x="140" y="0"/>
                  </a:moveTo>
                  <a:lnTo>
                    <a:pt x="140" y="41"/>
                  </a:lnTo>
                  <a:lnTo>
                    <a:pt x="181" y="41"/>
                  </a:lnTo>
                  <a:lnTo>
                    <a:pt x="140" y="0"/>
                  </a:lnTo>
                  <a:close/>
                </a:path>
              </a:pathLst>
            </a:custGeom>
            <a:solidFill>
              <a:srgbClr val="0087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メイリオ"/>
                <a:ea typeface="メイリオ"/>
                <a:cs typeface="+mn-cs"/>
              </a:endParaRPr>
            </a:p>
          </p:txBody>
        </p:sp>
        <p:sp>
          <p:nvSpPr>
            <p:cNvPr id="65" name="Freeform 50"/>
            <p:cNvSpPr>
              <a:spLocks/>
            </p:cNvSpPr>
            <p:nvPr/>
          </p:nvSpPr>
          <p:spPr bwMode="auto">
            <a:xfrm>
              <a:off x="3667125" y="3905250"/>
              <a:ext cx="227013" cy="106363"/>
            </a:xfrm>
            <a:custGeom>
              <a:avLst/>
              <a:gdLst>
                <a:gd name="T0" fmla="*/ 226 w 238"/>
                <a:gd name="T1" fmla="*/ 113 h 113"/>
                <a:gd name="T2" fmla="*/ 11 w 238"/>
                <a:gd name="T3" fmla="*/ 113 h 113"/>
                <a:gd name="T4" fmla="*/ 0 w 238"/>
                <a:gd name="T5" fmla="*/ 102 h 113"/>
                <a:gd name="T6" fmla="*/ 0 w 238"/>
                <a:gd name="T7" fmla="*/ 11 h 113"/>
                <a:gd name="T8" fmla="*/ 11 w 238"/>
                <a:gd name="T9" fmla="*/ 0 h 113"/>
                <a:gd name="T10" fmla="*/ 226 w 238"/>
                <a:gd name="T11" fmla="*/ 0 h 113"/>
                <a:gd name="T12" fmla="*/ 238 w 238"/>
                <a:gd name="T13" fmla="*/ 11 h 113"/>
                <a:gd name="T14" fmla="*/ 238 w 238"/>
                <a:gd name="T15" fmla="*/ 102 h 113"/>
                <a:gd name="T16" fmla="*/ 226 w 238"/>
                <a:gd name="T17" fmla="*/ 113 h 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8" h="113">
                  <a:moveTo>
                    <a:pt x="226" y="113"/>
                  </a:moveTo>
                  <a:cubicBezTo>
                    <a:pt x="11" y="113"/>
                    <a:pt x="11" y="113"/>
                    <a:pt x="11" y="113"/>
                  </a:cubicBezTo>
                  <a:cubicBezTo>
                    <a:pt x="5" y="113"/>
                    <a:pt x="0" y="108"/>
                    <a:pt x="0" y="102"/>
                  </a:cubicBezTo>
                  <a:cubicBezTo>
                    <a:pt x="0" y="11"/>
                    <a:pt x="0" y="11"/>
                    <a:pt x="0" y="11"/>
                  </a:cubicBezTo>
                  <a:cubicBezTo>
                    <a:pt x="0" y="5"/>
                    <a:pt x="5" y="0"/>
                    <a:pt x="11" y="0"/>
                  </a:cubicBezTo>
                  <a:cubicBezTo>
                    <a:pt x="226" y="0"/>
                    <a:pt x="226" y="0"/>
                    <a:pt x="226" y="0"/>
                  </a:cubicBezTo>
                  <a:cubicBezTo>
                    <a:pt x="233" y="0"/>
                    <a:pt x="238" y="5"/>
                    <a:pt x="238" y="11"/>
                  </a:cubicBezTo>
                  <a:cubicBezTo>
                    <a:pt x="238" y="102"/>
                    <a:pt x="238" y="102"/>
                    <a:pt x="238" y="102"/>
                  </a:cubicBezTo>
                  <a:cubicBezTo>
                    <a:pt x="238" y="108"/>
                    <a:pt x="233" y="113"/>
                    <a:pt x="226" y="113"/>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メイリオ"/>
                <a:ea typeface="メイリオ"/>
                <a:cs typeface="+mn-cs"/>
              </a:endParaRPr>
            </a:p>
          </p:txBody>
        </p:sp>
        <p:sp>
          <p:nvSpPr>
            <p:cNvPr id="73" name="Freeform 51"/>
            <p:cNvSpPr>
              <a:spLocks/>
            </p:cNvSpPr>
            <p:nvPr/>
          </p:nvSpPr>
          <p:spPr bwMode="auto">
            <a:xfrm>
              <a:off x="3695700" y="3924300"/>
              <a:ext cx="53975" cy="68263"/>
            </a:xfrm>
            <a:custGeom>
              <a:avLst/>
              <a:gdLst>
                <a:gd name="T0" fmla="*/ 35 w 57"/>
                <a:gd name="T1" fmla="*/ 16 h 73"/>
                <a:gd name="T2" fmla="*/ 24 w 57"/>
                <a:gd name="T3" fmla="*/ 21 h 73"/>
                <a:gd name="T4" fmla="*/ 20 w 57"/>
                <a:gd name="T5" fmla="*/ 37 h 73"/>
                <a:gd name="T6" fmla="*/ 36 w 57"/>
                <a:gd name="T7" fmla="*/ 57 h 73"/>
                <a:gd name="T8" fmla="*/ 45 w 57"/>
                <a:gd name="T9" fmla="*/ 56 h 73"/>
                <a:gd name="T10" fmla="*/ 54 w 57"/>
                <a:gd name="T11" fmla="*/ 53 h 73"/>
                <a:gd name="T12" fmla="*/ 54 w 57"/>
                <a:gd name="T13" fmla="*/ 69 h 73"/>
                <a:gd name="T14" fmla="*/ 34 w 57"/>
                <a:gd name="T15" fmla="*/ 73 h 73"/>
                <a:gd name="T16" fmla="*/ 9 w 57"/>
                <a:gd name="T17" fmla="*/ 64 h 73"/>
                <a:gd name="T18" fmla="*/ 0 w 57"/>
                <a:gd name="T19" fmla="*/ 37 h 73"/>
                <a:gd name="T20" fmla="*/ 5 w 57"/>
                <a:gd name="T21" fmla="*/ 17 h 73"/>
                <a:gd name="T22" fmla="*/ 16 w 57"/>
                <a:gd name="T23" fmla="*/ 5 h 73"/>
                <a:gd name="T24" fmla="*/ 35 w 57"/>
                <a:gd name="T25" fmla="*/ 0 h 73"/>
                <a:gd name="T26" fmla="*/ 57 w 57"/>
                <a:gd name="T27" fmla="*/ 5 h 73"/>
                <a:gd name="T28" fmla="*/ 51 w 57"/>
                <a:gd name="T29" fmla="*/ 20 h 73"/>
                <a:gd name="T30" fmla="*/ 43 w 57"/>
                <a:gd name="T31" fmla="*/ 17 h 73"/>
                <a:gd name="T32" fmla="*/ 35 w 57"/>
                <a:gd name="T33" fmla="*/ 16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7" h="73">
                  <a:moveTo>
                    <a:pt x="35" y="16"/>
                  </a:moveTo>
                  <a:cubicBezTo>
                    <a:pt x="30" y="16"/>
                    <a:pt x="26" y="18"/>
                    <a:pt x="24" y="21"/>
                  </a:cubicBezTo>
                  <a:cubicBezTo>
                    <a:pt x="21" y="25"/>
                    <a:pt x="20" y="30"/>
                    <a:pt x="20" y="37"/>
                  </a:cubicBezTo>
                  <a:cubicBezTo>
                    <a:pt x="20" y="50"/>
                    <a:pt x="25" y="57"/>
                    <a:pt x="36" y="57"/>
                  </a:cubicBezTo>
                  <a:cubicBezTo>
                    <a:pt x="39" y="57"/>
                    <a:pt x="42" y="57"/>
                    <a:pt x="45" y="56"/>
                  </a:cubicBezTo>
                  <a:cubicBezTo>
                    <a:pt x="48" y="55"/>
                    <a:pt x="51" y="54"/>
                    <a:pt x="54" y="53"/>
                  </a:cubicBezTo>
                  <a:cubicBezTo>
                    <a:pt x="54" y="69"/>
                    <a:pt x="54" y="69"/>
                    <a:pt x="54" y="69"/>
                  </a:cubicBezTo>
                  <a:cubicBezTo>
                    <a:pt x="48" y="72"/>
                    <a:pt x="41" y="73"/>
                    <a:pt x="34" y="73"/>
                  </a:cubicBezTo>
                  <a:cubicBezTo>
                    <a:pt x="23" y="73"/>
                    <a:pt x="15" y="70"/>
                    <a:pt x="9" y="64"/>
                  </a:cubicBezTo>
                  <a:cubicBezTo>
                    <a:pt x="3" y="57"/>
                    <a:pt x="0" y="48"/>
                    <a:pt x="0" y="37"/>
                  </a:cubicBezTo>
                  <a:cubicBezTo>
                    <a:pt x="0" y="29"/>
                    <a:pt x="2" y="23"/>
                    <a:pt x="5" y="17"/>
                  </a:cubicBezTo>
                  <a:cubicBezTo>
                    <a:pt x="7" y="12"/>
                    <a:pt x="11" y="8"/>
                    <a:pt x="16" y="5"/>
                  </a:cubicBezTo>
                  <a:cubicBezTo>
                    <a:pt x="22" y="2"/>
                    <a:pt x="28" y="0"/>
                    <a:pt x="35" y="0"/>
                  </a:cubicBezTo>
                  <a:cubicBezTo>
                    <a:pt x="42" y="0"/>
                    <a:pt x="50" y="2"/>
                    <a:pt x="57" y="5"/>
                  </a:cubicBezTo>
                  <a:cubicBezTo>
                    <a:pt x="51" y="20"/>
                    <a:pt x="51" y="20"/>
                    <a:pt x="51" y="20"/>
                  </a:cubicBezTo>
                  <a:cubicBezTo>
                    <a:pt x="48" y="19"/>
                    <a:pt x="46" y="18"/>
                    <a:pt x="43" y="17"/>
                  </a:cubicBezTo>
                  <a:cubicBezTo>
                    <a:pt x="40" y="16"/>
                    <a:pt x="38" y="16"/>
                    <a:pt x="35" y="16"/>
                  </a:cubicBezTo>
                  <a:close/>
                </a:path>
              </a:pathLst>
            </a:custGeom>
            <a:solidFill>
              <a:srgbClr val="0087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メイリオ"/>
                <a:ea typeface="メイリオ"/>
                <a:cs typeface="+mn-cs"/>
              </a:endParaRPr>
            </a:p>
          </p:txBody>
        </p:sp>
        <p:sp>
          <p:nvSpPr>
            <p:cNvPr id="74" name="Freeform 52"/>
            <p:cNvSpPr>
              <a:spLocks/>
            </p:cNvSpPr>
            <p:nvPr/>
          </p:nvSpPr>
          <p:spPr bwMode="auto">
            <a:xfrm>
              <a:off x="3754438" y="3924300"/>
              <a:ext cx="47625" cy="68263"/>
            </a:xfrm>
            <a:custGeom>
              <a:avLst/>
              <a:gdLst>
                <a:gd name="T0" fmla="*/ 50 w 50"/>
                <a:gd name="T1" fmla="*/ 50 h 73"/>
                <a:gd name="T2" fmla="*/ 47 w 50"/>
                <a:gd name="T3" fmla="*/ 62 h 73"/>
                <a:gd name="T4" fmla="*/ 37 w 50"/>
                <a:gd name="T5" fmla="*/ 70 h 73"/>
                <a:gd name="T6" fmla="*/ 22 w 50"/>
                <a:gd name="T7" fmla="*/ 73 h 73"/>
                <a:gd name="T8" fmla="*/ 10 w 50"/>
                <a:gd name="T9" fmla="*/ 72 h 73"/>
                <a:gd name="T10" fmla="*/ 0 w 50"/>
                <a:gd name="T11" fmla="*/ 68 h 73"/>
                <a:gd name="T12" fmla="*/ 0 w 50"/>
                <a:gd name="T13" fmla="*/ 51 h 73"/>
                <a:gd name="T14" fmla="*/ 12 w 50"/>
                <a:gd name="T15" fmla="*/ 56 h 73"/>
                <a:gd name="T16" fmla="*/ 22 w 50"/>
                <a:gd name="T17" fmla="*/ 57 h 73"/>
                <a:gd name="T18" fmla="*/ 29 w 50"/>
                <a:gd name="T19" fmla="*/ 56 h 73"/>
                <a:gd name="T20" fmla="*/ 31 w 50"/>
                <a:gd name="T21" fmla="*/ 52 h 73"/>
                <a:gd name="T22" fmla="*/ 30 w 50"/>
                <a:gd name="T23" fmla="*/ 50 h 73"/>
                <a:gd name="T24" fmla="*/ 27 w 50"/>
                <a:gd name="T25" fmla="*/ 47 h 73"/>
                <a:gd name="T26" fmla="*/ 18 w 50"/>
                <a:gd name="T27" fmla="*/ 43 h 73"/>
                <a:gd name="T28" fmla="*/ 8 w 50"/>
                <a:gd name="T29" fmla="*/ 37 h 73"/>
                <a:gd name="T30" fmla="*/ 2 w 50"/>
                <a:gd name="T31" fmla="*/ 30 h 73"/>
                <a:gd name="T32" fmla="*/ 1 w 50"/>
                <a:gd name="T33" fmla="*/ 21 h 73"/>
                <a:gd name="T34" fmla="*/ 8 w 50"/>
                <a:gd name="T35" fmla="*/ 6 h 73"/>
                <a:gd name="T36" fmla="*/ 27 w 50"/>
                <a:gd name="T37" fmla="*/ 0 h 73"/>
                <a:gd name="T38" fmla="*/ 50 w 50"/>
                <a:gd name="T39" fmla="*/ 5 h 73"/>
                <a:gd name="T40" fmla="*/ 44 w 50"/>
                <a:gd name="T41" fmla="*/ 20 h 73"/>
                <a:gd name="T42" fmla="*/ 27 w 50"/>
                <a:gd name="T43" fmla="*/ 15 h 73"/>
                <a:gd name="T44" fmla="*/ 21 w 50"/>
                <a:gd name="T45" fmla="*/ 17 h 73"/>
                <a:gd name="T46" fmla="*/ 20 w 50"/>
                <a:gd name="T47" fmla="*/ 20 h 73"/>
                <a:gd name="T48" fmla="*/ 22 w 50"/>
                <a:gd name="T49" fmla="*/ 24 h 73"/>
                <a:gd name="T50" fmla="*/ 34 w 50"/>
                <a:gd name="T51" fmla="*/ 30 h 73"/>
                <a:gd name="T52" fmla="*/ 46 w 50"/>
                <a:gd name="T53" fmla="*/ 39 h 73"/>
                <a:gd name="T54" fmla="*/ 50 w 50"/>
                <a:gd name="T55" fmla="*/ 50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50" h="73">
                  <a:moveTo>
                    <a:pt x="50" y="50"/>
                  </a:moveTo>
                  <a:cubicBezTo>
                    <a:pt x="50" y="55"/>
                    <a:pt x="49" y="59"/>
                    <a:pt x="47" y="62"/>
                  </a:cubicBezTo>
                  <a:cubicBezTo>
                    <a:pt x="44" y="66"/>
                    <a:pt x="41" y="68"/>
                    <a:pt x="37" y="70"/>
                  </a:cubicBezTo>
                  <a:cubicBezTo>
                    <a:pt x="33" y="72"/>
                    <a:pt x="28" y="73"/>
                    <a:pt x="22" y="73"/>
                  </a:cubicBezTo>
                  <a:cubicBezTo>
                    <a:pt x="17" y="73"/>
                    <a:pt x="13" y="73"/>
                    <a:pt x="10" y="72"/>
                  </a:cubicBezTo>
                  <a:cubicBezTo>
                    <a:pt x="7" y="71"/>
                    <a:pt x="4" y="70"/>
                    <a:pt x="0" y="68"/>
                  </a:cubicBezTo>
                  <a:cubicBezTo>
                    <a:pt x="0" y="51"/>
                    <a:pt x="0" y="51"/>
                    <a:pt x="0" y="51"/>
                  </a:cubicBezTo>
                  <a:cubicBezTo>
                    <a:pt x="4" y="53"/>
                    <a:pt x="8" y="55"/>
                    <a:pt x="12" y="56"/>
                  </a:cubicBezTo>
                  <a:cubicBezTo>
                    <a:pt x="16" y="57"/>
                    <a:pt x="19" y="57"/>
                    <a:pt x="22" y="57"/>
                  </a:cubicBezTo>
                  <a:cubicBezTo>
                    <a:pt x="25" y="57"/>
                    <a:pt x="27" y="57"/>
                    <a:pt x="29" y="56"/>
                  </a:cubicBezTo>
                  <a:cubicBezTo>
                    <a:pt x="30" y="55"/>
                    <a:pt x="31" y="54"/>
                    <a:pt x="31" y="52"/>
                  </a:cubicBezTo>
                  <a:cubicBezTo>
                    <a:pt x="31" y="51"/>
                    <a:pt x="30" y="50"/>
                    <a:pt x="30" y="50"/>
                  </a:cubicBezTo>
                  <a:cubicBezTo>
                    <a:pt x="29" y="49"/>
                    <a:pt x="29" y="48"/>
                    <a:pt x="27" y="47"/>
                  </a:cubicBezTo>
                  <a:cubicBezTo>
                    <a:pt x="26" y="47"/>
                    <a:pt x="23" y="45"/>
                    <a:pt x="18" y="43"/>
                  </a:cubicBezTo>
                  <a:cubicBezTo>
                    <a:pt x="13" y="41"/>
                    <a:pt x="10" y="39"/>
                    <a:pt x="8" y="37"/>
                  </a:cubicBezTo>
                  <a:cubicBezTo>
                    <a:pt x="5" y="35"/>
                    <a:pt x="4" y="32"/>
                    <a:pt x="2" y="30"/>
                  </a:cubicBezTo>
                  <a:cubicBezTo>
                    <a:pt x="1" y="27"/>
                    <a:pt x="1" y="24"/>
                    <a:pt x="1" y="21"/>
                  </a:cubicBezTo>
                  <a:cubicBezTo>
                    <a:pt x="1" y="14"/>
                    <a:pt x="3" y="9"/>
                    <a:pt x="8" y="6"/>
                  </a:cubicBezTo>
                  <a:cubicBezTo>
                    <a:pt x="13" y="2"/>
                    <a:pt x="19" y="0"/>
                    <a:pt x="27" y="0"/>
                  </a:cubicBezTo>
                  <a:cubicBezTo>
                    <a:pt x="35" y="0"/>
                    <a:pt x="42" y="2"/>
                    <a:pt x="50" y="5"/>
                  </a:cubicBezTo>
                  <a:cubicBezTo>
                    <a:pt x="44" y="20"/>
                    <a:pt x="44" y="20"/>
                    <a:pt x="44" y="20"/>
                  </a:cubicBezTo>
                  <a:cubicBezTo>
                    <a:pt x="37" y="17"/>
                    <a:pt x="32" y="15"/>
                    <a:pt x="27" y="15"/>
                  </a:cubicBezTo>
                  <a:cubicBezTo>
                    <a:pt x="24" y="15"/>
                    <a:pt x="23" y="16"/>
                    <a:pt x="21" y="17"/>
                  </a:cubicBezTo>
                  <a:cubicBezTo>
                    <a:pt x="20" y="18"/>
                    <a:pt x="20" y="19"/>
                    <a:pt x="20" y="20"/>
                  </a:cubicBezTo>
                  <a:cubicBezTo>
                    <a:pt x="20" y="21"/>
                    <a:pt x="20" y="23"/>
                    <a:pt x="22" y="24"/>
                  </a:cubicBezTo>
                  <a:cubicBezTo>
                    <a:pt x="23" y="25"/>
                    <a:pt x="27" y="27"/>
                    <a:pt x="34" y="30"/>
                  </a:cubicBezTo>
                  <a:cubicBezTo>
                    <a:pt x="40" y="32"/>
                    <a:pt x="44" y="35"/>
                    <a:pt x="46" y="39"/>
                  </a:cubicBezTo>
                  <a:cubicBezTo>
                    <a:pt x="49" y="42"/>
                    <a:pt x="50" y="46"/>
                    <a:pt x="50" y="50"/>
                  </a:cubicBezTo>
                  <a:close/>
                </a:path>
              </a:pathLst>
            </a:custGeom>
            <a:solidFill>
              <a:srgbClr val="0087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メイリオ"/>
                <a:ea typeface="メイリオ"/>
                <a:cs typeface="+mn-cs"/>
              </a:endParaRPr>
            </a:p>
          </p:txBody>
        </p:sp>
        <p:sp>
          <p:nvSpPr>
            <p:cNvPr id="75" name="Freeform 53"/>
            <p:cNvSpPr>
              <a:spLocks/>
            </p:cNvSpPr>
            <p:nvPr/>
          </p:nvSpPr>
          <p:spPr bwMode="auto">
            <a:xfrm>
              <a:off x="3803650" y="3924300"/>
              <a:ext cx="65088" cy="68263"/>
            </a:xfrm>
            <a:custGeom>
              <a:avLst/>
              <a:gdLst>
                <a:gd name="T0" fmla="*/ 48 w 69"/>
                <a:gd name="T1" fmla="*/ 0 h 71"/>
                <a:gd name="T2" fmla="*/ 69 w 69"/>
                <a:gd name="T3" fmla="*/ 0 h 71"/>
                <a:gd name="T4" fmla="*/ 46 w 69"/>
                <a:gd name="T5" fmla="*/ 71 h 71"/>
                <a:gd name="T6" fmla="*/ 23 w 69"/>
                <a:gd name="T7" fmla="*/ 71 h 71"/>
                <a:gd name="T8" fmla="*/ 0 w 69"/>
                <a:gd name="T9" fmla="*/ 0 h 71"/>
                <a:gd name="T10" fmla="*/ 22 w 69"/>
                <a:gd name="T11" fmla="*/ 0 h 71"/>
                <a:gd name="T12" fmla="*/ 31 w 69"/>
                <a:gd name="T13" fmla="*/ 36 h 71"/>
                <a:gd name="T14" fmla="*/ 35 w 69"/>
                <a:gd name="T15" fmla="*/ 53 h 71"/>
                <a:gd name="T16" fmla="*/ 36 w 69"/>
                <a:gd name="T17" fmla="*/ 44 h 71"/>
                <a:gd name="T18" fmla="*/ 38 w 69"/>
                <a:gd name="T19" fmla="*/ 36 h 71"/>
                <a:gd name="T20" fmla="*/ 48 w 69"/>
                <a:gd name="T21" fmla="*/ 0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9" h="71">
                  <a:moveTo>
                    <a:pt x="48" y="0"/>
                  </a:moveTo>
                  <a:cubicBezTo>
                    <a:pt x="69" y="0"/>
                    <a:pt x="69" y="0"/>
                    <a:pt x="69" y="0"/>
                  </a:cubicBezTo>
                  <a:cubicBezTo>
                    <a:pt x="46" y="71"/>
                    <a:pt x="46" y="71"/>
                    <a:pt x="46" y="71"/>
                  </a:cubicBezTo>
                  <a:cubicBezTo>
                    <a:pt x="23" y="71"/>
                    <a:pt x="23" y="71"/>
                    <a:pt x="23" y="71"/>
                  </a:cubicBezTo>
                  <a:cubicBezTo>
                    <a:pt x="0" y="0"/>
                    <a:pt x="0" y="0"/>
                    <a:pt x="0" y="0"/>
                  </a:cubicBezTo>
                  <a:cubicBezTo>
                    <a:pt x="22" y="0"/>
                    <a:pt x="22" y="0"/>
                    <a:pt x="22" y="0"/>
                  </a:cubicBezTo>
                  <a:cubicBezTo>
                    <a:pt x="31" y="36"/>
                    <a:pt x="31" y="36"/>
                    <a:pt x="31" y="36"/>
                  </a:cubicBezTo>
                  <a:cubicBezTo>
                    <a:pt x="33" y="44"/>
                    <a:pt x="35" y="50"/>
                    <a:pt x="35" y="53"/>
                  </a:cubicBezTo>
                  <a:cubicBezTo>
                    <a:pt x="35" y="50"/>
                    <a:pt x="35" y="48"/>
                    <a:pt x="36" y="44"/>
                  </a:cubicBezTo>
                  <a:cubicBezTo>
                    <a:pt x="37" y="41"/>
                    <a:pt x="37" y="38"/>
                    <a:pt x="38" y="36"/>
                  </a:cubicBezTo>
                  <a:lnTo>
                    <a:pt x="48" y="0"/>
                  </a:lnTo>
                  <a:close/>
                </a:path>
              </a:pathLst>
            </a:custGeom>
            <a:solidFill>
              <a:srgbClr val="0087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メイリオ"/>
                <a:ea typeface="メイリオ"/>
                <a:cs typeface="+mn-cs"/>
              </a:endParaRPr>
            </a:p>
          </p:txBody>
        </p:sp>
      </p:grpSp>
      <p:sp>
        <p:nvSpPr>
          <p:cNvPr id="76" name="テキスト ボックス 75"/>
          <p:cNvSpPr txBox="1"/>
          <p:nvPr/>
        </p:nvSpPr>
        <p:spPr>
          <a:xfrm>
            <a:off x="4076535" y="3118970"/>
            <a:ext cx="876413"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a:ln>
                  <a:noFill/>
                </a:ln>
                <a:solidFill>
                  <a:prstClr val="white"/>
                </a:solidFill>
                <a:effectLst/>
                <a:uLnTx/>
                <a:uFillTx/>
                <a:latin typeface="メイリオ"/>
                <a:ea typeface="メイリオ"/>
                <a:cs typeface="+mn-cs"/>
              </a:rPr>
              <a:t>トリガー</a:t>
            </a:r>
            <a:endParaRPr kumimoji="1" lang="en-US" altLang="ja-JP" sz="1200" b="0" i="0" u="none" strike="noStrike" kern="1200" cap="none" spc="0" normalizeH="0" baseline="0" noProof="0">
              <a:ln>
                <a:noFill/>
              </a:ln>
              <a:solidFill>
                <a:prstClr val="white"/>
              </a:solidFill>
              <a:effectLst/>
              <a:uLnTx/>
              <a:uFillTx/>
              <a:latin typeface="メイリオ"/>
              <a:ea typeface="メイリオ"/>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a:ln>
                  <a:noFill/>
                </a:ln>
                <a:solidFill>
                  <a:prstClr val="white"/>
                </a:solidFill>
                <a:effectLst/>
                <a:uLnTx/>
                <a:uFillTx/>
                <a:latin typeface="メイリオ"/>
                <a:ea typeface="メイリオ"/>
                <a:cs typeface="+mn-cs"/>
              </a:rPr>
              <a:t>発火</a:t>
            </a:r>
          </a:p>
        </p:txBody>
      </p:sp>
      <p:sp>
        <p:nvSpPr>
          <p:cNvPr id="77" name="Freeform 29"/>
          <p:cNvSpPr>
            <a:spLocks noEditPoints="1"/>
          </p:cNvSpPr>
          <p:nvPr/>
        </p:nvSpPr>
        <p:spPr bwMode="auto">
          <a:xfrm>
            <a:off x="3057644" y="2377114"/>
            <a:ext cx="402054" cy="261747"/>
          </a:xfrm>
          <a:custGeom>
            <a:avLst/>
            <a:gdLst>
              <a:gd name="T0" fmla="*/ 205 w 568"/>
              <a:gd name="T1" fmla="*/ 6 h 369"/>
              <a:gd name="T2" fmla="*/ 199 w 568"/>
              <a:gd name="T3" fmla="*/ 22 h 369"/>
              <a:gd name="T4" fmla="*/ 368 w 568"/>
              <a:gd name="T5" fmla="*/ 22 h 369"/>
              <a:gd name="T6" fmla="*/ 363 w 568"/>
              <a:gd name="T7" fmla="*/ 6 h 369"/>
              <a:gd name="T8" fmla="*/ 368 w 568"/>
              <a:gd name="T9" fmla="*/ 22 h 369"/>
              <a:gd name="T10" fmla="*/ 534 w 568"/>
              <a:gd name="T11" fmla="*/ 177 h 369"/>
              <a:gd name="T12" fmla="*/ 533 w 568"/>
              <a:gd name="T13" fmla="*/ 177 h 369"/>
              <a:gd name="T14" fmla="*/ 438 w 568"/>
              <a:gd name="T15" fmla="*/ 49 h 369"/>
              <a:gd name="T16" fmla="*/ 436 w 568"/>
              <a:gd name="T17" fmla="*/ 46 h 369"/>
              <a:gd name="T18" fmla="*/ 370 w 568"/>
              <a:gd name="T19" fmla="*/ 28 h 369"/>
              <a:gd name="T20" fmla="*/ 328 w 568"/>
              <a:gd name="T21" fmla="*/ 82 h 369"/>
              <a:gd name="T22" fmla="*/ 328 w 568"/>
              <a:gd name="T23" fmla="*/ 85 h 369"/>
              <a:gd name="T24" fmla="*/ 284 w 568"/>
              <a:gd name="T25" fmla="*/ 80 h 369"/>
              <a:gd name="T26" fmla="*/ 239 w 568"/>
              <a:gd name="T27" fmla="*/ 85 h 369"/>
              <a:gd name="T28" fmla="*/ 239 w 568"/>
              <a:gd name="T29" fmla="*/ 82 h 369"/>
              <a:gd name="T30" fmla="*/ 197 w 568"/>
              <a:gd name="T31" fmla="*/ 28 h 369"/>
              <a:gd name="T32" fmla="*/ 131 w 568"/>
              <a:gd name="T33" fmla="*/ 46 h 369"/>
              <a:gd name="T34" fmla="*/ 130 w 568"/>
              <a:gd name="T35" fmla="*/ 49 h 369"/>
              <a:gd name="T36" fmla="*/ 34 w 568"/>
              <a:gd name="T37" fmla="*/ 177 h 369"/>
              <a:gd name="T38" fmla="*/ 34 w 568"/>
              <a:gd name="T39" fmla="*/ 177 h 369"/>
              <a:gd name="T40" fmla="*/ 91 w 568"/>
              <a:gd name="T41" fmla="*/ 349 h 369"/>
              <a:gd name="T42" fmla="*/ 239 w 568"/>
              <a:gd name="T43" fmla="*/ 245 h 369"/>
              <a:gd name="T44" fmla="*/ 239 w 568"/>
              <a:gd name="T45" fmla="*/ 245 h 369"/>
              <a:gd name="T46" fmla="*/ 239 w 568"/>
              <a:gd name="T47" fmla="*/ 173 h 369"/>
              <a:gd name="T48" fmla="*/ 328 w 568"/>
              <a:gd name="T49" fmla="*/ 173 h 369"/>
              <a:gd name="T50" fmla="*/ 328 w 568"/>
              <a:gd name="T51" fmla="*/ 245 h 369"/>
              <a:gd name="T52" fmla="*/ 328 w 568"/>
              <a:gd name="T53" fmla="*/ 245 h 369"/>
              <a:gd name="T54" fmla="*/ 476 w 568"/>
              <a:gd name="T55" fmla="*/ 349 h 369"/>
              <a:gd name="T56" fmla="*/ 209 w 568"/>
              <a:gd name="T57" fmla="*/ 269 h 369"/>
              <a:gd name="T58" fmla="*/ 44 w 568"/>
              <a:gd name="T59" fmla="*/ 214 h 369"/>
              <a:gd name="T60" fmla="*/ 209 w 568"/>
              <a:gd name="T61" fmla="*/ 269 h 369"/>
              <a:gd name="T62" fmla="*/ 523 w 568"/>
              <a:gd name="T63" fmla="*/ 214 h 369"/>
              <a:gd name="T64" fmla="*/ 359 w 568"/>
              <a:gd name="T65" fmla="*/ 269 h 369"/>
              <a:gd name="T66" fmla="*/ 297 w 568"/>
              <a:gd name="T67" fmla="*/ 131 h 369"/>
              <a:gd name="T68" fmla="*/ 270 w 568"/>
              <a:gd name="T69" fmla="*/ 131 h 369"/>
              <a:gd name="T70" fmla="*/ 297 w 568"/>
              <a:gd name="T71" fmla="*/ 131 h 369"/>
              <a:gd name="T72" fmla="*/ 276 w 568"/>
              <a:gd name="T73" fmla="*/ 131 h 369"/>
              <a:gd name="T74" fmla="*/ 291 w 568"/>
              <a:gd name="T75" fmla="*/ 131 h 369"/>
              <a:gd name="T76" fmla="*/ 347 w 568"/>
              <a:gd name="T77" fmla="*/ 128 h 369"/>
              <a:gd name="T78" fmla="*/ 221 w 568"/>
              <a:gd name="T79" fmla="*/ 128 h 369"/>
              <a:gd name="T80" fmla="*/ 284 w 568"/>
              <a:gd name="T81" fmla="*/ 101 h 369"/>
              <a:gd name="T82" fmla="*/ 347 w 568"/>
              <a:gd name="T83" fmla="*/ 128 h 3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568" h="369">
                <a:moveTo>
                  <a:pt x="152" y="24"/>
                </a:moveTo>
                <a:cubicBezTo>
                  <a:pt x="163" y="7"/>
                  <a:pt x="184" y="0"/>
                  <a:pt x="205" y="6"/>
                </a:cubicBezTo>
                <a:cubicBezTo>
                  <a:pt x="225" y="13"/>
                  <a:pt x="237" y="32"/>
                  <a:pt x="236" y="52"/>
                </a:cubicBezTo>
                <a:cubicBezTo>
                  <a:pt x="228" y="38"/>
                  <a:pt x="216" y="27"/>
                  <a:pt x="199" y="22"/>
                </a:cubicBezTo>
                <a:cubicBezTo>
                  <a:pt x="183" y="17"/>
                  <a:pt x="166" y="18"/>
                  <a:pt x="152" y="24"/>
                </a:cubicBezTo>
                <a:close/>
                <a:moveTo>
                  <a:pt x="368" y="22"/>
                </a:moveTo>
                <a:cubicBezTo>
                  <a:pt x="384" y="17"/>
                  <a:pt x="401" y="18"/>
                  <a:pt x="416" y="24"/>
                </a:cubicBezTo>
                <a:cubicBezTo>
                  <a:pt x="404" y="7"/>
                  <a:pt x="383" y="0"/>
                  <a:pt x="363" y="6"/>
                </a:cubicBezTo>
                <a:cubicBezTo>
                  <a:pt x="343" y="13"/>
                  <a:pt x="330" y="32"/>
                  <a:pt x="331" y="52"/>
                </a:cubicBezTo>
                <a:cubicBezTo>
                  <a:pt x="339" y="38"/>
                  <a:pt x="352" y="27"/>
                  <a:pt x="368" y="22"/>
                </a:cubicBezTo>
                <a:close/>
                <a:moveTo>
                  <a:pt x="548" y="206"/>
                </a:moveTo>
                <a:cubicBezTo>
                  <a:pt x="545" y="196"/>
                  <a:pt x="540" y="186"/>
                  <a:pt x="534" y="177"/>
                </a:cubicBezTo>
                <a:cubicBezTo>
                  <a:pt x="534" y="177"/>
                  <a:pt x="534" y="177"/>
                  <a:pt x="534" y="177"/>
                </a:cubicBezTo>
                <a:cubicBezTo>
                  <a:pt x="533" y="177"/>
                  <a:pt x="533" y="177"/>
                  <a:pt x="533" y="177"/>
                </a:cubicBezTo>
                <a:cubicBezTo>
                  <a:pt x="533" y="176"/>
                  <a:pt x="532" y="175"/>
                  <a:pt x="531" y="174"/>
                </a:cubicBezTo>
                <a:cubicBezTo>
                  <a:pt x="438" y="49"/>
                  <a:pt x="438" y="49"/>
                  <a:pt x="438" y="49"/>
                </a:cubicBezTo>
                <a:cubicBezTo>
                  <a:pt x="437" y="48"/>
                  <a:pt x="437" y="47"/>
                  <a:pt x="436" y="46"/>
                </a:cubicBezTo>
                <a:cubicBezTo>
                  <a:pt x="436" y="46"/>
                  <a:pt x="436" y="46"/>
                  <a:pt x="436" y="46"/>
                </a:cubicBezTo>
                <a:cubicBezTo>
                  <a:pt x="436" y="46"/>
                  <a:pt x="436" y="46"/>
                  <a:pt x="436" y="46"/>
                </a:cubicBezTo>
                <a:cubicBezTo>
                  <a:pt x="420" y="28"/>
                  <a:pt x="394" y="20"/>
                  <a:pt x="370" y="28"/>
                </a:cubicBezTo>
                <a:cubicBezTo>
                  <a:pt x="346" y="36"/>
                  <a:pt x="330" y="58"/>
                  <a:pt x="328" y="82"/>
                </a:cubicBezTo>
                <a:cubicBezTo>
                  <a:pt x="328" y="82"/>
                  <a:pt x="328" y="82"/>
                  <a:pt x="328" y="82"/>
                </a:cubicBezTo>
                <a:cubicBezTo>
                  <a:pt x="328" y="82"/>
                  <a:pt x="328" y="82"/>
                  <a:pt x="328" y="82"/>
                </a:cubicBezTo>
                <a:cubicBezTo>
                  <a:pt x="328" y="83"/>
                  <a:pt x="328" y="84"/>
                  <a:pt x="328" y="85"/>
                </a:cubicBezTo>
                <a:cubicBezTo>
                  <a:pt x="328" y="88"/>
                  <a:pt x="328" y="88"/>
                  <a:pt x="328" y="88"/>
                </a:cubicBezTo>
                <a:cubicBezTo>
                  <a:pt x="315" y="83"/>
                  <a:pt x="300" y="80"/>
                  <a:pt x="284" y="80"/>
                </a:cubicBezTo>
                <a:cubicBezTo>
                  <a:pt x="268" y="80"/>
                  <a:pt x="252" y="83"/>
                  <a:pt x="239" y="88"/>
                </a:cubicBezTo>
                <a:cubicBezTo>
                  <a:pt x="239" y="85"/>
                  <a:pt x="239" y="85"/>
                  <a:pt x="239" y="85"/>
                </a:cubicBezTo>
                <a:cubicBezTo>
                  <a:pt x="239" y="84"/>
                  <a:pt x="239" y="83"/>
                  <a:pt x="239" y="82"/>
                </a:cubicBezTo>
                <a:cubicBezTo>
                  <a:pt x="239" y="82"/>
                  <a:pt x="239" y="82"/>
                  <a:pt x="239" y="82"/>
                </a:cubicBezTo>
                <a:cubicBezTo>
                  <a:pt x="239" y="82"/>
                  <a:pt x="239" y="82"/>
                  <a:pt x="239" y="82"/>
                </a:cubicBezTo>
                <a:cubicBezTo>
                  <a:pt x="237" y="58"/>
                  <a:pt x="221" y="36"/>
                  <a:pt x="197" y="28"/>
                </a:cubicBezTo>
                <a:cubicBezTo>
                  <a:pt x="173" y="20"/>
                  <a:pt x="147" y="28"/>
                  <a:pt x="132" y="46"/>
                </a:cubicBezTo>
                <a:cubicBezTo>
                  <a:pt x="131" y="46"/>
                  <a:pt x="131" y="46"/>
                  <a:pt x="131" y="46"/>
                </a:cubicBezTo>
                <a:cubicBezTo>
                  <a:pt x="131" y="46"/>
                  <a:pt x="131" y="46"/>
                  <a:pt x="131" y="46"/>
                </a:cubicBezTo>
                <a:cubicBezTo>
                  <a:pt x="131" y="47"/>
                  <a:pt x="130" y="48"/>
                  <a:pt x="130" y="49"/>
                </a:cubicBezTo>
                <a:cubicBezTo>
                  <a:pt x="36" y="174"/>
                  <a:pt x="36" y="174"/>
                  <a:pt x="36" y="174"/>
                </a:cubicBezTo>
                <a:cubicBezTo>
                  <a:pt x="35" y="175"/>
                  <a:pt x="35" y="176"/>
                  <a:pt x="34" y="177"/>
                </a:cubicBezTo>
                <a:cubicBezTo>
                  <a:pt x="34" y="177"/>
                  <a:pt x="34" y="177"/>
                  <a:pt x="34" y="177"/>
                </a:cubicBezTo>
                <a:cubicBezTo>
                  <a:pt x="34" y="177"/>
                  <a:pt x="34" y="177"/>
                  <a:pt x="34" y="177"/>
                </a:cubicBezTo>
                <a:cubicBezTo>
                  <a:pt x="28" y="186"/>
                  <a:pt x="23" y="196"/>
                  <a:pt x="19" y="206"/>
                </a:cubicBezTo>
                <a:cubicBezTo>
                  <a:pt x="0" y="265"/>
                  <a:pt x="32" y="329"/>
                  <a:pt x="91" y="349"/>
                </a:cubicBezTo>
                <a:cubicBezTo>
                  <a:pt x="150" y="369"/>
                  <a:pt x="214" y="337"/>
                  <a:pt x="234" y="277"/>
                </a:cubicBezTo>
                <a:cubicBezTo>
                  <a:pt x="237" y="267"/>
                  <a:pt x="239" y="256"/>
                  <a:pt x="239" y="245"/>
                </a:cubicBezTo>
                <a:cubicBezTo>
                  <a:pt x="239" y="245"/>
                  <a:pt x="239" y="245"/>
                  <a:pt x="239" y="245"/>
                </a:cubicBezTo>
                <a:cubicBezTo>
                  <a:pt x="239" y="245"/>
                  <a:pt x="239" y="245"/>
                  <a:pt x="239" y="245"/>
                </a:cubicBezTo>
                <a:cubicBezTo>
                  <a:pt x="239" y="244"/>
                  <a:pt x="239" y="243"/>
                  <a:pt x="239" y="242"/>
                </a:cubicBezTo>
                <a:cubicBezTo>
                  <a:pt x="239" y="173"/>
                  <a:pt x="239" y="173"/>
                  <a:pt x="239" y="173"/>
                </a:cubicBezTo>
                <a:cubicBezTo>
                  <a:pt x="250" y="164"/>
                  <a:pt x="269" y="155"/>
                  <a:pt x="284" y="155"/>
                </a:cubicBezTo>
                <a:cubicBezTo>
                  <a:pt x="299" y="155"/>
                  <a:pt x="317" y="164"/>
                  <a:pt x="328" y="173"/>
                </a:cubicBezTo>
                <a:cubicBezTo>
                  <a:pt x="328" y="242"/>
                  <a:pt x="328" y="242"/>
                  <a:pt x="328" y="242"/>
                </a:cubicBezTo>
                <a:cubicBezTo>
                  <a:pt x="328" y="243"/>
                  <a:pt x="328" y="244"/>
                  <a:pt x="328" y="245"/>
                </a:cubicBezTo>
                <a:cubicBezTo>
                  <a:pt x="328" y="245"/>
                  <a:pt x="328" y="245"/>
                  <a:pt x="328" y="245"/>
                </a:cubicBezTo>
                <a:cubicBezTo>
                  <a:pt x="328" y="245"/>
                  <a:pt x="328" y="245"/>
                  <a:pt x="328" y="245"/>
                </a:cubicBezTo>
                <a:cubicBezTo>
                  <a:pt x="328" y="256"/>
                  <a:pt x="330" y="267"/>
                  <a:pt x="334" y="277"/>
                </a:cubicBezTo>
                <a:cubicBezTo>
                  <a:pt x="353" y="337"/>
                  <a:pt x="417" y="369"/>
                  <a:pt x="476" y="349"/>
                </a:cubicBezTo>
                <a:cubicBezTo>
                  <a:pt x="536" y="329"/>
                  <a:pt x="568" y="265"/>
                  <a:pt x="548" y="206"/>
                </a:cubicBezTo>
                <a:close/>
                <a:moveTo>
                  <a:pt x="209" y="269"/>
                </a:moveTo>
                <a:cubicBezTo>
                  <a:pt x="194" y="314"/>
                  <a:pt x="145" y="339"/>
                  <a:pt x="99" y="324"/>
                </a:cubicBezTo>
                <a:cubicBezTo>
                  <a:pt x="54" y="309"/>
                  <a:pt x="29" y="260"/>
                  <a:pt x="44" y="214"/>
                </a:cubicBezTo>
                <a:cubicBezTo>
                  <a:pt x="59" y="169"/>
                  <a:pt x="108" y="145"/>
                  <a:pt x="154" y="160"/>
                </a:cubicBezTo>
                <a:cubicBezTo>
                  <a:pt x="199" y="175"/>
                  <a:pt x="224" y="224"/>
                  <a:pt x="209" y="269"/>
                </a:cubicBezTo>
                <a:close/>
                <a:moveTo>
                  <a:pt x="414" y="160"/>
                </a:moveTo>
                <a:cubicBezTo>
                  <a:pt x="459" y="145"/>
                  <a:pt x="508" y="169"/>
                  <a:pt x="523" y="214"/>
                </a:cubicBezTo>
                <a:cubicBezTo>
                  <a:pt x="538" y="260"/>
                  <a:pt x="513" y="309"/>
                  <a:pt x="468" y="324"/>
                </a:cubicBezTo>
                <a:cubicBezTo>
                  <a:pt x="423" y="339"/>
                  <a:pt x="374" y="314"/>
                  <a:pt x="359" y="269"/>
                </a:cubicBezTo>
                <a:cubicBezTo>
                  <a:pt x="344" y="224"/>
                  <a:pt x="368" y="175"/>
                  <a:pt x="414" y="160"/>
                </a:cubicBezTo>
                <a:close/>
                <a:moveTo>
                  <a:pt x="297" y="131"/>
                </a:moveTo>
                <a:cubicBezTo>
                  <a:pt x="297" y="139"/>
                  <a:pt x="291" y="145"/>
                  <a:pt x="284" y="145"/>
                </a:cubicBezTo>
                <a:cubicBezTo>
                  <a:pt x="276" y="145"/>
                  <a:pt x="270" y="139"/>
                  <a:pt x="270" y="131"/>
                </a:cubicBezTo>
                <a:cubicBezTo>
                  <a:pt x="270" y="124"/>
                  <a:pt x="276" y="118"/>
                  <a:pt x="284" y="118"/>
                </a:cubicBezTo>
                <a:cubicBezTo>
                  <a:pt x="291" y="118"/>
                  <a:pt x="297" y="124"/>
                  <a:pt x="297" y="131"/>
                </a:cubicBezTo>
                <a:close/>
                <a:moveTo>
                  <a:pt x="284" y="124"/>
                </a:moveTo>
                <a:cubicBezTo>
                  <a:pt x="279" y="124"/>
                  <a:pt x="276" y="127"/>
                  <a:pt x="276" y="131"/>
                </a:cubicBezTo>
                <a:cubicBezTo>
                  <a:pt x="276" y="136"/>
                  <a:pt x="279" y="139"/>
                  <a:pt x="284" y="139"/>
                </a:cubicBezTo>
                <a:cubicBezTo>
                  <a:pt x="288" y="139"/>
                  <a:pt x="291" y="136"/>
                  <a:pt x="291" y="131"/>
                </a:cubicBezTo>
                <a:cubicBezTo>
                  <a:pt x="291" y="127"/>
                  <a:pt x="288" y="124"/>
                  <a:pt x="284" y="124"/>
                </a:cubicBezTo>
                <a:close/>
                <a:moveTo>
                  <a:pt x="347" y="128"/>
                </a:moveTo>
                <a:cubicBezTo>
                  <a:pt x="333" y="116"/>
                  <a:pt x="308" y="109"/>
                  <a:pt x="284" y="109"/>
                </a:cubicBezTo>
                <a:cubicBezTo>
                  <a:pt x="259" y="109"/>
                  <a:pt x="234" y="116"/>
                  <a:pt x="221" y="128"/>
                </a:cubicBezTo>
                <a:cubicBezTo>
                  <a:pt x="216" y="122"/>
                  <a:pt x="216" y="122"/>
                  <a:pt x="216" y="122"/>
                </a:cubicBezTo>
                <a:cubicBezTo>
                  <a:pt x="231" y="109"/>
                  <a:pt x="257" y="101"/>
                  <a:pt x="284" y="101"/>
                </a:cubicBezTo>
                <a:cubicBezTo>
                  <a:pt x="310" y="101"/>
                  <a:pt x="336" y="109"/>
                  <a:pt x="352" y="122"/>
                </a:cubicBezTo>
                <a:lnTo>
                  <a:pt x="347" y="128"/>
                </a:lnTo>
                <a:close/>
              </a:path>
            </a:pathLst>
          </a:custGeom>
          <a:solidFill>
            <a:schemeClr val="tx1">
              <a:lumMod val="50000"/>
              <a:lumOff val="50000"/>
            </a:scheme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メイリオ"/>
              <a:ea typeface="メイリオ"/>
              <a:cs typeface="+mn-cs"/>
            </a:endParaRPr>
          </a:p>
        </p:txBody>
      </p:sp>
      <p:sp>
        <p:nvSpPr>
          <p:cNvPr id="78" name="テキスト ボックス 77"/>
          <p:cNvSpPr txBox="1"/>
          <p:nvPr/>
        </p:nvSpPr>
        <p:spPr>
          <a:xfrm>
            <a:off x="5461036" y="2283785"/>
            <a:ext cx="1835404"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a:ln>
                  <a:noFill/>
                </a:ln>
                <a:solidFill>
                  <a:prstClr val="black"/>
                </a:solidFill>
                <a:effectLst/>
                <a:uLnTx/>
                <a:uFillTx/>
                <a:latin typeface="メイリオ"/>
                <a:ea typeface="メイリオ"/>
                <a:cs typeface="+mn-cs"/>
              </a:rPr>
              <a:t>プロジェクトマスタ</a:t>
            </a:r>
            <a:endParaRPr kumimoji="1" lang="en-US" altLang="ja-JP" sz="1400" b="0" i="0" u="none" strike="noStrike" kern="1200" cap="none" spc="0" normalizeH="0" baseline="0" noProof="0">
              <a:ln>
                <a:noFill/>
              </a:ln>
              <a:solidFill>
                <a:prstClr val="black"/>
              </a:solidFill>
              <a:effectLst/>
              <a:uLnTx/>
              <a:uFillTx/>
              <a:latin typeface="メイリオ"/>
              <a:ea typeface="メイリオ"/>
              <a:cs typeface="+mn-cs"/>
            </a:endParaRPr>
          </a:p>
        </p:txBody>
      </p:sp>
      <p:sp>
        <p:nvSpPr>
          <p:cNvPr id="80" name="フローチャート: 磁気ディスク 79"/>
          <p:cNvSpPr/>
          <p:nvPr/>
        </p:nvSpPr>
        <p:spPr>
          <a:xfrm>
            <a:off x="7458795" y="2271707"/>
            <a:ext cx="1071124" cy="1042752"/>
          </a:xfrm>
          <a:prstGeom prst="flowChartMagneticDisk">
            <a:avLst/>
          </a:prstGeom>
          <a:solidFill>
            <a:schemeClr val="bg1">
              <a:lumMod val="50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en-US" altLang="ja-JP" sz="800" b="0" i="0" u="none" strike="noStrike" kern="1200" cap="none" spc="0" normalizeH="0" baseline="0" noProof="0">
              <a:ln>
                <a:noFill/>
              </a:ln>
              <a:solidFill>
                <a:prstClr val="white"/>
              </a:solidFill>
              <a:effectLst/>
              <a:uLnTx/>
              <a:uFillTx/>
              <a:latin typeface="メイリオ"/>
              <a:ea typeface="メイリオ"/>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a:ln>
                  <a:noFill/>
                </a:ln>
                <a:solidFill>
                  <a:prstClr val="white"/>
                </a:solidFill>
                <a:effectLst/>
                <a:uLnTx/>
                <a:uFillTx/>
                <a:latin typeface="メイリオ"/>
                <a:ea typeface="メイリオ"/>
                <a:cs typeface="+mn-cs"/>
              </a:rPr>
              <a:t>原価管理</a:t>
            </a:r>
            <a:endParaRPr kumimoji="1" lang="en-US" altLang="ja-JP" sz="1400" b="0" i="0" u="none" strike="noStrike" kern="1200" cap="none" spc="0" normalizeH="0" baseline="0" noProof="0">
              <a:ln>
                <a:noFill/>
              </a:ln>
              <a:solidFill>
                <a:prstClr val="white"/>
              </a:solidFill>
              <a:effectLst/>
              <a:uLnTx/>
              <a:uFillTx/>
              <a:latin typeface="メイリオ"/>
              <a:ea typeface="メイリオ"/>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a:ln>
                  <a:noFill/>
                </a:ln>
                <a:solidFill>
                  <a:prstClr val="white"/>
                </a:solidFill>
                <a:effectLst/>
                <a:uLnTx/>
                <a:uFillTx/>
                <a:latin typeface="メイリオ"/>
                <a:ea typeface="メイリオ"/>
                <a:cs typeface="+mn-cs"/>
              </a:rPr>
              <a:t>生産管理</a:t>
            </a:r>
            <a:endParaRPr kumimoji="1" lang="en-US" altLang="ja-JP" sz="1400" b="0" i="0" u="none" strike="noStrike" kern="1200" cap="none" spc="0" normalizeH="0" baseline="0" noProof="0">
              <a:ln>
                <a:noFill/>
              </a:ln>
              <a:solidFill>
                <a:prstClr val="white"/>
              </a:solidFill>
              <a:effectLst/>
              <a:uLnTx/>
              <a:uFillTx/>
              <a:latin typeface="メイリオ"/>
              <a:ea typeface="メイリオ"/>
              <a:cs typeface="+mn-cs"/>
            </a:endParaRPr>
          </a:p>
        </p:txBody>
      </p:sp>
      <p:grpSp>
        <p:nvGrpSpPr>
          <p:cNvPr id="87" name="グループ化 86"/>
          <p:cNvGrpSpPr/>
          <p:nvPr/>
        </p:nvGrpSpPr>
        <p:grpSpPr>
          <a:xfrm>
            <a:off x="6147023" y="2621884"/>
            <a:ext cx="292662" cy="386444"/>
            <a:chOff x="3636963" y="3768725"/>
            <a:chExt cx="287338" cy="379413"/>
          </a:xfrm>
        </p:grpSpPr>
        <p:sp>
          <p:nvSpPr>
            <p:cNvPr id="88" name="Freeform 49"/>
            <p:cNvSpPr>
              <a:spLocks noEditPoints="1"/>
            </p:cNvSpPr>
            <p:nvPr/>
          </p:nvSpPr>
          <p:spPr bwMode="auto">
            <a:xfrm>
              <a:off x="3636963" y="3768725"/>
              <a:ext cx="287338" cy="379413"/>
            </a:xfrm>
            <a:custGeom>
              <a:avLst/>
              <a:gdLst>
                <a:gd name="T0" fmla="*/ 135 w 181"/>
                <a:gd name="T1" fmla="*/ 46 h 239"/>
                <a:gd name="T2" fmla="*/ 181 w 181"/>
                <a:gd name="T3" fmla="*/ 46 h 239"/>
                <a:gd name="T4" fmla="*/ 181 w 181"/>
                <a:gd name="T5" fmla="*/ 239 h 239"/>
                <a:gd name="T6" fmla="*/ 0 w 181"/>
                <a:gd name="T7" fmla="*/ 239 h 239"/>
                <a:gd name="T8" fmla="*/ 0 w 181"/>
                <a:gd name="T9" fmla="*/ 0 h 239"/>
                <a:gd name="T10" fmla="*/ 135 w 181"/>
                <a:gd name="T11" fmla="*/ 0 h 239"/>
                <a:gd name="T12" fmla="*/ 135 w 181"/>
                <a:gd name="T13" fmla="*/ 46 h 239"/>
                <a:gd name="T14" fmla="*/ 140 w 181"/>
                <a:gd name="T15" fmla="*/ 0 h 239"/>
                <a:gd name="T16" fmla="*/ 140 w 181"/>
                <a:gd name="T17" fmla="*/ 41 h 239"/>
                <a:gd name="T18" fmla="*/ 181 w 181"/>
                <a:gd name="T19" fmla="*/ 41 h 239"/>
                <a:gd name="T20" fmla="*/ 140 w 181"/>
                <a:gd name="T21" fmla="*/ 0 h 2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81" h="239">
                  <a:moveTo>
                    <a:pt x="135" y="46"/>
                  </a:moveTo>
                  <a:lnTo>
                    <a:pt x="181" y="46"/>
                  </a:lnTo>
                  <a:lnTo>
                    <a:pt x="181" y="239"/>
                  </a:lnTo>
                  <a:lnTo>
                    <a:pt x="0" y="239"/>
                  </a:lnTo>
                  <a:lnTo>
                    <a:pt x="0" y="0"/>
                  </a:lnTo>
                  <a:lnTo>
                    <a:pt x="135" y="0"/>
                  </a:lnTo>
                  <a:lnTo>
                    <a:pt x="135" y="46"/>
                  </a:lnTo>
                  <a:close/>
                  <a:moveTo>
                    <a:pt x="140" y="0"/>
                  </a:moveTo>
                  <a:lnTo>
                    <a:pt x="140" y="41"/>
                  </a:lnTo>
                  <a:lnTo>
                    <a:pt x="181" y="41"/>
                  </a:lnTo>
                  <a:lnTo>
                    <a:pt x="140" y="0"/>
                  </a:lnTo>
                  <a:close/>
                </a:path>
              </a:pathLst>
            </a:custGeom>
            <a:solidFill>
              <a:srgbClr val="0087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メイリオ"/>
                <a:ea typeface="メイリオ"/>
                <a:cs typeface="+mn-cs"/>
              </a:endParaRPr>
            </a:p>
          </p:txBody>
        </p:sp>
        <p:sp>
          <p:nvSpPr>
            <p:cNvPr id="89" name="Freeform 50"/>
            <p:cNvSpPr>
              <a:spLocks/>
            </p:cNvSpPr>
            <p:nvPr/>
          </p:nvSpPr>
          <p:spPr bwMode="auto">
            <a:xfrm>
              <a:off x="3667125" y="3905250"/>
              <a:ext cx="227013" cy="106363"/>
            </a:xfrm>
            <a:custGeom>
              <a:avLst/>
              <a:gdLst>
                <a:gd name="T0" fmla="*/ 226 w 238"/>
                <a:gd name="T1" fmla="*/ 113 h 113"/>
                <a:gd name="T2" fmla="*/ 11 w 238"/>
                <a:gd name="T3" fmla="*/ 113 h 113"/>
                <a:gd name="T4" fmla="*/ 0 w 238"/>
                <a:gd name="T5" fmla="*/ 102 h 113"/>
                <a:gd name="T6" fmla="*/ 0 w 238"/>
                <a:gd name="T7" fmla="*/ 11 h 113"/>
                <a:gd name="T8" fmla="*/ 11 w 238"/>
                <a:gd name="T9" fmla="*/ 0 h 113"/>
                <a:gd name="T10" fmla="*/ 226 w 238"/>
                <a:gd name="T11" fmla="*/ 0 h 113"/>
                <a:gd name="T12" fmla="*/ 238 w 238"/>
                <a:gd name="T13" fmla="*/ 11 h 113"/>
                <a:gd name="T14" fmla="*/ 238 w 238"/>
                <a:gd name="T15" fmla="*/ 102 h 113"/>
                <a:gd name="T16" fmla="*/ 226 w 238"/>
                <a:gd name="T17" fmla="*/ 113 h 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8" h="113">
                  <a:moveTo>
                    <a:pt x="226" y="113"/>
                  </a:moveTo>
                  <a:cubicBezTo>
                    <a:pt x="11" y="113"/>
                    <a:pt x="11" y="113"/>
                    <a:pt x="11" y="113"/>
                  </a:cubicBezTo>
                  <a:cubicBezTo>
                    <a:pt x="5" y="113"/>
                    <a:pt x="0" y="108"/>
                    <a:pt x="0" y="102"/>
                  </a:cubicBezTo>
                  <a:cubicBezTo>
                    <a:pt x="0" y="11"/>
                    <a:pt x="0" y="11"/>
                    <a:pt x="0" y="11"/>
                  </a:cubicBezTo>
                  <a:cubicBezTo>
                    <a:pt x="0" y="5"/>
                    <a:pt x="5" y="0"/>
                    <a:pt x="11" y="0"/>
                  </a:cubicBezTo>
                  <a:cubicBezTo>
                    <a:pt x="226" y="0"/>
                    <a:pt x="226" y="0"/>
                    <a:pt x="226" y="0"/>
                  </a:cubicBezTo>
                  <a:cubicBezTo>
                    <a:pt x="233" y="0"/>
                    <a:pt x="238" y="5"/>
                    <a:pt x="238" y="11"/>
                  </a:cubicBezTo>
                  <a:cubicBezTo>
                    <a:pt x="238" y="102"/>
                    <a:pt x="238" y="102"/>
                    <a:pt x="238" y="102"/>
                  </a:cubicBezTo>
                  <a:cubicBezTo>
                    <a:pt x="238" y="108"/>
                    <a:pt x="233" y="113"/>
                    <a:pt x="226" y="113"/>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メイリオ"/>
                <a:ea typeface="メイリオ"/>
                <a:cs typeface="+mn-cs"/>
              </a:endParaRPr>
            </a:p>
          </p:txBody>
        </p:sp>
        <p:sp>
          <p:nvSpPr>
            <p:cNvPr id="90" name="Freeform 51"/>
            <p:cNvSpPr>
              <a:spLocks/>
            </p:cNvSpPr>
            <p:nvPr/>
          </p:nvSpPr>
          <p:spPr bwMode="auto">
            <a:xfrm>
              <a:off x="3695700" y="3924300"/>
              <a:ext cx="53975" cy="68263"/>
            </a:xfrm>
            <a:custGeom>
              <a:avLst/>
              <a:gdLst>
                <a:gd name="T0" fmla="*/ 35 w 57"/>
                <a:gd name="T1" fmla="*/ 16 h 73"/>
                <a:gd name="T2" fmla="*/ 24 w 57"/>
                <a:gd name="T3" fmla="*/ 21 h 73"/>
                <a:gd name="T4" fmla="*/ 20 w 57"/>
                <a:gd name="T5" fmla="*/ 37 h 73"/>
                <a:gd name="T6" fmla="*/ 36 w 57"/>
                <a:gd name="T7" fmla="*/ 57 h 73"/>
                <a:gd name="T8" fmla="*/ 45 w 57"/>
                <a:gd name="T9" fmla="*/ 56 h 73"/>
                <a:gd name="T10" fmla="*/ 54 w 57"/>
                <a:gd name="T11" fmla="*/ 53 h 73"/>
                <a:gd name="T12" fmla="*/ 54 w 57"/>
                <a:gd name="T13" fmla="*/ 69 h 73"/>
                <a:gd name="T14" fmla="*/ 34 w 57"/>
                <a:gd name="T15" fmla="*/ 73 h 73"/>
                <a:gd name="T16" fmla="*/ 9 w 57"/>
                <a:gd name="T17" fmla="*/ 64 h 73"/>
                <a:gd name="T18" fmla="*/ 0 w 57"/>
                <a:gd name="T19" fmla="*/ 37 h 73"/>
                <a:gd name="T20" fmla="*/ 5 w 57"/>
                <a:gd name="T21" fmla="*/ 17 h 73"/>
                <a:gd name="T22" fmla="*/ 16 w 57"/>
                <a:gd name="T23" fmla="*/ 5 h 73"/>
                <a:gd name="T24" fmla="*/ 35 w 57"/>
                <a:gd name="T25" fmla="*/ 0 h 73"/>
                <a:gd name="T26" fmla="*/ 57 w 57"/>
                <a:gd name="T27" fmla="*/ 5 h 73"/>
                <a:gd name="T28" fmla="*/ 51 w 57"/>
                <a:gd name="T29" fmla="*/ 20 h 73"/>
                <a:gd name="T30" fmla="*/ 43 w 57"/>
                <a:gd name="T31" fmla="*/ 17 h 73"/>
                <a:gd name="T32" fmla="*/ 35 w 57"/>
                <a:gd name="T33" fmla="*/ 16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7" h="73">
                  <a:moveTo>
                    <a:pt x="35" y="16"/>
                  </a:moveTo>
                  <a:cubicBezTo>
                    <a:pt x="30" y="16"/>
                    <a:pt x="26" y="18"/>
                    <a:pt x="24" y="21"/>
                  </a:cubicBezTo>
                  <a:cubicBezTo>
                    <a:pt x="21" y="25"/>
                    <a:pt x="20" y="30"/>
                    <a:pt x="20" y="37"/>
                  </a:cubicBezTo>
                  <a:cubicBezTo>
                    <a:pt x="20" y="50"/>
                    <a:pt x="25" y="57"/>
                    <a:pt x="36" y="57"/>
                  </a:cubicBezTo>
                  <a:cubicBezTo>
                    <a:pt x="39" y="57"/>
                    <a:pt x="42" y="57"/>
                    <a:pt x="45" y="56"/>
                  </a:cubicBezTo>
                  <a:cubicBezTo>
                    <a:pt x="48" y="55"/>
                    <a:pt x="51" y="54"/>
                    <a:pt x="54" y="53"/>
                  </a:cubicBezTo>
                  <a:cubicBezTo>
                    <a:pt x="54" y="69"/>
                    <a:pt x="54" y="69"/>
                    <a:pt x="54" y="69"/>
                  </a:cubicBezTo>
                  <a:cubicBezTo>
                    <a:pt x="48" y="72"/>
                    <a:pt x="41" y="73"/>
                    <a:pt x="34" y="73"/>
                  </a:cubicBezTo>
                  <a:cubicBezTo>
                    <a:pt x="23" y="73"/>
                    <a:pt x="15" y="70"/>
                    <a:pt x="9" y="64"/>
                  </a:cubicBezTo>
                  <a:cubicBezTo>
                    <a:pt x="3" y="57"/>
                    <a:pt x="0" y="48"/>
                    <a:pt x="0" y="37"/>
                  </a:cubicBezTo>
                  <a:cubicBezTo>
                    <a:pt x="0" y="29"/>
                    <a:pt x="2" y="23"/>
                    <a:pt x="5" y="17"/>
                  </a:cubicBezTo>
                  <a:cubicBezTo>
                    <a:pt x="7" y="12"/>
                    <a:pt x="11" y="8"/>
                    <a:pt x="16" y="5"/>
                  </a:cubicBezTo>
                  <a:cubicBezTo>
                    <a:pt x="22" y="2"/>
                    <a:pt x="28" y="0"/>
                    <a:pt x="35" y="0"/>
                  </a:cubicBezTo>
                  <a:cubicBezTo>
                    <a:pt x="42" y="0"/>
                    <a:pt x="50" y="2"/>
                    <a:pt x="57" y="5"/>
                  </a:cubicBezTo>
                  <a:cubicBezTo>
                    <a:pt x="51" y="20"/>
                    <a:pt x="51" y="20"/>
                    <a:pt x="51" y="20"/>
                  </a:cubicBezTo>
                  <a:cubicBezTo>
                    <a:pt x="48" y="19"/>
                    <a:pt x="46" y="18"/>
                    <a:pt x="43" y="17"/>
                  </a:cubicBezTo>
                  <a:cubicBezTo>
                    <a:pt x="40" y="16"/>
                    <a:pt x="38" y="16"/>
                    <a:pt x="35" y="16"/>
                  </a:cubicBezTo>
                  <a:close/>
                </a:path>
              </a:pathLst>
            </a:custGeom>
            <a:solidFill>
              <a:srgbClr val="0087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メイリオ"/>
                <a:ea typeface="メイリオ"/>
                <a:cs typeface="+mn-cs"/>
              </a:endParaRPr>
            </a:p>
          </p:txBody>
        </p:sp>
        <p:sp>
          <p:nvSpPr>
            <p:cNvPr id="91" name="Freeform 52"/>
            <p:cNvSpPr>
              <a:spLocks/>
            </p:cNvSpPr>
            <p:nvPr/>
          </p:nvSpPr>
          <p:spPr bwMode="auto">
            <a:xfrm>
              <a:off x="3754438" y="3924300"/>
              <a:ext cx="47625" cy="68263"/>
            </a:xfrm>
            <a:custGeom>
              <a:avLst/>
              <a:gdLst>
                <a:gd name="T0" fmla="*/ 50 w 50"/>
                <a:gd name="T1" fmla="*/ 50 h 73"/>
                <a:gd name="T2" fmla="*/ 47 w 50"/>
                <a:gd name="T3" fmla="*/ 62 h 73"/>
                <a:gd name="T4" fmla="*/ 37 w 50"/>
                <a:gd name="T5" fmla="*/ 70 h 73"/>
                <a:gd name="T6" fmla="*/ 22 w 50"/>
                <a:gd name="T7" fmla="*/ 73 h 73"/>
                <a:gd name="T8" fmla="*/ 10 w 50"/>
                <a:gd name="T9" fmla="*/ 72 h 73"/>
                <a:gd name="T10" fmla="*/ 0 w 50"/>
                <a:gd name="T11" fmla="*/ 68 h 73"/>
                <a:gd name="T12" fmla="*/ 0 w 50"/>
                <a:gd name="T13" fmla="*/ 51 h 73"/>
                <a:gd name="T14" fmla="*/ 12 w 50"/>
                <a:gd name="T15" fmla="*/ 56 h 73"/>
                <a:gd name="T16" fmla="*/ 22 w 50"/>
                <a:gd name="T17" fmla="*/ 57 h 73"/>
                <a:gd name="T18" fmla="*/ 29 w 50"/>
                <a:gd name="T19" fmla="*/ 56 h 73"/>
                <a:gd name="T20" fmla="*/ 31 w 50"/>
                <a:gd name="T21" fmla="*/ 52 h 73"/>
                <a:gd name="T22" fmla="*/ 30 w 50"/>
                <a:gd name="T23" fmla="*/ 50 h 73"/>
                <a:gd name="T24" fmla="*/ 27 w 50"/>
                <a:gd name="T25" fmla="*/ 47 h 73"/>
                <a:gd name="T26" fmla="*/ 18 w 50"/>
                <a:gd name="T27" fmla="*/ 43 h 73"/>
                <a:gd name="T28" fmla="*/ 8 w 50"/>
                <a:gd name="T29" fmla="*/ 37 h 73"/>
                <a:gd name="T30" fmla="*/ 2 w 50"/>
                <a:gd name="T31" fmla="*/ 30 h 73"/>
                <a:gd name="T32" fmla="*/ 1 w 50"/>
                <a:gd name="T33" fmla="*/ 21 h 73"/>
                <a:gd name="T34" fmla="*/ 8 w 50"/>
                <a:gd name="T35" fmla="*/ 6 h 73"/>
                <a:gd name="T36" fmla="*/ 27 w 50"/>
                <a:gd name="T37" fmla="*/ 0 h 73"/>
                <a:gd name="T38" fmla="*/ 50 w 50"/>
                <a:gd name="T39" fmla="*/ 5 h 73"/>
                <a:gd name="T40" fmla="*/ 44 w 50"/>
                <a:gd name="T41" fmla="*/ 20 h 73"/>
                <a:gd name="T42" fmla="*/ 27 w 50"/>
                <a:gd name="T43" fmla="*/ 15 h 73"/>
                <a:gd name="T44" fmla="*/ 21 w 50"/>
                <a:gd name="T45" fmla="*/ 17 h 73"/>
                <a:gd name="T46" fmla="*/ 20 w 50"/>
                <a:gd name="T47" fmla="*/ 20 h 73"/>
                <a:gd name="T48" fmla="*/ 22 w 50"/>
                <a:gd name="T49" fmla="*/ 24 h 73"/>
                <a:gd name="T50" fmla="*/ 34 w 50"/>
                <a:gd name="T51" fmla="*/ 30 h 73"/>
                <a:gd name="T52" fmla="*/ 46 w 50"/>
                <a:gd name="T53" fmla="*/ 39 h 73"/>
                <a:gd name="T54" fmla="*/ 50 w 50"/>
                <a:gd name="T55" fmla="*/ 50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50" h="73">
                  <a:moveTo>
                    <a:pt x="50" y="50"/>
                  </a:moveTo>
                  <a:cubicBezTo>
                    <a:pt x="50" y="55"/>
                    <a:pt x="49" y="59"/>
                    <a:pt x="47" y="62"/>
                  </a:cubicBezTo>
                  <a:cubicBezTo>
                    <a:pt x="44" y="66"/>
                    <a:pt x="41" y="68"/>
                    <a:pt x="37" y="70"/>
                  </a:cubicBezTo>
                  <a:cubicBezTo>
                    <a:pt x="33" y="72"/>
                    <a:pt x="28" y="73"/>
                    <a:pt x="22" y="73"/>
                  </a:cubicBezTo>
                  <a:cubicBezTo>
                    <a:pt x="17" y="73"/>
                    <a:pt x="13" y="73"/>
                    <a:pt x="10" y="72"/>
                  </a:cubicBezTo>
                  <a:cubicBezTo>
                    <a:pt x="7" y="71"/>
                    <a:pt x="4" y="70"/>
                    <a:pt x="0" y="68"/>
                  </a:cubicBezTo>
                  <a:cubicBezTo>
                    <a:pt x="0" y="51"/>
                    <a:pt x="0" y="51"/>
                    <a:pt x="0" y="51"/>
                  </a:cubicBezTo>
                  <a:cubicBezTo>
                    <a:pt x="4" y="53"/>
                    <a:pt x="8" y="55"/>
                    <a:pt x="12" y="56"/>
                  </a:cubicBezTo>
                  <a:cubicBezTo>
                    <a:pt x="16" y="57"/>
                    <a:pt x="19" y="57"/>
                    <a:pt x="22" y="57"/>
                  </a:cubicBezTo>
                  <a:cubicBezTo>
                    <a:pt x="25" y="57"/>
                    <a:pt x="27" y="57"/>
                    <a:pt x="29" y="56"/>
                  </a:cubicBezTo>
                  <a:cubicBezTo>
                    <a:pt x="30" y="55"/>
                    <a:pt x="31" y="54"/>
                    <a:pt x="31" y="52"/>
                  </a:cubicBezTo>
                  <a:cubicBezTo>
                    <a:pt x="31" y="51"/>
                    <a:pt x="30" y="50"/>
                    <a:pt x="30" y="50"/>
                  </a:cubicBezTo>
                  <a:cubicBezTo>
                    <a:pt x="29" y="49"/>
                    <a:pt x="29" y="48"/>
                    <a:pt x="27" y="47"/>
                  </a:cubicBezTo>
                  <a:cubicBezTo>
                    <a:pt x="26" y="47"/>
                    <a:pt x="23" y="45"/>
                    <a:pt x="18" y="43"/>
                  </a:cubicBezTo>
                  <a:cubicBezTo>
                    <a:pt x="13" y="41"/>
                    <a:pt x="10" y="39"/>
                    <a:pt x="8" y="37"/>
                  </a:cubicBezTo>
                  <a:cubicBezTo>
                    <a:pt x="5" y="35"/>
                    <a:pt x="4" y="32"/>
                    <a:pt x="2" y="30"/>
                  </a:cubicBezTo>
                  <a:cubicBezTo>
                    <a:pt x="1" y="27"/>
                    <a:pt x="1" y="24"/>
                    <a:pt x="1" y="21"/>
                  </a:cubicBezTo>
                  <a:cubicBezTo>
                    <a:pt x="1" y="14"/>
                    <a:pt x="3" y="9"/>
                    <a:pt x="8" y="6"/>
                  </a:cubicBezTo>
                  <a:cubicBezTo>
                    <a:pt x="13" y="2"/>
                    <a:pt x="19" y="0"/>
                    <a:pt x="27" y="0"/>
                  </a:cubicBezTo>
                  <a:cubicBezTo>
                    <a:pt x="35" y="0"/>
                    <a:pt x="42" y="2"/>
                    <a:pt x="50" y="5"/>
                  </a:cubicBezTo>
                  <a:cubicBezTo>
                    <a:pt x="44" y="20"/>
                    <a:pt x="44" y="20"/>
                    <a:pt x="44" y="20"/>
                  </a:cubicBezTo>
                  <a:cubicBezTo>
                    <a:pt x="37" y="17"/>
                    <a:pt x="32" y="15"/>
                    <a:pt x="27" y="15"/>
                  </a:cubicBezTo>
                  <a:cubicBezTo>
                    <a:pt x="24" y="15"/>
                    <a:pt x="23" y="16"/>
                    <a:pt x="21" y="17"/>
                  </a:cubicBezTo>
                  <a:cubicBezTo>
                    <a:pt x="20" y="18"/>
                    <a:pt x="20" y="19"/>
                    <a:pt x="20" y="20"/>
                  </a:cubicBezTo>
                  <a:cubicBezTo>
                    <a:pt x="20" y="21"/>
                    <a:pt x="20" y="23"/>
                    <a:pt x="22" y="24"/>
                  </a:cubicBezTo>
                  <a:cubicBezTo>
                    <a:pt x="23" y="25"/>
                    <a:pt x="27" y="27"/>
                    <a:pt x="34" y="30"/>
                  </a:cubicBezTo>
                  <a:cubicBezTo>
                    <a:pt x="40" y="32"/>
                    <a:pt x="44" y="35"/>
                    <a:pt x="46" y="39"/>
                  </a:cubicBezTo>
                  <a:cubicBezTo>
                    <a:pt x="49" y="42"/>
                    <a:pt x="50" y="46"/>
                    <a:pt x="50" y="50"/>
                  </a:cubicBezTo>
                  <a:close/>
                </a:path>
              </a:pathLst>
            </a:custGeom>
            <a:solidFill>
              <a:srgbClr val="0087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メイリオ"/>
                <a:ea typeface="メイリオ"/>
                <a:cs typeface="+mn-cs"/>
              </a:endParaRPr>
            </a:p>
          </p:txBody>
        </p:sp>
        <p:sp>
          <p:nvSpPr>
            <p:cNvPr id="92" name="Freeform 53"/>
            <p:cNvSpPr>
              <a:spLocks/>
            </p:cNvSpPr>
            <p:nvPr/>
          </p:nvSpPr>
          <p:spPr bwMode="auto">
            <a:xfrm>
              <a:off x="3803650" y="3924300"/>
              <a:ext cx="65088" cy="68263"/>
            </a:xfrm>
            <a:custGeom>
              <a:avLst/>
              <a:gdLst>
                <a:gd name="T0" fmla="*/ 48 w 69"/>
                <a:gd name="T1" fmla="*/ 0 h 71"/>
                <a:gd name="T2" fmla="*/ 69 w 69"/>
                <a:gd name="T3" fmla="*/ 0 h 71"/>
                <a:gd name="T4" fmla="*/ 46 w 69"/>
                <a:gd name="T5" fmla="*/ 71 h 71"/>
                <a:gd name="T6" fmla="*/ 23 w 69"/>
                <a:gd name="T7" fmla="*/ 71 h 71"/>
                <a:gd name="T8" fmla="*/ 0 w 69"/>
                <a:gd name="T9" fmla="*/ 0 h 71"/>
                <a:gd name="T10" fmla="*/ 22 w 69"/>
                <a:gd name="T11" fmla="*/ 0 h 71"/>
                <a:gd name="T12" fmla="*/ 31 w 69"/>
                <a:gd name="T13" fmla="*/ 36 h 71"/>
                <a:gd name="T14" fmla="*/ 35 w 69"/>
                <a:gd name="T15" fmla="*/ 53 h 71"/>
                <a:gd name="T16" fmla="*/ 36 w 69"/>
                <a:gd name="T17" fmla="*/ 44 h 71"/>
                <a:gd name="T18" fmla="*/ 38 w 69"/>
                <a:gd name="T19" fmla="*/ 36 h 71"/>
                <a:gd name="T20" fmla="*/ 48 w 69"/>
                <a:gd name="T21" fmla="*/ 0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9" h="71">
                  <a:moveTo>
                    <a:pt x="48" y="0"/>
                  </a:moveTo>
                  <a:cubicBezTo>
                    <a:pt x="69" y="0"/>
                    <a:pt x="69" y="0"/>
                    <a:pt x="69" y="0"/>
                  </a:cubicBezTo>
                  <a:cubicBezTo>
                    <a:pt x="46" y="71"/>
                    <a:pt x="46" y="71"/>
                    <a:pt x="46" y="71"/>
                  </a:cubicBezTo>
                  <a:cubicBezTo>
                    <a:pt x="23" y="71"/>
                    <a:pt x="23" y="71"/>
                    <a:pt x="23" y="71"/>
                  </a:cubicBezTo>
                  <a:cubicBezTo>
                    <a:pt x="0" y="0"/>
                    <a:pt x="0" y="0"/>
                    <a:pt x="0" y="0"/>
                  </a:cubicBezTo>
                  <a:cubicBezTo>
                    <a:pt x="22" y="0"/>
                    <a:pt x="22" y="0"/>
                    <a:pt x="22" y="0"/>
                  </a:cubicBezTo>
                  <a:cubicBezTo>
                    <a:pt x="31" y="36"/>
                    <a:pt x="31" y="36"/>
                    <a:pt x="31" y="36"/>
                  </a:cubicBezTo>
                  <a:cubicBezTo>
                    <a:pt x="33" y="44"/>
                    <a:pt x="35" y="50"/>
                    <a:pt x="35" y="53"/>
                  </a:cubicBezTo>
                  <a:cubicBezTo>
                    <a:pt x="35" y="50"/>
                    <a:pt x="35" y="48"/>
                    <a:pt x="36" y="44"/>
                  </a:cubicBezTo>
                  <a:cubicBezTo>
                    <a:pt x="37" y="41"/>
                    <a:pt x="37" y="38"/>
                    <a:pt x="38" y="36"/>
                  </a:cubicBezTo>
                  <a:lnTo>
                    <a:pt x="48" y="0"/>
                  </a:lnTo>
                  <a:close/>
                </a:path>
              </a:pathLst>
            </a:custGeom>
            <a:solidFill>
              <a:srgbClr val="0087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メイリオ"/>
                <a:ea typeface="メイリオ"/>
                <a:cs typeface="+mn-cs"/>
              </a:endParaRPr>
            </a:p>
          </p:txBody>
        </p:sp>
      </p:grpSp>
      <p:sp>
        <p:nvSpPr>
          <p:cNvPr id="94" name="円弧 93"/>
          <p:cNvSpPr/>
          <p:nvPr/>
        </p:nvSpPr>
        <p:spPr>
          <a:xfrm rot="19795636">
            <a:off x="5652698" y="2798234"/>
            <a:ext cx="2000352" cy="1349935"/>
          </a:xfrm>
          <a:prstGeom prst="arc">
            <a:avLst>
              <a:gd name="adj1" fmla="val 17407824"/>
              <a:gd name="adj2" fmla="val 20564966"/>
            </a:avLst>
          </a:prstGeom>
          <a:ln w="28575">
            <a:solidFill>
              <a:schemeClr val="tx1">
                <a:lumMod val="50000"/>
                <a:lumOff val="50000"/>
              </a:schemeClr>
            </a:solidFill>
            <a:headEnd type="triangle"/>
            <a:tailEnd type="none"/>
          </a:ln>
        </p:spPr>
        <p:style>
          <a:lnRef idx="1">
            <a:schemeClr val="accent3"/>
          </a:lnRef>
          <a:fillRef idx="0">
            <a:schemeClr val="accent3"/>
          </a:fillRef>
          <a:effectRef idx="0">
            <a:schemeClr val="accent3"/>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メイリオ"/>
              <a:ea typeface="メイリオ"/>
              <a:cs typeface="+mn-cs"/>
            </a:endParaRPr>
          </a:p>
        </p:txBody>
      </p:sp>
      <p:sp>
        <p:nvSpPr>
          <p:cNvPr id="95" name="円弧 94"/>
          <p:cNvSpPr/>
          <p:nvPr/>
        </p:nvSpPr>
        <p:spPr>
          <a:xfrm rot="19795636">
            <a:off x="4379071" y="2798234"/>
            <a:ext cx="2000352" cy="1349935"/>
          </a:xfrm>
          <a:prstGeom prst="arc">
            <a:avLst>
              <a:gd name="adj1" fmla="val 17407824"/>
              <a:gd name="adj2" fmla="val 20564966"/>
            </a:avLst>
          </a:prstGeom>
          <a:ln w="28575">
            <a:solidFill>
              <a:schemeClr val="tx1">
                <a:lumMod val="50000"/>
                <a:lumOff val="50000"/>
              </a:schemeClr>
            </a:solidFill>
            <a:headEnd type="triangle"/>
            <a:tailEnd type="none"/>
          </a:ln>
        </p:spPr>
        <p:style>
          <a:lnRef idx="1">
            <a:schemeClr val="accent3"/>
          </a:lnRef>
          <a:fillRef idx="0">
            <a:schemeClr val="accent3"/>
          </a:fillRef>
          <a:effectRef idx="0">
            <a:schemeClr val="accent3"/>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メイリオ"/>
              <a:ea typeface="メイリオ"/>
              <a:cs typeface="+mn-cs"/>
            </a:endParaRPr>
          </a:p>
        </p:txBody>
      </p:sp>
      <p:cxnSp>
        <p:nvCxnSpPr>
          <p:cNvPr id="18" name="直線コネクタ 17"/>
          <p:cNvCxnSpPr/>
          <p:nvPr/>
        </p:nvCxnSpPr>
        <p:spPr>
          <a:xfrm>
            <a:off x="1611270" y="3389080"/>
            <a:ext cx="0" cy="881387"/>
          </a:xfrm>
          <a:prstGeom prst="line">
            <a:avLst/>
          </a:prstGeom>
          <a:ln w="28575">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98" name="直線コネクタ 97"/>
          <p:cNvCxnSpPr/>
          <p:nvPr/>
        </p:nvCxnSpPr>
        <p:spPr>
          <a:xfrm flipH="1">
            <a:off x="1611270" y="4270467"/>
            <a:ext cx="6383087" cy="0"/>
          </a:xfrm>
          <a:prstGeom prst="line">
            <a:avLst/>
          </a:prstGeom>
          <a:ln w="28575">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2" name="直線矢印コネクタ 21"/>
          <p:cNvCxnSpPr/>
          <p:nvPr/>
        </p:nvCxnSpPr>
        <p:spPr>
          <a:xfrm flipV="1">
            <a:off x="7994357" y="3374006"/>
            <a:ext cx="0" cy="896461"/>
          </a:xfrm>
          <a:prstGeom prst="straightConnector1">
            <a:avLst/>
          </a:prstGeom>
          <a:ln w="28575">
            <a:solidFill>
              <a:schemeClr val="tx1">
                <a:lumMod val="50000"/>
                <a:lumOff val="50000"/>
              </a:schemeClr>
            </a:solidFill>
            <a:prstDash val="sysDot"/>
            <a:tailEnd type="triangle"/>
          </a:ln>
        </p:spPr>
        <p:style>
          <a:lnRef idx="1">
            <a:schemeClr val="accent1"/>
          </a:lnRef>
          <a:fillRef idx="0">
            <a:schemeClr val="accent1"/>
          </a:fillRef>
          <a:effectRef idx="0">
            <a:schemeClr val="accent1"/>
          </a:effectRef>
          <a:fontRef idx="minor">
            <a:schemeClr val="tx1"/>
          </a:fontRef>
        </p:style>
      </p:cxnSp>
      <p:sp>
        <p:nvSpPr>
          <p:cNvPr id="99" name="Freeform 8"/>
          <p:cNvSpPr>
            <a:spLocks noEditPoints="1"/>
          </p:cNvSpPr>
          <p:nvPr/>
        </p:nvSpPr>
        <p:spPr bwMode="auto">
          <a:xfrm>
            <a:off x="4427635" y="4401337"/>
            <a:ext cx="414338" cy="334963"/>
          </a:xfrm>
          <a:custGeom>
            <a:avLst/>
            <a:gdLst>
              <a:gd name="T0" fmla="*/ 0 w 261"/>
              <a:gd name="T1" fmla="*/ 211 h 211"/>
              <a:gd name="T2" fmla="*/ 261 w 261"/>
              <a:gd name="T3" fmla="*/ 0 h 211"/>
              <a:gd name="T4" fmla="*/ 170 w 261"/>
              <a:gd name="T5" fmla="*/ 82 h 211"/>
              <a:gd name="T6" fmla="*/ 91 w 261"/>
              <a:gd name="T7" fmla="*/ 47 h 211"/>
              <a:gd name="T8" fmla="*/ 170 w 261"/>
              <a:gd name="T9" fmla="*/ 82 h 211"/>
              <a:gd name="T10" fmla="*/ 91 w 261"/>
              <a:gd name="T11" fmla="*/ 124 h 211"/>
              <a:gd name="T12" fmla="*/ 170 w 261"/>
              <a:gd name="T13" fmla="*/ 88 h 211"/>
              <a:gd name="T14" fmla="*/ 170 w 261"/>
              <a:gd name="T15" fmla="*/ 165 h 211"/>
              <a:gd name="T16" fmla="*/ 91 w 261"/>
              <a:gd name="T17" fmla="*/ 129 h 211"/>
              <a:gd name="T18" fmla="*/ 170 w 261"/>
              <a:gd name="T19" fmla="*/ 165 h 211"/>
              <a:gd name="T20" fmla="*/ 85 w 261"/>
              <a:gd name="T21" fmla="*/ 47 h 211"/>
              <a:gd name="T22" fmla="*/ 6 w 261"/>
              <a:gd name="T23" fmla="*/ 82 h 211"/>
              <a:gd name="T24" fmla="*/ 6 w 261"/>
              <a:gd name="T25" fmla="*/ 88 h 211"/>
              <a:gd name="T26" fmla="*/ 85 w 261"/>
              <a:gd name="T27" fmla="*/ 124 h 211"/>
              <a:gd name="T28" fmla="*/ 6 w 261"/>
              <a:gd name="T29" fmla="*/ 88 h 211"/>
              <a:gd name="T30" fmla="*/ 85 w 261"/>
              <a:gd name="T31" fmla="*/ 129 h 211"/>
              <a:gd name="T32" fmla="*/ 6 w 261"/>
              <a:gd name="T33" fmla="*/ 165 h 211"/>
              <a:gd name="T34" fmla="*/ 85 w 261"/>
              <a:gd name="T35" fmla="*/ 206 h 211"/>
              <a:gd name="T36" fmla="*/ 6 w 261"/>
              <a:gd name="T37" fmla="*/ 171 h 211"/>
              <a:gd name="T38" fmla="*/ 85 w 261"/>
              <a:gd name="T39" fmla="*/ 206 h 211"/>
              <a:gd name="T40" fmla="*/ 91 w 261"/>
              <a:gd name="T41" fmla="*/ 206 h 211"/>
              <a:gd name="T42" fmla="*/ 170 w 261"/>
              <a:gd name="T43" fmla="*/ 171 h 211"/>
              <a:gd name="T44" fmla="*/ 255 w 261"/>
              <a:gd name="T45" fmla="*/ 206 h 211"/>
              <a:gd name="T46" fmla="*/ 176 w 261"/>
              <a:gd name="T47" fmla="*/ 171 h 211"/>
              <a:gd name="T48" fmla="*/ 255 w 261"/>
              <a:gd name="T49" fmla="*/ 206 h 211"/>
              <a:gd name="T50" fmla="*/ 176 w 261"/>
              <a:gd name="T51" fmla="*/ 165 h 211"/>
              <a:gd name="T52" fmla="*/ 255 w 261"/>
              <a:gd name="T53" fmla="*/ 129 h 211"/>
              <a:gd name="T54" fmla="*/ 255 w 261"/>
              <a:gd name="T55" fmla="*/ 124 h 211"/>
              <a:gd name="T56" fmla="*/ 176 w 261"/>
              <a:gd name="T57" fmla="*/ 88 h 211"/>
              <a:gd name="T58" fmla="*/ 255 w 261"/>
              <a:gd name="T59" fmla="*/ 124 h 211"/>
              <a:gd name="T60" fmla="*/ 176 w 261"/>
              <a:gd name="T61" fmla="*/ 82 h 211"/>
              <a:gd name="T62" fmla="*/ 255 w 261"/>
              <a:gd name="T63" fmla="*/ 47 h 2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61" h="211">
                <a:moveTo>
                  <a:pt x="0" y="0"/>
                </a:moveTo>
                <a:lnTo>
                  <a:pt x="0" y="211"/>
                </a:lnTo>
                <a:lnTo>
                  <a:pt x="261" y="211"/>
                </a:lnTo>
                <a:lnTo>
                  <a:pt x="261" y="0"/>
                </a:lnTo>
                <a:lnTo>
                  <a:pt x="0" y="0"/>
                </a:lnTo>
                <a:close/>
                <a:moveTo>
                  <a:pt x="170" y="82"/>
                </a:moveTo>
                <a:lnTo>
                  <a:pt x="91" y="82"/>
                </a:lnTo>
                <a:lnTo>
                  <a:pt x="91" y="47"/>
                </a:lnTo>
                <a:lnTo>
                  <a:pt x="170" y="47"/>
                </a:lnTo>
                <a:lnTo>
                  <a:pt x="170" y="82"/>
                </a:lnTo>
                <a:close/>
                <a:moveTo>
                  <a:pt x="170" y="124"/>
                </a:moveTo>
                <a:lnTo>
                  <a:pt x="91" y="124"/>
                </a:lnTo>
                <a:lnTo>
                  <a:pt x="91" y="88"/>
                </a:lnTo>
                <a:lnTo>
                  <a:pt x="170" y="88"/>
                </a:lnTo>
                <a:lnTo>
                  <a:pt x="170" y="124"/>
                </a:lnTo>
                <a:close/>
                <a:moveTo>
                  <a:pt x="170" y="165"/>
                </a:moveTo>
                <a:lnTo>
                  <a:pt x="91" y="165"/>
                </a:lnTo>
                <a:lnTo>
                  <a:pt x="91" y="129"/>
                </a:lnTo>
                <a:lnTo>
                  <a:pt x="170" y="129"/>
                </a:lnTo>
                <a:lnTo>
                  <a:pt x="170" y="165"/>
                </a:lnTo>
                <a:close/>
                <a:moveTo>
                  <a:pt x="6" y="47"/>
                </a:moveTo>
                <a:lnTo>
                  <a:pt x="85" y="47"/>
                </a:lnTo>
                <a:lnTo>
                  <a:pt x="85" y="82"/>
                </a:lnTo>
                <a:lnTo>
                  <a:pt x="6" y="82"/>
                </a:lnTo>
                <a:lnTo>
                  <a:pt x="6" y="47"/>
                </a:lnTo>
                <a:close/>
                <a:moveTo>
                  <a:pt x="6" y="88"/>
                </a:moveTo>
                <a:lnTo>
                  <a:pt x="85" y="88"/>
                </a:lnTo>
                <a:lnTo>
                  <a:pt x="85" y="124"/>
                </a:lnTo>
                <a:lnTo>
                  <a:pt x="6" y="124"/>
                </a:lnTo>
                <a:lnTo>
                  <a:pt x="6" y="88"/>
                </a:lnTo>
                <a:close/>
                <a:moveTo>
                  <a:pt x="6" y="129"/>
                </a:moveTo>
                <a:lnTo>
                  <a:pt x="85" y="129"/>
                </a:lnTo>
                <a:lnTo>
                  <a:pt x="85" y="165"/>
                </a:lnTo>
                <a:lnTo>
                  <a:pt x="6" y="165"/>
                </a:lnTo>
                <a:lnTo>
                  <a:pt x="6" y="129"/>
                </a:lnTo>
                <a:close/>
                <a:moveTo>
                  <a:pt x="85" y="206"/>
                </a:moveTo>
                <a:lnTo>
                  <a:pt x="6" y="206"/>
                </a:lnTo>
                <a:lnTo>
                  <a:pt x="6" y="171"/>
                </a:lnTo>
                <a:lnTo>
                  <a:pt x="85" y="171"/>
                </a:lnTo>
                <a:lnTo>
                  <a:pt x="85" y="206"/>
                </a:lnTo>
                <a:close/>
                <a:moveTo>
                  <a:pt x="170" y="206"/>
                </a:moveTo>
                <a:lnTo>
                  <a:pt x="91" y="206"/>
                </a:lnTo>
                <a:lnTo>
                  <a:pt x="91" y="171"/>
                </a:lnTo>
                <a:lnTo>
                  <a:pt x="170" y="171"/>
                </a:lnTo>
                <a:lnTo>
                  <a:pt x="170" y="206"/>
                </a:lnTo>
                <a:close/>
                <a:moveTo>
                  <a:pt x="255" y="206"/>
                </a:moveTo>
                <a:lnTo>
                  <a:pt x="176" y="206"/>
                </a:lnTo>
                <a:lnTo>
                  <a:pt x="176" y="171"/>
                </a:lnTo>
                <a:lnTo>
                  <a:pt x="255" y="171"/>
                </a:lnTo>
                <a:lnTo>
                  <a:pt x="255" y="206"/>
                </a:lnTo>
                <a:close/>
                <a:moveTo>
                  <a:pt x="255" y="165"/>
                </a:moveTo>
                <a:lnTo>
                  <a:pt x="176" y="165"/>
                </a:lnTo>
                <a:lnTo>
                  <a:pt x="176" y="129"/>
                </a:lnTo>
                <a:lnTo>
                  <a:pt x="255" y="129"/>
                </a:lnTo>
                <a:lnTo>
                  <a:pt x="255" y="165"/>
                </a:lnTo>
                <a:close/>
                <a:moveTo>
                  <a:pt x="255" y="124"/>
                </a:moveTo>
                <a:lnTo>
                  <a:pt x="176" y="124"/>
                </a:lnTo>
                <a:lnTo>
                  <a:pt x="176" y="88"/>
                </a:lnTo>
                <a:lnTo>
                  <a:pt x="255" y="88"/>
                </a:lnTo>
                <a:lnTo>
                  <a:pt x="255" y="124"/>
                </a:lnTo>
                <a:close/>
                <a:moveTo>
                  <a:pt x="255" y="82"/>
                </a:moveTo>
                <a:lnTo>
                  <a:pt x="176" y="82"/>
                </a:lnTo>
                <a:lnTo>
                  <a:pt x="176" y="47"/>
                </a:lnTo>
                <a:lnTo>
                  <a:pt x="255" y="47"/>
                </a:lnTo>
                <a:lnTo>
                  <a:pt x="255" y="8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メイリオ"/>
              <a:ea typeface="メイリオ"/>
              <a:cs typeface="+mn-cs"/>
            </a:endParaRPr>
          </a:p>
        </p:txBody>
      </p:sp>
      <p:sp>
        <p:nvSpPr>
          <p:cNvPr id="101" name="テキスト ボックス 100"/>
          <p:cNvSpPr txBox="1"/>
          <p:nvPr/>
        </p:nvSpPr>
        <p:spPr>
          <a:xfrm>
            <a:off x="4876563" y="4373111"/>
            <a:ext cx="1259468" cy="43088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a:ln>
                  <a:noFill/>
                </a:ln>
                <a:solidFill>
                  <a:prstClr val="black"/>
                </a:solidFill>
                <a:effectLst/>
                <a:uLnTx/>
                <a:uFillTx/>
                <a:latin typeface="メイリオ"/>
                <a:ea typeface="メイリオ"/>
                <a:cs typeface="+mn-cs"/>
              </a:rPr>
              <a:t>プロジェクト別</a:t>
            </a:r>
            <a:endParaRPr kumimoji="1" lang="en-US" altLang="ja-JP" sz="1100" b="0" i="0" u="none" strike="noStrike" kern="1200" cap="none" spc="0" normalizeH="0" baseline="0" noProof="0">
              <a:ln>
                <a:noFill/>
              </a:ln>
              <a:solidFill>
                <a:prstClr val="black"/>
              </a:solidFill>
              <a:effectLst/>
              <a:uLnTx/>
              <a:uFillTx/>
              <a:latin typeface="メイリオ"/>
              <a:ea typeface="メイリオ"/>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a:ln>
                  <a:noFill/>
                </a:ln>
                <a:solidFill>
                  <a:prstClr val="black"/>
                </a:solidFill>
                <a:effectLst/>
                <a:uLnTx/>
                <a:uFillTx/>
                <a:latin typeface="メイリオ"/>
                <a:ea typeface="メイリオ"/>
                <a:cs typeface="+mn-cs"/>
              </a:rPr>
              <a:t>実際作業時間</a:t>
            </a:r>
            <a:endParaRPr kumimoji="1" lang="en-US" altLang="ja-JP" sz="1100" b="0" i="0" u="none" strike="noStrike" kern="1200" cap="none" spc="0" normalizeH="0" baseline="0" noProof="0">
              <a:ln>
                <a:noFill/>
              </a:ln>
              <a:solidFill>
                <a:prstClr val="black"/>
              </a:solidFill>
              <a:effectLst/>
              <a:uLnTx/>
              <a:uFillTx/>
              <a:latin typeface="メイリオ"/>
              <a:ea typeface="メイリオ"/>
              <a:cs typeface="+mn-cs"/>
            </a:endParaRPr>
          </a:p>
        </p:txBody>
      </p:sp>
      <p:sp>
        <p:nvSpPr>
          <p:cNvPr id="104" name="角丸四角形 103"/>
          <p:cNvSpPr/>
          <p:nvPr/>
        </p:nvSpPr>
        <p:spPr>
          <a:xfrm>
            <a:off x="792517" y="1743658"/>
            <a:ext cx="2120914" cy="324036"/>
          </a:xfrm>
          <a:prstGeom prst="roundRect">
            <a:avLst/>
          </a:prstGeom>
          <a:solidFill>
            <a:schemeClr val="accent6">
              <a:lumMod val="20000"/>
              <a:lumOff val="80000"/>
            </a:schemeClr>
          </a:solidFill>
          <a:ln w="12700">
            <a:solidFill>
              <a:schemeClr val="accent6">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a:ln>
                  <a:noFill/>
                </a:ln>
                <a:solidFill>
                  <a:sysClr val="windowText" lastClr="000000"/>
                </a:solidFill>
                <a:effectLst/>
                <a:uLnTx/>
                <a:uFillTx/>
                <a:latin typeface="メイリオ"/>
                <a:ea typeface="メイリオ"/>
                <a:cs typeface="+mn-cs"/>
              </a:rPr>
              <a:t>カスタム取込サービス</a:t>
            </a:r>
          </a:p>
        </p:txBody>
      </p:sp>
    </p:spTree>
    <p:extLst>
      <p:ext uri="{BB962C8B-B14F-4D97-AF65-F5344CB8AC3E}">
        <p14:creationId xmlns:p14="http://schemas.microsoft.com/office/powerpoint/2010/main" val="180279080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8AE49ED-73EF-499C-8307-28EB0E7CF529}" type="slidenum">
              <a:rPr kumimoji="1" lang="ja-JP" altLang="en-US" sz="900" b="0" i="0" u="none" strike="noStrike" kern="1200" cap="none" spc="0" normalizeH="0" baseline="0" noProof="0" smtClean="0">
                <a:ln>
                  <a:noFill/>
                </a:ln>
                <a:solidFill>
                  <a:prstClr val="black">
                    <a:lumMod val="50000"/>
                    <a:lumOff val="50000"/>
                  </a:prstClr>
                </a:solidFill>
                <a:effectLst/>
                <a:uLnTx/>
                <a:uFillTx/>
                <a:latin typeface="メイリオ"/>
                <a:ea typeface="メイリオ"/>
                <a:cs typeface="+mn-cs"/>
              </a:rPr>
              <a:pPr marL="0" marR="0" lvl="0" indent="0" algn="r" defTabSz="914400" rtl="0" eaLnBrk="1" fontAlgn="auto" latinLnBrk="0" hangingPunct="1">
                <a:lnSpc>
                  <a:spcPct val="100000"/>
                </a:lnSpc>
                <a:spcBef>
                  <a:spcPts val="0"/>
                </a:spcBef>
                <a:spcAft>
                  <a:spcPts val="0"/>
                </a:spcAft>
                <a:buClrTx/>
                <a:buSzTx/>
                <a:buFontTx/>
                <a:buNone/>
                <a:tabLst/>
                <a:defRPr/>
              </a:pPr>
              <a:t>44</a:t>
            </a:fld>
            <a:endParaRPr kumimoji="1" lang="ja-JP" altLang="en-US" sz="900" b="0" i="0" u="none" strike="noStrike" kern="1200" cap="none" spc="0" normalizeH="0" baseline="0" noProof="0">
              <a:ln>
                <a:noFill/>
              </a:ln>
              <a:solidFill>
                <a:prstClr val="black">
                  <a:lumMod val="50000"/>
                  <a:lumOff val="50000"/>
                </a:prstClr>
              </a:solidFill>
              <a:effectLst/>
              <a:uLnTx/>
              <a:uFillTx/>
              <a:latin typeface="メイリオ"/>
              <a:ea typeface="メイリオ"/>
              <a:cs typeface="+mn-cs"/>
            </a:endParaRPr>
          </a:p>
        </p:txBody>
      </p:sp>
      <p:sp>
        <p:nvSpPr>
          <p:cNvPr id="3" name="フッター プレースホルダー 2"/>
          <p:cNvSpPr>
            <a:spLocks noGrp="1"/>
          </p:cNvSpPr>
          <p:nvPr>
            <p:ph type="ftr" sz="quarter" idx="3"/>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600" b="0" i="0" u="none" strike="noStrike" kern="1200" cap="none" spc="0" normalizeH="0" baseline="0" noProof="0" dirty="0">
                <a:ln>
                  <a:noFill/>
                </a:ln>
                <a:solidFill>
                  <a:prstClr val="black">
                    <a:tint val="75000"/>
                  </a:prstClr>
                </a:solidFill>
                <a:effectLst/>
                <a:uLnTx/>
                <a:uFillTx/>
                <a:latin typeface="メイリオ"/>
                <a:ea typeface="メイリオ"/>
                <a:cs typeface="+mn-cs"/>
              </a:rPr>
              <a:t>©Canon IT Solutions Inc.  All rights reserved.</a:t>
            </a:r>
            <a:endParaRPr kumimoji="1" lang="ja-JP" altLang="en-US" sz="600" b="0" i="0" u="none" strike="noStrike" kern="1200" cap="none" spc="0" normalizeH="0" baseline="0" noProof="0" dirty="0">
              <a:ln>
                <a:noFill/>
              </a:ln>
              <a:solidFill>
                <a:prstClr val="black">
                  <a:tint val="75000"/>
                </a:prstClr>
              </a:solidFill>
              <a:effectLst/>
              <a:uLnTx/>
              <a:uFillTx/>
              <a:latin typeface="メイリオ"/>
              <a:ea typeface="メイリオ"/>
              <a:cs typeface="+mn-cs"/>
            </a:endParaRPr>
          </a:p>
        </p:txBody>
      </p:sp>
      <p:sp>
        <p:nvSpPr>
          <p:cNvPr id="4" name="テキスト プレースホルダー 3"/>
          <p:cNvSpPr>
            <a:spLocks noGrp="1"/>
          </p:cNvSpPr>
          <p:nvPr>
            <p:ph type="body" sz="quarter" idx="16"/>
          </p:nvPr>
        </p:nvSpPr>
        <p:spPr/>
        <p:txBody>
          <a:bodyPr/>
          <a:lstStyle/>
          <a:p>
            <a:r>
              <a:rPr lang="ja-JP" altLang="en-US"/>
              <a:t>自動連携機能（勤怠・工数実績）</a:t>
            </a:r>
            <a:endParaRPr kumimoji="1" lang="ja-JP" altLang="en-US"/>
          </a:p>
        </p:txBody>
      </p:sp>
      <p:sp>
        <p:nvSpPr>
          <p:cNvPr id="5" name="テキスト プレースホルダー 4"/>
          <p:cNvSpPr>
            <a:spLocks noGrp="1"/>
          </p:cNvSpPr>
          <p:nvPr>
            <p:ph type="body" sz="quarter" idx="17"/>
          </p:nvPr>
        </p:nvSpPr>
        <p:spPr/>
        <p:txBody>
          <a:bodyPr lIns="91440" tIns="45720" rIns="91440" bIns="45720" anchor="t"/>
          <a:lstStyle/>
          <a:p>
            <a:r>
              <a:rPr lang="ja-JP" altLang="en-US"/>
              <a:t>勤務実績や工数実績の</a:t>
            </a:r>
            <a:r>
              <a:rPr lang="en-US" altLang="ja-JP"/>
              <a:t>csv</a:t>
            </a:r>
            <a:r>
              <a:rPr lang="ja-JP" altLang="en-US"/>
              <a:t>データ自動取込が行えます（</a:t>
            </a:r>
            <a:r>
              <a:rPr lang="en-US" altLang="ja-JP"/>
              <a:t>CSV</a:t>
            </a:r>
            <a:r>
              <a:rPr lang="ja-JP" altLang="en-US"/>
              <a:t>取込サービス）</a:t>
            </a:r>
            <a:endParaRPr lang="en-US" altLang="ja-JP"/>
          </a:p>
          <a:p>
            <a:r>
              <a:rPr lang="ja-JP" altLang="en-US"/>
              <a:t>対象フォルダに</a:t>
            </a:r>
            <a:r>
              <a:rPr kumimoji="1" lang="ja-JP" altLang="en-US"/>
              <a:t>ファイルが新規作成された</a:t>
            </a:r>
            <a:r>
              <a:rPr lang="ja-JP" altLang="en-US"/>
              <a:t>際</a:t>
            </a:r>
            <a:r>
              <a:rPr kumimoji="1" lang="ja-JP" altLang="en-US"/>
              <a:t>に</a:t>
            </a:r>
            <a:r>
              <a:rPr lang="ja-JP" altLang="en-US"/>
              <a:t>自動取込します</a:t>
            </a:r>
            <a:endParaRPr kumimoji="1" lang="ja-JP" altLang="en-US"/>
          </a:p>
        </p:txBody>
      </p:sp>
      <p:sp>
        <p:nvSpPr>
          <p:cNvPr id="6" name="タイトル 5"/>
          <p:cNvSpPr>
            <a:spLocks noGrp="1"/>
          </p:cNvSpPr>
          <p:nvPr>
            <p:ph type="title"/>
          </p:nvPr>
        </p:nvSpPr>
        <p:spPr/>
        <p:txBody>
          <a:bodyPr/>
          <a:lstStyle/>
          <a:p>
            <a:r>
              <a:rPr lang="ja-JP" altLang="en-US"/>
              <a:t>勤怠管理</a:t>
            </a:r>
            <a:endParaRPr kumimoji="1" lang="ja-JP" altLang="en-US"/>
          </a:p>
        </p:txBody>
      </p:sp>
      <p:sp>
        <p:nvSpPr>
          <p:cNvPr id="75" name="正方形/長方形 74"/>
          <p:cNvSpPr/>
          <p:nvPr/>
        </p:nvSpPr>
        <p:spPr>
          <a:xfrm>
            <a:off x="650468" y="1923678"/>
            <a:ext cx="4855829" cy="2022753"/>
          </a:xfrm>
          <a:prstGeom prst="rect">
            <a:avLst/>
          </a:prstGeom>
          <a:solidFill>
            <a:srgbClr val="67A4DB">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メイリオ"/>
              <a:ea typeface="メイリオ"/>
              <a:cs typeface="+mn-cs"/>
            </a:endParaRPr>
          </a:p>
        </p:txBody>
      </p:sp>
      <p:grpSp>
        <p:nvGrpSpPr>
          <p:cNvPr id="76" name="グループ化 75"/>
          <p:cNvGrpSpPr/>
          <p:nvPr/>
        </p:nvGrpSpPr>
        <p:grpSpPr>
          <a:xfrm>
            <a:off x="4139224" y="2295908"/>
            <a:ext cx="1257458" cy="1093172"/>
            <a:chOff x="4354311" y="2450271"/>
            <a:chExt cx="1257458" cy="1093172"/>
          </a:xfrm>
        </p:grpSpPr>
        <p:sp>
          <p:nvSpPr>
            <p:cNvPr id="77" name="正方形/長方形 76"/>
            <p:cNvSpPr/>
            <p:nvPr/>
          </p:nvSpPr>
          <p:spPr>
            <a:xfrm>
              <a:off x="4355976" y="2607754"/>
              <a:ext cx="1255793" cy="935689"/>
            </a:xfrm>
            <a:prstGeom prst="rect">
              <a:avLst/>
            </a:prstGeom>
            <a:solidFill>
              <a:srgbClr val="FFE790"/>
            </a:solidFill>
            <a:ln>
              <a:solidFill>
                <a:srgbClr val="C89D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メイリオ"/>
                <a:ea typeface="メイリオ"/>
                <a:cs typeface="+mn-cs"/>
              </a:endParaRPr>
            </a:p>
          </p:txBody>
        </p:sp>
        <p:sp>
          <p:nvSpPr>
            <p:cNvPr id="78" name="フローチャート: 手作業 77"/>
            <p:cNvSpPr/>
            <p:nvPr/>
          </p:nvSpPr>
          <p:spPr>
            <a:xfrm flipV="1">
              <a:off x="4354311" y="2450271"/>
              <a:ext cx="864096" cy="155986"/>
            </a:xfrm>
            <a:prstGeom prst="flowChartManualOperation">
              <a:avLst/>
            </a:prstGeom>
            <a:solidFill>
              <a:srgbClr val="FFE790"/>
            </a:solidFill>
            <a:ln>
              <a:solidFill>
                <a:srgbClr val="C89D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メイリオ"/>
                <a:ea typeface="メイリオ"/>
                <a:cs typeface="+mn-cs"/>
              </a:endParaRPr>
            </a:p>
          </p:txBody>
        </p:sp>
      </p:grpSp>
      <p:sp>
        <p:nvSpPr>
          <p:cNvPr id="79" name="Freeform 7"/>
          <p:cNvSpPr>
            <a:spLocks/>
          </p:cNvSpPr>
          <p:nvPr/>
        </p:nvSpPr>
        <p:spPr bwMode="auto">
          <a:xfrm>
            <a:off x="792517" y="2278975"/>
            <a:ext cx="1637506" cy="1035483"/>
          </a:xfrm>
          <a:custGeom>
            <a:avLst/>
            <a:gdLst>
              <a:gd name="T0" fmla="*/ 461 w 567"/>
              <a:gd name="T1" fmla="*/ 147 h 359"/>
              <a:gd name="T2" fmla="*/ 438 w 567"/>
              <a:gd name="T3" fmla="*/ 150 h 359"/>
              <a:gd name="T4" fmla="*/ 439 w 567"/>
              <a:gd name="T5" fmla="*/ 130 h 359"/>
              <a:gd name="T6" fmla="*/ 309 w 567"/>
              <a:gd name="T7" fmla="*/ 0 h 359"/>
              <a:gd name="T8" fmla="*/ 181 w 567"/>
              <a:gd name="T9" fmla="*/ 103 h 359"/>
              <a:gd name="T10" fmla="*/ 147 w 567"/>
              <a:gd name="T11" fmla="*/ 94 h 359"/>
              <a:gd name="T12" fmla="*/ 78 w 567"/>
              <a:gd name="T13" fmla="*/ 162 h 359"/>
              <a:gd name="T14" fmla="*/ 82 w 567"/>
              <a:gd name="T15" fmla="*/ 185 h 359"/>
              <a:gd name="T16" fmla="*/ 0 w 567"/>
              <a:gd name="T17" fmla="*/ 272 h 359"/>
              <a:gd name="T18" fmla="*/ 87 w 567"/>
              <a:gd name="T19" fmla="*/ 359 h 359"/>
              <a:gd name="T20" fmla="*/ 461 w 567"/>
              <a:gd name="T21" fmla="*/ 359 h 359"/>
              <a:gd name="T22" fmla="*/ 567 w 567"/>
              <a:gd name="T23" fmla="*/ 253 h 359"/>
              <a:gd name="T24" fmla="*/ 461 w 567"/>
              <a:gd name="T25" fmla="*/ 147 h 3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67" h="359">
                <a:moveTo>
                  <a:pt x="461" y="147"/>
                </a:moveTo>
                <a:cubicBezTo>
                  <a:pt x="453" y="147"/>
                  <a:pt x="445" y="148"/>
                  <a:pt x="438" y="150"/>
                </a:cubicBezTo>
                <a:cubicBezTo>
                  <a:pt x="438" y="143"/>
                  <a:pt x="439" y="137"/>
                  <a:pt x="439" y="130"/>
                </a:cubicBezTo>
                <a:cubicBezTo>
                  <a:pt x="439" y="58"/>
                  <a:pt x="381" y="0"/>
                  <a:pt x="309" y="0"/>
                </a:cubicBezTo>
                <a:cubicBezTo>
                  <a:pt x="246" y="0"/>
                  <a:pt x="194" y="44"/>
                  <a:pt x="181" y="103"/>
                </a:cubicBezTo>
                <a:cubicBezTo>
                  <a:pt x="171" y="97"/>
                  <a:pt x="159" y="94"/>
                  <a:pt x="147" y="94"/>
                </a:cubicBezTo>
                <a:cubicBezTo>
                  <a:pt x="109" y="94"/>
                  <a:pt x="78" y="124"/>
                  <a:pt x="78" y="162"/>
                </a:cubicBezTo>
                <a:cubicBezTo>
                  <a:pt x="78" y="170"/>
                  <a:pt x="79" y="178"/>
                  <a:pt x="82" y="185"/>
                </a:cubicBezTo>
                <a:cubicBezTo>
                  <a:pt x="36" y="188"/>
                  <a:pt x="0" y="225"/>
                  <a:pt x="0" y="272"/>
                </a:cubicBezTo>
                <a:cubicBezTo>
                  <a:pt x="0" y="320"/>
                  <a:pt x="39" y="359"/>
                  <a:pt x="87" y="359"/>
                </a:cubicBezTo>
                <a:cubicBezTo>
                  <a:pt x="461" y="359"/>
                  <a:pt x="461" y="359"/>
                  <a:pt x="461" y="359"/>
                </a:cubicBezTo>
                <a:cubicBezTo>
                  <a:pt x="519" y="359"/>
                  <a:pt x="567" y="312"/>
                  <a:pt x="567" y="253"/>
                </a:cubicBezTo>
                <a:cubicBezTo>
                  <a:pt x="567" y="195"/>
                  <a:pt x="519" y="147"/>
                  <a:pt x="461" y="147"/>
                </a:cubicBezTo>
                <a:close/>
              </a:path>
            </a:pathLst>
          </a:custGeom>
          <a:solidFill>
            <a:schemeClr val="accent6"/>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メイリオ"/>
              <a:ea typeface="メイリオ"/>
              <a:cs typeface="+mn-cs"/>
            </a:endParaRPr>
          </a:p>
        </p:txBody>
      </p:sp>
      <p:sp>
        <p:nvSpPr>
          <p:cNvPr id="80" name="Freeform 13"/>
          <p:cNvSpPr>
            <a:spLocks noEditPoints="1"/>
          </p:cNvSpPr>
          <p:nvPr/>
        </p:nvSpPr>
        <p:spPr bwMode="auto">
          <a:xfrm>
            <a:off x="1116553" y="2729078"/>
            <a:ext cx="358864" cy="320276"/>
          </a:xfrm>
          <a:custGeom>
            <a:avLst/>
            <a:gdLst>
              <a:gd name="T0" fmla="*/ 336 w 466"/>
              <a:gd name="T1" fmla="*/ 261 h 416"/>
              <a:gd name="T2" fmla="*/ 336 w 466"/>
              <a:gd name="T3" fmla="*/ 0 h 416"/>
              <a:gd name="T4" fmla="*/ 336 w 466"/>
              <a:gd name="T5" fmla="*/ 15 h 416"/>
              <a:gd name="T6" fmla="*/ 336 w 466"/>
              <a:gd name="T7" fmla="*/ 246 h 416"/>
              <a:gd name="T8" fmla="*/ 336 w 466"/>
              <a:gd name="T9" fmla="*/ 15 h 416"/>
              <a:gd name="T10" fmla="*/ 394 w 466"/>
              <a:gd name="T11" fmla="*/ 64 h 416"/>
              <a:gd name="T12" fmla="*/ 336 w 466"/>
              <a:gd name="T13" fmla="*/ 117 h 416"/>
              <a:gd name="T14" fmla="*/ 298 w 466"/>
              <a:gd name="T15" fmla="*/ 80 h 416"/>
              <a:gd name="T16" fmla="*/ 286 w 466"/>
              <a:gd name="T17" fmla="*/ 93 h 416"/>
              <a:gd name="T18" fmla="*/ 322 w 466"/>
              <a:gd name="T19" fmla="*/ 130 h 416"/>
              <a:gd name="T20" fmla="*/ 349 w 466"/>
              <a:gd name="T21" fmla="*/ 130 h 416"/>
              <a:gd name="T22" fmla="*/ 402 w 466"/>
              <a:gd name="T23" fmla="*/ 72 h 416"/>
              <a:gd name="T24" fmla="*/ 342 w 466"/>
              <a:gd name="T25" fmla="*/ 130 h 416"/>
              <a:gd name="T26" fmla="*/ 329 w 466"/>
              <a:gd name="T27" fmla="*/ 130 h 416"/>
              <a:gd name="T28" fmla="*/ 342 w 466"/>
              <a:gd name="T29" fmla="*/ 130 h 416"/>
              <a:gd name="T30" fmla="*/ 164 w 466"/>
              <a:gd name="T31" fmla="*/ 185 h 416"/>
              <a:gd name="T32" fmla="*/ 44 w 466"/>
              <a:gd name="T33" fmla="*/ 185 h 416"/>
              <a:gd name="T34" fmla="*/ 233 w 466"/>
              <a:gd name="T35" fmla="*/ 384 h 416"/>
              <a:gd name="T36" fmla="*/ 186 w 466"/>
              <a:gd name="T37" fmla="*/ 390 h 416"/>
              <a:gd name="T38" fmla="*/ 186 w 466"/>
              <a:gd name="T39" fmla="*/ 405 h 416"/>
              <a:gd name="T40" fmla="*/ 208 w 466"/>
              <a:gd name="T41" fmla="*/ 416 h 416"/>
              <a:gd name="T42" fmla="*/ 224 w 466"/>
              <a:gd name="T43" fmla="*/ 405 h 416"/>
              <a:gd name="T44" fmla="*/ 397 w 466"/>
              <a:gd name="T45" fmla="*/ 416 h 416"/>
              <a:gd name="T46" fmla="*/ 412 w 466"/>
              <a:gd name="T47" fmla="*/ 405 h 416"/>
              <a:gd name="T48" fmla="*/ 446 w 466"/>
              <a:gd name="T49" fmla="*/ 397 h 416"/>
              <a:gd name="T50" fmla="*/ 347 w 466"/>
              <a:gd name="T51" fmla="*/ 390 h 416"/>
              <a:gd name="T52" fmla="*/ 379 w 466"/>
              <a:gd name="T53" fmla="*/ 290 h 416"/>
              <a:gd name="T54" fmla="*/ 338 w 466"/>
              <a:gd name="T55" fmla="*/ 380 h 416"/>
              <a:gd name="T56" fmla="*/ 233 w 466"/>
              <a:gd name="T57" fmla="*/ 384 h 416"/>
              <a:gd name="T58" fmla="*/ 16 w 466"/>
              <a:gd name="T59" fmla="*/ 308 h 416"/>
              <a:gd name="T60" fmla="*/ 1 w 466"/>
              <a:gd name="T61" fmla="*/ 309 h 416"/>
              <a:gd name="T62" fmla="*/ 22 w 466"/>
              <a:gd name="T63" fmla="*/ 416 h 416"/>
              <a:gd name="T64" fmla="*/ 159 w 466"/>
              <a:gd name="T65" fmla="*/ 344 h 416"/>
              <a:gd name="T66" fmla="*/ 201 w 466"/>
              <a:gd name="T67" fmla="*/ 366 h 416"/>
              <a:gd name="T68" fmla="*/ 290 w 466"/>
              <a:gd name="T69" fmla="*/ 345 h 416"/>
              <a:gd name="T70" fmla="*/ 207 w 466"/>
              <a:gd name="T71" fmla="*/ 323 h 416"/>
              <a:gd name="T72" fmla="*/ 92 w 466"/>
              <a:gd name="T73" fmla="*/ 259 h 416"/>
              <a:gd name="T74" fmla="*/ 40 w 466"/>
              <a:gd name="T75" fmla="*/ 416 h 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66" h="416">
                <a:moveTo>
                  <a:pt x="466" y="130"/>
                </a:moveTo>
                <a:cubicBezTo>
                  <a:pt x="466" y="202"/>
                  <a:pt x="408" y="261"/>
                  <a:pt x="336" y="261"/>
                </a:cubicBezTo>
                <a:cubicBezTo>
                  <a:pt x="263" y="261"/>
                  <a:pt x="205" y="202"/>
                  <a:pt x="205" y="130"/>
                </a:cubicBezTo>
                <a:cubicBezTo>
                  <a:pt x="205" y="58"/>
                  <a:pt x="263" y="0"/>
                  <a:pt x="336" y="0"/>
                </a:cubicBezTo>
                <a:cubicBezTo>
                  <a:pt x="408" y="0"/>
                  <a:pt x="466" y="58"/>
                  <a:pt x="466" y="130"/>
                </a:cubicBezTo>
                <a:close/>
                <a:moveTo>
                  <a:pt x="336" y="15"/>
                </a:moveTo>
                <a:cubicBezTo>
                  <a:pt x="272" y="15"/>
                  <a:pt x="220" y="67"/>
                  <a:pt x="220" y="130"/>
                </a:cubicBezTo>
                <a:cubicBezTo>
                  <a:pt x="220" y="194"/>
                  <a:pt x="272" y="246"/>
                  <a:pt x="336" y="246"/>
                </a:cubicBezTo>
                <a:cubicBezTo>
                  <a:pt x="399" y="246"/>
                  <a:pt x="451" y="194"/>
                  <a:pt x="451" y="130"/>
                </a:cubicBezTo>
                <a:cubicBezTo>
                  <a:pt x="451" y="67"/>
                  <a:pt x="399" y="15"/>
                  <a:pt x="336" y="15"/>
                </a:cubicBezTo>
                <a:close/>
                <a:moveTo>
                  <a:pt x="402" y="64"/>
                </a:moveTo>
                <a:cubicBezTo>
                  <a:pt x="400" y="62"/>
                  <a:pt x="397" y="62"/>
                  <a:pt x="394" y="64"/>
                </a:cubicBezTo>
                <a:cubicBezTo>
                  <a:pt x="341" y="118"/>
                  <a:pt x="341" y="118"/>
                  <a:pt x="341" y="118"/>
                </a:cubicBezTo>
                <a:cubicBezTo>
                  <a:pt x="339" y="117"/>
                  <a:pt x="337" y="117"/>
                  <a:pt x="336" y="117"/>
                </a:cubicBezTo>
                <a:cubicBezTo>
                  <a:pt x="335" y="117"/>
                  <a:pt x="335" y="117"/>
                  <a:pt x="334" y="117"/>
                </a:cubicBezTo>
                <a:cubicBezTo>
                  <a:pt x="298" y="80"/>
                  <a:pt x="298" y="80"/>
                  <a:pt x="298" y="80"/>
                </a:cubicBezTo>
                <a:cubicBezTo>
                  <a:pt x="294" y="77"/>
                  <a:pt x="289" y="77"/>
                  <a:pt x="286" y="80"/>
                </a:cubicBezTo>
                <a:cubicBezTo>
                  <a:pt x="282" y="84"/>
                  <a:pt x="282" y="89"/>
                  <a:pt x="286" y="93"/>
                </a:cubicBezTo>
                <a:cubicBezTo>
                  <a:pt x="322" y="129"/>
                  <a:pt x="322" y="129"/>
                  <a:pt x="322" y="129"/>
                </a:cubicBezTo>
                <a:cubicBezTo>
                  <a:pt x="322" y="130"/>
                  <a:pt x="322" y="130"/>
                  <a:pt x="322" y="130"/>
                </a:cubicBezTo>
                <a:cubicBezTo>
                  <a:pt x="322" y="138"/>
                  <a:pt x="328" y="144"/>
                  <a:pt x="336" y="144"/>
                </a:cubicBezTo>
                <a:cubicBezTo>
                  <a:pt x="343" y="144"/>
                  <a:pt x="349" y="138"/>
                  <a:pt x="349" y="130"/>
                </a:cubicBezTo>
                <a:cubicBezTo>
                  <a:pt x="349" y="129"/>
                  <a:pt x="349" y="127"/>
                  <a:pt x="348" y="125"/>
                </a:cubicBezTo>
                <a:cubicBezTo>
                  <a:pt x="402" y="72"/>
                  <a:pt x="402" y="72"/>
                  <a:pt x="402" y="72"/>
                </a:cubicBezTo>
                <a:cubicBezTo>
                  <a:pt x="404" y="69"/>
                  <a:pt x="404" y="66"/>
                  <a:pt x="402" y="64"/>
                </a:cubicBezTo>
                <a:close/>
                <a:moveTo>
                  <a:pt x="342" y="130"/>
                </a:moveTo>
                <a:cubicBezTo>
                  <a:pt x="342" y="134"/>
                  <a:pt x="339" y="137"/>
                  <a:pt x="336" y="137"/>
                </a:cubicBezTo>
                <a:cubicBezTo>
                  <a:pt x="332" y="137"/>
                  <a:pt x="329" y="134"/>
                  <a:pt x="329" y="130"/>
                </a:cubicBezTo>
                <a:cubicBezTo>
                  <a:pt x="329" y="127"/>
                  <a:pt x="332" y="124"/>
                  <a:pt x="336" y="124"/>
                </a:cubicBezTo>
                <a:cubicBezTo>
                  <a:pt x="339" y="124"/>
                  <a:pt x="342" y="127"/>
                  <a:pt x="342" y="130"/>
                </a:cubicBezTo>
                <a:close/>
                <a:moveTo>
                  <a:pt x="104" y="245"/>
                </a:moveTo>
                <a:cubicBezTo>
                  <a:pt x="137" y="245"/>
                  <a:pt x="164" y="218"/>
                  <a:pt x="164" y="185"/>
                </a:cubicBezTo>
                <a:cubicBezTo>
                  <a:pt x="164" y="152"/>
                  <a:pt x="137" y="125"/>
                  <a:pt x="104" y="125"/>
                </a:cubicBezTo>
                <a:cubicBezTo>
                  <a:pt x="71" y="125"/>
                  <a:pt x="44" y="152"/>
                  <a:pt x="44" y="185"/>
                </a:cubicBezTo>
                <a:cubicBezTo>
                  <a:pt x="44" y="218"/>
                  <a:pt x="71" y="245"/>
                  <a:pt x="104" y="245"/>
                </a:cubicBezTo>
                <a:close/>
                <a:moveTo>
                  <a:pt x="233" y="384"/>
                </a:moveTo>
                <a:cubicBezTo>
                  <a:pt x="259" y="390"/>
                  <a:pt x="259" y="390"/>
                  <a:pt x="259" y="390"/>
                </a:cubicBezTo>
                <a:cubicBezTo>
                  <a:pt x="186" y="390"/>
                  <a:pt x="186" y="390"/>
                  <a:pt x="186" y="390"/>
                </a:cubicBezTo>
                <a:cubicBezTo>
                  <a:pt x="181" y="390"/>
                  <a:pt x="178" y="393"/>
                  <a:pt x="178" y="397"/>
                </a:cubicBezTo>
                <a:cubicBezTo>
                  <a:pt x="178" y="402"/>
                  <a:pt x="181" y="405"/>
                  <a:pt x="186" y="405"/>
                </a:cubicBezTo>
                <a:cubicBezTo>
                  <a:pt x="208" y="405"/>
                  <a:pt x="208" y="405"/>
                  <a:pt x="208" y="405"/>
                </a:cubicBezTo>
                <a:cubicBezTo>
                  <a:pt x="208" y="416"/>
                  <a:pt x="208" y="416"/>
                  <a:pt x="208" y="416"/>
                </a:cubicBezTo>
                <a:cubicBezTo>
                  <a:pt x="224" y="416"/>
                  <a:pt x="224" y="416"/>
                  <a:pt x="224" y="416"/>
                </a:cubicBezTo>
                <a:cubicBezTo>
                  <a:pt x="224" y="405"/>
                  <a:pt x="224" y="405"/>
                  <a:pt x="224" y="405"/>
                </a:cubicBezTo>
                <a:cubicBezTo>
                  <a:pt x="397" y="405"/>
                  <a:pt x="397" y="405"/>
                  <a:pt x="397" y="405"/>
                </a:cubicBezTo>
                <a:cubicBezTo>
                  <a:pt x="397" y="416"/>
                  <a:pt x="397" y="416"/>
                  <a:pt x="397" y="416"/>
                </a:cubicBezTo>
                <a:cubicBezTo>
                  <a:pt x="412" y="416"/>
                  <a:pt x="412" y="416"/>
                  <a:pt x="412" y="416"/>
                </a:cubicBezTo>
                <a:cubicBezTo>
                  <a:pt x="412" y="405"/>
                  <a:pt x="412" y="405"/>
                  <a:pt x="412" y="405"/>
                </a:cubicBezTo>
                <a:cubicBezTo>
                  <a:pt x="439" y="405"/>
                  <a:pt x="439" y="405"/>
                  <a:pt x="439" y="405"/>
                </a:cubicBezTo>
                <a:cubicBezTo>
                  <a:pt x="443" y="405"/>
                  <a:pt x="446" y="402"/>
                  <a:pt x="446" y="397"/>
                </a:cubicBezTo>
                <a:cubicBezTo>
                  <a:pt x="446" y="393"/>
                  <a:pt x="443" y="390"/>
                  <a:pt x="439" y="390"/>
                </a:cubicBezTo>
                <a:cubicBezTo>
                  <a:pt x="347" y="390"/>
                  <a:pt x="347" y="390"/>
                  <a:pt x="347" y="390"/>
                </a:cubicBezTo>
                <a:cubicBezTo>
                  <a:pt x="347" y="382"/>
                  <a:pt x="347" y="382"/>
                  <a:pt x="347" y="382"/>
                </a:cubicBezTo>
                <a:cubicBezTo>
                  <a:pt x="379" y="290"/>
                  <a:pt x="379" y="290"/>
                  <a:pt x="379" y="290"/>
                </a:cubicBezTo>
                <a:cubicBezTo>
                  <a:pt x="370" y="287"/>
                  <a:pt x="370" y="287"/>
                  <a:pt x="370" y="287"/>
                </a:cubicBezTo>
                <a:cubicBezTo>
                  <a:pt x="338" y="380"/>
                  <a:pt x="338" y="380"/>
                  <a:pt x="338" y="380"/>
                </a:cubicBezTo>
                <a:cubicBezTo>
                  <a:pt x="233" y="380"/>
                  <a:pt x="233" y="380"/>
                  <a:pt x="233" y="380"/>
                </a:cubicBezTo>
                <a:lnTo>
                  <a:pt x="233" y="384"/>
                </a:lnTo>
                <a:close/>
                <a:moveTo>
                  <a:pt x="22" y="416"/>
                </a:moveTo>
                <a:cubicBezTo>
                  <a:pt x="16" y="308"/>
                  <a:pt x="16" y="308"/>
                  <a:pt x="16" y="308"/>
                </a:cubicBezTo>
                <a:cubicBezTo>
                  <a:pt x="16" y="304"/>
                  <a:pt x="12" y="301"/>
                  <a:pt x="8" y="301"/>
                </a:cubicBezTo>
                <a:cubicBezTo>
                  <a:pt x="4" y="301"/>
                  <a:pt x="0" y="305"/>
                  <a:pt x="1" y="309"/>
                </a:cubicBezTo>
                <a:cubicBezTo>
                  <a:pt x="7" y="416"/>
                  <a:pt x="7" y="416"/>
                  <a:pt x="7" y="416"/>
                </a:cubicBezTo>
                <a:lnTo>
                  <a:pt x="22" y="416"/>
                </a:lnTo>
                <a:close/>
                <a:moveTo>
                  <a:pt x="163" y="416"/>
                </a:moveTo>
                <a:cubicBezTo>
                  <a:pt x="159" y="344"/>
                  <a:pt x="159" y="344"/>
                  <a:pt x="159" y="344"/>
                </a:cubicBezTo>
                <a:cubicBezTo>
                  <a:pt x="190" y="363"/>
                  <a:pt x="190" y="363"/>
                  <a:pt x="190" y="363"/>
                </a:cubicBezTo>
                <a:cubicBezTo>
                  <a:pt x="193" y="365"/>
                  <a:pt x="197" y="366"/>
                  <a:pt x="201" y="366"/>
                </a:cubicBezTo>
                <a:cubicBezTo>
                  <a:pt x="268" y="366"/>
                  <a:pt x="268" y="366"/>
                  <a:pt x="268" y="366"/>
                </a:cubicBezTo>
                <a:cubicBezTo>
                  <a:pt x="280" y="366"/>
                  <a:pt x="290" y="357"/>
                  <a:pt x="290" y="345"/>
                </a:cubicBezTo>
                <a:cubicBezTo>
                  <a:pt x="290" y="333"/>
                  <a:pt x="280" y="323"/>
                  <a:pt x="268" y="323"/>
                </a:cubicBezTo>
                <a:cubicBezTo>
                  <a:pt x="207" y="323"/>
                  <a:pt x="207" y="323"/>
                  <a:pt x="207" y="323"/>
                </a:cubicBezTo>
                <a:cubicBezTo>
                  <a:pt x="146" y="285"/>
                  <a:pt x="146" y="285"/>
                  <a:pt x="146" y="285"/>
                </a:cubicBezTo>
                <a:cubicBezTo>
                  <a:pt x="134" y="268"/>
                  <a:pt x="114" y="258"/>
                  <a:pt x="92" y="259"/>
                </a:cubicBezTo>
                <a:cubicBezTo>
                  <a:pt x="59" y="261"/>
                  <a:pt x="33" y="290"/>
                  <a:pt x="35" y="324"/>
                </a:cubicBezTo>
                <a:cubicBezTo>
                  <a:pt x="40" y="416"/>
                  <a:pt x="40" y="416"/>
                  <a:pt x="40" y="416"/>
                </a:cubicBezTo>
                <a:lnTo>
                  <a:pt x="163" y="41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メイリオ"/>
              <a:ea typeface="メイリオ"/>
              <a:cs typeface="+mn-cs"/>
            </a:endParaRPr>
          </a:p>
        </p:txBody>
      </p:sp>
      <p:sp>
        <p:nvSpPr>
          <p:cNvPr id="81" name="テキスト ボックス 80"/>
          <p:cNvSpPr txBox="1"/>
          <p:nvPr/>
        </p:nvSpPr>
        <p:spPr>
          <a:xfrm>
            <a:off x="1510925" y="2652714"/>
            <a:ext cx="1243729"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400" b="0" i="0" u="none" strike="noStrike" kern="1200" cap="none" spc="0" normalizeH="0" baseline="0" noProof="0">
                <a:ln>
                  <a:noFill/>
                </a:ln>
                <a:solidFill>
                  <a:prstClr val="white"/>
                </a:solidFill>
                <a:effectLst/>
                <a:uLnTx/>
                <a:uFillTx/>
                <a:latin typeface="メイリオ"/>
                <a:ea typeface="メイリオ"/>
                <a:cs typeface="+mn-cs"/>
              </a:rPr>
              <a:t>TM</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a:ln>
                  <a:noFill/>
                </a:ln>
                <a:solidFill>
                  <a:prstClr val="white"/>
                </a:solidFill>
                <a:effectLst/>
                <a:uLnTx/>
                <a:uFillTx/>
                <a:latin typeface="メイリオ"/>
                <a:ea typeface="メイリオ"/>
                <a:cs typeface="+mn-cs"/>
              </a:rPr>
              <a:t>勤怠管理</a:t>
            </a:r>
          </a:p>
        </p:txBody>
      </p:sp>
      <p:cxnSp>
        <p:nvCxnSpPr>
          <p:cNvPr id="82" name="直線矢印コネクタ 81"/>
          <p:cNvCxnSpPr/>
          <p:nvPr/>
        </p:nvCxnSpPr>
        <p:spPr>
          <a:xfrm>
            <a:off x="2592717" y="2698409"/>
            <a:ext cx="1331908" cy="0"/>
          </a:xfrm>
          <a:prstGeom prst="straightConnector1">
            <a:avLst/>
          </a:prstGeom>
          <a:ln w="28575">
            <a:prstDash val="sysDash"/>
            <a:tailEnd type="triangle"/>
          </a:ln>
        </p:spPr>
        <p:style>
          <a:lnRef idx="1">
            <a:schemeClr val="accent3"/>
          </a:lnRef>
          <a:fillRef idx="0">
            <a:schemeClr val="accent3"/>
          </a:fillRef>
          <a:effectRef idx="0">
            <a:schemeClr val="accent3"/>
          </a:effectRef>
          <a:fontRef idx="minor">
            <a:schemeClr val="tx1"/>
          </a:fontRef>
        </p:style>
      </p:cxnSp>
      <p:sp>
        <p:nvSpPr>
          <p:cNvPr id="83" name="テキスト ボックス 82"/>
          <p:cNvSpPr txBox="1"/>
          <p:nvPr/>
        </p:nvSpPr>
        <p:spPr>
          <a:xfrm>
            <a:off x="2844625" y="2125086"/>
            <a:ext cx="828092" cy="30777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a:ln>
                  <a:noFill/>
                </a:ln>
                <a:solidFill>
                  <a:prstClr val="black"/>
                </a:solidFill>
                <a:effectLst/>
                <a:uLnTx/>
                <a:uFillTx/>
                <a:latin typeface="メイリオ"/>
                <a:ea typeface="メイリオ"/>
                <a:cs typeface="+mn-cs"/>
              </a:rPr>
              <a:t>監視</a:t>
            </a:r>
          </a:p>
        </p:txBody>
      </p:sp>
      <p:cxnSp>
        <p:nvCxnSpPr>
          <p:cNvPr id="84" name="直線矢印コネクタ 83"/>
          <p:cNvCxnSpPr/>
          <p:nvPr/>
        </p:nvCxnSpPr>
        <p:spPr>
          <a:xfrm flipH="1">
            <a:off x="2592717" y="3138744"/>
            <a:ext cx="1331908" cy="0"/>
          </a:xfrm>
          <a:prstGeom prst="straightConnector1">
            <a:avLst/>
          </a:prstGeom>
          <a:ln w="28575">
            <a:prstDash val="solid"/>
            <a:tailEnd type="triangle"/>
          </a:ln>
        </p:spPr>
        <p:style>
          <a:lnRef idx="1">
            <a:schemeClr val="accent3"/>
          </a:lnRef>
          <a:fillRef idx="0">
            <a:schemeClr val="accent3"/>
          </a:fillRef>
          <a:effectRef idx="0">
            <a:schemeClr val="accent3"/>
          </a:effectRef>
          <a:fontRef idx="minor">
            <a:schemeClr val="tx1"/>
          </a:fontRef>
        </p:style>
      </p:cxnSp>
      <p:sp>
        <p:nvSpPr>
          <p:cNvPr id="85" name="Freeform 47"/>
          <p:cNvSpPr>
            <a:spLocks noEditPoints="1"/>
          </p:cNvSpPr>
          <p:nvPr/>
        </p:nvSpPr>
        <p:spPr bwMode="auto">
          <a:xfrm>
            <a:off x="3061279" y="3472035"/>
            <a:ext cx="394784" cy="389818"/>
          </a:xfrm>
          <a:custGeom>
            <a:avLst/>
            <a:gdLst>
              <a:gd name="T0" fmla="*/ 514 w 529"/>
              <a:gd name="T1" fmla="*/ 276 h 524"/>
              <a:gd name="T2" fmla="*/ 442 w 529"/>
              <a:gd name="T3" fmla="*/ 299 h 524"/>
              <a:gd name="T4" fmla="*/ 450 w 529"/>
              <a:gd name="T5" fmla="*/ 356 h 524"/>
              <a:gd name="T6" fmla="*/ 377 w 529"/>
              <a:gd name="T7" fmla="*/ 340 h 524"/>
              <a:gd name="T8" fmla="*/ 354 w 529"/>
              <a:gd name="T9" fmla="*/ 394 h 524"/>
              <a:gd name="T10" fmla="*/ 299 w 529"/>
              <a:gd name="T11" fmla="*/ 343 h 524"/>
              <a:gd name="T12" fmla="*/ 253 w 529"/>
              <a:gd name="T13" fmla="*/ 378 h 524"/>
              <a:gd name="T14" fmla="*/ 230 w 529"/>
              <a:gd name="T15" fmla="*/ 306 h 524"/>
              <a:gd name="T16" fmla="*/ 172 w 529"/>
              <a:gd name="T17" fmla="*/ 314 h 524"/>
              <a:gd name="T18" fmla="*/ 189 w 529"/>
              <a:gd name="T19" fmla="*/ 242 h 524"/>
              <a:gd name="T20" fmla="*/ 135 w 529"/>
              <a:gd name="T21" fmla="*/ 218 h 524"/>
              <a:gd name="T22" fmla="*/ 186 w 529"/>
              <a:gd name="T23" fmla="*/ 163 h 524"/>
              <a:gd name="T24" fmla="*/ 151 w 529"/>
              <a:gd name="T25" fmla="*/ 117 h 524"/>
              <a:gd name="T26" fmla="*/ 223 w 529"/>
              <a:gd name="T27" fmla="*/ 94 h 524"/>
              <a:gd name="T28" fmla="*/ 215 w 529"/>
              <a:gd name="T29" fmla="*/ 37 h 524"/>
              <a:gd name="T30" fmla="*/ 287 w 529"/>
              <a:gd name="T31" fmla="*/ 53 h 524"/>
              <a:gd name="T32" fmla="*/ 310 w 529"/>
              <a:gd name="T33" fmla="*/ 0 h 524"/>
              <a:gd name="T34" fmla="*/ 366 w 529"/>
              <a:gd name="T35" fmla="*/ 50 h 524"/>
              <a:gd name="T36" fmla="*/ 412 w 529"/>
              <a:gd name="T37" fmla="*/ 15 h 524"/>
              <a:gd name="T38" fmla="*/ 435 w 529"/>
              <a:gd name="T39" fmla="*/ 87 h 524"/>
              <a:gd name="T40" fmla="*/ 492 w 529"/>
              <a:gd name="T41" fmla="*/ 79 h 524"/>
              <a:gd name="T42" fmla="*/ 476 w 529"/>
              <a:gd name="T43" fmla="*/ 152 h 524"/>
              <a:gd name="T44" fmla="*/ 529 w 529"/>
              <a:gd name="T45" fmla="*/ 175 h 524"/>
              <a:gd name="T46" fmla="*/ 479 w 529"/>
              <a:gd name="T47" fmla="*/ 230 h 524"/>
              <a:gd name="T48" fmla="*/ 246 w 529"/>
              <a:gd name="T49" fmla="*/ 197 h 524"/>
              <a:gd name="T50" fmla="*/ 332 w 529"/>
              <a:gd name="T51" fmla="*/ 110 h 524"/>
              <a:gd name="T52" fmla="*/ 208 w 529"/>
              <a:gd name="T53" fmla="*/ 460 h 524"/>
              <a:gd name="T54" fmla="*/ 169 w 529"/>
              <a:gd name="T55" fmla="*/ 472 h 524"/>
              <a:gd name="T56" fmla="*/ 173 w 529"/>
              <a:gd name="T57" fmla="*/ 504 h 524"/>
              <a:gd name="T58" fmla="*/ 133 w 529"/>
              <a:gd name="T59" fmla="*/ 495 h 524"/>
              <a:gd name="T60" fmla="*/ 121 w 529"/>
              <a:gd name="T61" fmla="*/ 524 h 524"/>
              <a:gd name="T62" fmla="*/ 90 w 529"/>
              <a:gd name="T63" fmla="*/ 497 h 524"/>
              <a:gd name="T64" fmla="*/ 65 w 529"/>
              <a:gd name="T65" fmla="*/ 516 h 524"/>
              <a:gd name="T66" fmla="*/ 52 w 529"/>
              <a:gd name="T67" fmla="*/ 476 h 524"/>
              <a:gd name="T68" fmla="*/ 21 w 529"/>
              <a:gd name="T69" fmla="*/ 481 h 524"/>
              <a:gd name="T70" fmla="*/ 30 w 529"/>
              <a:gd name="T71" fmla="*/ 441 h 524"/>
              <a:gd name="T72" fmla="*/ 0 w 529"/>
              <a:gd name="T73" fmla="*/ 428 h 524"/>
              <a:gd name="T74" fmla="*/ 28 w 529"/>
              <a:gd name="T75" fmla="*/ 398 h 524"/>
              <a:gd name="T76" fmla="*/ 9 w 529"/>
              <a:gd name="T77" fmla="*/ 372 h 524"/>
              <a:gd name="T78" fmla="*/ 48 w 529"/>
              <a:gd name="T79" fmla="*/ 360 h 524"/>
              <a:gd name="T80" fmla="*/ 44 w 529"/>
              <a:gd name="T81" fmla="*/ 328 h 524"/>
              <a:gd name="T82" fmla="*/ 84 w 529"/>
              <a:gd name="T83" fmla="*/ 337 h 524"/>
              <a:gd name="T84" fmla="*/ 97 w 529"/>
              <a:gd name="T85" fmla="*/ 308 h 524"/>
              <a:gd name="T86" fmla="*/ 127 w 529"/>
              <a:gd name="T87" fmla="*/ 336 h 524"/>
              <a:gd name="T88" fmla="*/ 152 w 529"/>
              <a:gd name="T89" fmla="*/ 316 h 524"/>
              <a:gd name="T90" fmla="*/ 165 w 529"/>
              <a:gd name="T91" fmla="*/ 356 h 524"/>
              <a:gd name="T92" fmla="*/ 196 w 529"/>
              <a:gd name="T93" fmla="*/ 351 h 524"/>
              <a:gd name="T94" fmla="*/ 187 w 529"/>
              <a:gd name="T95" fmla="*/ 391 h 524"/>
              <a:gd name="T96" fmla="*/ 217 w 529"/>
              <a:gd name="T97" fmla="*/ 404 h 524"/>
              <a:gd name="T98" fmla="*/ 189 w 529"/>
              <a:gd name="T99" fmla="*/ 435 h 524"/>
              <a:gd name="T100" fmla="*/ 61 w 529"/>
              <a:gd name="T101" fmla="*/ 416 h 524"/>
              <a:gd name="T102" fmla="*/ 109 w 529"/>
              <a:gd name="T103" fmla="*/ 368 h 5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529" h="524">
                <a:moveTo>
                  <a:pt x="476" y="242"/>
                </a:moveTo>
                <a:cubicBezTo>
                  <a:pt x="475" y="247"/>
                  <a:pt x="477" y="252"/>
                  <a:pt x="483" y="255"/>
                </a:cubicBezTo>
                <a:cubicBezTo>
                  <a:pt x="514" y="276"/>
                  <a:pt x="514" y="276"/>
                  <a:pt x="514" y="276"/>
                </a:cubicBezTo>
                <a:cubicBezTo>
                  <a:pt x="492" y="314"/>
                  <a:pt x="492" y="314"/>
                  <a:pt x="492" y="314"/>
                </a:cubicBezTo>
                <a:cubicBezTo>
                  <a:pt x="458" y="297"/>
                  <a:pt x="458" y="297"/>
                  <a:pt x="458" y="297"/>
                </a:cubicBezTo>
                <a:cubicBezTo>
                  <a:pt x="452" y="294"/>
                  <a:pt x="446" y="295"/>
                  <a:pt x="442" y="299"/>
                </a:cubicBezTo>
                <a:cubicBezTo>
                  <a:pt x="440" y="302"/>
                  <a:pt x="437" y="304"/>
                  <a:pt x="435" y="306"/>
                </a:cubicBezTo>
                <a:cubicBezTo>
                  <a:pt x="431" y="310"/>
                  <a:pt x="430" y="316"/>
                  <a:pt x="433" y="323"/>
                </a:cubicBezTo>
                <a:cubicBezTo>
                  <a:pt x="450" y="356"/>
                  <a:pt x="450" y="356"/>
                  <a:pt x="450" y="356"/>
                </a:cubicBezTo>
                <a:cubicBezTo>
                  <a:pt x="412" y="378"/>
                  <a:pt x="412" y="378"/>
                  <a:pt x="412" y="378"/>
                </a:cubicBezTo>
                <a:cubicBezTo>
                  <a:pt x="391" y="347"/>
                  <a:pt x="391" y="347"/>
                  <a:pt x="391" y="347"/>
                </a:cubicBezTo>
                <a:cubicBezTo>
                  <a:pt x="387" y="341"/>
                  <a:pt x="382" y="339"/>
                  <a:pt x="377" y="340"/>
                </a:cubicBezTo>
                <a:cubicBezTo>
                  <a:pt x="373" y="341"/>
                  <a:pt x="370" y="342"/>
                  <a:pt x="366" y="343"/>
                </a:cubicBezTo>
                <a:cubicBezTo>
                  <a:pt x="360" y="345"/>
                  <a:pt x="357" y="349"/>
                  <a:pt x="357" y="356"/>
                </a:cubicBezTo>
                <a:cubicBezTo>
                  <a:pt x="354" y="394"/>
                  <a:pt x="354" y="394"/>
                  <a:pt x="354" y="394"/>
                </a:cubicBezTo>
                <a:cubicBezTo>
                  <a:pt x="310" y="394"/>
                  <a:pt x="310" y="394"/>
                  <a:pt x="310" y="394"/>
                </a:cubicBezTo>
                <a:cubicBezTo>
                  <a:pt x="308" y="356"/>
                  <a:pt x="308" y="356"/>
                  <a:pt x="308" y="356"/>
                </a:cubicBezTo>
                <a:cubicBezTo>
                  <a:pt x="308" y="349"/>
                  <a:pt x="304" y="345"/>
                  <a:pt x="299" y="343"/>
                </a:cubicBezTo>
                <a:cubicBezTo>
                  <a:pt x="295" y="342"/>
                  <a:pt x="291" y="341"/>
                  <a:pt x="287" y="340"/>
                </a:cubicBezTo>
                <a:cubicBezTo>
                  <a:pt x="282" y="339"/>
                  <a:pt x="277" y="341"/>
                  <a:pt x="274" y="347"/>
                </a:cubicBezTo>
                <a:cubicBezTo>
                  <a:pt x="253" y="378"/>
                  <a:pt x="253" y="378"/>
                  <a:pt x="253" y="378"/>
                </a:cubicBezTo>
                <a:cubicBezTo>
                  <a:pt x="215" y="356"/>
                  <a:pt x="215" y="356"/>
                  <a:pt x="215" y="356"/>
                </a:cubicBezTo>
                <a:cubicBezTo>
                  <a:pt x="231" y="323"/>
                  <a:pt x="231" y="323"/>
                  <a:pt x="231" y="323"/>
                </a:cubicBezTo>
                <a:cubicBezTo>
                  <a:pt x="235" y="316"/>
                  <a:pt x="234" y="310"/>
                  <a:pt x="230" y="306"/>
                </a:cubicBezTo>
                <a:cubicBezTo>
                  <a:pt x="227" y="304"/>
                  <a:pt x="225" y="302"/>
                  <a:pt x="223" y="299"/>
                </a:cubicBezTo>
                <a:cubicBezTo>
                  <a:pt x="218" y="295"/>
                  <a:pt x="213" y="294"/>
                  <a:pt x="206" y="297"/>
                </a:cubicBezTo>
                <a:cubicBezTo>
                  <a:pt x="172" y="314"/>
                  <a:pt x="172" y="314"/>
                  <a:pt x="172" y="314"/>
                </a:cubicBezTo>
                <a:cubicBezTo>
                  <a:pt x="151" y="276"/>
                  <a:pt x="151" y="276"/>
                  <a:pt x="151" y="276"/>
                </a:cubicBezTo>
                <a:cubicBezTo>
                  <a:pt x="182" y="255"/>
                  <a:pt x="182" y="255"/>
                  <a:pt x="182" y="255"/>
                </a:cubicBezTo>
                <a:cubicBezTo>
                  <a:pt x="188" y="252"/>
                  <a:pt x="190" y="247"/>
                  <a:pt x="189" y="242"/>
                </a:cubicBezTo>
                <a:cubicBezTo>
                  <a:pt x="188" y="238"/>
                  <a:pt x="187" y="234"/>
                  <a:pt x="186" y="230"/>
                </a:cubicBezTo>
                <a:cubicBezTo>
                  <a:pt x="184" y="225"/>
                  <a:pt x="180" y="221"/>
                  <a:pt x="173" y="221"/>
                </a:cubicBezTo>
                <a:cubicBezTo>
                  <a:pt x="135" y="218"/>
                  <a:pt x="135" y="218"/>
                  <a:pt x="135" y="218"/>
                </a:cubicBezTo>
                <a:cubicBezTo>
                  <a:pt x="135" y="175"/>
                  <a:pt x="135" y="175"/>
                  <a:pt x="135" y="175"/>
                </a:cubicBezTo>
                <a:cubicBezTo>
                  <a:pt x="173" y="172"/>
                  <a:pt x="173" y="172"/>
                  <a:pt x="173" y="172"/>
                </a:cubicBezTo>
                <a:cubicBezTo>
                  <a:pt x="180" y="172"/>
                  <a:pt x="184" y="168"/>
                  <a:pt x="186" y="163"/>
                </a:cubicBezTo>
                <a:cubicBezTo>
                  <a:pt x="187" y="159"/>
                  <a:pt x="188" y="155"/>
                  <a:pt x="189" y="152"/>
                </a:cubicBezTo>
                <a:cubicBezTo>
                  <a:pt x="190" y="146"/>
                  <a:pt x="188" y="141"/>
                  <a:pt x="182" y="138"/>
                </a:cubicBezTo>
                <a:cubicBezTo>
                  <a:pt x="151" y="117"/>
                  <a:pt x="151" y="117"/>
                  <a:pt x="151" y="117"/>
                </a:cubicBezTo>
                <a:cubicBezTo>
                  <a:pt x="172" y="79"/>
                  <a:pt x="172" y="79"/>
                  <a:pt x="172" y="79"/>
                </a:cubicBezTo>
                <a:cubicBezTo>
                  <a:pt x="206" y="96"/>
                  <a:pt x="206" y="96"/>
                  <a:pt x="206" y="96"/>
                </a:cubicBezTo>
                <a:cubicBezTo>
                  <a:pt x="213" y="99"/>
                  <a:pt x="218" y="98"/>
                  <a:pt x="223" y="94"/>
                </a:cubicBezTo>
                <a:cubicBezTo>
                  <a:pt x="225" y="92"/>
                  <a:pt x="227" y="89"/>
                  <a:pt x="230" y="87"/>
                </a:cubicBezTo>
                <a:cubicBezTo>
                  <a:pt x="234" y="83"/>
                  <a:pt x="235" y="77"/>
                  <a:pt x="231" y="71"/>
                </a:cubicBezTo>
                <a:cubicBezTo>
                  <a:pt x="215" y="37"/>
                  <a:pt x="215" y="37"/>
                  <a:pt x="215" y="37"/>
                </a:cubicBezTo>
                <a:cubicBezTo>
                  <a:pt x="253" y="15"/>
                  <a:pt x="253" y="15"/>
                  <a:pt x="253" y="15"/>
                </a:cubicBezTo>
                <a:cubicBezTo>
                  <a:pt x="274" y="46"/>
                  <a:pt x="274" y="46"/>
                  <a:pt x="274" y="46"/>
                </a:cubicBezTo>
                <a:cubicBezTo>
                  <a:pt x="277" y="52"/>
                  <a:pt x="282" y="54"/>
                  <a:pt x="287" y="53"/>
                </a:cubicBezTo>
                <a:cubicBezTo>
                  <a:pt x="291" y="52"/>
                  <a:pt x="295" y="51"/>
                  <a:pt x="299" y="50"/>
                </a:cubicBezTo>
                <a:cubicBezTo>
                  <a:pt x="304" y="49"/>
                  <a:pt x="308" y="44"/>
                  <a:pt x="308" y="37"/>
                </a:cubicBezTo>
                <a:cubicBezTo>
                  <a:pt x="310" y="0"/>
                  <a:pt x="310" y="0"/>
                  <a:pt x="310" y="0"/>
                </a:cubicBezTo>
                <a:cubicBezTo>
                  <a:pt x="354" y="0"/>
                  <a:pt x="354" y="0"/>
                  <a:pt x="354" y="0"/>
                </a:cubicBezTo>
                <a:cubicBezTo>
                  <a:pt x="357" y="37"/>
                  <a:pt x="357" y="37"/>
                  <a:pt x="357" y="37"/>
                </a:cubicBezTo>
                <a:cubicBezTo>
                  <a:pt x="357" y="44"/>
                  <a:pt x="360" y="49"/>
                  <a:pt x="366" y="50"/>
                </a:cubicBezTo>
                <a:cubicBezTo>
                  <a:pt x="370" y="51"/>
                  <a:pt x="373" y="52"/>
                  <a:pt x="377" y="53"/>
                </a:cubicBezTo>
                <a:cubicBezTo>
                  <a:pt x="382" y="54"/>
                  <a:pt x="387" y="52"/>
                  <a:pt x="391" y="46"/>
                </a:cubicBezTo>
                <a:cubicBezTo>
                  <a:pt x="412" y="15"/>
                  <a:pt x="412" y="15"/>
                  <a:pt x="412" y="15"/>
                </a:cubicBezTo>
                <a:cubicBezTo>
                  <a:pt x="450" y="37"/>
                  <a:pt x="450" y="37"/>
                  <a:pt x="450" y="37"/>
                </a:cubicBezTo>
                <a:cubicBezTo>
                  <a:pt x="433" y="71"/>
                  <a:pt x="433" y="71"/>
                  <a:pt x="433" y="71"/>
                </a:cubicBezTo>
                <a:cubicBezTo>
                  <a:pt x="430" y="77"/>
                  <a:pt x="431" y="83"/>
                  <a:pt x="435" y="87"/>
                </a:cubicBezTo>
                <a:cubicBezTo>
                  <a:pt x="437" y="89"/>
                  <a:pt x="440" y="92"/>
                  <a:pt x="442" y="94"/>
                </a:cubicBezTo>
                <a:cubicBezTo>
                  <a:pt x="446" y="98"/>
                  <a:pt x="452" y="99"/>
                  <a:pt x="458" y="96"/>
                </a:cubicBezTo>
                <a:cubicBezTo>
                  <a:pt x="492" y="79"/>
                  <a:pt x="492" y="79"/>
                  <a:pt x="492" y="79"/>
                </a:cubicBezTo>
                <a:cubicBezTo>
                  <a:pt x="514" y="117"/>
                  <a:pt x="514" y="117"/>
                  <a:pt x="514" y="117"/>
                </a:cubicBezTo>
                <a:cubicBezTo>
                  <a:pt x="483" y="138"/>
                  <a:pt x="483" y="138"/>
                  <a:pt x="483" y="138"/>
                </a:cubicBezTo>
                <a:cubicBezTo>
                  <a:pt x="477" y="141"/>
                  <a:pt x="475" y="146"/>
                  <a:pt x="476" y="152"/>
                </a:cubicBezTo>
                <a:cubicBezTo>
                  <a:pt x="477" y="155"/>
                  <a:pt x="478" y="159"/>
                  <a:pt x="479" y="163"/>
                </a:cubicBezTo>
                <a:cubicBezTo>
                  <a:pt x="480" y="168"/>
                  <a:pt x="485" y="172"/>
                  <a:pt x="492" y="172"/>
                </a:cubicBezTo>
                <a:cubicBezTo>
                  <a:pt x="529" y="175"/>
                  <a:pt x="529" y="175"/>
                  <a:pt x="529" y="175"/>
                </a:cubicBezTo>
                <a:cubicBezTo>
                  <a:pt x="529" y="218"/>
                  <a:pt x="529" y="218"/>
                  <a:pt x="529" y="218"/>
                </a:cubicBezTo>
                <a:cubicBezTo>
                  <a:pt x="492" y="221"/>
                  <a:pt x="492" y="221"/>
                  <a:pt x="492" y="221"/>
                </a:cubicBezTo>
                <a:cubicBezTo>
                  <a:pt x="485" y="221"/>
                  <a:pt x="480" y="225"/>
                  <a:pt x="479" y="230"/>
                </a:cubicBezTo>
                <a:cubicBezTo>
                  <a:pt x="478" y="234"/>
                  <a:pt x="477" y="238"/>
                  <a:pt x="476" y="242"/>
                </a:cubicBezTo>
                <a:close/>
                <a:moveTo>
                  <a:pt x="332" y="110"/>
                </a:moveTo>
                <a:cubicBezTo>
                  <a:pt x="284" y="110"/>
                  <a:pt x="246" y="149"/>
                  <a:pt x="246" y="197"/>
                </a:cubicBezTo>
                <a:cubicBezTo>
                  <a:pt x="246" y="244"/>
                  <a:pt x="284" y="283"/>
                  <a:pt x="332" y="283"/>
                </a:cubicBezTo>
                <a:cubicBezTo>
                  <a:pt x="380" y="283"/>
                  <a:pt x="419" y="244"/>
                  <a:pt x="419" y="197"/>
                </a:cubicBezTo>
                <a:cubicBezTo>
                  <a:pt x="419" y="149"/>
                  <a:pt x="380" y="110"/>
                  <a:pt x="332" y="110"/>
                </a:cubicBezTo>
                <a:close/>
                <a:moveTo>
                  <a:pt x="187" y="441"/>
                </a:moveTo>
                <a:cubicBezTo>
                  <a:pt x="187" y="444"/>
                  <a:pt x="188" y="446"/>
                  <a:pt x="191" y="448"/>
                </a:cubicBezTo>
                <a:cubicBezTo>
                  <a:pt x="208" y="460"/>
                  <a:pt x="208" y="460"/>
                  <a:pt x="208" y="460"/>
                </a:cubicBezTo>
                <a:cubicBezTo>
                  <a:pt x="196" y="481"/>
                  <a:pt x="196" y="481"/>
                  <a:pt x="196" y="481"/>
                </a:cubicBezTo>
                <a:cubicBezTo>
                  <a:pt x="178" y="472"/>
                  <a:pt x="178" y="472"/>
                  <a:pt x="178" y="472"/>
                </a:cubicBezTo>
                <a:cubicBezTo>
                  <a:pt x="174" y="470"/>
                  <a:pt x="171" y="470"/>
                  <a:pt x="169" y="472"/>
                </a:cubicBezTo>
                <a:cubicBezTo>
                  <a:pt x="168" y="474"/>
                  <a:pt x="166" y="475"/>
                  <a:pt x="165" y="476"/>
                </a:cubicBezTo>
                <a:cubicBezTo>
                  <a:pt x="163" y="479"/>
                  <a:pt x="162" y="482"/>
                  <a:pt x="164" y="485"/>
                </a:cubicBezTo>
                <a:cubicBezTo>
                  <a:pt x="173" y="504"/>
                  <a:pt x="173" y="504"/>
                  <a:pt x="173" y="504"/>
                </a:cubicBezTo>
                <a:cubicBezTo>
                  <a:pt x="152" y="516"/>
                  <a:pt x="152" y="516"/>
                  <a:pt x="152" y="516"/>
                </a:cubicBezTo>
                <a:cubicBezTo>
                  <a:pt x="141" y="499"/>
                  <a:pt x="141" y="499"/>
                  <a:pt x="141" y="499"/>
                </a:cubicBezTo>
                <a:cubicBezTo>
                  <a:pt x="139" y="496"/>
                  <a:pt x="136" y="494"/>
                  <a:pt x="133" y="495"/>
                </a:cubicBezTo>
                <a:cubicBezTo>
                  <a:pt x="131" y="496"/>
                  <a:pt x="129" y="496"/>
                  <a:pt x="127" y="497"/>
                </a:cubicBezTo>
                <a:cubicBezTo>
                  <a:pt x="124" y="497"/>
                  <a:pt x="122" y="500"/>
                  <a:pt x="122" y="504"/>
                </a:cubicBezTo>
                <a:cubicBezTo>
                  <a:pt x="121" y="524"/>
                  <a:pt x="121" y="524"/>
                  <a:pt x="121" y="524"/>
                </a:cubicBezTo>
                <a:cubicBezTo>
                  <a:pt x="97" y="524"/>
                  <a:pt x="97" y="524"/>
                  <a:pt x="97" y="524"/>
                </a:cubicBezTo>
                <a:cubicBezTo>
                  <a:pt x="95" y="504"/>
                  <a:pt x="95" y="504"/>
                  <a:pt x="95" y="504"/>
                </a:cubicBezTo>
                <a:cubicBezTo>
                  <a:pt x="95" y="500"/>
                  <a:pt x="93" y="497"/>
                  <a:pt x="90" y="497"/>
                </a:cubicBezTo>
                <a:cubicBezTo>
                  <a:pt x="88" y="496"/>
                  <a:pt x="86" y="496"/>
                  <a:pt x="84" y="495"/>
                </a:cubicBezTo>
                <a:cubicBezTo>
                  <a:pt x="81" y="494"/>
                  <a:pt x="78" y="496"/>
                  <a:pt x="76" y="499"/>
                </a:cubicBezTo>
                <a:cubicBezTo>
                  <a:pt x="65" y="516"/>
                  <a:pt x="65" y="516"/>
                  <a:pt x="65" y="516"/>
                </a:cubicBezTo>
                <a:cubicBezTo>
                  <a:pt x="44" y="504"/>
                  <a:pt x="44" y="504"/>
                  <a:pt x="44" y="504"/>
                </a:cubicBezTo>
                <a:cubicBezTo>
                  <a:pt x="53" y="485"/>
                  <a:pt x="53" y="485"/>
                  <a:pt x="53" y="485"/>
                </a:cubicBezTo>
                <a:cubicBezTo>
                  <a:pt x="55" y="482"/>
                  <a:pt x="54" y="479"/>
                  <a:pt x="52" y="476"/>
                </a:cubicBezTo>
                <a:cubicBezTo>
                  <a:pt x="51" y="475"/>
                  <a:pt x="49" y="474"/>
                  <a:pt x="48" y="472"/>
                </a:cubicBezTo>
                <a:cubicBezTo>
                  <a:pt x="46" y="470"/>
                  <a:pt x="43" y="470"/>
                  <a:pt x="39" y="472"/>
                </a:cubicBezTo>
                <a:cubicBezTo>
                  <a:pt x="21" y="481"/>
                  <a:pt x="21" y="481"/>
                  <a:pt x="21" y="481"/>
                </a:cubicBezTo>
                <a:cubicBezTo>
                  <a:pt x="9" y="460"/>
                  <a:pt x="9" y="460"/>
                  <a:pt x="9" y="460"/>
                </a:cubicBezTo>
                <a:cubicBezTo>
                  <a:pt x="26" y="448"/>
                  <a:pt x="26" y="448"/>
                  <a:pt x="26" y="448"/>
                </a:cubicBezTo>
                <a:cubicBezTo>
                  <a:pt x="29" y="446"/>
                  <a:pt x="30" y="444"/>
                  <a:pt x="30" y="441"/>
                </a:cubicBezTo>
                <a:cubicBezTo>
                  <a:pt x="29" y="439"/>
                  <a:pt x="28" y="437"/>
                  <a:pt x="28" y="435"/>
                </a:cubicBezTo>
                <a:cubicBezTo>
                  <a:pt x="27" y="432"/>
                  <a:pt x="25" y="430"/>
                  <a:pt x="21" y="429"/>
                </a:cubicBezTo>
                <a:cubicBezTo>
                  <a:pt x="0" y="428"/>
                  <a:pt x="0" y="428"/>
                  <a:pt x="0" y="428"/>
                </a:cubicBezTo>
                <a:cubicBezTo>
                  <a:pt x="0" y="404"/>
                  <a:pt x="0" y="404"/>
                  <a:pt x="0" y="404"/>
                </a:cubicBezTo>
                <a:cubicBezTo>
                  <a:pt x="21" y="403"/>
                  <a:pt x="21" y="403"/>
                  <a:pt x="21" y="403"/>
                </a:cubicBezTo>
                <a:cubicBezTo>
                  <a:pt x="25" y="403"/>
                  <a:pt x="27" y="401"/>
                  <a:pt x="28" y="398"/>
                </a:cubicBezTo>
                <a:cubicBezTo>
                  <a:pt x="28" y="395"/>
                  <a:pt x="29" y="393"/>
                  <a:pt x="30" y="391"/>
                </a:cubicBezTo>
                <a:cubicBezTo>
                  <a:pt x="30" y="388"/>
                  <a:pt x="29" y="386"/>
                  <a:pt x="26" y="384"/>
                </a:cubicBezTo>
                <a:cubicBezTo>
                  <a:pt x="9" y="372"/>
                  <a:pt x="9" y="372"/>
                  <a:pt x="9" y="372"/>
                </a:cubicBezTo>
                <a:cubicBezTo>
                  <a:pt x="21" y="351"/>
                  <a:pt x="21" y="351"/>
                  <a:pt x="21" y="351"/>
                </a:cubicBezTo>
                <a:cubicBezTo>
                  <a:pt x="39" y="361"/>
                  <a:pt x="39" y="361"/>
                  <a:pt x="39" y="361"/>
                </a:cubicBezTo>
                <a:cubicBezTo>
                  <a:pt x="43" y="362"/>
                  <a:pt x="46" y="362"/>
                  <a:pt x="48" y="360"/>
                </a:cubicBezTo>
                <a:cubicBezTo>
                  <a:pt x="49" y="358"/>
                  <a:pt x="51" y="357"/>
                  <a:pt x="52" y="356"/>
                </a:cubicBezTo>
                <a:cubicBezTo>
                  <a:pt x="54" y="353"/>
                  <a:pt x="55" y="350"/>
                  <a:pt x="53" y="347"/>
                </a:cubicBezTo>
                <a:cubicBezTo>
                  <a:pt x="44" y="328"/>
                  <a:pt x="44" y="328"/>
                  <a:pt x="44" y="328"/>
                </a:cubicBezTo>
                <a:cubicBezTo>
                  <a:pt x="65" y="316"/>
                  <a:pt x="65" y="316"/>
                  <a:pt x="65" y="316"/>
                </a:cubicBezTo>
                <a:cubicBezTo>
                  <a:pt x="76" y="333"/>
                  <a:pt x="76" y="333"/>
                  <a:pt x="76" y="333"/>
                </a:cubicBezTo>
                <a:cubicBezTo>
                  <a:pt x="78" y="336"/>
                  <a:pt x="81" y="338"/>
                  <a:pt x="84" y="337"/>
                </a:cubicBezTo>
                <a:cubicBezTo>
                  <a:pt x="86" y="337"/>
                  <a:pt x="88" y="336"/>
                  <a:pt x="90" y="336"/>
                </a:cubicBezTo>
                <a:cubicBezTo>
                  <a:pt x="93" y="335"/>
                  <a:pt x="95" y="332"/>
                  <a:pt x="95" y="328"/>
                </a:cubicBezTo>
                <a:cubicBezTo>
                  <a:pt x="97" y="308"/>
                  <a:pt x="97" y="308"/>
                  <a:pt x="97" y="308"/>
                </a:cubicBezTo>
                <a:cubicBezTo>
                  <a:pt x="121" y="308"/>
                  <a:pt x="121" y="308"/>
                  <a:pt x="121" y="308"/>
                </a:cubicBezTo>
                <a:cubicBezTo>
                  <a:pt x="122" y="328"/>
                  <a:pt x="122" y="328"/>
                  <a:pt x="122" y="328"/>
                </a:cubicBezTo>
                <a:cubicBezTo>
                  <a:pt x="122" y="332"/>
                  <a:pt x="124" y="335"/>
                  <a:pt x="127" y="336"/>
                </a:cubicBezTo>
                <a:cubicBezTo>
                  <a:pt x="129" y="336"/>
                  <a:pt x="131" y="337"/>
                  <a:pt x="133" y="337"/>
                </a:cubicBezTo>
                <a:cubicBezTo>
                  <a:pt x="136" y="338"/>
                  <a:pt x="139" y="336"/>
                  <a:pt x="141" y="333"/>
                </a:cubicBezTo>
                <a:cubicBezTo>
                  <a:pt x="152" y="316"/>
                  <a:pt x="152" y="316"/>
                  <a:pt x="152" y="316"/>
                </a:cubicBezTo>
                <a:cubicBezTo>
                  <a:pt x="173" y="328"/>
                  <a:pt x="173" y="328"/>
                  <a:pt x="173" y="328"/>
                </a:cubicBezTo>
                <a:cubicBezTo>
                  <a:pt x="164" y="347"/>
                  <a:pt x="164" y="347"/>
                  <a:pt x="164" y="347"/>
                </a:cubicBezTo>
                <a:cubicBezTo>
                  <a:pt x="162" y="350"/>
                  <a:pt x="163" y="353"/>
                  <a:pt x="165" y="356"/>
                </a:cubicBezTo>
                <a:cubicBezTo>
                  <a:pt x="166" y="357"/>
                  <a:pt x="168" y="358"/>
                  <a:pt x="169" y="360"/>
                </a:cubicBezTo>
                <a:cubicBezTo>
                  <a:pt x="171" y="362"/>
                  <a:pt x="174" y="362"/>
                  <a:pt x="178" y="361"/>
                </a:cubicBezTo>
                <a:cubicBezTo>
                  <a:pt x="196" y="351"/>
                  <a:pt x="196" y="351"/>
                  <a:pt x="196" y="351"/>
                </a:cubicBezTo>
                <a:cubicBezTo>
                  <a:pt x="208" y="372"/>
                  <a:pt x="208" y="372"/>
                  <a:pt x="208" y="372"/>
                </a:cubicBezTo>
                <a:cubicBezTo>
                  <a:pt x="191" y="384"/>
                  <a:pt x="191" y="384"/>
                  <a:pt x="191" y="384"/>
                </a:cubicBezTo>
                <a:cubicBezTo>
                  <a:pt x="188" y="386"/>
                  <a:pt x="187" y="388"/>
                  <a:pt x="187" y="391"/>
                </a:cubicBezTo>
                <a:cubicBezTo>
                  <a:pt x="188" y="393"/>
                  <a:pt x="189" y="395"/>
                  <a:pt x="189" y="398"/>
                </a:cubicBezTo>
                <a:cubicBezTo>
                  <a:pt x="190" y="401"/>
                  <a:pt x="192" y="403"/>
                  <a:pt x="196" y="403"/>
                </a:cubicBezTo>
                <a:cubicBezTo>
                  <a:pt x="217" y="404"/>
                  <a:pt x="217" y="404"/>
                  <a:pt x="217" y="404"/>
                </a:cubicBezTo>
                <a:cubicBezTo>
                  <a:pt x="217" y="428"/>
                  <a:pt x="217" y="428"/>
                  <a:pt x="217" y="428"/>
                </a:cubicBezTo>
                <a:cubicBezTo>
                  <a:pt x="196" y="429"/>
                  <a:pt x="196" y="429"/>
                  <a:pt x="196" y="429"/>
                </a:cubicBezTo>
                <a:cubicBezTo>
                  <a:pt x="192" y="430"/>
                  <a:pt x="190" y="432"/>
                  <a:pt x="189" y="435"/>
                </a:cubicBezTo>
                <a:cubicBezTo>
                  <a:pt x="189" y="437"/>
                  <a:pt x="188" y="439"/>
                  <a:pt x="187" y="441"/>
                </a:cubicBezTo>
                <a:close/>
                <a:moveTo>
                  <a:pt x="109" y="368"/>
                </a:moveTo>
                <a:cubicBezTo>
                  <a:pt x="82" y="368"/>
                  <a:pt x="61" y="390"/>
                  <a:pt x="61" y="416"/>
                </a:cubicBezTo>
                <a:cubicBezTo>
                  <a:pt x="61" y="442"/>
                  <a:pt x="82" y="464"/>
                  <a:pt x="109" y="464"/>
                </a:cubicBezTo>
                <a:cubicBezTo>
                  <a:pt x="135" y="464"/>
                  <a:pt x="156" y="442"/>
                  <a:pt x="156" y="416"/>
                </a:cubicBezTo>
                <a:cubicBezTo>
                  <a:pt x="156" y="390"/>
                  <a:pt x="135" y="368"/>
                  <a:pt x="109" y="368"/>
                </a:cubicBezTo>
                <a:close/>
              </a:path>
            </a:pathLst>
          </a:custGeom>
          <a:solidFill>
            <a:schemeClr val="tx1">
              <a:lumMod val="50000"/>
              <a:lumOff val="50000"/>
            </a:scheme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メイリオ"/>
              <a:ea typeface="メイリオ"/>
              <a:cs typeface="+mn-cs"/>
            </a:endParaRPr>
          </a:p>
        </p:txBody>
      </p:sp>
      <p:sp>
        <p:nvSpPr>
          <p:cNvPr id="86" name="テキスト ボックス 85"/>
          <p:cNvSpPr txBox="1"/>
          <p:nvPr/>
        </p:nvSpPr>
        <p:spPr>
          <a:xfrm>
            <a:off x="2767746" y="3194620"/>
            <a:ext cx="981851" cy="30777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a:ln>
                  <a:noFill/>
                </a:ln>
                <a:solidFill>
                  <a:prstClr val="black"/>
                </a:solidFill>
                <a:effectLst/>
                <a:uLnTx/>
                <a:uFillTx/>
                <a:latin typeface="メイリオ"/>
                <a:ea typeface="メイリオ"/>
                <a:cs typeface="+mn-cs"/>
              </a:rPr>
              <a:t>自動連携</a:t>
            </a:r>
          </a:p>
        </p:txBody>
      </p:sp>
      <p:sp>
        <p:nvSpPr>
          <p:cNvPr id="87" name="爆発 2 86"/>
          <p:cNvSpPr/>
          <p:nvPr/>
        </p:nvSpPr>
        <p:spPr>
          <a:xfrm rot="869092">
            <a:off x="4006785" y="2935504"/>
            <a:ext cx="1063360" cy="792088"/>
          </a:xfrm>
          <a:prstGeom prst="irregularSeal2">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メイリオ"/>
              <a:ea typeface="メイリオ"/>
              <a:cs typeface="+mn-cs"/>
            </a:endParaRPr>
          </a:p>
        </p:txBody>
      </p:sp>
      <p:grpSp>
        <p:nvGrpSpPr>
          <p:cNvPr id="88" name="グループ化 87"/>
          <p:cNvGrpSpPr/>
          <p:nvPr/>
        </p:nvGrpSpPr>
        <p:grpSpPr>
          <a:xfrm>
            <a:off x="4919221" y="2621884"/>
            <a:ext cx="292662" cy="386444"/>
            <a:chOff x="3636963" y="3768725"/>
            <a:chExt cx="287338" cy="379413"/>
          </a:xfrm>
        </p:grpSpPr>
        <p:sp>
          <p:nvSpPr>
            <p:cNvPr id="89" name="Freeform 49"/>
            <p:cNvSpPr>
              <a:spLocks noEditPoints="1"/>
            </p:cNvSpPr>
            <p:nvPr/>
          </p:nvSpPr>
          <p:spPr bwMode="auto">
            <a:xfrm>
              <a:off x="3636963" y="3768725"/>
              <a:ext cx="287338" cy="379413"/>
            </a:xfrm>
            <a:custGeom>
              <a:avLst/>
              <a:gdLst>
                <a:gd name="T0" fmla="*/ 135 w 181"/>
                <a:gd name="T1" fmla="*/ 46 h 239"/>
                <a:gd name="T2" fmla="*/ 181 w 181"/>
                <a:gd name="T3" fmla="*/ 46 h 239"/>
                <a:gd name="T4" fmla="*/ 181 w 181"/>
                <a:gd name="T5" fmla="*/ 239 h 239"/>
                <a:gd name="T6" fmla="*/ 0 w 181"/>
                <a:gd name="T7" fmla="*/ 239 h 239"/>
                <a:gd name="T8" fmla="*/ 0 w 181"/>
                <a:gd name="T9" fmla="*/ 0 h 239"/>
                <a:gd name="T10" fmla="*/ 135 w 181"/>
                <a:gd name="T11" fmla="*/ 0 h 239"/>
                <a:gd name="T12" fmla="*/ 135 w 181"/>
                <a:gd name="T13" fmla="*/ 46 h 239"/>
                <a:gd name="T14" fmla="*/ 140 w 181"/>
                <a:gd name="T15" fmla="*/ 0 h 239"/>
                <a:gd name="T16" fmla="*/ 140 w 181"/>
                <a:gd name="T17" fmla="*/ 41 h 239"/>
                <a:gd name="T18" fmla="*/ 181 w 181"/>
                <a:gd name="T19" fmla="*/ 41 h 239"/>
                <a:gd name="T20" fmla="*/ 140 w 181"/>
                <a:gd name="T21" fmla="*/ 0 h 2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81" h="239">
                  <a:moveTo>
                    <a:pt x="135" y="46"/>
                  </a:moveTo>
                  <a:lnTo>
                    <a:pt x="181" y="46"/>
                  </a:lnTo>
                  <a:lnTo>
                    <a:pt x="181" y="239"/>
                  </a:lnTo>
                  <a:lnTo>
                    <a:pt x="0" y="239"/>
                  </a:lnTo>
                  <a:lnTo>
                    <a:pt x="0" y="0"/>
                  </a:lnTo>
                  <a:lnTo>
                    <a:pt x="135" y="0"/>
                  </a:lnTo>
                  <a:lnTo>
                    <a:pt x="135" y="46"/>
                  </a:lnTo>
                  <a:close/>
                  <a:moveTo>
                    <a:pt x="140" y="0"/>
                  </a:moveTo>
                  <a:lnTo>
                    <a:pt x="140" y="41"/>
                  </a:lnTo>
                  <a:lnTo>
                    <a:pt x="181" y="41"/>
                  </a:lnTo>
                  <a:lnTo>
                    <a:pt x="140" y="0"/>
                  </a:lnTo>
                  <a:close/>
                </a:path>
              </a:pathLst>
            </a:custGeom>
            <a:solidFill>
              <a:srgbClr val="0087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メイリオ"/>
                <a:ea typeface="メイリオ"/>
                <a:cs typeface="+mn-cs"/>
              </a:endParaRPr>
            </a:p>
          </p:txBody>
        </p:sp>
        <p:sp>
          <p:nvSpPr>
            <p:cNvPr id="90" name="Freeform 50"/>
            <p:cNvSpPr>
              <a:spLocks/>
            </p:cNvSpPr>
            <p:nvPr/>
          </p:nvSpPr>
          <p:spPr bwMode="auto">
            <a:xfrm>
              <a:off x="3667125" y="3905250"/>
              <a:ext cx="227013" cy="106363"/>
            </a:xfrm>
            <a:custGeom>
              <a:avLst/>
              <a:gdLst>
                <a:gd name="T0" fmla="*/ 226 w 238"/>
                <a:gd name="T1" fmla="*/ 113 h 113"/>
                <a:gd name="T2" fmla="*/ 11 w 238"/>
                <a:gd name="T3" fmla="*/ 113 h 113"/>
                <a:gd name="T4" fmla="*/ 0 w 238"/>
                <a:gd name="T5" fmla="*/ 102 h 113"/>
                <a:gd name="T6" fmla="*/ 0 w 238"/>
                <a:gd name="T7" fmla="*/ 11 h 113"/>
                <a:gd name="T8" fmla="*/ 11 w 238"/>
                <a:gd name="T9" fmla="*/ 0 h 113"/>
                <a:gd name="T10" fmla="*/ 226 w 238"/>
                <a:gd name="T11" fmla="*/ 0 h 113"/>
                <a:gd name="T12" fmla="*/ 238 w 238"/>
                <a:gd name="T13" fmla="*/ 11 h 113"/>
                <a:gd name="T14" fmla="*/ 238 w 238"/>
                <a:gd name="T15" fmla="*/ 102 h 113"/>
                <a:gd name="T16" fmla="*/ 226 w 238"/>
                <a:gd name="T17" fmla="*/ 113 h 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8" h="113">
                  <a:moveTo>
                    <a:pt x="226" y="113"/>
                  </a:moveTo>
                  <a:cubicBezTo>
                    <a:pt x="11" y="113"/>
                    <a:pt x="11" y="113"/>
                    <a:pt x="11" y="113"/>
                  </a:cubicBezTo>
                  <a:cubicBezTo>
                    <a:pt x="5" y="113"/>
                    <a:pt x="0" y="108"/>
                    <a:pt x="0" y="102"/>
                  </a:cubicBezTo>
                  <a:cubicBezTo>
                    <a:pt x="0" y="11"/>
                    <a:pt x="0" y="11"/>
                    <a:pt x="0" y="11"/>
                  </a:cubicBezTo>
                  <a:cubicBezTo>
                    <a:pt x="0" y="5"/>
                    <a:pt x="5" y="0"/>
                    <a:pt x="11" y="0"/>
                  </a:cubicBezTo>
                  <a:cubicBezTo>
                    <a:pt x="226" y="0"/>
                    <a:pt x="226" y="0"/>
                    <a:pt x="226" y="0"/>
                  </a:cubicBezTo>
                  <a:cubicBezTo>
                    <a:pt x="233" y="0"/>
                    <a:pt x="238" y="5"/>
                    <a:pt x="238" y="11"/>
                  </a:cubicBezTo>
                  <a:cubicBezTo>
                    <a:pt x="238" y="102"/>
                    <a:pt x="238" y="102"/>
                    <a:pt x="238" y="102"/>
                  </a:cubicBezTo>
                  <a:cubicBezTo>
                    <a:pt x="238" y="108"/>
                    <a:pt x="233" y="113"/>
                    <a:pt x="226" y="113"/>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メイリオ"/>
                <a:ea typeface="メイリオ"/>
                <a:cs typeface="+mn-cs"/>
              </a:endParaRPr>
            </a:p>
          </p:txBody>
        </p:sp>
        <p:sp>
          <p:nvSpPr>
            <p:cNvPr id="91" name="Freeform 51"/>
            <p:cNvSpPr>
              <a:spLocks/>
            </p:cNvSpPr>
            <p:nvPr/>
          </p:nvSpPr>
          <p:spPr bwMode="auto">
            <a:xfrm>
              <a:off x="3695700" y="3924300"/>
              <a:ext cx="53975" cy="68263"/>
            </a:xfrm>
            <a:custGeom>
              <a:avLst/>
              <a:gdLst>
                <a:gd name="T0" fmla="*/ 35 w 57"/>
                <a:gd name="T1" fmla="*/ 16 h 73"/>
                <a:gd name="T2" fmla="*/ 24 w 57"/>
                <a:gd name="T3" fmla="*/ 21 h 73"/>
                <a:gd name="T4" fmla="*/ 20 w 57"/>
                <a:gd name="T5" fmla="*/ 37 h 73"/>
                <a:gd name="T6" fmla="*/ 36 w 57"/>
                <a:gd name="T7" fmla="*/ 57 h 73"/>
                <a:gd name="T8" fmla="*/ 45 w 57"/>
                <a:gd name="T9" fmla="*/ 56 h 73"/>
                <a:gd name="T10" fmla="*/ 54 w 57"/>
                <a:gd name="T11" fmla="*/ 53 h 73"/>
                <a:gd name="T12" fmla="*/ 54 w 57"/>
                <a:gd name="T13" fmla="*/ 69 h 73"/>
                <a:gd name="T14" fmla="*/ 34 w 57"/>
                <a:gd name="T15" fmla="*/ 73 h 73"/>
                <a:gd name="T16" fmla="*/ 9 w 57"/>
                <a:gd name="T17" fmla="*/ 64 h 73"/>
                <a:gd name="T18" fmla="*/ 0 w 57"/>
                <a:gd name="T19" fmla="*/ 37 h 73"/>
                <a:gd name="T20" fmla="*/ 5 w 57"/>
                <a:gd name="T21" fmla="*/ 17 h 73"/>
                <a:gd name="T22" fmla="*/ 16 w 57"/>
                <a:gd name="T23" fmla="*/ 5 h 73"/>
                <a:gd name="T24" fmla="*/ 35 w 57"/>
                <a:gd name="T25" fmla="*/ 0 h 73"/>
                <a:gd name="T26" fmla="*/ 57 w 57"/>
                <a:gd name="T27" fmla="*/ 5 h 73"/>
                <a:gd name="T28" fmla="*/ 51 w 57"/>
                <a:gd name="T29" fmla="*/ 20 h 73"/>
                <a:gd name="T30" fmla="*/ 43 w 57"/>
                <a:gd name="T31" fmla="*/ 17 h 73"/>
                <a:gd name="T32" fmla="*/ 35 w 57"/>
                <a:gd name="T33" fmla="*/ 16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7" h="73">
                  <a:moveTo>
                    <a:pt x="35" y="16"/>
                  </a:moveTo>
                  <a:cubicBezTo>
                    <a:pt x="30" y="16"/>
                    <a:pt x="26" y="18"/>
                    <a:pt x="24" y="21"/>
                  </a:cubicBezTo>
                  <a:cubicBezTo>
                    <a:pt x="21" y="25"/>
                    <a:pt x="20" y="30"/>
                    <a:pt x="20" y="37"/>
                  </a:cubicBezTo>
                  <a:cubicBezTo>
                    <a:pt x="20" y="50"/>
                    <a:pt x="25" y="57"/>
                    <a:pt x="36" y="57"/>
                  </a:cubicBezTo>
                  <a:cubicBezTo>
                    <a:pt x="39" y="57"/>
                    <a:pt x="42" y="57"/>
                    <a:pt x="45" y="56"/>
                  </a:cubicBezTo>
                  <a:cubicBezTo>
                    <a:pt x="48" y="55"/>
                    <a:pt x="51" y="54"/>
                    <a:pt x="54" y="53"/>
                  </a:cubicBezTo>
                  <a:cubicBezTo>
                    <a:pt x="54" y="69"/>
                    <a:pt x="54" y="69"/>
                    <a:pt x="54" y="69"/>
                  </a:cubicBezTo>
                  <a:cubicBezTo>
                    <a:pt x="48" y="72"/>
                    <a:pt x="41" y="73"/>
                    <a:pt x="34" y="73"/>
                  </a:cubicBezTo>
                  <a:cubicBezTo>
                    <a:pt x="23" y="73"/>
                    <a:pt x="15" y="70"/>
                    <a:pt x="9" y="64"/>
                  </a:cubicBezTo>
                  <a:cubicBezTo>
                    <a:pt x="3" y="57"/>
                    <a:pt x="0" y="48"/>
                    <a:pt x="0" y="37"/>
                  </a:cubicBezTo>
                  <a:cubicBezTo>
                    <a:pt x="0" y="29"/>
                    <a:pt x="2" y="23"/>
                    <a:pt x="5" y="17"/>
                  </a:cubicBezTo>
                  <a:cubicBezTo>
                    <a:pt x="7" y="12"/>
                    <a:pt x="11" y="8"/>
                    <a:pt x="16" y="5"/>
                  </a:cubicBezTo>
                  <a:cubicBezTo>
                    <a:pt x="22" y="2"/>
                    <a:pt x="28" y="0"/>
                    <a:pt x="35" y="0"/>
                  </a:cubicBezTo>
                  <a:cubicBezTo>
                    <a:pt x="42" y="0"/>
                    <a:pt x="50" y="2"/>
                    <a:pt x="57" y="5"/>
                  </a:cubicBezTo>
                  <a:cubicBezTo>
                    <a:pt x="51" y="20"/>
                    <a:pt x="51" y="20"/>
                    <a:pt x="51" y="20"/>
                  </a:cubicBezTo>
                  <a:cubicBezTo>
                    <a:pt x="48" y="19"/>
                    <a:pt x="46" y="18"/>
                    <a:pt x="43" y="17"/>
                  </a:cubicBezTo>
                  <a:cubicBezTo>
                    <a:pt x="40" y="16"/>
                    <a:pt x="38" y="16"/>
                    <a:pt x="35" y="16"/>
                  </a:cubicBezTo>
                  <a:close/>
                </a:path>
              </a:pathLst>
            </a:custGeom>
            <a:solidFill>
              <a:srgbClr val="0087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メイリオ"/>
                <a:ea typeface="メイリオ"/>
                <a:cs typeface="+mn-cs"/>
              </a:endParaRPr>
            </a:p>
          </p:txBody>
        </p:sp>
        <p:sp>
          <p:nvSpPr>
            <p:cNvPr id="92" name="Freeform 52"/>
            <p:cNvSpPr>
              <a:spLocks/>
            </p:cNvSpPr>
            <p:nvPr/>
          </p:nvSpPr>
          <p:spPr bwMode="auto">
            <a:xfrm>
              <a:off x="3754438" y="3924300"/>
              <a:ext cx="47625" cy="68263"/>
            </a:xfrm>
            <a:custGeom>
              <a:avLst/>
              <a:gdLst>
                <a:gd name="T0" fmla="*/ 50 w 50"/>
                <a:gd name="T1" fmla="*/ 50 h 73"/>
                <a:gd name="T2" fmla="*/ 47 w 50"/>
                <a:gd name="T3" fmla="*/ 62 h 73"/>
                <a:gd name="T4" fmla="*/ 37 w 50"/>
                <a:gd name="T5" fmla="*/ 70 h 73"/>
                <a:gd name="T6" fmla="*/ 22 w 50"/>
                <a:gd name="T7" fmla="*/ 73 h 73"/>
                <a:gd name="T8" fmla="*/ 10 w 50"/>
                <a:gd name="T9" fmla="*/ 72 h 73"/>
                <a:gd name="T10" fmla="*/ 0 w 50"/>
                <a:gd name="T11" fmla="*/ 68 h 73"/>
                <a:gd name="T12" fmla="*/ 0 w 50"/>
                <a:gd name="T13" fmla="*/ 51 h 73"/>
                <a:gd name="T14" fmla="*/ 12 w 50"/>
                <a:gd name="T15" fmla="*/ 56 h 73"/>
                <a:gd name="T16" fmla="*/ 22 w 50"/>
                <a:gd name="T17" fmla="*/ 57 h 73"/>
                <a:gd name="T18" fmla="*/ 29 w 50"/>
                <a:gd name="T19" fmla="*/ 56 h 73"/>
                <a:gd name="T20" fmla="*/ 31 w 50"/>
                <a:gd name="T21" fmla="*/ 52 h 73"/>
                <a:gd name="T22" fmla="*/ 30 w 50"/>
                <a:gd name="T23" fmla="*/ 50 h 73"/>
                <a:gd name="T24" fmla="*/ 27 w 50"/>
                <a:gd name="T25" fmla="*/ 47 h 73"/>
                <a:gd name="T26" fmla="*/ 18 w 50"/>
                <a:gd name="T27" fmla="*/ 43 h 73"/>
                <a:gd name="T28" fmla="*/ 8 w 50"/>
                <a:gd name="T29" fmla="*/ 37 h 73"/>
                <a:gd name="T30" fmla="*/ 2 w 50"/>
                <a:gd name="T31" fmla="*/ 30 h 73"/>
                <a:gd name="T32" fmla="*/ 1 w 50"/>
                <a:gd name="T33" fmla="*/ 21 h 73"/>
                <a:gd name="T34" fmla="*/ 8 w 50"/>
                <a:gd name="T35" fmla="*/ 6 h 73"/>
                <a:gd name="T36" fmla="*/ 27 w 50"/>
                <a:gd name="T37" fmla="*/ 0 h 73"/>
                <a:gd name="T38" fmla="*/ 50 w 50"/>
                <a:gd name="T39" fmla="*/ 5 h 73"/>
                <a:gd name="T40" fmla="*/ 44 w 50"/>
                <a:gd name="T41" fmla="*/ 20 h 73"/>
                <a:gd name="T42" fmla="*/ 27 w 50"/>
                <a:gd name="T43" fmla="*/ 15 h 73"/>
                <a:gd name="T44" fmla="*/ 21 w 50"/>
                <a:gd name="T45" fmla="*/ 17 h 73"/>
                <a:gd name="T46" fmla="*/ 20 w 50"/>
                <a:gd name="T47" fmla="*/ 20 h 73"/>
                <a:gd name="T48" fmla="*/ 22 w 50"/>
                <a:gd name="T49" fmla="*/ 24 h 73"/>
                <a:gd name="T50" fmla="*/ 34 w 50"/>
                <a:gd name="T51" fmla="*/ 30 h 73"/>
                <a:gd name="T52" fmla="*/ 46 w 50"/>
                <a:gd name="T53" fmla="*/ 39 h 73"/>
                <a:gd name="T54" fmla="*/ 50 w 50"/>
                <a:gd name="T55" fmla="*/ 50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50" h="73">
                  <a:moveTo>
                    <a:pt x="50" y="50"/>
                  </a:moveTo>
                  <a:cubicBezTo>
                    <a:pt x="50" y="55"/>
                    <a:pt x="49" y="59"/>
                    <a:pt x="47" y="62"/>
                  </a:cubicBezTo>
                  <a:cubicBezTo>
                    <a:pt x="44" y="66"/>
                    <a:pt x="41" y="68"/>
                    <a:pt x="37" y="70"/>
                  </a:cubicBezTo>
                  <a:cubicBezTo>
                    <a:pt x="33" y="72"/>
                    <a:pt x="28" y="73"/>
                    <a:pt x="22" y="73"/>
                  </a:cubicBezTo>
                  <a:cubicBezTo>
                    <a:pt x="17" y="73"/>
                    <a:pt x="13" y="73"/>
                    <a:pt x="10" y="72"/>
                  </a:cubicBezTo>
                  <a:cubicBezTo>
                    <a:pt x="7" y="71"/>
                    <a:pt x="4" y="70"/>
                    <a:pt x="0" y="68"/>
                  </a:cubicBezTo>
                  <a:cubicBezTo>
                    <a:pt x="0" y="51"/>
                    <a:pt x="0" y="51"/>
                    <a:pt x="0" y="51"/>
                  </a:cubicBezTo>
                  <a:cubicBezTo>
                    <a:pt x="4" y="53"/>
                    <a:pt x="8" y="55"/>
                    <a:pt x="12" y="56"/>
                  </a:cubicBezTo>
                  <a:cubicBezTo>
                    <a:pt x="16" y="57"/>
                    <a:pt x="19" y="57"/>
                    <a:pt x="22" y="57"/>
                  </a:cubicBezTo>
                  <a:cubicBezTo>
                    <a:pt x="25" y="57"/>
                    <a:pt x="27" y="57"/>
                    <a:pt x="29" y="56"/>
                  </a:cubicBezTo>
                  <a:cubicBezTo>
                    <a:pt x="30" y="55"/>
                    <a:pt x="31" y="54"/>
                    <a:pt x="31" y="52"/>
                  </a:cubicBezTo>
                  <a:cubicBezTo>
                    <a:pt x="31" y="51"/>
                    <a:pt x="30" y="50"/>
                    <a:pt x="30" y="50"/>
                  </a:cubicBezTo>
                  <a:cubicBezTo>
                    <a:pt x="29" y="49"/>
                    <a:pt x="29" y="48"/>
                    <a:pt x="27" y="47"/>
                  </a:cubicBezTo>
                  <a:cubicBezTo>
                    <a:pt x="26" y="47"/>
                    <a:pt x="23" y="45"/>
                    <a:pt x="18" y="43"/>
                  </a:cubicBezTo>
                  <a:cubicBezTo>
                    <a:pt x="13" y="41"/>
                    <a:pt x="10" y="39"/>
                    <a:pt x="8" y="37"/>
                  </a:cubicBezTo>
                  <a:cubicBezTo>
                    <a:pt x="5" y="35"/>
                    <a:pt x="4" y="32"/>
                    <a:pt x="2" y="30"/>
                  </a:cubicBezTo>
                  <a:cubicBezTo>
                    <a:pt x="1" y="27"/>
                    <a:pt x="1" y="24"/>
                    <a:pt x="1" y="21"/>
                  </a:cubicBezTo>
                  <a:cubicBezTo>
                    <a:pt x="1" y="14"/>
                    <a:pt x="3" y="9"/>
                    <a:pt x="8" y="6"/>
                  </a:cubicBezTo>
                  <a:cubicBezTo>
                    <a:pt x="13" y="2"/>
                    <a:pt x="19" y="0"/>
                    <a:pt x="27" y="0"/>
                  </a:cubicBezTo>
                  <a:cubicBezTo>
                    <a:pt x="35" y="0"/>
                    <a:pt x="42" y="2"/>
                    <a:pt x="50" y="5"/>
                  </a:cubicBezTo>
                  <a:cubicBezTo>
                    <a:pt x="44" y="20"/>
                    <a:pt x="44" y="20"/>
                    <a:pt x="44" y="20"/>
                  </a:cubicBezTo>
                  <a:cubicBezTo>
                    <a:pt x="37" y="17"/>
                    <a:pt x="32" y="15"/>
                    <a:pt x="27" y="15"/>
                  </a:cubicBezTo>
                  <a:cubicBezTo>
                    <a:pt x="24" y="15"/>
                    <a:pt x="23" y="16"/>
                    <a:pt x="21" y="17"/>
                  </a:cubicBezTo>
                  <a:cubicBezTo>
                    <a:pt x="20" y="18"/>
                    <a:pt x="20" y="19"/>
                    <a:pt x="20" y="20"/>
                  </a:cubicBezTo>
                  <a:cubicBezTo>
                    <a:pt x="20" y="21"/>
                    <a:pt x="20" y="23"/>
                    <a:pt x="22" y="24"/>
                  </a:cubicBezTo>
                  <a:cubicBezTo>
                    <a:pt x="23" y="25"/>
                    <a:pt x="27" y="27"/>
                    <a:pt x="34" y="30"/>
                  </a:cubicBezTo>
                  <a:cubicBezTo>
                    <a:pt x="40" y="32"/>
                    <a:pt x="44" y="35"/>
                    <a:pt x="46" y="39"/>
                  </a:cubicBezTo>
                  <a:cubicBezTo>
                    <a:pt x="49" y="42"/>
                    <a:pt x="50" y="46"/>
                    <a:pt x="50" y="50"/>
                  </a:cubicBezTo>
                  <a:close/>
                </a:path>
              </a:pathLst>
            </a:custGeom>
            <a:solidFill>
              <a:srgbClr val="0087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メイリオ"/>
                <a:ea typeface="メイリオ"/>
                <a:cs typeface="+mn-cs"/>
              </a:endParaRPr>
            </a:p>
          </p:txBody>
        </p:sp>
        <p:sp>
          <p:nvSpPr>
            <p:cNvPr id="93" name="Freeform 53"/>
            <p:cNvSpPr>
              <a:spLocks/>
            </p:cNvSpPr>
            <p:nvPr/>
          </p:nvSpPr>
          <p:spPr bwMode="auto">
            <a:xfrm>
              <a:off x="3803650" y="3924300"/>
              <a:ext cx="65088" cy="68263"/>
            </a:xfrm>
            <a:custGeom>
              <a:avLst/>
              <a:gdLst>
                <a:gd name="T0" fmla="*/ 48 w 69"/>
                <a:gd name="T1" fmla="*/ 0 h 71"/>
                <a:gd name="T2" fmla="*/ 69 w 69"/>
                <a:gd name="T3" fmla="*/ 0 h 71"/>
                <a:gd name="T4" fmla="*/ 46 w 69"/>
                <a:gd name="T5" fmla="*/ 71 h 71"/>
                <a:gd name="T6" fmla="*/ 23 w 69"/>
                <a:gd name="T7" fmla="*/ 71 h 71"/>
                <a:gd name="T8" fmla="*/ 0 w 69"/>
                <a:gd name="T9" fmla="*/ 0 h 71"/>
                <a:gd name="T10" fmla="*/ 22 w 69"/>
                <a:gd name="T11" fmla="*/ 0 h 71"/>
                <a:gd name="T12" fmla="*/ 31 w 69"/>
                <a:gd name="T13" fmla="*/ 36 h 71"/>
                <a:gd name="T14" fmla="*/ 35 w 69"/>
                <a:gd name="T15" fmla="*/ 53 h 71"/>
                <a:gd name="T16" fmla="*/ 36 w 69"/>
                <a:gd name="T17" fmla="*/ 44 h 71"/>
                <a:gd name="T18" fmla="*/ 38 w 69"/>
                <a:gd name="T19" fmla="*/ 36 h 71"/>
                <a:gd name="T20" fmla="*/ 48 w 69"/>
                <a:gd name="T21" fmla="*/ 0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9" h="71">
                  <a:moveTo>
                    <a:pt x="48" y="0"/>
                  </a:moveTo>
                  <a:cubicBezTo>
                    <a:pt x="69" y="0"/>
                    <a:pt x="69" y="0"/>
                    <a:pt x="69" y="0"/>
                  </a:cubicBezTo>
                  <a:cubicBezTo>
                    <a:pt x="46" y="71"/>
                    <a:pt x="46" y="71"/>
                    <a:pt x="46" y="71"/>
                  </a:cubicBezTo>
                  <a:cubicBezTo>
                    <a:pt x="23" y="71"/>
                    <a:pt x="23" y="71"/>
                    <a:pt x="23" y="71"/>
                  </a:cubicBezTo>
                  <a:cubicBezTo>
                    <a:pt x="0" y="0"/>
                    <a:pt x="0" y="0"/>
                    <a:pt x="0" y="0"/>
                  </a:cubicBezTo>
                  <a:cubicBezTo>
                    <a:pt x="22" y="0"/>
                    <a:pt x="22" y="0"/>
                    <a:pt x="22" y="0"/>
                  </a:cubicBezTo>
                  <a:cubicBezTo>
                    <a:pt x="31" y="36"/>
                    <a:pt x="31" y="36"/>
                    <a:pt x="31" y="36"/>
                  </a:cubicBezTo>
                  <a:cubicBezTo>
                    <a:pt x="33" y="44"/>
                    <a:pt x="35" y="50"/>
                    <a:pt x="35" y="53"/>
                  </a:cubicBezTo>
                  <a:cubicBezTo>
                    <a:pt x="35" y="50"/>
                    <a:pt x="35" y="48"/>
                    <a:pt x="36" y="44"/>
                  </a:cubicBezTo>
                  <a:cubicBezTo>
                    <a:pt x="37" y="41"/>
                    <a:pt x="37" y="38"/>
                    <a:pt x="38" y="36"/>
                  </a:cubicBezTo>
                  <a:lnTo>
                    <a:pt x="48" y="0"/>
                  </a:lnTo>
                  <a:close/>
                </a:path>
              </a:pathLst>
            </a:custGeom>
            <a:solidFill>
              <a:srgbClr val="0087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メイリオ"/>
                <a:ea typeface="メイリオ"/>
                <a:cs typeface="+mn-cs"/>
              </a:endParaRPr>
            </a:p>
          </p:txBody>
        </p:sp>
      </p:grpSp>
      <p:sp>
        <p:nvSpPr>
          <p:cNvPr id="94" name="テキスト ボックス 93"/>
          <p:cNvSpPr txBox="1"/>
          <p:nvPr/>
        </p:nvSpPr>
        <p:spPr>
          <a:xfrm>
            <a:off x="4076535" y="3118970"/>
            <a:ext cx="876413"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a:ln>
                  <a:noFill/>
                </a:ln>
                <a:solidFill>
                  <a:prstClr val="white"/>
                </a:solidFill>
                <a:effectLst/>
                <a:uLnTx/>
                <a:uFillTx/>
                <a:latin typeface="メイリオ"/>
                <a:ea typeface="メイリオ"/>
                <a:cs typeface="+mn-cs"/>
              </a:rPr>
              <a:t>トリガー</a:t>
            </a:r>
            <a:endParaRPr kumimoji="1" lang="en-US" altLang="ja-JP" sz="1200" b="0" i="0" u="none" strike="noStrike" kern="1200" cap="none" spc="0" normalizeH="0" baseline="0" noProof="0">
              <a:ln>
                <a:noFill/>
              </a:ln>
              <a:solidFill>
                <a:prstClr val="white"/>
              </a:solidFill>
              <a:effectLst/>
              <a:uLnTx/>
              <a:uFillTx/>
              <a:latin typeface="メイリオ"/>
              <a:ea typeface="メイリオ"/>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a:ln>
                  <a:noFill/>
                </a:ln>
                <a:solidFill>
                  <a:prstClr val="white"/>
                </a:solidFill>
                <a:effectLst/>
                <a:uLnTx/>
                <a:uFillTx/>
                <a:latin typeface="メイリオ"/>
                <a:ea typeface="メイリオ"/>
                <a:cs typeface="+mn-cs"/>
              </a:rPr>
              <a:t>発火</a:t>
            </a:r>
          </a:p>
        </p:txBody>
      </p:sp>
      <p:sp>
        <p:nvSpPr>
          <p:cNvPr id="95" name="Freeform 29"/>
          <p:cNvSpPr>
            <a:spLocks noEditPoints="1"/>
          </p:cNvSpPr>
          <p:nvPr/>
        </p:nvSpPr>
        <p:spPr bwMode="auto">
          <a:xfrm>
            <a:off x="3057644" y="2377114"/>
            <a:ext cx="402054" cy="261747"/>
          </a:xfrm>
          <a:custGeom>
            <a:avLst/>
            <a:gdLst>
              <a:gd name="T0" fmla="*/ 205 w 568"/>
              <a:gd name="T1" fmla="*/ 6 h 369"/>
              <a:gd name="T2" fmla="*/ 199 w 568"/>
              <a:gd name="T3" fmla="*/ 22 h 369"/>
              <a:gd name="T4" fmla="*/ 368 w 568"/>
              <a:gd name="T5" fmla="*/ 22 h 369"/>
              <a:gd name="T6" fmla="*/ 363 w 568"/>
              <a:gd name="T7" fmla="*/ 6 h 369"/>
              <a:gd name="T8" fmla="*/ 368 w 568"/>
              <a:gd name="T9" fmla="*/ 22 h 369"/>
              <a:gd name="T10" fmla="*/ 534 w 568"/>
              <a:gd name="T11" fmla="*/ 177 h 369"/>
              <a:gd name="T12" fmla="*/ 533 w 568"/>
              <a:gd name="T13" fmla="*/ 177 h 369"/>
              <a:gd name="T14" fmla="*/ 438 w 568"/>
              <a:gd name="T15" fmla="*/ 49 h 369"/>
              <a:gd name="T16" fmla="*/ 436 w 568"/>
              <a:gd name="T17" fmla="*/ 46 h 369"/>
              <a:gd name="T18" fmla="*/ 370 w 568"/>
              <a:gd name="T19" fmla="*/ 28 h 369"/>
              <a:gd name="T20" fmla="*/ 328 w 568"/>
              <a:gd name="T21" fmla="*/ 82 h 369"/>
              <a:gd name="T22" fmla="*/ 328 w 568"/>
              <a:gd name="T23" fmla="*/ 85 h 369"/>
              <a:gd name="T24" fmla="*/ 284 w 568"/>
              <a:gd name="T25" fmla="*/ 80 h 369"/>
              <a:gd name="T26" fmla="*/ 239 w 568"/>
              <a:gd name="T27" fmla="*/ 85 h 369"/>
              <a:gd name="T28" fmla="*/ 239 w 568"/>
              <a:gd name="T29" fmla="*/ 82 h 369"/>
              <a:gd name="T30" fmla="*/ 197 w 568"/>
              <a:gd name="T31" fmla="*/ 28 h 369"/>
              <a:gd name="T32" fmla="*/ 131 w 568"/>
              <a:gd name="T33" fmla="*/ 46 h 369"/>
              <a:gd name="T34" fmla="*/ 130 w 568"/>
              <a:gd name="T35" fmla="*/ 49 h 369"/>
              <a:gd name="T36" fmla="*/ 34 w 568"/>
              <a:gd name="T37" fmla="*/ 177 h 369"/>
              <a:gd name="T38" fmla="*/ 34 w 568"/>
              <a:gd name="T39" fmla="*/ 177 h 369"/>
              <a:gd name="T40" fmla="*/ 91 w 568"/>
              <a:gd name="T41" fmla="*/ 349 h 369"/>
              <a:gd name="T42" fmla="*/ 239 w 568"/>
              <a:gd name="T43" fmla="*/ 245 h 369"/>
              <a:gd name="T44" fmla="*/ 239 w 568"/>
              <a:gd name="T45" fmla="*/ 245 h 369"/>
              <a:gd name="T46" fmla="*/ 239 w 568"/>
              <a:gd name="T47" fmla="*/ 173 h 369"/>
              <a:gd name="T48" fmla="*/ 328 w 568"/>
              <a:gd name="T49" fmla="*/ 173 h 369"/>
              <a:gd name="T50" fmla="*/ 328 w 568"/>
              <a:gd name="T51" fmla="*/ 245 h 369"/>
              <a:gd name="T52" fmla="*/ 328 w 568"/>
              <a:gd name="T53" fmla="*/ 245 h 369"/>
              <a:gd name="T54" fmla="*/ 476 w 568"/>
              <a:gd name="T55" fmla="*/ 349 h 369"/>
              <a:gd name="T56" fmla="*/ 209 w 568"/>
              <a:gd name="T57" fmla="*/ 269 h 369"/>
              <a:gd name="T58" fmla="*/ 44 w 568"/>
              <a:gd name="T59" fmla="*/ 214 h 369"/>
              <a:gd name="T60" fmla="*/ 209 w 568"/>
              <a:gd name="T61" fmla="*/ 269 h 369"/>
              <a:gd name="T62" fmla="*/ 523 w 568"/>
              <a:gd name="T63" fmla="*/ 214 h 369"/>
              <a:gd name="T64" fmla="*/ 359 w 568"/>
              <a:gd name="T65" fmla="*/ 269 h 369"/>
              <a:gd name="T66" fmla="*/ 297 w 568"/>
              <a:gd name="T67" fmla="*/ 131 h 369"/>
              <a:gd name="T68" fmla="*/ 270 w 568"/>
              <a:gd name="T69" fmla="*/ 131 h 369"/>
              <a:gd name="T70" fmla="*/ 297 w 568"/>
              <a:gd name="T71" fmla="*/ 131 h 369"/>
              <a:gd name="T72" fmla="*/ 276 w 568"/>
              <a:gd name="T73" fmla="*/ 131 h 369"/>
              <a:gd name="T74" fmla="*/ 291 w 568"/>
              <a:gd name="T75" fmla="*/ 131 h 369"/>
              <a:gd name="T76" fmla="*/ 347 w 568"/>
              <a:gd name="T77" fmla="*/ 128 h 369"/>
              <a:gd name="T78" fmla="*/ 221 w 568"/>
              <a:gd name="T79" fmla="*/ 128 h 369"/>
              <a:gd name="T80" fmla="*/ 284 w 568"/>
              <a:gd name="T81" fmla="*/ 101 h 369"/>
              <a:gd name="T82" fmla="*/ 347 w 568"/>
              <a:gd name="T83" fmla="*/ 128 h 3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568" h="369">
                <a:moveTo>
                  <a:pt x="152" y="24"/>
                </a:moveTo>
                <a:cubicBezTo>
                  <a:pt x="163" y="7"/>
                  <a:pt x="184" y="0"/>
                  <a:pt x="205" y="6"/>
                </a:cubicBezTo>
                <a:cubicBezTo>
                  <a:pt x="225" y="13"/>
                  <a:pt x="237" y="32"/>
                  <a:pt x="236" y="52"/>
                </a:cubicBezTo>
                <a:cubicBezTo>
                  <a:pt x="228" y="38"/>
                  <a:pt x="216" y="27"/>
                  <a:pt x="199" y="22"/>
                </a:cubicBezTo>
                <a:cubicBezTo>
                  <a:pt x="183" y="17"/>
                  <a:pt x="166" y="18"/>
                  <a:pt x="152" y="24"/>
                </a:cubicBezTo>
                <a:close/>
                <a:moveTo>
                  <a:pt x="368" y="22"/>
                </a:moveTo>
                <a:cubicBezTo>
                  <a:pt x="384" y="17"/>
                  <a:pt x="401" y="18"/>
                  <a:pt x="416" y="24"/>
                </a:cubicBezTo>
                <a:cubicBezTo>
                  <a:pt x="404" y="7"/>
                  <a:pt x="383" y="0"/>
                  <a:pt x="363" y="6"/>
                </a:cubicBezTo>
                <a:cubicBezTo>
                  <a:pt x="343" y="13"/>
                  <a:pt x="330" y="32"/>
                  <a:pt x="331" y="52"/>
                </a:cubicBezTo>
                <a:cubicBezTo>
                  <a:pt x="339" y="38"/>
                  <a:pt x="352" y="27"/>
                  <a:pt x="368" y="22"/>
                </a:cubicBezTo>
                <a:close/>
                <a:moveTo>
                  <a:pt x="548" y="206"/>
                </a:moveTo>
                <a:cubicBezTo>
                  <a:pt x="545" y="196"/>
                  <a:pt x="540" y="186"/>
                  <a:pt x="534" y="177"/>
                </a:cubicBezTo>
                <a:cubicBezTo>
                  <a:pt x="534" y="177"/>
                  <a:pt x="534" y="177"/>
                  <a:pt x="534" y="177"/>
                </a:cubicBezTo>
                <a:cubicBezTo>
                  <a:pt x="533" y="177"/>
                  <a:pt x="533" y="177"/>
                  <a:pt x="533" y="177"/>
                </a:cubicBezTo>
                <a:cubicBezTo>
                  <a:pt x="533" y="176"/>
                  <a:pt x="532" y="175"/>
                  <a:pt x="531" y="174"/>
                </a:cubicBezTo>
                <a:cubicBezTo>
                  <a:pt x="438" y="49"/>
                  <a:pt x="438" y="49"/>
                  <a:pt x="438" y="49"/>
                </a:cubicBezTo>
                <a:cubicBezTo>
                  <a:pt x="437" y="48"/>
                  <a:pt x="437" y="47"/>
                  <a:pt x="436" y="46"/>
                </a:cubicBezTo>
                <a:cubicBezTo>
                  <a:pt x="436" y="46"/>
                  <a:pt x="436" y="46"/>
                  <a:pt x="436" y="46"/>
                </a:cubicBezTo>
                <a:cubicBezTo>
                  <a:pt x="436" y="46"/>
                  <a:pt x="436" y="46"/>
                  <a:pt x="436" y="46"/>
                </a:cubicBezTo>
                <a:cubicBezTo>
                  <a:pt x="420" y="28"/>
                  <a:pt x="394" y="20"/>
                  <a:pt x="370" y="28"/>
                </a:cubicBezTo>
                <a:cubicBezTo>
                  <a:pt x="346" y="36"/>
                  <a:pt x="330" y="58"/>
                  <a:pt x="328" y="82"/>
                </a:cubicBezTo>
                <a:cubicBezTo>
                  <a:pt x="328" y="82"/>
                  <a:pt x="328" y="82"/>
                  <a:pt x="328" y="82"/>
                </a:cubicBezTo>
                <a:cubicBezTo>
                  <a:pt x="328" y="82"/>
                  <a:pt x="328" y="82"/>
                  <a:pt x="328" y="82"/>
                </a:cubicBezTo>
                <a:cubicBezTo>
                  <a:pt x="328" y="83"/>
                  <a:pt x="328" y="84"/>
                  <a:pt x="328" y="85"/>
                </a:cubicBezTo>
                <a:cubicBezTo>
                  <a:pt x="328" y="88"/>
                  <a:pt x="328" y="88"/>
                  <a:pt x="328" y="88"/>
                </a:cubicBezTo>
                <a:cubicBezTo>
                  <a:pt x="315" y="83"/>
                  <a:pt x="300" y="80"/>
                  <a:pt x="284" y="80"/>
                </a:cubicBezTo>
                <a:cubicBezTo>
                  <a:pt x="268" y="80"/>
                  <a:pt x="252" y="83"/>
                  <a:pt x="239" y="88"/>
                </a:cubicBezTo>
                <a:cubicBezTo>
                  <a:pt x="239" y="85"/>
                  <a:pt x="239" y="85"/>
                  <a:pt x="239" y="85"/>
                </a:cubicBezTo>
                <a:cubicBezTo>
                  <a:pt x="239" y="84"/>
                  <a:pt x="239" y="83"/>
                  <a:pt x="239" y="82"/>
                </a:cubicBezTo>
                <a:cubicBezTo>
                  <a:pt x="239" y="82"/>
                  <a:pt x="239" y="82"/>
                  <a:pt x="239" y="82"/>
                </a:cubicBezTo>
                <a:cubicBezTo>
                  <a:pt x="239" y="82"/>
                  <a:pt x="239" y="82"/>
                  <a:pt x="239" y="82"/>
                </a:cubicBezTo>
                <a:cubicBezTo>
                  <a:pt x="237" y="58"/>
                  <a:pt x="221" y="36"/>
                  <a:pt x="197" y="28"/>
                </a:cubicBezTo>
                <a:cubicBezTo>
                  <a:pt x="173" y="20"/>
                  <a:pt x="147" y="28"/>
                  <a:pt x="132" y="46"/>
                </a:cubicBezTo>
                <a:cubicBezTo>
                  <a:pt x="131" y="46"/>
                  <a:pt x="131" y="46"/>
                  <a:pt x="131" y="46"/>
                </a:cubicBezTo>
                <a:cubicBezTo>
                  <a:pt x="131" y="46"/>
                  <a:pt x="131" y="46"/>
                  <a:pt x="131" y="46"/>
                </a:cubicBezTo>
                <a:cubicBezTo>
                  <a:pt x="131" y="47"/>
                  <a:pt x="130" y="48"/>
                  <a:pt x="130" y="49"/>
                </a:cubicBezTo>
                <a:cubicBezTo>
                  <a:pt x="36" y="174"/>
                  <a:pt x="36" y="174"/>
                  <a:pt x="36" y="174"/>
                </a:cubicBezTo>
                <a:cubicBezTo>
                  <a:pt x="35" y="175"/>
                  <a:pt x="35" y="176"/>
                  <a:pt x="34" y="177"/>
                </a:cubicBezTo>
                <a:cubicBezTo>
                  <a:pt x="34" y="177"/>
                  <a:pt x="34" y="177"/>
                  <a:pt x="34" y="177"/>
                </a:cubicBezTo>
                <a:cubicBezTo>
                  <a:pt x="34" y="177"/>
                  <a:pt x="34" y="177"/>
                  <a:pt x="34" y="177"/>
                </a:cubicBezTo>
                <a:cubicBezTo>
                  <a:pt x="28" y="186"/>
                  <a:pt x="23" y="196"/>
                  <a:pt x="19" y="206"/>
                </a:cubicBezTo>
                <a:cubicBezTo>
                  <a:pt x="0" y="265"/>
                  <a:pt x="32" y="329"/>
                  <a:pt x="91" y="349"/>
                </a:cubicBezTo>
                <a:cubicBezTo>
                  <a:pt x="150" y="369"/>
                  <a:pt x="214" y="337"/>
                  <a:pt x="234" y="277"/>
                </a:cubicBezTo>
                <a:cubicBezTo>
                  <a:pt x="237" y="267"/>
                  <a:pt x="239" y="256"/>
                  <a:pt x="239" y="245"/>
                </a:cubicBezTo>
                <a:cubicBezTo>
                  <a:pt x="239" y="245"/>
                  <a:pt x="239" y="245"/>
                  <a:pt x="239" y="245"/>
                </a:cubicBezTo>
                <a:cubicBezTo>
                  <a:pt x="239" y="245"/>
                  <a:pt x="239" y="245"/>
                  <a:pt x="239" y="245"/>
                </a:cubicBezTo>
                <a:cubicBezTo>
                  <a:pt x="239" y="244"/>
                  <a:pt x="239" y="243"/>
                  <a:pt x="239" y="242"/>
                </a:cubicBezTo>
                <a:cubicBezTo>
                  <a:pt x="239" y="173"/>
                  <a:pt x="239" y="173"/>
                  <a:pt x="239" y="173"/>
                </a:cubicBezTo>
                <a:cubicBezTo>
                  <a:pt x="250" y="164"/>
                  <a:pt x="269" y="155"/>
                  <a:pt x="284" y="155"/>
                </a:cubicBezTo>
                <a:cubicBezTo>
                  <a:pt x="299" y="155"/>
                  <a:pt x="317" y="164"/>
                  <a:pt x="328" y="173"/>
                </a:cubicBezTo>
                <a:cubicBezTo>
                  <a:pt x="328" y="242"/>
                  <a:pt x="328" y="242"/>
                  <a:pt x="328" y="242"/>
                </a:cubicBezTo>
                <a:cubicBezTo>
                  <a:pt x="328" y="243"/>
                  <a:pt x="328" y="244"/>
                  <a:pt x="328" y="245"/>
                </a:cubicBezTo>
                <a:cubicBezTo>
                  <a:pt x="328" y="245"/>
                  <a:pt x="328" y="245"/>
                  <a:pt x="328" y="245"/>
                </a:cubicBezTo>
                <a:cubicBezTo>
                  <a:pt x="328" y="245"/>
                  <a:pt x="328" y="245"/>
                  <a:pt x="328" y="245"/>
                </a:cubicBezTo>
                <a:cubicBezTo>
                  <a:pt x="328" y="256"/>
                  <a:pt x="330" y="267"/>
                  <a:pt x="334" y="277"/>
                </a:cubicBezTo>
                <a:cubicBezTo>
                  <a:pt x="353" y="337"/>
                  <a:pt x="417" y="369"/>
                  <a:pt x="476" y="349"/>
                </a:cubicBezTo>
                <a:cubicBezTo>
                  <a:pt x="536" y="329"/>
                  <a:pt x="568" y="265"/>
                  <a:pt x="548" y="206"/>
                </a:cubicBezTo>
                <a:close/>
                <a:moveTo>
                  <a:pt x="209" y="269"/>
                </a:moveTo>
                <a:cubicBezTo>
                  <a:pt x="194" y="314"/>
                  <a:pt x="145" y="339"/>
                  <a:pt x="99" y="324"/>
                </a:cubicBezTo>
                <a:cubicBezTo>
                  <a:pt x="54" y="309"/>
                  <a:pt x="29" y="260"/>
                  <a:pt x="44" y="214"/>
                </a:cubicBezTo>
                <a:cubicBezTo>
                  <a:pt x="59" y="169"/>
                  <a:pt x="108" y="145"/>
                  <a:pt x="154" y="160"/>
                </a:cubicBezTo>
                <a:cubicBezTo>
                  <a:pt x="199" y="175"/>
                  <a:pt x="224" y="224"/>
                  <a:pt x="209" y="269"/>
                </a:cubicBezTo>
                <a:close/>
                <a:moveTo>
                  <a:pt x="414" y="160"/>
                </a:moveTo>
                <a:cubicBezTo>
                  <a:pt x="459" y="145"/>
                  <a:pt x="508" y="169"/>
                  <a:pt x="523" y="214"/>
                </a:cubicBezTo>
                <a:cubicBezTo>
                  <a:pt x="538" y="260"/>
                  <a:pt x="513" y="309"/>
                  <a:pt x="468" y="324"/>
                </a:cubicBezTo>
                <a:cubicBezTo>
                  <a:pt x="423" y="339"/>
                  <a:pt x="374" y="314"/>
                  <a:pt x="359" y="269"/>
                </a:cubicBezTo>
                <a:cubicBezTo>
                  <a:pt x="344" y="224"/>
                  <a:pt x="368" y="175"/>
                  <a:pt x="414" y="160"/>
                </a:cubicBezTo>
                <a:close/>
                <a:moveTo>
                  <a:pt x="297" y="131"/>
                </a:moveTo>
                <a:cubicBezTo>
                  <a:pt x="297" y="139"/>
                  <a:pt x="291" y="145"/>
                  <a:pt x="284" y="145"/>
                </a:cubicBezTo>
                <a:cubicBezTo>
                  <a:pt x="276" y="145"/>
                  <a:pt x="270" y="139"/>
                  <a:pt x="270" y="131"/>
                </a:cubicBezTo>
                <a:cubicBezTo>
                  <a:pt x="270" y="124"/>
                  <a:pt x="276" y="118"/>
                  <a:pt x="284" y="118"/>
                </a:cubicBezTo>
                <a:cubicBezTo>
                  <a:pt x="291" y="118"/>
                  <a:pt x="297" y="124"/>
                  <a:pt x="297" y="131"/>
                </a:cubicBezTo>
                <a:close/>
                <a:moveTo>
                  <a:pt x="284" y="124"/>
                </a:moveTo>
                <a:cubicBezTo>
                  <a:pt x="279" y="124"/>
                  <a:pt x="276" y="127"/>
                  <a:pt x="276" y="131"/>
                </a:cubicBezTo>
                <a:cubicBezTo>
                  <a:pt x="276" y="136"/>
                  <a:pt x="279" y="139"/>
                  <a:pt x="284" y="139"/>
                </a:cubicBezTo>
                <a:cubicBezTo>
                  <a:pt x="288" y="139"/>
                  <a:pt x="291" y="136"/>
                  <a:pt x="291" y="131"/>
                </a:cubicBezTo>
                <a:cubicBezTo>
                  <a:pt x="291" y="127"/>
                  <a:pt x="288" y="124"/>
                  <a:pt x="284" y="124"/>
                </a:cubicBezTo>
                <a:close/>
                <a:moveTo>
                  <a:pt x="347" y="128"/>
                </a:moveTo>
                <a:cubicBezTo>
                  <a:pt x="333" y="116"/>
                  <a:pt x="308" y="109"/>
                  <a:pt x="284" y="109"/>
                </a:cubicBezTo>
                <a:cubicBezTo>
                  <a:pt x="259" y="109"/>
                  <a:pt x="234" y="116"/>
                  <a:pt x="221" y="128"/>
                </a:cubicBezTo>
                <a:cubicBezTo>
                  <a:pt x="216" y="122"/>
                  <a:pt x="216" y="122"/>
                  <a:pt x="216" y="122"/>
                </a:cubicBezTo>
                <a:cubicBezTo>
                  <a:pt x="231" y="109"/>
                  <a:pt x="257" y="101"/>
                  <a:pt x="284" y="101"/>
                </a:cubicBezTo>
                <a:cubicBezTo>
                  <a:pt x="310" y="101"/>
                  <a:pt x="336" y="109"/>
                  <a:pt x="352" y="122"/>
                </a:cubicBezTo>
                <a:lnTo>
                  <a:pt x="347" y="128"/>
                </a:lnTo>
                <a:close/>
              </a:path>
            </a:pathLst>
          </a:custGeom>
          <a:solidFill>
            <a:schemeClr val="tx1">
              <a:lumMod val="50000"/>
              <a:lumOff val="50000"/>
            </a:scheme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メイリオ"/>
              <a:ea typeface="メイリオ"/>
              <a:cs typeface="+mn-cs"/>
            </a:endParaRPr>
          </a:p>
        </p:txBody>
      </p:sp>
      <p:sp>
        <p:nvSpPr>
          <p:cNvPr id="96" name="テキスト ボックス 95"/>
          <p:cNvSpPr txBox="1"/>
          <p:nvPr/>
        </p:nvSpPr>
        <p:spPr>
          <a:xfrm>
            <a:off x="6468789" y="2588260"/>
            <a:ext cx="1835404"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a:ln>
                  <a:noFill/>
                </a:ln>
                <a:solidFill>
                  <a:prstClr val="black"/>
                </a:solidFill>
                <a:effectLst/>
                <a:uLnTx/>
                <a:uFillTx/>
                <a:latin typeface="メイリオ"/>
                <a:ea typeface="メイリオ"/>
                <a:cs typeface="+mn-cs"/>
              </a:rPr>
              <a:t>勤務実績ファイル</a:t>
            </a:r>
            <a:endParaRPr kumimoji="1" lang="en-US" altLang="ja-JP" sz="1400" b="0" i="0" u="none" strike="noStrike" kern="1200" cap="none" spc="0" normalizeH="0" baseline="0" noProof="0">
              <a:ln>
                <a:noFill/>
              </a:ln>
              <a:solidFill>
                <a:prstClr val="black"/>
              </a:solidFill>
              <a:effectLst/>
              <a:uLnTx/>
              <a:uFillTx/>
              <a:latin typeface="メイリオ"/>
              <a:ea typeface="メイリオ"/>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a:ln>
                  <a:noFill/>
                </a:ln>
                <a:solidFill>
                  <a:prstClr val="black"/>
                </a:solidFill>
                <a:effectLst/>
                <a:uLnTx/>
                <a:uFillTx/>
                <a:latin typeface="メイリオ"/>
                <a:ea typeface="メイリオ"/>
                <a:cs typeface="+mn-cs"/>
              </a:rPr>
              <a:t>工数実績ファイル</a:t>
            </a:r>
            <a:endParaRPr kumimoji="1" lang="en-US" altLang="ja-JP" sz="1400" b="0" i="0" u="none" strike="noStrike" kern="1200" cap="none" spc="0" normalizeH="0" baseline="0" noProof="0">
              <a:ln>
                <a:noFill/>
              </a:ln>
              <a:solidFill>
                <a:prstClr val="black"/>
              </a:solidFill>
              <a:effectLst/>
              <a:uLnTx/>
              <a:uFillTx/>
              <a:latin typeface="メイリオ"/>
              <a:ea typeface="メイリオ"/>
              <a:cs typeface="+mn-cs"/>
            </a:endParaRPr>
          </a:p>
        </p:txBody>
      </p:sp>
      <p:grpSp>
        <p:nvGrpSpPr>
          <p:cNvPr id="98" name="グループ化 97"/>
          <p:cNvGrpSpPr/>
          <p:nvPr/>
        </p:nvGrpSpPr>
        <p:grpSpPr>
          <a:xfrm>
            <a:off x="6147023" y="2621884"/>
            <a:ext cx="292662" cy="386444"/>
            <a:chOff x="3636963" y="3768725"/>
            <a:chExt cx="287338" cy="379413"/>
          </a:xfrm>
        </p:grpSpPr>
        <p:sp>
          <p:nvSpPr>
            <p:cNvPr id="99" name="Freeform 49"/>
            <p:cNvSpPr>
              <a:spLocks noEditPoints="1"/>
            </p:cNvSpPr>
            <p:nvPr/>
          </p:nvSpPr>
          <p:spPr bwMode="auto">
            <a:xfrm>
              <a:off x="3636963" y="3768725"/>
              <a:ext cx="287338" cy="379413"/>
            </a:xfrm>
            <a:custGeom>
              <a:avLst/>
              <a:gdLst>
                <a:gd name="T0" fmla="*/ 135 w 181"/>
                <a:gd name="T1" fmla="*/ 46 h 239"/>
                <a:gd name="T2" fmla="*/ 181 w 181"/>
                <a:gd name="T3" fmla="*/ 46 h 239"/>
                <a:gd name="T4" fmla="*/ 181 w 181"/>
                <a:gd name="T5" fmla="*/ 239 h 239"/>
                <a:gd name="T6" fmla="*/ 0 w 181"/>
                <a:gd name="T7" fmla="*/ 239 h 239"/>
                <a:gd name="T8" fmla="*/ 0 w 181"/>
                <a:gd name="T9" fmla="*/ 0 h 239"/>
                <a:gd name="T10" fmla="*/ 135 w 181"/>
                <a:gd name="T11" fmla="*/ 0 h 239"/>
                <a:gd name="T12" fmla="*/ 135 w 181"/>
                <a:gd name="T13" fmla="*/ 46 h 239"/>
                <a:gd name="T14" fmla="*/ 140 w 181"/>
                <a:gd name="T15" fmla="*/ 0 h 239"/>
                <a:gd name="T16" fmla="*/ 140 w 181"/>
                <a:gd name="T17" fmla="*/ 41 h 239"/>
                <a:gd name="T18" fmla="*/ 181 w 181"/>
                <a:gd name="T19" fmla="*/ 41 h 239"/>
                <a:gd name="T20" fmla="*/ 140 w 181"/>
                <a:gd name="T21" fmla="*/ 0 h 2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81" h="239">
                  <a:moveTo>
                    <a:pt x="135" y="46"/>
                  </a:moveTo>
                  <a:lnTo>
                    <a:pt x="181" y="46"/>
                  </a:lnTo>
                  <a:lnTo>
                    <a:pt x="181" y="239"/>
                  </a:lnTo>
                  <a:lnTo>
                    <a:pt x="0" y="239"/>
                  </a:lnTo>
                  <a:lnTo>
                    <a:pt x="0" y="0"/>
                  </a:lnTo>
                  <a:lnTo>
                    <a:pt x="135" y="0"/>
                  </a:lnTo>
                  <a:lnTo>
                    <a:pt x="135" y="46"/>
                  </a:lnTo>
                  <a:close/>
                  <a:moveTo>
                    <a:pt x="140" y="0"/>
                  </a:moveTo>
                  <a:lnTo>
                    <a:pt x="140" y="41"/>
                  </a:lnTo>
                  <a:lnTo>
                    <a:pt x="181" y="41"/>
                  </a:lnTo>
                  <a:lnTo>
                    <a:pt x="140" y="0"/>
                  </a:lnTo>
                  <a:close/>
                </a:path>
              </a:pathLst>
            </a:custGeom>
            <a:solidFill>
              <a:srgbClr val="0087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メイリオ"/>
                <a:ea typeface="メイリオ"/>
                <a:cs typeface="+mn-cs"/>
              </a:endParaRPr>
            </a:p>
          </p:txBody>
        </p:sp>
        <p:sp>
          <p:nvSpPr>
            <p:cNvPr id="100" name="Freeform 50"/>
            <p:cNvSpPr>
              <a:spLocks/>
            </p:cNvSpPr>
            <p:nvPr/>
          </p:nvSpPr>
          <p:spPr bwMode="auto">
            <a:xfrm>
              <a:off x="3667125" y="3905250"/>
              <a:ext cx="227013" cy="106363"/>
            </a:xfrm>
            <a:custGeom>
              <a:avLst/>
              <a:gdLst>
                <a:gd name="T0" fmla="*/ 226 w 238"/>
                <a:gd name="T1" fmla="*/ 113 h 113"/>
                <a:gd name="T2" fmla="*/ 11 w 238"/>
                <a:gd name="T3" fmla="*/ 113 h 113"/>
                <a:gd name="T4" fmla="*/ 0 w 238"/>
                <a:gd name="T5" fmla="*/ 102 h 113"/>
                <a:gd name="T6" fmla="*/ 0 w 238"/>
                <a:gd name="T7" fmla="*/ 11 h 113"/>
                <a:gd name="T8" fmla="*/ 11 w 238"/>
                <a:gd name="T9" fmla="*/ 0 h 113"/>
                <a:gd name="T10" fmla="*/ 226 w 238"/>
                <a:gd name="T11" fmla="*/ 0 h 113"/>
                <a:gd name="T12" fmla="*/ 238 w 238"/>
                <a:gd name="T13" fmla="*/ 11 h 113"/>
                <a:gd name="T14" fmla="*/ 238 w 238"/>
                <a:gd name="T15" fmla="*/ 102 h 113"/>
                <a:gd name="T16" fmla="*/ 226 w 238"/>
                <a:gd name="T17" fmla="*/ 113 h 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8" h="113">
                  <a:moveTo>
                    <a:pt x="226" y="113"/>
                  </a:moveTo>
                  <a:cubicBezTo>
                    <a:pt x="11" y="113"/>
                    <a:pt x="11" y="113"/>
                    <a:pt x="11" y="113"/>
                  </a:cubicBezTo>
                  <a:cubicBezTo>
                    <a:pt x="5" y="113"/>
                    <a:pt x="0" y="108"/>
                    <a:pt x="0" y="102"/>
                  </a:cubicBezTo>
                  <a:cubicBezTo>
                    <a:pt x="0" y="11"/>
                    <a:pt x="0" y="11"/>
                    <a:pt x="0" y="11"/>
                  </a:cubicBezTo>
                  <a:cubicBezTo>
                    <a:pt x="0" y="5"/>
                    <a:pt x="5" y="0"/>
                    <a:pt x="11" y="0"/>
                  </a:cubicBezTo>
                  <a:cubicBezTo>
                    <a:pt x="226" y="0"/>
                    <a:pt x="226" y="0"/>
                    <a:pt x="226" y="0"/>
                  </a:cubicBezTo>
                  <a:cubicBezTo>
                    <a:pt x="233" y="0"/>
                    <a:pt x="238" y="5"/>
                    <a:pt x="238" y="11"/>
                  </a:cubicBezTo>
                  <a:cubicBezTo>
                    <a:pt x="238" y="102"/>
                    <a:pt x="238" y="102"/>
                    <a:pt x="238" y="102"/>
                  </a:cubicBezTo>
                  <a:cubicBezTo>
                    <a:pt x="238" y="108"/>
                    <a:pt x="233" y="113"/>
                    <a:pt x="226" y="113"/>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メイリオ"/>
                <a:ea typeface="メイリオ"/>
                <a:cs typeface="+mn-cs"/>
              </a:endParaRPr>
            </a:p>
          </p:txBody>
        </p:sp>
        <p:sp>
          <p:nvSpPr>
            <p:cNvPr id="101" name="Freeform 51"/>
            <p:cNvSpPr>
              <a:spLocks/>
            </p:cNvSpPr>
            <p:nvPr/>
          </p:nvSpPr>
          <p:spPr bwMode="auto">
            <a:xfrm>
              <a:off x="3695700" y="3924300"/>
              <a:ext cx="53975" cy="68263"/>
            </a:xfrm>
            <a:custGeom>
              <a:avLst/>
              <a:gdLst>
                <a:gd name="T0" fmla="*/ 35 w 57"/>
                <a:gd name="T1" fmla="*/ 16 h 73"/>
                <a:gd name="T2" fmla="*/ 24 w 57"/>
                <a:gd name="T3" fmla="*/ 21 h 73"/>
                <a:gd name="T4" fmla="*/ 20 w 57"/>
                <a:gd name="T5" fmla="*/ 37 h 73"/>
                <a:gd name="T6" fmla="*/ 36 w 57"/>
                <a:gd name="T7" fmla="*/ 57 h 73"/>
                <a:gd name="T8" fmla="*/ 45 w 57"/>
                <a:gd name="T9" fmla="*/ 56 h 73"/>
                <a:gd name="T10" fmla="*/ 54 w 57"/>
                <a:gd name="T11" fmla="*/ 53 h 73"/>
                <a:gd name="T12" fmla="*/ 54 w 57"/>
                <a:gd name="T13" fmla="*/ 69 h 73"/>
                <a:gd name="T14" fmla="*/ 34 w 57"/>
                <a:gd name="T15" fmla="*/ 73 h 73"/>
                <a:gd name="T16" fmla="*/ 9 w 57"/>
                <a:gd name="T17" fmla="*/ 64 h 73"/>
                <a:gd name="T18" fmla="*/ 0 w 57"/>
                <a:gd name="T19" fmla="*/ 37 h 73"/>
                <a:gd name="T20" fmla="*/ 5 w 57"/>
                <a:gd name="T21" fmla="*/ 17 h 73"/>
                <a:gd name="T22" fmla="*/ 16 w 57"/>
                <a:gd name="T23" fmla="*/ 5 h 73"/>
                <a:gd name="T24" fmla="*/ 35 w 57"/>
                <a:gd name="T25" fmla="*/ 0 h 73"/>
                <a:gd name="T26" fmla="*/ 57 w 57"/>
                <a:gd name="T27" fmla="*/ 5 h 73"/>
                <a:gd name="T28" fmla="*/ 51 w 57"/>
                <a:gd name="T29" fmla="*/ 20 h 73"/>
                <a:gd name="T30" fmla="*/ 43 w 57"/>
                <a:gd name="T31" fmla="*/ 17 h 73"/>
                <a:gd name="T32" fmla="*/ 35 w 57"/>
                <a:gd name="T33" fmla="*/ 16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7" h="73">
                  <a:moveTo>
                    <a:pt x="35" y="16"/>
                  </a:moveTo>
                  <a:cubicBezTo>
                    <a:pt x="30" y="16"/>
                    <a:pt x="26" y="18"/>
                    <a:pt x="24" y="21"/>
                  </a:cubicBezTo>
                  <a:cubicBezTo>
                    <a:pt x="21" y="25"/>
                    <a:pt x="20" y="30"/>
                    <a:pt x="20" y="37"/>
                  </a:cubicBezTo>
                  <a:cubicBezTo>
                    <a:pt x="20" y="50"/>
                    <a:pt x="25" y="57"/>
                    <a:pt x="36" y="57"/>
                  </a:cubicBezTo>
                  <a:cubicBezTo>
                    <a:pt x="39" y="57"/>
                    <a:pt x="42" y="57"/>
                    <a:pt x="45" y="56"/>
                  </a:cubicBezTo>
                  <a:cubicBezTo>
                    <a:pt x="48" y="55"/>
                    <a:pt x="51" y="54"/>
                    <a:pt x="54" y="53"/>
                  </a:cubicBezTo>
                  <a:cubicBezTo>
                    <a:pt x="54" y="69"/>
                    <a:pt x="54" y="69"/>
                    <a:pt x="54" y="69"/>
                  </a:cubicBezTo>
                  <a:cubicBezTo>
                    <a:pt x="48" y="72"/>
                    <a:pt x="41" y="73"/>
                    <a:pt x="34" y="73"/>
                  </a:cubicBezTo>
                  <a:cubicBezTo>
                    <a:pt x="23" y="73"/>
                    <a:pt x="15" y="70"/>
                    <a:pt x="9" y="64"/>
                  </a:cubicBezTo>
                  <a:cubicBezTo>
                    <a:pt x="3" y="57"/>
                    <a:pt x="0" y="48"/>
                    <a:pt x="0" y="37"/>
                  </a:cubicBezTo>
                  <a:cubicBezTo>
                    <a:pt x="0" y="29"/>
                    <a:pt x="2" y="23"/>
                    <a:pt x="5" y="17"/>
                  </a:cubicBezTo>
                  <a:cubicBezTo>
                    <a:pt x="7" y="12"/>
                    <a:pt x="11" y="8"/>
                    <a:pt x="16" y="5"/>
                  </a:cubicBezTo>
                  <a:cubicBezTo>
                    <a:pt x="22" y="2"/>
                    <a:pt x="28" y="0"/>
                    <a:pt x="35" y="0"/>
                  </a:cubicBezTo>
                  <a:cubicBezTo>
                    <a:pt x="42" y="0"/>
                    <a:pt x="50" y="2"/>
                    <a:pt x="57" y="5"/>
                  </a:cubicBezTo>
                  <a:cubicBezTo>
                    <a:pt x="51" y="20"/>
                    <a:pt x="51" y="20"/>
                    <a:pt x="51" y="20"/>
                  </a:cubicBezTo>
                  <a:cubicBezTo>
                    <a:pt x="48" y="19"/>
                    <a:pt x="46" y="18"/>
                    <a:pt x="43" y="17"/>
                  </a:cubicBezTo>
                  <a:cubicBezTo>
                    <a:pt x="40" y="16"/>
                    <a:pt x="38" y="16"/>
                    <a:pt x="35" y="16"/>
                  </a:cubicBezTo>
                  <a:close/>
                </a:path>
              </a:pathLst>
            </a:custGeom>
            <a:solidFill>
              <a:srgbClr val="0087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メイリオ"/>
                <a:ea typeface="メイリオ"/>
                <a:cs typeface="+mn-cs"/>
              </a:endParaRPr>
            </a:p>
          </p:txBody>
        </p:sp>
        <p:sp>
          <p:nvSpPr>
            <p:cNvPr id="102" name="Freeform 52"/>
            <p:cNvSpPr>
              <a:spLocks/>
            </p:cNvSpPr>
            <p:nvPr/>
          </p:nvSpPr>
          <p:spPr bwMode="auto">
            <a:xfrm>
              <a:off x="3754438" y="3924300"/>
              <a:ext cx="47625" cy="68263"/>
            </a:xfrm>
            <a:custGeom>
              <a:avLst/>
              <a:gdLst>
                <a:gd name="T0" fmla="*/ 50 w 50"/>
                <a:gd name="T1" fmla="*/ 50 h 73"/>
                <a:gd name="T2" fmla="*/ 47 w 50"/>
                <a:gd name="T3" fmla="*/ 62 h 73"/>
                <a:gd name="T4" fmla="*/ 37 w 50"/>
                <a:gd name="T5" fmla="*/ 70 h 73"/>
                <a:gd name="T6" fmla="*/ 22 w 50"/>
                <a:gd name="T7" fmla="*/ 73 h 73"/>
                <a:gd name="T8" fmla="*/ 10 w 50"/>
                <a:gd name="T9" fmla="*/ 72 h 73"/>
                <a:gd name="T10" fmla="*/ 0 w 50"/>
                <a:gd name="T11" fmla="*/ 68 h 73"/>
                <a:gd name="T12" fmla="*/ 0 w 50"/>
                <a:gd name="T13" fmla="*/ 51 h 73"/>
                <a:gd name="T14" fmla="*/ 12 w 50"/>
                <a:gd name="T15" fmla="*/ 56 h 73"/>
                <a:gd name="T16" fmla="*/ 22 w 50"/>
                <a:gd name="T17" fmla="*/ 57 h 73"/>
                <a:gd name="T18" fmla="*/ 29 w 50"/>
                <a:gd name="T19" fmla="*/ 56 h 73"/>
                <a:gd name="T20" fmla="*/ 31 w 50"/>
                <a:gd name="T21" fmla="*/ 52 h 73"/>
                <a:gd name="T22" fmla="*/ 30 w 50"/>
                <a:gd name="T23" fmla="*/ 50 h 73"/>
                <a:gd name="T24" fmla="*/ 27 w 50"/>
                <a:gd name="T25" fmla="*/ 47 h 73"/>
                <a:gd name="T26" fmla="*/ 18 w 50"/>
                <a:gd name="T27" fmla="*/ 43 h 73"/>
                <a:gd name="T28" fmla="*/ 8 w 50"/>
                <a:gd name="T29" fmla="*/ 37 h 73"/>
                <a:gd name="T30" fmla="*/ 2 w 50"/>
                <a:gd name="T31" fmla="*/ 30 h 73"/>
                <a:gd name="T32" fmla="*/ 1 w 50"/>
                <a:gd name="T33" fmla="*/ 21 h 73"/>
                <a:gd name="T34" fmla="*/ 8 w 50"/>
                <a:gd name="T35" fmla="*/ 6 h 73"/>
                <a:gd name="T36" fmla="*/ 27 w 50"/>
                <a:gd name="T37" fmla="*/ 0 h 73"/>
                <a:gd name="T38" fmla="*/ 50 w 50"/>
                <a:gd name="T39" fmla="*/ 5 h 73"/>
                <a:gd name="T40" fmla="*/ 44 w 50"/>
                <a:gd name="T41" fmla="*/ 20 h 73"/>
                <a:gd name="T42" fmla="*/ 27 w 50"/>
                <a:gd name="T43" fmla="*/ 15 h 73"/>
                <a:gd name="T44" fmla="*/ 21 w 50"/>
                <a:gd name="T45" fmla="*/ 17 h 73"/>
                <a:gd name="T46" fmla="*/ 20 w 50"/>
                <a:gd name="T47" fmla="*/ 20 h 73"/>
                <a:gd name="T48" fmla="*/ 22 w 50"/>
                <a:gd name="T49" fmla="*/ 24 h 73"/>
                <a:gd name="T50" fmla="*/ 34 w 50"/>
                <a:gd name="T51" fmla="*/ 30 h 73"/>
                <a:gd name="T52" fmla="*/ 46 w 50"/>
                <a:gd name="T53" fmla="*/ 39 h 73"/>
                <a:gd name="T54" fmla="*/ 50 w 50"/>
                <a:gd name="T55" fmla="*/ 50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50" h="73">
                  <a:moveTo>
                    <a:pt x="50" y="50"/>
                  </a:moveTo>
                  <a:cubicBezTo>
                    <a:pt x="50" y="55"/>
                    <a:pt x="49" y="59"/>
                    <a:pt x="47" y="62"/>
                  </a:cubicBezTo>
                  <a:cubicBezTo>
                    <a:pt x="44" y="66"/>
                    <a:pt x="41" y="68"/>
                    <a:pt x="37" y="70"/>
                  </a:cubicBezTo>
                  <a:cubicBezTo>
                    <a:pt x="33" y="72"/>
                    <a:pt x="28" y="73"/>
                    <a:pt x="22" y="73"/>
                  </a:cubicBezTo>
                  <a:cubicBezTo>
                    <a:pt x="17" y="73"/>
                    <a:pt x="13" y="73"/>
                    <a:pt x="10" y="72"/>
                  </a:cubicBezTo>
                  <a:cubicBezTo>
                    <a:pt x="7" y="71"/>
                    <a:pt x="4" y="70"/>
                    <a:pt x="0" y="68"/>
                  </a:cubicBezTo>
                  <a:cubicBezTo>
                    <a:pt x="0" y="51"/>
                    <a:pt x="0" y="51"/>
                    <a:pt x="0" y="51"/>
                  </a:cubicBezTo>
                  <a:cubicBezTo>
                    <a:pt x="4" y="53"/>
                    <a:pt x="8" y="55"/>
                    <a:pt x="12" y="56"/>
                  </a:cubicBezTo>
                  <a:cubicBezTo>
                    <a:pt x="16" y="57"/>
                    <a:pt x="19" y="57"/>
                    <a:pt x="22" y="57"/>
                  </a:cubicBezTo>
                  <a:cubicBezTo>
                    <a:pt x="25" y="57"/>
                    <a:pt x="27" y="57"/>
                    <a:pt x="29" y="56"/>
                  </a:cubicBezTo>
                  <a:cubicBezTo>
                    <a:pt x="30" y="55"/>
                    <a:pt x="31" y="54"/>
                    <a:pt x="31" y="52"/>
                  </a:cubicBezTo>
                  <a:cubicBezTo>
                    <a:pt x="31" y="51"/>
                    <a:pt x="30" y="50"/>
                    <a:pt x="30" y="50"/>
                  </a:cubicBezTo>
                  <a:cubicBezTo>
                    <a:pt x="29" y="49"/>
                    <a:pt x="29" y="48"/>
                    <a:pt x="27" y="47"/>
                  </a:cubicBezTo>
                  <a:cubicBezTo>
                    <a:pt x="26" y="47"/>
                    <a:pt x="23" y="45"/>
                    <a:pt x="18" y="43"/>
                  </a:cubicBezTo>
                  <a:cubicBezTo>
                    <a:pt x="13" y="41"/>
                    <a:pt x="10" y="39"/>
                    <a:pt x="8" y="37"/>
                  </a:cubicBezTo>
                  <a:cubicBezTo>
                    <a:pt x="5" y="35"/>
                    <a:pt x="4" y="32"/>
                    <a:pt x="2" y="30"/>
                  </a:cubicBezTo>
                  <a:cubicBezTo>
                    <a:pt x="1" y="27"/>
                    <a:pt x="1" y="24"/>
                    <a:pt x="1" y="21"/>
                  </a:cubicBezTo>
                  <a:cubicBezTo>
                    <a:pt x="1" y="14"/>
                    <a:pt x="3" y="9"/>
                    <a:pt x="8" y="6"/>
                  </a:cubicBezTo>
                  <a:cubicBezTo>
                    <a:pt x="13" y="2"/>
                    <a:pt x="19" y="0"/>
                    <a:pt x="27" y="0"/>
                  </a:cubicBezTo>
                  <a:cubicBezTo>
                    <a:pt x="35" y="0"/>
                    <a:pt x="42" y="2"/>
                    <a:pt x="50" y="5"/>
                  </a:cubicBezTo>
                  <a:cubicBezTo>
                    <a:pt x="44" y="20"/>
                    <a:pt x="44" y="20"/>
                    <a:pt x="44" y="20"/>
                  </a:cubicBezTo>
                  <a:cubicBezTo>
                    <a:pt x="37" y="17"/>
                    <a:pt x="32" y="15"/>
                    <a:pt x="27" y="15"/>
                  </a:cubicBezTo>
                  <a:cubicBezTo>
                    <a:pt x="24" y="15"/>
                    <a:pt x="23" y="16"/>
                    <a:pt x="21" y="17"/>
                  </a:cubicBezTo>
                  <a:cubicBezTo>
                    <a:pt x="20" y="18"/>
                    <a:pt x="20" y="19"/>
                    <a:pt x="20" y="20"/>
                  </a:cubicBezTo>
                  <a:cubicBezTo>
                    <a:pt x="20" y="21"/>
                    <a:pt x="20" y="23"/>
                    <a:pt x="22" y="24"/>
                  </a:cubicBezTo>
                  <a:cubicBezTo>
                    <a:pt x="23" y="25"/>
                    <a:pt x="27" y="27"/>
                    <a:pt x="34" y="30"/>
                  </a:cubicBezTo>
                  <a:cubicBezTo>
                    <a:pt x="40" y="32"/>
                    <a:pt x="44" y="35"/>
                    <a:pt x="46" y="39"/>
                  </a:cubicBezTo>
                  <a:cubicBezTo>
                    <a:pt x="49" y="42"/>
                    <a:pt x="50" y="46"/>
                    <a:pt x="50" y="50"/>
                  </a:cubicBezTo>
                  <a:close/>
                </a:path>
              </a:pathLst>
            </a:custGeom>
            <a:solidFill>
              <a:srgbClr val="0087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メイリオ"/>
                <a:ea typeface="メイリオ"/>
                <a:cs typeface="+mn-cs"/>
              </a:endParaRPr>
            </a:p>
          </p:txBody>
        </p:sp>
        <p:sp>
          <p:nvSpPr>
            <p:cNvPr id="103" name="Freeform 53"/>
            <p:cNvSpPr>
              <a:spLocks/>
            </p:cNvSpPr>
            <p:nvPr/>
          </p:nvSpPr>
          <p:spPr bwMode="auto">
            <a:xfrm>
              <a:off x="3803650" y="3924300"/>
              <a:ext cx="65088" cy="68263"/>
            </a:xfrm>
            <a:custGeom>
              <a:avLst/>
              <a:gdLst>
                <a:gd name="T0" fmla="*/ 48 w 69"/>
                <a:gd name="T1" fmla="*/ 0 h 71"/>
                <a:gd name="T2" fmla="*/ 69 w 69"/>
                <a:gd name="T3" fmla="*/ 0 h 71"/>
                <a:gd name="T4" fmla="*/ 46 w 69"/>
                <a:gd name="T5" fmla="*/ 71 h 71"/>
                <a:gd name="T6" fmla="*/ 23 w 69"/>
                <a:gd name="T7" fmla="*/ 71 h 71"/>
                <a:gd name="T8" fmla="*/ 0 w 69"/>
                <a:gd name="T9" fmla="*/ 0 h 71"/>
                <a:gd name="T10" fmla="*/ 22 w 69"/>
                <a:gd name="T11" fmla="*/ 0 h 71"/>
                <a:gd name="T12" fmla="*/ 31 w 69"/>
                <a:gd name="T13" fmla="*/ 36 h 71"/>
                <a:gd name="T14" fmla="*/ 35 w 69"/>
                <a:gd name="T15" fmla="*/ 53 h 71"/>
                <a:gd name="T16" fmla="*/ 36 w 69"/>
                <a:gd name="T17" fmla="*/ 44 h 71"/>
                <a:gd name="T18" fmla="*/ 38 w 69"/>
                <a:gd name="T19" fmla="*/ 36 h 71"/>
                <a:gd name="T20" fmla="*/ 48 w 69"/>
                <a:gd name="T21" fmla="*/ 0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9" h="71">
                  <a:moveTo>
                    <a:pt x="48" y="0"/>
                  </a:moveTo>
                  <a:cubicBezTo>
                    <a:pt x="69" y="0"/>
                    <a:pt x="69" y="0"/>
                    <a:pt x="69" y="0"/>
                  </a:cubicBezTo>
                  <a:cubicBezTo>
                    <a:pt x="46" y="71"/>
                    <a:pt x="46" y="71"/>
                    <a:pt x="46" y="71"/>
                  </a:cubicBezTo>
                  <a:cubicBezTo>
                    <a:pt x="23" y="71"/>
                    <a:pt x="23" y="71"/>
                    <a:pt x="23" y="71"/>
                  </a:cubicBezTo>
                  <a:cubicBezTo>
                    <a:pt x="0" y="0"/>
                    <a:pt x="0" y="0"/>
                    <a:pt x="0" y="0"/>
                  </a:cubicBezTo>
                  <a:cubicBezTo>
                    <a:pt x="22" y="0"/>
                    <a:pt x="22" y="0"/>
                    <a:pt x="22" y="0"/>
                  </a:cubicBezTo>
                  <a:cubicBezTo>
                    <a:pt x="31" y="36"/>
                    <a:pt x="31" y="36"/>
                    <a:pt x="31" y="36"/>
                  </a:cubicBezTo>
                  <a:cubicBezTo>
                    <a:pt x="33" y="44"/>
                    <a:pt x="35" y="50"/>
                    <a:pt x="35" y="53"/>
                  </a:cubicBezTo>
                  <a:cubicBezTo>
                    <a:pt x="35" y="50"/>
                    <a:pt x="35" y="48"/>
                    <a:pt x="36" y="44"/>
                  </a:cubicBezTo>
                  <a:cubicBezTo>
                    <a:pt x="37" y="41"/>
                    <a:pt x="37" y="38"/>
                    <a:pt x="38" y="36"/>
                  </a:cubicBezTo>
                  <a:lnTo>
                    <a:pt x="48" y="0"/>
                  </a:lnTo>
                  <a:close/>
                </a:path>
              </a:pathLst>
            </a:custGeom>
            <a:solidFill>
              <a:srgbClr val="0087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メイリオ"/>
                <a:ea typeface="メイリオ"/>
                <a:cs typeface="+mn-cs"/>
              </a:endParaRPr>
            </a:p>
          </p:txBody>
        </p:sp>
      </p:grpSp>
      <p:sp>
        <p:nvSpPr>
          <p:cNvPr id="105" name="円弧 104"/>
          <p:cNvSpPr/>
          <p:nvPr/>
        </p:nvSpPr>
        <p:spPr>
          <a:xfrm rot="19795636">
            <a:off x="4379071" y="2798234"/>
            <a:ext cx="2000352" cy="1349935"/>
          </a:xfrm>
          <a:prstGeom prst="arc">
            <a:avLst>
              <a:gd name="adj1" fmla="val 17407824"/>
              <a:gd name="adj2" fmla="val 20564966"/>
            </a:avLst>
          </a:prstGeom>
          <a:ln w="28575">
            <a:solidFill>
              <a:schemeClr val="tx1">
                <a:lumMod val="50000"/>
                <a:lumOff val="50000"/>
              </a:schemeClr>
            </a:solidFill>
            <a:headEnd type="triangle"/>
            <a:tailEnd type="none"/>
          </a:ln>
        </p:spPr>
        <p:style>
          <a:lnRef idx="1">
            <a:schemeClr val="accent3"/>
          </a:lnRef>
          <a:fillRef idx="0">
            <a:schemeClr val="accent3"/>
          </a:fillRef>
          <a:effectRef idx="0">
            <a:schemeClr val="accent3"/>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メイリオ"/>
              <a:ea typeface="メイリオ"/>
              <a:cs typeface="+mn-cs"/>
            </a:endParaRPr>
          </a:p>
        </p:txBody>
      </p:sp>
      <p:sp>
        <p:nvSpPr>
          <p:cNvPr id="111" name="角丸四角形 110"/>
          <p:cNvSpPr/>
          <p:nvPr/>
        </p:nvSpPr>
        <p:spPr>
          <a:xfrm>
            <a:off x="792517" y="1743658"/>
            <a:ext cx="2120914" cy="324036"/>
          </a:xfrm>
          <a:prstGeom prst="roundRect">
            <a:avLst/>
          </a:prstGeom>
          <a:solidFill>
            <a:schemeClr val="accent6">
              <a:lumMod val="20000"/>
              <a:lumOff val="80000"/>
            </a:schemeClr>
          </a:solidFill>
          <a:ln w="12700">
            <a:solidFill>
              <a:schemeClr val="accent6">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400" b="0" i="0" u="none" strike="noStrike" kern="1200" cap="none" spc="0" normalizeH="0" baseline="0" noProof="0">
                <a:ln>
                  <a:noFill/>
                </a:ln>
                <a:solidFill>
                  <a:sysClr val="windowText" lastClr="000000"/>
                </a:solidFill>
                <a:effectLst/>
                <a:uLnTx/>
                <a:uFillTx/>
                <a:latin typeface="メイリオ"/>
                <a:ea typeface="メイリオ"/>
                <a:cs typeface="+mn-cs"/>
              </a:rPr>
              <a:t>CSV</a:t>
            </a:r>
            <a:r>
              <a:rPr kumimoji="1" lang="ja-JP" altLang="en-US" sz="1400" b="0" i="0" u="none" strike="noStrike" kern="1200" cap="none" spc="0" normalizeH="0" baseline="0" noProof="0">
                <a:ln>
                  <a:noFill/>
                </a:ln>
                <a:solidFill>
                  <a:sysClr val="windowText" lastClr="000000"/>
                </a:solidFill>
                <a:effectLst/>
                <a:uLnTx/>
                <a:uFillTx/>
                <a:latin typeface="メイリオ"/>
                <a:ea typeface="メイリオ"/>
                <a:cs typeface="+mn-cs"/>
              </a:rPr>
              <a:t>取込サービス</a:t>
            </a:r>
          </a:p>
        </p:txBody>
      </p:sp>
    </p:spTree>
    <p:extLst>
      <p:ext uri="{BB962C8B-B14F-4D97-AF65-F5344CB8AC3E}">
        <p14:creationId xmlns:p14="http://schemas.microsoft.com/office/powerpoint/2010/main" val="415371826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0"/>
          </p:nvPr>
        </p:nvSpPr>
        <p:spPr/>
        <p:txBody>
          <a:bodyPr/>
          <a:lstStyle/>
          <a:p>
            <a:fld id="{78AE49ED-73EF-499C-8307-28EB0E7CF529}" type="slidenum">
              <a:rPr lang="ja-JP" altLang="en-US" smtClean="0"/>
              <a:pPr/>
              <a:t>45</a:t>
            </a:fld>
            <a:endParaRPr lang="ja-JP" altLang="en-US" dirty="0"/>
          </a:p>
        </p:txBody>
      </p:sp>
      <p:sp>
        <p:nvSpPr>
          <p:cNvPr id="2" name="フッター プレースホルダー 1"/>
          <p:cNvSpPr>
            <a:spLocks noGrp="1"/>
          </p:cNvSpPr>
          <p:nvPr>
            <p:ph type="ftr" sz="quarter" idx="3"/>
          </p:nvPr>
        </p:nvSpPr>
        <p:spPr/>
        <p:txBody>
          <a:bodyPr/>
          <a:lstStyle/>
          <a:p>
            <a:r>
              <a:rPr lang="en-US" altLang="ja-JP" dirty="0"/>
              <a:t>©Canon IT Solutions Inc.  All rights reserved.</a:t>
            </a:r>
            <a:endParaRPr lang="ja-JP" altLang="en-US" dirty="0"/>
          </a:p>
        </p:txBody>
      </p:sp>
      <p:sp>
        <p:nvSpPr>
          <p:cNvPr id="5" name="タイトル 4"/>
          <p:cNvSpPr>
            <a:spLocks noGrp="1"/>
          </p:cNvSpPr>
          <p:nvPr>
            <p:ph type="title"/>
          </p:nvPr>
        </p:nvSpPr>
        <p:spPr/>
        <p:txBody>
          <a:bodyPr/>
          <a:lstStyle/>
          <a:p>
            <a:r>
              <a:rPr lang="en-US" altLang="ja-JP" sz="3200" b="0" dirty="0">
                <a:solidFill>
                  <a:schemeClr val="accent1"/>
                </a:solidFill>
              </a:rPr>
              <a:t>06</a:t>
            </a:r>
            <a:br>
              <a:rPr lang="en-US" altLang="ja-JP" dirty="0"/>
            </a:br>
            <a:r>
              <a:rPr lang="ja-JP" altLang="en-US" dirty="0"/>
              <a:t>稼働環境</a:t>
            </a:r>
            <a:endParaRPr kumimoji="1" lang="ja-JP" altLang="en-US" dirty="0"/>
          </a:p>
        </p:txBody>
      </p:sp>
    </p:spTree>
    <p:extLst>
      <p:ext uri="{BB962C8B-B14F-4D97-AF65-F5344CB8AC3E}">
        <p14:creationId xmlns:p14="http://schemas.microsoft.com/office/powerpoint/2010/main" val="316743446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fld id="{78AE49ED-73EF-499C-8307-28EB0E7CF529}" type="slidenum">
              <a:rPr kumimoji="1" lang="ja-JP" altLang="en-US" smtClean="0"/>
              <a:t>46</a:t>
            </a:fld>
            <a:endParaRPr kumimoji="1" lang="ja-JP" altLang="en-US" dirty="0"/>
          </a:p>
        </p:txBody>
      </p:sp>
      <p:sp>
        <p:nvSpPr>
          <p:cNvPr id="4" name="フッター プレースホルダー 3"/>
          <p:cNvSpPr>
            <a:spLocks noGrp="1"/>
          </p:cNvSpPr>
          <p:nvPr>
            <p:ph type="ftr" sz="quarter" idx="3"/>
          </p:nvPr>
        </p:nvSpPr>
        <p:spPr/>
        <p:txBody>
          <a:bodyPr/>
          <a:lstStyle/>
          <a:p>
            <a:r>
              <a:rPr lang="en-US" altLang="ja-JP" dirty="0"/>
              <a:t>©Canon IT Solutions Inc.  All rights reserved.</a:t>
            </a:r>
            <a:endParaRPr lang="ja-JP" altLang="en-US" dirty="0"/>
          </a:p>
        </p:txBody>
      </p:sp>
      <p:sp>
        <p:nvSpPr>
          <p:cNvPr id="6" name="タイトル 5"/>
          <p:cNvSpPr>
            <a:spLocks noGrp="1"/>
          </p:cNvSpPr>
          <p:nvPr>
            <p:ph type="title"/>
          </p:nvPr>
        </p:nvSpPr>
        <p:spPr/>
        <p:txBody>
          <a:bodyPr/>
          <a:lstStyle/>
          <a:p>
            <a:r>
              <a:rPr lang="ja-JP" altLang="en-US" dirty="0"/>
              <a:t>人事給与ソリューション 稼働環境</a:t>
            </a:r>
            <a:endParaRPr kumimoji="1" lang="ja-JP" altLang="en-US" dirty="0"/>
          </a:p>
        </p:txBody>
      </p:sp>
      <p:sp>
        <p:nvSpPr>
          <p:cNvPr id="7" name="角丸四角形 6"/>
          <p:cNvSpPr/>
          <p:nvPr/>
        </p:nvSpPr>
        <p:spPr>
          <a:xfrm>
            <a:off x="6528120" y="833656"/>
            <a:ext cx="2185653" cy="4060908"/>
          </a:xfrm>
          <a:prstGeom prst="roundRect">
            <a:avLst>
              <a:gd name="adj" fmla="val 5215"/>
            </a:avLst>
          </a:prstGeom>
          <a:noFill/>
          <a:ln w="28575">
            <a:solidFill>
              <a:srgbClr val="D580B2"/>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50">
              <a:solidFill>
                <a:srgbClr val="FFFFFF"/>
              </a:solidFill>
            </a:endParaRPr>
          </a:p>
        </p:txBody>
      </p:sp>
      <p:sp>
        <p:nvSpPr>
          <p:cNvPr id="8" name="テキスト ボックス 7"/>
          <p:cNvSpPr txBox="1"/>
          <p:nvPr/>
        </p:nvSpPr>
        <p:spPr>
          <a:xfrm>
            <a:off x="242462" y="1151720"/>
            <a:ext cx="1089538" cy="157754"/>
          </a:xfrm>
          <a:prstGeom prst="rect">
            <a:avLst/>
          </a:prstGeom>
        </p:spPr>
        <p:txBody>
          <a:bodyPr wrap="square" lIns="0" tIns="0" rIns="0" bIns="0" rtlCol="0" anchor="t" anchorCtr="0">
            <a:noAutofit/>
          </a:bodyPr>
          <a:lstStyle/>
          <a:p>
            <a:pPr algn="ctr">
              <a:spcBef>
                <a:spcPct val="0"/>
              </a:spcBef>
              <a:defRPr/>
            </a:pPr>
            <a:r>
              <a:rPr lang="en-US" altLang="ja-JP" sz="825" b="1" dirty="0">
                <a:solidFill>
                  <a:srgbClr val="EE5500"/>
                </a:solidFill>
                <a:latin typeface="メイリオ" pitchFamily="50" charset="-128"/>
                <a:ea typeface="メイリオ" pitchFamily="50" charset="-128"/>
                <a:cs typeface="メイリオ" pitchFamily="50" charset="-128"/>
              </a:rPr>
              <a:t>DB</a:t>
            </a:r>
            <a:r>
              <a:rPr lang="ja-JP" altLang="en-US" sz="825" b="1" dirty="0">
                <a:solidFill>
                  <a:srgbClr val="EE5500"/>
                </a:solidFill>
                <a:latin typeface="メイリオ" pitchFamily="50" charset="-128"/>
                <a:ea typeface="メイリオ" pitchFamily="50" charset="-128"/>
                <a:cs typeface="メイリオ" pitchFamily="50" charset="-128"/>
              </a:rPr>
              <a:t> </a:t>
            </a:r>
            <a:r>
              <a:rPr lang="en-US" altLang="ja-JP" sz="825" b="1" dirty="0">
                <a:solidFill>
                  <a:srgbClr val="EE5500"/>
                </a:solidFill>
                <a:latin typeface="メイリオ" pitchFamily="50" charset="-128"/>
                <a:ea typeface="メイリオ" pitchFamily="50" charset="-128"/>
                <a:cs typeface="メイリオ" pitchFamily="50" charset="-128"/>
              </a:rPr>
              <a:t>Server</a:t>
            </a:r>
            <a:endParaRPr lang="ja-JP" altLang="en-US" sz="825" b="1" dirty="0">
              <a:solidFill>
                <a:srgbClr val="EE5500"/>
              </a:solidFill>
              <a:latin typeface="メイリオ" pitchFamily="50" charset="-128"/>
              <a:ea typeface="メイリオ" pitchFamily="50" charset="-128"/>
              <a:cs typeface="メイリオ" pitchFamily="50" charset="-128"/>
            </a:endParaRPr>
          </a:p>
        </p:txBody>
      </p:sp>
      <p:cxnSp>
        <p:nvCxnSpPr>
          <p:cNvPr id="9" name="直線コネクタ 8"/>
          <p:cNvCxnSpPr/>
          <p:nvPr/>
        </p:nvCxnSpPr>
        <p:spPr>
          <a:xfrm>
            <a:off x="3888013" y="2467142"/>
            <a:ext cx="0" cy="279352"/>
          </a:xfrm>
          <a:prstGeom prst="line">
            <a:avLst/>
          </a:prstGeom>
          <a:ln w="28575">
            <a:solidFill>
              <a:srgbClr val="008CCF"/>
            </a:solidFill>
          </a:ln>
        </p:spPr>
        <p:style>
          <a:lnRef idx="1">
            <a:schemeClr val="accent2"/>
          </a:lnRef>
          <a:fillRef idx="0">
            <a:schemeClr val="accent2"/>
          </a:fillRef>
          <a:effectRef idx="0">
            <a:schemeClr val="accent2"/>
          </a:effectRef>
          <a:fontRef idx="minor">
            <a:schemeClr val="tx1"/>
          </a:fontRef>
        </p:style>
      </p:cxnSp>
      <p:sp>
        <p:nvSpPr>
          <p:cNvPr id="10" name="角丸四角形 9"/>
          <p:cNvSpPr/>
          <p:nvPr/>
        </p:nvSpPr>
        <p:spPr>
          <a:xfrm>
            <a:off x="3152980" y="934778"/>
            <a:ext cx="1708033" cy="3959784"/>
          </a:xfrm>
          <a:prstGeom prst="roundRect">
            <a:avLst>
              <a:gd name="adj" fmla="val 5215"/>
            </a:avLst>
          </a:prstGeom>
          <a:noFill/>
          <a:ln w="28575">
            <a:solidFill>
              <a:srgbClr val="FB8F6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ja-JP" altLang="en-US" sz="1350">
              <a:solidFill>
                <a:srgbClr val="FFFFFF"/>
              </a:solidFill>
              <a:latin typeface="メイリオ"/>
              <a:ea typeface="メイリオ"/>
            </a:endParaRPr>
          </a:p>
        </p:txBody>
      </p:sp>
      <p:sp>
        <p:nvSpPr>
          <p:cNvPr id="11" name="テキスト ボックス 10"/>
          <p:cNvSpPr txBox="1"/>
          <p:nvPr/>
        </p:nvSpPr>
        <p:spPr>
          <a:xfrm>
            <a:off x="1782820" y="1160608"/>
            <a:ext cx="1575648" cy="203634"/>
          </a:xfrm>
          <a:prstGeom prst="rect">
            <a:avLst/>
          </a:prstGeom>
        </p:spPr>
        <p:txBody>
          <a:bodyPr wrap="square" lIns="0" tIns="0" rIns="0" bIns="0" rtlCol="0" anchor="t" anchorCtr="0">
            <a:normAutofit/>
          </a:bodyPr>
          <a:lstStyle/>
          <a:p>
            <a:pPr>
              <a:spcBef>
                <a:spcPct val="0"/>
              </a:spcBef>
              <a:defRPr/>
            </a:pPr>
            <a:r>
              <a:rPr lang="en-US" altLang="ja-JP" sz="825" b="1" dirty="0">
                <a:solidFill>
                  <a:srgbClr val="EE5500"/>
                </a:solidFill>
                <a:latin typeface="メイリオ" pitchFamily="50" charset="-128"/>
                <a:ea typeface="メイリオ" pitchFamily="50" charset="-128"/>
                <a:cs typeface="メイリオ" pitchFamily="50" charset="-128"/>
              </a:rPr>
              <a:t>Application Server</a:t>
            </a:r>
            <a:endParaRPr lang="ja-JP" altLang="en-US" sz="825" b="1" dirty="0">
              <a:solidFill>
                <a:srgbClr val="EE5500"/>
              </a:solidFill>
              <a:latin typeface="メイリオ" pitchFamily="50" charset="-128"/>
              <a:ea typeface="メイリオ" pitchFamily="50" charset="-128"/>
              <a:cs typeface="メイリオ" pitchFamily="50" charset="-128"/>
            </a:endParaRPr>
          </a:p>
        </p:txBody>
      </p:sp>
      <p:cxnSp>
        <p:nvCxnSpPr>
          <p:cNvPr id="12" name="直線コネクタ 11"/>
          <p:cNvCxnSpPr/>
          <p:nvPr/>
        </p:nvCxnSpPr>
        <p:spPr>
          <a:xfrm flipH="1">
            <a:off x="1040811" y="2762054"/>
            <a:ext cx="2" cy="113839"/>
          </a:xfrm>
          <a:prstGeom prst="line">
            <a:avLst/>
          </a:prstGeom>
          <a:ln w="28575">
            <a:solidFill>
              <a:srgbClr val="008CCF"/>
            </a:solidFill>
          </a:ln>
        </p:spPr>
        <p:style>
          <a:lnRef idx="1">
            <a:schemeClr val="accent2"/>
          </a:lnRef>
          <a:fillRef idx="0">
            <a:schemeClr val="accent2"/>
          </a:fillRef>
          <a:effectRef idx="0">
            <a:schemeClr val="accent2"/>
          </a:effectRef>
          <a:fontRef idx="minor">
            <a:schemeClr val="tx1"/>
          </a:fontRef>
        </p:style>
      </p:cxnSp>
      <p:sp>
        <p:nvSpPr>
          <p:cNvPr id="13" name="角丸四角形 12"/>
          <p:cNvSpPr/>
          <p:nvPr/>
        </p:nvSpPr>
        <p:spPr>
          <a:xfrm>
            <a:off x="208187" y="913476"/>
            <a:ext cx="2868313" cy="3981087"/>
          </a:xfrm>
          <a:prstGeom prst="roundRect">
            <a:avLst>
              <a:gd name="adj" fmla="val 7068"/>
            </a:avLst>
          </a:prstGeom>
          <a:noFill/>
          <a:ln w="28575">
            <a:solidFill>
              <a:srgbClr val="FB8F6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ja-JP" altLang="en-US" sz="1350">
              <a:solidFill>
                <a:srgbClr val="FFFFFF"/>
              </a:solidFill>
              <a:latin typeface="メイリオ"/>
              <a:ea typeface="メイリオ"/>
            </a:endParaRPr>
          </a:p>
        </p:txBody>
      </p:sp>
      <p:sp>
        <p:nvSpPr>
          <p:cNvPr id="14" name="角丸四角形 13"/>
          <p:cNvSpPr/>
          <p:nvPr/>
        </p:nvSpPr>
        <p:spPr>
          <a:xfrm>
            <a:off x="205400" y="584218"/>
            <a:ext cx="2871098" cy="415275"/>
          </a:xfrm>
          <a:prstGeom prst="roundRect">
            <a:avLst/>
          </a:prstGeom>
          <a:solidFill>
            <a:schemeClr val="accent3"/>
          </a:solidFill>
          <a:ln>
            <a:solidFill>
              <a:schemeClr val="accent3"/>
            </a:solidFill>
          </a:ln>
        </p:spPr>
        <p:style>
          <a:lnRef idx="2">
            <a:schemeClr val="accent2"/>
          </a:lnRef>
          <a:fillRef idx="1">
            <a:schemeClr val="lt1"/>
          </a:fillRef>
          <a:effectRef idx="0">
            <a:schemeClr val="accent2"/>
          </a:effectRef>
          <a:fontRef idx="minor">
            <a:schemeClr val="dk1"/>
          </a:fontRef>
        </p:style>
        <p:txBody>
          <a:bodyPr rtlCol="0" anchor="ctr"/>
          <a:lstStyle/>
          <a:p>
            <a:pPr algn="ctr">
              <a:spcBef>
                <a:spcPct val="0"/>
              </a:spcBef>
              <a:defRPr/>
            </a:pPr>
            <a:r>
              <a:rPr lang="en-US" altLang="ja-JP" sz="800" b="1">
                <a:solidFill>
                  <a:srgbClr val="FFFFFF"/>
                </a:solidFill>
                <a:latin typeface="メイリオ" pitchFamily="50" charset="-128"/>
                <a:ea typeface="メイリオ" pitchFamily="50" charset="-128"/>
                <a:cs typeface="メイリオ" pitchFamily="50" charset="-128"/>
              </a:rPr>
              <a:t>SuperStream-NX</a:t>
            </a:r>
            <a:r>
              <a:rPr lang="ja-JP" altLang="en-US" sz="800" b="1">
                <a:solidFill>
                  <a:srgbClr val="FFFFFF"/>
                </a:solidFill>
                <a:latin typeface="メイリオ" pitchFamily="50" charset="-128"/>
                <a:ea typeface="メイリオ" pitchFamily="50" charset="-128"/>
                <a:cs typeface="メイリオ" pitchFamily="50" charset="-128"/>
              </a:rPr>
              <a:t> </a:t>
            </a:r>
            <a:endParaRPr lang="en-US" altLang="ja-JP" sz="800" b="1">
              <a:solidFill>
                <a:srgbClr val="FFFFFF"/>
              </a:solidFill>
              <a:latin typeface="メイリオ" pitchFamily="50" charset="-128"/>
              <a:ea typeface="メイリオ" pitchFamily="50" charset="-128"/>
              <a:cs typeface="メイリオ" pitchFamily="50" charset="-128"/>
            </a:endParaRPr>
          </a:p>
          <a:p>
            <a:pPr algn="ctr">
              <a:spcBef>
                <a:spcPct val="0"/>
              </a:spcBef>
              <a:defRPr/>
            </a:pPr>
            <a:r>
              <a:rPr lang="ja-JP" altLang="en-US" sz="800" b="1">
                <a:solidFill>
                  <a:srgbClr val="FFFFFF"/>
                </a:solidFill>
                <a:latin typeface="メイリオ" pitchFamily="50" charset="-128"/>
                <a:ea typeface="メイリオ" pitchFamily="50" charset="-128"/>
                <a:cs typeface="メイリオ" pitchFamily="50" charset="-128"/>
              </a:rPr>
              <a:t>人事管理・給与管理</a:t>
            </a:r>
            <a:endParaRPr lang="ja-JP" altLang="en-US" sz="800" b="1" dirty="0">
              <a:solidFill>
                <a:srgbClr val="FFFFFF"/>
              </a:solidFill>
              <a:latin typeface="メイリオ" pitchFamily="50" charset="-128"/>
              <a:ea typeface="メイリオ" pitchFamily="50" charset="-128"/>
              <a:cs typeface="メイリオ" pitchFamily="50" charset="-128"/>
            </a:endParaRPr>
          </a:p>
        </p:txBody>
      </p:sp>
      <p:sp>
        <p:nvSpPr>
          <p:cNvPr id="15" name="テキスト ボックス 14"/>
          <p:cNvSpPr txBox="1"/>
          <p:nvPr/>
        </p:nvSpPr>
        <p:spPr>
          <a:xfrm>
            <a:off x="453562" y="660755"/>
            <a:ext cx="2465797" cy="193221"/>
          </a:xfrm>
          <a:prstGeom prst="rect">
            <a:avLst/>
          </a:prstGeom>
        </p:spPr>
        <p:txBody>
          <a:bodyPr wrap="square" lIns="0" tIns="0" rIns="0" bIns="0" rtlCol="0" anchor="t" anchorCtr="0">
            <a:noAutofit/>
          </a:bodyPr>
          <a:lstStyle/>
          <a:p>
            <a:pPr algn="ctr">
              <a:spcBef>
                <a:spcPct val="0"/>
              </a:spcBef>
              <a:defRPr/>
            </a:pPr>
            <a:endParaRPr lang="ja-JP" altLang="en-US" sz="825" b="1" dirty="0">
              <a:solidFill>
                <a:srgbClr val="FFFFFF"/>
              </a:solidFill>
              <a:latin typeface="メイリオ" pitchFamily="50" charset="-128"/>
              <a:ea typeface="メイリオ" pitchFamily="50" charset="-128"/>
              <a:cs typeface="メイリオ" pitchFamily="50" charset="-128"/>
            </a:endParaRPr>
          </a:p>
        </p:txBody>
      </p:sp>
      <p:grpSp>
        <p:nvGrpSpPr>
          <p:cNvPr id="16" name="グループ化 525"/>
          <p:cNvGrpSpPr/>
          <p:nvPr/>
        </p:nvGrpSpPr>
        <p:grpSpPr>
          <a:xfrm>
            <a:off x="3309379" y="2871865"/>
            <a:ext cx="430033" cy="430033"/>
            <a:chOff x="3784104" y="1923678"/>
            <a:chExt cx="381000" cy="381000"/>
          </a:xfrm>
          <a:solidFill>
            <a:schemeClr val="tx2"/>
          </a:solidFill>
        </p:grpSpPr>
        <p:sp>
          <p:nvSpPr>
            <p:cNvPr id="17" name="Freeform 560"/>
            <p:cNvSpPr>
              <a:spLocks/>
            </p:cNvSpPr>
            <p:nvPr/>
          </p:nvSpPr>
          <p:spPr bwMode="auto">
            <a:xfrm>
              <a:off x="3873004" y="2253878"/>
              <a:ext cx="203200" cy="50800"/>
            </a:xfrm>
            <a:custGeom>
              <a:avLst/>
              <a:gdLst/>
              <a:ahLst/>
              <a:cxnLst>
                <a:cxn ang="0">
                  <a:pos x="112" y="0"/>
                </a:cxn>
                <a:cxn ang="0">
                  <a:pos x="16" y="0"/>
                </a:cxn>
                <a:cxn ang="0">
                  <a:pos x="16" y="0"/>
                </a:cxn>
                <a:cxn ang="0">
                  <a:pos x="10" y="2"/>
                </a:cxn>
                <a:cxn ang="0">
                  <a:pos x="4" y="4"/>
                </a:cxn>
                <a:cxn ang="0">
                  <a:pos x="2" y="10"/>
                </a:cxn>
                <a:cxn ang="0">
                  <a:pos x="0" y="16"/>
                </a:cxn>
                <a:cxn ang="0">
                  <a:pos x="0" y="32"/>
                </a:cxn>
                <a:cxn ang="0">
                  <a:pos x="16" y="32"/>
                </a:cxn>
                <a:cxn ang="0">
                  <a:pos x="112" y="32"/>
                </a:cxn>
                <a:cxn ang="0">
                  <a:pos x="128" y="32"/>
                </a:cxn>
                <a:cxn ang="0">
                  <a:pos x="128" y="16"/>
                </a:cxn>
                <a:cxn ang="0">
                  <a:pos x="128" y="16"/>
                </a:cxn>
                <a:cxn ang="0">
                  <a:pos x="126" y="10"/>
                </a:cxn>
                <a:cxn ang="0">
                  <a:pos x="124" y="4"/>
                </a:cxn>
                <a:cxn ang="0">
                  <a:pos x="118" y="2"/>
                </a:cxn>
                <a:cxn ang="0">
                  <a:pos x="112" y="0"/>
                </a:cxn>
                <a:cxn ang="0">
                  <a:pos x="112" y="0"/>
                </a:cxn>
              </a:cxnLst>
              <a:rect l="0" t="0" r="r" b="b"/>
              <a:pathLst>
                <a:path w="128" h="32">
                  <a:moveTo>
                    <a:pt x="112" y="0"/>
                  </a:moveTo>
                  <a:lnTo>
                    <a:pt x="16" y="0"/>
                  </a:lnTo>
                  <a:lnTo>
                    <a:pt x="16" y="0"/>
                  </a:lnTo>
                  <a:lnTo>
                    <a:pt x="10" y="2"/>
                  </a:lnTo>
                  <a:lnTo>
                    <a:pt x="4" y="4"/>
                  </a:lnTo>
                  <a:lnTo>
                    <a:pt x="2" y="10"/>
                  </a:lnTo>
                  <a:lnTo>
                    <a:pt x="0" y="16"/>
                  </a:lnTo>
                  <a:lnTo>
                    <a:pt x="0" y="32"/>
                  </a:lnTo>
                  <a:lnTo>
                    <a:pt x="16" y="32"/>
                  </a:lnTo>
                  <a:lnTo>
                    <a:pt x="112" y="32"/>
                  </a:lnTo>
                  <a:lnTo>
                    <a:pt x="128" y="32"/>
                  </a:lnTo>
                  <a:lnTo>
                    <a:pt x="128" y="16"/>
                  </a:lnTo>
                  <a:lnTo>
                    <a:pt x="128" y="16"/>
                  </a:lnTo>
                  <a:lnTo>
                    <a:pt x="126" y="10"/>
                  </a:lnTo>
                  <a:lnTo>
                    <a:pt x="124" y="4"/>
                  </a:lnTo>
                  <a:lnTo>
                    <a:pt x="118" y="2"/>
                  </a:lnTo>
                  <a:lnTo>
                    <a:pt x="112" y="0"/>
                  </a:lnTo>
                  <a:lnTo>
                    <a:pt x="112" y="0"/>
                  </a:lnTo>
                  <a:close/>
                </a:path>
              </a:pathLst>
            </a:custGeom>
            <a:grpFill/>
            <a:ln w="9525">
              <a:noFill/>
              <a:round/>
              <a:headEnd/>
              <a:tailEnd/>
            </a:ln>
          </p:spPr>
          <p:txBody>
            <a:bodyPr vert="horz" wrap="square" lIns="68580" tIns="34290" rIns="68580" bIns="34290" numCol="1" anchor="t" anchorCtr="0" compatLnSpc="1">
              <a:prstTxWarp prst="textNoShape">
                <a:avLst/>
              </a:prstTxWarp>
            </a:bodyPr>
            <a:lstStyle/>
            <a:p>
              <a:pPr defTabSz="685784">
                <a:defRPr/>
              </a:pPr>
              <a:endParaRPr kumimoji="0" lang="ja-JP" altLang="en-US" sz="1050" kern="0">
                <a:solidFill>
                  <a:srgbClr val="54C2F0"/>
                </a:solidFill>
                <a:latin typeface="メイリオ"/>
                <a:ea typeface="メイリオ"/>
              </a:endParaRPr>
            </a:p>
          </p:txBody>
        </p:sp>
        <p:sp>
          <p:nvSpPr>
            <p:cNvPr id="18" name="Freeform 561"/>
            <p:cNvSpPr>
              <a:spLocks noEditPoints="1"/>
            </p:cNvSpPr>
            <p:nvPr/>
          </p:nvSpPr>
          <p:spPr bwMode="auto">
            <a:xfrm>
              <a:off x="3784104" y="1923678"/>
              <a:ext cx="381000" cy="292100"/>
            </a:xfrm>
            <a:custGeom>
              <a:avLst/>
              <a:gdLst/>
              <a:ahLst/>
              <a:cxnLst>
                <a:cxn ang="0">
                  <a:pos x="216" y="0"/>
                </a:cxn>
                <a:cxn ang="0">
                  <a:pos x="24" y="0"/>
                </a:cxn>
                <a:cxn ang="0">
                  <a:pos x="24" y="0"/>
                </a:cxn>
                <a:cxn ang="0">
                  <a:pos x="14" y="2"/>
                </a:cxn>
                <a:cxn ang="0">
                  <a:pos x="8" y="8"/>
                </a:cxn>
                <a:cxn ang="0">
                  <a:pos x="2" y="14"/>
                </a:cxn>
                <a:cxn ang="0">
                  <a:pos x="0" y="24"/>
                </a:cxn>
                <a:cxn ang="0">
                  <a:pos x="0" y="160"/>
                </a:cxn>
                <a:cxn ang="0">
                  <a:pos x="0" y="160"/>
                </a:cxn>
                <a:cxn ang="0">
                  <a:pos x="2" y="170"/>
                </a:cxn>
                <a:cxn ang="0">
                  <a:pos x="8" y="176"/>
                </a:cxn>
                <a:cxn ang="0">
                  <a:pos x="14" y="182"/>
                </a:cxn>
                <a:cxn ang="0">
                  <a:pos x="24" y="184"/>
                </a:cxn>
                <a:cxn ang="0">
                  <a:pos x="216" y="184"/>
                </a:cxn>
                <a:cxn ang="0">
                  <a:pos x="216" y="184"/>
                </a:cxn>
                <a:cxn ang="0">
                  <a:pos x="226" y="182"/>
                </a:cxn>
                <a:cxn ang="0">
                  <a:pos x="232" y="176"/>
                </a:cxn>
                <a:cxn ang="0">
                  <a:pos x="238" y="170"/>
                </a:cxn>
                <a:cxn ang="0">
                  <a:pos x="240" y="160"/>
                </a:cxn>
                <a:cxn ang="0">
                  <a:pos x="240" y="24"/>
                </a:cxn>
                <a:cxn ang="0">
                  <a:pos x="240" y="24"/>
                </a:cxn>
                <a:cxn ang="0">
                  <a:pos x="238" y="14"/>
                </a:cxn>
                <a:cxn ang="0">
                  <a:pos x="232" y="8"/>
                </a:cxn>
                <a:cxn ang="0">
                  <a:pos x="226" y="2"/>
                </a:cxn>
                <a:cxn ang="0">
                  <a:pos x="216" y="0"/>
                </a:cxn>
                <a:cxn ang="0">
                  <a:pos x="216" y="0"/>
                </a:cxn>
                <a:cxn ang="0">
                  <a:pos x="216" y="136"/>
                </a:cxn>
                <a:cxn ang="0">
                  <a:pos x="24" y="136"/>
                </a:cxn>
                <a:cxn ang="0">
                  <a:pos x="24" y="24"/>
                </a:cxn>
                <a:cxn ang="0">
                  <a:pos x="216" y="24"/>
                </a:cxn>
                <a:cxn ang="0">
                  <a:pos x="216" y="136"/>
                </a:cxn>
              </a:cxnLst>
              <a:rect l="0" t="0" r="r" b="b"/>
              <a:pathLst>
                <a:path w="240" h="184">
                  <a:moveTo>
                    <a:pt x="216" y="0"/>
                  </a:moveTo>
                  <a:lnTo>
                    <a:pt x="24" y="0"/>
                  </a:lnTo>
                  <a:lnTo>
                    <a:pt x="24" y="0"/>
                  </a:lnTo>
                  <a:lnTo>
                    <a:pt x="14" y="2"/>
                  </a:lnTo>
                  <a:lnTo>
                    <a:pt x="8" y="8"/>
                  </a:lnTo>
                  <a:lnTo>
                    <a:pt x="2" y="14"/>
                  </a:lnTo>
                  <a:lnTo>
                    <a:pt x="0" y="24"/>
                  </a:lnTo>
                  <a:lnTo>
                    <a:pt x="0" y="160"/>
                  </a:lnTo>
                  <a:lnTo>
                    <a:pt x="0" y="160"/>
                  </a:lnTo>
                  <a:lnTo>
                    <a:pt x="2" y="170"/>
                  </a:lnTo>
                  <a:lnTo>
                    <a:pt x="8" y="176"/>
                  </a:lnTo>
                  <a:lnTo>
                    <a:pt x="14" y="182"/>
                  </a:lnTo>
                  <a:lnTo>
                    <a:pt x="24" y="184"/>
                  </a:lnTo>
                  <a:lnTo>
                    <a:pt x="216" y="184"/>
                  </a:lnTo>
                  <a:lnTo>
                    <a:pt x="216" y="184"/>
                  </a:lnTo>
                  <a:lnTo>
                    <a:pt x="226" y="182"/>
                  </a:lnTo>
                  <a:lnTo>
                    <a:pt x="232" y="176"/>
                  </a:lnTo>
                  <a:lnTo>
                    <a:pt x="238" y="170"/>
                  </a:lnTo>
                  <a:lnTo>
                    <a:pt x="240" y="160"/>
                  </a:lnTo>
                  <a:lnTo>
                    <a:pt x="240" y="24"/>
                  </a:lnTo>
                  <a:lnTo>
                    <a:pt x="240" y="24"/>
                  </a:lnTo>
                  <a:lnTo>
                    <a:pt x="238" y="14"/>
                  </a:lnTo>
                  <a:lnTo>
                    <a:pt x="232" y="8"/>
                  </a:lnTo>
                  <a:lnTo>
                    <a:pt x="226" y="2"/>
                  </a:lnTo>
                  <a:lnTo>
                    <a:pt x="216" y="0"/>
                  </a:lnTo>
                  <a:lnTo>
                    <a:pt x="216" y="0"/>
                  </a:lnTo>
                  <a:close/>
                  <a:moveTo>
                    <a:pt x="216" y="136"/>
                  </a:moveTo>
                  <a:lnTo>
                    <a:pt x="24" y="136"/>
                  </a:lnTo>
                  <a:lnTo>
                    <a:pt x="24" y="24"/>
                  </a:lnTo>
                  <a:lnTo>
                    <a:pt x="216" y="24"/>
                  </a:lnTo>
                  <a:lnTo>
                    <a:pt x="216" y="136"/>
                  </a:lnTo>
                  <a:close/>
                </a:path>
              </a:pathLst>
            </a:custGeom>
            <a:grpFill/>
            <a:ln w="9525">
              <a:noFill/>
              <a:round/>
              <a:headEnd/>
              <a:tailEnd/>
            </a:ln>
          </p:spPr>
          <p:txBody>
            <a:bodyPr vert="horz" wrap="square" lIns="68580" tIns="34290" rIns="68580" bIns="34290" numCol="1" anchor="t" anchorCtr="0" compatLnSpc="1">
              <a:prstTxWarp prst="textNoShape">
                <a:avLst/>
              </a:prstTxWarp>
            </a:bodyPr>
            <a:lstStyle/>
            <a:p>
              <a:pPr defTabSz="685784">
                <a:defRPr/>
              </a:pPr>
              <a:endParaRPr kumimoji="0" lang="ja-JP" altLang="en-US" sz="1050" kern="0">
                <a:solidFill>
                  <a:srgbClr val="54C2F0"/>
                </a:solidFill>
                <a:latin typeface="メイリオ"/>
                <a:ea typeface="メイリオ"/>
              </a:endParaRPr>
            </a:p>
          </p:txBody>
        </p:sp>
      </p:grpSp>
      <p:sp>
        <p:nvSpPr>
          <p:cNvPr id="19" name="Freeform 447"/>
          <p:cNvSpPr>
            <a:spLocks noEditPoints="1"/>
          </p:cNvSpPr>
          <p:nvPr/>
        </p:nvSpPr>
        <p:spPr bwMode="auto">
          <a:xfrm>
            <a:off x="2024330" y="1992613"/>
            <a:ext cx="321971" cy="461489"/>
          </a:xfrm>
          <a:custGeom>
            <a:avLst/>
            <a:gdLst>
              <a:gd name="T0" fmla="*/ 537 w 697"/>
              <a:gd name="T1" fmla="*/ 649 h 890"/>
              <a:gd name="T2" fmla="*/ 461 w 697"/>
              <a:gd name="T3" fmla="*/ 691 h 890"/>
              <a:gd name="T4" fmla="*/ 336 w 697"/>
              <a:gd name="T5" fmla="*/ 172 h 890"/>
              <a:gd name="T6" fmla="*/ 342 w 697"/>
              <a:gd name="T7" fmla="*/ 157 h 890"/>
              <a:gd name="T8" fmla="*/ 356 w 697"/>
              <a:gd name="T9" fmla="*/ 151 h 890"/>
              <a:gd name="T10" fmla="*/ 368 w 697"/>
              <a:gd name="T11" fmla="*/ 154 h 890"/>
              <a:gd name="T12" fmla="*/ 377 w 697"/>
              <a:gd name="T13" fmla="*/ 168 h 890"/>
              <a:gd name="T14" fmla="*/ 375 w 697"/>
              <a:gd name="T15" fmla="*/ 180 h 890"/>
              <a:gd name="T16" fmla="*/ 365 w 697"/>
              <a:gd name="T17" fmla="*/ 190 h 890"/>
              <a:gd name="T18" fmla="*/ 353 w 697"/>
              <a:gd name="T19" fmla="*/ 192 h 890"/>
              <a:gd name="T20" fmla="*/ 339 w 697"/>
              <a:gd name="T21" fmla="*/ 183 h 890"/>
              <a:gd name="T22" fmla="*/ 336 w 697"/>
              <a:gd name="T23" fmla="*/ 172 h 890"/>
              <a:gd name="T24" fmla="*/ 473 w 697"/>
              <a:gd name="T25" fmla="*/ 164 h 890"/>
              <a:gd name="T26" fmla="*/ 483 w 697"/>
              <a:gd name="T27" fmla="*/ 153 h 890"/>
              <a:gd name="T28" fmla="*/ 495 w 697"/>
              <a:gd name="T29" fmla="*/ 152 h 890"/>
              <a:gd name="T30" fmla="*/ 509 w 697"/>
              <a:gd name="T31" fmla="*/ 160 h 890"/>
              <a:gd name="T32" fmla="*/ 512 w 697"/>
              <a:gd name="T33" fmla="*/ 172 h 890"/>
              <a:gd name="T34" fmla="*/ 506 w 697"/>
              <a:gd name="T35" fmla="*/ 187 h 890"/>
              <a:gd name="T36" fmla="*/ 492 w 697"/>
              <a:gd name="T37" fmla="*/ 193 h 890"/>
              <a:gd name="T38" fmla="*/ 480 w 697"/>
              <a:gd name="T39" fmla="*/ 189 h 890"/>
              <a:gd name="T40" fmla="*/ 471 w 697"/>
              <a:gd name="T41" fmla="*/ 176 h 890"/>
              <a:gd name="T42" fmla="*/ 161 w 697"/>
              <a:gd name="T43" fmla="*/ 544 h 890"/>
              <a:gd name="T44" fmla="*/ 512 w 697"/>
              <a:gd name="T45" fmla="*/ 504 h 890"/>
              <a:gd name="T46" fmla="*/ 512 w 697"/>
              <a:gd name="T47" fmla="*/ 504 h 890"/>
              <a:gd name="T48" fmla="*/ 617 w 697"/>
              <a:gd name="T49" fmla="*/ 62 h 890"/>
              <a:gd name="T50" fmla="*/ 438 w 697"/>
              <a:gd name="T51" fmla="*/ 183 h 890"/>
              <a:gd name="T52" fmla="*/ 461 w 697"/>
              <a:gd name="T53" fmla="*/ 217 h 890"/>
              <a:gd name="T54" fmla="*/ 492 w 697"/>
              <a:gd name="T55" fmla="*/ 226 h 890"/>
              <a:gd name="T56" fmla="*/ 530 w 697"/>
              <a:gd name="T57" fmla="*/ 211 h 890"/>
              <a:gd name="T58" fmla="*/ 546 w 697"/>
              <a:gd name="T59" fmla="*/ 172 h 890"/>
              <a:gd name="T60" fmla="*/ 536 w 697"/>
              <a:gd name="T61" fmla="*/ 141 h 890"/>
              <a:gd name="T62" fmla="*/ 503 w 697"/>
              <a:gd name="T63" fmla="*/ 118 h 890"/>
              <a:gd name="T64" fmla="*/ 470 w 697"/>
              <a:gd name="T65" fmla="*/ 121 h 890"/>
              <a:gd name="T66" fmla="*/ 441 w 697"/>
              <a:gd name="T67" fmla="*/ 151 h 890"/>
              <a:gd name="T68" fmla="*/ 302 w 697"/>
              <a:gd name="T69" fmla="*/ 172 h 890"/>
              <a:gd name="T70" fmla="*/ 312 w 697"/>
              <a:gd name="T71" fmla="*/ 202 h 890"/>
              <a:gd name="T72" fmla="*/ 345 w 697"/>
              <a:gd name="T73" fmla="*/ 225 h 890"/>
              <a:gd name="T74" fmla="*/ 378 w 697"/>
              <a:gd name="T75" fmla="*/ 223 h 890"/>
              <a:gd name="T76" fmla="*/ 407 w 697"/>
              <a:gd name="T77" fmla="*/ 193 h 890"/>
              <a:gd name="T78" fmla="*/ 410 w 697"/>
              <a:gd name="T79" fmla="*/ 160 h 890"/>
              <a:gd name="T80" fmla="*/ 387 w 697"/>
              <a:gd name="T81" fmla="*/ 127 h 890"/>
              <a:gd name="T82" fmla="*/ 356 w 697"/>
              <a:gd name="T83" fmla="*/ 117 h 890"/>
              <a:gd name="T84" fmla="*/ 318 w 697"/>
              <a:gd name="T85" fmla="*/ 133 h 890"/>
              <a:gd name="T86" fmla="*/ 302 w 697"/>
              <a:gd name="T87" fmla="*/ 172 h 890"/>
              <a:gd name="T88" fmla="*/ 127 w 697"/>
              <a:gd name="T89" fmla="*/ 747 h 890"/>
              <a:gd name="T90" fmla="*/ 127 w 697"/>
              <a:gd name="T91" fmla="*/ 447 h 890"/>
              <a:gd name="T92" fmla="*/ 572 w 697"/>
              <a:gd name="T93" fmla="*/ 276 h 890"/>
              <a:gd name="T94" fmla="*/ 572 w 697"/>
              <a:gd name="T95" fmla="*/ 276 h 890"/>
              <a:gd name="T96" fmla="*/ 537 w 697"/>
              <a:gd name="T97" fmla="*/ 309 h 890"/>
              <a:gd name="T98" fmla="*/ 461 w 697"/>
              <a:gd name="T99" fmla="*/ 349 h 890"/>
              <a:gd name="T100" fmla="*/ 17 w 697"/>
              <a:gd name="T101" fmla="*/ 0 h 890"/>
              <a:gd name="T102" fmla="*/ 1 w 697"/>
              <a:gd name="T103" fmla="*/ 9 h 890"/>
              <a:gd name="T104" fmla="*/ 1 w 697"/>
              <a:gd name="T105" fmla="*/ 880 h 890"/>
              <a:gd name="T106" fmla="*/ 680 w 697"/>
              <a:gd name="T107" fmla="*/ 890 h 890"/>
              <a:gd name="T108" fmla="*/ 696 w 697"/>
              <a:gd name="T109" fmla="*/ 880 h 890"/>
              <a:gd name="T110" fmla="*/ 696 w 697"/>
              <a:gd name="T111" fmla="*/ 9 h 890"/>
              <a:gd name="T112" fmla="*/ 680 w 697"/>
              <a:gd name="T113" fmla="*/ 0 h 890"/>
              <a:gd name="T114" fmla="*/ 663 w 697"/>
              <a:gd name="T115" fmla="*/ 33 h 8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697" h="890">
                <a:moveTo>
                  <a:pt x="537" y="714"/>
                </a:moveTo>
                <a:lnTo>
                  <a:pt x="161" y="714"/>
                </a:lnTo>
                <a:lnTo>
                  <a:pt x="161" y="649"/>
                </a:lnTo>
                <a:lnTo>
                  <a:pt x="537" y="649"/>
                </a:lnTo>
                <a:lnTo>
                  <a:pt x="537" y="714"/>
                </a:lnTo>
                <a:close/>
                <a:moveTo>
                  <a:pt x="512" y="673"/>
                </a:moveTo>
                <a:lnTo>
                  <a:pt x="461" y="673"/>
                </a:lnTo>
                <a:lnTo>
                  <a:pt x="461" y="691"/>
                </a:lnTo>
                <a:lnTo>
                  <a:pt x="512" y="691"/>
                </a:lnTo>
                <a:lnTo>
                  <a:pt x="512" y="673"/>
                </a:lnTo>
                <a:close/>
                <a:moveTo>
                  <a:pt x="336" y="172"/>
                </a:moveTo>
                <a:lnTo>
                  <a:pt x="336" y="172"/>
                </a:lnTo>
                <a:lnTo>
                  <a:pt x="336" y="168"/>
                </a:lnTo>
                <a:lnTo>
                  <a:pt x="337" y="164"/>
                </a:lnTo>
                <a:lnTo>
                  <a:pt x="339" y="160"/>
                </a:lnTo>
                <a:lnTo>
                  <a:pt x="342" y="157"/>
                </a:lnTo>
                <a:lnTo>
                  <a:pt x="345" y="154"/>
                </a:lnTo>
                <a:lnTo>
                  <a:pt x="349" y="153"/>
                </a:lnTo>
                <a:lnTo>
                  <a:pt x="353" y="152"/>
                </a:lnTo>
                <a:lnTo>
                  <a:pt x="356" y="151"/>
                </a:lnTo>
                <a:lnTo>
                  <a:pt x="356" y="151"/>
                </a:lnTo>
                <a:lnTo>
                  <a:pt x="361" y="152"/>
                </a:lnTo>
                <a:lnTo>
                  <a:pt x="365" y="153"/>
                </a:lnTo>
                <a:lnTo>
                  <a:pt x="368" y="154"/>
                </a:lnTo>
                <a:lnTo>
                  <a:pt x="372" y="157"/>
                </a:lnTo>
                <a:lnTo>
                  <a:pt x="374" y="160"/>
                </a:lnTo>
                <a:lnTo>
                  <a:pt x="375" y="164"/>
                </a:lnTo>
                <a:lnTo>
                  <a:pt x="377" y="168"/>
                </a:lnTo>
                <a:lnTo>
                  <a:pt x="378" y="172"/>
                </a:lnTo>
                <a:lnTo>
                  <a:pt x="378" y="172"/>
                </a:lnTo>
                <a:lnTo>
                  <a:pt x="377" y="176"/>
                </a:lnTo>
                <a:lnTo>
                  <a:pt x="375" y="180"/>
                </a:lnTo>
                <a:lnTo>
                  <a:pt x="374" y="183"/>
                </a:lnTo>
                <a:lnTo>
                  <a:pt x="372" y="187"/>
                </a:lnTo>
                <a:lnTo>
                  <a:pt x="368" y="189"/>
                </a:lnTo>
                <a:lnTo>
                  <a:pt x="365" y="190"/>
                </a:lnTo>
                <a:lnTo>
                  <a:pt x="361" y="192"/>
                </a:lnTo>
                <a:lnTo>
                  <a:pt x="356" y="193"/>
                </a:lnTo>
                <a:lnTo>
                  <a:pt x="356" y="193"/>
                </a:lnTo>
                <a:lnTo>
                  <a:pt x="353" y="192"/>
                </a:lnTo>
                <a:lnTo>
                  <a:pt x="349" y="190"/>
                </a:lnTo>
                <a:lnTo>
                  <a:pt x="345" y="189"/>
                </a:lnTo>
                <a:lnTo>
                  <a:pt x="342" y="187"/>
                </a:lnTo>
                <a:lnTo>
                  <a:pt x="339" y="183"/>
                </a:lnTo>
                <a:lnTo>
                  <a:pt x="337" y="180"/>
                </a:lnTo>
                <a:lnTo>
                  <a:pt x="336" y="176"/>
                </a:lnTo>
                <a:lnTo>
                  <a:pt x="336" y="172"/>
                </a:lnTo>
                <a:lnTo>
                  <a:pt x="336" y="172"/>
                </a:lnTo>
                <a:close/>
                <a:moveTo>
                  <a:pt x="470" y="172"/>
                </a:moveTo>
                <a:lnTo>
                  <a:pt x="470" y="172"/>
                </a:lnTo>
                <a:lnTo>
                  <a:pt x="471" y="168"/>
                </a:lnTo>
                <a:lnTo>
                  <a:pt x="473" y="164"/>
                </a:lnTo>
                <a:lnTo>
                  <a:pt x="474" y="160"/>
                </a:lnTo>
                <a:lnTo>
                  <a:pt x="476" y="157"/>
                </a:lnTo>
                <a:lnTo>
                  <a:pt x="480" y="154"/>
                </a:lnTo>
                <a:lnTo>
                  <a:pt x="483" y="153"/>
                </a:lnTo>
                <a:lnTo>
                  <a:pt x="487" y="152"/>
                </a:lnTo>
                <a:lnTo>
                  <a:pt x="492" y="151"/>
                </a:lnTo>
                <a:lnTo>
                  <a:pt x="492" y="151"/>
                </a:lnTo>
                <a:lnTo>
                  <a:pt x="495" y="152"/>
                </a:lnTo>
                <a:lnTo>
                  <a:pt x="499" y="153"/>
                </a:lnTo>
                <a:lnTo>
                  <a:pt x="503" y="154"/>
                </a:lnTo>
                <a:lnTo>
                  <a:pt x="506" y="157"/>
                </a:lnTo>
                <a:lnTo>
                  <a:pt x="509" y="160"/>
                </a:lnTo>
                <a:lnTo>
                  <a:pt x="511" y="164"/>
                </a:lnTo>
                <a:lnTo>
                  <a:pt x="512" y="168"/>
                </a:lnTo>
                <a:lnTo>
                  <a:pt x="512" y="172"/>
                </a:lnTo>
                <a:lnTo>
                  <a:pt x="512" y="172"/>
                </a:lnTo>
                <a:lnTo>
                  <a:pt x="512" y="176"/>
                </a:lnTo>
                <a:lnTo>
                  <a:pt x="511" y="180"/>
                </a:lnTo>
                <a:lnTo>
                  <a:pt x="509" y="183"/>
                </a:lnTo>
                <a:lnTo>
                  <a:pt x="506" y="187"/>
                </a:lnTo>
                <a:lnTo>
                  <a:pt x="503" y="189"/>
                </a:lnTo>
                <a:lnTo>
                  <a:pt x="499" y="190"/>
                </a:lnTo>
                <a:lnTo>
                  <a:pt x="495" y="192"/>
                </a:lnTo>
                <a:lnTo>
                  <a:pt x="492" y="193"/>
                </a:lnTo>
                <a:lnTo>
                  <a:pt x="492" y="193"/>
                </a:lnTo>
                <a:lnTo>
                  <a:pt x="487" y="192"/>
                </a:lnTo>
                <a:lnTo>
                  <a:pt x="483" y="190"/>
                </a:lnTo>
                <a:lnTo>
                  <a:pt x="480" y="189"/>
                </a:lnTo>
                <a:lnTo>
                  <a:pt x="476" y="187"/>
                </a:lnTo>
                <a:lnTo>
                  <a:pt x="474" y="183"/>
                </a:lnTo>
                <a:lnTo>
                  <a:pt x="473" y="180"/>
                </a:lnTo>
                <a:lnTo>
                  <a:pt x="471" y="176"/>
                </a:lnTo>
                <a:lnTo>
                  <a:pt x="470" y="172"/>
                </a:lnTo>
                <a:lnTo>
                  <a:pt x="470" y="172"/>
                </a:lnTo>
                <a:close/>
                <a:moveTo>
                  <a:pt x="537" y="544"/>
                </a:moveTo>
                <a:lnTo>
                  <a:pt x="161" y="544"/>
                </a:lnTo>
                <a:lnTo>
                  <a:pt x="161" y="481"/>
                </a:lnTo>
                <a:lnTo>
                  <a:pt x="537" y="481"/>
                </a:lnTo>
                <a:lnTo>
                  <a:pt x="537" y="544"/>
                </a:lnTo>
                <a:close/>
                <a:moveTo>
                  <a:pt x="512" y="504"/>
                </a:moveTo>
                <a:lnTo>
                  <a:pt x="461" y="504"/>
                </a:lnTo>
                <a:lnTo>
                  <a:pt x="461" y="522"/>
                </a:lnTo>
                <a:lnTo>
                  <a:pt x="512" y="522"/>
                </a:lnTo>
                <a:lnTo>
                  <a:pt x="512" y="504"/>
                </a:lnTo>
                <a:close/>
                <a:moveTo>
                  <a:pt x="617" y="819"/>
                </a:moveTo>
                <a:lnTo>
                  <a:pt x="77" y="819"/>
                </a:lnTo>
                <a:lnTo>
                  <a:pt x="77" y="62"/>
                </a:lnTo>
                <a:lnTo>
                  <a:pt x="617" y="62"/>
                </a:lnTo>
                <a:lnTo>
                  <a:pt x="617" y="819"/>
                </a:lnTo>
                <a:close/>
                <a:moveTo>
                  <a:pt x="437" y="172"/>
                </a:moveTo>
                <a:lnTo>
                  <a:pt x="437" y="172"/>
                </a:lnTo>
                <a:lnTo>
                  <a:pt x="438" y="183"/>
                </a:lnTo>
                <a:lnTo>
                  <a:pt x="441" y="193"/>
                </a:lnTo>
                <a:lnTo>
                  <a:pt x="446" y="202"/>
                </a:lnTo>
                <a:lnTo>
                  <a:pt x="453" y="211"/>
                </a:lnTo>
                <a:lnTo>
                  <a:pt x="461" y="217"/>
                </a:lnTo>
                <a:lnTo>
                  <a:pt x="470" y="223"/>
                </a:lnTo>
                <a:lnTo>
                  <a:pt x="481" y="225"/>
                </a:lnTo>
                <a:lnTo>
                  <a:pt x="492" y="226"/>
                </a:lnTo>
                <a:lnTo>
                  <a:pt x="492" y="226"/>
                </a:lnTo>
                <a:lnTo>
                  <a:pt x="503" y="225"/>
                </a:lnTo>
                <a:lnTo>
                  <a:pt x="512" y="223"/>
                </a:lnTo>
                <a:lnTo>
                  <a:pt x="522" y="217"/>
                </a:lnTo>
                <a:lnTo>
                  <a:pt x="530" y="211"/>
                </a:lnTo>
                <a:lnTo>
                  <a:pt x="536" y="202"/>
                </a:lnTo>
                <a:lnTo>
                  <a:pt x="542" y="193"/>
                </a:lnTo>
                <a:lnTo>
                  <a:pt x="545" y="183"/>
                </a:lnTo>
                <a:lnTo>
                  <a:pt x="546" y="172"/>
                </a:lnTo>
                <a:lnTo>
                  <a:pt x="546" y="172"/>
                </a:lnTo>
                <a:lnTo>
                  <a:pt x="545" y="160"/>
                </a:lnTo>
                <a:lnTo>
                  <a:pt x="542" y="151"/>
                </a:lnTo>
                <a:lnTo>
                  <a:pt x="536" y="141"/>
                </a:lnTo>
                <a:lnTo>
                  <a:pt x="530" y="133"/>
                </a:lnTo>
                <a:lnTo>
                  <a:pt x="522" y="127"/>
                </a:lnTo>
                <a:lnTo>
                  <a:pt x="512" y="121"/>
                </a:lnTo>
                <a:lnTo>
                  <a:pt x="503" y="118"/>
                </a:lnTo>
                <a:lnTo>
                  <a:pt x="492" y="117"/>
                </a:lnTo>
                <a:lnTo>
                  <a:pt x="492" y="117"/>
                </a:lnTo>
                <a:lnTo>
                  <a:pt x="481" y="118"/>
                </a:lnTo>
                <a:lnTo>
                  <a:pt x="470" y="121"/>
                </a:lnTo>
                <a:lnTo>
                  <a:pt x="461" y="127"/>
                </a:lnTo>
                <a:lnTo>
                  <a:pt x="453" y="133"/>
                </a:lnTo>
                <a:lnTo>
                  <a:pt x="446" y="141"/>
                </a:lnTo>
                <a:lnTo>
                  <a:pt x="441" y="151"/>
                </a:lnTo>
                <a:lnTo>
                  <a:pt x="438" y="160"/>
                </a:lnTo>
                <a:lnTo>
                  <a:pt x="437" y="172"/>
                </a:lnTo>
                <a:lnTo>
                  <a:pt x="437" y="172"/>
                </a:lnTo>
                <a:close/>
                <a:moveTo>
                  <a:pt x="302" y="172"/>
                </a:moveTo>
                <a:lnTo>
                  <a:pt x="302" y="172"/>
                </a:lnTo>
                <a:lnTo>
                  <a:pt x="303" y="183"/>
                </a:lnTo>
                <a:lnTo>
                  <a:pt x="306" y="193"/>
                </a:lnTo>
                <a:lnTo>
                  <a:pt x="312" y="202"/>
                </a:lnTo>
                <a:lnTo>
                  <a:pt x="318" y="211"/>
                </a:lnTo>
                <a:lnTo>
                  <a:pt x="326" y="217"/>
                </a:lnTo>
                <a:lnTo>
                  <a:pt x="336" y="223"/>
                </a:lnTo>
                <a:lnTo>
                  <a:pt x="345" y="225"/>
                </a:lnTo>
                <a:lnTo>
                  <a:pt x="356" y="226"/>
                </a:lnTo>
                <a:lnTo>
                  <a:pt x="356" y="226"/>
                </a:lnTo>
                <a:lnTo>
                  <a:pt x="368" y="225"/>
                </a:lnTo>
                <a:lnTo>
                  <a:pt x="378" y="223"/>
                </a:lnTo>
                <a:lnTo>
                  <a:pt x="387" y="217"/>
                </a:lnTo>
                <a:lnTo>
                  <a:pt x="396" y="211"/>
                </a:lnTo>
                <a:lnTo>
                  <a:pt x="402" y="202"/>
                </a:lnTo>
                <a:lnTo>
                  <a:pt x="407" y="193"/>
                </a:lnTo>
                <a:lnTo>
                  <a:pt x="410" y="183"/>
                </a:lnTo>
                <a:lnTo>
                  <a:pt x="411" y="172"/>
                </a:lnTo>
                <a:lnTo>
                  <a:pt x="411" y="172"/>
                </a:lnTo>
                <a:lnTo>
                  <a:pt x="410" y="160"/>
                </a:lnTo>
                <a:lnTo>
                  <a:pt x="407" y="151"/>
                </a:lnTo>
                <a:lnTo>
                  <a:pt x="402" y="141"/>
                </a:lnTo>
                <a:lnTo>
                  <a:pt x="396" y="133"/>
                </a:lnTo>
                <a:lnTo>
                  <a:pt x="387" y="127"/>
                </a:lnTo>
                <a:lnTo>
                  <a:pt x="378" y="121"/>
                </a:lnTo>
                <a:lnTo>
                  <a:pt x="368" y="118"/>
                </a:lnTo>
                <a:lnTo>
                  <a:pt x="356" y="117"/>
                </a:lnTo>
                <a:lnTo>
                  <a:pt x="356" y="117"/>
                </a:lnTo>
                <a:lnTo>
                  <a:pt x="345" y="118"/>
                </a:lnTo>
                <a:lnTo>
                  <a:pt x="336" y="121"/>
                </a:lnTo>
                <a:lnTo>
                  <a:pt x="326" y="127"/>
                </a:lnTo>
                <a:lnTo>
                  <a:pt x="318" y="133"/>
                </a:lnTo>
                <a:lnTo>
                  <a:pt x="312" y="141"/>
                </a:lnTo>
                <a:lnTo>
                  <a:pt x="306" y="151"/>
                </a:lnTo>
                <a:lnTo>
                  <a:pt x="303" y="160"/>
                </a:lnTo>
                <a:lnTo>
                  <a:pt x="302" y="172"/>
                </a:lnTo>
                <a:lnTo>
                  <a:pt x="302" y="172"/>
                </a:lnTo>
                <a:close/>
                <a:moveTo>
                  <a:pt x="572" y="615"/>
                </a:moveTo>
                <a:lnTo>
                  <a:pt x="127" y="615"/>
                </a:lnTo>
                <a:lnTo>
                  <a:pt x="127" y="747"/>
                </a:lnTo>
                <a:lnTo>
                  <a:pt x="572" y="747"/>
                </a:lnTo>
                <a:lnTo>
                  <a:pt x="572" y="615"/>
                </a:lnTo>
                <a:close/>
                <a:moveTo>
                  <a:pt x="572" y="447"/>
                </a:moveTo>
                <a:lnTo>
                  <a:pt x="127" y="447"/>
                </a:lnTo>
                <a:lnTo>
                  <a:pt x="127" y="579"/>
                </a:lnTo>
                <a:lnTo>
                  <a:pt x="572" y="579"/>
                </a:lnTo>
                <a:lnTo>
                  <a:pt x="572" y="447"/>
                </a:lnTo>
                <a:close/>
                <a:moveTo>
                  <a:pt x="572" y="276"/>
                </a:moveTo>
                <a:lnTo>
                  <a:pt x="127" y="276"/>
                </a:lnTo>
                <a:lnTo>
                  <a:pt x="127" y="408"/>
                </a:lnTo>
                <a:lnTo>
                  <a:pt x="572" y="408"/>
                </a:lnTo>
                <a:lnTo>
                  <a:pt x="572" y="276"/>
                </a:lnTo>
                <a:close/>
                <a:moveTo>
                  <a:pt x="537" y="374"/>
                </a:moveTo>
                <a:lnTo>
                  <a:pt x="161" y="374"/>
                </a:lnTo>
                <a:lnTo>
                  <a:pt x="161" y="309"/>
                </a:lnTo>
                <a:lnTo>
                  <a:pt x="537" y="309"/>
                </a:lnTo>
                <a:lnTo>
                  <a:pt x="537" y="374"/>
                </a:lnTo>
                <a:close/>
                <a:moveTo>
                  <a:pt x="512" y="331"/>
                </a:moveTo>
                <a:lnTo>
                  <a:pt x="461" y="331"/>
                </a:lnTo>
                <a:lnTo>
                  <a:pt x="461" y="349"/>
                </a:lnTo>
                <a:lnTo>
                  <a:pt x="512" y="349"/>
                </a:lnTo>
                <a:lnTo>
                  <a:pt x="512" y="331"/>
                </a:lnTo>
                <a:close/>
                <a:moveTo>
                  <a:pt x="680" y="0"/>
                </a:moveTo>
                <a:lnTo>
                  <a:pt x="17" y="0"/>
                </a:lnTo>
                <a:lnTo>
                  <a:pt x="17" y="0"/>
                </a:lnTo>
                <a:lnTo>
                  <a:pt x="11" y="1"/>
                </a:lnTo>
                <a:lnTo>
                  <a:pt x="5" y="4"/>
                </a:lnTo>
                <a:lnTo>
                  <a:pt x="1" y="9"/>
                </a:lnTo>
                <a:lnTo>
                  <a:pt x="0" y="16"/>
                </a:lnTo>
                <a:lnTo>
                  <a:pt x="0" y="873"/>
                </a:lnTo>
                <a:lnTo>
                  <a:pt x="0" y="873"/>
                </a:lnTo>
                <a:lnTo>
                  <a:pt x="1" y="880"/>
                </a:lnTo>
                <a:lnTo>
                  <a:pt x="5" y="885"/>
                </a:lnTo>
                <a:lnTo>
                  <a:pt x="11" y="889"/>
                </a:lnTo>
                <a:lnTo>
                  <a:pt x="17" y="890"/>
                </a:lnTo>
                <a:lnTo>
                  <a:pt x="680" y="890"/>
                </a:lnTo>
                <a:lnTo>
                  <a:pt x="680" y="890"/>
                </a:lnTo>
                <a:lnTo>
                  <a:pt x="686" y="889"/>
                </a:lnTo>
                <a:lnTo>
                  <a:pt x="692" y="885"/>
                </a:lnTo>
                <a:lnTo>
                  <a:pt x="696" y="880"/>
                </a:lnTo>
                <a:lnTo>
                  <a:pt x="697" y="873"/>
                </a:lnTo>
                <a:lnTo>
                  <a:pt x="697" y="16"/>
                </a:lnTo>
                <a:lnTo>
                  <a:pt x="697" y="16"/>
                </a:lnTo>
                <a:lnTo>
                  <a:pt x="696" y="9"/>
                </a:lnTo>
                <a:lnTo>
                  <a:pt x="692" y="4"/>
                </a:lnTo>
                <a:lnTo>
                  <a:pt x="686" y="1"/>
                </a:lnTo>
                <a:lnTo>
                  <a:pt x="680" y="0"/>
                </a:lnTo>
                <a:lnTo>
                  <a:pt x="680" y="0"/>
                </a:lnTo>
                <a:close/>
                <a:moveTo>
                  <a:pt x="663" y="856"/>
                </a:moveTo>
                <a:lnTo>
                  <a:pt x="33" y="856"/>
                </a:lnTo>
                <a:lnTo>
                  <a:pt x="33" y="33"/>
                </a:lnTo>
                <a:lnTo>
                  <a:pt x="663" y="33"/>
                </a:lnTo>
                <a:lnTo>
                  <a:pt x="663" y="856"/>
                </a:lnTo>
                <a:close/>
              </a:path>
            </a:pathLst>
          </a:custGeom>
          <a:solidFill>
            <a:schemeClr val="tx2"/>
          </a:solidFill>
          <a:ln>
            <a:noFill/>
          </a:ln>
        </p:spPr>
        <p:txBody>
          <a:bodyPr vert="horz" wrap="square" lIns="68580" tIns="34290" rIns="68580" bIns="34290" numCol="1" anchor="t" anchorCtr="0" compatLnSpc="1">
            <a:prstTxWarp prst="textNoShape">
              <a:avLst/>
            </a:prstTxWarp>
          </a:bodyPr>
          <a:lstStyle/>
          <a:p>
            <a:pPr defTabSz="685784">
              <a:defRPr/>
            </a:pPr>
            <a:endParaRPr kumimoji="0" lang="ja-JP" altLang="en-US" sz="1050" kern="0">
              <a:solidFill>
                <a:sysClr val="windowText" lastClr="000000"/>
              </a:solidFill>
              <a:latin typeface="メイリオ"/>
              <a:ea typeface="メイリオ"/>
            </a:endParaRPr>
          </a:p>
        </p:txBody>
      </p:sp>
      <p:cxnSp>
        <p:nvCxnSpPr>
          <p:cNvPr id="20" name="直線コネクタ 19"/>
          <p:cNvCxnSpPr/>
          <p:nvPr/>
        </p:nvCxnSpPr>
        <p:spPr>
          <a:xfrm>
            <a:off x="692192" y="2447102"/>
            <a:ext cx="0" cy="279352"/>
          </a:xfrm>
          <a:prstGeom prst="line">
            <a:avLst/>
          </a:prstGeom>
          <a:ln w="28575">
            <a:solidFill>
              <a:srgbClr val="008CCF"/>
            </a:solidFill>
          </a:ln>
        </p:spPr>
        <p:style>
          <a:lnRef idx="1">
            <a:schemeClr val="accent2"/>
          </a:lnRef>
          <a:fillRef idx="0">
            <a:schemeClr val="accent2"/>
          </a:fillRef>
          <a:effectRef idx="0">
            <a:schemeClr val="accent2"/>
          </a:effectRef>
          <a:fontRef idx="minor">
            <a:schemeClr val="tx1"/>
          </a:fontRef>
        </p:style>
      </p:cxnSp>
      <p:cxnSp>
        <p:nvCxnSpPr>
          <p:cNvPr id="21" name="直線コネクタ 20"/>
          <p:cNvCxnSpPr/>
          <p:nvPr/>
        </p:nvCxnSpPr>
        <p:spPr>
          <a:xfrm>
            <a:off x="2195274" y="2447102"/>
            <a:ext cx="0" cy="279352"/>
          </a:xfrm>
          <a:prstGeom prst="line">
            <a:avLst/>
          </a:prstGeom>
          <a:ln w="28575">
            <a:solidFill>
              <a:srgbClr val="008CCF"/>
            </a:solidFill>
          </a:ln>
        </p:spPr>
        <p:style>
          <a:lnRef idx="1">
            <a:schemeClr val="accent2"/>
          </a:lnRef>
          <a:fillRef idx="0">
            <a:schemeClr val="accent2"/>
          </a:fillRef>
          <a:effectRef idx="0">
            <a:schemeClr val="accent2"/>
          </a:effectRef>
          <a:fontRef idx="minor">
            <a:schemeClr val="tx1"/>
          </a:fontRef>
        </p:style>
      </p:cxnSp>
      <p:sp>
        <p:nvSpPr>
          <p:cNvPr id="22" name="フローチャート: 処理 21"/>
          <p:cNvSpPr/>
          <p:nvPr/>
        </p:nvSpPr>
        <p:spPr>
          <a:xfrm>
            <a:off x="609406" y="2719816"/>
            <a:ext cx="7653729" cy="45719"/>
          </a:xfrm>
          <a:prstGeom prst="flowChartProcess">
            <a:avLst/>
          </a:prstGeom>
          <a:solidFill>
            <a:schemeClr val="tx2"/>
          </a:solidFill>
          <a:ln>
            <a:solidFill>
              <a:srgbClr val="008CCF"/>
            </a:solidFill>
          </a:ln>
        </p:spPr>
        <p:style>
          <a:lnRef idx="2">
            <a:schemeClr val="accent2"/>
          </a:lnRef>
          <a:fillRef idx="1">
            <a:schemeClr val="lt1"/>
          </a:fillRef>
          <a:effectRef idx="0">
            <a:schemeClr val="accent2"/>
          </a:effectRef>
          <a:fontRef idx="minor">
            <a:schemeClr val="dk1"/>
          </a:fontRef>
        </p:style>
        <p:txBody>
          <a:bodyPr rtlCol="0" anchor="ctr"/>
          <a:lstStyle/>
          <a:p>
            <a:pPr algn="ctr">
              <a:defRPr/>
            </a:pPr>
            <a:endParaRPr lang="ja-JP" altLang="en-US" sz="1050">
              <a:solidFill>
                <a:srgbClr val="FFFFFF"/>
              </a:solidFill>
              <a:latin typeface="メイリオ"/>
              <a:ea typeface="メイリオ"/>
            </a:endParaRPr>
          </a:p>
        </p:txBody>
      </p:sp>
      <p:sp>
        <p:nvSpPr>
          <p:cNvPr id="23" name="Freeform 447"/>
          <p:cNvSpPr>
            <a:spLocks noEditPoints="1"/>
          </p:cNvSpPr>
          <p:nvPr/>
        </p:nvSpPr>
        <p:spPr bwMode="auto">
          <a:xfrm>
            <a:off x="3744652" y="2003017"/>
            <a:ext cx="321971" cy="461489"/>
          </a:xfrm>
          <a:custGeom>
            <a:avLst/>
            <a:gdLst>
              <a:gd name="T0" fmla="*/ 537 w 697"/>
              <a:gd name="T1" fmla="*/ 649 h 890"/>
              <a:gd name="T2" fmla="*/ 461 w 697"/>
              <a:gd name="T3" fmla="*/ 691 h 890"/>
              <a:gd name="T4" fmla="*/ 336 w 697"/>
              <a:gd name="T5" fmla="*/ 172 h 890"/>
              <a:gd name="T6" fmla="*/ 342 w 697"/>
              <a:gd name="T7" fmla="*/ 157 h 890"/>
              <a:gd name="T8" fmla="*/ 356 w 697"/>
              <a:gd name="T9" fmla="*/ 151 h 890"/>
              <a:gd name="T10" fmla="*/ 368 w 697"/>
              <a:gd name="T11" fmla="*/ 154 h 890"/>
              <a:gd name="T12" fmla="*/ 377 w 697"/>
              <a:gd name="T13" fmla="*/ 168 h 890"/>
              <a:gd name="T14" fmla="*/ 375 w 697"/>
              <a:gd name="T15" fmla="*/ 180 h 890"/>
              <a:gd name="T16" fmla="*/ 365 w 697"/>
              <a:gd name="T17" fmla="*/ 190 h 890"/>
              <a:gd name="T18" fmla="*/ 353 w 697"/>
              <a:gd name="T19" fmla="*/ 192 h 890"/>
              <a:gd name="T20" fmla="*/ 339 w 697"/>
              <a:gd name="T21" fmla="*/ 183 h 890"/>
              <a:gd name="T22" fmla="*/ 336 w 697"/>
              <a:gd name="T23" fmla="*/ 172 h 890"/>
              <a:gd name="T24" fmla="*/ 473 w 697"/>
              <a:gd name="T25" fmla="*/ 164 h 890"/>
              <a:gd name="T26" fmla="*/ 483 w 697"/>
              <a:gd name="T27" fmla="*/ 153 h 890"/>
              <a:gd name="T28" fmla="*/ 495 w 697"/>
              <a:gd name="T29" fmla="*/ 152 h 890"/>
              <a:gd name="T30" fmla="*/ 509 w 697"/>
              <a:gd name="T31" fmla="*/ 160 h 890"/>
              <a:gd name="T32" fmla="*/ 512 w 697"/>
              <a:gd name="T33" fmla="*/ 172 h 890"/>
              <a:gd name="T34" fmla="*/ 506 w 697"/>
              <a:gd name="T35" fmla="*/ 187 h 890"/>
              <a:gd name="T36" fmla="*/ 492 w 697"/>
              <a:gd name="T37" fmla="*/ 193 h 890"/>
              <a:gd name="T38" fmla="*/ 480 w 697"/>
              <a:gd name="T39" fmla="*/ 189 h 890"/>
              <a:gd name="T40" fmla="*/ 471 w 697"/>
              <a:gd name="T41" fmla="*/ 176 h 890"/>
              <a:gd name="T42" fmla="*/ 161 w 697"/>
              <a:gd name="T43" fmla="*/ 544 h 890"/>
              <a:gd name="T44" fmla="*/ 512 w 697"/>
              <a:gd name="T45" fmla="*/ 504 h 890"/>
              <a:gd name="T46" fmla="*/ 512 w 697"/>
              <a:gd name="T47" fmla="*/ 504 h 890"/>
              <a:gd name="T48" fmla="*/ 617 w 697"/>
              <a:gd name="T49" fmla="*/ 62 h 890"/>
              <a:gd name="T50" fmla="*/ 438 w 697"/>
              <a:gd name="T51" fmla="*/ 183 h 890"/>
              <a:gd name="T52" fmla="*/ 461 w 697"/>
              <a:gd name="T53" fmla="*/ 217 h 890"/>
              <a:gd name="T54" fmla="*/ 492 w 697"/>
              <a:gd name="T55" fmla="*/ 226 h 890"/>
              <a:gd name="T56" fmla="*/ 530 w 697"/>
              <a:gd name="T57" fmla="*/ 211 h 890"/>
              <a:gd name="T58" fmla="*/ 546 w 697"/>
              <a:gd name="T59" fmla="*/ 172 h 890"/>
              <a:gd name="T60" fmla="*/ 536 w 697"/>
              <a:gd name="T61" fmla="*/ 141 h 890"/>
              <a:gd name="T62" fmla="*/ 503 w 697"/>
              <a:gd name="T63" fmla="*/ 118 h 890"/>
              <a:gd name="T64" fmla="*/ 470 w 697"/>
              <a:gd name="T65" fmla="*/ 121 h 890"/>
              <a:gd name="T66" fmla="*/ 441 w 697"/>
              <a:gd name="T67" fmla="*/ 151 h 890"/>
              <a:gd name="T68" fmla="*/ 302 w 697"/>
              <a:gd name="T69" fmla="*/ 172 h 890"/>
              <a:gd name="T70" fmla="*/ 312 w 697"/>
              <a:gd name="T71" fmla="*/ 202 h 890"/>
              <a:gd name="T72" fmla="*/ 345 w 697"/>
              <a:gd name="T73" fmla="*/ 225 h 890"/>
              <a:gd name="T74" fmla="*/ 378 w 697"/>
              <a:gd name="T75" fmla="*/ 223 h 890"/>
              <a:gd name="T76" fmla="*/ 407 w 697"/>
              <a:gd name="T77" fmla="*/ 193 h 890"/>
              <a:gd name="T78" fmla="*/ 410 w 697"/>
              <a:gd name="T79" fmla="*/ 160 h 890"/>
              <a:gd name="T80" fmla="*/ 387 w 697"/>
              <a:gd name="T81" fmla="*/ 127 h 890"/>
              <a:gd name="T82" fmla="*/ 356 w 697"/>
              <a:gd name="T83" fmla="*/ 117 h 890"/>
              <a:gd name="T84" fmla="*/ 318 w 697"/>
              <a:gd name="T85" fmla="*/ 133 h 890"/>
              <a:gd name="T86" fmla="*/ 302 w 697"/>
              <a:gd name="T87" fmla="*/ 172 h 890"/>
              <a:gd name="T88" fmla="*/ 127 w 697"/>
              <a:gd name="T89" fmla="*/ 747 h 890"/>
              <a:gd name="T90" fmla="*/ 127 w 697"/>
              <a:gd name="T91" fmla="*/ 447 h 890"/>
              <a:gd name="T92" fmla="*/ 572 w 697"/>
              <a:gd name="T93" fmla="*/ 276 h 890"/>
              <a:gd name="T94" fmla="*/ 572 w 697"/>
              <a:gd name="T95" fmla="*/ 276 h 890"/>
              <a:gd name="T96" fmla="*/ 537 w 697"/>
              <a:gd name="T97" fmla="*/ 309 h 890"/>
              <a:gd name="T98" fmla="*/ 461 w 697"/>
              <a:gd name="T99" fmla="*/ 349 h 890"/>
              <a:gd name="T100" fmla="*/ 17 w 697"/>
              <a:gd name="T101" fmla="*/ 0 h 890"/>
              <a:gd name="T102" fmla="*/ 1 w 697"/>
              <a:gd name="T103" fmla="*/ 9 h 890"/>
              <a:gd name="T104" fmla="*/ 1 w 697"/>
              <a:gd name="T105" fmla="*/ 880 h 890"/>
              <a:gd name="T106" fmla="*/ 680 w 697"/>
              <a:gd name="T107" fmla="*/ 890 h 890"/>
              <a:gd name="T108" fmla="*/ 696 w 697"/>
              <a:gd name="T109" fmla="*/ 880 h 890"/>
              <a:gd name="T110" fmla="*/ 696 w 697"/>
              <a:gd name="T111" fmla="*/ 9 h 890"/>
              <a:gd name="T112" fmla="*/ 680 w 697"/>
              <a:gd name="T113" fmla="*/ 0 h 890"/>
              <a:gd name="T114" fmla="*/ 663 w 697"/>
              <a:gd name="T115" fmla="*/ 33 h 8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697" h="890">
                <a:moveTo>
                  <a:pt x="537" y="714"/>
                </a:moveTo>
                <a:lnTo>
                  <a:pt x="161" y="714"/>
                </a:lnTo>
                <a:lnTo>
                  <a:pt x="161" y="649"/>
                </a:lnTo>
                <a:lnTo>
                  <a:pt x="537" y="649"/>
                </a:lnTo>
                <a:lnTo>
                  <a:pt x="537" y="714"/>
                </a:lnTo>
                <a:close/>
                <a:moveTo>
                  <a:pt x="512" y="673"/>
                </a:moveTo>
                <a:lnTo>
                  <a:pt x="461" y="673"/>
                </a:lnTo>
                <a:lnTo>
                  <a:pt x="461" y="691"/>
                </a:lnTo>
                <a:lnTo>
                  <a:pt x="512" y="691"/>
                </a:lnTo>
                <a:lnTo>
                  <a:pt x="512" y="673"/>
                </a:lnTo>
                <a:close/>
                <a:moveTo>
                  <a:pt x="336" y="172"/>
                </a:moveTo>
                <a:lnTo>
                  <a:pt x="336" y="172"/>
                </a:lnTo>
                <a:lnTo>
                  <a:pt x="336" y="168"/>
                </a:lnTo>
                <a:lnTo>
                  <a:pt x="337" y="164"/>
                </a:lnTo>
                <a:lnTo>
                  <a:pt x="339" y="160"/>
                </a:lnTo>
                <a:lnTo>
                  <a:pt x="342" y="157"/>
                </a:lnTo>
                <a:lnTo>
                  <a:pt x="345" y="154"/>
                </a:lnTo>
                <a:lnTo>
                  <a:pt x="349" y="153"/>
                </a:lnTo>
                <a:lnTo>
                  <a:pt x="353" y="152"/>
                </a:lnTo>
                <a:lnTo>
                  <a:pt x="356" y="151"/>
                </a:lnTo>
                <a:lnTo>
                  <a:pt x="356" y="151"/>
                </a:lnTo>
                <a:lnTo>
                  <a:pt x="361" y="152"/>
                </a:lnTo>
                <a:lnTo>
                  <a:pt x="365" y="153"/>
                </a:lnTo>
                <a:lnTo>
                  <a:pt x="368" y="154"/>
                </a:lnTo>
                <a:lnTo>
                  <a:pt x="372" y="157"/>
                </a:lnTo>
                <a:lnTo>
                  <a:pt x="374" y="160"/>
                </a:lnTo>
                <a:lnTo>
                  <a:pt x="375" y="164"/>
                </a:lnTo>
                <a:lnTo>
                  <a:pt x="377" y="168"/>
                </a:lnTo>
                <a:lnTo>
                  <a:pt x="378" y="172"/>
                </a:lnTo>
                <a:lnTo>
                  <a:pt x="378" y="172"/>
                </a:lnTo>
                <a:lnTo>
                  <a:pt x="377" y="176"/>
                </a:lnTo>
                <a:lnTo>
                  <a:pt x="375" y="180"/>
                </a:lnTo>
                <a:lnTo>
                  <a:pt x="374" y="183"/>
                </a:lnTo>
                <a:lnTo>
                  <a:pt x="372" y="187"/>
                </a:lnTo>
                <a:lnTo>
                  <a:pt x="368" y="189"/>
                </a:lnTo>
                <a:lnTo>
                  <a:pt x="365" y="190"/>
                </a:lnTo>
                <a:lnTo>
                  <a:pt x="361" y="192"/>
                </a:lnTo>
                <a:lnTo>
                  <a:pt x="356" y="193"/>
                </a:lnTo>
                <a:lnTo>
                  <a:pt x="356" y="193"/>
                </a:lnTo>
                <a:lnTo>
                  <a:pt x="353" y="192"/>
                </a:lnTo>
                <a:lnTo>
                  <a:pt x="349" y="190"/>
                </a:lnTo>
                <a:lnTo>
                  <a:pt x="345" y="189"/>
                </a:lnTo>
                <a:lnTo>
                  <a:pt x="342" y="187"/>
                </a:lnTo>
                <a:lnTo>
                  <a:pt x="339" y="183"/>
                </a:lnTo>
                <a:lnTo>
                  <a:pt x="337" y="180"/>
                </a:lnTo>
                <a:lnTo>
                  <a:pt x="336" y="176"/>
                </a:lnTo>
                <a:lnTo>
                  <a:pt x="336" y="172"/>
                </a:lnTo>
                <a:lnTo>
                  <a:pt x="336" y="172"/>
                </a:lnTo>
                <a:close/>
                <a:moveTo>
                  <a:pt x="470" y="172"/>
                </a:moveTo>
                <a:lnTo>
                  <a:pt x="470" y="172"/>
                </a:lnTo>
                <a:lnTo>
                  <a:pt x="471" y="168"/>
                </a:lnTo>
                <a:lnTo>
                  <a:pt x="473" y="164"/>
                </a:lnTo>
                <a:lnTo>
                  <a:pt x="474" y="160"/>
                </a:lnTo>
                <a:lnTo>
                  <a:pt x="476" y="157"/>
                </a:lnTo>
                <a:lnTo>
                  <a:pt x="480" y="154"/>
                </a:lnTo>
                <a:lnTo>
                  <a:pt x="483" y="153"/>
                </a:lnTo>
                <a:lnTo>
                  <a:pt x="487" y="152"/>
                </a:lnTo>
                <a:lnTo>
                  <a:pt x="492" y="151"/>
                </a:lnTo>
                <a:lnTo>
                  <a:pt x="492" y="151"/>
                </a:lnTo>
                <a:lnTo>
                  <a:pt x="495" y="152"/>
                </a:lnTo>
                <a:lnTo>
                  <a:pt x="499" y="153"/>
                </a:lnTo>
                <a:lnTo>
                  <a:pt x="503" y="154"/>
                </a:lnTo>
                <a:lnTo>
                  <a:pt x="506" y="157"/>
                </a:lnTo>
                <a:lnTo>
                  <a:pt x="509" y="160"/>
                </a:lnTo>
                <a:lnTo>
                  <a:pt x="511" y="164"/>
                </a:lnTo>
                <a:lnTo>
                  <a:pt x="512" y="168"/>
                </a:lnTo>
                <a:lnTo>
                  <a:pt x="512" y="172"/>
                </a:lnTo>
                <a:lnTo>
                  <a:pt x="512" y="172"/>
                </a:lnTo>
                <a:lnTo>
                  <a:pt x="512" y="176"/>
                </a:lnTo>
                <a:lnTo>
                  <a:pt x="511" y="180"/>
                </a:lnTo>
                <a:lnTo>
                  <a:pt x="509" y="183"/>
                </a:lnTo>
                <a:lnTo>
                  <a:pt x="506" y="187"/>
                </a:lnTo>
                <a:lnTo>
                  <a:pt x="503" y="189"/>
                </a:lnTo>
                <a:lnTo>
                  <a:pt x="499" y="190"/>
                </a:lnTo>
                <a:lnTo>
                  <a:pt x="495" y="192"/>
                </a:lnTo>
                <a:lnTo>
                  <a:pt x="492" y="193"/>
                </a:lnTo>
                <a:lnTo>
                  <a:pt x="492" y="193"/>
                </a:lnTo>
                <a:lnTo>
                  <a:pt x="487" y="192"/>
                </a:lnTo>
                <a:lnTo>
                  <a:pt x="483" y="190"/>
                </a:lnTo>
                <a:lnTo>
                  <a:pt x="480" y="189"/>
                </a:lnTo>
                <a:lnTo>
                  <a:pt x="476" y="187"/>
                </a:lnTo>
                <a:lnTo>
                  <a:pt x="474" y="183"/>
                </a:lnTo>
                <a:lnTo>
                  <a:pt x="473" y="180"/>
                </a:lnTo>
                <a:lnTo>
                  <a:pt x="471" y="176"/>
                </a:lnTo>
                <a:lnTo>
                  <a:pt x="470" y="172"/>
                </a:lnTo>
                <a:lnTo>
                  <a:pt x="470" y="172"/>
                </a:lnTo>
                <a:close/>
                <a:moveTo>
                  <a:pt x="537" y="544"/>
                </a:moveTo>
                <a:lnTo>
                  <a:pt x="161" y="544"/>
                </a:lnTo>
                <a:lnTo>
                  <a:pt x="161" y="481"/>
                </a:lnTo>
                <a:lnTo>
                  <a:pt x="537" y="481"/>
                </a:lnTo>
                <a:lnTo>
                  <a:pt x="537" y="544"/>
                </a:lnTo>
                <a:close/>
                <a:moveTo>
                  <a:pt x="512" y="504"/>
                </a:moveTo>
                <a:lnTo>
                  <a:pt x="461" y="504"/>
                </a:lnTo>
                <a:lnTo>
                  <a:pt x="461" y="522"/>
                </a:lnTo>
                <a:lnTo>
                  <a:pt x="512" y="522"/>
                </a:lnTo>
                <a:lnTo>
                  <a:pt x="512" y="504"/>
                </a:lnTo>
                <a:close/>
                <a:moveTo>
                  <a:pt x="617" y="819"/>
                </a:moveTo>
                <a:lnTo>
                  <a:pt x="77" y="819"/>
                </a:lnTo>
                <a:lnTo>
                  <a:pt x="77" y="62"/>
                </a:lnTo>
                <a:lnTo>
                  <a:pt x="617" y="62"/>
                </a:lnTo>
                <a:lnTo>
                  <a:pt x="617" y="819"/>
                </a:lnTo>
                <a:close/>
                <a:moveTo>
                  <a:pt x="437" y="172"/>
                </a:moveTo>
                <a:lnTo>
                  <a:pt x="437" y="172"/>
                </a:lnTo>
                <a:lnTo>
                  <a:pt x="438" y="183"/>
                </a:lnTo>
                <a:lnTo>
                  <a:pt x="441" y="193"/>
                </a:lnTo>
                <a:lnTo>
                  <a:pt x="446" y="202"/>
                </a:lnTo>
                <a:lnTo>
                  <a:pt x="453" y="211"/>
                </a:lnTo>
                <a:lnTo>
                  <a:pt x="461" y="217"/>
                </a:lnTo>
                <a:lnTo>
                  <a:pt x="470" y="223"/>
                </a:lnTo>
                <a:lnTo>
                  <a:pt x="481" y="225"/>
                </a:lnTo>
                <a:lnTo>
                  <a:pt x="492" y="226"/>
                </a:lnTo>
                <a:lnTo>
                  <a:pt x="492" y="226"/>
                </a:lnTo>
                <a:lnTo>
                  <a:pt x="503" y="225"/>
                </a:lnTo>
                <a:lnTo>
                  <a:pt x="512" y="223"/>
                </a:lnTo>
                <a:lnTo>
                  <a:pt x="522" y="217"/>
                </a:lnTo>
                <a:lnTo>
                  <a:pt x="530" y="211"/>
                </a:lnTo>
                <a:lnTo>
                  <a:pt x="536" y="202"/>
                </a:lnTo>
                <a:lnTo>
                  <a:pt x="542" y="193"/>
                </a:lnTo>
                <a:lnTo>
                  <a:pt x="545" y="183"/>
                </a:lnTo>
                <a:lnTo>
                  <a:pt x="546" y="172"/>
                </a:lnTo>
                <a:lnTo>
                  <a:pt x="546" y="172"/>
                </a:lnTo>
                <a:lnTo>
                  <a:pt x="545" y="160"/>
                </a:lnTo>
                <a:lnTo>
                  <a:pt x="542" y="151"/>
                </a:lnTo>
                <a:lnTo>
                  <a:pt x="536" y="141"/>
                </a:lnTo>
                <a:lnTo>
                  <a:pt x="530" y="133"/>
                </a:lnTo>
                <a:lnTo>
                  <a:pt x="522" y="127"/>
                </a:lnTo>
                <a:lnTo>
                  <a:pt x="512" y="121"/>
                </a:lnTo>
                <a:lnTo>
                  <a:pt x="503" y="118"/>
                </a:lnTo>
                <a:lnTo>
                  <a:pt x="492" y="117"/>
                </a:lnTo>
                <a:lnTo>
                  <a:pt x="492" y="117"/>
                </a:lnTo>
                <a:lnTo>
                  <a:pt x="481" y="118"/>
                </a:lnTo>
                <a:lnTo>
                  <a:pt x="470" y="121"/>
                </a:lnTo>
                <a:lnTo>
                  <a:pt x="461" y="127"/>
                </a:lnTo>
                <a:lnTo>
                  <a:pt x="453" y="133"/>
                </a:lnTo>
                <a:lnTo>
                  <a:pt x="446" y="141"/>
                </a:lnTo>
                <a:lnTo>
                  <a:pt x="441" y="151"/>
                </a:lnTo>
                <a:lnTo>
                  <a:pt x="438" y="160"/>
                </a:lnTo>
                <a:lnTo>
                  <a:pt x="437" y="172"/>
                </a:lnTo>
                <a:lnTo>
                  <a:pt x="437" y="172"/>
                </a:lnTo>
                <a:close/>
                <a:moveTo>
                  <a:pt x="302" y="172"/>
                </a:moveTo>
                <a:lnTo>
                  <a:pt x="302" y="172"/>
                </a:lnTo>
                <a:lnTo>
                  <a:pt x="303" y="183"/>
                </a:lnTo>
                <a:lnTo>
                  <a:pt x="306" y="193"/>
                </a:lnTo>
                <a:lnTo>
                  <a:pt x="312" y="202"/>
                </a:lnTo>
                <a:lnTo>
                  <a:pt x="318" y="211"/>
                </a:lnTo>
                <a:lnTo>
                  <a:pt x="326" y="217"/>
                </a:lnTo>
                <a:lnTo>
                  <a:pt x="336" y="223"/>
                </a:lnTo>
                <a:lnTo>
                  <a:pt x="345" y="225"/>
                </a:lnTo>
                <a:lnTo>
                  <a:pt x="356" y="226"/>
                </a:lnTo>
                <a:lnTo>
                  <a:pt x="356" y="226"/>
                </a:lnTo>
                <a:lnTo>
                  <a:pt x="368" y="225"/>
                </a:lnTo>
                <a:lnTo>
                  <a:pt x="378" y="223"/>
                </a:lnTo>
                <a:lnTo>
                  <a:pt x="387" y="217"/>
                </a:lnTo>
                <a:lnTo>
                  <a:pt x="396" y="211"/>
                </a:lnTo>
                <a:lnTo>
                  <a:pt x="402" y="202"/>
                </a:lnTo>
                <a:lnTo>
                  <a:pt x="407" y="193"/>
                </a:lnTo>
                <a:lnTo>
                  <a:pt x="410" y="183"/>
                </a:lnTo>
                <a:lnTo>
                  <a:pt x="411" y="172"/>
                </a:lnTo>
                <a:lnTo>
                  <a:pt x="411" y="172"/>
                </a:lnTo>
                <a:lnTo>
                  <a:pt x="410" y="160"/>
                </a:lnTo>
                <a:lnTo>
                  <a:pt x="407" y="151"/>
                </a:lnTo>
                <a:lnTo>
                  <a:pt x="402" y="141"/>
                </a:lnTo>
                <a:lnTo>
                  <a:pt x="396" y="133"/>
                </a:lnTo>
                <a:lnTo>
                  <a:pt x="387" y="127"/>
                </a:lnTo>
                <a:lnTo>
                  <a:pt x="378" y="121"/>
                </a:lnTo>
                <a:lnTo>
                  <a:pt x="368" y="118"/>
                </a:lnTo>
                <a:lnTo>
                  <a:pt x="356" y="117"/>
                </a:lnTo>
                <a:lnTo>
                  <a:pt x="356" y="117"/>
                </a:lnTo>
                <a:lnTo>
                  <a:pt x="345" y="118"/>
                </a:lnTo>
                <a:lnTo>
                  <a:pt x="336" y="121"/>
                </a:lnTo>
                <a:lnTo>
                  <a:pt x="326" y="127"/>
                </a:lnTo>
                <a:lnTo>
                  <a:pt x="318" y="133"/>
                </a:lnTo>
                <a:lnTo>
                  <a:pt x="312" y="141"/>
                </a:lnTo>
                <a:lnTo>
                  <a:pt x="306" y="151"/>
                </a:lnTo>
                <a:lnTo>
                  <a:pt x="303" y="160"/>
                </a:lnTo>
                <a:lnTo>
                  <a:pt x="302" y="172"/>
                </a:lnTo>
                <a:lnTo>
                  <a:pt x="302" y="172"/>
                </a:lnTo>
                <a:close/>
                <a:moveTo>
                  <a:pt x="572" y="615"/>
                </a:moveTo>
                <a:lnTo>
                  <a:pt x="127" y="615"/>
                </a:lnTo>
                <a:lnTo>
                  <a:pt x="127" y="747"/>
                </a:lnTo>
                <a:lnTo>
                  <a:pt x="572" y="747"/>
                </a:lnTo>
                <a:lnTo>
                  <a:pt x="572" y="615"/>
                </a:lnTo>
                <a:close/>
                <a:moveTo>
                  <a:pt x="572" y="447"/>
                </a:moveTo>
                <a:lnTo>
                  <a:pt x="127" y="447"/>
                </a:lnTo>
                <a:lnTo>
                  <a:pt x="127" y="579"/>
                </a:lnTo>
                <a:lnTo>
                  <a:pt x="572" y="579"/>
                </a:lnTo>
                <a:lnTo>
                  <a:pt x="572" y="447"/>
                </a:lnTo>
                <a:close/>
                <a:moveTo>
                  <a:pt x="572" y="276"/>
                </a:moveTo>
                <a:lnTo>
                  <a:pt x="127" y="276"/>
                </a:lnTo>
                <a:lnTo>
                  <a:pt x="127" y="408"/>
                </a:lnTo>
                <a:lnTo>
                  <a:pt x="572" y="408"/>
                </a:lnTo>
                <a:lnTo>
                  <a:pt x="572" y="276"/>
                </a:lnTo>
                <a:close/>
                <a:moveTo>
                  <a:pt x="537" y="374"/>
                </a:moveTo>
                <a:lnTo>
                  <a:pt x="161" y="374"/>
                </a:lnTo>
                <a:lnTo>
                  <a:pt x="161" y="309"/>
                </a:lnTo>
                <a:lnTo>
                  <a:pt x="537" y="309"/>
                </a:lnTo>
                <a:lnTo>
                  <a:pt x="537" y="374"/>
                </a:lnTo>
                <a:close/>
                <a:moveTo>
                  <a:pt x="512" y="331"/>
                </a:moveTo>
                <a:lnTo>
                  <a:pt x="461" y="331"/>
                </a:lnTo>
                <a:lnTo>
                  <a:pt x="461" y="349"/>
                </a:lnTo>
                <a:lnTo>
                  <a:pt x="512" y="349"/>
                </a:lnTo>
                <a:lnTo>
                  <a:pt x="512" y="331"/>
                </a:lnTo>
                <a:close/>
                <a:moveTo>
                  <a:pt x="680" y="0"/>
                </a:moveTo>
                <a:lnTo>
                  <a:pt x="17" y="0"/>
                </a:lnTo>
                <a:lnTo>
                  <a:pt x="17" y="0"/>
                </a:lnTo>
                <a:lnTo>
                  <a:pt x="11" y="1"/>
                </a:lnTo>
                <a:lnTo>
                  <a:pt x="5" y="4"/>
                </a:lnTo>
                <a:lnTo>
                  <a:pt x="1" y="9"/>
                </a:lnTo>
                <a:lnTo>
                  <a:pt x="0" y="16"/>
                </a:lnTo>
                <a:lnTo>
                  <a:pt x="0" y="873"/>
                </a:lnTo>
                <a:lnTo>
                  <a:pt x="0" y="873"/>
                </a:lnTo>
                <a:lnTo>
                  <a:pt x="1" y="880"/>
                </a:lnTo>
                <a:lnTo>
                  <a:pt x="5" y="885"/>
                </a:lnTo>
                <a:lnTo>
                  <a:pt x="11" y="889"/>
                </a:lnTo>
                <a:lnTo>
                  <a:pt x="17" y="890"/>
                </a:lnTo>
                <a:lnTo>
                  <a:pt x="680" y="890"/>
                </a:lnTo>
                <a:lnTo>
                  <a:pt x="680" y="890"/>
                </a:lnTo>
                <a:lnTo>
                  <a:pt x="686" y="889"/>
                </a:lnTo>
                <a:lnTo>
                  <a:pt x="692" y="885"/>
                </a:lnTo>
                <a:lnTo>
                  <a:pt x="696" y="880"/>
                </a:lnTo>
                <a:lnTo>
                  <a:pt x="697" y="873"/>
                </a:lnTo>
                <a:lnTo>
                  <a:pt x="697" y="16"/>
                </a:lnTo>
                <a:lnTo>
                  <a:pt x="697" y="16"/>
                </a:lnTo>
                <a:lnTo>
                  <a:pt x="696" y="9"/>
                </a:lnTo>
                <a:lnTo>
                  <a:pt x="692" y="4"/>
                </a:lnTo>
                <a:lnTo>
                  <a:pt x="686" y="1"/>
                </a:lnTo>
                <a:lnTo>
                  <a:pt x="680" y="0"/>
                </a:lnTo>
                <a:lnTo>
                  <a:pt x="680" y="0"/>
                </a:lnTo>
                <a:close/>
                <a:moveTo>
                  <a:pt x="663" y="856"/>
                </a:moveTo>
                <a:lnTo>
                  <a:pt x="33" y="856"/>
                </a:lnTo>
                <a:lnTo>
                  <a:pt x="33" y="33"/>
                </a:lnTo>
                <a:lnTo>
                  <a:pt x="663" y="33"/>
                </a:lnTo>
                <a:lnTo>
                  <a:pt x="663" y="856"/>
                </a:lnTo>
                <a:close/>
              </a:path>
            </a:pathLst>
          </a:custGeom>
          <a:solidFill>
            <a:schemeClr val="tx2"/>
          </a:solidFill>
          <a:ln>
            <a:noFill/>
          </a:ln>
        </p:spPr>
        <p:txBody>
          <a:bodyPr vert="horz" wrap="square" lIns="68580" tIns="34290" rIns="68580" bIns="34290" numCol="1" anchor="t" anchorCtr="0" compatLnSpc="1">
            <a:prstTxWarp prst="textNoShape">
              <a:avLst/>
            </a:prstTxWarp>
          </a:bodyPr>
          <a:lstStyle/>
          <a:p>
            <a:pPr defTabSz="685784">
              <a:defRPr/>
            </a:pPr>
            <a:endParaRPr kumimoji="0" lang="ja-JP" altLang="en-US" sz="1050" kern="0">
              <a:solidFill>
                <a:sysClr val="windowText" lastClr="000000"/>
              </a:solidFill>
              <a:latin typeface="メイリオ"/>
              <a:ea typeface="メイリオ"/>
            </a:endParaRPr>
          </a:p>
        </p:txBody>
      </p:sp>
      <p:sp>
        <p:nvSpPr>
          <p:cNvPr id="24" name="テキスト ボックス 23"/>
          <p:cNvSpPr txBox="1"/>
          <p:nvPr/>
        </p:nvSpPr>
        <p:spPr>
          <a:xfrm>
            <a:off x="3327060" y="1150690"/>
            <a:ext cx="1417565" cy="171452"/>
          </a:xfrm>
          <a:prstGeom prst="rect">
            <a:avLst/>
          </a:prstGeom>
        </p:spPr>
        <p:txBody>
          <a:bodyPr wrap="square" lIns="0" tIns="0" rIns="0" bIns="0" rtlCol="0" anchor="t" anchorCtr="0">
            <a:normAutofit/>
          </a:bodyPr>
          <a:lstStyle/>
          <a:p>
            <a:pPr>
              <a:spcBef>
                <a:spcPct val="0"/>
              </a:spcBef>
              <a:defRPr/>
            </a:pPr>
            <a:r>
              <a:rPr lang="en-US" altLang="ja-JP" sz="825" b="1" dirty="0">
                <a:solidFill>
                  <a:srgbClr val="FF6600"/>
                </a:solidFill>
                <a:latin typeface="メイリオ" pitchFamily="50" charset="-128"/>
                <a:ea typeface="メイリオ" pitchFamily="50" charset="-128"/>
                <a:cs typeface="メイリオ" pitchFamily="50" charset="-128"/>
              </a:rPr>
              <a:t>Web Application Server</a:t>
            </a:r>
            <a:endParaRPr lang="ja-JP" altLang="en-US" sz="825" b="1" dirty="0">
              <a:solidFill>
                <a:srgbClr val="FF6600"/>
              </a:solidFill>
              <a:latin typeface="メイリオ" pitchFamily="50" charset="-128"/>
              <a:ea typeface="メイリオ" pitchFamily="50" charset="-128"/>
              <a:cs typeface="メイリオ" pitchFamily="50" charset="-128"/>
            </a:endParaRPr>
          </a:p>
        </p:txBody>
      </p:sp>
      <p:sp>
        <p:nvSpPr>
          <p:cNvPr id="25" name="テキスト ボックス 24"/>
          <p:cNvSpPr txBox="1"/>
          <p:nvPr/>
        </p:nvSpPr>
        <p:spPr>
          <a:xfrm>
            <a:off x="3459257" y="1399392"/>
            <a:ext cx="1862485" cy="734645"/>
          </a:xfrm>
          <a:prstGeom prst="rect">
            <a:avLst/>
          </a:prstGeom>
        </p:spPr>
        <p:txBody>
          <a:bodyPr wrap="square" lIns="0" tIns="0" rIns="0" bIns="0" rtlCol="0" anchor="t" anchorCtr="0">
            <a:normAutofit/>
          </a:bodyPr>
          <a:lstStyle/>
          <a:p>
            <a:pPr>
              <a:lnSpc>
                <a:spcPct val="150000"/>
              </a:lnSpc>
              <a:spcBef>
                <a:spcPct val="0"/>
              </a:spcBef>
              <a:defRPr/>
            </a:pPr>
            <a:r>
              <a:rPr lang="en-US" altLang="ja-JP" sz="788" b="1" dirty="0">
                <a:solidFill>
                  <a:srgbClr val="0065AE"/>
                </a:solidFill>
                <a:latin typeface="メイリオ" pitchFamily="50" charset="-128"/>
                <a:ea typeface="メイリオ" pitchFamily="50" charset="-128"/>
                <a:cs typeface="メイリオ" pitchFamily="50" charset="-128"/>
              </a:rPr>
              <a:t>Oracle </a:t>
            </a:r>
            <a:r>
              <a:rPr lang="en-US" altLang="ja-JP" sz="788" b="1" dirty="0" err="1">
                <a:solidFill>
                  <a:srgbClr val="0065AE"/>
                </a:solidFill>
                <a:latin typeface="メイリオ" pitchFamily="50" charset="-128"/>
                <a:ea typeface="メイリオ" pitchFamily="50" charset="-128"/>
                <a:cs typeface="メイリオ" pitchFamily="50" charset="-128"/>
              </a:rPr>
              <a:t>Weblogic</a:t>
            </a:r>
            <a:r>
              <a:rPr lang="en-US" altLang="ja-JP" sz="788" b="1" dirty="0">
                <a:solidFill>
                  <a:srgbClr val="0065AE"/>
                </a:solidFill>
                <a:latin typeface="メイリオ" pitchFamily="50" charset="-128"/>
                <a:ea typeface="メイリオ" pitchFamily="50" charset="-128"/>
                <a:cs typeface="メイリオ" pitchFamily="50" charset="-128"/>
              </a:rPr>
              <a:t> Server</a:t>
            </a:r>
          </a:p>
          <a:p>
            <a:pPr>
              <a:lnSpc>
                <a:spcPct val="150000"/>
              </a:lnSpc>
              <a:spcBef>
                <a:spcPct val="0"/>
              </a:spcBef>
              <a:defRPr/>
            </a:pPr>
            <a:r>
              <a:rPr lang="en-US" altLang="ja-JP" sz="788" b="1" dirty="0">
                <a:solidFill>
                  <a:srgbClr val="0065AE"/>
                </a:solidFill>
                <a:latin typeface="メイリオ" pitchFamily="50" charset="-128"/>
                <a:ea typeface="メイリオ" pitchFamily="50" charset="-128"/>
                <a:cs typeface="メイリオ" pitchFamily="50" charset="-128"/>
              </a:rPr>
              <a:t>Apache Tomcat</a:t>
            </a:r>
          </a:p>
          <a:p>
            <a:pPr>
              <a:lnSpc>
                <a:spcPct val="150000"/>
              </a:lnSpc>
              <a:spcBef>
                <a:spcPct val="0"/>
              </a:spcBef>
              <a:defRPr/>
            </a:pPr>
            <a:r>
              <a:rPr lang="en-US" altLang="ja-JP" sz="788" b="1" dirty="0">
                <a:solidFill>
                  <a:srgbClr val="0065AE"/>
                </a:solidFill>
                <a:latin typeface="メイリオ" pitchFamily="50" charset="-128"/>
                <a:ea typeface="メイリオ" pitchFamily="50" charset="-128"/>
                <a:cs typeface="メイリオ" pitchFamily="50" charset="-128"/>
              </a:rPr>
              <a:t>Windows </a:t>
            </a:r>
            <a:r>
              <a:rPr lang="ja-JP" altLang="en-US" sz="788" b="1" dirty="0">
                <a:solidFill>
                  <a:srgbClr val="0065AE"/>
                </a:solidFill>
                <a:latin typeface="メイリオ" pitchFamily="50" charset="-128"/>
                <a:ea typeface="メイリオ" pitchFamily="50" charset="-128"/>
                <a:cs typeface="メイリオ" pitchFamily="50" charset="-128"/>
              </a:rPr>
              <a:t>　</a:t>
            </a:r>
            <a:endParaRPr lang="en-US" altLang="ja-JP" sz="788" b="1" dirty="0">
              <a:solidFill>
                <a:srgbClr val="0065AE"/>
              </a:solidFill>
              <a:latin typeface="メイリオ" pitchFamily="50" charset="-128"/>
              <a:ea typeface="メイリオ" pitchFamily="50" charset="-128"/>
              <a:cs typeface="メイリオ" pitchFamily="50" charset="-128"/>
            </a:endParaRPr>
          </a:p>
        </p:txBody>
      </p:sp>
      <p:sp>
        <p:nvSpPr>
          <p:cNvPr id="26" name="Freeform 364"/>
          <p:cNvSpPr>
            <a:spLocks noEditPoints="1"/>
          </p:cNvSpPr>
          <p:nvPr/>
        </p:nvSpPr>
        <p:spPr bwMode="auto">
          <a:xfrm>
            <a:off x="541445" y="2023627"/>
            <a:ext cx="313526" cy="389380"/>
          </a:xfrm>
          <a:custGeom>
            <a:avLst/>
            <a:gdLst>
              <a:gd name="T0" fmla="*/ 561 w 743"/>
              <a:gd name="T1" fmla="*/ 753 h 922"/>
              <a:gd name="T2" fmla="*/ 372 w 743"/>
              <a:gd name="T3" fmla="*/ 771 h 922"/>
              <a:gd name="T4" fmla="*/ 218 w 743"/>
              <a:gd name="T5" fmla="*/ 760 h 922"/>
              <a:gd name="T6" fmla="*/ 86 w 743"/>
              <a:gd name="T7" fmla="*/ 728 h 922"/>
              <a:gd name="T8" fmla="*/ 0 w 743"/>
              <a:gd name="T9" fmla="*/ 788 h 922"/>
              <a:gd name="T10" fmla="*/ 8 w 743"/>
              <a:gd name="T11" fmla="*/ 816 h 922"/>
              <a:gd name="T12" fmla="*/ 63 w 743"/>
              <a:gd name="T13" fmla="*/ 864 h 922"/>
              <a:gd name="T14" fmla="*/ 194 w 743"/>
              <a:gd name="T15" fmla="*/ 907 h 922"/>
              <a:gd name="T16" fmla="*/ 372 w 743"/>
              <a:gd name="T17" fmla="*/ 922 h 922"/>
              <a:gd name="T18" fmla="*/ 517 w 743"/>
              <a:gd name="T19" fmla="*/ 912 h 922"/>
              <a:gd name="T20" fmla="*/ 658 w 743"/>
              <a:gd name="T21" fmla="*/ 873 h 922"/>
              <a:gd name="T22" fmla="*/ 731 w 743"/>
              <a:gd name="T23" fmla="*/ 822 h 922"/>
              <a:gd name="T24" fmla="*/ 743 w 743"/>
              <a:gd name="T25" fmla="*/ 788 h 922"/>
              <a:gd name="T26" fmla="*/ 682 w 743"/>
              <a:gd name="T27" fmla="*/ 718 h 922"/>
              <a:gd name="T28" fmla="*/ 627 w 743"/>
              <a:gd name="T29" fmla="*/ 520 h 922"/>
              <a:gd name="T30" fmla="*/ 451 w 743"/>
              <a:gd name="T31" fmla="*/ 550 h 922"/>
              <a:gd name="T32" fmla="*/ 294 w 743"/>
              <a:gd name="T33" fmla="*/ 550 h 922"/>
              <a:gd name="T34" fmla="*/ 116 w 743"/>
              <a:gd name="T35" fmla="*/ 520 h 922"/>
              <a:gd name="T36" fmla="*/ 19 w 743"/>
              <a:gd name="T37" fmla="*/ 478 h 922"/>
              <a:gd name="T38" fmla="*/ 2 w 743"/>
              <a:gd name="T39" fmla="*/ 584 h 922"/>
              <a:gd name="T40" fmla="*/ 30 w 743"/>
              <a:gd name="T41" fmla="*/ 622 h 922"/>
              <a:gd name="T42" fmla="*/ 135 w 743"/>
              <a:gd name="T43" fmla="*/ 673 h 922"/>
              <a:gd name="T44" fmla="*/ 297 w 743"/>
              <a:gd name="T45" fmla="*/ 702 h 922"/>
              <a:gd name="T46" fmla="*/ 447 w 743"/>
              <a:gd name="T47" fmla="*/ 702 h 922"/>
              <a:gd name="T48" fmla="*/ 608 w 743"/>
              <a:gd name="T49" fmla="*/ 673 h 922"/>
              <a:gd name="T50" fmla="*/ 715 w 743"/>
              <a:gd name="T51" fmla="*/ 622 h 922"/>
              <a:gd name="T52" fmla="*/ 742 w 743"/>
              <a:gd name="T53" fmla="*/ 584 h 922"/>
              <a:gd name="T54" fmla="*/ 725 w 743"/>
              <a:gd name="T55" fmla="*/ 478 h 922"/>
              <a:gd name="T56" fmla="*/ 372 w 743"/>
              <a:gd name="T57" fmla="*/ 0 h 922"/>
              <a:gd name="T58" fmla="*/ 228 w 743"/>
              <a:gd name="T59" fmla="*/ 10 h 922"/>
              <a:gd name="T60" fmla="*/ 85 w 743"/>
              <a:gd name="T61" fmla="*/ 49 h 922"/>
              <a:gd name="T62" fmla="*/ 12 w 743"/>
              <a:gd name="T63" fmla="*/ 100 h 922"/>
              <a:gd name="T64" fmla="*/ 0 w 743"/>
              <a:gd name="T65" fmla="*/ 134 h 922"/>
              <a:gd name="T66" fmla="*/ 8 w 743"/>
              <a:gd name="T67" fmla="*/ 162 h 922"/>
              <a:gd name="T68" fmla="*/ 63 w 743"/>
              <a:gd name="T69" fmla="*/ 208 h 922"/>
              <a:gd name="T70" fmla="*/ 194 w 743"/>
              <a:gd name="T71" fmla="*/ 252 h 922"/>
              <a:gd name="T72" fmla="*/ 372 w 743"/>
              <a:gd name="T73" fmla="*/ 268 h 922"/>
              <a:gd name="T74" fmla="*/ 517 w 743"/>
              <a:gd name="T75" fmla="*/ 258 h 922"/>
              <a:gd name="T76" fmla="*/ 658 w 743"/>
              <a:gd name="T77" fmla="*/ 219 h 922"/>
              <a:gd name="T78" fmla="*/ 731 w 743"/>
              <a:gd name="T79" fmla="*/ 168 h 922"/>
              <a:gd name="T80" fmla="*/ 743 w 743"/>
              <a:gd name="T81" fmla="*/ 134 h 922"/>
              <a:gd name="T82" fmla="*/ 736 w 743"/>
              <a:gd name="T83" fmla="*/ 108 h 922"/>
              <a:gd name="T84" fmla="*/ 680 w 743"/>
              <a:gd name="T85" fmla="*/ 60 h 922"/>
              <a:gd name="T86" fmla="*/ 549 w 743"/>
              <a:gd name="T87" fmla="*/ 16 h 922"/>
              <a:gd name="T88" fmla="*/ 372 w 743"/>
              <a:gd name="T89" fmla="*/ 0 h 922"/>
              <a:gd name="T90" fmla="*/ 595 w 743"/>
              <a:gd name="T91" fmla="*/ 310 h 922"/>
              <a:gd name="T92" fmla="*/ 411 w 743"/>
              <a:gd name="T93" fmla="*/ 334 h 922"/>
              <a:gd name="T94" fmla="*/ 255 w 743"/>
              <a:gd name="T95" fmla="*/ 328 h 922"/>
              <a:gd name="T96" fmla="*/ 86 w 743"/>
              <a:gd name="T97" fmla="*/ 292 h 922"/>
              <a:gd name="T98" fmla="*/ 0 w 743"/>
              <a:gd name="T99" fmla="*/ 248 h 922"/>
              <a:gd name="T100" fmla="*/ 4 w 743"/>
              <a:gd name="T101" fmla="*/ 373 h 922"/>
              <a:gd name="T102" fmla="*/ 45 w 743"/>
              <a:gd name="T103" fmla="*/ 416 h 922"/>
              <a:gd name="T104" fmla="*/ 164 w 743"/>
              <a:gd name="T105" fmla="*/ 463 h 922"/>
              <a:gd name="T106" fmla="*/ 334 w 743"/>
              <a:gd name="T107" fmla="*/ 486 h 922"/>
              <a:gd name="T108" fmla="*/ 482 w 743"/>
              <a:gd name="T109" fmla="*/ 480 h 922"/>
              <a:gd name="T110" fmla="*/ 634 w 743"/>
              <a:gd name="T111" fmla="*/ 447 h 922"/>
              <a:gd name="T112" fmla="*/ 727 w 743"/>
              <a:gd name="T113" fmla="*/ 392 h 922"/>
              <a:gd name="T114" fmla="*/ 743 w 743"/>
              <a:gd name="T115" fmla="*/ 358 h 922"/>
              <a:gd name="T116" fmla="*/ 705 w 743"/>
              <a:gd name="T117" fmla="*/ 272 h 9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743" h="922">
                <a:moveTo>
                  <a:pt x="657" y="728"/>
                </a:moveTo>
                <a:lnTo>
                  <a:pt x="657" y="728"/>
                </a:lnTo>
                <a:lnTo>
                  <a:pt x="627" y="738"/>
                </a:lnTo>
                <a:lnTo>
                  <a:pt x="595" y="746"/>
                </a:lnTo>
                <a:lnTo>
                  <a:pt x="561" y="753"/>
                </a:lnTo>
                <a:lnTo>
                  <a:pt x="526" y="760"/>
                </a:lnTo>
                <a:lnTo>
                  <a:pt x="489" y="765"/>
                </a:lnTo>
                <a:lnTo>
                  <a:pt x="451" y="768"/>
                </a:lnTo>
                <a:lnTo>
                  <a:pt x="411" y="770"/>
                </a:lnTo>
                <a:lnTo>
                  <a:pt x="372" y="771"/>
                </a:lnTo>
                <a:lnTo>
                  <a:pt x="372" y="771"/>
                </a:lnTo>
                <a:lnTo>
                  <a:pt x="332" y="770"/>
                </a:lnTo>
                <a:lnTo>
                  <a:pt x="294" y="768"/>
                </a:lnTo>
                <a:lnTo>
                  <a:pt x="255" y="765"/>
                </a:lnTo>
                <a:lnTo>
                  <a:pt x="218" y="760"/>
                </a:lnTo>
                <a:lnTo>
                  <a:pt x="182" y="753"/>
                </a:lnTo>
                <a:lnTo>
                  <a:pt x="148" y="746"/>
                </a:lnTo>
                <a:lnTo>
                  <a:pt x="116" y="738"/>
                </a:lnTo>
                <a:lnTo>
                  <a:pt x="86" y="728"/>
                </a:lnTo>
                <a:lnTo>
                  <a:pt x="86" y="728"/>
                </a:lnTo>
                <a:lnTo>
                  <a:pt x="62" y="718"/>
                </a:lnTo>
                <a:lnTo>
                  <a:pt x="39" y="708"/>
                </a:lnTo>
                <a:lnTo>
                  <a:pt x="19" y="697"/>
                </a:lnTo>
                <a:lnTo>
                  <a:pt x="0" y="685"/>
                </a:lnTo>
                <a:lnTo>
                  <a:pt x="0" y="788"/>
                </a:lnTo>
                <a:lnTo>
                  <a:pt x="0" y="788"/>
                </a:lnTo>
                <a:lnTo>
                  <a:pt x="1" y="795"/>
                </a:lnTo>
                <a:lnTo>
                  <a:pt x="2" y="802"/>
                </a:lnTo>
                <a:lnTo>
                  <a:pt x="4" y="808"/>
                </a:lnTo>
                <a:lnTo>
                  <a:pt x="8" y="816"/>
                </a:lnTo>
                <a:lnTo>
                  <a:pt x="12" y="822"/>
                </a:lnTo>
                <a:lnTo>
                  <a:pt x="16" y="829"/>
                </a:lnTo>
                <a:lnTo>
                  <a:pt x="30" y="841"/>
                </a:lnTo>
                <a:lnTo>
                  <a:pt x="45" y="853"/>
                </a:lnTo>
                <a:lnTo>
                  <a:pt x="63" y="864"/>
                </a:lnTo>
                <a:lnTo>
                  <a:pt x="85" y="873"/>
                </a:lnTo>
                <a:lnTo>
                  <a:pt x="109" y="883"/>
                </a:lnTo>
                <a:lnTo>
                  <a:pt x="135" y="892"/>
                </a:lnTo>
                <a:lnTo>
                  <a:pt x="164" y="900"/>
                </a:lnTo>
                <a:lnTo>
                  <a:pt x="194" y="907"/>
                </a:lnTo>
                <a:lnTo>
                  <a:pt x="228" y="912"/>
                </a:lnTo>
                <a:lnTo>
                  <a:pt x="261" y="916"/>
                </a:lnTo>
                <a:lnTo>
                  <a:pt x="297" y="920"/>
                </a:lnTo>
                <a:lnTo>
                  <a:pt x="334" y="921"/>
                </a:lnTo>
                <a:lnTo>
                  <a:pt x="372" y="922"/>
                </a:lnTo>
                <a:lnTo>
                  <a:pt x="372" y="922"/>
                </a:lnTo>
                <a:lnTo>
                  <a:pt x="410" y="921"/>
                </a:lnTo>
                <a:lnTo>
                  <a:pt x="447" y="920"/>
                </a:lnTo>
                <a:lnTo>
                  <a:pt x="482" y="916"/>
                </a:lnTo>
                <a:lnTo>
                  <a:pt x="517" y="912"/>
                </a:lnTo>
                <a:lnTo>
                  <a:pt x="549" y="907"/>
                </a:lnTo>
                <a:lnTo>
                  <a:pt x="580" y="900"/>
                </a:lnTo>
                <a:lnTo>
                  <a:pt x="608" y="892"/>
                </a:lnTo>
                <a:lnTo>
                  <a:pt x="634" y="883"/>
                </a:lnTo>
                <a:lnTo>
                  <a:pt x="658" y="873"/>
                </a:lnTo>
                <a:lnTo>
                  <a:pt x="680" y="864"/>
                </a:lnTo>
                <a:lnTo>
                  <a:pt x="699" y="853"/>
                </a:lnTo>
                <a:lnTo>
                  <a:pt x="715" y="841"/>
                </a:lnTo>
                <a:lnTo>
                  <a:pt x="727" y="829"/>
                </a:lnTo>
                <a:lnTo>
                  <a:pt x="731" y="822"/>
                </a:lnTo>
                <a:lnTo>
                  <a:pt x="736" y="816"/>
                </a:lnTo>
                <a:lnTo>
                  <a:pt x="740" y="808"/>
                </a:lnTo>
                <a:lnTo>
                  <a:pt x="742" y="802"/>
                </a:lnTo>
                <a:lnTo>
                  <a:pt x="743" y="795"/>
                </a:lnTo>
                <a:lnTo>
                  <a:pt x="743" y="788"/>
                </a:lnTo>
                <a:lnTo>
                  <a:pt x="743" y="685"/>
                </a:lnTo>
                <a:lnTo>
                  <a:pt x="743" y="685"/>
                </a:lnTo>
                <a:lnTo>
                  <a:pt x="725" y="697"/>
                </a:lnTo>
                <a:lnTo>
                  <a:pt x="705" y="708"/>
                </a:lnTo>
                <a:lnTo>
                  <a:pt x="682" y="718"/>
                </a:lnTo>
                <a:lnTo>
                  <a:pt x="657" y="728"/>
                </a:lnTo>
                <a:lnTo>
                  <a:pt x="657" y="728"/>
                </a:lnTo>
                <a:close/>
                <a:moveTo>
                  <a:pt x="657" y="510"/>
                </a:moveTo>
                <a:lnTo>
                  <a:pt x="657" y="510"/>
                </a:lnTo>
                <a:lnTo>
                  <a:pt x="627" y="520"/>
                </a:lnTo>
                <a:lnTo>
                  <a:pt x="595" y="529"/>
                </a:lnTo>
                <a:lnTo>
                  <a:pt x="561" y="536"/>
                </a:lnTo>
                <a:lnTo>
                  <a:pt x="526" y="542"/>
                </a:lnTo>
                <a:lnTo>
                  <a:pt x="489" y="547"/>
                </a:lnTo>
                <a:lnTo>
                  <a:pt x="451" y="550"/>
                </a:lnTo>
                <a:lnTo>
                  <a:pt x="411" y="553"/>
                </a:lnTo>
                <a:lnTo>
                  <a:pt x="372" y="553"/>
                </a:lnTo>
                <a:lnTo>
                  <a:pt x="372" y="553"/>
                </a:lnTo>
                <a:lnTo>
                  <a:pt x="332" y="553"/>
                </a:lnTo>
                <a:lnTo>
                  <a:pt x="294" y="550"/>
                </a:lnTo>
                <a:lnTo>
                  <a:pt x="255" y="547"/>
                </a:lnTo>
                <a:lnTo>
                  <a:pt x="218" y="542"/>
                </a:lnTo>
                <a:lnTo>
                  <a:pt x="182" y="536"/>
                </a:lnTo>
                <a:lnTo>
                  <a:pt x="148" y="529"/>
                </a:lnTo>
                <a:lnTo>
                  <a:pt x="116" y="520"/>
                </a:lnTo>
                <a:lnTo>
                  <a:pt x="86" y="510"/>
                </a:lnTo>
                <a:lnTo>
                  <a:pt x="86" y="510"/>
                </a:lnTo>
                <a:lnTo>
                  <a:pt x="62" y="500"/>
                </a:lnTo>
                <a:lnTo>
                  <a:pt x="39" y="490"/>
                </a:lnTo>
                <a:lnTo>
                  <a:pt x="19" y="478"/>
                </a:lnTo>
                <a:lnTo>
                  <a:pt x="0" y="466"/>
                </a:lnTo>
                <a:lnTo>
                  <a:pt x="0" y="570"/>
                </a:lnTo>
                <a:lnTo>
                  <a:pt x="0" y="570"/>
                </a:lnTo>
                <a:lnTo>
                  <a:pt x="1" y="577"/>
                </a:lnTo>
                <a:lnTo>
                  <a:pt x="2" y="584"/>
                </a:lnTo>
                <a:lnTo>
                  <a:pt x="4" y="590"/>
                </a:lnTo>
                <a:lnTo>
                  <a:pt x="8" y="597"/>
                </a:lnTo>
                <a:lnTo>
                  <a:pt x="12" y="603"/>
                </a:lnTo>
                <a:lnTo>
                  <a:pt x="16" y="609"/>
                </a:lnTo>
                <a:lnTo>
                  <a:pt x="30" y="622"/>
                </a:lnTo>
                <a:lnTo>
                  <a:pt x="45" y="633"/>
                </a:lnTo>
                <a:lnTo>
                  <a:pt x="63" y="645"/>
                </a:lnTo>
                <a:lnTo>
                  <a:pt x="85" y="655"/>
                </a:lnTo>
                <a:lnTo>
                  <a:pt x="109" y="664"/>
                </a:lnTo>
                <a:lnTo>
                  <a:pt x="135" y="673"/>
                </a:lnTo>
                <a:lnTo>
                  <a:pt x="164" y="681"/>
                </a:lnTo>
                <a:lnTo>
                  <a:pt x="194" y="687"/>
                </a:lnTo>
                <a:lnTo>
                  <a:pt x="228" y="693"/>
                </a:lnTo>
                <a:lnTo>
                  <a:pt x="261" y="698"/>
                </a:lnTo>
                <a:lnTo>
                  <a:pt x="297" y="702"/>
                </a:lnTo>
                <a:lnTo>
                  <a:pt x="334" y="703"/>
                </a:lnTo>
                <a:lnTo>
                  <a:pt x="372" y="704"/>
                </a:lnTo>
                <a:lnTo>
                  <a:pt x="372" y="704"/>
                </a:lnTo>
                <a:lnTo>
                  <a:pt x="410" y="703"/>
                </a:lnTo>
                <a:lnTo>
                  <a:pt x="447" y="702"/>
                </a:lnTo>
                <a:lnTo>
                  <a:pt x="482" y="698"/>
                </a:lnTo>
                <a:lnTo>
                  <a:pt x="517" y="693"/>
                </a:lnTo>
                <a:lnTo>
                  <a:pt x="549" y="687"/>
                </a:lnTo>
                <a:lnTo>
                  <a:pt x="580" y="681"/>
                </a:lnTo>
                <a:lnTo>
                  <a:pt x="608" y="673"/>
                </a:lnTo>
                <a:lnTo>
                  <a:pt x="634" y="664"/>
                </a:lnTo>
                <a:lnTo>
                  <a:pt x="658" y="655"/>
                </a:lnTo>
                <a:lnTo>
                  <a:pt x="680" y="645"/>
                </a:lnTo>
                <a:lnTo>
                  <a:pt x="699" y="633"/>
                </a:lnTo>
                <a:lnTo>
                  <a:pt x="715" y="622"/>
                </a:lnTo>
                <a:lnTo>
                  <a:pt x="727" y="609"/>
                </a:lnTo>
                <a:lnTo>
                  <a:pt x="731" y="603"/>
                </a:lnTo>
                <a:lnTo>
                  <a:pt x="736" y="597"/>
                </a:lnTo>
                <a:lnTo>
                  <a:pt x="740" y="590"/>
                </a:lnTo>
                <a:lnTo>
                  <a:pt x="742" y="584"/>
                </a:lnTo>
                <a:lnTo>
                  <a:pt x="743" y="577"/>
                </a:lnTo>
                <a:lnTo>
                  <a:pt x="743" y="570"/>
                </a:lnTo>
                <a:lnTo>
                  <a:pt x="743" y="466"/>
                </a:lnTo>
                <a:lnTo>
                  <a:pt x="743" y="466"/>
                </a:lnTo>
                <a:lnTo>
                  <a:pt x="725" y="478"/>
                </a:lnTo>
                <a:lnTo>
                  <a:pt x="705" y="490"/>
                </a:lnTo>
                <a:lnTo>
                  <a:pt x="682" y="500"/>
                </a:lnTo>
                <a:lnTo>
                  <a:pt x="657" y="510"/>
                </a:lnTo>
                <a:lnTo>
                  <a:pt x="657" y="510"/>
                </a:lnTo>
                <a:close/>
                <a:moveTo>
                  <a:pt x="372" y="0"/>
                </a:moveTo>
                <a:lnTo>
                  <a:pt x="372" y="0"/>
                </a:lnTo>
                <a:lnTo>
                  <a:pt x="334" y="1"/>
                </a:lnTo>
                <a:lnTo>
                  <a:pt x="297" y="3"/>
                </a:lnTo>
                <a:lnTo>
                  <a:pt x="261" y="6"/>
                </a:lnTo>
                <a:lnTo>
                  <a:pt x="228" y="10"/>
                </a:lnTo>
                <a:lnTo>
                  <a:pt x="194" y="16"/>
                </a:lnTo>
                <a:lnTo>
                  <a:pt x="164" y="22"/>
                </a:lnTo>
                <a:lnTo>
                  <a:pt x="135" y="31"/>
                </a:lnTo>
                <a:lnTo>
                  <a:pt x="109" y="39"/>
                </a:lnTo>
                <a:lnTo>
                  <a:pt x="85" y="49"/>
                </a:lnTo>
                <a:lnTo>
                  <a:pt x="63" y="60"/>
                </a:lnTo>
                <a:lnTo>
                  <a:pt x="45" y="70"/>
                </a:lnTo>
                <a:lnTo>
                  <a:pt x="30" y="82"/>
                </a:lnTo>
                <a:lnTo>
                  <a:pt x="16" y="94"/>
                </a:lnTo>
                <a:lnTo>
                  <a:pt x="12" y="100"/>
                </a:lnTo>
                <a:lnTo>
                  <a:pt x="8" y="108"/>
                </a:lnTo>
                <a:lnTo>
                  <a:pt x="4" y="114"/>
                </a:lnTo>
                <a:lnTo>
                  <a:pt x="2" y="121"/>
                </a:lnTo>
                <a:lnTo>
                  <a:pt x="1" y="127"/>
                </a:lnTo>
                <a:lnTo>
                  <a:pt x="0" y="134"/>
                </a:lnTo>
                <a:lnTo>
                  <a:pt x="0" y="134"/>
                </a:lnTo>
                <a:lnTo>
                  <a:pt x="1" y="141"/>
                </a:lnTo>
                <a:lnTo>
                  <a:pt x="2" y="148"/>
                </a:lnTo>
                <a:lnTo>
                  <a:pt x="4" y="154"/>
                </a:lnTo>
                <a:lnTo>
                  <a:pt x="8" y="162"/>
                </a:lnTo>
                <a:lnTo>
                  <a:pt x="12" y="168"/>
                </a:lnTo>
                <a:lnTo>
                  <a:pt x="16" y="174"/>
                </a:lnTo>
                <a:lnTo>
                  <a:pt x="30" y="187"/>
                </a:lnTo>
                <a:lnTo>
                  <a:pt x="45" y="198"/>
                </a:lnTo>
                <a:lnTo>
                  <a:pt x="63" y="208"/>
                </a:lnTo>
                <a:lnTo>
                  <a:pt x="85" y="219"/>
                </a:lnTo>
                <a:lnTo>
                  <a:pt x="109" y="229"/>
                </a:lnTo>
                <a:lnTo>
                  <a:pt x="135" y="237"/>
                </a:lnTo>
                <a:lnTo>
                  <a:pt x="164" y="246"/>
                </a:lnTo>
                <a:lnTo>
                  <a:pt x="194" y="252"/>
                </a:lnTo>
                <a:lnTo>
                  <a:pt x="228" y="258"/>
                </a:lnTo>
                <a:lnTo>
                  <a:pt x="261" y="262"/>
                </a:lnTo>
                <a:lnTo>
                  <a:pt x="297" y="265"/>
                </a:lnTo>
                <a:lnTo>
                  <a:pt x="334" y="267"/>
                </a:lnTo>
                <a:lnTo>
                  <a:pt x="372" y="268"/>
                </a:lnTo>
                <a:lnTo>
                  <a:pt x="372" y="268"/>
                </a:lnTo>
                <a:lnTo>
                  <a:pt x="410" y="267"/>
                </a:lnTo>
                <a:lnTo>
                  <a:pt x="447" y="265"/>
                </a:lnTo>
                <a:lnTo>
                  <a:pt x="482" y="262"/>
                </a:lnTo>
                <a:lnTo>
                  <a:pt x="517" y="258"/>
                </a:lnTo>
                <a:lnTo>
                  <a:pt x="549" y="252"/>
                </a:lnTo>
                <a:lnTo>
                  <a:pt x="580" y="246"/>
                </a:lnTo>
                <a:lnTo>
                  <a:pt x="608" y="237"/>
                </a:lnTo>
                <a:lnTo>
                  <a:pt x="634" y="229"/>
                </a:lnTo>
                <a:lnTo>
                  <a:pt x="658" y="219"/>
                </a:lnTo>
                <a:lnTo>
                  <a:pt x="680" y="208"/>
                </a:lnTo>
                <a:lnTo>
                  <a:pt x="699" y="198"/>
                </a:lnTo>
                <a:lnTo>
                  <a:pt x="715" y="187"/>
                </a:lnTo>
                <a:lnTo>
                  <a:pt x="727" y="174"/>
                </a:lnTo>
                <a:lnTo>
                  <a:pt x="731" y="168"/>
                </a:lnTo>
                <a:lnTo>
                  <a:pt x="736" y="162"/>
                </a:lnTo>
                <a:lnTo>
                  <a:pt x="740" y="154"/>
                </a:lnTo>
                <a:lnTo>
                  <a:pt x="742" y="148"/>
                </a:lnTo>
                <a:lnTo>
                  <a:pt x="743" y="141"/>
                </a:lnTo>
                <a:lnTo>
                  <a:pt x="743" y="134"/>
                </a:lnTo>
                <a:lnTo>
                  <a:pt x="743" y="134"/>
                </a:lnTo>
                <a:lnTo>
                  <a:pt x="743" y="127"/>
                </a:lnTo>
                <a:lnTo>
                  <a:pt x="742" y="121"/>
                </a:lnTo>
                <a:lnTo>
                  <a:pt x="740" y="114"/>
                </a:lnTo>
                <a:lnTo>
                  <a:pt x="736" y="108"/>
                </a:lnTo>
                <a:lnTo>
                  <a:pt x="731" y="100"/>
                </a:lnTo>
                <a:lnTo>
                  <a:pt x="727" y="94"/>
                </a:lnTo>
                <a:lnTo>
                  <a:pt x="715" y="82"/>
                </a:lnTo>
                <a:lnTo>
                  <a:pt x="699" y="70"/>
                </a:lnTo>
                <a:lnTo>
                  <a:pt x="680" y="60"/>
                </a:lnTo>
                <a:lnTo>
                  <a:pt x="658" y="49"/>
                </a:lnTo>
                <a:lnTo>
                  <a:pt x="634" y="39"/>
                </a:lnTo>
                <a:lnTo>
                  <a:pt x="608" y="31"/>
                </a:lnTo>
                <a:lnTo>
                  <a:pt x="580" y="22"/>
                </a:lnTo>
                <a:lnTo>
                  <a:pt x="549" y="16"/>
                </a:lnTo>
                <a:lnTo>
                  <a:pt x="517" y="10"/>
                </a:lnTo>
                <a:lnTo>
                  <a:pt x="482" y="6"/>
                </a:lnTo>
                <a:lnTo>
                  <a:pt x="447" y="3"/>
                </a:lnTo>
                <a:lnTo>
                  <a:pt x="410" y="1"/>
                </a:lnTo>
                <a:lnTo>
                  <a:pt x="372" y="0"/>
                </a:lnTo>
                <a:lnTo>
                  <a:pt x="372" y="0"/>
                </a:lnTo>
                <a:close/>
                <a:moveTo>
                  <a:pt x="657" y="292"/>
                </a:moveTo>
                <a:lnTo>
                  <a:pt x="657" y="292"/>
                </a:lnTo>
                <a:lnTo>
                  <a:pt x="627" y="302"/>
                </a:lnTo>
                <a:lnTo>
                  <a:pt x="595" y="310"/>
                </a:lnTo>
                <a:lnTo>
                  <a:pt x="561" y="318"/>
                </a:lnTo>
                <a:lnTo>
                  <a:pt x="526" y="324"/>
                </a:lnTo>
                <a:lnTo>
                  <a:pt x="489" y="328"/>
                </a:lnTo>
                <a:lnTo>
                  <a:pt x="451" y="332"/>
                </a:lnTo>
                <a:lnTo>
                  <a:pt x="411" y="334"/>
                </a:lnTo>
                <a:lnTo>
                  <a:pt x="372" y="336"/>
                </a:lnTo>
                <a:lnTo>
                  <a:pt x="372" y="336"/>
                </a:lnTo>
                <a:lnTo>
                  <a:pt x="332" y="334"/>
                </a:lnTo>
                <a:lnTo>
                  <a:pt x="294" y="332"/>
                </a:lnTo>
                <a:lnTo>
                  <a:pt x="255" y="328"/>
                </a:lnTo>
                <a:lnTo>
                  <a:pt x="218" y="324"/>
                </a:lnTo>
                <a:lnTo>
                  <a:pt x="182" y="318"/>
                </a:lnTo>
                <a:lnTo>
                  <a:pt x="148" y="310"/>
                </a:lnTo>
                <a:lnTo>
                  <a:pt x="116" y="302"/>
                </a:lnTo>
                <a:lnTo>
                  <a:pt x="86" y="292"/>
                </a:lnTo>
                <a:lnTo>
                  <a:pt x="86" y="292"/>
                </a:lnTo>
                <a:lnTo>
                  <a:pt x="62" y="283"/>
                </a:lnTo>
                <a:lnTo>
                  <a:pt x="39" y="272"/>
                </a:lnTo>
                <a:lnTo>
                  <a:pt x="19" y="261"/>
                </a:lnTo>
                <a:lnTo>
                  <a:pt x="0" y="248"/>
                </a:lnTo>
                <a:lnTo>
                  <a:pt x="0" y="352"/>
                </a:lnTo>
                <a:lnTo>
                  <a:pt x="0" y="352"/>
                </a:lnTo>
                <a:lnTo>
                  <a:pt x="1" y="358"/>
                </a:lnTo>
                <a:lnTo>
                  <a:pt x="2" y="366"/>
                </a:lnTo>
                <a:lnTo>
                  <a:pt x="4" y="373"/>
                </a:lnTo>
                <a:lnTo>
                  <a:pt x="8" y="379"/>
                </a:lnTo>
                <a:lnTo>
                  <a:pt x="12" y="386"/>
                </a:lnTo>
                <a:lnTo>
                  <a:pt x="16" y="392"/>
                </a:lnTo>
                <a:lnTo>
                  <a:pt x="30" y="404"/>
                </a:lnTo>
                <a:lnTo>
                  <a:pt x="45" y="416"/>
                </a:lnTo>
                <a:lnTo>
                  <a:pt x="63" y="427"/>
                </a:lnTo>
                <a:lnTo>
                  <a:pt x="85" y="438"/>
                </a:lnTo>
                <a:lnTo>
                  <a:pt x="109" y="447"/>
                </a:lnTo>
                <a:lnTo>
                  <a:pt x="135" y="456"/>
                </a:lnTo>
                <a:lnTo>
                  <a:pt x="164" y="463"/>
                </a:lnTo>
                <a:lnTo>
                  <a:pt x="194" y="470"/>
                </a:lnTo>
                <a:lnTo>
                  <a:pt x="228" y="476"/>
                </a:lnTo>
                <a:lnTo>
                  <a:pt x="261" y="480"/>
                </a:lnTo>
                <a:lnTo>
                  <a:pt x="297" y="483"/>
                </a:lnTo>
                <a:lnTo>
                  <a:pt x="334" y="486"/>
                </a:lnTo>
                <a:lnTo>
                  <a:pt x="372" y="486"/>
                </a:lnTo>
                <a:lnTo>
                  <a:pt x="372" y="486"/>
                </a:lnTo>
                <a:lnTo>
                  <a:pt x="410" y="486"/>
                </a:lnTo>
                <a:lnTo>
                  <a:pt x="447" y="483"/>
                </a:lnTo>
                <a:lnTo>
                  <a:pt x="482" y="480"/>
                </a:lnTo>
                <a:lnTo>
                  <a:pt x="517" y="476"/>
                </a:lnTo>
                <a:lnTo>
                  <a:pt x="549" y="470"/>
                </a:lnTo>
                <a:lnTo>
                  <a:pt x="580" y="463"/>
                </a:lnTo>
                <a:lnTo>
                  <a:pt x="608" y="456"/>
                </a:lnTo>
                <a:lnTo>
                  <a:pt x="634" y="447"/>
                </a:lnTo>
                <a:lnTo>
                  <a:pt x="658" y="438"/>
                </a:lnTo>
                <a:lnTo>
                  <a:pt x="680" y="427"/>
                </a:lnTo>
                <a:lnTo>
                  <a:pt x="699" y="416"/>
                </a:lnTo>
                <a:lnTo>
                  <a:pt x="715" y="404"/>
                </a:lnTo>
                <a:lnTo>
                  <a:pt x="727" y="392"/>
                </a:lnTo>
                <a:lnTo>
                  <a:pt x="731" y="386"/>
                </a:lnTo>
                <a:lnTo>
                  <a:pt x="736" y="379"/>
                </a:lnTo>
                <a:lnTo>
                  <a:pt x="740" y="373"/>
                </a:lnTo>
                <a:lnTo>
                  <a:pt x="742" y="366"/>
                </a:lnTo>
                <a:lnTo>
                  <a:pt x="743" y="358"/>
                </a:lnTo>
                <a:lnTo>
                  <a:pt x="743" y="352"/>
                </a:lnTo>
                <a:lnTo>
                  <a:pt x="743" y="248"/>
                </a:lnTo>
                <a:lnTo>
                  <a:pt x="743" y="248"/>
                </a:lnTo>
                <a:lnTo>
                  <a:pt x="725" y="261"/>
                </a:lnTo>
                <a:lnTo>
                  <a:pt x="705" y="272"/>
                </a:lnTo>
                <a:lnTo>
                  <a:pt x="682" y="283"/>
                </a:lnTo>
                <a:lnTo>
                  <a:pt x="657" y="292"/>
                </a:lnTo>
                <a:lnTo>
                  <a:pt x="657" y="292"/>
                </a:lnTo>
                <a:close/>
              </a:path>
            </a:pathLst>
          </a:custGeom>
          <a:solidFill>
            <a:schemeClr val="tx2"/>
          </a:solidFill>
          <a:ln>
            <a:noFill/>
          </a:ln>
        </p:spPr>
        <p:txBody>
          <a:bodyPr vert="horz" wrap="square" lIns="68580" tIns="34290" rIns="68580" bIns="34290" numCol="1" anchor="t" anchorCtr="0" compatLnSpc="1">
            <a:prstTxWarp prst="textNoShape">
              <a:avLst/>
            </a:prstTxWarp>
          </a:bodyPr>
          <a:lstStyle/>
          <a:p>
            <a:pPr>
              <a:defRPr/>
            </a:pPr>
            <a:endParaRPr lang="ja-JP" altLang="en-US" sz="1350">
              <a:solidFill>
                <a:prstClr val="black"/>
              </a:solidFill>
              <a:latin typeface="メイリオ"/>
              <a:ea typeface="メイリオ"/>
            </a:endParaRPr>
          </a:p>
        </p:txBody>
      </p:sp>
      <p:sp>
        <p:nvSpPr>
          <p:cNvPr id="28" name="角丸四角形 27"/>
          <p:cNvSpPr/>
          <p:nvPr/>
        </p:nvSpPr>
        <p:spPr>
          <a:xfrm>
            <a:off x="3166005" y="584221"/>
            <a:ext cx="1694027" cy="415276"/>
          </a:xfrm>
          <a:prstGeom prst="roundRect">
            <a:avLst/>
          </a:prstGeom>
          <a:solidFill>
            <a:schemeClr val="accent3"/>
          </a:solidFill>
          <a:ln>
            <a:solidFill>
              <a:schemeClr val="accent3"/>
            </a:solidFill>
          </a:ln>
        </p:spPr>
        <p:style>
          <a:lnRef idx="2">
            <a:schemeClr val="accent4"/>
          </a:lnRef>
          <a:fillRef idx="1">
            <a:schemeClr val="lt1"/>
          </a:fillRef>
          <a:effectRef idx="0">
            <a:schemeClr val="accent4"/>
          </a:effectRef>
          <a:fontRef idx="minor">
            <a:schemeClr val="dk1"/>
          </a:fontRef>
        </p:style>
        <p:txBody>
          <a:bodyPr rtlCol="0" anchor="ctr"/>
          <a:lstStyle/>
          <a:p>
            <a:pPr algn="ctr">
              <a:spcBef>
                <a:spcPct val="0"/>
              </a:spcBef>
              <a:defRPr/>
            </a:pPr>
            <a:r>
              <a:rPr lang="en-US" altLang="ja-JP" sz="800" b="1" dirty="0" err="1">
                <a:solidFill>
                  <a:srgbClr val="FFFFFF"/>
                </a:solidFill>
                <a:latin typeface="メイリオ" pitchFamily="50" charset="-128"/>
                <a:ea typeface="メイリオ" pitchFamily="50" charset="-128"/>
                <a:cs typeface="メイリオ" pitchFamily="50" charset="-128"/>
              </a:rPr>
              <a:t>SuperStream</a:t>
            </a:r>
            <a:r>
              <a:rPr lang="en-US" altLang="ja-JP" sz="800" b="1" dirty="0">
                <a:solidFill>
                  <a:srgbClr val="FFFFFF"/>
                </a:solidFill>
                <a:latin typeface="メイリオ" pitchFamily="50" charset="-128"/>
                <a:ea typeface="メイリオ" pitchFamily="50" charset="-128"/>
                <a:cs typeface="メイリオ" pitchFamily="50" charset="-128"/>
              </a:rPr>
              <a:t>-NX field/HR</a:t>
            </a:r>
          </a:p>
          <a:p>
            <a:pPr algn="ctr">
              <a:spcBef>
                <a:spcPct val="0"/>
              </a:spcBef>
              <a:defRPr/>
            </a:pPr>
            <a:r>
              <a:rPr lang="ja-JP" altLang="en-US" sz="800" b="1" dirty="0">
                <a:solidFill>
                  <a:srgbClr val="FFFFFF"/>
                </a:solidFill>
                <a:latin typeface="メイリオ" pitchFamily="50" charset="-128"/>
                <a:ea typeface="メイリオ" pitchFamily="50" charset="-128"/>
                <a:cs typeface="メイリオ" pitchFamily="50" charset="-128"/>
              </a:rPr>
              <a:t>人事諸届・照会</a:t>
            </a:r>
          </a:p>
        </p:txBody>
      </p:sp>
      <p:grpSp>
        <p:nvGrpSpPr>
          <p:cNvPr id="30" name="グループ化 525"/>
          <p:cNvGrpSpPr/>
          <p:nvPr/>
        </p:nvGrpSpPr>
        <p:grpSpPr>
          <a:xfrm>
            <a:off x="825795" y="2871865"/>
            <a:ext cx="430033" cy="430033"/>
            <a:chOff x="3784104" y="1923678"/>
            <a:chExt cx="381000" cy="381000"/>
          </a:xfrm>
          <a:solidFill>
            <a:schemeClr val="tx2"/>
          </a:solidFill>
        </p:grpSpPr>
        <p:sp>
          <p:nvSpPr>
            <p:cNvPr id="31" name="Freeform 560"/>
            <p:cNvSpPr>
              <a:spLocks/>
            </p:cNvSpPr>
            <p:nvPr/>
          </p:nvSpPr>
          <p:spPr bwMode="auto">
            <a:xfrm>
              <a:off x="3873004" y="2253878"/>
              <a:ext cx="203200" cy="50800"/>
            </a:xfrm>
            <a:custGeom>
              <a:avLst/>
              <a:gdLst/>
              <a:ahLst/>
              <a:cxnLst>
                <a:cxn ang="0">
                  <a:pos x="112" y="0"/>
                </a:cxn>
                <a:cxn ang="0">
                  <a:pos x="16" y="0"/>
                </a:cxn>
                <a:cxn ang="0">
                  <a:pos x="16" y="0"/>
                </a:cxn>
                <a:cxn ang="0">
                  <a:pos x="10" y="2"/>
                </a:cxn>
                <a:cxn ang="0">
                  <a:pos x="4" y="4"/>
                </a:cxn>
                <a:cxn ang="0">
                  <a:pos x="2" y="10"/>
                </a:cxn>
                <a:cxn ang="0">
                  <a:pos x="0" y="16"/>
                </a:cxn>
                <a:cxn ang="0">
                  <a:pos x="0" y="32"/>
                </a:cxn>
                <a:cxn ang="0">
                  <a:pos x="16" y="32"/>
                </a:cxn>
                <a:cxn ang="0">
                  <a:pos x="112" y="32"/>
                </a:cxn>
                <a:cxn ang="0">
                  <a:pos x="128" y="32"/>
                </a:cxn>
                <a:cxn ang="0">
                  <a:pos x="128" y="16"/>
                </a:cxn>
                <a:cxn ang="0">
                  <a:pos x="128" y="16"/>
                </a:cxn>
                <a:cxn ang="0">
                  <a:pos x="126" y="10"/>
                </a:cxn>
                <a:cxn ang="0">
                  <a:pos x="124" y="4"/>
                </a:cxn>
                <a:cxn ang="0">
                  <a:pos x="118" y="2"/>
                </a:cxn>
                <a:cxn ang="0">
                  <a:pos x="112" y="0"/>
                </a:cxn>
                <a:cxn ang="0">
                  <a:pos x="112" y="0"/>
                </a:cxn>
              </a:cxnLst>
              <a:rect l="0" t="0" r="r" b="b"/>
              <a:pathLst>
                <a:path w="128" h="32">
                  <a:moveTo>
                    <a:pt x="112" y="0"/>
                  </a:moveTo>
                  <a:lnTo>
                    <a:pt x="16" y="0"/>
                  </a:lnTo>
                  <a:lnTo>
                    <a:pt x="16" y="0"/>
                  </a:lnTo>
                  <a:lnTo>
                    <a:pt x="10" y="2"/>
                  </a:lnTo>
                  <a:lnTo>
                    <a:pt x="4" y="4"/>
                  </a:lnTo>
                  <a:lnTo>
                    <a:pt x="2" y="10"/>
                  </a:lnTo>
                  <a:lnTo>
                    <a:pt x="0" y="16"/>
                  </a:lnTo>
                  <a:lnTo>
                    <a:pt x="0" y="32"/>
                  </a:lnTo>
                  <a:lnTo>
                    <a:pt x="16" y="32"/>
                  </a:lnTo>
                  <a:lnTo>
                    <a:pt x="112" y="32"/>
                  </a:lnTo>
                  <a:lnTo>
                    <a:pt x="128" y="32"/>
                  </a:lnTo>
                  <a:lnTo>
                    <a:pt x="128" y="16"/>
                  </a:lnTo>
                  <a:lnTo>
                    <a:pt x="128" y="16"/>
                  </a:lnTo>
                  <a:lnTo>
                    <a:pt x="126" y="10"/>
                  </a:lnTo>
                  <a:lnTo>
                    <a:pt x="124" y="4"/>
                  </a:lnTo>
                  <a:lnTo>
                    <a:pt x="118" y="2"/>
                  </a:lnTo>
                  <a:lnTo>
                    <a:pt x="112" y="0"/>
                  </a:lnTo>
                  <a:lnTo>
                    <a:pt x="112" y="0"/>
                  </a:lnTo>
                  <a:close/>
                </a:path>
              </a:pathLst>
            </a:custGeom>
            <a:grpFill/>
            <a:ln w="9525">
              <a:noFill/>
              <a:round/>
              <a:headEnd/>
              <a:tailEnd/>
            </a:ln>
          </p:spPr>
          <p:txBody>
            <a:bodyPr vert="horz" wrap="square" lIns="68580" tIns="34290" rIns="68580" bIns="34290" numCol="1" anchor="t" anchorCtr="0" compatLnSpc="1">
              <a:prstTxWarp prst="textNoShape">
                <a:avLst/>
              </a:prstTxWarp>
            </a:bodyPr>
            <a:lstStyle/>
            <a:p>
              <a:pPr defTabSz="685784">
                <a:defRPr/>
              </a:pPr>
              <a:endParaRPr kumimoji="0" lang="ja-JP" altLang="en-US" sz="1050" kern="0">
                <a:solidFill>
                  <a:srgbClr val="54C2F0"/>
                </a:solidFill>
                <a:latin typeface="メイリオ"/>
                <a:ea typeface="メイリオ"/>
              </a:endParaRPr>
            </a:p>
          </p:txBody>
        </p:sp>
        <p:sp>
          <p:nvSpPr>
            <p:cNvPr id="32" name="Freeform 561"/>
            <p:cNvSpPr>
              <a:spLocks noEditPoints="1"/>
            </p:cNvSpPr>
            <p:nvPr/>
          </p:nvSpPr>
          <p:spPr bwMode="auto">
            <a:xfrm>
              <a:off x="3784104" y="1923678"/>
              <a:ext cx="381000" cy="292100"/>
            </a:xfrm>
            <a:custGeom>
              <a:avLst/>
              <a:gdLst/>
              <a:ahLst/>
              <a:cxnLst>
                <a:cxn ang="0">
                  <a:pos x="216" y="0"/>
                </a:cxn>
                <a:cxn ang="0">
                  <a:pos x="24" y="0"/>
                </a:cxn>
                <a:cxn ang="0">
                  <a:pos x="24" y="0"/>
                </a:cxn>
                <a:cxn ang="0">
                  <a:pos x="14" y="2"/>
                </a:cxn>
                <a:cxn ang="0">
                  <a:pos x="8" y="8"/>
                </a:cxn>
                <a:cxn ang="0">
                  <a:pos x="2" y="14"/>
                </a:cxn>
                <a:cxn ang="0">
                  <a:pos x="0" y="24"/>
                </a:cxn>
                <a:cxn ang="0">
                  <a:pos x="0" y="160"/>
                </a:cxn>
                <a:cxn ang="0">
                  <a:pos x="0" y="160"/>
                </a:cxn>
                <a:cxn ang="0">
                  <a:pos x="2" y="170"/>
                </a:cxn>
                <a:cxn ang="0">
                  <a:pos x="8" y="176"/>
                </a:cxn>
                <a:cxn ang="0">
                  <a:pos x="14" y="182"/>
                </a:cxn>
                <a:cxn ang="0">
                  <a:pos x="24" y="184"/>
                </a:cxn>
                <a:cxn ang="0">
                  <a:pos x="216" y="184"/>
                </a:cxn>
                <a:cxn ang="0">
                  <a:pos x="216" y="184"/>
                </a:cxn>
                <a:cxn ang="0">
                  <a:pos x="226" y="182"/>
                </a:cxn>
                <a:cxn ang="0">
                  <a:pos x="232" y="176"/>
                </a:cxn>
                <a:cxn ang="0">
                  <a:pos x="238" y="170"/>
                </a:cxn>
                <a:cxn ang="0">
                  <a:pos x="240" y="160"/>
                </a:cxn>
                <a:cxn ang="0">
                  <a:pos x="240" y="24"/>
                </a:cxn>
                <a:cxn ang="0">
                  <a:pos x="240" y="24"/>
                </a:cxn>
                <a:cxn ang="0">
                  <a:pos x="238" y="14"/>
                </a:cxn>
                <a:cxn ang="0">
                  <a:pos x="232" y="8"/>
                </a:cxn>
                <a:cxn ang="0">
                  <a:pos x="226" y="2"/>
                </a:cxn>
                <a:cxn ang="0">
                  <a:pos x="216" y="0"/>
                </a:cxn>
                <a:cxn ang="0">
                  <a:pos x="216" y="0"/>
                </a:cxn>
                <a:cxn ang="0">
                  <a:pos x="216" y="136"/>
                </a:cxn>
                <a:cxn ang="0">
                  <a:pos x="24" y="136"/>
                </a:cxn>
                <a:cxn ang="0">
                  <a:pos x="24" y="24"/>
                </a:cxn>
                <a:cxn ang="0">
                  <a:pos x="216" y="24"/>
                </a:cxn>
                <a:cxn ang="0">
                  <a:pos x="216" y="136"/>
                </a:cxn>
              </a:cxnLst>
              <a:rect l="0" t="0" r="r" b="b"/>
              <a:pathLst>
                <a:path w="240" h="184">
                  <a:moveTo>
                    <a:pt x="216" y="0"/>
                  </a:moveTo>
                  <a:lnTo>
                    <a:pt x="24" y="0"/>
                  </a:lnTo>
                  <a:lnTo>
                    <a:pt x="24" y="0"/>
                  </a:lnTo>
                  <a:lnTo>
                    <a:pt x="14" y="2"/>
                  </a:lnTo>
                  <a:lnTo>
                    <a:pt x="8" y="8"/>
                  </a:lnTo>
                  <a:lnTo>
                    <a:pt x="2" y="14"/>
                  </a:lnTo>
                  <a:lnTo>
                    <a:pt x="0" y="24"/>
                  </a:lnTo>
                  <a:lnTo>
                    <a:pt x="0" y="160"/>
                  </a:lnTo>
                  <a:lnTo>
                    <a:pt x="0" y="160"/>
                  </a:lnTo>
                  <a:lnTo>
                    <a:pt x="2" y="170"/>
                  </a:lnTo>
                  <a:lnTo>
                    <a:pt x="8" y="176"/>
                  </a:lnTo>
                  <a:lnTo>
                    <a:pt x="14" y="182"/>
                  </a:lnTo>
                  <a:lnTo>
                    <a:pt x="24" y="184"/>
                  </a:lnTo>
                  <a:lnTo>
                    <a:pt x="216" y="184"/>
                  </a:lnTo>
                  <a:lnTo>
                    <a:pt x="216" y="184"/>
                  </a:lnTo>
                  <a:lnTo>
                    <a:pt x="226" y="182"/>
                  </a:lnTo>
                  <a:lnTo>
                    <a:pt x="232" y="176"/>
                  </a:lnTo>
                  <a:lnTo>
                    <a:pt x="238" y="170"/>
                  </a:lnTo>
                  <a:lnTo>
                    <a:pt x="240" y="160"/>
                  </a:lnTo>
                  <a:lnTo>
                    <a:pt x="240" y="24"/>
                  </a:lnTo>
                  <a:lnTo>
                    <a:pt x="240" y="24"/>
                  </a:lnTo>
                  <a:lnTo>
                    <a:pt x="238" y="14"/>
                  </a:lnTo>
                  <a:lnTo>
                    <a:pt x="232" y="8"/>
                  </a:lnTo>
                  <a:lnTo>
                    <a:pt x="226" y="2"/>
                  </a:lnTo>
                  <a:lnTo>
                    <a:pt x="216" y="0"/>
                  </a:lnTo>
                  <a:lnTo>
                    <a:pt x="216" y="0"/>
                  </a:lnTo>
                  <a:close/>
                  <a:moveTo>
                    <a:pt x="216" y="136"/>
                  </a:moveTo>
                  <a:lnTo>
                    <a:pt x="24" y="136"/>
                  </a:lnTo>
                  <a:lnTo>
                    <a:pt x="24" y="24"/>
                  </a:lnTo>
                  <a:lnTo>
                    <a:pt x="216" y="24"/>
                  </a:lnTo>
                  <a:lnTo>
                    <a:pt x="216" y="136"/>
                  </a:lnTo>
                  <a:close/>
                </a:path>
              </a:pathLst>
            </a:custGeom>
            <a:grpFill/>
            <a:ln w="9525">
              <a:noFill/>
              <a:round/>
              <a:headEnd/>
              <a:tailEnd/>
            </a:ln>
          </p:spPr>
          <p:txBody>
            <a:bodyPr vert="horz" wrap="square" lIns="68580" tIns="34290" rIns="68580" bIns="34290" numCol="1" anchor="t" anchorCtr="0" compatLnSpc="1">
              <a:prstTxWarp prst="textNoShape">
                <a:avLst/>
              </a:prstTxWarp>
            </a:bodyPr>
            <a:lstStyle/>
            <a:p>
              <a:pPr defTabSz="685784">
                <a:defRPr/>
              </a:pPr>
              <a:endParaRPr kumimoji="0" lang="ja-JP" altLang="en-US" sz="1050" kern="0">
                <a:solidFill>
                  <a:srgbClr val="54C2F0"/>
                </a:solidFill>
                <a:latin typeface="メイリオ"/>
                <a:ea typeface="メイリオ"/>
              </a:endParaRPr>
            </a:p>
          </p:txBody>
        </p:sp>
      </p:grpSp>
      <p:sp>
        <p:nvSpPr>
          <p:cNvPr id="33" name="テキスト ボックス 32"/>
          <p:cNvSpPr txBox="1"/>
          <p:nvPr/>
        </p:nvSpPr>
        <p:spPr>
          <a:xfrm>
            <a:off x="7309223" y="1442181"/>
            <a:ext cx="728189" cy="728189"/>
          </a:xfrm>
          <a:prstGeom prst="rect">
            <a:avLst/>
          </a:prstGeom>
        </p:spPr>
        <p:txBody>
          <a:bodyPr wrap="none" lIns="0" tIns="0" rIns="0" bIns="0" rtlCol="0" anchor="t" anchorCtr="0">
            <a:normAutofit/>
          </a:bodyPr>
          <a:lstStyle/>
          <a:p>
            <a:pPr>
              <a:lnSpc>
                <a:spcPts val="2100"/>
              </a:lnSpc>
              <a:spcBef>
                <a:spcPct val="0"/>
              </a:spcBef>
              <a:defRPr/>
            </a:pPr>
            <a:endParaRPr lang="ja-JP" altLang="en-US" sz="1350">
              <a:solidFill>
                <a:prstClr val="black"/>
              </a:solidFill>
              <a:latin typeface="HGP創英角ｺﾞｼｯｸUB"/>
              <a:ea typeface="HGP創英角ｺﾞｼｯｸUB"/>
            </a:endParaRPr>
          </a:p>
        </p:txBody>
      </p:sp>
      <p:sp>
        <p:nvSpPr>
          <p:cNvPr id="34" name="Freeform 447"/>
          <p:cNvSpPr>
            <a:spLocks noEditPoints="1"/>
          </p:cNvSpPr>
          <p:nvPr/>
        </p:nvSpPr>
        <p:spPr bwMode="auto">
          <a:xfrm>
            <a:off x="8041330" y="1899154"/>
            <a:ext cx="321971" cy="461489"/>
          </a:xfrm>
          <a:custGeom>
            <a:avLst/>
            <a:gdLst>
              <a:gd name="T0" fmla="*/ 537 w 697"/>
              <a:gd name="T1" fmla="*/ 649 h 890"/>
              <a:gd name="T2" fmla="*/ 461 w 697"/>
              <a:gd name="T3" fmla="*/ 691 h 890"/>
              <a:gd name="T4" fmla="*/ 336 w 697"/>
              <a:gd name="T5" fmla="*/ 172 h 890"/>
              <a:gd name="T6" fmla="*/ 342 w 697"/>
              <a:gd name="T7" fmla="*/ 157 h 890"/>
              <a:gd name="T8" fmla="*/ 356 w 697"/>
              <a:gd name="T9" fmla="*/ 151 h 890"/>
              <a:gd name="T10" fmla="*/ 368 w 697"/>
              <a:gd name="T11" fmla="*/ 154 h 890"/>
              <a:gd name="T12" fmla="*/ 377 w 697"/>
              <a:gd name="T13" fmla="*/ 168 h 890"/>
              <a:gd name="T14" fmla="*/ 375 w 697"/>
              <a:gd name="T15" fmla="*/ 180 h 890"/>
              <a:gd name="T16" fmla="*/ 365 w 697"/>
              <a:gd name="T17" fmla="*/ 190 h 890"/>
              <a:gd name="T18" fmla="*/ 353 w 697"/>
              <a:gd name="T19" fmla="*/ 192 h 890"/>
              <a:gd name="T20" fmla="*/ 339 w 697"/>
              <a:gd name="T21" fmla="*/ 183 h 890"/>
              <a:gd name="T22" fmla="*/ 336 w 697"/>
              <a:gd name="T23" fmla="*/ 172 h 890"/>
              <a:gd name="T24" fmla="*/ 473 w 697"/>
              <a:gd name="T25" fmla="*/ 164 h 890"/>
              <a:gd name="T26" fmla="*/ 483 w 697"/>
              <a:gd name="T27" fmla="*/ 153 h 890"/>
              <a:gd name="T28" fmla="*/ 495 w 697"/>
              <a:gd name="T29" fmla="*/ 152 h 890"/>
              <a:gd name="T30" fmla="*/ 509 w 697"/>
              <a:gd name="T31" fmla="*/ 160 h 890"/>
              <a:gd name="T32" fmla="*/ 512 w 697"/>
              <a:gd name="T33" fmla="*/ 172 h 890"/>
              <a:gd name="T34" fmla="*/ 506 w 697"/>
              <a:gd name="T35" fmla="*/ 187 h 890"/>
              <a:gd name="T36" fmla="*/ 492 w 697"/>
              <a:gd name="T37" fmla="*/ 193 h 890"/>
              <a:gd name="T38" fmla="*/ 480 w 697"/>
              <a:gd name="T39" fmla="*/ 189 h 890"/>
              <a:gd name="T40" fmla="*/ 471 w 697"/>
              <a:gd name="T41" fmla="*/ 176 h 890"/>
              <a:gd name="T42" fmla="*/ 161 w 697"/>
              <a:gd name="T43" fmla="*/ 544 h 890"/>
              <a:gd name="T44" fmla="*/ 512 w 697"/>
              <a:gd name="T45" fmla="*/ 504 h 890"/>
              <a:gd name="T46" fmla="*/ 512 w 697"/>
              <a:gd name="T47" fmla="*/ 504 h 890"/>
              <a:gd name="T48" fmla="*/ 617 w 697"/>
              <a:gd name="T49" fmla="*/ 62 h 890"/>
              <a:gd name="T50" fmla="*/ 438 w 697"/>
              <a:gd name="T51" fmla="*/ 183 h 890"/>
              <a:gd name="T52" fmla="*/ 461 w 697"/>
              <a:gd name="T53" fmla="*/ 217 h 890"/>
              <a:gd name="T54" fmla="*/ 492 w 697"/>
              <a:gd name="T55" fmla="*/ 226 h 890"/>
              <a:gd name="T56" fmla="*/ 530 w 697"/>
              <a:gd name="T57" fmla="*/ 211 h 890"/>
              <a:gd name="T58" fmla="*/ 546 w 697"/>
              <a:gd name="T59" fmla="*/ 172 h 890"/>
              <a:gd name="T60" fmla="*/ 536 w 697"/>
              <a:gd name="T61" fmla="*/ 141 h 890"/>
              <a:gd name="T62" fmla="*/ 503 w 697"/>
              <a:gd name="T63" fmla="*/ 118 h 890"/>
              <a:gd name="T64" fmla="*/ 470 w 697"/>
              <a:gd name="T65" fmla="*/ 121 h 890"/>
              <a:gd name="T66" fmla="*/ 441 w 697"/>
              <a:gd name="T67" fmla="*/ 151 h 890"/>
              <a:gd name="T68" fmla="*/ 302 w 697"/>
              <a:gd name="T69" fmla="*/ 172 h 890"/>
              <a:gd name="T70" fmla="*/ 312 w 697"/>
              <a:gd name="T71" fmla="*/ 202 h 890"/>
              <a:gd name="T72" fmla="*/ 345 w 697"/>
              <a:gd name="T73" fmla="*/ 225 h 890"/>
              <a:gd name="T74" fmla="*/ 378 w 697"/>
              <a:gd name="T75" fmla="*/ 223 h 890"/>
              <a:gd name="T76" fmla="*/ 407 w 697"/>
              <a:gd name="T77" fmla="*/ 193 h 890"/>
              <a:gd name="T78" fmla="*/ 410 w 697"/>
              <a:gd name="T79" fmla="*/ 160 h 890"/>
              <a:gd name="T80" fmla="*/ 387 w 697"/>
              <a:gd name="T81" fmla="*/ 127 h 890"/>
              <a:gd name="T82" fmla="*/ 356 w 697"/>
              <a:gd name="T83" fmla="*/ 117 h 890"/>
              <a:gd name="T84" fmla="*/ 318 w 697"/>
              <a:gd name="T85" fmla="*/ 133 h 890"/>
              <a:gd name="T86" fmla="*/ 302 w 697"/>
              <a:gd name="T87" fmla="*/ 172 h 890"/>
              <a:gd name="T88" fmla="*/ 127 w 697"/>
              <a:gd name="T89" fmla="*/ 747 h 890"/>
              <a:gd name="T90" fmla="*/ 127 w 697"/>
              <a:gd name="T91" fmla="*/ 447 h 890"/>
              <a:gd name="T92" fmla="*/ 572 w 697"/>
              <a:gd name="T93" fmla="*/ 276 h 890"/>
              <a:gd name="T94" fmla="*/ 572 w 697"/>
              <a:gd name="T95" fmla="*/ 276 h 890"/>
              <a:gd name="T96" fmla="*/ 537 w 697"/>
              <a:gd name="T97" fmla="*/ 309 h 890"/>
              <a:gd name="T98" fmla="*/ 461 w 697"/>
              <a:gd name="T99" fmla="*/ 349 h 890"/>
              <a:gd name="T100" fmla="*/ 17 w 697"/>
              <a:gd name="T101" fmla="*/ 0 h 890"/>
              <a:gd name="T102" fmla="*/ 1 w 697"/>
              <a:gd name="T103" fmla="*/ 9 h 890"/>
              <a:gd name="T104" fmla="*/ 1 w 697"/>
              <a:gd name="T105" fmla="*/ 880 h 890"/>
              <a:gd name="T106" fmla="*/ 680 w 697"/>
              <a:gd name="T107" fmla="*/ 890 h 890"/>
              <a:gd name="T108" fmla="*/ 696 w 697"/>
              <a:gd name="T109" fmla="*/ 880 h 890"/>
              <a:gd name="T110" fmla="*/ 696 w 697"/>
              <a:gd name="T111" fmla="*/ 9 h 890"/>
              <a:gd name="T112" fmla="*/ 680 w 697"/>
              <a:gd name="T113" fmla="*/ 0 h 890"/>
              <a:gd name="T114" fmla="*/ 663 w 697"/>
              <a:gd name="T115" fmla="*/ 33 h 8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697" h="890">
                <a:moveTo>
                  <a:pt x="537" y="714"/>
                </a:moveTo>
                <a:lnTo>
                  <a:pt x="161" y="714"/>
                </a:lnTo>
                <a:lnTo>
                  <a:pt x="161" y="649"/>
                </a:lnTo>
                <a:lnTo>
                  <a:pt x="537" y="649"/>
                </a:lnTo>
                <a:lnTo>
                  <a:pt x="537" y="714"/>
                </a:lnTo>
                <a:close/>
                <a:moveTo>
                  <a:pt x="512" y="673"/>
                </a:moveTo>
                <a:lnTo>
                  <a:pt x="461" y="673"/>
                </a:lnTo>
                <a:lnTo>
                  <a:pt x="461" y="691"/>
                </a:lnTo>
                <a:lnTo>
                  <a:pt x="512" y="691"/>
                </a:lnTo>
                <a:lnTo>
                  <a:pt x="512" y="673"/>
                </a:lnTo>
                <a:close/>
                <a:moveTo>
                  <a:pt x="336" y="172"/>
                </a:moveTo>
                <a:lnTo>
                  <a:pt x="336" y="172"/>
                </a:lnTo>
                <a:lnTo>
                  <a:pt x="336" y="168"/>
                </a:lnTo>
                <a:lnTo>
                  <a:pt x="337" y="164"/>
                </a:lnTo>
                <a:lnTo>
                  <a:pt x="339" y="160"/>
                </a:lnTo>
                <a:lnTo>
                  <a:pt x="342" y="157"/>
                </a:lnTo>
                <a:lnTo>
                  <a:pt x="345" y="154"/>
                </a:lnTo>
                <a:lnTo>
                  <a:pt x="349" y="153"/>
                </a:lnTo>
                <a:lnTo>
                  <a:pt x="353" y="152"/>
                </a:lnTo>
                <a:lnTo>
                  <a:pt x="356" y="151"/>
                </a:lnTo>
                <a:lnTo>
                  <a:pt x="356" y="151"/>
                </a:lnTo>
                <a:lnTo>
                  <a:pt x="361" y="152"/>
                </a:lnTo>
                <a:lnTo>
                  <a:pt x="365" y="153"/>
                </a:lnTo>
                <a:lnTo>
                  <a:pt x="368" y="154"/>
                </a:lnTo>
                <a:lnTo>
                  <a:pt x="372" y="157"/>
                </a:lnTo>
                <a:lnTo>
                  <a:pt x="374" y="160"/>
                </a:lnTo>
                <a:lnTo>
                  <a:pt x="375" y="164"/>
                </a:lnTo>
                <a:lnTo>
                  <a:pt x="377" y="168"/>
                </a:lnTo>
                <a:lnTo>
                  <a:pt x="378" y="172"/>
                </a:lnTo>
                <a:lnTo>
                  <a:pt x="378" y="172"/>
                </a:lnTo>
                <a:lnTo>
                  <a:pt x="377" y="176"/>
                </a:lnTo>
                <a:lnTo>
                  <a:pt x="375" y="180"/>
                </a:lnTo>
                <a:lnTo>
                  <a:pt x="374" y="183"/>
                </a:lnTo>
                <a:lnTo>
                  <a:pt x="372" y="187"/>
                </a:lnTo>
                <a:lnTo>
                  <a:pt x="368" y="189"/>
                </a:lnTo>
                <a:lnTo>
                  <a:pt x="365" y="190"/>
                </a:lnTo>
                <a:lnTo>
                  <a:pt x="361" y="192"/>
                </a:lnTo>
                <a:lnTo>
                  <a:pt x="356" y="193"/>
                </a:lnTo>
                <a:lnTo>
                  <a:pt x="356" y="193"/>
                </a:lnTo>
                <a:lnTo>
                  <a:pt x="353" y="192"/>
                </a:lnTo>
                <a:lnTo>
                  <a:pt x="349" y="190"/>
                </a:lnTo>
                <a:lnTo>
                  <a:pt x="345" y="189"/>
                </a:lnTo>
                <a:lnTo>
                  <a:pt x="342" y="187"/>
                </a:lnTo>
                <a:lnTo>
                  <a:pt x="339" y="183"/>
                </a:lnTo>
                <a:lnTo>
                  <a:pt x="337" y="180"/>
                </a:lnTo>
                <a:lnTo>
                  <a:pt x="336" y="176"/>
                </a:lnTo>
                <a:lnTo>
                  <a:pt x="336" y="172"/>
                </a:lnTo>
                <a:lnTo>
                  <a:pt x="336" y="172"/>
                </a:lnTo>
                <a:close/>
                <a:moveTo>
                  <a:pt x="470" y="172"/>
                </a:moveTo>
                <a:lnTo>
                  <a:pt x="470" y="172"/>
                </a:lnTo>
                <a:lnTo>
                  <a:pt x="471" y="168"/>
                </a:lnTo>
                <a:lnTo>
                  <a:pt x="473" y="164"/>
                </a:lnTo>
                <a:lnTo>
                  <a:pt x="474" y="160"/>
                </a:lnTo>
                <a:lnTo>
                  <a:pt x="476" y="157"/>
                </a:lnTo>
                <a:lnTo>
                  <a:pt x="480" y="154"/>
                </a:lnTo>
                <a:lnTo>
                  <a:pt x="483" y="153"/>
                </a:lnTo>
                <a:lnTo>
                  <a:pt x="487" y="152"/>
                </a:lnTo>
                <a:lnTo>
                  <a:pt x="492" y="151"/>
                </a:lnTo>
                <a:lnTo>
                  <a:pt x="492" y="151"/>
                </a:lnTo>
                <a:lnTo>
                  <a:pt x="495" y="152"/>
                </a:lnTo>
                <a:lnTo>
                  <a:pt x="499" y="153"/>
                </a:lnTo>
                <a:lnTo>
                  <a:pt x="503" y="154"/>
                </a:lnTo>
                <a:lnTo>
                  <a:pt x="506" y="157"/>
                </a:lnTo>
                <a:lnTo>
                  <a:pt x="509" y="160"/>
                </a:lnTo>
                <a:lnTo>
                  <a:pt x="511" y="164"/>
                </a:lnTo>
                <a:lnTo>
                  <a:pt x="512" y="168"/>
                </a:lnTo>
                <a:lnTo>
                  <a:pt x="512" y="172"/>
                </a:lnTo>
                <a:lnTo>
                  <a:pt x="512" y="172"/>
                </a:lnTo>
                <a:lnTo>
                  <a:pt x="512" y="176"/>
                </a:lnTo>
                <a:lnTo>
                  <a:pt x="511" y="180"/>
                </a:lnTo>
                <a:lnTo>
                  <a:pt x="509" y="183"/>
                </a:lnTo>
                <a:lnTo>
                  <a:pt x="506" y="187"/>
                </a:lnTo>
                <a:lnTo>
                  <a:pt x="503" y="189"/>
                </a:lnTo>
                <a:lnTo>
                  <a:pt x="499" y="190"/>
                </a:lnTo>
                <a:lnTo>
                  <a:pt x="495" y="192"/>
                </a:lnTo>
                <a:lnTo>
                  <a:pt x="492" y="193"/>
                </a:lnTo>
                <a:lnTo>
                  <a:pt x="492" y="193"/>
                </a:lnTo>
                <a:lnTo>
                  <a:pt x="487" y="192"/>
                </a:lnTo>
                <a:lnTo>
                  <a:pt x="483" y="190"/>
                </a:lnTo>
                <a:lnTo>
                  <a:pt x="480" y="189"/>
                </a:lnTo>
                <a:lnTo>
                  <a:pt x="476" y="187"/>
                </a:lnTo>
                <a:lnTo>
                  <a:pt x="474" y="183"/>
                </a:lnTo>
                <a:lnTo>
                  <a:pt x="473" y="180"/>
                </a:lnTo>
                <a:lnTo>
                  <a:pt x="471" y="176"/>
                </a:lnTo>
                <a:lnTo>
                  <a:pt x="470" y="172"/>
                </a:lnTo>
                <a:lnTo>
                  <a:pt x="470" y="172"/>
                </a:lnTo>
                <a:close/>
                <a:moveTo>
                  <a:pt x="537" y="544"/>
                </a:moveTo>
                <a:lnTo>
                  <a:pt x="161" y="544"/>
                </a:lnTo>
                <a:lnTo>
                  <a:pt x="161" y="481"/>
                </a:lnTo>
                <a:lnTo>
                  <a:pt x="537" y="481"/>
                </a:lnTo>
                <a:lnTo>
                  <a:pt x="537" y="544"/>
                </a:lnTo>
                <a:close/>
                <a:moveTo>
                  <a:pt x="512" y="504"/>
                </a:moveTo>
                <a:lnTo>
                  <a:pt x="461" y="504"/>
                </a:lnTo>
                <a:lnTo>
                  <a:pt x="461" y="522"/>
                </a:lnTo>
                <a:lnTo>
                  <a:pt x="512" y="522"/>
                </a:lnTo>
                <a:lnTo>
                  <a:pt x="512" y="504"/>
                </a:lnTo>
                <a:close/>
                <a:moveTo>
                  <a:pt x="617" y="819"/>
                </a:moveTo>
                <a:lnTo>
                  <a:pt x="77" y="819"/>
                </a:lnTo>
                <a:lnTo>
                  <a:pt x="77" y="62"/>
                </a:lnTo>
                <a:lnTo>
                  <a:pt x="617" y="62"/>
                </a:lnTo>
                <a:lnTo>
                  <a:pt x="617" y="819"/>
                </a:lnTo>
                <a:close/>
                <a:moveTo>
                  <a:pt x="437" y="172"/>
                </a:moveTo>
                <a:lnTo>
                  <a:pt x="437" y="172"/>
                </a:lnTo>
                <a:lnTo>
                  <a:pt x="438" y="183"/>
                </a:lnTo>
                <a:lnTo>
                  <a:pt x="441" y="193"/>
                </a:lnTo>
                <a:lnTo>
                  <a:pt x="446" y="202"/>
                </a:lnTo>
                <a:lnTo>
                  <a:pt x="453" y="211"/>
                </a:lnTo>
                <a:lnTo>
                  <a:pt x="461" y="217"/>
                </a:lnTo>
                <a:lnTo>
                  <a:pt x="470" y="223"/>
                </a:lnTo>
                <a:lnTo>
                  <a:pt x="481" y="225"/>
                </a:lnTo>
                <a:lnTo>
                  <a:pt x="492" y="226"/>
                </a:lnTo>
                <a:lnTo>
                  <a:pt x="492" y="226"/>
                </a:lnTo>
                <a:lnTo>
                  <a:pt x="503" y="225"/>
                </a:lnTo>
                <a:lnTo>
                  <a:pt x="512" y="223"/>
                </a:lnTo>
                <a:lnTo>
                  <a:pt x="522" y="217"/>
                </a:lnTo>
                <a:lnTo>
                  <a:pt x="530" y="211"/>
                </a:lnTo>
                <a:lnTo>
                  <a:pt x="536" y="202"/>
                </a:lnTo>
                <a:lnTo>
                  <a:pt x="542" y="193"/>
                </a:lnTo>
                <a:lnTo>
                  <a:pt x="545" y="183"/>
                </a:lnTo>
                <a:lnTo>
                  <a:pt x="546" y="172"/>
                </a:lnTo>
                <a:lnTo>
                  <a:pt x="546" y="172"/>
                </a:lnTo>
                <a:lnTo>
                  <a:pt x="545" y="160"/>
                </a:lnTo>
                <a:lnTo>
                  <a:pt x="542" y="151"/>
                </a:lnTo>
                <a:lnTo>
                  <a:pt x="536" y="141"/>
                </a:lnTo>
                <a:lnTo>
                  <a:pt x="530" y="133"/>
                </a:lnTo>
                <a:lnTo>
                  <a:pt x="522" y="127"/>
                </a:lnTo>
                <a:lnTo>
                  <a:pt x="512" y="121"/>
                </a:lnTo>
                <a:lnTo>
                  <a:pt x="503" y="118"/>
                </a:lnTo>
                <a:lnTo>
                  <a:pt x="492" y="117"/>
                </a:lnTo>
                <a:lnTo>
                  <a:pt x="492" y="117"/>
                </a:lnTo>
                <a:lnTo>
                  <a:pt x="481" y="118"/>
                </a:lnTo>
                <a:lnTo>
                  <a:pt x="470" y="121"/>
                </a:lnTo>
                <a:lnTo>
                  <a:pt x="461" y="127"/>
                </a:lnTo>
                <a:lnTo>
                  <a:pt x="453" y="133"/>
                </a:lnTo>
                <a:lnTo>
                  <a:pt x="446" y="141"/>
                </a:lnTo>
                <a:lnTo>
                  <a:pt x="441" y="151"/>
                </a:lnTo>
                <a:lnTo>
                  <a:pt x="438" y="160"/>
                </a:lnTo>
                <a:lnTo>
                  <a:pt x="437" y="172"/>
                </a:lnTo>
                <a:lnTo>
                  <a:pt x="437" y="172"/>
                </a:lnTo>
                <a:close/>
                <a:moveTo>
                  <a:pt x="302" y="172"/>
                </a:moveTo>
                <a:lnTo>
                  <a:pt x="302" y="172"/>
                </a:lnTo>
                <a:lnTo>
                  <a:pt x="303" y="183"/>
                </a:lnTo>
                <a:lnTo>
                  <a:pt x="306" y="193"/>
                </a:lnTo>
                <a:lnTo>
                  <a:pt x="312" y="202"/>
                </a:lnTo>
                <a:lnTo>
                  <a:pt x="318" y="211"/>
                </a:lnTo>
                <a:lnTo>
                  <a:pt x="326" y="217"/>
                </a:lnTo>
                <a:lnTo>
                  <a:pt x="336" y="223"/>
                </a:lnTo>
                <a:lnTo>
                  <a:pt x="345" y="225"/>
                </a:lnTo>
                <a:lnTo>
                  <a:pt x="356" y="226"/>
                </a:lnTo>
                <a:lnTo>
                  <a:pt x="356" y="226"/>
                </a:lnTo>
                <a:lnTo>
                  <a:pt x="368" y="225"/>
                </a:lnTo>
                <a:lnTo>
                  <a:pt x="378" y="223"/>
                </a:lnTo>
                <a:lnTo>
                  <a:pt x="387" y="217"/>
                </a:lnTo>
                <a:lnTo>
                  <a:pt x="396" y="211"/>
                </a:lnTo>
                <a:lnTo>
                  <a:pt x="402" y="202"/>
                </a:lnTo>
                <a:lnTo>
                  <a:pt x="407" y="193"/>
                </a:lnTo>
                <a:lnTo>
                  <a:pt x="410" y="183"/>
                </a:lnTo>
                <a:lnTo>
                  <a:pt x="411" y="172"/>
                </a:lnTo>
                <a:lnTo>
                  <a:pt x="411" y="172"/>
                </a:lnTo>
                <a:lnTo>
                  <a:pt x="410" y="160"/>
                </a:lnTo>
                <a:lnTo>
                  <a:pt x="407" y="151"/>
                </a:lnTo>
                <a:lnTo>
                  <a:pt x="402" y="141"/>
                </a:lnTo>
                <a:lnTo>
                  <a:pt x="396" y="133"/>
                </a:lnTo>
                <a:lnTo>
                  <a:pt x="387" y="127"/>
                </a:lnTo>
                <a:lnTo>
                  <a:pt x="378" y="121"/>
                </a:lnTo>
                <a:lnTo>
                  <a:pt x="368" y="118"/>
                </a:lnTo>
                <a:lnTo>
                  <a:pt x="356" y="117"/>
                </a:lnTo>
                <a:lnTo>
                  <a:pt x="356" y="117"/>
                </a:lnTo>
                <a:lnTo>
                  <a:pt x="345" y="118"/>
                </a:lnTo>
                <a:lnTo>
                  <a:pt x="336" y="121"/>
                </a:lnTo>
                <a:lnTo>
                  <a:pt x="326" y="127"/>
                </a:lnTo>
                <a:lnTo>
                  <a:pt x="318" y="133"/>
                </a:lnTo>
                <a:lnTo>
                  <a:pt x="312" y="141"/>
                </a:lnTo>
                <a:lnTo>
                  <a:pt x="306" y="151"/>
                </a:lnTo>
                <a:lnTo>
                  <a:pt x="303" y="160"/>
                </a:lnTo>
                <a:lnTo>
                  <a:pt x="302" y="172"/>
                </a:lnTo>
                <a:lnTo>
                  <a:pt x="302" y="172"/>
                </a:lnTo>
                <a:close/>
                <a:moveTo>
                  <a:pt x="572" y="615"/>
                </a:moveTo>
                <a:lnTo>
                  <a:pt x="127" y="615"/>
                </a:lnTo>
                <a:lnTo>
                  <a:pt x="127" y="747"/>
                </a:lnTo>
                <a:lnTo>
                  <a:pt x="572" y="747"/>
                </a:lnTo>
                <a:lnTo>
                  <a:pt x="572" y="615"/>
                </a:lnTo>
                <a:close/>
                <a:moveTo>
                  <a:pt x="572" y="447"/>
                </a:moveTo>
                <a:lnTo>
                  <a:pt x="127" y="447"/>
                </a:lnTo>
                <a:lnTo>
                  <a:pt x="127" y="579"/>
                </a:lnTo>
                <a:lnTo>
                  <a:pt x="572" y="579"/>
                </a:lnTo>
                <a:lnTo>
                  <a:pt x="572" y="447"/>
                </a:lnTo>
                <a:close/>
                <a:moveTo>
                  <a:pt x="572" y="276"/>
                </a:moveTo>
                <a:lnTo>
                  <a:pt x="127" y="276"/>
                </a:lnTo>
                <a:lnTo>
                  <a:pt x="127" y="408"/>
                </a:lnTo>
                <a:lnTo>
                  <a:pt x="572" y="408"/>
                </a:lnTo>
                <a:lnTo>
                  <a:pt x="572" y="276"/>
                </a:lnTo>
                <a:close/>
                <a:moveTo>
                  <a:pt x="537" y="374"/>
                </a:moveTo>
                <a:lnTo>
                  <a:pt x="161" y="374"/>
                </a:lnTo>
                <a:lnTo>
                  <a:pt x="161" y="309"/>
                </a:lnTo>
                <a:lnTo>
                  <a:pt x="537" y="309"/>
                </a:lnTo>
                <a:lnTo>
                  <a:pt x="537" y="374"/>
                </a:lnTo>
                <a:close/>
                <a:moveTo>
                  <a:pt x="512" y="331"/>
                </a:moveTo>
                <a:lnTo>
                  <a:pt x="461" y="331"/>
                </a:lnTo>
                <a:lnTo>
                  <a:pt x="461" y="349"/>
                </a:lnTo>
                <a:lnTo>
                  <a:pt x="512" y="349"/>
                </a:lnTo>
                <a:lnTo>
                  <a:pt x="512" y="331"/>
                </a:lnTo>
                <a:close/>
                <a:moveTo>
                  <a:pt x="680" y="0"/>
                </a:moveTo>
                <a:lnTo>
                  <a:pt x="17" y="0"/>
                </a:lnTo>
                <a:lnTo>
                  <a:pt x="17" y="0"/>
                </a:lnTo>
                <a:lnTo>
                  <a:pt x="11" y="1"/>
                </a:lnTo>
                <a:lnTo>
                  <a:pt x="5" y="4"/>
                </a:lnTo>
                <a:lnTo>
                  <a:pt x="1" y="9"/>
                </a:lnTo>
                <a:lnTo>
                  <a:pt x="0" y="16"/>
                </a:lnTo>
                <a:lnTo>
                  <a:pt x="0" y="873"/>
                </a:lnTo>
                <a:lnTo>
                  <a:pt x="0" y="873"/>
                </a:lnTo>
                <a:lnTo>
                  <a:pt x="1" y="880"/>
                </a:lnTo>
                <a:lnTo>
                  <a:pt x="5" y="885"/>
                </a:lnTo>
                <a:lnTo>
                  <a:pt x="11" y="889"/>
                </a:lnTo>
                <a:lnTo>
                  <a:pt x="17" y="890"/>
                </a:lnTo>
                <a:lnTo>
                  <a:pt x="680" y="890"/>
                </a:lnTo>
                <a:lnTo>
                  <a:pt x="680" y="890"/>
                </a:lnTo>
                <a:lnTo>
                  <a:pt x="686" y="889"/>
                </a:lnTo>
                <a:lnTo>
                  <a:pt x="692" y="885"/>
                </a:lnTo>
                <a:lnTo>
                  <a:pt x="696" y="880"/>
                </a:lnTo>
                <a:lnTo>
                  <a:pt x="697" y="873"/>
                </a:lnTo>
                <a:lnTo>
                  <a:pt x="697" y="16"/>
                </a:lnTo>
                <a:lnTo>
                  <a:pt x="697" y="16"/>
                </a:lnTo>
                <a:lnTo>
                  <a:pt x="696" y="9"/>
                </a:lnTo>
                <a:lnTo>
                  <a:pt x="692" y="4"/>
                </a:lnTo>
                <a:lnTo>
                  <a:pt x="686" y="1"/>
                </a:lnTo>
                <a:lnTo>
                  <a:pt x="680" y="0"/>
                </a:lnTo>
                <a:lnTo>
                  <a:pt x="680" y="0"/>
                </a:lnTo>
                <a:close/>
                <a:moveTo>
                  <a:pt x="663" y="856"/>
                </a:moveTo>
                <a:lnTo>
                  <a:pt x="33" y="856"/>
                </a:lnTo>
                <a:lnTo>
                  <a:pt x="33" y="33"/>
                </a:lnTo>
                <a:lnTo>
                  <a:pt x="663" y="33"/>
                </a:lnTo>
                <a:lnTo>
                  <a:pt x="663" y="856"/>
                </a:lnTo>
                <a:close/>
              </a:path>
            </a:pathLst>
          </a:custGeom>
          <a:solidFill>
            <a:srgbClr val="008CCF"/>
          </a:solidFill>
          <a:ln>
            <a:noFill/>
          </a:ln>
        </p:spPr>
        <p:txBody>
          <a:bodyPr vert="horz" wrap="square" lIns="68580" tIns="34290" rIns="68580" bIns="34290" numCol="1" anchor="t" anchorCtr="0" compatLnSpc="1">
            <a:prstTxWarp prst="textNoShape">
              <a:avLst/>
            </a:prstTxWarp>
          </a:bodyPr>
          <a:lstStyle/>
          <a:p>
            <a:pPr>
              <a:defRPr/>
            </a:pPr>
            <a:endParaRPr kumimoji="0" lang="ja-JP" altLang="en-US" sz="1350" kern="0">
              <a:solidFill>
                <a:sysClr val="windowText" lastClr="000000"/>
              </a:solidFill>
            </a:endParaRPr>
          </a:p>
        </p:txBody>
      </p:sp>
      <p:sp>
        <p:nvSpPr>
          <p:cNvPr id="35" name="テキスト ボックス 34"/>
          <p:cNvSpPr txBox="1"/>
          <p:nvPr/>
        </p:nvSpPr>
        <p:spPr>
          <a:xfrm>
            <a:off x="6857120" y="1163220"/>
            <a:ext cx="801150" cy="157754"/>
          </a:xfrm>
          <a:prstGeom prst="rect">
            <a:avLst/>
          </a:prstGeom>
        </p:spPr>
        <p:txBody>
          <a:bodyPr wrap="square" lIns="0" tIns="0" rIns="0" bIns="0" rtlCol="0" anchor="t" anchorCtr="0">
            <a:noAutofit/>
          </a:bodyPr>
          <a:lstStyle/>
          <a:p>
            <a:pPr>
              <a:spcBef>
                <a:spcPct val="0"/>
              </a:spcBef>
            </a:pPr>
            <a:r>
              <a:rPr lang="en-US" altLang="ja-JP" sz="788" b="1" dirty="0">
                <a:solidFill>
                  <a:srgbClr val="FF6600"/>
                </a:solidFill>
                <a:cs typeface="メイリオ" pitchFamily="50" charset="-128"/>
              </a:rPr>
              <a:t>DB Server</a:t>
            </a:r>
            <a:endParaRPr lang="ja-JP" altLang="en-US" sz="788" b="1" dirty="0">
              <a:solidFill>
                <a:srgbClr val="FF6600"/>
              </a:solidFill>
              <a:cs typeface="メイリオ" pitchFamily="50" charset="-128"/>
            </a:endParaRPr>
          </a:p>
        </p:txBody>
      </p:sp>
      <p:sp>
        <p:nvSpPr>
          <p:cNvPr id="36" name="テキスト ボックス 35"/>
          <p:cNvSpPr txBox="1"/>
          <p:nvPr/>
        </p:nvSpPr>
        <p:spPr>
          <a:xfrm>
            <a:off x="7710176" y="1163159"/>
            <a:ext cx="1376259" cy="172032"/>
          </a:xfrm>
          <a:prstGeom prst="rect">
            <a:avLst/>
          </a:prstGeom>
        </p:spPr>
        <p:txBody>
          <a:bodyPr wrap="square" lIns="0" tIns="0" rIns="0" bIns="0" rtlCol="0" anchor="t" anchorCtr="0">
            <a:normAutofit/>
          </a:bodyPr>
          <a:lstStyle/>
          <a:p>
            <a:pPr>
              <a:spcBef>
                <a:spcPct val="0"/>
              </a:spcBef>
            </a:pPr>
            <a:r>
              <a:rPr lang="en-US" altLang="ja-JP" sz="788" b="1" dirty="0">
                <a:solidFill>
                  <a:srgbClr val="FF6600"/>
                </a:solidFill>
                <a:cs typeface="メイリオ" pitchFamily="50" charset="-128"/>
              </a:rPr>
              <a:t>Application Server</a:t>
            </a:r>
            <a:endParaRPr lang="ja-JP" altLang="en-US" sz="788" b="1" dirty="0">
              <a:solidFill>
                <a:srgbClr val="FF6600"/>
              </a:solidFill>
              <a:cs typeface="メイリオ" pitchFamily="50" charset="-128"/>
            </a:endParaRPr>
          </a:p>
        </p:txBody>
      </p:sp>
      <p:sp>
        <p:nvSpPr>
          <p:cNvPr id="37" name="テキスト ボックス 36"/>
          <p:cNvSpPr txBox="1"/>
          <p:nvPr/>
        </p:nvSpPr>
        <p:spPr>
          <a:xfrm>
            <a:off x="6818410" y="2930974"/>
            <a:ext cx="1726840" cy="586527"/>
          </a:xfrm>
          <a:prstGeom prst="rect">
            <a:avLst/>
          </a:prstGeom>
          <a:ln>
            <a:noFill/>
          </a:ln>
        </p:spPr>
        <p:txBody>
          <a:bodyPr wrap="square" lIns="0" tIns="0" rIns="0" bIns="0" rtlCol="0" anchor="t" anchorCtr="0">
            <a:normAutofit/>
          </a:bodyPr>
          <a:lstStyle/>
          <a:p>
            <a:pPr>
              <a:spcBef>
                <a:spcPct val="0"/>
              </a:spcBef>
            </a:pPr>
            <a:r>
              <a:rPr lang="ja-JP" altLang="en-US" sz="750" b="1" u="sng" dirty="0">
                <a:solidFill>
                  <a:srgbClr val="404040"/>
                </a:solidFill>
                <a:cs typeface="メイリオ" pitchFamily="50" charset="-128"/>
              </a:rPr>
              <a:t>クライアント</a:t>
            </a:r>
            <a:endParaRPr lang="en-US" altLang="ja-JP" sz="750" b="1" u="sng" dirty="0">
              <a:solidFill>
                <a:srgbClr val="404040"/>
              </a:solidFill>
              <a:cs typeface="メイリオ" pitchFamily="50" charset="-128"/>
            </a:endParaRPr>
          </a:p>
          <a:p>
            <a:pPr>
              <a:spcBef>
                <a:spcPct val="0"/>
              </a:spcBef>
            </a:pPr>
            <a:r>
              <a:rPr lang="ja-JP" altLang="en-US" sz="750" dirty="0">
                <a:solidFill>
                  <a:srgbClr val="404040"/>
                </a:solidFill>
                <a:cs typeface="メイリオ" pitchFamily="50" charset="-128"/>
              </a:rPr>
              <a:t>■ </a:t>
            </a:r>
            <a:r>
              <a:rPr lang="en-US" altLang="ja-JP" sz="750" dirty="0">
                <a:solidFill>
                  <a:srgbClr val="404040"/>
                </a:solidFill>
                <a:cs typeface="メイリオ" pitchFamily="50" charset="-128"/>
              </a:rPr>
              <a:t>Windows</a:t>
            </a:r>
            <a:r>
              <a:rPr lang="ja-JP" altLang="en-US" sz="750" dirty="0">
                <a:solidFill>
                  <a:srgbClr val="404040"/>
                </a:solidFill>
                <a:cs typeface="メイリオ" pitchFamily="50" charset="-128"/>
              </a:rPr>
              <a:t> </a:t>
            </a:r>
            <a:endParaRPr lang="en-US" altLang="ja-JP" sz="750" dirty="0">
              <a:solidFill>
                <a:srgbClr val="404040"/>
              </a:solidFill>
              <a:cs typeface="メイリオ" pitchFamily="50" charset="-128"/>
            </a:endParaRPr>
          </a:p>
          <a:p>
            <a:pPr>
              <a:spcBef>
                <a:spcPct val="0"/>
              </a:spcBef>
            </a:pPr>
            <a:r>
              <a:rPr lang="ja-JP" altLang="en-US" sz="750" dirty="0">
                <a:solidFill>
                  <a:srgbClr val="404040"/>
                </a:solidFill>
                <a:cs typeface="メイリオ" pitchFamily="50" charset="-128"/>
              </a:rPr>
              <a:t>　　</a:t>
            </a:r>
            <a:endParaRPr lang="en-US" altLang="ja-JP" sz="750" dirty="0">
              <a:solidFill>
                <a:srgbClr val="404040"/>
              </a:solidFill>
              <a:cs typeface="メイリオ" pitchFamily="50" charset="-128"/>
            </a:endParaRPr>
          </a:p>
        </p:txBody>
      </p:sp>
      <p:cxnSp>
        <p:nvCxnSpPr>
          <p:cNvPr id="38" name="直線コネクタ 37"/>
          <p:cNvCxnSpPr/>
          <p:nvPr/>
        </p:nvCxnSpPr>
        <p:spPr>
          <a:xfrm>
            <a:off x="8162597" y="2366016"/>
            <a:ext cx="0" cy="353804"/>
          </a:xfrm>
          <a:prstGeom prst="line">
            <a:avLst/>
          </a:prstGeom>
          <a:ln w="28575">
            <a:solidFill>
              <a:srgbClr val="008CCF"/>
            </a:solidFill>
          </a:ln>
        </p:spPr>
        <p:style>
          <a:lnRef idx="1">
            <a:schemeClr val="accent2"/>
          </a:lnRef>
          <a:fillRef idx="0">
            <a:schemeClr val="accent2"/>
          </a:fillRef>
          <a:effectRef idx="0">
            <a:schemeClr val="accent2"/>
          </a:effectRef>
          <a:fontRef idx="minor">
            <a:schemeClr val="tx1"/>
          </a:fontRef>
        </p:style>
      </p:cxnSp>
      <p:sp>
        <p:nvSpPr>
          <p:cNvPr id="39" name="角丸四角形 38"/>
          <p:cNvSpPr/>
          <p:nvPr/>
        </p:nvSpPr>
        <p:spPr>
          <a:xfrm>
            <a:off x="6514037" y="604196"/>
            <a:ext cx="2199736" cy="398775"/>
          </a:xfrm>
          <a:prstGeom prst="roundRect">
            <a:avLst/>
          </a:prstGeom>
          <a:solidFill>
            <a:schemeClr val="accent4"/>
          </a:solidFill>
          <a:ln>
            <a:noFill/>
          </a:ln>
        </p:spPr>
        <p:style>
          <a:lnRef idx="2">
            <a:schemeClr val="accent4"/>
          </a:lnRef>
          <a:fillRef idx="1">
            <a:schemeClr val="lt1"/>
          </a:fillRef>
          <a:effectRef idx="0">
            <a:schemeClr val="accent4"/>
          </a:effectRef>
          <a:fontRef idx="minor">
            <a:schemeClr val="dk1"/>
          </a:fontRef>
        </p:style>
        <p:txBody>
          <a:bodyPr rtlCol="0" anchor="ctr"/>
          <a:lstStyle/>
          <a:p>
            <a:pPr algn="ctr"/>
            <a:r>
              <a:rPr lang="en-US" altLang="ja-JP" sz="800" b="1" dirty="0" err="1">
                <a:solidFill>
                  <a:srgbClr val="FFFFFF"/>
                </a:solidFill>
                <a:cs typeface="メイリオ" pitchFamily="50" charset="-128"/>
              </a:rPr>
              <a:t>SuperStream</a:t>
            </a:r>
            <a:r>
              <a:rPr lang="en-US" altLang="ja-JP" sz="800" b="1" dirty="0">
                <a:solidFill>
                  <a:srgbClr val="FFFFFF"/>
                </a:solidFill>
                <a:cs typeface="メイリオ" pitchFamily="50" charset="-128"/>
              </a:rPr>
              <a:t>-NX</a:t>
            </a:r>
            <a:r>
              <a:rPr lang="ja-JP" altLang="en-US" sz="800" b="1" dirty="0">
                <a:solidFill>
                  <a:srgbClr val="FFFFFF"/>
                </a:solidFill>
                <a:cs typeface="メイリオ" pitchFamily="50" charset="-128"/>
              </a:rPr>
              <a:t> </a:t>
            </a:r>
            <a:r>
              <a:rPr lang="en-US" altLang="ja-JP" sz="800" b="1" dirty="0">
                <a:solidFill>
                  <a:srgbClr val="FFFFFF"/>
                </a:solidFill>
                <a:cs typeface="メイリオ" pitchFamily="50" charset="-128"/>
              </a:rPr>
              <a:t>GM </a:t>
            </a:r>
          </a:p>
          <a:p>
            <a:pPr algn="ctr"/>
            <a:r>
              <a:rPr lang="ja-JP" altLang="en-US" sz="800" b="1" dirty="0">
                <a:solidFill>
                  <a:srgbClr val="FFFFFF"/>
                </a:solidFill>
                <a:cs typeface="メイリオ" pitchFamily="50" charset="-128"/>
              </a:rPr>
              <a:t>グループ経営管理</a:t>
            </a:r>
          </a:p>
        </p:txBody>
      </p:sp>
      <p:sp>
        <p:nvSpPr>
          <p:cNvPr id="41" name="テキスト ボックス 40"/>
          <p:cNvSpPr txBox="1"/>
          <p:nvPr/>
        </p:nvSpPr>
        <p:spPr>
          <a:xfrm>
            <a:off x="6491671" y="1539278"/>
            <a:ext cx="1218505" cy="516097"/>
          </a:xfrm>
          <a:prstGeom prst="rect">
            <a:avLst/>
          </a:prstGeom>
          <a:noFill/>
        </p:spPr>
        <p:txBody>
          <a:bodyPr wrap="none" lIns="0" tIns="0" rIns="0" bIns="0" rtlCol="0" anchor="t" anchorCtr="0">
            <a:noAutofit/>
          </a:bodyPr>
          <a:lstStyle/>
          <a:p>
            <a:pPr algn="ctr">
              <a:lnSpc>
                <a:spcPts val="1350"/>
              </a:lnSpc>
              <a:spcBef>
                <a:spcPct val="0"/>
              </a:spcBef>
            </a:pPr>
            <a:r>
              <a:rPr lang="en-US" altLang="ja-JP" sz="750" b="1" dirty="0">
                <a:solidFill>
                  <a:srgbClr val="0065AE"/>
                </a:solidFill>
                <a:cs typeface="メイリオ" pitchFamily="50" charset="-128"/>
              </a:rPr>
              <a:t>Windows</a:t>
            </a:r>
          </a:p>
          <a:p>
            <a:pPr algn="ctr">
              <a:lnSpc>
                <a:spcPts val="1350"/>
              </a:lnSpc>
              <a:spcBef>
                <a:spcPct val="0"/>
              </a:spcBef>
            </a:pPr>
            <a:endParaRPr lang="en-US" altLang="ja-JP" sz="750" b="1" dirty="0">
              <a:solidFill>
                <a:srgbClr val="0065AE"/>
              </a:solidFill>
              <a:cs typeface="メイリオ" pitchFamily="50" charset="-128"/>
            </a:endParaRPr>
          </a:p>
        </p:txBody>
      </p:sp>
      <p:sp>
        <p:nvSpPr>
          <p:cNvPr id="44" name="Freeform 416"/>
          <p:cNvSpPr>
            <a:spLocks noEditPoints="1"/>
          </p:cNvSpPr>
          <p:nvPr/>
        </p:nvSpPr>
        <p:spPr bwMode="auto">
          <a:xfrm>
            <a:off x="6761847" y="3670293"/>
            <a:ext cx="286950" cy="391295"/>
          </a:xfrm>
          <a:custGeom>
            <a:avLst/>
            <a:gdLst/>
            <a:ahLst/>
            <a:cxnLst>
              <a:cxn ang="0">
                <a:pos x="0" y="0"/>
              </a:cxn>
              <a:cxn ang="0">
                <a:pos x="0" y="240"/>
              </a:cxn>
              <a:cxn ang="0">
                <a:pos x="176" y="240"/>
              </a:cxn>
              <a:cxn ang="0">
                <a:pos x="176" y="0"/>
              </a:cxn>
              <a:cxn ang="0">
                <a:pos x="0" y="0"/>
              </a:cxn>
              <a:cxn ang="0">
                <a:pos x="120" y="224"/>
              </a:cxn>
              <a:cxn ang="0">
                <a:pos x="56" y="224"/>
              </a:cxn>
              <a:cxn ang="0">
                <a:pos x="56" y="208"/>
              </a:cxn>
              <a:cxn ang="0">
                <a:pos x="120" y="208"/>
              </a:cxn>
              <a:cxn ang="0">
                <a:pos x="120" y="224"/>
              </a:cxn>
              <a:cxn ang="0">
                <a:pos x="152" y="192"/>
              </a:cxn>
              <a:cxn ang="0">
                <a:pos x="24" y="192"/>
              </a:cxn>
              <a:cxn ang="0">
                <a:pos x="24" y="24"/>
              </a:cxn>
              <a:cxn ang="0">
                <a:pos x="152" y="24"/>
              </a:cxn>
              <a:cxn ang="0">
                <a:pos x="152" y="192"/>
              </a:cxn>
            </a:cxnLst>
            <a:rect l="0" t="0" r="r" b="b"/>
            <a:pathLst>
              <a:path w="176" h="240">
                <a:moveTo>
                  <a:pt x="0" y="0"/>
                </a:moveTo>
                <a:lnTo>
                  <a:pt x="0" y="240"/>
                </a:lnTo>
                <a:lnTo>
                  <a:pt x="176" y="240"/>
                </a:lnTo>
                <a:lnTo>
                  <a:pt x="176" y="0"/>
                </a:lnTo>
                <a:lnTo>
                  <a:pt x="0" y="0"/>
                </a:lnTo>
                <a:close/>
                <a:moveTo>
                  <a:pt x="120" y="224"/>
                </a:moveTo>
                <a:lnTo>
                  <a:pt x="56" y="224"/>
                </a:lnTo>
                <a:lnTo>
                  <a:pt x="56" y="208"/>
                </a:lnTo>
                <a:lnTo>
                  <a:pt x="120" y="208"/>
                </a:lnTo>
                <a:lnTo>
                  <a:pt x="120" y="224"/>
                </a:lnTo>
                <a:close/>
                <a:moveTo>
                  <a:pt x="152" y="192"/>
                </a:moveTo>
                <a:lnTo>
                  <a:pt x="24" y="192"/>
                </a:lnTo>
                <a:lnTo>
                  <a:pt x="24" y="24"/>
                </a:lnTo>
                <a:lnTo>
                  <a:pt x="152" y="24"/>
                </a:lnTo>
                <a:lnTo>
                  <a:pt x="152" y="192"/>
                </a:lnTo>
                <a:close/>
              </a:path>
            </a:pathLst>
          </a:custGeom>
          <a:solidFill>
            <a:srgbClr val="008CCF"/>
          </a:solidFill>
          <a:ln w="9525">
            <a:noFill/>
            <a:round/>
            <a:headEnd/>
            <a:tailEnd/>
          </a:ln>
        </p:spPr>
        <p:txBody>
          <a:bodyPr vert="horz" wrap="square" lIns="68580" tIns="34290" rIns="68580" bIns="34290" numCol="1" anchor="t" anchorCtr="0" compatLnSpc="1">
            <a:prstTxWarp prst="textNoShape">
              <a:avLst/>
            </a:prstTxWarp>
          </a:bodyPr>
          <a:lstStyle/>
          <a:p>
            <a:pPr>
              <a:defRPr/>
            </a:pPr>
            <a:endParaRPr kumimoji="0" lang="ja-JP" altLang="en-US" sz="1350" kern="0">
              <a:solidFill>
                <a:sysClr val="windowText" lastClr="000000"/>
              </a:solidFill>
            </a:endParaRPr>
          </a:p>
        </p:txBody>
      </p:sp>
      <p:sp>
        <p:nvSpPr>
          <p:cNvPr id="45" name="Freeform 447"/>
          <p:cNvSpPr>
            <a:spLocks noEditPoints="1"/>
          </p:cNvSpPr>
          <p:nvPr/>
        </p:nvSpPr>
        <p:spPr bwMode="auto">
          <a:xfrm>
            <a:off x="7015542" y="1870482"/>
            <a:ext cx="321971" cy="461489"/>
          </a:xfrm>
          <a:custGeom>
            <a:avLst/>
            <a:gdLst>
              <a:gd name="T0" fmla="*/ 537 w 697"/>
              <a:gd name="T1" fmla="*/ 649 h 890"/>
              <a:gd name="T2" fmla="*/ 461 w 697"/>
              <a:gd name="T3" fmla="*/ 691 h 890"/>
              <a:gd name="T4" fmla="*/ 336 w 697"/>
              <a:gd name="T5" fmla="*/ 172 h 890"/>
              <a:gd name="T6" fmla="*/ 342 w 697"/>
              <a:gd name="T7" fmla="*/ 157 h 890"/>
              <a:gd name="T8" fmla="*/ 356 w 697"/>
              <a:gd name="T9" fmla="*/ 151 h 890"/>
              <a:gd name="T10" fmla="*/ 368 w 697"/>
              <a:gd name="T11" fmla="*/ 154 h 890"/>
              <a:gd name="T12" fmla="*/ 377 w 697"/>
              <a:gd name="T13" fmla="*/ 168 h 890"/>
              <a:gd name="T14" fmla="*/ 375 w 697"/>
              <a:gd name="T15" fmla="*/ 180 h 890"/>
              <a:gd name="T16" fmla="*/ 365 w 697"/>
              <a:gd name="T17" fmla="*/ 190 h 890"/>
              <a:gd name="T18" fmla="*/ 353 w 697"/>
              <a:gd name="T19" fmla="*/ 192 h 890"/>
              <a:gd name="T20" fmla="*/ 339 w 697"/>
              <a:gd name="T21" fmla="*/ 183 h 890"/>
              <a:gd name="T22" fmla="*/ 336 w 697"/>
              <a:gd name="T23" fmla="*/ 172 h 890"/>
              <a:gd name="T24" fmla="*/ 473 w 697"/>
              <a:gd name="T25" fmla="*/ 164 h 890"/>
              <a:gd name="T26" fmla="*/ 483 w 697"/>
              <a:gd name="T27" fmla="*/ 153 h 890"/>
              <a:gd name="T28" fmla="*/ 495 w 697"/>
              <a:gd name="T29" fmla="*/ 152 h 890"/>
              <a:gd name="T30" fmla="*/ 509 w 697"/>
              <a:gd name="T31" fmla="*/ 160 h 890"/>
              <a:gd name="T32" fmla="*/ 512 w 697"/>
              <a:gd name="T33" fmla="*/ 172 h 890"/>
              <a:gd name="T34" fmla="*/ 506 w 697"/>
              <a:gd name="T35" fmla="*/ 187 h 890"/>
              <a:gd name="T36" fmla="*/ 492 w 697"/>
              <a:gd name="T37" fmla="*/ 193 h 890"/>
              <a:gd name="T38" fmla="*/ 480 w 697"/>
              <a:gd name="T39" fmla="*/ 189 h 890"/>
              <a:gd name="T40" fmla="*/ 471 w 697"/>
              <a:gd name="T41" fmla="*/ 176 h 890"/>
              <a:gd name="T42" fmla="*/ 161 w 697"/>
              <a:gd name="T43" fmla="*/ 544 h 890"/>
              <a:gd name="T44" fmla="*/ 512 w 697"/>
              <a:gd name="T45" fmla="*/ 504 h 890"/>
              <a:gd name="T46" fmla="*/ 512 w 697"/>
              <a:gd name="T47" fmla="*/ 504 h 890"/>
              <a:gd name="T48" fmla="*/ 617 w 697"/>
              <a:gd name="T49" fmla="*/ 62 h 890"/>
              <a:gd name="T50" fmla="*/ 438 w 697"/>
              <a:gd name="T51" fmla="*/ 183 h 890"/>
              <a:gd name="T52" fmla="*/ 461 w 697"/>
              <a:gd name="T53" fmla="*/ 217 h 890"/>
              <a:gd name="T54" fmla="*/ 492 w 697"/>
              <a:gd name="T55" fmla="*/ 226 h 890"/>
              <a:gd name="T56" fmla="*/ 530 w 697"/>
              <a:gd name="T57" fmla="*/ 211 h 890"/>
              <a:gd name="T58" fmla="*/ 546 w 697"/>
              <a:gd name="T59" fmla="*/ 172 h 890"/>
              <a:gd name="T60" fmla="*/ 536 w 697"/>
              <a:gd name="T61" fmla="*/ 141 h 890"/>
              <a:gd name="T62" fmla="*/ 503 w 697"/>
              <a:gd name="T63" fmla="*/ 118 h 890"/>
              <a:gd name="T64" fmla="*/ 470 w 697"/>
              <a:gd name="T65" fmla="*/ 121 h 890"/>
              <a:gd name="T66" fmla="*/ 441 w 697"/>
              <a:gd name="T67" fmla="*/ 151 h 890"/>
              <a:gd name="T68" fmla="*/ 302 w 697"/>
              <a:gd name="T69" fmla="*/ 172 h 890"/>
              <a:gd name="T70" fmla="*/ 312 w 697"/>
              <a:gd name="T71" fmla="*/ 202 h 890"/>
              <a:gd name="T72" fmla="*/ 345 w 697"/>
              <a:gd name="T73" fmla="*/ 225 h 890"/>
              <a:gd name="T74" fmla="*/ 378 w 697"/>
              <a:gd name="T75" fmla="*/ 223 h 890"/>
              <a:gd name="T76" fmla="*/ 407 w 697"/>
              <a:gd name="T77" fmla="*/ 193 h 890"/>
              <a:gd name="T78" fmla="*/ 410 w 697"/>
              <a:gd name="T79" fmla="*/ 160 h 890"/>
              <a:gd name="T80" fmla="*/ 387 w 697"/>
              <a:gd name="T81" fmla="*/ 127 h 890"/>
              <a:gd name="T82" fmla="*/ 356 w 697"/>
              <a:gd name="T83" fmla="*/ 117 h 890"/>
              <a:gd name="T84" fmla="*/ 318 w 697"/>
              <a:gd name="T85" fmla="*/ 133 h 890"/>
              <a:gd name="T86" fmla="*/ 302 w 697"/>
              <a:gd name="T87" fmla="*/ 172 h 890"/>
              <a:gd name="T88" fmla="*/ 127 w 697"/>
              <a:gd name="T89" fmla="*/ 747 h 890"/>
              <a:gd name="T90" fmla="*/ 127 w 697"/>
              <a:gd name="T91" fmla="*/ 447 h 890"/>
              <a:gd name="T92" fmla="*/ 572 w 697"/>
              <a:gd name="T93" fmla="*/ 276 h 890"/>
              <a:gd name="T94" fmla="*/ 572 w 697"/>
              <a:gd name="T95" fmla="*/ 276 h 890"/>
              <a:gd name="T96" fmla="*/ 537 w 697"/>
              <a:gd name="T97" fmla="*/ 309 h 890"/>
              <a:gd name="T98" fmla="*/ 461 w 697"/>
              <a:gd name="T99" fmla="*/ 349 h 890"/>
              <a:gd name="T100" fmla="*/ 17 w 697"/>
              <a:gd name="T101" fmla="*/ 0 h 890"/>
              <a:gd name="T102" fmla="*/ 1 w 697"/>
              <a:gd name="T103" fmla="*/ 9 h 890"/>
              <a:gd name="T104" fmla="*/ 1 w 697"/>
              <a:gd name="T105" fmla="*/ 880 h 890"/>
              <a:gd name="T106" fmla="*/ 680 w 697"/>
              <a:gd name="T107" fmla="*/ 890 h 890"/>
              <a:gd name="T108" fmla="*/ 696 w 697"/>
              <a:gd name="T109" fmla="*/ 880 h 890"/>
              <a:gd name="T110" fmla="*/ 696 w 697"/>
              <a:gd name="T111" fmla="*/ 9 h 890"/>
              <a:gd name="T112" fmla="*/ 680 w 697"/>
              <a:gd name="T113" fmla="*/ 0 h 890"/>
              <a:gd name="T114" fmla="*/ 663 w 697"/>
              <a:gd name="T115" fmla="*/ 33 h 8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697" h="890">
                <a:moveTo>
                  <a:pt x="537" y="714"/>
                </a:moveTo>
                <a:lnTo>
                  <a:pt x="161" y="714"/>
                </a:lnTo>
                <a:lnTo>
                  <a:pt x="161" y="649"/>
                </a:lnTo>
                <a:lnTo>
                  <a:pt x="537" y="649"/>
                </a:lnTo>
                <a:lnTo>
                  <a:pt x="537" y="714"/>
                </a:lnTo>
                <a:close/>
                <a:moveTo>
                  <a:pt x="512" y="673"/>
                </a:moveTo>
                <a:lnTo>
                  <a:pt x="461" y="673"/>
                </a:lnTo>
                <a:lnTo>
                  <a:pt x="461" y="691"/>
                </a:lnTo>
                <a:lnTo>
                  <a:pt x="512" y="691"/>
                </a:lnTo>
                <a:lnTo>
                  <a:pt x="512" y="673"/>
                </a:lnTo>
                <a:close/>
                <a:moveTo>
                  <a:pt x="336" y="172"/>
                </a:moveTo>
                <a:lnTo>
                  <a:pt x="336" y="172"/>
                </a:lnTo>
                <a:lnTo>
                  <a:pt x="336" y="168"/>
                </a:lnTo>
                <a:lnTo>
                  <a:pt x="337" y="164"/>
                </a:lnTo>
                <a:lnTo>
                  <a:pt x="339" y="160"/>
                </a:lnTo>
                <a:lnTo>
                  <a:pt x="342" y="157"/>
                </a:lnTo>
                <a:lnTo>
                  <a:pt x="345" y="154"/>
                </a:lnTo>
                <a:lnTo>
                  <a:pt x="349" y="153"/>
                </a:lnTo>
                <a:lnTo>
                  <a:pt x="353" y="152"/>
                </a:lnTo>
                <a:lnTo>
                  <a:pt x="356" y="151"/>
                </a:lnTo>
                <a:lnTo>
                  <a:pt x="356" y="151"/>
                </a:lnTo>
                <a:lnTo>
                  <a:pt x="361" y="152"/>
                </a:lnTo>
                <a:lnTo>
                  <a:pt x="365" y="153"/>
                </a:lnTo>
                <a:lnTo>
                  <a:pt x="368" y="154"/>
                </a:lnTo>
                <a:lnTo>
                  <a:pt x="372" y="157"/>
                </a:lnTo>
                <a:lnTo>
                  <a:pt x="374" y="160"/>
                </a:lnTo>
                <a:lnTo>
                  <a:pt x="375" y="164"/>
                </a:lnTo>
                <a:lnTo>
                  <a:pt x="377" y="168"/>
                </a:lnTo>
                <a:lnTo>
                  <a:pt x="378" y="172"/>
                </a:lnTo>
                <a:lnTo>
                  <a:pt x="378" y="172"/>
                </a:lnTo>
                <a:lnTo>
                  <a:pt x="377" y="176"/>
                </a:lnTo>
                <a:lnTo>
                  <a:pt x="375" y="180"/>
                </a:lnTo>
                <a:lnTo>
                  <a:pt x="374" y="183"/>
                </a:lnTo>
                <a:lnTo>
                  <a:pt x="372" y="187"/>
                </a:lnTo>
                <a:lnTo>
                  <a:pt x="368" y="189"/>
                </a:lnTo>
                <a:lnTo>
                  <a:pt x="365" y="190"/>
                </a:lnTo>
                <a:lnTo>
                  <a:pt x="361" y="192"/>
                </a:lnTo>
                <a:lnTo>
                  <a:pt x="356" y="193"/>
                </a:lnTo>
                <a:lnTo>
                  <a:pt x="356" y="193"/>
                </a:lnTo>
                <a:lnTo>
                  <a:pt x="353" y="192"/>
                </a:lnTo>
                <a:lnTo>
                  <a:pt x="349" y="190"/>
                </a:lnTo>
                <a:lnTo>
                  <a:pt x="345" y="189"/>
                </a:lnTo>
                <a:lnTo>
                  <a:pt x="342" y="187"/>
                </a:lnTo>
                <a:lnTo>
                  <a:pt x="339" y="183"/>
                </a:lnTo>
                <a:lnTo>
                  <a:pt x="337" y="180"/>
                </a:lnTo>
                <a:lnTo>
                  <a:pt x="336" y="176"/>
                </a:lnTo>
                <a:lnTo>
                  <a:pt x="336" y="172"/>
                </a:lnTo>
                <a:lnTo>
                  <a:pt x="336" y="172"/>
                </a:lnTo>
                <a:close/>
                <a:moveTo>
                  <a:pt x="470" y="172"/>
                </a:moveTo>
                <a:lnTo>
                  <a:pt x="470" y="172"/>
                </a:lnTo>
                <a:lnTo>
                  <a:pt x="471" y="168"/>
                </a:lnTo>
                <a:lnTo>
                  <a:pt x="473" y="164"/>
                </a:lnTo>
                <a:lnTo>
                  <a:pt x="474" y="160"/>
                </a:lnTo>
                <a:lnTo>
                  <a:pt x="476" y="157"/>
                </a:lnTo>
                <a:lnTo>
                  <a:pt x="480" y="154"/>
                </a:lnTo>
                <a:lnTo>
                  <a:pt x="483" y="153"/>
                </a:lnTo>
                <a:lnTo>
                  <a:pt x="487" y="152"/>
                </a:lnTo>
                <a:lnTo>
                  <a:pt x="492" y="151"/>
                </a:lnTo>
                <a:lnTo>
                  <a:pt x="492" y="151"/>
                </a:lnTo>
                <a:lnTo>
                  <a:pt x="495" y="152"/>
                </a:lnTo>
                <a:lnTo>
                  <a:pt x="499" y="153"/>
                </a:lnTo>
                <a:lnTo>
                  <a:pt x="503" y="154"/>
                </a:lnTo>
                <a:lnTo>
                  <a:pt x="506" y="157"/>
                </a:lnTo>
                <a:lnTo>
                  <a:pt x="509" y="160"/>
                </a:lnTo>
                <a:lnTo>
                  <a:pt x="511" y="164"/>
                </a:lnTo>
                <a:lnTo>
                  <a:pt x="512" y="168"/>
                </a:lnTo>
                <a:lnTo>
                  <a:pt x="512" y="172"/>
                </a:lnTo>
                <a:lnTo>
                  <a:pt x="512" y="172"/>
                </a:lnTo>
                <a:lnTo>
                  <a:pt x="512" y="176"/>
                </a:lnTo>
                <a:lnTo>
                  <a:pt x="511" y="180"/>
                </a:lnTo>
                <a:lnTo>
                  <a:pt x="509" y="183"/>
                </a:lnTo>
                <a:lnTo>
                  <a:pt x="506" y="187"/>
                </a:lnTo>
                <a:lnTo>
                  <a:pt x="503" y="189"/>
                </a:lnTo>
                <a:lnTo>
                  <a:pt x="499" y="190"/>
                </a:lnTo>
                <a:lnTo>
                  <a:pt x="495" y="192"/>
                </a:lnTo>
                <a:lnTo>
                  <a:pt x="492" y="193"/>
                </a:lnTo>
                <a:lnTo>
                  <a:pt x="492" y="193"/>
                </a:lnTo>
                <a:lnTo>
                  <a:pt x="487" y="192"/>
                </a:lnTo>
                <a:lnTo>
                  <a:pt x="483" y="190"/>
                </a:lnTo>
                <a:lnTo>
                  <a:pt x="480" y="189"/>
                </a:lnTo>
                <a:lnTo>
                  <a:pt x="476" y="187"/>
                </a:lnTo>
                <a:lnTo>
                  <a:pt x="474" y="183"/>
                </a:lnTo>
                <a:lnTo>
                  <a:pt x="473" y="180"/>
                </a:lnTo>
                <a:lnTo>
                  <a:pt x="471" y="176"/>
                </a:lnTo>
                <a:lnTo>
                  <a:pt x="470" y="172"/>
                </a:lnTo>
                <a:lnTo>
                  <a:pt x="470" y="172"/>
                </a:lnTo>
                <a:close/>
                <a:moveTo>
                  <a:pt x="537" y="544"/>
                </a:moveTo>
                <a:lnTo>
                  <a:pt x="161" y="544"/>
                </a:lnTo>
                <a:lnTo>
                  <a:pt x="161" y="481"/>
                </a:lnTo>
                <a:lnTo>
                  <a:pt x="537" y="481"/>
                </a:lnTo>
                <a:lnTo>
                  <a:pt x="537" y="544"/>
                </a:lnTo>
                <a:close/>
                <a:moveTo>
                  <a:pt x="512" y="504"/>
                </a:moveTo>
                <a:lnTo>
                  <a:pt x="461" y="504"/>
                </a:lnTo>
                <a:lnTo>
                  <a:pt x="461" y="522"/>
                </a:lnTo>
                <a:lnTo>
                  <a:pt x="512" y="522"/>
                </a:lnTo>
                <a:lnTo>
                  <a:pt x="512" y="504"/>
                </a:lnTo>
                <a:close/>
                <a:moveTo>
                  <a:pt x="617" y="819"/>
                </a:moveTo>
                <a:lnTo>
                  <a:pt x="77" y="819"/>
                </a:lnTo>
                <a:lnTo>
                  <a:pt x="77" y="62"/>
                </a:lnTo>
                <a:lnTo>
                  <a:pt x="617" y="62"/>
                </a:lnTo>
                <a:lnTo>
                  <a:pt x="617" y="819"/>
                </a:lnTo>
                <a:close/>
                <a:moveTo>
                  <a:pt x="437" y="172"/>
                </a:moveTo>
                <a:lnTo>
                  <a:pt x="437" y="172"/>
                </a:lnTo>
                <a:lnTo>
                  <a:pt x="438" y="183"/>
                </a:lnTo>
                <a:lnTo>
                  <a:pt x="441" y="193"/>
                </a:lnTo>
                <a:lnTo>
                  <a:pt x="446" y="202"/>
                </a:lnTo>
                <a:lnTo>
                  <a:pt x="453" y="211"/>
                </a:lnTo>
                <a:lnTo>
                  <a:pt x="461" y="217"/>
                </a:lnTo>
                <a:lnTo>
                  <a:pt x="470" y="223"/>
                </a:lnTo>
                <a:lnTo>
                  <a:pt x="481" y="225"/>
                </a:lnTo>
                <a:lnTo>
                  <a:pt x="492" y="226"/>
                </a:lnTo>
                <a:lnTo>
                  <a:pt x="492" y="226"/>
                </a:lnTo>
                <a:lnTo>
                  <a:pt x="503" y="225"/>
                </a:lnTo>
                <a:lnTo>
                  <a:pt x="512" y="223"/>
                </a:lnTo>
                <a:lnTo>
                  <a:pt x="522" y="217"/>
                </a:lnTo>
                <a:lnTo>
                  <a:pt x="530" y="211"/>
                </a:lnTo>
                <a:lnTo>
                  <a:pt x="536" y="202"/>
                </a:lnTo>
                <a:lnTo>
                  <a:pt x="542" y="193"/>
                </a:lnTo>
                <a:lnTo>
                  <a:pt x="545" y="183"/>
                </a:lnTo>
                <a:lnTo>
                  <a:pt x="546" y="172"/>
                </a:lnTo>
                <a:lnTo>
                  <a:pt x="546" y="172"/>
                </a:lnTo>
                <a:lnTo>
                  <a:pt x="545" y="160"/>
                </a:lnTo>
                <a:lnTo>
                  <a:pt x="542" y="151"/>
                </a:lnTo>
                <a:lnTo>
                  <a:pt x="536" y="141"/>
                </a:lnTo>
                <a:lnTo>
                  <a:pt x="530" y="133"/>
                </a:lnTo>
                <a:lnTo>
                  <a:pt x="522" y="127"/>
                </a:lnTo>
                <a:lnTo>
                  <a:pt x="512" y="121"/>
                </a:lnTo>
                <a:lnTo>
                  <a:pt x="503" y="118"/>
                </a:lnTo>
                <a:lnTo>
                  <a:pt x="492" y="117"/>
                </a:lnTo>
                <a:lnTo>
                  <a:pt x="492" y="117"/>
                </a:lnTo>
                <a:lnTo>
                  <a:pt x="481" y="118"/>
                </a:lnTo>
                <a:lnTo>
                  <a:pt x="470" y="121"/>
                </a:lnTo>
                <a:lnTo>
                  <a:pt x="461" y="127"/>
                </a:lnTo>
                <a:lnTo>
                  <a:pt x="453" y="133"/>
                </a:lnTo>
                <a:lnTo>
                  <a:pt x="446" y="141"/>
                </a:lnTo>
                <a:lnTo>
                  <a:pt x="441" y="151"/>
                </a:lnTo>
                <a:lnTo>
                  <a:pt x="438" y="160"/>
                </a:lnTo>
                <a:lnTo>
                  <a:pt x="437" y="172"/>
                </a:lnTo>
                <a:lnTo>
                  <a:pt x="437" y="172"/>
                </a:lnTo>
                <a:close/>
                <a:moveTo>
                  <a:pt x="302" y="172"/>
                </a:moveTo>
                <a:lnTo>
                  <a:pt x="302" y="172"/>
                </a:lnTo>
                <a:lnTo>
                  <a:pt x="303" y="183"/>
                </a:lnTo>
                <a:lnTo>
                  <a:pt x="306" y="193"/>
                </a:lnTo>
                <a:lnTo>
                  <a:pt x="312" y="202"/>
                </a:lnTo>
                <a:lnTo>
                  <a:pt x="318" y="211"/>
                </a:lnTo>
                <a:lnTo>
                  <a:pt x="326" y="217"/>
                </a:lnTo>
                <a:lnTo>
                  <a:pt x="336" y="223"/>
                </a:lnTo>
                <a:lnTo>
                  <a:pt x="345" y="225"/>
                </a:lnTo>
                <a:lnTo>
                  <a:pt x="356" y="226"/>
                </a:lnTo>
                <a:lnTo>
                  <a:pt x="356" y="226"/>
                </a:lnTo>
                <a:lnTo>
                  <a:pt x="368" y="225"/>
                </a:lnTo>
                <a:lnTo>
                  <a:pt x="378" y="223"/>
                </a:lnTo>
                <a:lnTo>
                  <a:pt x="387" y="217"/>
                </a:lnTo>
                <a:lnTo>
                  <a:pt x="396" y="211"/>
                </a:lnTo>
                <a:lnTo>
                  <a:pt x="402" y="202"/>
                </a:lnTo>
                <a:lnTo>
                  <a:pt x="407" y="193"/>
                </a:lnTo>
                <a:lnTo>
                  <a:pt x="410" y="183"/>
                </a:lnTo>
                <a:lnTo>
                  <a:pt x="411" y="172"/>
                </a:lnTo>
                <a:lnTo>
                  <a:pt x="411" y="172"/>
                </a:lnTo>
                <a:lnTo>
                  <a:pt x="410" y="160"/>
                </a:lnTo>
                <a:lnTo>
                  <a:pt x="407" y="151"/>
                </a:lnTo>
                <a:lnTo>
                  <a:pt x="402" y="141"/>
                </a:lnTo>
                <a:lnTo>
                  <a:pt x="396" y="133"/>
                </a:lnTo>
                <a:lnTo>
                  <a:pt x="387" y="127"/>
                </a:lnTo>
                <a:lnTo>
                  <a:pt x="378" y="121"/>
                </a:lnTo>
                <a:lnTo>
                  <a:pt x="368" y="118"/>
                </a:lnTo>
                <a:lnTo>
                  <a:pt x="356" y="117"/>
                </a:lnTo>
                <a:lnTo>
                  <a:pt x="356" y="117"/>
                </a:lnTo>
                <a:lnTo>
                  <a:pt x="345" y="118"/>
                </a:lnTo>
                <a:lnTo>
                  <a:pt x="336" y="121"/>
                </a:lnTo>
                <a:lnTo>
                  <a:pt x="326" y="127"/>
                </a:lnTo>
                <a:lnTo>
                  <a:pt x="318" y="133"/>
                </a:lnTo>
                <a:lnTo>
                  <a:pt x="312" y="141"/>
                </a:lnTo>
                <a:lnTo>
                  <a:pt x="306" y="151"/>
                </a:lnTo>
                <a:lnTo>
                  <a:pt x="303" y="160"/>
                </a:lnTo>
                <a:lnTo>
                  <a:pt x="302" y="172"/>
                </a:lnTo>
                <a:lnTo>
                  <a:pt x="302" y="172"/>
                </a:lnTo>
                <a:close/>
                <a:moveTo>
                  <a:pt x="572" y="615"/>
                </a:moveTo>
                <a:lnTo>
                  <a:pt x="127" y="615"/>
                </a:lnTo>
                <a:lnTo>
                  <a:pt x="127" y="747"/>
                </a:lnTo>
                <a:lnTo>
                  <a:pt x="572" y="747"/>
                </a:lnTo>
                <a:lnTo>
                  <a:pt x="572" y="615"/>
                </a:lnTo>
                <a:close/>
                <a:moveTo>
                  <a:pt x="572" y="447"/>
                </a:moveTo>
                <a:lnTo>
                  <a:pt x="127" y="447"/>
                </a:lnTo>
                <a:lnTo>
                  <a:pt x="127" y="579"/>
                </a:lnTo>
                <a:lnTo>
                  <a:pt x="572" y="579"/>
                </a:lnTo>
                <a:lnTo>
                  <a:pt x="572" y="447"/>
                </a:lnTo>
                <a:close/>
                <a:moveTo>
                  <a:pt x="572" y="276"/>
                </a:moveTo>
                <a:lnTo>
                  <a:pt x="127" y="276"/>
                </a:lnTo>
                <a:lnTo>
                  <a:pt x="127" y="408"/>
                </a:lnTo>
                <a:lnTo>
                  <a:pt x="572" y="408"/>
                </a:lnTo>
                <a:lnTo>
                  <a:pt x="572" y="276"/>
                </a:lnTo>
                <a:close/>
                <a:moveTo>
                  <a:pt x="537" y="374"/>
                </a:moveTo>
                <a:lnTo>
                  <a:pt x="161" y="374"/>
                </a:lnTo>
                <a:lnTo>
                  <a:pt x="161" y="309"/>
                </a:lnTo>
                <a:lnTo>
                  <a:pt x="537" y="309"/>
                </a:lnTo>
                <a:lnTo>
                  <a:pt x="537" y="374"/>
                </a:lnTo>
                <a:close/>
                <a:moveTo>
                  <a:pt x="512" y="331"/>
                </a:moveTo>
                <a:lnTo>
                  <a:pt x="461" y="331"/>
                </a:lnTo>
                <a:lnTo>
                  <a:pt x="461" y="349"/>
                </a:lnTo>
                <a:lnTo>
                  <a:pt x="512" y="349"/>
                </a:lnTo>
                <a:lnTo>
                  <a:pt x="512" y="331"/>
                </a:lnTo>
                <a:close/>
                <a:moveTo>
                  <a:pt x="680" y="0"/>
                </a:moveTo>
                <a:lnTo>
                  <a:pt x="17" y="0"/>
                </a:lnTo>
                <a:lnTo>
                  <a:pt x="17" y="0"/>
                </a:lnTo>
                <a:lnTo>
                  <a:pt x="11" y="1"/>
                </a:lnTo>
                <a:lnTo>
                  <a:pt x="5" y="4"/>
                </a:lnTo>
                <a:lnTo>
                  <a:pt x="1" y="9"/>
                </a:lnTo>
                <a:lnTo>
                  <a:pt x="0" y="16"/>
                </a:lnTo>
                <a:lnTo>
                  <a:pt x="0" y="873"/>
                </a:lnTo>
                <a:lnTo>
                  <a:pt x="0" y="873"/>
                </a:lnTo>
                <a:lnTo>
                  <a:pt x="1" y="880"/>
                </a:lnTo>
                <a:lnTo>
                  <a:pt x="5" y="885"/>
                </a:lnTo>
                <a:lnTo>
                  <a:pt x="11" y="889"/>
                </a:lnTo>
                <a:lnTo>
                  <a:pt x="17" y="890"/>
                </a:lnTo>
                <a:lnTo>
                  <a:pt x="680" y="890"/>
                </a:lnTo>
                <a:lnTo>
                  <a:pt x="680" y="890"/>
                </a:lnTo>
                <a:lnTo>
                  <a:pt x="686" y="889"/>
                </a:lnTo>
                <a:lnTo>
                  <a:pt x="692" y="885"/>
                </a:lnTo>
                <a:lnTo>
                  <a:pt x="696" y="880"/>
                </a:lnTo>
                <a:lnTo>
                  <a:pt x="697" y="873"/>
                </a:lnTo>
                <a:lnTo>
                  <a:pt x="697" y="16"/>
                </a:lnTo>
                <a:lnTo>
                  <a:pt x="697" y="16"/>
                </a:lnTo>
                <a:lnTo>
                  <a:pt x="696" y="9"/>
                </a:lnTo>
                <a:lnTo>
                  <a:pt x="692" y="4"/>
                </a:lnTo>
                <a:lnTo>
                  <a:pt x="686" y="1"/>
                </a:lnTo>
                <a:lnTo>
                  <a:pt x="680" y="0"/>
                </a:lnTo>
                <a:lnTo>
                  <a:pt x="680" y="0"/>
                </a:lnTo>
                <a:close/>
                <a:moveTo>
                  <a:pt x="663" y="856"/>
                </a:moveTo>
                <a:lnTo>
                  <a:pt x="33" y="856"/>
                </a:lnTo>
                <a:lnTo>
                  <a:pt x="33" y="33"/>
                </a:lnTo>
                <a:lnTo>
                  <a:pt x="663" y="33"/>
                </a:lnTo>
                <a:lnTo>
                  <a:pt x="663" y="856"/>
                </a:lnTo>
                <a:close/>
              </a:path>
            </a:pathLst>
          </a:custGeom>
          <a:solidFill>
            <a:srgbClr val="008CCF"/>
          </a:solidFill>
          <a:ln>
            <a:noFill/>
          </a:ln>
        </p:spPr>
        <p:txBody>
          <a:bodyPr vert="horz" wrap="square" lIns="68580" tIns="34290" rIns="68580" bIns="34290" numCol="1" anchor="t" anchorCtr="0" compatLnSpc="1">
            <a:prstTxWarp prst="textNoShape">
              <a:avLst/>
            </a:prstTxWarp>
          </a:bodyPr>
          <a:lstStyle/>
          <a:p>
            <a:pPr>
              <a:defRPr/>
            </a:pPr>
            <a:endParaRPr kumimoji="0" lang="ja-JP" altLang="en-US" sz="1350" kern="0">
              <a:solidFill>
                <a:sysClr val="windowText" lastClr="000000"/>
              </a:solidFill>
            </a:endParaRPr>
          </a:p>
        </p:txBody>
      </p:sp>
      <p:cxnSp>
        <p:nvCxnSpPr>
          <p:cNvPr id="46" name="直線コネクタ 45"/>
          <p:cNvCxnSpPr/>
          <p:nvPr/>
        </p:nvCxnSpPr>
        <p:spPr>
          <a:xfrm flipH="1">
            <a:off x="7187746" y="2331973"/>
            <a:ext cx="582" cy="387846"/>
          </a:xfrm>
          <a:prstGeom prst="line">
            <a:avLst/>
          </a:prstGeom>
          <a:ln w="28575">
            <a:solidFill>
              <a:srgbClr val="008CCF"/>
            </a:solidFill>
          </a:ln>
        </p:spPr>
        <p:style>
          <a:lnRef idx="1">
            <a:schemeClr val="accent2"/>
          </a:lnRef>
          <a:fillRef idx="0">
            <a:schemeClr val="accent2"/>
          </a:fillRef>
          <a:effectRef idx="0">
            <a:schemeClr val="accent2"/>
          </a:effectRef>
          <a:fontRef idx="minor">
            <a:schemeClr val="tx1"/>
          </a:fontRef>
        </p:style>
      </p:cxnSp>
      <p:grpSp>
        <p:nvGrpSpPr>
          <p:cNvPr id="47" name="グループ化 525"/>
          <p:cNvGrpSpPr/>
          <p:nvPr/>
        </p:nvGrpSpPr>
        <p:grpSpPr>
          <a:xfrm>
            <a:off x="7594486" y="2871865"/>
            <a:ext cx="430033" cy="430033"/>
            <a:chOff x="3784104" y="1923678"/>
            <a:chExt cx="381000" cy="381000"/>
          </a:xfrm>
          <a:solidFill>
            <a:srgbClr val="008CCF"/>
          </a:solidFill>
        </p:grpSpPr>
        <p:sp>
          <p:nvSpPr>
            <p:cNvPr id="48" name="Freeform 560"/>
            <p:cNvSpPr>
              <a:spLocks/>
            </p:cNvSpPr>
            <p:nvPr/>
          </p:nvSpPr>
          <p:spPr bwMode="auto">
            <a:xfrm>
              <a:off x="3873004" y="2253878"/>
              <a:ext cx="203200" cy="50800"/>
            </a:xfrm>
            <a:custGeom>
              <a:avLst/>
              <a:gdLst/>
              <a:ahLst/>
              <a:cxnLst>
                <a:cxn ang="0">
                  <a:pos x="112" y="0"/>
                </a:cxn>
                <a:cxn ang="0">
                  <a:pos x="16" y="0"/>
                </a:cxn>
                <a:cxn ang="0">
                  <a:pos x="16" y="0"/>
                </a:cxn>
                <a:cxn ang="0">
                  <a:pos x="10" y="2"/>
                </a:cxn>
                <a:cxn ang="0">
                  <a:pos x="4" y="4"/>
                </a:cxn>
                <a:cxn ang="0">
                  <a:pos x="2" y="10"/>
                </a:cxn>
                <a:cxn ang="0">
                  <a:pos x="0" y="16"/>
                </a:cxn>
                <a:cxn ang="0">
                  <a:pos x="0" y="32"/>
                </a:cxn>
                <a:cxn ang="0">
                  <a:pos x="16" y="32"/>
                </a:cxn>
                <a:cxn ang="0">
                  <a:pos x="112" y="32"/>
                </a:cxn>
                <a:cxn ang="0">
                  <a:pos x="128" y="32"/>
                </a:cxn>
                <a:cxn ang="0">
                  <a:pos x="128" y="16"/>
                </a:cxn>
                <a:cxn ang="0">
                  <a:pos x="128" y="16"/>
                </a:cxn>
                <a:cxn ang="0">
                  <a:pos x="126" y="10"/>
                </a:cxn>
                <a:cxn ang="0">
                  <a:pos x="124" y="4"/>
                </a:cxn>
                <a:cxn ang="0">
                  <a:pos x="118" y="2"/>
                </a:cxn>
                <a:cxn ang="0">
                  <a:pos x="112" y="0"/>
                </a:cxn>
                <a:cxn ang="0">
                  <a:pos x="112" y="0"/>
                </a:cxn>
              </a:cxnLst>
              <a:rect l="0" t="0" r="r" b="b"/>
              <a:pathLst>
                <a:path w="128" h="32">
                  <a:moveTo>
                    <a:pt x="112" y="0"/>
                  </a:moveTo>
                  <a:lnTo>
                    <a:pt x="16" y="0"/>
                  </a:lnTo>
                  <a:lnTo>
                    <a:pt x="16" y="0"/>
                  </a:lnTo>
                  <a:lnTo>
                    <a:pt x="10" y="2"/>
                  </a:lnTo>
                  <a:lnTo>
                    <a:pt x="4" y="4"/>
                  </a:lnTo>
                  <a:lnTo>
                    <a:pt x="2" y="10"/>
                  </a:lnTo>
                  <a:lnTo>
                    <a:pt x="0" y="16"/>
                  </a:lnTo>
                  <a:lnTo>
                    <a:pt x="0" y="32"/>
                  </a:lnTo>
                  <a:lnTo>
                    <a:pt x="16" y="32"/>
                  </a:lnTo>
                  <a:lnTo>
                    <a:pt x="112" y="32"/>
                  </a:lnTo>
                  <a:lnTo>
                    <a:pt x="128" y="32"/>
                  </a:lnTo>
                  <a:lnTo>
                    <a:pt x="128" y="16"/>
                  </a:lnTo>
                  <a:lnTo>
                    <a:pt x="128" y="16"/>
                  </a:lnTo>
                  <a:lnTo>
                    <a:pt x="126" y="10"/>
                  </a:lnTo>
                  <a:lnTo>
                    <a:pt x="124" y="4"/>
                  </a:lnTo>
                  <a:lnTo>
                    <a:pt x="118" y="2"/>
                  </a:lnTo>
                  <a:lnTo>
                    <a:pt x="112" y="0"/>
                  </a:lnTo>
                  <a:lnTo>
                    <a:pt x="112" y="0"/>
                  </a:lnTo>
                  <a:close/>
                </a:path>
              </a:pathLst>
            </a:custGeom>
            <a:grpFill/>
            <a:ln w="9525">
              <a:noFill/>
              <a:round/>
              <a:headEnd/>
              <a:tailEnd/>
            </a:ln>
          </p:spPr>
          <p:txBody>
            <a:bodyPr vert="horz" wrap="square" lIns="68580" tIns="34290" rIns="68580" bIns="34290" numCol="1" anchor="t" anchorCtr="0" compatLnSpc="1">
              <a:prstTxWarp prst="textNoShape">
                <a:avLst/>
              </a:prstTxWarp>
            </a:bodyPr>
            <a:lstStyle/>
            <a:p>
              <a:pPr>
                <a:defRPr/>
              </a:pPr>
              <a:endParaRPr kumimoji="0" lang="ja-JP" altLang="en-US" sz="1350" kern="0">
                <a:solidFill>
                  <a:srgbClr val="54C2F0"/>
                </a:solidFill>
              </a:endParaRPr>
            </a:p>
          </p:txBody>
        </p:sp>
        <p:sp>
          <p:nvSpPr>
            <p:cNvPr id="49" name="Freeform 561"/>
            <p:cNvSpPr>
              <a:spLocks noEditPoints="1"/>
            </p:cNvSpPr>
            <p:nvPr/>
          </p:nvSpPr>
          <p:spPr bwMode="auto">
            <a:xfrm>
              <a:off x="3784104" y="1923678"/>
              <a:ext cx="381000" cy="292100"/>
            </a:xfrm>
            <a:custGeom>
              <a:avLst/>
              <a:gdLst/>
              <a:ahLst/>
              <a:cxnLst>
                <a:cxn ang="0">
                  <a:pos x="216" y="0"/>
                </a:cxn>
                <a:cxn ang="0">
                  <a:pos x="24" y="0"/>
                </a:cxn>
                <a:cxn ang="0">
                  <a:pos x="24" y="0"/>
                </a:cxn>
                <a:cxn ang="0">
                  <a:pos x="14" y="2"/>
                </a:cxn>
                <a:cxn ang="0">
                  <a:pos x="8" y="8"/>
                </a:cxn>
                <a:cxn ang="0">
                  <a:pos x="2" y="14"/>
                </a:cxn>
                <a:cxn ang="0">
                  <a:pos x="0" y="24"/>
                </a:cxn>
                <a:cxn ang="0">
                  <a:pos x="0" y="160"/>
                </a:cxn>
                <a:cxn ang="0">
                  <a:pos x="0" y="160"/>
                </a:cxn>
                <a:cxn ang="0">
                  <a:pos x="2" y="170"/>
                </a:cxn>
                <a:cxn ang="0">
                  <a:pos x="8" y="176"/>
                </a:cxn>
                <a:cxn ang="0">
                  <a:pos x="14" y="182"/>
                </a:cxn>
                <a:cxn ang="0">
                  <a:pos x="24" y="184"/>
                </a:cxn>
                <a:cxn ang="0">
                  <a:pos x="216" y="184"/>
                </a:cxn>
                <a:cxn ang="0">
                  <a:pos x="216" y="184"/>
                </a:cxn>
                <a:cxn ang="0">
                  <a:pos x="226" y="182"/>
                </a:cxn>
                <a:cxn ang="0">
                  <a:pos x="232" y="176"/>
                </a:cxn>
                <a:cxn ang="0">
                  <a:pos x="238" y="170"/>
                </a:cxn>
                <a:cxn ang="0">
                  <a:pos x="240" y="160"/>
                </a:cxn>
                <a:cxn ang="0">
                  <a:pos x="240" y="24"/>
                </a:cxn>
                <a:cxn ang="0">
                  <a:pos x="240" y="24"/>
                </a:cxn>
                <a:cxn ang="0">
                  <a:pos x="238" y="14"/>
                </a:cxn>
                <a:cxn ang="0">
                  <a:pos x="232" y="8"/>
                </a:cxn>
                <a:cxn ang="0">
                  <a:pos x="226" y="2"/>
                </a:cxn>
                <a:cxn ang="0">
                  <a:pos x="216" y="0"/>
                </a:cxn>
                <a:cxn ang="0">
                  <a:pos x="216" y="0"/>
                </a:cxn>
                <a:cxn ang="0">
                  <a:pos x="216" y="136"/>
                </a:cxn>
                <a:cxn ang="0">
                  <a:pos x="24" y="136"/>
                </a:cxn>
                <a:cxn ang="0">
                  <a:pos x="24" y="24"/>
                </a:cxn>
                <a:cxn ang="0">
                  <a:pos x="216" y="24"/>
                </a:cxn>
                <a:cxn ang="0">
                  <a:pos x="216" y="136"/>
                </a:cxn>
              </a:cxnLst>
              <a:rect l="0" t="0" r="r" b="b"/>
              <a:pathLst>
                <a:path w="240" h="184">
                  <a:moveTo>
                    <a:pt x="216" y="0"/>
                  </a:moveTo>
                  <a:lnTo>
                    <a:pt x="24" y="0"/>
                  </a:lnTo>
                  <a:lnTo>
                    <a:pt x="24" y="0"/>
                  </a:lnTo>
                  <a:lnTo>
                    <a:pt x="14" y="2"/>
                  </a:lnTo>
                  <a:lnTo>
                    <a:pt x="8" y="8"/>
                  </a:lnTo>
                  <a:lnTo>
                    <a:pt x="2" y="14"/>
                  </a:lnTo>
                  <a:lnTo>
                    <a:pt x="0" y="24"/>
                  </a:lnTo>
                  <a:lnTo>
                    <a:pt x="0" y="160"/>
                  </a:lnTo>
                  <a:lnTo>
                    <a:pt x="0" y="160"/>
                  </a:lnTo>
                  <a:lnTo>
                    <a:pt x="2" y="170"/>
                  </a:lnTo>
                  <a:lnTo>
                    <a:pt x="8" y="176"/>
                  </a:lnTo>
                  <a:lnTo>
                    <a:pt x="14" y="182"/>
                  </a:lnTo>
                  <a:lnTo>
                    <a:pt x="24" y="184"/>
                  </a:lnTo>
                  <a:lnTo>
                    <a:pt x="216" y="184"/>
                  </a:lnTo>
                  <a:lnTo>
                    <a:pt x="216" y="184"/>
                  </a:lnTo>
                  <a:lnTo>
                    <a:pt x="226" y="182"/>
                  </a:lnTo>
                  <a:lnTo>
                    <a:pt x="232" y="176"/>
                  </a:lnTo>
                  <a:lnTo>
                    <a:pt x="238" y="170"/>
                  </a:lnTo>
                  <a:lnTo>
                    <a:pt x="240" y="160"/>
                  </a:lnTo>
                  <a:lnTo>
                    <a:pt x="240" y="24"/>
                  </a:lnTo>
                  <a:lnTo>
                    <a:pt x="240" y="24"/>
                  </a:lnTo>
                  <a:lnTo>
                    <a:pt x="238" y="14"/>
                  </a:lnTo>
                  <a:lnTo>
                    <a:pt x="232" y="8"/>
                  </a:lnTo>
                  <a:lnTo>
                    <a:pt x="226" y="2"/>
                  </a:lnTo>
                  <a:lnTo>
                    <a:pt x="216" y="0"/>
                  </a:lnTo>
                  <a:lnTo>
                    <a:pt x="216" y="0"/>
                  </a:lnTo>
                  <a:close/>
                  <a:moveTo>
                    <a:pt x="216" y="136"/>
                  </a:moveTo>
                  <a:lnTo>
                    <a:pt x="24" y="136"/>
                  </a:lnTo>
                  <a:lnTo>
                    <a:pt x="24" y="24"/>
                  </a:lnTo>
                  <a:lnTo>
                    <a:pt x="216" y="24"/>
                  </a:lnTo>
                  <a:lnTo>
                    <a:pt x="216" y="136"/>
                  </a:lnTo>
                  <a:close/>
                </a:path>
              </a:pathLst>
            </a:custGeom>
            <a:grpFill/>
            <a:ln w="9525">
              <a:noFill/>
              <a:round/>
              <a:headEnd/>
              <a:tailEnd/>
            </a:ln>
          </p:spPr>
          <p:txBody>
            <a:bodyPr vert="horz" wrap="square" lIns="68580" tIns="34290" rIns="68580" bIns="34290" numCol="1" anchor="t" anchorCtr="0" compatLnSpc="1">
              <a:prstTxWarp prst="textNoShape">
                <a:avLst/>
              </a:prstTxWarp>
            </a:bodyPr>
            <a:lstStyle/>
            <a:p>
              <a:pPr>
                <a:defRPr/>
              </a:pPr>
              <a:endParaRPr kumimoji="0" lang="ja-JP" altLang="en-US" sz="1350" kern="0">
                <a:solidFill>
                  <a:srgbClr val="54C2F0"/>
                </a:solidFill>
              </a:endParaRPr>
            </a:p>
          </p:txBody>
        </p:sp>
      </p:grpSp>
      <p:cxnSp>
        <p:nvCxnSpPr>
          <p:cNvPr id="50" name="直線コネクタ 49"/>
          <p:cNvCxnSpPr>
            <a:cxnSpLocks/>
          </p:cNvCxnSpPr>
          <p:nvPr/>
        </p:nvCxnSpPr>
        <p:spPr>
          <a:xfrm>
            <a:off x="7806263" y="2725926"/>
            <a:ext cx="0" cy="188744"/>
          </a:xfrm>
          <a:prstGeom prst="line">
            <a:avLst/>
          </a:prstGeom>
          <a:ln w="28575">
            <a:solidFill>
              <a:srgbClr val="008CCF"/>
            </a:solidFill>
          </a:ln>
        </p:spPr>
        <p:style>
          <a:lnRef idx="1">
            <a:schemeClr val="accent2"/>
          </a:lnRef>
          <a:fillRef idx="0">
            <a:schemeClr val="accent2"/>
          </a:fillRef>
          <a:effectRef idx="0">
            <a:schemeClr val="accent2"/>
          </a:effectRef>
          <a:fontRef idx="minor">
            <a:schemeClr val="tx1"/>
          </a:fontRef>
        </p:style>
      </p:cxnSp>
      <p:sp>
        <p:nvSpPr>
          <p:cNvPr id="51" name="テキスト ボックス 50"/>
          <p:cNvSpPr txBox="1"/>
          <p:nvPr/>
        </p:nvSpPr>
        <p:spPr>
          <a:xfrm>
            <a:off x="7616744" y="1185609"/>
            <a:ext cx="1218505" cy="516097"/>
          </a:xfrm>
          <a:prstGeom prst="rect">
            <a:avLst/>
          </a:prstGeom>
          <a:noFill/>
        </p:spPr>
        <p:txBody>
          <a:bodyPr wrap="none" lIns="0" tIns="0" rIns="0" bIns="0" rtlCol="0" anchor="t" anchorCtr="0">
            <a:noAutofit/>
          </a:bodyPr>
          <a:lstStyle/>
          <a:p>
            <a:pPr algn="ctr">
              <a:lnSpc>
                <a:spcPts val="1350"/>
              </a:lnSpc>
              <a:spcBef>
                <a:spcPct val="0"/>
              </a:spcBef>
            </a:pPr>
            <a:endParaRPr lang="en-US" altLang="ja-JP" sz="750" b="1" dirty="0">
              <a:solidFill>
                <a:srgbClr val="0065AE"/>
              </a:solidFill>
              <a:cs typeface="メイリオ" pitchFamily="50" charset="-128"/>
            </a:endParaRPr>
          </a:p>
          <a:p>
            <a:pPr algn="ctr">
              <a:lnSpc>
                <a:spcPts val="1350"/>
              </a:lnSpc>
              <a:spcBef>
                <a:spcPct val="0"/>
              </a:spcBef>
            </a:pPr>
            <a:endParaRPr lang="en-US" altLang="ja-JP" sz="750" b="1" dirty="0">
              <a:solidFill>
                <a:srgbClr val="0065AE"/>
              </a:solidFill>
              <a:cs typeface="メイリオ" pitchFamily="50" charset="-128"/>
            </a:endParaRPr>
          </a:p>
          <a:p>
            <a:pPr algn="ctr">
              <a:lnSpc>
                <a:spcPts val="1350"/>
              </a:lnSpc>
              <a:spcBef>
                <a:spcPct val="0"/>
              </a:spcBef>
            </a:pPr>
            <a:r>
              <a:rPr lang="en-US" altLang="ja-JP" sz="750" b="1" dirty="0">
                <a:solidFill>
                  <a:srgbClr val="0065AE"/>
                </a:solidFill>
                <a:cs typeface="メイリオ" pitchFamily="50" charset="-128"/>
              </a:rPr>
              <a:t>Windows</a:t>
            </a:r>
          </a:p>
          <a:p>
            <a:pPr algn="ctr">
              <a:lnSpc>
                <a:spcPts val="1350"/>
              </a:lnSpc>
              <a:spcBef>
                <a:spcPct val="0"/>
              </a:spcBef>
            </a:pPr>
            <a:endParaRPr lang="en-US" altLang="ja-JP" sz="750" b="1" dirty="0">
              <a:solidFill>
                <a:srgbClr val="0065AE"/>
              </a:solidFill>
              <a:cs typeface="メイリオ" pitchFamily="50" charset="-128"/>
            </a:endParaRPr>
          </a:p>
        </p:txBody>
      </p:sp>
      <p:sp>
        <p:nvSpPr>
          <p:cNvPr id="52" name="テキスト ボックス 51"/>
          <p:cNvSpPr txBox="1"/>
          <p:nvPr/>
        </p:nvSpPr>
        <p:spPr>
          <a:xfrm>
            <a:off x="1367398" y="1534879"/>
            <a:ext cx="1605635" cy="573441"/>
          </a:xfrm>
          <a:prstGeom prst="rect">
            <a:avLst/>
          </a:prstGeom>
          <a:noFill/>
        </p:spPr>
        <p:txBody>
          <a:bodyPr wrap="none" lIns="0" tIns="0" rIns="0" bIns="0" rtlCol="0" anchor="t" anchorCtr="0">
            <a:noAutofit/>
          </a:bodyPr>
          <a:lstStyle/>
          <a:p>
            <a:pPr algn="ctr">
              <a:lnSpc>
                <a:spcPts val="1350"/>
              </a:lnSpc>
              <a:spcBef>
                <a:spcPct val="0"/>
              </a:spcBef>
            </a:pPr>
            <a:r>
              <a:rPr lang="en-US" altLang="ja-JP" sz="825" b="1" dirty="0">
                <a:solidFill>
                  <a:srgbClr val="0065AE"/>
                </a:solidFill>
                <a:cs typeface="メイリオ" pitchFamily="50" charset="-128"/>
              </a:rPr>
              <a:t>Windows</a:t>
            </a:r>
          </a:p>
          <a:p>
            <a:pPr algn="ctr">
              <a:lnSpc>
                <a:spcPts val="1350"/>
              </a:lnSpc>
              <a:spcBef>
                <a:spcPct val="0"/>
              </a:spcBef>
            </a:pPr>
            <a:endParaRPr lang="en-US" altLang="ja-JP" sz="825" b="1" dirty="0">
              <a:solidFill>
                <a:srgbClr val="0065AE"/>
              </a:solidFill>
              <a:cs typeface="メイリオ" pitchFamily="50" charset="-128"/>
            </a:endParaRPr>
          </a:p>
        </p:txBody>
      </p:sp>
      <p:sp>
        <p:nvSpPr>
          <p:cNvPr id="53" name="テキスト ボックス 52"/>
          <p:cNvSpPr txBox="1"/>
          <p:nvPr/>
        </p:nvSpPr>
        <p:spPr>
          <a:xfrm>
            <a:off x="185512" y="1314702"/>
            <a:ext cx="1218505" cy="566301"/>
          </a:xfrm>
          <a:prstGeom prst="rect">
            <a:avLst/>
          </a:prstGeom>
          <a:noFill/>
        </p:spPr>
        <p:txBody>
          <a:bodyPr wrap="none" lIns="0" tIns="0" rIns="0" bIns="0" rtlCol="0" anchor="t" anchorCtr="0">
            <a:noAutofit/>
          </a:bodyPr>
          <a:lstStyle/>
          <a:p>
            <a:pPr algn="ctr">
              <a:lnSpc>
                <a:spcPts val="1350"/>
              </a:lnSpc>
              <a:spcBef>
                <a:spcPct val="0"/>
              </a:spcBef>
            </a:pPr>
            <a:r>
              <a:rPr lang="ja-JP" altLang="en-US" sz="825" b="1" dirty="0">
                <a:solidFill>
                  <a:srgbClr val="0065AE"/>
                </a:solidFill>
                <a:cs typeface="メイリオ" pitchFamily="50" charset="-128"/>
              </a:rPr>
              <a:t>データベースの</a:t>
            </a:r>
            <a:endParaRPr lang="en-US" altLang="ja-JP" sz="825" b="1" dirty="0">
              <a:solidFill>
                <a:srgbClr val="0065AE"/>
              </a:solidFill>
              <a:cs typeface="メイリオ" pitchFamily="50" charset="-128"/>
            </a:endParaRPr>
          </a:p>
          <a:p>
            <a:pPr algn="ctr">
              <a:lnSpc>
                <a:spcPts val="1350"/>
              </a:lnSpc>
              <a:spcBef>
                <a:spcPct val="0"/>
              </a:spcBef>
            </a:pPr>
            <a:r>
              <a:rPr lang="ja-JP" altLang="en-US" sz="825" b="1" dirty="0">
                <a:solidFill>
                  <a:srgbClr val="0065AE"/>
                </a:solidFill>
                <a:cs typeface="メイリオ" pitchFamily="50" charset="-128"/>
              </a:rPr>
              <a:t>システム要件に適合</a:t>
            </a:r>
            <a:endParaRPr lang="en-US" altLang="ja-JP" sz="825" b="1" dirty="0">
              <a:solidFill>
                <a:srgbClr val="0065AE"/>
              </a:solidFill>
              <a:cs typeface="メイリオ" pitchFamily="50" charset="-128"/>
            </a:endParaRPr>
          </a:p>
          <a:p>
            <a:pPr algn="ctr">
              <a:lnSpc>
                <a:spcPts val="1350"/>
              </a:lnSpc>
              <a:spcBef>
                <a:spcPct val="0"/>
              </a:spcBef>
            </a:pPr>
            <a:r>
              <a:rPr lang="ja-JP" altLang="en-US" sz="825" b="1" dirty="0">
                <a:solidFill>
                  <a:srgbClr val="0065AE"/>
                </a:solidFill>
                <a:cs typeface="メイリオ" pitchFamily="50" charset="-128"/>
              </a:rPr>
              <a:t>していること</a:t>
            </a:r>
          </a:p>
        </p:txBody>
      </p:sp>
      <p:sp>
        <p:nvSpPr>
          <p:cNvPr id="54" name="テキスト ボックス 53"/>
          <p:cNvSpPr txBox="1"/>
          <p:nvPr/>
        </p:nvSpPr>
        <p:spPr>
          <a:xfrm>
            <a:off x="927855" y="2128408"/>
            <a:ext cx="802817" cy="286721"/>
          </a:xfrm>
          <a:prstGeom prst="rect">
            <a:avLst/>
          </a:prstGeom>
          <a:noFill/>
        </p:spPr>
        <p:txBody>
          <a:bodyPr wrap="none" lIns="0" tIns="0" rIns="0" bIns="0" rtlCol="0" anchor="t" anchorCtr="0">
            <a:noAutofit/>
          </a:bodyPr>
          <a:lstStyle/>
          <a:p>
            <a:pPr algn="ctr">
              <a:spcBef>
                <a:spcPct val="0"/>
              </a:spcBef>
            </a:pPr>
            <a:r>
              <a:rPr lang="en-US" altLang="ja-JP" sz="900" b="1" dirty="0">
                <a:solidFill>
                  <a:srgbClr val="C00000"/>
                </a:solidFill>
                <a:cs typeface="メイリオ" pitchFamily="50" charset="-128"/>
              </a:rPr>
              <a:t>Oracle</a:t>
            </a:r>
          </a:p>
          <a:p>
            <a:pPr algn="ctr">
              <a:spcBef>
                <a:spcPct val="0"/>
              </a:spcBef>
            </a:pPr>
            <a:r>
              <a:rPr lang="ja-JP" altLang="en-US" sz="600" b="1" dirty="0">
                <a:solidFill>
                  <a:srgbClr val="C00000"/>
                </a:solidFill>
                <a:cs typeface="メイリオ" pitchFamily="50" charset="-128"/>
              </a:rPr>
              <a:t>（</a:t>
            </a:r>
            <a:r>
              <a:rPr lang="en-US" altLang="ja-JP" sz="600" b="1" dirty="0">
                <a:solidFill>
                  <a:srgbClr val="C00000"/>
                </a:solidFill>
                <a:cs typeface="メイリオ" pitchFamily="50" charset="-128"/>
              </a:rPr>
              <a:t>Unicode/Shift-JIS)</a:t>
            </a:r>
            <a:endParaRPr lang="en-US" altLang="ja-JP" sz="900" b="1" dirty="0">
              <a:solidFill>
                <a:srgbClr val="C00000"/>
              </a:solidFill>
              <a:cs typeface="メイリオ" pitchFamily="50" charset="-128"/>
            </a:endParaRPr>
          </a:p>
          <a:p>
            <a:pPr algn="ctr">
              <a:spcBef>
                <a:spcPct val="0"/>
              </a:spcBef>
            </a:pPr>
            <a:endParaRPr lang="ja-JP" altLang="en-US" sz="825" b="1" dirty="0">
              <a:solidFill>
                <a:srgbClr val="C00000"/>
              </a:solidFill>
              <a:cs typeface="メイリオ" pitchFamily="50" charset="-128"/>
            </a:endParaRPr>
          </a:p>
        </p:txBody>
      </p:sp>
      <p:sp>
        <p:nvSpPr>
          <p:cNvPr id="55" name="テキスト ボックス 54"/>
          <p:cNvSpPr txBox="1"/>
          <p:nvPr/>
        </p:nvSpPr>
        <p:spPr>
          <a:xfrm>
            <a:off x="2239830" y="2090844"/>
            <a:ext cx="917506" cy="435512"/>
          </a:xfrm>
          <a:prstGeom prst="rect">
            <a:avLst/>
          </a:prstGeom>
          <a:noFill/>
        </p:spPr>
        <p:txBody>
          <a:bodyPr wrap="none" lIns="0" tIns="0" rIns="0" bIns="0" rtlCol="0" anchor="t" anchorCtr="0">
            <a:noAutofit/>
          </a:bodyPr>
          <a:lstStyle/>
          <a:p>
            <a:pPr algn="ctr">
              <a:lnSpc>
                <a:spcPts val="1350"/>
              </a:lnSpc>
              <a:spcBef>
                <a:spcPct val="0"/>
              </a:spcBef>
            </a:pPr>
            <a:r>
              <a:rPr lang="en-US" altLang="ja-JP" sz="900" b="1" dirty="0">
                <a:solidFill>
                  <a:srgbClr val="C00000"/>
                </a:solidFill>
                <a:cs typeface="メイリオ" pitchFamily="50" charset="-128"/>
              </a:rPr>
              <a:t>IIS</a:t>
            </a:r>
          </a:p>
          <a:p>
            <a:pPr algn="ctr">
              <a:lnSpc>
                <a:spcPts val="1350"/>
              </a:lnSpc>
              <a:spcBef>
                <a:spcPct val="0"/>
              </a:spcBef>
            </a:pPr>
            <a:r>
              <a:rPr lang="en-US" altLang="ja-JP" sz="900" b="1" dirty="0">
                <a:solidFill>
                  <a:srgbClr val="C00000"/>
                </a:solidFill>
                <a:cs typeface="メイリオ" pitchFamily="50" charset="-128"/>
              </a:rPr>
              <a:t>SVF</a:t>
            </a:r>
            <a:endParaRPr lang="ja-JP" altLang="en-US" sz="900" b="1" dirty="0">
              <a:solidFill>
                <a:srgbClr val="C00000"/>
              </a:solidFill>
              <a:cs typeface="メイリオ" pitchFamily="50" charset="-128"/>
            </a:endParaRPr>
          </a:p>
        </p:txBody>
      </p:sp>
      <p:sp>
        <p:nvSpPr>
          <p:cNvPr id="56" name="テキスト ボックス 55"/>
          <p:cNvSpPr txBox="1"/>
          <p:nvPr/>
        </p:nvSpPr>
        <p:spPr>
          <a:xfrm>
            <a:off x="5891618" y="4961613"/>
            <a:ext cx="3192764" cy="226787"/>
          </a:xfrm>
          <a:prstGeom prst="rect">
            <a:avLst/>
          </a:prstGeom>
          <a:noFill/>
        </p:spPr>
        <p:txBody>
          <a:bodyPr wrap="square" rtlCol="0">
            <a:spAutoFit/>
          </a:bodyPr>
          <a:lstStyle/>
          <a:p>
            <a:r>
              <a:rPr lang="en-US" altLang="ja-JP" sz="788" dirty="0"/>
              <a:t>※</a:t>
            </a:r>
            <a:r>
              <a:rPr lang="ja-JP" altLang="en-US" sz="788" dirty="0"/>
              <a:t>詳細情報等は最新版の稼働環境表を別途ご確認ください</a:t>
            </a:r>
          </a:p>
        </p:txBody>
      </p:sp>
      <p:sp>
        <p:nvSpPr>
          <p:cNvPr id="59" name="テキスト ボックス 58"/>
          <p:cNvSpPr txBox="1"/>
          <p:nvPr/>
        </p:nvSpPr>
        <p:spPr>
          <a:xfrm>
            <a:off x="609406" y="3379275"/>
            <a:ext cx="2428953" cy="579552"/>
          </a:xfrm>
          <a:prstGeom prst="rect">
            <a:avLst/>
          </a:prstGeom>
        </p:spPr>
        <p:txBody>
          <a:bodyPr wrap="square" lIns="0" tIns="0" rIns="0" bIns="0" rtlCol="0" anchor="t" anchorCtr="0">
            <a:noAutofit/>
          </a:bodyPr>
          <a:lstStyle/>
          <a:p>
            <a:pPr>
              <a:spcBef>
                <a:spcPct val="0"/>
              </a:spcBef>
              <a:defRPr/>
            </a:pPr>
            <a:r>
              <a:rPr lang="ja-JP" altLang="en-US" sz="750" b="1" u="sng" dirty="0">
                <a:solidFill>
                  <a:prstClr val="black">
                    <a:lumMod val="75000"/>
                    <a:lumOff val="25000"/>
                  </a:prstClr>
                </a:solidFill>
                <a:latin typeface="メイリオ" pitchFamily="50" charset="-128"/>
                <a:ea typeface="メイリオ" pitchFamily="50" charset="-128"/>
                <a:cs typeface="メイリオ" pitchFamily="50" charset="-128"/>
              </a:rPr>
              <a:t>クライアント</a:t>
            </a:r>
            <a:endParaRPr lang="en-US" altLang="ja-JP" sz="750" b="1" u="sng" dirty="0">
              <a:solidFill>
                <a:prstClr val="black">
                  <a:lumMod val="75000"/>
                  <a:lumOff val="25000"/>
                </a:prstClr>
              </a:solidFill>
              <a:latin typeface="メイリオ" pitchFamily="50" charset="-128"/>
              <a:ea typeface="メイリオ" pitchFamily="50" charset="-128"/>
              <a:cs typeface="メイリオ" pitchFamily="50" charset="-128"/>
            </a:endParaRPr>
          </a:p>
          <a:p>
            <a:pPr>
              <a:spcBef>
                <a:spcPct val="0"/>
              </a:spcBef>
              <a:defRPr/>
            </a:pPr>
            <a:r>
              <a:rPr lang="ja-JP" altLang="en-US" sz="750" dirty="0">
                <a:solidFill>
                  <a:prstClr val="black">
                    <a:lumMod val="75000"/>
                    <a:lumOff val="25000"/>
                  </a:prstClr>
                </a:solidFill>
                <a:latin typeface="メイリオ" pitchFamily="50" charset="-128"/>
                <a:ea typeface="メイリオ" pitchFamily="50" charset="-128"/>
                <a:cs typeface="メイリオ" pitchFamily="50" charset="-128"/>
              </a:rPr>
              <a:t>■ </a:t>
            </a:r>
            <a:r>
              <a:rPr lang="en-US" altLang="ja-JP" sz="750" dirty="0">
                <a:solidFill>
                  <a:prstClr val="black">
                    <a:lumMod val="75000"/>
                    <a:lumOff val="25000"/>
                  </a:prstClr>
                </a:solidFill>
                <a:latin typeface="メイリオ" pitchFamily="50" charset="-128"/>
                <a:ea typeface="メイリオ" pitchFamily="50" charset="-128"/>
                <a:cs typeface="メイリオ" pitchFamily="50" charset="-128"/>
              </a:rPr>
              <a:t>Windows </a:t>
            </a:r>
          </a:p>
          <a:p>
            <a:pPr>
              <a:spcBef>
                <a:spcPct val="0"/>
              </a:spcBef>
              <a:defRPr/>
            </a:pPr>
            <a:r>
              <a:rPr lang="en-US" altLang="ja-JP" sz="750" dirty="0">
                <a:solidFill>
                  <a:prstClr val="black">
                    <a:lumMod val="75000"/>
                    <a:lumOff val="25000"/>
                  </a:prstClr>
                </a:solidFill>
                <a:latin typeface="メイリオ" pitchFamily="50" charset="-128"/>
                <a:ea typeface="メイリオ" pitchFamily="50" charset="-128"/>
                <a:cs typeface="メイリオ" pitchFamily="50" charset="-128"/>
              </a:rPr>
              <a:t>■ .NET Framework </a:t>
            </a:r>
          </a:p>
          <a:p>
            <a:pPr>
              <a:spcBef>
                <a:spcPct val="0"/>
              </a:spcBef>
              <a:defRPr/>
            </a:pPr>
            <a:r>
              <a:rPr lang="ja-JP" altLang="en-US" sz="750" dirty="0">
                <a:solidFill>
                  <a:prstClr val="black">
                    <a:lumMod val="75000"/>
                    <a:lumOff val="25000"/>
                  </a:prstClr>
                </a:solidFill>
                <a:latin typeface="メイリオ" pitchFamily="50" charset="-128"/>
                <a:ea typeface="メイリオ" pitchFamily="50" charset="-128"/>
                <a:cs typeface="メイリオ" pitchFamily="50" charset="-128"/>
              </a:rPr>
              <a:t>■ </a:t>
            </a:r>
            <a:r>
              <a:rPr lang="en-US" altLang="ja-JP" sz="750" dirty="0">
                <a:solidFill>
                  <a:prstClr val="black">
                    <a:lumMod val="75000"/>
                    <a:lumOff val="25000"/>
                  </a:prstClr>
                </a:solidFill>
                <a:latin typeface="メイリオ" pitchFamily="50" charset="-128"/>
                <a:ea typeface="メイリオ" pitchFamily="50" charset="-128"/>
                <a:cs typeface="メイリオ" pitchFamily="50" charset="-128"/>
              </a:rPr>
              <a:t>Adobe Reader / Adobe Acrobat</a:t>
            </a:r>
          </a:p>
          <a:p>
            <a:pPr>
              <a:spcBef>
                <a:spcPct val="0"/>
              </a:spcBef>
              <a:defRPr/>
            </a:pPr>
            <a:r>
              <a:rPr lang="ja-JP" altLang="en-US" sz="750" dirty="0">
                <a:solidFill>
                  <a:prstClr val="black">
                    <a:lumMod val="75000"/>
                    <a:lumOff val="25000"/>
                  </a:prstClr>
                </a:solidFill>
                <a:latin typeface="メイリオ" pitchFamily="50" charset="-128"/>
                <a:ea typeface="メイリオ" pitchFamily="50" charset="-128"/>
                <a:cs typeface="メイリオ" pitchFamily="50" charset="-128"/>
              </a:rPr>
              <a:t>■ </a:t>
            </a:r>
            <a:r>
              <a:rPr lang="en-US" altLang="ja-JP" sz="750" dirty="0">
                <a:solidFill>
                  <a:prstClr val="black">
                    <a:lumMod val="75000"/>
                    <a:lumOff val="25000"/>
                  </a:prstClr>
                </a:solidFill>
                <a:latin typeface="メイリオ" pitchFamily="50" charset="-128"/>
                <a:ea typeface="メイリオ" pitchFamily="50" charset="-128"/>
                <a:cs typeface="メイリオ" pitchFamily="50" charset="-128"/>
              </a:rPr>
              <a:t>Microsoft Excel</a:t>
            </a:r>
            <a:r>
              <a:rPr lang="ja-JP" altLang="en-US" sz="750" dirty="0">
                <a:solidFill>
                  <a:prstClr val="black">
                    <a:lumMod val="75000"/>
                    <a:lumOff val="25000"/>
                  </a:prstClr>
                </a:solidFill>
                <a:latin typeface="メイリオ" pitchFamily="50" charset="-128"/>
                <a:ea typeface="メイリオ" pitchFamily="50" charset="-128"/>
                <a:cs typeface="メイリオ" pitchFamily="50" charset="-128"/>
              </a:rPr>
              <a:t>（ストアアプリ版を除く） </a:t>
            </a:r>
            <a:endParaRPr lang="en-US" altLang="ja-JP" sz="750" dirty="0">
              <a:solidFill>
                <a:prstClr val="black">
                  <a:lumMod val="75000"/>
                  <a:lumOff val="25000"/>
                </a:prstClr>
              </a:solidFill>
              <a:latin typeface="メイリオ" pitchFamily="50" charset="-128"/>
              <a:ea typeface="メイリオ" pitchFamily="50" charset="-128"/>
              <a:cs typeface="メイリオ" pitchFamily="50" charset="-128"/>
            </a:endParaRPr>
          </a:p>
          <a:p>
            <a:pPr>
              <a:spcBef>
                <a:spcPct val="0"/>
              </a:spcBef>
              <a:defRPr/>
            </a:pPr>
            <a:r>
              <a:rPr lang="ja-JP" altLang="en-US" sz="750" dirty="0">
                <a:solidFill>
                  <a:prstClr val="black">
                    <a:lumMod val="75000"/>
                    <a:lumOff val="25000"/>
                  </a:prstClr>
                </a:solidFill>
                <a:latin typeface="メイリオ" pitchFamily="50" charset="-128"/>
                <a:ea typeface="メイリオ" pitchFamily="50" charset="-128"/>
                <a:cs typeface="メイリオ" pitchFamily="50" charset="-128"/>
              </a:rPr>
              <a:t>■ </a:t>
            </a:r>
            <a:r>
              <a:rPr lang="en-US" altLang="ja-JP" sz="750" dirty="0">
                <a:solidFill>
                  <a:prstClr val="black">
                    <a:lumMod val="75000"/>
                    <a:lumOff val="25000"/>
                  </a:prstClr>
                </a:solidFill>
                <a:latin typeface="メイリオ" pitchFamily="50" charset="-128"/>
                <a:ea typeface="メイリオ" pitchFamily="50" charset="-128"/>
                <a:cs typeface="メイリオ" pitchFamily="50" charset="-128"/>
              </a:rPr>
              <a:t>Microsoft Word</a:t>
            </a:r>
            <a:r>
              <a:rPr lang="ja-JP" altLang="en-US" sz="750" dirty="0">
                <a:solidFill>
                  <a:prstClr val="black">
                    <a:lumMod val="75000"/>
                    <a:lumOff val="25000"/>
                  </a:prstClr>
                </a:solidFill>
                <a:latin typeface="メイリオ" pitchFamily="50" charset="-128"/>
                <a:ea typeface="メイリオ" pitchFamily="50" charset="-128"/>
                <a:cs typeface="メイリオ" pitchFamily="50" charset="-128"/>
              </a:rPr>
              <a:t>（ストアアプリ版を除く）</a:t>
            </a:r>
            <a:endParaRPr lang="en-US" altLang="ja-JP" sz="750" dirty="0">
              <a:solidFill>
                <a:prstClr val="black">
                  <a:lumMod val="75000"/>
                  <a:lumOff val="25000"/>
                </a:prstClr>
              </a:solidFill>
              <a:latin typeface="メイリオ" pitchFamily="50" charset="-128"/>
              <a:ea typeface="メイリオ" pitchFamily="50" charset="-128"/>
              <a:cs typeface="メイリオ" pitchFamily="50" charset="-128"/>
            </a:endParaRPr>
          </a:p>
          <a:p>
            <a:pPr>
              <a:spcBef>
                <a:spcPct val="0"/>
              </a:spcBef>
              <a:defRPr/>
            </a:pPr>
            <a:endParaRPr lang="en-US" altLang="ja-JP" sz="750" dirty="0">
              <a:solidFill>
                <a:prstClr val="black">
                  <a:lumMod val="75000"/>
                  <a:lumOff val="25000"/>
                </a:prstClr>
              </a:solidFill>
              <a:latin typeface="メイリオ" pitchFamily="50" charset="-128"/>
              <a:ea typeface="メイリオ" pitchFamily="50" charset="-128"/>
              <a:cs typeface="メイリオ" pitchFamily="50" charset="-128"/>
            </a:endParaRPr>
          </a:p>
          <a:p>
            <a:pPr>
              <a:spcBef>
                <a:spcPct val="0"/>
              </a:spcBef>
              <a:defRPr/>
            </a:pPr>
            <a:endParaRPr lang="en-US" altLang="ja-JP" sz="750" dirty="0">
              <a:solidFill>
                <a:prstClr val="black">
                  <a:lumMod val="75000"/>
                  <a:lumOff val="25000"/>
                </a:prstClr>
              </a:solidFill>
              <a:latin typeface="メイリオ" pitchFamily="50" charset="-128"/>
              <a:ea typeface="メイリオ" pitchFamily="50" charset="-128"/>
              <a:cs typeface="メイリオ" pitchFamily="50" charset="-128"/>
            </a:endParaRPr>
          </a:p>
          <a:p>
            <a:pPr>
              <a:spcBef>
                <a:spcPct val="0"/>
              </a:spcBef>
              <a:defRPr/>
            </a:pPr>
            <a:endParaRPr lang="en-US" altLang="ja-JP" sz="750" dirty="0">
              <a:solidFill>
                <a:prstClr val="black">
                  <a:lumMod val="75000"/>
                  <a:lumOff val="25000"/>
                </a:prstClr>
              </a:solidFill>
              <a:latin typeface="メイリオ" pitchFamily="50" charset="-128"/>
              <a:ea typeface="メイリオ" pitchFamily="50" charset="-128"/>
              <a:cs typeface="メイリオ" pitchFamily="50" charset="-128"/>
            </a:endParaRPr>
          </a:p>
        </p:txBody>
      </p:sp>
      <p:sp>
        <p:nvSpPr>
          <p:cNvPr id="60" name="テキスト ボックス 59"/>
          <p:cNvSpPr txBox="1"/>
          <p:nvPr/>
        </p:nvSpPr>
        <p:spPr>
          <a:xfrm>
            <a:off x="3889690" y="2942494"/>
            <a:ext cx="1726840" cy="398910"/>
          </a:xfrm>
          <a:prstGeom prst="rect">
            <a:avLst/>
          </a:prstGeom>
        </p:spPr>
        <p:txBody>
          <a:bodyPr wrap="square" lIns="0" tIns="0" rIns="0" bIns="0" rtlCol="0" anchor="t" anchorCtr="0">
            <a:noAutofit/>
          </a:bodyPr>
          <a:lstStyle/>
          <a:p>
            <a:pPr>
              <a:spcBef>
                <a:spcPct val="0"/>
              </a:spcBef>
              <a:defRPr/>
            </a:pPr>
            <a:r>
              <a:rPr lang="en-US" altLang="ja-JP" sz="788" b="1" u="sng" dirty="0">
                <a:solidFill>
                  <a:prstClr val="black">
                    <a:lumMod val="75000"/>
                    <a:lumOff val="25000"/>
                  </a:prstClr>
                </a:solidFill>
                <a:latin typeface="メイリオ" pitchFamily="50" charset="-128"/>
                <a:ea typeface="メイリオ" pitchFamily="50" charset="-128"/>
                <a:cs typeface="メイリオ" pitchFamily="50" charset="-128"/>
              </a:rPr>
              <a:t> </a:t>
            </a:r>
            <a:r>
              <a:rPr lang="ja-JP" altLang="en-US" sz="750" b="1" u="sng" dirty="0">
                <a:solidFill>
                  <a:prstClr val="black">
                    <a:lumMod val="75000"/>
                    <a:lumOff val="25000"/>
                  </a:prstClr>
                </a:solidFill>
                <a:latin typeface="メイリオ" pitchFamily="50" charset="-128"/>
                <a:ea typeface="メイリオ" pitchFamily="50" charset="-128"/>
                <a:cs typeface="メイリオ" pitchFamily="50" charset="-128"/>
              </a:rPr>
              <a:t>クライアント</a:t>
            </a:r>
            <a:endParaRPr lang="en-US" altLang="ja-JP" sz="750" b="1" u="sng" dirty="0">
              <a:solidFill>
                <a:prstClr val="black">
                  <a:lumMod val="75000"/>
                  <a:lumOff val="25000"/>
                </a:prstClr>
              </a:solidFill>
              <a:latin typeface="メイリオ" pitchFamily="50" charset="-128"/>
              <a:ea typeface="メイリオ" pitchFamily="50" charset="-128"/>
              <a:cs typeface="メイリオ" pitchFamily="50" charset="-128"/>
            </a:endParaRPr>
          </a:p>
          <a:p>
            <a:pPr>
              <a:spcBef>
                <a:spcPct val="0"/>
              </a:spcBef>
              <a:defRPr/>
            </a:pPr>
            <a:r>
              <a:rPr lang="en-US" altLang="ja-JP" sz="750" dirty="0">
                <a:solidFill>
                  <a:prstClr val="black">
                    <a:lumMod val="75000"/>
                    <a:lumOff val="25000"/>
                  </a:prstClr>
                </a:solidFill>
                <a:latin typeface="メイリオ" pitchFamily="50" charset="-128"/>
                <a:ea typeface="メイリオ" pitchFamily="50" charset="-128"/>
                <a:cs typeface="メイリオ" pitchFamily="50" charset="-128"/>
              </a:rPr>
              <a:t>■ Microsoft Edge</a:t>
            </a:r>
          </a:p>
          <a:p>
            <a:pPr>
              <a:spcBef>
                <a:spcPct val="0"/>
              </a:spcBef>
              <a:defRPr/>
            </a:pPr>
            <a:r>
              <a:rPr lang="en-US" altLang="ja-JP" sz="750" dirty="0">
                <a:solidFill>
                  <a:prstClr val="black">
                    <a:lumMod val="75000"/>
                    <a:lumOff val="25000"/>
                  </a:prstClr>
                </a:solidFill>
                <a:latin typeface="メイリオ" pitchFamily="50" charset="-128"/>
                <a:ea typeface="メイリオ" pitchFamily="50" charset="-128"/>
                <a:cs typeface="メイリオ" pitchFamily="50" charset="-128"/>
              </a:rPr>
              <a:t>■ Google Chrome</a:t>
            </a:r>
          </a:p>
          <a:p>
            <a:pPr>
              <a:spcBef>
                <a:spcPct val="0"/>
              </a:spcBef>
              <a:defRPr/>
            </a:pPr>
            <a:r>
              <a:rPr lang="en-US" altLang="ja-JP" sz="750" dirty="0">
                <a:solidFill>
                  <a:prstClr val="black">
                    <a:lumMod val="75000"/>
                    <a:lumOff val="25000"/>
                  </a:prstClr>
                </a:solidFill>
                <a:latin typeface="メイリオ" pitchFamily="50" charset="-128"/>
                <a:ea typeface="メイリオ" pitchFamily="50" charset="-128"/>
                <a:cs typeface="メイリオ" pitchFamily="50" charset="-128"/>
              </a:rPr>
              <a:t>■ Mozilla Firefox</a:t>
            </a:r>
          </a:p>
          <a:p>
            <a:pPr>
              <a:spcBef>
                <a:spcPct val="0"/>
              </a:spcBef>
              <a:defRPr/>
            </a:pPr>
            <a:r>
              <a:rPr lang="en-US" altLang="ja-JP" sz="750" dirty="0">
                <a:solidFill>
                  <a:prstClr val="black">
                    <a:lumMod val="75000"/>
                    <a:lumOff val="25000"/>
                  </a:prstClr>
                </a:solidFill>
                <a:latin typeface="メイリオ" pitchFamily="50" charset="-128"/>
                <a:ea typeface="メイリオ" pitchFamily="50" charset="-128"/>
                <a:cs typeface="メイリオ" pitchFamily="50" charset="-128"/>
              </a:rPr>
              <a:t>■ Windows</a:t>
            </a:r>
          </a:p>
        </p:txBody>
      </p:sp>
      <p:sp>
        <p:nvSpPr>
          <p:cNvPr id="61" name="角丸四角形 60"/>
          <p:cNvSpPr/>
          <p:nvPr/>
        </p:nvSpPr>
        <p:spPr>
          <a:xfrm>
            <a:off x="4938886" y="882439"/>
            <a:ext cx="1469318" cy="4012123"/>
          </a:xfrm>
          <a:prstGeom prst="roundRect">
            <a:avLst>
              <a:gd name="adj" fmla="val 5215"/>
            </a:avLst>
          </a:prstGeom>
          <a:noFill/>
          <a:ln w="28575">
            <a:solidFill>
              <a:srgbClr val="FB8F6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ja-JP" altLang="en-US" sz="1350">
              <a:solidFill>
                <a:srgbClr val="FFFFFF"/>
              </a:solidFill>
              <a:latin typeface="メイリオ"/>
              <a:ea typeface="メイリオ"/>
            </a:endParaRPr>
          </a:p>
        </p:txBody>
      </p:sp>
      <p:sp>
        <p:nvSpPr>
          <p:cNvPr id="63" name="角丸四角形 62"/>
          <p:cNvSpPr/>
          <p:nvPr/>
        </p:nvSpPr>
        <p:spPr>
          <a:xfrm>
            <a:off x="4956744" y="590786"/>
            <a:ext cx="1451460" cy="415276"/>
          </a:xfrm>
          <a:prstGeom prst="roundRect">
            <a:avLst/>
          </a:prstGeom>
          <a:solidFill>
            <a:schemeClr val="accent3"/>
          </a:solidFill>
          <a:ln>
            <a:solidFill>
              <a:schemeClr val="accent3"/>
            </a:solidFill>
          </a:ln>
        </p:spPr>
        <p:style>
          <a:lnRef idx="2">
            <a:schemeClr val="accent4"/>
          </a:lnRef>
          <a:fillRef idx="1">
            <a:schemeClr val="lt1"/>
          </a:fillRef>
          <a:effectRef idx="0">
            <a:schemeClr val="accent4"/>
          </a:effectRef>
          <a:fontRef idx="minor">
            <a:schemeClr val="dk1"/>
          </a:fontRef>
        </p:style>
        <p:txBody>
          <a:bodyPr rtlCol="0" anchor="ctr"/>
          <a:lstStyle/>
          <a:p>
            <a:pPr algn="ctr">
              <a:spcBef>
                <a:spcPct val="0"/>
              </a:spcBef>
              <a:defRPr/>
            </a:pPr>
            <a:r>
              <a:rPr lang="en-US" altLang="ja-JP" sz="800" b="1" dirty="0" err="1">
                <a:solidFill>
                  <a:srgbClr val="FFFFFF"/>
                </a:solidFill>
                <a:latin typeface="メイリオ" pitchFamily="50" charset="-128"/>
                <a:ea typeface="メイリオ" pitchFamily="50" charset="-128"/>
                <a:cs typeface="メイリオ" pitchFamily="50" charset="-128"/>
              </a:rPr>
              <a:t>SuperStream</a:t>
            </a:r>
            <a:r>
              <a:rPr lang="en-US" altLang="ja-JP" sz="800" b="1" dirty="0">
                <a:solidFill>
                  <a:srgbClr val="FFFFFF"/>
                </a:solidFill>
                <a:latin typeface="メイリオ" pitchFamily="50" charset="-128"/>
                <a:ea typeface="メイリオ" pitchFamily="50" charset="-128"/>
                <a:cs typeface="メイリオ" pitchFamily="50" charset="-128"/>
              </a:rPr>
              <a:t>-NX</a:t>
            </a:r>
            <a:r>
              <a:rPr lang="ja-JP" altLang="en-US" sz="800" b="1" dirty="0">
                <a:solidFill>
                  <a:srgbClr val="FFFFFF"/>
                </a:solidFill>
                <a:latin typeface="メイリオ" pitchFamily="50" charset="-128"/>
                <a:ea typeface="メイリオ" pitchFamily="50" charset="-128"/>
                <a:cs typeface="メイリオ" pitchFamily="50" charset="-128"/>
              </a:rPr>
              <a:t> </a:t>
            </a:r>
            <a:r>
              <a:rPr lang="en-US" altLang="ja-JP" sz="800" b="1" dirty="0">
                <a:solidFill>
                  <a:srgbClr val="FFFFFF"/>
                </a:solidFill>
                <a:latin typeface="メイリオ" pitchFamily="50" charset="-128"/>
                <a:ea typeface="メイリオ" pitchFamily="50" charset="-128"/>
                <a:cs typeface="メイリオ" pitchFamily="50" charset="-128"/>
              </a:rPr>
              <a:t>TM</a:t>
            </a:r>
          </a:p>
          <a:p>
            <a:pPr algn="ctr">
              <a:spcBef>
                <a:spcPct val="0"/>
              </a:spcBef>
              <a:defRPr/>
            </a:pPr>
            <a:r>
              <a:rPr lang="ja-JP" altLang="en-US" sz="800" b="1" dirty="0">
                <a:solidFill>
                  <a:srgbClr val="FFFFFF"/>
                </a:solidFill>
                <a:latin typeface="メイリオ" pitchFamily="50" charset="-128"/>
                <a:ea typeface="メイリオ" pitchFamily="50" charset="-128"/>
                <a:cs typeface="メイリオ" pitchFamily="50" charset="-128"/>
              </a:rPr>
              <a:t>勤怠管理</a:t>
            </a:r>
          </a:p>
        </p:txBody>
      </p:sp>
      <p:grpSp>
        <p:nvGrpSpPr>
          <p:cNvPr id="65" name="グループ化 525"/>
          <p:cNvGrpSpPr/>
          <p:nvPr/>
        </p:nvGrpSpPr>
        <p:grpSpPr>
          <a:xfrm>
            <a:off x="5038178" y="2871865"/>
            <a:ext cx="430033" cy="430033"/>
            <a:chOff x="3784104" y="1923678"/>
            <a:chExt cx="381000" cy="381000"/>
          </a:xfrm>
          <a:solidFill>
            <a:schemeClr val="tx2"/>
          </a:solidFill>
        </p:grpSpPr>
        <p:sp>
          <p:nvSpPr>
            <p:cNvPr id="66" name="Freeform 560"/>
            <p:cNvSpPr>
              <a:spLocks/>
            </p:cNvSpPr>
            <p:nvPr/>
          </p:nvSpPr>
          <p:spPr bwMode="auto">
            <a:xfrm>
              <a:off x="3873004" y="2253878"/>
              <a:ext cx="203200" cy="50800"/>
            </a:xfrm>
            <a:custGeom>
              <a:avLst/>
              <a:gdLst/>
              <a:ahLst/>
              <a:cxnLst>
                <a:cxn ang="0">
                  <a:pos x="112" y="0"/>
                </a:cxn>
                <a:cxn ang="0">
                  <a:pos x="16" y="0"/>
                </a:cxn>
                <a:cxn ang="0">
                  <a:pos x="16" y="0"/>
                </a:cxn>
                <a:cxn ang="0">
                  <a:pos x="10" y="2"/>
                </a:cxn>
                <a:cxn ang="0">
                  <a:pos x="4" y="4"/>
                </a:cxn>
                <a:cxn ang="0">
                  <a:pos x="2" y="10"/>
                </a:cxn>
                <a:cxn ang="0">
                  <a:pos x="0" y="16"/>
                </a:cxn>
                <a:cxn ang="0">
                  <a:pos x="0" y="32"/>
                </a:cxn>
                <a:cxn ang="0">
                  <a:pos x="16" y="32"/>
                </a:cxn>
                <a:cxn ang="0">
                  <a:pos x="112" y="32"/>
                </a:cxn>
                <a:cxn ang="0">
                  <a:pos x="128" y="32"/>
                </a:cxn>
                <a:cxn ang="0">
                  <a:pos x="128" y="16"/>
                </a:cxn>
                <a:cxn ang="0">
                  <a:pos x="128" y="16"/>
                </a:cxn>
                <a:cxn ang="0">
                  <a:pos x="126" y="10"/>
                </a:cxn>
                <a:cxn ang="0">
                  <a:pos x="124" y="4"/>
                </a:cxn>
                <a:cxn ang="0">
                  <a:pos x="118" y="2"/>
                </a:cxn>
                <a:cxn ang="0">
                  <a:pos x="112" y="0"/>
                </a:cxn>
                <a:cxn ang="0">
                  <a:pos x="112" y="0"/>
                </a:cxn>
              </a:cxnLst>
              <a:rect l="0" t="0" r="r" b="b"/>
              <a:pathLst>
                <a:path w="128" h="32">
                  <a:moveTo>
                    <a:pt x="112" y="0"/>
                  </a:moveTo>
                  <a:lnTo>
                    <a:pt x="16" y="0"/>
                  </a:lnTo>
                  <a:lnTo>
                    <a:pt x="16" y="0"/>
                  </a:lnTo>
                  <a:lnTo>
                    <a:pt x="10" y="2"/>
                  </a:lnTo>
                  <a:lnTo>
                    <a:pt x="4" y="4"/>
                  </a:lnTo>
                  <a:lnTo>
                    <a:pt x="2" y="10"/>
                  </a:lnTo>
                  <a:lnTo>
                    <a:pt x="0" y="16"/>
                  </a:lnTo>
                  <a:lnTo>
                    <a:pt x="0" y="32"/>
                  </a:lnTo>
                  <a:lnTo>
                    <a:pt x="16" y="32"/>
                  </a:lnTo>
                  <a:lnTo>
                    <a:pt x="112" y="32"/>
                  </a:lnTo>
                  <a:lnTo>
                    <a:pt x="128" y="32"/>
                  </a:lnTo>
                  <a:lnTo>
                    <a:pt x="128" y="16"/>
                  </a:lnTo>
                  <a:lnTo>
                    <a:pt x="128" y="16"/>
                  </a:lnTo>
                  <a:lnTo>
                    <a:pt x="126" y="10"/>
                  </a:lnTo>
                  <a:lnTo>
                    <a:pt x="124" y="4"/>
                  </a:lnTo>
                  <a:lnTo>
                    <a:pt x="118" y="2"/>
                  </a:lnTo>
                  <a:lnTo>
                    <a:pt x="112" y="0"/>
                  </a:lnTo>
                  <a:lnTo>
                    <a:pt x="112" y="0"/>
                  </a:lnTo>
                  <a:close/>
                </a:path>
              </a:pathLst>
            </a:custGeom>
            <a:grpFill/>
            <a:ln w="9525">
              <a:noFill/>
              <a:round/>
              <a:headEnd/>
              <a:tailEnd/>
            </a:ln>
          </p:spPr>
          <p:txBody>
            <a:bodyPr vert="horz" wrap="square" lIns="68580" tIns="34290" rIns="68580" bIns="34290" numCol="1" anchor="t" anchorCtr="0" compatLnSpc="1">
              <a:prstTxWarp prst="textNoShape">
                <a:avLst/>
              </a:prstTxWarp>
            </a:bodyPr>
            <a:lstStyle/>
            <a:p>
              <a:pPr defTabSz="685784">
                <a:defRPr/>
              </a:pPr>
              <a:endParaRPr kumimoji="0" lang="ja-JP" altLang="en-US" sz="1050" kern="0">
                <a:solidFill>
                  <a:srgbClr val="54C2F0"/>
                </a:solidFill>
                <a:latin typeface="メイリオ"/>
                <a:ea typeface="メイリオ"/>
              </a:endParaRPr>
            </a:p>
          </p:txBody>
        </p:sp>
        <p:sp>
          <p:nvSpPr>
            <p:cNvPr id="67" name="Freeform 561"/>
            <p:cNvSpPr>
              <a:spLocks noEditPoints="1"/>
            </p:cNvSpPr>
            <p:nvPr/>
          </p:nvSpPr>
          <p:spPr bwMode="auto">
            <a:xfrm>
              <a:off x="3784104" y="1923678"/>
              <a:ext cx="381000" cy="292100"/>
            </a:xfrm>
            <a:custGeom>
              <a:avLst/>
              <a:gdLst/>
              <a:ahLst/>
              <a:cxnLst>
                <a:cxn ang="0">
                  <a:pos x="216" y="0"/>
                </a:cxn>
                <a:cxn ang="0">
                  <a:pos x="24" y="0"/>
                </a:cxn>
                <a:cxn ang="0">
                  <a:pos x="24" y="0"/>
                </a:cxn>
                <a:cxn ang="0">
                  <a:pos x="14" y="2"/>
                </a:cxn>
                <a:cxn ang="0">
                  <a:pos x="8" y="8"/>
                </a:cxn>
                <a:cxn ang="0">
                  <a:pos x="2" y="14"/>
                </a:cxn>
                <a:cxn ang="0">
                  <a:pos x="0" y="24"/>
                </a:cxn>
                <a:cxn ang="0">
                  <a:pos x="0" y="160"/>
                </a:cxn>
                <a:cxn ang="0">
                  <a:pos x="0" y="160"/>
                </a:cxn>
                <a:cxn ang="0">
                  <a:pos x="2" y="170"/>
                </a:cxn>
                <a:cxn ang="0">
                  <a:pos x="8" y="176"/>
                </a:cxn>
                <a:cxn ang="0">
                  <a:pos x="14" y="182"/>
                </a:cxn>
                <a:cxn ang="0">
                  <a:pos x="24" y="184"/>
                </a:cxn>
                <a:cxn ang="0">
                  <a:pos x="216" y="184"/>
                </a:cxn>
                <a:cxn ang="0">
                  <a:pos x="216" y="184"/>
                </a:cxn>
                <a:cxn ang="0">
                  <a:pos x="226" y="182"/>
                </a:cxn>
                <a:cxn ang="0">
                  <a:pos x="232" y="176"/>
                </a:cxn>
                <a:cxn ang="0">
                  <a:pos x="238" y="170"/>
                </a:cxn>
                <a:cxn ang="0">
                  <a:pos x="240" y="160"/>
                </a:cxn>
                <a:cxn ang="0">
                  <a:pos x="240" y="24"/>
                </a:cxn>
                <a:cxn ang="0">
                  <a:pos x="240" y="24"/>
                </a:cxn>
                <a:cxn ang="0">
                  <a:pos x="238" y="14"/>
                </a:cxn>
                <a:cxn ang="0">
                  <a:pos x="232" y="8"/>
                </a:cxn>
                <a:cxn ang="0">
                  <a:pos x="226" y="2"/>
                </a:cxn>
                <a:cxn ang="0">
                  <a:pos x="216" y="0"/>
                </a:cxn>
                <a:cxn ang="0">
                  <a:pos x="216" y="0"/>
                </a:cxn>
                <a:cxn ang="0">
                  <a:pos x="216" y="136"/>
                </a:cxn>
                <a:cxn ang="0">
                  <a:pos x="24" y="136"/>
                </a:cxn>
                <a:cxn ang="0">
                  <a:pos x="24" y="24"/>
                </a:cxn>
                <a:cxn ang="0">
                  <a:pos x="216" y="24"/>
                </a:cxn>
                <a:cxn ang="0">
                  <a:pos x="216" y="136"/>
                </a:cxn>
              </a:cxnLst>
              <a:rect l="0" t="0" r="r" b="b"/>
              <a:pathLst>
                <a:path w="240" h="184">
                  <a:moveTo>
                    <a:pt x="216" y="0"/>
                  </a:moveTo>
                  <a:lnTo>
                    <a:pt x="24" y="0"/>
                  </a:lnTo>
                  <a:lnTo>
                    <a:pt x="24" y="0"/>
                  </a:lnTo>
                  <a:lnTo>
                    <a:pt x="14" y="2"/>
                  </a:lnTo>
                  <a:lnTo>
                    <a:pt x="8" y="8"/>
                  </a:lnTo>
                  <a:lnTo>
                    <a:pt x="2" y="14"/>
                  </a:lnTo>
                  <a:lnTo>
                    <a:pt x="0" y="24"/>
                  </a:lnTo>
                  <a:lnTo>
                    <a:pt x="0" y="160"/>
                  </a:lnTo>
                  <a:lnTo>
                    <a:pt x="0" y="160"/>
                  </a:lnTo>
                  <a:lnTo>
                    <a:pt x="2" y="170"/>
                  </a:lnTo>
                  <a:lnTo>
                    <a:pt x="8" y="176"/>
                  </a:lnTo>
                  <a:lnTo>
                    <a:pt x="14" y="182"/>
                  </a:lnTo>
                  <a:lnTo>
                    <a:pt x="24" y="184"/>
                  </a:lnTo>
                  <a:lnTo>
                    <a:pt x="216" y="184"/>
                  </a:lnTo>
                  <a:lnTo>
                    <a:pt x="216" y="184"/>
                  </a:lnTo>
                  <a:lnTo>
                    <a:pt x="226" y="182"/>
                  </a:lnTo>
                  <a:lnTo>
                    <a:pt x="232" y="176"/>
                  </a:lnTo>
                  <a:lnTo>
                    <a:pt x="238" y="170"/>
                  </a:lnTo>
                  <a:lnTo>
                    <a:pt x="240" y="160"/>
                  </a:lnTo>
                  <a:lnTo>
                    <a:pt x="240" y="24"/>
                  </a:lnTo>
                  <a:lnTo>
                    <a:pt x="240" y="24"/>
                  </a:lnTo>
                  <a:lnTo>
                    <a:pt x="238" y="14"/>
                  </a:lnTo>
                  <a:lnTo>
                    <a:pt x="232" y="8"/>
                  </a:lnTo>
                  <a:lnTo>
                    <a:pt x="226" y="2"/>
                  </a:lnTo>
                  <a:lnTo>
                    <a:pt x="216" y="0"/>
                  </a:lnTo>
                  <a:lnTo>
                    <a:pt x="216" y="0"/>
                  </a:lnTo>
                  <a:close/>
                  <a:moveTo>
                    <a:pt x="216" y="136"/>
                  </a:moveTo>
                  <a:lnTo>
                    <a:pt x="24" y="136"/>
                  </a:lnTo>
                  <a:lnTo>
                    <a:pt x="24" y="24"/>
                  </a:lnTo>
                  <a:lnTo>
                    <a:pt x="216" y="24"/>
                  </a:lnTo>
                  <a:lnTo>
                    <a:pt x="216" y="136"/>
                  </a:lnTo>
                  <a:close/>
                </a:path>
              </a:pathLst>
            </a:custGeom>
            <a:grpFill/>
            <a:ln w="9525">
              <a:noFill/>
              <a:round/>
              <a:headEnd/>
              <a:tailEnd/>
            </a:ln>
          </p:spPr>
          <p:txBody>
            <a:bodyPr vert="horz" wrap="square" lIns="68580" tIns="34290" rIns="68580" bIns="34290" numCol="1" anchor="t" anchorCtr="0" compatLnSpc="1">
              <a:prstTxWarp prst="textNoShape">
                <a:avLst/>
              </a:prstTxWarp>
            </a:bodyPr>
            <a:lstStyle/>
            <a:p>
              <a:pPr defTabSz="685784">
                <a:defRPr/>
              </a:pPr>
              <a:endParaRPr kumimoji="0" lang="ja-JP" altLang="en-US" sz="1050" kern="0">
                <a:solidFill>
                  <a:srgbClr val="54C2F0"/>
                </a:solidFill>
                <a:latin typeface="メイリオ"/>
                <a:ea typeface="メイリオ"/>
              </a:endParaRPr>
            </a:p>
          </p:txBody>
        </p:sp>
      </p:grpSp>
      <p:sp>
        <p:nvSpPr>
          <p:cNvPr id="70" name="テキスト ボックス 69"/>
          <p:cNvSpPr txBox="1"/>
          <p:nvPr/>
        </p:nvSpPr>
        <p:spPr>
          <a:xfrm>
            <a:off x="5508104" y="2930974"/>
            <a:ext cx="1726840" cy="398910"/>
          </a:xfrm>
          <a:prstGeom prst="rect">
            <a:avLst/>
          </a:prstGeom>
        </p:spPr>
        <p:txBody>
          <a:bodyPr wrap="square" lIns="0" tIns="0" rIns="0" bIns="0" rtlCol="0" anchor="t" anchorCtr="0">
            <a:noAutofit/>
          </a:bodyPr>
          <a:lstStyle/>
          <a:p>
            <a:pPr>
              <a:spcBef>
                <a:spcPct val="0"/>
              </a:spcBef>
              <a:defRPr/>
            </a:pPr>
            <a:r>
              <a:rPr lang="en-US" altLang="ja-JP" sz="750" b="1" u="sng" dirty="0">
                <a:solidFill>
                  <a:prstClr val="black">
                    <a:lumMod val="75000"/>
                    <a:lumOff val="25000"/>
                  </a:prstClr>
                </a:solidFill>
                <a:latin typeface="メイリオ" pitchFamily="50" charset="-128"/>
                <a:ea typeface="メイリオ" pitchFamily="50" charset="-128"/>
                <a:cs typeface="メイリオ" pitchFamily="50" charset="-128"/>
              </a:rPr>
              <a:t> </a:t>
            </a:r>
            <a:r>
              <a:rPr lang="ja-JP" altLang="en-US" sz="750" b="1" u="sng" dirty="0">
                <a:solidFill>
                  <a:prstClr val="black">
                    <a:lumMod val="75000"/>
                    <a:lumOff val="25000"/>
                  </a:prstClr>
                </a:solidFill>
                <a:latin typeface="メイリオ" pitchFamily="50" charset="-128"/>
                <a:ea typeface="メイリオ" pitchFamily="50" charset="-128"/>
                <a:cs typeface="メイリオ" pitchFamily="50" charset="-128"/>
              </a:rPr>
              <a:t>クライアント</a:t>
            </a:r>
            <a:endParaRPr lang="en-US" altLang="ja-JP" sz="750" b="1" u="sng" dirty="0">
              <a:solidFill>
                <a:prstClr val="black">
                  <a:lumMod val="75000"/>
                  <a:lumOff val="25000"/>
                </a:prstClr>
              </a:solidFill>
              <a:latin typeface="メイリオ" pitchFamily="50" charset="-128"/>
              <a:ea typeface="メイリオ" pitchFamily="50" charset="-128"/>
              <a:cs typeface="メイリオ" pitchFamily="50" charset="-128"/>
            </a:endParaRPr>
          </a:p>
          <a:p>
            <a:pPr>
              <a:spcBef>
                <a:spcPct val="0"/>
              </a:spcBef>
              <a:defRPr/>
            </a:pPr>
            <a:r>
              <a:rPr lang="en-US" altLang="ja-JP" sz="750" dirty="0">
                <a:solidFill>
                  <a:prstClr val="black">
                    <a:lumMod val="75000"/>
                    <a:lumOff val="25000"/>
                  </a:prstClr>
                </a:solidFill>
                <a:latin typeface="メイリオ" pitchFamily="50" charset="-128"/>
                <a:ea typeface="メイリオ" pitchFamily="50" charset="-128"/>
                <a:cs typeface="メイリオ" pitchFamily="50" charset="-128"/>
              </a:rPr>
              <a:t>■ Microsoft Edge</a:t>
            </a:r>
          </a:p>
          <a:p>
            <a:pPr>
              <a:spcBef>
                <a:spcPct val="0"/>
              </a:spcBef>
              <a:defRPr/>
            </a:pPr>
            <a:r>
              <a:rPr lang="en-US" altLang="ja-JP" sz="750" dirty="0">
                <a:solidFill>
                  <a:prstClr val="black">
                    <a:lumMod val="75000"/>
                    <a:lumOff val="25000"/>
                  </a:prstClr>
                </a:solidFill>
                <a:latin typeface="メイリオ" pitchFamily="50" charset="-128"/>
                <a:ea typeface="メイリオ" pitchFamily="50" charset="-128"/>
                <a:cs typeface="メイリオ" pitchFamily="50" charset="-128"/>
              </a:rPr>
              <a:t>■ Google Chrome</a:t>
            </a:r>
          </a:p>
          <a:p>
            <a:pPr>
              <a:spcBef>
                <a:spcPct val="0"/>
              </a:spcBef>
              <a:defRPr/>
            </a:pPr>
            <a:r>
              <a:rPr lang="en-US" altLang="ja-JP" sz="750" dirty="0">
                <a:solidFill>
                  <a:prstClr val="black">
                    <a:lumMod val="75000"/>
                    <a:lumOff val="25000"/>
                  </a:prstClr>
                </a:solidFill>
                <a:latin typeface="メイリオ" pitchFamily="50" charset="-128"/>
                <a:ea typeface="メイリオ" pitchFamily="50" charset="-128"/>
                <a:cs typeface="メイリオ" pitchFamily="50" charset="-128"/>
              </a:rPr>
              <a:t>■ Mozilla Firefox</a:t>
            </a:r>
          </a:p>
          <a:p>
            <a:pPr>
              <a:spcBef>
                <a:spcPct val="0"/>
              </a:spcBef>
              <a:defRPr/>
            </a:pPr>
            <a:r>
              <a:rPr lang="en-US" altLang="ja-JP" sz="750" dirty="0">
                <a:solidFill>
                  <a:prstClr val="black">
                    <a:lumMod val="75000"/>
                    <a:lumOff val="25000"/>
                  </a:prstClr>
                </a:solidFill>
                <a:latin typeface="メイリオ" pitchFamily="50" charset="-128"/>
                <a:ea typeface="メイリオ" pitchFamily="50" charset="-128"/>
                <a:cs typeface="メイリオ" pitchFamily="50" charset="-128"/>
              </a:rPr>
              <a:t>■ Windows</a:t>
            </a:r>
          </a:p>
        </p:txBody>
      </p:sp>
      <p:sp>
        <p:nvSpPr>
          <p:cNvPr id="71" name="Freeform 416"/>
          <p:cNvSpPr>
            <a:spLocks noEditPoints="1"/>
          </p:cNvSpPr>
          <p:nvPr/>
        </p:nvSpPr>
        <p:spPr bwMode="auto">
          <a:xfrm>
            <a:off x="5071641" y="3670293"/>
            <a:ext cx="286950" cy="391295"/>
          </a:xfrm>
          <a:custGeom>
            <a:avLst/>
            <a:gdLst/>
            <a:ahLst/>
            <a:cxnLst>
              <a:cxn ang="0">
                <a:pos x="0" y="0"/>
              </a:cxn>
              <a:cxn ang="0">
                <a:pos x="0" y="240"/>
              </a:cxn>
              <a:cxn ang="0">
                <a:pos x="176" y="240"/>
              </a:cxn>
              <a:cxn ang="0">
                <a:pos x="176" y="0"/>
              </a:cxn>
              <a:cxn ang="0">
                <a:pos x="0" y="0"/>
              </a:cxn>
              <a:cxn ang="0">
                <a:pos x="120" y="224"/>
              </a:cxn>
              <a:cxn ang="0">
                <a:pos x="56" y="224"/>
              </a:cxn>
              <a:cxn ang="0">
                <a:pos x="56" y="208"/>
              </a:cxn>
              <a:cxn ang="0">
                <a:pos x="120" y="208"/>
              </a:cxn>
              <a:cxn ang="0">
                <a:pos x="120" y="224"/>
              </a:cxn>
              <a:cxn ang="0">
                <a:pos x="152" y="192"/>
              </a:cxn>
              <a:cxn ang="0">
                <a:pos x="24" y="192"/>
              </a:cxn>
              <a:cxn ang="0">
                <a:pos x="24" y="24"/>
              </a:cxn>
              <a:cxn ang="0">
                <a:pos x="152" y="24"/>
              </a:cxn>
              <a:cxn ang="0">
                <a:pos x="152" y="192"/>
              </a:cxn>
            </a:cxnLst>
            <a:rect l="0" t="0" r="r" b="b"/>
            <a:pathLst>
              <a:path w="176" h="240">
                <a:moveTo>
                  <a:pt x="0" y="0"/>
                </a:moveTo>
                <a:lnTo>
                  <a:pt x="0" y="240"/>
                </a:lnTo>
                <a:lnTo>
                  <a:pt x="176" y="240"/>
                </a:lnTo>
                <a:lnTo>
                  <a:pt x="176" y="0"/>
                </a:lnTo>
                <a:lnTo>
                  <a:pt x="0" y="0"/>
                </a:lnTo>
                <a:close/>
                <a:moveTo>
                  <a:pt x="120" y="224"/>
                </a:moveTo>
                <a:lnTo>
                  <a:pt x="56" y="224"/>
                </a:lnTo>
                <a:lnTo>
                  <a:pt x="56" y="208"/>
                </a:lnTo>
                <a:lnTo>
                  <a:pt x="120" y="208"/>
                </a:lnTo>
                <a:lnTo>
                  <a:pt x="120" y="224"/>
                </a:lnTo>
                <a:close/>
                <a:moveTo>
                  <a:pt x="152" y="192"/>
                </a:moveTo>
                <a:lnTo>
                  <a:pt x="24" y="192"/>
                </a:lnTo>
                <a:lnTo>
                  <a:pt x="24" y="24"/>
                </a:lnTo>
                <a:lnTo>
                  <a:pt x="152" y="24"/>
                </a:lnTo>
                <a:lnTo>
                  <a:pt x="152" y="192"/>
                </a:lnTo>
                <a:close/>
              </a:path>
            </a:pathLst>
          </a:custGeom>
          <a:solidFill>
            <a:srgbClr val="008CCF"/>
          </a:solidFill>
          <a:ln w="9525">
            <a:noFill/>
            <a:round/>
            <a:headEnd/>
            <a:tailEnd/>
          </a:ln>
        </p:spPr>
        <p:txBody>
          <a:bodyPr vert="horz" wrap="square" lIns="68580" tIns="34290" rIns="68580" bIns="34290" numCol="1" anchor="t" anchorCtr="0" compatLnSpc="1">
            <a:prstTxWarp prst="textNoShape">
              <a:avLst/>
            </a:prstTxWarp>
          </a:bodyPr>
          <a:lstStyle/>
          <a:p>
            <a:pPr>
              <a:defRPr/>
            </a:pPr>
            <a:endParaRPr kumimoji="0" lang="ja-JP" altLang="en-US" sz="1350" kern="0">
              <a:solidFill>
                <a:sysClr val="windowText" lastClr="000000"/>
              </a:solidFill>
            </a:endParaRPr>
          </a:p>
        </p:txBody>
      </p:sp>
      <p:sp>
        <p:nvSpPr>
          <p:cNvPr id="72" name="テキスト ボックス 71"/>
          <p:cNvSpPr txBox="1"/>
          <p:nvPr/>
        </p:nvSpPr>
        <p:spPr>
          <a:xfrm>
            <a:off x="5508104" y="3700182"/>
            <a:ext cx="713889" cy="391295"/>
          </a:xfrm>
          <a:prstGeom prst="rect">
            <a:avLst/>
          </a:prstGeom>
        </p:spPr>
        <p:txBody>
          <a:bodyPr wrap="square" lIns="0" tIns="0" rIns="0" bIns="0" rtlCol="0" anchor="t" anchorCtr="0">
            <a:noAutofit/>
          </a:bodyPr>
          <a:lstStyle/>
          <a:p>
            <a:pPr>
              <a:spcBef>
                <a:spcPct val="0"/>
              </a:spcBef>
              <a:defRPr/>
            </a:pPr>
            <a:r>
              <a:rPr lang="ja-JP" altLang="en-US" sz="750" b="1" u="sng" dirty="0">
                <a:solidFill>
                  <a:srgbClr val="404040"/>
                </a:solidFill>
                <a:latin typeface="メイリオ"/>
                <a:ea typeface="メイリオ"/>
                <a:cs typeface="メイリオ" pitchFamily="50" charset="-128"/>
              </a:rPr>
              <a:t>モバイル</a:t>
            </a:r>
            <a:endParaRPr lang="en-US" altLang="ja-JP" sz="750" b="1" u="sng" dirty="0">
              <a:solidFill>
                <a:srgbClr val="404040"/>
              </a:solidFill>
              <a:latin typeface="メイリオ"/>
              <a:ea typeface="メイリオ"/>
              <a:cs typeface="メイリオ" pitchFamily="50" charset="-128"/>
            </a:endParaRPr>
          </a:p>
          <a:p>
            <a:pPr>
              <a:spcBef>
                <a:spcPct val="0"/>
              </a:spcBef>
              <a:defRPr/>
            </a:pPr>
            <a:r>
              <a:rPr lang="en-US" altLang="ja-JP" sz="750" dirty="0">
                <a:solidFill>
                  <a:srgbClr val="404040"/>
                </a:solidFill>
                <a:latin typeface="メイリオ"/>
                <a:ea typeface="メイリオ"/>
                <a:cs typeface="メイリオ" pitchFamily="50" charset="-128"/>
              </a:rPr>
              <a:t>■ </a:t>
            </a:r>
            <a:r>
              <a:rPr lang="en-US" altLang="ja-JP" sz="750" dirty="0">
                <a:solidFill>
                  <a:srgbClr val="404040"/>
                </a:solidFill>
                <a:cs typeface="メイリオ" pitchFamily="50" charset="-128"/>
              </a:rPr>
              <a:t>iOS</a:t>
            </a:r>
            <a:endParaRPr lang="ja-JP" altLang="en-US" sz="750" dirty="0">
              <a:solidFill>
                <a:srgbClr val="404040"/>
              </a:solidFill>
              <a:latin typeface="メイリオ"/>
              <a:ea typeface="メイリオ"/>
              <a:cs typeface="メイリオ" pitchFamily="50" charset="-128"/>
            </a:endParaRPr>
          </a:p>
          <a:p>
            <a:pPr>
              <a:spcBef>
                <a:spcPct val="0"/>
              </a:spcBef>
              <a:defRPr/>
            </a:pPr>
            <a:r>
              <a:rPr lang="en-US" altLang="ja-JP" sz="750" dirty="0">
                <a:solidFill>
                  <a:srgbClr val="404040"/>
                </a:solidFill>
                <a:latin typeface="メイリオ"/>
                <a:ea typeface="メイリオ"/>
                <a:cs typeface="メイリオ" pitchFamily="50" charset="-128"/>
              </a:rPr>
              <a:t>■ Android</a:t>
            </a:r>
          </a:p>
          <a:p>
            <a:pPr algn="ctr">
              <a:spcBef>
                <a:spcPct val="0"/>
              </a:spcBef>
              <a:defRPr/>
            </a:pPr>
            <a:endParaRPr lang="ja-JP" altLang="en-US" sz="750" b="1" dirty="0">
              <a:solidFill>
                <a:prstClr val="black">
                  <a:lumMod val="75000"/>
                  <a:lumOff val="25000"/>
                </a:prstClr>
              </a:solidFill>
              <a:latin typeface="メイリオ"/>
              <a:ea typeface="メイリオ"/>
              <a:cs typeface="メイリオ" pitchFamily="50" charset="-128"/>
            </a:endParaRPr>
          </a:p>
        </p:txBody>
      </p:sp>
      <p:sp>
        <p:nvSpPr>
          <p:cNvPr id="69" name="Freeform 416"/>
          <p:cNvSpPr>
            <a:spLocks noEditPoints="1"/>
          </p:cNvSpPr>
          <p:nvPr/>
        </p:nvSpPr>
        <p:spPr bwMode="auto">
          <a:xfrm>
            <a:off x="3353343" y="3666760"/>
            <a:ext cx="286950" cy="391295"/>
          </a:xfrm>
          <a:custGeom>
            <a:avLst/>
            <a:gdLst/>
            <a:ahLst/>
            <a:cxnLst>
              <a:cxn ang="0">
                <a:pos x="0" y="0"/>
              </a:cxn>
              <a:cxn ang="0">
                <a:pos x="0" y="240"/>
              </a:cxn>
              <a:cxn ang="0">
                <a:pos x="176" y="240"/>
              </a:cxn>
              <a:cxn ang="0">
                <a:pos x="176" y="0"/>
              </a:cxn>
              <a:cxn ang="0">
                <a:pos x="0" y="0"/>
              </a:cxn>
              <a:cxn ang="0">
                <a:pos x="120" y="224"/>
              </a:cxn>
              <a:cxn ang="0">
                <a:pos x="56" y="224"/>
              </a:cxn>
              <a:cxn ang="0">
                <a:pos x="56" y="208"/>
              </a:cxn>
              <a:cxn ang="0">
                <a:pos x="120" y="208"/>
              </a:cxn>
              <a:cxn ang="0">
                <a:pos x="120" y="224"/>
              </a:cxn>
              <a:cxn ang="0">
                <a:pos x="152" y="192"/>
              </a:cxn>
              <a:cxn ang="0">
                <a:pos x="24" y="192"/>
              </a:cxn>
              <a:cxn ang="0">
                <a:pos x="24" y="24"/>
              </a:cxn>
              <a:cxn ang="0">
                <a:pos x="152" y="24"/>
              </a:cxn>
              <a:cxn ang="0">
                <a:pos x="152" y="192"/>
              </a:cxn>
            </a:cxnLst>
            <a:rect l="0" t="0" r="r" b="b"/>
            <a:pathLst>
              <a:path w="176" h="240">
                <a:moveTo>
                  <a:pt x="0" y="0"/>
                </a:moveTo>
                <a:lnTo>
                  <a:pt x="0" y="240"/>
                </a:lnTo>
                <a:lnTo>
                  <a:pt x="176" y="240"/>
                </a:lnTo>
                <a:lnTo>
                  <a:pt x="176" y="0"/>
                </a:lnTo>
                <a:lnTo>
                  <a:pt x="0" y="0"/>
                </a:lnTo>
                <a:close/>
                <a:moveTo>
                  <a:pt x="120" y="224"/>
                </a:moveTo>
                <a:lnTo>
                  <a:pt x="56" y="224"/>
                </a:lnTo>
                <a:lnTo>
                  <a:pt x="56" y="208"/>
                </a:lnTo>
                <a:lnTo>
                  <a:pt x="120" y="208"/>
                </a:lnTo>
                <a:lnTo>
                  <a:pt x="120" y="224"/>
                </a:lnTo>
                <a:close/>
                <a:moveTo>
                  <a:pt x="152" y="192"/>
                </a:moveTo>
                <a:lnTo>
                  <a:pt x="24" y="192"/>
                </a:lnTo>
                <a:lnTo>
                  <a:pt x="24" y="24"/>
                </a:lnTo>
                <a:lnTo>
                  <a:pt x="152" y="24"/>
                </a:lnTo>
                <a:lnTo>
                  <a:pt x="152" y="192"/>
                </a:lnTo>
                <a:close/>
              </a:path>
            </a:pathLst>
          </a:custGeom>
          <a:solidFill>
            <a:srgbClr val="008CCF"/>
          </a:solidFill>
          <a:ln w="9525">
            <a:noFill/>
            <a:round/>
            <a:headEnd/>
            <a:tailEnd/>
          </a:ln>
        </p:spPr>
        <p:txBody>
          <a:bodyPr vert="horz" wrap="square" lIns="68580" tIns="34290" rIns="68580" bIns="34290" numCol="1" anchor="t" anchorCtr="0" compatLnSpc="1">
            <a:prstTxWarp prst="textNoShape">
              <a:avLst/>
            </a:prstTxWarp>
          </a:bodyPr>
          <a:lstStyle/>
          <a:p>
            <a:pPr>
              <a:defRPr/>
            </a:pPr>
            <a:endParaRPr kumimoji="0" lang="ja-JP" altLang="en-US" sz="1350" kern="0">
              <a:solidFill>
                <a:sysClr val="windowText" lastClr="000000"/>
              </a:solidFill>
            </a:endParaRPr>
          </a:p>
        </p:txBody>
      </p:sp>
      <p:sp>
        <p:nvSpPr>
          <p:cNvPr id="73" name="テキスト ボックス 72"/>
          <p:cNvSpPr txBox="1"/>
          <p:nvPr/>
        </p:nvSpPr>
        <p:spPr>
          <a:xfrm>
            <a:off x="3889690" y="3700182"/>
            <a:ext cx="739034" cy="357873"/>
          </a:xfrm>
          <a:prstGeom prst="rect">
            <a:avLst/>
          </a:prstGeom>
        </p:spPr>
        <p:txBody>
          <a:bodyPr wrap="square" lIns="0" tIns="0" rIns="0" bIns="0" rtlCol="0" anchor="t" anchorCtr="0">
            <a:noAutofit/>
          </a:bodyPr>
          <a:lstStyle/>
          <a:p>
            <a:pPr>
              <a:spcBef>
                <a:spcPct val="0"/>
              </a:spcBef>
              <a:defRPr/>
            </a:pPr>
            <a:r>
              <a:rPr lang="ja-JP" altLang="en-US" sz="750" b="1" u="sng" dirty="0">
                <a:solidFill>
                  <a:srgbClr val="404040"/>
                </a:solidFill>
                <a:latin typeface="メイリオ"/>
                <a:ea typeface="メイリオ"/>
                <a:cs typeface="メイリオ" pitchFamily="50" charset="-128"/>
              </a:rPr>
              <a:t>モバイル</a:t>
            </a:r>
            <a:endParaRPr lang="en-US" altLang="ja-JP" sz="750" b="1" u="sng" dirty="0">
              <a:solidFill>
                <a:srgbClr val="404040"/>
              </a:solidFill>
              <a:latin typeface="メイリオ"/>
              <a:ea typeface="メイリオ"/>
              <a:cs typeface="メイリオ" pitchFamily="50" charset="-128"/>
            </a:endParaRPr>
          </a:p>
          <a:p>
            <a:pPr>
              <a:spcBef>
                <a:spcPct val="0"/>
              </a:spcBef>
              <a:defRPr/>
            </a:pPr>
            <a:r>
              <a:rPr lang="en-US" altLang="ja-JP" sz="750" dirty="0">
                <a:solidFill>
                  <a:srgbClr val="404040"/>
                </a:solidFill>
                <a:latin typeface="メイリオ"/>
                <a:ea typeface="メイリオ"/>
                <a:cs typeface="メイリオ" pitchFamily="50" charset="-128"/>
              </a:rPr>
              <a:t>■ </a:t>
            </a:r>
            <a:r>
              <a:rPr lang="en-US" altLang="ja-JP" sz="750" dirty="0">
                <a:solidFill>
                  <a:srgbClr val="404040"/>
                </a:solidFill>
                <a:cs typeface="メイリオ" pitchFamily="50" charset="-128"/>
              </a:rPr>
              <a:t>iOS</a:t>
            </a:r>
            <a:endParaRPr lang="ja-JP" altLang="en-US" sz="750" dirty="0">
              <a:solidFill>
                <a:srgbClr val="404040"/>
              </a:solidFill>
              <a:latin typeface="メイリオ"/>
              <a:ea typeface="メイリオ"/>
              <a:cs typeface="メイリオ" pitchFamily="50" charset="-128"/>
            </a:endParaRPr>
          </a:p>
          <a:p>
            <a:pPr>
              <a:spcBef>
                <a:spcPct val="0"/>
              </a:spcBef>
              <a:defRPr/>
            </a:pPr>
            <a:r>
              <a:rPr lang="en-US" altLang="ja-JP" sz="750" dirty="0">
                <a:solidFill>
                  <a:srgbClr val="404040"/>
                </a:solidFill>
                <a:latin typeface="メイリオ"/>
                <a:ea typeface="メイリオ"/>
                <a:cs typeface="メイリオ" pitchFamily="50" charset="-128"/>
              </a:rPr>
              <a:t>■ Android</a:t>
            </a:r>
          </a:p>
        </p:txBody>
      </p:sp>
      <p:sp>
        <p:nvSpPr>
          <p:cNvPr id="74" name="Freeform 37"/>
          <p:cNvSpPr>
            <a:spLocks noEditPoints="1"/>
          </p:cNvSpPr>
          <p:nvPr/>
        </p:nvSpPr>
        <p:spPr bwMode="auto">
          <a:xfrm>
            <a:off x="5377983" y="1943864"/>
            <a:ext cx="539750" cy="503238"/>
          </a:xfrm>
          <a:custGeom>
            <a:avLst/>
            <a:gdLst>
              <a:gd name="T0" fmla="*/ 397 w 567"/>
              <a:gd name="T1" fmla="*/ 128 h 529"/>
              <a:gd name="T2" fmla="*/ 170 w 567"/>
              <a:gd name="T3" fmla="*/ 193 h 529"/>
              <a:gd name="T4" fmla="*/ 170 w 567"/>
              <a:gd name="T5" fmla="*/ 435 h 529"/>
              <a:gd name="T6" fmla="*/ 397 w 567"/>
              <a:gd name="T7" fmla="*/ 200 h 529"/>
              <a:gd name="T8" fmla="*/ 170 w 567"/>
              <a:gd name="T9" fmla="*/ 435 h 529"/>
              <a:gd name="T10" fmla="*/ 170 w 567"/>
              <a:gd name="T11" fmla="*/ 121 h 529"/>
              <a:gd name="T12" fmla="*/ 397 w 567"/>
              <a:gd name="T13" fmla="*/ 0 h 529"/>
              <a:gd name="T14" fmla="*/ 200 w 567"/>
              <a:gd name="T15" fmla="*/ 53 h 529"/>
              <a:gd name="T16" fmla="*/ 367 w 567"/>
              <a:gd name="T17" fmla="*/ 23 h 529"/>
              <a:gd name="T18" fmla="*/ 200 w 567"/>
              <a:gd name="T19" fmla="*/ 53 h 529"/>
              <a:gd name="T20" fmla="*/ 208 w 567"/>
              <a:gd name="T21" fmla="*/ 30 h 529"/>
              <a:gd name="T22" fmla="*/ 359 w 567"/>
              <a:gd name="T23" fmla="*/ 45 h 529"/>
              <a:gd name="T24" fmla="*/ 200 w 567"/>
              <a:gd name="T25" fmla="*/ 98 h 529"/>
              <a:gd name="T26" fmla="*/ 367 w 567"/>
              <a:gd name="T27" fmla="*/ 68 h 529"/>
              <a:gd name="T28" fmla="*/ 200 w 567"/>
              <a:gd name="T29" fmla="*/ 98 h 529"/>
              <a:gd name="T30" fmla="*/ 208 w 567"/>
              <a:gd name="T31" fmla="*/ 76 h 529"/>
              <a:gd name="T32" fmla="*/ 359 w 567"/>
              <a:gd name="T33" fmla="*/ 91 h 529"/>
              <a:gd name="T34" fmla="*/ 283 w 567"/>
              <a:gd name="T35" fmla="*/ 259 h 529"/>
              <a:gd name="T36" fmla="*/ 283 w 567"/>
              <a:gd name="T37" fmla="*/ 225 h 529"/>
              <a:gd name="T38" fmla="*/ 283 w 567"/>
              <a:gd name="T39" fmla="*/ 259 h 529"/>
              <a:gd name="T40" fmla="*/ 283 w 567"/>
              <a:gd name="T41" fmla="*/ 251 h 529"/>
              <a:gd name="T42" fmla="*/ 283 w 567"/>
              <a:gd name="T43" fmla="*/ 232 h 529"/>
              <a:gd name="T44" fmla="*/ 367 w 567"/>
              <a:gd name="T45" fmla="*/ 404 h 529"/>
              <a:gd name="T46" fmla="*/ 200 w 567"/>
              <a:gd name="T47" fmla="*/ 397 h 529"/>
              <a:gd name="T48" fmla="*/ 367 w 567"/>
              <a:gd name="T49" fmla="*/ 404 h 529"/>
              <a:gd name="T50" fmla="*/ 200 w 567"/>
              <a:gd name="T51" fmla="*/ 385 h 529"/>
              <a:gd name="T52" fmla="*/ 367 w 567"/>
              <a:gd name="T53" fmla="*/ 378 h 529"/>
              <a:gd name="T54" fmla="*/ 367 w 567"/>
              <a:gd name="T55" fmla="*/ 367 h 529"/>
              <a:gd name="T56" fmla="*/ 200 w 567"/>
              <a:gd name="T57" fmla="*/ 359 h 529"/>
              <a:gd name="T58" fmla="*/ 367 w 567"/>
              <a:gd name="T59" fmla="*/ 367 h 529"/>
              <a:gd name="T60" fmla="*/ 200 w 567"/>
              <a:gd name="T61" fmla="*/ 348 h 529"/>
              <a:gd name="T62" fmla="*/ 367 w 567"/>
              <a:gd name="T63" fmla="*/ 340 h 529"/>
              <a:gd name="T64" fmla="*/ 367 w 567"/>
              <a:gd name="T65" fmla="*/ 329 h 529"/>
              <a:gd name="T66" fmla="*/ 200 w 567"/>
              <a:gd name="T67" fmla="*/ 321 h 529"/>
              <a:gd name="T68" fmla="*/ 367 w 567"/>
              <a:gd name="T69" fmla="*/ 329 h 529"/>
              <a:gd name="T70" fmla="*/ 200 w 567"/>
              <a:gd name="T71" fmla="*/ 310 h 529"/>
              <a:gd name="T72" fmla="*/ 367 w 567"/>
              <a:gd name="T73" fmla="*/ 302 h 529"/>
              <a:gd name="T74" fmla="*/ 367 w 567"/>
              <a:gd name="T75" fmla="*/ 291 h 529"/>
              <a:gd name="T76" fmla="*/ 200 w 567"/>
              <a:gd name="T77" fmla="*/ 283 h 529"/>
              <a:gd name="T78" fmla="*/ 367 w 567"/>
              <a:gd name="T79" fmla="*/ 291 h 529"/>
              <a:gd name="T80" fmla="*/ 438 w 567"/>
              <a:gd name="T81" fmla="*/ 320 h 529"/>
              <a:gd name="T82" fmla="*/ 404 w 567"/>
              <a:gd name="T83" fmla="*/ 212 h 529"/>
              <a:gd name="T84" fmla="*/ 162 w 567"/>
              <a:gd name="T85" fmla="*/ 442 h 529"/>
              <a:gd name="T86" fmla="*/ 147 w 567"/>
              <a:gd name="T87" fmla="*/ 264 h 529"/>
              <a:gd name="T88" fmla="*/ 82 w 567"/>
              <a:gd name="T89" fmla="*/ 355 h 529"/>
              <a:gd name="T90" fmla="*/ 87 w 567"/>
              <a:gd name="T91" fmla="*/ 529 h 529"/>
              <a:gd name="T92" fmla="*/ 567 w 567"/>
              <a:gd name="T93" fmla="*/ 423 h 5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567" h="529">
                <a:moveTo>
                  <a:pt x="170" y="128"/>
                </a:moveTo>
                <a:cubicBezTo>
                  <a:pt x="397" y="128"/>
                  <a:pt x="397" y="128"/>
                  <a:pt x="397" y="128"/>
                </a:cubicBezTo>
                <a:cubicBezTo>
                  <a:pt x="397" y="193"/>
                  <a:pt x="397" y="193"/>
                  <a:pt x="397" y="193"/>
                </a:cubicBezTo>
                <a:cubicBezTo>
                  <a:pt x="170" y="193"/>
                  <a:pt x="170" y="193"/>
                  <a:pt x="170" y="193"/>
                </a:cubicBezTo>
                <a:lnTo>
                  <a:pt x="170" y="128"/>
                </a:lnTo>
                <a:close/>
                <a:moveTo>
                  <a:pt x="170" y="435"/>
                </a:moveTo>
                <a:cubicBezTo>
                  <a:pt x="397" y="435"/>
                  <a:pt x="397" y="435"/>
                  <a:pt x="397" y="435"/>
                </a:cubicBezTo>
                <a:cubicBezTo>
                  <a:pt x="397" y="200"/>
                  <a:pt x="397" y="200"/>
                  <a:pt x="397" y="200"/>
                </a:cubicBezTo>
                <a:cubicBezTo>
                  <a:pt x="170" y="200"/>
                  <a:pt x="170" y="200"/>
                  <a:pt x="170" y="200"/>
                </a:cubicBezTo>
                <a:lnTo>
                  <a:pt x="170" y="435"/>
                </a:lnTo>
                <a:close/>
                <a:moveTo>
                  <a:pt x="170" y="0"/>
                </a:moveTo>
                <a:cubicBezTo>
                  <a:pt x="170" y="121"/>
                  <a:pt x="170" y="121"/>
                  <a:pt x="170" y="121"/>
                </a:cubicBezTo>
                <a:cubicBezTo>
                  <a:pt x="397" y="121"/>
                  <a:pt x="397" y="121"/>
                  <a:pt x="397" y="121"/>
                </a:cubicBezTo>
                <a:cubicBezTo>
                  <a:pt x="397" y="0"/>
                  <a:pt x="397" y="0"/>
                  <a:pt x="397" y="0"/>
                </a:cubicBezTo>
                <a:lnTo>
                  <a:pt x="170" y="0"/>
                </a:lnTo>
                <a:close/>
                <a:moveTo>
                  <a:pt x="200" y="53"/>
                </a:moveTo>
                <a:cubicBezTo>
                  <a:pt x="200" y="23"/>
                  <a:pt x="200" y="23"/>
                  <a:pt x="200" y="23"/>
                </a:cubicBezTo>
                <a:cubicBezTo>
                  <a:pt x="367" y="23"/>
                  <a:pt x="367" y="23"/>
                  <a:pt x="367" y="23"/>
                </a:cubicBezTo>
                <a:cubicBezTo>
                  <a:pt x="367" y="53"/>
                  <a:pt x="367" y="53"/>
                  <a:pt x="367" y="53"/>
                </a:cubicBezTo>
                <a:lnTo>
                  <a:pt x="200" y="53"/>
                </a:lnTo>
                <a:close/>
                <a:moveTo>
                  <a:pt x="359" y="30"/>
                </a:moveTo>
                <a:cubicBezTo>
                  <a:pt x="208" y="30"/>
                  <a:pt x="208" y="30"/>
                  <a:pt x="208" y="30"/>
                </a:cubicBezTo>
                <a:cubicBezTo>
                  <a:pt x="208" y="45"/>
                  <a:pt x="208" y="45"/>
                  <a:pt x="208" y="45"/>
                </a:cubicBezTo>
                <a:cubicBezTo>
                  <a:pt x="359" y="45"/>
                  <a:pt x="359" y="45"/>
                  <a:pt x="359" y="45"/>
                </a:cubicBezTo>
                <a:lnTo>
                  <a:pt x="359" y="30"/>
                </a:lnTo>
                <a:close/>
                <a:moveTo>
                  <a:pt x="200" y="98"/>
                </a:moveTo>
                <a:cubicBezTo>
                  <a:pt x="200" y="68"/>
                  <a:pt x="200" y="68"/>
                  <a:pt x="200" y="68"/>
                </a:cubicBezTo>
                <a:cubicBezTo>
                  <a:pt x="367" y="68"/>
                  <a:pt x="367" y="68"/>
                  <a:pt x="367" y="68"/>
                </a:cubicBezTo>
                <a:cubicBezTo>
                  <a:pt x="367" y="98"/>
                  <a:pt x="367" y="98"/>
                  <a:pt x="367" y="98"/>
                </a:cubicBezTo>
                <a:lnTo>
                  <a:pt x="200" y="98"/>
                </a:lnTo>
                <a:close/>
                <a:moveTo>
                  <a:pt x="359" y="76"/>
                </a:moveTo>
                <a:cubicBezTo>
                  <a:pt x="208" y="76"/>
                  <a:pt x="208" y="76"/>
                  <a:pt x="208" y="76"/>
                </a:cubicBezTo>
                <a:cubicBezTo>
                  <a:pt x="208" y="91"/>
                  <a:pt x="208" y="91"/>
                  <a:pt x="208" y="91"/>
                </a:cubicBezTo>
                <a:cubicBezTo>
                  <a:pt x="359" y="91"/>
                  <a:pt x="359" y="91"/>
                  <a:pt x="359" y="91"/>
                </a:cubicBezTo>
                <a:lnTo>
                  <a:pt x="359" y="76"/>
                </a:lnTo>
                <a:close/>
                <a:moveTo>
                  <a:pt x="283" y="259"/>
                </a:moveTo>
                <a:cubicBezTo>
                  <a:pt x="274" y="259"/>
                  <a:pt x="266" y="251"/>
                  <a:pt x="266" y="242"/>
                </a:cubicBezTo>
                <a:cubicBezTo>
                  <a:pt x="266" y="233"/>
                  <a:pt x="274" y="225"/>
                  <a:pt x="283" y="225"/>
                </a:cubicBezTo>
                <a:cubicBezTo>
                  <a:pt x="293" y="225"/>
                  <a:pt x="300" y="233"/>
                  <a:pt x="300" y="242"/>
                </a:cubicBezTo>
                <a:cubicBezTo>
                  <a:pt x="300" y="251"/>
                  <a:pt x="293" y="259"/>
                  <a:pt x="283" y="259"/>
                </a:cubicBezTo>
                <a:close/>
                <a:moveTo>
                  <a:pt x="293" y="242"/>
                </a:moveTo>
                <a:cubicBezTo>
                  <a:pt x="293" y="247"/>
                  <a:pt x="289" y="251"/>
                  <a:pt x="283" y="251"/>
                </a:cubicBezTo>
                <a:cubicBezTo>
                  <a:pt x="278" y="251"/>
                  <a:pt x="274" y="247"/>
                  <a:pt x="274" y="242"/>
                </a:cubicBezTo>
                <a:cubicBezTo>
                  <a:pt x="274" y="237"/>
                  <a:pt x="278" y="232"/>
                  <a:pt x="283" y="232"/>
                </a:cubicBezTo>
                <a:cubicBezTo>
                  <a:pt x="289" y="232"/>
                  <a:pt x="293" y="237"/>
                  <a:pt x="293" y="242"/>
                </a:cubicBezTo>
                <a:close/>
                <a:moveTo>
                  <a:pt x="367" y="404"/>
                </a:moveTo>
                <a:cubicBezTo>
                  <a:pt x="200" y="404"/>
                  <a:pt x="200" y="404"/>
                  <a:pt x="200" y="404"/>
                </a:cubicBezTo>
                <a:cubicBezTo>
                  <a:pt x="200" y="397"/>
                  <a:pt x="200" y="397"/>
                  <a:pt x="200" y="397"/>
                </a:cubicBezTo>
                <a:cubicBezTo>
                  <a:pt x="367" y="397"/>
                  <a:pt x="367" y="397"/>
                  <a:pt x="367" y="397"/>
                </a:cubicBezTo>
                <a:lnTo>
                  <a:pt x="367" y="404"/>
                </a:lnTo>
                <a:close/>
                <a:moveTo>
                  <a:pt x="367" y="385"/>
                </a:moveTo>
                <a:cubicBezTo>
                  <a:pt x="200" y="385"/>
                  <a:pt x="200" y="385"/>
                  <a:pt x="200" y="385"/>
                </a:cubicBezTo>
                <a:cubicBezTo>
                  <a:pt x="200" y="378"/>
                  <a:pt x="200" y="378"/>
                  <a:pt x="200" y="378"/>
                </a:cubicBezTo>
                <a:cubicBezTo>
                  <a:pt x="367" y="378"/>
                  <a:pt x="367" y="378"/>
                  <a:pt x="367" y="378"/>
                </a:cubicBezTo>
                <a:lnTo>
                  <a:pt x="367" y="385"/>
                </a:lnTo>
                <a:close/>
                <a:moveTo>
                  <a:pt x="367" y="367"/>
                </a:moveTo>
                <a:cubicBezTo>
                  <a:pt x="200" y="367"/>
                  <a:pt x="200" y="367"/>
                  <a:pt x="200" y="367"/>
                </a:cubicBezTo>
                <a:cubicBezTo>
                  <a:pt x="200" y="359"/>
                  <a:pt x="200" y="359"/>
                  <a:pt x="200" y="359"/>
                </a:cubicBezTo>
                <a:cubicBezTo>
                  <a:pt x="367" y="359"/>
                  <a:pt x="367" y="359"/>
                  <a:pt x="367" y="359"/>
                </a:cubicBezTo>
                <a:lnTo>
                  <a:pt x="367" y="367"/>
                </a:lnTo>
                <a:close/>
                <a:moveTo>
                  <a:pt x="367" y="348"/>
                </a:moveTo>
                <a:cubicBezTo>
                  <a:pt x="200" y="348"/>
                  <a:pt x="200" y="348"/>
                  <a:pt x="200" y="348"/>
                </a:cubicBezTo>
                <a:cubicBezTo>
                  <a:pt x="200" y="340"/>
                  <a:pt x="200" y="340"/>
                  <a:pt x="200" y="340"/>
                </a:cubicBezTo>
                <a:cubicBezTo>
                  <a:pt x="367" y="340"/>
                  <a:pt x="367" y="340"/>
                  <a:pt x="367" y="340"/>
                </a:cubicBezTo>
                <a:lnTo>
                  <a:pt x="367" y="348"/>
                </a:lnTo>
                <a:close/>
                <a:moveTo>
                  <a:pt x="367" y="329"/>
                </a:moveTo>
                <a:cubicBezTo>
                  <a:pt x="200" y="329"/>
                  <a:pt x="200" y="329"/>
                  <a:pt x="200" y="329"/>
                </a:cubicBezTo>
                <a:cubicBezTo>
                  <a:pt x="200" y="321"/>
                  <a:pt x="200" y="321"/>
                  <a:pt x="200" y="321"/>
                </a:cubicBezTo>
                <a:cubicBezTo>
                  <a:pt x="367" y="321"/>
                  <a:pt x="367" y="321"/>
                  <a:pt x="367" y="321"/>
                </a:cubicBezTo>
                <a:lnTo>
                  <a:pt x="367" y="329"/>
                </a:lnTo>
                <a:close/>
                <a:moveTo>
                  <a:pt x="367" y="310"/>
                </a:moveTo>
                <a:cubicBezTo>
                  <a:pt x="200" y="310"/>
                  <a:pt x="200" y="310"/>
                  <a:pt x="200" y="310"/>
                </a:cubicBezTo>
                <a:cubicBezTo>
                  <a:pt x="200" y="302"/>
                  <a:pt x="200" y="302"/>
                  <a:pt x="200" y="302"/>
                </a:cubicBezTo>
                <a:cubicBezTo>
                  <a:pt x="367" y="302"/>
                  <a:pt x="367" y="302"/>
                  <a:pt x="367" y="302"/>
                </a:cubicBezTo>
                <a:lnTo>
                  <a:pt x="367" y="310"/>
                </a:lnTo>
                <a:close/>
                <a:moveTo>
                  <a:pt x="367" y="291"/>
                </a:moveTo>
                <a:cubicBezTo>
                  <a:pt x="200" y="291"/>
                  <a:pt x="200" y="291"/>
                  <a:pt x="200" y="291"/>
                </a:cubicBezTo>
                <a:cubicBezTo>
                  <a:pt x="200" y="283"/>
                  <a:pt x="200" y="283"/>
                  <a:pt x="200" y="283"/>
                </a:cubicBezTo>
                <a:cubicBezTo>
                  <a:pt x="367" y="283"/>
                  <a:pt x="367" y="283"/>
                  <a:pt x="367" y="283"/>
                </a:cubicBezTo>
                <a:lnTo>
                  <a:pt x="367" y="291"/>
                </a:lnTo>
                <a:close/>
                <a:moveTo>
                  <a:pt x="461" y="317"/>
                </a:moveTo>
                <a:cubicBezTo>
                  <a:pt x="453" y="317"/>
                  <a:pt x="445" y="318"/>
                  <a:pt x="438" y="320"/>
                </a:cubicBezTo>
                <a:cubicBezTo>
                  <a:pt x="439" y="313"/>
                  <a:pt x="439" y="307"/>
                  <a:pt x="439" y="300"/>
                </a:cubicBezTo>
                <a:cubicBezTo>
                  <a:pt x="439" y="266"/>
                  <a:pt x="426" y="235"/>
                  <a:pt x="404" y="212"/>
                </a:cubicBezTo>
                <a:cubicBezTo>
                  <a:pt x="404" y="442"/>
                  <a:pt x="404" y="442"/>
                  <a:pt x="404" y="442"/>
                </a:cubicBezTo>
                <a:cubicBezTo>
                  <a:pt x="162" y="442"/>
                  <a:pt x="162" y="442"/>
                  <a:pt x="162" y="442"/>
                </a:cubicBezTo>
                <a:cubicBezTo>
                  <a:pt x="162" y="265"/>
                  <a:pt x="162" y="265"/>
                  <a:pt x="162" y="265"/>
                </a:cubicBezTo>
                <a:cubicBezTo>
                  <a:pt x="158" y="264"/>
                  <a:pt x="152" y="264"/>
                  <a:pt x="147" y="264"/>
                </a:cubicBezTo>
                <a:cubicBezTo>
                  <a:pt x="109" y="264"/>
                  <a:pt x="78" y="294"/>
                  <a:pt x="78" y="332"/>
                </a:cubicBezTo>
                <a:cubicBezTo>
                  <a:pt x="78" y="340"/>
                  <a:pt x="80" y="348"/>
                  <a:pt x="82" y="355"/>
                </a:cubicBezTo>
                <a:cubicBezTo>
                  <a:pt x="36" y="358"/>
                  <a:pt x="0" y="395"/>
                  <a:pt x="0" y="442"/>
                </a:cubicBezTo>
                <a:cubicBezTo>
                  <a:pt x="0" y="490"/>
                  <a:pt x="39" y="529"/>
                  <a:pt x="87" y="529"/>
                </a:cubicBezTo>
                <a:cubicBezTo>
                  <a:pt x="461" y="529"/>
                  <a:pt x="461" y="529"/>
                  <a:pt x="461" y="529"/>
                </a:cubicBezTo>
                <a:cubicBezTo>
                  <a:pt x="519" y="529"/>
                  <a:pt x="567" y="482"/>
                  <a:pt x="567" y="423"/>
                </a:cubicBezTo>
                <a:cubicBezTo>
                  <a:pt x="567" y="365"/>
                  <a:pt x="519" y="317"/>
                  <a:pt x="461" y="317"/>
                </a:cubicBez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ja-JP" altLang="en-US"/>
          </a:p>
        </p:txBody>
      </p:sp>
      <p:cxnSp>
        <p:nvCxnSpPr>
          <p:cNvPr id="75" name="直線コネクタ 74"/>
          <p:cNvCxnSpPr/>
          <p:nvPr/>
        </p:nvCxnSpPr>
        <p:spPr>
          <a:xfrm>
            <a:off x="5652120" y="2440464"/>
            <a:ext cx="0" cy="279352"/>
          </a:xfrm>
          <a:prstGeom prst="line">
            <a:avLst/>
          </a:prstGeom>
          <a:ln w="28575">
            <a:solidFill>
              <a:srgbClr val="008CCF"/>
            </a:solidFill>
          </a:ln>
        </p:spPr>
        <p:style>
          <a:lnRef idx="1">
            <a:schemeClr val="accent2"/>
          </a:lnRef>
          <a:fillRef idx="0">
            <a:schemeClr val="accent2"/>
          </a:fillRef>
          <a:effectRef idx="0">
            <a:schemeClr val="accent2"/>
          </a:effectRef>
          <a:fontRef idx="minor">
            <a:schemeClr val="tx1"/>
          </a:fontRef>
        </p:style>
      </p:cxnSp>
      <p:sp>
        <p:nvSpPr>
          <p:cNvPr id="77" name="テキスト ボックス 76"/>
          <p:cNvSpPr txBox="1"/>
          <p:nvPr/>
        </p:nvSpPr>
        <p:spPr>
          <a:xfrm>
            <a:off x="5067629" y="1160572"/>
            <a:ext cx="1146183" cy="222330"/>
          </a:xfrm>
          <a:prstGeom prst="rect">
            <a:avLst/>
          </a:prstGeom>
        </p:spPr>
        <p:txBody>
          <a:bodyPr wrap="square" lIns="0" tIns="0" rIns="0" bIns="0" rtlCol="0" anchor="t" anchorCtr="0">
            <a:normAutofit/>
          </a:bodyPr>
          <a:lstStyle/>
          <a:p>
            <a:pPr>
              <a:spcBef>
                <a:spcPct val="0"/>
              </a:spcBef>
              <a:defRPr/>
            </a:pPr>
            <a:r>
              <a:rPr lang="ja-JP" altLang="en-US" sz="825" b="1" dirty="0">
                <a:solidFill>
                  <a:srgbClr val="FF6600"/>
                </a:solidFill>
                <a:latin typeface="メイリオ" pitchFamily="50" charset="-128"/>
                <a:ea typeface="メイリオ" pitchFamily="50" charset="-128"/>
                <a:cs typeface="メイリオ" pitchFamily="50" charset="-128"/>
              </a:rPr>
              <a:t>　　</a:t>
            </a:r>
            <a:r>
              <a:rPr lang="en-US" altLang="ja-JP" sz="825" b="1" dirty="0">
                <a:solidFill>
                  <a:srgbClr val="FF6600"/>
                </a:solidFill>
                <a:latin typeface="メイリオ" pitchFamily="50" charset="-128"/>
                <a:ea typeface="メイリオ" pitchFamily="50" charset="-128"/>
                <a:cs typeface="メイリオ" pitchFamily="50" charset="-128"/>
              </a:rPr>
              <a:t>Server</a:t>
            </a:r>
            <a:r>
              <a:rPr lang="ja-JP" altLang="en-US" sz="825" b="1" dirty="0">
                <a:solidFill>
                  <a:srgbClr val="FF6600"/>
                </a:solidFill>
                <a:latin typeface="メイリオ" pitchFamily="50" charset="-128"/>
                <a:ea typeface="メイリオ" pitchFamily="50" charset="-128"/>
                <a:cs typeface="メイリオ" pitchFamily="50" charset="-128"/>
              </a:rPr>
              <a:t>（</a:t>
            </a:r>
            <a:r>
              <a:rPr lang="en-US" altLang="ja-JP" sz="825" b="1" dirty="0">
                <a:solidFill>
                  <a:srgbClr val="FF6600"/>
                </a:solidFill>
                <a:latin typeface="メイリオ" pitchFamily="50" charset="-128"/>
                <a:ea typeface="メイリオ" pitchFamily="50" charset="-128"/>
                <a:cs typeface="メイリオ" pitchFamily="50" charset="-128"/>
              </a:rPr>
              <a:t>Cloud</a:t>
            </a:r>
            <a:r>
              <a:rPr lang="ja-JP" altLang="en-US" sz="825" b="1" dirty="0">
                <a:solidFill>
                  <a:srgbClr val="FF6600"/>
                </a:solidFill>
                <a:latin typeface="メイリオ" pitchFamily="50" charset="-128"/>
                <a:ea typeface="メイリオ" pitchFamily="50" charset="-128"/>
                <a:cs typeface="メイリオ" pitchFamily="50" charset="-128"/>
              </a:rPr>
              <a:t>）</a:t>
            </a:r>
          </a:p>
        </p:txBody>
      </p:sp>
      <p:sp>
        <p:nvSpPr>
          <p:cNvPr id="3" name="テキスト ボックス 2">
            <a:extLst>
              <a:ext uri="{FF2B5EF4-FFF2-40B4-BE49-F238E27FC236}">
                <a16:creationId xmlns:a16="http://schemas.microsoft.com/office/drawing/2014/main" id="{710F5F36-4D23-CC9A-63D0-01E185E7AADC}"/>
              </a:ext>
            </a:extLst>
          </p:cNvPr>
          <p:cNvSpPr txBox="1"/>
          <p:nvPr/>
        </p:nvSpPr>
        <p:spPr>
          <a:xfrm>
            <a:off x="7172023" y="3700182"/>
            <a:ext cx="1758256" cy="727753"/>
          </a:xfrm>
          <a:prstGeom prst="rect">
            <a:avLst/>
          </a:prstGeom>
        </p:spPr>
        <p:txBody>
          <a:bodyPr wrap="square" lIns="0" tIns="0" rIns="0" bIns="0" rtlCol="0" anchor="t" anchorCtr="0">
            <a:noAutofit/>
          </a:bodyPr>
          <a:lstStyle/>
          <a:p>
            <a:pPr lvl="0">
              <a:spcBef>
                <a:spcPct val="0"/>
              </a:spcBef>
              <a:defRPr/>
            </a:pPr>
            <a:r>
              <a:rPr kumimoji="0" lang="ja-JP" altLang="en-US" sz="750" b="1" u="sng" kern="0" noProof="0" dirty="0">
                <a:solidFill>
                  <a:prstClr val="black">
                    <a:lumMod val="75000"/>
                    <a:lumOff val="25000"/>
                  </a:prstClr>
                </a:solidFill>
                <a:cs typeface="メイリオ" pitchFamily="50" charset="-128"/>
              </a:rPr>
              <a:t>モバイル</a:t>
            </a:r>
            <a:endParaRPr kumimoji="0" lang="en-US" altLang="ja-JP" sz="750" b="1" i="0" u="sng" strike="noStrike" kern="0" cap="none" spc="0" normalizeH="0" baseline="0" noProof="0" dirty="0">
              <a:ln>
                <a:noFill/>
              </a:ln>
              <a:solidFill>
                <a:prstClr val="black">
                  <a:lumMod val="75000"/>
                  <a:lumOff val="25000"/>
                </a:prstClr>
              </a:solidFill>
              <a:effectLst/>
              <a:uLnTx/>
              <a:uFillTx/>
              <a:cs typeface="メイリオ" pitchFamily="50" charset="-128"/>
            </a:endParaRPr>
          </a:p>
          <a:p>
            <a:pPr marL="0" marR="0" lvl="0" indent="0" defTabSz="914400" eaLnBrk="1" fontAlgn="auto" latinLnBrk="0" hangingPunct="1">
              <a:lnSpc>
                <a:spcPct val="100000"/>
              </a:lnSpc>
              <a:spcBef>
                <a:spcPct val="0"/>
              </a:spcBef>
              <a:spcAft>
                <a:spcPts val="0"/>
              </a:spcAft>
              <a:buClrTx/>
              <a:buSzTx/>
              <a:buFontTx/>
              <a:buNone/>
              <a:tabLst/>
              <a:defRPr/>
            </a:pPr>
            <a:r>
              <a:rPr kumimoji="0" lang="ja-JP" altLang="en-US" sz="750" kern="0" dirty="0">
                <a:solidFill>
                  <a:prstClr val="black">
                    <a:lumMod val="75000"/>
                    <a:lumOff val="25000"/>
                  </a:prstClr>
                </a:solidFill>
                <a:cs typeface="メイリオ" pitchFamily="50" charset="-128"/>
              </a:rPr>
              <a:t>■ </a:t>
            </a:r>
            <a:r>
              <a:rPr kumimoji="0" lang="en-US" altLang="ja-JP" sz="750" b="0" i="0" u="none" strike="noStrike" kern="0" cap="none" spc="0" normalizeH="0" baseline="0" noProof="0" dirty="0" err="1">
                <a:ln>
                  <a:noFill/>
                </a:ln>
                <a:solidFill>
                  <a:prstClr val="black">
                    <a:lumMod val="75000"/>
                    <a:lumOff val="25000"/>
                  </a:prstClr>
                </a:solidFill>
                <a:effectLst/>
                <a:uLnTx/>
                <a:uFillTx/>
                <a:cs typeface="メイリオ" pitchFamily="50" charset="-128"/>
              </a:rPr>
              <a:t>iPadOS</a:t>
            </a:r>
            <a:endParaRPr kumimoji="0" lang="en-US" altLang="ja-JP" sz="750" b="0" i="0" u="none" strike="noStrike" kern="0" cap="none" spc="0" normalizeH="0" baseline="0" noProof="0" dirty="0">
              <a:ln>
                <a:noFill/>
              </a:ln>
              <a:solidFill>
                <a:prstClr val="black">
                  <a:lumMod val="75000"/>
                  <a:lumOff val="25000"/>
                </a:prstClr>
              </a:solidFill>
              <a:effectLst/>
              <a:uLnTx/>
              <a:uFillTx/>
              <a:cs typeface="メイリオ" pitchFamily="50" charset="-128"/>
            </a:endParaRPr>
          </a:p>
          <a:p>
            <a:pPr marL="0" marR="0" lvl="0" indent="0" defTabSz="914400" eaLnBrk="1" fontAlgn="auto" latinLnBrk="0" hangingPunct="1">
              <a:lnSpc>
                <a:spcPct val="100000"/>
              </a:lnSpc>
              <a:spcBef>
                <a:spcPct val="0"/>
              </a:spcBef>
              <a:spcAft>
                <a:spcPts val="0"/>
              </a:spcAft>
              <a:buClrTx/>
              <a:buSzTx/>
              <a:buFontTx/>
              <a:buNone/>
              <a:tabLst/>
              <a:defRPr/>
            </a:pPr>
            <a:r>
              <a:rPr kumimoji="0" lang="ja-JP" altLang="en-US" sz="750" kern="0" dirty="0">
                <a:solidFill>
                  <a:prstClr val="black">
                    <a:lumMod val="75000"/>
                    <a:lumOff val="25000"/>
                  </a:prstClr>
                </a:solidFill>
                <a:cs typeface="メイリオ" pitchFamily="50" charset="-128"/>
              </a:rPr>
              <a:t>■ </a:t>
            </a:r>
            <a:r>
              <a:rPr kumimoji="0" lang="en-US" altLang="ja-JP" sz="750" kern="0" dirty="0">
                <a:solidFill>
                  <a:prstClr val="black">
                    <a:lumMod val="75000"/>
                    <a:lumOff val="25000"/>
                  </a:prstClr>
                </a:solidFill>
                <a:cs typeface="メイリオ" pitchFamily="50" charset="-128"/>
              </a:rPr>
              <a:t>iOS</a:t>
            </a:r>
          </a:p>
          <a:p>
            <a:pPr marL="0" marR="0" lvl="0" indent="0" defTabSz="914400" eaLnBrk="1" fontAlgn="auto" latinLnBrk="0" hangingPunct="1">
              <a:lnSpc>
                <a:spcPct val="100000"/>
              </a:lnSpc>
              <a:spcBef>
                <a:spcPct val="0"/>
              </a:spcBef>
              <a:spcAft>
                <a:spcPts val="0"/>
              </a:spcAft>
              <a:buClrTx/>
              <a:buSzTx/>
              <a:buFontTx/>
              <a:buNone/>
              <a:tabLst/>
              <a:defRPr/>
            </a:pPr>
            <a:r>
              <a:rPr kumimoji="0" lang="ja-JP" altLang="en-US" sz="750" kern="0" dirty="0">
                <a:solidFill>
                  <a:prstClr val="black">
                    <a:lumMod val="75000"/>
                    <a:lumOff val="25000"/>
                  </a:prstClr>
                </a:solidFill>
                <a:cs typeface="メイリオ" pitchFamily="50" charset="-128"/>
              </a:rPr>
              <a:t>■</a:t>
            </a:r>
            <a:r>
              <a:rPr kumimoji="0" lang="en-US" altLang="ja-JP" sz="750" b="0" i="0" u="none" strike="noStrike" kern="0" cap="none" spc="0" normalizeH="0" baseline="0" noProof="0" dirty="0">
                <a:ln>
                  <a:noFill/>
                </a:ln>
                <a:solidFill>
                  <a:prstClr val="black">
                    <a:lumMod val="75000"/>
                    <a:lumOff val="25000"/>
                  </a:prstClr>
                </a:solidFill>
                <a:effectLst/>
                <a:uLnTx/>
                <a:uFillTx/>
                <a:cs typeface="メイリオ" pitchFamily="50" charset="-128"/>
              </a:rPr>
              <a:t>Windows</a:t>
            </a:r>
          </a:p>
          <a:p>
            <a:pPr lvl="0">
              <a:spcBef>
                <a:spcPct val="0"/>
              </a:spcBef>
              <a:defRPr/>
            </a:pPr>
            <a:r>
              <a:rPr kumimoji="0" lang="en-US" altLang="ja-JP" sz="750" kern="0" noProof="0" dirty="0">
                <a:solidFill>
                  <a:prstClr val="black">
                    <a:lumMod val="75000"/>
                    <a:lumOff val="25000"/>
                  </a:prstClr>
                </a:solidFill>
                <a:cs typeface="メイリオ" pitchFamily="50" charset="-128"/>
              </a:rPr>
              <a:t> </a:t>
            </a:r>
            <a:r>
              <a:rPr kumimoji="0" lang="ja-JP" altLang="en-US" sz="750" kern="0" dirty="0">
                <a:solidFill>
                  <a:prstClr val="black">
                    <a:lumMod val="75000"/>
                    <a:lumOff val="25000"/>
                  </a:prstClr>
                </a:solidFill>
                <a:cs typeface="メイリオ" pitchFamily="50" charset="-128"/>
              </a:rPr>
              <a:t>スレート</a:t>
            </a:r>
            <a:r>
              <a:rPr kumimoji="0" lang="en-US" altLang="ja-JP" sz="750" kern="0" dirty="0">
                <a:solidFill>
                  <a:prstClr val="black">
                    <a:lumMod val="75000"/>
                    <a:lumOff val="25000"/>
                  </a:prstClr>
                </a:solidFill>
                <a:cs typeface="メイリオ" pitchFamily="50" charset="-128"/>
              </a:rPr>
              <a:t>PC(</a:t>
            </a:r>
            <a:r>
              <a:rPr kumimoji="0" lang="ja-JP" altLang="en-US" sz="750" kern="0" dirty="0">
                <a:solidFill>
                  <a:prstClr val="black">
                    <a:lumMod val="75000"/>
                    <a:lumOff val="25000"/>
                  </a:prstClr>
                </a:solidFill>
                <a:cs typeface="メイリオ" pitchFamily="50" charset="-128"/>
              </a:rPr>
              <a:t>タブレット</a:t>
            </a:r>
            <a:r>
              <a:rPr kumimoji="0" lang="en-US" altLang="ja-JP" sz="750" kern="0" dirty="0">
                <a:solidFill>
                  <a:prstClr val="black">
                    <a:lumMod val="75000"/>
                    <a:lumOff val="25000"/>
                  </a:prstClr>
                </a:solidFill>
                <a:cs typeface="メイリオ" pitchFamily="50" charset="-128"/>
              </a:rPr>
              <a:t>PC)</a:t>
            </a:r>
            <a:r>
              <a:rPr kumimoji="0" lang="ja-JP" altLang="en-US" sz="750" kern="0" dirty="0">
                <a:solidFill>
                  <a:prstClr val="black">
                    <a:lumMod val="75000"/>
                    <a:lumOff val="25000"/>
                  </a:prstClr>
                </a:solidFill>
                <a:cs typeface="メイリオ" pitchFamily="50" charset="-128"/>
              </a:rPr>
              <a:t>が対象</a:t>
            </a:r>
            <a:endParaRPr kumimoji="0" lang="en-US" altLang="ja-JP" sz="750" kern="0" dirty="0">
              <a:solidFill>
                <a:prstClr val="black">
                  <a:lumMod val="75000"/>
                  <a:lumOff val="25000"/>
                </a:prstClr>
              </a:solidFill>
              <a:cs typeface="メイリオ" pitchFamily="50" charset="-128"/>
            </a:endParaRPr>
          </a:p>
        </p:txBody>
      </p:sp>
      <p:cxnSp>
        <p:nvCxnSpPr>
          <p:cNvPr id="29" name="直線コネクタ 28">
            <a:extLst>
              <a:ext uri="{FF2B5EF4-FFF2-40B4-BE49-F238E27FC236}">
                <a16:creationId xmlns:a16="http://schemas.microsoft.com/office/drawing/2014/main" id="{630016FC-1B7C-4A9A-0810-254978597C56}"/>
              </a:ext>
            </a:extLst>
          </p:cNvPr>
          <p:cNvCxnSpPr>
            <a:cxnSpLocks/>
          </p:cNvCxnSpPr>
          <p:nvPr/>
        </p:nvCxnSpPr>
        <p:spPr>
          <a:xfrm>
            <a:off x="3517314" y="2721580"/>
            <a:ext cx="0" cy="188744"/>
          </a:xfrm>
          <a:prstGeom prst="line">
            <a:avLst/>
          </a:prstGeom>
          <a:ln w="28575">
            <a:solidFill>
              <a:srgbClr val="008CCF"/>
            </a:solidFill>
          </a:ln>
        </p:spPr>
        <p:style>
          <a:lnRef idx="1">
            <a:schemeClr val="accent2"/>
          </a:lnRef>
          <a:fillRef idx="0">
            <a:schemeClr val="accent2"/>
          </a:fillRef>
          <a:effectRef idx="0">
            <a:schemeClr val="accent2"/>
          </a:effectRef>
          <a:fontRef idx="minor">
            <a:schemeClr val="tx1"/>
          </a:fontRef>
        </p:style>
      </p:cxnSp>
      <p:cxnSp>
        <p:nvCxnSpPr>
          <p:cNvPr id="43" name="直線コネクタ 42">
            <a:extLst>
              <a:ext uri="{FF2B5EF4-FFF2-40B4-BE49-F238E27FC236}">
                <a16:creationId xmlns:a16="http://schemas.microsoft.com/office/drawing/2014/main" id="{30C66864-BA1A-BF1C-42D9-90B7063E2ADC}"/>
              </a:ext>
            </a:extLst>
          </p:cNvPr>
          <p:cNvCxnSpPr>
            <a:cxnSpLocks/>
          </p:cNvCxnSpPr>
          <p:nvPr/>
        </p:nvCxnSpPr>
        <p:spPr>
          <a:xfrm>
            <a:off x="5235062" y="2711507"/>
            <a:ext cx="0" cy="172800"/>
          </a:xfrm>
          <a:prstGeom prst="line">
            <a:avLst/>
          </a:prstGeom>
          <a:ln w="28575">
            <a:solidFill>
              <a:srgbClr val="008CCF"/>
            </a:solidFill>
          </a:ln>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63084062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フッター プレースホルダー 3"/>
          <p:cNvSpPr>
            <a:spLocks noGrp="1"/>
          </p:cNvSpPr>
          <p:nvPr>
            <p:ph type="ftr" sz="quarter" idx="3"/>
          </p:nvPr>
        </p:nvSpPr>
        <p:spPr/>
        <p:txBody>
          <a:bodyPr/>
          <a:lstStyle/>
          <a:p>
            <a:r>
              <a:rPr lang="en-US" altLang="ja-JP" dirty="0"/>
              <a:t>©Canon IT Solutions Inc.  All rights reserved.</a:t>
            </a:r>
            <a:endParaRPr lang="ja-JP" altLang="en-US" dirty="0"/>
          </a:p>
        </p:txBody>
      </p:sp>
      <p:sp>
        <p:nvSpPr>
          <p:cNvPr id="2" name="スライド番号プレースホルダー 1"/>
          <p:cNvSpPr>
            <a:spLocks noGrp="1"/>
          </p:cNvSpPr>
          <p:nvPr>
            <p:ph type="sldNum" sz="quarter" idx="4"/>
          </p:nvPr>
        </p:nvSpPr>
        <p:spPr/>
        <p:txBody>
          <a:bodyPr/>
          <a:lstStyle/>
          <a:p>
            <a:fld id="{78AE49ED-73EF-499C-8307-28EB0E7CF529}" type="slidenum">
              <a:rPr kumimoji="1" lang="ja-JP" altLang="en-US" smtClean="0"/>
              <a:t>47</a:t>
            </a:fld>
            <a:endParaRPr kumimoji="1" lang="ja-JP" altLang="en-US" dirty="0"/>
          </a:p>
        </p:txBody>
      </p:sp>
      <p:pic>
        <p:nvPicPr>
          <p:cNvPr id="3" name="図 2">
            <a:extLst>
              <a:ext uri="{FF2B5EF4-FFF2-40B4-BE49-F238E27FC236}">
                <a16:creationId xmlns:a16="http://schemas.microsoft.com/office/drawing/2014/main" id="{53A87C77-D669-1A46-0273-DD27FD3D7BF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843808" y="3695051"/>
            <a:ext cx="2106819" cy="464781"/>
          </a:xfrm>
          <a:prstGeom prst="rect">
            <a:avLst/>
          </a:prstGeom>
        </p:spPr>
      </p:pic>
      <p:sp>
        <p:nvSpPr>
          <p:cNvPr id="5" name="テキスト ボックス 4">
            <a:extLst>
              <a:ext uri="{FF2B5EF4-FFF2-40B4-BE49-F238E27FC236}">
                <a16:creationId xmlns:a16="http://schemas.microsoft.com/office/drawing/2014/main" id="{2C19152A-45AA-D9AB-DDD9-503F66AB2F07}"/>
              </a:ext>
            </a:extLst>
          </p:cNvPr>
          <p:cNvSpPr txBox="1"/>
          <p:nvPr/>
        </p:nvSpPr>
        <p:spPr>
          <a:xfrm>
            <a:off x="3959932" y="4227934"/>
            <a:ext cx="1154162" cy="153888"/>
          </a:xfrm>
          <a:prstGeom prst="rect">
            <a:avLst/>
          </a:prstGeom>
          <a:noFill/>
        </p:spPr>
        <p:txBody>
          <a:bodyPr wrap="none" lIns="0" tIns="0" rIns="0" bIns="0" rtlCol="0">
            <a:spAutoFit/>
          </a:bodyPr>
          <a:lstStyle/>
          <a:p>
            <a:r>
              <a:rPr lang="ja-JP" altLang="en-US" sz="1000" dirty="0">
                <a:solidFill>
                  <a:srgbClr val="EE7B48"/>
                </a:solidFill>
                <a:hlinkClick r:id="rId3">
                  <a:extLst>
                    <a:ext uri="{A12FA001-AC4F-418D-AE19-62706E023703}">
                      <ahyp:hlinkClr xmlns:ahyp="http://schemas.microsoft.com/office/drawing/2018/hyperlinkcolor" val="tx"/>
                    </a:ext>
                  </a:extLst>
                </a:hlinkClick>
              </a:rPr>
              <a:t>詳しくはこちらから</a:t>
            </a:r>
            <a:endParaRPr lang="en-US" altLang="ja-JP" sz="1000" dirty="0">
              <a:solidFill>
                <a:srgbClr val="EE7B48"/>
              </a:solidFill>
            </a:endParaRPr>
          </a:p>
        </p:txBody>
      </p:sp>
      <p:sp>
        <p:nvSpPr>
          <p:cNvPr id="6" name="テキスト ボックス 5">
            <a:extLst>
              <a:ext uri="{FF2B5EF4-FFF2-40B4-BE49-F238E27FC236}">
                <a16:creationId xmlns:a16="http://schemas.microsoft.com/office/drawing/2014/main" id="{F8C601B7-A553-A6BB-EEF0-B9B972BE8FBC}"/>
              </a:ext>
            </a:extLst>
          </p:cNvPr>
          <p:cNvSpPr txBox="1"/>
          <p:nvPr/>
        </p:nvSpPr>
        <p:spPr>
          <a:xfrm>
            <a:off x="359532" y="1062338"/>
            <a:ext cx="8208912" cy="1977464"/>
          </a:xfrm>
          <a:prstGeom prst="rect">
            <a:avLst/>
          </a:prstGeom>
          <a:noFill/>
        </p:spPr>
        <p:txBody>
          <a:bodyPr wrap="square">
            <a:spAutoFit/>
          </a:bodyPr>
          <a:lstStyle/>
          <a:p>
            <a:pPr>
              <a:lnSpc>
                <a:spcPct val="150000"/>
              </a:lnSpc>
            </a:pPr>
            <a:r>
              <a:rPr lang="ja-JP" altLang="en-US" sz="2800" dirty="0">
                <a:solidFill>
                  <a:srgbClr val="EE7B48"/>
                </a:solidFill>
              </a:rPr>
              <a:t>会計・人事を変える　</a:t>
            </a:r>
            <a:endParaRPr lang="en-US" altLang="ja-JP" sz="2800" dirty="0">
              <a:solidFill>
                <a:srgbClr val="EE7B48"/>
              </a:solidFill>
            </a:endParaRPr>
          </a:p>
          <a:p>
            <a:pPr>
              <a:lnSpc>
                <a:spcPct val="150000"/>
              </a:lnSpc>
            </a:pPr>
            <a:r>
              <a:rPr lang="ja-JP" altLang="en-US" sz="2800" dirty="0">
                <a:solidFill>
                  <a:srgbClr val="EE7B48"/>
                </a:solidFill>
              </a:rPr>
              <a:t>もっとやさしく、もっと便利に、</a:t>
            </a:r>
            <a:endParaRPr lang="en-US" altLang="ja-JP" sz="2800" dirty="0">
              <a:solidFill>
                <a:srgbClr val="EE7B48"/>
              </a:solidFill>
            </a:endParaRPr>
          </a:p>
          <a:p>
            <a:pPr>
              <a:lnSpc>
                <a:spcPct val="150000"/>
              </a:lnSpc>
            </a:pPr>
            <a:r>
              <a:rPr lang="ja-JP" altLang="en-US" sz="2800" dirty="0">
                <a:solidFill>
                  <a:srgbClr val="EE7B48"/>
                </a:solidFill>
              </a:rPr>
              <a:t>もっとクリエイティブに！</a:t>
            </a:r>
          </a:p>
        </p:txBody>
      </p:sp>
      <p:pic>
        <p:nvPicPr>
          <p:cNvPr id="7" name="図 6" descr="QR コード&#10;&#10;AI によって生成されたコンテンツは間違っている可能性があります。">
            <a:extLst>
              <a:ext uri="{FF2B5EF4-FFF2-40B4-BE49-F238E27FC236}">
                <a16:creationId xmlns:a16="http://schemas.microsoft.com/office/drawing/2014/main" id="{36C317E7-65EC-D3CD-61F0-7C5BEF2F064F}"/>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184068" y="3685118"/>
            <a:ext cx="792088" cy="792088"/>
          </a:xfrm>
          <a:prstGeom prst="rect">
            <a:avLst/>
          </a:prstGeom>
        </p:spPr>
      </p:pic>
    </p:spTree>
    <p:extLst>
      <p:ext uri="{BB962C8B-B14F-4D97-AF65-F5344CB8AC3E}">
        <p14:creationId xmlns:p14="http://schemas.microsoft.com/office/powerpoint/2010/main" val="404643930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fld id="{78AE49ED-73EF-499C-8307-28EB0E7CF529}" type="slidenum">
              <a:rPr kumimoji="1" lang="ja-JP" altLang="en-US" smtClean="0"/>
              <a:t>5</a:t>
            </a:fld>
            <a:endParaRPr kumimoji="1" lang="ja-JP" altLang="en-US" dirty="0"/>
          </a:p>
        </p:txBody>
      </p:sp>
      <p:sp>
        <p:nvSpPr>
          <p:cNvPr id="3" name="フッター プレースホルダー 2"/>
          <p:cNvSpPr>
            <a:spLocks noGrp="1"/>
          </p:cNvSpPr>
          <p:nvPr>
            <p:ph type="ftr" sz="quarter" idx="3"/>
          </p:nvPr>
        </p:nvSpPr>
        <p:spPr/>
        <p:txBody>
          <a:bodyPr/>
          <a:lstStyle/>
          <a:p>
            <a:r>
              <a:rPr lang="en-US" altLang="ja-JP" dirty="0"/>
              <a:t>©Canon IT Solutions Inc.  All rights reserved.</a:t>
            </a:r>
            <a:endParaRPr lang="ja-JP" altLang="en-US" dirty="0"/>
          </a:p>
        </p:txBody>
      </p:sp>
      <p:sp>
        <p:nvSpPr>
          <p:cNvPr id="4" name="タイトル 3"/>
          <p:cNvSpPr>
            <a:spLocks noGrp="1"/>
          </p:cNvSpPr>
          <p:nvPr>
            <p:ph type="title"/>
          </p:nvPr>
        </p:nvSpPr>
        <p:spPr/>
        <p:txBody>
          <a:bodyPr/>
          <a:lstStyle/>
          <a:p>
            <a:r>
              <a:rPr lang="ja-JP" altLang="en-US" dirty="0"/>
              <a:t>勤怠管理システムフロー</a:t>
            </a:r>
            <a:endParaRPr kumimoji="1" lang="ja-JP" altLang="en-US" dirty="0"/>
          </a:p>
        </p:txBody>
      </p:sp>
      <p:sp>
        <p:nvSpPr>
          <p:cNvPr id="18" name="角丸四角形 17"/>
          <p:cNvSpPr/>
          <p:nvPr/>
        </p:nvSpPr>
        <p:spPr>
          <a:xfrm>
            <a:off x="152664" y="851761"/>
            <a:ext cx="554111" cy="3952237"/>
          </a:xfrm>
          <a:prstGeom prst="roundRect">
            <a:avLst>
              <a:gd name="adj" fmla="val 10028"/>
            </a:avLst>
          </a:prstGeom>
          <a:solidFill>
            <a:schemeClr val="bg1">
              <a:lumMod val="65000"/>
            </a:schemeClr>
          </a:solidFill>
          <a:ln w="25400" cap="flat" cmpd="sng" algn="ctr">
            <a:noFill/>
            <a:prstDash val="solid"/>
          </a:ln>
          <a:effectLst/>
        </p:spPr>
        <p:txBody>
          <a:bodyPr vert="eaVert" lIns="0" tIns="45718" rIns="0" bIns="45718" rtlCol="0" anchor="ctr" anchorCtr="0"/>
          <a:lstStyle/>
          <a:p>
            <a:pPr algn="ctr">
              <a:defRPr/>
            </a:pPr>
            <a:r>
              <a:rPr kumimoji="0" lang="ja-JP" altLang="en-US" sz="1000" kern="0" dirty="0">
                <a:solidFill>
                  <a:sysClr val="window" lastClr="FFFFFF"/>
                </a:solidFill>
                <a:cs typeface="メイリオ" panose="020B0604030504040204" pitchFamily="50" charset="-128"/>
              </a:rPr>
              <a:t>（個人情報／異動情報／組織情報）</a:t>
            </a:r>
            <a:endParaRPr kumimoji="0" lang="en-US" altLang="ja-JP" sz="1000" kern="0" dirty="0">
              <a:solidFill>
                <a:sysClr val="window" lastClr="FFFFFF"/>
              </a:solidFill>
              <a:cs typeface="メイリオ" panose="020B0604030504040204" pitchFamily="50" charset="-128"/>
            </a:endParaRPr>
          </a:p>
          <a:p>
            <a:pPr algn="ctr">
              <a:defRPr/>
            </a:pPr>
            <a:r>
              <a:rPr kumimoji="0" lang="ja-JP" altLang="en-US" sz="1200" kern="0" dirty="0">
                <a:solidFill>
                  <a:sysClr val="window" lastClr="FFFFFF"/>
                </a:solidFill>
                <a:cs typeface="メイリオ" panose="020B0604030504040204" pitchFamily="50" charset="-128"/>
              </a:rPr>
              <a:t>人事管理・給与管理</a:t>
            </a:r>
            <a:endParaRPr kumimoji="0" lang="en-US" altLang="ja-JP" sz="1050" kern="0" dirty="0">
              <a:solidFill>
                <a:sysClr val="window" lastClr="FFFFFF"/>
              </a:solidFill>
              <a:cs typeface="メイリオ" panose="020B0604030504040204" pitchFamily="50" charset="-128"/>
            </a:endParaRPr>
          </a:p>
        </p:txBody>
      </p:sp>
      <p:sp>
        <p:nvSpPr>
          <p:cNvPr id="19" name="角丸四角形 18"/>
          <p:cNvSpPr/>
          <p:nvPr/>
        </p:nvSpPr>
        <p:spPr>
          <a:xfrm>
            <a:off x="8443016" y="887886"/>
            <a:ext cx="420250" cy="3916112"/>
          </a:xfrm>
          <a:prstGeom prst="roundRect">
            <a:avLst>
              <a:gd name="adj" fmla="val 10028"/>
            </a:avLst>
          </a:prstGeom>
          <a:solidFill>
            <a:schemeClr val="bg1">
              <a:lumMod val="65000"/>
            </a:schemeClr>
          </a:solidFill>
          <a:ln w="25400" cap="flat" cmpd="sng" algn="ctr">
            <a:noFill/>
            <a:prstDash val="solid"/>
          </a:ln>
          <a:effectLst/>
        </p:spPr>
        <p:txBody>
          <a:bodyPr vert="eaVert" lIns="0" tIns="45718" rIns="0" bIns="45718" rtlCol="0" anchor="ctr" anchorCtr="0"/>
          <a:lstStyle/>
          <a:p>
            <a:pPr algn="ctr">
              <a:defRPr/>
            </a:pPr>
            <a:r>
              <a:rPr kumimoji="0" lang="ja-JP" altLang="en-US" sz="1200" kern="0" dirty="0">
                <a:solidFill>
                  <a:sysClr val="window" lastClr="FFFFFF"/>
                </a:solidFill>
                <a:cs typeface="メイリオ" panose="020B0604030504040204" pitchFamily="50" charset="-128"/>
              </a:rPr>
              <a:t>給与管理（</a:t>
            </a:r>
            <a:r>
              <a:rPr kumimoji="0" lang="ja-JP" altLang="en-US" sz="1050" kern="0" dirty="0">
                <a:solidFill>
                  <a:sysClr val="window" lastClr="FFFFFF"/>
                </a:solidFill>
                <a:cs typeface="メイリオ" panose="020B0604030504040204" pitchFamily="50" charset="-128"/>
              </a:rPr>
              <a:t>勤怠集計データ</a:t>
            </a:r>
            <a:r>
              <a:rPr kumimoji="0" lang="ja-JP" altLang="en-US" sz="1200" kern="0" dirty="0">
                <a:solidFill>
                  <a:sysClr val="window" lastClr="FFFFFF"/>
                </a:solidFill>
                <a:cs typeface="メイリオ" panose="020B0604030504040204" pitchFamily="50" charset="-128"/>
              </a:rPr>
              <a:t>）</a:t>
            </a:r>
            <a:endParaRPr kumimoji="0" lang="en-US" altLang="ja-JP" sz="1050" kern="0" dirty="0">
              <a:solidFill>
                <a:sysClr val="window" lastClr="FFFFFF"/>
              </a:solidFill>
              <a:cs typeface="メイリオ" panose="020B0604030504040204" pitchFamily="50" charset="-128"/>
            </a:endParaRPr>
          </a:p>
        </p:txBody>
      </p:sp>
      <p:sp>
        <p:nvSpPr>
          <p:cNvPr id="111" name="正方形/長方形 110"/>
          <p:cNvSpPr/>
          <p:nvPr/>
        </p:nvSpPr>
        <p:spPr>
          <a:xfrm>
            <a:off x="7012377" y="164029"/>
            <a:ext cx="2131623" cy="513749"/>
          </a:xfrm>
          <a:prstGeom prst="rect">
            <a:avLst/>
          </a:prstGeom>
          <a:solidFill>
            <a:srgbClr val="EE7B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100" dirty="0"/>
              <a:t>　</a:t>
            </a:r>
            <a:r>
              <a:rPr lang="en-US" altLang="ja-JP" sz="1100" dirty="0"/>
              <a:t>TM</a:t>
            </a:r>
          </a:p>
          <a:p>
            <a:pPr algn="ctr"/>
            <a:r>
              <a:rPr lang="ja-JP" altLang="en-US" sz="1100" dirty="0"/>
              <a:t>　勤怠管理</a:t>
            </a:r>
          </a:p>
        </p:txBody>
      </p:sp>
      <p:sp>
        <p:nvSpPr>
          <p:cNvPr id="49" name="AutoShape 5"/>
          <p:cNvSpPr>
            <a:spLocks noChangeArrowheads="1"/>
          </p:cNvSpPr>
          <p:nvPr/>
        </p:nvSpPr>
        <p:spPr bwMode="gray">
          <a:xfrm>
            <a:off x="2809528" y="3729195"/>
            <a:ext cx="3312368" cy="1032148"/>
          </a:xfrm>
          <a:prstGeom prst="roundRect">
            <a:avLst>
              <a:gd name="adj" fmla="val 2389"/>
            </a:avLst>
          </a:prstGeom>
          <a:solidFill>
            <a:schemeClr val="bg2"/>
          </a:solidFill>
          <a:ln w="25400" cap="flat" cmpd="sng" algn="ctr">
            <a:solidFill>
              <a:schemeClr val="bg1">
                <a:lumMod val="85000"/>
              </a:schemeClr>
            </a:solidFill>
            <a:prstDash val="solid"/>
            <a:headEnd/>
            <a:tailEnd/>
          </a:ln>
          <a:effectLst/>
        </p:spPr>
        <p:txBody>
          <a:bodyPr wrap="none" lIns="54000" rIns="54000" anchor="t"/>
          <a:lstStyle/>
          <a:p>
            <a:pPr>
              <a:buClr>
                <a:srgbClr val="0065AE"/>
              </a:buClr>
              <a:buSzPct val="80000"/>
              <a:buFont typeface="Wingdings" pitchFamily="2" charset="2"/>
              <a:buNone/>
            </a:pPr>
            <a:endParaRPr kumimoji="0" lang="en-US" altLang="ja-JP" sz="800" kern="0" dirty="0">
              <a:solidFill>
                <a:srgbClr val="434343"/>
              </a:solidFill>
              <a:cs typeface="Arial Unicode MS" pitchFamily="50" charset="-128"/>
            </a:endParaRPr>
          </a:p>
          <a:p>
            <a:pPr>
              <a:buClr>
                <a:srgbClr val="0065AE"/>
              </a:buClr>
              <a:buSzPct val="80000"/>
              <a:buFont typeface="Wingdings" pitchFamily="2" charset="2"/>
              <a:buNone/>
            </a:pPr>
            <a:r>
              <a:rPr kumimoji="0" lang="ja-JP" altLang="en-US" sz="800" kern="0" dirty="0">
                <a:solidFill>
                  <a:srgbClr val="434343"/>
                </a:solidFill>
                <a:cs typeface="Arial Unicode MS" pitchFamily="50" charset="-128"/>
              </a:rPr>
              <a:t>・ﾌﾟﾛｼﾞｪｸﾄ実績工数一括登録　　　　・ﾌﾟﾛｼﾞｪｸﾄ実績承認</a:t>
            </a:r>
            <a:endParaRPr kumimoji="0" lang="en-US" altLang="ja-JP" sz="800" kern="0" dirty="0">
              <a:solidFill>
                <a:srgbClr val="434343"/>
              </a:solidFill>
              <a:cs typeface="Arial Unicode MS" pitchFamily="50" charset="-128"/>
            </a:endParaRPr>
          </a:p>
          <a:p>
            <a:pPr>
              <a:buClr>
                <a:srgbClr val="0065AE"/>
              </a:buClr>
              <a:buSzPct val="80000"/>
              <a:buFont typeface="Wingdings" pitchFamily="2" charset="2"/>
              <a:buNone/>
            </a:pPr>
            <a:r>
              <a:rPr kumimoji="0" lang="ja-JP" altLang="en-US" sz="800" kern="0" dirty="0">
                <a:solidFill>
                  <a:srgbClr val="434343"/>
                </a:solidFill>
                <a:cs typeface="Arial Unicode MS" pitchFamily="50" charset="-128"/>
              </a:rPr>
              <a:t>・ﾌﾟﾛｼﾞｪｸﾄ別勤務時間　　　　　　　・ﾌﾟﾛｼﾞｪｸﾄ作業日報（帳票）</a:t>
            </a:r>
            <a:endParaRPr kumimoji="0" lang="en-US" altLang="ja-JP" sz="800" kern="0" dirty="0">
              <a:solidFill>
                <a:srgbClr val="434343"/>
              </a:solidFill>
              <a:cs typeface="Arial Unicode MS" pitchFamily="50" charset="-128"/>
            </a:endParaRPr>
          </a:p>
          <a:p>
            <a:pPr>
              <a:buClr>
                <a:srgbClr val="0065AE"/>
              </a:buClr>
              <a:buSzPct val="80000"/>
              <a:buFont typeface="Wingdings" pitchFamily="2" charset="2"/>
              <a:buNone/>
            </a:pPr>
            <a:r>
              <a:rPr kumimoji="0" lang="ja-JP" altLang="en-US" sz="800" kern="0" dirty="0">
                <a:solidFill>
                  <a:srgbClr val="434343"/>
                </a:solidFill>
                <a:cs typeface="Arial Unicode MS" pitchFamily="50" charset="-128"/>
              </a:rPr>
              <a:t>・ﾌﾟﾛｼﾞｪｸﾄ別集計　　　　　　　　　・日次ﾌﾟﾛｼﾞｪｸﾄ稼働データ</a:t>
            </a:r>
            <a:endParaRPr kumimoji="0" lang="en-US" altLang="ja-JP" sz="800" kern="0" dirty="0">
              <a:solidFill>
                <a:srgbClr val="434343"/>
              </a:solidFill>
              <a:cs typeface="Arial Unicode MS" pitchFamily="50" charset="-128"/>
            </a:endParaRPr>
          </a:p>
          <a:p>
            <a:pPr>
              <a:buClr>
                <a:srgbClr val="0065AE"/>
              </a:buClr>
              <a:buSzPct val="80000"/>
              <a:buFont typeface="Wingdings" pitchFamily="2" charset="2"/>
              <a:buNone/>
            </a:pPr>
            <a:r>
              <a:rPr kumimoji="0" lang="ja-JP" altLang="en-US" sz="800" kern="0" dirty="0">
                <a:solidFill>
                  <a:srgbClr val="434343"/>
                </a:solidFill>
                <a:cs typeface="Arial Unicode MS" pitchFamily="50" charset="-128"/>
              </a:rPr>
              <a:t>・月次ﾌﾟﾛｼﾞｪｸﾄ稼働データ　　　　　 ・ﾌﾟﾛｼﾞｪｸﾄ一覧</a:t>
            </a:r>
            <a:r>
              <a:rPr kumimoji="0" lang="en-US" altLang="ja-JP" sz="800" kern="0" dirty="0">
                <a:solidFill>
                  <a:srgbClr val="434343"/>
                </a:solidFill>
                <a:cs typeface="Arial Unicode MS" pitchFamily="50" charset="-128"/>
              </a:rPr>
              <a:t>/</a:t>
            </a:r>
            <a:r>
              <a:rPr kumimoji="0" lang="ja-JP" altLang="en-US" sz="800" kern="0" dirty="0">
                <a:solidFill>
                  <a:srgbClr val="434343"/>
                </a:solidFill>
                <a:cs typeface="Arial Unicode MS" pitchFamily="50" charset="-128"/>
              </a:rPr>
              <a:t>登録</a:t>
            </a:r>
            <a:endParaRPr kumimoji="0" lang="en-US" altLang="ja-JP" sz="800" kern="0" dirty="0">
              <a:solidFill>
                <a:srgbClr val="434343"/>
              </a:solidFill>
              <a:cs typeface="Arial Unicode MS" pitchFamily="50" charset="-128"/>
            </a:endParaRPr>
          </a:p>
          <a:p>
            <a:pPr>
              <a:buClr>
                <a:srgbClr val="0065AE"/>
              </a:buClr>
              <a:buSzPct val="80000"/>
            </a:pPr>
            <a:r>
              <a:rPr kumimoji="0" lang="ja-JP" altLang="en-US" sz="800" kern="0" dirty="0">
                <a:solidFill>
                  <a:srgbClr val="434343"/>
                </a:solidFill>
                <a:cs typeface="Arial Unicode MS" pitchFamily="50" charset="-128"/>
              </a:rPr>
              <a:t>・ﾌﾟﾛｼﾞｪｸﾄ稼働要員一覧</a:t>
            </a:r>
            <a:r>
              <a:rPr kumimoji="0" lang="en-US" altLang="ja-JP" sz="800" kern="0" dirty="0">
                <a:solidFill>
                  <a:srgbClr val="434343"/>
                </a:solidFill>
                <a:cs typeface="Arial Unicode MS" pitchFamily="50" charset="-128"/>
              </a:rPr>
              <a:t>/</a:t>
            </a:r>
            <a:r>
              <a:rPr kumimoji="0" lang="ja-JP" altLang="en-US" sz="800" kern="0" dirty="0">
                <a:solidFill>
                  <a:srgbClr val="434343"/>
                </a:solidFill>
                <a:cs typeface="Arial Unicode MS" pitchFamily="50" charset="-128"/>
              </a:rPr>
              <a:t>稼働要員設定</a:t>
            </a:r>
            <a:endParaRPr kumimoji="0" lang="en-US" altLang="ja-JP" sz="800" kern="0" dirty="0">
              <a:solidFill>
                <a:srgbClr val="434343"/>
              </a:solidFill>
              <a:cs typeface="Arial Unicode MS" pitchFamily="50" charset="-128"/>
            </a:endParaRPr>
          </a:p>
          <a:p>
            <a:pPr>
              <a:buClr>
                <a:srgbClr val="0065AE"/>
              </a:buClr>
              <a:buSzPct val="80000"/>
            </a:pPr>
            <a:r>
              <a:rPr kumimoji="0" lang="ja-JP" altLang="en-US" sz="800" kern="0" dirty="0">
                <a:solidFill>
                  <a:srgbClr val="434343"/>
                </a:solidFill>
                <a:cs typeface="Arial Unicode MS" pitchFamily="50" charset="-128"/>
              </a:rPr>
              <a:t>・ﾌﾟﾛｼﾞｪｸﾄ検索　　・作業分類管理　　・ﾌﾟﾛｼﾞｪｸﾄ汎用区分管理</a:t>
            </a:r>
            <a:endParaRPr kumimoji="0" lang="en-US" altLang="ja-JP" sz="800" kern="0" dirty="0">
              <a:solidFill>
                <a:srgbClr val="434343"/>
              </a:solidFill>
              <a:cs typeface="Arial Unicode MS" pitchFamily="50" charset="-128"/>
            </a:endParaRPr>
          </a:p>
        </p:txBody>
      </p:sp>
      <p:sp>
        <p:nvSpPr>
          <p:cNvPr id="51" name="AutoShape 5"/>
          <p:cNvSpPr>
            <a:spLocks noChangeArrowheads="1"/>
          </p:cNvSpPr>
          <p:nvPr/>
        </p:nvSpPr>
        <p:spPr bwMode="gray">
          <a:xfrm>
            <a:off x="6476479" y="2649075"/>
            <a:ext cx="1551747" cy="858779"/>
          </a:xfrm>
          <a:prstGeom prst="roundRect">
            <a:avLst>
              <a:gd name="adj" fmla="val 2389"/>
            </a:avLst>
          </a:prstGeom>
          <a:solidFill>
            <a:schemeClr val="bg2"/>
          </a:solidFill>
          <a:ln w="25400" cap="flat" cmpd="sng" algn="ctr">
            <a:solidFill>
              <a:schemeClr val="bg1">
                <a:lumMod val="85000"/>
              </a:schemeClr>
            </a:solidFill>
            <a:prstDash val="solid"/>
            <a:headEnd/>
            <a:tailEnd/>
          </a:ln>
          <a:effectLst/>
        </p:spPr>
        <p:txBody>
          <a:bodyPr wrap="none" lIns="54000" rIns="54000" anchor="t"/>
          <a:lstStyle/>
          <a:p>
            <a:pPr>
              <a:buClr>
                <a:srgbClr val="0065AE"/>
              </a:buClr>
              <a:buSzPct val="80000"/>
              <a:buFont typeface="Wingdings" pitchFamily="2" charset="2"/>
              <a:buNone/>
            </a:pPr>
            <a:endParaRPr kumimoji="0" lang="en-US" altLang="ja-JP" sz="800" kern="0" dirty="0">
              <a:solidFill>
                <a:srgbClr val="434343"/>
              </a:solidFill>
              <a:cs typeface="Arial Unicode MS" pitchFamily="50" charset="-128"/>
            </a:endParaRPr>
          </a:p>
          <a:p>
            <a:pPr>
              <a:buClr>
                <a:srgbClr val="0065AE"/>
              </a:buClr>
              <a:buSzPct val="80000"/>
              <a:buFont typeface="Wingdings" pitchFamily="2" charset="2"/>
              <a:buNone/>
            </a:pPr>
            <a:r>
              <a:rPr kumimoji="0" lang="ja-JP" altLang="en-US" sz="800" kern="0" dirty="0">
                <a:solidFill>
                  <a:srgbClr val="434343"/>
                </a:solidFill>
                <a:cs typeface="Arial Unicode MS" pitchFamily="50" charset="-128"/>
              </a:rPr>
              <a:t>・勤怠ロック</a:t>
            </a:r>
          </a:p>
          <a:p>
            <a:pPr>
              <a:buClr>
                <a:srgbClr val="0065AE"/>
              </a:buClr>
              <a:buSzPct val="80000"/>
              <a:buFont typeface="Wingdings" pitchFamily="2" charset="2"/>
              <a:buNone/>
            </a:pPr>
            <a:r>
              <a:rPr kumimoji="0" lang="ja-JP" altLang="en-US" sz="800" kern="0" dirty="0">
                <a:solidFill>
                  <a:srgbClr val="434343"/>
                </a:solidFill>
                <a:cs typeface="Arial Unicode MS" pitchFamily="50" charset="-128"/>
              </a:rPr>
              <a:t>・締めデータ出力設定</a:t>
            </a:r>
            <a:endParaRPr kumimoji="0" lang="en-US" altLang="ja-JP" sz="800" kern="0" dirty="0">
              <a:solidFill>
                <a:srgbClr val="434343"/>
              </a:solidFill>
              <a:cs typeface="Arial Unicode MS" pitchFamily="50" charset="-128"/>
            </a:endParaRPr>
          </a:p>
          <a:p>
            <a:pPr>
              <a:buClr>
                <a:srgbClr val="0065AE"/>
              </a:buClr>
              <a:buSzPct val="80000"/>
              <a:buFont typeface="Wingdings" pitchFamily="2" charset="2"/>
              <a:buNone/>
            </a:pPr>
            <a:r>
              <a:rPr kumimoji="0" lang="ja-JP" altLang="en-US" sz="800" kern="0" dirty="0">
                <a:solidFill>
                  <a:srgbClr val="434343"/>
                </a:solidFill>
                <a:cs typeface="Arial Unicode MS" pitchFamily="50" charset="-128"/>
              </a:rPr>
              <a:t>・締めデータ</a:t>
            </a:r>
            <a:endParaRPr kumimoji="0" lang="en-US" altLang="ja-JP" sz="800" kern="0" dirty="0">
              <a:solidFill>
                <a:srgbClr val="434343"/>
              </a:solidFill>
              <a:cs typeface="Arial Unicode MS" pitchFamily="50" charset="-128"/>
            </a:endParaRPr>
          </a:p>
          <a:p>
            <a:pPr>
              <a:buClr>
                <a:srgbClr val="0065AE"/>
              </a:buClr>
              <a:buSzPct val="80000"/>
              <a:buFont typeface="Wingdings" pitchFamily="2" charset="2"/>
              <a:buNone/>
            </a:pPr>
            <a:r>
              <a:rPr kumimoji="0" lang="ja-JP" altLang="en-US" sz="800" kern="0" dirty="0">
                <a:solidFill>
                  <a:srgbClr val="434343"/>
                </a:solidFill>
                <a:cs typeface="Arial Unicode MS" pitchFamily="50" charset="-128"/>
              </a:rPr>
              <a:t>・日次勤怠実績データ</a:t>
            </a:r>
            <a:endParaRPr kumimoji="0" lang="en-US" altLang="ja-JP" sz="800" kern="0" dirty="0">
              <a:solidFill>
                <a:srgbClr val="434343"/>
              </a:solidFill>
              <a:cs typeface="Arial Unicode MS" pitchFamily="50" charset="-128"/>
            </a:endParaRPr>
          </a:p>
          <a:p>
            <a:pPr>
              <a:buClr>
                <a:srgbClr val="0065AE"/>
              </a:buClr>
              <a:buSzPct val="80000"/>
              <a:buFont typeface="Wingdings" pitchFamily="2" charset="2"/>
              <a:buNone/>
            </a:pPr>
            <a:r>
              <a:rPr kumimoji="0" lang="ja-JP" altLang="en-US" sz="800" kern="0" dirty="0">
                <a:solidFill>
                  <a:srgbClr val="434343"/>
                </a:solidFill>
                <a:cs typeface="Arial Unicode MS" pitchFamily="50" charset="-128"/>
              </a:rPr>
              <a:t>・日次時間内休憩データ</a:t>
            </a:r>
            <a:endParaRPr kumimoji="0" lang="en-US" altLang="ja-JP" sz="800" kern="0" dirty="0">
              <a:solidFill>
                <a:srgbClr val="434343"/>
              </a:solidFill>
              <a:cs typeface="Arial Unicode MS" pitchFamily="50" charset="-128"/>
            </a:endParaRPr>
          </a:p>
        </p:txBody>
      </p:sp>
      <p:sp>
        <p:nvSpPr>
          <p:cNvPr id="52" name="角丸四角形 51"/>
          <p:cNvSpPr/>
          <p:nvPr/>
        </p:nvSpPr>
        <p:spPr>
          <a:xfrm>
            <a:off x="6474755" y="2535746"/>
            <a:ext cx="1553567" cy="219981"/>
          </a:xfrm>
          <a:prstGeom prst="roundRect">
            <a:avLst>
              <a:gd name="adj" fmla="val 10028"/>
            </a:avLst>
          </a:prstGeom>
          <a:solidFill>
            <a:srgbClr val="F18F60"/>
          </a:solidFill>
          <a:ln w="25400" cap="flat" cmpd="sng" algn="ctr">
            <a:solidFill>
              <a:srgbClr val="F18F60"/>
            </a:solidFill>
            <a:prstDash val="solid"/>
          </a:ln>
          <a:effectLst/>
        </p:spPr>
        <p:txBody>
          <a:bodyPr lIns="0" tIns="45718" rIns="0" bIns="45718" rtlCol="0" anchor="ctr"/>
          <a:lstStyle/>
          <a:p>
            <a:pPr algn="ctr"/>
            <a:r>
              <a:rPr kumimoji="0" lang="ja-JP" altLang="en-US" sz="1100" kern="0" dirty="0">
                <a:solidFill>
                  <a:sysClr val="window" lastClr="FFFFFF"/>
                </a:solidFill>
                <a:cs typeface="メイリオ" panose="020B0604030504040204" pitchFamily="50" charset="-128"/>
              </a:rPr>
              <a:t>締め処理・データ連携</a:t>
            </a:r>
            <a:endParaRPr kumimoji="0" lang="en-US" altLang="ja-JP" sz="1100" kern="0" dirty="0">
              <a:solidFill>
                <a:sysClr val="window" lastClr="FFFFFF"/>
              </a:solidFill>
              <a:cs typeface="メイリオ" panose="020B0604030504040204" pitchFamily="50" charset="-128"/>
            </a:endParaRPr>
          </a:p>
        </p:txBody>
      </p:sp>
      <p:sp>
        <p:nvSpPr>
          <p:cNvPr id="53" name="AutoShape 5"/>
          <p:cNvSpPr>
            <a:spLocks noChangeArrowheads="1"/>
          </p:cNvSpPr>
          <p:nvPr/>
        </p:nvSpPr>
        <p:spPr bwMode="gray">
          <a:xfrm>
            <a:off x="6462414" y="1001215"/>
            <a:ext cx="1551747" cy="1416308"/>
          </a:xfrm>
          <a:prstGeom prst="roundRect">
            <a:avLst>
              <a:gd name="adj" fmla="val 2389"/>
            </a:avLst>
          </a:prstGeom>
          <a:solidFill>
            <a:schemeClr val="bg2"/>
          </a:solidFill>
          <a:ln w="25400" cap="flat" cmpd="sng" algn="ctr">
            <a:solidFill>
              <a:schemeClr val="bg1">
                <a:lumMod val="85000"/>
              </a:schemeClr>
            </a:solidFill>
            <a:prstDash val="solid"/>
            <a:headEnd/>
            <a:tailEnd/>
          </a:ln>
          <a:effectLst/>
        </p:spPr>
        <p:txBody>
          <a:bodyPr wrap="none" lIns="54000" rIns="54000" anchor="t"/>
          <a:lstStyle/>
          <a:p>
            <a:pPr>
              <a:buClr>
                <a:srgbClr val="0065AE"/>
              </a:buClr>
              <a:buSzPct val="80000"/>
              <a:buFont typeface="Wingdings" pitchFamily="2" charset="2"/>
              <a:buNone/>
            </a:pPr>
            <a:endParaRPr kumimoji="0" lang="en-US" altLang="ja-JP" sz="800" kern="0" dirty="0">
              <a:solidFill>
                <a:srgbClr val="434343"/>
              </a:solidFill>
              <a:cs typeface="Arial Unicode MS" pitchFamily="50" charset="-128"/>
            </a:endParaRPr>
          </a:p>
          <a:p>
            <a:pPr>
              <a:buClr>
                <a:srgbClr val="0065AE"/>
              </a:buClr>
              <a:buSzPct val="80000"/>
              <a:buFont typeface="Wingdings" pitchFamily="2" charset="2"/>
              <a:buNone/>
            </a:pPr>
            <a:r>
              <a:rPr kumimoji="0" lang="ja-JP" altLang="en-US" sz="800" kern="0" dirty="0">
                <a:solidFill>
                  <a:srgbClr val="434343"/>
                </a:solidFill>
                <a:cs typeface="Arial Unicode MS" pitchFamily="50" charset="-128"/>
              </a:rPr>
              <a:t>・勤怠計画表（帳票）</a:t>
            </a:r>
          </a:p>
          <a:p>
            <a:pPr>
              <a:buClr>
                <a:srgbClr val="0065AE"/>
              </a:buClr>
              <a:buSzPct val="80000"/>
              <a:buFont typeface="Wingdings" pitchFamily="2" charset="2"/>
              <a:buNone/>
            </a:pPr>
            <a:r>
              <a:rPr kumimoji="0" lang="ja-JP" altLang="en-US" sz="800" kern="0" dirty="0">
                <a:solidFill>
                  <a:srgbClr val="434343"/>
                </a:solidFill>
                <a:cs typeface="Arial Unicode MS" pitchFamily="50" charset="-128"/>
              </a:rPr>
              <a:t>・勤怠状況一覧</a:t>
            </a:r>
            <a:endParaRPr kumimoji="0" lang="en-US" altLang="ja-JP" sz="800" kern="0" dirty="0">
              <a:solidFill>
                <a:srgbClr val="434343"/>
              </a:solidFill>
              <a:cs typeface="Arial Unicode MS" pitchFamily="50" charset="-128"/>
            </a:endParaRPr>
          </a:p>
          <a:p>
            <a:pPr>
              <a:buClr>
                <a:srgbClr val="0065AE"/>
              </a:buClr>
              <a:buSzPct val="80000"/>
              <a:buFont typeface="Wingdings" pitchFamily="2" charset="2"/>
              <a:buNone/>
            </a:pPr>
            <a:r>
              <a:rPr kumimoji="0" lang="ja-JP" altLang="en-US" sz="800" kern="0" dirty="0">
                <a:solidFill>
                  <a:srgbClr val="434343"/>
                </a:solidFill>
                <a:cs typeface="Arial Unicode MS" pitchFamily="50" charset="-128"/>
              </a:rPr>
              <a:t>・入力承認履歴一覧</a:t>
            </a:r>
            <a:endParaRPr kumimoji="0" lang="en-US" altLang="ja-JP" sz="800" kern="0" dirty="0">
              <a:solidFill>
                <a:srgbClr val="434343"/>
              </a:solidFill>
              <a:cs typeface="Arial Unicode MS" pitchFamily="50" charset="-128"/>
            </a:endParaRPr>
          </a:p>
          <a:p>
            <a:pPr>
              <a:buClr>
                <a:srgbClr val="0065AE"/>
              </a:buClr>
              <a:buSzPct val="80000"/>
              <a:buFont typeface="Wingdings" pitchFamily="2" charset="2"/>
              <a:buNone/>
            </a:pPr>
            <a:r>
              <a:rPr kumimoji="0" lang="ja-JP" altLang="en-US" sz="800" kern="0" dirty="0">
                <a:solidFill>
                  <a:srgbClr val="434343"/>
                </a:solidFill>
                <a:cs typeface="Arial Unicode MS" pitchFamily="50" charset="-128"/>
              </a:rPr>
              <a:t>・勤務報告書</a:t>
            </a:r>
            <a:endParaRPr kumimoji="0" lang="en-US" altLang="ja-JP" sz="800" kern="0" dirty="0">
              <a:solidFill>
                <a:srgbClr val="434343"/>
              </a:solidFill>
              <a:cs typeface="Arial Unicode MS" pitchFamily="50" charset="-128"/>
            </a:endParaRPr>
          </a:p>
          <a:p>
            <a:pPr>
              <a:buClr>
                <a:srgbClr val="0065AE"/>
              </a:buClr>
              <a:buSzPct val="80000"/>
              <a:buFont typeface="Wingdings" pitchFamily="2" charset="2"/>
              <a:buNone/>
            </a:pPr>
            <a:r>
              <a:rPr kumimoji="0" lang="ja-JP" altLang="en-US" sz="800" kern="0" dirty="0">
                <a:solidFill>
                  <a:srgbClr val="434343"/>
                </a:solidFill>
                <a:cs typeface="Arial Unicode MS" pitchFamily="50" charset="-128"/>
              </a:rPr>
              <a:t>・残業命令書</a:t>
            </a:r>
            <a:endParaRPr kumimoji="0" lang="en-US" altLang="ja-JP" sz="800" kern="0" dirty="0">
              <a:solidFill>
                <a:srgbClr val="434343"/>
              </a:solidFill>
              <a:cs typeface="Arial Unicode MS" pitchFamily="50" charset="-128"/>
            </a:endParaRPr>
          </a:p>
          <a:p>
            <a:pPr>
              <a:buClr>
                <a:srgbClr val="0065AE"/>
              </a:buClr>
              <a:buSzPct val="80000"/>
              <a:buFont typeface="Wingdings" pitchFamily="2" charset="2"/>
              <a:buNone/>
            </a:pPr>
            <a:r>
              <a:rPr kumimoji="0" lang="ja-JP" altLang="en-US" sz="800" kern="0" dirty="0">
                <a:solidFill>
                  <a:srgbClr val="434343"/>
                </a:solidFill>
                <a:cs typeface="Arial Unicode MS" pitchFamily="50" charset="-128"/>
              </a:rPr>
              <a:t>・勤務実績検索</a:t>
            </a:r>
            <a:endParaRPr kumimoji="0" lang="en-US" altLang="ja-JP" sz="800" kern="0" dirty="0">
              <a:solidFill>
                <a:srgbClr val="434343"/>
              </a:solidFill>
              <a:cs typeface="Arial Unicode MS" pitchFamily="50" charset="-128"/>
            </a:endParaRPr>
          </a:p>
          <a:p>
            <a:pPr>
              <a:buClr>
                <a:srgbClr val="0065AE"/>
              </a:buClr>
              <a:buSzPct val="80000"/>
              <a:buFont typeface="Wingdings" pitchFamily="2" charset="2"/>
              <a:buNone/>
            </a:pPr>
            <a:r>
              <a:rPr kumimoji="0" lang="ja-JP" altLang="en-US" sz="800" kern="0" dirty="0">
                <a:solidFill>
                  <a:srgbClr val="434343"/>
                </a:solidFill>
                <a:cs typeface="Arial Unicode MS" pitchFamily="50" charset="-128"/>
              </a:rPr>
              <a:t>・勤務実績集計</a:t>
            </a:r>
            <a:r>
              <a:rPr kumimoji="0" lang="en-US" altLang="ja-JP" sz="800" kern="0" dirty="0">
                <a:solidFill>
                  <a:srgbClr val="434343"/>
                </a:solidFill>
                <a:cs typeface="Arial Unicode MS" pitchFamily="50" charset="-128"/>
              </a:rPr>
              <a:t>/</a:t>
            </a:r>
            <a:r>
              <a:rPr kumimoji="0" lang="ja-JP" altLang="en-US" sz="800" kern="0" dirty="0">
                <a:solidFill>
                  <a:srgbClr val="434343"/>
                </a:solidFill>
                <a:cs typeface="Arial Unicode MS" pitchFamily="50" charset="-128"/>
              </a:rPr>
              <a:t>日時集計</a:t>
            </a:r>
            <a:endParaRPr kumimoji="0" lang="en-US" altLang="ja-JP" sz="800" kern="0" dirty="0">
              <a:solidFill>
                <a:srgbClr val="434343"/>
              </a:solidFill>
              <a:cs typeface="Arial Unicode MS" pitchFamily="50" charset="-128"/>
            </a:endParaRPr>
          </a:p>
          <a:p>
            <a:pPr>
              <a:buClr>
                <a:srgbClr val="0065AE"/>
              </a:buClr>
              <a:buSzPct val="80000"/>
              <a:buFont typeface="Wingdings" pitchFamily="2" charset="2"/>
              <a:buNone/>
            </a:pPr>
            <a:r>
              <a:rPr kumimoji="0" lang="ja-JP" altLang="en-US" sz="800" kern="0" dirty="0">
                <a:solidFill>
                  <a:srgbClr val="434343"/>
                </a:solidFill>
                <a:cs typeface="Arial Unicode MS" pitchFamily="50" charset="-128"/>
              </a:rPr>
              <a:t>・勤務実績推移表</a:t>
            </a:r>
            <a:endParaRPr kumimoji="0" lang="en-US" altLang="ja-JP" sz="800" kern="0" dirty="0">
              <a:solidFill>
                <a:srgbClr val="434343"/>
              </a:solidFill>
              <a:cs typeface="Arial Unicode MS" pitchFamily="50" charset="-128"/>
            </a:endParaRPr>
          </a:p>
          <a:p>
            <a:pPr>
              <a:buClr>
                <a:srgbClr val="0065AE"/>
              </a:buClr>
              <a:buSzPct val="80000"/>
              <a:buFont typeface="Wingdings" pitchFamily="2" charset="2"/>
              <a:buNone/>
            </a:pPr>
            <a:r>
              <a:rPr kumimoji="0" lang="ja-JP" altLang="en-US" sz="800" kern="0" dirty="0">
                <a:solidFill>
                  <a:srgbClr val="434343"/>
                </a:solidFill>
                <a:cs typeface="Arial Unicode MS" pitchFamily="50" charset="-128"/>
              </a:rPr>
              <a:t>・法定外労働状況一覧</a:t>
            </a:r>
            <a:endParaRPr kumimoji="0" lang="en-US" altLang="ja-JP" sz="800" kern="0" dirty="0">
              <a:solidFill>
                <a:srgbClr val="434343"/>
              </a:solidFill>
              <a:cs typeface="Arial Unicode MS" pitchFamily="50" charset="-128"/>
            </a:endParaRPr>
          </a:p>
          <a:p>
            <a:pPr>
              <a:buClr>
                <a:srgbClr val="0065AE"/>
              </a:buClr>
              <a:buSzPct val="80000"/>
              <a:buFont typeface="Wingdings" pitchFamily="2" charset="2"/>
              <a:buNone/>
            </a:pPr>
            <a:r>
              <a:rPr kumimoji="0" lang="ja-JP" altLang="en-US" sz="800" kern="0" dirty="0">
                <a:solidFill>
                  <a:srgbClr val="434343"/>
                </a:solidFill>
                <a:cs typeface="Arial Unicode MS" pitchFamily="50" charset="-128"/>
              </a:rPr>
              <a:t>・遅早欠勤一覧</a:t>
            </a:r>
            <a:endParaRPr kumimoji="0" lang="en-US" altLang="ja-JP" sz="800" kern="0" dirty="0">
              <a:solidFill>
                <a:srgbClr val="434343"/>
              </a:solidFill>
              <a:cs typeface="Arial Unicode MS" pitchFamily="50" charset="-128"/>
            </a:endParaRPr>
          </a:p>
        </p:txBody>
      </p:sp>
      <p:sp>
        <p:nvSpPr>
          <p:cNvPr id="54" name="角丸四角形 53"/>
          <p:cNvSpPr/>
          <p:nvPr/>
        </p:nvSpPr>
        <p:spPr>
          <a:xfrm>
            <a:off x="6460690" y="887886"/>
            <a:ext cx="1553567" cy="219981"/>
          </a:xfrm>
          <a:prstGeom prst="roundRect">
            <a:avLst>
              <a:gd name="adj" fmla="val 10028"/>
            </a:avLst>
          </a:prstGeom>
          <a:solidFill>
            <a:srgbClr val="F18F60"/>
          </a:solidFill>
          <a:ln w="25400" cap="flat" cmpd="sng" algn="ctr">
            <a:solidFill>
              <a:srgbClr val="F18F60"/>
            </a:solidFill>
            <a:prstDash val="solid"/>
          </a:ln>
          <a:effectLst/>
        </p:spPr>
        <p:txBody>
          <a:bodyPr lIns="0" tIns="45718" rIns="0" bIns="45718" rtlCol="0" anchor="ctr"/>
          <a:lstStyle/>
          <a:p>
            <a:pPr algn="ctr"/>
            <a:r>
              <a:rPr kumimoji="0" lang="ja-JP" altLang="en-US" sz="1100" kern="0" dirty="0">
                <a:solidFill>
                  <a:sysClr val="window" lastClr="FFFFFF"/>
                </a:solidFill>
                <a:cs typeface="メイリオ" panose="020B0604030504040204" pitchFamily="50" charset="-128"/>
              </a:rPr>
              <a:t>各種帳票・検索・集計</a:t>
            </a:r>
            <a:endParaRPr kumimoji="0" lang="en-US" altLang="ja-JP" sz="1100" kern="0" dirty="0">
              <a:solidFill>
                <a:sysClr val="window" lastClr="FFFFFF"/>
              </a:solidFill>
              <a:cs typeface="メイリオ" panose="020B0604030504040204" pitchFamily="50" charset="-128"/>
            </a:endParaRPr>
          </a:p>
        </p:txBody>
      </p:sp>
      <p:sp>
        <p:nvSpPr>
          <p:cNvPr id="55" name="AutoShape 5"/>
          <p:cNvSpPr>
            <a:spLocks noChangeArrowheads="1"/>
          </p:cNvSpPr>
          <p:nvPr/>
        </p:nvSpPr>
        <p:spPr bwMode="gray">
          <a:xfrm>
            <a:off x="994481" y="992892"/>
            <a:ext cx="1544898" cy="580524"/>
          </a:xfrm>
          <a:prstGeom prst="roundRect">
            <a:avLst>
              <a:gd name="adj" fmla="val 2389"/>
            </a:avLst>
          </a:prstGeom>
          <a:solidFill>
            <a:schemeClr val="bg2"/>
          </a:solidFill>
          <a:ln w="25400" cap="flat" cmpd="sng" algn="ctr">
            <a:solidFill>
              <a:schemeClr val="bg1">
                <a:lumMod val="85000"/>
              </a:schemeClr>
            </a:solidFill>
            <a:prstDash val="solid"/>
            <a:headEnd/>
            <a:tailEnd/>
          </a:ln>
          <a:effectLst/>
        </p:spPr>
        <p:txBody>
          <a:bodyPr wrap="none" lIns="54000" rIns="54000" anchor="t"/>
          <a:lstStyle/>
          <a:p>
            <a:pPr>
              <a:buClr>
                <a:srgbClr val="0065AE"/>
              </a:buClr>
              <a:buSzPct val="80000"/>
              <a:buFont typeface="Wingdings" pitchFamily="2" charset="2"/>
              <a:buNone/>
            </a:pPr>
            <a:endParaRPr kumimoji="0" lang="en-US" altLang="ja-JP" sz="800" kern="0" dirty="0">
              <a:solidFill>
                <a:srgbClr val="434343"/>
              </a:solidFill>
              <a:cs typeface="Arial Unicode MS" pitchFamily="50" charset="-128"/>
            </a:endParaRPr>
          </a:p>
          <a:p>
            <a:pPr>
              <a:buClr>
                <a:srgbClr val="0065AE"/>
              </a:buClr>
              <a:buSzPct val="80000"/>
              <a:buFont typeface="Wingdings" pitchFamily="2" charset="2"/>
              <a:buNone/>
            </a:pPr>
            <a:r>
              <a:rPr kumimoji="0" lang="ja-JP" altLang="en-US" sz="800" kern="0" dirty="0">
                <a:solidFill>
                  <a:srgbClr val="434343"/>
                </a:solidFill>
                <a:cs typeface="Arial Unicode MS" pitchFamily="50" charset="-128"/>
              </a:rPr>
              <a:t>・会社設定</a:t>
            </a:r>
            <a:endParaRPr kumimoji="0" lang="en-US" altLang="ja-JP" sz="800" kern="0" dirty="0">
              <a:solidFill>
                <a:srgbClr val="434343"/>
              </a:solidFill>
              <a:cs typeface="Arial Unicode MS" pitchFamily="50" charset="-128"/>
            </a:endParaRPr>
          </a:p>
          <a:p>
            <a:pPr>
              <a:buClr>
                <a:srgbClr val="0065AE"/>
              </a:buClr>
              <a:buSzPct val="80000"/>
              <a:buFont typeface="Wingdings" pitchFamily="2" charset="2"/>
              <a:buNone/>
            </a:pPr>
            <a:r>
              <a:rPr kumimoji="0" lang="ja-JP" altLang="en-US" sz="800" kern="0" dirty="0">
                <a:solidFill>
                  <a:srgbClr val="434343"/>
                </a:solidFill>
                <a:cs typeface="Arial Unicode MS" pitchFamily="50" charset="-128"/>
              </a:rPr>
              <a:t>・権限グループ設定</a:t>
            </a:r>
            <a:endParaRPr kumimoji="0" lang="en-US" altLang="ja-JP" sz="800" kern="0" dirty="0">
              <a:solidFill>
                <a:srgbClr val="434343"/>
              </a:solidFill>
              <a:cs typeface="Arial Unicode MS" pitchFamily="50" charset="-128"/>
            </a:endParaRPr>
          </a:p>
          <a:p>
            <a:pPr>
              <a:buClr>
                <a:srgbClr val="0065AE"/>
              </a:buClr>
              <a:buSzPct val="80000"/>
              <a:buFont typeface="Wingdings" pitchFamily="2" charset="2"/>
              <a:buNone/>
            </a:pPr>
            <a:r>
              <a:rPr kumimoji="0" lang="ja-JP" altLang="en-US" sz="800" kern="0" dirty="0">
                <a:solidFill>
                  <a:srgbClr val="434343"/>
                </a:solidFill>
                <a:cs typeface="Arial Unicode MS" pitchFamily="50" charset="-128"/>
              </a:rPr>
              <a:t>・メニュー権限設定</a:t>
            </a:r>
            <a:endParaRPr kumimoji="0" lang="en-US" altLang="ja-JP" sz="800" kern="0" dirty="0">
              <a:solidFill>
                <a:srgbClr val="434343"/>
              </a:solidFill>
              <a:cs typeface="Arial Unicode MS" pitchFamily="50" charset="-128"/>
            </a:endParaRPr>
          </a:p>
        </p:txBody>
      </p:sp>
      <p:sp>
        <p:nvSpPr>
          <p:cNvPr id="56" name="角丸四角形 55"/>
          <p:cNvSpPr/>
          <p:nvPr/>
        </p:nvSpPr>
        <p:spPr>
          <a:xfrm>
            <a:off x="992757" y="879562"/>
            <a:ext cx="1535292" cy="219981"/>
          </a:xfrm>
          <a:prstGeom prst="roundRect">
            <a:avLst>
              <a:gd name="adj" fmla="val 10028"/>
            </a:avLst>
          </a:prstGeom>
          <a:solidFill>
            <a:srgbClr val="F18F60"/>
          </a:solidFill>
          <a:ln w="25400" cap="flat" cmpd="sng" algn="ctr">
            <a:solidFill>
              <a:srgbClr val="F18F60"/>
            </a:solidFill>
            <a:prstDash val="solid"/>
          </a:ln>
          <a:effectLst/>
        </p:spPr>
        <p:txBody>
          <a:bodyPr lIns="0" tIns="45718" rIns="0" bIns="45718" rtlCol="0" anchor="ctr"/>
          <a:lstStyle/>
          <a:p>
            <a:pPr algn="ctr"/>
            <a:r>
              <a:rPr kumimoji="0" lang="ja-JP" altLang="en-US" sz="1100" kern="0" dirty="0">
                <a:solidFill>
                  <a:sysClr val="window" lastClr="FFFFFF"/>
                </a:solidFill>
                <a:cs typeface="メイリオ" panose="020B0604030504040204" pitchFamily="50" charset="-128"/>
              </a:rPr>
              <a:t>全体設定</a:t>
            </a:r>
            <a:endParaRPr kumimoji="0" lang="en-US" altLang="ja-JP" sz="1100" kern="0" dirty="0">
              <a:solidFill>
                <a:sysClr val="window" lastClr="FFFFFF"/>
              </a:solidFill>
              <a:cs typeface="メイリオ" panose="020B0604030504040204" pitchFamily="50" charset="-128"/>
            </a:endParaRPr>
          </a:p>
        </p:txBody>
      </p:sp>
      <p:sp>
        <p:nvSpPr>
          <p:cNvPr id="57" name="AutoShape 5"/>
          <p:cNvSpPr>
            <a:spLocks noChangeArrowheads="1"/>
          </p:cNvSpPr>
          <p:nvPr/>
        </p:nvSpPr>
        <p:spPr bwMode="gray">
          <a:xfrm>
            <a:off x="935596" y="3687874"/>
            <a:ext cx="1592453" cy="1104156"/>
          </a:xfrm>
          <a:prstGeom prst="roundRect">
            <a:avLst>
              <a:gd name="adj" fmla="val 2389"/>
            </a:avLst>
          </a:prstGeom>
          <a:solidFill>
            <a:schemeClr val="bg2"/>
          </a:solidFill>
          <a:ln w="25400" cap="flat" cmpd="sng" algn="ctr">
            <a:solidFill>
              <a:schemeClr val="bg1">
                <a:lumMod val="85000"/>
              </a:schemeClr>
            </a:solidFill>
            <a:prstDash val="solid"/>
            <a:headEnd/>
            <a:tailEnd/>
          </a:ln>
          <a:effectLst/>
        </p:spPr>
        <p:txBody>
          <a:bodyPr wrap="none" lIns="54000" rIns="54000" anchor="t"/>
          <a:lstStyle/>
          <a:p>
            <a:pPr>
              <a:buClr>
                <a:srgbClr val="0065AE"/>
              </a:buClr>
              <a:buSzPct val="80000"/>
              <a:buFont typeface="Wingdings" pitchFamily="2" charset="2"/>
              <a:buNone/>
            </a:pPr>
            <a:endParaRPr kumimoji="0" lang="en-US" altLang="ja-JP" sz="800" kern="0" dirty="0">
              <a:solidFill>
                <a:srgbClr val="434343"/>
              </a:solidFill>
              <a:cs typeface="Arial Unicode MS" pitchFamily="50" charset="-128"/>
            </a:endParaRPr>
          </a:p>
          <a:p>
            <a:pPr>
              <a:buClr>
                <a:srgbClr val="0065AE"/>
              </a:buClr>
              <a:buSzPct val="80000"/>
              <a:buFont typeface="Wingdings" pitchFamily="2" charset="2"/>
              <a:buNone/>
            </a:pPr>
            <a:r>
              <a:rPr kumimoji="0" lang="ja-JP" altLang="en-US" sz="800" kern="0" dirty="0">
                <a:solidFill>
                  <a:srgbClr val="434343"/>
                </a:solidFill>
                <a:cs typeface="Arial Unicode MS" pitchFamily="50" charset="-128"/>
              </a:rPr>
              <a:t>・個人設定　　　　　　　</a:t>
            </a:r>
            <a:endParaRPr kumimoji="0" lang="en-US" altLang="ja-JP" sz="800" kern="0" dirty="0">
              <a:solidFill>
                <a:srgbClr val="434343"/>
              </a:solidFill>
              <a:cs typeface="Arial Unicode MS" pitchFamily="50" charset="-128"/>
            </a:endParaRPr>
          </a:p>
          <a:p>
            <a:pPr>
              <a:buClr>
                <a:srgbClr val="0065AE"/>
              </a:buClr>
              <a:buSzPct val="80000"/>
              <a:buFont typeface="Wingdings" pitchFamily="2" charset="2"/>
              <a:buNone/>
            </a:pPr>
            <a:r>
              <a:rPr kumimoji="0" lang="ja-JP" altLang="en-US" sz="800" kern="0" dirty="0">
                <a:solidFill>
                  <a:srgbClr val="434343"/>
                </a:solidFill>
                <a:cs typeface="Arial Unicode MS" pitchFamily="50" charset="-128"/>
              </a:rPr>
              <a:t>・組織図</a:t>
            </a:r>
            <a:r>
              <a:rPr kumimoji="0" lang="en-US" altLang="ja-JP" sz="800" kern="0" dirty="0">
                <a:solidFill>
                  <a:srgbClr val="434343"/>
                </a:solidFill>
                <a:cs typeface="Arial Unicode MS" pitchFamily="50" charset="-128"/>
              </a:rPr>
              <a:t>/</a:t>
            </a:r>
            <a:r>
              <a:rPr kumimoji="0" lang="ja-JP" altLang="en-US" sz="800" kern="0" dirty="0">
                <a:solidFill>
                  <a:srgbClr val="434343"/>
                </a:solidFill>
                <a:cs typeface="Arial Unicode MS" pitchFamily="50" charset="-128"/>
              </a:rPr>
              <a:t>部署管理</a:t>
            </a:r>
            <a:endParaRPr kumimoji="0" lang="en-US" altLang="ja-JP" sz="800" kern="0" dirty="0">
              <a:solidFill>
                <a:srgbClr val="434343"/>
              </a:solidFill>
              <a:cs typeface="Arial Unicode MS" pitchFamily="50" charset="-128"/>
            </a:endParaRPr>
          </a:p>
          <a:p>
            <a:pPr>
              <a:buClr>
                <a:srgbClr val="0065AE"/>
              </a:buClr>
              <a:buSzPct val="80000"/>
              <a:buFont typeface="Wingdings" pitchFamily="2" charset="2"/>
              <a:buNone/>
            </a:pPr>
            <a:r>
              <a:rPr kumimoji="0" lang="ja-JP" altLang="en-US" sz="800" kern="0" dirty="0">
                <a:solidFill>
                  <a:srgbClr val="434343"/>
                </a:solidFill>
                <a:cs typeface="Arial Unicode MS" pitchFamily="50" charset="-128"/>
              </a:rPr>
              <a:t>・役職設定　　　　　　　</a:t>
            </a:r>
            <a:endParaRPr kumimoji="0" lang="en-US" altLang="ja-JP" sz="800" kern="0" dirty="0">
              <a:solidFill>
                <a:srgbClr val="434343"/>
              </a:solidFill>
              <a:cs typeface="Arial Unicode MS" pitchFamily="50" charset="-128"/>
            </a:endParaRPr>
          </a:p>
          <a:p>
            <a:pPr>
              <a:buClr>
                <a:srgbClr val="0065AE"/>
              </a:buClr>
              <a:buSzPct val="80000"/>
              <a:buFont typeface="Wingdings" pitchFamily="2" charset="2"/>
              <a:buNone/>
            </a:pPr>
            <a:r>
              <a:rPr kumimoji="0" lang="ja-JP" altLang="en-US" sz="800" kern="0" dirty="0">
                <a:solidFill>
                  <a:srgbClr val="434343"/>
                </a:solidFill>
                <a:cs typeface="Arial Unicode MS" pitchFamily="50" charset="-128"/>
              </a:rPr>
              <a:t>・社員区分設定</a:t>
            </a:r>
            <a:endParaRPr kumimoji="0" lang="en-US" altLang="ja-JP" sz="800" kern="0" dirty="0">
              <a:solidFill>
                <a:srgbClr val="434343"/>
              </a:solidFill>
              <a:cs typeface="Arial Unicode MS" pitchFamily="50" charset="-128"/>
            </a:endParaRPr>
          </a:p>
          <a:p>
            <a:pPr>
              <a:buClr>
                <a:srgbClr val="0065AE"/>
              </a:buClr>
              <a:buSzPct val="80000"/>
              <a:buFont typeface="Wingdings" pitchFamily="2" charset="2"/>
              <a:buNone/>
            </a:pPr>
            <a:r>
              <a:rPr kumimoji="0" lang="ja-JP" altLang="en-US" sz="800" kern="0" dirty="0">
                <a:solidFill>
                  <a:srgbClr val="434343"/>
                </a:solidFill>
                <a:cs typeface="Arial Unicode MS" pitchFamily="50" charset="-128"/>
              </a:rPr>
              <a:t>・社員等級区分設定　　　</a:t>
            </a:r>
            <a:endParaRPr kumimoji="0" lang="en-US" altLang="ja-JP" sz="800" kern="0" dirty="0">
              <a:solidFill>
                <a:srgbClr val="434343"/>
              </a:solidFill>
              <a:cs typeface="Arial Unicode MS" pitchFamily="50" charset="-128"/>
            </a:endParaRPr>
          </a:p>
          <a:p>
            <a:pPr>
              <a:buClr>
                <a:srgbClr val="0065AE"/>
              </a:buClr>
              <a:buSzPct val="80000"/>
              <a:buFont typeface="Wingdings" pitchFamily="2" charset="2"/>
              <a:buNone/>
            </a:pPr>
            <a:r>
              <a:rPr kumimoji="0" lang="ja-JP" altLang="en-US" sz="800" kern="0" dirty="0">
                <a:solidFill>
                  <a:srgbClr val="434343"/>
                </a:solidFill>
                <a:cs typeface="Arial Unicode MS" pitchFamily="50" charset="-128"/>
              </a:rPr>
              <a:t>・社員汎用区分設定</a:t>
            </a:r>
            <a:endParaRPr kumimoji="0" lang="en-US" altLang="ja-JP" sz="800" kern="0" dirty="0">
              <a:solidFill>
                <a:srgbClr val="434343"/>
              </a:solidFill>
              <a:cs typeface="Arial Unicode MS" pitchFamily="50" charset="-128"/>
            </a:endParaRPr>
          </a:p>
          <a:p>
            <a:pPr>
              <a:buClr>
                <a:srgbClr val="0065AE"/>
              </a:buClr>
              <a:buSzPct val="80000"/>
              <a:buFont typeface="Wingdings" pitchFamily="2" charset="2"/>
              <a:buNone/>
            </a:pPr>
            <a:r>
              <a:rPr kumimoji="0" lang="ja-JP" altLang="en-US" sz="800" kern="0" dirty="0">
                <a:solidFill>
                  <a:srgbClr val="434343"/>
                </a:solidFill>
                <a:cs typeface="Arial Unicode MS" pitchFamily="50" charset="-128"/>
              </a:rPr>
              <a:t>・個人連絡先一覧</a:t>
            </a:r>
            <a:r>
              <a:rPr kumimoji="0" lang="en-US" altLang="ja-JP" sz="800" kern="0" dirty="0">
                <a:solidFill>
                  <a:srgbClr val="434343"/>
                </a:solidFill>
                <a:cs typeface="Arial Unicode MS" pitchFamily="50" charset="-128"/>
              </a:rPr>
              <a:t>/</a:t>
            </a:r>
            <a:r>
              <a:rPr kumimoji="0" lang="ja-JP" altLang="en-US" sz="800" kern="0" dirty="0">
                <a:solidFill>
                  <a:srgbClr val="434343"/>
                </a:solidFill>
                <a:cs typeface="Arial Unicode MS" pitchFamily="50" charset="-128"/>
              </a:rPr>
              <a:t>登録</a:t>
            </a:r>
            <a:endParaRPr kumimoji="0" lang="en-US" altLang="ja-JP" sz="800" kern="0" dirty="0">
              <a:solidFill>
                <a:srgbClr val="434343"/>
              </a:solidFill>
              <a:cs typeface="Arial Unicode MS" pitchFamily="50" charset="-128"/>
            </a:endParaRPr>
          </a:p>
        </p:txBody>
      </p:sp>
      <p:sp>
        <p:nvSpPr>
          <p:cNvPr id="58" name="角丸四角形 57"/>
          <p:cNvSpPr/>
          <p:nvPr/>
        </p:nvSpPr>
        <p:spPr>
          <a:xfrm>
            <a:off x="943022" y="3611909"/>
            <a:ext cx="1574503" cy="219981"/>
          </a:xfrm>
          <a:prstGeom prst="roundRect">
            <a:avLst>
              <a:gd name="adj" fmla="val 10028"/>
            </a:avLst>
          </a:prstGeom>
          <a:solidFill>
            <a:srgbClr val="F18F60"/>
          </a:solidFill>
          <a:ln w="25400" cap="flat" cmpd="sng" algn="ctr">
            <a:solidFill>
              <a:srgbClr val="F18F60"/>
            </a:solidFill>
            <a:prstDash val="solid"/>
          </a:ln>
          <a:effectLst/>
        </p:spPr>
        <p:txBody>
          <a:bodyPr lIns="0" tIns="45718" rIns="0" bIns="45718" rtlCol="0" anchor="ctr"/>
          <a:lstStyle/>
          <a:p>
            <a:pPr algn="ctr"/>
            <a:r>
              <a:rPr kumimoji="0" lang="ja-JP" altLang="en-US" sz="1100" kern="0" dirty="0">
                <a:solidFill>
                  <a:sysClr val="window" lastClr="FFFFFF"/>
                </a:solidFill>
                <a:cs typeface="メイリオ" panose="020B0604030504040204" pitchFamily="50" charset="-128"/>
              </a:rPr>
              <a:t>従業員・組織情報</a:t>
            </a:r>
            <a:endParaRPr kumimoji="0" lang="en-US" altLang="ja-JP" sz="1100" kern="0" dirty="0">
              <a:solidFill>
                <a:sysClr val="window" lastClr="FFFFFF"/>
              </a:solidFill>
              <a:cs typeface="メイリオ" panose="020B0604030504040204" pitchFamily="50" charset="-128"/>
            </a:endParaRPr>
          </a:p>
        </p:txBody>
      </p:sp>
      <p:sp>
        <p:nvSpPr>
          <p:cNvPr id="59" name="AutoShape 5"/>
          <p:cNvSpPr>
            <a:spLocks noChangeArrowheads="1"/>
          </p:cNvSpPr>
          <p:nvPr/>
        </p:nvSpPr>
        <p:spPr bwMode="gray">
          <a:xfrm>
            <a:off x="990544" y="1856987"/>
            <a:ext cx="1551747" cy="560536"/>
          </a:xfrm>
          <a:prstGeom prst="roundRect">
            <a:avLst>
              <a:gd name="adj" fmla="val 2389"/>
            </a:avLst>
          </a:prstGeom>
          <a:solidFill>
            <a:schemeClr val="bg2"/>
          </a:solidFill>
          <a:ln w="25400" cap="flat" cmpd="sng" algn="ctr">
            <a:solidFill>
              <a:schemeClr val="bg1">
                <a:lumMod val="85000"/>
              </a:schemeClr>
            </a:solidFill>
            <a:prstDash val="solid"/>
            <a:headEnd/>
            <a:tailEnd/>
          </a:ln>
          <a:effectLst/>
        </p:spPr>
        <p:txBody>
          <a:bodyPr wrap="none" lIns="54000" rIns="54000" anchor="t"/>
          <a:lstStyle/>
          <a:p>
            <a:pPr>
              <a:buClr>
                <a:srgbClr val="0065AE"/>
              </a:buClr>
              <a:buSzPct val="80000"/>
              <a:buFont typeface="Wingdings" pitchFamily="2" charset="2"/>
              <a:buNone/>
            </a:pPr>
            <a:endParaRPr kumimoji="0" lang="en-US" altLang="ja-JP" sz="800" kern="0" dirty="0">
              <a:solidFill>
                <a:srgbClr val="434343"/>
              </a:solidFill>
              <a:cs typeface="Arial Unicode MS" pitchFamily="50" charset="-128"/>
            </a:endParaRPr>
          </a:p>
          <a:p>
            <a:pPr>
              <a:buClr>
                <a:srgbClr val="0065AE"/>
              </a:buClr>
              <a:buSzPct val="80000"/>
              <a:buFont typeface="Wingdings" pitchFamily="2" charset="2"/>
              <a:buNone/>
            </a:pPr>
            <a:r>
              <a:rPr kumimoji="0" lang="ja-JP" altLang="en-US" sz="800" kern="0" dirty="0">
                <a:solidFill>
                  <a:srgbClr val="434343"/>
                </a:solidFill>
                <a:cs typeface="Arial Unicode MS" pitchFamily="50" charset="-128"/>
              </a:rPr>
              <a:t>・承認ランク設定</a:t>
            </a:r>
            <a:endParaRPr kumimoji="0" lang="en-US" altLang="ja-JP" sz="800" kern="0" dirty="0">
              <a:solidFill>
                <a:srgbClr val="434343"/>
              </a:solidFill>
              <a:cs typeface="Arial Unicode MS" pitchFamily="50" charset="-128"/>
            </a:endParaRPr>
          </a:p>
          <a:p>
            <a:pPr>
              <a:buClr>
                <a:srgbClr val="0065AE"/>
              </a:buClr>
              <a:buSzPct val="80000"/>
              <a:buFont typeface="Wingdings" pitchFamily="2" charset="2"/>
              <a:buNone/>
            </a:pPr>
            <a:r>
              <a:rPr kumimoji="0" lang="ja-JP" altLang="en-US" sz="800" kern="0" dirty="0">
                <a:solidFill>
                  <a:srgbClr val="434343"/>
                </a:solidFill>
                <a:cs typeface="Arial Unicode MS" pitchFamily="50" charset="-128"/>
              </a:rPr>
              <a:t>・承認設定</a:t>
            </a:r>
            <a:r>
              <a:rPr kumimoji="0" lang="en-US" altLang="ja-JP" sz="800" kern="0" dirty="0">
                <a:solidFill>
                  <a:srgbClr val="434343"/>
                </a:solidFill>
                <a:cs typeface="Arial Unicode MS" pitchFamily="50" charset="-128"/>
              </a:rPr>
              <a:t>/</a:t>
            </a:r>
            <a:r>
              <a:rPr kumimoji="0" lang="ja-JP" altLang="en-US" sz="800" kern="0" dirty="0">
                <a:solidFill>
                  <a:srgbClr val="434343"/>
                </a:solidFill>
                <a:cs typeface="Arial Unicode MS" pitchFamily="50" charset="-128"/>
              </a:rPr>
              <a:t>一覧</a:t>
            </a:r>
            <a:r>
              <a:rPr kumimoji="0" lang="en-US" altLang="ja-JP" sz="800" kern="0" dirty="0">
                <a:solidFill>
                  <a:srgbClr val="434343"/>
                </a:solidFill>
                <a:cs typeface="Arial Unicode MS" pitchFamily="50" charset="-128"/>
              </a:rPr>
              <a:t>/</a:t>
            </a:r>
            <a:r>
              <a:rPr kumimoji="0" lang="ja-JP" altLang="en-US" sz="800" kern="0" dirty="0">
                <a:solidFill>
                  <a:srgbClr val="434343"/>
                </a:solidFill>
                <a:cs typeface="Arial Unicode MS" pitchFamily="50" charset="-128"/>
              </a:rPr>
              <a:t>登録</a:t>
            </a:r>
            <a:endParaRPr kumimoji="0" lang="en-US" altLang="ja-JP" sz="800" kern="0" dirty="0">
              <a:solidFill>
                <a:srgbClr val="434343"/>
              </a:solidFill>
              <a:cs typeface="Arial Unicode MS" pitchFamily="50" charset="-128"/>
            </a:endParaRPr>
          </a:p>
          <a:p>
            <a:pPr>
              <a:buClr>
                <a:srgbClr val="0065AE"/>
              </a:buClr>
              <a:buSzPct val="80000"/>
              <a:buFont typeface="Wingdings" pitchFamily="2" charset="2"/>
              <a:buNone/>
            </a:pPr>
            <a:r>
              <a:rPr kumimoji="0" lang="ja-JP" altLang="en-US" sz="800" kern="0" dirty="0">
                <a:solidFill>
                  <a:srgbClr val="434343"/>
                </a:solidFill>
                <a:cs typeface="Arial Unicode MS" pitchFamily="50" charset="-128"/>
              </a:rPr>
              <a:t>・承認者未設定一覧</a:t>
            </a:r>
            <a:endParaRPr kumimoji="0" lang="en-US" altLang="ja-JP" sz="800" kern="0" dirty="0">
              <a:solidFill>
                <a:srgbClr val="434343"/>
              </a:solidFill>
              <a:cs typeface="Arial Unicode MS" pitchFamily="50" charset="-128"/>
            </a:endParaRPr>
          </a:p>
        </p:txBody>
      </p:sp>
      <p:sp>
        <p:nvSpPr>
          <p:cNvPr id="60" name="角丸四角形 59"/>
          <p:cNvSpPr/>
          <p:nvPr/>
        </p:nvSpPr>
        <p:spPr>
          <a:xfrm>
            <a:off x="988820" y="1743658"/>
            <a:ext cx="1553567" cy="219981"/>
          </a:xfrm>
          <a:prstGeom prst="roundRect">
            <a:avLst>
              <a:gd name="adj" fmla="val 10028"/>
            </a:avLst>
          </a:prstGeom>
          <a:solidFill>
            <a:srgbClr val="F18F60"/>
          </a:solidFill>
          <a:ln w="25400" cap="flat" cmpd="sng" algn="ctr">
            <a:solidFill>
              <a:srgbClr val="F18F60"/>
            </a:solidFill>
            <a:prstDash val="solid"/>
          </a:ln>
          <a:effectLst/>
        </p:spPr>
        <p:txBody>
          <a:bodyPr lIns="0" tIns="45718" rIns="0" bIns="45718" rtlCol="0" anchor="ctr"/>
          <a:lstStyle/>
          <a:p>
            <a:pPr algn="ctr"/>
            <a:r>
              <a:rPr kumimoji="0" lang="ja-JP" altLang="en-US" sz="1100" kern="0" dirty="0">
                <a:solidFill>
                  <a:sysClr val="window" lastClr="FFFFFF"/>
                </a:solidFill>
                <a:cs typeface="メイリオ" panose="020B0604030504040204" pitchFamily="50" charset="-128"/>
              </a:rPr>
              <a:t>承認設定</a:t>
            </a:r>
            <a:endParaRPr kumimoji="0" lang="en-US" altLang="ja-JP" sz="1100" kern="0" dirty="0">
              <a:solidFill>
                <a:sysClr val="window" lastClr="FFFFFF"/>
              </a:solidFill>
              <a:cs typeface="メイリオ" panose="020B0604030504040204" pitchFamily="50" charset="-128"/>
            </a:endParaRPr>
          </a:p>
        </p:txBody>
      </p:sp>
      <p:sp>
        <p:nvSpPr>
          <p:cNvPr id="61" name="AutoShape 5"/>
          <p:cNvSpPr>
            <a:spLocks noChangeArrowheads="1"/>
          </p:cNvSpPr>
          <p:nvPr/>
        </p:nvSpPr>
        <p:spPr bwMode="gray">
          <a:xfrm>
            <a:off x="2793817" y="1009183"/>
            <a:ext cx="1551843" cy="1094515"/>
          </a:xfrm>
          <a:prstGeom prst="roundRect">
            <a:avLst>
              <a:gd name="adj" fmla="val 2389"/>
            </a:avLst>
          </a:prstGeom>
          <a:solidFill>
            <a:schemeClr val="bg2"/>
          </a:solidFill>
          <a:ln w="25400" cap="flat" cmpd="sng" algn="ctr">
            <a:solidFill>
              <a:schemeClr val="bg1">
                <a:lumMod val="85000"/>
              </a:schemeClr>
            </a:solidFill>
            <a:prstDash val="solid"/>
            <a:headEnd/>
            <a:tailEnd/>
          </a:ln>
          <a:effectLst/>
        </p:spPr>
        <p:txBody>
          <a:bodyPr wrap="none" lIns="54000" rIns="54000" anchor="t"/>
          <a:lstStyle/>
          <a:p>
            <a:pPr>
              <a:buClr>
                <a:srgbClr val="0065AE"/>
              </a:buClr>
              <a:buSzPct val="80000"/>
              <a:buFont typeface="Wingdings" pitchFamily="2" charset="2"/>
              <a:buNone/>
            </a:pPr>
            <a:endParaRPr kumimoji="0" lang="en-US" altLang="ja-JP" sz="800" kern="0" dirty="0">
              <a:solidFill>
                <a:srgbClr val="434343"/>
              </a:solidFill>
              <a:cs typeface="Arial Unicode MS" pitchFamily="50" charset="-128"/>
            </a:endParaRPr>
          </a:p>
          <a:p>
            <a:pPr>
              <a:buClr>
                <a:srgbClr val="0065AE"/>
              </a:buClr>
              <a:buSzPct val="80000"/>
              <a:buFont typeface="Wingdings" pitchFamily="2" charset="2"/>
              <a:buNone/>
            </a:pPr>
            <a:r>
              <a:rPr kumimoji="0" lang="ja-JP" altLang="en-US" sz="800" kern="0" dirty="0">
                <a:solidFill>
                  <a:srgbClr val="434343"/>
                </a:solidFill>
                <a:cs typeface="Arial Unicode MS" pitchFamily="50" charset="-128"/>
              </a:rPr>
              <a:t>・休暇区分設定</a:t>
            </a:r>
            <a:endParaRPr kumimoji="0" lang="en-US" altLang="ja-JP" sz="800" kern="0" dirty="0">
              <a:solidFill>
                <a:srgbClr val="434343"/>
              </a:solidFill>
              <a:cs typeface="Arial Unicode MS" pitchFamily="50" charset="-128"/>
            </a:endParaRPr>
          </a:p>
          <a:p>
            <a:pPr>
              <a:buClr>
                <a:srgbClr val="0065AE"/>
              </a:buClr>
              <a:buSzPct val="80000"/>
              <a:buFont typeface="Wingdings" pitchFamily="2" charset="2"/>
              <a:buNone/>
            </a:pPr>
            <a:r>
              <a:rPr kumimoji="0" lang="ja-JP" altLang="en-US" sz="800" kern="0" dirty="0">
                <a:solidFill>
                  <a:srgbClr val="434343"/>
                </a:solidFill>
                <a:cs typeface="Arial Unicode MS" pitchFamily="50" charset="-128"/>
              </a:rPr>
              <a:t>・有給休暇付与</a:t>
            </a:r>
            <a:endParaRPr kumimoji="0" lang="en-US" altLang="ja-JP" sz="800" kern="0" dirty="0">
              <a:solidFill>
                <a:srgbClr val="434343"/>
              </a:solidFill>
              <a:cs typeface="Arial Unicode MS" pitchFamily="50" charset="-128"/>
            </a:endParaRPr>
          </a:p>
          <a:p>
            <a:pPr>
              <a:buClr>
                <a:srgbClr val="0065AE"/>
              </a:buClr>
              <a:buSzPct val="80000"/>
              <a:buFont typeface="Wingdings" pitchFamily="2" charset="2"/>
              <a:buNone/>
            </a:pPr>
            <a:r>
              <a:rPr kumimoji="0" lang="ja-JP" altLang="en-US" sz="800" kern="0" dirty="0">
                <a:solidFill>
                  <a:srgbClr val="434343"/>
                </a:solidFill>
                <a:cs typeface="Arial Unicode MS" pitchFamily="50" charset="-128"/>
              </a:rPr>
              <a:t>・特別休暇付与</a:t>
            </a:r>
            <a:endParaRPr kumimoji="0" lang="en-US" altLang="ja-JP" sz="800" kern="0" dirty="0">
              <a:solidFill>
                <a:srgbClr val="434343"/>
              </a:solidFill>
              <a:cs typeface="Arial Unicode MS" pitchFamily="50" charset="-128"/>
            </a:endParaRPr>
          </a:p>
          <a:p>
            <a:pPr>
              <a:buClr>
                <a:srgbClr val="0065AE"/>
              </a:buClr>
              <a:buSzPct val="80000"/>
              <a:buFont typeface="Wingdings" pitchFamily="2" charset="2"/>
              <a:buNone/>
            </a:pPr>
            <a:r>
              <a:rPr kumimoji="0" lang="ja-JP" altLang="en-US" sz="800" kern="0" dirty="0">
                <a:solidFill>
                  <a:srgbClr val="434343"/>
                </a:solidFill>
                <a:cs typeface="Arial Unicode MS" pitchFamily="50" charset="-128"/>
              </a:rPr>
              <a:t>・有給休暇管理簿</a:t>
            </a:r>
          </a:p>
          <a:p>
            <a:pPr>
              <a:buClr>
                <a:srgbClr val="0065AE"/>
              </a:buClr>
              <a:buSzPct val="80000"/>
              <a:buFont typeface="Wingdings" pitchFamily="2" charset="2"/>
              <a:buNone/>
            </a:pPr>
            <a:r>
              <a:rPr kumimoji="0" lang="ja-JP" altLang="en-US" sz="800" kern="0" dirty="0">
                <a:solidFill>
                  <a:srgbClr val="434343"/>
                </a:solidFill>
                <a:cs typeface="Arial Unicode MS" pitchFamily="50" charset="-128"/>
              </a:rPr>
              <a:t>・代替休暇申請</a:t>
            </a:r>
            <a:r>
              <a:rPr kumimoji="0" lang="en-US" altLang="ja-JP" sz="800" kern="0" dirty="0">
                <a:solidFill>
                  <a:srgbClr val="434343"/>
                </a:solidFill>
                <a:cs typeface="Arial Unicode MS" pitchFamily="50" charset="-128"/>
              </a:rPr>
              <a:t>/</a:t>
            </a:r>
            <a:r>
              <a:rPr kumimoji="0" lang="ja-JP" altLang="en-US" sz="800" kern="0" dirty="0">
                <a:solidFill>
                  <a:srgbClr val="434343"/>
                </a:solidFill>
                <a:cs typeface="Arial Unicode MS" pitchFamily="50" charset="-128"/>
              </a:rPr>
              <a:t>承認</a:t>
            </a:r>
            <a:endParaRPr kumimoji="0" lang="en-US" altLang="ja-JP" sz="800" kern="0" dirty="0">
              <a:solidFill>
                <a:srgbClr val="434343"/>
              </a:solidFill>
              <a:cs typeface="Arial Unicode MS" pitchFamily="50" charset="-128"/>
            </a:endParaRPr>
          </a:p>
          <a:p>
            <a:pPr>
              <a:buClr>
                <a:srgbClr val="0065AE"/>
              </a:buClr>
              <a:buSzPct val="80000"/>
              <a:buFont typeface="Wingdings" pitchFamily="2" charset="2"/>
              <a:buNone/>
            </a:pPr>
            <a:r>
              <a:rPr kumimoji="0" lang="ja-JP" altLang="en-US" sz="800" kern="0" dirty="0">
                <a:solidFill>
                  <a:srgbClr val="434343"/>
                </a:solidFill>
                <a:cs typeface="Arial Unicode MS" pitchFamily="50" charset="-128"/>
              </a:rPr>
              <a:t>・休暇取得状況一覧</a:t>
            </a:r>
            <a:endParaRPr kumimoji="0" lang="en-US" altLang="ja-JP" sz="800" kern="0" dirty="0">
              <a:solidFill>
                <a:srgbClr val="434343"/>
              </a:solidFill>
              <a:cs typeface="Arial Unicode MS" pitchFamily="50" charset="-128"/>
            </a:endParaRPr>
          </a:p>
          <a:p>
            <a:pPr>
              <a:buClr>
                <a:srgbClr val="0065AE"/>
              </a:buClr>
              <a:buSzPct val="80000"/>
              <a:buFont typeface="Wingdings" pitchFamily="2" charset="2"/>
              <a:buNone/>
            </a:pPr>
            <a:r>
              <a:rPr kumimoji="0" lang="ja-JP" altLang="en-US" sz="800" kern="0" dirty="0">
                <a:solidFill>
                  <a:srgbClr val="434343"/>
                </a:solidFill>
                <a:cs typeface="Arial Unicode MS" pitchFamily="50" charset="-128"/>
              </a:rPr>
              <a:t>・休暇台帳</a:t>
            </a:r>
            <a:endParaRPr kumimoji="0" lang="en-US" altLang="ja-JP" sz="800" kern="0" dirty="0">
              <a:solidFill>
                <a:srgbClr val="434343"/>
              </a:solidFill>
              <a:cs typeface="Arial Unicode MS" pitchFamily="50" charset="-128"/>
            </a:endParaRPr>
          </a:p>
        </p:txBody>
      </p:sp>
      <p:sp>
        <p:nvSpPr>
          <p:cNvPr id="62" name="角丸四角形 61"/>
          <p:cNvSpPr/>
          <p:nvPr/>
        </p:nvSpPr>
        <p:spPr>
          <a:xfrm>
            <a:off x="2792093" y="895855"/>
            <a:ext cx="1553567" cy="219981"/>
          </a:xfrm>
          <a:prstGeom prst="roundRect">
            <a:avLst>
              <a:gd name="adj" fmla="val 10028"/>
            </a:avLst>
          </a:prstGeom>
          <a:solidFill>
            <a:srgbClr val="F18F60"/>
          </a:solidFill>
          <a:ln w="25400" cap="flat" cmpd="sng" algn="ctr">
            <a:solidFill>
              <a:srgbClr val="F18F60"/>
            </a:solidFill>
            <a:prstDash val="solid"/>
          </a:ln>
          <a:effectLst/>
        </p:spPr>
        <p:txBody>
          <a:bodyPr lIns="0" tIns="45718" rIns="0" bIns="45718" rtlCol="0" anchor="ctr"/>
          <a:lstStyle/>
          <a:p>
            <a:pPr algn="ctr"/>
            <a:r>
              <a:rPr kumimoji="0" lang="ja-JP" altLang="en-US" sz="1100" kern="0" dirty="0">
                <a:solidFill>
                  <a:sysClr val="window" lastClr="FFFFFF"/>
                </a:solidFill>
                <a:cs typeface="メイリオ" panose="020B0604030504040204" pitchFamily="50" charset="-128"/>
              </a:rPr>
              <a:t>休暇管理</a:t>
            </a:r>
            <a:endParaRPr kumimoji="0" lang="en-US" altLang="ja-JP" sz="1100" kern="0" dirty="0">
              <a:solidFill>
                <a:sysClr val="window" lastClr="FFFFFF"/>
              </a:solidFill>
              <a:cs typeface="メイリオ" panose="020B0604030504040204" pitchFamily="50" charset="-128"/>
            </a:endParaRPr>
          </a:p>
        </p:txBody>
      </p:sp>
      <p:sp>
        <p:nvSpPr>
          <p:cNvPr id="63" name="AutoShape 5"/>
          <p:cNvSpPr>
            <a:spLocks noChangeArrowheads="1"/>
          </p:cNvSpPr>
          <p:nvPr/>
        </p:nvSpPr>
        <p:spPr bwMode="gray">
          <a:xfrm>
            <a:off x="6481936" y="3693191"/>
            <a:ext cx="1551747" cy="364444"/>
          </a:xfrm>
          <a:prstGeom prst="roundRect">
            <a:avLst>
              <a:gd name="adj" fmla="val 2389"/>
            </a:avLst>
          </a:prstGeom>
          <a:solidFill>
            <a:schemeClr val="bg2"/>
          </a:solidFill>
          <a:ln w="25400" cap="flat" cmpd="sng" algn="ctr">
            <a:solidFill>
              <a:schemeClr val="bg1">
                <a:lumMod val="85000"/>
              </a:schemeClr>
            </a:solidFill>
            <a:prstDash val="solid"/>
            <a:headEnd/>
            <a:tailEnd/>
          </a:ln>
          <a:effectLst/>
        </p:spPr>
        <p:txBody>
          <a:bodyPr wrap="none" lIns="54000" rIns="54000" anchor="t"/>
          <a:lstStyle/>
          <a:p>
            <a:pPr>
              <a:buClr>
                <a:srgbClr val="0065AE"/>
              </a:buClr>
              <a:buSzPct val="80000"/>
              <a:buFont typeface="Wingdings" pitchFamily="2" charset="2"/>
              <a:buNone/>
            </a:pPr>
            <a:endParaRPr kumimoji="0" lang="en-US" altLang="ja-JP" sz="800" kern="0" dirty="0">
              <a:solidFill>
                <a:srgbClr val="434343"/>
              </a:solidFill>
              <a:cs typeface="Arial Unicode MS" pitchFamily="50" charset="-128"/>
            </a:endParaRPr>
          </a:p>
          <a:p>
            <a:pPr>
              <a:buClr>
                <a:srgbClr val="0065AE"/>
              </a:buClr>
              <a:buSzPct val="80000"/>
              <a:buFont typeface="Wingdings" pitchFamily="2" charset="2"/>
              <a:buNone/>
            </a:pPr>
            <a:r>
              <a:rPr kumimoji="0" lang="ja-JP" altLang="en-US" sz="800" kern="0" dirty="0">
                <a:solidFill>
                  <a:srgbClr val="434343"/>
                </a:solidFill>
                <a:cs typeface="Arial Unicode MS" pitchFamily="50" charset="-128"/>
              </a:rPr>
              <a:t>・お知らせ登録</a:t>
            </a:r>
            <a:endParaRPr kumimoji="0" lang="en-US" altLang="ja-JP" sz="800" kern="0" dirty="0">
              <a:solidFill>
                <a:srgbClr val="434343"/>
              </a:solidFill>
              <a:cs typeface="Arial Unicode MS" pitchFamily="50" charset="-128"/>
            </a:endParaRPr>
          </a:p>
        </p:txBody>
      </p:sp>
      <p:sp>
        <p:nvSpPr>
          <p:cNvPr id="64" name="角丸四角形 63"/>
          <p:cNvSpPr/>
          <p:nvPr/>
        </p:nvSpPr>
        <p:spPr>
          <a:xfrm>
            <a:off x="6480212" y="3579862"/>
            <a:ext cx="1553567" cy="215693"/>
          </a:xfrm>
          <a:prstGeom prst="roundRect">
            <a:avLst>
              <a:gd name="adj" fmla="val 10028"/>
            </a:avLst>
          </a:prstGeom>
          <a:solidFill>
            <a:srgbClr val="F18F60"/>
          </a:solidFill>
          <a:ln w="25400" cap="flat" cmpd="sng" algn="ctr">
            <a:solidFill>
              <a:srgbClr val="F18F60"/>
            </a:solidFill>
            <a:prstDash val="solid"/>
          </a:ln>
          <a:effectLst/>
        </p:spPr>
        <p:txBody>
          <a:bodyPr lIns="0" tIns="45718" rIns="0" bIns="45718" rtlCol="0" anchor="ctr"/>
          <a:lstStyle/>
          <a:p>
            <a:pPr algn="ctr"/>
            <a:r>
              <a:rPr kumimoji="0" lang="ja-JP" altLang="en-US" sz="1100" kern="0" dirty="0">
                <a:solidFill>
                  <a:sysClr val="window" lastClr="FFFFFF"/>
                </a:solidFill>
                <a:cs typeface="メイリオ" panose="020B0604030504040204" pitchFamily="50" charset="-128"/>
              </a:rPr>
              <a:t>掲示機能</a:t>
            </a:r>
            <a:endParaRPr kumimoji="0" lang="en-US" altLang="ja-JP" sz="1100" kern="0" dirty="0">
              <a:solidFill>
                <a:sysClr val="window" lastClr="FFFFFF"/>
              </a:solidFill>
              <a:cs typeface="メイリオ" panose="020B0604030504040204" pitchFamily="50" charset="-128"/>
            </a:endParaRPr>
          </a:p>
        </p:txBody>
      </p:sp>
      <p:sp>
        <p:nvSpPr>
          <p:cNvPr id="65" name="AutoShape 5"/>
          <p:cNvSpPr>
            <a:spLocks noChangeArrowheads="1"/>
          </p:cNvSpPr>
          <p:nvPr/>
        </p:nvSpPr>
        <p:spPr bwMode="gray">
          <a:xfrm>
            <a:off x="6476637" y="4251732"/>
            <a:ext cx="1551747" cy="528093"/>
          </a:xfrm>
          <a:prstGeom prst="roundRect">
            <a:avLst>
              <a:gd name="adj" fmla="val 2389"/>
            </a:avLst>
          </a:prstGeom>
          <a:solidFill>
            <a:schemeClr val="bg2"/>
          </a:solidFill>
          <a:ln w="25400" cap="flat" cmpd="sng" algn="ctr">
            <a:solidFill>
              <a:schemeClr val="bg1">
                <a:lumMod val="85000"/>
              </a:schemeClr>
            </a:solidFill>
            <a:prstDash val="solid"/>
            <a:headEnd/>
            <a:tailEnd/>
          </a:ln>
          <a:effectLst/>
        </p:spPr>
        <p:txBody>
          <a:bodyPr wrap="none" lIns="54000" rIns="54000" anchor="t"/>
          <a:lstStyle/>
          <a:p>
            <a:pPr>
              <a:buClr>
                <a:srgbClr val="0065AE"/>
              </a:buClr>
              <a:buSzPct val="80000"/>
              <a:buFont typeface="Wingdings" pitchFamily="2" charset="2"/>
              <a:buNone/>
            </a:pPr>
            <a:endParaRPr kumimoji="0" lang="en-US" altLang="ja-JP" sz="800" kern="0" dirty="0">
              <a:solidFill>
                <a:srgbClr val="434343"/>
              </a:solidFill>
              <a:cs typeface="Arial Unicode MS" pitchFamily="50" charset="-128"/>
            </a:endParaRPr>
          </a:p>
          <a:p>
            <a:pPr>
              <a:buClr>
                <a:srgbClr val="0065AE"/>
              </a:buClr>
              <a:buSzPct val="80000"/>
              <a:buFont typeface="Wingdings" pitchFamily="2" charset="2"/>
              <a:buNone/>
            </a:pPr>
            <a:r>
              <a:rPr kumimoji="0" lang="ja-JP" altLang="en-US" sz="800" kern="0" dirty="0">
                <a:solidFill>
                  <a:srgbClr val="434343"/>
                </a:solidFill>
                <a:cs typeface="Arial Unicode MS" pitchFamily="50" charset="-128"/>
              </a:rPr>
              <a:t>・安否連絡要求・配信履歴一覧</a:t>
            </a:r>
            <a:endParaRPr kumimoji="0" lang="en-US" altLang="ja-JP" sz="800" kern="0" dirty="0">
              <a:solidFill>
                <a:srgbClr val="434343"/>
              </a:solidFill>
              <a:cs typeface="Arial Unicode MS" pitchFamily="50" charset="-128"/>
            </a:endParaRPr>
          </a:p>
          <a:p>
            <a:pPr>
              <a:buClr>
                <a:srgbClr val="0065AE"/>
              </a:buClr>
              <a:buSzPct val="80000"/>
              <a:buFont typeface="Wingdings" pitchFamily="2" charset="2"/>
              <a:buNone/>
            </a:pPr>
            <a:r>
              <a:rPr kumimoji="0" lang="ja-JP" altLang="en-US" sz="800" kern="0" dirty="0">
                <a:solidFill>
                  <a:srgbClr val="434343"/>
                </a:solidFill>
                <a:cs typeface="Arial Unicode MS" pitchFamily="50" charset="-128"/>
              </a:rPr>
              <a:t>・安否報告・安否報告状況一覧</a:t>
            </a:r>
            <a:endParaRPr kumimoji="0" lang="en-US" altLang="ja-JP" sz="800" kern="0" dirty="0">
              <a:solidFill>
                <a:srgbClr val="434343"/>
              </a:solidFill>
              <a:cs typeface="Arial Unicode MS" pitchFamily="50" charset="-128"/>
            </a:endParaRPr>
          </a:p>
        </p:txBody>
      </p:sp>
      <p:sp>
        <p:nvSpPr>
          <p:cNvPr id="66" name="角丸四角形 65"/>
          <p:cNvSpPr/>
          <p:nvPr/>
        </p:nvSpPr>
        <p:spPr>
          <a:xfrm>
            <a:off x="6480212" y="4119922"/>
            <a:ext cx="1553567" cy="219981"/>
          </a:xfrm>
          <a:prstGeom prst="roundRect">
            <a:avLst>
              <a:gd name="adj" fmla="val 10028"/>
            </a:avLst>
          </a:prstGeom>
          <a:solidFill>
            <a:srgbClr val="F18F60"/>
          </a:solidFill>
          <a:ln w="25400" cap="flat" cmpd="sng" algn="ctr">
            <a:solidFill>
              <a:srgbClr val="F18F60"/>
            </a:solidFill>
            <a:prstDash val="solid"/>
          </a:ln>
          <a:effectLst/>
        </p:spPr>
        <p:txBody>
          <a:bodyPr lIns="0" tIns="45718" rIns="0" bIns="45718" rtlCol="0" anchor="ctr"/>
          <a:lstStyle/>
          <a:p>
            <a:pPr algn="ctr"/>
            <a:r>
              <a:rPr kumimoji="0" lang="ja-JP" altLang="en-US" sz="1100" kern="0" dirty="0">
                <a:solidFill>
                  <a:sysClr val="window" lastClr="FFFFFF"/>
                </a:solidFill>
                <a:cs typeface="メイリオ" panose="020B0604030504040204" pitchFamily="50" charset="-128"/>
              </a:rPr>
              <a:t>安否確認</a:t>
            </a:r>
            <a:endParaRPr kumimoji="0" lang="en-US" altLang="ja-JP" sz="1100" kern="0" dirty="0">
              <a:solidFill>
                <a:sysClr val="window" lastClr="FFFFFF"/>
              </a:solidFill>
              <a:cs typeface="メイリオ" panose="020B0604030504040204" pitchFamily="50" charset="-128"/>
            </a:endParaRPr>
          </a:p>
        </p:txBody>
      </p:sp>
      <p:sp>
        <p:nvSpPr>
          <p:cNvPr id="67" name="AutoShape 5"/>
          <p:cNvSpPr>
            <a:spLocks noChangeArrowheads="1"/>
          </p:cNvSpPr>
          <p:nvPr/>
        </p:nvSpPr>
        <p:spPr bwMode="gray">
          <a:xfrm>
            <a:off x="4558013" y="991742"/>
            <a:ext cx="1551747" cy="1307915"/>
          </a:xfrm>
          <a:prstGeom prst="roundRect">
            <a:avLst>
              <a:gd name="adj" fmla="val 2389"/>
            </a:avLst>
          </a:prstGeom>
          <a:solidFill>
            <a:schemeClr val="bg2"/>
          </a:solidFill>
          <a:ln w="25400" cap="flat" cmpd="sng" algn="ctr">
            <a:solidFill>
              <a:schemeClr val="bg1">
                <a:lumMod val="85000"/>
              </a:schemeClr>
            </a:solidFill>
            <a:prstDash val="solid"/>
            <a:headEnd/>
            <a:tailEnd/>
          </a:ln>
          <a:effectLst/>
        </p:spPr>
        <p:txBody>
          <a:bodyPr wrap="none" lIns="54000" rIns="54000" anchor="t"/>
          <a:lstStyle/>
          <a:p>
            <a:pPr>
              <a:buClr>
                <a:srgbClr val="0065AE"/>
              </a:buClr>
              <a:buSzPct val="80000"/>
              <a:buFont typeface="Wingdings" pitchFamily="2" charset="2"/>
              <a:buNone/>
            </a:pPr>
            <a:endParaRPr kumimoji="0" lang="en-US" altLang="ja-JP" sz="800" kern="0" dirty="0">
              <a:solidFill>
                <a:srgbClr val="434343"/>
              </a:solidFill>
              <a:cs typeface="Arial Unicode MS" pitchFamily="50" charset="-128"/>
            </a:endParaRPr>
          </a:p>
          <a:p>
            <a:pPr>
              <a:buClr>
                <a:srgbClr val="0065AE"/>
              </a:buClr>
              <a:buSzPct val="80000"/>
              <a:buFont typeface="Wingdings" pitchFamily="2" charset="2"/>
              <a:buNone/>
            </a:pPr>
            <a:r>
              <a:rPr kumimoji="0" lang="ja-JP" altLang="en-US" sz="800" kern="0" dirty="0">
                <a:solidFill>
                  <a:srgbClr val="434343"/>
                </a:solidFill>
                <a:cs typeface="Arial Unicode MS" pitchFamily="50" charset="-128"/>
              </a:rPr>
              <a:t>・残業アラート</a:t>
            </a:r>
            <a:endParaRPr kumimoji="0" lang="en-US" altLang="ja-JP" sz="800" kern="0" dirty="0">
              <a:solidFill>
                <a:srgbClr val="434343"/>
              </a:solidFill>
              <a:cs typeface="Arial Unicode MS" pitchFamily="50" charset="-128"/>
            </a:endParaRPr>
          </a:p>
          <a:p>
            <a:pPr>
              <a:buClr>
                <a:srgbClr val="0065AE"/>
              </a:buClr>
              <a:buSzPct val="80000"/>
              <a:buFont typeface="Wingdings" pitchFamily="2" charset="2"/>
              <a:buNone/>
            </a:pPr>
            <a:r>
              <a:rPr kumimoji="0" lang="ja-JP" altLang="en-US" sz="800" kern="0" dirty="0">
                <a:solidFill>
                  <a:srgbClr val="434343"/>
                </a:solidFill>
                <a:cs typeface="Arial Unicode MS" pitchFamily="50" charset="-128"/>
              </a:rPr>
              <a:t>・予定未入力アラート</a:t>
            </a:r>
            <a:endParaRPr kumimoji="0" lang="en-US" altLang="ja-JP" sz="800" kern="0" dirty="0">
              <a:solidFill>
                <a:srgbClr val="434343"/>
              </a:solidFill>
              <a:cs typeface="Arial Unicode MS" pitchFamily="50" charset="-128"/>
            </a:endParaRPr>
          </a:p>
          <a:p>
            <a:pPr>
              <a:buClr>
                <a:srgbClr val="0065AE"/>
              </a:buClr>
              <a:buSzPct val="80000"/>
              <a:buFont typeface="Wingdings" pitchFamily="2" charset="2"/>
              <a:buNone/>
            </a:pPr>
            <a:r>
              <a:rPr kumimoji="0" lang="ja-JP" altLang="en-US" sz="800" kern="0" dirty="0">
                <a:solidFill>
                  <a:srgbClr val="434343"/>
                </a:solidFill>
                <a:cs typeface="Arial Unicode MS" pitchFamily="50" charset="-128"/>
              </a:rPr>
              <a:t>・実績未入力アラート</a:t>
            </a:r>
            <a:endParaRPr kumimoji="0" lang="en-US" altLang="ja-JP" sz="800" kern="0" dirty="0">
              <a:solidFill>
                <a:srgbClr val="434343"/>
              </a:solidFill>
              <a:cs typeface="Arial Unicode MS" pitchFamily="50" charset="-128"/>
            </a:endParaRPr>
          </a:p>
          <a:p>
            <a:pPr>
              <a:buClr>
                <a:srgbClr val="0065AE"/>
              </a:buClr>
              <a:buSzPct val="80000"/>
              <a:buFont typeface="Wingdings" pitchFamily="2" charset="2"/>
              <a:buNone/>
            </a:pPr>
            <a:r>
              <a:rPr kumimoji="0" lang="ja-JP" altLang="en-US" sz="800" kern="0" dirty="0">
                <a:solidFill>
                  <a:srgbClr val="434343"/>
                </a:solidFill>
                <a:cs typeface="Arial Unicode MS" pitchFamily="50" charset="-128"/>
              </a:rPr>
              <a:t>・予定未承認アラート</a:t>
            </a:r>
            <a:endParaRPr kumimoji="0" lang="en-US" altLang="ja-JP" sz="800" kern="0" dirty="0">
              <a:solidFill>
                <a:srgbClr val="434343"/>
              </a:solidFill>
              <a:cs typeface="Arial Unicode MS" pitchFamily="50" charset="-128"/>
            </a:endParaRPr>
          </a:p>
          <a:p>
            <a:pPr>
              <a:buClr>
                <a:srgbClr val="0065AE"/>
              </a:buClr>
              <a:buSzPct val="80000"/>
              <a:buFont typeface="Wingdings" pitchFamily="2" charset="2"/>
              <a:buNone/>
            </a:pPr>
            <a:r>
              <a:rPr kumimoji="0" lang="ja-JP" altLang="en-US" sz="800" kern="0" dirty="0">
                <a:solidFill>
                  <a:srgbClr val="434343"/>
                </a:solidFill>
                <a:cs typeface="Arial Unicode MS" pitchFamily="50" charset="-128"/>
              </a:rPr>
              <a:t>・実績未承認アラート</a:t>
            </a:r>
            <a:endParaRPr kumimoji="0" lang="en-US" altLang="ja-JP" sz="800" kern="0" dirty="0">
              <a:solidFill>
                <a:srgbClr val="434343"/>
              </a:solidFill>
              <a:cs typeface="Arial Unicode MS" pitchFamily="50" charset="-128"/>
            </a:endParaRPr>
          </a:p>
          <a:p>
            <a:pPr>
              <a:buClr>
                <a:srgbClr val="0065AE"/>
              </a:buClr>
              <a:buSzPct val="80000"/>
              <a:buFont typeface="Wingdings" pitchFamily="2" charset="2"/>
              <a:buNone/>
            </a:pPr>
            <a:r>
              <a:rPr kumimoji="0" lang="ja-JP" altLang="en-US" sz="800" kern="0" dirty="0">
                <a:solidFill>
                  <a:srgbClr val="434343"/>
                </a:solidFill>
                <a:cs typeface="Arial Unicode MS" pitchFamily="50" charset="-128"/>
              </a:rPr>
              <a:t>・代替休暇未承認アラート</a:t>
            </a:r>
            <a:endParaRPr kumimoji="0" lang="en-US" altLang="ja-JP" sz="800" kern="0" dirty="0">
              <a:solidFill>
                <a:srgbClr val="434343"/>
              </a:solidFill>
              <a:cs typeface="Arial Unicode MS" pitchFamily="50" charset="-128"/>
            </a:endParaRPr>
          </a:p>
          <a:p>
            <a:pPr>
              <a:buClr>
                <a:srgbClr val="0065AE"/>
              </a:buClr>
              <a:buSzPct val="80000"/>
              <a:buFont typeface="Wingdings" pitchFamily="2" charset="2"/>
              <a:buNone/>
            </a:pPr>
            <a:r>
              <a:rPr kumimoji="0" lang="ja-JP" altLang="en-US" sz="800" kern="0" dirty="0">
                <a:solidFill>
                  <a:srgbClr val="434343"/>
                </a:solidFill>
                <a:cs typeface="Arial Unicode MS" pitchFamily="50" charset="-128"/>
              </a:rPr>
              <a:t>・年次有給休暇未承認アラート</a:t>
            </a:r>
            <a:endParaRPr kumimoji="0" lang="en-US" altLang="ja-JP" sz="800" kern="0" dirty="0">
              <a:solidFill>
                <a:srgbClr val="434343"/>
              </a:solidFill>
              <a:cs typeface="Arial Unicode MS" pitchFamily="50" charset="-128"/>
            </a:endParaRPr>
          </a:p>
          <a:p>
            <a:pPr>
              <a:buClr>
                <a:srgbClr val="0065AE"/>
              </a:buClr>
              <a:buSzPct val="80000"/>
              <a:buFont typeface="Wingdings" pitchFamily="2" charset="2"/>
              <a:buNone/>
            </a:pPr>
            <a:r>
              <a:rPr kumimoji="0" lang="ja-JP" altLang="en-US" sz="800" kern="0" dirty="0">
                <a:solidFill>
                  <a:srgbClr val="434343"/>
                </a:solidFill>
                <a:cs typeface="Arial Unicode MS" pitchFamily="50" charset="-128"/>
              </a:rPr>
              <a:t>・各種アラート一覧</a:t>
            </a:r>
            <a:r>
              <a:rPr kumimoji="0" lang="en-US" altLang="ja-JP" sz="800" kern="0" dirty="0">
                <a:solidFill>
                  <a:srgbClr val="434343"/>
                </a:solidFill>
                <a:cs typeface="Arial Unicode MS" pitchFamily="50" charset="-128"/>
              </a:rPr>
              <a:t>/</a:t>
            </a:r>
            <a:r>
              <a:rPr kumimoji="0" lang="ja-JP" altLang="en-US" sz="800" kern="0" dirty="0">
                <a:solidFill>
                  <a:srgbClr val="434343"/>
                </a:solidFill>
                <a:cs typeface="Arial Unicode MS" pitchFamily="50" charset="-128"/>
              </a:rPr>
              <a:t>登録</a:t>
            </a:r>
            <a:endParaRPr kumimoji="0" lang="en-US" altLang="ja-JP" sz="800" kern="0" dirty="0">
              <a:solidFill>
                <a:srgbClr val="434343"/>
              </a:solidFill>
              <a:cs typeface="Arial Unicode MS" pitchFamily="50" charset="-128"/>
            </a:endParaRPr>
          </a:p>
          <a:p>
            <a:pPr>
              <a:buClr>
                <a:srgbClr val="0065AE"/>
              </a:buClr>
              <a:buSzPct val="80000"/>
              <a:buFont typeface="Wingdings" pitchFamily="2" charset="2"/>
              <a:buNone/>
            </a:pPr>
            <a:r>
              <a:rPr kumimoji="0" lang="ja-JP" altLang="en-US" sz="800" kern="0" dirty="0">
                <a:solidFill>
                  <a:srgbClr val="434343"/>
                </a:solidFill>
                <a:cs typeface="Arial Unicode MS" pitchFamily="50" charset="-128"/>
              </a:rPr>
              <a:t>・アラート履歴一覧</a:t>
            </a:r>
            <a:endParaRPr kumimoji="0" lang="en-US" altLang="ja-JP" sz="800" kern="0" dirty="0">
              <a:solidFill>
                <a:srgbClr val="434343"/>
              </a:solidFill>
              <a:cs typeface="Arial Unicode MS" pitchFamily="50" charset="-128"/>
            </a:endParaRPr>
          </a:p>
        </p:txBody>
      </p:sp>
      <p:sp>
        <p:nvSpPr>
          <p:cNvPr id="68" name="角丸四角形 67"/>
          <p:cNvSpPr/>
          <p:nvPr/>
        </p:nvSpPr>
        <p:spPr>
          <a:xfrm>
            <a:off x="4556289" y="878414"/>
            <a:ext cx="1553567" cy="219981"/>
          </a:xfrm>
          <a:prstGeom prst="roundRect">
            <a:avLst>
              <a:gd name="adj" fmla="val 10028"/>
            </a:avLst>
          </a:prstGeom>
          <a:solidFill>
            <a:srgbClr val="F18F60"/>
          </a:solidFill>
          <a:ln w="25400" cap="flat" cmpd="sng" algn="ctr">
            <a:solidFill>
              <a:srgbClr val="F18F60"/>
            </a:solidFill>
            <a:prstDash val="solid"/>
          </a:ln>
          <a:effectLst/>
        </p:spPr>
        <p:txBody>
          <a:bodyPr lIns="0" tIns="45718" rIns="0" bIns="45718" rtlCol="0" anchor="ctr"/>
          <a:lstStyle/>
          <a:p>
            <a:pPr algn="ctr"/>
            <a:r>
              <a:rPr kumimoji="0" lang="ja-JP" altLang="en-US" sz="1100" kern="0" dirty="0">
                <a:solidFill>
                  <a:sysClr val="window" lastClr="FFFFFF"/>
                </a:solidFill>
                <a:cs typeface="メイリオ" panose="020B0604030504040204" pitchFamily="50" charset="-128"/>
              </a:rPr>
              <a:t>アラート設定</a:t>
            </a:r>
            <a:endParaRPr kumimoji="0" lang="en-US" altLang="ja-JP" sz="1100" kern="0" dirty="0">
              <a:solidFill>
                <a:sysClr val="window" lastClr="FFFFFF"/>
              </a:solidFill>
              <a:cs typeface="メイリオ" panose="020B0604030504040204" pitchFamily="50" charset="-128"/>
            </a:endParaRPr>
          </a:p>
        </p:txBody>
      </p:sp>
      <p:cxnSp>
        <p:nvCxnSpPr>
          <p:cNvPr id="70" name="直線矢印コネクタ 69"/>
          <p:cNvCxnSpPr/>
          <p:nvPr/>
        </p:nvCxnSpPr>
        <p:spPr>
          <a:xfrm>
            <a:off x="706775" y="4153072"/>
            <a:ext cx="228821" cy="0"/>
          </a:xfrm>
          <a:prstGeom prst="straightConnector1">
            <a:avLst/>
          </a:prstGeom>
          <a:ln w="57150">
            <a:tailEnd type="triangle"/>
          </a:ln>
          <a:effectLst/>
        </p:spPr>
        <p:style>
          <a:lnRef idx="3">
            <a:schemeClr val="accent3"/>
          </a:lnRef>
          <a:fillRef idx="0">
            <a:schemeClr val="accent3"/>
          </a:fillRef>
          <a:effectRef idx="2">
            <a:schemeClr val="accent3"/>
          </a:effectRef>
          <a:fontRef idx="minor">
            <a:schemeClr val="tx1"/>
          </a:fontRef>
        </p:style>
      </p:cxnSp>
      <p:cxnSp>
        <p:nvCxnSpPr>
          <p:cNvPr id="72" name="カギ線コネクタ 71"/>
          <p:cNvCxnSpPr/>
          <p:nvPr/>
        </p:nvCxnSpPr>
        <p:spPr>
          <a:xfrm rot="5400000" flipH="1" flipV="1">
            <a:off x="2892001" y="2115886"/>
            <a:ext cx="264761" cy="2740921"/>
          </a:xfrm>
          <a:prstGeom prst="bentConnector3">
            <a:avLst>
              <a:gd name="adj1" fmla="val 30005"/>
            </a:avLst>
          </a:prstGeom>
          <a:ln>
            <a:solidFill>
              <a:srgbClr val="F18F60"/>
            </a:solidFill>
            <a:tailEnd type="triangle"/>
          </a:ln>
          <a:effectLst/>
        </p:spPr>
        <p:style>
          <a:lnRef idx="3">
            <a:schemeClr val="accent3"/>
          </a:lnRef>
          <a:fillRef idx="0">
            <a:schemeClr val="accent3"/>
          </a:fillRef>
          <a:effectRef idx="2">
            <a:schemeClr val="accent3"/>
          </a:effectRef>
          <a:fontRef idx="minor">
            <a:schemeClr val="tx1"/>
          </a:fontRef>
        </p:style>
      </p:cxnSp>
      <p:cxnSp>
        <p:nvCxnSpPr>
          <p:cNvPr id="75" name="直線矢印コネクタ 74"/>
          <p:cNvCxnSpPr/>
          <p:nvPr/>
        </p:nvCxnSpPr>
        <p:spPr>
          <a:xfrm flipH="1" flipV="1">
            <a:off x="4539982" y="3358694"/>
            <a:ext cx="4813" cy="288756"/>
          </a:xfrm>
          <a:prstGeom prst="straightConnector1">
            <a:avLst/>
          </a:prstGeom>
          <a:ln>
            <a:solidFill>
              <a:srgbClr val="F18F60"/>
            </a:solidFill>
            <a:tailEnd type="triangle"/>
          </a:ln>
          <a:effectLst/>
        </p:spPr>
        <p:style>
          <a:lnRef idx="3">
            <a:schemeClr val="accent3"/>
          </a:lnRef>
          <a:fillRef idx="0">
            <a:schemeClr val="accent3"/>
          </a:fillRef>
          <a:effectRef idx="2">
            <a:schemeClr val="accent3"/>
          </a:effectRef>
          <a:fontRef idx="minor">
            <a:schemeClr val="tx1"/>
          </a:fontRef>
        </p:style>
      </p:cxnSp>
      <p:sp>
        <p:nvSpPr>
          <p:cNvPr id="50" name="角丸四角形 49"/>
          <p:cNvSpPr/>
          <p:nvPr/>
        </p:nvSpPr>
        <p:spPr>
          <a:xfrm>
            <a:off x="2807804" y="3615866"/>
            <a:ext cx="3314092" cy="219981"/>
          </a:xfrm>
          <a:prstGeom prst="roundRect">
            <a:avLst>
              <a:gd name="adj" fmla="val 10028"/>
            </a:avLst>
          </a:prstGeom>
          <a:solidFill>
            <a:srgbClr val="F18F60"/>
          </a:solidFill>
          <a:ln w="25400" cap="flat" cmpd="sng" algn="ctr">
            <a:solidFill>
              <a:schemeClr val="accent3">
                <a:lumMod val="75000"/>
              </a:schemeClr>
            </a:solidFill>
            <a:prstDash val="solid"/>
          </a:ln>
          <a:effectLst/>
        </p:spPr>
        <p:txBody>
          <a:bodyPr lIns="0" tIns="45718" rIns="0" bIns="45718" rtlCol="0" anchor="ctr"/>
          <a:lstStyle/>
          <a:p>
            <a:pPr algn="ctr"/>
            <a:r>
              <a:rPr kumimoji="0" lang="ja-JP" altLang="en-US" sz="1100" kern="0" dirty="0">
                <a:solidFill>
                  <a:sysClr val="window" lastClr="FFFFFF"/>
                </a:solidFill>
                <a:cs typeface="メイリオ" panose="020B0604030504040204" pitchFamily="50" charset="-128"/>
              </a:rPr>
              <a:t>工数管理</a:t>
            </a:r>
            <a:endParaRPr kumimoji="0" lang="en-US" altLang="ja-JP" sz="1100" kern="0" dirty="0">
              <a:solidFill>
                <a:sysClr val="window" lastClr="FFFFFF"/>
              </a:solidFill>
              <a:cs typeface="メイリオ" panose="020B0604030504040204" pitchFamily="50" charset="-128"/>
            </a:endParaRPr>
          </a:p>
        </p:txBody>
      </p:sp>
      <p:cxnSp>
        <p:nvCxnSpPr>
          <p:cNvPr id="79" name="直線矢印コネクタ 78"/>
          <p:cNvCxnSpPr/>
          <p:nvPr/>
        </p:nvCxnSpPr>
        <p:spPr>
          <a:xfrm>
            <a:off x="3540694" y="2103698"/>
            <a:ext cx="0" cy="468052"/>
          </a:xfrm>
          <a:prstGeom prst="straightConnector1">
            <a:avLst/>
          </a:prstGeom>
          <a:ln>
            <a:solidFill>
              <a:srgbClr val="F18F60"/>
            </a:solidFill>
            <a:tailEnd type="triangle"/>
          </a:ln>
          <a:effectLst/>
        </p:spPr>
        <p:style>
          <a:lnRef idx="3">
            <a:schemeClr val="accent3"/>
          </a:lnRef>
          <a:fillRef idx="0">
            <a:schemeClr val="accent3"/>
          </a:fillRef>
          <a:effectRef idx="2">
            <a:schemeClr val="accent3"/>
          </a:effectRef>
          <a:fontRef idx="minor">
            <a:schemeClr val="tx1"/>
          </a:fontRef>
        </p:style>
      </p:cxnSp>
      <p:cxnSp>
        <p:nvCxnSpPr>
          <p:cNvPr id="85" name="直線矢印コネクタ 84"/>
          <p:cNvCxnSpPr/>
          <p:nvPr/>
        </p:nvCxnSpPr>
        <p:spPr>
          <a:xfrm>
            <a:off x="5333072" y="2301720"/>
            <a:ext cx="0" cy="270030"/>
          </a:xfrm>
          <a:prstGeom prst="straightConnector1">
            <a:avLst/>
          </a:prstGeom>
          <a:ln>
            <a:solidFill>
              <a:srgbClr val="F18F60"/>
            </a:solidFill>
            <a:tailEnd type="triangle"/>
          </a:ln>
          <a:effectLst/>
        </p:spPr>
        <p:style>
          <a:lnRef idx="3">
            <a:schemeClr val="accent3"/>
          </a:lnRef>
          <a:fillRef idx="0">
            <a:schemeClr val="accent3"/>
          </a:fillRef>
          <a:effectRef idx="2">
            <a:schemeClr val="accent3"/>
          </a:effectRef>
          <a:fontRef idx="minor">
            <a:schemeClr val="tx1"/>
          </a:fontRef>
        </p:style>
      </p:cxnSp>
      <p:cxnSp>
        <p:nvCxnSpPr>
          <p:cNvPr id="90" name="カギ線コネクタ 89"/>
          <p:cNvCxnSpPr/>
          <p:nvPr/>
        </p:nvCxnSpPr>
        <p:spPr>
          <a:xfrm flipV="1">
            <a:off x="6199386" y="1563638"/>
            <a:ext cx="263028" cy="1322088"/>
          </a:xfrm>
          <a:prstGeom prst="bentConnector3">
            <a:avLst>
              <a:gd name="adj1" fmla="val 43047"/>
            </a:avLst>
          </a:prstGeom>
          <a:ln>
            <a:solidFill>
              <a:srgbClr val="F18F60"/>
            </a:solidFill>
            <a:tailEnd type="triangle"/>
          </a:ln>
          <a:effectLst/>
        </p:spPr>
        <p:style>
          <a:lnRef idx="3">
            <a:schemeClr val="accent3"/>
          </a:lnRef>
          <a:fillRef idx="0">
            <a:schemeClr val="accent3"/>
          </a:fillRef>
          <a:effectRef idx="2">
            <a:schemeClr val="accent3"/>
          </a:effectRef>
          <a:fontRef idx="minor">
            <a:schemeClr val="tx1"/>
          </a:fontRef>
        </p:style>
      </p:cxnSp>
      <p:cxnSp>
        <p:nvCxnSpPr>
          <p:cNvPr id="94" name="直線矢印コネクタ 93"/>
          <p:cNvCxnSpPr/>
          <p:nvPr/>
        </p:nvCxnSpPr>
        <p:spPr>
          <a:xfrm>
            <a:off x="6118692" y="3039802"/>
            <a:ext cx="325516" cy="0"/>
          </a:xfrm>
          <a:prstGeom prst="straightConnector1">
            <a:avLst/>
          </a:prstGeom>
          <a:ln>
            <a:solidFill>
              <a:srgbClr val="F18F60"/>
            </a:solidFill>
            <a:tailEnd type="triangle"/>
          </a:ln>
          <a:effectLst/>
        </p:spPr>
        <p:style>
          <a:lnRef idx="3">
            <a:schemeClr val="accent3"/>
          </a:lnRef>
          <a:fillRef idx="0">
            <a:schemeClr val="accent3"/>
          </a:fillRef>
          <a:effectRef idx="2">
            <a:schemeClr val="accent3"/>
          </a:effectRef>
          <a:fontRef idx="minor">
            <a:schemeClr val="tx1"/>
          </a:fontRef>
        </p:style>
      </p:cxnSp>
      <p:sp>
        <p:nvSpPr>
          <p:cNvPr id="38" name="AutoShape 5"/>
          <p:cNvSpPr>
            <a:spLocks noChangeArrowheads="1"/>
          </p:cNvSpPr>
          <p:nvPr/>
        </p:nvSpPr>
        <p:spPr bwMode="gray">
          <a:xfrm>
            <a:off x="2743003" y="2715765"/>
            <a:ext cx="3456383" cy="631383"/>
          </a:xfrm>
          <a:prstGeom prst="roundRect">
            <a:avLst>
              <a:gd name="adj" fmla="val 2389"/>
            </a:avLst>
          </a:prstGeom>
          <a:solidFill>
            <a:schemeClr val="bg2"/>
          </a:solidFill>
          <a:ln w="25400" cap="flat" cmpd="sng" algn="ctr">
            <a:solidFill>
              <a:schemeClr val="bg1">
                <a:lumMod val="85000"/>
              </a:schemeClr>
            </a:solidFill>
            <a:prstDash val="solid"/>
            <a:headEnd/>
            <a:tailEnd/>
          </a:ln>
          <a:effectLst/>
        </p:spPr>
        <p:txBody>
          <a:bodyPr wrap="none" lIns="54000" rIns="54000" anchor="t"/>
          <a:lstStyle/>
          <a:p>
            <a:pPr>
              <a:buClr>
                <a:srgbClr val="0065AE"/>
              </a:buClr>
              <a:buSzPct val="80000"/>
              <a:buFont typeface="Wingdings" pitchFamily="2" charset="2"/>
              <a:buNone/>
            </a:pPr>
            <a:endParaRPr kumimoji="0" lang="en-US" altLang="ja-JP" sz="800" kern="0" dirty="0">
              <a:solidFill>
                <a:srgbClr val="434343"/>
              </a:solidFill>
              <a:cs typeface="Arial Unicode MS" pitchFamily="50" charset="-128"/>
            </a:endParaRPr>
          </a:p>
          <a:p>
            <a:pPr>
              <a:buClr>
                <a:srgbClr val="0065AE"/>
              </a:buClr>
              <a:buSzPct val="80000"/>
              <a:buFont typeface="Wingdings" pitchFamily="2" charset="2"/>
              <a:buNone/>
            </a:pPr>
            <a:r>
              <a:rPr kumimoji="0" lang="ja-JP" altLang="en-US" sz="800" kern="0" dirty="0">
                <a:solidFill>
                  <a:srgbClr val="434343"/>
                </a:solidFill>
                <a:cs typeface="Arial Unicode MS" pitchFamily="50" charset="-128"/>
              </a:rPr>
              <a:t>・勤怠計画</a:t>
            </a:r>
            <a:r>
              <a:rPr kumimoji="0" lang="en-US" altLang="ja-JP" sz="800" kern="0" dirty="0">
                <a:solidFill>
                  <a:srgbClr val="434343"/>
                </a:solidFill>
                <a:cs typeface="Arial Unicode MS" pitchFamily="50" charset="-128"/>
              </a:rPr>
              <a:t>/</a:t>
            </a:r>
            <a:r>
              <a:rPr kumimoji="0" lang="ja-JP" altLang="en-US" sz="800" kern="0" dirty="0">
                <a:solidFill>
                  <a:srgbClr val="434343"/>
                </a:solidFill>
                <a:cs typeface="Arial Unicode MS" pitchFamily="50" charset="-128"/>
              </a:rPr>
              <a:t>計画表入力　 ・</a:t>
            </a:r>
            <a:r>
              <a:rPr kumimoji="0" lang="en-US" altLang="ja-JP" sz="800" kern="0" dirty="0">
                <a:solidFill>
                  <a:srgbClr val="434343"/>
                </a:solidFill>
                <a:cs typeface="Arial Unicode MS" pitchFamily="50" charset="-128"/>
              </a:rPr>
              <a:t>Web</a:t>
            </a:r>
            <a:r>
              <a:rPr kumimoji="0" lang="ja-JP" altLang="en-US" sz="800" kern="0" dirty="0">
                <a:solidFill>
                  <a:srgbClr val="434343"/>
                </a:solidFill>
                <a:cs typeface="Arial Unicode MS" pitchFamily="50" charset="-128"/>
              </a:rPr>
              <a:t>打刻</a:t>
            </a:r>
            <a:r>
              <a:rPr kumimoji="0" lang="en-US" altLang="ja-JP" sz="800" kern="0" dirty="0">
                <a:solidFill>
                  <a:srgbClr val="434343"/>
                </a:solidFill>
                <a:cs typeface="Arial Unicode MS" pitchFamily="50" charset="-128"/>
              </a:rPr>
              <a:t>/</a:t>
            </a:r>
            <a:r>
              <a:rPr kumimoji="0" lang="ja-JP" altLang="en-US" sz="800" kern="0" dirty="0">
                <a:solidFill>
                  <a:srgbClr val="434343"/>
                </a:solidFill>
                <a:cs typeface="Arial Unicode MS" pitchFamily="50" charset="-128"/>
              </a:rPr>
              <a:t>勤怠実績登録 ・勤怠区分詳細</a:t>
            </a:r>
            <a:endParaRPr kumimoji="0" lang="en-US" altLang="ja-JP" sz="800" kern="0" dirty="0">
              <a:solidFill>
                <a:srgbClr val="434343"/>
              </a:solidFill>
              <a:cs typeface="Arial Unicode MS" pitchFamily="50" charset="-128"/>
            </a:endParaRPr>
          </a:p>
          <a:p>
            <a:pPr>
              <a:buClr>
                <a:srgbClr val="0065AE"/>
              </a:buClr>
              <a:buSzPct val="80000"/>
              <a:buFont typeface="Wingdings" pitchFamily="2" charset="2"/>
              <a:buNone/>
            </a:pPr>
            <a:r>
              <a:rPr kumimoji="0" lang="ja-JP" altLang="en-US" sz="800" kern="0" dirty="0">
                <a:solidFill>
                  <a:srgbClr val="434343"/>
                </a:solidFill>
                <a:cs typeface="Arial Unicode MS" pitchFamily="50" charset="-128"/>
              </a:rPr>
              <a:t>・勤怠申請入力</a:t>
            </a:r>
            <a:r>
              <a:rPr kumimoji="0" lang="en-US" altLang="ja-JP" sz="800" kern="0" dirty="0">
                <a:solidFill>
                  <a:srgbClr val="434343"/>
                </a:solidFill>
                <a:cs typeface="Arial Unicode MS" pitchFamily="50" charset="-128"/>
              </a:rPr>
              <a:t>/</a:t>
            </a:r>
            <a:r>
              <a:rPr kumimoji="0" lang="ja-JP" altLang="en-US" sz="800" kern="0" dirty="0">
                <a:solidFill>
                  <a:srgbClr val="434343"/>
                </a:solidFill>
                <a:cs typeface="Arial Unicode MS" pitchFamily="50" charset="-128"/>
              </a:rPr>
              <a:t>一括入力 ・勤怠申請状況一覧</a:t>
            </a:r>
            <a:endParaRPr kumimoji="0" lang="en-US" altLang="ja-JP" sz="800" kern="0" dirty="0">
              <a:solidFill>
                <a:srgbClr val="434343"/>
              </a:solidFill>
              <a:cs typeface="Arial Unicode MS" pitchFamily="50" charset="-128"/>
            </a:endParaRPr>
          </a:p>
          <a:p>
            <a:pPr>
              <a:buClr>
                <a:srgbClr val="0065AE"/>
              </a:buClr>
              <a:buSzPct val="80000"/>
              <a:buFont typeface="Wingdings" pitchFamily="2" charset="2"/>
              <a:buNone/>
            </a:pPr>
            <a:r>
              <a:rPr kumimoji="0" lang="ja-JP" altLang="en-US" sz="800" kern="0" dirty="0">
                <a:solidFill>
                  <a:srgbClr val="434343"/>
                </a:solidFill>
                <a:cs typeface="Arial Unicode MS" pitchFamily="50" charset="-128"/>
              </a:rPr>
              <a:t>・勤怠申請承認</a:t>
            </a:r>
            <a:r>
              <a:rPr kumimoji="0" lang="en-US" altLang="ja-JP" sz="800" kern="0" dirty="0">
                <a:solidFill>
                  <a:srgbClr val="434343"/>
                </a:solidFill>
                <a:cs typeface="Arial Unicode MS" pitchFamily="50" charset="-128"/>
              </a:rPr>
              <a:t>/</a:t>
            </a:r>
            <a:r>
              <a:rPr kumimoji="0" lang="ja-JP" altLang="en-US" sz="800" kern="0" dirty="0">
                <a:solidFill>
                  <a:srgbClr val="434343"/>
                </a:solidFill>
                <a:cs typeface="Arial Unicode MS" pitchFamily="50" charset="-128"/>
              </a:rPr>
              <a:t>実績承認 ・勤怠区分一覧</a:t>
            </a:r>
            <a:r>
              <a:rPr kumimoji="0" lang="en-US" altLang="ja-JP" sz="800" kern="0" dirty="0">
                <a:solidFill>
                  <a:srgbClr val="434343"/>
                </a:solidFill>
                <a:cs typeface="Arial Unicode MS" pitchFamily="50" charset="-128"/>
              </a:rPr>
              <a:t>/</a:t>
            </a:r>
            <a:r>
              <a:rPr kumimoji="0" lang="ja-JP" altLang="en-US" sz="800" kern="0" dirty="0">
                <a:solidFill>
                  <a:srgbClr val="434343"/>
                </a:solidFill>
                <a:cs typeface="Arial Unicode MS" pitchFamily="50" charset="-128"/>
              </a:rPr>
              <a:t>登録　　　</a:t>
            </a:r>
            <a:endParaRPr kumimoji="0" lang="en-US" altLang="ja-JP" sz="800" kern="0" dirty="0">
              <a:solidFill>
                <a:srgbClr val="434343"/>
              </a:solidFill>
              <a:cs typeface="Arial Unicode MS" pitchFamily="50" charset="-128"/>
            </a:endParaRPr>
          </a:p>
        </p:txBody>
      </p:sp>
      <p:sp>
        <p:nvSpPr>
          <p:cNvPr id="40" name="角丸四角形 39"/>
          <p:cNvSpPr/>
          <p:nvPr/>
        </p:nvSpPr>
        <p:spPr>
          <a:xfrm>
            <a:off x="2735796" y="2571750"/>
            <a:ext cx="3463858" cy="219981"/>
          </a:xfrm>
          <a:prstGeom prst="roundRect">
            <a:avLst>
              <a:gd name="adj" fmla="val 10028"/>
            </a:avLst>
          </a:prstGeom>
          <a:solidFill>
            <a:schemeClr val="tx2"/>
          </a:solidFill>
          <a:ln w="25400" cap="flat" cmpd="sng" algn="ctr">
            <a:solidFill>
              <a:srgbClr val="F18F60"/>
            </a:solidFill>
            <a:prstDash val="solid"/>
          </a:ln>
          <a:effectLst/>
        </p:spPr>
        <p:txBody>
          <a:bodyPr lIns="0" tIns="45718" rIns="0" bIns="45718" rtlCol="0" anchor="ctr"/>
          <a:lstStyle/>
          <a:p>
            <a:pPr algn="ctr"/>
            <a:r>
              <a:rPr kumimoji="0" lang="ja-JP" altLang="en-US" sz="1100" kern="0" dirty="0">
                <a:solidFill>
                  <a:sysClr val="window" lastClr="FFFFFF"/>
                </a:solidFill>
                <a:cs typeface="メイリオ" panose="020B0604030504040204" pitchFamily="50" charset="-128"/>
              </a:rPr>
              <a:t>勤怠管理</a:t>
            </a:r>
            <a:endParaRPr kumimoji="0" lang="en-US" altLang="ja-JP" sz="1100" kern="0" dirty="0">
              <a:solidFill>
                <a:sysClr val="window" lastClr="FFFFFF"/>
              </a:solidFill>
              <a:cs typeface="メイリオ" panose="020B0604030504040204" pitchFamily="50" charset="-128"/>
            </a:endParaRPr>
          </a:p>
        </p:txBody>
      </p:sp>
      <p:cxnSp>
        <p:nvCxnSpPr>
          <p:cNvPr id="101" name="カギ線コネクタ 100"/>
          <p:cNvCxnSpPr>
            <a:endCxn id="40" idx="0"/>
          </p:cNvCxnSpPr>
          <p:nvPr/>
        </p:nvCxnSpPr>
        <p:spPr>
          <a:xfrm>
            <a:off x="2529303" y="2247713"/>
            <a:ext cx="1938422" cy="324037"/>
          </a:xfrm>
          <a:prstGeom prst="bentConnector2">
            <a:avLst/>
          </a:prstGeom>
          <a:ln>
            <a:solidFill>
              <a:srgbClr val="F18F60"/>
            </a:solidFill>
            <a:tailEnd type="triangle"/>
          </a:ln>
          <a:effectLst/>
        </p:spPr>
        <p:style>
          <a:lnRef idx="3">
            <a:schemeClr val="accent3"/>
          </a:lnRef>
          <a:fillRef idx="0">
            <a:schemeClr val="accent3"/>
          </a:fillRef>
          <a:effectRef idx="2">
            <a:schemeClr val="accent3"/>
          </a:effectRef>
          <a:fontRef idx="minor">
            <a:schemeClr val="tx1"/>
          </a:fontRef>
        </p:style>
      </p:cxnSp>
      <p:cxnSp>
        <p:nvCxnSpPr>
          <p:cNvPr id="105" name="直線矢印コネクタ 104"/>
          <p:cNvCxnSpPr/>
          <p:nvPr/>
        </p:nvCxnSpPr>
        <p:spPr>
          <a:xfrm>
            <a:off x="2417487" y="3003917"/>
            <a:ext cx="325516" cy="0"/>
          </a:xfrm>
          <a:prstGeom prst="straightConnector1">
            <a:avLst/>
          </a:prstGeom>
          <a:ln>
            <a:solidFill>
              <a:srgbClr val="F18F60"/>
            </a:solidFill>
            <a:tailEnd type="triangle"/>
          </a:ln>
          <a:effectLst/>
        </p:spPr>
        <p:style>
          <a:lnRef idx="3">
            <a:schemeClr val="accent3"/>
          </a:lnRef>
          <a:fillRef idx="0">
            <a:schemeClr val="accent3"/>
          </a:fillRef>
          <a:effectRef idx="2">
            <a:schemeClr val="accent3"/>
          </a:effectRef>
          <a:fontRef idx="minor">
            <a:schemeClr val="tx1"/>
          </a:fontRef>
        </p:style>
      </p:cxnSp>
      <p:sp>
        <p:nvSpPr>
          <p:cNvPr id="45" name="AutoShape 5"/>
          <p:cNvSpPr>
            <a:spLocks noChangeArrowheads="1"/>
          </p:cNvSpPr>
          <p:nvPr/>
        </p:nvSpPr>
        <p:spPr bwMode="gray">
          <a:xfrm>
            <a:off x="955270" y="2685079"/>
            <a:ext cx="1551747" cy="681888"/>
          </a:xfrm>
          <a:prstGeom prst="roundRect">
            <a:avLst>
              <a:gd name="adj" fmla="val 2389"/>
            </a:avLst>
          </a:prstGeom>
          <a:solidFill>
            <a:schemeClr val="bg2"/>
          </a:solidFill>
          <a:ln w="25400" cap="flat" cmpd="sng" algn="ctr">
            <a:solidFill>
              <a:schemeClr val="bg1">
                <a:lumMod val="85000"/>
              </a:schemeClr>
            </a:solidFill>
            <a:prstDash val="solid"/>
            <a:headEnd/>
            <a:tailEnd/>
          </a:ln>
          <a:effectLst/>
        </p:spPr>
        <p:txBody>
          <a:bodyPr wrap="none" lIns="54000" rIns="54000" anchor="t"/>
          <a:lstStyle/>
          <a:p>
            <a:pPr>
              <a:buClr>
                <a:srgbClr val="0065AE"/>
              </a:buClr>
              <a:buSzPct val="80000"/>
              <a:buFont typeface="Wingdings" pitchFamily="2" charset="2"/>
              <a:buNone/>
            </a:pPr>
            <a:endParaRPr kumimoji="0" lang="en-US" altLang="ja-JP" sz="800" kern="0" dirty="0">
              <a:solidFill>
                <a:srgbClr val="434343"/>
              </a:solidFill>
              <a:cs typeface="Arial Unicode MS" pitchFamily="50" charset="-128"/>
            </a:endParaRPr>
          </a:p>
          <a:p>
            <a:pPr>
              <a:buClr>
                <a:srgbClr val="0065AE"/>
              </a:buClr>
              <a:buSzPct val="80000"/>
              <a:buFont typeface="Wingdings" pitchFamily="2" charset="2"/>
              <a:buNone/>
            </a:pPr>
            <a:r>
              <a:rPr kumimoji="0" lang="ja-JP" altLang="en-US" sz="800" kern="0" dirty="0">
                <a:solidFill>
                  <a:srgbClr val="434343"/>
                </a:solidFill>
                <a:cs typeface="Arial Unicode MS" pitchFamily="50" charset="-128"/>
              </a:rPr>
              <a:t>・</a:t>
            </a:r>
            <a:r>
              <a:rPr kumimoji="0" lang="en-US" altLang="ja-JP" sz="800" kern="0" dirty="0">
                <a:solidFill>
                  <a:srgbClr val="434343"/>
                </a:solidFill>
                <a:cs typeface="Arial Unicode MS" pitchFamily="50" charset="-128"/>
              </a:rPr>
              <a:t>IC</a:t>
            </a:r>
            <a:r>
              <a:rPr kumimoji="0" lang="ja-JP" altLang="en-US" sz="800" kern="0" dirty="0">
                <a:solidFill>
                  <a:srgbClr val="434343"/>
                </a:solidFill>
                <a:cs typeface="Arial Unicode MS" pitchFamily="50" charset="-128"/>
              </a:rPr>
              <a:t>カード打刻</a:t>
            </a:r>
            <a:endParaRPr kumimoji="0" lang="en-US" altLang="ja-JP" sz="800" kern="0" dirty="0">
              <a:solidFill>
                <a:srgbClr val="434343"/>
              </a:solidFill>
              <a:cs typeface="Arial Unicode MS" pitchFamily="50" charset="-128"/>
            </a:endParaRPr>
          </a:p>
          <a:p>
            <a:pPr>
              <a:buClr>
                <a:srgbClr val="0065AE"/>
              </a:buClr>
              <a:buSzPct val="80000"/>
              <a:buFont typeface="Wingdings" pitchFamily="2" charset="2"/>
              <a:buNone/>
            </a:pPr>
            <a:r>
              <a:rPr kumimoji="0" lang="ja-JP" altLang="en-US" sz="800" kern="0" dirty="0">
                <a:solidFill>
                  <a:srgbClr val="434343"/>
                </a:solidFill>
                <a:cs typeface="Arial Unicode MS" pitchFamily="50" charset="-128"/>
              </a:rPr>
              <a:t>・打刻情報詳細</a:t>
            </a:r>
            <a:endParaRPr kumimoji="0" lang="en-US" altLang="ja-JP" sz="800" kern="0" dirty="0">
              <a:solidFill>
                <a:srgbClr val="434343"/>
              </a:solidFill>
              <a:cs typeface="Arial Unicode MS" pitchFamily="50" charset="-128"/>
            </a:endParaRPr>
          </a:p>
          <a:p>
            <a:pPr>
              <a:buClr>
                <a:srgbClr val="0065AE"/>
              </a:buClr>
              <a:buSzPct val="80000"/>
              <a:buFont typeface="Wingdings" pitchFamily="2" charset="2"/>
              <a:buNone/>
            </a:pPr>
            <a:r>
              <a:rPr kumimoji="0" lang="ja-JP" altLang="en-US" sz="800" kern="0" dirty="0">
                <a:solidFill>
                  <a:srgbClr val="434343"/>
                </a:solidFill>
                <a:cs typeface="Arial Unicode MS" pitchFamily="50" charset="-128"/>
              </a:rPr>
              <a:t>・日付打刻データ</a:t>
            </a:r>
          </a:p>
          <a:p>
            <a:pPr>
              <a:buClr>
                <a:srgbClr val="0065AE"/>
              </a:buClr>
              <a:buSzPct val="80000"/>
              <a:buFont typeface="Wingdings" pitchFamily="2" charset="2"/>
              <a:buNone/>
            </a:pPr>
            <a:r>
              <a:rPr kumimoji="0" lang="ja-JP" altLang="en-US" sz="800" kern="0" dirty="0">
                <a:solidFill>
                  <a:srgbClr val="434343"/>
                </a:solidFill>
                <a:cs typeface="Arial Unicode MS" pitchFamily="50" charset="-128"/>
              </a:rPr>
              <a:t>・</a:t>
            </a:r>
            <a:r>
              <a:rPr kumimoji="0" lang="en-US" altLang="ja-JP" sz="800" kern="0" dirty="0">
                <a:solidFill>
                  <a:srgbClr val="434343"/>
                </a:solidFill>
                <a:cs typeface="Arial Unicode MS" pitchFamily="50" charset="-128"/>
              </a:rPr>
              <a:t>IC</a:t>
            </a:r>
            <a:r>
              <a:rPr kumimoji="0" lang="ja-JP" altLang="en-US" sz="800" kern="0" dirty="0">
                <a:solidFill>
                  <a:srgbClr val="434343"/>
                </a:solidFill>
                <a:cs typeface="Arial Unicode MS" pitchFamily="50" charset="-128"/>
              </a:rPr>
              <a:t>カード管理</a:t>
            </a:r>
            <a:endParaRPr kumimoji="0" lang="en-US" altLang="ja-JP" sz="800" kern="0" dirty="0">
              <a:solidFill>
                <a:srgbClr val="434343"/>
              </a:solidFill>
              <a:cs typeface="Arial Unicode MS" pitchFamily="50" charset="-128"/>
            </a:endParaRPr>
          </a:p>
        </p:txBody>
      </p:sp>
      <p:sp>
        <p:nvSpPr>
          <p:cNvPr id="46" name="角丸四角形 45"/>
          <p:cNvSpPr/>
          <p:nvPr/>
        </p:nvSpPr>
        <p:spPr>
          <a:xfrm>
            <a:off x="953546" y="2571750"/>
            <a:ext cx="1553567" cy="219981"/>
          </a:xfrm>
          <a:prstGeom prst="roundRect">
            <a:avLst>
              <a:gd name="adj" fmla="val 10028"/>
            </a:avLst>
          </a:prstGeom>
          <a:solidFill>
            <a:srgbClr val="F18F60"/>
          </a:solidFill>
          <a:ln w="25400" cap="flat" cmpd="sng" algn="ctr">
            <a:solidFill>
              <a:srgbClr val="F18F60"/>
            </a:solidFill>
            <a:prstDash val="solid"/>
          </a:ln>
          <a:effectLst/>
        </p:spPr>
        <p:txBody>
          <a:bodyPr lIns="0" tIns="45718" rIns="0" bIns="45718" rtlCol="0" anchor="ctr"/>
          <a:lstStyle/>
          <a:p>
            <a:pPr algn="ctr"/>
            <a:r>
              <a:rPr kumimoji="0" lang="ja-JP" altLang="en-US" sz="1100" kern="0" dirty="0">
                <a:solidFill>
                  <a:sysClr val="window" lastClr="FFFFFF"/>
                </a:solidFill>
                <a:cs typeface="メイリオ" panose="020B0604030504040204" pitchFamily="50" charset="-128"/>
              </a:rPr>
              <a:t>打刻管理</a:t>
            </a:r>
            <a:endParaRPr kumimoji="0" lang="en-US" altLang="ja-JP" sz="1100" kern="0" dirty="0">
              <a:solidFill>
                <a:sysClr val="window" lastClr="FFFFFF"/>
              </a:solidFill>
              <a:cs typeface="メイリオ" panose="020B0604030504040204" pitchFamily="50" charset="-128"/>
            </a:endParaRPr>
          </a:p>
        </p:txBody>
      </p:sp>
      <p:cxnSp>
        <p:nvCxnSpPr>
          <p:cNvPr id="106" name="直線矢印コネクタ 105"/>
          <p:cNvCxnSpPr/>
          <p:nvPr/>
        </p:nvCxnSpPr>
        <p:spPr>
          <a:xfrm>
            <a:off x="8078188" y="3078464"/>
            <a:ext cx="325516" cy="0"/>
          </a:xfrm>
          <a:prstGeom prst="straightConnector1">
            <a:avLst/>
          </a:prstGeom>
          <a:ln w="76200">
            <a:solidFill>
              <a:srgbClr val="F18F60"/>
            </a:solidFill>
            <a:tailEnd type="triangle"/>
          </a:ln>
          <a:effectLst/>
        </p:spPr>
        <p:style>
          <a:lnRef idx="3">
            <a:schemeClr val="accent3"/>
          </a:lnRef>
          <a:fillRef idx="0">
            <a:schemeClr val="accent3"/>
          </a:fillRef>
          <a:effectRef idx="2">
            <a:schemeClr val="accent3"/>
          </a:effectRef>
          <a:fontRef idx="minor">
            <a:schemeClr val="tx1"/>
          </a:fontRef>
        </p:style>
      </p:cxnSp>
      <p:sp>
        <p:nvSpPr>
          <p:cNvPr id="107" name="Freeform 13"/>
          <p:cNvSpPr>
            <a:spLocks noEditPoints="1"/>
          </p:cNvSpPr>
          <p:nvPr/>
        </p:nvSpPr>
        <p:spPr bwMode="auto">
          <a:xfrm>
            <a:off x="7273477" y="232779"/>
            <a:ext cx="358864" cy="320276"/>
          </a:xfrm>
          <a:custGeom>
            <a:avLst/>
            <a:gdLst>
              <a:gd name="T0" fmla="*/ 336 w 466"/>
              <a:gd name="T1" fmla="*/ 261 h 416"/>
              <a:gd name="T2" fmla="*/ 336 w 466"/>
              <a:gd name="T3" fmla="*/ 0 h 416"/>
              <a:gd name="T4" fmla="*/ 336 w 466"/>
              <a:gd name="T5" fmla="*/ 15 h 416"/>
              <a:gd name="T6" fmla="*/ 336 w 466"/>
              <a:gd name="T7" fmla="*/ 246 h 416"/>
              <a:gd name="T8" fmla="*/ 336 w 466"/>
              <a:gd name="T9" fmla="*/ 15 h 416"/>
              <a:gd name="T10" fmla="*/ 394 w 466"/>
              <a:gd name="T11" fmla="*/ 64 h 416"/>
              <a:gd name="T12" fmla="*/ 336 w 466"/>
              <a:gd name="T13" fmla="*/ 117 h 416"/>
              <a:gd name="T14" fmla="*/ 298 w 466"/>
              <a:gd name="T15" fmla="*/ 80 h 416"/>
              <a:gd name="T16" fmla="*/ 286 w 466"/>
              <a:gd name="T17" fmla="*/ 93 h 416"/>
              <a:gd name="T18" fmla="*/ 322 w 466"/>
              <a:gd name="T19" fmla="*/ 130 h 416"/>
              <a:gd name="T20" fmla="*/ 349 w 466"/>
              <a:gd name="T21" fmla="*/ 130 h 416"/>
              <a:gd name="T22" fmla="*/ 402 w 466"/>
              <a:gd name="T23" fmla="*/ 72 h 416"/>
              <a:gd name="T24" fmla="*/ 342 w 466"/>
              <a:gd name="T25" fmla="*/ 130 h 416"/>
              <a:gd name="T26" fmla="*/ 329 w 466"/>
              <a:gd name="T27" fmla="*/ 130 h 416"/>
              <a:gd name="T28" fmla="*/ 342 w 466"/>
              <a:gd name="T29" fmla="*/ 130 h 416"/>
              <a:gd name="T30" fmla="*/ 164 w 466"/>
              <a:gd name="T31" fmla="*/ 185 h 416"/>
              <a:gd name="T32" fmla="*/ 44 w 466"/>
              <a:gd name="T33" fmla="*/ 185 h 416"/>
              <a:gd name="T34" fmla="*/ 233 w 466"/>
              <a:gd name="T35" fmla="*/ 384 h 416"/>
              <a:gd name="T36" fmla="*/ 186 w 466"/>
              <a:gd name="T37" fmla="*/ 390 h 416"/>
              <a:gd name="T38" fmla="*/ 186 w 466"/>
              <a:gd name="T39" fmla="*/ 405 h 416"/>
              <a:gd name="T40" fmla="*/ 208 w 466"/>
              <a:gd name="T41" fmla="*/ 416 h 416"/>
              <a:gd name="T42" fmla="*/ 224 w 466"/>
              <a:gd name="T43" fmla="*/ 405 h 416"/>
              <a:gd name="T44" fmla="*/ 397 w 466"/>
              <a:gd name="T45" fmla="*/ 416 h 416"/>
              <a:gd name="T46" fmla="*/ 412 w 466"/>
              <a:gd name="T47" fmla="*/ 405 h 416"/>
              <a:gd name="T48" fmla="*/ 446 w 466"/>
              <a:gd name="T49" fmla="*/ 397 h 416"/>
              <a:gd name="T50" fmla="*/ 347 w 466"/>
              <a:gd name="T51" fmla="*/ 390 h 416"/>
              <a:gd name="T52" fmla="*/ 379 w 466"/>
              <a:gd name="T53" fmla="*/ 290 h 416"/>
              <a:gd name="T54" fmla="*/ 338 w 466"/>
              <a:gd name="T55" fmla="*/ 380 h 416"/>
              <a:gd name="T56" fmla="*/ 233 w 466"/>
              <a:gd name="T57" fmla="*/ 384 h 416"/>
              <a:gd name="T58" fmla="*/ 16 w 466"/>
              <a:gd name="T59" fmla="*/ 308 h 416"/>
              <a:gd name="T60" fmla="*/ 1 w 466"/>
              <a:gd name="T61" fmla="*/ 309 h 416"/>
              <a:gd name="T62" fmla="*/ 22 w 466"/>
              <a:gd name="T63" fmla="*/ 416 h 416"/>
              <a:gd name="T64" fmla="*/ 159 w 466"/>
              <a:gd name="T65" fmla="*/ 344 h 416"/>
              <a:gd name="T66" fmla="*/ 201 w 466"/>
              <a:gd name="T67" fmla="*/ 366 h 416"/>
              <a:gd name="T68" fmla="*/ 290 w 466"/>
              <a:gd name="T69" fmla="*/ 345 h 416"/>
              <a:gd name="T70" fmla="*/ 207 w 466"/>
              <a:gd name="T71" fmla="*/ 323 h 416"/>
              <a:gd name="T72" fmla="*/ 92 w 466"/>
              <a:gd name="T73" fmla="*/ 259 h 416"/>
              <a:gd name="T74" fmla="*/ 40 w 466"/>
              <a:gd name="T75" fmla="*/ 416 h 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66" h="416">
                <a:moveTo>
                  <a:pt x="466" y="130"/>
                </a:moveTo>
                <a:cubicBezTo>
                  <a:pt x="466" y="202"/>
                  <a:pt x="408" y="261"/>
                  <a:pt x="336" y="261"/>
                </a:cubicBezTo>
                <a:cubicBezTo>
                  <a:pt x="263" y="261"/>
                  <a:pt x="205" y="202"/>
                  <a:pt x="205" y="130"/>
                </a:cubicBezTo>
                <a:cubicBezTo>
                  <a:pt x="205" y="58"/>
                  <a:pt x="263" y="0"/>
                  <a:pt x="336" y="0"/>
                </a:cubicBezTo>
                <a:cubicBezTo>
                  <a:pt x="408" y="0"/>
                  <a:pt x="466" y="58"/>
                  <a:pt x="466" y="130"/>
                </a:cubicBezTo>
                <a:close/>
                <a:moveTo>
                  <a:pt x="336" y="15"/>
                </a:moveTo>
                <a:cubicBezTo>
                  <a:pt x="272" y="15"/>
                  <a:pt x="220" y="67"/>
                  <a:pt x="220" y="130"/>
                </a:cubicBezTo>
                <a:cubicBezTo>
                  <a:pt x="220" y="194"/>
                  <a:pt x="272" y="246"/>
                  <a:pt x="336" y="246"/>
                </a:cubicBezTo>
                <a:cubicBezTo>
                  <a:pt x="399" y="246"/>
                  <a:pt x="451" y="194"/>
                  <a:pt x="451" y="130"/>
                </a:cubicBezTo>
                <a:cubicBezTo>
                  <a:pt x="451" y="67"/>
                  <a:pt x="399" y="15"/>
                  <a:pt x="336" y="15"/>
                </a:cubicBezTo>
                <a:close/>
                <a:moveTo>
                  <a:pt x="402" y="64"/>
                </a:moveTo>
                <a:cubicBezTo>
                  <a:pt x="400" y="62"/>
                  <a:pt x="397" y="62"/>
                  <a:pt x="394" y="64"/>
                </a:cubicBezTo>
                <a:cubicBezTo>
                  <a:pt x="341" y="118"/>
                  <a:pt x="341" y="118"/>
                  <a:pt x="341" y="118"/>
                </a:cubicBezTo>
                <a:cubicBezTo>
                  <a:pt x="339" y="117"/>
                  <a:pt x="337" y="117"/>
                  <a:pt x="336" y="117"/>
                </a:cubicBezTo>
                <a:cubicBezTo>
                  <a:pt x="335" y="117"/>
                  <a:pt x="335" y="117"/>
                  <a:pt x="334" y="117"/>
                </a:cubicBezTo>
                <a:cubicBezTo>
                  <a:pt x="298" y="80"/>
                  <a:pt x="298" y="80"/>
                  <a:pt x="298" y="80"/>
                </a:cubicBezTo>
                <a:cubicBezTo>
                  <a:pt x="294" y="77"/>
                  <a:pt x="289" y="77"/>
                  <a:pt x="286" y="80"/>
                </a:cubicBezTo>
                <a:cubicBezTo>
                  <a:pt x="282" y="84"/>
                  <a:pt x="282" y="89"/>
                  <a:pt x="286" y="93"/>
                </a:cubicBezTo>
                <a:cubicBezTo>
                  <a:pt x="322" y="129"/>
                  <a:pt x="322" y="129"/>
                  <a:pt x="322" y="129"/>
                </a:cubicBezTo>
                <a:cubicBezTo>
                  <a:pt x="322" y="130"/>
                  <a:pt x="322" y="130"/>
                  <a:pt x="322" y="130"/>
                </a:cubicBezTo>
                <a:cubicBezTo>
                  <a:pt x="322" y="138"/>
                  <a:pt x="328" y="144"/>
                  <a:pt x="336" y="144"/>
                </a:cubicBezTo>
                <a:cubicBezTo>
                  <a:pt x="343" y="144"/>
                  <a:pt x="349" y="138"/>
                  <a:pt x="349" y="130"/>
                </a:cubicBezTo>
                <a:cubicBezTo>
                  <a:pt x="349" y="129"/>
                  <a:pt x="349" y="127"/>
                  <a:pt x="348" y="125"/>
                </a:cubicBezTo>
                <a:cubicBezTo>
                  <a:pt x="402" y="72"/>
                  <a:pt x="402" y="72"/>
                  <a:pt x="402" y="72"/>
                </a:cubicBezTo>
                <a:cubicBezTo>
                  <a:pt x="404" y="69"/>
                  <a:pt x="404" y="66"/>
                  <a:pt x="402" y="64"/>
                </a:cubicBezTo>
                <a:close/>
                <a:moveTo>
                  <a:pt x="342" y="130"/>
                </a:moveTo>
                <a:cubicBezTo>
                  <a:pt x="342" y="134"/>
                  <a:pt x="339" y="137"/>
                  <a:pt x="336" y="137"/>
                </a:cubicBezTo>
                <a:cubicBezTo>
                  <a:pt x="332" y="137"/>
                  <a:pt x="329" y="134"/>
                  <a:pt x="329" y="130"/>
                </a:cubicBezTo>
                <a:cubicBezTo>
                  <a:pt x="329" y="127"/>
                  <a:pt x="332" y="124"/>
                  <a:pt x="336" y="124"/>
                </a:cubicBezTo>
                <a:cubicBezTo>
                  <a:pt x="339" y="124"/>
                  <a:pt x="342" y="127"/>
                  <a:pt x="342" y="130"/>
                </a:cubicBezTo>
                <a:close/>
                <a:moveTo>
                  <a:pt x="104" y="245"/>
                </a:moveTo>
                <a:cubicBezTo>
                  <a:pt x="137" y="245"/>
                  <a:pt x="164" y="218"/>
                  <a:pt x="164" y="185"/>
                </a:cubicBezTo>
                <a:cubicBezTo>
                  <a:pt x="164" y="152"/>
                  <a:pt x="137" y="125"/>
                  <a:pt x="104" y="125"/>
                </a:cubicBezTo>
                <a:cubicBezTo>
                  <a:pt x="71" y="125"/>
                  <a:pt x="44" y="152"/>
                  <a:pt x="44" y="185"/>
                </a:cubicBezTo>
                <a:cubicBezTo>
                  <a:pt x="44" y="218"/>
                  <a:pt x="71" y="245"/>
                  <a:pt x="104" y="245"/>
                </a:cubicBezTo>
                <a:close/>
                <a:moveTo>
                  <a:pt x="233" y="384"/>
                </a:moveTo>
                <a:cubicBezTo>
                  <a:pt x="259" y="390"/>
                  <a:pt x="259" y="390"/>
                  <a:pt x="259" y="390"/>
                </a:cubicBezTo>
                <a:cubicBezTo>
                  <a:pt x="186" y="390"/>
                  <a:pt x="186" y="390"/>
                  <a:pt x="186" y="390"/>
                </a:cubicBezTo>
                <a:cubicBezTo>
                  <a:pt x="181" y="390"/>
                  <a:pt x="178" y="393"/>
                  <a:pt x="178" y="397"/>
                </a:cubicBezTo>
                <a:cubicBezTo>
                  <a:pt x="178" y="402"/>
                  <a:pt x="181" y="405"/>
                  <a:pt x="186" y="405"/>
                </a:cubicBezTo>
                <a:cubicBezTo>
                  <a:pt x="208" y="405"/>
                  <a:pt x="208" y="405"/>
                  <a:pt x="208" y="405"/>
                </a:cubicBezTo>
                <a:cubicBezTo>
                  <a:pt x="208" y="416"/>
                  <a:pt x="208" y="416"/>
                  <a:pt x="208" y="416"/>
                </a:cubicBezTo>
                <a:cubicBezTo>
                  <a:pt x="224" y="416"/>
                  <a:pt x="224" y="416"/>
                  <a:pt x="224" y="416"/>
                </a:cubicBezTo>
                <a:cubicBezTo>
                  <a:pt x="224" y="405"/>
                  <a:pt x="224" y="405"/>
                  <a:pt x="224" y="405"/>
                </a:cubicBezTo>
                <a:cubicBezTo>
                  <a:pt x="397" y="405"/>
                  <a:pt x="397" y="405"/>
                  <a:pt x="397" y="405"/>
                </a:cubicBezTo>
                <a:cubicBezTo>
                  <a:pt x="397" y="416"/>
                  <a:pt x="397" y="416"/>
                  <a:pt x="397" y="416"/>
                </a:cubicBezTo>
                <a:cubicBezTo>
                  <a:pt x="412" y="416"/>
                  <a:pt x="412" y="416"/>
                  <a:pt x="412" y="416"/>
                </a:cubicBezTo>
                <a:cubicBezTo>
                  <a:pt x="412" y="405"/>
                  <a:pt x="412" y="405"/>
                  <a:pt x="412" y="405"/>
                </a:cubicBezTo>
                <a:cubicBezTo>
                  <a:pt x="439" y="405"/>
                  <a:pt x="439" y="405"/>
                  <a:pt x="439" y="405"/>
                </a:cubicBezTo>
                <a:cubicBezTo>
                  <a:pt x="443" y="405"/>
                  <a:pt x="446" y="402"/>
                  <a:pt x="446" y="397"/>
                </a:cubicBezTo>
                <a:cubicBezTo>
                  <a:pt x="446" y="393"/>
                  <a:pt x="443" y="390"/>
                  <a:pt x="439" y="390"/>
                </a:cubicBezTo>
                <a:cubicBezTo>
                  <a:pt x="347" y="390"/>
                  <a:pt x="347" y="390"/>
                  <a:pt x="347" y="390"/>
                </a:cubicBezTo>
                <a:cubicBezTo>
                  <a:pt x="347" y="382"/>
                  <a:pt x="347" y="382"/>
                  <a:pt x="347" y="382"/>
                </a:cubicBezTo>
                <a:cubicBezTo>
                  <a:pt x="379" y="290"/>
                  <a:pt x="379" y="290"/>
                  <a:pt x="379" y="290"/>
                </a:cubicBezTo>
                <a:cubicBezTo>
                  <a:pt x="370" y="287"/>
                  <a:pt x="370" y="287"/>
                  <a:pt x="370" y="287"/>
                </a:cubicBezTo>
                <a:cubicBezTo>
                  <a:pt x="338" y="380"/>
                  <a:pt x="338" y="380"/>
                  <a:pt x="338" y="380"/>
                </a:cubicBezTo>
                <a:cubicBezTo>
                  <a:pt x="233" y="380"/>
                  <a:pt x="233" y="380"/>
                  <a:pt x="233" y="380"/>
                </a:cubicBezTo>
                <a:lnTo>
                  <a:pt x="233" y="384"/>
                </a:lnTo>
                <a:close/>
                <a:moveTo>
                  <a:pt x="22" y="416"/>
                </a:moveTo>
                <a:cubicBezTo>
                  <a:pt x="16" y="308"/>
                  <a:pt x="16" y="308"/>
                  <a:pt x="16" y="308"/>
                </a:cubicBezTo>
                <a:cubicBezTo>
                  <a:pt x="16" y="304"/>
                  <a:pt x="12" y="301"/>
                  <a:pt x="8" y="301"/>
                </a:cubicBezTo>
                <a:cubicBezTo>
                  <a:pt x="4" y="301"/>
                  <a:pt x="0" y="305"/>
                  <a:pt x="1" y="309"/>
                </a:cubicBezTo>
                <a:cubicBezTo>
                  <a:pt x="7" y="416"/>
                  <a:pt x="7" y="416"/>
                  <a:pt x="7" y="416"/>
                </a:cubicBezTo>
                <a:lnTo>
                  <a:pt x="22" y="416"/>
                </a:lnTo>
                <a:close/>
                <a:moveTo>
                  <a:pt x="163" y="416"/>
                </a:moveTo>
                <a:cubicBezTo>
                  <a:pt x="159" y="344"/>
                  <a:pt x="159" y="344"/>
                  <a:pt x="159" y="344"/>
                </a:cubicBezTo>
                <a:cubicBezTo>
                  <a:pt x="190" y="363"/>
                  <a:pt x="190" y="363"/>
                  <a:pt x="190" y="363"/>
                </a:cubicBezTo>
                <a:cubicBezTo>
                  <a:pt x="193" y="365"/>
                  <a:pt x="197" y="366"/>
                  <a:pt x="201" y="366"/>
                </a:cubicBezTo>
                <a:cubicBezTo>
                  <a:pt x="268" y="366"/>
                  <a:pt x="268" y="366"/>
                  <a:pt x="268" y="366"/>
                </a:cubicBezTo>
                <a:cubicBezTo>
                  <a:pt x="280" y="366"/>
                  <a:pt x="290" y="357"/>
                  <a:pt x="290" y="345"/>
                </a:cubicBezTo>
                <a:cubicBezTo>
                  <a:pt x="290" y="333"/>
                  <a:pt x="280" y="323"/>
                  <a:pt x="268" y="323"/>
                </a:cubicBezTo>
                <a:cubicBezTo>
                  <a:pt x="207" y="323"/>
                  <a:pt x="207" y="323"/>
                  <a:pt x="207" y="323"/>
                </a:cubicBezTo>
                <a:cubicBezTo>
                  <a:pt x="146" y="285"/>
                  <a:pt x="146" y="285"/>
                  <a:pt x="146" y="285"/>
                </a:cubicBezTo>
                <a:cubicBezTo>
                  <a:pt x="134" y="268"/>
                  <a:pt x="114" y="258"/>
                  <a:pt x="92" y="259"/>
                </a:cubicBezTo>
                <a:cubicBezTo>
                  <a:pt x="59" y="261"/>
                  <a:pt x="33" y="290"/>
                  <a:pt x="35" y="324"/>
                </a:cubicBezTo>
                <a:cubicBezTo>
                  <a:pt x="40" y="416"/>
                  <a:pt x="40" y="416"/>
                  <a:pt x="40" y="416"/>
                </a:cubicBezTo>
                <a:lnTo>
                  <a:pt x="163" y="41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ja-JP" altLang="en-US"/>
          </a:p>
        </p:txBody>
      </p:sp>
    </p:spTree>
    <p:extLst>
      <p:ext uri="{BB962C8B-B14F-4D97-AF65-F5344CB8AC3E}">
        <p14:creationId xmlns:p14="http://schemas.microsoft.com/office/powerpoint/2010/main" val="292621980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0"/>
          </p:nvPr>
        </p:nvSpPr>
        <p:spPr/>
        <p:txBody>
          <a:bodyPr/>
          <a:lstStyle/>
          <a:p>
            <a:fld id="{78AE49ED-73EF-499C-8307-28EB0E7CF529}" type="slidenum">
              <a:rPr lang="ja-JP" altLang="en-US" smtClean="0"/>
              <a:pPr/>
              <a:t>6</a:t>
            </a:fld>
            <a:endParaRPr lang="ja-JP" altLang="en-US" dirty="0"/>
          </a:p>
        </p:txBody>
      </p:sp>
      <p:sp>
        <p:nvSpPr>
          <p:cNvPr id="2" name="フッター プレースホルダー 1"/>
          <p:cNvSpPr>
            <a:spLocks noGrp="1"/>
          </p:cNvSpPr>
          <p:nvPr>
            <p:ph type="ftr" sz="quarter" idx="3"/>
          </p:nvPr>
        </p:nvSpPr>
        <p:spPr/>
        <p:txBody>
          <a:bodyPr/>
          <a:lstStyle/>
          <a:p>
            <a:r>
              <a:rPr lang="en-US" altLang="ja-JP" dirty="0"/>
              <a:t>©Canon IT Solutions Inc.  All rights reserved.</a:t>
            </a:r>
            <a:endParaRPr lang="ja-JP" altLang="en-US" dirty="0"/>
          </a:p>
        </p:txBody>
      </p:sp>
      <p:sp>
        <p:nvSpPr>
          <p:cNvPr id="5" name="タイトル 4"/>
          <p:cNvSpPr>
            <a:spLocks noGrp="1"/>
          </p:cNvSpPr>
          <p:nvPr>
            <p:ph type="title"/>
          </p:nvPr>
        </p:nvSpPr>
        <p:spPr/>
        <p:txBody>
          <a:bodyPr/>
          <a:lstStyle/>
          <a:p>
            <a:r>
              <a:rPr lang="en-US" altLang="ja-JP" sz="3200" b="0" dirty="0">
                <a:solidFill>
                  <a:schemeClr val="accent1"/>
                </a:solidFill>
              </a:rPr>
              <a:t>02</a:t>
            </a:r>
            <a:br>
              <a:rPr lang="en-US" altLang="ja-JP" dirty="0"/>
            </a:br>
            <a:r>
              <a:rPr lang="ja-JP" altLang="en-US" dirty="0"/>
              <a:t>製品特長</a:t>
            </a:r>
          </a:p>
        </p:txBody>
      </p:sp>
    </p:spTree>
    <p:extLst>
      <p:ext uri="{BB962C8B-B14F-4D97-AF65-F5344CB8AC3E}">
        <p14:creationId xmlns:p14="http://schemas.microsoft.com/office/powerpoint/2010/main" val="320357839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フッター プレースホルダー 1"/>
          <p:cNvSpPr>
            <a:spLocks noGrp="1"/>
          </p:cNvSpPr>
          <p:nvPr>
            <p:ph type="ftr" sz="quarter" idx="3"/>
          </p:nvPr>
        </p:nvSpPr>
        <p:spPr/>
        <p:txBody>
          <a:bodyPr/>
          <a:lstStyle/>
          <a:p>
            <a:r>
              <a:rPr lang="en-US" altLang="ja-JP" dirty="0"/>
              <a:t>©Canon IT Solutions Inc.  All rights reserved.</a:t>
            </a:r>
            <a:endParaRPr lang="ja-JP" altLang="en-US" dirty="0"/>
          </a:p>
        </p:txBody>
      </p:sp>
      <p:sp>
        <p:nvSpPr>
          <p:cNvPr id="6" name="テキスト プレースホルダー 5"/>
          <p:cNvSpPr>
            <a:spLocks noGrp="1"/>
          </p:cNvSpPr>
          <p:nvPr>
            <p:ph type="body" sz="quarter" idx="16"/>
          </p:nvPr>
        </p:nvSpPr>
        <p:spPr/>
        <p:txBody>
          <a:bodyPr/>
          <a:lstStyle/>
          <a:p>
            <a:r>
              <a:rPr kumimoji="1" lang="ja-JP" altLang="en-US" dirty="0"/>
              <a:t>勤怠管理の特長</a:t>
            </a:r>
          </a:p>
        </p:txBody>
      </p:sp>
      <p:sp>
        <p:nvSpPr>
          <p:cNvPr id="5" name="タイトル 4"/>
          <p:cNvSpPr>
            <a:spLocks noGrp="1"/>
          </p:cNvSpPr>
          <p:nvPr>
            <p:ph type="title"/>
          </p:nvPr>
        </p:nvSpPr>
        <p:spPr/>
        <p:txBody>
          <a:bodyPr/>
          <a:lstStyle/>
          <a:p>
            <a:r>
              <a:rPr kumimoji="1" lang="ja-JP" altLang="en-US" dirty="0"/>
              <a:t>勤怠管理</a:t>
            </a:r>
          </a:p>
        </p:txBody>
      </p:sp>
      <p:grpSp>
        <p:nvGrpSpPr>
          <p:cNvPr id="33" name="グループ化 32"/>
          <p:cNvGrpSpPr/>
          <p:nvPr/>
        </p:nvGrpSpPr>
        <p:grpSpPr>
          <a:xfrm>
            <a:off x="827584" y="1239315"/>
            <a:ext cx="7399593" cy="720367"/>
            <a:chOff x="839131" y="1058721"/>
            <a:chExt cx="7399593" cy="720367"/>
          </a:xfrm>
        </p:grpSpPr>
        <p:sp>
          <p:nvSpPr>
            <p:cNvPr id="9" name="楕円 8"/>
            <p:cNvSpPr/>
            <p:nvPr/>
          </p:nvSpPr>
          <p:spPr>
            <a:xfrm>
              <a:off x="839131" y="1058721"/>
              <a:ext cx="742937" cy="720367"/>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defRPr/>
              </a:pPr>
              <a:endParaRPr lang="ja-JP" altLang="en-US">
                <a:solidFill>
                  <a:prstClr val="white"/>
                </a:solidFill>
                <a:latin typeface="メイリオ"/>
                <a:ea typeface="メイリオ"/>
              </a:endParaRPr>
            </a:p>
          </p:txBody>
        </p:sp>
        <p:sp>
          <p:nvSpPr>
            <p:cNvPr id="10" name="テキスト ボックス 9"/>
            <p:cNvSpPr txBox="1"/>
            <p:nvPr/>
          </p:nvSpPr>
          <p:spPr>
            <a:xfrm>
              <a:off x="1728708" y="1083847"/>
              <a:ext cx="1631269" cy="248532"/>
            </a:xfrm>
            <a:prstGeom prst="rect">
              <a:avLst/>
            </a:prstGeom>
            <a:noFill/>
          </p:spPr>
          <p:txBody>
            <a:bodyPr wrap="square" rtlCol="0">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defRPr/>
              </a:pPr>
              <a:r>
                <a:rPr lang="ja-JP" altLang="en-US" sz="1400" dirty="0">
                  <a:solidFill>
                    <a:prstClr val="black"/>
                  </a:solidFill>
                  <a:latin typeface="メイリオ"/>
                  <a:ea typeface="メイリオ"/>
                </a:rPr>
                <a:t>特長１</a:t>
              </a:r>
            </a:p>
          </p:txBody>
        </p:sp>
        <p:sp>
          <p:nvSpPr>
            <p:cNvPr id="16" name="テキスト ボックス 15"/>
            <p:cNvSpPr txBox="1"/>
            <p:nvPr/>
          </p:nvSpPr>
          <p:spPr>
            <a:xfrm>
              <a:off x="1612567" y="1317098"/>
              <a:ext cx="3380293" cy="323091"/>
            </a:xfrm>
            <a:prstGeom prst="rect">
              <a:avLst/>
            </a:prstGeom>
            <a:noFill/>
          </p:spPr>
          <p:txBody>
            <a:bodyPr wrap="square" rtlCol="0">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defRPr/>
              </a:pPr>
              <a:r>
                <a:rPr lang="ja-JP" altLang="en-US" sz="2000" b="1" dirty="0">
                  <a:solidFill>
                    <a:srgbClr val="008CCF"/>
                  </a:solidFill>
                  <a:latin typeface="メイリオ"/>
                  <a:ea typeface="メイリオ"/>
                </a:rPr>
                <a:t>打刻管理</a:t>
              </a:r>
              <a:endParaRPr lang="en-US" altLang="ja-JP" sz="2000" b="1" dirty="0">
                <a:solidFill>
                  <a:srgbClr val="008CCF"/>
                </a:solidFill>
                <a:latin typeface="メイリオ"/>
                <a:ea typeface="メイリオ"/>
              </a:endParaRPr>
            </a:p>
          </p:txBody>
        </p:sp>
        <p:sp>
          <p:nvSpPr>
            <p:cNvPr id="17" name="正方形/長方形 16"/>
            <p:cNvSpPr/>
            <p:nvPr/>
          </p:nvSpPr>
          <p:spPr>
            <a:xfrm>
              <a:off x="2903219" y="1168383"/>
              <a:ext cx="5335505" cy="523220"/>
            </a:xfrm>
            <a:prstGeom prst="rect">
              <a:avLst/>
            </a:prstGeom>
          </p:spPr>
          <p:txBody>
            <a:bodyPr wrap="square">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marL="171450" indent="-171450">
                <a:buClr>
                  <a:srgbClr val="008CCF"/>
                </a:buClr>
                <a:buFont typeface="Wingdings" panose="05000000000000000000" pitchFamily="2" charset="2"/>
                <a:buChar char="l"/>
                <a:defRPr/>
              </a:pPr>
              <a:r>
                <a:rPr lang="en-US" altLang="ja-JP" sz="1400" dirty="0">
                  <a:solidFill>
                    <a:prstClr val="black"/>
                  </a:solidFill>
                  <a:latin typeface="メイリオ"/>
                  <a:ea typeface="メイリオ"/>
                </a:rPr>
                <a:t>Web</a:t>
              </a:r>
              <a:r>
                <a:rPr lang="ja-JP" altLang="en-US" sz="1400" dirty="0">
                  <a:solidFill>
                    <a:prstClr val="black"/>
                  </a:solidFill>
                  <a:latin typeface="メイリオ"/>
                  <a:ea typeface="メイリオ"/>
                </a:rPr>
                <a:t>打刻</a:t>
              </a:r>
              <a:r>
                <a:rPr lang="en-US" altLang="ja-JP" sz="1400" dirty="0">
                  <a:solidFill>
                    <a:prstClr val="black"/>
                  </a:solidFill>
                  <a:latin typeface="メイリオ"/>
                  <a:ea typeface="メイリオ"/>
                </a:rPr>
                <a:t>/</a:t>
              </a:r>
              <a:r>
                <a:rPr lang="ja-JP" altLang="en-US" sz="1400" dirty="0">
                  <a:solidFill>
                    <a:prstClr val="black"/>
                  </a:solidFill>
                  <a:latin typeface="メイリオ"/>
                  <a:ea typeface="メイリオ"/>
                </a:rPr>
                <a:t>スマホ打刻に対応</a:t>
              </a:r>
              <a:endParaRPr lang="en-US" altLang="ja-JP" sz="1400" dirty="0">
                <a:solidFill>
                  <a:prstClr val="black"/>
                </a:solidFill>
                <a:latin typeface="メイリオ"/>
                <a:ea typeface="メイリオ"/>
              </a:endParaRPr>
            </a:p>
            <a:p>
              <a:pPr marL="171450" indent="-171450">
                <a:buClr>
                  <a:srgbClr val="008CCF"/>
                </a:buClr>
                <a:buFont typeface="Wingdings" panose="05000000000000000000" pitchFamily="2" charset="2"/>
                <a:buChar char="l"/>
                <a:defRPr/>
              </a:pPr>
              <a:r>
                <a:rPr lang="ja-JP" altLang="en-US" sz="1400" dirty="0">
                  <a:solidFill>
                    <a:prstClr val="black"/>
                  </a:solidFill>
                  <a:latin typeface="メイリオ"/>
                  <a:ea typeface="メイリオ"/>
                </a:rPr>
                <a:t>運用</a:t>
              </a:r>
              <a:r>
                <a:rPr lang="en-US" altLang="ja-JP" sz="1400" dirty="0">
                  <a:solidFill>
                    <a:prstClr val="black"/>
                  </a:solidFill>
                  <a:latin typeface="メイリオ"/>
                  <a:ea typeface="メイリオ"/>
                </a:rPr>
                <a:t>/</a:t>
              </a:r>
              <a:r>
                <a:rPr lang="ja-JP" altLang="en-US" sz="1400" dirty="0">
                  <a:solidFill>
                    <a:prstClr val="black"/>
                  </a:solidFill>
                  <a:latin typeface="メイリオ"/>
                  <a:ea typeface="メイリオ"/>
                </a:rPr>
                <a:t>環境に合わせた打刻方法を選択可能</a:t>
              </a:r>
              <a:endParaRPr lang="en-US" altLang="ja-JP" sz="1400" dirty="0">
                <a:solidFill>
                  <a:prstClr val="black"/>
                </a:solidFill>
                <a:latin typeface="メイリオ"/>
                <a:ea typeface="メイリオ"/>
              </a:endParaRPr>
            </a:p>
          </p:txBody>
        </p:sp>
        <p:cxnSp>
          <p:nvCxnSpPr>
            <p:cNvPr id="18" name="直線コネクタ 17"/>
            <p:cNvCxnSpPr/>
            <p:nvPr/>
          </p:nvCxnSpPr>
          <p:spPr>
            <a:xfrm>
              <a:off x="3095312" y="1649257"/>
              <a:ext cx="4781617"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28" name="Freeform 64"/>
            <p:cNvSpPr>
              <a:spLocks noChangeAspect="1" noEditPoints="1"/>
            </p:cNvSpPr>
            <p:nvPr/>
          </p:nvSpPr>
          <p:spPr bwMode="auto">
            <a:xfrm>
              <a:off x="1050081" y="1180471"/>
              <a:ext cx="316977" cy="406983"/>
            </a:xfrm>
            <a:custGeom>
              <a:avLst/>
              <a:gdLst>
                <a:gd name="T0" fmla="*/ 272 w 411"/>
                <a:gd name="T1" fmla="*/ 318 h 529"/>
                <a:gd name="T2" fmla="*/ 215 w 411"/>
                <a:gd name="T3" fmla="*/ 318 h 529"/>
                <a:gd name="T4" fmla="*/ 304 w 411"/>
                <a:gd name="T5" fmla="*/ 367 h 529"/>
                <a:gd name="T6" fmla="*/ 411 w 411"/>
                <a:gd name="T7" fmla="*/ 268 h 529"/>
                <a:gd name="T8" fmla="*/ 186 w 411"/>
                <a:gd name="T9" fmla="*/ 147 h 529"/>
                <a:gd name="T10" fmla="*/ 186 w 411"/>
                <a:gd name="T11" fmla="*/ 147 h 529"/>
                <a:gd name="T12" fmla="*/ 216 w 411"/>
                <a:gd name="T13" fmla="*/ 88 h 529"/>
                <a:gd name="T14" fmla="*/ 163 w 411"/>
                <a:gd name="T15" fmla="*/ 69 h 529"/>
                <a:gd name="T16" fmla="*/ 182 w 411"/>
                <a:gd name="T17" fmla="*/ 119 h 529"/>
                <a:gd name="T18" fmla="*/ 206 w 411"/>
                <a:gd name="T19" fmla="*/ 138 h 529"/>
                <a:gd name="T20" fmla="*/ 179 w 411"/>
                <a:gd name="T21" fmla="*/ 141 h 529"/>
                <a:gd name="T22" fmla="*/ 206 w 411"/>
                <a:gd name="T23" fmla="*/ 126 h 529"/>
                <a:gd name="T24" fmla="*/ 206 w 411"/>
                <a:gd name="T25" fmla="*/ 124 h 529"/>
                <a:gd name="T26" fmla="*/ 181 w 411"/>
                <a:gd name="T27" fmla="*/ 121 h 529"/>
                <a:gd name="T28" fmla="*/ 206 w 411"/>
                <a:gd name="T29" fmla="*/ 124 h 529"/>
                <a:gd name="T30" fmla="*/ 181 w 411"/>
                <a:gd name="T31" fmla="*/ 145 h 529"/>
                <a:gd name="T32" fmla="*/ 206 w 411"/>
                <a:gd name="T33" fmla="*/ 140 h 529"/>
                <a:gd name="T34" fmla="*/ 142 w 411"/>
                <a:gd name="T35" fmla="*/ 67 h 529"/>
                <a:gd name="T36" fmla="*/ 126 w 411"/>
                <a:gd name="T37" fmla="*/ 72 h 529"/>
                <a:gd name="T38" fmla="*/ 136 w 411"/>
                <a:gd name="T39" fmla="*/ 105 h 529"/>
                <a:gd name="T40" fmla="*/ 148 w 411"/>
                <a:gd name="T41" fmla="*/ 92 h 529"/>
                <a:gd name="T42" fmla="*/ 135 w 411"/>
                <a:gd name="T43" fmla="*/ 106 h 529"/>
                <a:gd name="T44" fmla="*/ 252 w 411"/>
                <a:gd name="T45" fmla="*/ 100 h 529"/>
                <a:gd name="T46" fmla="*/ 235 w 411"/>
                <a:gd name="T47" fmla="*/ 97 h 529"/>
                <a:gd name="T48" fmla="*/ 253 w 411"/>
                <a:gd name="T49" fmla="*/ 104 h 529"/>
                <a:gd name="T50" fmla="*/ 243 w 411"/>
                <a:gd name="T51" fmla="*/ 67 h 529"/>
                <a:gd name="T52" fmla="*/ 259 w 411"/>
                <a:gd name="T53" fmla="*/ 72 h 529"/>
                <a:gd name="T54" fmla="*/ 252 w 411"/>
                <a:gd name="T55" fmla="*/ 39 h 529"/>
                <a:gd name="T56" fmla="*/ 235 w 411"/>
                <a:gd name="T57" fmla="*/ 42 h 529"/>
                <a:gd name="T58" fmla="*/ 238 w 411"/>
                <a:gd name="T59" fmla="*/ 47 h 529"/>
                <a:gd name="T60" fmla="*/ 228 w 411"/>
                <a:gd name="T61" fmla="*/ 9 h 529"/>
                <a:gd name="T62" fmla="*/ 216 w 411"/>
                <a:gd name="T63" fmla="*/ 28 h 529"/>
                <a:gd name="T64" fmla="*/ 196 w 411"/>
                <a:gd name="T65" fmla="*/ 19 h 529"/>
                <a:gd name="T66" fmla="*/ 190 w 411"/>
                <a:gd name="T67" fmla="*/ 3 h 529"/>
                <a:gd name="T68" fmla="*/ 196 w 411"/>
                <a:gd name="T69" fmla="*/ 19 h 529"/>
                <a:gd name="T70" fmla="*/ 162 w 411"/>
                <a:gd name="T71" fmla="*/ 10 h 529"/>
                <a:gd name="T72" fmla="*/ 165 w 411"/>
                <a:gd name="T73" fmla="*/ 27 h 529"/>
                <a:gd name="T74" fmla="*/ 152 w 411"/>
                <a:gd name="T75" fmla="*/ 46 h 529"/>
                <a:gd name="T76" fmla="*/ 132 w 411"/>
                <a:gd name="T77" fmla="*/ 35 h 529"/>
                <a:gd name="T78" fmla="*/ 149 w 411"/>
                <a:gd name="T79" fmla="*/ 47 h 529"/>
                <a:gd name="T80" fmla="*/ 368 w 411"/>
                <a:gd name="T81" fmla="*/ 131 h 529"/>
                <a:gd name="T82" fmla="*/ 349 w 411"/>
                <a:gd name="T83" fmla="*/ 106 h 529"/>
                <a:gd name="T84" fmla="*/ 321 w 411"/>
                <a:gd name="T85" fmla="*/ 151 h 529"/>
                <a:gd name="T86" fmla="*/ 367 w 411"/>
                <a:gd name="T87" fmla="*/ 191 h 529"/>
                <a:gd name="T88" fmla="*/ 411 w 411"/>
                <a:gd name="T89" fmla="*/ 144 h 529"/>
                <a:gd name="T90" fmla="*/ 309 w 411"/>
                <a:gd name="T91" fmla="*/ 529 h 529"/>
                <a:gd name="T92" fmla="*/ 73 w 411"/>
                <a:gd name="T93" fmla="*/ 515 h 529"/>
                <a:gd name="T94" fmla="*/ 313 w 411"/>
                <a:gd name="T95" fmla="*/ 515 h 529"/>
                <a:gd name="T96" fmla="*/ 283 w 411"/>
                <a:gd name="T97" fmla="*/ 518 h 529"/>
                <a:gd name="T98" fmla="*/ 302 w 411"/>
                <a:gd name="T99" fmla="*/ 518 h 529"/>
                <a:gd name="T100" fmla="*/ 254 w 411"/>
                <a:gd name="T101" fmla="*/ 523 h 529"/>
                <a:gd name="T102" fmla="*/ 311 w 411"/>
                <a:gd name="T103" fmla="*/ 381 h 529"/>
                <a:gd name="T104" fmla="*/ 74 w 411"/>
                <a:gd name="T105" fmla="*/ 381 h 529"/>
                <a:gd name="T106" fmla="*/ 304 w 411"/>
                <a:gd name="T107" fmla="*/ 504 h 529"/>
                <a:gd name="T108" fmla="*/ 193 w 411"/>
                <a:gd name="T109" fmla="*/ 164 h 529"/>
                <a:gd name="T110" fmla="*/ 263 w 411"/>
                <a:gd name="T111" fmla="*/ 235 h 529"/>
                <a:gd name="T112" fmla="*/ 122 w 411"/>
                <a:gd name="T113" fmla="*/ 318 h 529"/>
                <a:gd name="T114" fmla="*/ 46 w 411"/>
                <a:gd name="T115" fmla="*/ 503 h 529"/>
                <a:gd name="T116" fmla="*/ 66 w 411"/>
                <a:gd name="T117" fmla="*/ 444 h 529"/>
                <a:gd name="T118" fmla="*/ 66 w 411"/>
                <a:gd name="T119" fmla="*/ 436 h 529"/>
                <a:gd name="T120" fmla="*/ 179 w 411"/>
                <a:gd name="T121" fmla="*/ 367 h 5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411" h="529">
                  <a:moveTo>
                    <a:pt x="351" y="204"/>
                  </a:moveTo>
                  <a:cubicBezTo>
                    <a:pt x="351" y="277"/>
                    <a:pt x="351" y="277"/>
                    <a:pt x="351" y="277"/>
                  </a:cubicBezTo>
                  <a:cubicBezTo>
                    <a:pt x="272" y="318"/>
                    <a:pt x="272" y="318"/>
                    <a:pt x="272" y="318"/>
                  </a:cubicBezTo>
                  <a:cubicBezTo>
                    <a:pt x="272" y="318"/>
                    <a:pt x="272" y="318"/>
                    <a:pt x="272" y="318"/>
                  </a:cubicBezTo>
                  <a:cubicBezTo>
                    <a:pt x="269" y="318"/>
                    <a:pt x="266" y="318"/>
                    <a:pt x="262" y="318"/>
                  </a:cubicBezTo>
                  <a:cubicBezTo>
                    <a:pt x="215" y="318"/>
                    <a:pt x="215" y="318"/>
                    <a:pt x="215" y="318"/>
                  </a:cubicBezTo>
                  <a:cubicBezTo>
                    <a:pt x="200" y="353"/>
                    <a:pt x="200" y="353"/>
                    <a:pt x="200" y="353"/>
                  </a:cubicBezTo>
                  <a:cubicBezTo>
                    <a:pt x="205" y="367"/>
                    <a:pt x="205" y="367"/>
                    <a:pt x="205" y="367"/>
                  </a:cubicBezTo>
                  <a:cubicBezTo>
                    <a:pt x="304" y="367"/>
                    <a:pt x="304" y="367"/>
                    <a:pt x="304" y="367"/>
                  </a:cubicBezTo>
                  <a:cubicBezTo>
                    <a:pt x="311" y="367"/>
                    <a:pt x="317" y="372"/>
                    <a:pt x="318" y="378"/>
                  </a:cubicBezTo>
                  <a:cubicBezTo>
                    <a:pt x="388" y="333"/>
                    <a:pt x="388" y="333"/>
                    <a:pt x="388" y="333"/>
                  </a:cubicBezTo>
                  <a:cubicBezTo>
                    <a:pt x="406" y="320"/>
                    <a:pt x="411" y="293"/>
                    <a:pt x="411" y="268"/>
                  </a:cubicBezTo>
                  <a:cubicBezTo>
                    <a:pt x="411" y="204"/>
                    <a:pt x="411" y="204"/>
                    <a:pt x="411" y="204"/>
                  </a:cubicBezTo>
                  <a:lnTo>
                    <a:pt x="351" y="204"/>
                  </a:lnTo>
                  <a:close/>
                  <a:moveTo>
                    <a:pt x="186" y="147"/>
                  </a:moveTo>
                  <a:cubicBezTo>
                    <a:pt x="186" y="148"/>
                    <a:pt x="186" y="150"/>
                    <a:pt x="193" y="150"/>
                  </a:cubicBezTo>
                  <a:cubicBezTo>
                    <a:pt x="199" y="150"/>
                    <a:pt x="199" y="148"/>
                    <a:pt x="199" y="147"/>
                  </a:cubicBezTo>
                  <a:lnTo>
                    <a:pt x="186" y="147"/>
                  </a:lnTo>
                  <a:close/>
                  <a:moveTo>
                    <a:pt x="203" y="119"/>
                  </a:moveTo>
                  <a:cubicBezTo>
                    <a:pt x="205" y="119"/>
                    <a:pt x="206" y="117"/>
                    <a:pt x="206" y="115"/>
                  </a:cubicBezTo>
                  <a:cubicBezTo>
                    <a:pt x="206" y="110"/>
                    <a:pt x="209" y="96"/>
                    <a:pt x="216" y="88"/>
                  </a:cubicBezTo>
                  <a:cubicBezTo>
                    <a:pt x="220" y="83"/>
                    <a:pt x="222" y="77"/>
                    <a:pt x="222" y="69"/>
                  </a:cubicBezTo>
                  <a:cubicBezTo>
                    <a:pt x="222" y="53"/>
                    <a:pt x="209" y="40"/>
                    <a:pt x="193" y="40"/>
                  </a:cubicBezTo>
                  <a:cubicBezTo>
                    <a:pt x="176" y="40"/>
                    <a:pt x="163" y="53"/>
                    <a:pt x="163" y="69"/>
                  </a:cubicBezTo>
                  <a:cubicBezTo>
                    <a:pt x="163" y="77"/>
                    <a:pt x="166" y="83"/>
                    <a:pt x="170" y="88"/>
                  </a:cubicBezTo>
                  <a:cubicBezTo>
                    <a:pt x="176" y="96"/>
                    <a:pt x="179" y="110"/>
                    <a:pt x="179" y="115"/>
                  </a:cubicBezTo>
                  <a:cubicBezTo>
                    <a:pt x="179" y="117"/>
                    <a:pt x="180" y="119"/>
                    <a:pt x="182" y="119"/>
                  </a:cubicBezTo>
                  <a:lnTo>
                    <a:pt x="203" y="119"/>
                  </a:lnTo>
                  <a:close/>
                  <a:moveTo>
                    <a:pt x="179" y="141"/>
                  </a:moveTo>
                  <a:cubicBezTo>
                    <a:pt x="186" y="140"/>
                    <a:pt x="198" y="139"/>
                    <a:pt x="206" y="138"/>
                  </a:cubicBezTo>
                  <a:cubicBezTo>
                    <a:pt x="206" y="133"/>
                    <a:pt x="206" y="133"/>
                    <a:pt x="206" y="133"/>
                  </a:cubicBezTo>
                  <a:cubicBezTo>
                    <a:pt x="199" y="134"/>
                    <a:pt x="186" y="135"/>
                    <a:pt x="179" y="135"/>
                  </a:cubicBezTo>
                  <a:lnTo>
                    <a:pt x="179" y="141"/>
                  </a:lnTo>
                  <a:close/>
                  <a:moveTo>
                    <a:pt x="179" y="134"/>
                  </a:moveTo>
                  <a:cubicBezTo>
                    <a:pt x="186" y="133"/>
                    <a:pt x="198" y="132"/>
                    <a:pt x="206" y="131"/>
                  </a:cubicBezTo>
                  <a:cubicBezTo>
                    <a:pt x="206" y="126"/>
                    <a:pt x="206" y="126"/>
                    <a:pt x="206" y="126"/>
                  </a:cubicBezTo>
                  <a:cubicBezTo>
                    <a:pt x="199" y="127"/>
                    <a:pt x="186" y="128"/>
                    <a:pt x="179" y="128"/>
                  </a:cubicBezTo>
                  <a:lnTo>
                    <a:pt x="179" y="134"/>
                  </a:lnTo>
                  <a:close/>
                  <a:moveTo>
                    <a:pt x="206" y="124"/>
                  </a:moveTo>
                  <a:cubicBezTo>
                    <a:pt x="206" y="123"/>
                    <a:pt x="206" y="123"/>
                    <a:pt x="206" y="123"/>
                  </a:cubicBezTo>
                  <a:cubicBezTo>
                    <a:pt x="206" y="122"/>
                    <a:pt x="205" y="121"/>
                    <a:pt x="205" y="121"/>
                  </a:cubicBezTo>
                  <a:cubicBezTo>
                    <a:pt x="181" y="121"/>
                    <a:pt x="181" y="121"/>
                    <a:pt x="181" y="121"/>
                  </a:cubicBezTo>
                  <a:cubicBezTo>
                    <a:pt x="180" y="121"/>
                    <a:pt x="179" y="122"/>
                    <a:pt x="179" y="123"/>
                  </a:cubicBezTo>
                  <a:cubicBezTo>
                    <a:pt x="179" y="127"/>
                    <a:pt x="179" y="127"/>
                    <a:pt x="179" y="127"/>
                  </a:cubicBezTo>
                  <a:cubicBezTo>
                    <a:pt x="186" y="126"/>
                    <a:pt x="198" y="125"/>
                    <a:pt x="206" y="124"/>
                  </a:cubicBezTo>
                  <a:close/>
                  <a:moveTo>
                    <a:pt x="179" y="142"/>
                  </a:moveTo>
                  <a:cubicBezTo>
                    <a:pt x="179" y="143"/>
                    <a:pt x="179" y="143"/>
                    <a:pt x="179" y="143"/>
                  </a:cubicBezTo>
                  <a:cubicBezTo>
                    <a:pt x="179" y="144"/>
                    <a:pt x="180" y="145"/>
                    <a:pt x="181" y="145"/>
                  </a:cubicBezTo>
                  <a:cubicBezTo>
                    <a:pt x="205" y="145"/>
                    <a:pt x="205" y="145"/>
                    <a:pt x="205" y="145"/>
                  </a:cubicBezTo>
                  <a:cubicBezTo>
                    <a:pt x="205" y="145"/>
                    <a:pt x="206" y="144"/>
                    <a:pt x="206" y="143"/>
                  </a:cubicBezTo>
                  <a:cubicBezTo>
                    <a:pt x="206" y="140"/>
                    <a:pt x="206" y="140"/>
                    <a:pt x="206" y="140"/>
                  </a:cubicBezTo>
                  <a:cubicBezTo>
                    <a:pt x="199" y="141"/>
                    <a:pt x="186" y="142"/>
                    <a:pt x="179" y="142"/>
                  </a:cubicBezTo>
                  <a:close/>
                  <a:moveTo>
                    <a:pt x="145" y="69"/>
                  </a:moveTo>
                  <a:cubicBezTo>
                    <a:pt x="145" y="68"/>
                    <a:pt x="144" y="67"/>
                    <a:pt x="142" y="67"/>
                  </a:cubicBezTo>
                  <a:cubicBezTo>
                    <a:pt x="126" y="67"/>
                    <a:pt x="126" y="67"/>
                    <a:pt x="126" y="67"/>
                  </a:cubicBezTo>
                  <a:cubicBezTo>
                    <a:pt x="124" y="67"/>
                    <a:pt x="123" y="68"/>
                    <a:pt x="123" y="69"/>
                  </a:cubicBezTo>
                  <a:cubicBezTo>
                    <a:pt x="123" y="71"/>
                    <a:pt x="124" y="72"/>
                    <a:pt x="126" y="72"/>
                  </a:cubicBezTo>
                  <a:cubicBezTo>
                    <a:pt x="142" y="72"/>
                    <a:pt x="142" y="72"/>
                    <a:pt x="142" y="72"/>
                  </a:cubicBezTo>
                  <a:cubicBezTo>
                    <a:pt x="144" y="72"/>
                    <a:pt x="145" y="71"/>
                    <a:pt x="145" y="69"/>
                  </a:cubicBezTo>
                  <a:close/>
                  <a:moveTo>
                    <a:pt x="136" y="105"/>
                  </a:moveTo>
                  <a:cubicBezTo>
                    <a:pt x="151" y="97"/>
                    <a:pt x="151" y="97"/>
                    <a:pt x="151" y="97"/>
                  </a:cubicBezTo>
                  <a:cubicBezTo>
                    <a:pt x="152" y="96"/>
                    <a:pt x="152" y="95"/>
                    <a:pt x="152" y="93"/>
                  </a:cubicBezTo>
                  <a:cubicBezTo>
                    <a:pt x="151" y="92"/>
                    <a:pt x="149" y="91"/>
                    <a:pt x="148" y="92"/>
                  </a:cubicBezTo>
                  <a:cubicBezTo>
                    <a:pt x="133" y="100"/>
                    <a:pt x="133" y="100"/>
                    <a:pt x="133" y="100"/>
                  </a:cubicBezTo>
                  <a:cubicBezTo>
                    <a:pt x="132" y="101"/>
                    <a:pt x="132" y="103"/>
                    <a:pt x="132" y="104"/>
                  </a:cubicBezTo>
                  <a:cubicBezTo>
                    <a:pt x="133" y="105"/>
                    <a:pt x="134" y="106"/>
                    <a:pt x="135" y="106"/>
                  </a:cubicBezTo>
                  <a:cubicBezTo>
                    <a:pt x="135" y="106"/>
                    <a:pt x="136" y="106"/>
                    <a:pt x="136" y="105"/>
                  </a:cubicBezTo>
                  <a:close/>
                  <a:moveTo>
                    <a:pt x="253" y="104"/>
                  </a:moveTo>
                  <a:cubicBezTo>
                    <a:pt x="254" y="103"/>
                    <a:pt x="253" y="101"/>
                    <a:pt x="252" y="100"/>
                  </a:cubicBezTo>
                  <a:cubicBezTo>
                    <a:pt x="238" y="92"/>
                    <a:pt x="238" y="92"/>
                    <a:pt x="238" y="92"/>
                  </a:cubicBezTo>
                  <a:cubicBezTo>
                    <a:pt x="236" y="91"/>
                    <a:pt x="235" y="92"/>
                    <a:pt x="234" y="93"/>
                  </a:cubicBezTo>
                  <a:cubicBezTo>
                    <a:pt x="233" y="95"/>
                    <a:pt x="233" y="96"/>
                    <a:pt x="235" y="97"/>
                  </a:cubicBezTo>
                  <a:cubicBezTo>
                    <a:pt x="249" y="105"/>
                    <a:pt x="249" y="105"/>
                    <a:pt x="249" y="105"/>
                  </a:cubicBezTo>
                  <a:cubicBezTo>
                    <a:pt x="250" y="106"/>
                    <a:pt x="250" y="106"/>
                    <a:pt x="250" y="106"/>
                  </a:cubicBezTo>
                  <a:cubicBezTo>
                    <a:pt x="252" y="106"/>
                    <a:pt x="252" y="105"/>
                    <a:pt x="253" y="104"/>
                  </a:cubicBezTo>
                  <a:close/>
                  <a:moveTo>
                    <a:pt x="262" y="69"/>
                  </a:moveTo>
                  <a:cubicBezTo>
                    <a:pt x="262" y="68"/>
                    <a:pt x="261" y="67"/>
                    <a:pt x="259" y="67"/>
                  </a:cubicBezTo>
                  <a:cubicBezTo>
                    <a:pt x="243" y="67"/>
                    <a:pt x="243" y="67"/>
                    <a:pt x="243" y="67"/>
                  </a:cubicBezTo>
                  <a:cubicBezTo>
                    <a:pt x="241" y="67"/>
                    <a:pt x="240" y="68"/>
                    <a:pt x="240" y="69"/>
                  </a:cubicBezTo>
                  <a:cubicBezTo>
                    <a:pt x="240" y="71"/>
                    <a:pt x="241" y="72"/>
                    <a:pt x="243" y="72"/>
                  </a:cubicBezTo>
                  <a:cubicBezTo>
                    <a:pt x="259" y="72"/>
                    <a:pt x="259" y="72"/>
                    <a:pt x="259" y="72"/>
                  </a:cubicBezTo>
                  <a:cubicBezTo>
                    <a:pt x="261" y="72"/>
                    <a:pt x="262" y="71"/>
                    <a:pt x="262" y="69"/>
                  </a:cubicBezTo>
                  <a:close/>
                  <a:moveTo>
                    <a:pt x="238" y="47"/>
                  </a:moveTo>
                  <a:cubicBezTo>
                    <a:pt x="252" y="39"/>
                    <a:pt x="252" y="39"/>
                    <a:pt x="252" y="39"/>
                  </a:cubicBezTo>
                  <a:cubicBezTo>
                    <a:pt x="253" y="38"/>
                    <a:pt x="254" y="36"/>
                    <a:pt x="253" y="35"/>
                  </a:cubicBezTo>
                  <a:cubicBezTo>
                    <a:pt x="252" y="33"/>
                    <a:pt x="250" y="33"/>
                    <a:pt x="249" y="34"/>
                  </a:cubicBezTo>
                  <a:cubicBezTo>
                    <a:pt x="235" y="42"/>
                    <a:pt x="235" y="42"/>
                    <a:pt x="235" y="42"/>
                  </a:cubicBezTo>
                  <a:cubicBezTo>
                    <a:pt x="233" y="43"/>
                    <a:pt x="233" y="44"/>
                    <a:pt x="234" y="46"/>
                  </a:cubicBezTo>
                  <a:cubicBezTo>
                    <a:pt x="234" y="47"/>
                    <a:pt x="235" y="47"/>
                    <a:pt x="236" y="47"/>
                  </a:cubicBezTo>
                  <a:cubicBezTo>
                    <a:pt x="237" y="47"/>
                    <a:pt x="237" y="47"/>
                    <a:pt x="238" y="47"/>
                  </a:cubicBezTo>
                  <a:close/>
                  <a:moveTo>
                    <a:pt x="220" y="27"/>
                  </a:moveTo>
                  <a:cubicBezTo>
                    <a:pt x="229" y="13"/>
                    <a:pt x="229" y="13"/>
                    <a:pt x="229" y="13"/>
                  </a:cubicBezTo>
                  <a:cubicBezTo>
                    <a:pt x="229" y="12"/>
                    <a:pt x="229" y="10"/>
                    <a:pt x="228" y="9"/>
                  </a:cubicBezTo>
                  <a:cubicBezTo>
                    <a:pt x="226" y="8"/>
                    <a:pt x="224" y="9"/>
                    <a:pt x="224" y="10"/>
                  </a:cubicBezTo>
                  <a:cubicBezTo>
                    <a:pt x="215" y="24"/>
                    <a:pt x="215" y="24"/>
                    <a:pt x="215" y="24"/>
                  </a:cubicBezTo>
                  <a:cubicBezTo>
                    <a:pt x="214" y="26"/>
                    <a:pt x="215" y="28"/>
                    <a:pt x="216" y="28"/>
                  </a:cubicBezTo>
                  <a:cubicBezTo>
                    <a:pt x="217" y="29"/>
                    <a:pt x="217" y="29"/>
                    <a:pt x="218" y="29"/>
                  </a:cubicBezTo>
                  <a:cubicBezTo>
                    <a:pt x="219" y="29"/>
                    <a:pt x="220" y="28"/>
                    <a:pt x="220" y="27"/>
                  </a:cubicBezTo>
                  <a:close/>
                  <a:moveTo>
                    <a:pt x="196" y="19"/>
                  </a:moveTo>
                  <a:cubicBezTo>
                    <a:pt x="196" y="3"/>
                    <a:pt x="196" y="3"/>
                    <a:pt x="196" y="3"/>
                  </a:cubicBezTo>
                  <a:cubicBezTo>
                    <a:pt x="196" y="1"/>
                    <a:pt x="194" y="0"/>
                    <a:pt x="193" y="0"/>
                  </a:cubicBezTo>
                  <a:cubicBezTo>
                    <a:pt x="191" y="0"/>
                    <a:pt x="190" y="1"/>
                    <a:pt x="190" y="3"/>
                  </a:cubicBezTo>
                  <a:cubicBezTo>
                    <a:pt x="190" y="19"/>
                    <a:pt x="190" y="19"/>
                    <a:pt x="190" y="19"/>
                  </a:cubicBezTo>
                  <a:cubicBezTo>
                    <a:pt x="190" y="21"/>
                    <a:pt x="191" y="22"/>
                    <a:pt x="193" y="22"/>
                  </a:cubicBezTo>
                  <a:cubicBezTo>
                    <a:pt x="194" y="22"/>
                    <a:pt x="196" y="21"/>
                    <a:pt x="196" y="19"/>
                  </a:cubicBezTo>
                  <a:close/>
                  <a:moveTo>
                    <a:pt x="169" y="28"/>
                  </a:moveTo>
                  <a:cubicBezTo>
                    <a:pt x="170" y="28"/>
                    <a:pt x="171" y="26"/>
                    <a:pt x="170" y="24"/>
                  </a:cubicBezTo>
                  <a:cubicBezTo>
                    <a:pt x="162" y="10"/>
                    <a:pt x="162" y="10"/>
                    <a:pt x="162" y="10"/>
                  </a:cubicBezTo>
                  <a:cubicBezTo>
                    <a:pt x="161" y="9"/>
                    <a:pt x="159" y="8"/>
                    <a:pt x="158" y="9"/>
                  </a:cubicBezTo>
                  <a:cubicBezTo>
                    <a:pt x="156" y="10"/>
                    <a:pt x="156" y="12"/>
                    <a:pt x="157" y="13"/>
                  </a:cubicBezTo>
                  <a:cubicBezTo>
                    <a:pt x="165" y="27"/>
                    <a:pt x="165" y="27"/>
                    <a:pt x="165" y="27"/>
                  </a:cubicBezTo>
                  <a:cubicBezTo>
                    <a:pt x="166" y="28"/>
                    <a:pt x="167" y="29"/>
                    <a:pt x="168" y="29"/>
                  </a:cubicBezTo>
                  <a:cubicBezTo>
                    <a:pt x="168" y="29"/>
                    <a:pt x="169" y="29"/>
                    <a:pt x="169" y="28"/>
                  </a:cubicBezTo>
                  <a:close/>
                  <a:moveTo>
                    <a:pt x="152" y="46"/>
                  </a:moveTo>
                  <a:cubicBezTo>
                    <a:pt x="152" y="44"/>
                    <a:pt x="152" y="43"/>
                    <a:pt x="151" y="42"/>
                  </a:cubicBezTo>
                  <a:cubicBezTo>
                    <a:pt x="136" y="34"/>
                    <a:pt x="136" y="34"/>
                    <a:pt x="136" y="34"/>
                  </a:cubicBezTo>
                  <a:cubicBezTo>
                    <a:pt x="135" y="33"/>
                    <a:pt x="133" y="33"/>
                    <a:pt x="132" y="35"/>
                  </a:cubicBezTo>
                  <a:cubicBezTo>
                    <a:pt x="132" y="36"/>
                    <a:pt x="132" y="38"/>
                    <a:pt x="133" y="39"/>
                  </a:cubicBezTo>
                  <a:cubicBezTo>
                    <a:pt x="148" y="47"/>
                    <a:pt x="148" y="47"/>
                    <a:pt x="148" y="47"/>
                  </a:cubicBezTo>
                  <a:cubicBezTo>
                    <a:pt x="148" y="47"/>
                    <a:pt x="149" y="47"/>
                    <a:pt x="149" y="47"/>
                  </a:cubicBezTo>
                  <a:cubicBezTo>
                    <a:pt x="150" y="47"/>
                    <a:pt x="151" y="47"/>
                    <a:pt x="152" y="46"/>
                  </a:cubicBezTo>
                  <a:close/>
                  <a:moveTo>
                    <a:pt x="400" y="131"/>
                  </a:moveTo>
                  <a:cubicBezTo>
                    <a:pt x="368" y="131"/>
                    <a:pt x="368" y="131"/>
                    <a:pt x="368" y="131"/>
                  </a:cubicBezTo>
                  <a:cubicBezTo>
                    <a:pt x="368" y="106"/>
                    <a:pt x="368" y="106"/>
                    <a:pt x="368" y="106"/>
                  </a:cubicBezTo>
                  <a:cubicBezTo>
                    <a:pt x="368" y="101"/>
                    <a:pt x="364" y="97"/>
                    <a:pt x="359" y="97"/>
                  </a:cubicBezTo>
                  <a:cubicBezTo>
                    <a:pt x="353" y="97"/>
                    <a:pt x="349" y="101"/>
                    <a:pt x="349" y="106"/>
                  </a:cubicBezTo>
                  <a:cubicBezTo>
                    <a:pt x="349" y="158"/>
                    <a:pt x="349" y="158"/>
                    <a:pt x="349" y="158"/>
                  </a:cubicBezTo>
                  <a:cubicBezTo>
                    <a:pt x="335" y="148"/>
                    <a:pt x="335" y="148"/>
                    <a:pt x="335" y="148"/>
                  </a:cubicBezTo>
                  <a:cubicBezTo>
                    <a:pt x="330" y="145"/>
                    <a:pt x="324" y="146"/>
                    <a:pt x="321" y="151"/>
                  </a:cubicBezTo>
                  <a:cubicBezTo>
                    <a:pt x="319" y="155"/>
                    <a:pt x="320" y="161"/>
                    <a:pt x="324" y="164"/>
                  </a:cubicBezTo>
                  <a:cubicBezTo>
                    <a:pt x="347" y="179"/>
                    <a:pt x="347" y="179"/>
                    <a:pt x="347" y="179"/>
                  </a:cubicBezTo>
                  <a:cubicBezTo>
                    <a:pt x="349" y="180"/>
                    <a:pt x="358" y="191"/>
                    <a:pt x="367" y="191"/>
                  </a:cubicBezTo>
                  <a:cubicBezTo>
                    <a:pt x="370" y="191"/>
                    <a:pt x="390" y="191"/>
                    <a:pt x="396" y="191"/>
                  </a:cubicBezTo>
                  <a:cubicBezTo>
                    <a:pt x="403" y="191"/>
                    <a:pt x="411" y="186"/>
                    <a:pt x="411" y="178"/>
                  </a:cubicBezTo>
                  <a:cubicBezTo>
                    <a:pt x="411" y="144"/>
                    <a:pt x="411" y="144"/>
                    <a:pt x="411" y="144"/>
                  </a:cubicBezTo>
                  <a:cubicBezTo>
                    <a:pt x="411" y="137"/>
                    <a:pt x="406" y="131"/>
                    <a:pt x="400" y="131"/>
                  </a:cubicBezTo>
                  <a:close/>
                  <a:moveTo>
                    <a:pt x="313" y="526"/>
                  </a:moveTo>
                  <a:cubicBezTo>
                    <a:pt x="313" y="527"/>
                    <a:pt x="311" y="529"/>
                    <a:pt x="309" y="529"/>
                  </a:cubicBezTo>
                  <a:cubicBezTo>
                    <a:pt x="76" y="529"/>
                    <a:pt x="76" y="529"/>
                    <a:pt x="76" y="529"/>
                  </a:cubicBezTo>
                  <a:cubicBezTo>
                    <a:pt x="74" y="529"/>
                    <a:pt x="73" y="527"/>
                    <a:pt x="73" y="526"/>
                  </a:cubicBezTo>
                  <a:cubicBezTo>
                    <a:pt x="73" y="515"/>
                    <a:pt x="73" y="515"/>
                    <a:pt x="73" y="515"/>
                  </a:cubicBezTo>
                  <a:cubicBezTo>
                    <a:pt x="73" y="513"/>
                    <a:pt x="74" y="512"/>
                    <a:pt x="76" y="512"/>
                  </a:cubicBezTo>
                  <a:cubicBezTo>
                    <a:pt x="309" y="512"/>
                    <a:pt x="309" y="512"/>
                    <a:pt x="309" y="512"/>
                  </a:cubicBezTo>
                  <a:cubicBezTo>
                    <a:pt x="311" y="512"/>
                    <a:pt x="313" y="513"/>
                    <a:pt x="313" y="515"/>
                  </a:cubicBezTo>
                  <a:lnTo>
                    <a:pt x="313" y="526"/>
                  </a:lnTo>
                  <a:close/>
                  <a:moveTo>
                    <a:pt x="302" y="518"/>
                  </a:moveTo>
                  <a:cubicBezTo>
                    <a:pt x="283" y="518"/>
                    <a:pt x="283" y="518"/>
                    <a:pt x="283" y="518"/>
                  </a:cubicBezTo>
                  <a:cubicBezTo>
                    <a:pt x="283" y="523"/>
                    <a:pt x="283" y="523"/>
                    <a:pt x="283" y="523"/>
                  </a:cubicBezTo>
                  <a:cubicBezTo>
                    <a:pt x="302" y="523"/>
                    <a:pt x="302" y="523"/>
                    <a:pt x="302" y="523"/>
                  </a:cubicBezTo>
                  <a:lnTo>
                    <a:pt x="302" y="518"/>
                  </a:lnTo>
                  <a:close/>
                  <a:moveTo>
                    <a:pt x="273" y="518"/>
                  </a:moveTo>
                  <a:cubicBezTo>
                    <a:pt x="254" y="518"/>
                    <a:pt x="254" y="518"/>
                    <a:pt x="254" y="518"/>
                  </a:cubicBezTo>
                  <a:cubicBezTo>
                    <a:pt x="254" y="523"/>
                    <a:pt x="254" y="523"/>
                    <a:pt x="254" y="523"/>
                  </a:cubicBezTo>
                  <a:cubicBezTo>
                    <a:pt x="273" y="523"/>
                    <a:pt x="273" y="523"/>
                    <a:pt x="273" y="523"/>
                  </a:cubicBezTo>
                  <a:lnTo>
                    <a:pt x="273" y="518"/>
                  </a:lnTo>
                  <a:close/>
                  <a:moveTo>
                    <a:pt x="311" y="381"/>
                  </a:moveTo>
                  <a:cubicBezTo>
                    <a:pt x="311" y="377"/>
                    <a:pt x="308" y="374"/>
                    <a:pt x="304" y="374"/>
                  </a:cubicBezTo>
                  <a:cubicBezTo>
                    <a:pt x="81" y="374"/>
                    <a:pt x="81" y="374"/>
                    <a:pt x="81" y="374"/>
                  </a:cubicBezTo>
                  <a:cubicBezTo>
                    <a:pt x="77" y="374"/>
                    <a:pt x="74" y="377"/>
                    <a:pt x="74" y="381"/>
                  </a:cubicBezTo>
                  <a:cubicBezTo>
                    <a:pt x="74" y="497"/>
                    <a:pt x="74" y="497"/>
                    <a:pt x="74" y="497"/>
                  </a:cubicBezTo>
                  <a:cubicBezTo>
                    <a:pt x="74" y="501"/>
                    <a:pt x="77" y="504"/>
                    <a:pt x="81" y="504"/>
                  </a:cubicBezTo>
                  <a:cubicBezTo>
                    <a:pt x="304" y="504"/>
                    <a:pt x="304" y="504"/>
                    <a:pt x="304" y="504"/>
                  </a:cubicBezTo>
                  <a:cubicBezTo>
                    <a:pt x="308" y="504"/>
                    <a:pt x="311" y="501"/>
                    <a:pt x="311" y="497"/>
                  </a:cubicBezTo>
                  <a:lnTo>
                    <a:pt x="311" y="381"/>
                  </a:lnTo>
                  <a:close/>
                  <a:moveTo>
                    <a:pt x="193" y="164"/>
                  </a:moveTo>
                  <a:cubicBezTo>
                    <a:pt x="154" y="164"/>
                    <a:pt x="122" y="196"/>
                    <a:pt x="122" y="235"/>
                  </a:cubicBezTo>
                  <a:cubicBezTo>
                    <a:pt x="122" y="273"/>
                    <a:pt x="154" y="305"/>
                    <a:pt x="193" y="305"/>
                  </a:cubicBezTo>
                  <a:cubicBezTo>
                    <a:pt x="232" y="305"/>
                    <a:pt x="263" y="273"/>
                    <a:pt x="263" y="235"/>
                  </a:cubicBezTo>
                  <a:cubicBezTo>
                    <a:pt x="263" y="196"/>
                    <a:pt x="232" y="164"/>
                    <a:pt x="193" y="164"/>
                  </a:cubicBezTo>
                  <a:close/>
                  <a:moveTo>
                    <a:pt x="170" y="318"/>
                  </a:moveTo>
                  <a:cubicBezTo>
                    <a:pt x="122" y="318"/>
                    <a:pt x="122" y="318"/>
                    <a:pt x="122" y="318"/>
                  </a:cubicBezTo>
                  <a:cubicBezTo>
                    <a:pt x="84" y="318"/>
                    <a:pt x="67" y="333"/>
                    <a:pt x="53" y="363"/>
                  </a:cubicBezTo>
                  <a:cubicBezTo>
                    <a:pt x="40" y="392"/>
                    <a:pt x="24" y="426"/>
                    <a:pt x="11" y="456"/>
                  </a:cubicBezTo>
                  <a:cubicBezTo>
                    <a:pt x="0" y="481"/>
                    <a:pt x="20" y="507"/>
                    <a:pt x="46" y="503"/>
                  </a:cubicBezTo>
                  <a:cubicBezTo>
                    <a:pt x="53" y="502"/>
                    <a:pt x="60" y="501"/>
                    <a:pt x="67" y="500"/>
                  </a:cubicBezTo>
                  <a:cubicBezTo>
                    <a:pt x="67" y="499"/>
                    <a:pt x="66" y="498"/>
                    <a:pt x="66" y="497"/>
                  </a:cubicBezTo>
                  <a:cubicBezTo>
                    <a:pt x="66" y="444"/>
                    <a:pt x="66" y="444"/>
                    <a:pt x="66" y="444"/>
                  </a:cubicBezTo>
                  <a:cubicBezTo>
                    <a:pt x="50" y="446"/>
                    <a:pt x="50" y="446"/>
                    <a:pt x="50" y="446"/>
                  </a:cubicBezTo>
                  <a:cubicBezTo>
                    <a:pt x="49" y="439"/>
                    <a:pt x="49" y="439"/>
                    <a:pt x="49" y="439"/>
                  </a:cubicBezTo>
                  <a:cubicBezTo>
                    <a:pt x="66" y="436"/>
                    <a:pt x="66" y="436"/>
                    <a:pt x="66" y="436"/>
                  </a:cubicBezTo>
                  <a:cubicBezTo>
                    <a:pt x="66" y="381"/>
                    <a:pt x="66" y="381"/>
                    <a:pt x="66" y="381"/>
                  </a:cubicBezTo>
                  <a:cubicBezTo>
                    <a:pt x="66" y="373"/>
                    <a:pt x="73" y="367"/>
                    <a:pt x="81" y="367"/>
                  </a:cubicBezTo>
                  <a:cubicBezTo>
                    <a:pt x="179" y="367"/>
                    <a:pt x="179" y="367"/>
                    <a:pt x="179" y="367"/>
                  </a:cubicBezTo>
                  <a:cubicBezTo>
                    <a:pt x="185" y="353"/>
                    <a:pt x="185" y="353"/>
                    <a:pt x="185" y="353"/>
                  </a:cubicBezTo>
                  <a:lnTo>
                    <a:pt x="170" y="318"/>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endParaRPr lang="ja-JP" altLang="en-US"/>
            </a:p>
          </p:txBody>
        </p:sp>
      </p:grpSp>
      <p:grpSp>
        <p:nvGrpSpPr>
          <p:cNvPr id="32" name="グループ化 31"/>
          <p:cNvGrpSpPr/>
          <p:nvPr/>
        </p:nvGrpSpPr>
        <p:grpSpPr>
          <a:xfrm>
            <a:off x="827584" y="2329013"/>
            <a:ext cx="8125357" cy="1169551"/>
            <a:chOff x="839131" y="1891311"/>
            <a:chExt cx="8125357" cy="1169551"/>
          </a:xfrm>
        </p:grpSpPr>
        <p:sp>
          <p:nvSpPr>
            <p:cNvPr id="8" name="楕円 7"/>
            <p:cNvSpPr/>
            <p:nvPr/>
          </p:nvSpPr>
          <p:spPr>
            <a:xfrm>
              <a:off x="839131" y="2035769"/>
              <a:ext cx="742937" cy="720367"/>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defRPr/>
              </a:pPr>
              <a:endParaRPr lang="ja-JP" altLang="en-US">
                <a:solidFill>
                  <a:prstClr val="white"/>
                </a:solidFill>
                <a:latin typeface="メイリオ"/>
                <a:ea typeface="メイリオ"/>
              </a:endParaRPr>
            </a:p>
          </p:txBody>
        </p:sp>
        <p:sp>
          <p:nvSpPr>
            <p:cNvPr id="11" name="テキスト ボックス 10"/>
            <p:cNvSpPr txBox="1"/>
            <p:nvPr/>
          </p:nvSpPr>
          <p:spPr>
            <a:xfrm>
              <a:off x="1614363" y="2289651"/>
              <a:ext cx="2052666" cy="707886"/>
            </a:xfrm>
            <a:prstGeom prst="rect">
              <a:avLst/>
            </a:prstGeom>
            <a:noFill/>
          </p:spPr>
          <p:txBody>
            <a:bodyPr wrap="square" rtlCol="0">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defRPr/>
              </a:pPr>
              <a:r>
                <a:rPr lang="ja-JP" altLang="en-US" sz="2000" b="1" dirty="0">
                  <a:solidFill>
                    <a:srgbClr val="AACE36"/>
                  </a:solidFill>
                  <a:latin typeface="メイリオ"/>
                  <a:ea typeface="メイリオ"/>
                </a:rPr>
                <a:t>労務管理</a:t>
              </a:r>
            </a:p>
            <a:p>
              <a:pPr>
                <a:defRPr/>
              </a:pPr>
              <a:endParaRPr lang="ja-JP" altLang="en-US" sz="2000" b="1" dirty="0">
                <a:solidFill>
                  <a:srgbClr val="AACE36"/>
                </a:solidFill>
                <a:latin typeface="メイリオ"/>
                <a:ea typeface="メイリオ"/>
              </a:endParaRPr>
            </a:p>
          </p:txBody>
        </p:sp>
        <p:sp>
          <p:nvSpPr>
            <p:cNvPr id="12" name="テキスト ボックス 11"/>
            <p:cNvSpPr txBox="1"/>
            <p:nvPr/>
          </p:nvSpPr>
          <p:spPr>
            <a:xfrm>
              <a:off x="1751130" y="2117080"/>
              <a:ext cx="1631269" cy="248532"/>
            </a:xfrm>
            <a:prstGeom prst="rect">
              <a:avLst/>
            </a:prstGeom>
            <a:noFill/>
          </p:spPr>
          <p:txBody>
            <a:bodyPr wrap="square" rtlCol="0">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defRPr/>
              </a:pPr>
              <a:r>
                <a:rPr lang="ja-JP" altLang="en-US" sz="1400" dirty="0">
                  <a:solidFill>
                    <a:prstClr val="black"/>
                  </a:solidFill>
                  <a:latin typeface="メイリオ"/>
                  <a:ea typeface="メイリオ"/>
                </a:rPr>
                <a:t>特長２</a:t>
              </a:r>
            </a:p>
          </p:txBody>
        </p:sp>
        <p:sp>
          <p:nvSpPr>
            <p:cNvPr id="20" name="正方形/長方形 19"/>
            <p:cNvSpPr/>
            <p:nvPr/>
          </p:nvSpPr>
          <p:spPr>
            <a:xfrm>
              <a:off x="2888396" y="1891311"/>
              <a:ext cx="6076092" cy="1169551"/>
            </a:xfrm>
            <a:prstGeom prst="rect">
              <a:avLst/>
            </a:prstGeom>
          </p:spPr>
          <p:txBody>
            <a:bodyPr wrap="square">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marL="171450" indent="-171450">
                <a:buClr>
                  <a:srgbClr val="AACE36"/>
                </a:buClr>
                <a:buFont typeface="Wingdings" panose="05000000000000000000" pitchFamily="2" charset="2"/>
                <a:buChar char="l"/>
                <a:defRPr/>
              </a:pPr>
              <a:r>
                <a:rPr lang="ja-JP" altLang="en-US" sz="1400" dirty="0">
                  <a:latin typeface="メイリオ"/>
                  <a:ea typeface="メイリオ"/>
                </a:rPr>
                <a:t>アラートなど集約された</a:t>
              </a:r>
              <a:r>
                <a:rPr lang="en-US" altLang="ja-JP" sz="1400" dirty="0">
                  <a:latin typeface="メイリオ"/>
                  <a:ea typeface="メイリオ"/>
                </a:rPr>
                <a:t>TOP</a:t>
              </a:r>
              <a:r>
                <a:rPr lang="ja-JP" altLang="en-US" sz="1400" dirty="0">
                  <a:latin typeface="メイリオ"/>
                  <a:ea typeface="メイリオ"/>
                </a:rPr>
                <a:t>画面で労務管理をサポート</a:t>
              </a:r>
              <a:endParaRPr lang="en-US" altLang="ja-JP" sz="1400" dirty="0">
                <a:latin typeface="メイリオ"/>
                <a:ea typeface="メイリオ"/>
              </a:endParaRPr>
            </a:p>
            <a:p>
              <a:pPr marL="171450" indent="-171450">
                <a:buClr>
                  <a:srgbClr val="AACE36"/>
                </a:buClr>
                <a:buFont typeface="Wingdings" panose="05000000000000000000" pitchFamily="2" charset="2"/>
                <a:buChar char="l"/>
                <a:defRPr/>
              </a:pPr>
              <a:r>
                <a:rPr lang="ja-JP" altLang="en-US" sz="1400" dirty="0">
                  <a:latin typeface="メイリオ"/>
                  <a:ea typeface="メイリオ"/>
                </a:rPr>
                <a:t>フレックス</a:t>
              </a:r>
              <a:r>
                <a:rPr lang="en-US" altLang="ja-JP" sz="1400" dirty="0">
                  <a:latin typeface="メイリオ"/>
                  <a:ea typeface="メイリオ"/>
                </a:rPr>
                <a:t>/</a:t>
              </a:r>
              <a:r>
                <a:rPr lang="ja-JP" altLang="en-US" sz="1400" dirty="0">
                  <a:latin typeface="メイリオ"/>
                  <a:ea typeface="メイリオ"/>
                </a:rPr>
                <a:t>シフト</a:t>
              </a:r>
              <a:r>
                <a:rPr lang="en-US" altLang="ja-JP" sz="1400" dirty="0">
                  <a:latin typeface="メイリオ"/>
                  <a:ea typeface="メイリオ"/>
                </a:rPr>
                <a:t>/</a:t>
              </a:r>
              <a:r>
                <a:rPr lang="ja-JP" altLang="en-US" sz="1400" dirty="0">
                  <a:latin typeface="メイリオ"/>
                  <a:ea typeface="メイリオ"/>
                </a:rPr>
                <a:t>変形労働制など複雑な勤務形態にも対応</a:t>
              </a:r>
              <a:endParaRPr lang="en-US" altLang="ja-JP" sz="1400" dirty="0">
                <a:latin typeface="メイリオ"/>
                <a:ea typeface="メイリオ"/>
              </a:endParaRPr>
            </a:p>
            <a:p>
              <a:pPr marL="171450" indent="-171450">
                <a:buClr>
                  <a:srgbClr val="AACE36"/>
                </a:buClr>
                <a:buFont typeface="Wingdings" panose="05000000000000000000" pitchFamily="2" charset="2"/>
                <a:buChar char="l"/>
                <a:defRPr/>
              </a:pPr>
              <a:r>
                <a:rPr lang="ja-JP" altLang="en-US" sz="1400" dirty="0">
                  <a:latin typeface="メイリオ"/>
                  <a:ea typeface="メイリオ"/>
                </a:rPr>
                <a:t>有給休暇取得義務化に対応。特別休暇も合わせ適切管理可能</a:t>
              </a:r>
              <a:endParaRPr lang="en-US" altLang="ja-JP" sz="1400" dirty="0">
                <a:latin typeface="メイリオ"/>
                <a:ea typeface="メイリオ"/>
              </a:endParaRPr>
            </a:p>
            <a:p>
              <a:pPr marL="171450" indent="-171450">
                <a:buClr>
                  <a:srgbClr val="AACE36"/>
                </a:buClr>
                <a:buFont typeface="Wingdings" panose="05000000000000000000" pitchFamily="2" charset="2"/>
                <a:buChar char="l"/>
                <a:defRPr/>
              </a:pPr>
              <a:r>
                <a:rPr lang="ja-JP" altLang="en-US" sz="1400" dirty="0">
                  <a:latin typeface="メイリオ"/>
                  <a:ea typeface="メイリオ"/>
                </a:rPr>
                <a:t>気づきを与える豊富な通知機能</a:t>
              </a:r>
              <a:endParaRPr lang="en-US" altLang="ja-JP" sz="1400" dirty="0">
                <a:latin typeface="メイリオ"/>
                <a:ea typeface="メイリオ"/>
              </a:endParaRPr>
            </a:p>
            <a:p>
              <a:pPr marL="171450" indent="-171450">
                <a:buClr>
                  <a:srgbClr val="AACE36"/>
                </a:buClr>
                <a:buFont typeface="Wingdings" panose="05000000000000000000" pitchFamily="2" charset="2"/>
                <a:buChar char="l"/>
                <a:defRPr/>
              </a:pPr>
              <a:r>
                <a:rPr lang="ja-JP" altLang="en-US" sz="1400" dirty="0">
                  <a:latin typeface="メイリオ"/>
                  <a:ea typeface="メイリオ"/>
                </a:rPr>
                <a:t>残業管理は年</a:t>
              </a:r>
              <a:r>
                <a:rPr lang="en-US" altLang="ja-JP" sz="1400" dirty="0">
                  <a:latin typeface="メイリオ"/>
                  <a:ea typeface="メイリオ"/>
                </a:rPr>
                <a:t>/</a:t>
              </a:r>
              <a:r>
                <a:rPr lang="ja-JP" altLang="en-US" sz="1400" dirty="0">
                  <a:latin typeface="メイリオ"/>
                  <a:ea typeface="メイリオ"/>
                </a:rPr>
                <a:t>月</a:t>
              </a:r>
              <a:r>
                <a:rPr lang="en-US" altLang="ja-JP" sz="1400" dirty="0">
                  <a:latin typeface="メイリオ"/>
                  <a:ea typeface="メイリオ"/>
                </a:rPr>
                <a:t>/</a:t>
              </a:r>
              <a:r>
                <a:rPr lang="ja-JP" altLang="en-US" sz="1400" dirty="0">
                  <a:latin typeface="メイリオ"/>
                  <a:ea typeface="メイリオ"/>
                </a:rPr>
                <a:t>月平均</a:t>
              </a:r>
              <a:r>
                <a:rPr lang="en-US" altLang="ja-JP" sz="1400" dirty="0">
                  <a:latin typeface="メイリオ"/>
                  <a:ea typeface="メイリオ"/>
                </a:rPr>
                <a:t>/</a:t>
              </a:r>
              <a:r>
                <a:rPr lang="ja-JP" altLang="en-US" sz="1400" dirty="0">
                  <a:latin typeface="メイリオ"/>
                  <a:ea typeface="メイリオ"/>
                </a:rPr>
                <a:t>週で管理可能（アラート機能あり）</a:t>
              </a:r>
              <a:endParaRPr lang="en-US" altLang="ja-JP" sz="1400" dirty="0">
                <a:latin typeface="メイリオ"/>
                <a:ea typeface="メイリオ"/>
              </a:endParaRPr>
            </a:p>
          </p:txBody>
        </p:sp>
        <p:sp>
          <p:nvSpPr>
            <p:cNvPr id="29" name="Freeform 64"/>
            <p:cNvSpPr>
              <a:spLocks noChangeAspect="1" noEditPoints="1"/>
            </p:cNvSpPr>
            <p:nvPr/>
          </p:nvSpPr>
          <p:spPr bwMode="auto">
            <a:xfrm>
              <a:off x="1063484" y="2179278"/>
              <a:ext cx="316977" cy="406983"/>
            </a:xfrm>
            <a:custGeom>
              <a:avLst/>
              <a:gdLst>
                <a:gd name="T0" fmla="*/ 272 w 411"/>
                <a:gd name="T1" fmla="*/ 318 h 529"/>
                <a:gd name="T2" fmla="*/ 215 w 411"/>
                <a:gd name="T3" fmla="*/ 318 h 529"/>
                <a:gd name="T4" fmla="*/ 304 w 411"/>
                <a:gd name="T5" fmla="*/ 367 h 529"/>
                <a:gd name="T6" fmla="*/ 411 w 411"/>
                <a:gd name="T7" fmla="*/ 268 h 529"/>
                <a:gd name="T8" fmla="*/ 186 w 411"/>
                <a:gd name="T9" fmla="*/ 147 h 529"/>
                <a:gd name="T10" fmla="*/ 186 w 411"/>
                <a:gd name="T11" fmla="*/ 147 h 529"/>
                <a:gd name="T12" fmla="*/ 216 w 411"/>
                <a:gd name="T13" fmla="*/ 88 h 529"/>
                <a:gd name="T14" fmla="*/ 163 w 411"/>
                <a:gd name="T15" fmla="*/ 69 h 529"/>
                <a:gd name="T16" fmla="*/ 182 w 411"/>
                <a:gd name="T17" fmla="*/ 119 h 529"/>
                <a:gd name="T18" fmla="*/ 206 w 411"/>
                <a:gd name="T19" fmla="*/ 138 h 529"/>
                <a:gd name="T20" fmla="*/ 179 w 411"/>
                <a:gd name="T21" fmla="*/ 141 h 529"/>
                <a:gd name="T22" fmla="*/ 206 w 411"/>
                <a:gd name="T23" fmla="*/ 126 h 529"/>
                <a:gd name="T24" fmla="*/ 206 w 411"/>
                <a:gd name="T25" fmla="*/ 124 h 529"/>
                <a:gd name="T26" fmla="*/ 181 w 411"/>
                <a:gd name="T27" fmla="*/ 121 h 529"/>
                <a:gd name="T28" fmla="*/ 206 w 411"/>
                <a:gd name="T29" fmla="*/ 124 h 529"/>
                <a:gd name="T30" fmla="*/ 181 w 411"/>
                <a:gd name="T31" fmla="*/ 145 h 529"/>
                <a:gd name="T32" fmla="*/ 206 w 411"/>
                <a:gd name="T33" fmla="*/ 140 h 529"/>
                <a:gd name="T34" fmla="*/ 142 w 411"/>
                <a:gd name="T35" fmla="*/ 67 h 529"/>
                <a:gd name="T36" fmla="*/ 126 w 411"/>
                <a:gd name="T37" fmla="*/ 72 h 529"/>
                <a:gd name="T38" fmla="*/ 136 w 411"/>
                <a:gd name="T39" fmla="*/ 105 h 529"/>
                <a:gd name="T40" fmla="*/ 148 w 411"/>
                <a:gd name="T41" fmla="*/ 92 h 529"/>
                <a:gd name="T42" fmla="*/ 135 w 411"/>
                <a:gd name="T43" fmla="*/ 106 h 529"/>
                <a:gd name="T44" fmla="*/ 252 w 411"/>
                <a:gd name="T45" fmla="*/ 100 h 529"/>
                <a:gd name="T46" fmla="*/ 235 w 411"/>
                <a:gd name="T47" fmla="*/ 97 h 529"/>
                <a:gd name="T48" fmla="*/ 253 w 411"/>
                <a:gd name="T49" fmla="*/ 104 h 529"/>
                <a:gd name="T50" fmla="*/ 243 w 411"/>
                <a:gd name="T51" fmla="*/ 67 h 529"/>
                <a:gd name="T52" fmla="*/ 259 w 411"/>
                <a:gd name="T53" fmla="*/ 72 h 529"/>
                <a:gd name="T54" fmla="*/ 252 w 411"/>
                <a:gd name="T55" fmla="*/ 39 h 529"/>
                <a:gd name="T56" fmla="*/ 235 w 411"/>
                <a:gd name="T57" fmla="*/ 42 h 529"/>
                <a:gd name="T58" fmla="*/ 238 w 411"/>
                <a:gd name="T59" fmla="*/ 47 h 529"/>
                <a:gd name="T60" fmla="*/ 228 w 411"/>
                <a:gd name="T61" fmla="*/ 9 h 529"/>
                <a:gd name="T62" fmla="*/ 216 w 411"/>
                <a:gd name="T63" fmla="*/ 28 h 529"/>
                <a:gd name="T64" fmla="*/ 196 w 411"/>
                <a:gd name="T65" fmla="*/ 19 h 529"/>
                <a:gd name="T66" fmla="*/ 190 w 411"/>
                <a:gd name="T67" fmla="*/ 3 h 529"/>
                <a:gd name="T68" fmla="*/ 196 w 411"/>
                <a:gd name="T69" fmla="*/ 19 h 529"/>
                <a:gd name="T70" fmla="*/ 162 w 411"/>
                <a:gd name="T71" fmla="*/ 10 h 529"/>
                <a:gd name="T72" fmla="*/ 165 w 411"/>
                <a:gd name="T73" fmla="*/ 27 h 529"/>
                <a:gd name="T74" fmla="*/ 152 w 411"/>
                <a:gd name="T75" fmla="*/ 46 h 529"/>
                <a:gd name="T76" fmla="*/ 132 w 411"/>
                <a:gd name="T77" fmla="*/ 35 h 529"/>
                <a:gd name="T78" fmla="*/ 149 w 411"/>
                <a:gd name="T79" fmla="*/ 47 h 529"/>
                <a:gd name="T80" fmla="*/ 368 w 411"/>
                <a:gd name="T81" fmla="*/ 131 h 529"/>
                <a:gd name="T82" fmla="*/ 349 w 411"/>
                <a:gd name="T83" fmla="*/ 106 h 529"/>
                <a:gd name="T84" fmla="*/ 321 w 411"/>
                <a:gd name="T85" fmla="*/ 151 h 529"/>
                <a:gd name="T86" fmla="*/ 367 w 411"/>
                <a:gd name="T87" fmla="*/ 191 h 529"/>
                <a:gd name="T88" fmla="*/ 411 w 411"/>
                <a:gd name="T89" fmla="*/ 144 h 529"/>
                <a:gd name="T90" fmla="*/ 309 w 411"/>
                <a:gd name="T91" fmla="*/ 529 h 529"/>
                <a:gd name="T92" fmla="*/ 73 w 411"/>
                <a:gd name="T93" fmla="*/ 515 h 529"/>
                <a:gd name="T94" fmla="*/ 313 w 411"/>
                <a:gd name="T95" fmla="*/ 515 h 529"/>
                <a:gd name="T96" fmla="*/ 283 w 411"/>
                <a:gd name="T97" fmla="*/ 518 h 529"/>
                <a:gd name="T98" fmla="*/ 302 w 411"/>
                <a:gd name="T99" fmla="*/ 518 h 529"/>
                <a:gd name="T100" fmla="*/ 254 w 411"/>
                <a:gd name="T101" fmla="*/ 523 h 529"/>
                <a:gd name="T102" fmla="*/ 311 w 411"/>
                <a:gd name="T103" fmla="*/ 381 h 529"/>
                <a:gd name="T104" fmla="*/ 74 w 411"/>
                <a:gd name="T105" fmla="*/ 381 h 529"/>
                <a:gd name="T106" fmla="*/ 304 w 411"/>
                <a:gd name="T107" fmla="*/ 504 h 529"/>
                <a:gd name="T108" fmla="*/ 193 w 411"/>
                <a:gd name="T109" fmla="*/ 164 h 529"/>
                <a:gd name="T110" fmla="*/ 263 w 411"/>
                <a:gd name="T111" fmla="*/ 235 h 529"/>
                <a:gd name="T112" fmla="*/ 122 w 411"/>
                <a:gd name="T113" fmla="*/ 318 h 529"/>
                <a:gd name="T114" fmla="*/ 46 w 411"/>
                <a:gd name="T115" fmla="*/ 503 h 529"/>
                <a:gd name="T116" fmla="*/ 66 w 411"/>
                <a:gd name="T117" fmla="*/ 444 h 529"/>
                <a:gd name="T118" fmla="*/ 66 w 411"/>
                <a:gd name="T119" fmla="*/ 436 h 529"/>
                <a:gd name="T120" fmla="*/ 179 w 411"/>
                <a:gd name="T121" fmla="*/ 367 h 5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411" h="529">
                  <a:moveTo>
                    <a:pt x="351" y="204"/>
                  </a:moveTo>
                  <a:cubicBezTo>
                    <a:pt x="351" y="277"/>
                    <a:pt x="351" y="277"/>
                    <a:pt x="351" y="277"/>
                  </a:cubicBezTo>
                  <a:cubicBezTo>
                    <a:pt x="272" y="318"/>
                    <a:pt x="272" y="318"/>
                    <a:pt x="272" y="318"/>
                  </a:cubicBezTo>
                  <a:cubicBezTo>
                    <a:pt x="272" y="318"/>
                    <a:pt x="272" y="318"/>
                    <a:pt x="272" y="318"/>
                  </a:cubicBezTo>
                  <a:cubicBezTo>
                    <a:pt x="269" y="318"/>
                    <a:pt x="266" y="318"/>
                    <a:pt x="262" y="318"/>
                  </a:cubicBezTo>
                  <a:cubicBezTo>
                    <a:pt x="215" y="318"/>
                    <a:pt x="215" y="318"/>
                    <a:pt x="215" y="318"/>
                  </a:cubicBezTo>
                  <a:cubicBezTo>
                    <a:pt x="200" y="353"/>
                    <a:pt x="200" y="353"/>
                    <a:pt x="200" y="353"/>
                  </a:cubicBezTo>
                  <a:cubicBezTo>
                    <a:pt x="205" y="367"/>
                    <a:pt x="205" y="367"/>
                    <a:pt x="205" y="367"/>
                  </a:cubicBezTo>
                  <a:cubicBezTo>
                    <a:pt x="304" y="367"/>
                    <a:pt x="304" y="367"/>
                    <a:pt x="304" y="367"/>
                  </a:cubicBezTo>
                  <a:cubicBezTo>
                    <a:pt x="311" y="367"/>
                    <a:pt x="317" y="372"/>
                    <a:pt x="318" y="378"/>
                  </a:cubicBezTo>
                  <a:cubicBezTo>
                    <a:pt x="388" y="333"/>
                    <a:pt x="388" y="333"/>
                    <a:pt x="388" y="333"/>
                  </a:cubicBezTo>
                  <a:cubicBezTo>
                    <a:pt x="406" y="320"/>
                    <a:pt x="411" y="293"/>
                    <a:pt x="411" y="268"/>
                  </a:cubicBezTo>
                  <a:cubicBezTo>
                    <a:pt x="411" y="204"/>
                    <a:pt x="411" y="204"/>
                    <a:pt x="411" y="204"/>
                  </a:cubicBezTo>
                  <a:lnTo>
                    <a:pt x="351" y="204"/>
                  </a:lnTo>
                  <a:close/>
                  <a:moveTo>
                    <a:pt x="186" y="147"/>
                  </a:moveTo>
                  <a:cubicBezTo>
                    <a:pt x="186" y="148"/>
                    <a:pt x="186" y="150"/>
                    <a:pt x="193" y="150"/>
                  </a:cubicBezTo>
                  <a:cubicBezTo>
                    <a:pt x="199" y="150"/>
                    <a:pt x="199" y="148"/>
                    <a:pt x="199" y="147"/>
                  </a:cubicBezTo>
                  <a:lnTo>
                    <a:pt x="186" y="147"/>
                  </a:lnTo>
                  <a:close/>
                  <a:moveTo>
                    <a:pt x="203" y="119"/>
                  </a:moveTo>
                  <a:cubicBezTo>
                    <a:pt x="205" y="119"/>
                    <a:pt x="206" y="117"/>
                    <a:pt x="206" y="115"/>
                  </a:cubicBezTo>
                  <a:cubicBezTo>
                    <a:pt x="206" y="110"/>
                    <a:pt x="209" y="96"/>
                    <a:pt x="216" y="88"/>
                  </a:cubicBezTo>
                  <a:cubicBezTo>
                    <a:pt x="220" y="83"/>
                    <a:pt x="222" y="77"/>
                    <a:pt x="222" y="69"/>
                  </a:cubicBezTo>
                  <a:cubicBezTo>
                    <a:pt x="222" y="53"/>
                    <a:pt x="209" y="40"/>
                    <a:pt x="193" y="40"/>
                  </a:cubicBezTo>
                  <a:cubicBezTo>
                    <a:pt x="176" y="40"/>
                    <a:pt x="163" y="53"/>
                    <a:pt x="163" y="69"/>
                  </a:cubicBezTo>
                  <a:cubicBezTo>
                    <a:pt x="163" y="77"/>
                    <a:pt x="166" y="83"/>
                    <a:pt x="170" y="88"/>
                  </a:cubicBezTo>
                  <a:cubicBezTo>
                    <a:pt x="176" y="96"/>
                    <a:pt x="179" y="110"/>
                    <a:pt x="179" y="115"/>
                  </a:cubicBezTo>
                  <a:cubicBezTo>
                    <a:pt x="179" y="117"/>
                    <a:pt x="180" y="119"/>
                    <a:pt x="182" y="119"/>
                  </a:cubicBezTo>
                  <a:lnTo>
                    <a:pt x="203" y="119"/>
                  </a:lnTo>
                  <a:close/>
                  <a:moveTo>
                    <a:pt x="179" y="141"/>
                  </a:moveTo>
                  <a:cubicBezTo>
                    <a:pt x="186" y="140"/>
                    <a:pt x="198" y="139"/>
                    <a:pt x="206" y="138"/>
                  </a:cubicBezTo>
                  <a:cubicBezTo>
                    <a:pt x="206" y="133"/>
                    <a:pt x="206" y="133"/>
                    <a:pt x="206" y="133"/>
                  </a:cubicBezTo>
                  <a:cubicBezTo>
                    <a:pt x="199" y="134"/>
                    <a:pt x="186" y="135"/>
                    <a:pt x="179" y="135"/>
                  </a:cubicBezTo>
                  <a:lnTo>
                    <a:pt x="179" y="141"/>
                  </a:lnTo>
                  <a:close/>
                  <a:moveTo>
                    <a:pt x="179" y="134"/>
                  </a:moveTo>
                  <a:cubicBezTo>
                    <a:pt x="186" y="133"/>
                    <a:pt x="198" y="132"/>
                    <a:pt x="206" y="131"/>
                  </a:cubicBezTo>
                  <a:cubicBezTo>
                    <a:pt x="206" y="126"/>
                    <a:pt x="206" y="126"/>
                    <a:pt x="206" y="126"/>
                  </a:cubicBezTo>
                  <a:cubicBezTo>
                    <a:pt x="199" y="127"/>
                    <a:pt x="186" y="128"/>
                    <a:pt x="179" y="128"/>
                  </a:cubicBezTo>
                  <a:lnTo>
                    <a:pt x="179" y="134"/>
                  </a:lnTo>
                  <a:close/>
                  <a:moveTo>
                    <a:pt x="206" y="124"/>
                  </a:moveTo>
                  <a:cubicBezTo>
                    <a:pt x="206" y="123"/>
                    <a:pt x="206" y="123"/>
                    <a:pt x="206" y="123"/>
                  </a:cubicBezTo>
                  <a:cubicBezTo>
                    <a:pt x="206" y="122"/>
                    <a:pt x="205" y="121"/>
                    <a:pt x="205" y="121"/>
                  </a:cubicBezTo>
                  <a:cubicBezTo>
                    <a:pt x="181" y="121"/>
                    <a:pt x="181" y="121"/>
                    <a:pt x="181" y="121"/>
                  </a:cubicBezTo>
                  <a:cubicBezTo>
                    <a:pt x="180" y="121"/>
                    <a:pt x="179" y="122"/>
                    <a:pt x="179" y="123"/>
                  </a:cubicBezTo>
                  <a:cubicBezTo>
                    <a:pt x="179" y="127"/>
                    <a:pt x="179" y="127"/>
                    <a:pt x="179" y="127"/>
                  </a:cubicBezTo>
                  <a:cubicBezTo>
                    <a:pt x="186" y="126"/>
                    <a:pt x="198" y="125"/>
                    <a:pt x="206" y="124"/>
                  </a:cubicBezTo>
                  <a:close/>
                  <a:moveTo>
                    <a:pt x="179" y="142"/>
                  </a:moveTo>
                  <a:cubicBezTo>
                    <a:pt x="179" y="143"/>
                    <a:pt x="179" y="143"/>
                    <a:pt x="179" y="143"/>
                  </a:cubicBezTo>
                  <a:cubicBezTo>
                    <a:pt x="179" y="144"/>
                    <a:pt x="180" y="145"/>
                    <a:pt x="181" y="145"/>
                  </a:cubicBezTo>
                  <a:cubicBezTo>
                    <a:pt x="205" y="145"/>
                    <a:pt x="205" y="145"/>
                    <a:pt x="205" y="145"/>
                  </a:cubicBezTo>
                  <a:cubicBezTo>
                    <a:pt x="205" y="145"/>
                    <a:pt x="206" y="144"/>
                    <a:pt x="206" y="143"/>
                  </a:cubicBezTo>
                  <a:cubicBezTo>
                    <a:pt x="206" y="140"/>
                    <a:pt x="206" y="140"/>
                    <a:pt x="206" y="140"/>
                  </a:cubicBezTo>
                  <a:cubicBezTo>
                    <a:pt x="199" y="141"/>
                    <a:pt x="186" y="142"/>
                    <a:pt x="179" y="142"/>
                  </a:cubicBezTo>
                  <a:close/>
                  <a:moveTo>
                    <a:pt x="145" y="69"/>
                  </a:moveTo>
                  <a:cubicBezTo>
                    <a:pt x="145" y="68"/>
                    <a:pt x="144" y="67"/>
                    <a:pt x="142" y="67"/>
                  </a:cubicBezTo>
                  <a:cubicBezTo>
                    <a:pt x="126" y="67"/>
                    <a:pt x="126" y="67"/>
                    <a:pt x="126" y="67"/>
                  </a:cubicBezTo>
                  <a:cubicBezTo>
                    <a:pt x="124" y="67"/>
                    <a:pt x="123" y="68"/>
                    <a:pt x="123" y="69"/>
                  </a:cubicBezTo>
                  <a:cubicBezTo>
                    <a:pt x="123" y="71"/>
                    <a:pt x="124" y="72"/>
                    <a:pt x="126" y="72"/>
                  </a:cubicBezTo>
                  <a:cubicBezTo>
                    <a:pt x="142" y="72"/>
                    <a:pt x="142" y="72"/>
                    <a:pt x="142" y="72"/>
                  </a:cubicBezTo>
                  <a:cubicBezTo>
                    <a:pt x="144" y="72"/>
                    <a:pt x="145" y="71"/>
                    <a:pt x="145" y="69"/>
                  </a:cubicBezTo>
                  <a:close/>
                  <a:moveTo>
                    <a:pt x="136" y="105"/>
                  </a:moveTo>
                  <a:cubicBezTo>
                    <a:pt x="151" y="97"/>
                    <a:pt x="151" y="97"/>
                    <a:pt x="151" y="97"/>
                  </a:cubicBezTo>
                  <a:cubicBezTo>
                    <a:pt x="152" y="96"/>
                    <a:pt x="152" y="95"/>
                    <a:pt x="152" y="93"/>
                  </a:cubicBezTo>
                  <a:cubicBezTo>
                    <a:pt x="151" y="92"/>
                    <a:pt x="149" y="91"/>
                    <a:pt x="148" y="92"/>
                  </a:cubicBezTo>
                  <a:cubicBezTo>
                    <a:pt x="133" y="100"/>
                    <a:pt x="133" y="100"/>
                    <a:pt x="133" y="100"/>
                  </a:cubicBezTo>
                  <a:cubicBezTo>
                    <a:pt x="132" y="101"/>
                    <a:pt x="132" y="103"/>
                    <a:pt x="132" y="104"/>
                  </a:cubicBezTo>
                  <a:cubicBezTo>
                    <a:pt x="133" y="105"/>
                    <a:pt x="134" y="106"/>
                    <a:pt x="135" y="106"/>
                  </a:cubicBezTo>
                  <a:cubicBezTo>
                    <a:pt x="135" y="106"/>
                    <a:pt x="136" y="106"/>
                    <a:pt x="136" y="105"/>
                  </a:cubicBezTo>
                  <a:close/>
                  <a:moveTo>
                    <a:pt x="253" y="104"/>
                  </a:moveTo>
                  <a:cubicBezTo>
                    <a:pt x="254" y="103"/>
                    <a:pt x="253" y="101"/>
                    <a:pt x="252" y="100"/>
                  </a:cubicBezTo>
                  <a:cubicBezTo>
                    <a:pt x="238" y="92"/>
                    <a:pt x="238" y="92"/>
                    <a:pt x="238" y="92"/>
                  </a:cubicBezTo>
                  <a:cubicBezTo>
                    <a:pt x="236" y="91"/>
                    <a:pt x="235" y="92"/>
                    <a:pt x="234" y="93"/>
                  </a:cubicBezTo>
                  <a:cubicBezTo>
                    <a:pt x="233" y="95"/>
                    <a:pt x="233" y="96"/>
                    <a:pt x="235" y="97"/>
                  </a:cubicBezTo>
                  <a:cubicBezTo>
                    <a:pt x="249" y="105"/>
                    <a:pt x="249" y="105"/>
                    <a:pt x="249" y="105"/>
                  </a:cubicBezTo>
                  <a:cubicBezTo>
                    <a:pt x="250" y="106"/>
                    <a:pt x="250" y="106"/>
                    <a:pt x="250" y="106"/>
                  </a:cubicBezTo>
                  <a:cubicBezTo>
                    <a:pt x="252" y="106"/>
                    <a:pt x="252" y="105"/>
                    <a:pt x="253" y="104"/>
                  </a:cubicBezTo>
                  <a:close/>
                  <a:moveTo>
                    <a:pt x="262" y="69"/>
                  </a:moveTo>
                  <a:cubicBezTo>
                    <a:pt x="262" y="68"/>
                    <a:pt x="261" y="67"/>
                    <a:pt x="259" y="67"/>
                  </a:cubicBezTo>
                  <a:cubicBezTo>
                    <a:pt x="243" y="67"/>
                    <a:pt x="243" y="67"/>
                    <a:pt x="243" y="67"/>
                  </a:cubicBezTo>
                  <a:cubicBezTo>
                    <a:pt x="241" y="67"/>
                    <a:pt x="240" y="68"/>
                    <a:pt x="240" y="69"/>
                  </a:cubicBezTo>
                  <a:cubicBezTo>
                    <a:pt x="240" y="71"/>
                    <a:pt x="241" y="72"/>
                    <a:pt x="243" y="72"/>
                  </a:cubicBezTo>
                  <a:cubicBezTo>
                    <a:pt x="259" y="72"/>
                    <a:pt x="259" y="72"/>
                    <a:pt x="259" y="72"/>
                  </a:cubicBezTo>
                  <a:cubicBezTo>
                    <a:pt x="261" y="72"/>
                    <a:pt x="262" y="71"/>
                    <a:pt x="262" y="69"/>
                  </a:cubicBezTo>
                  <a:close/>
                  <a:moveTo>
                    <a:pt x="238" y="47"/>
                  </a:moveTo>
                  <a:cubicBezTo>
                    <a:pt x="252" y="39"/>
                    <a:pt x="252" y="39"/>
                    <a:pt x="252" y="39"/>
                  </a:cubicBezTo>
                  <a:cubicBezTo>
                    <a:pt x="253" y="38"/>
                    <a:pt x="254" y="36"/>
                    <a:pt x="253" y="35"/>
                  </a:cubicBezTo>
                  <a:cubicBezTo>
                    <a:pt x="252" y="33"/>
                    <a:pt x="250" y="33"/>
                    <a:pt x="249" y="34"/>
                  </a:cubicBezTo>
                  <a:cubicBezTo>
                    <a:pt x="235" y="42"/>
                    <a:pt x="235" y="42"/>
                    <a:pt x="235" y="42"/>
                  </a:cubicBezTo>
                  <a:cubicBezTo>
                    <a:pt x="233" y="43"/>
                    <a:pt x="233" y="44"/>
                    <a:pt x="234" y="46"/>
                  </a:cubicBezTo>
                  <a:cubicBezTo>
                    <a:pt x="234" y="47"/>
                    <a:pt x="235" y="47"/>
                    <a:pt x="236" y="47"/>
                  </a:cubicBezTo>
                  <a:cubicBezTo>
                    <a:pt x="237" y="47"/>
                    <a:pt x="237" y="47"/>
                    <a:pt x="238" y="47"/>
                  </a:cubicBezTo>
                  <a:close/>
                  <a:moveTo>
                    <a:pt x="220" y="27"/>
                  </a:moveTo>
                  <a:cubicBezTo>
                    <a:pt x="229" y="13"/>
                    <a:pt x="229" y="13"/>
                    <a:pt x="229" y="13"/>
                  </a:cubicBezTo>
                  <a:cubicBezTo>
                    <a:pt x="229" y="12"/>
                    <a:pt x="229" y="10"/>
                    <a:pt x="228" y="9"/>
                  </a:cubicBezTo>
                  <a:cubicBezTo>
                    <a:pt x="226" y="8"/>
                    <a:pt x="224" y="9"/>
                    <a:pt x="224" y="10"/>
                  </a:cubicBezTo>
                  <a:cubicBezTo>
                    <a:pt x="215" y="24"/>
                    <a:pt x="215" y="24"/>
                    <a:pt x="215" y="24"/>
                  </a:cubicBezTo>
                  <a:cubicBezTo>
                    <a:pt x="214" y="26"/>
                    <a:pt x="215" y="28"/>
                    <a:pt x="216" y="28"/>
                  </a:cubicBezTo>
                  <a:cubicBezTo>
                    <a:pt x="217" y="29"/>
                    <a:pt x="217" y="29"/>
                    <a:pt x="218" y="29"/>
                  </a:cubicBezTo>
                  <a:cubicBezTo>
                    <a:pt x="219" y="29"/>
                    <a:pt x="220" y="28"/>
                    <a:pt x="220" y="27"/>
                  </a:cubicBezTo>
                  <a:close/>
                  <a:moveTo>
                    <a:pt x="196" y="19"/>
                  </a:moveTo>
                  <a:cubicBezTo>
                    <a:pt x="196" y="3"/>
                    <a:pt x="196" y="3"/>
                    <a:pt x="196" y="3"/>
                  </a:cubicBezTo>
                  <a:cubicBezTo>
                    <a:pt x="196" y="1"/>
                    <a:pt x="194" y="0"/>
                    <a:pt x="193" y="0"/>
                  </a:cubicBezTo>
                  <a:cubicBezTo>
                    <a:pt x="191" y="0"/>
                    <a:pt x="190" y="1"/>
                    <a:pt x="190" y="3"/>
                  </a:cubicBezTo>
                  <a:cubicBezTo>
                    <a:pt x="190" y="19"/>
                    <a:pt x="190" y="19"/>
                    <a:pt x="190" y="19"/>
                  </a:cubicBezTo>
                  <a:cubicBezTo>
                    <a:pt x="190" y="21"/>
                    <a:pt x="191" y="22"/>
                    <a:pt x="193" y="22"/>
                  </a:cubicBezTo>
                  <a:cubicBezTo>
                    <a:pt x="194" y="22"/>
                    <a:pt x="196" y="21"/>
                    <a:pt x="196" y="19"/>
                  </a:cubicBezTo>
                  <a:close/>
                  <a:moveTo>
                    <a:pt x="169" y="28"/>
                  </a:moveTo>
                  <a:cubicBezTo>
                    <a:pt x="170" y="28"/>
                    <a:pt x="171" y="26"/>
                    <a:pt x="170" y="24"/>
                  </a:cubicBezTo>
                  <a:cubicBezTo>
                    <a:pt x="162" y="10"/>
                    <a:pt x="162" y="10"/>
                    <a:pt x="162" y="10"/>
                  </a:cubicBezTo>
                  <a:cubicBezTo>
                    <a:pt x="161" y="9"/>
                    <a:pt x="159" y="8"/>
                    <a:pt x="158" y="9"/>
                  </a:cubicBezTo>
                  <a:cubicBezTo>
                    <a:pt x="156" y="10"/>
                    <a:pt x="156" y="12"/>
                    <a:pt x="157" y="13"/>
                  </a:cubicBezTo>
                  <a:cubicBezTo>
                    <a:pt x="165" y="27"/>
                    <a:pt x="165" y="27"/>
                    <a:pt x="165" y="27"/>
                  </a:cubicBezTo>
                  <a:cubicBezTo>
                    <a:pt x="166" y="28"/>
                    <a:pt x="167" y="29"/>
                    <a:pt x="168" y="29"/>
                  </a:cubicBezTo>
                  <a:cubicBezTo>
                    <a:pt x="168" y="29"/>
                    <a:pt x="169" y="29"/>
                    <a:pt x="169" y="28"/>
                  </a:cubicBezTo>
                  <a:close/>
                  <a:moveTo>
                    <a:pt x="152" y="46"/>
                  </a:moveTo>
                  <a:cubicBezTo>
                    <a:pt x="152" y="44"/>
                    <a:pt x="152" y="43"/>
                    <a:pt x="151" y="42"/>
                  </a:cubicBezTo>
                  <a:cubicBezTo>
                    <a:pt x="136" y="34"/>
                    <a:pt x="136" y="34"/>
                    <a:pt x="136" y="34"/>
                  </a:cubicBezTo>
                  <a:cubicBezTo>
                    <a:pt x="135" y="33"/>
                    <a:pt x="133" y="33"/>
                    <a:pt x="132" y="35"/>
                  </a:cubicBezTo>
                  <a:cubicBezTo>
                    <a:pt x="132" y="36"/>
                    <a:pt x="132" y="38"/>
                    <a:pt x="133" y="39"/>
                  </a:cubicBezTo>
                  <a:cubicBezTo>
                    <a:pt x="148" y="47"/>
                    <a:pt x="148" y="47"/>
                    <a:pt x="148" y="47"/>
                  </a:cubicBezTo>
                  <a:cubicBezTo>
                    <a:pt x="148" y="47"/>
                    <a:pt x="149" y="47"/>
                    <a:pt x="149" y="47"/>
                  </a:cubicBezTo>
                  <a:cubicBezTo>
                    <a:pt x="150" y="47"/>
                    <a:pt x="151" y="47"/>
                    <a:pt x="152" y="46"/>
                  </a:cubicBezTo>
                  <a:close/>
                  <a:moveTo>
                    <a:pt x="400" y="131"/>
                  </a:moveTo>
                  <a:cubicBezTo>
                    <a:pt x="368" y="131"/>
                    <a:pt x="368" y="131"/>
                    <a:pt x="368" y="131"/>
                  </a:cubicBezTo>
                  <a:cubicBezTo>
                    <a:pt x="368" y="106"/>
                    <a:pt x="368" y="106"/>
                    <a:pt x="368" y="106"/>
                  </a:cubicBezTo>
                  <a:cubicBezTo>
                    <a:pt x="368" y="101"/>
                    <a:pt x="364" y="97"/>
                    <a:pt x="359" y="97"/>
                  </a:cubicBezTo>
                  <a:cubicBezTo>
                    <a:pt x="353" y="97"/>
                    <a:pt x="349" y="101"/>
                    <a:pt x="349" y="106"/>
                  </a:cubicBezTo>
                  <a:cubicBezTo>
                    <a:pt x="349" y="158"/>
                    <a:pt x="349" y="158"/>
                    <a:pt x="349" y="158"/>
                  </a:cubicBezTo>
                  <a:cubicBezTo>
                    <a:pt x="335" y="148"/>
                    <a:pt x="335" y="148"/>
                    <a:pt x="335" y="148"/>
                  </a:cubicBezTo>
                  <a:cubicBezTo>
                    <a:pt x="330" y="145"/>
                    <a:pt x="324" y="146"/>
                    <a:pt x="321" y="151"/>
                  </a:cubicBezTo>
                  <a:cubicBezTo>
                    <a:pt x="319" y="155"/>
                    <a:pt x="320" y="161"/>
                    <a:pt x="324" y="164"/>
                  </a:cubicBezTo>
                  <a:cubicBezTo>
                    <a:pt x="347" y="179"/>
                    <a:pt x="347" y="179"/>
                    <a:pt x="347" y="179"/>
                  </a:cubicBezTo>
                  <a:cubicBezTo>
                    <a:pt x="349" y="180"/>
                    <a:pt x="358" y="191"/>
                    <a:pt x="367" y="191"/>
                  </a:cubicBezTo>
                  <a:cubicBezTo>
                    <a:pt x="370" y="191"/>
                    <a:pt x="390" y="191"/>
                    <a:pt x="396" y="191"/>
                  </a:cubicBezTo>
                  <a:cubicBezTo>
                    <a:pt x="403" y="191"/>
                    <a:pt x="411" y="186"/>
                    <a:pt x="411" y="178"/>
                  </a:cubicBezTo>
                  <a:cubicBezTo>
                    <a:pt x="411" y="144"/>
                    <a:pt x="411" y="144"/>
                    <a:pt x="411" y="144"/>
                  </a:cubicBezTo>
                  <a:cubicBezTo>
                    <a:pt x="411" y="137"/>
                    <a:pt x="406" y="131"/>
                    <a:pt x="400" y="131"/>
                  </a:cubicBezTo>
                  <a:close/>
                  <a:moveTo>
                    <a:pt x="313" y="526"/>
                  </a:moveTo>
                  <a:cubicBezTo>
                    <a:pt x="313" y="527"/>
                    <a:pt x="311" y="529"/>
                    <a:pt x="309" y="529"/>
                  </a:cubicBezTo>
                  <a:cubicBezTo>
                    <a:pt x="76" y="529"/>
                    <a:pt x="76" y="529"/>
                    <a:pt x="76" y="529"/>
                  </a:cubicBezTo>
                  <a:cubicBezTo>
                    <a:pt x="74" y="529"/>
                    <a:pt x="73" y="527"/>
                    <a:pt x="73" y="526"/>
                  </a:cubicBezTo>
                  <a:cubicBezTo>
                    <a:pt x="73" y="515"/>
                    <a:pt x="73" y="515"/>
                    <a:pt x="73" y="515"/>
                  </a:cubicBezTo>
                  <a:cubicBezTo>
                    <a:pt x="73" y="513"/>
                    <a:pt x="74" y="512"/>
                    <a:pt x="76" y="512"/>
                  </a:cubicBezTo>
                  <a:cubicBezTo>
                    <a:pt x="309" y="512"/>
                    <a:pt x="309" y="512"/>
                    <a:pt x="309" y="512"/>
                  </a:cubicBezTo>
                  <a:cubicBezTo>
                    <a:pt x="311" y="512"/>
                    <a:pt x="313" y="513"/>
                    <a:pt x="313" y="515"/>
                  </a:cubicBezTo>
                  <a:lnTo>
                    <a:pt x="313" y="526"/>
                  </a:lnTo>
                  <a:close/>
                  <a:moveTo>
                    <a:pt x="302" y="518"/>
                  </a:moveTo>
                  <a:cubicBezTo>
                    <a:pt x="283" y="518"/>
                    <a:pt x="283" y="518"/>
                    <a:pt x="283" y="518"/>
                  </a:cubicBezTo>
                  <a:cubicBezTo>
                    <a:pt x="283" y="523"/>
                    <a:pt x="283" y="523"/>
                    <a:pt x="283" y="523"/>
                  </a:cubicBezTo>
                  <a:cubicBezTo>
                    <a:pt x="302" y="523"/>
                    <a:pt x="302" y="523"/>
                    <a:pt x="302" y="523"/>
                  </a:cubicBezTo>
                  <a:lnTo>
                    <a:pt x="302" y="518"/>
                  </a:lnTo>
                  <a:close/>
                  <a:moveTo>
                    <a:pt x="273" y="518"/>
                  </a:moveTo>
                  <a:cubicBezTo>
                    <a:pt x="254" y="518"/>
                    <a:pt x="254" y="518"/>
                    <a:pt x="254" y="518"/>
                  </a:cubicBezTo>
                  <a:cubicBezTo>
                    <a:pt x="254" y="523"/>
                    <a:pt x="254" y="523"/>
                    <a:pt x="254" y="523"/>
                  </a:cubicBezTo>
                  <a:cubicBezTo>
                    <a:pt x="273" y="523"/>
                    <a:pt x="273" y="523"/>
                    <a:pt x="273" y="523"/>
                  </a:cubicBezTo>
                  <a:lnTo>
                    <a:pt x="273" y="518"/>
                  </a:lnTo>
                  <a:close/>
                  <a:moveTo>
                    <a:pt x="311" y="381"/>
                  </a:moveTo>
                  <a:cubicBezTo>
                    <a:pt x="311" y="377"/>
                    <a:pt x="308" y="374"/>
                    <a:pt x="304" y="374"/>
                  </a:cubicBezTo>
                  <a:cubicBezTo>
                    <a:pt x="81" y="374"/>
                    <a:pt x="81" y="374"/>
                    <a:pt x="81" y="374"/>
                  </a:cubicBezTo>
                  <a:cubicBezTo>
                    <a:pt x="77" y="374"/>
                    <a:pt x="74" y="377"/>
                    <a:pt x="74" y="381"/>
                  </a:cubicBezTo>
                  <a:cubicBezTo>
                    <a:pt x="74" y="497"/>
                    <a:pt x="74" y="497"/>
                    <a:pt x="74" y="497"/>
                  </a:cubicBezTo>
                  <a:cubicBezTo>
                    <a:pt x="74" y="501"/>
                    <a:pt x="77" y="504"/>
                    <a:pt x="81" y="504"/>
                  </a:cubicBezTo>
                  <a:cubicBezTo>
                    <a:pt x="304" y="504"/>
                    <a:pt x="304" y="504"/>
                    <a:pt x="304" y="504"/>
                  </a:cubicBezTo>
                  <a:cubicBezTo>
                    <a:pt x="308" y="504"/>
                    <a:pt x="311" y="501"/>
                    <a:pt x="311" y="497"/>
                  </a:cubicBezTo>
                  <a:lnTo>
                    <a:pt x="311" y="381"/>
                  </a:lnTo>
                  <a:close/>
                  <a:moveTo>
                    <a:pt x="193" y="164"/>
                  </a:moveTo>
                  <a:cubicBezTo>
                    <a:pt x="154" y="164"/>
                    <a:pt x="122" y="196"/>
                    <a:pt x="122" y="235"/>
                  </a:cubicBezTo>
                  <a:cubicBezTo>
                    <a:pt x="122" y="273"/>
                    <a:pt x="154" y="305"/>
                    <a:pt x="193" y="305"/>
                  </a:cubicBezTo>
                  <a:cubicBezTo>
                    <a:pt x="232" y="305"/>
                    <a:pt x="263" y="273"/>
                    <a:pt x="263" y="235"/>
                  </a:cubicBezTo>
                  <a:cubicBezTo>
                    <a:pt x="263" y="196"/>
                    <a:pt x="232" y="164"/>
                    <a:pt x="193" y="164"/>
                  </a:cubicBezTo>
                  <a:close/>
                  <a:moveTo>
                    <a:pt x="170" y="318"/>
                  </a:moveTo>
                  <a:cubicBezTo>
                    <a:pt x="122" y="318"/>
                    <a:pt x="122" y="318"/>
                    <a:pt x="122" y="318"/>
                  </a:cubicBezTo>
                  <a:cubicBezTo>
                    <a:pt x="84" y="318"/>
                    <a:pt x="67" y="333"/>
                    <a:pt x="53" y="363"/>
                  </a:cubicBezTo>
                  <a:cubicBezTo>
                    <a:pt x="40" y="392"/>
                    <a:pt x="24" y="426"/>
                    <a:pt x="11" y="456"/>
                  </a:cubicBezTo>
                  <a:cubicBezTo>
                    <a:pt x="0" y="481"/>
                    <a:pt x="20" y="507"/>
                    <a:pt x="46" y="503"/>
                  </a:cubicBezTo>
                  <a:cubicBezTo>
                    <a:pt x="53" y="502"/>
                    <a:pt x="60" y="501"/>
                    <a:pt x="67" y="500"/>
                  </a:cubicBezTo>
                  <a:cubicBezTo>
                    <a:pt x="67" y="499"/>
                    <a:pt x="66" y="498"/>
                    <a:pt x="66" y="497"/>
                  </a:cubicBezTo>
                  <a:cubicBezTo>
                    <a:pt x="66" y="444"/>
                    <a:pt x="66" y="444"/>
                    <a:pt x="66" y="444"/>
                  </a:cubicBezTo>
                  <a:cubicBezTo>
                    <a:pt x="50" y="446"/>
                    <a:pt x="50" y="446"/>
                    <a:pt x="50" y="446"/>
                  </a:cubicBezTo>
                  <a:cubicBezTo>
                    <a:pt x="49" y="439"/>
                    <a:pt x="49" y="439"/>
                    <a:pt x="49" y="439"/>
                  </a:cubicBezTo>
                  <a:cubicBezTo>
                    <a:pt x="66" y="436"/>
                    <a:pt x="66" y="436"/>
                    <a:pt x="66" y="436"/>
                  </a:cubicBezTo>
                  <a:cubicBezTo>
                    <a:pt x="66" y="381"/>
                    <a:pt x="66" y="381"/>
                    <a:pt x="66" y="381"/>
                  </a:cubicBezTo>
                  <a:cubicBezTo>
                    <a:pt x="66" y="373"/>
                    <a:pt x="73" y="367"/>
                    <a:pt x="81" y="367"/>
                  </a:cubicBezTo>
                  <a:cubicBezTo>
                    <a:pt x="179" y="367"/>
                    <a:pt x="179" y="367"/>
                    <a:pt x="179" y="367"/>
                  </a:cubicBezTo>
                  <a:cubicBezTo>
                    <a:pt x="185" y="353"/>
                    <a:pt x="185" y="353"/>
                    <a:pt x="185" y="353"/>
                  </a:cubicBezTo>
                  <a:lnTo>
                    <a:pt x="170" y="318"/>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endParaRPr lang="ja-JP" altLang="en-US"/>
            </a:p>
          </p:txBody>
        </p:sp>
        <p:cxnSp>
          <p:nvCxnSpPr>
            <p:cNvPr id="19" name="直線コネクタ 18"/>
            <p:cNvCxnSpPr/>
            <p:nvPr/>
          </p:nvCxnSpPr>
          <p:spPr>
            <a:xfrm>
              <a:off x="3080758" y="2977567"/>
              <a:ext cx="4800118" cy="0"/>
            </a:xfrm>
            <a:prstGeom prst="line">
              <a:avLst/>
            </a:prstGeom>
            <a:ln w="19050">
              <a:solidFill>
                <a:schemeClr val="accent5"/>
              </a:solidFill>
            </a:ln>
          </p:spPr>
          <p:style>
            <a:lnRef idx="1">
              <a:schemeClr val="accent1"/>
            </a:lnRef>
            <a:fillRef idx="0">
              <a:schemeClr val="accent1"/>
            </a:fillRef>
            <a:effectRef idx="0">
              <a:schemeClr val="accent1"/>
            </a:effectRef>
            <a:fontRef idx="minor">
              <a:schemeClr val="tx1"/>
            </a:fontRef>
          </p:style>
        </p:cxnSp>
      </p:grpSp>
      <p:grpSp>
        <p:nvGrpSpPr>
          <p:cNvPr id="7" name="グループ化 6"/>
          <p:cNvGrpSpPr/>
          <p:nvPr/>
        </p:nvGrpSpPr>
        <p:grpSpPr>
          <a:xfrm>
            <a:off x="827584" y="3867894"/>
            <a:ext cx="7584294" cy="720367"/>
            <a:chOff x="827584" y="3021392"/>
            <a:chExt cx="7584294" cy="720367"/>
          </a:xfrm>
        </p:grpSpPr>
        <p:sp>
          <p:nvSpPr>
            <p:cNvPr id="13" name="楕円 12"/>
            <p:cNvSpPr/>
            <p:nvPr/>
          </p:nvSpPr>
          <p:spPr>
            <a:xfrm>
              <a:off x="827584" y="3021392"/>
              <a:ext cx="742937" cy="720367"/>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defRPr/>
              </a:pPr>
              <a:endParaRPr lang="ja-JP" altLang="en-US">
                <a:solidFill>
                  <a:prstClr val="white"/>
                </a:solidFill>
                <a:latin typeface="メイリオ"/>
                <a:ea typeface="メイリオ"/>
              </a:endParaRPr>
            </a:p>
          </p:txBody>
        </p:sp>
        <p:sp>
          <p:nvSpPr>
            <p:cNvPr id="14" name="テキスト ボックス 13"/>
            <p:cNvSpPr txBox="1"/>
            <p:nvPr/>
          </p:nvSpPr>
          <p:spPr>
            <a:xfrm>
              <a:off x="1631889" y="3310815"/>
              <a:ext cx="2052666" cy="323091"/>
            </a:xfrm>
            <a:prstGeom prst="rect">
              <a:avLst/>
            </a:prstGeom>
            <a:noFill/>
          </p:spPr>
          <p:txBody>
            <a:bodyPr wrap="square" rtlCol="0">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defRPr/>
              </a:pPr>
              <a:r>
                <a:rPr lang="ja-JP" altLang="en-US" sz="2000" b="1" dirty="0">
                  <a:solidFill>
                    <a:srgbClr val="F18F60"/>
                  </a:solidFill>
                  <a:latin typeface="メイリオ"/>
                  <a:ea typeface="メイリオ"/>
                </a:rPr>
                <a:t>工数管理</a:t>
              </a:r>
            </a:p>
          </p:txBody>
        </p:sp>
        <p:sp>
          <p:nvSpPr>
            <p:cNvPr id="15" name="テキスト ボックス 14"/>
            <p:cNvSpPr txBox="1"/>
            <p:nvPr/>
          </p:nvSpPr>
          <p:spPr>
            <a:xfrm>
              <a:off x="1745607" y="3138244"/>
              <a:ext cx="1887585" cy="248532"/>
            </a:xfrm>
            <a:prstGeom prst="rect">
              <a:avLst/>
            </a:prstGeom>
            <a:noFill/>
          </p:spPr>
          <p:txBody>
            <a:bodyPr wrap="square" rtlCol="0">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defRPr/>
              </a:pPr>
              <a:r>
                <a:rPr lang="ja-JP" altLang="en-US" sz="1400" dirty="0">
                  <a:solidFill>
                    <a:prstClr val="black"/>
                  </a:solidFill>
                  <a:latin typeface="メイリオ"/>
                  <a:ea typeface="メイリオ"/>
                </a:rPr>
                <a:t>特長３</a:t>
              </a:r>
            </a:p>
          </p:txBody>
        </p:sp>
        <p:cxnSp>
          <p:nvCxnSpPr>
            <p:cNvPr id="21" name="直線コネクタ 20"/>
            <p:cNvCxnSpPr/>
            <p:nvPr/>
          </p:nvCxnSpPr>
          <p:spPr>
            <a:xfrm>
              <a:off x="3095312" y="3654539"/>
              <a:ext cx="4837157" cy="0"/>
            </a:xfrm>
            <a:prstGeom prst="line">
              <a:avLst/>
            </a:prstGeom>
            <a:ln w="19050">
              <a:solidFill>
                <a:schemeClr val="accent3"/>
              </a:solidFill>
            </a:ln>
          </p:spPr>
          <p:style>
            <a:lnRef idx="1">
              <a:schemeClr val="accent1"/>
            </a:lnRef>
            <a:fillRef idx="0">
              <a:schemeClr val="accent1"/>
            </a:fillRef>
            <a:effectRef idx="0">
              <a:schemeClr val="accent1"/>
            </a:effectRef>
            <a:fontRef idx="minor">
              <a:schemeClr val="tx1"/>
            </a:fontRef>
          </p:style>
        </p:cxnSp>
        <p:sp>
          <p:nvSpPr>
            <p:cNvPr id="22" name="正方形/長方形 21"/>
            <p:cNvSpPr/>
            <p:nvPr/>
          </p:nvSpPr>
          <p:spPr>
            <a:xfrm>
              <a:off x="2891798" y="3218438"/>
              <a:ext cx="5520080" cy="523220"/>
            </a:xfrm>
            <a:prstGeom prst="rect">
              <a:avLst/>
            </a:prstGeom>
          </p:spPr>
          <p:txBody>
            <a:bodyPr wrap="square">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marL="171450" indent="-171450">
                <a:buClr>
                  <a:srgbClr val="F18F60"/>
                </a:buClr>
                <a:buFont typeface="Wingdings" panose="05000000000000000000" pitchFamily="2" charset="2"/>
                <a:buChar char="l"/>
                <a:defRPr/>
              </a:pPr>
              <a:r>
                <a:rPr lang="ja-JP" altLang="en-US" sz="1400" dirty="0">
                  <a:solidFill>
                    <a:prstClr val="black"/>
                  </a:solidFill>
                  <a:latin typeface="メイリオ"/>
                  <a:ea typeface="メイリオ"/>
                </a:rPr>
                <a:t>日々の勤怠と併せ稼働実績を登録可能</a:t>
              </a:r>
              <a:endParaRPr lang="en-US" altLang="ja-JP" sz="1400" dirty="0">
                <a:solidFill>
                  <a:prstClr val="black"/>
                </a:solidFill>
                <a:latin typeface="メイリオ"/>
                <a:ea typeface="メイリオ"/>
              </a:endParaRPr>
            </a:p>
            <a:p>
              <a:pPr marL="171450" indent="-171450">
                <a:buClr>
                  <a:srgbClr val="F18F60"/>
                </a:buClr>
                <a:buFont typeface="Wingdings" panose="05000000000000000000" pitchFamily="2" charset="2"/>
                <a:buChar char="l"/>
                <a:defRPr/>
              </a:pPr>
              <a:r>
                <a:rPr lang="ja-JP" altLang="en-US" sz="1400" dirty="0">
                  <a:solidFill>
                    <a:prstClr val="black"/>
                  </a:solidFill>
                  <a:latin typeface="メイリオ"/>
                  <a:ea typeface="メイリオ"/>
                </a:rPr>
                <a:t>稼働実績を様々な角度で集計可能</a:t>
              </a:r>
              <a:endParaRPr lang="en-US" altLang="ja-JP" sz="1400" dirty="0">
                <a:solidFill>
                  <a:prstClr val="black"/>
                </a:solidFill>
                <a:latin typeface="メイリオ"/>
                <a:ea typeface="メイリオ"/>
              </a:endParaRPr>
            </a:p>
          </p:txBody>
        </p:sp>
        <p:sp>
          <p:nvSpPr>
            <p:cNvPr id="30" name="Freeform 64"/>
            <p:cNvSpPr>
              <a:spLocks noChangeAspect="1" noEditPoints="1"/>
            </p:cNvSpPr>
            <p:nvPr/>
          </p:nvSpPr>
          <p:spPr bwMode="auto">
            <a:xfrm>
              <a:off x="1040564" y="3183284"/>
              <a:ext cx="316977" cy="406983"/>
            </a:xfrm>
            <a:custGeom>
              <a:avLst/>
              <a:gdLst>
                <a:gd name="T0" fmla="*/ 272 w 411"/>
                <a:gd name="T1" fmla="*/ 318 h 529"/>
                <a:gd name="T2" fmla="*/ 215 w 411"/>
                <a:gd name="T3" fmla="*/ 318 h 529"/>
                <a:gd name="T4" fmla="*/ 304 w 411"/>
                <a:gd name="T5" fmla="*/ 367 h 529"/>
                <a:gd name="T6" fmla="*/ 411 w 411"/>
                <a:gd name="T7" fmla="*/ 268 h 529"/>
                <a:gd name="T8" fmla="*/ 186 w 411"/>
                <a:gd name="T9" fmla="*/ 147 h 529"/>
                <a:gd name="T10" fmla="*/ 186 w 411"/>
                <a:gd name="T11" fmla="*/ 147 h 529"/>
                <a:gd name="T12" fmla="*/ 216 w 411"/>
                <a:gd name="T13" fmla="*/ 88 h 529"/>
                <a:gd name="T14" fmla="*/ 163 w 411"/>
                <a:gd name="T15" fmla="*/ 69 h 529"/>
                <a:gd name="T16" fmla="*/ 182 w 411"/>
                <a:gd name="T17" fmla="*/ 119 h 529"/>
                <a:gd name="T18" fmla="*/ 206 w 411"/>
                <a:gd name="T19" fmla="*/ 138 h 529"/>
                <a:gd name="T20" fmla="*/ 179 w 411"/>
                <a:gd name="T21" fmla="*/ 141 h 529"/>
                <a:gd name="T22" fmla="*/ 206 w 411"/>
                <a:gd name="T23" fmla="*/ 126 h 529"/>
                <a:gd name="T24" fmla="*/ 206 w 411"/>
                <a:gd name="T25" fmla="*/ 124 h 529"/>
                <a:gd name="T26" fmla="*/ 181 w 411"/>
                <a:gd name="T27" fmla="*/ 121 h 529"/>
                <a:gd name="T28" fmla="*/ 206 w 411"/>
                <a:gd name="T29" fmla="*/ 124 h 529"/>
                <a:gd name="T30" fmla="*/ 181 w 411"/>
                <a:gd name="T31" fmla="*/ 145 h 529"/>
                <a:gd name="T32" fmla="*/ 206 w 411"/>
                <a:gd name="T33" fmla="*/ 140 h 529"/>
                <a:gd name="T34" fmla="*/ 142 w 411"/>
                <a:gd name="T35" fmla="*/ 67 h 529"/>
                <a:gd name="T36" fmla="*/ 126 w 411"/>
                <a:gd name="T37" fmla="*/ 72 h 529"/>
                <a:gd name="T38" fmla="*/ 136 w 411"/>
                <a:gd name="T39" fmla="*/ 105 h 529"/>
                <a:gd name="T40" fmla="*/ 148 w 411"/>
                <a:gd name="T41" fmla="*/ 92 h 529"/>
                <a:gd name="T42" fmla="*/ 135 w 411"/>
                <a:gd name="T43" fmla="*/ 106 h 529"/>
                <a:gd name="T44" fmla="*/ 252 w 411"/>
                <a:gd name="T45" fmla="*/ 100 h 529"/>
                <a:gd name="T46" fmla="*/ 235 w 411"/>
                <a:gd name="T47" fmla="*/ 97 h 529"/>
                <a:gd name="T48" fmla="*/ 253 w 411"/>
                <a:gd name="T49" fmla="*/ 104 h 529"/>
                <a:gd name="T50" fmla="*/ 243 w 411"/>
                <a:gd name="T51" fmla="*/ 67 h 529"/>
                <a:gd name="T52" fmla="*/ 259 w 411"/>
                <a:gd name="T53" fmla="*/ 72 h 529"/>
                <a:gd name="T54" fmla="*/ 252 w 411"/>
                <a:gd name="T55" fmla="*/ 39 h 529"/>
                <a:gd name="T56" fmla="*/ 235 w 411"/>
                <a:gd name="T57" fmla="*/ 42 h 529"/>
                <a:gd name="T58" fmla="*/ 238 w 411"/>
                <a:gd name="T59" fmla="*/ 47 h 529"/>
                <a:gd name="T60" fmla="*/ 228 w 411"/>
                <a:gd name="T61" fmla="*/ 9 h 529"/>
                <a:gd name="T62" fmla="*/ 216 w 411"/>
                <a:gd name="T63" fmla="*/ 28 h 529"/>
                <a:gd name="T64" fmla="*/ 196 w 411"/>
                <a:gd name="T65" fmla="*/ 19 h 529"/>
                <a:gd name="T66" fmla="*/ 190 w 411"/>
                <a:gd name="T67" fmla="*/ 3 h 529"/>
                <a:gd name="T68" fmla="*/ 196 w 411"/>
                <a:gd name="T69" fmla="*/ 19 h 529"/>
                <a:gd name="T70" fmla="*/ 162 w 411"/>
                <a:gd name="T71" fmla="*/ 10 h 529"/>
                <a:gd name="T72" fmla="*/ 165 w 411"/>
                <a:gd name="T73" fmla="*/ 27 h 529"/>
                <a:gd name="T74" fmla="*/ 152 w 411"/>
                <a:gd name="T75" fmla="*/ 46 h 529"/>
                <a:gd name="T76" fmla="*/ 132 w 411"/>
                <a:gd name="T77" fmla="*/ 35 h 529"/>
                <a:gd name="T78" fmla="*/ 149 w 411"/>
                <a:gd name="T79" fmla="*/ 47 h 529"/>
                <a:gd name="T80" fmla="*/ 368 w 411"/>
                <a:gd name="T81" fmla="*/ 131 h 529"/>
                <a:gd name="T82" fmla="*/ 349 w 411"/>
                <a:gd name="T83" fmla="*/ 106 h 529"/>
                <a:gd name="T84" fmla="*/ 321 w 411"/>
                <a:gd name="T85" fmla="*/ 151 h 529"/>
                <a:gd name="T86" fmla="*/ 367 w 411"/>
                <a:gd name="T87" fmla="*/ 191 h 529"/>
                <a:gd name="T88" fmla="*/ 411 w 411"/>
                <a:gd name="T89" fmla="*/ 144 h 529"/>
                <a:gd name="T90" fmla="*/ 309 w 411"/>
                <a:gd name="T91" fmla="*/ 529 h 529"/>
                <a:gd name="T92" fmla="*/ 73 w 411"/>
                <a:gd name="T93" fmla="*/ 515 h 529"/>
                <a:gd name="T94" fmla="*/ 313 w 411"/>
                <a:gd name="T95" fmla="*/ 515 h 529"/>
                <a:gd name="T96" fmla="*/ 283 w 411"/>
                <a:gd name="T97" fmla="*/ 518 h 529"/>
                <a:gd name="T98" fmla="*/ 302 w 411"/>
                <a:gd name="T99" fmla="*/ 518 h 529"/>
                <a:gd name="T100" fmla="*/ 254 w 411"/>
                <a:gd name="T101" fmla="*/ 523 h 529"/>
                <a:gd name="T102" fmla="*/ 311 w 411"/>
                <a:gd name="T103" fmla="*/ 381 h 529"/>
                <a:gd name="T104" fmla="*/ 74 w 411"/>
                <a:gd name="T105" fmla="*/ 381 h 529"/>
                <a:gd name="T106" fmla="*/ 304 w 411"/>
                <a:gd name="T107" fmla="*/ 504 h 529"/>
                <a:gd name="T108" fmla="*/ 193 w 411"/>
                <a:gd name="T109" fmla="*/ 164 h 529"/>
                <a:gd name="T110" fmla="*/ 263 w 411"/>
                <a:gd name="T111" fmla="*/ 235 h 529"/>
                <a:gd name="T112" fmla="*/ 122 w 411"/>
                <a:gd name="T113" fmla="*/ 318 h 529"/>
                <a:gd name="T114" fmla="*/ 46 w 411"/>
                <a:gd name="T115" fmla="*/ 503 h 529"/>
                <a:gd name="T116" fmla="*/ 66 w 411"/>
                <a:gd name="T117" fmla="*/ 444 h 529"/>
                <a:gd name="T118" fmla="*/ 66 w 411"/>
                <a:gd name="T119" fmla="*/ 436 h 529"/>
                <a:gd name="T120" fmla="*/ 179 w 411"/>
                <a:gd name="T121" fmla="*/ 367 h 5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411" h="529">
                  <a:moveTo>
                    <a:pt x="351" y="204"/>
                  </a:moveTo>
                  <a:cubicBezTo>
                    <a:pt x="351" y="277"/>
                    <a:pt x="351" y="277"/>
                    <a:pt x="351" y="277"/>
                  </a:cubicBezTo>
                  <a:cubicBezTo>
                    <a:pt x="272" y="318"/>
                    <a:pt x="272" y="318"/>
                    <a:pt x="272" y="318"/>
                  </a:cubicBezTo>
                  <a:cubicBezTo>
                    <a:pt x="272" y="318"/>
                    <a:pt x="272" y="318"/>
                    <a:pt x="272" y="318"/>
                  </a:cubicBezTo>
                  <a:cubicBezTo>
                    <a:pt x="269" y="318"/>
                    <a:pt x="266" y="318"/>
                    <a:pt x="262" y="318"/>
                  </a:cubicBezTo>
                  <a:cubicBezTo>
                    <a:pt x="215" y="318"/>
                    <a:pt x="215" y="318"/>
                    <a:pt x="215" y="318"/>
                  </a:cubicBezTo>
                  <a:cubicBezTo>
                    <a:pt x="200" y="353"/>
                    <a:pt x="200" y="353"/>
                    <a:pt x="200" y="353"/>
                  </a:cubicBezTo>
                  <a:cubicBezTo>
                    <a:pt x="205" y="367"/>
                    <a:pt x="205" y="367"/>
                    <a:pt x="205" y="367"/>
                  </a:cubicBezTo>
                  <a:cubicBezTo>
                    <a:pt x="304" y="367"/>
                    <a:pt x="304" y="367"/>
                    <a:pt x="304" y="367"/>
                  </a:cubicBezTo>
                  <a:cubicBezTo>
                    <a:pt x="311" y="367"/>
                    <a:pt x="317" y="372"/>
                    <a:pt x="318" y="378"/>
                  </a:cubicBezTo>
                  <a:cubicBezTo>
                    <a:pt x="388" y="333"/>
                    <a:pt x="388" y="333"/>
                    <a:pt x="388" y="333"/>
                  </a:cubicBezTo>
                  <a:cubicBezTo>
                    <a:pt x="406" y="320"/>
                    <a:pt x="411" y="293"/>
                    <a:pt x="411" y="268"/>
                  </a:cubicBezTo>
                  <a:cubicBezTo>
                    <a:pt x="411" y="204"/>
                    <a:pt x="411" y="204"/>
                    <a:pt x="411" y="204"/>
                  </a:cubicBezTo>
                  <a:lnTo>
                    <a:pt x="351" y="204"/>
                  </a:lnTo>
                  <a:close/>
                  <a:moveTo>
                    <a:pt x="186" y="147"/>
                  </a:moveTo>
                  <a:cubicBezTo>
                    <a:pt x="186" y="148"/>
                    <a:pt x="186" y="150"/>
                    <a:pt x="193" y="150"/>
                  </a:cubicBezTo>
                  <a:cubicBezTo>
                    <a:pt x="199" y="150"/>
                    <a:pt x="199" y="148"/>
                    <a:pt x="199" y="147"/>
                  </a:cubicBezTo>
                  <a:lnTo>
                    <a:pt x="186" y="147"/>
                  </a:lnTo>
                  <a:close/>
                  <a:moveTo>
                    <a:pt x="203" y="119"/>
                  </a:moveTo>
                  <a:cubicBezTo>
                    <a:pt x="205" y="119"/>
                    <a:pt x="206" y="117"/>
                    <a:pt x="206" y="115"/>
                  </a:cubicBezTo>
                  <a:cubicBezTo>
                    <a:pt x="206" y="110"/>
                    <a:pt x="209" y="96"/>
                    <a:pt x="216" y="88"/>
                  </a:cubicBezTo>
                  <a:cubicBezTo>
                    <a:pt x="220" y="83"/>
                    <a:pt x="222" y="77"/>
                    <a:pt x="222" y="69"/>
                  </a:cubicBezTo>
                  <a:cubicBezTo>
                    <a:pt x="222" y="53"/>
                    <a:pt x="209" y="40"/>
                    <a:pt x="193" y="40"/>
                  </a:cubicBezTo>
                  <a:cubicBezTo>
                    <a:pt x="176" y="40"/>
                    <a:pt x="163" y="53"/>
                    <a:pt x="163" y="69"/>
                  </a:cubicBezTo>
                  <a:cubicBezTo>
                    <a:pt x="163" y="77"/>
                    <a:pt x="166" y="83"/>
                    <a:pt x="170" y="88"/>
                  </a:cubicBezTo>
                  <a:cubicBezTo>
                    <a:pt x="176" y="96"/>
                    <a:pt x="179" y="110"/>
                    <a:pt x="179" y="115"/>
                  </a:cubicBezTo>
                  <a:cubicBezTo>
                    <a:pt x="179" y="117"/>
                    <a:pt x="180" y="119"/>
                    <a:pt x="182" y="119"/>
                  </a:cubicBezTo>
                  <a:lnTo>
                    <a:pt x="203" y="119"/>
                  </a:lnTo>
                  <a:close/>
                  <a:moveTo>
                    <a:pt x="179" y="141"/>
                  </a:moveTo>
                  <a:cubicBezTo>
                    <a:pt x="186" y="140"/>
                    <a:pt x="198" y="139"/>
                    <a:pt x="206" y="138"/>
                  </a:cubicBezTo>
                  <a:cubicBezTo>
                    <a:pt x="206" y="133"/>
                    <a:pt x="206" y="133"/>
                    <a:pt x="206" y="133"/>
                  </a:cubicBezTo>
                  <a:cubicBezTo>
                    <a:pt x="199" y="134"/>
                    <a:pt x="186" y="135"/>
                    <a:pt x="179" y="135"/>
                  </a:cubicBezTo>
                  <a:lnTo>
                    <a:pt x="179" y="141"/>
                  </a:lnTo>
                  <a:close/>
                  <a:moveTo>
                    <a:pt x="179" y="134"/>
                  </a:moveTo>
                  <a:cubicBezTo>
                    <a:pt x="186" y="133"/>
                    <a:pt x="198" y="132"/>
                    <a:pt x="206" y="131"/>
                  </a:cubicBezTo>
                  <a:cubicBezTo>
                    <a:pt x="206" y="126"/>
                    <a:pt x="206" y="126"/>
                    <a:pt x="206" y="126"/>
                  </a:cubicBezTo>
                  <a:cubicBezTo>
                    <a:pt x="199" y="127"/>
                    <a:pt x="186" y="128"/>
                    <a:pt x="179" y="128"/>
                  </a:cubicBezTo>
                  <a:lnTo>
                    <a:pt x="179" y="134"/>
                  </a:lnTo>
                  <a:close/>
                  <a:moveTo>
                    <a:pt x="206" y="124"/>
                  </a:moveTo>
                  <a:cubicBezTo>
                    <a:pt x="206" y="123"/>
                    <a:pt x="206" y="123"/>
                    <a:pt x="206" y="123"/>
                  </a:cubicBezTo>
                  <a:cubicBezTo>
                    <a:pt x="206" y="122"/>
                    <a:pt x="205" y="121"/>
                    <a:pt x="205" y="121"/>
                  </a:cubicBezTo>
                  <a:cubicBezTo>
                    <a:pt x="181" y="121"/>
                    <a:pt x="181" y="121"/>
                    <a:pt x="181" y="121"/>
                  </a:cubicBezTo>
                  <a:cubicBezTo>
                    <a:pt x="180" y="121"/>
                    <a:pt x="179" y="122"/>
                    <a:pt x="179" y="123"/>
                  </a:cubicBezTo>
                  <a:cubicBezTo>
                    <a:pt x="179" y="127"/>
                    <a:pt x="179" y="127"/>
                    <a:pt x="179" y="127"/>
                  </a:cubicBezTo>
                  <a:cubicBezTo>
                    <a:pt x="186" y="126"/>
                    <a:pt x="198" y="125"/>
                    <a:pt x="206" y="124"/>
                  </a:cubicBezTo>
                  <a:close/>
                  <a:moveTo>
                    <a:pt x="179" y="142"/>
                  </a:moveTo>
                  <a:cubicBezTo>
                    <a:pt x="179" y="143"/>
                    <a:pt x="179" y="143"/>
                    <a:pt x="179" y="143"/>
                  </a:cubicBezTo>
                  <a:cubicBezTo>
                    <a:pt x="179" y="144"/>
                    <a:pt x="180" y="145"/>
                    <a:pt x="181" y="145"/>
                  </a:cubicBezTo>
                  <a:cubicBezTo>
                    <a:pt x="205" y="145"/>
                    <a:pt x="205" y="145"/>
                    <a:pt x="205" y="145"/>
                  </a:cubicBezTo>
                  <a:cubicBezTo>
                    <a:pt x="205" y="145"/>
                    <a:pt x="206" y="144"/>
                    <a:pt x="206" y="143"/>
                  </a:cubicBezTo>
                  <a:cubicBezTo>
                    <a:pt x="206" y="140"/>
                    <a:pt x="206" y="140"/>
                    <a:pt x="206" y="140"/>
                  </a:cubicBezTo>
                  <a:cubicBezTo>
                    <a:pt x="199" y="141"/>
                    <a:pt x="186" y="142"/>
                    <a:pt x="179" y="142"/>
                  </a:cubicBezTo>
                  <a:close/>
                  <a:moveTo>
                    <a:pt x="145" y="69"/>
                  </a:moveTo>
                  <a:cubicBezTo>
                    <a:pt x="145" y="68"/>
                    <a:pt x="144" y="67"/>
                    <a:pt x="142" y="67"/>
                  </a:cubicBezTo>
                  <a:cubicBezTo>
                    <a:pt x="126" y="67"/>
                    <a:pt x="126" y="67"/>
                    <a:pt x="126" y="67"/>
                  </a:cubicBezTo>
                  <a:cubicBezTo>
                    <a:pt x="124" y="67"/>
                    <a:pt x="123" y="68"/>
                    <a:pt x="123" y="69"/>
                  </a:cubicBezTo>
                  <a:cubicBezTo>
                    <a:pt x="123" y="71"/>
                    <a:pt x="124" y="72"/>
                    <a:pt x="126" y="72"/>
                  </a:cubicBezTo>
                  <a:cubicBezTo>
                    <a:pt x="142" y="72"/>
                    <a:pt x="142" y="72"/>
                    <a:pt x="142" y="72"/>
                  </a:cubicBezTo>
                  <a:cubicBezTo>
                    <a:pt x="144" y="72"/>
                    <a:pt x="145" y="71"/>
                    <a:pt x="145" y="69"/>
                  </a:cubicBezTo>
                  <a:close/>
                  <a:moveTo>
                    <a:pt x="136" y="105"/>
                  </a:moveTo>
                  <a:cubicBezTo>
                    <a:pt x="151" y="97"/>
                    <a:pt x="151" y="97"/>
                    <a:pt x="151" y="97"/>
                  </a:cubicBezTo>
                  <a:cubicBezTo>
                    <a:pt x="152" y="96"/>
                    <a:pt x="152" y="95"/>
                    <a:pt x="152" y="93"/>
                  </a:cubicBezTo>
                  <a:cubicBezTo>
                    <a:pt x="151" y="92"/>
                    <a:pt x="149" y="91"/>
                    <a:pt x="148" y="92"/>
                  </a:cubicBezTo>
                  <a:cubicBezTo>
                    <a:pt x="133" y="100"/>
                    <a:pt x="133" y="100"/>
                    <a:pt x="133" y="100"/>
                  </a:cubicBezTo>
                  <a:cubicBezTo>
                    <a:pt x="132" y="101"/>
                    <a:pt x="132" y="103"/>
                    <a:pt x="132" y="104"/>
                  </a:cubicBezTo>
                  <a:cubicBezTo>
                    <a:pt x="133" y="105"/>
                    <a:pt x="134" y="106"/>
                    <a:pt x="135" y="106"/>
                  </a:cubicBezTo>
                  <a:cubicBezTo>
                    <a:pt x="135" y="106"/>
                    <a:pt x="136" y="106"/>
                    <a:pt x="136" y="105"/>
                  </a:cubicBezTo>
                  <a:close/>
                  <a:moveTo>
                    <a:pt x="253" y="104"/>
                  </a:moveTo>
                  <a:cubicBezTo>
                    <a:pt x="254" y="103"/>
                    <a:pt x="253" y="101"/>
                    <a:pt x="252" y="100"/>
                  </a:cubicBezTo>
                  <a:cubicBezTo>
                    <a:pt x="238" y="92"/>
                    <a:pt x="238" y="92"/>
                    <a:pt x="238" y="92"/>
                  </a:cubicBezTo>
                  <a:cubicBezTo>
                    <a:pt x="236" y="91"/>
                    <a:pt x="235" y="92"/>
                    <a:pt x="234" y="93"/>
                  </a:cubicBezTo>
                  <a:cubicBezTo>
                    <a:pt x="233" y="95"/>
                    <a:pt x="233" y="96"/>
                    <a:pt x="235" y="97"/>
                  </a:cubicBezTo>
                  <a:cubicBezTo>
                    <a:pt x="249" y="105"/>
                    <a:pt x="249" y="105"/>
                    <a:pt x="249" y="105"/>
                  </a:cubicBezTo>
                  <a:cubicBezTo>
                    <a:pt x="250" y="106"/>
                    <a:pt x="250" y="106"/>
                    <a:pt x="250" y="106"/>
                  </a:cubicBezTo>
                  <a:cubicBezTo>
                    <a:pt x="252" y="106"/>
                    <a:pt x="252" y="105"/>
                    <a:pt x="253" y="104"/>
                  </a:cubicBezTo>
                  <a:close/>
                  <a:moveTo>
                    <a:pt x="262" y="69"/>
                  </a:moveTo>
                  <a:cubicBezTo>
                    <a:pt x="262" y="68"/>
                    <a:pt x="261" y="67"/>
                    <a:pt x="259" y="67"/>
                  </a:cubicBezTo>
                  <a:cubicBezTo>
                    <a:pt x="243" y="67"/>
                    <a:pt x="243" y="67"/>
                    <a:pt x="243" y="67"/>
                  </a:cubicBezTo>
                  <a:cubicBezTo>
                    <a:pt x="241" y="67"/>
                    <a:pt x="240" y="68"/>
                    <a:pt x="240" y="69"/>
                  </a:cubicBezTo>
                  <a:cubicBezTo>
                    <a:pt x="240" y="71"/>
                    <a:pt x="241" y="72"/>
                    <a:pt x="243" y="72"/>
                  </a:cubicBezTo>
                  <a:cubicBezTo>
                    <a:pt x="259" y="72"/>
                    <a:pt x="259" y="72"/>
                    <a:pt x="259" y="72"/>
                  </a:cubicBezTo>
                  <a:cubicBezTo>
                    <a:pt x="261" y="72"/>
                    <a:pt x="262" y="71"/>
                    <a:pt x="262" y="69"/>
                  </a:cubicBezTo>
                  <a:close/>
                  <a:moveTo>
                    <a:pt x="238" y="47"/>
                  </a:moveTo>
                  <a:cubicBezTo>
                    <a:pt x="252" y="39"/>
                    <a:pt x="252" y="39"/>
                    <a:pt x="252" y="39"/>
                  </a:cubicBezTo>
                  <a:cubicBezTo>
                    <a:pt x="253" y="38"/>
                    <a:pt x="254" y="36"/>
                    <a:pt x="253" y="35"/>
                  </a:cubicBezTo>
                  <a:cubicBezTo>
                    <a:pt x="252" y="33"/>
                    <a:pt x="250" y="33"/>
                    <a:pt x="249" y="34"/>
                  </a:cubicBezTo>
                  <a:cubicBezTo>
                    <a:pt x="235" y="42"/>
                    <a:pt x="235" y="42"/>
                    <a:pt x="235" y="42"/>
                  </a:cubicBezTo>
                  <a:cubicBezTo>
                    <a:pt x="233" y="43"/>
                    <a:pt x="233" y="44"/>
                    <a:pt x="234" y="46"/>
                  </a:cubicBezTo>
                  <a:cubicBezTo>
                    <a:pt x="234" y="47"/>
                    <a:pt x="235" y="47"/>
                    <a:pt x="236" y="47"/>
                  </a:cubicBezTo>
                  <a:cubicBezTo>
                    <a:pt x="237" y="47"/>
                    <a:pt x="237" y="47"/>
                    <a:pt x="238" y="47"/>
                  </a:cubicBezTo>
                  <a:close/>
                  <a:moveTo>
                    <a:pt x="220" y="27"/>
                  </a:moveTo>
                  <a:cubicBezTo>
                    <a:pt x="229" y="13"/>
                    <a:pt x="229" y="13"/>
                    <a:pt x="229" y="13"/>
                  </a:cubicBezTo>
                  <a:cubicBezTo>
                    <a:pt x="229" y="12"/>
                    <a:pt x="229" y="10"/>
                    <a:pt x="228" y="9"/>
                  </a:cubicBezTo>
                  <a:cubicBezTo>
                    <a:pt x="226" y="8"/>
                    <a:pt x="224" y="9"/>
                    <a:pt x="224" y="10"/>
                  </a:cubicBezTo>
                  <a:cubicBezTo>
                    <a:pt x="215" y="24"/>
                    <a:pt x="215" y="24"/>
                    <a:pt x="215" y="24"/>
                  </a:cubicBezTo>
                  <a:cubicBezTo>
                    <a:pt x="214" y="26"/>
                    <a:pt x="215" y="28"/>
                    <a:pt x="216" y="28"/>
                  </a:cubicBezTo>
                  <a:cubicBezTo>
                    <a:pt x="217" y="29"/>
                    <a:pt x="217" y="29"/>
                    <a:pt x="218" y="29"/>
                  </a:cubicBezTo>
                  <a:cubicBezTo>
                    <a:pt x="219" y="29"/>
                    <a:pt x="220" y="28"/>
                    <a:pt x="220" y="27"/>
                  </a:cubicBezTo>
                  <a:close/>
                  <a:moveTo>
                    <a:pt x="196" y="19"/>
                  </a:moveTo>
                  <a:cubicBezTo>
                    <a:pt x="196" y="3"/>
                    <a:pt x="196" y="3"/>
                    <a:pt x="196" y="3"/>
                  </a:cubicBezTo>
                  <a:cubicBezTo>
                    <a:pt x="196" y="1"/>
                    <a:pt x="194" y="0"/>
                    <a:pt x="193" y="0"/>
                  </a:cubicBezTo>
                  <a:cubicBezTo>
                    <a:pt x="191" y="0"/>
                    <a:pt x="190" y="1"/>
                    <a:pt x="190" y="3"/>
                  </a:cubicBezTo>
                  <a:cubicBezTo>
                    <a:pt x="190" y="19"/>
                    <a:pt x="190" y="19"/>
                    <a:pt x="190" y="19"/>
                  </a:cubicBezTo>
                  <a:cubicBezTo>
                    <a:pt x="190" y="21"/>
                    <a:pt x="191" y="22"/>
                    <a:pt x="193" y="22"/>
                  </a:cubicBezTo>
                  <a:cubicBezTo>
                    <a:pt x="194" y="22"/>
                    <a:pt x="196" y="21"/>
                    <a:pt x="196" y="19"/>
                  </a:cubicBezTo>
                  <a:close/>
                  <a:moveTo>
                    <a:pt x="169" y="28"/>
                  </a:moveTo>
                  <a:cubicBezTo>
                    <a:pt x="170" y="28"/>
                    <a:pt x="171" y="26"/>
                    <a:pt x="170" y="24"/>
                  </a:cubicBezTo>
                  <a:cubicBezTo>
                    <a:pt x="162" y="10"/>
                    <a:pt x="162" y="10"/>
                    <a:pt x="162" y="10"/>
                  </a:cubicBezTo>
                  <a:cubicBezTo>
                    <a:pt x="161" y="9"/>
                    <a:pt x="159" y="8"/>
                    <a:pt x="158" y="9"/>
                  </a:cubicBezTo>
                  <a:cubicBezTo>
                    <a:pt x="156" y="10"/>
                    <a:pt x="156" y="12"/>
                    <a:pt x="157" y="13"/>
                  </a:cubicBezTo>
                  <a:cubicBezTo>
                    <a:pt x="165" y="27"/>
                    <a:pt x="165" y="27"/>
                    <a:pt x="165" y="27"/>
                  </a:cubicBezTo>
                  <a:cubicBezTo>
                    <a:pt x="166" y="28"/>
                    <a:pt x="167" y="29"/>
                    <a:pt x="168" y="29"/>
                  </a:cubicBezTo>
                  <a:cubicBezTo>
                    <a:pt x="168" y="29"/>
                    <a:pt x="169" y="29"/>
                    <a:pt x="169" y="28"/>
                  </a:cubicBezTo>
                  <a:close/>
                  <a:moveTo>
                    <a:pt x="152" y="46"/>
                  </a:moveTo>
                  <a:cubicBezTo>
                    <a:pt x="152" y="44"/>
                    <a:pt x="152" y="43"/>
                    <a:pt x="151" y="42"/>
                  </a:cubicBezTo>
                  <a:cubicBezTo>
                    <a:pt x="136" y="34"/>
                    <a:pt x="136" y="34"/>
                    <a:pt x="136" y="34"/>
                  </a:cubicBezTo>
                  <a:cubicBezTo>
                    <a:pt x="135" y="33"/>
                    <a:pt x="133" y="33"/>
                    <a:pt x="132" y="35"/>
                  </a:cubicBezTo>
                  <a:cubicBezTo>
                    <a:pt x="132" y="36"/>
                    <a:pt x="132" y="38"/>
                    <a:pt x="133" y="39"/>
                  </a:cubicBezTo>
                  <a:cubicBezTo>
                    <a:pt x="148" y="47"/>
                    <a:pt x="148" y="47"/>
                    <a:pt x="148" y="47"/>
                  </a:cubicBezTo>
                  <a:cubicBezTo>
                    <a:pt x="148" y="47"/>
                    <a:pt x="149" y="47"/>
                    <a:pt x="149" y="47"/>
                  </a:cubicBezTo>
                  <a:cubicBezTo>
                    <a:pt x="150" y="47"/>
                    <a:pt x="151" y="47"/>
                    <a:pt x="152" y="46"/>
                  </a:cubicBezTo>
                  <a:close/>
                  <a:moveTo>
                    <a:pt x="400" y="131"/>
                  </a:moveTo>
                  <a:cubicBezTo>
                    <a:pt x="368" y="131"/>
                    <a:pt x="368" y="131"/>
                    <a:pt x="368" y="131"/>
                  </a:cubicBezTo>
                  <a:cubicBezTo>
                    <a:pt x="368" y="106"/>
                    <a:pt x="368" y="106"/>
                    <a:pt x="368" y="106"/>
                  </a:cubicBezTo>
                  <a:cubicBezTo>
                    <a:pt x="368" y="101"/>
                    <a:pt x="364" y="97"/>
                    <a:pt x="359" y="97"/>
                  </a:cubicBezTo>
                  <a:cubicBezTo>
                    <a:pt x="353" y="97"/>
                    <a:pt x="349" y="101"/>
                    <a:pt x="349" y="106"/>
                  </a:cubicBezTo>
                  <a:cubicBezTo>
                    <a:pt x="349" y="158"/>
                    <a:pt x="349" y="158"/>
                    <a:pt x="349" y="158"/>
                  </a:cubicBezTo>
                  <a:cubicBezTo>
                    <a:pt x="335" y="148"/>
                    <a:pt x="335" y="148"/>
                    <a:pt x="335" y="148"/>
                  </a:cubicBezTo>
                  <a:cubicBezTo>
                    <a:pt x="330" y="145"/>
                    <a:pt x="324" y="146"/>
                    <a:pt x="321" y="151"/>
                  </a:cubicBezTo>
                  <a:cubicBezTo>
                    <a:pt x="319" y="155"/>
                    <a:pt x="320" y="161"/>
                    <a:pt x="324" y="164"/>
                  </a:cubicBezTo>
                  <a:cubicBezTo>
                    <a:pt x="347" y="179"/>
                    <a:pt x="347" y="179"/>
                    <a:pt x="347" y="179"/>
                  </a:cubicBezTo>
                  <a:cubicBezTo>
                    <a:pt x="349" y="180"/>
                    <a:pt x="358" y="191"/>
                    <a:pt x="367" y="191"/>
                  </a:cubicBezTo>
                  <a:cubicBezTo>
                    <a:pt x="370" y="191"/>
                    <a:pt x="390" y="191"/>
                    <a:pt x="396" y="191"/>
                  </a:cubicBezTo>
                  <a:cubicBezTo>
                    <a:pt x="403" y="191"/>
                    <a:pt x="411" y="186"/>
                    <a:pt x="411" y="178"/>
                  </a:cubicBezTo>
                  <a:cubicBezTo>
                    <a:pt x="411" y="144"/>
                    <a:pt x="411" y="144"/>
                    <a:pt x="411" y="144"/>
                  </a:cubicBezTo>
                  <a:cubicBezTo>
                    <a:pt x="411" y="137"/>
                    <a:pt x="406" y="131"/>
                    <a:pt x="400" y="131"/>
                  </a:cubicBezTo>
                  <a:close/>
                  <a:moveTo>
                    <a:pt x="313" y="526"/>
                  </a:moveTo>
                  <a:cubicBezTo>
                    <a:pt x="313" y="527"/>
                    <a:pt x="311" y="529"/>
                    <a:pt x="309" y="529"/>
                  </a:cubicBezTo>
                  <a:cubicBezTo>
                    <a:pt x="76" y="529"/>
                    <a:pt x="76" y="529"/>
                    <a:pt x="76" y="529"/>
                  </a:cubicBezTo>
                  <a:cubicBezTo>
                    <a:pt x="74" y="529"/>
                    <a:pt x="73" y="527"/>
                    <a:pt x="73" y="526"/>
                  </a:cubicBezTo>
                  <a:cubicBezTo>
                    <a:pt x="73" y="515"/>
                    <a:pt x="73" y="515"/>
                    <a:pt x="73" y="515"/>
                  </a:cubicBezTo>
                  <a:cubicBezTo>
                    <a:pt x="73" y="513"/>
                    <a:pt x="74" y="512"/>
                    <a:pt x="76" y="512"/>
                  </a:cubicBezTo>
                  <a:cubicBezTo>
                    <a:pt x="309" y="512"/>
                    <a:pt x="309" y="512"/>
                    <a:pt x="309" y="512"/>
                  </a:cubicBezTo>
                  <a:cubicBezTo>
                    <a:pt x="311" y="512"/>
                    <a:pt x="313" y="513"/>
                    <a:pt x="313" y="515"/>
                  </a:cubicBezTo>
                  <a:lnTo>
                    <a:pt x="313" y="526"/>
                  </a:lnTo>
                  <a:close/>
                  <a:moveTo>
                    <a:pt x="302" y="518"/>
                  </a:moveTo>
                  <a:cubicBezTo>
                    <a:pt x="283" y="518"/>
                    <a:pt x="283" y="518"/>
                    <a:pt x="283" y="518"/>
                  </a:cubicBezTo>
                  <a:cubicBezTo>
                    <a:pt x="283" y="523"/>
                    <a:pt x="283" y="523"/>
                    <a:pt x="283" y="523"/>
                  </a:cubicBezTo>
                  <a:cubicBezTo>
                    <a:pt x="302" y="523"/>
                    <a:pt x="302" y="523"/>
                    <a:pt x="302" y="523"/>
                  </a:cubicBezTo>
                  <a:lnTo>
                    <a:pt x="302" y="518"/>
                  </a:lnTo>
                  <a:close/>
                  <a:moveTo>
                    <a:pt x="273" y="518"/>
                  </a:moveTo>
                  <a:cubicBezTo>
                    <a:pt x="254" y="518"/>
                    <a:pt x="254" y="518"/>
                    <a:pt x="254" y="518"/>
                  </a:cubicBezTo>
                  <a:cubicBezTo>
                    <a:pt x="254" y="523"/>
                    <a:pt x="254" y="523"/>
                    <a:pt x="254" y="523"/>
                  </a:cubicBezTo>
                  <a:cubicBezTo>
                    <a:pt x="273" y="523"/>
                    <a:pt x="273" y="523"/>
                    <a:pt x="273" y="523"/>
                  </a:cubicBezTo>
                  <a:lnTo>
                    <a:pt x="273" y="518"/>
                  </a:lnTo>
                  <a:close/>
                  <a:moveTo>
                    <a:pt x="311" y="381"/>
                  </a:moveTo>
                  <a:cubicBezTo>
                    <a:pt x="311" y="377"/>
                    <a:pt x="308" y="374"/>
                    <a:pt x="304" y="374"/>
                  </a:cubicBezTo>
                  <a:cubicBezTo>
                    <a:pt x="81" y="374"/>
                    <a:pt x="81" y="374"/>
                    <a:pt x="81" y="374"/>
                  </a:cubicBezTo>
                  <a:cubicBezTo>
                    <a:pt x="77" y="374"/>
                    <a:pt x="74" y="377"/>
                    <a:pt x="74" y="381"/>
                  </a:cubicBezTo>
                  <a:cubicBezTo>
                    <a:pt x="74" y="497"/>
                    <a:pt x="74" y="497"/>
                    <a:pt x="74" y="497"/>
                  </a:cubicBezTo>
                  <a:cubicBezTo>
                    <a:pt x="74" y="501"/>
                    <a:pt x="77" y="504"/>
                    <a:pt x="81" y="504"/>
                  </a:cubicBezTo>
                  <a:cubicBezTo>
                    <a:pt x="304" y="504"/>
                    <a:pt x="304" y="504"/>
                    <a:pt x="304" y="504"/>
                  </a:cubicBezTo>
                  <a:cubicBezTo>
                    <a:pt x="308" y="504"/>
                    <a:pt x="311" y="501"/>
                    <a:pt x="311" y="497"/>
                  </a:cubicBezTo>
                  <a:lnTo>
                    <a:pt x="311" y="381"/>
                  </a:lnTo>
                  <a:close/>
                  <a:moveTo>
                    <a:pt x="193" y="164"/>
                  </a:moveTo>
                  <a:cubicBezTo>
                    <a:pt x="154" y="164"/>
                    <a:pt x="122" y="196"/>
                    <a:pt x="122" y="235"/>
                  </a:cubicBezTo>
                  <a:cubicBezTo>
                    <a:pt x="122" y="273"/>
                    <a:pt x="154" y="305"/>
                    <a:pt x="193" y="305"/>
                  </a:cubicBezTo>
                  <a:cubicBezTo>
                    <a:pt x="232" y="305"/>
                    <a:pt x="263" y="273"/>
                    <a:pt x="263" y="235"/>
                  </a:cubicBezTo>
                  <a:cubicBezTo>
                    <a:pt x="263" y="196"/>
                    <a:pt x="232" y="164"/>
                    <a:pt x="193" y="164"/>
                  </a:cubicBezTo>
                  <a:close/>
                  <a:moveTo>
                    <a:pt x="170" y="318"/>
                  </a:moveTo>
                  <a:cubicBezTo>
                    <a:pt x="122" y="318"/>
                    <a:pt x="122" y="318"/>
                    <a:pt x="122" y="318"/>
                  </a:cubicBezTo>
                  <a:cubicBezTo>
                    <a:pt x="84" y="318"/>
                    <a:pt x="67" y="333"/>
                    <a:pt x="53" y="363"/>
                  </a:cubicBezTo>
                  <a:cubicBezTo>
                    <a:pt x="40" y="392"/>
                    <a:pt x="24" y="426"/>
                    <a:pt x="11" y="456"/>
                  </a:cubicBezTo>
                  <a:cubicBezTo>
                    <a:pt x="0" y="481"/>
                    <a:pt x="20" y="507"/>
                    <a:pt x="46" y="503"/>
                  </a:cubicBezTo>
                  <a:cubicBezTo>
                    <a:pt x="53" y="502"/>
                    <a:pt x="60" y="501"/>
                    <a:pt x="67" y="500"/>
                  </a:cubicBezTo>
                  <a:cubicBezTo>
                    <a:pt x="67" y="499"/>
                    <a:pt x="66" y="498"/>
                    <a:pt x="66" y="497"/>
                  </a:cubicBezTo>
                  <a:cubicBezTo>
                    <a:pt x="66" y="444"/>
                    <a:pt x="66" y="444"/>
                    <a:pt x="66" y="444"/>
                  </a:cubicBezTo>
                  <a:cubicBezTo>
                    <a:pt x="50" y="446"/>
                    <a:pt x="50" y="446"/>
                    <a:pt x="50" y="446"/>
                  </a:cubicBezTo>
                  <a:cubicBezTo>
                    <a:pt x="49" y="439"/>
                    <a:pt x="49" y="439"/>
                    <a:pt x="49" y="439"/>
                  </a:cubicBezTo>
                  <a:cubicBezTo>
                    <a:pt x="66" y="436"/>
                    <a:pt x="66" y="436"/>
                    <a:pt x="66" y="436"/>
                  </a:cubicBezTo>
                  <a:cubicBezTo>
                    <a:pt x="66" y="381"/>
                    <a:pt x="66" y="381"/>
                    <a:pt x="66" y="381"/>
                  </a:cubicBezTo>
                  <a:cubicBezTo>
                    <a:pt x="66" y="373"/>
                    <a:pt x="73" y="367"/>
                    <a:pt x="81" y="367"/>
                  </a:cubicBezTo>
                  <a:cubicBezTo>
                    <a:pt x="179" y="367"/>
                    <a:pt x="179" y="367"/>
                    <a:pt x="179" y="367"/>
                  </a:cubicBezTo>
                  <a:cubicBezTo>
                    <a:pt x="185" y="353"/>
                    <a:pt x="185" y="353"/>
                    <a:pt x="185" y="353"/>
                  </a:cubicBezTo>
                  <a:lnTo>
                    <a:pt x="170" y="318"/>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endParaRPr lang="ja-JP" altLang="en-US"/>
            </a:p>
          </p:txBody>
        </p:sp>
      </p:grpSp>
      <p:sp>
        <p:nvSpPr>
          <p:cNvPr id="4" name="スライド番号プレースホルダー 1">
            <a:extLst>
              <a:ext uri="{FF2B5EF4-FFF2-40B4-BE49-F238E27FC236}">
                <a16:creationId xmlns:a16="http://schemas.microsoft.com/office/drawing/2014/main" id="{4C2A17A9-AF80-27DB-950D-BFDD91F0B9D5}"/>
              </a:ext>
            </a:extLst>
          </p:cNvPr>
          <p:cNvSpPr>
            <a:spLocks noGrp="1"/>
          </p:cNvSpPr>
          <p:nvPr>
            <p:ph type="sldNum" sz="quarter" idx="12"/>
          </p:nvPr>
        </p:nvSpPr>
        <p:spPr>
          <a:xfrm>
            <a:off x="8532000" y="4932000"/>
            <a:ext cx="360000" cy="135000"/>
          </a:xfrm>
        </p:spPr>
        <p:txBody>
          <a:bodyPr/>
          <a:lstStyle/>
          <a:p>
            <a:fld id="{78AE49ED-73EF-499C-8307-28EB0E7CF529}" type="slidenum">
              <a:rPr kumimoji="1" lang="ja-JP" altLang="en-US" smtClean="0"/>
              <a:t>7</a:t>
            </a:fld>
            <a:endParaRPr kumimoji="1" lang="ja-JP" altLang="en-US" dirty="0"/>
          </a:p>
        </p:txBody>
      </p:sp>
    </p:spTree>
    <p:extLst>
      <p:ext uri="{BB962C8B-B14F-4D97-AF65-F5344CB8AC3E}">
        <p14:creationId xmlns:p14="http://schemas.microsoft.com/office/powerpoint/2010/main" val="325767402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fld id="{78AE49ED-73EF-499C-8307-28EB0E7CF529}" type="slidenum">
              <a:rPr kumimoji="1" lang="ja-JP" altLang="en-US" smtClean="0"/>
              <a:t>8</a:t>
            </a:fld>
            <a:endParaRPr kumimoji="1" lang="ja-JP" altLang="en-US" dirty="0"/>
          </a:p>
        </p:txBody>
      </p:sp>
      <p:sp>
        <p:nvSpPr>
          <p:cNvPr id="3" name="フッター プレースホルダー 2"/>
          <p:cNvSpPr>
            <a:spLocks noGrp="1"/>
          </p:cNvSpPr>
          <p:nvPr>
            <p:ph type="ftr" sz="quarter" idx="3"/>
          </p:nvPr>
        </p:nvSpPr>
        <p:spPr/>
        <p:txBody>
          <a:bodyPr/>
          <a:lstStyle/>
          <a:p>
            <a:r>
              <a:rPr lang="en-US" altLang="ja-JP" dirty="0"/>
              <a:t>©Canon IT Solutions Inc.  All rights reserved.</a:t>
            </a:r>
            <a:endParaRPr lang="ja-JP" altLang="en-US" dirty="0"/>
          </a:p>
        </p:txBody>
      </p:sp>
      <p:sp>
        <p:nvSpPr>
          <p:cNvPr id="4" name="テキスト プレースホルダー 3"/>
          <p:cNvSpPr>
            <a:spLocks noGrp="1"/>
          </p:cNvSpPr>
          <p:nvPr>
            <p:ph type="body" sz="quarter" idx="16"/>
          </p:nvPr>
        </p:nvSpPr>
        <p:spPr/>
        <p:txBody>
          <a:bodyPr/>
          <a:lstStyle/>
          <a:p>
            <a:r>
              <a:rPr kumimoji="1" lang="ja-JP" altLang="en-US" dirty="0"/>
              <a:t>特長１　打刻管理</a:t>
            </a:r>
          </a:p>
        </p:txBody>
      </p:sp>
      <p:sp>
        <p:nvSpPr>
          <p:cNvPr id="5" name="テキスト プレースホルダー 4"/>
          <p:cNvSpPr>
            <a:spLocks noGrp="1"/>
          </p:cNvSpPr>
          <p:nvPr>
            <p:ph type="body" sz="quarter" idx="17"/>
          </p:nvPr>
        </p:nvSpPr>
        <p:spPr/>
        <p:txBody>
          <a:bodyPr/>
          <a:lstStyle/>
          <a:p>
            <a:r>
              <a:rPr kumimoji="1" lang="ja-JP" altLang="en-US" dirty="0"/>
              <a:t>様々な打刻方法に対応しています。</a:t>
            </a:r>
            <a:r>
              <a:rPr lang="ja-JP" altLang="en-US" dirty="0"/>
              <a:t>打刻情報は勤怠管理システム上で照会、確認、出力が可能です</a:t>
            </a:r>
          </a:p>
          <a:p>
            <a:endParaRPr kumimoji="1" lang="ja-JP" altLang="en-US" dirty="0"/>
          </a:p>
        </p:txBody>
      </p:sp>
      <p:sp>
        <p:nvSpPr>
          <p:cNvPr id="6" name="タイトル 5"/>
          <p:cNvSpPr>
            <a:spLocks noGrp="1"/>
          </p:cNvSpPr>
          <p:nvPr>
            <p:ph type="title"/>
          </p:nvPr>
        </p:nvSpPr>
        <p:spPr/>
        <p:txBody>
          <a:bodyPr/>
          <a:lstStyle/>
          <a:p>
            <a:r>
              <a:rPr lang="ja-JP" altLang="en-US" dirty="0"/>
              <a:t>勤怠管理の特長</a:t>
            </a:r>
            <a:br>
              <a:rPr lang="ja-JP" altLang="en-US" dirty="0"/>
            </a:br>
            <a:endParaRPr kumimoji="1" lang="ja-JP" altLang="en-US" dirty="0"/>
          </a:p>
        </p:txBody>
      </p:sp>
      <p:grpSp>
        <p:nvGrpSpPr>
          <p:cNvPr id="68" name="グループ化 67"/>
          <p:cNvGrpSpPr/>
          <p:nvPr/>
        </p:nvGrpSpPr>
        <p:grpSpPr>
          <a:xfrm>
            <a:off x="4123283" y="1553554"/>
            <a:ext cx="4675341" cy="1360570"/>
            <a:chOff x="2457985" y="2287077"/>
            <a:chExt cx="2164083" cy="2529327"/>
          </a:xfrm>
        </p:grpSpPr>
        <p:sp>
          <p:nvSpPr>
            <p:cNvPr id="69" name="object 31"/>
            <p:cNvSpPr/>
            <p:nvPr/>
          </p:nvSpPr>
          <p:spPr>
            <a:xfrm>
              <a:off x="2457985" y="2656163"/>
              <a:ext cx="1969212" cy="2160241"/>
            </a:xfrm>
            <a:custGeom>
              <a:avLst/>
              <a:gdLst/>
              <a:ahLst/>
              <a:cxnLst/>
              <a:rect l="l" t="t" r="r" b="b"/>
              <a:pathLst>
                <a:path w="2171700" h="2635885">
                  <a:moveTo>
                    <a:pt x="2171573" y="2563876"/>
                  </a:moveTo>
                  <a:lnTo>
                    <a:pt x="2165892" y="2591831"/>
                  </a:lnTo>
                  <a:lnTo>
                    <a:pt x="2150424" y="2614723"/>
                  </a:lnTo>
                  <a:lnTo>
                    <a:pt x="2127531" y="2630191"/>
                  </a:lnTo>
                  <a:lnTo>
                    <a:pt x="2099576" y="2635872"/>
                  </a:lnTo>
                  <a:lnTo>
                    <a:pt x="71996" y="2635872"/>
                  </a:lnTo>
                  <a:lnTo>
                    <a:pt x="44041" y="2630191"/>
                  </a:lnTo>
                  <a:lnTo>
                    <a:pt x="21148" y="2614723"/>
                  </a:lnTo>
                  <a:lnTo>
                    <a:pt x="5680" y="2591831"/>
                  </a:lnTo>
                  <a:lnTo>
                    <a:pt x="0" y="2563876"/>
                  </a:lnTo>
                  <a:lnTo>
                    <a:pt x="0" y="71996"/>
                  </a:lnTo>
                  <a:lnTo>
                    <a:pt x="5680" y="44041"/>
                  </a:lnTo>
                  <a:lnTo>
                    <a:pt x="21148" y="21148"/>
                  </a:lnTo>
                  <a:lnTo>
                    <a:pt x="44041" y="5680"/>
                  </a:lnTo>
                  <a:lnTo>
                    <a:pt x="71996" y="0"/>
                  </a:lnTo>
                  <a:lnTo>
                    <a:pt x="2099576" y="0"/>
                  </a:lnTo>
                  <a:lnTo>
                    <a:pt x="2127531" y="5680"/>
                  </a:lnTo>
                  <a:lnTo>
                    <a:pt x="2150424" y="21148"/>
                  </a:lnTo>
                  <a:lnTo>
                    <a:pt x="2165892" y="44041"/>
                  </a:lnTo>
                  <a:lnTo>
                    <a:pt x="2171573" y="71996"/>
                  </a:lnTo>
                  <a:lnTo>
                    <a:pt x="2171573" y="2563876"/>
                  </a:lnTo>
                  <a:close/>
                </a:path>
              </a:pathLst>
            </a:custGeom>
            <a:ln/>
          </p:spPr>
          <p:style>
            <a:lnRef idx="2">
              <a:schemeClr val="accent2"/>
            </a:lnRef>
            <a:fillRef idx="1">
              <a:schemeClr val="lt1"/>
            </a:fillRef>
            <a:effectRef idx="0">
              <a:schemeClr val="accent2"/>
            </a:effectRef>
            <a:fontRef idx="minor">
              <a:schemeClr val="dk1"/>
            </a:fontRef>
          </p:style>
          <p:txBody>
            <a:bodyPr wrap="square" lIns="0" tIns="0" rIns="0" bIns="0" rtlCol="0"/>
            <a:lstStyle/>
            <a:p>
              <a:endParaRPr>
                <a:latin typeface="メイリオ" panose="020B0604030504040204" pitchFamily="50" charset="-128"/>
                <a:ea typeface="メイリオ" panose="020B0604030504040204" pitchFamily="50" charset="-128"/>
              </a:endParaRPr>
            </a:p>
          </p:txBody>
        </p:sp>
        <p:sp>
          <p:nvSpPr>
            <p:cNvPr id="70" name="object 12"/>
            <p:cNvSpPr/>
            <p:nvPr/>
          </p:nvSpPr>
          <p:spPr>
            <a:xfrm>
              <a:off x="2457985" y="2287079"/>
              <a:ext cx="1969212" cy="483985"/>
            </a:xfrm>
            <a:custGeom>
              <a:avLst/>
              <a:gdLst/>
              <a:ahLst/>
              <a:cxnLst/>
              <a:rect l="l" t="t" r="r" b="b"/>
              <a:pathLst>
                <a:path w="2171700" h="590550">
                  <a:moveTo>
                    <a:pt x="2171573" y="590029"/>
                  </a:moveTo>
                  <a:lnTo>
                    <a:pt x="0" y="590029"/>
                  </a:lnTo>
                  <a:lnTo>
                    <a:pt x="0" y="71996"/>
                  </a:lnTo>
                  <a:lnTo>
                    <a:pt x="5680" y="44041"/>
                  </a:lnTo>
                  <a:lnTo>
                    <a:pt x="21148" y="21148"/>
                  </a:lnTo>
                  <a:lnTo>
                    <a:pt x="44041" y="5680"/>
                  </a:lnTo>
                  <a:lnTo>
                    <a:pt x="71996" y="0"/>
                  </a:lnTo>
                  <a:lnTo>
                    <a:pt x="2099576" y="0"/>
                  </a:lnTo>
                  <a:lnTo>
                    <a:pt x="2127531" y="5680"/>
                  </a:lnTo>
                  <a:lnTo>
                    <a:pt x="2150424" y="21148"/>
                  </a:lnTo>
                  <a:lnTo>
                    <a:pt x="2165892" y="44041"/>
                  </a:lnTo>
                  <a:lnTo>
                    <a:pt x="2171573" y="71996"/>
                  </a:lnTo>
                  <a:lnTo>
                    <a:pt x="2171573" y="590029"/>
                  </a:lnTo>
                  <a:close/>
                </a:path>
              </a:pathLst>
            </a:custGeom>
            <a:ln/>
          </p:spPr>
          <p:style>
            <a:lnRef idx="2">
              <a:schemeClr val="accent2"/>
            </a:lnRef>
            <a:fillRef idx="1">
              <a:schemeClr val="lt1"/>
            </a:fillRef>
            <a:effectRef idx="0">
              <a:schemeClr val="accent2"/>
            </a:effectRef>
            <a:fontRef idx="minor">
              <a:schemeClr val="dk1"/>
            </a:fontRef>
          </p:style>
          <p:txBody>
            <a:bodyPr wrap="square" lIns="0" tIns="0" rIns="0" bIns="0" rtlCol="0"/>
            <a:lstStyle/>
            <a:p>
              <a:endParaRPr>
                <a:latin typeface="メイリオ" panose="020B0604030504040204" pitchFamily="50" charset="-128"/>
                <a:ea typeface="メイリオ" panose="020B0604030504040204" pitchFamily="50" charset="-128"/>
              </a:endParaRPr>
            </a:p>
          </p:txBody>
        </p:sp>
        <p:sp>
          <p:nvSpPr>
            <p:cNvPr id="71" name="object 11"/>
            <p:cNvSpPr/>
            <p:nvPr/>
          </p:nvSpPr>
          <p:spPr>
            <a:xfrm>
              <a:off x="2457985" y="2287077"/>
              <a:ext cx="1969212" cy="659876"/>
            </a:xfrm>
            <a:custGeom>
              <a:avLst/>
              <a:gdLst/>
              <a:ahLst/>
              <a:cxnLst/>
              <a:rect l="l" t="t" r="r" b="b"/>
              <a:pathLst>
                <a:path w="2171700" h="590550">
                  <a:moveTo>
                    <a:pt x="2099576" y="0"/>
                  </a:moveTo>
                  <a:lnTo>
                    <a:pt x="71996" y="0"/>
                  </a:lnTo>
                  <a:lnTo>
                    <a:pt x="44041" y="5680"/>
                  </a:lnTo>
                  <a:lnTo>
                    <a:pt x="21148" y="21148"/>
                  </a:lnTo>
                  <a:lnTo>
                    <a:pt x="5680" y="44041"/>
                  </a:lnTo>
                  <a:lnTo>
                    <a:pt x="0" y="71996"/>
                  </a:lnTo>
                  <a:lnTo>
                    <a:pt x="0" y="590029"/>
                  </a:lnTo>
                  <a:lnTo>
                    <a:pt x="2171573" y="590029"/>
                  </a:lnTo>
                  <a:lnTo>
                    <a:pt x="2171573" y="71996"/>
                  </a:lnTo>
                  <a:lnTo>
                    <a:pt x="2165892" y="44041"/>
                  </a:lnTo>
                  <a:lnTo>
                    <a:pt x="2150424" y="21148"/>
                  </a:lnTo>
                  <a:lnTo>
                    <a:pt x="2127531" y="5680"/>
                  </a:lnTo>
                  <a:lnTo>
                    <a:pt x="2099576" y="0"/>
                  </a:lnTo>
                  <a:close/>
                </a:path>
              </a:pathLst>
            </a:custGeom>
            <a:solidFill>
              <a:schemeClr val="accent2"/>
            </a:solidFill>
            <a:ln>
              <a:noFill/>
            </a:ln>
          </p:spPr>
          <p:style>
            <a:lnRef idx="0">
              <a:scrgbClr r="0" g="0" b="0"/>
            </a:lnRef>
            <a:fillRef idx="0">
              <a:scrgbClr r="0" g="0" b="0"/>
            </a:fillRef>
            <a:effectRef idx="0">
              <a:scrgbClr r="0" g="0" b="0"/>
            </a:effectRef>
            <a:fontRef idx="minor">
              <a:schemeClr val="lt1"/>
            </a:fontRef>
          </p:style>
          <p:txBody>
            <a:bodyPr wrap="square" lIns="0" tIns="0" rIns="0" bIns="0" rtlCol="0"/>
            <a:lstStyle/>
            <a:p>
              <a:endParaRPr>
                <a:latin typeface="メイリオ" panose="020B0604030504040204" pitchFamily="50" charset="-128"/>
                <a:ea typeface="メイリオ" panose="020B0604030504040204" pitchFamily="50" charset="-128"/>
              </a:endParaRPr>
            </a:p>
          </p:txBody>
        </p:sp>
        <p:sp>
          <p:nvSpPr>
            <p:cNvPr id="72" name="object 6"/>
            <p:cNvSpPr txBox="1"/>
            <p:nvPr/>
          </p:nvSpPr>
          <p:spPr>
            <a:xfrm>
              <a:off x="2610458" y="2471494"/>
              <a:ext cx="2011610" cy="282818"/>
            </a:xfrm>
            <a:prstGeom prst="rect">
              <a:avLst/>
            </a:prstGeom>
          </p:spPr>
          <p:txBody>
            <a:bodyPr vert="horz" wrap="square" lIns="0" tIns="12700" rIns="0" bIns="0" rtlCol="0">
              <a:spAutoFit/>
            </a:bodyPr>
            <a:lstStyle/>
            <a:p>
              <a:pPr marL="12700" algn="ctr">
                <a:lnSpc>
                  <a:spcPct val="100000"/>
                </a:lnSpc>
                <a:spcBef>
                  <a:spcPts val="100"/>
                </a:spcBef>
              </a:pPr>
              <a:r>
                <a:rPr lang="ja-JP" altLang="en-US" sz="900" b="1" dirty="0">
                  <a:solidFill>
                    <a:schemeClr val="bg1"/>
                  </a:solidFill>
                  <a:latin typeface="メイリオ" panose="020B0604030504040204" pitchFamily="50" charset="-128"/>
                  <a:ea typeface="メイリオ" panose="020B0604030504040204" pitchFamily="50" charset="-128"/>
                  <a:cs typeface="Leelawadee UI"/>
                </a:rPr>
                <a:t>実績を端末情報と併せて一覧表示</a:t>
              </a:r>
              <a:endParaRPr lang="en-US" altLang="ja-JP" sz="900" b="1" dirty="0">
                <a:solidFill>
                  <a:schemeClr val="bg1"/>
                </a:solidFill>
                <a:latin typeface="メイリオ" panose="020B0604030504040204" pitchFamily="50" charset="-128"/>
                <a:ea typeface="メイリオ" panose="020B0604030504040204" pitchFamily="50" charset="-128"/>
                <a:cs typeface="Leelawadee UI"/>
              </a:endParaRPr>
            </a:p>
          </p:txBody>
        </p:sp>
      </p:grpSp>
      <p:grpSp>
        <p:nvGrpSpPr>
          <p:cNvPr id="73" name="グループ化 72"/>
          <p:cNvGrpSpPr/>
          <p:nvPr/>
        </p:nvGrpSpPr>
        <p:grpSpPr>
          <a:xfrm>
            <a:off x="4093244" y="3033338"/>
            <a:ext cx="4793040" cy="1360569"/>
            <a:chOff x="2457985" y="2287079"/>
            <a:chExt cx="2185952" cy="2529325"/>
          </a:xfrm>
        </p:grpSpPr>
        <p:sp>
          <p:nvSpPr>
            <p:cNvPr id="74" name="object 31"/>
            <p:cNvSpPr/>
            <p:nvPr/>
          </p:nvSpPr>
          <p:spPr>
            <a:xfrm>
              <a:off x="2457985" y="2656164"/>
              <a:ext cx="1969212" cy="2160240"/>
            </a:xfrm>
            <a:custGeom>
              <a:avLst/>
              <a:gdLst/>
              <a:ahLst/>
              <a:cxnLst/>
              <a:rect l="l" t="t" r="r" b="b"/>
              <a:pathLst>
                <a:path w="2171700" h="2635885">
                  <a:moveTo>
                    <a:pt x="2171573" y="2563876"/>
                  </a:moveTo>
                  <a:lnTo>
                    <a:pt x="2165892" y="2591831"/>
                  </a:lnTo>
                  <a:lnTo>
                    <a:pt x="2150424" y="2614723"/>
                  </a:lnTo>
                  <a:lnTo>
                    <a:pt x="2127531" y="2630191"/>
                  </a:lnTo>
                  <a:lnTo>
                    <a:pt x="2099576" y="2635872"/>
                  </a:lnTo>
                  <a:lnTo>
                    <a:pt x="71996" y="2635872"/>
                  </a:lnTo>
                  <a:lnTo>
                    <a:pt x="44041" y="2630191"/>
                  </a:lnTo>
                  <a:lnTo>
                    <a:pt x="21148" y="2614723"/>
                  </a:lnTo>
                  <a:lnTo>
                    <a:pt x="5680" y="2591831"/>
                  </a:lnTo>
                  <a:lnTo>
                    <a:pt x="0" y="2563876"/>
                  </a:lnTo>
                  <a:lnTo>
                    <a:pt x="0" y="71996"/>
                  </a:lnTo>
                  <a:lnTo>
                    <a:pt x="5680" y="44041"/>
                  </a:lnTo>
                  <a:lnTo>
                    <a:pt x="21148" y="21148"/>
                  </a:lnTo>
                  <a:lnTo>
                    <a:pt x="44041" y="5680"/>
                  </a:lnTo>
                  <a:lnTo>
                    <a:pt x="71996" y="0"/>
                  </a:lnTo>
                  <a:lnTo>
                    <a:pt x="2099576" y="0"/>
                  </a:lnTo>
                  <a:lnTo>
                    <a:pt x="2127531" y="5680"/>
                  </a:lnTo>
                  <a:lnTo>
                    <a:pt x="2150424" y="21148"/>
                  </a:lnTo>
                  <a:lnTo>
                    <a:pt x="2165892" y="44041"/>
                  </a:lnTo>
                  <a:lnTo>
                    <a:pt x="2171573" y="71996"/>
                  </a:lnTo>
                  <a:lnTo>
                    <a:pt x="2171573" y="2563876"/>
                  </a:lnTo>
                  <a:close/>
                </a:path>
              </a:pathLst>
            </a:custGeom>
            <a:ln/>
          </p:spPr>
          <p:style>
            <a:lnRef idx="2">
              <a:schemeClr val="accent2"/>
            </a:lnRef>
            <a:fillRef idx="1">
              <a:schemeClr val="lt1"/>
            </a:fillRef>
            <a:effectRef idx="0">
              <a:schemeClr val="accent2"/>
            </a:effectRef>
            <a:fontRef idx="minor">
              <a:schemeClr val="dk1"/>
            </a:fontRef>
          </p:style>
          <p:txBody>
            <a:bodyPr wrap="square" lIns="0" tIns="0" rIns="0" bIns="0" rtlCol="0"/>
            <a:lstStyle/>
            <a:p>
              <a:endParaRPr>
                <a:latin typeface="メイリオ" panose="020B0604030504040204" pitchFamily="50" charset="-128"/>
                <a:ea typeface="メイリオ" panose="020B0604030504040204" pitchFamily="50" charset="-128"/>
              </a:endParaRPr>
            </a:p>
          </p:txBody>
        </p:sp>
        <p:sp>
          <p:nvSpPr>
            <p:cNvPr id="75" name="object 12"/>
            <p:cNvSpPr/>
            <p:nvPr/>
          </p:nvSpPr>
          <p:spPr>
            <a:xfrm>
              <a:off x="2457985" y="2287079"/>
              <a:ext cx="1969212" cy="483985"/>
            </a:xfrm>
            <a:custGeom>
              <a:avLst/>
              <a:gdLst/>
              <a:ahLst/>
              <a:cxnLst/>
              <a:rect l="l" t="t" r="r" b="b"/>
              <a:pathLst>
                <a:path w="2171700" h="590550">
                  <a:moveTo>
                    <a:pt x="2171573" y="590029"/>
                  </a:moveTo>
                  <a:lnTo>
                    <a:pt x="0" y="590029"/>
                  </a:lnTo>
                  <a:lnTo>
                    <a:pt x="0" y="71996"/>
                  </a:lnTo>
                  <a:lnTo>
                    <a:pt x="5680" y="44041"/>
                  </a:lnTo>
                  <a:lnTo>
                    <a:pt x="21148" y="21148"/>
                  </a:lnTo>
                  <a:lnTo>
                    <a:pt x="44041" y="5680"/>
                  </a:lnTo>
                  <a:lnTo>
                    <a:pt x="71996" y="0"/>
                  </a:lnTo>
                  <a:lnTo>
                    <a:pt x="2099576" y="0"/>
                  </a:lnTo>
                  <a:lnTo>
                    <a:pt x="2127531" y="5680"/>
                  </a:lnTo>
                  <a:lnTo>
                    <a:pt x="2150424" y="21148"/>
                  </a:lnTo>
                  <a:lnTo>
                    <a:pt x="2165892" y="44041"/>
                  </a:lnTo>
                  <a:lnTo>
                    <a:pt x="2171573" y="71996"/>
                  </a:lnTo>
                  <a:lnTo>
                    <a:pt x="2171573" y="590029"/>
                  </a:lnTo>
                  <a:close/>
                </a:path>
              </a:pathLst>
            </a:custGeom>
            <a:ln/>
          </p:spPr>
          <p:style>
            <a:lnRef idx="2">
              <a:schemeClr val="accent2"/>
            </a:lnRef>
            <a:fillRef idx="1">
              <a:schemeClr val="lt1"/>
            </a:fillRef>
            <a:effectRef idx="0">
              <a:schemeClr val="accent2"/>
            </a:effectRef>
            <a:fontRef idx="minor">
              <a:schemeClr val="dk1"/>
            </a:fontRef>
          </p:style>
          <p:txBody>
            <a:bodyPr wrap="square" lIns="0" tIns="0" rIns="0" bIns="0" rtlCol="0"/>
            <a:lstStyle/>
            <a:p>
              <a:endParaRPr>
                <a:latin typeface="メイリオ" panose="020B0604030504040204" pitchFamily="50" charset="-128"/>
                <a:ea typeface="メイリオ" panose="020B0604030504040204" pitchFamily="50" charset="-128"/>
              </a:endParaRPr>
            </a:p>
          </p:txBody>
        </p:sp>
        <p:sp>
          <p:nvSpPr>
            <p:cNvPr id="76" name="object 11"/>
            <p:cNvSpPr/>
            <p:nvPr/>
          </p:nvSpPr>
          <p:spPr>
            <a:xfrm>
              <a:off x="2457985" y="2287079"/>
              <a:ext cx="1969212" cy="673292"/>
            </a:xfrm>
            <a:custGeom>
              <a:avLst/>
              <a:gdLst/>
              <a:ahLst/>
              <a:cxnLst/>
              <a:rect l="l" t="t" r="r" b="b"/>
              <a:pathLst>
                <a:path w="2171700" h="590550">
                  <a:moveTo>
                    <a:pt x="2099576" y="0"/>
                  </a:moveTo>
                  <a:lnTo>
                    <a:pt x="71996" y="0"/>
                  </a:lnTo>
                  <a:lnTo>
                    <a:pt x="44041" y="5680"/>
                  </a:lnTo>
                  <a:lnTo>
                    <a:pt x="21148" y="21148"/>
                  </a:lnTo>
                  <a:lnTo>
                    <a:pt x="5680" y="44041"/>
                  </a:lnTo>
                  <a:lnTo>
                    <a:pt x="0" y="71996"/>
                  </a:lnTo>
                  <a:lnTo>
                    <a:pt x="0" y="590029"/>
                  </a:lnTo>
                  <a:lnTo>
                    <a:pt x="2171573" y="590029"/>
                  </a:lnTo>
                  <a:lnTo>
                    <a:pt x="2171573" y="71996"/>
                  </a:lnTo>
                  <a:lnTo>
                    <a:pt x="2165892" y="44041"/>
                  </a:lnTo>
                  <a:lnTo>
                    <a:pt x="2150424" y="21148"/>
                  </a:lnTo>
                  <a:lnTo>
                    <a:pt x="2127531" y="5680"/>
                  </a:lnTo>
                  <a:lnTo>
                    <a:pt x="2099576" y="0"/>
                  </a:lnTo>
                  <a:close/>
                </a:path>
              </a:pathLst>
            </a:custGeom>
            <a:solidFill>
              <a:schemeClr val="accent2"/>
            </a:solidFill>
            <a:ln>
              <a:noFill/>
            </a:ln>
          </p:spPr>
          <p:style>
            <a:lnRef idx="0">
              <a:scrgbClr r="0" g="0" b="0"/>
            </a:lnRef>
            <a:fillRef idx="0">
              <a:scrgbClr r="0" g="0" b="0"/>
            </a:fillRef>
            <a:effectRef idx="0">
              <a:scrgbClr r="0" g="0" b="0"/>
            </a:effectRef>
            <a:fontRef idx="minor">
              <a:schemeClr val="lt1"/>
            </a:fontRef>
          </p:style>
          <p:txBody>
            <a:bodyPr wrap="square" lIns="0" tIns="0" rIns="0" bIns="0" rtlCol="0"/>
            <a:lstStyle/>
            <a:p>
              <a:endParaRPr>
                <a:latin typeface="メイリオ" panose="020B0604030504040204" pitchFamily="50" charset="-128"/>
                <a:ea typeface="メイリオ" panose="020B0604030504040204" pitchFamily="50" charset="-128"/>
              </a:endParaRPr>
            </a:p>
          </p:txBody>
        </p:sp>
        <p:sp>
          <p:nvSpPr>
            <p:cNvPr id="77" name="object 6"/>
            <p:cNvSpPr txBox="1"/>
            <p:nvPr/>
          </p:nvSpPr>
          <p:spPr>
            <a:xfrm>
              <a:off x="2632327" y="2481518"/>
              <a:ext cx="2011610" cy="281312"/>
            </a:xfrm>
            <a:prstGeom prst="rect">
              <a:avLst/>
            </a:prstGeom>
          </p:spPr>
          <p:txBody>
            <a:bodyPr vert="horz" wrap="square" lIns="0" tIns="12700" rIns="0" bIns="0" rtlCol="0">
              <a:spAutoFit/>
            </a:bodyPr>
            <a:lstStyle/>
            <a:p>
              <a:pPr marL="12700" algn="ctr">
                <a:lnSpc>
                  <a:spcPct val="100000"/>
                </a:lnSpc>
                <a:spcBef>
                  <a:spcPts val="100"/>
                </a:spcBef>
              </a:pPr>
              <a:r>
                <a:rPr lang="ja-JP" altLang="en-US" sz="900" b="1" dirty="0">
                  <a:solidFill>
                    <a:schemeClr val="bg1"/>
                  </a:solidFill>
                  <a:latin typeface="メイリオ" panose="020B0604030504040204" pitchFamily="50" charset="-128"/>
                  <a:ea typeface="メイリオ" panose="020B0604030504040204" pitchFamily="50" charset="-128"/>
                  <a:cs typeface="Leelawadee UI"/>
                </a:rPr>
                <a:t>打刻情報を出力・給与システム連携</a:t>
              </a:r>
              <a:endParaRPr lang="en-US" altLang="ja-JP" sz="900" b="1" dirty="0">
                <a:solidFill>
                  <a:schemeClr val="bg1"/>
                </a:solidFill>
                <a:latin typeface="メイリオ" panose="020B0604030504040204" pitchFamily="50" charset="-128"/>
                <a:ea typeface="メイリオ" panose="020B0604030504040204" pitchFamily="50" charset="-128"/>
                <a:cs typeface="Leelawadee UI"/>
              </a:endParaRPr>
            </a:p>
          </p:txBody>
        </p:sp>
      </p:grpSp>
      <p:grpSp>
        <p:nvGrpSpPr>
          <p:cNvPr id="79" name="グループ化 78"/>
          <p:cNvGrpSpPr/>
          <p:nvPr/>
        </p:nvGrpSpPr>
        <p:grpSpPr>
          <a:xfrm>
            <a:off x="409208" y="1527634"/>
            <a:ext cx="3870521" cy="2919360"/>
            <a:chOff x="2457985" y="2287079"/>
            <a:chExt cx="2206191" cy="2529325"/>
          </a:xfrm>
        </p:grpSpPr>
        <p:sp>
          <p:nvSpPr>
            <p:cNvPr id="116" name="object 31"/>
            <p:cNvSpPr/>
            <p:nvPr/>
          </p:nvSpPr>
          <p:spPr>
            <a:xfrm>
              <a:off x="2457985" y="2656164"/>
              <a:ext cx="1969212" cy="2160240"/>
            </a:xfrm>
            <a:custGeom>
              <a:avLst/>
              <a:gdLst/>
              <a:ahLst/>
              <a:cxnLst/>
              <a:rect l="l" t="t" r="r" b="b"/>
              <a:pathLst>
                <a:path w="2171700" h="2635885">
                  <a:moveTo>
                    <a:pt x="2171573" y="2563876"/>
                  </a:moveTo>
                  <a:lnTo>
                    <a:pt x="2165892" y="2591831"/>
                  </a:lnTo>
                  <a:lnTo>
                    <a:pt x="2150424" y="2614723"/>
                  </a:lnTo>
                  <a:lnTo>
                    <a:pt x="2127531" y="2630191"/>
                  </a:lnTo>
                  <a:lnTo>
                    <a:pt x="2099576" y="2635872"/>
                  </a:lnTo>
                  <a:lnTo>
                    <a:pt x="71996" y="2635872"/>
                  </a:lnTo>
                  <a:lnTo>
                    <a:pt x="44041" y="2630191"/>
                  </a:lnTo>
                  <a:lnTo>
                    <a:pt x="21148" y="2614723"/>
                  </a:lnTo>
                  <a:lnTo>
                    <a:pt x="5680" y="2591831"/>
                  </a:lnTo>
                  <a:lnTo>
                    <a:pt x="0" y="2563876"/>
                  </a:lnTo>
                  <a:lnTo>
                    <a:pt x="0" y="71996"/>
                  </a:lnTo>
                  <a:lnTo>
                    <a:pt x="5680" y="44041"/>
                  </a:lnTo>
                  <a:lnTo>
                    <a:pt x="21148" y="21148"/>
                  </a:lnTo>
                  <a:lnTo>
                    <a:pt x="44041" y="5680"/>
                  </a:lnTo>
                  <a:lnTo>
                    <a:pt x="71996" y="0"/>
                  </a:lnTo>
                  <a:lnTo>
                    <a:pt x="2099576" y="0"/>
                  </a:lnTo>
                  <a:lnTo>
                    <a:pt x="2127531" y="5680"/>
                  </a:lnTo>
                  <a:lnTo>
                    <a:pt x="2150424" y="21148"/>
                  </a:lnTo>
                  <a:lnTo>
                    <a:pt x="2165892" y="44041"/>
                  </a:lnTo>
                  <a:lnTo>
                    <a:pt x="2171573" y="71996"/>
                  </a:lnTo>
                  <a:lnTo>
                    <a:pt x="2171573" y="2563876"/>
                  </a:lnTo>
                  <a:close/>
                </a:path>
              </a:pathLst>
            </a:custGeom>
            <a:ln/>
          </p:spPr>
          <p:style>
            <a:lnRef idx="2">
              <a:schemeClr val="accent2"/>
            </a:lnRef>
            <a:fillRef idx="1">
              <a:schemeClr val="lt1"/>
            </a:fillRef>
            <a:effectRef idx="0">
              <a:schemeClr val="accent2"/>
            </a:effectRef>
            <a:fontRef idx="minor">
              <a:schemeClr val="dk1"/>
            </a:fontRef>
          </p:style>
          <p:txBody>
            <a:bodyPr wrap="square" lIns="0" tIns="0" rIns="0" bIns="0" rtlCol="0"/>
            <a:lstStyle/>
            <a:p>
              <a:endParaRPr>
                <a:latin typeface="メイリオ" panose="020B0604030504040204" pitchFamily="50" charset="-128"/>
                <a:ea typeface="メイリオ" panose="020B0604030504040204" pitchFamily="50" charset="-128"/>
              </a:endParaRPr>
            </a:p>
          </p:txBody>
        </p:sp>
        <p:sp>
          <p:nvSpPr>
            <p:cNvPr id="117" name="object 12"/>
            <p:cNvSpPr/>
            <p:nvPr/>
          </p:nvSpPr>
          <p:spPr>
            <a:xfrm>
              <a:off x="2457985" y="2287079"/>
              <a:ext cx="1969212" cy="483985"/>
            </a:xfrm>
            <a:custGeom>
              <a:avLst/>
              <a:gdLst/>
              <a:ahLst/>
              <a:cxnLst/>
              <a:rect l="l" t="t" r="r" b="b"/>
              <a:pathLst>
                <a:path w="2171700" h="590550">
                  <a:moveTo>
                    <a:pt x="2171573" y="590029"/>
                  </a:moveTo>
                  <a:lnTo>
                    <a:pt x="0" y="590029"/>
                  </a:lnTo>
                  <a:lnTo>
                    <a:pt x="0" y="71996"/>
                  </a:lnTo>
                  <a:lnTo>
                    <a:pt x="5680" y="44041"/>
                  </a:lnTo>
                  <a:lnTo>
                    <a:pt x="21148" y="21148"/>
                  </a:lnTo>
                  <a:lnTo>
                    <a:pt x="44041" y="5680"/>
                  </a:lnTo>
                  <a:lnTo>
                    <a:pt x="71996" y="0"/>
                  </a:lnTo>
                  <a:lnTo>
                    <a:pt x="2099576" y="0"/>
                  </a:lnTo>
                  <a:lnTo>
                    <a:pt x="2127531" y="5680"/>
                  </a:lnTo>
                  <a:lnTo>
                    <a:pt x="2150424" y="21148"/>
                  </a:lnTo>
                  <a:lnTo>
                    <a:pt x="2165892" y="44041"/>
                  </a:lnTo>
                  <a:lnTo>
                    <a:pt x="2171573" y="71996"/>
                  </a:lnTo>
                  <a:lnTo>
                    <a:pt x="2171573" y="590029"/>
                  </a:lnTo>
                  <a:close/>
                </a:path>
              </a:pathLst>
            </a:custGeom>
            <a:ln/>
          </p:spPr>
          <p:style>
            <a:lnRef idx="2">
              <a:schemeClr val="accent2"/>
            </a:lnRef>
            <a:fillRef idx="1">
              <a:schemeClr val="lt1"/>
            </a:fillRef>
            <a:effectRef idx="0">
              <a:schemeClr val="accent2"/>
            </a:effectRef>
            <a:fontRef idx="minor">
              <a:schemeClr val="dk1"/>
            </a:fontRef>
          </p:style>
          <p:txBody>
            <a:bodyPr wrap="square" lIns="0" tIns="0" rIns="0" bIns="0" rtlCol="0"/>
            <a:lstStyle/>
            <a:p>
              <a:endParaRPr>
                <a:latin typeface="メイリオ" panose="020B0604030504040204" pitchFamily="50" charset="-128"/>
                <a:ea typeface="メイリオ" panose="020B0604030504040204" pitchFamily="50" charset="-128"/>
              </a:endParaRPr>
            </a:p>
          </p:txBody>
        </p:sp>
        <p:sp>
          <p:nvSpPr>
            <p:cNvPr id="118" name="object 11"/>
            <p:cNvSpPr/>
            <p:nvPr/>
          </p:nvSpPr>
          <p:spPr>
            <a:xfrm>
              <a:off x="2457985" y="2287079"/>
              <a:ext cx="1969212" cy="483985"/>
            </a:xfrm>
            <a:custGeom>
              <a:avLst/>
              <a:gdLst/>
              <a:ahLst/>
              <a:cxnLst/>
              <a:rect l="l" t="t" r="r" b="b"/>
              <a:pathLst>
                <a:path w="2171700" h="590550">
                  <a:moveTo>
                    <a:pt x="2099576" y="0"/>
                  </a:moveTo>
                  <a:lnTo>
                    <a:pt x="71996" y="0"/>
                  </a:lnTo>
                  <a:lnTo>
                    <a:pt x="44041" y="5680"/>
                  </a:lnTo>
                  <a:lnTo>
                    <a:pt x="21148" y="21148"/>
                  </a:lnTo>
                  <a:lnTo>
                    <a:pt x="5680" y="44041"/>
                  </a:lnTo>
                  <a:lnTo>
                    <a:pt x="0" y="71996"/>
                  </a:lnTo>
                  <a:lnTo>
                    <a:pt x="0" y="590029"/>
                  </a:lnTo>
                  <a:lnTo>
                    <a:pt x="2171573" y="590029"/>
                  </a:lnTo>
                  <a:lnTo>
                    <a:pt x="2171573" y="71996"/>
                  </a:lnTo>
                  <a:lnTo>
                    <a:pt x="2165892" y="44041"/>
                  </a:lnTo>
                  <a:lnTo>
                    <a:pt x="2150424" y="21148"/>
                  </a:lnTo>
                  <a:lnTo>
                    <a:pt x="2127531" y="5680"/>
                  </a:lnTo>
                  <a:lnTo>
                    <a:pt x="2099576" y="0"/>
                  </a:lnTo>
                  <a:close/>
                </a:path>
              </a:pathLst>
            </a:custGeom>
            <a:solidFill>
              <a:schemeClr val="accent2"/>
            </a:solidFill>
            <a:ln>
              <a:noFill/>
            </a:ln>
          </p:spPr>
          <p:style>
            <a:lnRef idx="0">
              <a:scrgbClr r="0" g="0" b="0"/>
            </a:lnRef>
            <a:fillRef idx="0">
              <a:scrgbClr r="0" g="0" b="0"/>
            </a:fillRef>
            <a:effectRef idx="0">
              <a:scrgbClr r="0" g="0" b="0"/>
            </a:effectRef>
            <a:fontRef idx="minor">
              <a:schemeClr val="lt1"/>
            </a:fontRef>
          </p:style>
          <p:txBody>
            <a:bodyPr wrap="square" lIns="0" tIns="0" rIns="0" bIns="0" rtlCol="0"/>
            <a:lstStyle/>
            <a:p>
              <a:endParaRPr>
                <a:latin typeface="メイリオ" panose="020B0604030504040204" pitchFamily="50" charset="-128"/>
                <a:ea typeface="メイリオ" panose="020B0604030504040204" pitchFamily="50" charset="-128"/>
              </a:endParaRPr>
            </a:p>
          </p:txBody>
        </p:sp>
        <p:sp>
          <p:nvSpPr>
            <p:cNvPr id="119" name="object 6"/>
            <p:cNvSpPr txBox="1"/>
            <p:nvPr/>
          </p:nvSpPr>
          <p:spPr>
            <a:xfrm>
              <a:off x="2652566" y="2453518"/>
              <a:ext cx="2011610" cy="151106"/>
            </a:xfrm>
            <a:prstGeom prst="rect">
              <a:avLst/>
            </a:prstGeom>
          </p:spPr>
          <p:txBody>
            <a:bodyPr vert="horz" wrap="square" lIns="0" tIns="12700" rIns="0" bIns="0" rtlCol="0">
              <a:spAutoFit/>
            </a:bodyPr>
            <a:lstStyle/>
            <a:p>
              <a:pPr marL="12700" algn="ctr">
                <a:lnSpc>
                  <a:spcPct val="100000"/>
                </a:lnSpc>
                <a:spcBef>
                  <a:spcPts val="100"/>
                </a:spcBef>
              </a:pPr>
              <a:r>
                <a:rPr lang="ja-JP" altLang="en-US" sz="1050" b="1" dirty="0">
                  <a:solidFill>
                    <a:schemeClr val="bg1"/>
                  </a:solidFill>
                  <a:latin typeface="メイリオ" panose="020B0604030504040204" pitchFamily="50" charset="-128"/>
                  <a:ea typeface="メイリオ" panose="020B0604030504040204" pitchFamily="50" charset="-128"/>
                  <a:cs typeface="Leelawadee UI"/>
                </a:rPr>
                <a:t>運用</a:t>
              </a:r>
              <a:r>
                <a:rPr lang="en-US" altLang="ja-JP" sz="1050" b="1" dirty="0">
                  <a:solidFill>
                    <a:schemeClr val="bg1"/>
                  </a:solidFill>
                  <a:latin typeface="メイリオ" panose="020B0604030504040204" pitchFamily="50" charset="-128"/>
                  <a:ea typeface="メイリオ" panose="020B0604030504040204" pitchFamily="50" charset="-128"/>
                  <a:cs typeface="Leelawadee UI"/>
                </a:rPr>
                <a:t>/</a:t>
              </a:r>
              <a:r>
                <a:rPr lang="ja-JP" altLang="en-US" sz="1050" b="1" dirty="0">
                  <a:solidFill>
                    <a:schemeClr val="bg1"/>
                  </a:solidFill>
                  <a:latin typeface="メイリオ" panose="020B0604030504040204" pitchFamily="50" charset="-128"/>
                  <a:ea typeface="メイリオ" panose="020B0604030504040204" pitchFamily="50" charset="-128"/>
                  <a:cs typeface="Leelawadee UI"/>
                </a:rPr>
                <a:t>環境に合わせた打刻方法を選択</a:t>
              </a:r>
              <a:endParaRPr lang="en-US" altLang="ja-JP" sz="1050" b="1" dirty="0">
                <a:solidFill>
                  <a:schemeClr val="bg1"/>
                </a:solidFill>
                <a:latin typeface="メイリオ" panose="020B0604030504040204" pitchFamily="50" charset="-128"/>
                <a:ea typeface="メイリオ" panose="020B0604030504040204" pitchFamily="50" charset="-128"/>
                <a:cs typeface="Leelawadee UI"/>
              </a:endParaRPr>
            </a:p>
          </p:txBody>
        </p:sp>
      </p:grpSp>
      <p:sp>
        <p:nvSpPr>
          <p:cNvPr id="80" name="テキスト ボックス 79"/>
          <p:cNvSpPr txBox="1"/>
          <p:nvPr/>
        </p:nvSpPr>
        <p:spPr>
          <a:xfrm>
            <a:off x="570055" y="1615730"/>
            <a:ext cx="864096" cy="400110"/>
          </a:xfrm>
          <a:prstGeom prst="rect">
            <a:avLst/>
          </a:prstGeom>
          <a:noFill/>
        </p:spPr>
        <p:txBody>
          <a:bodyPr wrap="square" rtlCol="0">
            <a:spAutoFit/>
          </a:bodyPr>
          <a:lstStyle/>
          <a:p>
            <a:r>
              <a:rPr kumimoji="1" lang="ja-JP" altLang="en-US" sz="2000" b="1" dirty="0">
                <a:solidFill>
                  <a:schemeClr val="bg1"/>
                </a:solidFill>
              </a:rPr>
              <a:t>打刻</a:t>
            </a:r>
          </a:p>
        </p:txBody>
      </p:sp>
      <p:sp>
        <p:nvSpPr>
          <p:cNvPr id="81" name="object 19"/>
          <p:cNvSpPr/>
          <p:nvPr/>
        </p:nvSpPr>
        <p:spPr>
          <a:xfrm flipV="1">
            <a:off x="521341" y="2987314"/>
            <a:ext cx="3302589" cy="280510"/>
          </a:xfrm>
          <a:custGeom>
            <a:avLst/>
            <a:gdLst/>
            <a:ahLst/>
            <a:cxnLst/>
            <a:rect l="l" t="t" r="r" b="b"/>
            <a:pathLst>
              <a:path w="4064635">
                <a:moveTo>
                  <a:pt x="0" y="0"/>
                </a:moveTo>
                <a:lnTo>
                  <a:pt x="4064330" y="0"/>
                </a:lnTo>
              </a:path>
            </a:pathLst>
          </a:custGeom>
          <a:ln w="54000">
            <a:solidFill>
              <a:srgbClr val="54C3F1"/>
            </a:solidFill>
            <a:prstDash val="dot"/>
          </a:ln>
        </p:spPr>
        <p:txBody>
          <a:bodyPr wrap="square" lIns="0" tIns="0" rIns="0" bIns="0" rtlCol="0"/>
          <a:lstStyle/>
          <a:p>
            <a:endParaRPr/>
          </a:p>
        </p:txBody>
      </p:sp>
      <p:sp>
        <p:nvSpPr>
          <p:cNvPr id="82" name="object 19"/>
          <p:cNvSpPr/>
          <p:nvPr/>
        </p:nvSpPr>
        <p:spPr>
          <a:xfrm rot="5400000" flipV="1">
            <a:off x="1130747" y="3165732"/>
            <a:ext cx="2210730" cy="280510"/>
          </a:xfrm>
          <a:custGeom>
            <a:avLst/>
            <a:gdLst/>
            <a:ahLst/>
            <a:cxnLst/>
            <a:rect l="l" t="t" r="r" b="b"/>
            <a:pathLst>
              <a:path w="4064635">
                <a:moveTo>
                  <a:pt x="0" y="0"/>
                </a:moveTo>
                <a:lnTo>
                  <a:pt x="4064330" y="0"/>
                </a:lnTo>
              </a:path>
            </a:pathLst>
          </a:custGeom>
          <a:ln w="54000">
            <a:solidFill>
              <a:srgbClr val="54C3F1"/>
            </a:solidFill>
            <a:prstDash val="dot"/>
          </a:ln>
        </p:spPr>
        <p:txBody>
          <a:bodyPr wrap="square" lIns="0" tIns="0" rIns="0" bIns="0" rtlCol="0"/>
          <a:lstStyle/>
          <a:p>
            <a:endParaRPr/>
          </a:p>
        </p:txBody>
      </p:sp>
      <p:sp>
        <p:nvSpPr>
          <p:cNvPr id="83" name="object 31"/>
          <p:cNvSpPr/>
          <p:nvPr/>
        </p:nvSpPr>
        <p:spPr>
          <a:xfrm>
            <a:off x="625012" y="2542966"/>
            <a:ext cx="1133175" cy="638723"/>
          </a:xfrm>
          <a:prstGeom prst="rect">
            <a:avLst/>
          </a:prstGeom>
          <a:blipFill>
            <a:blip r:embed="rId3" cstate="print"/>
            <a:stretch>
              <a:fillRect/>
            </a:stretch>
          </a:blipFill>
          <a:ln>
            <a:solidFill>
              <a:schemeClr val="bg1">
                <a:lumMod val="75000"/>
              </a:schemeClr>
            </a:solidFill>
          </a:ln>
        </p:spPr>
        <p:txBody>
          <a:bodyPr wrap="square" lIns="0" tIns="0" rIns="0" bIns="0" rtlCol="0"/>
          <a:lstStyle/>
          <a:p>
            <a:endParaRPr/>
          </a:p>
        </p:txBody>
      </p:sp>
      <p:sp>
        <p:nvSpPr>
          <p:cNvPr id="84" name="角丸四角形 83"/>
          <p:cNvSpPr/>
          <p:nvPr/>
        </p:nvSpPr>
        <p:spPr>
          <a:xfrm>
            <a:off x="438040" y="2124507"/>
            <a:ext cx="684076" cy="212260"/>
          </a:xfrm>
          <a:prstGeom prst="roundRect">
            <a:avLst/>
          </a:prstGeom>
          <a:solidFill>
            <a:schemeClr val="accent3"/>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kumimoji="1" lang="en-US" altLang="ja-JP" sz="800" dirty="0"/>
              <a:t>WEB</a:t>
            </a:r>
            <a:r>
              <a:rPr kumimoji="1" lang="ja-JP" altLang="en-US" sz="800" dirty="0"/>
              <a:t>打刻</a:t>
            </a:r>
          </a:p>
        </p:txBody>
      </p:sp>
      <p:sp>
        <p:nvSpPr>
          <p:cNvPr id="85" name="角丸四角形吹き出し 84"/>
          <p:cNvSpPr/>
          <p:nvPr/>
        </p:nvSpPr>
        <p:spPr>
          <a:xfrm>
            <a:off x="1206014" y="2138750"/>
            <a:ext cx="827095" cy="342344"/>
          </a:xfrm>
          <a:prstGeom prst="wedgeRoundRectCallout">
            <a:avLst>
              <a:gd name="adj1" fmla="val -25783"/>
              <a:gd name="adj2" fmla="val 92399"/>
              <a:gd name="adj3" fmla="val 16667"/>
            </a:avLst>
          </a:prstGeom>
          <a:ln/>
        </p:spPr>
        <p:style>
          <a:lnRef idx="2">
            <a:schemeClr val="accent2"/>
          </a:lnRef>
          <a:fillRef idx="1">
            <a:schemeClr val="lt1"/>
          </a:fillRef>
          <a:effectRef idx="0">
            <a:schemeClr val="accent2"/>
          </a:effectRef>
          <a:fontRef idx="minor">
            <a:schemeClr val="dk1"/>
          </a:fontRef>
        </p:style>
        <p:txBody>
          <a:bodyPr rtlCol="0" anchor="ctr"/>
          <a:lstStyle/>
          <a:p>
            <a:pPr algn="ctr"/>
            <a:r>
              <a:rPr kumimoji="1" lang="ja-JP" altLang="en-US" sz="800" dirty="0">
                <a:solidFill>
                  <a:schemeClr val="tx1"/>
                </a:solidFill>
              </a:rPr>
              <a:t>インターバル</a:t>
            </a:r>
            <a:endParaRPr kumimoji="1" lang="en-US" altLang="ja-JP" sz="800" dirty="0">
              <a:solidFill>
                <a:schemeClr val="tx1"/>
              </a:solidFill>
            </a:endParaRPr>
          </a:p>
          <a:p>
            <a:pPr algn="ctr"/>
            <a:r>
              <a:rPr kumimoji="1" lang="ja-JP" altLang="en-US" sz="800" dirty="0">
                <a:solidFill>
                  <a:schemeClr val="tx1"/>
                </a:solidFill>
              </a:rPr>
              <a:t>勤務対応</a:t>
            </a:r>
          </a:p>
        </p:txBody>
      </p:sp>
      <p:sp>
        <p:nvSpPr>
          <p:cNvPr id="86" name="角丸四角形 85"/>
          <p:cNvSpPr/>
          <p:nvPr/>
        </p:nvSpPr>
        <p:spPr>
          <a:xfrm>
            <a:off x="2339752" y="3517666"/>
            <a:ext cx="1123984" cy="212260"/>
          </a:xfrm>
          <a:prstGeom prst="roundRect">
            <a:avLst/>
          </a:prstGeom>
          <a:solidFill>
            <a:schemeClr val="accent3"/>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ja-JP" altLang="en-US" sz="800" dirty="0"/>
              <a:t>その他打刻機器連携</a:t>
            </a:r>
            <a:endParaRPr kumimoji="1" lang="ja-JP" altLang="en-US" sz="800" dirty="0"/>
          </a:p>
        </p:txBody>
      </p:sp>
      <p:sp>
        <p:nvSpPr>
          <p:cNvPr id="87" name="角丸四角形 86"/>
          <p:cNvSpPr/>
          <p:nvPr/>
        </p:nvSpPr>
        <p:spPr>
          <a:xfrm>
            <a:off x="2196447" y="2124507"/>
            <a:ext cx="1340008" cy="212260"/>
          </a:xfrm>
          <a:prstGeom prst="roundRect">
            <a:avLst/>
          </a:prstGeom>
          <a:solidFill>
            <a:schemeClr val="accent3"/>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n-US" altLang="ja-JP" sz="800" dirty="0"/>
              <a:t>USB</a:t>
            </a:r>
            <a:r>
              <a:rPr lang="ja-JP" altLang="en-US" sz="800" dirty="0"/>
              <a:t>型</a:t>
            </a:r>
            <a:r>
              <a:rPr lang="en-US" altLang="ja-JP" sz="800" dirty="0"/>
              <a:t>IC</a:t>
            </a:r>
            <a:r>
              <a:rPr lang="ja-JP" altLang="en-US" sz="800" dirty="0"/>
              <a:t>カードリーダー</a:t>
            </a:r>
            <a:endParaRPr kumimoji="1" lang="ja-JP" altLang="en-US" sz="800" dirty="0"/>
          </a:p>
        </p:txBody>
      </p:sp>
      <p:grpSp>
        <p:nvGrpSpPr>
          <p:cNvPr id="88" name="PC"/>
          <p:cNvGrpSpPr/>
          <p:nvPr/>
        </p:nvGrpSpPr>
        <p:grpSpPr>
          <a:xfrm>
            <a:off x="2201716" y="2387749"/>
            <a:ext cx="1047600" cy="536878"/>
            <a:chOff x="2603261" y="2726637"/>
            <a:chExt cx="1047600" cy="536878"/>
          </a:xfrm>
        </p:grpSpPr>
        <p:sp>
          <p:nvSpPr>
            <p:cNvPr id="113" name="Freeform 52"/>
            <p:cNvSpPr>
              <a:spLocks noEditPoints="1"/>
            </p:cNvSpPr>
            <p:nvPr/>
          </p:nvSpPr>
          <p:spPr bwMode="auto">
            <a:xfrm>
              <a:off x="2603261" y="2726637"/>
              <a:ext cx="714483" cy="453758"/>
            </a:xfrm>
            <a:custGeom>
              <a:avLst/>
              <a:gdLst>
                <a:gd name="T0" fmla="*/ 479 w 479"/>
                <a:gd name="T1" fmla="*/ 291 h 308"/>
                <a:gd name="T2" fmla="*/ 479 w 479"/>
                <a:gd name="T3" fmla="*/ 297 h 308"/>
                <a:gd name="T4" fmla="*/ 467 w 479"/>
                <a:gd name="T5" fmla="*/ 308 h 308"/>
                <a:gd name="T6" fmla="*/ 12 w 479"/>
                <a:gd name="T7" fmla="*/ 308 h 308"/>
                <a:gd name="T8" fmla="*/ 0 w 479"/>
                <a:gd name="T9" fmla="*/ 297 h 308"/>
                <a:gd name="T10" fmla="*/ 0 w 479"/>
                <a:gd name="T11" fmla="*/ 291 h 308"/>
                <a:gd name="T12" fmla="*/ 58 w 479"/>
                <a:gd name="T13" fmla="*/ 244 h 308"/>
                <a:gd name="T14" fmla="*/ 58 w 479"/>
                <a:gd name="T15" fmla="*/ 11 h 308"/>
                <a:gd name="T16" fmla="*/ 69 w 479"/>
                <a:gd name="T17" fmla="*/ 0 h 308"/>
                <a:gd name="T18" fmla="*/ 410 w 479"/>
                <a:gd name="T19" fmla="*/ 0 h 308"/>
                <a:gd name="T20" fmla="*/ 421 w 479"/>
                <a:gd name="T21" fmla="*/ 11 h 308"/>
                <a:gd name="T22" fmla="*/ 421 w 479"/>
                <a:gd name="T23" fmla="*/ 244 h 308"/>
                <a:gd name="T24" fmla="*/ 479 w 479"/>
                <a:gd name="T25" fmla="*/ 291 h 308"/>
                <a:gd name="T26" fmla="*/ 399 w 479"/>
                <a:gd name="T27" fmla="*/ 23 h 308"/>
                <a:gd name="T28" fmla="*/ 81 w 479"/>
                <a:gd name="T29" fmla="*/ 23 h 308"/>
                <a:gd name="T30" fmla="*/ 81 w 479"/>
                <a:gd name="T31" fmla="*/ 222 h 308"/>
                <a:gd name="T32" fmla="*/ 399 w 479"/>
                <a:gd name="T33" fmla="*/ 222 h 308"/>
                <a:gd name="T34" fmla="*/ 399 w 479"/>
                <a:gd name="T35" fmla="*/ 23 h 308"/>
                <a:gd name="T36" fmla="*/ 291 w 479"/>
                <a:gd name="T37" fmla="*/ 289 h 308"/>
                <a:gd name="T38" fmla="*/ 299 w 479"/>
                <a:gd name="T39" fmla="*/ 284 h 308"/>
                <a:gd name="T40" fmla="*/ 299 w 479"/>
                <a:gd name="T41" fmla="*/ 277 h 308"/>
                <a:gd name="T42" fmla="*/ 291 w 479"/>
                <a:gd name="T43" fmla="*/ 264 h 308"/>
                <a:gd name="T44" fmla="*/ 283 w 479"/>
                <a:gd name="T45" fmla="*/ 260 h 308"/>
                <a:gd name="T46" fmla="*/ 196 w 479"/>
                <a:gd name="T47" fmla="*/ 260 h 308"/>
                <a:gd name="T48" fmla="*/ 188 w 479"/>
                <a:gd name="T49" fmla="*/ 264 h 308"/>
                <a:gd name="T50" fmla="*/ 180 w 479"/>
                <a:gd name="T51" fmla="*/ 277 h 308"/>
                <a:gd name="T52" fmla="*/ 180 w 479"/>
                <a:gd name="T53" fmla="*/ 284 h 308"/>
                <a:gd name="T54" fmla="*/ 188 w 479"/>
                <a:gd name="T55" fmla="*/ 289 h 308"/>
                <a:gd name="T56" fmla="*/ 291 w 479"/>
                <a:gd name="T57" fmla="*/ 289 h 308"/>
                <a:gd name="T58" fmla="*/ 291 w 479"/>
                <a:gd name="T59" fmla="*/ 283 h 308"/>
                <a:gd name="T60" fmla="*/ 294 w 479"/>
                <a:gd name="T61" fmla="*/ 280 h 308"/>
                <a:gd name="T62" fmla="*/ 286 w 479"/>
                <a:gd name="T63" fmla="*/ 267 h 308"/>
                <a:gd name="T64" fmla="*/ 283 w 479"/>
                <a:gd name="T65" fmla="*/ 265 h 308"/>
                <a:gd name="T66" fmla="*/ 196 w 479"/>
                <a:gd name="T67" fmla="*/ 265 h 308"/>
                <a:gd name="T68" fmla="*/ 193 w 479"/>
                <a:gd name="T69" fmla="*/ 267 h 308"/>
                <a:gd name="T70" fmla="*/ 185 w 479"/>
                <a:gd name="T71" fmla="*/ 280 h 308"/>
                <a:gd name="T72" fmla="*/ 188 w 479"/>
                <a:gd name="T73" fmla="*/ 283 h 308"/>
                <a:gd name="T74" fmla="*/ 291 w 479"/>
                <a:gd name="T75" fmla="*/ 283 h 3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9" h="308">
                  <a:moveTo>
                    <a:pt x="479" y="291"/>
                  </a:moveTo>
                  <a:cubicBezTo>
                    <a:pt x="479" y="297"/>
                    <a:pt x="479" y="297"/>
                    <a:pt x="479" y="297"/>
                  </a:cubicBezTo>
                  <a:cubicBezTo>
                    <a:pt x="479" y="303"/>
                    <a:pt x="474" y="308"/>
                    <a:pt x="467" y="308"/>
                  </a:cubicBezTo>
                  <a:cubicBezTo>
                    <a:pt x="12" y="308"/>
                    <a:pt x="12" y="308"/>
                    <a:pt x="12" y="308"/>
                  </a:cubicBezTo>
                  <a:cubicBezTo>
                    <a:pt x="6" y="308"/>
                    <a:pt x="0" y="303"/>
                    <a:pt x="0" y="297"/>
                  </a:cubicBezTo>
                  <a:cubicBezTo>
                    <a:pt x="0" y="291"/>
                    <a:pt x="0" y="291"/>
                    <a:pt x="0" y="291"/>
                  </a:cubicBezTo>
                  <a:cubicBezTo>
                    <a:pt x="58" y="244"/>
                    <a:pt x="58" y="244"/>
                    <a:pt x="58" y="244"/>
                  </a:cubicBezTo>
                  <a:cubicBezTo>
                    <a:pt x="58" y="11"/>
                    <a:pt x="58" y="11"/>
                    <a:pt x="58" y="11"/>
                  </a:cubicBezTo>
                  <a:cubicBezTo>
                    <a:pt x="58" y="5"/>
                    <a:pt x="63" y="0"/>
                    <a:pt x="69" y="0"/>
                  </a:cubicBezTo>
                  <a:cubicBezTo>
                    <a:pt x="410" y="0"/>
                    <a:pt x="410" y="0"/>
                    <a:pt x="410" y="0"/>
                  </a:cubicBezTo>
                  <a:cubicBezTo>
                    <a:pt x="416" y="0"/>
                    <a:pt x="421" y="5"/>
                    <a:pt x="421" y="11"/>
                  </a:cubicBezTo>
                  <a:cubicBezTo>
                    <a:pt x="421" y="244"/>
                    <a:pt x="421" y="244"/>
                    <a:pt x="421" y="244"/>
                  </a:cubicBezTo>
                  <a:lnTo>
                    <a:pt x="479" y="291"/>
                  </a:lnTo>
                  <a:close/>
                  <a:moveTo>
                    <a:pt x="399" y="23"/>
                  </a:moveTo>
                  <a:cubicBezTo>
                    <a:pt x="81" y="23"/>
                    <a:pt x="81" y="23"/>
                    <a:pt x="81" y="23"/>
                  </a:cubicBezTo>
                  <a:cubicBezTo>
                    <a:pt x="81" y="222"/>
                    <a:pt x="81" y="222"/>
                    <a:pt x="81" y="222"/>
                  </a:cubicBezTo>
                  <a:cubicBezTo>
                    <a:pt x="399" y="222"/>
                    <a:pt x="399" y="222"/>
                    <a:pt x="399" y="222"/>
                  </a:cubicBezTo>
                  <a:lnTo>
                    <a:pt x="399" y="23"/>
                  </a:lnTo>
                  <a:close/>
                  <a:moveTo>
                    <a:pt x="291" y="289"/>
                  </a:moveTo>
                  <a:cubicBezTo>
                    <a:pt x="295" y="289"/>
                    <a:pt x="298" y="287"/>
                    <a:pt x="299" y="284"/>
                  </a:cubicBezTo>
                  <a:cubicBezTo>
                    <a:pt x="301" y="282"/>
                    <a:pt x="301" y="279"/>
                    <a:pt x="299" y="277"/>
                  </a:cubicBezTo>
                  <a:cubicBezTo>
                    <a:pt x="291" y="264"/>
                    <a:pt x="291" y="264"/>
                    <a:pt x="291" y="264"/>
                  </a:cubicBezTo>
                  <a:cubicBezTo>
                    <a:pt x="289" y="261"/>
                    <a:pt x="286" y="260"/>
                    <a:pt x="283" y="260"/>
                  </a:cubicBezTo>
                  <a:cubicBezTo>
                    <a:pt x="196" y="260"/>
                    <a:pt x="196" y="260"/>
                    <a:pt x="196" y="260"/>
                  </a:cubicBezTo>
                  <a:cubicBezTo>
                    <a:pt x="193" y="260"/>
                    <a:pt x="190" y="261"/>
                    <a:pt x="188" y="264"/>
                  </a:cubicBezTo>
                  <a:cubicBezTo>
                    <a:pt x="180" y="277"/>
                    <a:pt x="180" y="277"/>
                    <a:pt x="180" y="277"/>
                  </a:cubicBezTo>
                  <a:cubicBezTo>
                    <a:pt x="179" y="279"/>
                    <a:pt x="179" y="282"/>
                    <a:pt x="180" y="284"/>
                  </a:cubicBezTo>
                  <a:cubicBezTo>
                    <a:pt x="181" y="287"/>
                    <a:pt x="185" y="289"/>
                    <a:pt x="188" y="289"/>
                  </a:cubicBezTo>
                  <a:lnTo>
                    <a:pt x="291" y="289"/>
                  </a:lnTo>
                  <a:close/>
                  <a:moveTo>
                    <a:pt x="291" y="283"/>
                  </a:moveTo>
                  <a:cubicBezTo>
                    <a:pt x="294" y="283"/>
                    <a:pt x="295" y="282"/>
                    <a:pt x="294" y="280"/>
                  </a:cubicBezTo>
                  <a:cubicBezTo>
                    <a:pt x="286" y="267"/>
                    <a:pt x="286" y="267"/>
                    <a:pt x="286" y="267"/>
                  </a:cubicBezTo>
                  <a:cubicBezTo>
                    <a:pt x="286" y="266"/>
                    <a:pt x="284" y="265"/>
                    <a:pt x="283" y="265"/>
                  </a:cubicBezTo>
                  <a:cubicBezTo>
                    <a:pt x="196" y="265"/>
                    <a:pt x="196" y="265"/>
                    <a:pt x="196" y="265"/>
                  </a:cubicBezTo>
                  <a:cubicBezTo>
                    <a:pt x="195" y="265"/>
                    <a:pt x="193" y="266"/>
                    <a:pt x="193" y="267"/>
                  </a:cubicBezTo>
                  <a:cubicBezTo>
                    <a:pt x="185" y="280"/>
                    <a:pt x="185" y="280"/>
                    <a:pt x="185" y="280"/>
                  </a:cubicBezTo>
                  <a:cubicBezTo>
                    <a:pt x="184" y="282"/>
                    <a:pt x="185" y="283"/>
                    <a:pt x="188" y="283"/>
                  </a:cubicBezTo>
                  <a:lnTo>
                    <a:pt x="291" y="283"/>
                  </a:lnTo>
                  <a:close/>
                </a:path>
              </a:pathLst>
            </a:custGeom>
            <a:solidFill>
              <a:srgbClr val="54C3F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14" name="円弧 113"/>
            <p:cNvSpPr/>
            <p:nvPr/>
          </p:nvSpPr>
          <p:spPr>
            <a:xfrm rot="21257238">
              <a:off x="3115420" y="3084462"/>
              <a:ext cx="272762" cy="129374"/>
            </a:xfrm>
            <a:prstGeom prst="arc">
              <a:avLst/>
            </a:prstGeom>
            <a:ln/>
          </p:spPr>
          <p:style>
            <a:lnRef idx="1">
              <a:schemeClr val="accent2"/>
            </a:lnRef>
            <a:fillRef idx="0">
              <a:schemeClr val="accent2"/>
            </a:fillRef>
            <a:effectRef idx="0">
              <a:schemeClr val="accent2"/>
            </a:effectRef>
            <a:fontRef idx="minor">
              <a:schemeClr val="tx1"/>
            </a:fontRef>
          </p:style>
          <p:txBody>
            <a:bodyPr rtlCol="0" anchor="ctr"/>
            <a:lstStyle/>
            <a:p>
              <a:pPr algn="ctr"/>
              <a:endParaRPr kumimoji="1" lang="ja-JP" altLang="en-US"/>
            </a:p>
          </p:txBody>
        </p:sp>
        <p:sp>
          <p:nvSpPr>
            <p:cNvPr id="115" name="直方体 114"/>
            <p:cNvSpPr/>
            <p:nvPr/>
          </p:nvSpPr>
          <p:spPr>
            <a:xfrm flipH="1">
              <a:off x="3332911" y="3113998"/>
              <a:ext cx="317950" cy="149517"/>
            </a:xfrm>
            <a:prstGeom prst="cube">
              <a:avLst>
                <a:gd name="adj" fmla="val 76560"/>
              </a:avLst>
            </a:prstGeom>
            <a:solidFill>
              <a:srgbClr val="54C3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89" name="社員証"/>
          <p:cNvGrpSpPr/>
          <p:nvPr/>
        </p:nvGrpSpPr>
        <p:grpSpPr>
          <a:xfrm>
            <a:off x="3124407" y="2517557"/>
            <a:ext cx="398584" cy="253162"/>
            <a:chOff x="7596336" y="599127"/>
            <a:chExt cx="900100" cy="593323"/>
          </a:xfrm>
        </p:grpSpPr>
        <p:sp>
          <p:nvSpPr>
            <p:cNvPr id="108" name="角丸四角形 107"/>
            <p:cNvSpPr/>
            <p:nvPr/>
          </p:nvSpPr>
          <p:spPr>
            <a:xfrm>
              <a:off x="7596336" y="599127"/>
              <a:ext cx="900100" cy="593323"/>
            </a:xfrm>
            <a:prstGeom prst="roundRect">
              <a:avLst/>
            </a:prstGeom>
            <a:noFill/>
            <a:ln>
              <a:solidFill>
                <a:srgbClr val="54C3F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109" name="直線コネクタ 108"/>
            <p:cNvCxnSpPr/>
            <p:nvPr/>
          </p:nvCxnSpPr>
          <p:spPr>
            <a:xfrm>
              <a:off x="7596336" y="735546"/>
              <a:ext cx="900100" cy="0"/>
            </a:xfrm>
            <a:prstGeom prst="line">
              <a:avLst/>
            </a:prstGeom>
            <a:ln w="12700"/>
          </p:spPr>
          <p:style>
            <a:lnRef idx="1">
              <a:schemeClr val="accent2"/>
            </a:lnRef>
            <a:fillRef idx="0">
              <a:schemeClr val="accent2"/>
            </a:fillRef>
            <a:effectRef idx="0">
              <a:schemeClr val="accent2"/>
            </a:effectRef>
            <a:fontRef idx="minor">
              <a:schemeClr val="tx1"/>
            </a:fontRef>
          </p:style>
        </p:cxnSp>
        <p:sp>
          <p:nvSpPr>
            <p:cNvPr id="110" name="正方形/長方形 109"/>
            <p:cNvSpPr/>
            <p:nvPr/>
          </p:nvSpPr>
          <p:spPr>
            <a:xfrm>
              <a:off x="7641926" y="791365"/>
              <a:ext cx="288032" cy="343219"/>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1" name="Freeform 7"/>
            <p:cNvSpPr>
              <a:spLocks noEditPoints="1"/>
            </p:cNvSpPr>
            <p:nvPr/>
          </p:nvSpPr>
          <p:spPr bwMode="auto">
            <a:xfrm>
              <a:off x="7687517" y="851761"/>
              <a:ext cx="196851" cy="255766"/>
            </a:xfrm>
            <a:custGeom>
              <a:avLst/>
              <a:gdLst>
                <a:gd name="T0" fmla="*/ 179 w 246"/>
                <a:gd name="T1" fmla="*/ 165 h 401"/>
                <a:gd name="T2" fmla="*/ 145 w 246"/>
                <a:gd name="T3" fmla="*/ 165 h 401"/>
                <a:gd name="T4" fmla="*/ 127 w 246"/>
                <a:gd name="T5" fmla="*/ 198 h 401"/>
                <a:gd name="T6" fmla="*/ 151 w 246"/>
                <a:gd name="T7" fmla="*/ 284 h 401"/>
                <a:gd name="T8" fmla="*/ 123 w 246"/>
                <a:gd name="T9" fmla="*/ 313 h 401"/>
                <a:gd name="T10" fmla="*/ 95 w 246"/>
                <a:gd name="T11" fmla="*/ 284 h 401"/>
                <a:gd name="T12" fmla="*/ 119 w 246"/>
                <a:gd name="T13" fmla="*/ 198 h 401"/>
                <a:gd name="T14" fmla="*/ 101 w 246"/>
                <a:gd name="T15" fmla="*/ 165 h 401"/>
                <a:gd name="T16" fmla="*/ 67 w 246"/>
                <a:gd name="T17" fmla="*/ 165 h 401"/>
                <a:gd name="T18" fmla="*/ 0 w 246"/>
                <a:gd name="T19" fmla="*/ 229 h 401"/>
                <a:gd name="T20" fmla="*/ 0 w 246"/>
                <a:gd name="T21" fmla="*/ 401 h 401"/>
                <a:gd name="T22" fmla="*/ 39 w 246"/>
                <a:gd name="T23" fmla="*/ 401 h 401"/>
                <a:gd name="T24" fmla="*/ 39 w 246"/>
                <a:gd name="T25" fmla="*/ 238 h 401"/>
                <a:gd name="T26" fmla="*/ 48 w 246"/>
                <a:gd name="T27" fmla="*/ 238 h 401"/>
                <a:gd name="T28" fmla="*/ 48 w 246"/>
                <a:gd name="T29" fmla="*/ 401 h 401"/>
                <a:gd name="T30" fmla="*/ 198 w 246"/>
                <a:gd name="T31" fmla="*/ 401 h 401"/>
                <a:gd name="T32" fmla="*/ 198 w 246"/>
                <a:gd name="T33" fmla="*/ 238 h 401"/>
                <a:gd name="T34" fmla="*/ 207 w 246"/>
                <a:gd name="T35" fmla="*/ 238 h 401"/>
                <a:gd name="T36" fmla="*/ 207 w 246"/>
                <a:gd name="T37" fmla="*/ 401 h 401"/>
                <a:gd name="T38" fmla="*/ 246 w 246"/>
                <a:gd name="T39" fmla="*/ 401 h 401"/>
                <a:gd name="T40" fmla="*/ 246 w 246"/>
                <a:gd name="T41" fmla="*/ 229 h 401"/>
                <a:gd name="T42" fmla="*/ 179 w 246"/>
                <a:gd name="T43" fmla="*/ 165 h 401"/>
                <a:gd name="T44" fmla="*/ 123 w 246"/>
                <a:gd name="T45" fmla="*/ 0 h 401"/>
                <a:gd name="T46" fmla="*/ 49 w 246"/>
                <a:gd name="T47" fmla="*/ 74 h 401"/>
                <a:gd name="T48" fmla="*/ 123 w 246"/>
                <a:gd name="T49" fmla="*/ 148 h 401"/>
                <a:gd name="T50" fmla="*/ 197 w 246"/>
                <a:gd name="T51" fmla="*/ 74 h 401"/>
                <a:gd name="T52" fmla="*/ 123 w 246"/>
                <a:gd name="T53" fmla="*/ 0 h 4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46" h="401">
                  <a:moveTo>
                    <a:pt x="179" y="165"/>
                  </a:moveTo>
                  <a:cubicBezTo>
                    <a:pt x="145" y="165"/>
                    <a:pt x="145" y="165"/>
                    <a:pt x="145" y="165"/>
                  </a:cubicBezTo>
                  <a:cubicBezTo>
                    <a:pt x="127" y="198"/>
                    <a:pt x="127" y="198"/>
                    <a:pt x="127" y="198"/>
                  </a:cubicBezTo>
                  <a:cubicBezTo>
                    <a:pt x="151" y="284"/>
                    <a:pt x="151" y="284"/>
                    <a:pt x="151" y="284"/>
                  </a:cubicBezTo>
                  <a:cubicBezTo>
                    <a:pt x="123" y="313"/>
                    <a:pt x="123" y="313"/>
                    <a:pt x="123" y="313"/>
                  </a:cubicBezTo>
                  <a:cubicBezTo>
                    <a:pt x="95" y="284"/>
                    <a:pt x="95" y="284"/>
                    <a:pt x="95" y="284"/>
                  </a:cubicBezTo>
                  <a:cubicBezTo>
                    <a:pt x="119" y="198"/>
                    <a:pt x="119" y="198"/>
                    <a:pt x="119" y="198"/>
                  </a:cubicBezTo>
                  <a:cubicBezTo>
                    <a:pt x="101" y="165"/>
                    <a:pt x="101" y="165"/>
                    <a:pt x="101" y="165"/>
                  </a:cubicBezTo>
                  <a:cubicBezTo>
                    <a:pt x="67" y="165"/>
                    <a:pt x="67" y="165"/>
                    <a:pt x="67" y="165"/>
                  </a:cubicBezTo>
                  <a:cubicBezTo>
                    <a:pt x="32" y="165"/>
                    <a:pt x="3" y="194"/>
                    <a:pt x="0" y="229"/>
                  </a:cubicBezTo>
                  <a:cubicBezTo>
                    <a:pt x="0" y="401"/>
                    <a:pt x="0" y="401"/>
                    <a:pt x="0" y="401"/>
                  </a:cubicBezTo>
                  <a:cubicBezTo>
                    <a:pt x="39" y="401"/>
                    <a:pt x="39" y="401"/>
                    <a:pt x="39" y="401"/>
                  </a:cubicBezTo>
                  <a:cubicBezTo>
                    <a:pt x="39" y="238"/>
                    <a:pt x="39" y="238"/>
                    <a:pt x="39" y="238"/>
                  </a:cubicBezTo>
                  <a:cubicBezTo>
                    <a:pt x="48" y="238"/>
                    <a:pt x="48" y="238"/>
                    <a:pt x="48" y="238"/>
                  </a:cubicBezTo>
                  <a:cubicBezTo>
                    <a:pt x="48" y="401"/>
                    <a:pt x="48" y="401"/>
                    <a:pt x="48" y="401"/>
                  </a:cubicBezTo>
                  <a:cubicBezTo>
                    <a:pt x="198" y="401"/>
                    <a:pt x="198" y="401"/>
                    <a:pt x="198" y="401"/>
                  </a:cubicBezTo>
                  <a:cubicBezTo>
                    <a:pt x="198" y="238"/>
                    <a:pt x="198" y="238"/>
                    <a:pt x="198" y="238"/>
                  </a:cubicBezTo>
                  <a:cubicBezTo>
                    <a:pt x="207" y="238"/>
                    <a:pt x="207" y="238"/>
                    <a:pt x="207" y="238"/>
                  </a:cubicBezTo>
                  <a:cubicBezTo>
                    <a:pt x="207" y="401"/>
                    <a:pt x="207" y="401"/>
                    <a:pt x="207" y="401"/>
                  </a:cubicBezTo>
                  <a:cubicBezTo>
                    <a:pt x="246" y="401"/>
                    <a:pt x="246" y="401"/>
                    <a:pt x="246" y="401"/>
                  </a:cubicBezTo>
                  <a:cubicBezTo>
                    <a:pt x="246" y="229"/>
                    <a:pt x="246" y="229"/>
                    <a:pt x="246" y="229"/>
                  </a:cubicBezTo>
                  <a:cubicBezTo>
                    <a:pt x="243" y="194"/>
                    <a:pt x="214" y="165"/>
                    <a:pt x="179" y="165"/>
                  </a:cubicBezTo>
                  <a:moveTo>
                    <a:pt x="123" y="0"/>
                  </a:moveTo>
                  <a:cubicBezTo>
                    <a:pt x="82" y="0"/>
                    <a:pt x="49" y="34"/>
                    <a:pt x="49" y="74"/>
                  </a:cubicBezTo>
                  <a:cubicBezTo>
                    <a:pt x="49" y="115"/>
                    <a:pt x="82" y="148"/>
                    <a:pt x="123" y="148"/>
                  </a:cubicBezTo>
                  <a:cubicBezTo>
                    <a:pt x="164" y="148"/>
                    <a:pt x="197" y="115"/>
                    <a:pt x="197" y="74"/>
                  </a:cubicBezTo>
                  <a:cubicBezTo>
                    <a:pt x="197" y="34"/>
                    <a:pt x="164" y="0"/>
                    <a:pt x="123" y="0"/>
                  </a:cubicBezTo>
                </a:path>
              </a:pathLst>
            </a:custGeom>
            <a:solidFill>
              <a:srgbClr val="54C3F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12" name="正方形/長方形 111"/>
            <p:cNvSpPr/>
            <p:nvPr/>
          </p:nvSpPr>
          <p:spPr>
            <a:xfrm>
              <a:off x="8003986" y="870026"/>
              <a:ext cx="412876" cy="163794"/>
            </a:xfrm>
            <a:prstGeom prst="rect">
              <a:avLst/>
            </a:prstGeom>
            <a:noFill/>
            <a:ln w="6350">
              <a:solidFill>
                <a:srgbClr val="54C3F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91" name="object 71"/>
          <p:cNvSpPr/>
          <p:nvPr/>
        </p:nvSpPr>
        <p:spPr>
          <a:xfrm>
            <a:off x="1077451" y="3774044"/>
            <a:ext cx="944786" cy="587954"/>
          </a:xfrm>
          <a:prstGeom prst="rect">
            <a:avLst/>
          </a:prstGeom>
          <a:blipFill>
            <a:blip r:embed="rId4" cstate="print"/>
            <a:stretch>
              <a:fillRect/>
            </a:stretch>
          </a:blipFill>
        </p:spPr>
        <p:txBody>
          <a:bodyPr wrap="square" lIns="0" tIns="0" rIns="0" bIns="0" rtlCol="0"/>
          <a:lstStyle/>
          <a:p>
            <a:endParaRPr/>
          </a:p>
        </p:txBody>
      </p:sp>
      <p:sp>
        <p:nvSpPr>
          <p:cNvPr id="92" name="object 74"/>
          <p:cNvSpPr/>
          <p:nvPr/>
        </p:nvSpPr>
        <p:spPr>
          <a:xfrm>
            <a:off x="1730708" y="3553859"/>
            <a:ext cx="74675" cy="74663"/>
          </a:xfrm>
          <a:prstGeom prst="rect">
            <a:avLst/>
          </a:prstGeom>
          <a:blipFill>
            <a:blip r:embed="rId5" cstate="print"/>
            <a:stretch>
              <a:fillRect/>
            </a:stretch>
          </a:blipFill>
        </p:spPr>
        <p:txBody>
          <a:bodyPr wrap="square" lIns="0" tIns="0" rIns="0" bIns="0" rtlCol="0"/>
          <a:lstStyle/>
          <a:p>
            <a:endParaRPr/>
          </a:p>
        </p:txBody>
      </p:sp>
      <p:sp>
        <p:nvSpPr>
          <p:cNvPr id="93" name="object 75"/>
          <p:cNvSpPr/>
          <p:nvPr/>
        </p:nvSpPr>
        <p:spPr>
          <a:xfrm>
            <a:off x="1736042" y="3840356"/>
            <a:ext cx="64135" cy="16510"/>
          </a:xfrm>
          <a:custGeom>
            <a:avLst/>
            <a:gdLst/>
            <a:ahLst/>
            <a:cxnLst/>
            <a:rect l="l" t="t" r="r" b="b"/>
            <a:pathLst>
              <a:path w="64135" h="16510">
                <a:moveTo>
                  <a:pt x="32003" y="0"/>
                </a:moveTo>
                <a:lnTo>
                  <a:pt x="19545" y="628"/>
                </a:lnTo>
                <a:lnTo>
                  <a:pt x="9372" y="2344"/>
                </a:lnTo>
                <a:lnTo>
                  <a:pt x="2514" y="4891"/>
                </a:lnTo>
                <a:lnTo>
                  <a:pt x="0" y="8013"/>
                </a:lnTo>
                <a:lnTo>
                  <a:pt x="2514" y="11128"/>
                </a:lnTo>
                <a:lnTo>
                  <a:pt x="9372" y="13671"/>
                </a:lnTo>
                <a:lnTo>
                  <a:pt x="19545" y="15386"/>
                </a:lnTo>
                <a:lnTo>
                  <a:pt x="32003" y="16014"/>
                </a:lnTo>
                <a:lnTo>
                  <a:pt x="44462" y="15386"/>
                </a:lnTo>
                <a:lnTo>
                  <a:pt x="54635" y="13671"/>
                </a:lnTo>
                <a:lnTo>
                  <a:pt x="61493" y="11128"/>
                </a:lnTo>
                <a:lnTo>
                  <a:pt x="64007" y="8013"/>
                </a:lnTo>
                <a:lnTo>
                  <a:pt x="61493" y="4891"/>
                </a:lnTo>
                <a:lnTo>
                  <a:pt x="54635" y="2344"/>
                </a:lnTo>
                <a:lnTo>
                  <a:pt x="44462" y="628"/>
                </a:lnTo>
                <a:lnTo>
                  <a:pt x="32003" y="0"/>
                </a:lnTo>
                <a:close/>
              </a:path>
            </a:pathLst>
          </a:custGeom>
          <a:solidFill>
            <a:srgbClr val="E23F00"/>
          </a:solidFill>
        </p:spPr>
        <p:txBody>
          <a:bodyPr wrap="square" lIns="0" tIns="0" rIns="0" bIns="0" rtlCol="0"/>
          <a:lstStyle/>
          <a:p>
            <a:endParaRPr/>
          </a:p>
        </p:txBody>
      </p:sp>
      <p:grpSp>
        <p:nvGrpSpPr>
          <p:cNvPr id="94" name="マップピン"/>
          <p:cNvGrpSpPr/>
          <p:nvPr/>
        </p:nvGrpSpPr>
        <p:grpSpPr>
          <a:xfrm>
            <a:off x="1707419" y="3856920"/>
            <a:ext cx="185515" cy="284567"/>
            <a:chOff x="2048695" y="2980955"/>
            <a:chExt cx="726600" cy="1190503"/>
          </a:xfrm>
        </p:grpSpPr>
        <p:sp>
          <p:nvSpPr>
            <p:cNvPr id="106" name="object 73"/>
            <p:cNvSpPr/>
            <p:nvPr/>
          </p:nvSpPr>
          <p:spPr>
            <a:xfrm>
              <a:off x="2048695" y="2980955"/>
              <a:ext cx="726600" cy="1190503"/>
            </a:xfrm>
            <a:custGeom>
              <a:avLst/>
              <a:gdLst/>
              <a:ahLst/>
              <a:cxnLst/>
              <a:rect l="l" t="t" r="r" b="b"/>
              <a:pathLst>
                <a:path w="217805" h="359410">
                  <a:moveTo>
                    <a:pt x="108521" y="0"/>
                  </a:moveTo>
                  <a:lnTo>
                    <a:pt x="66224" y="8612"/>
                  </a:lnTo>
                  <a:lnTo>
                    <a:pt x="31710" y="31962"/>
                  </a:lnTo>
                  <a:lnTo>
                    <a:pt x="8471" y="66547"/>
                  </a:lnTo>
                  <a:lnTo>
                    <a:pt x="0" y="108864"/>
                  </a:lnTo>
                  <a:lnTo>
                    <a:pt x="5783" y="143769"/>
                  </a:lnTo>
                  <a:lnTo>
                    <a:pt x="21761" y="173948"/>
                  </a:lnTo>
                  <a:lnTo>
                    <a:pt x="46045" y="197521"/>
                  </a:lnTo>
                  <a:lnTo>
                    <a:pt x="76746" y="212610"/>
                  </a:lnTo>
                  <a:lnTo>
                    <a:pt x="108915" y="359143"/>
                  </a:lnTo>
                  <a:lnTo>
                    <a:pt x="140919" y="212521"/>
                  </a:lnTo>
                  <a:lnTo>
                    <a:pt x="171592" y="197343"/>
                  </a:lnTo>
                  <a:lnTo>
                    <a:pt x="195816" y="173694"/>
                  </a:lnTo>
                  <a:lnTo>
                    <a:pt x="211708" y="143459"/>
                  </a:lnTo>
                  <a:lnTo>
                    <a:pt x="217385" y="108521"/>
                  </a:lnTo>
                  <a:lnTo>
                    <a:pt x="208780" y="66224"/>
                  </a:lnTo>
                  <a:lnTo>
                    <a:pt x="185432" y="31710"/>
                  </a:lnTo>
                  <a:lnTo>
                    <a:pt x="150845" y="8471"/>
                  </a:lnTo>
                  <a:lnTo>
                    <a:pt x="108521" y="0"/>
                  </a:lnTo>
                  <a:close/>
                </a:path>
              </a:pathLst>
            </a:custGeom>
            <a:solidFill>
              <a:srgbClr val="E23F00"/>
            </a:solidFill>
          </p:spPr>
          <p:txBody>
            <a:bodyPr wrap="square" lIns="0" tIns="0" rIns="0" bIns="0" rtlCol="0"/>
            <a:lstStyle/>
            <a:p>
              <a:endParaRPr/>
            </a:p>
          </p:txBody>
        </p:sp>
        <p:sp>
          <p:nvSpPr>
            <p:cNvPr id="107" name="楕円 106"/>
            <p:cNvSpPr/>
            <p:nvPr/>
          </p:nvSpPr>
          <p:spPr>
            <a:xfrm>
              <a:off x="2276912" y="3211673"/>
              <a:ext cx="232895" cy="25478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95" name="グループ化 94"/>
          <p:cNvGrpSpPr/>
          <p:nvPr/>
        </p:nvGrpSpPr>
        <p:grpSpPr>
          <a:xfrm>
            <a:off x="1122116" y="3368830"/>
            <a:ext cx="1196545" cy="366181"/>
            <a:chOff x="1568959" y="3728635"/>
            <a:chExt cx="1196545" cy="366181"/>
          </a:xfrm>
        </p:grpSpPr>
        <p:sp>
          <p:nvSpPr>
            <p:cNvPr id="104" name="角丸四角形吹き出し 103"/>
            <p:cNvSpPr/>
            <p:nvPr/>
          </p:nvSpPr>
          <p:spPr>
            <a:xfrm>
              <a:off x="1607559" y="3728635"/>
              <a:ext cx="816223" cy="366181"/>
            </a:xfrm>
            <a:prstGeom prst="wedgeRoundRectCallout">
              <a:avLst>
                <a:gd name="adj1" fmla="val -21307"/>
                <a:gd name="adj2" fmla="val 91758"/>
                <a:gd name="adj3" fmla="val 16667"/>
              </a:avLst>
            </a:prstGeom>
            <a:ln/>
          </p:spPr>
          <p:style>
            <a:lnRef idx="2">
              <a:schemeClr val="accent2"/>
            </a:lnRef>
            <a:fillRef idx="1">
              <a:schemeClr val="lt1"/>
            </a:fillRef>
            <a:effectRef idx="0">
              <a:schemeClr val="accent2"/>
            </a:effectRef>
            <a:fontRef idx="minor">
              <a:schemeClr val="dk1"/>
            </a:fontRef>
          </p:style>
          <p:txBody>
            <a:bodyPr rtlCol="0" anchor="ctr"/>
            <a:lstStyle/>
            <a:p>
              <a:pPr marL="12700">
                <a:lnSpc>
                  <a:spcPts val="850"/>
                </a:lnSpc>
                <a:spcBef>
                  <a:spcPts val="100"/>
                </a:spcBef>
              </a:pPr>
              <a:endParaRPr lang="en-US" altLang="ja-JP" sz="800" spc="85" dirty="0">
                <a:latin typeface="メイリオ" panose="020B0604030504040204" pitchFamily="50" charset="-128"/>
                <a:ea typeface="メイリオ" panose="020B0604030504040204" pitchFamily="50" charset="-128"/>
                <a:cs typeface="Leelawadee UI"/>
              </a:endParaRPr>
            </a:p>
          </p:txBody>
        </p:sp>
        <p:sp>
          <p:nvSpPr>
            <p:cNvPr id="105" name="テキスト ボックス 104"/>
            <p:cNvSpPr txBox="1"/>
            <p:nvPr/>
          </p:nvSpPr>
          <p:spPr>
            <a:xfrm>
              <a:off x="1568959" y="3755319"/>
              <a:ext cx="1196545" cy="338554"/>
            </a:xfrm>
            <a:prstGeom prst="rect">
              <a:avLst/>
            </a:prstGeom>
            <a:noFill/>
            <a:ln>
              <a:noFill/>
            </a:ln>
          </p:spPr>
          <p:txBody>
            <a:bodyPr wrap="square" rtlCol="0">
              <a:spAutoFit/>
            </a:bodyPr>
            <a:lstStyle/>
            <a:p>
              <a:r>
                <a:rPr kumimoji="1" lang="ja-JP" altLang="en-US" sz="800" dirty="0"/>
                <a:t>位置情報（</a:t>
              </a:r>
              <a:r>
                <a:rPr kumimoji="1" lang="en-US" altLang="ja-JP" sz="800" dirty="0"/>
                <a:t>GPS</a:t>
              </a:r>
              <a:r>
                <a:rPr kumimoji="1" lang="ja-JP" altLang="en-US" sz="800" dirty="0"/>
                <a:t>）</a:t>
              </a:r>
              <a:endParaRPr kumimoji="1" lang="en-US" altLang="ja-JP" sz="800" dirty="0"/>
            </a:p>
            <a:p>
              <a:r>
                <a:rPr kumimoji="1" lang="ja-JP" altLang="en-US" sz="800" dirty="0"/>
                <a:t>取得可能</a:t>
              </a:r>
            </a:p>
          </p:txBody>
        </p:sp>
      </p:grpSp>
      <p:sp>
        <p:nvSpPr>
          <p:cNvPr id="96" name="Freeform 23"/>
          <p:cNvSpPr>
            <a:spLocks noEditPoints="1"/>
          </p:cNvSpPr>
          <p:nvPr/>
        </p:nvSpPr>
        <p:spPr bwMode="auto">
          <a:xfrm>
            <a:off x="605600" y="3687702"/>
            <a:ext cx="379094" cy="614988"/>
          </a:xfrm>
          <a:custGeom>
            <a:avLst/>
            <a:gdLst>
              <a:gd name="T0" fmla="*/ 0 w 227"/>
              <a:gd name="T1" fmla="*/ 22 h 448"/>
              <a:gd name="T2" fmla="*/ 21 w 227"/>
              <a:gd name="T3" fmla="*/ 0 h 448"/>
              <a:gd name="T4" fmla="*/ 205 w 227"/>
              <a:gd name="T5" fmla="*/ 0 h 448"/>
              <a:gd name="T6" fmla="*/ 227 w 227"/>
              <a:gd name="T7" fmla="*/ 22 h 448"/>
              <a:gd name="T8" fmla="*/ 227 w 227"/>
              <a:gd name="T9" fmla="*/ 427 h 448"/>
              <a:gd name="T10" fmla="*/ 205 w 227"/>
              <a:gd name="T11" fmla="*/ 448 h 448"/>
              <a:gd name="T12" fmla="*/ 21 w 227"/>
              <a:gd name="T13" fmla="*/ 448 h 448"/>
              <a:gd name="T14" fmla="*/ 0 w 227"/>
              <a:gd name="T15" fmla="*/ 427 h 448"/>
              <a:gd name="T16" fmla="*/ 0 w 227"/>
              <a:gd name="T17" fmla="*/ 22 h 448"/>
              <a:gd name="T18" fmla="*/ 212 w 227"/>
              <a:gd name="T19" fmla="*/ 51 h 448"/>
              <a:gd name="T20" fmla="*/ 15 w 227"/>
              <a:gd name="T21" fmla="*/ 51 h 448"/>
              <a:gd name="T22" fmla="*/ 15 w 227"/>
              <a:gd name="T23" fmla="*/ 398 h 448"/>
              <a:gd name="T24" fmla="*/ 212 w 227"/>
              <a:gd name="T25" fmla="*/ 398 h 448"/>
              <a:gd name="T26" fmla="*/ 212 w 227"/>
              <a:gd name="T27" fmla="*/ 51 h 448"/>
              <a:gd name="T28" fmla="*/ 113 w 227"/>
              <a:gd name="T29" fmla="*/ 20 h 448"/>
              <a:gd name="T30" fmla="*/ 108 w 227"/>
              <a:gd name="T31" fmla="*/ 26 h 448"/>
              <a:gd name="T32" fmla="*/ 113 w 227"/>
              <a:gd name="T33" fmla="*/ 31 h 448"/>
              <a:gd name="T34" fmla="*/ 119 w 227"/>
              <a:gd name="T35" fmla="*/ 26 h 448"/>
              <a:gd name="T36" fmla="*/ 113 w 227"/>
              <a:gd name="T37" fmla="*/ 20 h 448"/>
              <a:gd name="T38" fmla="*/ 113 w 227"/>
              <a:gd name="T39" fmla="*/ 408 h 448"/>
              <a:gd name="T40" fmla="*/ 98 w 227"/>
              <a:gd name="T41" fmla="*/ 423 h 448"/>
              <a:gd name="T42" fmla="*/ 113 w 227"/>
              <a:gd name="T43" fmla="*/ 438 h 448"/>
              <a:gd name="T44" fmla="*/ 128 w 227"/>
              <a:gd name="T45" fmla="*/ 423 h 448"/>
              <a:gd name="T46" fmla="*/ 113 w 227"/>
              <a:gd name="T47" fmla="*/ 408 h 448"/>
              <a:gd name="T48" fmla="*/ 113 w 227"/>
              <a:gd name="T49" fmla="*/ 412 h 448"/>
              <a:gd name="T50" fmla="*/ 102 w 227"/>
              <a:gd name="T51" fmla="*/ 423 h 448"/>
              <a:gd name="T52" fmla="*/ 113 w 227"/>
              <a:gd name="T53" fmla="*/ 434 h 448"/>
              <a:gd name="T54" fmla="*/ 125 w 227"/>
              <a:gd name="T55" fmla="*/ 423 h 448"/>
              <a:gd name="T56" fmla="*/ 113 w 227"/>
              <a:gd name="T57" fmla="*/ 412 h 4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27" h="448">
                <a:moveTo>
                  <a:pt x="0" y="22"/>
                </a:moveTo>
                <a:cubicBezTo>
                  <a:pt x="0" y="10"/>
                  <a:pt x="10" y="0"/>
                  <a:pt x="21" y="0"/>
                </a:cubicBezTo>
                <a:cubicBezTo>
                  <a:pt x="205" y="0"/>
                  <a:pt x="205" y="0"/>
                  <a:pt x="205" y="0"/>
                </a:cubicBezTo>
                <a:cubicBezTo>
                  <a:pt x="217" y="0"/>
                  <a:pt x="227" y="10"/>
                  <a:pt x="227" y="22"/>
                </a:cubicBezTo>
                <a:cubicBezTo>
                  <a:pt x="227" y="427"/>
                  <a:pt x="227" y="427"/>
                  <a:pt x="227" y="427"/>
                </a:cubicBezTo>
                <a:cubicBezTo>
                  <a:pt x="227" y="438"/>
                  <a:pt x="217" y="448"/>
                  <a:pt x="205" y="448"/>
                </a:cubicBezTo>
                <a:cubicBezTo>
                  <a:pt x="21" y="448"/>
                  <a:pt x="21" y="448"/>
                  <a:pt x="21" y="448"/>
                </a:cubicBezTo>
                <a:cubicBezTo>
                  <a:pt x="10" y="448"/>
                  <a:pt x="0" y="438"/>
                  <a:pt x="0" y="427"/>
                </a:cubicBezTo>
                <a:lnTo>
                  <a:pt x="0" y="22"/>
                </a:lnTo>
                <a:close/>
                <a:moveTo>
                  <a:pt x="212" y="51"/>
                </a:moveTo>
                <a:cubicBezTo>
                  <a:pt x="15" y="51"/>
                  <a:pt x="15" y="51"/>
                  <a:pt x="15" y="51"/>
                </a:cubicBezTo>
                <a:cubicBezTo>
                  <a:pt x="15" y="398"/>
                  <a:pt x="15" y="398"/>
                  <a:pt x="15" y="398"/>
                </a:cubicBezTo>
                <a:cubicBezTo>
                  <a:pt x="212" y="398"/>
                  <a:pt x="212" y="398"/>
                  <a:pt x="212" y="398"/>
                </a:cubicBezTo>
                <a:lnTo>
                  <a:pt x="212" y="51"/>
                </a:lnTo>
                <a:close/>
                <a:moveTo>
                  <a:pt x="113" y="20"/>
                </a:moveTo>
                <a:cubicBezTo>
                  <a:pt x="110" y="20"/>
                  <a:pt x="108" y="23"/>
                  <a:pt x="108" y="26"/>
                </a:cubicBezTo>
                <a:cubicBezTo>
                  <a:pt x="108" y="29"/>
                  <a:pt x="110" y="31"/>
                  <a:pt x="113" y="31"/>
                </a:cubicBezTo>
                <a:cubicBezTo>
                  <a:pt x="117" y="31"/>
                  <a:pt x="119" y="29"/>
                  <a:pt x="119" y="26"/>
                </a:cubicBezTo>
                <a:cubicBezTo>
                  <a:pt x="119" y="23"/>
                  <a:pt x="117" y="20"/>
                  <a:pt x="113" y="20"/>
                </a:cubicBezTo>
                <a:close/>
                <a:moveTo>
                  <a:pt x="113" y="408"/>
                </a:moveTo>
                <a:cubicBezTo>
                  <a:pt x="105" y="408"/>
                  <a:pt x="98" y="415"/>
                  <a:pt x="98" y="423"/>
                </a:cubicBezTo>
                <a:cubicBezTo>
                  <a:pt x="98" y="431"/>
                  <a:pt x="105" y="438"/>
                  <a:pt x="113" y="438"/>
                </a:cubicBezTo>
                <a:cubicBezTo>
                  <a:pt x="122" y="438"/>
                  <a:pt x="128" y="431"/>
                  <a:pt x="128" y="423"/>
                </a:cubicBezTo>
                <a:cubicBezTo>
                  <a:pt x="128" y="415"/>
                  <a:pt x="122" y="408"/>
                  <a:pt x="113" y="408"/>
                </a:cubicBezTo>
                <a:close/>
                <a:moveTo>
                  <a:pt x="113" y="412"/>
                </a:moveTo>
                <a:cubicBezTo>
                  <a:pt x="107" y="412"/>
                  <a:pt x="102" y="417"/>
                  <a:pt x="102" y="423"/>
                </a:cubicBezTo>
                <a:cubicBezTo>
                  <a:pt x="102" y="429"/>
                  <a:pt x="107" y="434"/>
                  <a:pt x="113" y="434"/>
                </a:cubicBezTo>
                <a:cubicBezTo>
                  <a:pt x="120" y="434"/>
                  <a:pt x="125" y="429"/>
                  <a:pt x="125" y="423"/>
                </a:cubicBezTo>
                <a:cubicBezTo>
                  <a:pt x="125" y="417"/>
                  <a:pt x="120" y="412"/>
                  <a:pt x="113" y="412"/>
                </a:cubicBezTo>
                <a:close/>
              </a:path>
            </a:pathLst>
          </a:custGeom>
          <a:solidFill>
            <a:srgbClr val="54C3F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97" name="角丸四角形 96"/>
          <p:cNvSpPr/>
          <p:nvPr/>
        </p:nvSpPr>
        <p:spPr>
          <a:xfrm>
            <a:off x="438041" y="3371633"/>
            <a:ext cx="639410" cy="212260"/>
          </a:xfrm>
          <a:prstGeom prst="roundRect">
            <a:avLst/>
          </a:prstGeom>
          <a:solidFill>
            <a:schemeClr val="accent3"/>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kumimoji="1" lang="ja-JP" altLang="en-US" sz="800" dirty="0"/>
          </a:p>
        </p:txBody>
      </p:sp>
      <p:sp>
        <p:nvSpPr>
          <p:cNvPr id="98" name="テキスト ボックス 97"/>
          <p:cNvSpPr txBox="1"/>
          <p:nvPr/>
        </p:nvSpPr>
        <p:spPr>
          <a:xfrm>
            <a:off x="407606" y="3385615"/>
            <a:ext cx="719230" cy="215444"/>
          </a:xfrm>
          <a:prstGeom prst="rect">
            <a:avLst/>
          </a:prstGeom>
          <a:noFill/>
        </p:spPr>
        <p:txBody>
          <a:bodyPr wrap="square" rtlCol="0">
            <a:spAutoFit/>
          </a:bodyPr>
          <a:lstStyle/>
          <a:p>
            <a:r>
              <a:rPr kumimoji="1" lang="ja-JP" altLang="en-US" sz="800" dirty="0">
                <a:solidFill>
                  <a:schemeClr val="bg1"/>
                </a:solidFill>
              </a:rPr>
              <a:t>スマホ打刻</a:t>
            </a:r>
          </a:p>
        </p:txBody>
      </p:sp>
      <p:grpSp>
        <p:nvGrpSpPr>
          <p:cNvPr id="99" name="グループ化 98"/>
          <p:cNvGrpSpPr/>
          <p:nvPr/>
        </p:nvGrpSpPr>
        <p:grpSpPr>
          <a:xfrm>
            <a:off x="2749606" y="3747092"/>
            <a:ext cx="679913" cy="408834"/>
            <a:chOff x="2818782" y="3951702"/>
            <a:chExt cx="1050211" cy="689876"/>
          </a:xfrm>
        </p:grpSpPr>
        <p:sp>
          <p:nvSpPr>
            <p:cNvPr id="101" name="直方体 100"/>
            <p:cNvSpPr/>
            <p:nvPr/>
          </p:nvSpPr>
          <p:spPr>
            <a:xfrm flipH="1">
              <a:off x="2818782" y="4086812"/>
              <a:ext cx="1050211" cy="554766"/>
            </a:xfrm>
            <a:prstGeom prst="cube">
              <a:avLst>
                <a:gd name="adj" fmla="val 82349"/>
              </a:avLst>
            </a:prstGeom>
            <a:solidFill>
              <a:srgbClr val="54C3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102" name="直線コネクタ 101"/>
            <p:cNvCxnSpPr/>
            <p:nvPr/>
          </p:nvCxnSpPr>
          <p:spPr>
            <a:xfrm flipH="1" flipV="1">
              <a:off x="3225101" y="3951702"/>
              <a:ext cx="172006" cy="200724"/>
            </a:xfrm>
            <a:prstGeom prst="line">
              <a:avLst/>
            </a:prstGeom>
            <a:ln w="38100">
              <a:solidFill>
                <a:srgbClr val="76CFF4"/>
              </a:solidFill>
            </a:ln>
          </p:spPr>
          <p:style>
            <a:lnRef idx="1">
              <a:schemeClr val="accent2"/>
            </a:lnRef>
            <a:fillRef idx="0">
              <a:schemeClr val="accent2"/>
            </a:fillRef>
            <a:effectRef idx="0">
              <a:schemeClr val="accent2"/>
            </a:effectRef>
            <a:fontRef idx="minor">
              <a:schemeClr val="tx1"/>
            </a:fontRef>
          </p:style>
        </p:cxnSp>
        <p:sp>
          <p:nvSpPr>
            <p:cNvPr id="103" name="楕円 102"/>
            <p:cNvSpPr/>
            <p:nvPr/>
          </p:nvSpPr>
          <p:spPr>
            <a:xfrm>
              <a:off x="3089626" y="4152426"/>
              <a:ext cx="340194" cy="108259"/>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120" name="テキスト ボックス 119"/>
          <p:cNvSpPr txBox="1"/>
          <p:nvPr/>
        </p:nvSpPr>
        <p:spPr>
          <a:xfrm>
            <a:off x="4539037" y="1548527"/>
            <a:ext cx="864096" cy="400110"/>
          </a:xfrm>
          <a:prstGeom prst="rect">
            <a:avLst/>
          </a:prstGeom>
          <a:noFill/>
        </p:spPr>
        <p:txBody>
          <a:bodyPr wrap="square" rtlCol="0">
            <a:spAutoFit/>
          </a:bodyPr>
          <a:lstStyle/>
          <a:p>
            <a:r>
              <a:rPr kumimoji="1" lang="ja-JP" altLang="en-US" sz="2000" b="1" dirty="0">
                <a:solidFill>
                  <a:schemeClr val="bg1"/>
                </a:solidFill>
              </a:rPr>
              <a:t>照会</a:t>
            </a:r>
          </a:p>
        </p:txBody>
      </p:sp>
      <p:sp>
        <p:nvSpPr>
          <p:cNvPr id="121" name="テキスト ボックス 120"/>
          <p:cNvSpPr txBox="1"/>
          <p:nvPr/>
        </p:nvSpPr>
        <p:spPr>
          <a:xfrm>
            <a:off x="4202718" y="3040649"/>
            <a:ext cx="1359325" cy="400110"/>
          </a:xfrm>
          <a:prstGeom prst="rect">
            <a:avLst/>
          </a:prstGeom>
          <a:noFill/>
        </p:spPr>
        <p:txBody>
          <a:bodyPr wrap="square" rtlCol="0">
            <a:spAutoFit/>
          </a:bodyPr>
          <a:lstStyle/>
          <a:p>
            <a:r>
              <a:rPr kumimoji="1" lang="ja-JP" altLang="en-US" sz="2000" b="1" dirty="0">
                <a:solidFill>
                  <a:schemeClr val="bg1"/>
                </a:solidFill>
              </a:rPr>
              <a:t>出力</a:t>
            </a:r>
            <a:r>
              <a:rPr kumimoji="1" lang="en-US" altLang="ja-JP" sz="2000" b="1" dirty="0">
                <a:solidFill>
                  <a:schemeClr val="bg1"/>
                </a:solidFill>
              </a:rPr>
              <a:t>/</a:t>
            </a:r>
            <a:r>
              <a:rPr kumimoji="1" lang="ja-JP" altLang="en-US" sz="2000" b="1" dirty="0">
                <a:solidFill>
                  <a:schemeClr val="bg1"/>
                </a:solidFill>
              </a:rPr>
              <a:t>連携</a:t>
            </a:r>
            <a:endParaRPr kumimoji="1" lang="en-US" altLang="ja-JP" sz="2000" b="1" dirty="0">
              <a:solidFill>
                <a:schemeClr val="bg1"/>
              </a:solidFill>
            </a:endParaRPr>
          </a:p>
        </p:txBody>
      </p:sp>
      <p:sp>
        <p:nvSpPr>
          <p:cNvPr id="123" name="角丸四角形吹き出し 122"/>
          <p:cNvSpPr/>
          <p:nvPr/>
        </p:nvSpPr>
        <p:spPr>
          <a:xfrm>
            <a:off x="7345305" y="2100944"/>
            <a:ext cx="827095" cy="417956"/>
          </a:xfrm>
          <a:prstGeom prst="wedgeRoundRectCallout">
            <a:avLst>
              <a:gd name="adj1" fmla="val -71848"/>
              <a:gd name="adj2" fmla="val 58843"/>
              <a:gd name="adj3" fmla="val 16667"/>
            </a:avLst>
          </a:prstGeom>
          <a:ln/>
        </p:spPr>
        <p:style>
          <a:lnRef idx="2">
            <a:schemeClr val="accent2"/>
          </a:lnRef>
          <a:fillRef idx="1">
            <a:schemeClr val="lt1"/>
          </a:fillRef>
          <a:effectRef idx="0">
            <a:schemeClr val="accent2"/>
          </a:effectRef>
          <a:fontRef idx="minor">
            <a:schemeClr val="dk1"/>
          </a:fontRef>
        </p:style>
        <p:txBody>
          <a:bodyPr rtlCol="0" anchor="ctr"/>
          <a:lstStyle/>
          <a:p>
            <a:pPr algn="ctr"/>
            <a:r>
              <a:rPr kumimoji="1" lang="ja-JP" altLang="en-US" sz="800" dirty="0">
                <a:solidFill>
                  <a:schemeClr val="tx1"/>
                </a:solidFill>
              </a:rPr>
              <a:t>位置情報を</a:t>
            </a:r>
            <a:endParaRPr kumimoji="1" lang="en-US" altLang="ja-JP" sz="800" dirty="0">
              <a:solidFill>
                <a:schemeClr val="tx1"/>
              </a:solidFill>
            </a:endParaRPr>
          </a:p>
          <a:p>
            <a:pPr algn="ctr"/>
            <a:r>
              <a:rPr lang="en-US" altLang="ja-JP" sz="800" dirty="0">
                <a:solidFill>
                  <a:schemeClr val="tx1"/>
                </a:solidFill>
              </a:rPr>
              <a:t>MAP</a:t>
            </a:r>
            <a:r>
              <a:rPr lang="ja-JP" altLang="en-US" sz="800" dirty="0">
                <a:solidFill>
                  <a:schemeClr val="tx1"/>
                </a:solidFill>
              </a:rPr>
              <a:t>表示</a:t>
            </a:r>
            <a:endParaRPr kumimoji="1" lang="ja-JP" altLang="en-US" sz="800" dirty="0">
              <a:solidFill>
                <a:schemeClr val="tx1"/>
              </a:solidFill>
            </a:endParaRPr>
          </a:p>
        </p:txBody>
      </p:sp>
      <p:sp>
        <p:nvSpPr>
          <p:cNvPr id="124" name="テキスト ボックス 123"/>
          <p:cNvSpPr txBox="1"/>
          <p:nvPr/>
        </p:nvSpPr>
        <p:spPr>
          <a:xfrm>
            <a:off x="4145054" y="3473568"/>
            <a:ext cx="1699425" cy="461665"/>
          </a:xfrm>
          <a:prstGeom prst="rect">
            <a:avLst/>
          </a:prstGeom>
          <a:noFill/>
        </p:spPr>
        <p:txBody>
          <a:bodyPr wrap="square" rtlCol="0">
            <a:spAutoFit/>
          </a:bodyPr>
          <a:lstStyle/>
          <a:p>
            <a:r>
              <a:rPr kumimoji="1" lang="ja-JP" altLang="en-US" sz="1200" dirty="0"/>
              <a:t>任意の部門</a:t>
            </a:r>
            <a:r>
              <a:rPr kumimoji="1" lang="en-US" altLang="ja-JP" sz="1200" dirty="0"/>
              <a:t>/PJ/</a:t>
            </a:r>
            <a:r>
              <a:rPr kumimoji="1" lang="ja-JP" altLang="en-US" sz="1200" dirty="0"/>
              <a:t>期間</a:t>
            </a:r>
            <a:endParaRPr kumimoji="1" lang="en-US" altLang="ja-JP" sz="1200" dirty="0"/>
          </a:p>
          <a:p>
            <a:r>
              <a:rPr kumimoji="1" lang="ja-JP" altLang="en-US" sz="1200" dirty="0"/>
              <a:t>等で絞込可能</a:t>
            </a:r>
          </a:p>
        </p:txBody>
      </p:sp>
      <p:sp>
        <p:nvSpPr>
          <p:cNvPr id="125" name="テキスト ボックス 124"/>
          <p:cNvSpPr txBox="1"/>
          <p:nvPr/>
        </p:nvSpPr>
        <p:spPr>
          <a:xfrm>
            <a:off x="4183795" y="3941620"/>
            <a:ext cx="1581927" cy="461665"/>
          </a:xfrm>
          <a:prstGeom prst="rect">
            <a:avLst/>
          </a:prstGeom>
          <a:noFill/>
        </p:spPr>
        <p:txBody>
          <a:bodyPr wrap="square" rtlCol="0">
            <a:spAutoFit/>
          </a:bodyPr>
          <a:lstStyle/>
          <a:p>
            <a:r>
              <a:rPr kumimoji="1" lang="en-US" altLang="ja-JP" sz="1200" dirty="0"/>
              <a:t>SuperStream-NX</a:t>
            </a:r>
            <a:r>
              <a:rPr kumimoji="1" lang="ja-JP" altLang="en-US" sz="1200" dirty="0"/>
              <a:t>給与管理と自動連携</a:t>
            </a:r>
          </a:p>
        </p:txBody>
      </p:sp>
      <p:sp>
        <p:nvSpPr>
          <p:cNvPr id="126" name="テキスト ボックス 125"/>
          <p:cNvSpPr txBox="1"/>
          <p:nvPr/>
        </p:nvSpPr>
        <p:spPr>
          <a:xfrm>
            <a:off x="6147526" y="3670331"/>
            <a:ext cx="1713919" cy="461665"/>
          </a:xfrm>
          <a:prstGeom prst="rect">
            <a:avLst/>
          </a:prstGeom>
          <a:noFill/>
        </p:spPr>
        <p:txBody>
          <a:bodyPr wrap="square" rtlCol="0">
            <a:spAutoFit/>
          </a:bodyPr>
          <a:lstStyle/>
          <a:p>
            <a:r>
              <a:rPr kumimoji="1" lang="ja-JP" altLang="en-US" sz="1200" dirty="0"/>
              <a:t>その他勤怠システムとファイル連携も可</a:t>
            </a:r>
          </a:p>
        </p:txBody>
      </p:sp>
      <p:sp>
        <p:nvSpPr>
          <p:cNvPr id="127" name="Freeform 20"/>
          <p:cNvSpPr>
            <a:spLocks noEditPoints="1"/>
          </p:cNvSpPr>
          <p:nvPr/>
        </p:nvSpPr>
        <p:spPr bwMode="auto">
          <a:xfrm>
            <a:off x="5700810" y="3497076"/>
            <a:ext cx="287338" cy="377825"/>
          </a:xfrm>
          <a:custGeom>
            <a:avLst/>
            <a:gdLst>
              <a:gd name="T0" fmla="*/ 302 w 302"/>
              <a:gd name="T1" fmla="*/ 76 h 397"/>
              <a:gd name="T2" fmla="*/ 0 w 302"/>
              <a:gd name="T3" fmla="*/ 397 h 397"/>
              <a:gd name="T4" fmla="*/ 226 w 302"/>
              <a:gd name="T5" fmla="*/ 0 h 397"/>
              <a:gd name="T6" fmla="*/ 234 w 302"/>
              <a:gd name="T7" fmla="*/ 0 h 397"/>
              <a:gd name="T8" fmla="*/ 302 w 302"/>
              <a:gd name="T9" fmla="*/ 68 h 397"/>
              <a:gd name="T10" fmla="*/ 270 w 302"/>
              <a:gd name="T11" fmla="*/ 244 h 397"/>
              <a:gd name="T12" fmla="*/ 258 w 302"/>
              <a:gd name="T13" fmla="*/ 142 h 397"/>
              <a:gd name="T14" fmla="*/ 32 w 302"/>
              <a:gd name="T15" fmla="*/ 153 h 397"/>
              <a:gd name="T16" fmla="*/ 43 w 302"/>
              <a:gd name="T17" fmla="*/ 256 h 397"/>
              <a:gd name="T18" fmla="*/ 270 w 302"/>
              <a:gd name="T19" fmla="*/ 244 h 397"/>
              <a:gd name="T20" fmla="*/ 86 w 302"/>
              <a:gd name="T21" fmla="*/ 184 h 397"/>
              <a:gd name="T22" fmla="*/ 98 w 302"/>
              <a:gd name="T23" fmla="*/ 219 h 397"/>
              <a:gd name="T24" fmla="*/ 116 w 302"/>
              <a:gd name="T25" fmla="*/ 215 h 397"/>
              <a:gd name="T26" fmla="*/ 96 w 302"/>
              <a:gd name="T27" fmla="*/ 235 h 397"/>
              <a:gd name="T28" fmla="*/ 62 w 302"/>
              <a:gd name="T29" fmla="*/ 199 h 397"/>
              <a:gd name="T30" fmla="*/ 78 w 302"/>
              <a:gd name="T31" fmla="*/ 167 h 397"/>
              <a:gd name="T32" fmla="*/ 119 w 302"/>
              <a:gd name="T33" fmla="*/ 167 h 397"/>
              <a:gd name="T34" fmla="*/ 105 w 302"/>
              <a:gd name="T35" fmla="*/ 179 h 397"/>
              <a:gd name="T36" fmla="*/ 174 w 302"/>
              <a:gd name="T37" fmla="*/ 213 h 397"/>
              <a:gd name="T38" fmla="*/ 161 w 302"/>
              <a:gd name="T39" fmla="*/ 232 h 397"/>
              <a:gd name="T40" fmla="*/ 134 w 302"/>
              <a:gd name="T41" fmla="*/ 234 h 397"/>
              <a:gd name="T42" fmla="*/ 124 w 302"/>
              <a:gd name="T43" fmla="*/ 214 h 397"/>
              <a:gd name="T44" fmla="*/ 146 w 302"/>
              <a:gd name="T45" fmla="*/ 219 h 397"/>
              <a:gd name="T46" fmla="*/ 155 w 302"/>
              <a:gd name="T47" fmla="*/ 214 h 397"/>
              <a:gd name="T48" fmla="*/ 151 w 302"/>
              <a:gd name="T49" fmla="*/ 209 h 397"/>
              <a:gd name="T50" fmla="*/ 132 w 302"/>
              <a:gd name="T51" fmla="*/ 199 h 397"/>
              <a:gd name="T52" fmla="*/ 125 w 302"/>
              <a:gd name="T53" fmla="*/ 183 h 397"/>
              <a:gd name="T54" fmla="*/ 151 w 302"/>
              <a:gd name="T55" fmla="*/ 162 h 397"/>
              <a:gd name="T56" fmla="*/ 168 w 302"/>
              <a:gd name="T57" fmla="*/ 182 h 397"/>
              <a:gd name="T58" fmla="*/ 145 w 302"/>
              <a:gd name="T59" fmla="*/ 179 h 397"/>
              <a:gd name="T60" fmla="*/ 146 w 302"/>
              <a:gd name="T61" fmla="*/ 186 h 397"/>
              <a:gd name="T62" fmla="*/ 170 w 302"/>
              <a:gd name="T63" fmla="*/ 201 h 397"/>
              <a:gd name="T64" fmla="*/ 223 w 302"/>
              <a:gd name="T65" fmla="*/ 163 h 397"/>
              <a:gd name="T66" fmla="*/ 221 w 302"/>
              <a:gd name="T67" fmla="*/ 234 h 397"/>
              <a:gd name="T68" fmla="*/ 175 w 302"/>
              <a:gd name="T69" fmla="*/ 163 h 397"/>
              <a:gd name="T70" fmla="*/ 206 w 302"/>
              <a:gd name="T71" fmla="*/ 199 h 397"/>
              <a:gd name="T72" fmla="*/ 211 w 302"/>
              <a:gd name="T73" fmla="*/ 207 h 397"/>
              <a:gd name="T74" fmla="*/ 223 w 302"/>
              <a:gd name="T75" fmla="*/ 163 h 3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302" h="397">
                <a:moveTo>
                  <a:pt x="226" y="76"/>
                </a:moveTo>
                <a:cubicBezTo>
                  <a:pt x="302" y="76"/>
                  <a:pt x="302" y="76"/>
                  <a:pt x="302" y="76"/>
                </a:cubicBezTo>
                <a:cubicBezTo>
                  <a:pt x="302" y="397"/>
                  <a:pt x="302" y="397"/>
                  <a:pt x="302" y="397"/>
                </a:cubicBezTo>
                <a:cubicBezTo>
                  <a:pt x="0" y="397"/>
                  <a:pt x="0" y="397"/>
                  <a:pt x="0" y="397"/>
                </a:cubicBezTo>
                <a:cubicBezTo>
                  <a:pt x="0" y="0"/>
                  <a:pt x="0" y="0"/>
                  <a:pt x="0" y="0"/>
                </a:cubicBezTo>
                <a:cubicBezTo>
                  <a:pt x="226" y="0"/>
                  <a:pt x="226" y="0"/>
                  <a:pt x="226" y="0"/>
                </a:cubicBezTo>
                <a:lnTo>
                  <a:pt x="226" y="76"/>
                </a:lnTo>
                <a:close/>
                <a:moveTo>
                  <a:pt x="234" y="0"/>
                </a:moveTo>
                <a:cubicBezTo>
                  <a:pt x="234" y="68"/>
                  <a:pt x="234" y="68"/>
                  <a:pt x="234" y="68"/>
                </a:cubicBezTo>
                <a:cubicBezTo>
                  <a:pt x="302" y="68"/>
                  <a:pt x="302" y="68"/>
                  <a:pt x="302" y="68"/>
                </a:cubicBezTo>
                <a:lnTo>
                  <a:pt x="234" y="0"/>
                </a:lnTo>
                <a:close/>
                <a:moveTo>
                  <a:pt x="270" y="244"/>
                </a:moveTo>
                <a:cubicBezTo>
                  <a:pt x="270" y="153"/>
                  <a:pt x="270" y="153"/>
                  <a:pt x="270" y="153"/>
                </a:cubicBezTo>
                <a:cubicBezTo>
                  <a:pt x="270" y="147"/>
                  <a:pt x="265" y="142"/>
                  <a:pt x="258" y="142"/>
                </a:cubicBezTo>
                <a:cubicBezTo>
                  <a:pt x="43" y="142"/>
                  <a:pt x="43" y="142"/>
                  <a:pt x="43" y="142"/>
                </a:cubicBezTo>
                <a:cubicBezTo>
                  <a:pt x="37" y="142"/>
                  <a:pt x="32" y="147"/>
                  <a:pt x="32" y="153"/>
                </a:cubicBezTo>
                <a:cubicBezTo>
                  <a:pt x="32" y="244"/>
                  <a:pt x="32" y="244"/>
                  <a:pt x="32" y="244"/>
                </a:cubicBezTo>
                <a:cubicBezTo>
                  <a:pt x="32" y="250"/>
                  <a:pt x="37" y="256"/>
                  <a:pt x="43" y="256"/>
                </a:cubicBezTo>
                <a:cubicBezTo>
                  <a:pt x="258" y="256"/>
                  <a:pt x="258" y="256"/>
                  <a:pt x="258" y="256"/>
                </a:cubicBezTo>
                <a:cubicBezTo>
                  <a:pt x="265" y="256"/>
                  <a:pt x="270" y="250"/>
                  <a:pt x="270" y="244"/>
                </a:cubicBezTo>
                <a:close/>
                <a:moveTo>
                  <a:pt x="97" y="178"/>
                </a:moveTo>
                <a:cubicBezTo>
                  <a:pt x="92" y="178"/>
                  <a:pt x="88" y="180"/>
                  <a:pt x="86" y="184"/>
                </a:cubicBezTo>
                <a:cubicBezTo>
                  <a:pt x="83" y="187"/>
                  <a:pt x="82" y="192"/>
                  <a:pt x="82" y="199"/>
                </a:cubicBezTo>
                <a:cubicBezTo>
                  <a:pt x="82" y="213"/>
                  <a:pt x="87" y="219"/>
                  <a:pt x="98" y="219"/>
                </a:cubicBezTo>
                <a:cubicBezTo>
                  <a:pt x="101" y="219"/>
                  <a:pt x="104" y="219"/>
                  <a:pt x="107" y="218"/>
                </a:cubicBezTo>
                <a:cubicBezTo>
                  <a:pt x="110" y="217"/>
                  <a:pt x="113" y="216"/>
                  <a:pt x="116" y="215"/>
                </a:cubicBezTo>
                <a:cubicBezTo>
                  <a:pt x="116" y="231"/>
                  <a:pt x="116" y="231"/>
                  <a:pt x="116" y="231"/>
                </a:cubicBezTo>
                <a:cubicBezTo>
                  <a:pt x="110" y="234"/>
                  <a:pt x="103" y="235"/>
                  <a:pt x="96" y="235"/>
                </a:cubicBezTo>
                <a:cubicBezTo>
                  <a:pt x="85" y="235"/>
                  <a:pt x="77" y="232"/>
                  <a:pt x="71" y="226"/>
                </a:cubicBezTo>
                <a:cubicBezTo>
                  <a:pt x="65" y="220"/>
                  <a:pt x="62" y="211"/>
                  <a:pt x="62" y="199"/>
                </a:cubicBezTo>
                <a:cubicBezTo>
                  <a:pt x="62" y="192"/>
                  <a:pt x="64" y="185"/>
                  <a:pt x="67" y="180"/>
                </a:cubicBezTo>
                <a:cubicBezTo>
                  <a:pt x="69" y="174"/>
                  <a:pt x="73" y="170"/>
                  <a:pt x="78" y="167"/>
                </a:cubicBezTo>
                <a:cubicBezTo>
                  <a:pt x="84" y="164"/>
                  <a:pt x="90" y="162"/>
                  <a:pt x="97" y="162"/>
                </a:cubicBezTo>
                <a:cubicBezTo>
                  <a:pt x="104" y="162"/>
                  <a:pt x="112" y="164"/>
                  <a:pt x="119" y="167"/>
                </a:cubicBezTo>
                <a:cubicBezTo>
                  <a:pt x="113" y="182"/>
                  <a:pt x="113" y="182"/>
                  <a:pt x="113" y="182"/>
                </a:cubicBezTo>
                <a:cubicBezTo>
                  <a:pt x="110" y="181"/>
                  <a:pt x="108" y="180"/>
                  <a:pt x="105" y="179"/>
                </a:cubicBezTo>
                <a:cubicBezTo>
                  <a:pt x="102" y="178"/>
                  <a:pt x="100" y="178"/>
                  <a:pt x="97" y="178"/>
                </a:cubicBezTo>
                <a:close/>
                <a:moveTo>
                  <a:pt x="174" y="213"/>
                </a:moveTo>
                <a:cubicBezTo>
                  <a:pt x="174" y="217"/>
                  <a:pt x="173" y="221"/>
                  <a:pt x="171" y="224"/>
                </a:cubicBezTo>
                <a:cubicBezTo>
                  <a:pt x="168" y="228"/>
                  <a:pt x="165" y="230"/>
                  <a:pt x="161" y="232"/>
                </a:cubicBezTo>
                <a:cubicBezTo>
                  <a:pt x="157" y="234"/>
                  <a:pt x="152" y="235"/>
                  <a:pt x="146" y="235"/>
                </a:cubicBezTo>
                <a:cubicBezTo>
                  <a:pt x="141" y="235"/>
                  <a:pt x="137" y="235"/>
                  <a:pt x="134" y="234"/>
                </a:cubicBezTo>
                <a:cubicBezTo>
                  <a:pt x="131" y="233"/>
                  <a:pt x="128" y="232"/>
                  <a:pt x="124" y="231"/>
                </a:cubicBezTo>
                <a:cubicBezTo>
                  <a:pt x="124" y="214"/>
                  <a:pt x="124" y="214"/>
                  <a:pt x="124" y="214"/>
                </a:cubicBezTo>
                <a:cubicBezTo>
                  <a:pt x="128" y="215"/>
                  <a:pt x="132" y="217"/>
                  <a:pt x="136" y="218"/>
                </a:cubicBezTo>
                <a:cubicBezTo>
                  <a:pt x="140" y="219"/>
                  <a:pt x="143" y="219"/>
                  <a:pt x="146" y="219"/>
                </a:cubicBezTo>
                <a:cubicBezTo>
                  <a:pt x="149" y="219"/>
                  <a:pt x="151" y="219"/>
                  <a:pt x="153" y="218"/>
                </a:cubicBezTo>
                <a:cubicBezTo>
                  <a:pt x="154" y="217"/>
                  <a:pt x="155" y="216"/>
                  <a:pt x="155" y="214"/>
                </a:cubicBezTo>
                <a:cubicBezTo>
                  <a:pt x="155" y="213"/>
                  <a:pt x="154" y="212"/>
                  <a:pt x="154" y="212"/>
                </a:cubicBezTo>
                <a:cubicBezTo>
                  <a:pt x="153" y="211"/>
                  <a:pt x="153" y="210"/>
                  <a:pt x="151" y="209"/>
                </a:cubicBezTo>
                <a:cubicBezTo>
                  <a:pt x="150" y="209"/>
                  <a:pt x="147" y="207"/>
                  <a:pt x="142" y="205"/>
                </a:cubicBezTo>
                <a:cubicBezTo>
                  <a:pt x="137" y="203"/>
                  <a:pt x="134" y="201"/>
                  <a:pt x="132" y="199"/>
                </a:cubicBezTo>
                <a:cubicBezTo>
                  <a:pt x="129" y="197"/>
                  <a:pt x="128" y="195"/>
                  <a:pt x="126" y="192"/>
                </a:cubicBezTo>
                <a:cubicBezTo>
                  <a:pt x="125" y="189"/>
                  <a:pt x="125" y="186"/>
                  <a:pt x="125" y="183"/>
                </a:cubicBezTo>
                <a:cubicBezTo>
                  <a:pt x="125" y="176"/>
                  <a:pt x="127" y="171"/>
                  <a:pt x="132" y="168"/>
                </a:cubicBezTo>
                <a:cubicBezTo>
                  <a:pt x="137" y="164"/>
                  <a:pt x="143" y="162"/>
                  <a:pt x="151" y="162"/>
                </a:cubicBezTo>
                <a:cubicBezTo>
                  <a:pt x="159" y="162"/>
                  <a:pt x="166" y="164"/>
                  <a:pt x="174" y="167"/>
                </a:cubicBezTo>
                <a:cubicBezTo>
                  <a:pt x="168" y="182"/>
                  <a:pt x="168" y="182"/>
                  <a:pt x="168" y="182"/>
                </a:cubicBezTo>
                <a:cubicBezTo>
                  <a:pt x="161" y="179"/>
                  <a:pt x="156" y="178"/>
                  <a:pt x="151" y="178"/>
                </a:cubicBezTo>
                <a:cubicBezTo>
                  <a:pt x="148" y="178"/>
                  <a:pt x="147" y="178"/>
                  <a:pt x="145" y="179"/>
                </a:cubicBezTo>
                <a:cubicBezTo>
                  <a:pt x="144" y="180"/>
                  <a:pt x="144" y="181"/>
                  <a:pt x="144" y="182"/>
                </a:cubicBezTo>
                <a:cubicBezTo>
                  <a:pt x="144" y="183"/>
                  <a:pt x="144" y="185"/>
                  <a:pt x="146" y="186"/>
                </a:cubicBezTo>
                <a:cubicBezTo>
                  <a:pt x="147" y="187"/>
                  <a:pt x="151" y="189"/>
                  <a:pt x="158" y="192"/>
                </a:cubicBezTo>
                <a:cubicBezTo>
                  <a:pt x="164" y="195"/>
                  <a:pt x="168" y="198"/>
                  <a:pt x="170" y="201"/>
                </a:cubicBezTo>
                <a:cubicBezTo>
                  <a:pt x="173" y="204"/>
                  <a:pt x="174" y="208"/>
                  <a:pt x="174" y="213"/>
                </a:cubicBezTo>
                <a:close/>
                <a:moveTo>
                  <a:pt x="223" y="163"/>
                </a:moveTo>
                <a:cubicBezTo>
                  <a:pt x="244" y="163"/>
                  <a:pt x="244" y="163"/>
                  <a:pt x="244" y="163"/>
                </a:cubicBezTo>
                <a:cubicBezTo>
                  <a:pt x="221" y="234"/>
                  <a:pt x="221" y="234"/>
                  <a:pt x="221" y="234"/>
                </a:cubicBezTo>
                <a:cubicBezTo>
                  <a:pt x="198" y="234"/>
                  <a:pt x="198" y="234"/>
                  <a:pt x="198" y="234"/>
                </a:cubicBezTo>
                <a:cubicBezTo>
                  <a:pt x="175" y="163"/>
                  <a:pt x="175" y="163"/>
                  <a:pt x="175" y="163"/>
                </a:cubicBezTo>
                <a:cubicBezTo>
                  <a:pt x="197" y="163"/>
                  <a:pt x="197" y="163"/>
                  <a:pt x="197" y="163"/>
                </a:cubicBezTo>
                <a:cubicBezTo>
                  <a:pt x="206" y="199"/>
                  <a:pt x="206" y="199"/>
                  <a:pt x="206" y="199"/>
                </a:cubicBezTo>
                <a:cubicBezTo>
                  <a:pt x="208" y="207"/>
                  <a:pt x="210" y="213"/>
                  <a:pt x="210" y="216"/>
                </a:cubicBezTo>
                <a:cubicBezTo>
                  <a:pt x="210" y="214"/>
                  <a:pt x="210" y="211"/>
                  <a:pt x="211" y="207"/>
                </a:cubicBezTo>
                <a:cubicBezTo>
                  <a:pt x="212" y="204"/>
                  <a:pt x="212" y="201"/>
                  <a:pt x="213" y="199"/>
                </a:cubicBezTo>
                <a:lnTo>
                  <a:pt x="223" y="163"/>
                </a:lnTo>
                <a:close/>
              </a:path>
            </a:pathLst>
          </a:custGeom>
          <a:solidFill>
            <a:srgbClr val="54C3F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8" name="Freeform 10"/>
          <p:cNvSpPr>
            <a:spLocks noEditPoints="1"/>
          </p:cNvSpPr>
          <p:nvPr/>
        </p:nvSpPr>
        <p:spPr bwMode="auto">
          <a:xfrm>
            <a:off x="7855787" y="3643725"/>
            <a:ext cx="401638" cy="493713"/>
          </a:xfrm>
          <a:custGeom>
            <a:avLst/>
            <a:gdLst>
              <a:gd name="T0" fmla="*/ 253 w 253"/>
              <a:gd name="T1" fmla="*/ 46 h 311"/>
              <a:gd name="T2" fmla="*/ 222 w 253"/>
              <a:gd name="T3" fmla="*/ 239 h 311"/>
              <a:gd name="T4" fmla="*/ 179 w 253"/>
              <a:gd name="T5" fmla="*/ 32 h 311"/>
              <a:gd name="T6" fmla="*/ 72 w 253"/>
              <a:gd name="T7" fmla="*/ 0 h 311"/>
              <a:gd name="T8" fmla="*/ 208 w 253"/>
              <a:gd name="T9" fmla="*/ 46 h 311"/>
              <a:gd name="T10" fmla="*/ 213 w 253"/>
              <a:gd name="T11" fmla="*/ 41 h 311"/>
              <a:gd name="T12" fmla="*/ 213 w 253"/>
              <a:gd name="T13" fmla="*/ 0 h 311"/>
              <a:gd name="T14" fmla="*/ 36 w 253"/>
              <a:gd name="T15" fmla="*/ 37 h 311"/>
              <a:gd name="T16" fmla="*/ 142 w 253"/>
              <a:gd name="T17" fmla="*/ 68 h 311"/>
              <a:gd name="T18" fmla="*/ 186 w 253"/>
              <a:gd name="T19" fmla="*/ 275 h 311"/>
              <a:gd name="T20" fmla="*/ 217 w 253"/>
              <a:gd name="T21" fmla="*/ 82 h 311"/>
              <a:gd name="T22" fmla="*/ 172 w 253"/>
              <a:gd name="T23" fmla="*/ 37 h 311"/>
              <a:gd name="T24" fmla="*/ 177 w 253"/>
              <a:gd name="T25" fmla="*/ 78 h 311"/>
              <a:gd name="T26" fmla="*/ 177 w 253"/>
              <a:gd name="T27" fmla="*/ 37 h 311"/>
              <a:gd name="T28" fmla="*/ 181 w 253"/>
              <a:gd name="T29" fmla="*/ 119 h 311"/>
              <a:gd name="T30" fmla="*/ 0 w 253"/>
              <a:gd name="T31" fmla="*/ 311 h 311"/>
              <a:gd name="T32" fmla="*/ 136 w 253"/>
              <a:gd name="T33" fmla="*/ 73 h 311"/>
              <a:gd name="T34" fmla="*/ 141 w 253"/>
              <a:gd name="T35" fmla="*/ 73 h 311"/>
              <a:gd name="T36" fmla="*/ 181 w 253"/>
              <a:gd name="T37" fmla="*/ 114 h 311"/>
              <a:gd name="T38" fmla="*/ 159 w 253"/>
              <a:gd name="T39" fmla="*/ 272 h 311"/>
              <a:gd name="T40" fmla="*/ 22 w 253"/>
              <a:gd name="T41" fmla="*/ 276 h 311"/>
              <a:gd name="T42" fmla="*/ 159 w 253"/>
              <a:gd name="T43" fmla="*/ 272 h 311"/>
              <a:gd name="T44" fmla="*/ 22 w 253"/>
              <a:gd name="T45" fmla="*/ 254 h 311"/>
              <a:gd name="T46" fmla="*/ 159 w 253"/>
              <a:gd name="T47" fmla="*/ 258 h 311"/>
              <a:gd name="T48" fmla="*/ 159 w 253"/>
              <a:gd name="T49" fmla="*/ 235 h 311"/>
              <a:gd name="T50" fmla="*/ 22 w 253"/>
              <a:gd name="T51" fmla="*/ 240 h 311"/>
              <a:gd name="T52" fmla="*/ 159 w 253"/>
              <a:gd name="T53" fmla="*/ 235 h 311"/>
              <a:gd name="T54" fmla="*/ 22 w 253"/>
              <a:gd name="T55" fmla="*/ 217 h 311"/>
              <a:gd name="T56" fmla="*/ 159 w 253"/>
              <a:gd name="T57" fmla="*/ 222 h 311"/>
              <a:gd name="T58" fmla="*/ 159 w 253"/>
              <a:gd name="T59" fmla="*/ 199 h 311"/>
              <a:gd name="T60" fmla="*/ 22 w 253"/>
              <a:gd name="T61" fmla="*/ 203 h 311"/>
              <a:gd name="T62" fmla="*/ 159 w 253"/>
              <a:gd name="T63" fmla="*/ 199 h 311"/>
              <a:gd name="T64" fmla="*/ 22 w 253"/>
              <a:gd name="T65" fmla="*/ 181 h 311"/>
              <a:gd name="T66" fmla="*/ 159 w 253"/>
              <a:gd name="T67" fmla="*/ 185 h 311"/>
              <a:gd name="T68" fmla="*/ 159 w 253"/>
              <a:gd name="T69" fmla="*/ 162 h 311"/>
              <a:gd name="T70" fmla="*/ 22 w 253"/>
              <a:gd name="T71" fmla="*/ 167 h 311"/>
              <a:gd name="T72" fmla="*/ 159 w 253"/>
              <a:gd name="T73" fmla="*/ 162 h 311"/>
              <a:gd name="T74" fmla="*/ 22 w 253"/>
              <a:gd name="T75" fmla="*/ 144 h 311"/>
              <a:gd name="T76" fmla="*/ 159 w 253"/>
              <a:gd name="T77" fmla="*/ 149 h 3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53" h="311">
                <a:moveTo>
                  <a:pt x="208" y="46"/>
                </a:moveTo>
                <a:lnTo>
                  <a:pt x="253" y="46"/>
                </a:lnTo>
                <a:lnTo>
                  <a:pt x="253" y="239"/>
                </a:lnTo>
                <a:lnTo>
                  <a:pt x="222" y="239"/>
                </a:lnTo>
                <a:lnTo>
                  <a:pt x="222" y="75"/>
                </a:lnTo>
                <a:lnTo>
                  <a:pt x="179" y="32"/>
                </a:lnTo>
                <a:lnTo>
                  <a:pt x="72" y="32"/>
                </a:lnTo>
                <a:lnTo>
                  <a:pt x="72" y="0"/>
                </a:lnTo>
                <a:lnTo>
                  <a:pt x="208" y="0"/>
                </a:lnTo>
                <a:lnTo>
                  <a:pt x="208" y="46"/>
                </a:lnTo>
                <a:close/>
                <a:moveTo>
                  <a:pt x="213" y="0"/>
                </a:moveTo>
                <a:lnTo>
                  <a:pt x="213" y="41"/>
                </a:lnTo>
                <a:lnTo>
                  <a:pt x="253" y="41"/>
                </a:lnTo>
                <a:lnTo>
                  <a:pt x="213" y="0"/>
                </a:lnTo>
                <a:close/>
                <a:moveTo>
                  <a:pt x="172" y="37"/>
                </a:moveTo>
                <a:lnTo>
                  <a:pt x="36" y="37"/>
                </a:lnTo>
                <a:lnTo>
                  <a:pt x="36" y="68"/>
                </a:lnTo>
                <a:lnTo>
                  <a:pt x="142" y="68"/>
                </a:lnTo>
                <a:lnTo>
                  <a:pt x="186" y="112"/>
                </a:lnTo>
                <a:lnTo>
                  <a:pt x="186" y="275"/>
                </a:lnTo>
                <a:lnTo>
                  <a:pt x="217" y="275"/>
                </a:lnTo>
                <a:lnTo>
                  <a:pt x="217" y="82"/>
                </a:lnTo>
                <a:lnTo>
                  <a:pt x="172" y="82"/>
                </a:lnTo>
                <a:lnTo>
                  <a:pt x="172" y="37"/>
                </a:lnTo>
                <a:close/>
                <a:moveTo>
                  <a:pt x="177" y="37"/>
                </a:moveTo>
                <a:lnTo>
                  <a:pt x="177" y="78"/>
                </a:lnTo>
                <a:lnTo>
                  <a:pt x="217" y="78"/>
                </a:lnTo>
                <a:lnTo>
                  <a:pt x="177" y="37"/>
                </a:lnTo>
                <a:close/>
                <a:moveTo>
                  <a:pt x="136" y="119"/>
                </a:moveTo>
                <a:lnTo>
                  <a:pt x="181" y="119"/>
                </a:lnTo>
                <a:lnTo>
                  <a:pt x="181" y="311"/>
                </a:lnTo>
                <a:lnTo>
                  <a:pt x="0" y="311"/>
                </a:lnTo>
                <a:lnTo>
                  <a:pt x="0" y="73"/>
                </a:lnTo>
                <a:lnTo>
                  <a:pt x="136" y="73"/>
                </a:lnTo>
                <a:lnTo>
                  <a:pt x="136" y="119"/>
                </a:lnTo>
                <a:close/>
                <a:moveTo>
                  <a:pt x="141" y="73"/>
                </a:moveTo>
                <a:lnTo>
                  <a:pt x="141" y="114"/>
                </a:lnTo>
                <a:lnTo>
                  <a:pt x="181" y="114"/>
                </a:lnTo>
                <a:lnTo>
                  <a:pt x="141" y="73"/>
                </a:lnTo>
                <a:close/>
                <a:moveTo>
                  <a:pt x="159" y="272"/>
                </a:moveTo>
                <a:lnTo>
                  <a:pt x="22" y="272"/>
                </a:lnTo>
                <a:lnTo>
                  <a:pt x="22" y="276"/>
                </a:lnTo>
                <a:lnTo>
                  <a:pt x="159" y="276"/>
                </a:lnTo>
                <a:lnTo>
                  <a:pt x="159" y="272"/>
                </a:lnTo>
                <a:close/>
                <a:moveTo>
                  <a:pt x="159" y="254"/>
                </a:moveTo>
                <a:lnTo>
                  <a:pt x="22" y="254"/>
                </a:lnTo>
                <a:lnTo>
                  <a:pt x="22" y="258"/>
                </a:lnTo>
                <a:lnTo>
                  <a:pt x="159" y="258"/>
                </a:lnTo>
                <a:lnTo>
                  <a:pt x="159" y="254"/>
                </a:lnTo>
                <a:close/>
                <a:moveTo>
                  <a:pt x="159" y="235"/>
                </a:moveTo>
                <a:lnTo>
                  <a:pt x="22" y="235"/>
                </a:lnTo>
                <a:lnTo>
                  <a:pt x="22" y="240"/>
                </a:lnTo>
                <a:lnTo>
                  <a:pt x="159" y="240"/>
                </a:lnTo>
                <a:lnTo>
                  <a:pt x="159" y="235"/>
                </a:lnTo>
                <a:close/>
                <a:moveTo>
                  <a:pt x="159" y="217"/>
                </a:moveTo>
                <a:lnTo>
                  <a:pt x="22" y="217"/>
                </a:lnTo>
                <a:lnTo>
                  <a:pt x="22" y="222"/>
                </a:lnTo>
                <a:lnTo>
                  <a:pt x="159" y="222"/>
                </a:lnTo>
                <a:lnTo>
                  <a:pt x="159" y="217"/>
                </a:lnTo>
                <a:close/>
                <a:moveTo>
                  <a:pt x="159" y="199"/>
                </a:moveTo>
                <a:lnTo>
                  <a:pt x="22" y="199"/>
                </a:lnTo>
                <a:lnTo>
                  <a:pt x="22" y="203"/>
                </a:lnTo>
                <a:lnTo>
                  <a:pt x="159" y="203"/>
                </a:lnTo>
                <a:lnTo>
                  <a:pt x="159" y="199"/>
                </a:lnTo>
                <a:close/>
                <a:moveTo>
                  <a:pt x="159" y="181"/>
                </a:moveTo>
                <a:lnTo>
                  <a:pt x="22" y="181"/>
                </a:lnTo>
                <a:lnTo>
                  <a:pt x="22" y="185"/>
                </a:lnTo>
                <a:lnTo>
                  <a:pt x="159" y="185"/>
                </a:lnTo>
                <a:lnTo>
                  <a:pt x="159" y="181"/>
                </a:lnTo>
                <a:close/>
                <a:moveTo>
                  <a:pt x="159" y="162"/>
                </a:moveTo>
                <a:lnTo>
                  <a:pt x="22" y="162"/>
                </a:lnTo>
                <a:lnTo>
                  <a:pt x="22" y="167"/>
                </a:lnTo>
                <a:lnTo>
                  <a:pt x="159" y="167"/>
                </a:lnTo>
                <a:lnTo>
                  <a:pt x="159" y="162"/>
                </a:lnTo>
                <a:close/>
                <a:moveTo>
                  <a:pt x="159" y="144"/>
                </a:moveTo>
                <a:lnTo>
                  <a:pt x="22" y="144"/>
                </a:lnTo>
                <a:lnTo>
                  <a:pt x="22" y="149"/>
                </a:lnTo>
                <a:lnTo>
                  <a:pt x="159" y="149"/>
                </a:lnTo>
                <a:lnTo>
                  <a:pt x="159" y="144"/>
                </a:lnTo>
                <a:close/>
              </a:path>
            </a:pathLst>
          </a:custGeom>
          <a:solidFill>
            <a:srgbClr val="54C3F1"/>
          </a:solidFill>
          <a:ln>
            <a:noFill/>
          </a:ln>
        </p:spPr>
        <p:txBody>
          <a:bodyPr vert="horz" wrap="square" lIns="91440" tIns="45720" rIns="91440" bIns="45720" numCol="1" anchor="t" anchorCtr="0" compatLnSpc="1">
            <a:prstTxWarp prst="textNoShape">
              <a:avLst/>
            </a:prstTxWarp>
          </a:bodyPr>
          <a:lstStyle/>
          <a:p>
            <a:endParaRPr lang="ja-JP" altLang="en-US"/>
          </a:p>
        </p:txBody>
      </p:sp>
      <p:grpSp>
        <p:nvGrpSpPr>
          <p:cNvPr id="129" name="グループ化 128"/>
          <p:cNvGrpSpPr/>
          <p:nvPr/>
        </p:nvGrpSpPr>
        <p:grpSpPr>
          <a:xfrm>
            <a:off x="5681204" y="3959002"/>
            <a:ext cx="446511" cy="406639"/>
            <a:chOff x="4968875" y="3725863"/>
            <a:chExt cx="503238" cy="465137"/>
          </a:xfrm>
          <a:solidFill>
            <a:srgbClr val="54C3F1"/>
          </a:solidFill>
        </p:grpSpPr>
        <p:sp>
          <p:nvSpPr>
            <p:cNvPr id="130" name="Freeform 55"/>
            <p:cNvSpPr>
              <a:spLocks noEditPoints="1"/>
            </p:cNvSpPr>
            <p:nvPr/>
          </p:nvSpPr>
          <p:spPr bwMode="auto">
            <a:xfrm>
              <a:off x="5048250" y="3816350"/>
              <a:ext cx="344488" cy="284163"/>
            </a:xfrm>
            <a:custGeom>
              <a:avLst/>
              <a:gdLst>
                <a:gd name="T0" fmla="*/ 363 w 363"/>
                <a:gd name="T1" fmla="*/ 70 h 299"/>
                <a:gd name="T2" fmla="*/ 327 w 363"/>
                <a:gd name="T3" fmla="*/ 150 h 299"/>
                <a:gd name="T4" fmla="*/ 250 w 363"/>
                <a:gd name="T5" fmla="*/ 115 h 299"/>
                <a:gd name="T6" fmla="*/ 236 w 363"/>
                <a:gd name="T7" fmla="*/ 78 h 299"/>
                <a:gd name="T8" fmla="*/ 294 w 363"/>
                <a:gd name="T9" fmla="*/ 104 h 299"/>
                <a:gd name="T10" fmla="*/ 182 w 363"/>
                <a:gd name="T11" fmla="*/ 28 h 299"/>
                <a:gd name="T12" fmla="*/ 182 w 363"/>
                <a:gd name="T13" fmla="*/ 0 h 299"/>
                <a:gd name="T14" fmla="*/ 321 w 363"/>
                <a:gd name="T15" fmla="*/ 94 h 299"/>
                <a:gd name="T16" fmla="*/ 348 w 363"/>
                <a:gd name="T17" fmla="*/ 32 h 299"/>
                <a:gd name="T18" fmla="*/ 363 w 363"/>
                <a:gd name="T19" fmla="*/ 70 h 299"/>
                <a:gd name="T20" fmla="*/ 69 w 363"/>
                <a:gd name="T21" fmla="*/ 195 h 299"/>
                <a:gd name="T22" fmla="*/ 127 w 363"/>
                <a:gd name="T23" fmla="*/ 221 h 299"/>
                <a:gd name="T24" fmla="*/ 113 w 363"/>
                <a:gd name="T25" fmla="*/ 183 h 299"/>
                <a:gd name="T26" fmla="*/ 36 w 363"/>
                <a:gd name="T27" fmla="*/ 149 h 299"/>
                <a:gd name="T28" fmla="*/ 0 w 363"/>
                <a:gd name="T29" fmla="*/ 229 h 299"/>
                <a:gd name="T30" fmla="*/ 15 w 363"/>
                <a:gd name="T31" fmla="*/ 266 h 299"/>
                <a:gd name="T32" fmla="*/ 42 w 363"/>
                <a:gd name="T33" fmla="*/ 205 h 299"/>
                <a:gd name="T34" fmla="*/ 182 w 363"/>
                <a:gd name="T35" fmla="*/ 299 h 299"/>
                <a:gd name="T36" fmla="*/ 182 w 363"/>
                <a:gd name="T37" fmla="*/ 271 h 299"/>
                <a:gd name="T38" fmla="*/ 69 w 363"/>
                <a:gd name="T39" fmla="*/ 195 h 2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63" h="299">
                  <a:moveTo>
                    <a:pt x="363" y="70"/>
                  </a:moveTo>
                  <a:cubicBezTo>
                    <a:pt x="327" y="150"/>
                    <a:pt x="327" y="150"/>
                    <a:pt x="327" y="150"/>
                  </a:cubicBezTo>
                  <a:cubicBezTo>
                    <a:pt x="250" y="115"/>
                    <a:pt x="250" y="115"/>
                    <a:pt x="250" y="115"/>
                  </a:cubicBezTo>
                  <a:cubicBezTo>
                    <a:pt x="236" y="78"/>
                    <a:pt x="236" y="78"/>
                    <a:pt x="236" y="78"/>
                  </a:cubicBezTo>
                  <a:cubicBezTo>
                    <a:pt x="294" y="104"/>
                    <a:pt x="294" y="104"/>
                    <a:pt x="294" y="104"/>
                  </a:cubicBezTo>
                  <a:cubicBezTo>
                    <a:pt x="276" y="59"/>
                    <a:pt x="231" y="28"/>
                    <a:pt x="182" y="28"/>
                  </a:cubicBezTo>
                  <a:cubicBezTo>
                    <a:pt x="182" y="0"/>
                    <a:pt x="182" y="0"/>
                    <a:pt x="182" y="0"/>
                  </a:cubicBezTo>
                  <a:cubicBezTo>
                    <a:pt x="243" y="0"/>
                    <a:pt x="298" y="38"/>
                    <a:pt x="321" y="94"/>
                  </a:cubicBezTo>
                  <a:cubicBezTo>
                    <a:pt x="348" y="32"/>
                    <a:pt x="348" y="32"/>
                    <a:pt x="348" y="32"/>
                  </a:cubicBezTo>
                  <a:lnTo>
                    <a:pt x="363" y="70"/>
                  </a:lnTo>
                  <a:close/>
                  <a:moveTo>
                    <a:pt x="69" y="195"/>
                  </a:moveTo>
                  <a:cubicBezTo>
                    <a:pt x="127" y="221"/>
                    <a:pt x="127" y="221"/>
                    <a:pt x="127" y="221"/>
                  </a:cubicBezTo>
                  <a:cubicBezTo>
                    <a:pt x="113" y="183"/>
                    <a:pt x="113" y="183"/>
                    <a:pt x="113" y="183"/>
                  </a:cubicBezTo>
                  <a:cubicBezTo>
                    <a:pt x="36" y="149"/>
                    <a:pt x="36" y="149"/>
                    <a:pt x="36" y="149"/>
                  </a:cubicBezTo>
                  <a:cubicBezTo>
                    <a:pt x="0" y="229"/>
                    <a:pt x="0" y="229"/>
                    <a:pt x="0" y="229"/>
                  </a:cubicBezTo>
                  <a:cubicBezTo>
                    <a:pt x="15" y="266"/>
                    <a:pt x="15" y="266"/>
                    <a:pt x="15" y="266"/>
                  </a:cubicBezTo>
                  <a:cubicBezTo>
                    <a:pt x="42" y="205"/>
                    <a:pt x="42" y="205"/>
                    <a:pt x="42" y="205"/>
                  </a:cubicBezTo>
                  <a:cubicBezTo>
                    <a:pt x="65" y="260"/>
                    <a:pt x="120" y="299"/>
                    <a:pt x="182" y="299"/>
                  </a:cubicBezTo>
                  <a:cubicBezTo>
                    <a:pt x="182" y="271"/>
                    <a:pt x="182" y="271"/>
                    <a:pt x="182" y="271"/>
                  </a:cubicBezTo>
                  <a:cubicBezTo>
                    <a:pt x="132" y="271"/>
                    <a:pt x="87" y="240"/>
                    <a:pt x="69" y="19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31" name="Freeform 60"/>
            <p:cNvSpPr>
              <a:spLocks noEditPoints="1"/>
            </p:cNvSpPr>
            <p:nvPr/>
          </p:nvSpPr>
          <p:spPr bwMode="auto">
            <a:xfrm>
              <a:off x="4968875" y="3725863"/>
              <a:ext cx="265113" cy="219075"/>
            </a:xfrm>
            <a:custGeom>
              <a:avLst/>
              <a:gdLst>
                <a:gd name="T0" fmla="*/ 278 w 278"/>
                <a:gd name="T1" fmla="*/ 50 h 229"/>
                <a:gd name="T2" fmla="*/ 278 w 278"/>
                <a:gd name="T3" fmla="*/ 195 h 229"/>
                <a:gd name="T4" fmla="*/ 139 w 278"/>
                <a:gd name="T5" fmla="*/ 229 h 229"/>
                <a:gd name="T6" fmla="*/ 0 w 278"/>
                <a:gd name="T7" fmla="*/ 195 h 229"/>
                <a:gd name="T8" fmla="*/ 0 w 278"/>
                <a:gd name="T9" fmla="*/ 50 h 229"/>
                <a:gd name="T10" fmla="*/ 139 w 278"/>
                <a:gd name="T11" fmla="*/ 78 h 229"/>
                <a:gd name="T12" fmla="*/ 278 w 278"/>
                <a:gd name="T13" fmla="*/ 50 h 229"/>
                <a:gd name="T14" fmla="*/ 139 w 278"/>
                <a:gd name="T15" fmla="*/ 0 h 229"/>
                <a:gd name="T16" fmla="*/ 0 w 278"/>
                <a:gd name="T17" fmla="*/ 34 h 229"/>
                <a:gd name="T18" fmla="*/ 139 w 278"/>
                <a:gd name="T19" fmla="*/ 68 h 229"/>
                <a:gd name="T20" fmla="*/ 278 w 278"/>
                <a:gd name="T21" fmla="*/ 34 h 229"/>
                <a:gd name="T22" fmla="*/ 139 w 278"/>
                <a:gd name="T23" fmla="*/ 0 h 2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78" h="229">
                  <a:moveTo>
                    <a:pt x="278" y="50"/>
                  </a:moveTo>
                  <a:cubicBezTo>
                    <a:pt x="278" y="195"/>
                    <a:pt x="278" y="195"/>
                    <a:pt x="278" y="195"/>
                  </a:cubicBezTo>
                  <a:cubicBezTo>
                    <a:pt x="278" y="211"/>
                    <a:pt x="221" y="229"/>
                    <a:pt x="139" y="229"/>
                  </a:cubicBezTo>
                  <a:cubicBezTo>
                    <a:pt x="57" y="229"/>
                    <a:pt x="0" y="211"/>
                    <a:pt x="0" y="195"/>
                  </a:cubicBezTo>
                  <a:cubicBezTo>
                    <a:pt x="0" y="50"/>
                    <a:pt x="0" y="50"/>
                    <a:pt x="0" y="50"/>
                  </a:cubicBezTo>
                  <a:cubicBezTo>
                    <a:pt x="22" y="68"/>
                    <a:pt x="81" y="78"/>
                    <a:pt x="139" y="78"/>
                  </a:cubicBezTo>
                  <a:cubicBezTo>
                    <a:pt x="197" y="78"/>
                    <a:pt x="256" y="68"/>
                    <a:pt x="278" y="50"/>
                  </a:cubicBezTo>
                  <a:close/>
                  <a:moveTo>
                    <a:pt x="139" y="0"/>
                  </a:moveTo>
                  <a:cubicBezTo>
                    <a:pt x="57" y="0"/>
                    <a:pt x="0" y="18"/>
                    <a:pt x="0" y="34"/>
                  </a:cubicBezTo>
                  <a:cubicBezTo>
                    <a:pt x="0" y="50"/>
                    <a:pt x="57" y="68"/>
                    <a:pt x="139" y="68"/>
                  </a:cubicBezTo>
                  <a:cubicBezTo>
                    <a:pt x="221" y="68"/>
                    <a:pt x="278" y="50"/>
                    <a:pt x="278" y="34"/>
                  </a:cubicBezTo>
                  <a:cubicBezTo>
                    <a:pt x="278" y="18"/>
                    <a:pt x="221" y="0"/>
                    <a:pt x="139"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32" name="Freeform 61"/>
            <p:cNvSpPr>
              <a:spLocks noEditPoints="1"/>
            </p:cNvSpPr>
            <p:nvPr/>
          </p:nvSpPr>
          <p:spPr bwMode="auto">
            <a:xfrm>
              <a:off x="5207000" y="3971925"/>
              <a:ext cx="265113" cy="219075"/>
            </a:xfrm>
            <a:custGeom>
              <a:avLst/>
              <a:gdLst>
                <a:gd name="T0" fmla="*/ 278 w 278"/>
                <a:gd name="T1" fmla="*/ 50 h 229"/>
                <a:gd name="T2" fmla="*/ 278 w 278"/>
                <a:gd name="T3" fmla="*/ 194 h 229"/>
                <a:gd name="T4" fmla="*/ 139 w 278"/>
                <a:gd name="T5" fmla="*/ 229 h 229"/>
                <a:gd name="T6" fmla="*/ 0 w 278"/>
                <a:gd name="T7" fmla="*/ 194 h 229"/>
                <a:gd name="T8" fmla="*/ 0 w 278"/>
                <a:gd name="T9" fmla="*/ 50 h 229"/>
                <a:gd name="T10" fmla="*/ 139 w 278"/>
                <a:gd name="T11" fmla="*/ 78 h 229"/>
                <a:gd name="T12" fmla="*/ 278 w 278"/>
                <a:gd name="T13" fmla="*/ 50 h 229"/>
                <a:gd name="T14" fmla="*/ 139 w 278"/>
                <a:gd name="T15" fmla="*/ 0 h 229"/>
                <a:gd name="T16" fmla="*/ 0 w 278"/>
                <a:gd name="T17" fmla="*/ 34 h 229"/>
                <a:gd name="T18" fmla="*/ 139 w 278"/>
                <a:gd name="T19" fmla="*/ 68 h 229"/>
                <a:gd name="T20" fmla="*/ 278 w 278"/>
                <a:gd name="T21" fmla="*/ 34 h 229"/>
                <a:gd name="T22" fmla="*/ 139 w 278"/>
                <a:gd name="T23" fmla="*/ 0 h 2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78" h="229">
                  <a:moveTo>
                    <a:pt x="278" y="50"/>
                  </a:moveTo>
                  <a:cubicBezTo>
                    <a:pt x="278" y="194"/>
                    <a:pt x="278" y="194"/>
                    <a:pt x="278" y="194"/>
                  </a:cubicBezTo>
                  <a:cubicBezTo>
                    <a:pt x="278" y="211"/>
                    <a:pt x="221" y="229"/>
                    <a:pt x="139" y="229"/>
                  </a:cubicBezTo>
                  <a:cubicBezTo>
                    <a:pt x="57" y="229"/>
                    <a:pt x="0" y="211"/>
                    <a:pt x="0" y="194"/>
                  </a:cubicBezTo>
                  <a:cubicBezTo>
                    <a:pt x="0" y="50"/>
                    <a:pt x="0" y="50"/>
                    <a:pt x="0" y="50"/>
                  </a:cubicBezTo>
                  <a:cubicBezTo>
                    <a:pt x="22" y="68"/>
                    <a:pt x="81" y="78"/>
                    <a:pt x="139" y="78"/>
                  </a:cubicBezTo>
                  <a:cubicBezTo>
                    <a:pt x="197" y="78"/>
                    <a:pt x="256" y="68"/>
                    <a:pt x="278" y="50"/>
                  </a:cubicBezTo>
                  <a:close/>
                  <a:moveTo>
                    <a:pt x="139" y="0"/>
                  </a:moveTo>
                  <a:cubicBezTo>
                    <a:pt x="57" y="0"/>
                    <a:pt x="0" y="18"/>
                    <a:pt x="0" y="34"/>
                  </a:cubicBezTo>
                  <a:cubicBezTo>
                    <a:pt x="0" y="50"/>
                    <a:pt x="57" y="68"/>
                    <a:pt x="139" y="68"/>
                  </a:cubicBezTo>
                  <a:cubicBezTo>
                    <a:pt x="221" y="68"/>
                    <a:pt x="278" y="50"/>
                    <a:pt x="278" y="34"/>
                  </a:cubicBezTo>
                  <a:cubicBezTo>
                    <a:pt x="278" y="18"/>
                    <a:pt x="221" y="0"/>
                    <a:pt x="139"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grpSp>
      <p:pic>
        <p:nvPicPr>
          <p:cNvPr id="12" name="図 11"/>
          <p:cNvPicPr>
            <a:picLocks noChangeAspect="1"/>
          </p:cNvPicPr>
          <p:nvPr/>
        </p:nvPicPr>
        <p:blipFill>
          <a:blip r:embed="rId6"/>
          <a:stretch>
            <a:fillRect/>
          </a:stretch>
        </p:blipFill>
        <p:spPr>
          <a:xfrm>
            <a:off x="4499333" y="1980847"/>
            <a:ext cx="2565064" cy="860660"/>
          </a:xfrm>
          <a:prstGeom prst="rect">
            <a:avLst/>
          </a:prstGeom>
          <a:ln>
            <a:solidFill>
              <a:schemeClr val="bg1">
                <a:lumMod val="65000"/>
              </a:schemeClr>
            </a:solidFill>
          </a:ln>
        </p:spPr>
      </p:pic>
    </p:spTree>
    <p:extLst>
      <p:ext uri="{BB962C8B-B14F-4D97-AF65-F5344CB8AC3E}">
        <p14:creationId xmlns:p14="http://schemas.microsoft.com/office/powerpoint/2010/main" val="312744663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fld id="{78AE49ED-73EF-499C-8307-28EB0E7CF529}" type="slidenum">
              <a:rPr kumimoji="1" lang="ja-JP" altLang="en-US" smtClean="0"/>
              <a:t>9</a:t>
            </a:fld>
            <a:endParaRPr kumimoji="1" lang="ja-JP" altLang="en-US" dirty="0"/>
          </a:p>
        </p:txBody>
      </p:sp>
      <p:sp>
        <p:nvSpPr>
          <p:cNvPr id="3" name="フッター プレースホルダー 2"/>
          <p:cNvSpPr>
            <a:spLocks noGrp="1"/>
          </p:cNvSpPr>
          <p:nvPr>
            <p:ph type="ftr" sz="quarter" idx="3"/>
          </p:nvPr>
        </p:nvSpPr>
        <p:spPr/>
        <p:txBody>
          <a:bodyPr/>
          <a:lstStyle/>
          <a:p>
            <a:r>
              <a:rPr lang="en-US" altLang="ja-JP" dirty="0"/>
              <a:t>©Canon IT Solutions Inc.  All rights reserved.</a:t>
            </a:r>
            <a:endParaRPr lang="ja-JP" altLang="en-US" dirty="0"/>
          </a:p>
        </p:txBody>
      </p:sp>
      <p:sp>
        <p:nvSpPr>
          <p:cNvPr id="4" name="テキスト プレースホルダー 3"/>
          <p:cNvSpPr>
            <a:spLocks noGrp="1"/>
          </p:cNvSpPr>
          <p:nvPr>
            <p:ph type="body" sz="quarter" idx="16"/>
          </p:nvPr>
        </p:nvSpPr>
        <p:spPr/>
        <p:txBody>
          <a:bodyPr/>
          <a:lstStyle/>
          <a:p>
            <a:r>
              <a:rPr lang="ja-JP" altLang="en-US" dirty="0"/>
              <a:t>特長</a:t>
            </a:r>
            <a:r>
              <a:rPr lang="en-US" altLang="ja-JP" dirty="0"/>
              <a:t>2</a:t>
            </a:r>
            <a:r>
              <a:rPr lang="ja-JP" altLang="en-US" dirty="0"/>
              <a:t>　労務管理</a:t>
            </a:r>
          </a:p>
        </p:txBody>
      </p:sp>
      <p:sp>
        <p:nvSpPr>
          <p:cNvPr id="5" name="テキスト プレースホルダー 4"/>
          <p:cNvSpPr>
            <a:spLocks noGrp="1"/>
          </p:cNvSpPr>
          <p:nvPr>
            <p:ph type="body" sz="quarter" idx="17"/>
          </p:nvPr>
        </p:nvSpPr>
        <p:spPr/>
        <p:txBody>
          <a:bodyPr/>
          <a:lstStyle/>
          <a:p>
            <a:r>
              <a:rPr lang="ja-JP" altLang="en-US" dirty="0"/>
              <a:t>様々なアラートを通知することで危機を事前に察知できます。過重労働者等、健康に配慮するための判断材料としてご活用いただくことが可能です</a:t>
            </a:r>
          </a:p>
        </p:txBody>
      </p:sp>
      <p:sp>
        <p:nvSpPr>
          <p:cNvPr id="6" name="タイトル 5"/>
          <p:cNvSpPr>
            <a:spLocks noGrp="1"/>
          </p:cNvSpPr>
          <p:nvPr>
            <p:ph type="title"/>
          </p:nvPr>
        </p:nvSpPr>
        <p:spPr/>
        <p:txBody>
          <a:bodyPr/>
          <a:lstStyle/>
          <a:p>
            <a:r>
              <a:rPr lang="ja-JP" altLang="en-US" dirty="0"/>
              <a:t>勤怠管理の特長</a:t>
            </a:r>
          </a:p>
        </p:txBody>
      </p:sp>
      <p:grpSp>
        <p:nvGrpSpPr>
          <p:cNvPr id="38" name="グループ化 37"/>
          <p:cNvGrpSpPr/>
          <p:nvPr/>
        </p:nvGrpSpPr>
        <p:grpSpPr>
          <a:xfrm>
            <a:off x="539552" y="1599642"/>
            <a:ext cx="4305069" cy="3197779"/>
            <a:chOff x="850793" y="1884638"/>
            <a:chExt cx="3970964" cy="2919361"/>
          </a:xfrm>
        </p:grpSpPr>
        <p:sp>
          <p:nvSpPr>
            <p:cNvPr id="39" name="object 31"/>
            <p:cNvSpPr/>
            <p:nvPr/>
          </p:nvSpPr>
          <p:spPr>
            <a:xfrm>
              <a:off x="863588" y="1884638"/>
              <a:ext cx="3454767" cy="2919361"/>
            </a:xfrm>
            <a:custGeom>
              <a:avLst/>
              <a:gdLst/>
              <a:ahLst/>
              <a:cxnLst/>
              <a:rect l="l" t="t" r="r" b="b"/>
              <a:pathLst>
                <a:path w="2171700" h="2635885">
                  <a:moveTo>
                    <a:pt x="2171573" y="2563876"/>
                  </a:moveTo>
                  <a:lnTo>
                    <a:pt x="2165892" y="2591831"/>
                  </a:lnTo>
                  <a:lnTo>
                    <a:pt x="2150424" y="2614723"/>
                  </a:lnTo>
                  <a:lnTo>
                    <a:pt x="2127531" y="2630191"/>
                  </a:lnTo>
                  <a:lnTo>
                    <a:pt x="2099576" y="2635872"/>
                  </a:lnTo>
                  <a:lnTo>
                    <a:pt x="71996" y="2635872"/>
                  </a:lnTo>
                  <a:lnTo>
                    <a:pt x="44041" y="2630191"/>
                  </a:lnTo>
                  <a:lnTo>
                    <a:pt x="21148" y="2614723"/>
                  </a:lnTo>
                  <a:lnTo>
                    <a:pt x="5680" y="2591831"/>
                  </a:lnTo>
                  <a:lnTo>
                    <a:pt x="0" y="2563876"/>
                  </a:lnTo>
                  <a:lnTo>
                    <a:pt x="0" y="71996"/>
                  </a:lnTo>
                  <a:lnTo>
                    <a:pt x="5680" y="44041"/>
                  </a:lnTo>
                  <a:lnTo>
                    <a:pt x="21148" y="21148"/>
                  </a:lnTo>
                  <a:lnTo>
                    <a:pt x="44041" y="5680"/>
                  </a:lnTo>
                  <a:lnTo>
                    <a:pt x="71996" y="0"/>
                  </a:lnTo>
                  <a:lnTo>
                    <a:pt x="2099576" y="0"/>
                  </a:lnTo>
                  <a:lnTo>
                    <a:pt x="2127531" y="5680"/>
                  </a:lnTo>
                  <a:lnTo>
                    <a:pt x="2150424" y="21148"/>
                  </a:lnTo>
                  <a:lnTo>
                    <a:pt x="2165892" y="44041"/>
                  </a:lnTo>
                  <a:lnTo>
                    <a:pt x="2171573" y="71996"/>
                  </a:lnTo>
                  <a:lnTo>
                    <a:pt x="2171573" y="2563876"/>
                  </a:lnTo>
                  <a:close/>
                </a:path>
              </a:pathLst>
            </a:custGeom>
            <a:ln/>
          </p:spPr>
          <p:style>
            <a:lnRef idx="2">
              <a:schemeClr val="accent2"/>
            </a:lnRef>
            <a:fillRef idx="1">
              <a:schemeClr val="lt1"/>
            </a:fillRef>
            <a:effectRef idx="0">
              <a:schemeClr val="accent2"/>
            </a:effectRef>
            <a:fontRef idx="minor">
              <a:schemeClr val="dk1"/>
            </a:fontRef>
          </p:style>
          <p:txBody>
            <a:bodyPr wrap="square" lIns="0" tIns="0" rIns="0" bIns="0" rtlCol="0"/>
            <a:lstStyle/>
            <a:p>
              <a:endParaRPr>
                <a:latin typeface="メイリオ" panose="020B0604030504040204" pitchFamily="50" charset="-128"/>
                <a:ea typeface="メイリオ" panose="020B0604030504040204" pitchFamily="50" charset="-128"/>
              </a:endParaRPr>
            </a:p>
          </p:txBody>
        </p:sp>
        <p:sp>
          <p:nvSpPr>
            <p:cNvPr id="40" name="object 11"/>
            <p:cNvSpPr/>
            <p:nvPr/>
          </p:nvSpPr>
          <p:spPr>
            <a:xfrm>
              <a:off x="863588" y="1884639"/>
              <a:ext cx="3454767" cy="502536"/>
            </a:xfrm>
            <a:custGeom>
              <a:avLst/>
              <a:gdLst/>
              <a:ahLst/>
              <a:cxnLst/>
              <a:rect l="l" t="t" r="r" b="b"/>
              <a:pathLst>
                <a:path w="2171700" h="590550">
                  <a:moveTo>
                    <a:pt x="2099576" y="0"/>
                  </a:moveTo>
                  <a:lnTo>
                    <a:pt x="71996" y="0"/>
                  </a:lnTo>
                  <a:lnTo>
                    <a:pt x="44041" y="5680"/>
                  </a:lnTo>
                  <a:lnTo>
                    <a:pt x="21148" y="21148"/>
                  </a:lnTo>
                  <a:lnTo>
                    <a:pt x="5680" y="44041"/>
                  </a:lnTo>
                  <a:lnTo>
                    <a:pt x="0" y="71996"/>
                  </a:lnTo>
                  <a:lnTo>
                    <a:pt x="0" y="590029"/>
                  </a:lnTo>
                  <a:lnTo>
                    <a:pt x="2171573" y="590029"/>
                  </a:lnTo>
                  <a:lnTo>
                    <a:pt x="2171573" y="71996"/>
                  </a:lnTo>
                  <a:lnTo>
                    <a:pt x="2165892" y="44041"/>
                  </a:lnTo>
                  <a:lnTo>
                    <a:pt x="2150424" y="21148"/>
                  </a:lnTo>
                  <a:lnTo>
                    <a:pt x="2127531" y="5680"/>
                  </a:lnTo>
                  <a:lnTo>
                    <a:pt x="2099576" y="0"/>
                  </a:lnTo>
                  <a:close/>
                </a:path>
              </a:pathLst>
            </a:custGeom>
            <a:solidFill>
              <a:schemeClr val="accent2"/>
            </a:solidFill>
            <a:ln>
              <a:noFill/>
            </a:ln>
          </p:spPr>
          <p:style>
            <a:lnRef idx="0">
              <a:scrgbClr r="0" g="0" b="0"/>
            </a:lnRef>
            <a:fillRef idx="0">
              <a:scrgbClr r="0" g="0" b="0"/>
            </a:fillRef>
            <a:effectRef idx="0">
              <a:scrgbClr r="0" g="0" b="0"/>
            </a:effectRef>
            <a:fontRef idx="minor">
              <a:schemeClr val="lt1"/>
            </a:fontRef>
          </p:style>
          <p:txBody>
            <a:bodyPr wrap="square" lIns="0" tIns="0" rIns="0" bIns="0" rtlCol="0"/>
            <a:lstStyle/>
            <a:p>
              <a:endParaRPr>
                <a:latin typeface="メイリオ" panose="020B0604030504040204" pitchFamily="50" charset="-128"/>
                <a:ea typeface="メイリオ" panose="020B0604030504040204" pitchFamily="50" charset="-128"/>
              </a:endParaRPr>
            </a:p>
          </p:txBody>
        </p:sp>
        <p:sp>
          <p:nvSpPr>
            <p:cNvPr id="41" name="object 6"/>
            <p:cNvSpPr txBox="1"/>
            <p:nvPr/>
          </p:nvSpPr>
          <p:spPr>
            <a:xfrm>
              <a:off x="1292607" y="2096639"/>
              <a:ext cx="3529150" cy="188556"/>
            </a:xfrm>
            <a:prstGeom prst="rect">
              <a:avLst/>
            </a:prstGeom>
          </p:spPr>
          <p:txBody>
            <a:bodyPr vert="horz" wrap="square" lIns="0" tIns="12700" rIns="0" bIns="0" rtlCol="0">
              <a:spAutoFit/>
            </a:bodyPr>
            <a:lstStyle/>
            <a:p>
              <a:pPr marL="12700" algn="ctr">
                <a:lnSpc>
                  <a:spcPct val="100000"/>
                </a:lnSpc>
                <a:spcBef>
                  <a:spcPts val="100"/>
                </a:spcBef>
              </a:pPr>
              <a:r>
                <a:rPr lang="ja-JP" altLang="en-US" sz="1050" b="1" dirty="0">
                  <a:solidFill>
                    <a:schemeClr val="bg1"/>
                  </a:solidFill>
                  <a:latin typeface="メイリオ" panose="020B0604030504040204" pitchFamily="50" charset="-128"/>
                  <a:ea typeface="メイリオ" panose="020B0604030504040204" pitchFamily="50" charset="-128"/>
                  <a:cs typeface="Leelawadee UI"/>
                </a:rPr>
                <a:t>集約された</a:t>
              </a:r>
              <a:r>
                <a:rPr lang="en-US" altLang="ja-JP" sz="1050" b="1" dirty="0">
                  <a:solidFill>
                    <a:schemeClr val="bg1"/>
                  </a:solidFill>
                  <a:latin typeface="メイリオ" panose="020B0604030504040204" pitchFamily="50" charset="-128"/>
                  <a:ea typeface="メイリオ" panose="020B0604030504040204" pitchFamily="50" charset="-128"/>
                  <a:cs typeface="Leelawadee UI"/>
                </a:rPr>
                <a:t>TOP</a:t>
              </a:r>
              <a:r>
                <a:rPr lang="ja-JP" altLang="en-US" sz="1050" b="1" dirty="0">
                  <a:solidFill>
                    <a:schemeClr val="bg1"/>
                  </a:solidFill>
                  <a:latin typeface="メイリオ" panose="020B0604030504040204" pitchFamily="50" charset="-128"/>
                  <a:ea typeface="メイリオ" panose="020B0604030504040204" pitchFamily="50" charset="-128"/>
                  <a:cs typeface="Leelawadee UI"/>
                </a:rPr>
                <a:t>画面で労務管理をサポート</a:t>
              </a:r>
              <a:endParaRPr lang="en-US" altLang="ja-JP" sz="1050" b="1" dirty="0">
                <a:solidFill>
                  <a:schemeClr val="bg1"/>
                </a:solidFill>
                <a:latin typeface="メイリオ" panose="020B0604030504040204" pitchFamily="50" charset="-128"/>
                <a:ea typeface="メイリオ" panose="020B0604030504040204" pitchFamily="50" charset="-128"/>
                <a:cs typeface="Leelawadee UI"/>
              </a:endParaRPr>
            </a:p>
          </p:txBody>
        </p:sp>
        <p:sp>
          <p:nvSpPr>
            <p:cNvPr id="42" name="テキスト ボックス 41"/>
            <p:cNvSpPr txBox="1"/>
            <p:nvPr/>
          </p:nvSpPr>
          <p:spPr>
            <a:xfrm>
              <a:off x="850793" y="1987879"/>
              <a:ext cx="1279850" cy="399294"/>
            </a:xfrm>
            <a:prstGeom prst="rect">
              <a:avLst/>
            </a:prstGeom>
            <a:noFill/>
          </p:spPr>
          <p:txBody>
            <a:bodyPr wrap="square" rtlCol="0">
              <a:spAutoFit/>
            </a:bodyPr>
            <a:lstStyle/>
            <a:p>
              <a:r>
                <a:rPr kumimoji="1" lang="en-US" altLang="ja-JP" b="1" dirty="0">
                  <a:solidFill>
                    <a:schemeClr val="bg1"/>
                  </a:solidFill>
                </a:rPr>
                <a:t>TOP</a:t>
              </a:r>
              <a:r>
                <a:rPr kumimoji="1" lang="ja-JP" altLang="en-US" b="1" dirty="0">
                  <a:solidFill>
                    <a:schemeClr val="bg1"/>
                  </a:solidFill>
                </a:rPr>
                <a:t>画面</a:t>
              </a:r>
            </a:p>
          </p:txBody>
        </p:sp>
      </p:grpSp>
      <p:grpSp>
        <p:nvGrpSpPr>
          <p:cNvPr id="43" name="グループ化 42"/>
          <p:cNvGrpSpPr/>
          <p:nvPr/>
        </p:nvGrpSpPr>
        <p:grpSpPr>
          <a:xfrm>
            <a:off x="4742275" y="1599642"/>
            <a:ext cx="4643571" cy="3197779"/>
            <a:chOff x="863588" y="1884638"/>
            <a:chExt cx="4221006" cy="2919361"/>
          </a:xfrm>
        </p:grpSpPr>
        <p:sp>
          <p:nvSpPr>
            <p:cNvPr id="44" name="object 31"/>
            <p:cNvSpPr/>
            <p:nvPr/>
          </p:nvSpPr>
          <p:spPr>
            <a:xfrm>
              <a:off x="863588" y="1884638"/>
              <a:ext cx="3454767" cy="2919361"/>
            </a:xfrm>
            <a:custGeom>
              <a:avLst/>
              <a:gdLst/>
              <a:ahLst/>
              <a:cxnLst/>
              <a:rect l="l" t="t" r="r" b="b"/>
              <a:pathLst>
                <a:path w="2171700" h="2635885">
                  <a:moveTo>
                    <a:pt x="2171573" y="2563876"/>
                  </a:moveTo>
                  <a:lnTo>
                    <a:pt x="2165892" y="2591831"/>
                  </a:lnTo>
                  <a:lnTo>
                    <a:pt x="2150424" y="2614723"/>
                  </a:lnTo>
                  <a:lnTo>
                    <a:pt x="2127531" y="2630191"/>
                  </a:lnTo>
                  <a:lnTo>
                    <a:pt x="2099576" y="2635872"/>
                  </a:lnTo>
                  <a:lnTo>
                    <a:pt x="71996" y="2635872"/>
                  </a:lnTo>
                  <a:lnTo>
                    <a:pt x="44041" y="2630191"/>
                  </a:lnTo>
                  <a:lnTo>
                    <a:pt x="21148" y="2614723"/>
                  </a:lnTo>
                  <a:lnTo>
                    <a:pt x="5680" y="2591831"/>
                  </a:lnTo>
                  <a:lnTo>
                    <a:pt x="0" y="2563876"/>
                  </a:lnTo>
                  <a:lnTo>
                    <a:pt x="0" y="71996"/>
                  </a:lnTo>
                  <a:lnTo>
                    <a:pt x="5680" y="44041"/>
                  </a:lnTo>
                  <a:lnTo>
                    <a:pt x="21148" y="21148"/>
                  </a:lnTo>
                  <a:lnTo>
                    <a:pt x="44041" y="5680"/>
                  </a:lnTo>
                  <a:lnTo>
                    <a:pt x="71996" y="0"/>
                  </a:lnTo>
                  <a:lnTo>
                    <a:pt x="2099576" y="0"/>
                  </a:lnTo>
                  <a:lnTo>
                    <a:pt x="2127531" y="5680"/>
                  </a:lnTo>
                  <a:lnTo>
                    <a:pt x="2150424" y="21148"/>
                  </a:lnTo>
                  <a:lnTo>
                    <a:pt x="2165892" y="44041"/>
                  </a:lnTo>
                  <a:lnTo>
                    <a:pt x="2171573" y="71996"/>
                  </a:lnTo>
                  <a:lnTo>
                    <a:pt x="2171573" y="2563876"/>
                  </a:lnTo>
                  <a:close/>
                </a:path>
              </a:pathLst>
            </a:custGeom>
            <a:ln/>
          </p:spPr>
          <p:style>
            <a:lnRef idx="2">
              <a:schemeClr val="accent2"/>
            </a:lnRef>
            <a:fillRef idx="1">
              <a:schemeClr val="lt1"/>
            </a:fillRef>
            <a:effectRef idx="0">
              <a:schemeClr val="accent2"/>
            </a:effectRef>
            <a:fontRef idx="minor">
              <a:schemeClr val="dk1"/>
            </a:fontRef>
          </p:style>
          <p:txBody>
            <a:bodyPr wrap="square" lIns="0" tIns="0" rIns="0" bIns="0" rtlCol="0"/>
            <a:lstStyle/>
            <a:p>
              <a:endParaRPr>
                <a:latin typeface="メイリオ" panose="020B0604030504040204" pitchFamily="50" charset="-128"/>
                <a:ea typeface="メイリオ" panose="020B0604030504040204" pitchFamily="50" charset="-128"/>
              </a:endParaRPr>
            </a:p>
          </p:txBody>
        </p:sp>
        <p:sp>
          <p:nvSpPr>
            <p:cNvPr id="45" name="object 11"/>
            <p:cNvSpPr/>
            <p:nvPr/>
          </p:nvSpPr>
          <p:spPr>
            <a:xfrm>
              <a:off x="863588" y="1884638"/>
              <a:ext cx="3454767" cy="502535"/>
            </a:xfrm>
            <a:custGeom>
              <a:avLst/>
              <a:gdLst/>
              <a:ahLst/>
              <a:cxnLst/>
              <a:rect l="l" t="t" r="r" b="b"/>
              <a:pathLst>
                <a:path w="2171700" h="590550">
                  <a:moveTo>
                    <a:pt x="2099576" y="0"/>
                  </a:moveTo>
                  <a:lnTo>
                    <a:pt x="71996" y="0"/>
                  </a:lnTo>
                  <a:lnTo>
                    <a:pt x="44041" y="5680"/>
                  </a:lnTo>
                  <a:lnTo>
                    <a:pt x="21148" y="21148"/>
                  </a:lnTo>
                  <a:lnTo>
                    <a:pt x="5680" y="44041"/>
                  </a:lnTo>
                  <a:lnTo>
                    <a:pt x="0" y="71996"/>
                  </a:lnTo>
                  <a:lnTo>
                    <a:pt x="0" y="590029"/>
                  </a:lnTo>
                  <a:lnTo>
                    <a:pt x="2171573" y="590029"/>
                  </a:lnTo>
                  <a:lnTo>
                    <a:pt x="2171573" y="71996"/>
                  </a:lnTo>
                  <a:lnTo>
                    <a:pt x="2165892" y="44041"/>
                  </a:lnTo>
                  <a:lnTo>
                    <a:pt x="2150424" y="21148"/>
                  </a:lnTo>
                  <a:lnTo>
                    <a:pt x="2127531" y="5680"/>
                  </a:lnTo>
                  <a:lnTo>
                    <a:pt x="2099576" y="0"/>
                  </a:lnTo>
                  <a:close/>
                </a:path>
              </a:pathLst>
            </a:custGeom>
            <a:solidFill>
              <a:schemeClr val="accent2"/>
            </a:solidFill>
            <a:ln>
              <a:noFill/>
            </a:ln>
          </p:spPr>
          <p:style>
            <a:lnRef idx="0">
              <a:scrgbClr r="0" g="0" b="0"/>
            </a:lnRef>
            <a:fillRef idx="0">
              <a:scrgbClr r="0" g="0" b="0"/>
            </a:fillRef>
            <a:effectRef idx="0">
              <a:scrgbClr r="0" g="0" b="0"/>
            </a:effectRef>
            <a:fontRef idx="minor">
              <a:schemeClr val="lt1"/>
            </a:fontRef>
          </p:style>
          <p:txBody>
            <a:bodyPr wrap="square" lIns="0" tIns="0" rIns="0" bIns="0" rtlCol="0"/>
            <a:lstStyle/>
            <a:p>
              <a:endParaRPr>
                <a:latin typeface="メイリオ" panose="020B0604030504040204" pitchFamily="50" charset="-128"/>
                <a:ea typeface="メイリオ" panose="020B0604030504040204" pitchFamily="50" charset="-128"/>
              </a:endParaRPr>
            </a:p>
          </p:txBody>
        </p:sp>
        <p:sp>
          <p:nvSpPr>
            <p:cNvPr id="46" name="object 6"/>
            <p:cNvSpPr txBox="1"/>
            <p:nvPr/>
          </p:nvSpPr>
          <p:spPr>
            <a:xfrm>
              <a:off x="1555444" y="2012936"/>
              <a:ext cx="3529150" cy="377110"/>
            </a:xfrm>
            <a:prstGeom prst="rect">
              <a:avLst/>
            </a:prstGeom>
          </p:spPr>
          <p:txBody>
            <a:bodyPr vert="horz" wrap="square" lIns="0" tIns="12700" rIns="0" bIns="0" rtlCol="0">
              <a:spAutoFit/>
            </a:bodyPr>
            <a:lstStyle/>
            <a:p>
              <a:pPr marL="12700" algn="ctr">
                <a:lnSpc>
                  <a:spcPct val="100000"/>
                </a:lnSpc>
                <a:spcBef>
                  <a:spcPts val="100"/>
                </a:spcBef>
              </a:pPr>
              <a:r>
                <a:rPr lang="ja-JP" altLang="en-US" sz="1050" b="1" dirty="0">
                  <a:solidFill>
                    <a:schemeClr val="bg1"/>
                  </a:solidFill>
                  <a:latin typeface="メイリオ" panose="020B0604030504040204" pitchFamily="50" charset="-128"/>
                  <a:ea typeface="メイリオ" panose="020B0604030504040204" pitchFamily="50" charset="-128"/>
                  <a:cs typeface="Leelawadee UI"/>
                </a:rPr>
                <a:t>フレックス</a:t>
              </a:r>
              <a:r>
                <a:rPr lang="en-US" altLang="ja-JP" sz="1050" b="1" dirty="0">
                  <a:solidFill>
                    <a:schemeClr val="bg1"/>
                  </a:solidFill>
                  <a:latin typeface="メイリオ" panose="020B0604030504040204" pitchFamily="50" charset="-128"/>
                  <a:ea typeface="メイリオ" panose="020B0604030504040204" pitchFamily="50" charset="-128"/>
                  <a:cs typeface="Leelawadee UI"/>
                </a:rPr>
                <a:t>/</a:t>
              </a:r>
              <a:r>
                <a:rPr lang="ja-JP" altLang="en-US" sz="1050" b="1" dirty="0">
                  <a:solidFill>
                    <a:schemeClr val="bg1"/>
                  </a:solidFill>
                  <a:latin typeface="メイリオ" panose="020B0604030504040204" pitchFamily="50" charset="-128"/>
                  <a:ea typeface="メイリオ" panose="020B0604030504040204" pitchFamily="50" charset="-128"/>
                  <a:cs typeface="Leelawadee UI"/>
                </a:rPr>
                <a:t>シフト</a:t>
              </a:r>
              <a:r>
                <a:rPr lang="en-US" altLang="ja-JP" sz="1050" b="1" dirty="0">
                  <a:solidFill>
                    <a:schemeClr val="bg1"/>
                  </a:solidFill>
                  <a:latin typeface="メイリオ" panose="020B0604030504040204" pitchFamily="50" charset="-128"/>
                  <a:ea typeface="メイリオ" panose="020B0604030504040204" pitchFamily="50" charset="-128"/>
                  <a:cs typeface="Leelawadee UI"/>
                </a:rPr>
                <a:t>/</a:t>
              </a:r>
              <a:r>
                <a:rPr lang="ja-JP" altLang="en-US" sz="1050" b="1" dirty="0">
                  <a:solidFill>
                    <a:schemeClr val="bg1"/>
                  </a:solidFill>
                  <a:latin typeface="メイリオ" panose="020B0604030504040204" pitchFamily="50" charset="-128"/>
                  <a:ea typeface="メイリオ" panose="020B0604030504040204" pitchFamily="50" charset="-128"/>
                  <a:cs typeface="Leelawadee UI"/>
                </a:rPr>
                <a:t>変形労働制等</a:t>
              </a:r>
              <a:endParaRPr lang="en-US" altLang="ja-JP" sz="1050" b="1" dirty="0">
                <a:solidFill>
                  <a:schemeClr val="bg1"/>
                </a:solidFill>
                <a:latin typeface="メイリオ" panose="020B0604030504040204" pitchFamily="50" charset="-128"/>
                <a:ea typeface="メイリオ" panose="020B0604030504040204" pitchFamily="50" charset="-128"/>
                <a:cs typeface="Leelawadee UI"/>
              </a:endParaRPr>
            </a:p>
            <a:p>
              <a:pPr marL="12700" algn="ctr">
                <a:lnSpc>
                  <a:spcPct val="100000"/>
                </a:lnSpc>
                <a:spcBef>
                  <a:spcPts val="100"/>
                </a:spcBef>
              </a:pPr>
              <a:r>
                <a:rPr lang="ja-JP" altLang="en-US" sz="1050" b="1" dirty="0">
                  <a:solidFill>
                    <a:schemeClr val="bg1"/>
                  </a:solidFill>
                  <a:latin typeface="メイリオ" panose="020B0604030504040204" pitchFamily="50" charset="-128"/>
                  <a:ea typeface="メイリオ" panose="020B0604030504040204" pitchFamily="50" charset="-128"/>
                  <a:cs typeface="Leelawadee UI"/>
                </a:rPr>
                <a:t>複雑な勤務形態にも対応</a:t>
              </a:r>
              <a:endParaRPr lang="en-US" altLang="ja-JP" sz="1050" b="1" dirty="0">
                <a:solidFill>
                  <a:schemeClr val="bg1"/>
                </a:solidFill>
                <a:latin typeface="メイリオ" panose="020B0604030504040204" pitchFamily="50" charset="-128"/>
                <a:ea typeface="メイリオ" panose="020B0604030504040204" pitchFamily="50" charset="-128"/>
                <a:cs typeface="Leelawadee UI"/>
              </a:endParaRPr>
            </a:p>
          </p:txBody>
        </p:sp>
        <p:sp>
          <p:nvSpPr>
            <p:cNvPr id="47" name="テキスト ボックス 46"/>
            <p:cNvSpPr txBox="1"/>
            <p:nvPr/>
          </p:nvSpPr>
          <p:spPr>
            <a:xfrm>
              <a:off x="863588" y="2001845"/>
              <a:ext cx="2040763" cy="399294"/>
            </a:xfrm>
            <a:prstGeom prst="rect">
              <a:avLst/>
            </a:prstGeom>
            <a:noFill/>
          </p:spPr>
          <p:txBody>
            <a:bodyPr wrap="square" rtlCol="0">
              <a:spAutoFit/>
            </a:bodyPr>
            <a:lstStyle/>
            <a:p>
              <a:r>
                <a:rPr kumimoji="1" lang="ja-JP" altLang="en-US" b="1" dirty="0">
                  <a:solidFill>
                    <a:schemeClr val="bg1"/>
                  </a:solidFill>
                </a:rPr>
                <a:t>勤務実績</a:t>
              </a:r>
              <a:r>
                <a:rPr kumimoji="1" lang="en-US" altLang="ja-JP" b="1" dirty="0">
                  <a:solidFill>
                    <a:schemeClr val="bg1"/>
                  </a:solidFill>
                </a:rPr>
                <a:t>/</a:t>
              </a:r>
              <a:r>
                <a:rPr kumimoji="1" lang="ja-JP" altLang="en-US" b="1" dirty="0">
                  <a:solidFill>
                    <a:schemeClr val="bg1"/>
                  </a:solidFill>
                </a:rPr>
                <a:t>集計</a:t>
              </a:r>
            </a:p>
          </p:txBody>
        </p:sp>
      </p:grpSp>
      <p:sp>
        <p:nvSpPr>
          <p:cNvPr id="48" name="object 13"/>
          <p:cNvSpPr/>
          <p:nvPr/>
        </p:nvSpPr>
        <p:spPr>
          <a:xfrm>
            <a:off x="1328593" y="2224784"/>
            <a:ext cx="2052228" cy="2572637"/>
          </a:xfrm>
          <a:prstGeom prst="rect">
            <a:avLst/>
          </a:prstGeom>
          <a:blipFill>
            <a:blip r:embed="rId3" cstate="print"/>
            <a:stretch>
              <a:fillRect/>
            </a:stretch>
          </a:blipFill>
          <a:ln>
            <a:solidFill>
              <a:schemeClr val="accent4">
                <a:shade val="50000"/>
              </a:schemeClr>
            </a:solidFill>
          </a:ln>
        </p:spPr>
        <p:txBody>
          <a:bodyPr wrap="square" lIns="0" tIns="0" rIns="0" bIns="0" rtlCol="0"/>
          <a:lstStyle/>
          <a:p>
            <a:endParaRPr/>
          </a:p>
        </p:txBody>
      </p:sp>
      <p:grpSp>
        <p:nvGrpSpPr>
          <p:cNvPr id="49" name="グループ化 48"/>
          <p:cNvGrpSpPr/>
          <p:nvPr/>
        </p:nvGrpSpPr>
        <p:grpSpPr>
          <a:xfrm>
            <a:off x="3155978" y="2208557"/>
            <a:ext cx="288032" cy="318652"/>
            <a:chOff x="3530984" y="4047914"/>
            <a:chExt cx="645546" cy="704209"/>
          </a:xfrm>
        </p:grpSpPr>
        <p:sp>
          <p:nvSpPr>
            <p:cNvPr id="50" name="円形吹き出し 49"/>
            <p:cNvSpPr/>
            <p:nvPr/>
          </p:nvSpPr>
          <p:spPr>
            <a:xfrm>
              <a:off x="3530984" y="4047914"/>
              <a:ext cx="645546" cy="704209"/>
            </a:xfrm>
            <a:prstGeom prst="wedgeEllipseCallout">
              <a:avLst>
                <a:gd name="adj1" fmla="val -51555"/>
                <a:gd name="adj2" fmla="val 53243"/>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kumimoji="1" lang="ja-JP" altLang="en-US"/>
            </a:p>
          </p:txBody>
        </p:sp>
        <p:grpSp>
          <p:nvGrpSpPr>
            <p:cNvPr id="51" name="グループ化 50"/>
            <p:cNvGrpSpPr/>
            <p:nvPr/>
          </p:nvGrpSpPr>
          <p:grpSpPr>
            <a:xfrm>
              <a:off x="3668470" y="4210122"/>
              <a:ext cx="438150" cy="369888"/>
              <a:chOff x="5721350" y="5934075"/>
              <a:chExt cx="438150" cy="369888"/>
            </a:xfrm>
          </p:grpSpPr>
          <p:sp>
            <p:nvSpPr>
              <p:cNvPr id="52" name="Freeform 75"/>
              <p:cNvSpPr>
                <a:spLocks/>
              </p:cNvSpPr>
              <p:nvPr/>
            </p:nvSpPr>
            <p:spPr bwMode="auto">
              <a:xfrm>
                <a:off x="5721350" y="5934075"/>
                <a:ext cx="438150" cy="369888"/>
              </a:xfrm>
              <a:custGeom>
                <a:avLst/>
                <a:gdLst>
                  <a:gd name="T0" fmla="*/ 276 w 276"/>
                  <a:gd name="T1" fmla="*/ 24 h 233"/>
                  <a:gd name="T2" fmla="*/ 252 w 276"/>
                  <a:gd name="T3" fmla="*/ 0 h 233"/>
                  <a:gd name="T4" fmla="*/ 227 w 276"/>
                  <a:gd name="T5" fmla="*/ 26 h 233"/>
                  <a:gd name="T6" fmla="*/ 227 w 276"/>
                  <a:gd name="T7" fmla="*/ 6 h 233"/>
                  <a:gd name="T8" fmla="*/ 0 w 276"/>
                  <a:gd name="T9" fmla="*/ 6 h 233"/>
                  <a:gd name="T10" fmla="*/ 0 w 276"/>
                  <a:gd name="T11" fmla="*/ 233 h 233"/>
                  <a:gd name="T12" fmla="*/ 227 w 276"/>
                  <a:gd name="T13" fmla="*/ 233 h 233"/>
                  <a:gd name="T14" fmla="*/ 227 w 276"/>
                  <a:gd name="T15" fmla="*/ 74 h 233"/>
                  <a:gd name="T16" fmla="*/ 276 w 276"/>
                  <a:gd name="T17" fmla="*/ 24 h 2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76" h="233">
                    <a:moveTo>
                      <a:pt x="276" y="24"/>
                    </a:moveTo>
                    <a:lnTo>
                      <a:pt x="252" y="0"/>
                    </a:lnTo>
                    <a:lnTo>
                      <a:pt x="227" y="26"/>
                    </a:lnTo>
                    <a:lnTo>
                      <a:pt x="227" y="6"/>
                    </a:lnTo>
                    <a:lnTo>
                      <a:pt x="0" y="6"/>
                    </a:lnTo>
                    <a:lnTo>
                      <a:pt x="0" y="233"/>
                    </a:lnTo>
                    <a:lnTo>
                      <a:pt x="227" y="233"/>
                    </a:lnTo>
                    <a:lnTo>
                      <a:pt x="227" y="74"/>
                    </a:lnTo>
                    <a:lnTo>
                      <a:pt x="276" y="24"/>
                    </a:lnTo>
                    <a:close/>
                  </a:path>
                </a:pathLst>
              </a:custGeom>
              <a:solidFill>
                <a:srgbClr val="E9470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3" name="Freeform 76"/>
              <p:cNvSpPr>
                <a:spLocks/>
              </p:cNvSpPr>
              <p:nvPr/>
            </p:nvSpPr>
            <p:spPr bwMode="auto">
              <a:xfrm>
                <a:off x="5745163" y="5969000"/>
                <a:ext cx="309563" cy="309563"/>
              </a:xfrm>
              <a:custGeom>
                <a:avLst/>
                <a:gdLst>
                  <a:gd name="T0" fmla="*/ 325 w 325"/>
                  <a:gd name="T1" fmla="*/ 325 h 325"/>
                  <a:gd name="T2" fmla="*/ 0 w 325"/>
                  <a:gd name="T3" fmla="*/ 325 h 325"/>
                  <a:gd name="T4" fmla="*/ 0 w 325"/>
                  <a:gd name="T5" fmla="*/ 0 h 325"/>
                  <a:gd name="T6" fmla="*/ 325 w 325"/>
                  <a:gd name="T7" fmla="*/ 0 h 325"/>
                  <a:gd name="T8" fmla="*/ 325 w 325"/>
                  <a:gd name="T9" fmla="*/ 33 h 325"/>
                  <a:gd name="T10" fmla="*/ 160 w 325"/>
                  <a:gd name="T11" fmla="*/ 199 h 325"/>
                  <a:gd name="T12" fmla="*/ 79 w 325"/>
                  <a:gd name="T13" fmla="*/ 117 h 325"/>
                  <a:gd name="T14" fmla="*/ 39 w 325"/>
                  <a:gd name="T15" fmla="*/ 157 h 325"/>
                  <a:gd name="T16" fmla="*/ 140 w 325"/>
                  <a:gd name="T17" fmla="*/ 259 h 325"/>
                  <a:gd name="T18" fmla="*/ 160 w 325"/>
                  <a:gd name="T19" fmla="*/ 267 h 325"/>
                  <a:gd name="T20" fmla="*/ 180 w 325"/>
                  <a:gd name="T21" fmla="*/ 259 h 325"/>
                  <a:gd name="T22" fmla="*/ 325 w 325"/>
                  <a:gd name="T23" fmla="*/ 114 h 325"/>
                  <a:gd name="T24" fmla="*/ 325 w 325"/>
                  <a:gd name="T25" fmla="*/ 325 h 3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25" h="325">
                    <a:moveTo>
                      <a:pt x="325" y="325"/>
                    </a:moveTo>
                    <a:cubicBezTo>
                      <a:pt x="0" y="325"/>
                      <a:pt x="0" y="325"/>
                      <a:pt x="0" y="325"/>
                    </a:cubicBezTo>
                    <a:cubicBezTo>
                      <a:pt x="0" y="0"/>
                      <a:pt x="0" y="0"/>
                      <a:pt x="0" y="0"/>
                    </a:cubicBezTo>
                    <a:cubicBezTo>
                      <a:pt x="325" y="0"/>
                      <a:pt x="325" y="0"/>
                      <a:pt x="325" y="0"/>
                    </a:cubicBezTo>
                    <a:cubicBezTo>
                      <a:pt x="325" y="33"/>
                      <a:pt x="325" y="33"/>
                      <a:pt x="325" y="33"/>
                    </a:cubicBezTo>
                    <a:cubicBezTo>
                      <a:pt x="160" y="199"/>
                      <a:pt x="160" y="199"/>
                      <a:pt x="160" y="199"/>
                    </a:cubicBezTo>
                    <a:cubicBezTo>
                      <a:pt x="79" y="117"/>
                      <a:pt x="79" y="117"/>
                      <a:pt x="79" y="117"/>
                    </a:cubicBezTo>
                    <a:cubicBezTo>
                      <a:pt x="39" y="157"/>
                      <a:pt x="39" y="157"/>
                      <a:pt x="39" y="157"/>
                    </a:cubicBezTo>
                    <a:cubicBezTo>
                      <a:pt x="140" y="259"/>
                      <a:pt x="140" y="259"/>
                      <a:pt x="140" y="259"/>
                    </a:cubicBezTo>
                    <a:cubicBezTo>
                      <a:pt x="146" y="264"/>
                      <a:pt x="153" y="267"/>
                      <a:pt x="160" y="267"/>
                    </a:cubicBezTo>
                    <a:cubicBezTo>
                      <a:pt x="167" y="267"/>
                      <a:pt x="175" y="264"/>
                      <a:pt x="180" y="259"/>
                    </a:cubicBezTo>
                    <a:cubicBezTo>
                      <a:pt x="325" y="114"/>
                      <a:pt x="325" y="114"/>
                      <a:pt x="325" y="114"/>
                    </a:cubicBezTo>
                    <a:lnTo>
                      <a:pt x="325" y="32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grpSp>
      </p:grpSp>
      <p:grpSp>
        <p:nvGrpSpPr>
          <p:cNvPr id="54" name="グループ化 53"/>
          <p:cNvGrpSpPr/>
          <p:nvPr/>
        </p:nvGrpSpPr>
        <p:grpSpPr>
          <a:xfrm>
            <a:off x="2517588" y="2824107"/>
            <a:ext cx="288032" cy="318652"/>
            <a:chOff x="3530984" y="4047914"/>
            <a:chExt cx="645546" cy="704209"/>
          </a:xfrm>
        </p:grpSpPr>
        <p:sp>
          <p:nvSpPr>
            <p:cNvPr id="55" name="円形吹き出し 54"/>
            <p:cNvSpPr/>
            <p:nvPr/>
          </p:nvSpPr>
          <p:spPr>
            <a:xfrm>
              <a:off x="3530984" y="4047914"/>
              <a:ext cx="645546" cy="704209"/>
            </a:xfrm>
            <a:prstGeom prst="wedgeEllipseCallout">
              <a:avLst>
                <a:gd name="adj1" fmla="val 30178"/>
                <a:gd name="adj2" fmla="val 65298"/>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kumimoji="1" lang="ja-JP" altLang="en-US"/>
            </a:p>
          </p:txBody>
        </p:sp>
        <p:grpSp>
          <p:nvGrpSpPr>
            <p:cNvPr id="56" name="グループ化 55"/>
            <p:cNvGrpSpPr/>
            <p:nvPr/>
          </p:nvGrpSpPr>
          <p:grpSpPr>
            <a:xfrm>
              <a:off x="3668470" y="4210122"/>
              <a:ext cx="438150" cy="369888"/>
              <a:chOff x="5721350" y="5934075"/>
              <a:chExt cx="438150" cy="369888"/>
            </a:xfrm>
          </p:grpSpPr>
          <p:sp>
            <p:nvSpPr>
              <p:cNvPr id="57" name="Freeform 75"/>
              <p:cNvSpPr>
                <a:spLocks/>
              </p:cNvSpPr>
              <p:nvPr/>
            </p:nvSpPr>
            <p:spPr bwMode="auto">
              <a:xfrm>
                <a:off x="5721350" y="5934075"/>
                <a:ext cx="438150" cy="369888"/>
              </a:xfrm>
              <a:custGeom>
                <a:avLst/>
                <a:gdLst>
                  <a:gd name="T0" fmla="*/ 276 w 276"/>
                  <a:gd name="T1" fmla="*/ 24 h 233"/>
                  <a:gd name="T2" fmla="*/ 252 w 276"/>
                  <a:gd name="T3" fmla="*/ 0 h 233"/>
                  <a:gd name="T4" fmla="*/ 227 w 276"/>
                  <a:gd name="T5" fmla="*/ 26 h 233"/>
                  <a:gd name="T6" fmla="*/ 227 w 276"/>
                  <a:gd name="T7" fmla="*/ 6 h 233"/>
                  <a:gd name="T8" fmla="*/ 0 w 276"/>
                  <a:gd name="T9" fmla="*/ 6 h 233"/>
                  <a:gd name="T10" fmla="*/ 0 w 276"/>
                  <a:gd name="T11" fmla="*/ 233 h 233"/>
                  <a:gd name="T12" fmla="*/ 227 w 276"/>
                  <a:gd name="T13" fmla="*/ 233 h 233"/>
                  <a:gd name="T14" fmla="*/ 227 w 276"/>
                  <a:gd name="T15" fmla="*/ 74 h 233"/>
                  <a:gd name="T16" fmla="*/ 276 w 276"/>
                  <a:gd name="T17" fmla="*/ 24 h 2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76" h="233">
                    <a:moveTo>
                      <a:pt x="276" y="24"/>
                    </a:moveTo>
                    <a:lnTo>
                      <a:pt x="252" y="0"/>
                    </a:lnTo>
                    <a:lnTo>
                      <a:pt x="227" y="26"/>
                    </a:lnTo>
                    <a:lnTo>
                      <a:pt x="227" y="6"/>
                    </a:lnTo>
                    <a:lnTo>
                      <a:pt x="0" y="6"/>
                    </a:lnTo>
                    <a:lnTo>
                      <a:pt x="0" y="233"/>
                    </a:lnTo>
                    <a:lnTo>
                      <a:pt x="227" y="233"/>
                    </a:lnTo>
                    <a:lnTo>
                      <a:pt x="227" y="74"/>
                    </a:lnTo>
                    <a:lnTo>
                      <a:pt x="276" y="24"/>
                    </a:lnTo>
                    <a:close/>
                  </a:path>
                </a:pathLst>
              </a:custGeom>
              <a:solidFill>
                <a:srgbClr val="E9470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8" name="Freeform 76"/>
              <p:cNvSpPr>
                <a:spLocks/>
              </p:cNvSpPr>
              <p:nvPr/>
            </p:nvSpPr>
            <p:spPr bwMode="auto">
              <a:xfrm>
                <a:off x="5745163" y="5969000"/>
                <a:ext cx="309563" cy="309563"/>
              </a:xfrm>
              <a:custGeom>
                <a:avLst/>
                <a:gdLst>
                  <a:gd name="T0" fmla="*/ 325 w 325"/>
                  <a:gd name="T1" fmla="*/ 325 h 325"/>
                  <a:gd name="T2" fmla="*/ 0 w 325"/>
                  <a:gd name="T3" fmla="*/ 325 h 325"/>
                  <a:gd name="T4" fmla="*/ 0 w 325"/>
                  <a:gd name="T5" fmla="*/ 0 h 325"/>
                  <a:gd name="T6" fmla="*/ 325 w 325"/>
                  <a:gd name="T7" fmla="*/ 0 h 325"/>
                  <a:gd name="T8" fmla="*/ 325 w 325"/>
                  <a:gd name="T9" fmla="*/ 33 h 325"/>
                  <a:gd name="T10" fmla="*/ 160 w 325"/>
                  <a:gd name="T11" fmla="*/ 199 h 325"/>
                  <a:gd name="T12" fmla="*/ 79 w 325"/>
                  <a:gd name="T13" fmla="*/ 117 h 325"/>
                  <a:gd name="T14" fmla="*/ 39 w 325"/>
                  <a:gd name="T15" fmla="*/ 157 h 325"/>
                  <a:gd name="T16" fmla="*/ 140 w 325"/>
                  <a:gd name="T17" fmla="*/ 259 h 325"/>
                  <a:gd name="T18" fmla="*/ 160 w 325"/>
                  <a:gd name="T19" fmla="*/ 267 h 325"/>
                  <a:gd name="T20" fmla="*/ 180 w 325"/>
                  <a:gd name="T21" fmla="*/ 259 h 325"/>
                  <a:gd name="T22" fmla="*/ 325 w 325"/>
                  <a:gd name="T23" fmla="*/ 114 h 325"/>
                  <a:gd name="T24" fmla="*/ 325 w 325"/>
                  <a:gd name="T25" fmla="*/ 325 h 3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25" h="325">
                    <a:moveTo>
                      <a:pt x="325" y="325"/>
                    </a:moveTo>
                    <a:cubicBezTo>
                      <a:pt x="0" y="325"/>
                      <a:pt x="0" y="325"/>
                      <a:pt x="0" y="325"/>
                    </a:cubicBezTo>
                    <a:cubicBezTo>
                      <a:pt x="0" y="0"/>
                      <a:pt x="0" y="0"/>
                      <a:pt x="0" y="0"/>
                    </a:cubicBezTo>
                    <a:cubicBezTo>
                      <a:pt x="325" y="0"/>
                      <a:pt x="325" y="0"/>
                      <a:pt x="325" y="0"/>
                    </a:cubicBezTo>
                    <a:cubicBezTo>
                      <a:pt x="325" y="33"/>
                      <a:pt x="325" y="33"/>
                      <a:pt x="325" y="33"/>
                    </a:cubicBezTo>
                    <a:cubicBezTo>
                      <a:pt x="160" y="199"/>
                      <a:pt x="160" y="199"/>
                      <a:pt x="160" y="199"/>
                    </a:cubicBezTo>
                    <a:cubicBezTo>
                      <a:pt x="79" y="117"/>
                      <a:pt x="79" y="117"/>
                      <a:pt x="79" y="117"/>
                    </a:cubicBezTo>
                    <a:cubicBezTo>
                      <a:pt x="39" y="157"/>
                      <a:pt x="39" y="157"/>
                      <a:pt x="39" y="157"/>
                    </a:cubicBezTo>
                    <a:cubicBezTo>
                      <a:pt x="140" y="259"/>
                      <a:pt x="140" y="259"/>
                      <a:pt x="140" y="259"/>
                    </a:cubicBezTo>
                    <a:cubicBezTo>
                      <a:pt x="146" y="264"/>
                      <a:pt x="153" y="267"/>
                      <a:pt x="160" y="267"/>
                    </a:cubicBezTo>
                    <a:cubicBezTo>
                      <a:pt x="167" y="267"/>
                      <a:pt x="175" y="264"/>
                      <a:pt x="180" y="259"/>
                    </a:cubicBezTo>
                    <a:cubicBezTo>
                      <a:pt x="325" y="114"/>
                      <a:pt x="325" y="114"/>
                      <a:pt x="325" y="114"/>
                    </a:cubicBezTo>
                    <a:lnTo>
                      <a:pt x="325" y="32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grpSp>
      </p:grpSp>
      <p:grpSp>
        <p:nvGrpSpPr>
          <p:cNvPr id="59" name="グループ化 58"/>
          <p:cNvGrpSpPr/>
          <p:nvPr/>
        </p:nvGrpSpPr>
        <p:grpSpPr>
          <a:xfrm>
            <a:off x="3115761" y="3484647"/>
            <a:ext cx="288032" cy="318652"/>
            <a:chOff x="3530984" y="4047914"/>
            <a:chExt cx="645546" cy="704209"/>
          </a:xfrm>
        </p:grpSpPr>
        <p:sp>
          <p:nvSpPr>
            <p:cNvPr id="60" name="円形吹き出し 59"/>
            <p:cNvSpPr/>
            <p:nvPr/>
          </p:nvSpPr>
          <p:spPr>
            <a:xfrm>
              <a:off x="3530984" y="4047914"/>
              <a:ext cx="645546" cy="704209"/>
            </a:xfrm>
            <a:prstGeom prst="wedgeEllipseCallout">
              <a:avLst>
                <a:gd name="adj1" fmla="val -61264"/>
                <a:gd name="adj2" fmla="val 12135"/>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kumimoji="1" lang="ja-JP" altLang="en-US"/>
            </a:p>
          </p:txBody>
        </p:sp>
        <p:grpSp>
          <p:nvGrpSpPr>
            <p:cNvPr id="61" name="グループ化 60"/>
            <p:cNvGrpSpPr/>
            <p:nvPr/>
          </p:nvGrpSpPr>
          <p:grpSpPr>
            <a:xfrm>
              <a:off x="3668470" y="4210122"/>
              <a:ext cx="438150" cy="369888"/>
              <a:chOff x="5721350" y="5934075"/>
              <a:chExt cx="438150" cy="369888"/>
            </a:xfrm>
          </p:grpSpPr>
          <p:sp>
            <p:nvSpPr>
              <p:cNvPr id="62" name="Freeform 75"/>
              <p:cNvSpPr>
                <a:spLocks/>
              </p:cNvSpPr>
              <p:nvPr/>
            </p:nvSpPr>
            <p:spPr bwMode="auto">
              <a:xfrm>
                <a:off x="5721350" y="5934075"/>
                <a:ext cx="438150" cy="369888"/>
              </a:xfrm>
              <a:custGeom>
                <a:avLst/>
                <a:gdLst>
                  <a:gd name="T0" fmla="*/ 276 w 276"/>
                  <a:gd name="T1" fmla="*/ 24 h 233"/>
                  <a:gd name="T2" fmla="*/ 252 w 276"/>
                  <a:gd name="T3" fmla="*/ 0 h 233"/>
                  <a:gd name="T4" fmla="*/ 227 w 276"/>
                  <a:gd name="T5" fmla="*/ 26 h 233"/>
                  <a:gd name="T6" fmla="*/ 227 w 276"/>
                  <a:gd name="T7" fmla="*/ 6 h 233"/>
                  <a:gd name="T8" fmla="*/ 0 w 276"/>
                  <a:gd name="T9" fmla="*/ 6 h 233"/>
                  <a:gd name="T10" fmla="*/ 0 w 276"/>
                  <a:gd name="T11" fmla="*/ 233 h 233"/>
                  <a:gd name="T12" fmla="*/ 227 w 276"/>
                  <a:gd name="T13" fmla="*/ 233 h 233"/>
                  <a:gd name="T14" fmla="*/ 227 w 276"/>
                  <a:gd name="T15" fmla="*/ 74 h 233"/>
                  <a:gd name="T16" fmla="*/ 276 w 276"/>
                  <a:gd name="T17" fmla="*/ 24 h 2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76" h="233">
                    <a:moveTo>
                      <a:pt x="276" y="24"/>
                    </a:moveTo>
                    <a:lnTo>
                      <a:pt x="252" y="0"/>
                    </a:lnTo>
                    <a:lnTo>
                      <a:pt x="227" y="26"/>
                    </a:lnTo>
                    <a:lnTo>
                      <a:pt x="227" y="6"/>
                    </a:lnTo>
                    <a:lnTo>
                      <a:pt x="0" y="6"/>
                    </a:lnTo>
                    <a:lnTo>
                      <a:pt x="0" y="233"/>
                    </a:lnTo>
                    <a:lnTo>
                      <a:pt x="227" y="233"/>
                    </a:lnTo>
                    <a:lnTo>
                      <a:pt x="227" y="74"/>
                    </a:lnTo>
                    <a:lnTo>
                      <a:pt x="276" y="24"/>
                    </a:lnTo>
                    <a:close/>
                  </a:path>
                </a:pathLst>
              </a:custGeom>
              <a:solidFill>
                <a:srgbClr val="E9470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3" name="Freeform 76"/>
              <p:cNvSpPr>
                <a:spLocks/>
              </p:cNvSpPr>
              <p:nvPr/>
            </p:nvSpPr>
            <p:spPr bwMode="auto">
              <a:xfrm>
                <a:off x="5745163" y="5969000"/>
                <a:ext cx="309563" cy="309563"/>
              </a:xfrm>
              <a:custGeom>
                <a:avLst/>
                <a:gdLst>
                  <a:gd name="T0" fmla="*/ 325 w 325"/>
                  <a:gd name="T1" fmla="*/ 325 h 325"/>
                  <a:gd name="T2" fmla="*/ 0 w 325"/>
                  <a:gd name="T3" fmla="*/ 325 h 325"/>
                  <a:gd name="T4" fmla="*/ 0 w 325"/>
                  <a:gd name="T5" fmla="*/ 0 h 325"/>
                  <a:gd name="T6" fmla="*/ 325 w 325"/>
                  <a:gd name="T7" fmla="*/ 0 h 325"/>
                  <a:gd name="T8" fmla="*/ 325 w 325"/>
                  <a:gd name="T9" fmla="*/ 33 h 325"/>
                  <a:gd name="T10" fmla="*/ 160 w 325"/>
                  <a:gd name="T11" fmla="*/ 199 h 325"/>
                  <a:gd name="T12" fmla="*/ 79 w 325"/>
                  <a:gd name="T13" fmla="*/ 117 h 325"/>
                  <a:gd name="T14" fmla="*/ 39 w 325"/>
                  <a:gd name="T15" fmla="*/ 157 h 325"/>
                  <a:gd name="T16" fmla="*/ 140 w 325"/>
                  <a:gd name="T17" fmla="*/ 259 h 325"/>
                  <a:gd name="T18" fmla="*/ 160 w 325"/>
                  <a:gd name="T19" fmla="*/ 267 h 325"/>
                  <a:gd name="T20" fmla="*/ 180 w 325"/>
                  <a:gd name="T21" fmla="*/ 259 h 325"/>
                  <a:gd name="T22" fmla="*/ 325 w 325"/>
                  <a:gd name="T23" fmla="*/ 114 h 325"/>
                  <a:gd name="T24" fmla="*/ 325 w 325"/>
                  <a:gd name="T25" fmla="*/ 325 h 3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25" h="325">
                    <a:moveTo>
                      <a:pt x="325" y="325"/>
                    </a:moveTo>
                    <a:cubicBezTo>
                      <a:pt x="0" y="325"/>
                      <a:pt x="0" y="325"/>
                      <a:pt x="0" y="325"/>
                    </a:cubicBezTo>
                    <a:cubicBezTo>
                      <a:pt x="0" y="0"/>
                      <a:pt x="0" y="0"/>
                      <a:pt x="0" y="0"/>
                    </a:cubicBezTo>
                    <a:cubicBezTo>
                      <a:pt x="325" y="0"/>
                      <a:pt x="325" y="0"/>
                      <a:pt x="325" y="0"/>
                    </a:cubicBezTo>
                    <a:cubicBezTo>
                      <a:pt x="325" y="33"/>
                      <a:pt x="325" y="33"/>
                      <a:pt x="325" y="33"/>
                    </a:cubicBezTo>
                    <a:cubicBezTo>
                      <a:pt x="160" y="199"/>
                      <a:pt x="160" y="199"/>
                      <a:pt x="160" y="199"/>
                    </a:cubicBezTo>
                    <a:cubicBezTo>
                      <a:pt x="79" y="117"/>
                      <a:pt x="79" y="117"/>
                      <a:pt x="79" y="117"/>
                    </a:cubicBezTo>
                    <a:cubicBezTo>
                      <a:pt x="39" y="157"/>
                      <a:pt x="39" y="157"/>
                      <a:pt x="39" y="157"/>
                    </a:cubicBezTo>
                    <a:cubicBezTo>
                      <a:pt x="140" y="259"/>
                      <a:pt x="140" y="259"/>
                      <a:pt x="140" y="259"/>
                    </a:cubicBezTo>
                    <a:cubicBezTo>
                      <a:pt x="146" y="264"/>
                      <a:pt x="153" y="267"/>
                      <a:pt x="160" y="267"/>
                    </a:cubicBezTo>
                    <a:cubicBezTo>
                      <a:pt x="167" y="267"/>
                      <a:pt x="175" y="264"/>
                      <a:pt x="180" y="259"/>
                    </a:cubicBezTo>
                    <a:cubicBezTo>
                      <a:pt x="325" y="114"/>
                      <a:pt x="325" y="114"/>
                      <a:pt x="325" y="114"/>
                    </a:cubicBezTo>
                    <a:lnTo>
                      <a:pt x="325" y="32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grpSp>
      </p:grpSp>
      <p:grpSp>
        <p:nvGrpSpPr>
          <p:cNvPr id="64" name="グループ化 63"/>
          <p:cNvGrpSpPr/>
          <p:nvPr/>
        </p:nvGrpSpPr>
        <p:grpSpPr>
          <a:xfrm>
            <a:off x="1547664" y="3903899"/>
            <a:ext cx="288032" cy="318652"/>
            <a:chOff x="3530984" y="4047914"/>
            <a:chExt cx="645546" cy="704209"/>
          </a:xfrm>
        </p:grpSpPr>
        <p:sp>
          <p:nvSpPr>
            <p:cNvPr id="65" name="円形吹き出し 64"/>
            <p:cNvSpPr/>
            <p:nvPr/>
          </p:nvSpPr>
          <p:spPr>
            <a:xfrm>
              <a:off x="3530984" y="4047914"/>
              <a:ext cx="645546" cy="704209"/>
            </a:xfrm>
            <a:prstGeom prst="wedgeEllipseCallout">
              <a:avLst>
                <a:gd name="adj1" fmla="val 34038"/>
                <a:gd name="adj2" fmla="val 59702"/>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kumimoji="1" lang="ja-JP" altLang="en-US"/>
            </a:p>
          </p:txBody>
        </p:sp>
        <p:grpSp>
          <p:nvGrpSpPr>
            <p:cNvPr id="66" name="グループ化 65"/>
            <p:cNvGrpSpPr/>
            <p:nvPr/>
          </p:nvGrpSpPr>
          <p:grpSpPr>
            <a:xfrm>
              <a:off x="3668470" y="4210122"/>
              <a:ext cx="438150" cy="369888"/>
              <a:chOff x="5721350" y="5934075"/>
              <a:chExt cx="438150" cy="369888"/>
            </a:xfrm>
          </p:grpSpPr>
          <p:sp>
            <p:nvSpPr>
              <p:cNvPr id="67" name="Freeform 75"/>
              <p:cNvSpPr>
                <a:spLocks/>
              </p:cNvSpPr>
              <p:nvPr/>
            </p:nvSpPr>
            <p:spPr bwMode="auto">
              <a:xfrm>
                <a:off x="5721350" y="5934075"/>
                <a:ext cx="438150" cy="369888"/>
              </a:xfrm>
              <a:custGeom>
                <a:avLst/>
                <a:gdLst>
                  <a:gd name="T0" fmla="*/ 276 w 276"/>
                  <a:gd name="T1" fmla="*/ 24 h 233"/>
                  <a:gd name="T2" fmla="*/ 252 w 276"/>
                  <a:gd name="T3" fmla="*/ 0 h 233"/>
                  <a:gd name="T4" fmla="*/ 227 w 276"/>
                  <a:gd name="T5" fmla="*/ 26 h 233"/>
                  <a:gd name="T6" fmla="*/ 227 w 276"/>
                  <a:gd name="T7" fmla="*/ 6 h 233"/>
                  <a:gd name="T8" fmla="*/ 0 w 276"/>
                  <a:gd name="T9" fmla="*/ 6 h 233"/>
                  <a:gd name="T10" fmla="*/ 0 w 276"/>
                  <a:gd name="T11" fmla="*/ 233 h 233"/>
                  <a:gd name="T12" fmla="*/ 227 w 276"/>
                  <a:gd name="T13" fmla="*/ 233 h 233"/>
                  <a:gd name="T14" fmla="*/ 227 w 276"/>
                  <a:gd name="T15" fmla="*/ 74 h 233"/>
                  <a:gd name="T16" fmla="*/ 276 w 276"/>
                  <a:gd name="T17" fmla="*/ 24 h 2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76" h="233">
                    <a:moveTo>
                      <a:pt x="276" y="24"/>
                    </a:moveTo>
                    <a:lnTo>
                      <a:pt x="252" y="0"/>
                    </a:lnTo>
                    <a:lnTo>
                      <a:pt x="227" y="26"/>
                    </a:lnTo>
                    <a:lnTo>
                      <a:pt x="227" y="6"/>
                    </a:lnTo>
                    <a:lnTo>
                      <a:pt x="0" y="6"/>
                    </a:lnTo>
                    <a:lnTo>
                      <a:pt x="0" y="233"/>
                    </a:lnTo>
                    <a:lnTo>
                      <a:pt x="227" y="233"/>
                    </a:lnTo>
                    <a:lnTo>
                      <a:pt x="227" y="74"/>
                    </a:lnTo>
                    <a:lnTo>
                      <a:pt x="276" y="24"/>
                    </a:lnTo>
                    <a:close/>
                  </a:path>
                </a:pathLst>
              </a:custGeom>
              <a:solidFill>
                <a:srgbClr val="E9470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8" name="Freeform 76"/>
              <p:cNvSpPr>
                <a:spLocks/>
              </p:cNvSpPr>
              <p:nvPr/>
            </p:nvSpPr>
            <p:spPr bwMode="auto">
              <a:xfrm>
                <a:off x="5745163" y="5969000"/>
                <a:ext cx="309563" cy="309563"/>
              </a:xfrm>
              <a:custGeom>
                <a:avLst/>
                <a:gdLst>
                  <a:gd name="T0" fmla="*/ 325 w 325"/>
                  <a:gd name="T1" fmla="*/ 325 h 325"/>
                  <a:gd name="T2" fmla="*/ 0 w 325"/>
                  <a:gd name="T3" fmla="*/ 325 h 325"/>
                  <a:gd name="T4" fmla="*/ 0 w 325"/>
                  <a:gd name="T5" fmla="*/ 0 h 325"/>
                  <a:gd name="T6" fmla="*/ 325 w 325"/>
                  <a:gd name="T7" fmla="*/ 0 h 325"/>
                  <a:gd name="T8" fmla="*/ 325 w 325"/>
                  <a:gd name="T9" fmla="*/ 33 h 325"/>
                  <a:gd name="T10" fmla="*/ 160 w 325"/>
                  <a:gd name="T11" fmla="*/ 199 h 325"/>
                  <a:gd name="T12" fmla="*/ 79 w 325"/>
                  <a:gd name="T13" fmla="*/ 117 h 325"/>
                  <a:gd name="T14" fmla="*/ 39 w 325"/>
                  <a:gd name="T15" fmla="*/ 157 h 325"/>
                  <a:gd name="T16" fmla="*/ 140 w 325"/>
                  <a:gd name="T17" fmla="*/ 259 h 325"/>
                  <a:gd name="T18" fmla="*/ 160 w 325"/>
                  <a:gd name="T19" fmla="*/ 267 h 325"/>
                  <a:gd name="T20" fmla="*/ 180 w 325"/>
                  <a:gd name="T21" fmla="*/ 259 h 325"/>
                  <a:gd name="T22" fmla="*/ 325 w 325"/>
                  <a:gd name="T23" fmla="*/ 114 h 325"/>
                  <a:gd name="T24" fmla="*/ 325 w 325"/>
                  <a:gd name="T25" fmla="*/ 325 h 3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25" h="325">
                    <a:moveTo>
                      <a:pt x="325" y="325"/>
                    </a:moveTo>
                    <a:cubicBezTo>
                      <a:pt x="0" y="325"/>
                      <a:pt x="0" y="325"/>
                      <a:pt x="0" y="325"/>
                    </a:cubicBezTo>
                    <a:cubicBezTo>
                      <a:pt x="0" y="0"/>
                      <a:pt x="0" y="0"/>
                      <a:pt x="0" y="0"/>
                    </a:cubicBezTo>
                    <a:cubicBezTo>
                      <a:pt x="325" y="0"/>
                      <a:pt x="325" y="0"/>
                      <a:pt x="325" y="0"/>
                    </a:cubicBezTo>
                    <a:cubicBezTo>
                      <a:pt x="325" y="33"/>
                      <a:pt x="325" y="33"/>
                      <a:pt x="325" y="33"/>
                    </a:cubicBezTo>
                    <a:cubicBezTo>
                      <a:pt x="160" y="199"/>
                      <a:pt x="160" y="199"/>
                      <a:pt x="160" y="199"/>
                    </a:cubicBezTo>
                    <a:cubicBezTo>
                      <a:pt x="79" y="117"/>
                      <a:pt x="79" y="117"/>
                      <a:pt x="79" y="117"/>
                    </a:cubicBezTo>
                    <a:cubicBezTo>
                      <a:pt x="39" y="157"/>
                      <a:pt x="39" y="157"/>
                      <a:pt x="39" y="157"/>
                    </a:cubicBezTo>
                    <a:cubicBezTo>
                      <a:pt x="140" y="259"/>
                      <a:pt x="140" y="259"/>
                      <a:pt x="140" y="259"/>
                    </a:cubicBezTo>
                    <a:cubicBezTo>
                      <a:pt x="146" y="264"/>
                      <a:pt x="153" y="267"/>
                      <a:pt x="160" y="267"/>
                    </a:cubicBezTo>
                    <a:cubicBezTo>
                      <a:pt x="167" y="267"/>
                      <a:pt x="175" y="264"/>
                      <a:pt x="180" y="259"/>
                    </a:cubicBezTo>
                    <a:cubicBezTo>
                      <a:pt x="325" y="114"/>
                      <a:pt x="325" y="114"/>
                      <a:pt x="325" y="114"/>
                    </a:cubicBezTo>
                    <a:lnTo>
                      <a:pt x="325" y="32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grpSp>
      </p:grpSp>
      <p:pic>
        <p:nvPicPr>
          <p:cNvPr id="71" name="図 70"/>
          <p:cNvPicPr>
            <a:picLocks noChangeAspect="1"/>
          </p:cNvPicPr>
          <p:nvPr/>
        </p:nvPicPr>
        <p:blipFill>
          <a:blip r:embed="rId4"/>
          <a:stretch>
            <a:fillRect/>
          </a:stretch>
        </p:blipFill>
        <p:spPr>
          <a:xfrm>
            <a:off x="4894237" y="4248505"/>
            <a:ext cx="3532164" cy="555971"/>
          </a:xfrm>
          <a:prstGeom prst="rect">
            <a:avLst/>
          </a:prstGeom>
        </p:spPr>
      </p:pic>
      <p:pic>
        <p:nvPicPr>
          <p:cNvPr id="74" name="図 73"/>
          <p:cNvPicPr>
            <a:picLocks noChangeAspect="1"/>
          </p:cNvPicPr>
          <p:nvPr/>
        </p:nvPicPr>
        <p:blipFill rotWithShape="1">
          <a:blip r:embed="rId5"/>
          <a:srcRect l="1" t="20640" r="11023" b="42980"/>
          <a:stretch/>
        </p:blipFill>
        <p:spPr>
          <a:xfrm>
            <a:off x="4806728" y="2230675"/>
            <a:ext cx="2053426" cy="930458"/>
          </a:xfrm>
          <a:prstGeom prst="rect">
            <a:avLst/>
          </a:prstGeom>
          <a:ln>
            <a:solidFill>
              <a:schemeClr val="bg1">
                <a:lumMod val="65000"/>
              </a:schemeClr>
            </a:solidFill>
          </a:ln>
        </p:spPr>
      </p:pic>
      <p:sp>
        <p:nvSpPr>
          <p:cNvPr id="72" name="角丸四角形吹き出し 71"/>
          <p:cNvSpPr/>
          <p:nvPr/>
        </p:nvSpPr>
        <p:spPr>
          <a:xfrm>
            <a:off x="6925758" y="2389779"/>
            <a:ext cx="1512081" cy="675100"/>
          </a:xfrm>
          <a:prstGeom prst="wedgeRoundRectCallout">
            <a:avLst>
              <a:gd name="adj1" fmla="val -65240"/>
              <a:gd name="adj2" fmla="val -21982"/>
              <a:gd name="adj3" fmla="val 16667"/>
            </a:avLst>
          </a:prstGeom>
          <a:ln/>
        </p:spPr>
        <p:style>
          <a:lnRef idx="2">
            <a:schemeClr val="accent2"/>
          </a:lnRef>
          <a:fillRef idx="1">
            <a:schemeClr val="lt1"/>
          </a:fillRef>
          <a:effectRef idx="0">
            <a:schemeClr val="accent2"/>
          </a:effectRef>
          <a:fontRef idx="minor">
            <a:schemeClr val="dk1"/>
          </a:fontRef>
        </p:style>
        <p:txBody>
          <a:bodyPr rtlCol="0" anchor="ctr"/>
          <a:lstStyle/>
          <a:p>
            <a:pPr algn="ctr"/>
            <a:r>
              <a:rPr lang="ja-JP" altLang="en-US" sz="800" dirty="0">
                <a:solidFill>
                  <a:schemeClr val="tx1"/>
                </a:solidFill>
              </a:rPr>
              <a:t>勤務区分により遅早退を</a:t>
            </a:r>
            <a:endParaRPr lang="en-US" altLang="ja-JP" sz="800" dirty="0">
              <a:solidFill>
                <a:schemeClr val="tx1"/>
              </a:solidFill>
            </a:endParaRPr>
          </a:p>
          <a:p>
            <a:pPr algn="ctr"/>
            <a:r>
              <a:rPr lang="ja-JP" altLang="en-US" sz="800" dirty="0">
                <a:solidFill>
                  <a:schemeClr val="tx1"/>
                </a:solidFill>
              </a:rPr>
              <a:t>自動判別</a:t>
            </a:r>
            <a:endParaRPr lang="en-US" altLang="ja-JP" sz="800" dirty="0">
              <a:solidFill>
                <a:schemeClr val="tx1"/>
              </a:solidFill>
            </a:endParaRPr>
          </a:p>
          <a:p>
            <a:pPr algn="ctr"/>
            <a:r>
              <a:rPr kumimoji="1" lang="ja-JP" altLang="en-US" sz="800" dirty="0">
                <a:solidFill>
                  <a:schemeClr val="tx1"/>
                </a:solidFill>
              </a:rPr>
              <a:t>未入力</a:t>
            </a:r>
            <a:r>
              <a:rPr kumimoji="1" lang="en-US" altLang="ja-JP" sz="800" dirty="0">
                <a:solidFill>
                  <a:schemeClr val="tx1"/>
                </a:solidFill>
              </a:rPr>
              <a:t>/</a:t>
            </a:r>
            <a:r>
              <a:rPr kumimoji="1" lang="ja-JP" altLang="en-US" sz="800" dirty="0">
                <a:solidFill>
                  <a:schemeClr val="tx1"/>
                </a:solidFill>
              </a:rPr>
              <a:t>エラーは色変化で分かりやすい</a:t>
            </a:r>
            <a:endParaRPr kumimoji="1" lang="en-US" altLang="ja-JP" sz="800" dirty="0">
              <a:solidFill>
                <a:schemeClr val="tx1"/>
              </a:solidFill>
            </a:endParaRPr>
          </a:p>
        </p:txBody>
      </p:sp>
      <p:grpSp>
        <p:nvGrpSpPr>
          <p:cNvPr id="10" name="グループ化 9"/>
          <p:cNvGrpSpPr/>
          <p:nvPr/>
        </p:nvGrpSpPr>
        <p:grpSpPr>
          <a:xfrm>
            <a:off x="6242607" y="3319159"/>
            <a:ext cx="2210493" cy="812519"/>
            <a:chOff x="1367645" y="2634929"/>
            <a:chExt cx="5688632" cy="2016229"/>
          </a:xfrm>
        </p:grpSpPr>
        <p:pic>
          <p:nvPicPr>
            <p:cNvPr id="7" name="図 6"/>
            <p:cNvPicPr>
              <a:picLocks noChangeAspect="1"/>
            </p:cNvPicPr>
            <p:nvPr/>
          </p:nvPicPr>
          <p:blipFill>
            <a:blip r:embed="rId6"/>
            <a:stretch>
              <a:fillRect/>
            </a:stretch>
          </p:blipFill>
          <p:spPr>
            <a:xfrm>
              <a:off x="1367645" y="2634929"/>
              <a:ext cx="5688632" cy="1723828"/>
            </a:xfrm>
            <a:prstGeom prst="rect">
              <a:avLst/>
            </a:prstGeom>
            <a:ln>
              <a:solidFill>
                <a:schemeClr val="accent4">
                  <a:shade val="50000"/>
                </a:schemeClr>
              </a:solidFill>
            </a:ln>
          </p:spPr>
        </p:pic>
        <p:pic>
          <p:nvPicPr>
            <p:cNvPr id="8" name="図 7"/>
            <p:cNvPicPr>
              <a:picLocks noChangeAspect="1"/>
            </p:cNvPicPr>
            <p:nvPr/>
          </p:nvPicPr>
          <p:blipFill rotWithShape="1">
            <a:blip r:embed="rId7"/>
            <a:srcRect l="-1" t="-7754" r="1359"/>
            <a:stretch/>
          </p:blipFill>
          <p:spPr>
            <a:xfrm>
              <a:off x="1367645" y="4335946"/>
              <a:ext cx="5688631" cy="315212"/>
            </a:xfrm>
            <a:prstGeom prst="rect">
              <a:avLst/>
            </a:prstGeom>
            <a:ln>
              <a:solidFill>
                <a:schemeClr val="accent4">
                  <a:shade val="50000"/>
                </a:schemeClr>
              </a:solidFill>
            </a:ln>
          </p:spPr>
        </p:pic>
      </p:grpSp>
      <p:sp>
        <p:nvSpPr>
          <p:cNvPr id="73" name="角丸四角形吹き出し 72"/>
          <p:cNvSpPr/>
          <p:nvPr/>
        </p:nvSpPr>
        <p:spPr>
          <a:xfrm>
            <a:off x="4842735" y="3488090"/>
            <a:ext cx="1299412" cy="557885"/>
          </a:xfrm>
          <a:prstGeom prst="wedgeRoundRectCallout">
            <a:avLst>
              <a:gd name="adj1" fmla="val 68887"/>
              <a:gd name="adj2" fmla="val -21982"/>
              <a:gd name="adj3" fmla="val 16667"/>
            </a:avLst>
          </a:prstGeom>
          <a:ln/>
        </p:spPr>
        <p:style>
          <a:lnRef idx="2">
            <a:schemeClr val="accent2"/>
          </a:lnRef>
          <a:fillRef idx="1">
            <a:schemeClr val="lt1"/>
          </a:fillRef>
          <a:effectRef idx="0">
            <a:schemeClr val="accent2"/>
          </a:effectRef>
          <a:fontRef idx="minor">
            <a:schemeClr val="dk1"/>
          </a:fontRef>
        </p:style>
        <p:txBody>
          <a:bodyPr rtlCol="0" anchor="ctr"/>
          <a:lstStyle/>
          <a:p>
            <a:pPr algn="ctr"/>
            <a:r>
              <a:rPr kumimoji="1" lang="ja-JP" altLang="en-US" sz="800" dirty="0">
                <a:solidFill>
                  <a:schemeClr val="tx1"/>
                </a:solidFill>
              </a:rPr>
              <a:t>承認権限を所有する</a:t>
            </a:r>
            <a:endParaRPr kumimoji="1" lang="en-US" altLang="ja-JP" sz="800" dirty="0">
              <a:solidFill>
                <a:schemeClr val="tx1"/>
              </a:solidFill>
            </a:endParaRPr>
          </a:p>
          <a:p>
            <a:pPr algn="ctr"/>
            <a:r>
              <a:rPr kumimoji="1" lang="ja-JP" altLang="en-US" sz="800" dirty="0">
                <a:solidFill>
                  <a:schemeClr val="tx1"/>
                </a:solidFill>
              </a:rPr>
              <a:t>ユーザーを表示</a:t>
            </a:r>
            <a:endParaRPr kumimoji="1" lang="en-US" altLang="ja-JP" sz="800" dirty="0">
              <a:solidFill>
                <a:schemeClr val="tx1"/>
              </a:solidFill>
            </a:endParaRPr>
          </a:p>
          <a:p>
            <a:pPr algn="ctr"/>
            <a:r>
              <a:rPr kumimoji="1" lang="ja-JP" altLang="en-US" sz="800" dirty="0">
                <a:solidFill>
                  <a:schemeClr val="tx1"/>
                </a:solidFill>
              </a:rPr>
              <a:t>月次一括承認も可能</a:t>
            </a:r>
            <a:endParaRPr kumimoji="1" lang="en-US" altLang="ja-JP" sz="800" dirty="0">
              <a:solidFill>
                <a:schemeClr val="tx1"/>
              </a:solidFill>
            </a:endParaRPr>
          </a:p>
        </p:txBody>
      </p:sp>
    </p:spTree>
    <p:extLst>
      <p:ext uri="{BB962C8B-B14F-4D97-AF65-F5344CB8AC3E}">
        <p14:creationId xmlns:p14="http://schemas.microsoft.com/office/powerpoint/2010/main" val="2478514048"/>
      </p:ext>
    </p:extLst>
  </p:cSld>
  <p:clrMapOvr>
    <a:masterClrMapping/>
  </p:clrMapOvr>
</p:sld>
</file>

<file path=ppt/theme/theme1.xml><?xml version="1.0" encoding="utf-8"?>
<a:theme xmlns:a="http://schemas.openxmlformats.org/drawingml/2006/main" name="Office ​​テーマ">
  <a:themeElements>
    <a:clrScheme name="SuperStream 2021">
      <a:dk1>
        <a:sysClr val="windowText" lastClr="000000"/>
      </a:dk1>
      <a:lt1>
        <a:sysClr val="window" lastClr="FFFFFF"/>
      </a:lt1>
      <a:dk2>
        <a:srgbClr val="008CCF"/>
      </a:dk2>
      <a:lt2>
        <a:srgbClr val="FFFFFF"/>
      </a:lt2>
      <a:accent1>
        <a:srgbClr val="FABE00"/>
      </a:accent1>
      <a:accent2>
        <a:srgbClr val="54C3F1"/>
      </a:accent2>
      <a:accent3>
        <a:srgbClr val="EE7B48"/>
      </a:accent3>
      <a:accent4>
        <a:srgbClr val="CE67A4"/>
      </a:accent4>
      <a:accent5>
        <a:srgbClr val="8FC31F"/>
      </a:accent5>
      <a:accent6>
        <a:srgbClr val="2E7DC2"/>
      </a:accent6>
      <a:hlink>
        <a:srgbClr val="008CCF"/>
      </a:hlink>
      <a:folHlink>
        <a:srgbClr val="008CCF"/>
      </a:folHlink>
    </a:clrScheme>
    <a:fontScheme name="SuperStream 2015">
      <a:majorFont>
        <a:latin typeface="メイリオ"/>
        <a:ea typeface="メイリオ"/>
        <a:cs typeface=""/>
      </a:majorFont>
      <a:minorFont>
        <a:latin typeface="メイリオ"/>
        <a:ea typeface="メイリオ"/>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4874</Words>
  <Application>Microsoft Office PowerPoint</Application>
  <PresentationFormat>画面に合わせる (16:9)</PresentationFormat>
  <Paragraphs>905</Paragraphs>
  <Slides>47</Slides>
  <Notes>11</Notes>
  <HiddenSlides>0</HiddenSlides>
  <MMClips>0</MMClips>
  <ScaleCrop>false</ScaleCrop>
  <HeadingPairs>
    <vt:vector size="6" baseType="variant">
      <vt:variant>
        <vt:lpstr>使用されているフォント</vt:lpstr>
      </vt:variant>
      <vt:variant>
        <vt:i4>10</vt:i4>
      </vt:variant>
      <vt:variant>
        <vt:lpstr>テーマ</vt:lpstr>
      </vt:variant>
      <vt:variant>
        <vt:i4>1</vt:i4>
      </vt:variant>
      <vt:variant>
        <vt:lpstr>スライド タイトル</vt:lpstr>
      </vt:variant>
      <vt:variant>
        <vt:i4>47</vt:i4>
      </vt:variant>
    </vt:vector>
  </HeadingPairs>
  <TitlesOfParts>
    <vt:vector size="58" baseType="lpstr">
      <vt:lpstr>Arial Unicode MS</vt:lpstr>
      <vt:lpstr>HGP創英角ｺﾞｼｯｸUB</vt:lpstr>
      <vt:lpstr>ＭＳ Ｐゴシック</vt:lpstr>
      <vt:lpstr>メイリオ</vt:lpstr>
      <vt:lpstr>游ゴシック</vt:lpstr>
      <vt:lpstr>游ゴシック Medium</vt:lpstr>
      <vt:lpstr>Arial</vt:lpstr>
      <vt:lpstr>Calibri</vt:lpstr>
      <vt:lpstr>Segoe UI</vt:lpstr>
      <vt:lpstr>Wingdings</vt:lpstr>
      <vt:lpstr>Office ​​テーマ</vt:lpstr>
      <vt:lpstr>SuperStream-NX 勤怠管理 ご紹介補足資料</vt:lpstr>
      <vt:lpstr>PowerPoint プレゼンテーション</vt:lpstr>
      <vt:lpstr>01 システムフロー</vt:lpstr>
      <vt:lpstr>人事給与ソリューション関連図（月次）</vt:lpstr>
      <vt:lpstr>勤怠管理システムフロー</vt:lpstr>
      <vt:lpstr>02 製品特長</vt:lpstr>
      <vt:lpstr>勤怠管理</vt:lpstr>
      <vt:lpstr>勤怠管理の特長 </vt:lpstr>
      <vt:lpstr>勤怠管理の特長</vt:lpstr>
      <vt:lpstr>勤怠管理の特長</vt:lpstr>
      <vt:lpstr>勤怠管理の特長</vt:lpstr>
      <vt:lpstr>03 機能詳細</vt:lpstr>
      <vt:lpstr>勤怠管理</vt:lpstr>
      <vt:lpstr>勤怠管理</vt:lpstr>
      <vt:lpstr>勤怠管理</vt:lpstr>
      <vt:lpstr>勤怠管理</vt:lpstr>
      <vt:lpstr>勤怠管理</vt:lpstr>
      <vt:lpstr>勤怠管理</vt:lpstr>
      <vt:lpstr>勤怠管理</vt:lpstr>
      <vt:lpstr>勤怠管理</vt:lpstr>
      <vt:lpstr>勤怠管理</vt:lpstr>
      <vt:lpstr>勤怠管理</vt:lpstr>
      <vt:lpstr>勤怠管理</vt:lpstr>
      <vt:lpstr>勤怠管理</vt:lpstr>
      <vt:lpstr>勤怠管理</vt:lpstr>
      <vt:lpstr>勤怠管理</vt:lpstr>
      <vt:lpstr>勤怠管理</vt:lpstr>
      <vt:lpstr>勤怠管理</vt:lpstr>
      <vt:lpstr>勤怠管理</vt:lpstr>
      <vt:lpstr>勤怠管理</vt:lpstr>
      <vt:lpstr>勤怠管理</vt:lpstr>
      <vt:lpstr>勤怠管理</vt:lpstr>
      <vt:lpstr>勤怠管理</vt:lpstr>
      <vt:lpstr>勤怠管理</vt:lpstr>
      <vt:lpstr>04 NX給与システムとの連携について</vt:lpstr>
      <vt:lpstr>SuperStream-NX人事給与管理との連携</vt:lpstr>
      <vt:lpstr>データ連携機能①</vt:lpstr>
      <vt:lpstr>データ連携機能②</vt:lpstr>
      <vt:lpstr>データ連携方法③　</vt:lpstr>
      <vt:lpstr>05 データ連携について</vt:lpstr>
      <vt:lpstr>勤怠管理</vt:lpstr>
      <vt:lpstr>勤怠管理</vt:lpstr>
      <vt:lpstr>勤怠管理</vt:lpstr>
      <vt:lpstr>勤怠管理</vt:lpstr>
      <vt:lpstr>06 稼働環境</vt:lpstr>
      <vt:lpstr>人事給与ソリューション 稼働環境</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2026-06-01T00:37:09Z</dcterms:created>
  <dcterms:modified xsi:type="dcterms:W3CDTF">2026-06-01T00:37:49Z</dcterms:modified>
</cp:coreProperties>
</file>